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75"/>
  </p:notesMasterIdLst>
  <p:sldIdLst>
    <p:sldId id="275" r:id="rId4"/>
    <p:sldId id="343" r:id="rId5"/>
    <p:sldId id="347" r:id="rId6"/>
    <p:sldId id="393" r:id="rId7"/>
    <p:sldId id="4352" r:id="rId8"/>
    <p:sldId id="395" r:id="rId9"/>
    <p:sldId id="394" r:id="rId10"/>
    <p:sldId id="389" r:id="rId11"/>
    <p:sldId id="390" r:id="rId12"/>
    <p:sldId id="396" r:id="rId13"/>
    <p:sldId id="397" r:id="rId14"/>
    <p:sldId id="398" r:id="rId15"/>
    <p:sldId id="4384" r:id="rId16"/>
    <p:sldId id="4376" r:id="rId17"/>
    <p:sldId id="4386" r:id="rId18"/>
    <p:sldId id="4609" r:id="rId19"/>
    <p:sldId id="4607" r:id="rId20"/>
    <p:sldId id="4388" r:id="rId21"/>
    <p:sldId id="4387" r:id="rId22"/>
    <p:sldId id="372" r:id="rId23"/>
    <p:sldId id="4598" r:id="rId24"/>
    <p:sldId id="4601" r:id="rId25"/>
    <p:sldId id="4599" r:id="rId26"/>
    <p:sldId id="4600" r:id="rId27"/>
    <p:sldId id="4602" r:id="rId28"/>
    <p:sldId id="4603" r:id="rId29"/>
    <p:sldId id="4604" r:id="rId30"/>
    <p:sldId id="4605" r:id="rId31"/>
    <p:sldId id="4597" r:id="rId32"/>
    <p:sldId id="4596" r:id="rId33"/>
    <p:sldId id="4595" r:id="rId34"/>
    <p:sldId id="4594" r:id="rId35"/>
    <p:sldId id="4606" r:id="rId36"/>
    <p:sldId id="4610" r:id="rId37"/>
    <p:sldId id="4611" r:id="rId38"/>
    <p:sldId id="4612" r:id="rId39"/>
    <p:sldId id="4385" r:id="rId40"/>
    <p:sldId id="399" r:id="rId41"/>
    <p:sldId id="375" r:id="rId42"/>
    <p:sldId id="377" r:id="rId43"/>
    <p:sldId id="366" r:id="rId44"/>
    <p:sldId id="403" r:id="rId45"/>
    <p:sldId id="401" r:id="rId46"/>
    <p:sldId id="4358" r:id="rId47"/>
    <p:sldId id="376" r:id="rId48"/>
    <p:sldId id="404" r:id="rId49"/>
    <p:sldId id="4361" r:id="rId50"/>
    <p:sldId id="4362" r:id="rId51"/>
    <p:sldId id="4613" r:id="rId52"/>
    <p:sldId id="4614" r:id="rId53"/>
    <p:sldId id="4615" r:id="rId54"/>
    <p:sldId id="4616" r:id="rId55"/>
    <p:sldId id="4617" r:id="rId56"/>
    <p:sldId id="4618" r:id="rId57"/>
    <p:sldId id="4619" r:id="rId58"/>
    <p:sldId id="4620" r:id="rId59"/>
    <p:sldId id="4621" r:id="rId60"/>
    <p:sldId id="378" r:id="rId61"/>
    <p:sldId id="4353" r:id="rId62"/>
    <p:sldId id="4374" r:id="rId63"/>
    <p:sldId id="373" r:id="rId64"/>
    <p:sldId id="4373" r:id="rId65"/>
    <p:sldId id="4372" r:id="rId66"/>
    <p:sldId id="4377" r:id="rId67"/>
    <p:sldId id="4378" r:id="rId68"/>
    <p:sldId id="4379" r:id="rId69"/>
    <p:sldId id="4380" r:id="rId70"/>
    <p:sldId id="4375" r:id="rId71"/>
    <p:sldId id="4381" r:id="rId72"/>
    <p:sldId id="4382" r:id="rId73"/>
    <p:sldId id="370"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92B030D-011A-8B4F-9112-49A488042403}" name="Paula Whyte ( Momentum Consulting )" initials="PW(MC)" userId="Paula Whyte ( Momentum Consulting )" providerId="None"/>
  <p188:author id="{3A646A2A-5463-31BB-24B8-887E45DDAF69}" name="Orla Casey" initials="OC" userId="S::orla@momentumconsulting.ie::ee9f56f0-43a2-47ae-a5b8-d4a7d2f5cec3" providerId="AD"/>
  <p188:author id="{C7261AD0-5118-2137-2306-1371611AF153}" name="Grace Roche" initials="GR" userId="S::grace@momentumconsulting.ie::c3ac51be-f92c-4033-864a-2a381cf01f60" providerId="AD"/>
  <p188:author id="{A6E311D4-25E8-F2DD-AF9A-C3A73481D750}" name="Paula Whyte" initials="PW" userId="d5c41e6a024c80ca"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3B23"/>
    <a:srgbClr val="6D6A3A"/>
    <a:srgbClr val="60220F"/>
    <a:srgbClr val="E3E2DB"/>
    <a:srgbClr val="404F2F"/>
    <a:srgbClr val="0675AD"/>
    <a:srgbClr val="8D5B98"/>
    <a:srgbClr val="F9A169"/>
    <a:srgbClr val="E7F3F9"/>
    <a:srgbClr val="7AB5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477"/>
    <p:restoredTop sz="94729"/>
  </p:normalViewPr>
  <p:slideViewPr>
    <p:cSldViewPr snapToGrid="0" snapToObjects="1">
      <p:cViewPr varScale="1">
        <p:scale>
          <a:sx n="78" d="100"/>
          <a:sy n="78" d="100"/>
        </p:scale>
        <p:origin x="74" y="138"/>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microsoft.com/office/2018/10/relationships/authors" Target="authors.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11/28/2022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6.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6022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7" y="583620"/>
            <a:ext cx="6668505" cy="1384995"/>
          </a:xfrm>
          <a:prstGeom prst="rect">
            <a:avLst/>
          </a:prstGeom>
          <a:ln>
            <a:solidFill>
              <a:srgbClr val="E3E2DB"/>
            </a:solidFill>
          </a:ln>
        </p:spPr>
        <p:txBody>
          <a:bodyPr wrap="square">
            <a:spAutoFit/>
          </a:bodyPr>
          <a:lstStyle/>
          <a:p>
            <a:pPr fontAlgn="base"/>
            <a:r>
              <a:rPr lang="en-US" sz="4000" b="1" i="0" u="none" strike="noStrike" kern="1200" baseline="0" dirty="0">
                <a:solidFill>
                  <a:srgbClr val="E3E2DB"/>
                </a:solidFill>
                <a:effectLst/>
                <a:latin typeface="+mn-lt"/>
                <a:ea typeface="+mn-ea"/>
                <a:cs typeface="+mn-cs"/>
                <a:sym typeface="Quattrocento Sans"/>
              </a:rPr>
              <a:t>Sustainable Smallholders EU</a:t>
            </a:r>
            <a:endParaRPr lang="en-IE" sz="4000" b="1" i="0" u="none" strike="noStrike" kern="1200" baseline="0" dirty="0">
              <a:solidFill>
                <a:srgbClr val="E3E2DB"/>
              </a:solidFill>
              <a:effectLst/>
              <a:latin typeface="+mn-lt"/>
              <a:ea typeface="+mn-ea"/>
              <a:cs typeface="+mn-cs"/>
              <a:sym typeface="Quattrocento Sans"/>
            </a:endParaRPr>
          </a:p>
          <a:p>
            <a:pPr fontAlgn="base"/>
            <a:r>
              <a:rPr lang="en-IE" sz="4400" b="0" i="0" u="none" strike="noStrike" kern="1200" baseline="0" dirty="0">
                <a:solidFill>
                  <a:srgbClr val="E3E2DB"/>
                </a:solidFill>
                <a:effectLst/>
                <a:latin typeface="+mn-lt"/>
                <a:ea typeface="+mn-ea"/>
                <a:cs typeface="+mn-cs"/>
                <a:sym typeface="Quattrocento Sans"/>
              </a:rPr>
              <a:t>FONT TYPEFACE &amp; SIZE</a:t>
            </a:r>
            <a:endParaRPr lang="en-IE" sz="3600" baseline="0" dirty="0">
              <a:solidFill>
                <a:srgbClr val="E3E2DB"/>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rgbClr val="E3E2DB"/>
                </a:solidFill>
                <a:effectLst/>
                <a:latin typeface="+mn-lt"/>
                <a:ea typeface="+mn-ea"/>
                <a:cs typeface="+mn-cs"/>
              </a:rPr>
              <a:t>PLEASE</a:t>
            </a:r>
            <a:r>
              <a:rPr lang="en-IE" sz="3000" b="0" i="0" u="none" strike="noStrike" kern="1200" baseline="0" dirty="0">
                <a:solidFill>
                  <a:srgbClr val="E3E2DB"/>
                </a:solidFill>
                <a:effectLst/>
                <a:latin typeface="+mn-lt"/>
                <a:ea typeface="+mn-ea"/>
                <a:cs typeface="+mn-cs"/>
              </a:rPr>
              <a:t> ENSURE TO KEEP FONTS AS PER THE LAYOUT</a:t>
            </a:r>
            <a:endParaRPr lang="en-IE" sz="3000" b="0" i="0" u="none" strike="noStrike" kern="1200" dirty="0">
              <a:solidFill>
                <a:srgbClr val="E3E2DB"/>
              </a:solidFill>
              <a:effectLst/>
              <a:latin typeface="+mn-lt"/>
              <a:ea typeface="+mn-ea"/>
              <a:cs typeface="+mn-cs"/>
            </a:endParaRPr>
          </a:p>
          <a:p>
            <a:pPr fontAlgn="base"/>
            <a:endParaRPr lang="en-IE" sz="3000" b="0" i="0" u="none" strike="noStrike" kern="1200" dirty="0">
              <a:solidFill>
                <a:srgbClr val="E3E2DB"/>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rgbClr val="E3E2DB"/>
                </a:solidFill>
                <a:effectLst/>
                <a:latin typeface="+mn-lt"/>
                <a:ea typeface="+mn-ea"/>
                <a:cs typeface="+mn-cs"/>
              </a:rPr>
              <a:t>48 point </a:t>
            </a:r>
            <a:r>
              <a:rPr lang="en-IE" sz="3000" b="0" i="0" u="none" strike="noStrike" kern="1200" baseline="0" dirty="0">
                <a:solidFill>
                  <a:srgbClr val="E3E2DB"/>
                </a:solidFill>
                <a:effectLst/>
                <a:latin typeface="+mn-lt"/>
                <a:ea typeface="+mn-ea"/>
                <a:cs typeface="+mn-cs"/>
              </a:rPr>
              <a:t> -  </a:t>
            </a:r>
            <a:r>
              <a:rPr lang="en-IE" sz="3000" b="0" i="0" u="none" strike="noStrike" kern="1200" dirty="0">
                <a:solidFill>
                  <a:srgbClr val="E3E2DB"/>
                </a:solidFill>
                <a:effectLst/>
                <a:latin typeface="+mn-lt"/>
                <a:ea typeface="+mn-ea"/>
                <a:cs typeface="+mn-cs"/>
              </a:rPr>
              <a:t>Divider</a:t>
            </a:r>
            <a:r>
              <a:rPr lang="en-IE" sz="3000" b="0" i="0" u="none" strike="noStrike" kern="1200" baseline="0" dirty="0">
                <a:solidFill>
                  <a:srgbClr val="E3E2DB"/>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rgbClr val="E3E2DB"/>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E3E2DB"/>
                </a:solidFill>
                <a:effectLst/>
                <a:latin typeface="+mn-lt"/>
                <a:ea typeface="+mn-ea"/>
                <a:cs typeface="+mn-cs"/>
              </a:rPr>
              <a:t>36 point</a:t>
            </a:r>
            <a:r>
              <a:rPr lang="en-IE" sz="3000" b="0" i="0" u="none" strike="noStrike" kern="1200" baseline="0" dirty="0">
                <a:solidFill>
                  <a:srgbClr val="E3E2DB"/>
                </a:solidFill>
                <a:effectLst/>
                <a:latin typeface="+mn-lt"/>
                <a:ea typeface="+mn-ea"/>
                <a:cs typeface="+mn-cs"/>
              </a:rPr>
              <a:t>  -  </a:t>
            </a:r>
            <a:r>
              <a:rPr lang="en-IE" sz="3000" b="0" i="0" u="none" strike="noStrike" kern="1200" dirty="0">
                <a:solidFill>
                  <a:srgbClr val="E3E2DB"/>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E3E2DB"/>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E3E2DB"/>
                </a:solidFill>
                <a:effectLst/>
                <a:latin typeface="+mn-lt"/>
                <a:ea typeface="+mn-ea"/>
                <a:cs typeface="+mn-cs"/>
              </a:rPr>
              <a:t>30 point</a:t>
            </a:r>
            <a:r>
              <a:rPr lang="en-IE" sz="3000" b="0" i="0" u="none" strike="noStrike" kern="1200" baseline="0" dirty="0">
                <a:solidFill>
                  <a:srgbClr val="E3E2DB"/>
                </a:solidFill>
                <a:effectLst/>
                <a:latin typeface="+mn-lt"/>
                <a:ea typeface="+mn-ea"/>
                <a:cs typeface="+mn-cs"/>
              </a:rPr>
              <a:t>  -  </a:t>
            </a:r>
            <a:r>
              <a:rPr lang="en-IE" sz="3000" b="0" i="0" u="none" strike="noStrike" kern="1200" dirty="0">
                <a:solidFill>
                  <a:srgbClr val="E3E2DB"/>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E3E2DB"/>
                </a:solidFill>
                <a:effectLst/>
                <a:latin typeface="+mn-lt"/>
                <a:ea typeface="+mn-ea"/>
                <a:cs typeface="+mn-cs"/>
              </a:rPr>
              <a:t>	</a:t>
            </a:r>
            <a:r>
              <a:rPr lang="en-IE" sz="3000" b="0" i="0" u="none" strike="noStrike" kern="1200" baseline="0" dirty="0">
                <a:solidFill>
                  <a:srgbClr val="E3E2DB"/>
                </a:solidFill>
                <a:effectLst/>
                <a:latin typeface="+mn-lt"/>
                <a:ea typeface="+mn-ea"/>
                <a:cs typeface="+mn-cs"/>
              </a:rPr>
              <a:t>       </a:t>
            </a:r>
            <a:r>
              <a:rPr lang="en-IE" sz="3000" b="0" i="0" u="none" strike="noStrike" kern="1200" dirty="0">
                <a:solidFill>
                  <a:srgbClr val="E3E2DB"/>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E3E2DB"/>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E3E2DB"/>
                </a:solidFill>
                <a:effectLst/>
                <a:latin typeface="+mn-lt"/>
                <a:ea typeface="+mn-ea"/>
                <a:cs typeface="+mn-cs"/>
              </a:rPr>
              <a:t>24 point</a:t>
            </a:r>
            <a:r>
              <a:rPr lang="en-IE" sz="3000" b="0" i="0" u="none" strike="noStrike" kern="1200" baseline="0" dirty="0">
                <a:solidFill>
                  <a:srgbClr val="E3E2DB"/>
                </a:solidFill>
                <a:effectLst/>
                <a:latin typeface="+mn-lt"/>
                <a:ea typeface="+mn-ea"/>
                <a:cs typeface="+mn-cs"/>
              </a:rPr>
              <a:t>  -  </a:t>
            </a:r>
            <a:r>
              <a:rPr lang="en-IE" sz="3000" b="0" i="0" u="none" strike="noStrike" kern="1200" baseline="0" dirty="0">
                <a:solidFill>
                  <a:srgbClr val="E3E2DB"/>
                </a:solidFill>
                <a:effectLst/>
                <a:latin typeface="+mn-lt"/>
                <a:ea typeface="Quattrocento Sans"/>
                <a:cs typeface="Quattrocento Sans"/>
                <a:sym typeface="Quattrocento Sans"/>
              </a:rPr>
              <a:t>Main </a:t>
            </a:r>
            <a:r>
              <a:rPr lang="en-IE" sz="3000" b="0" i="0" u="none" strike="noStrike" kern="1200" dirty="0">
                <a:solidFill>
                  <a:srgbClr val="E3E2DB"/>
                </a:solidFill>
                <a:effectLst/>
                <a:latin typeface="+mn-lt"/>
                <a:ea typeface="+mn-ea"/>
                <a:cs typeface="+mn-cs"/>
              </a:rPr>
              <a:t>Text Body </a:t>
            </a:r>
            <a:endParaRPr lang="en-US" sz="3000" dirty="0">
              <a:solidFill>
                <a:srgbClr val="E3E2DB"/>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6010856" cy="2123658"/>
          </a:xfrm>
          <a:prstGeom prst="rect">
            <a:avLst/>
          </a:prstGeom>
        </p:spPr>
        <p:txBody>
          <a:bodyPr wrap="square">
            <a:spAutoFit/>
          </a:bodyPr>
          <a:lstStyle/>
          <a:p>
            <a:pPr fontAlgn="base"/>
            <a:r>
              <a:rPr lang="en-IE" sz="2400" b="0" i="0" u="none" strike="noStrike" kern="1200" baseline="0" dirty="0">
                <a:solidFill>
                  <a:srgbClr val="E3E2DB"/>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rgbClr val="E3E2DB"/>
                </a:solidFill>
                <a:effectLst/>
                <a:latin typeface="+mn-lt"/>
                <a:ea typeface="+mn-ea"/>
                <a:cs typeface="+mn-cs"/>
                <a:sym typeface="Quattrocento Sans"/>
              </a:rPr>
              <a:t>Teach Digital </a:t>
            </a:r>
            <a:r>
              <a:rPr lang="en-IE" sz="2400" b="0" i="0" u="none" strike="noStrike" kern="1200" baseline="0" dirty="0">
                <a:solidFill>
                  <a:srgbClr val="E3E2DB"/>
                </a:solidFill>
                <a:effectLst/>
                <a:latin typeface="+mn-lt"/>
                <a:ea typeface="+mn-ea"/>
                <a:cs typeface="+mn-cs"/>
                <a:sym typeface="Quattrocento Sans"/>
              </a:rPr>
              <a:t>PowerPoint is</a:t>
            </a:r>
            <a:r>
              <a:rPr lang="is-IS" sz="2400" b="0" i="0" u="none" strike="noStrike" kern="1200" baseline="0" dirty="0">
                <a:solidFill>
                  <a:srgbClr val="E3E2DB"/>
                </a:solidFill>
                <a:effectLst/>
                <a:latin typeface="+mn-lt"/>
                <a:ea typeface="+mn-ea"/>
                <a:cs typeface="+mn-cs"/>
                <a:sym typeface="Quattrocento Sans"/>
              </a:rPr>
              <a:t>….</a:t>
            </a:r>
            <a:endParaRPr lang="en-IE" sz="2400" b="0" i="0" u="none" strike="noStrike" kern="1200" baseline="0" dirty="0">
              <a:solidFill>
                <a:srgbClr val="E3E2DB"/>
              </a:solidFill>
              <a:effectLst/>
              <a:latin typeface="+mn-lt"/>
              <a:ea typeface="+mn-ea"/>
              <a:cs typeface="+mn-cs"/>
              <a:sym typeface="Quattrocento Sans"/>
            </a:endParaRPr>
          </a:p>
          <a:p>
            <a:pPr fontAlgn="base"/>
            <a:endParaRPr lang="en-IE" sz="2400" b="0" i="0" u="none" strike="noStrike" kern="1200" baseline="0" dirty="0">
              <a:solidFill>
                <a:srgbClr val="E3E2DB"/>
              </a:solidFill>
              <a:effectLst/>
              <a:latin typeface="+mn-lt"/>
              <a:ea typeface="+mn-ea"/>
              <a:cs typeface="+mn-cs"/>
              <a:sym typeface="Quattrocento Sans"/>
            </a:endParaRPr>
          </a:p>
          <a:p>
            <a:pPr fontAlgn="base"/>
            <a:r>
              <a:rPr lang="en-IE" sz="3600" b="1" i="1" baseline="0" dirty="0">
                <a:solidFill>
                  <a:srgbClr val="E3E2DB"/>
                </a:solidFill>
                <a:latin typeface="+mn-lt"/>
                <a:ea typeface="Quattrocento Sans"/>
                <a:cs typeface="Quattrocento Sans"/>
                <a:sym typeface="Quattrocento Sans"/>
              </a:rPr>
              <a:t>Calibri</a:t>
            </a:r>
            <a:endParaRPr lang="en-IE" sz="3600" baseline="0" dirty="0">
              <a:solidFill>
                <a:srgbClr val="E3E2DB"/>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rgbClr val="E3E2DB"/>
                </a:solidFill>
                <a:effectLst/>
                <a:latin typeface="+mn-lt"/>
                <a:ea typeface="+mn-ea"/>
                <a:cs typeface="+mn-cs"/>
              </a:rPr>
              <a:t>*** </a:t>
            </a:r>
            <a:r>
              <a:rPr lang="en-IE" sz="2400" b="1" kern="1200" dirty="0">
                <a:solidFill>
                  <a:srgbClr val="E3E2DB"/>
                </a:solidFill>
                <a:effectLst/>
                <a:latin typeface="+mn-lt"/>
                <a:ea typeface="+mn-ea"/>
                <a:cs typeface="+mn-cs"/>
              </a:rPr>
              <a:t>PLEASE DELETE THIS INSTRUCTION SLIDE BEFORE PRESENTING FINAL PRESENTATION </a:t>
            </a:r>
            <a:r>
              <a:rPr lang="en-IE" sz="2400" kern="1200" dirty="0">
                <a:solidFill>
                  <a:srgbClr val="E3E2DB"/>
                </a:solidFill>
                <a:effectLst/>
                <a:latin typeface="+mn-lt"/>
                <a:ea typeface="+mn-ea"/>
                <a:cs typeface="+mn-cs"/>
              </a:rPr>
              <a:t>*** </a:t>
            </a:r>
            <a:endParaRPr lang="en-US" sz="2400" kern="1200" dirty="0">
              <a:solidFill>
                <a:srgbClr val="E3E2DB"/>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ext Slide - Yel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F71121-C327-6E46-B866-3B8503E25F6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340026" y="1"/>
            <a:ext cx="4851973" cy="6857998"/>
          </a:xfrm>
          <a:prstGeom prst="rect">
            <a:avLst/>
          </a:prstGeom>
        </p:spPr>
      </p:pic>
      <p:sp>
        <p:nvSpPr>
          <p:cNvPr id="16" name="TextBox 15">
            <a:extLst>
              <a:ext uri="{FF2B5EF4-FFF2-40B4-BE49-F238E27FC236}">
                <a16:creationId xmlns:a16="http://schemas.microsoft.com/office/drawing/2014/main" id="{DBF0EC50-23CE-A442-83A2-061A37DC3A57}"/>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
        <p:nvSpPr>
          <p:cNvPr id="9" name="Text Placeholder 23">
            <a:extLst>
              <a:ext uri="{FF2B5EF4-FFF2-40B4-BE49-F238E27FC236}">
                <a16:creationId xmlns:a16="http://schemas.microsoft.com/office/drawing/2014/main" id="{07765D1C-FD6D-3F4E-999C-0EF116EA4E67}"/>
              </a:ext>
            </a:extLst>
          </p:cNvPr>
          <p:cNvSpPr>
            <a:spLocks noGrp="1"/>
          </p:cNvSpPr>
          <p:nvPr>
            <p:ph type="body" sz="quarter" idx="17" hasCustomPrompt="1"/>
          </p:nvPr>
        </p:nvSpPr>
        <p:spPr>
          <a:xfrm>
            <a:off x="2029090" y="1604734"/>
            <a:ext cx="3791493" cy="845970"/>
          </a:xfrm>
        </p:spPr>
        <p:txBody>
          <a:bodyPr anchor="ctr">
            <a:normAutofit/>
          </a:bodyPr>
          <a:lstStyle>
            <a:lvl1pPr marL="0" indent="0" algn="l">
              <a:buNone/>
              <a:defRPr sz="3600" b="0" i="0">
                <a:solidFill>
                  <a:srgbClr val="60220F"/>
                </a:solidFill>
                <a:latin typeface="+mn-lt"/>
              </a:defRPr>
            </a:lvl1pPr>
          </a:lstStyle>
          <a:p>
            <a:pPr lvl="0"/>
            <a:r>
              <a:rPr lang="en-US" dirty="0"/>
              <a:t>Divider</a:t>
            </a:r>
          </a:p>
        </p:txBody>
      </p:sp>
      <p:sp>
        <p:nvSpPr>
          <p:cNvPr id="10" name="Text Placeholder 23">
            <a:extLst>
              <a:ext uri="{FF2B5EF4-FFF2-40B4-BE49-F238E27FC236}">
                <a16:creationId xmlns:a16="http://schemas.microsoft.com/office/drawing/2014/main" id="{E9182D97-DE87-B747-948E-5F2707BBF229}"/>
              </a:ext>
            </a:extLst>
          </p:cNvPr>
          <p:cNvSpPr>
            <a:spLocks noGrp="1"/>
          </p:cNvSpPr>
          <p:nvPr>
            <p:ph type="body" sz="quarter" idx="18" hasCustomPrompt="1"/>
          </p:nvPr>
        </p:nvSpPr>
        <p:spPr>
          <a:xfrm>
            <a:off x="2029090" y="853221"/>
            <a:ext cx="1255590" cy="845970"/>
          </a:xfrm>
        </p:spPr>
        <p:txBody>
          <a:bodyPr anchor="ctr">
            <a:normAutofit/>
          </a:bodyPr>
          <a:lstStyle>
            <a:lvl1pPr marL="0" indent="0" algn="l">
              <a:buNone/>
              <a:defRPr sz="4800" b="0" i="0">
                <a:solidFill>
                  <a:srgbClr val="A23B23"/>
                </a:solidFill>
                <a:latin typeface="+mn-lt"/>
              </a:defRPr>
            </a:lvl1pPr>
          </a:lstStyle>
          <a:p>
            <a:pPr lvl="0"/>
            <a:r>
              <a:rPr lang="en-US" dirty="0"/>
              <a:t>03</a:t>
            </a:r>
          </a:p>
        </p:txBody>
      </p:sp>
    </p:spTree>
    <p:extLst>
      <p:ext uri="{BB962C8B-B14F-4D97-AF65-F5344CB8AC3E}">
        <p14:creationId xmlns:p14="http://schemas.microsoft.com/office/powerpoint/2010/main" val="852433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 with solid header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851F17-53EC-384E-9CAB-59072CB1840D}"/>
              </a:ext>
            </a:extLst>
          </p:cNvPr>
          <p:cNvSpPr/>
          <p:nvPr userDrawn="1"/>
        </p:nvSpPr>
        <p:spPr>
          <a:xfrm>
            <a:off x="0" y="1740665"/>
            <a:ext cx="7340026"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0" name="Picture Placeholder 15">
            <a:extLst>
              <a:ext uri="{FF2B5EF4-FFF2-40B4-BE49-F238E27FC236}">
                <a16:creationId xmlns:a16="http://schemas.microsoft.com/office/drawing/2014/main" id="{F8B5B00A-F2BC-E64F-9A25-1B4B39FCB1E2}"/>
              </a:ext>
            </a:extLst>
          </p:cNvPr>
          <p:cNvSpPr>
            <a:spLocks noGrp="1"/>
          </p:cNvSpPr>
          <p:nvPr>
            <p:ph type="pic" sz="quarter" idx="17"/>
          </p:nvPr>
        </p:nvSpPr>
        <p:spPr>
          <a:xfrm>
            <a:off x="7340026" y="0"/>
            <a:ext cx="4851974" cy="6858000"/>
          </a:xfrm>
          <a:prstGeom prst="rect">
            <a:avLst/>
          </a:prstGeom>
        </p:spPr>
        <p:txBody>
          <a:bodyPr vert="horz">
            <a:normAutofit/>
          </a:bodyPr>
          <a:lstStyle>
            <a:lvl1pPr marL="0" indent="0" algn="ctr">
              <a:buNone/>
              <a:defRPr sz="2000" i="1">
                <a:solidFill>
                  <a:schemeClr val="accent6"/>
                </a:solidFill>
              </a:defRPr>
            </a:lvl1pPr>
          </a:lstStyle>
          <a:p>
            <a:endParaRPr lang="en-US" dirty="0"/>
          </a:p>
          <a:p>
            <a:r>
              <a:rPr lang="en-US" dirty="0"/>
              <a:t>Click picture or </a:t>
            </a:r>
          </a:p>
          <a:p>
            <a:r>
              <a:rPr lang="en-US" dirty="0"/>
              <a:t>texture fill to add photo </a:t>
            </a:r>
          </a:p>
        </p:txBody>
      </p:sp>
      <p:sp>
        <p:nvSpPr>
          <p:cNvPr id="19" name="Text Placeholder 25">
            <a:extLst>
              <a:ext uri="{FF2B5EF4-FFF2-40B4-BE49-F238E27FC236}">
                <a16:creationId xmlns:a16="http://schemas.microsoft.com/office/drawing/2014/main" id="{87CDC1F8-7382-854F-8BBE-BBFFE1C0A382}"/>
              </a:ext>
            </a:extLst>
          </p:cNvPr>
          <p:cNvSpPr>
            <a:spLocks noGrp="1"/>
          </p:cNvSpPr>
          <p:nvPr>
            <p:ph type="body" sz="quarter" idx="16" hasCustomPrompt="1"/>
          </p:nvPr>
        </p:nvSpPr>
        <p:spPr>
          <a:xfrm>
            <a:off x="447065" y="2067342"/>
            <a:ext cx="6482545"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94D34C2B-EA1C-F043-9A07-934084BC9E1E}"/>
              </a:ext>
            </a:extLst>
          </p:cNvPr>
          <p:cNvSpPr>
            <a:spLocks noGrp="1"/>
          </p:cNvSpPr>
          <p:nvPr>
            <p:ph type="body" sz="quarter" idx="18" hasCustomPrompt="1"/>
          </p:nvPr>
        </p:nvSpPr>
        <p:spPr>
          <a:xfrm>
            <a:off x="447065" y="309491"/>
            <a:ext cx="6482545" cy="1210837"/>
          </a:xfrm>
          <a:noFill/>
        </p:spPr>
        <p:txBody>
          <a:bodyPr>
            <a:normAutofit/>
          </a:bodyPr>
          <a:lstStyle>
            <a:lvl1pPr marL="0" indent="0" algn="ctr">
              <a:buNone/>
              <a:defRPr sz="3600" b="1">
                <a:solidFill>
                  <a:srgbClr val="A23B23"/>
                </a:solidFill>
                <a:latin typeface="+mn-lt"/>
              </a:defRPr>
            </a:lvl1pPr>
          </a:lstStyle>
          <a:p>
            <a:pPr lvl="0"/>
            <a:r>
              <a:rPr lang="en-US" dirty="0"/>
              <a:t>TITLE</a:t>
            </a:r>
          </a:p>
        </p:txBody>
      </p:sp>
      <p:sp>
        <p:nvSpPr>
          <p:cNvPr id="21" name="TextBox 20">
            <a:extLst>
              <a:ext uri="{FF2B5EF4-FFF2-40B4-BE49-F238E27FC236}">
                <a16:creationId xmlns:a16="http://schemas.microsoft.com/office/drawing/2014/main" id="{6BDF2CA0-583F-0E47-85EF-97335D86FE1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E9AE96D0-0D09-C141-ADD0-81CE2E833D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3" name="Picture 22">
            <a:extLst>
              <a:ext uri="{FF2B5EF4-FFF2-40B4-BE49-F238E27FC236}">
                <a16:creationId xmlns:a16="http://schemas.microsoft.com/office/drawing/2014/main" id="{53B7E277-87D3-D345-AE9B-AB1C28ED10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2044807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ext Slide - with solid header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851F17-53EC-384E-9CAB-59072CB1840D}"/>
              </a:ext>
            </a:extLst>
          </p:cNvPr>
          <p:cNvSpPr/>
          <p:nvPr userDrawn="1"/>
        </p:nvSpPr>
        <p:spPr>
          <a:xfrm>
            <a:off x="0" y="1740665"/>
            <a:ext cx="7340026"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0" name="Picture Placeholder 15">
            <a:extLst>
              <a:ext uri="{FF2B5EF4-FFF2-40B4-BE49-F238E27FC236}">
                <a16:creationId xmlns:a16="http://schemas.microsoft.com/office/drawing/2014/main" id="{F8B5B00A-F2BC-E64F-9A25-1B4B39FCB1E2}"/>
              </a:ext>
            </a:extLst>
          </p:cNvPr>
          <p:cNvSpPr>
            <a:spLocks noGrp="1"/>
          </p:cNvSpPr>
          <p:nvPr>
            <p:ph type="pic" sz="quarter" idx="17"/>
          </p:nvPr>
        </p:nvSpPr>
        <p:spPr>
          <a:xfrm>
            <a:off x="7340026" y="0"/>
            <a:ext cx="4851974" cy="6858000"/>
          </a:xfrm>
          <a:prstGeom prst="rect">
            <a:avLst/>
          </a:prstGeom>
        </p:spPr>
        <p:txBody>
          <a:bodyPr vert="horz">
            <a:normAutofit/>
          </a:bodyPr>
          <a:lstStyle>
            <a:lvl1pPr marL="0" indent="0" algn="ctr">
              <a:buNone/>
              <a:defRPr sz="2000" i="1">
                <a:solidFill>
                  <a:schemeClr val="accent6"/>
                </a:solidFill>
              </a:defRPr>
            </a:lvl1pPr>
          </a:lstStyle>
          <a:p>
            <a:endParaRPr lang="en-US" dirty="0"/>
          </a:p>
          <a:p>
            <a:r>
              <a:rPr lang="en-US" dirty="0"/>
              <a:t>Click picture or </a:t>
            </a:r>
          </a:p>
          <a:p>
            <a:r>
              <a:rPr lang="en-US" dirty="0"/>
              <a:t>texture fill to add photo </a:t>
            </a:r>
          </a:p>
        </p:txBody>
      </p:sp>
      <p:sp>
        <p:nvSpPr>
          <p:cNvPr id="19" name="Text Placeholder 25">
            <a:extLst>
              <a:ext uri="{FF2B5EF4-FFF2-40B4-BE49-F238E27FC236}">
                <a16:creationId xmlns:a16="http://schemas.microsoft.com/office/drawing/2014/main" id="{87CDC1F8-7382-854F-8BBE-BBFFE1C0A382}"/>
              </a:ext>
            </a:extLst>
          </p:cNvPr>
          <p:cNvSpPr>
            <a:spLocks noGrp="1"/>
          </p:cNvSpPr>
          <p:nvPr>
            <p:ph type="body" sz="quarter" idx="16" hasCustomPrompt="1"/>
          </p:nvPr>
        </p:nvSpPr>
        <p:spPr>
          <a:xfrm>
            <a:off x="447065" y="2067342"/>
            <a:ext cx="6482545"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94D34C2B-EA1C-F043-9A07-934084BC9E1E}"/>
              </a:ext>
            </a:extLst>
          </p:cNvPr>
          <p:cNvSpPr>
            <a:spLocks noGrp="1"/>
          </p:cNvSpPr>
          <p:nvPr>
            <p:ph type="body" sz="quarter" idx="18" hasCustomPrompt="1"/>
          </p:nvPr>
        </p:nvSpPr>
        <p:spPr>
          <a:xfrm>
            <a:off x="447065" y="309491"/>
            <a:ext cx="6482545" cy="1210837"/>
          </a:xfrm>
          <a:noFill/>
        </p:spPr>
        <p:txBody>
          <a:bodyPr>
            <a:normAutofit/>
          </a:bodyPr>
          <a:lstStyle>
            <a:lvl1pPr marL="0" indent="0" algn="ctr">
              <a:buNone/>
              <a:defRPr sz="3600" b="1">
                <a:solidFill>
                  <a:srgbClr val="6D6A3A"/>
                </a:solidFill>
                <a:latin typeface="+mn-lt"/>
              </a:defRPr>
            </a:lvl1pPr>
          </a:lstStyle>
          <a:p>
            <a:pPr lvl="0"/>
            <a:r>
              <a:rPr lang="en-US" dirty="0"/>
              <a:t>TITLE</a:t>
            </a:r>
          </a:p>
        </p:txBody>
      </p:sp>
      <p:sp>
        <p:nvSpPr>
          <p:cNvPr id="21" name="TextBox 20">
            <a:extLst>
              <a:ext uri="{FF2B5EF4-FFF2-40B4-BE49-F238E27FC236}">
                <a16:creationId xmlns:a16="http://schemas.microsoft.com/office/drawing/2014/main" id="{6BDF2CA0-583F-0E47-85EF-97335D86FE1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E9AE96D0-0D09-C141-ADD0-81CE2E833D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3" name="Picture 22">
            <a:extLst>
              <a:ext uri="{FF2B5EF4-FFF2-40B4-BE49-F238E27FC236}">
                <a16:creationId xmlns:a16="http://schemas.microsoft.com/office/drawing/2014/main" id="{53B7E277-87D3-D345-AE9B-AB1C28ED10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2268906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ext Slide - with solid header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851F17-53EC-384E-9CAB-59072CB1840D}"/>
              </a:ext>
            </a:extLst>
          </p:cNvPr>
          <p:cNvSpPr/>
          <p:nvPr userDrawn="1"/>
        </p:nvSpPr>
        <p:spPr>
          <a:xfrm>
            <a:off x="0" y="1740665"/>
            <a:ext cx="7340026"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0" name="Picture Placeholder 15">
            <a:extLst>
              <a:ext uri="{FF2B5EF4-FFF2-40B4-BE49-F238E27FC236}">
                <a16:creationId xmlns:a16="http://schemas.microsoft.com/office/drawing/2014/main" id="{F8B5B00A-F2BC-E64F-9A25-1B4B39FCB1E2}"/>
              </a:ext>
            </a:extLst>
          </p:cNvPr>
          <p:cNvSpPr>
            <a:spLocks noGrp="1"/>
          </p:cNvSpPr>
          <p:nvPr>
            <p:ph type="pic" sz="quarter" idx="17"/>
          </p:nvPr>
        </p:nvSpPr>
        <p:spPr>
          <a:xfrm>
            <a:off x="7340026" y="0"/>
            <a:ext cx="4851974" cy="6858000"/>
          </a:xfrm>
          <a:prstGeom prst="rect">
            <a:avLst/>
          </a:prstGeom>
        </p:spPr>
        <p:txBody>
          <a:bodyPr vert="horz">
            <a:normAutofit/>
          </a:bodyPr>
          <a:lstStyle>
            <a:lvl1pPr marL="0" indent="0" algn="ctr">
              <a:buNone/>
              <a:defRPr sz="2000" i="1">
                <a:solidFill>
                  <a:schemeClr val="accent6"/>
                </a:solidFill>
              </a:defRPr>
            </a:lvl1pPr>
          </a:lstStyle>
          <a:p>
            <a:endParaRPr lang="en-US" dirty="0"/>
          </a:p>
          <a:p>
            <a:r>
              <a:rPr lang="en-US" dirty="0"/>
              <a:t>Click picture or </a:t>
            </a:r>
          </a:p>
          <a:p>
            <a:r>
              <a:rPr lang="en-US" dirty="0"/>
              <a:t>texture fill to add photo </a:t>
            </a:r>
          </a:p>
        </p:txBody>
      </p:sp>
      <p:sp>
        <p:nvSpPr>
          <p:cNvPr id="19" name="Text Placeholder 25">
            <a:extLst>
              <a:ext uri="{FF2B5EF4-FFF2-40B4-BE49-F238E27FC236}">
                <a16:creationId xmlns:a16="http://schemas.microsoft.com/office/drawing/2014/main" id="{87CDC1F8-7382-854F-8BBE-BBFFE1C0A382}"/>
              </a:ext>
            </a:extLst>
          </p:cNvPr>
          <p:cNvSpPr>
            <a:spLocks noGrp="1"/>
          </p:cNvSpPr>
          <p:nvPr>
            <p:ph type="body" sz="quarter" idx="16" hasCustomPrompt="1"/>
          </p:nvPr>
        </p:nvSpPr>
        <p:spPr>
          <a:xfrm>
            <a:off x="447065" y="2067342"/>
            <a:ext cx="6482545"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94D34C2B-EA1C-F043-9A07-934084BC9E1E}"/>
              </a:ext>
            </a:extLst>
          </p:cNvPr>
          <p:cNvSpPr>
            <a:spLocks noGrp="1"/>
          </p:cNvSpPr>
          <p:nvPr>
            <p:ph type="body" sz="quarter" idx="18" hasCustomPrompt="1"/>
          </p:nvPr>
        </p:nvSpPr>
        <p:spPr>
          <a:xfrm>
            <a:off x="447065" y="309491"/>
            <a:ext cx="6482545" cy="1210837"/>
          </a:xfrm>
          <a:noFill/>
        </p:spPr>
        <p:txBody>
          <a:bodyPr>
            <a:normAutofit/>
          </a:bodyPr>
          <a:lstStyle>
            <a:lvl1pPr marL="0" indent="0" algn="ctr">
              <a:buNone/>
              <a:defRPr sz="3600" b="1">
                <a:solidFill>
                  <a:srgbClr val="404F2F"/>
                </a:solidFill>
                <a:latin typeface="+mn-lt"/>
              </a:defRPr>
            </a:lvl1pPr>
          </a:lstStyle>
          <a:p>
            <a:pPr lvl="0"/>
            <a:r>
              <a:rPr lang="en-US" dirty="0"/>
              <a:t>TITLE</a:t>
            </a:r>
          </a:p>
        </p:txBody>
      </p:sp>
      <p:sp>
        <p:nvSpPr>
          <p:cNvPr id="21" name="TextBox 20">
            <a:extLst>
              <a:ext uri="{FF2B5EF4-FFF2-40B4-BE49-F238E27FC236}">
                <a16:creationId xmlns:a16="http://schemas.microsoft.com/office/drawing/2014/main" id="{6BDF2CA0-583F-0E47-85EF-97335D86FE1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E9AE96D0-0D09-C141-ADD0-81CE2E833D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3" name="Picture 22">
            <a:extLst>
              <a:ext uri="{FF2B5EF4-FFF2-40B4-BE49-F238E27FC236}">
                <a16:creationId xmlns:a16="http://schemas.microsoft.com/office/drawing/2014/main" id="{53B7E277-87D3-D345-AE9B-AB1C28ED10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1861049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with Quote - Purp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CD8EA75-CA34-6A4F-A3BC-AA7CBC6BD8D1}"/>
              </a:ext>
            </a:extLst>
          </p:cNvPr>
          <p:cNvSpPr/>
          <p:nvPr userDrawn="1"/>
        </p:nvSpPr>
        <p:spPr>
          <a:xfrm>
            <a:off x="7337674" y="-1"/>
            <a:ext cx="4880076"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23" name="Text Placeholder 23">
            <a:extLst>
              <a:ext uri="{FF2B5EF4-FFF2-40B4-BE49-F238E27FC236}">
                <a16:creationId xmlns:a16="http://schemas.microsoft.com/office/drawing/2014/main" id="{8D4F9F0C-89D5-7E4D-B38B-CAB98B64DEFD}"/>
              </a:ext>
            </a:extLst>
          </p:cNvPr>
          <p:cNvSpPr>
            <a:spLocks noGrp="1"/>
          </p:cNvSpPr>
          <p:nvPr>
            <p:ph type="body" sz="quarter" idx="14" hasCustomPrompt="1"/>
          </p:nvPr>
        </p:nvSpPr>
        <p:spPr>
          <a:xfrm>
            <a:off x="11197443" y="4790143"/>
            <a:ext cx="785328" cy="1056986"/>
          </a:xfrm>
          <a:solidFill>
            <a:srgbClr val="E3E2DB"/>
          </a:solidFill>
        </p:spPr>
        <p:txBody>
          <a:bodyPr anchor="t">
            <a:normAutofit/>
          </a:bodyPr>
          <a:lstStyle>
            <a:lvl1pPr marL="0" indent="0" algn="r">
              <a:buNone/>
              <a:defRPr sz="9600" b="1" i="0" baseline="0">
                <a:solidFill>
                  <a:srgbClr val="6D6A3A"/>
                </a:solidFill>
                <a:latin typeface="Times New Roman" charset="0"/>
                <a:ea typeface="Times New Roman" charset="0"/>
                <a:cs typeface="Times New Roman" charset="0"/>
              </a:defRPr>
            </a:lvl1pPr>
          </a:lstStyle>
          <a:p>
            <a:pPr lvl="0"/>
            <a:r>
              <a:rPr lang="en-US" dirty="0"/>
              <a:t>”</a:t>
            </a:r>
          </a:p>
        </p:txBody>
      </p:sp>
      <p:sp>
        <p:nvSpPr>
          <p:cNvPr id="24" name="Text Placeholder 23">
            <a:extLst>
              <a:ext uri="{FF2B5EF4-FFF2-40B4-BE49-F238E27FC236}">
                <a16:creationId xmlns:a16="http://schemas.microsoft.com/office/drawing/2014/main" id="{47A2C8AF-628A-2348-855D-3AE0B7205C24}"/>
              </a:ext>
            </a:extLst>
          </p:cNvPr>
          <p:cNvSpPr>
            <a:spLocks noGrp="1"/>
          </p:cNvSpPr>
          <p:nvPr>
            <p:ph type="body" sz="quarter" idx="13" hasCustomPrompt="1"/>
          </p:nvPr>
        </p:nvSpPr>
        <p:spPr>
          <a:xfrm>
            <a:off x="7613379" y="1112738"/>
            <a:ext cx="4369392" cy="4493975"/>
          </a:xfrm>
        </p:spPr>
        <p:txBody>
          <a:bodyPr anchor="ctr">
            <a:normAutofit/>
          </a:bodyPr>
          <a:lstStyle>
            <a:lvl1pPr marL="0" indent="0" algn="ctr">
              <a:buNone/>
              <a:defRPr sz="3000" i="1" baseline="0">
                <a:solidFill>
                  <a:srgbClr val="60220F"/>
                </a:solidFill>
                <a:latin typeface="+mn-lt"/>
              </a:defRPr>
            </a:lvl1pPr>
          </a:lstStyle>
          <a:p>
            <a:pPr lvl="0"/>
            <a:r>
              <a:rPr lang="en-US" dirty="0"/>
              <a:t>Quote Here</a:t>
            </a:r>
          </a:p>
        </p:txBody>
      </p:sp>
      <p:sp>
        <p:nvSpPr>
          <p:cNvPr id="25" name="Text Placeholder 23">
            <a:extLst>
              <a:ext uri="{FF2B5EF4-FFF2-40B4-BE49-F238E27FC236}">
                <a16:creationId xmlns:a16="http://schemas.microsoft.com/office/drawing/2014/main" id="{F3D2B0FC-1B22-6D44-A024-C09860EE666B}"/>
              </a:ext>
            </a:extLst>
          </p:cNvPr>
          <p:cNvSpPr>
            <a:spLocks noGrp="1"/>
          </p:cNvSpPr>
          <p:nvPr>
            <p:ph type="body" sz="quarter" idx="15" hasCustomPrompt="1"/>
          </p:nvPr>
        </p:nvSpPr>
        <p:spPr>
          <a:xfrm>
            <a:off x="7524963" y="915420"/>
            <a:ext cx="2613204" cy="1221666"/>
          </a:xfrm>
          <a:solidFill>
            <a:srgbClr val="E3E2DB"/>
          </a:solidFill>
        </p:spPr>
        <p:txBody>
          <a:bodyPr anchor="t">
            <a:normAutofit/>
          </a:bodyPr>
          <a:lstStyle>
            <a:lvl1pPr marL="0" indent="0" algn="l">
              <a:buNone/>
              <a:defRPr sz="9600" b="1" i="0" baseline="0">
                <a:solidFill>
                  <a:srgbClr val="6D6A3A"/>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C4B9319D-6C8C-0147-8CAC-3A52DE310CDB}"/>
              </a:ext>
            </a:extLst>
          </p:cNvPr>
          <p:cNvSpPr>
            <a:spLocks noGrp="1"/>
          </p:cNvSpPr>
          <p:nvPr>
            <p:ph type="body" sz="quarter" idx="18" hasCustomPrompt="1"/>
          </p:nvPr>
        </p:nvSpPr>
        <p:spPr>
          <a:xfrm>
            <a:off x="447065" y="309492"/>
            <a:ext cx="6449493" cy="1331796"/>
          </a:xfrm>
          <a:noFill/>
        </p:spPr>
        <p:txBody>
          <a:bodyPr>
            <a:normAutofit/>
          </a:bodyPr>
          <a:lstStyle>
            <a:lvl1pPr marL="0" indent="0" algn="ctr">
              <a:buNone/>
              <a:defRPr sz="3600" b="1">
                <a:solidFill>
                  <a:srgbClr val="A23B23"/>
                </a:solidFill>
                <a:latin typeface="+mn-lt"/>
              </a:defRPr>
            </a:lvl1pPr>
          </a:lstStyle>
          <a:p>
            <a:pPr lvl="0"/>
            <a:r>
              <a:rPr lang="en-US" dirty="0"/>
              <a:t>TITLE</a:t>
            </a:r>
          </a:p>
        </p:txBody>
      </p:sp>
      <p:sp>
        <p:nvSpPr>
          <p:cNvPr id="15" name="Picture Placeholder 15">
            <a:extLst>
              <a:ext uri="{FF2B5EF4-FFF2-40B4-BE49-F238E27FC236}">
                <a16:creationId xmlns:a16="http://schemas.microsoft.com/office/drawing/2014/main" id="{2FADA2FA-56A9-9E4E-A35F-4F487482042B}"/>
              </a:ext>
            </a:extLst>
          </p:cNvPr>
          <p:cNvSpPr>
            <a:spLocks noGrp="1"/>
          </p:cNvSpPr>
          <p:nvPr>
            <p:ph type="pic" sz="quarter" idx="17"/>
          </p:nvPr>
        </p:nvSpPr>
        <p:spPr>
          <a:xfrm>
            <a:off x="462143" y="1795749"/>
            <a:ext cx="6434416" cy="4521769"/>
          </a:xfrm>
          <a:prstGeom prst="rect">
            <a:avLst/>
          </a:prstGeom>
        </p:spPr>
        <p:txBody>
          <a:bodyPr vert="horz">
            <a:normAutofit/>
          </a:bodyPr>
          <a:lstStyle>
            <a:lvl1pPr marL="0" indent="0" algn="ctr">
              <a:buNone/>
              <a:defRPr sz="2000" i="1">
                <a:solidFill>
                  <a:schemeClr val="accent6"/>
                </a:solidFill>
              </a:defRPr>
            </a:lvl1pPr>
          </a:lstStyle>
          <a:p>
            <a:endParaRPr lang="en-US" dirty="0"/>
          </a:p>
          <a:p>
            <a:r>
              <a:rPr lang="en-US" dirty="0"/>
              <a:t>Click picture or </a:t>
            </a:r>
          </a:p>
          <a:p>
            <a:r>
              <a:rPr lang="en-US" dirty="0"/>
              <a:t>texture fill to add photo </a:t>
            </a:r>
          </a:p>
        </p:txBody>
      </p:sp>
      <p:sp>
        <p:nvSpPr>
          <p:cNvPr id="18" name="TextBox 17">
            <a:extLst>
              <a:ext uri="{FF2B5EF4-FFF2-40B4-BE49-F238E27FC236}">
                <a16:creationId xmlns:a16="http://schemas.microsoft.com/office/drawing/2014/main" id="{5B823525-6C98-954F-AC83-78F7D7CBE4C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2142578D-CECF-9948-995C-36855683C8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0" name="Picture 19">
            <a:extLst>
              <a:ext uri="{FF2B5EF4-FFF2-40B4-BE49-F238E27FC236}">
                <a16:creationId xmlns:a16="http://schemas.microsoft.com/office/drawing/2014/main" id="{8775C551-0C94-DE47-938C-1F623C38FF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2434540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hoto with Quote - Purp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CD8EA75-CA34-6A4F-A3BC-AA7CBC6BD8D1}"/>
              </a:ext>
            </a:extLst>
          </p:cNvPr>
          <p:cNvSpPr/>
          <p:nvPr userDrawn="1"/>
        </p:nvSpPr>
        <p:spPr>
          <a:xfrm>
            <a:off x="7337674" y="-1"/>
            <a:ext cx="4880076"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23" name="Text Placeholder 23">
            <a:extLst>
              <a:ext uri="{FF2B5EF4-FFF2-40B4-BE49-F238E27FC236}">
                <a16:creationId xmlns:a16="http://schemas.microsoft.com/office/drawing/2014/main" id="{8D4F9F0C-89D5-7E4D-B38B-CAB98B64DEFD}"/>
              </a:ext>
            </a:extLst>
          </p:cNvPr>
          <p:cNvSpPr>
            <a:spLocks noGrp="1"/>
          </p:cNvSpPr>
          <p:nvPr>
            <p:ph type="body" sz="quarter" idx="14" hasCustomPrompt="1"/>
          </p:nvPr>
        </p:nvSpPr>
        <p:spPr>
          <a:xfrm>
            <a:off x="11197443" y="4790143"/>
            <a:ext cx="785328" cy="1056986"/>
          </a:xfrm>
          <a:solidFill>
            <a:srgbClr val="E3E2DB"/>
          </a:solidFill>
        </p:spPr>
        <p:txBody>
          <a:bodyPr anchor="t">
            <a:normAutofit/>
          </a:bodyPr>
          <a:lstStyle>
            <a:lvl1pPr marL="0" indent="0" algn="r">
              <a:buNone/>
              <a:defRPr sz="9600" b="1" i="0" baseline="0">
                <a:solidFill>
                  <a:srgbClr val="6D6A3A"/>
                </a:solidFill>
                <a:latin typeface="Times New Roman" charset="0"/>
                <a:ea typeface="Times New Roman" charset="0"/>
                <a:cs typeface="Times New Roman" charset="0"/>
              </a:defRPr>
            </a:lvl1pPr>
          </a:lstStyle>
          <a:p>
            <a:pPr lvl="0"/>
            <a:r>
              <a:rPr lang="en-US" dirty="0"/>
              <a:t>”</a:t>
            </a:r>
          </a:p>
        </p:txBody>
      </p:sp>
      <p:sp>
        <p:nvSpPr>
          <p:cNvPr id="24" name="Text Placeholder 23">
            <a:extLst>
              <a:ext uri="{FF2B5EF4-FFF2-40B4-BE49-F238E27FC236}">
                <a16:creationId xmlns:a16="http://schemas.microsoft.com/office/drawing/2014/main" id="{47A2C8AF-628A-2348-855D-3AE0B7205C24}"/>
              </a:ext>
            </a:extLst>
          </p:cNvPr>
          <p:cNvSpPr>
            <a:spLocks noGrp="1"/>
          </p:cNvSpPr>
          <p:nvPr>
            <p:ph type="body" sz="quarter" idx="13" hasCustomPrompt="1"/>
          </p:nvPr>
        </p:nvSpPr>
        <p:spPr>
          <a:xfrm>
            <a:off x="7613379" y="1112738"/>
            <a:ext cx="4369392" cy="4493975"/>
          </a:xfrm>
        </p:spPr>
        <p:txBody>
          <a:bodyPr anchor="ctr">
            <a:normAutofit/>
          </a:bodyPr>
          <a:lstStyle>
            <a:lvl1pPr marL="0" indent="0" algn="ctr">
              <a:buNone/>
              <a:defRPr sz="3000" i="1" baseline="0">
                <a:solidFill>
                  <a:srgbClr val="60220F"/>
                </a:solidFill>
                <a:latin typeface="+mn-lt"/>
              </a:defRPr>
            </a:lvl1pPr>
          </a:lstStyle>
          <a:p>
            <a:pPr lvl="0"/>
            <a:r>
              <a:rPr lang="en-US" dirty="0"/>
              <a:t>Quote Here</a:t>
            </a:r>
          </a:p>
        </p:txBody>
      </p:sp>
      <p:sp>
        <p:nvSpPr>
          <p:cNvPr id="25" name="Text Placeholder 23">
            <a:extLst>
              <a:ext uri="{FF2B5EF4-FFF2-40B4-BE49-F238E27FC236}">
                <a16:creationId xmlns:a16="http://schemas.microsoft.com/office/drawing/2014/main" id="{F3D2B0FC-1B22-6D44-A024-C09860EE666B}"/>
              </a:ext>
            </a:extLst>
          </p:cNvPr>
          <p:cNvSpPr>
            <a:spLocks noGrp="1"/>
          </p:cNvSpPr>
          <p:nvPr>
            <p:ph type="body" sz="quarter" idx="15" hasCustomPrompt="1"/>
          </p:nvPr>
        </p:nvSpPr>
        <p:spPr>
          <a:xfrm>
            <a:off x="7524963" y="915420"/>
            <a:ext cx="2613204" cy="1221666"/>
          </a:xfrm>
          <a:solidFill>
            <a:srgbClr val="E3E2DB"/>
          </a:solidFill>
        </p:spPr>
        <p:txBody>
          <a:bodyPr anchor="t">
            <a:normAutofit/>
          </a:bodyPr>
          <a:lstStyle>
            <a:lvl1pPr marL="0" indent="0" algn="l">
              <a:buNone/>
              <a:defRPr sz="9600" b="1" i="0" baseline="0">
                <a:solidFill>
                  <a:srgbClr val="6D6A3A"/>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C4B9319D-6C8C-0147-8CAC-3A52DE310CDB}"/>
              </a:ext>
            </a:extLst>
          </p:cNvPr>
          <p:cNvSpPr>
            <a:spLocks noGrp="1"/>
          </p:cNvSpPr>
          <p:nvPr>
            <p:ph type="body" sz="quarter" idx="18" hasCustomPrompt="1"/>
          </p:nvPr>
        </p:nvSpPr>
        <p:spPr>
          <a:xfrm>
            <a:off x="447065" y="309492"/>
            <a:ext cx="6449493" cy="1331796"/>
          </a:xfrm>
          <a:noFill/>
        </p:spPr>
        <p:txBody>
          <a:bodyPr>
            <a:normAutofit/>
          </a:bodyPr>
          <a:lstStyle>
            <a:lvl1pPr marL="0" indent="0" algn="ctr">
              <a:buNone/>
              <a:defRPr sz="3600" b="1">
                <a:solidFill>
                  <a:srgbClr val="6D6A3A"/>
                </a:solidFill>
                <a:latin typeface="+mn-lt"/>
              </a:defRPr>
            </a:lvl1pPr>
          </a:lstStyle>
          <a:p>
            <a:pPr lvl="0"/>
            <a:r>
              <a:rPr lang="en-US" dirty="0"/>
              <a:t>TITLE</a:t>
            </a:r>
          </a:p>
        </p:txBody>
      </p:sp>
      <p:sp>
        <p:nvSpPr>
          <p:cNvPr id="15" name="Picture Placeholder 15">
            <a:extLst>
              <a:ext uri="{FF2B5EF4-FFF2-40B4-BE49-F238E27FC236}">
                <a16:creationId xmlns:a16="http://schemas.microsoft.com/office/drawing/2014/main" id="{2FADA2FA-56A9-9E4E-A35F-4F487482042B}"/>
              </a:ext>
            </a:extLst>
          </p:cNvPr>
          <p:cNvSpPr>
            <a:spLocks noGrp="1"/>
          </p:cNvSpPr>
          <p:nvPr>
            <p:ph type="pic" sz="quarter" idx="17"/>
          </p:nvPr>
        </p:nvSpPr>
        <p:spPr>
          <a:xfrm>
            <a:off x="462143" y="1795749"/>
            <a:ext cx="6434416" cy="4521769"/>
          </a:xfrm>
          <a:prstGeom prst="rect">
            <a:avLst/>
          </a:prstGeom>
        </p:spPr>
        <p:txBody>
          <a:bodyPr vert="horz">
            <a:normAutofit/>
          </a:bodyPr>
          <a:lstStyle>
            <a:lvl1pPr marL="0" indent="0" algn="ctr">
              <a:buNone/>
              <a:defRPr sz="2000" i="1">
                <a:solidFill>
                  <a:schemeClr val="accent6"/>
                </a:solidFill>
              </a:defRPr>
            </a:lvl1pPr>
          </a:lstStyle>
          <a:p>
            <a:endParaRPr lang="en-US" dirty="0"/>
          </a:p>
          <a:p>
            <a:r>
              <a:rPr lang="en-US" dirty="0"/>
              <a:t>Click picture or </a:t>
            </a:r>
          </a:p>
          <a:p>
            <a:r>
              <a:rPr lang="en-US" dirty="0"/>
              <a:t>texture fill to add photo </a:t>
            </a:r>
          </a:p>
        </p:txBody>
      </p:sp>
      <p:sp>
        <p:nvSpPr>
          <p:cNvPr id="18" name="TextBox 17">
            <a:extLst>
              <a:ext uri="{FF2B5EF4-FFF2-40B4-BE49-F238E27FC236}">
                <a16:creationId xmlns:a16="http://schemas.microsoft.com/office/drawing/2014/main" id="{5B823525-6C98-954F-AC83-78F7D7CBE4C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2142578D-CECF-9948-995C-36855683C8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0" name="Picture 19">
            <a:extLst>
              <a:ext uri="{FF2B5EF4-FFF2-40B4-BE49-F238E27FC236}">
                <a16:creationId xmlns:a16="http://schemas.microsoft.com/office/drawing/2014/main" id="{8775C551-0C94-DE47-938C-1F623C38FF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39515607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Photo with Quote - Purp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CD8EA75-CA34-6A4F-A3BC-AA7CBC6BD8D1}"/>
              </a:ext>
            </a:extLst>
          </p:cNvPr>
          <p:cNvSpPr/>
          <p:nvPr userDrawn="1"/>
        </p:nvSpPr>
        <p:spPr>
          <a:xfrm>
            <a:off x="7337674" y="-1"/>
            <a:ext cx="4880076"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23" name="Text Placeholder 23">
            <a:extLst>
              <a:ext uri="{FF2B5EF4-FFF2-40B4-BE49-F238E27FC236}">
                <a16:creationId xmlns:a16="http://schemas.microsoft.com/office/drawing/2014/main" id="{8D4F9F0C-89D5-7E4D-B38B-CAB98B64DEFD}"/>
              </a:ext>
            </a:extLst>
          </p:cNvPr>
          <p:cNvSpPr>
            <a:spLocks noGrp="1"/>
          </p:cNvSpPr>
          <p:nvPr>
            <p:ph type="body" sz="quarter" idx="14" hasCustomPrompt="1"/>
          </p:nvPr>
        </p:nvSpPr>
        <p:spPr>
          <a:xfrm>
            <a:off x="11197443" y="4790143"/>
            <a:ext cx="785328" cy="1056986"/>
          </a:xfrm>
          <a:solidFill>
            <a:srgbClr val="E3E2DB"/>
          </a:solidFill>
        </p:spPr>
        <p:txBody>
          <a:bodyPr anchor="t">
            <a:normAutofit/>
          </a:bodyPr>
          <a:lstStyle>
            <a:lvl1pPr marL="0" indent="0" algn="r">
              <a:buNone/>
              <a:defRPr sz="9600" b="1" i="0" baseline="0">
                <a:solidFill>
                  <a:srgbClr val="6D6A3A"/>
                </a:solidFill>
                <a:latin typeface="Times New Roman" charset="0"/>
                <a:ea typeface="Times New Roman" charset="0"/>
                <a:cs typeface="Times New Roman" charset="0"/>
              </a:defRPr>
            </a:lvl1pPr>
          </a:lstStyle>
          <a:p>
            <a:pPr lvl="0"/>
            <a:r>
              <a:rPr lang="en-US" dirty="0"/>
              <a:t>”</a:t>
            </a:r>
          </a:p>
        </p:txBody>
      </p:sp>
      <p:sp>
        <p:nvSpPr>
          <p:cNvPr id="24" name="Text Placeholder 23">
            <a:extLst>
              <a:ext uri="{FF2B5EF4-FFF2-40B4-BE49-F238E27FC236}">
                <a16:creationId xmlns:a16="http://schemas.microsoft.com/office/drawing/2014/main" id="{47A2C8AF-628A-2348-855D-3AE0B7205C24}"/>
              </a:ext>
            </a:extLst>
          </p:cNvPr>
          <p:cNvSpPr>
            <a:spLocks noGrp="1"/>
          </p:cNvSpPr>
          <p:nvPr>
            <p:ph type="body" sz="quarter" idx="13" hasCustomPrompt="1"/>
          </p:nvPr>
        </p:nvSpPr>
        <p:spPr>
          <a:xfrm>
            <a:off x="7613379" y="1112738"/>
            <a:ext cx="4369392" cy="4493975"/>
          </a:xfrm>
        </p:spPr>
        <p:txBody>
          <a:bodyPr anchor="ctr">
            <a:normAutofit/>
          </a:bodyPr>
          <a:lstStyle>
            <a:lvl1pPr marL="0" indent="0" algn="ctr">
              <a:buNone/>
              <a:defRPr sz="3000" i="1" baseline="0">
                <a:solidFill>
                  <a:srgbClr val="60220F"/>
                </a:solidFill>
                <a:latin typeface="+mn-lt"/>
              </a:defRPr>
            </a:lvl1pPr>
          </a:lstStyle>
          <a:p>
            <a:pPr lvl="0"/>
            <a:r>
              <a:rPr lang="en-US" dirty="0"/>
              <a:t>Quote Here</a:t>
            </a:r>
          </a:p>
        </p:txBody>
      </p:sp>
      <p:sp>
        <p:nvSpPr>
          <p:cNvPr id="25" name="Text Placeholder 23">
            <a:extLst>
              <a:ext uri="{FF2B5EF4-FFF2-40B4-BE49-F238E27FC236}">
                <a16:creationId xmlns:a16="http://schemas.microsoft.com/office/drawing/2014/main" id="{F3D2B0FC-1B22-6D44-A024-C09860EE666B}"/>
              </a:ext>
            </a:extLst>
          </p:cNvPr>
          <p:cNvSpPr>
            <a:spLocks noGrp="1"/>
          </p:cNvSpPr>
          <p:nvPr>
            <p:ph type="body" sz="quarter" idx="15" hasCustomPrompt="1"/>
          </p:nvPr>
        </p:nvSpPr>
        <p:spPr>
          <a:xfrm>
            <a:off x="7524963" y="915420"/>
            <a:ext cx="2613204" cy="1221666"/>
          </a:xfrm>
          <a:solidFill>
            <a:srgbClr val="E3E2DB"/>
          </a:solidFill>
        </p:spPr>
        <p:txBody>
          <a:bodyPr anchor="t">
            <a:normAutofit/>
          </a:bodyPr>
          <a:lstStyle>
            <a:lvl1pPr marL="0" indent="0" algn="l">
              <a:buNone/>
              <a:defRPr sz="9600" b="1" i="0" baseline="0">
                <a:solidFill>
                  <a:srgbClr val="6D6A3A"/>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C4B9319D-6C8C-0147-8CAC-3A52DE310CDB}"/>
              </a:ext>
            </a:extLst>
          </p:cNvPr>
          <p:cNvSpPr>
            <a:spLocks noGrp="1"/>
          </p:cNvSpPr>
          <p:nvPr>
            <p:ph type="body" sz="quarter" idx="18" hasCustomPrompt="1"/>
          </p:nvPr>
        </p:nvSpPr>
        <p:spPr>
          <a:xfrm>
            <a:off x="447065" y="309492"/>
            <a:ext cx="6449493" cy="1331796"/>
          </a:xfrm>
          <a:noFill/>
        </p:spPr>
        <p:txBody>
          <a:bodyPr>
            <a:normAutofit/>
          </a:bodyPr>
          <a:lstStyle>
            <a:lvl1pPr marL="0" indent="0" algn="ctr">
              <a:buNone/>
              <a:defRPr sz="3600" b="1">
                <a:solidFill>
                  <a:srgbClr val="404F2F"/>
                </a:solidFill>
                <a:latin typeface="+mn-lt"/>
              </a:defRPr>
            </a:lvl1pPr>
          </a:lstStyle>
          <a:p>
            <a:pPr lvl="0"/>
            <a:r>
              <a:rPr lang="en-US" dirty="0"/>
              <a:t>TITLE</a:t>
            </a:r>
          </a:p>
        </p:txBody>
      </p:sp>
      <p:sp>
        <p:nvSpPr>
          <p:cNvPr id="15" name="Picture Placeholder 15">
            <a:extLst>
              <a:ext uri="{FF2B5EF4-FFF2-40B4-BE49-F238E27FC236}">
                <a16:creationId xmlns:a16="http://schemas.microsoft.com/office/drawing/2014/main" id="{2FADA2FA-56A9-9E4E-A35F-4F487482042B}"/>
              </a:ext>
            </a:extLst>
          </p:cNvPr>
          <p:cNvSpPr>
            <a:spLocks noGrp="1"/>
          </p:cNvSpPr>
          <p:nvPr>
            <p:ph type="pic" sz="quarter" idx="17"/>
          </p:nvPr>
        </p:nvSpPr>
        <p:spPr>
          <a:xfrm>
            <a:off x="462143" y="1795749"/>
            <a:ext cx="6434416" cy="4521769"/>
          </a:xfrm>
          <a:prstGeom prst="rect">
            <a:avLst/>
          </a:prstGeom>
        </p:spPr>
        <p:txBody>
          <a:bodyPr vert="horz">
            <a:normAutofit/>
          </a:bodyPr>
          <a:lstStyle>
            <a:lvl1pPr marL="0" indent="0" algn="ctr">
              <a:buNone/>
              <a:defRPr sz="2000" i="1">
                <a:solidFill>
                  <a:schemeClr val="accent6"/>
                </a:solidFill>
              </a:defRPr>
            </a:lvl1pPr>
          </a:lstStyle>
          <a:p>
            <a:endParaRPr lang="en-US" dirty="0"/>
          </a:p>
          <a:p>
            <a:r>
              <a:rPr lang="en-US" dirty="0"/>
              <a:t>Click picture or </a:t>
            </a:r>
          </a:p>
          <a:p>
            <a:r>
              <a:rPr lang="en-US" dirty="0"/>
              <a:t>texture fill to add photo </a:t>
            </a:r>
          </a:p>
        </p:txBody>
      </p:sp>
      <p:sp>
        <p:nvSpPr>
          <p:cNvPr id="18" name="TextBox 17">
            <a:extLst>
              <a:ext uri="{FF2B5EF4-FFF2-40B4-BE49-F238E27FC236}">
                <a16:creationId xmlns:a16="http://schemas.microsoft.com/office/drawing/2014/main" id="{5B823525-6C98-954F-AC83-78F7D7CBE4C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2142578D-CECF-9948-995C-36855683C8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0" name="Picture 19">
            <a:extLst>
              <a:ext uri="{FF2B5EF4-FFF2-40B4-BE49-F238E27FC236}">
                <a16:creationId xmlns:a16="http://schemas.microsoft.com/office/drawing/2014/main" id="{8775C551-0C94-DE47-938C-1F623C38FF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4562196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s x 3 with header - Purple">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8CBECFD7-6A1A-E94D-99C1-A40B89BF84E7}"/>
              </a:ext>
            </a:extLst>
          </p:cNvPr>
          <p:cNvSpPr>
            <a:spLocks noGrp="1"/>
          </p:cNvSpPr>
          <p:nvPr>
            <p:ph type="pic" sz="quarter" idx="24"/>
          </p:nvPr>
        </p:nvSpPr>
        <p:spPr>
          <a:xfrm>
            <a:off x="6252313" y="2660292"/>
            <a:ext cx="5292721" cy="3251547"/>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5B40126E-A39E-AA4E-8BA6-822A959A8E42}"/>
              </a:ext>
            </a:extLst>
          </p:cNvPr>
          <p:cNvSpPr>
            <a:spLocks noGrp="1"/>
          </p:cNvSpPr>
          <p:nvPr>
            <p:ph type="body" sz="quarter" idx="26" hasCustomPrompt="1"/>
          </p:nvPr>
        </p:nvSpPr>
        <p:spPr>
          <a:xfrm>
            <a:off x="447066" y="1626537"/>
            <a:ext cx="11097968" cy="481810"/>
          </a:xfrm>
        </p:spPr>
        <p:txBody>
          <a:bodyPr>
            <a:normAutofit/>
          </a:bodyPr>
          <a:lstStyle>
            <a:lvl1pPr marL="0" indent="0" algn="ctr">
              <a:buNone/>
              <a:defRPr sz="2800">
                <a:solidFill>
                  <a:srgbClr val="60220F"/>
                </a:solidFill>
                <a:latin typeface="+mn-lt"/>
              </a:defRPr>
            </a:lvl1pPr>
          </a:lstStyle>
          <a:p>
            <a:pPr lvl="0"/>
            <a:r>
              <a:rPr lang="en-US" dirty="0"/>
              <a:t>Sub-Heading</a:t>
            </a:r>
          </a:p>
        </p:txBody>
      </p:sp>
      <p:sp>
        <p:nvSpPr>
          <p:cNvPr id="15" name="Text Placeholder 25">
            <a:extLst>
              <a:ext uri="{FF2B5EF4-FFF2-40B4-BE49-F238E27FC236}">
                <a16:creationId xmlns:a16="http://schemas.microsoft.com/office/drawing/2014/main" id="{5703266C-6EF7-554B-B3AF-CB53EABB957F}"/>
              </a:ext>
            </a:extLst>
          </p:cNvPr>
          <p:cNvSpPr>
            <a:spLocks noGrp="1"/>
          </p:cNvSpPr>
          <p:nvPr>
            <p:ph type="body" sz="quarter" idx="27" hasCustomPrompt="1"/>
          </p:nvPr>
        </p:nvSpPr>
        <p:spPr>
          <a:xfrm>
            <a:off x="447066" y="2660293"/>
            <a:ext cx="5292721" cy="3251547"/>
          </a:xfrm>
        </p:spPr>
        <p:txBody>
          <a:bodyPr>
            <a:noAutofit/>
          </a:bodyPr>
          <a:lstStyle>
            <a:lvl1pPr marL="0" indent="0" algn="l">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A23B23"/>
                </a:solidFill>
                <a:latin typeface="+mn-lt"/>
              </a:defRPr>
            </a:lvl1pPr>
          </a:lstStyle>
          <a:p>
            <a:pPr lvl="0"/>
            <a:r>
              <a:rPr lang="en-US" dirty="0"/>
              <a:t>TITLE</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3" name="Picture 2">
            <a:extLst>
              <a:ext uri="{FF2B5EF4-FFF2-40B4-BE49-F238E27FC236}">
                <a16:creationId xmlns:a16="http://schemas.microsoft.com/office/drawing/2014/main" id="{BFE5761A-E9C5-6E48-8179-BF1D7745555F}"/>
              </a:ext>
            </a:extLst>
          </p:cNvPr>
          <p:cNvPicPr>
            <a:picLocks noChangeAspect="1"/>
          </p:cNvPicPr>
          <p:nvPr userDrawn="1"/>
        </p:nvPicPr>
        <p:blipFill>
          <a:blip r:embed="rId3"/>
          <a:stretch>
            <a:fillRect/>
          </a:stretch>
        </p:blipFill>
        <p:spPr>
          <a:xfrm>
            <a:off x="10039416" y="196604"/>
            <a:ext cx="1705518" cy="1754247"/>
          </a:xfrm>
          <a:prstGeom prst="rect">
            <a:avLst/>
          </a:prstGeom>
        </p:spPr>
      </p:pic>
      <p:sp>
        <p:nvSpPr>
          <p:cNvPr id="24" name="Text Placeholder 23">
            <a:extLst>
              <a:ext uri="{FF2B5EF4-FFF2-40B4-BE49-F238E27FC236}">
                <a16:creationId xmlns:a16="http://schemas.microsoft.com/office/drawing/2014/main" id="{C7A4C711-FD55-D643-9424-CD7E3891A0EC}"/>
              </a:ext>
            </a:extLst>
          </p:cNvPr>
          <p:cNvSpPr>
            <a:spLocks noGrp="1"/>
          </p:cNvSpPr>
          <p:nvPr>
            <p:ph type="body" sz="quarter" idx="18" hasCustomPrompt="1"/>
          </p:nvPr>
        </p:nvSpPr>
        <p:spPr>
          <a:xfrm>
            <a:off x="10264380" y="650742"/>
            <a:ext cx="1255590" cy="845970"/>
          </a:xfrm>
        </p:spPr>
        <p:txBody>
          <a:bodyPr anchor="ctr">
            <a:normAutofit/>
          </a:bodyPr>
          <a:lstStyle>
            <a:lvl1pPr marL="0" indent="0" algn="ctr">
              <a:buNone/>
              <a:defRPr sz="4800" b="0" i="0">
                <a:solidFill>
                  <a:srgbClr val="A23B23"/>
                </a:solidFill>
                <a:latin typeface="+mn-lt"/>
              </a:defRPr>
            </a:lvl1pPr>
          </a:lstStyle>
          <a:p>
            <a:pPr lvl="0"/>
            <a:r>
              <a:rPr lang="en-US" dirty="0"/>
              <a:t>01</a:t>
            </a:r>
          </a:p>
        </p:txBody>
      </p:sp>
    </p:spTree>
    <p:extLst>
      <p:ext uri="{BB962C8B-B14F-4D97-AF65-F5344CB8AC3E}">
        <p14:creationId xmlns:p14="http://schemas.microsoft.com/office/powerpoint/2010/main" val="999890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s x 3 with header - Purple">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8CBECFD7-6A1A-E94D-99C1-A40B89BF84E7}"/>
              </a:ext>
            </a:extLst>
          </p:cNvPr>
          <p:cNvSpPr>
            <a:spLocks noGrp="1"/>
          </p:cNvSpPr>
          <p:nvPr>
            <p:ph type="pic" sz="quarter" idx="24"/>
          </p:nvPr>
        </p:nvSpPr>
        <p:spPr>
          <a:xfrm>
            <a:off x="6252313" y="2660292"/>
            <a:ext cx="5292721" cy="3251547"/>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5B40126E-A39E-AA4E-8BA6-822A959A8E42}"/>
              </a:ext>
            </a:extLst>
          </p:cNvPr>
          <p:cNvSpPr>
            <a:spLocks noGrp="1"/>
          </p:cNvSpPr>
          <p:nvPr>
            <p:ph type="body" sz="quarter" idx="26" hasCustomPrompt="1"/>
          </p:nvPr>
        </p:nvSpPr>
        <p:spPr>
          <a:xfrm>
            <a:off x="447066" y="1626537"/>
            <a:ext cx="11097968" cy="481810"/>
          </a:xfrm>
        </p:spPr>
        <p:txBody>
          <a:bodyPr>
            <a:normAutofit/>
          </a:bodyPr>
          <a:lstStyle>
            <a:lvl1pPr marL="0" indent="0" algn="ctr">
              <a:buNone/>
              <a:defRPr sz="2800">
                <a:solidFill>
                  <a:srgbClr val="60220F"/>
                </a:solidFill>
                <a:latin typeface="+mn-lt"/>
              </a:defRPr>
            </a:lvl1pPr>
          </a:lstStyle>
          <a:p>
            <a:pPr lvl="0"/>
            <a:r>
              <a:rPr lang="en-US" dirty="0"/>
              <a:t>Sub-Heading</a:t>
            </a:r>
          </a:p>
        </p:txBody>
      </p:sp>
      <p:sp>
        <p:nvSpPr>
          <p:cNvPr id="15" name="Text Placeholder 25">
            <a:extLst>
              <a:ext uri="{FF2B5EF4-FFF2-40B4-BE49-F238E27FC236}">
                <a16:creationId xmlns:a16="http://schemas.microsoft.com/office/drawing/2014/main" id="{5703266C-6EF7-554B-B3AF-CB53EABB957F}"/>
              </a:ext>
            </a:extLst>
          </p:cNvPr>
          <p:cNvSpPr>
            <a:spLocks noGrp="1"/>
          </p:cNvSpPr>
          <p:nvPr>
            <p:ph type="body" sz="quarter" idx="27" hasCustomPrompt="1"/>
          </p:nvPr>
        </p:nvSpPr>
        <p:spPr>
          <a:xfrm>
            <a:off x="447066" y="2660293"/>
            <a:ext cx="5292721" cy="3251547"/>
          </a:xfrm>
        </p:spPr>
        <p:txBody>
          <a:bodyPr>
            <a:noAutofit/>
          </a:bodyPr>
          <a:lstStyle>
            <a:lvl1pPr marL="0" indent="0" algn="l">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6D6A3A"/>
                </a:solidFill>
                <a:latin typeface="+mn-lt"/>
              </a:defRPr>
            </a:lvl1pPr>
          </a:lstStyle>
          <a:p>
            <a:pPr lvl="0"/>
            <a:r>
              <a:rPr lang="en-US" dirty="0"/>
              <a:t>TITLE</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3" name="Picture 2">
            <a:extLst>
              <a:ext uri="{FF2B5EF4-FFF2-40B4-BE49-F238E27FC236}">
                <a16:creationId xmlns:a16="http://schemas.microsoft.com/office/drawing/2014/main" id="{BFE5761A-E9C5-6E48-8179-BF1D7745555F}"/>
              </a:ext>
            </a:extLst>
          </p:cNvPr>
          <p:cNvPicPr>
            <a:picLocks noChangeAspect="1"/>
          </p:cNvPicPr>
          <p:nvPr userDrawn="1"/>
        </p:nvPicPr>
        <p:blipFill>
          <a:blip r:embed="rId3"/>
          <a:stretch>
            <a:fillRect/>
          </a:stretch>
        </p:blipFill>
        <p:spPr>
          <a:xfrm>
            <a:off x="10039416" y="196604"/>
            <a:ext cx="1705518" cy="1754247"/>
          </a:xfrm>
          <a:prstGeom prst="rect">
            <a:avLst/>
          </a:prstGeom>
        </p:spPr>
      </p:pic>
      <p:sp>
        <p:nvSpPr>
          <p:cNvPr id="24" name="Text Placeholder 23">
            <a:extLst>
              <a:ext uri="{FF2B5EF4-FFF2-40B4-BE49-F238E27FC236}">
                <a16:creationId xmlns:a16="http://schemas.microsoft.com/office/drawing/2014/main" id="{C7A4C711-FD55-D643-9424-CD7E3891A0EC}"/>
              </a:ext>
            </a:extLst>
          </p:cNvPr>
          <p:cNvSpPr>
            <a:spLocks noGrp="1"/>
          </p:cNvSpPr>
          <p:nvPr>
            <p:ph type="body" sz="quarter" idx="18" hasCustomPrompt="1"/>
          </p:nvPr>
        </p:nvSpPr>
        <p:spPr>
          <a:xfrm>
            <a:off x="10264380" y="650742"/>
            <a:ext cx="1255590" cy="845970"/>
          </a:xfrm>
        </p:spPr>
        <p:txBody>
          <a:bodyPr anchor="ctr">
            <a:normAutofit/>
          </a:bodyPr>
          <a:lstStyle>
            <a:lvl1pPr marL="0" indent="0" algn="ctr">
              <a:buNone/>
              <a:defRPr sz="4800" b="0" i="0">
                <a:solidFill>
                  <a:srgbClr val="6D6A3A"/>
                </a:solidFill>
                <a:latin typeface="+mn-lt"/>
              </a:defRPr>
            </a:lvl1pPr>
          </a:lstStyle>
          <a:p>
            <a:pPr lvl="0"/>
            <a:r>
              <a:rPr lang="en-US" dirty="0"/>
              <a:t>02</a:t>
            </a:r>
          </a:p>
        </p:txBody>
      </p:sp>
    </p:spTree>
    <p:extLst>
      <p:ext uri="{BB962C8B-B14F-4D97-AF65-F5344CB8AC3E}">
        <p14:creationId xmlns:p14="http://schemas.microsoft.com/office/powerpoint/2010/main" val="35010785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hotos x 3 with header - Purple">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8CBECFD7-6A1A-E94D-99C1-A40B89BF84E7}"/>
              </a:ext>
            </a:extLst>
          </p:cNvPr>
          <p:cNvSpPr>
            <a:spLocks noGrp="1"/>
          </p:cNvSpPr>
          <p:nvPr>
            <p:ph type="pic" sz="quarter" idx="24"/>
          </p:nvPr>
        </p:nvSpPr>
        <p:spPr>
          <a:xfrm>
            <a:off x="6252313" y="2660292"/>
            <a:ext cx="5292721" cy="3251547"/>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5B40126E-A39E-AA4E-8BA6-822A959A8E42}"/>
              </a:ext>
            </a:extLst>
          </p:cNvPr>
          <p:cNvSpPr>
            <a:spLocks noGrp="1"/>
          </p:cNvSpPr>
          <p:nvPr>
            <p:ph type="body" sz="quarter" idx="26" hasCustomPrompt="1"/>
          </p:nvPr>
        </p:nvSpPr>
        <p:spPr>
          <a:xfrm>
            <a:off x="447066" y="1626537"/>
            <a:ext cx="11097968" cy="481810"/>
          </a:xfrm>
        </p:spPr>
        <p:txBody>
          <a:bodyPr>
            <a:normAutofit/>
          </a:bodyPr>
          <a:lstStyle>
            <a:lvl1pPr marL="0" indent="0" algn="ctr">
              <a:buNone/>
              <a:defRPr sz="2800">
                <a:solidFill>
                  <a:srgbClr val="60220F"/>
                </a:solidFill>
                <a:latin typeface="+mn-lt"/>
              </a:defRPr>
            </a:lvl1pPr>
          </a:lstStyle>
          <a:p>
            <a:pPr lvl="0"/>
            <a:r>
              <a:rPr lang="en-US" dirty="0"/>
              <a:t>Sub-Heading</a:t>
            </a:r>
          </a:p>
        </p:txBody>
      </p:sp>
      <p:sp>
        <p:nvSpPr>
          <p:cNvPr id="15" name="Text Placeholder 25">
            <a:extLst>
              <a:ext uri="{FF2B5EF4-FFF2-40B4-BE49-F238E27FC236}">
                <a16:creationId xmlns:a16="http://schemas.microsoft.com/office/drawing/2014/main" id="{5703266C-6EF7-554B-B3AF-CB53EABB957F}"/>
              </a:ext>
            </a:extLst>
          </p:cNvPr>
          <p:cNvSpPr>
            <a:spLocks noGrp="1"/>
          </p:cNvSpPr>
          <p:nvPr>
            <p:ph type="body" sz="quarter" idx="27" hasCustomPrompt="1"/>
          </p:nvPr>
        </p:nvSpPr>
        <p:spPr>
          <a:xfrm>
            <a:off x="447066" y="2660293"/>
            <a:ext cx="5292721" cy="3251547"/>
          </a:xfrm>
        </p:spPr>
        <p:txBody>
          <a:bodyPr>
            <a:noAutofit/>
          </a:bodyPr>
          <a:lstStyle>
            <a:lvl1pPr marL="0" indent="0" algn="l">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404F2F"/>
                </a:solidFill>
                <a:latin typeface="+mn-lt"/>
              </a:defRPr>
            </a:lvl1pPr>
          </a:lstStyle>
          <a:p>
            <a:pPr lvl="0"/>
            <a:r>
              <a:rPr lang="en-US" dirty="0"/>
              <a:t>TITLE</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3" name="Picture 2">
            <a:extLst>
              <a:ext uri="{FF2B5EF4-FFF2-40B4-BE49-F238E27FC236}">
                <a16:creationId xmlns:a16="http://schemas.microsoft.com/office/drawing/2014/main" id="{BFE5761A-E9C5-6E48-8179-BF1D7745555F}"/>
              </a:ext>
            </a:extLst>
          </p:cNvPr>
          <p:cNvPicPr>
            <a:picLocks noChangeAspect="1"/>
          </p:cNvPicPr>
          <p:nvPr userDrawn="1"/>
        </p:nvPicPr>
        <p:blipFill>
          <a:blip r:embed="rId3"/>
          <a:stretch>
            <a:fillRect/>
          </a:stretch>
        </p:blipFill>
        <p:spPr>
          <a:xfrm>
            <a:off x="10039416" y="196604"/>
            <a:ext cx="1705518" cy="1754247"/>
          </a:xfrm>
          <a:prstGeom prst="rect">
            <a:avLst/>
          </a:prstGeom>
        </p:spPr>
      </p:pic>
      <p:sp>
        <p:nvSpPr>
          <p:cNvPr id="24" name="Text Placeholder 23">
            <a:extLst>
              <a:ext uri="{FF2B5EF4-FFF2-40B4-BE49-F238E27FC236}">
                <a16:creationId xmlns:a16="http://schemas.microsoft.com/office/drawing/2014/main" id="{C7A4C711-FD55-D643-9424-CD7E3891A0EC}"/>
              </a:ext>
            </a:extLst>
          </p:cNvPr>
          <p:cNvSpPr>
            <a:spLocks noGrp="1"/>
          </p:cNvSpPr>
          <p:nvPr>
            <p:ph type="body" sz="quarter" idx="18" hasCustomPrompt="1"/>
          </p:nvPr>
        </p:nvSpPr>
        <p:spPr>
          <a:xfrm>
            <a:off x="10264380" y="650742"/>
            <a:ext cx="1255590" cy="845970"/>
          </a:xfrm>
        </p:spPr>
        <p:txBody>
          <a:bodyPr anchor="ctr">
            <a:normAutofit/>
          </a:bodyPr>
          <a:lstStyle>
            <a:lvl1pPr marL="0" indent="0" algn="ctr">
              <a:buNone/>
              <a:defRPr sz="4800" b="0" i="0">
                <a:solidFill>
                  <a:srgbClr val="404F2F"/>
                </a:solidFill>
                <a:latin typeface="+mn-lt"/>
              </a:defRPr>
            </a:lvl1pPr>
          </a:lstStyle>
          <a:p>
            <a:pPr lvl="0"/>
            <a:r>
              <a:rPr lang="en-US" dirty="0"/>
              <a:t>03</a:t>
            </a:r>
          </a:p>
        </p:txBody>
      </p:sp>
    </p:spTree>
    <p:extLst>
      <p:ext uri="{BB962C8B-B14F-4D97-AF65-F5344CB8AC3E}">
        <p14:creationId xmlns:p14="http://schemas.microsoft.com/office/powerpoint/2010/main" val="2913511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4067"/>
            <a:ext cx="12192000" cy="6858001"/>
          </a:xfrm>
          <a:prstGeom prst="rect">
            <a:avLst/>
          </a:prstGeom>
          <a:solidFill>
            <a:srgbClr val="6D6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5262979"/>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rgbClr val="E3E2DB"/>
                </a:solidFill>
                <a:latin typeface="+mn-lt"/>
                <a:ea typeface="Quattrocento Sans"/>
                <a:cs typeface="Quattrocento Sans"/>
                <a:sym typeface="Quattrocento Sans"/>
              </a:rPr>
              <a:t>ICONS</a:t>
            </a:r>
            <a:r>
              <a:rPr lang="en-IE" sz="3600" baseline="0" dirty="0">
                <a:solidFill>
                  <a:srgbClr val="E3E2DB"/>
                </a:solidFill>
                <a:latin typeface="+mn-lt"/>
                <a:ea typeface="Quattrocento Sans"/>
                <a:cs typeface="Quattrocento Sans"/>
                <a:sym typeface="Quattrocento Sans"/>
              </a:rPr>
              <a:t> WHICH CAN BE USED WITHIN THE </a:t>
            </a:r>
            <a:r>
              <a:rPr lang="en-IE" sz="3000" b="1" baseline="0" dirty="0">
                <a:solidFill>
                  <a:srgbClr val="E3E2DB"/>
                </a:solidFill>
                <a:latin typeface="+mn-lt"/>
                <a:ea typeface="Quattrocento Sans"/>
                <a:cs typeface="Quattrocento Sans"/>
                <a:sym typeface="Quattrocento Sans"/>
              </a:rPr>
              <a:t>Sustainable </a:t>
            </a:r>
          </a:p>
          <a:p>
            <a:pPr marL="0" lvl="0" indent="0" algn="l" rtl="0">
              <a:spcBef>
                <a:spcPts val="0"/>
              </a:spcBef>
              <a:spcAft>
                <a:spcPts val="0"/>
              </a:spcAft>
              <a:buClr>
                <a:schemeClr val="dk1"/>
              </a:buClr>
              <a:buSzPts val="1100"/>
              <a:buFont typeface="Arial"/>
              <a:buNone/>
            </a:pPr>
            <a:r>
              <a:rPr lang="en-IE" sz="3000" b="1" baseline="0" dirty="0">
                <a:solidFill>
                  <a:srgbClr val="E3E2DB"/>
                </a:solidFill>
                <a:latin typeface="+mn-lt"/>
                <a:ea typeface="Quattrocento Sans"/>
                <a:cs typeface="Quattrocento Sans"/>
                <a:sym typeface="Quattrocento Sans"/>
              </a:rPr>
              <a:t>Smallholders EU</a:t>
            </a:r>
          </a:p>
          <a:p>
            <a:pPr marL="0" lvl="0" indent="0" algn="l" rtl="0">
              <a:spcBef>
                <a:spcPts val="0"/>
              </a:spcBef>
              <a:spcAft>
                <a:spcPts val="0"/>
              </a:spcAft>
              <a:buClr>
                <a:schemeClr val="dk1"/>
              </a:buClr>
              <a:buSzPts val="1100"/>
              <a:buFont typeface="Arial"/>
              <a:buNone/>
            </a:pPr>
            <a:r>
              <a:rPr lang="en-IE" sz="3600" baseline="0" dirty="0">
                <a:solidFill>
                  <a:srgbClr val="E3E2DB"/>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rgbClr val="E3E2DB"/>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rgbClr val="E3E2DB"/>
                </a:solidFill>
                <a:latin typeface="+mn-lt"/>
                <a:ea typeface="Quattrocento Sans"/>
                <a:cs typeface="Quattrocento Sans"/>
                <a:sym typeface="Quattrocento Sans"/>
              </a:rPr>
              <a:t>Resize them without losing quality.</a:t>
            </a:r>
            <a:r>
              <a:rPr lang="en-IE" sz="2400" i="1" baseline="0" dirty="0">
                <a:solidFill>
                  <a:srgbClr val="E3E2DB"/>
                </a:solidFill>
                <a:latin typeface="+mn-lt"/>
                <a:ea typeface="Quattrocento Sans"/>
                <a:cs typeface="Quattrocento Sans"/>
                <a:sym typeface="Quattrocento Sans"/>
              </a:rPr>
              <a:t> </a:t>
            </a:r>
            <a:r>
              <a:rPr lang="en-IE" sz="2400" i="1" dirty="0">
                <a:solidFill>
                  <a:srgbClr val="E3E2DB"/>
                </a:solidFill>
                <a:latin typeface="+mn-lt"/>
                <a:ea typeface="Quattrocento Sans"/>
                <a:cs typeface="Quattrocento Sans"/>
                <a:sym typeface="Quattrocento Sans"/>
              </a:rPr>
              <a:t> Change line colour, width and style.</a:t>
            </a:r>
            <a:r>
              <a:rPr lang="en-IE" sz="2400" i="1" baseline="0" dirty="0">
                <a:solidFill>
                  <a:srgbClr val="E3E2DB"/>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rgbClr val="E3E2DB"/>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rgbClr val="E3E2DB"/>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rgbClr val="E3E2DB"/>
                </a:solidFill>
                <a:effectLst/>
                <a:latin typeface="+mn-lt"/>
                <a:ea typeface="+mn-ea"/>
                <a:cs typeface="+mn-cs"/>
              </a:rPr>
              <a:t>*** </a:t>
            </a:r>
            <a:r>
              <a:rPr lang="en-IE" sz="2400" b="1" kern="1200" dirty="0">
                <a:solidFill>
                  <a:srgbClr val="E3E2DB"/>
                </a:solidFill>
                <a:effectLst/>
                <a:latin typeface="+mn-lt"/>
                <a:ea typeface="+mn-ea"/>
                <a:cs typeface="+mn-cs"/>
              </a:rPr>
              <a:t>PLEASE DELETE THIS INSTRUCTION SLIDE BEFORE PRESENTING FINAL PRESENTATION </a:t>
            </a:r>
            <a:r>
              <a:rPr lang="en-IE" sz="2400" kern="1200" dirty="0">
                <a:solidFill>
                  <a:srgbClr val="E3E2DB"/>
                </a:solidFill>
                <a:effectLst/>
                <a:latin typeface="+mn-lt"/>
                <a:ea typeface="+mn-ea"/>
                <a:cs typeface="+mn-cs"/>
              </a:rPr>
              <a:t>*** </a:t>
            </a:r>
            <a:endParaRPr lang="en-US" sz="2400" kern="1200" dirty="0">
              <a:solidFill>
                <a:srgbClr val="E3E2DB"/>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rgbClr val="E3E2DB"/>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rgbClr val="E3E2D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photos x 3 with header - Purple">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E07CF830-4631-094A-A527-764FA69605F1}"/>
              </a:ext>
            </a:extLst>
          </p:cNvPr>
          <p:cNvSpPr/>
          <p:nvPr userDrawn="1"/>
        </p:nvSpPr>
        <p:spPr>
          <a:xfrm>
            <a:off x="0" y="1509311"/>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0">
                <a:solidFill>
                  <a:srgbClr val="A23B23"/>
                </a:solidFill>
                <a:latin typeface="+mn-lt"/>
              </a:defRPr>
            </a:lvl1pPr>
          </a:lstStyle>
          <a:p>
            <a:pPr lvl="0"/>
            <a:r>
              <a:rPr lang="en-US" dirty="0"/>
              <a:t>Meet Our Team</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
        <p:nvSpPr>
          <p:cNvPr id="12" name="Picture Placeholder 23">
            <a:extLst>
              <a:ext uri="{FF2B5EF4-FFF2-40B4-BE49-F238E27FC236}">
                <a16:creationId xmlns:a16="http://schemas.microsoft.com/office/drawing/2014/main" id="{2F2018B5-F1BE-404F-AFAA-525BA50BEA62}"/>
              </a:ext>
            </a:extLst>
          </p:cNvPr>
          <p:cNvSpPr>
            <a:spLocks noGrp="1"/>
          </p:cNvSpPr>
          <p:nvPr>
            <p:ph type="pic" sz="quarter" idx="10"/>
          </p:nvPr>
        </p:nvSpPr>
        <p:spPr>
          <a:xfrm>
            <a:off x="1179684" y="2215451"/>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13" name="Picture Placeholder 23">
            <a:extLst>
              <a:ext uri="{FF2B5EF4-FFF2-40B4-BE49-F238E27FC236}">
                <a16:creationId xmlns:a16="http://schemas.microsoft.com/office/drawing/2014/main" id="{5FE3C8CA-A3ED-AA41-8BE0-7F0C69BD9453}"/>
              </a:ext>
            </a:extLst>
          </p:cNvPr>
          <p:cNvSpPr>
            <a:spLocks noGrp="1"/>
          </p:cNvSpPr>
          <p:nvPr>
            <p:ph type="pic" sz="quarter" idx="11"/>
          </p:nvPr>
        </p:nvSpPr>
        <p:spPr>
          <a:xfrm>
            <a:off x="3867471" y="2224844"/>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14" name="Picture Placeholder 23">
            <a:extLst>
              <a:ext uri="{FF2B5EF4-FFF2-40B4-BE49-F238E27FC236}">
                <a16:creationId xmlns:a16="http://schemas.microsoft.com/office/drawing/2014/main" id="{DD0205D3-AEA2-C24C-BB8D-9C90CB8F0153}"/>
              </a:ext>
            </a:extLst>
          </p:cNvPr>
          <p:cNvSpPr>
            <a:spLocks noGrp="1"/>
          </p:cNvSpPr>
          <p:nvPr>
            <p:ph type="pic" sz="quarter" idx="12"/>
          </p:nvPr>
        </p:nvSpPr>
        <p:spPr>
          <a:xfrm>
            <a:off x="6543647" y="2220542"/>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16" name="Picture Placeholder 23">
            <a:extLst>
              <a:ext uri="{FF2B5EF4-FFF2-40B4-BE49-F238E27FC236}">
                <a16:creationId xmlns:a16="http://schemas.microsoft.com/office/drawing/2014/main" id="{809B3A34-62D7-8C46-BC7B-EDD020858883}"/>
              </a:ext>
            </a:extLst>
          </p:cNvPr>
          <p:cNvSpPr>
            <a:spLocks noGrp="1"/>
          </p:cNvSpPr>
          <p:nvPr>
            <p:ph type="pic" sz="quarter" idx="13"/>
          </p:nvPr>
        </p:nvSpPr>
        <p:spPr>
          <a:xfrm>
            <a:off x="9231434" y="2229933"/>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17" name="Text Placeholder 17">
            <a:extLst>
              <a:ext uri="{FF2B5EF4-FFF2-40B4-BE49-F238E27FC236}">
                <a16:creationId xmlns:a16="http://schemas.microsoft.com/office/drawing/2014/main" id="{F251951A-D1DD-5D4C-941D-7B5E2F0E20A6}"/>
              </a:ext>
            </a:extLst>
          </p:cNvPr>
          <p:cNvSpPr>
            <a:spLocks noGrp="1"/>
          </p:cNvSpPr>
          <p:nvPr>
            <p:ph type="body" sz="quarter" idx="18" hasCustomPrompt="1"/>
          </p:nvPr>
        </p:nvSpPr>
        <p:spPr>
          <a:xfrm>
            <a:off x="864405" y="4939781"/>
            <a:ext cx="2289837" cy="1237497"/>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0" name="Text Placeholder 23">
            <a:extLst>
              <a:ext uri="{FF2B5EF4-FFF2-40B4-BE49-F238E27FC236}">
                <a16:creationId xmlns:a16="http://schemas.microsoft.com/office/drawing/2014/main" id="{C384E32A-88AA-324F-8857-D08FCE27D570}"/>
              </a:ext>
            </a:extLst>
          </p:cNvPr>
          <p:cNvSpPr>
            <a:spLocks noGrp="1"/>
          </p:cNvSpPr>
          <p:nvPr>
            <p:ph type="body" sz="quarter" idx="16" hasCustomPrompt="1"/>
          </p:nvPr>
        </p:nvSpPr>
        <p:spPr>
          <a:xfrm>
            <a:off x="864404" y="4408268"/>
            <a:ext cx="2289838" cy="344705"/>
          </a:xfrm>
        </p:spPr>
        <p:txBody>
          <a:bodyPr>
            <a:noAutofit/>
          </a:bodyPr>
          <a:lstStyle>
            <a:lvl1pPr marL="0" indent="0" algn="ctr">
              <a:buNone/>
              <a:defRPr sz="2400" b="1" i="0">
                <a:solidFill>
                  <a:srgbClr val="6D6A3A"/>
                </a:solidFill>
                <a:latin typeface="+mn-lt"/>
              </a:defRPr>
            </a:lvl1pPr>
          </a:lstStyle>
          <a:p>
            <a:pPr lvl="0"/>
            <a:r>
              <a:rPr lang="en-US" dirty="0"/>
              <a:t>Name</a:t>
            </a:r>
          </a:p>
        </p:txBody>
      </p:sp>
      <p:sp>
        <p:nvSpPr>
          <p:cNvPr id="25" name="Text Placeholder 17">
            <a:extLst>
              <a:ext uri="{FF2B5EF4-FFF2-40B4-BE49-F238E27FC236}">
                <a16:creationId xmlns:a16="http://schemas.microsoft.com/office/drawing/2014/main" id="{67DB5D44-9FA7-EE43-9A76-1C0C4B54FA8C}"/>
              </a:ext>
            </a:extLst>
          </p:cNvPr>
          <p:cNvSpPr>
            <a:spLocks noGrp="1"/>
          </p:cNvSpPr>
          <p:nvPr>
            <p:ph type="body" sz="quarter" idx="19" hasCustomPrompt="1"/>
          </p:nvPr>
        </p:nvSpPr>
        <p:spPr>
          <a:xfrm>
            <a:off x="3603613" y="4957476"/>
            <a:ext cx="2289837" cy="1237497"/>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6" name="Text Placeholder 23">
            <a:extLst>
              <a:ext uri="{FF2B5EF4-FFF2-40B4-BE49-F238E27FC236}">
                <a16:creationId xmlns:a16="http://schemas.microsoft.com/office/drawing/2014/main" id="{8554059D-BFCA-B946-9B42-F93718A897F2}"/>
              </a:ext>
            </a:extLst>
          </p:cNvPr>
          <p:cNvSpPr>
            <a:spLocks noGrp="1"/>
          </p:cNvSpPr>
          <p:nvPr>
            <p:ph type="body" sz="quarter" idx="20" hasCustomPrompt="1"/>
          </p:nvPr>
        </p:nvSpPr>
        <p:spPr>
          <a:xfrm>
            <a:off x="3603612" y="4425963"/>
            <a:ext cx="2289838" cy="344705"/>
          </a:xfrm>
        </p:spPr>
        <p:txBody>
          <a:bodyPr>
            <a:noAutofit/>
          </a:bodyPr>
          <a:lstStyle>
            <a:lvl1pPr marL="0" indent="0" algn="ctr">
              <a:buNone/>
              <a:defRPr sz="2400" b="1" i="0">
                <a:solidFill>
                  <a:srgbClr val="6D6A3A"/>
                </a:solidFill>
                <a:latin typeface="+mn-lt"/>
              </a:defRPr>
            </a:lvl1pPr>
          </a:lstStyle>
          <a:p>
            <a:pPr lvl="0"/>
            <a:r>
              <a:rPr lang="en-US" dirty="0"/>
              <a:t>Name</a:t>
            </a:r>
          </a:p>
        </p:txBody>
      </p:sp>
      <p:sp>
        <p:nvSpPr>
          <p:cNvPr id="27" name="Text Placeholder 17">
            <a:extLst>
              <a:ext uri="{FF2B5EF4-FFF2-40B4-BE49-F238E27FC236}">
                <a16:creationId xmlns:a16="http://schemas.microsoft.com/office/drawing/2014/main" id="{08F8A712-656F-0345-90EF-85916E9267D4}"/>
              </a:ext>
            </a:extLst>
          </p:cNvPr>
          <p:cNvSpPr>
            <a:spLocks noGrp="1"/>
          </p:cNvSpPr>
          <p:nvPr>
            <p:ph type="body" sz="quarter" idx="21" hasCustomPrompt="1"/>
          </p:nvPr>
        </p:nvSpPr>
        <p:spPr>
          <a:xfrm>
            <a:off x="6298550" y="4928028"/>
            <a:ext cx="2289837" cy="1237497"/>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8" name="Text Placeholder 23">
            <a:extLst>
              <a:ext uri="{FF2B5EF4-FFF2-40B4-BE49-F238E27FC236}">
                <a16:creationId xmlns:a16="http://schemas.microsoft.com/office/drawing/2014/main" id="{086B79D9-B02D-E74C-B272-A37FDF850128}"/>
              </a:ext>
            </a:extLst>
          </p:cNvPr>
          <p:cNvSpPr>
            <a:spLocks noGrp="1"/>
          </p:cNvSpPr>
          <p:nvPr>
            <p:ph type="body" sz="quarter" idx="22" hasCustomPrompt="1"/>
          </p:nvPr>
        </p:nvSpPr>
        <p:spPr>
          <a:xfrm>
            <a:off x="6298549" y="4396515"/>
            <a:ext cx="2289838" cy="344705"/>
          </a:xfrm>
        </p:spPr>
        <p:txBody>
          <a:bodyPr>
            <a:noAutofit/>
          </a:bodyPr>
          <a:lstStyle>
            <a:lvl1pPr marL="0" indent="0" algn="ctr">
              <a:buNone/>
              <a:defRPr sz="2400" b="1" i="0">
                <a:solidFill>
                  <a:srgbClr val="6D6A3A"/>
                </a:solidFill>
                <a:latin typeface="+mn-lt"/>
              </a:defRPr>
            </a:lvl1pPr>
          </a:lstStyle>
          <a:p>
            <a:pPr lvl="0"/>
            <a:r>
              <a:rPr lang="en-US" dirty="0"/>
              <a:t>Name</a:t>
            </a:r>
          </a:p>
        </p:txBody>
      </p:sp>
      <p:sp>
        <p:nvSpPr>
          <p:cNvPr id="29" name="Text Placeholder 17">
            <a:extLst>
              <a:ext uri="{FF2B5EF4-FFF2-40B4-BE49-F238E27FC236}">
                <a16:creationId xmlns:a16="http://schemas.microsoft.com/office/drawing/2014/main" id="{5448CFF2-AFA1-8E47-BE41-163E76D5879A}"/>
              </a:ext>
            </a:extLst>
          </p:cNvPr>
          <p:cNvSpPr>
            <a:spLocks noGrp="1"/>
          </p:cNvSpPr>
          <p:nvPr>
            <p:ph type="body" sz="quarter" idx="23" hasCustomPrompt="1"/>
          </p:nvPr>
        </p:nvSpPr>
        <p:spPr>
          <a:xfrm>
            <a:off x="9037758" y="4945723"/>
            <a:ext cx="2289837" cy="1237497"/>
          </a:xfrm>
        </p:spPr>
        <p:txBody>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Title</a:t>
            </a:r>
            <a:endParaRPr lang="en-US" dirty="0"/>
          </a:p>
          <a:p>
            <a:pPr lvl="0"/>
            <a:endParaRPr lang="en-US" dirty="0"/>
          </a:p>
        </p:txBody>
      </p:sp>
      <p:sp>
        <p:nvSpPr>
          <p:cNvPr id="30" name="Text Placeholder 23">
            <a:extLst>
              <a:ext uri="{FF2B5EF4-FFF2-40B4-BE49-F238E27FC236}">
                <a16:creationId xmlns:a16="http://schemas.microsoft.com/office/drawing/2014/main" id="{985C66A8-D3F2-2A4E-AA1F-585A58A4804E}"/>
              </a:ext>
            </a:extLst>
          </p:cNvPr>
          <p:cNvSpPr>
            <a:spLocks noGrp="1"/>
          </p:cNvSpPr>
          <p:nvPr>
            <p:ph type="body" sz="quarter" idx="24" hasCustomPrompt="1"/>
          </p:nvPr>
        </p:nvSpPr>
        <p:spPr>
          <a:xfrm>
            <a:off x="9037757" y="4414210"/>
            <a:ext cx="2289838" cy="344705"/>
          </a:xfrm>
        </p:spPr>
        <p:txBody>
          <a:bodyPr>
            <a:noAutofit/>
          </a:bodyPr>
          <a:lstStyle>
            <a:lvl1pPr marL="0" indent="0" algn="ctr">
              <a:buNone/>
              <a:defRPr sz="2400" b="1" i="0">
                <a:solidFill>
                  <a:srgbClr val="6D6A3A"/>
                </a:solidFill>
                <a:latin typeface="+mn-lt"/>
              </a:defRPr>
            </a:lvl1pPr>
          </a:lstStyle>
          <a:p>
            <a:pPr lvl="0"/>
            <a:r>
              <a:rPr lang="en-US" dirty="0"/>
              <a:t>Name</a:t>
            </a:r>
          </a:p>
        </p:txBody>
      </p:sp>
      <p:pic>
        <p:nvPicPr>
          <p:cNvPr id="2" name="Picture 1">
            <a:extLst>
              <a:ext uri="{FF2B5EF4-FFF2-40B4-BE49-F238E27FC236}">
                <a16:creationId xmlns:a16="http://schemas.microsoft.com/office/drawing/2014/main" id="{4CC453C5-8468-4A45-A1E2-15993C944EB0}"/>
              </a:ext>
            </a:extLst>
          </p:cNvPr>
          <p:cNvPicPr>
            <a:picLocks noChangeAspect="1"/>
          </p:cNvPicPr>
          <p:nvPr userDrawn="1"/>
        </p:nvPicPr>
        <p:blipFill>
          <a:blip r:embed="rId3"/>
          <a:stretch>
            <a:fillRect/>
          </a:stretch>
        </p:blipFill>
        <p:spPr>
          <a:xfrm>
            <a:off x="930372" y="1943782"/>
            <a:ext cx="2222500" cy="2286000"/>
          </a:xfrm>
          <a:prstGeom prst="rect">
            <a:avLst/>
          </a:prstGeom>
        </p:spPr>
      </p:pic>
      <p:pic>
        <p:nvPicPr>
          <p:cNvPr id="33" name="Picture 32">
            <a:extLst>
              <a:ext uri="{FF2B5EF4-FFF2-40B4-BE49-F238E27FC236}">
                <a16:creationId xmlns:a16="http://schemas.microsoft.com/office/drawing/2014/main" id="{EA61A521-3772-C44D-90AC-C96F9024AE9C}"/>
              </a:ext>
            </a:extLst>
          </p:cNvPr>
          <p:cNvPicPr>
            <a:picLocks noChangeAspect="1"/>
          </p:cNvPicPr>
          <p:nvPr userDrawn="1"/>
        </p:nvPicPr>
        <p:blipFill>
          <a:blip r:embed="rId3"/>
          <a:stretch>
            <a:fillRect/>
          </a:stretch>
        </p:blipFill>
        <p:spPr>
          <a:xfrm rot="14575661">
            <a:off x="3607311" y="1943782"/>
            <a:ext cx="2222500" cy="2286000"/>
          </a:xfrm>
          <a:prstGeom prst="rect">
            <a:avLst/>
          </a:prstGeom>
        </p:spPr>
      </p:pic>
      <p:pic>
        <p:nvPicPr>
          <p:cNvPr id="34" name="Picture 33">
            <a:extLst>
              <a:ext uri="{FF2B5EF4-FFF2-40B4-BE49-F238E27FC236}">
                <a16:creationId xmlns:a16="http://schemas.microsoft.com/office/drawing/2014/main" id="{740658EF-9D71-A84F-829E-6B6EBC3A00EF}"/>
              </a:ext>
            </a:extLst>
          </p:cNvPr>
          <p:cNvPicPr>
            <a:picLocks noChangeAspect="1"/>
          </p:cNvPicPr>
          <p:nvPr userDrawn="1"/>
        </p:nvPicPr>
        <p:blipFill>
          <a:blip r:embed="rId3"/>
          <a:stretch>
            <a:fillRect/>
          </a:stretch>
        </p:blipFill>
        <p:spPr>
          <a:xfrm rot="20072618">
            <a:off x="6284250" y="1930530"/>
            <a:ext cx="2222500" cy="2286000"/>
          </a:xfrm>
          <a:prstGeom prst="rect">
            <a:avLst/>
          </a:prstGeom>
        </p:spPr>
      </p:pic>
      <p:pic>
        <p:nvPicPr>
          <p:cNvPr id="35" name="Picture 34">
            <a:extLst>
              <a:ext uri="{FF2B5EF4-FFF2-40B4-BE49-F238E27FC236}">
                <a16:creationId xmlns:a16="http://schemas.microsoft.com/office/drawing/2014/main" id="{ECBABE38-F211-224D-988D-2679F638CEC5}"/>
              </a:ext>
            </a:extLst>
          </p:cNvPr>
          <p:cNvPicPr>
            <a:picLocks noChangeAspect="1"/>
          </p:cNvPicPr>
          <p:nvPr userDrawn="1"/>
        </p:nvPicPr>
        <p:blipFill>
          <a:blip r:embed="rId3"/>
          <a:stretch>
            <a:fillRect/>
          </a:stretch>
        </p:blipFill>
        <p:spPr>
          <a:xfrm rot="3476303">
            <a:off x="8987693" y="1943781"/>
            <a:ext cx="2222500" cy="2286000"/>
          </a:xfrm>
          <a:prstGeom prst="rect">
            <a:avLst/>
          </a:prstGeom>
        </p:spPr>
      </p:pic>
    </p:spTree>
    <p:extLst>
      <p:ext uri="{BB962C8B-B14F-4D97-AF65-F5344CB8AC3E}">
        <p14:creationId xmlns:p14="http://schemas.microsoft.com/office/powerpoint/2010/main" val="1308147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photos x 3 with header - Purple">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E07CF830-4631-094A-A527-764FA69605F1}"/>
              </a:ext>
            </a:extLst>
          </p:cNvPr>
          <p:cNvSpPr/>
          <p:nvPr userDrawn="1"/>
        </p:nvSpPr>
        <p:spPr>
          <a:xfrm>
            <a:off x="-20702" y="1530030"/>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0">
                <a:solidFill>
                  <a:srgbClr val="A23B23"/>
                </a:solidFill>
                <a:latin typeface="+mn-lt"/>
              </a:defRPr>
            </a:lvl1pPr>
          </a:lstStyle>
          <a:p>
            <a:pPr lvl="0"/>
            <a:r>
              <a:rPr lang="en-US" dirty="0"/>
              <a:t>Meet Our Team</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
        <p:nvSpPr>
          <p:cNvPr id="17" name="Text Placeholder 17">
            <a:extLst>
              <a:ext uri="{FF2B5EF4-FFF2-40B4-BE49-F238E27FC236}">
                <a16:creationId xmlns:a16="http://schemas.microsoft.com/office/drawing/2014/main" id="{F251951A-D1DD-5D4C-941D-7B5E2F0E20A6}"/>
              </a:ext>
            </a:extLst>
          </p:cNvPr>
          <p:cNvSpPr>
            <a:spLocks noGrp="1"/>
          </p:cNvSpPr>
          <p:nvPr>
            <p:ph type="body" sz="quarter" idx="18" hasCustomPrompt="1"/>
          </p:nvPr>
        </p:nvSpPr>
        <p:spPr>
          <a:xfrm>
            <a:off x="252106" y="4048019"/>
            <a:ext cx="1723877" cy="2033136"/>
          </a:xfrm>
        </p:spPr>
        <p:txBody>
          <a:bodyPr/>
          <a:lstStyle>
            <a:lvl1pPr marL="0" indent="0"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pic>
        <p:nvPicPr>
          <p:cNvPr id="2" name="Picture 1">
            <a:extLst>
              <a:ext uri="{FF2B5EF4-FFF2-40B4-BE49-F238E27FC236}">
                <a16:creationId xmlns:a16="http://schemas.microsoft.com/office/drawing/2014/main" id="{4CC453C5-8468-4A45-A1E2-15993C944EB0}"/>
              </a:ext>
            </a:extLst>
          </p:cNvPr>
          <p:cNvPicPr>
            <a:picLocks noChangeAspect="1"/>
          </p:cNvPicPr>
          <p:nvPr userDrawn="1"/>
        </p:nvPicPr>
        <p:blipFill>
          <a:blip r:embed="rId3"/>
          <a:stretch>
            <a:fillRect/>
          </a:stretch>
        </p:blipFill>
        <p:spPr>
          <a:xfrm>
            <a:off x="252106" y="2052889"/>
            <a:ext cx="1723877" cy="1773131"/>
          </a:xfrm>
          <a:prstGeom prst="rect">
            <a:avLst/>
          </a:prstGeom>
        </p:spPr>
      </p:pic>
      <p:pic>
        <p:nvPicPr>
          <p:cNvPr id="24" name="Picture 23">
            <a:extLst>
              <a:ext uri="{FF2B5EF4-FFF2-40B4-BE49-F238E27FC236}">
                <a16:creationId xmlns:a16="http://schemas.microsoft.com/office/drawing/2014/main" id="{F52E5805-B161-D128-41D0-6EFDF789D4EE}"/>
              </a:ext>
            </a:extLst>
          </p:cNvPr>
          <p:cNvPicPr>
            <a:picLocks noChangeAspect="1"/>
          </p:cNvPicPr>
          <p:nvPr userDrawn="1"/>
        </p:nvPicPr>
        <p:blipFill>
          <a:blip r:embed="rId3"/>
          <a:stretch>
            <a:fillRect/>
          </a:stretch>
        </p:blipFill>
        <p:spPr>
          <a:xfrm>
            <a:off x="2741675" y="2056637"/>
            <a:ext cx="1723877" cy="1773131"/>
          </a:xfrm>
          <a:prstGeom prst="rect">
            <a:avLst/>
          </a:prstGeom>
        </p:spPr>
      </p:pic>
      <p:pic>
        <p:nvPicPr>
          <p:cNvPr id="31" name="Picture 30">
            <a:extLst>
              <a:ext uri="{FF2B5EF4-FFF2-40B4-BE49-F238E27FC236}">
                <a16:creationId xmlns:a16="http://schemas.microsoft.com/office/drawing/2014/main" id="{0FC715F2-8DC2-B04B-48A0-ECAE302D2DB7}"/>
              </a:ext>
            </a:extLst>
          </p:cNvPr>
          <p:cNvPicPr>
            <a:picLocks noChangeAspect="1"/>
          </p:cNvPicPr>
          <p:nvPr userDrawn="1"/>
        </p:nvPicPr>
        <p:blipFill>
          <a:blip r:embed="rId3"/>
          <a:stretch>
            <a:fillRect/>
          </a:stretch>
        </p:blipFill>
        <p:spPr>
          <a:xfrm>
            <a:off x="5237523" y="2056564"/>
            <a:ext cx="1723877" cy="1773131"/>
          </a:xfrm>
          <a:prstGeom prst="rect">
            <a:avLst/>
          </a:prstGeom>
        </p:spPr>
      </p:pic>
      <p:pic>
        <p:nvPicPr>
          <p:cNvPr id="36" name="Picture 35">
            <a:extLst>
              <a:ext uri="{FF2B5EF4-FFF2-40B4-BE49-F238E27FC236}">
                <a16:creationId xmlns:a16="http://schemas.microsoft.com/office/drawing/2014/main" id="{89DC3518-4931-FEEB-551A-2006B202567D}"/>
              </a:ext>
            </a:extLst>
          </p:cNvPr>
          <p:cNvPicPr>
            <a:picLocks noChangeAspect="1"/>
          </p:cNvPicPr>
          <p:nvPr userDrawn="1"/>
        </p:nvPicPr>
        <p:blipFill>
          <a:blip r:embed="rId3"/>
          <a:stretch>
            <a:fillRect/>
          </a:stretch>
        </p:blipFill>
        <p:spPr>
          <a:xfrm>
            <a:off x="7726448" y="2056637"/>
            <a:ext cx="1723877" cy="1773131"/>
          </a:xfrm>
          <a:prstGeom prst="rect">
            <a:avLst/>
          </a:prstGeom>
        </p:spPr>
      </p:pic>
      <p:pic>
        <p:nvPicPr>
          <p:cNvPr id="37" name="Picture 36">
            <a:extLst>
              <a:ext uri="{FF2B5EF4-FFF2-40B4-BE49-F238E27FC236}">
                <a16:creationId xmlns:a16="http://schemas.microsoft.com/office/drawing/2014/main" id="{F0C5C88E-7F32-1149-A334-464E0AC987D8}"/>
              </a:ext>
            </a:extLst>
          </p:cNvPr>
          <p:cNvPicPr>
            <a:picLocks noChangeAspect="1"/>
          </p:cNvPicPr>
          <p:nvPr userDrawn="1"/>
        </p:nvPicPr>
        <p:blipFill>
          <a:blip r:embed="rId3"/>
          <a:stretch>
            <a:fillRect/>
          </a:stretch>
        </p:blipFill>
        <p:spPr>
          <a:xfrm>
            <a:off x="10215373" y="2052890"/>
            <a:ext cx="1723877" cy="1773131"/>
          </a:xfrm>
          <a:prstGeom prst="rect">
            <a:avLst/>
          </a:prstGeom>
        </p:spPr>
      </p:pic>
      <p:sp>
        <p:nvSpPr>
          <p:cNvPr id="38" name="Text Placeholder 17">
            <a:extLst>
              <a:ext uri="{FF2B5EF4-FFF2-40B4-BE49-F238E27FC236}">
                <a16:creationId xmlns:a16="http://schemas.microsoft.com/office/drawing/2014/main" id="{E1ED23FC-A194-4ED2-7A0A-97A4EC4C8B4C}"/>
              </a:ext>
            </a:extLst>
          </p:cNvPr>
          <p:cNvSpPr>
            <a:spLocks noGrp="1"/>
          </p:cNvSpPr>
          <p:nvPr>
            <p:ph type="body" sz="quarter" idx="29" hasCustomPrompt="1"/>
          </p:nvPr>
        </p:nvSpPr>
        <p:spPr>
          <a:xfrm>
            <a:off x="2730813" y="4048019"/>
            <a:ext cx="1723877" cy="2033136"/>
          </a:xfrm>
        </p:spPr>
        <p:txBody>
          <a:bodyPr/>
          <a:lstStyle>
            <a:lvl1pPr marL="0" indent="0"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39" name="Text Placeholder 17">
            <a:extLst>
              <a:ext uri="{FF2B5EF4-FFF2-40B4-BE49-F238E27FC236}">
                <a16:creationId xmlns:a16="http://schemas.microsoft.com/office/drawing/2014/main" id="{B618C271-E0CD-A44A-60EB-538D2B20B65E}"/>
              </a:ext>
            </a:extLst>
          </p:cNvPr>
          <p:cNvSpPr>
            <a:spLocks noGrp="1"/>
          </p:cNvSpPr>
          <p:nvPr>
            <p:ph type="body" sz="quarter" idx="30" hasCustomPrompt="1"/>
          </p:nvPr>
        </p:nvSpPr>
        <p:spPr>
          <a:xfrm>
            <a:off x="5257958" y="4048019"/>
            <a:ext cx="1723877" cy="2033136"/>
          </a:xfrm>
        </p:spPr>
        <p:txBody>
          <a:bodyPr/>
          <a:lstStyle>
            <a:lvl1pPr marL="0" indent="0"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0" name="Text Placeholder 17">
            <a:extLst>
              <a:ext uri="{FF2B5EF4-FFF2-40B4-BE49-F238E27FC236}">
                <a16:creationId xmlns:a16="http://schemas.microsoft.com/office/drawing/2014/main" id="{F4CE98EC-DA8C-5B3D-2E5F-093C581590EA}"/>
              </a:ext>
            </a:extLst>
          </p:cNvPr>
          <p:cNvSpPr>
            <a:spLocks noGrp="1"/>
          </p:cNvSpPr>
          <p:nvPr>
            <p:ph type="body" sz="quarter" idx="31" hasCustomPrompt="1"/>
          </p:nvPr>
        </p:nvSpPr>
        <p:spPr>
          <a:xfrm>
            <a:off x="7736665" y="4076310"/>
            <a:ext cx="1723877" cy="2033136"/>
          </a:xfrm>
        </p:spPr>
        <p:txBody>
          <a:bodyPr/>
          <a:lstStyle>
            <a:lvl1pPr marL="0" indent="0"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1" name="Text Placeholder 17">
            <a:extLst>
              <a:ext uri="{FF2B5EF4-FFF2-40B4-BE49-F238E27FC236}">
                <a16:creationId xmlns:a16="http://schemas.microsoft.com/office/drawing/2014/main" id="{10725198-D710-40D6-0F2C-B99DBFFFBE46}"/>
              </a:ext>
            </a:extLst>
          </p:cNvPr>
          <p:cNvSpPr>
            <a:spLocks noGrp="1"/>
          </p:cNvSpPr>
          <p:nvPr>
            <p:ph type="body" sz="quarter" idx="32" hasCustomPrompt="1"/>
          </p:nvPr>
        </p:nvSpPr>
        <p:spPr>
          <a:xfrm>
            <a:off x="10215372" y="4053301"/>
            <a:ext cx="1723877" cy="2033136"/>
          </a:xfrm>
        </p:spPr>
        <p:txBody>
          <a:bodyPr/>
          <a:lstStyle>
            <a:lvl1pPr marL="0" indent="0"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Tree>
    <p:extLst>
      <p:ext uri="{BB962C8B-B14F-4D97-AF65-F5344CB8AC3E}">
        <p14:creationId xmlns:p14="http://schemas.microsoft.com/office/powerpoint/2010/main" val="2395793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0" y="-1"/>
            <a:ext cx="6400799"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0" name="Picture Placeholder 2">
            <a:extLst>
              <a:ext uri="{FF2B5EF4-FFF2-40B4-BE49-F238E27FC236}">
                <a16:creationId xmlns:a16="http://schemas.microsoft.com/office/drawing/2014/main" id="{A6DB122B-F156-F14C-AA68-E8EC2B3474DE}"/>
              </a:ext>
            </a:extLst>
          </p:cNvPr>
          <p:cNvSpPr>
            <a:spLocks noGrp="1"/>
          </p:cNvSpPr>
          <p:nvPr>
            <p:ph type="pic" sz="quarter" idx="19"/>
          </p:nvPr>
        </p:nvSpPr>
        <p:spPr>
          <a:xfrm>
            <a:off x="6400799" y="0"/>
            <a:ext cx="5791200" cy="685800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D6630FFF-7AAE-FB44-8905-6A809A4030FA}"/>
              </a:ext>
            </a:extLst>
          </p:cNvPr>
          <p:cNvSpPr>
            <a:spLocks noGrp="1"/>
          </p:cNvSpPr>
          <p:nvPr>
            <p:ph type="body" sz="quarter" idx="18" hasCustomPrompt="1"/>
          </p:nvPr>
        </p:nvSpPr>
        <p:spPr>
          <a:xfrm>
            <a:off x="447065" y="309491"/>
            <a:ext cx="5436149" cy="3843867"/>
          </a:xfrm>
          <a:noFill/>
        </p:spPr>
        <p:txBody>
          <a:bodyPr>
            <a:normAutofit/>
          </a:bodyPr>
          <a:lstStyle>
            <a:lvl1pPr marL="0" indent="0" algn="ctr">
              <a:buNone/>
              <a:defRPr sz="2400" b="1">
                <a:solidFill>
                  <a:srgbClr val="A23B23"/>
                </a:solidFill>
                <a:latin typeface="+mn-lt"/>
              </a:defRPr>
            </a:lvl1pPr>
          </a:lstStyle>
          <a:p>
            <a:pPr lvl="0"/>
            <a:r>
              <a:rPr lang="en-US" dirty="0"/>
              <a:t>TITLE</a:t>
            </a:r>
          </a:p>
        </p:txBody>
      </p:sp>
      <p:pic>
        <p:nvPicPr>
          <p:cNvPr id="2" name="Picture 1">
            <a:extLst>
              <a:ext uri="{FF2B5EF4-FFF2-40B4-BE49-F238E27FC236}">
                <a16:creationId xmlns:a16="http://schemas.microsoft.com/office/drawing/2014/main" id="{9D50E2BB-42C2-464C-B7EF-3194ACBE9876}"/>
              </a:ext>
            </a:extLst>
          </p:cNvPr>
          <p:cNvPicPr>
            <a:picLocks noChangeAspect="1"/>
          </p:cNvPicPr>
          <p:nvPr userDrawn="1"/>
        </p:nvPicPr>
        <p:blipFill>
          <a:blip r:embed="rId2"/>
          <a:stretch>
            <a:fillRect/>
          </a:stretch>
        </p:blipFill>
        <p:spPr>
          <a:xfrm>
            <a:off x="417196" y="4389317"/>
            <a:ext cx="4206561" cy="2034122"/>
          </a:xfrm>
          <a:prstGeom prst="rect">
            <a:avLst/>
          </a:prstGeom>
        </p:spPr>
      </p:pic>
      <p:sp>
        <p:nvSpPr>
          <p:cNvPr id="14" name="TextBox 13">
            <a:extLst>
              <a:ext uri="{FF2B5EF4-FFF2-40B4-BE49-F238E27FC236}">
                <a16:creationId xmlns:a16="http://schemas.microsoft.com/office/drawing/2014/main" id="{2673C38C-854D-DF4E-8F28-45E0E1A177EB}"/>
              </a:ext>
            </a:extLst>
          </p:cNvPr>
          <p:cNvSpPr txBox="1"/>
          <p:nvPr userDrawn="1"/>
        </p:nvSpPr>
        <p:spPr>
          <a:xfrm>
            <a:off x="508248" y="6516224"/>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3F794BD4-0A51-244C-A5AC-074F0A66B9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51266" y="6432884"/>
            <a:ext cx="441158" cy="441158"/>
          </a:xfrm>
          <a:prstGeom prst="rect">
            <a:avLst/>
          </a:prstGeom>
        </p:spPr>
      </p:pic>
      <p:pic>
        <p:nvPicPr>
          <p:cNvPr id="19" name="Picture 18">
            <a:extLst>
              <a:ext uri="{FF2B5EF4-FFF2-40B4-BE49-F238E27FC236}">
                <a16:creationId xmlns:a16="http://schemas.microsoft.com/office/drawing/2014/main" id="{1B6C8A73-4958-4F4E-8780-347571B1C30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4632613" y="6452421"/>
            <a:ext cx="441158" cy="441158"/>
          </a:xfrm>
          <a:prstGeom prst="rect">
            <a:avLst/>
          </a:prstGeom>
        </p:spPr>
      </p:pic>
    </p:spTree>
    <p:extLst>
      <p:ext uri="{BB962C8B-B14F-4D97-AF65-F5344CB8AC3E}">
        <p14:creationId xmlns:p14="http://schemas.microsoft.com/office/powerpoint/2010/main" val="1890645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1"/>
            <a:ext cx="3657600"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0" name="Picture Placeholder 2">
            <a:extLst>
              <a:ext uri="{FF2B5EF4-FFF2-40B4-BE49-F238E27FC236}">
                <a16:creationId xmlns:a16="http://schemas.microsoft.com/office/drawing/2014/main" id="{A6DB122B-F156-F14C-AA68-E8EC2B3474DE}"/>
              </a:ext>
            </a:extLst>
          </p:cNvPr>
          <p:cNvSpPr>
            <a:spLocks noGrp="1"/>
          </p:cNvSpPr>
          <p:nvPr>
            <p:ph type="pic" sz="quarter" idx="19"/>
          </p:nvPr>
        </p:nvSpPr>
        <p:spPr>
          <a:xfrm>
            <a:off x="3657601" y="0"/>
            <a:ext cx="8534398" cy="685800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D6630FFF-7AAE-FB44-8905-6A809A4030FA}"/>
              </a:ext>
            </a:extLst>
          </p:cNvPr>
          <p:cNvSpPr>
            <a:spLocks noGrp="1"/>
          </p:cNvSpPr>
          <p:nvPr>
            <p:ph type="body" sz="quarter" idx="18" hasCustomPrompt="1"/>
          </p:nvPr>
        </p:nvSpPr>
        <p:spPr>
          <a:xfrm>
            <a:off x="447066" y="309491"/>
            <a:ext cx="2735972" cy="3843867"/>
          </a:xfrm>
          <a:noFill/>
        </p:spPr>
        <p:txBody>
          <a:bodyPr>
            <a:normAutofit/>
          </a:bodyPr>
          <a:lstStyle>
            <a:lvl1pPr marL="0" indent="0" algn="ctr">
              <a:buNone/>
              <a:defRPr sz="3600" b="1">
                <a:solidFill>
                  <a:srgbClr val="6D6A3A"/>
                </a:solidFill>
                <a:latin typeface="+mn-lt"/>
              </a:defRPr>
            </a:lvl1pPr>
          </a:lstStyle>
          <a:p>
            <a:pPr lvl="0"/>
            <a:r>
              <a:rPr lang="en-US" dirty="0"/>
              <a:t>TITLE</a:t>
            </a:r>
          </a:p>
        </p:txBody>
      </p:sp>
      <p:pic>
        <p:nvPicPr>
          <p:cNvPr id="2" name="Picture 1">
            <a:extLst>
              <a:ext uri="{FF2B5EF4-FFF2-40B4-BE49-F238E27FC236}">
                <a16:creationId xmlns:a16="http://schemas.microsoft.com/office/drawing/2014/main" id="{9D50E2BB-42C2-464C-B7EF-3194ACBE9876}"/>
              </a:ext>
            </a:extLst>
          </p:cNvPr>
          <p:cNvPicPr>
            <a:picLocks noChangeAspect="1"/>
          </p:cNvPicPr>
          <p:nvPr userDrawn="1"/>
        </p:nvPicPr>
        <p:blipFill>
          <a:blip r:embed="rId2"/>
          <a:stretch>
            <a:fillRect/>
          </a:stretch>
        </p:blipFill>
        <p:spPr>
          <a:xfrm>
            <a:off x="-13748" y="4153358"/>
            <a:ext cx="3657600" cy="2034122"/>
          </a:xfrm>
          <a:prstGeom prst="rect">
            <a:avLst/>
          </a:prstGeom>
        </p:spPr>
      </p:pic>
      <p:sp>
        <p:nvSpPr>
          <p:cNvPr id="14" name="TextBox 13">
            <a:extLst>
              <a:ext uri="{FF2B5EF4-FFF2-40B4-BE49-F238E27FC236}">
                <a16:creationId xmlns:a16="http://schemas.microsoft.com/office/drawing/2014/main" id="{2673C38C-854D-DF4E-8F28-45E0E1A177EB}"/>
              </a:ext>
            </a:extLst>
          </p:cNvPr>
          <p:cNvSpPr txBox="1"/>
          <p:nvPr userDrawn="1"/>
        </p:nvSpPr>
        <p:spPr>
          <a:xfrm>
            <a:off x="-828090" y="6497331"/>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3F794BD4-0A51-244C-A5AC-074F0A66B9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6618" y="6415251"/>
            <a:ext cx="441158" cy="441158"/>
          </a:xfrm>
          <a:prstGeom prst="rect">
            <a:avLst/>
          </a:prstGeom>
        </p:spPr>
      </p:pic>
      <p:pic>
        <p:nvPicPr>
          <p:cNvPr id="19" name="Picture 18">
            <a:extLst>
              <a:ext uri="{FF2B5EF4-FFF2-40B4-BE49-F238E27FC236}">
                <a16:creationId xmlns:a16="http://schemas.microsoft.com/office/drawing/2014/main" id="{1B6C8A73-4958-4F4E-8780-347571B1C30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3028308" y="6418433"/>
            <a:ext cx="441158" cy="441158"/>
          </a:xfrm>
          <a:prstGeom prst="rect">
            <a:avLst/>
          </a:prstGeom>
        </p:spPr>
      </p:pic>
    </p:spTree>
    <p:extLst>
      <p:ext uri="{BB962C8B-B14F-4D97-AF65-F5344CB8AC3E}">
        <p14:creationId xmlns:p14="http://schemas.microsoft.com/office/powerpoint/2010/main" val="12576308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1"/>
            <a:ext cx="3657600"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0" name="Picture Placeholder 2">
            <a:extLst>
              <a:ext uri="{FF2B5EF4-FFF2-40B4-BE49-F238E27FC236}">
                <a16:creationId xmlns:a16="http://schemas.microsoft.com/office/drawing/2014/main" id="{A6DB122B-F156-F14C-AA68-E8EC2B3474DE}"/>
              </a:ext>
            </a:extLst>
          </p:cNvPr>
          <p:cNvSpPr>
            <a:spLocks noGrp="1"/>
          </p:cNvSpPr>
          <p:nvPr>
            <p:ph type="pic" sz="quarter" idx="19"/>
          </p:nvPr>
        </p:nvSpPr>
        <p:spPr>
          <a:xfrm>
            <a:off x="3657601" y="0"/>
            <a:ext cx="8534398" cy="685800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D6630FFF-7AAE-FB44-8905-6A809A4030FA}"/>
              </a:ext>
            </a:extLst>
          </p:cNvPr>
          <p:cNvSpPr>
            <a:spLocks noGrp="1"/>
          </p:cNvSpPr>
          <p:nvPr>
            <p:ph type="body" sz="quarter" idx="18" hasCustomPrompt="1"/>
          </p:nvPr>
        </p:nvSpPr>
        <p:spPr>
          <a:xfrm>
            <a:off x="447066" y="309491"/>
            <a:ext cx="2735972" cy="3843867"/>
          </a:xfrm>
          <a:noFill/>
        </p:spPr>
        <p:txBody>
          <a:bodyPr>
            <a:normAutofit/>
          </a:bodyPr>
          <a:lstStyle>
            <a:lvl1pPr marL="0" indent="0" algn="ctr">
              <a:buNone/>
              <a:defRPr sz="3600" b="1">
                <a:solidFill>
                  <a:srgbClr val="404F2F"/>
                </a:solidFill>
                <a:latin typeface="+mn-lt"/>
              </a:defRPr>
            </a:lvl1pPr>
          </a:lstStyle>
          <a:p>
            <a:pPr lvl="0"/>
            <a:r>
              <a:rPr lang="en-US" dirty="0"/>
              <a:t>TITLE</a:t>
            </a:r>
          </a:p>
        </p:txBody>
      </p:sp>
      <p:pic>
        <p:nvPicPr>
          <p:cNvPr id="2" name="Picture 1">
            <a:extLst>
              <a:ext uri="{FF2B5EF4-FFF2-40B4-BE49-F238E27FC236}">
                <a16:creationId xmlns:a16="http://schemas.microsoft.com/office/drawing/2014/main" id="{9D50E2BB-42C2-464C-B7EF-3194ACBE9876}"/>
              </a:ext>
            </a:extLst>
          </p:cNvPr>
          <p:cNvPicPr>
            <a:picLocks noChangeAspect="1"/>
          </p:cNvPicPr>
          <p:nvPr userDrawn="1"/>
        </p:nvPicPr>
        <p:blipFill>
          <a:blip r:embed="rId2"/>
          <a:stretch>
            <a:fillRect/>
          </a:stretch>
        </p:blipFill>
        <p:spPr>
          <a:xfrm>
            <a:off x="-13748" y="4153358"/>
            <a:ext cx="3657600" cy="2034122"/>
          </a:xfrm>
          <a:prstGeom prst="rect">
            <a:avLst/>
          </a:prstGeom>
        </p:spPr>
      </p:pic>
      <p:sp>
        <p:nvSpPr>
          <p:cNvPr id="14" name="TextBox 13">
            <a:extLst>
              <a:ext uri="{FF2B5EF4-FFF2-40B4-BE49-F238E27FC236}">
                <a16:creationId xmlns:a16="http://schemas.microsoft.com/office/drawing/2014/main" id="{2673C38C-854D-DF4E-8F28-45E0E1A177EB}"/>
              </a:ext>
            </a:extLst>
          </p:cNvPr>
          <p:cNvSpPr txBox="1"/>
          <p:nvPr userDrawn="1"/>
        </p:nvSpPr>
        <p:spPr>
          <a:xfrm>
            <a:off x="-828090" y="6497331"/>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3F794BD4-0A51-244C-A5AC-074F0A66B9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6618" y="6415251"/>
            <a:ext cx="441158" cy="441158"/>
          </a:xfrm>
          <a:prstGeom prst="rect">
            <a:avLst/>
          </a:prstGeom>
        </p:spPr>
      </p:pic>
      <p:pic>
        <p:nvPicPr>
          <p:cNvPr id="19" name="Picture 18">
            <a:extLst>
              <a:ext uri="{FF2B5EF4-FFF2-40B4-BE49-F238E27FC236}">
                <a16:creationId xmlns:a16="http://schemas.microsoft.com/office/drawing/2014/main" id="{1B6C8A73-4958-4F4E-8780-347571B1C30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3028308" y="6418433"/>
            <a:ext cx="441158" cy="441158"/>
          </a:xfrm>
          <a:prstGeom prst="rect">
            <a:avLst/>
          </a:prstGeom>
        </p:spPr>
      </p:pic>
    </p:spTree>
    <p:extLst>
      <p:ext uri="{BB962C8B-B14F-4D97-AF65-F5344CB8AC3E}">
        <p14:creationId xmlns:p14="http://schemas.microsoft.com/office/powerpoint/2010/main" val="32697025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0" y="1509311"/>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01CE129F-ECDE-564D-BF99-3AA1B60C2A93}"/>
              </a:ext>
            </a:extLst>
          </p:cNvPr>
          <p:cNvSpPr>
            <a:spLocks noGrp="1"/>
          </p:cNvSpPr>
          <p:nvPr>
            <p:ph type="body" sz="quarter" idx="18" hasCustomPrompt="1"/>
          </p:nvPr>
        </p:nvSpPr>
        <p:spPr>
          <a:xfrm>
            <a:off x="447059" y="1757011"/>
            <a:ext cx="11297875" cy="3856390"/>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4B61C47F-C49B-AC48-9DB3-6E699142D59E}"/>
              </a:ext>
            </a:extLst>
          </p:cNvPr>
          <p:cNvSpPr>
            <a:spLocks noGrp="1"/>
          </p:cNvSpPr>
          <p:nvPr>
            <p:ph type="body" sz="quarter" idx="16" hasCustomPrompt="1"/>
          </p:nvPr>
        </p:nvSpPr>
        <p:spPr>
          <a:xfrm>
            <a:off x="447059" y="731461"/>
            <a:ext cx="11297875" cy="580518"/>
          </a:xfrm>
        </p:spPr>
        <p:txBody>
          <a:bodyPr>
            <a:noAutofit/>
          </a:bodyPr>
          <a:lstStyle>
            <a:lvl1pPr marL="0" indent="0" algn="ctr">
              <a:buNone/>
              <a:defRPr sz="4800" b="0" i="0">
                <a:solidFill>
                  <a:srgbClr val="A23B23"/>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012864A-7DB6-F942-BAD7-A617266A1FCD}"/>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C61F78D1-D640-404E-B5AC-F2F7921BDF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6" name="Picture 15">
            <a:extLst>
              <a:ext uri="{FF2B5EF4-FFF2-40B4-BE49-F238E27FC236}">
                <a16:creationId xmlns:a16="http://schemas.microsoft.com/office/drawing/2014/main" id="{7CBC6BF9-CC50-774D-BE7C-D97CA652D2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4" name="Picture 3">
            <a:extLst>
              <a:ext uri="{FF2B5EF4-FFF2-40B4-BE49-F238E27FC236}">
                <a16:creationId xmlns:a16="http://schemas.microsoft.com/office/drawing/2014/main" id="{354DC09B-2B33-CD4A-BC7C-DE5942E661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89" y="4483864"/>
            <a:ext cx="2882385" cy="2882385"/>
          </a:xfrm>
          <a:prstGeom prst="rect">
            <a:avLst/>
          </a:prstGeom>
        </p:spPr>
      </p:pic>
    </p:spTree>
    <p:extLst>
      <p:ext uri="{BB962C8B-B14F-4D97-AF65-F5344CB8AC3E}">
        <p14:creationId xmlns:p14="http://schemas.microsoft.com/office/powerpoint/2010/main" val="8467203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0" y="1509311"/>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01CE129F-ECDE-564D-BF99-3AA1B60C2A93}"/>
              </a:ext>
            </a:extLst>
          </p:cNvPr>
          <p:cNvSpPr>
            <a:spLocks noGrp="1"/>
          </p:cNvSpPr>
          <p:nvPr>
            <p:ph type="body" sz="quarter" idx="18" hasCustomPrompt="1"/>
          </p:nvPr>
        </p:nvSpPr>
        <p:spPr>
          <a:xfrm>
            <a:off x="447059" y="1757011"/>
            <a:ext cx="11297875" cy="3856390"/>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4B61C47F-C49B-AC48-9DB3-6E699142D59E}"/>
              </a:ext>
            </a:extLst>
          </p:cNvPr>
          <p:cNvSpPr>
            <a:spLocks noGrp="1"/>
          </p:cNvSpPr>
          <p:nvPr>
            <p:ph type="body" sz="quarter" idx="16" hasCustomPrompt="1"/>
          </p:nvPr>
        </p:nvSpPr>
        <p:spPr>
          <a:xfrm>
            <a:off x="447059" y="731461"/>
            <a:ext cx="11297875" cy="580518"/>
          </a:xfrm>
        </p:spPr>
        <p:txBody>
          <a:bodyPr>
            <a:noAutofit/>
          </a:bodyPr>
          <a:lstStyle>
            <a:lvl1pPr marL="0" indent="0" algn="ctr">
              <a:buNone/>
              <a:defRPr sz="4800" b="0" i="0">
                <a:solidFill>
                  <a:srgbClr val="6D6A3A"/>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012864A-7DB6-F942-BAD7-A617266A1FCD}"/>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C61F78D1-D640-404E-B5AC-F2F7921BDF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6" name="Picture 15">
            <a:extLst>
              <a:ext uri="{FF2B5EF4-FFF2-40B4-BE49-F238E27FC236}">
                <a16:creationId xmlns:a16="http://schemas.microsoft.com/office/drawing/2014/main" id="{7CBC6BF9-CC50-774D-BE7C-D97CA652D2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4" name="Picture 3">
            <a:extLst>
              <a:ext uri="{FF2B5EF4-FFF2-40B4-BE49-F238E27FC236}">
                <a16:creationId xmlns:a16="http://schemas.microsoft.com/office/drawing/2014/main" id="{354DC09B-2B33-CD4A-BC7C-DE5942E661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89" y="4483864"/>
            <a:ext cx="2882385" cy="2882385"/>
          </a:xfrm>
          <a:prstGeom prst="rect">
            <a:avLst/>
          </a:prstGeom>
        </p:spPr>
      </p:pic>
    </p:spTree>
    <p:extLst>
      <p:ext uri="{BB962C8B-B14F-4D97-AF65-F5344CB8AC3E}">
        <p14:creationId xmlns:p14="http://schemas.microsoft.com/office/powerpoint/2010/main" val="5254107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0" y="1509311"/>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01CE129F-ECDE-564D-BF99-3AA1B60C2A93}"/>
              </a:ext>
            </a:extLst>
          </p:cNvPr>
          <p:cNvSpPr>
            <a:spLocks noGrp="1"/>
          </p:cNvSpPr>
          <p:nvPr>
            <p:ph type="body" sz="quarter" idx="18" hasCustomPrompt="1"/>
          </p:nvPr>
        </p:nvSpPr>
        <p:spPr>
          <a:xfrm>
            <a:off x="447059" y="1757011"/>
            <a:ext cx="11297875" cy="3856390"/>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4B61C47F-C49B-AC48-9DB3-6E699142D59E}"/>
              </a:ext>
            </a:extLst>
          </p:cNvPr>
          <p:cNvSpPr>
            <a:spLocks noGrp="1"/>
          </p:cNvSpPr>
          <p:nvPr>
            <p:ph type="body" sz="quarter" idx="16" hasCustomPrompt="1"/>
          </p:nvPr>
        </p:nvSpPr>
        <p:spPr>
          <a:xfrm>
            <a:off x="447059" y="731461"/>
            <a:ext cx="11297875" cy="580518"/>
          </a:xfrm>
        </p:spPr>
        <p:txBody>
          <a:bodyPr>
            <a:noAutofit/>
          </a:bodyPr>
          <a:lstStyle>
            <a:lvl1pPr marL="0" indent="0" algn="ctr">
              <a:buNone/>
              <a:defRPr sz="4800" b="0" i="0">
                <a:solidFill>
                  <a:srgbClr val="404F2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012864A-7DB6-F942-BAD7-A617266A1FCD}"/>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C61F78D1-D640-404E-B5AC-F2F7921BDF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6" name="Picture 15">
            <a:extLst>
              <a:ext uri="{FF2B5EF4-FFF2-40B4-BE49-F238E27FC236}">
                <a16:creationId xmlns:a16="http://schemas.microsoft.com/office/drawing/2014/main" id="{7CBC6BF9-CC50-774D-BE7C-D97CA652D2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4" name="Picture 3">
            <a:extLst>
              <a:ext uri="{FF2B5EF4-FFF2-40B4-BE49-F238E27FC236}">
                <a16:creationId xmlns:a16="http://schemas.microsoft.com/office/drawing/2014/main" id="{354DC09B-2B33-CD4A-BC7C-DE5942E661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89" y="4483864"/>
            <a:ext cx="2882385" cy="2882385"/>
          </a:xfrm>
          <a:prstGeom prst="rect">
            <a:avLst/>
          </a:prstGeom>
        </p:spPr>
      </p:pic>
    </p:spTree>
    <p:extLst>
      <p:ext uri="{BB962C8B-B14F-4D97-AF65-F5344CB8AC3E}">
        <p14:creationId xmlns:p14="http://schemas.microsoft.com/office/powerpoint/2010/main" val="2390765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66A58A-3726-C742-8B8D-955C628F409B}"/>
              </a:ext>
            </a:extLst>
          </p:cNvPr>
          <p:cNvPicPr>
            <a:picLocks noChangeAspect="1"/>
          </p:cNvPicPr>
          <p:nvPr userDrawn="1"/>
        </p:nvPicPr>
        <p:blipFill>
          <a:blip r:embed="rId2"/>
          <a:stretch>
            <a:fillRect/>
          </a:stretch>
        </p:blipFill>
        <p:spPr>
          <a:xfrm>
            <a:off x="8443847" y="1677930"/>
            <a:ext cx="1675370" cy="1738763"/>
          </a:xfrm>
          <a:prstGeom prst="rect">
            <a:avLst/>
          </a:prstGeom>
        </p:spPr>
      </p:pic>
      <p:pic>
        <p:nvPicPr>
          <p:cNvPr id="6" name="Picture 5">
            <a:extLst>
              <a:ext uri="{FF2B5EF4-FFF2-40B4-BE49-F238E27FC236}">
                <a16:creationId xmlns:a16="http://schemas.microsoft.com/office/drawing/2014/main" id="{25666FFB-F398-C249-BDF8-396C0EAA9DA6}"/>
              </a:ext>
            </a:extLst>
          </p:cNvPr>
          <p:cNvPicPr>
            <a:picLocks noChangeAspect="1"/>
          </p:cNvPicPr>
          <p:nvPr userDrawn="1"/>
        </p:nvPicPr>
        <p:blipFill>
          <a:blip r:embed="rId3"/>
          <a:stretch>
            <a:fillRect/>
          </a:stretch>
        </p:blipFill>
        <p:spPr>
          <a:xfrm>
            <a:off x="5223808" y="1690237"/>
            <a:ext cx="1675370" cy="1738762"/>
          </a:xfrm>
          <a:prstGeom prst="rect">
            <a:avLst/>
          </a:prstGeom>
        </p:spPr>
      </p:pic>
      <p:pic>
        <p:nvPicPr>
          <p:cNvPr id="5" name="Picture 4">
            <a:extLst>
              <a:ext uri="{FF2B5EF4-FFF2-40B4-BE49-F238E27FC236}">
                <a16:creationId xmlns:a16="http://schemas.microsoft.com/office/drawing/2014/main" id="{2BECAA8B-82CE-2342-849B-D3D6287893D4}"/>
              </a:ext>
            </a:extLst>
          </p:cNvPr>
          <p:cNvPicPr>
            <a:picLocks noChangeAspect="1"/>
          </p:cNvPicPr>
          <p:nvPr userDrawn="1"/>
        </p:nvPicPr>
        <p:blipFill>
          <a:blip r:embed="rId4"/>
          <a:stretch>
            <a:fillRect/>
          </a:stretch>
        </p:blipFill>
        <p:spPr>
          <a:xfrm>
            <a:off x="1963774" y="1703490"/>
            <a:ext cx="1675370" cy="1738762"/>
          </a:xfrm>
          <a:prstGeom prst="rect">
            <a:avLst/>
          </a:prstGeom>
        </p:spPr>
      </p:pic>
      <p:sp>
        <p:nvSpPr>
          <p:cNvPr id="24" name="Rectangle 23">
            <a:extLst>
              <a:ext uri="{FF2B5EF4-FFF2-40B4-BE49-F238E27FC236}">
                <a16:creationId xmlns:a16="http://schemas.microsoft.com/office/drawing/2014/main" id="{EEBD70F8-2F74-8248-9A37-E09EFB89D78D}"/>
              </a:ext>
            </a:extLst>
          </p:cNvPr>
          <p:cNvSpPr/>
          <p:nvPr userDrawn="1"/>
        </p:nvSpPr>
        <p:spPr>
          <a:xfrm>
            <a:off x="1269817" y="3811727"/>
            <a:ext cx="3063284" cy="2191044"/>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55" name="Text Placeholder 25"/>
          <p:cNvSpPr>
            <a:spLocks noGrp="1"/>
          </p:cNvSpPr>
          <p:nvPr>
            <p:ph type="body" sz="quarter" idx="16" hasCustomPrompt="1"/>
          </p:nvPr>
        </p:nvSpPr>
        <p:spPr>
          <a:xfrm>
            <a:off x="1963774" y="3885972"/>
            <a:ext cx="1675371" cy="1404186"/>
          </a:xfrm>
          <a:noFill/>
        </p:spPr>
        <p:txBody>
          <a:bodyPr>
            <a:noAutofit/>
          </a:bodyPr>
          <a:lstStyle>
            <a:lvl1pPr marL="0" indent="0" algn="l">
              <a:buNone/>
              <a:defRPr sz="18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22" name="Text Placeholder 23">
            <a:extLst>
              <a:ext uri="{FF2B5EF4-FFF2-40B4-BE49-F238E27FC236}">
                <a16:creationId xmlns:a16="http://schemas.microsoft.com/office/drawing/2014/main" id="{4A4F8B45-2C62-9448-B270-D183787915E6}"/>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A23B23"/>
                </a:solidFill>
                <a:latin typeface="+mn-lt"/>
              </a:defRPr>
            </a:lvl1pPr>
          </a:lstStyle>
          <a:p>
            <a:pPr lvl="0"/>
            <a:r>
              <a:rPr lang="en-US" dirty="0"/>
              <a:t>TITLE</a:t>
            </a:r>
          </a:p>
        </p:txBody>
      </p:sp>
      <p:sp>
        <p:nvSpPr>
          <p:cNvPr id="54" name="Text Placeholder 25"/>
          <p:cNvSpPr>
            <a:spLocks noGrp="1"/>
          </p:cNvSpPr>
          <p:nvPr>
            <p:ph type="body" sz="quarter" idx="15" hasCustomPrompt="1"/>
          </p:nvPr>
        </p:nvSpPr>
        <p:spPr>
          <a:xfrm>
            <a:off x="2384601" y="2212261"/>
            <a:ext cx="833717" cy="770567"/>
          </a:xfrm>
        </p:spPr>
        <p:txBody>
          <a:bodyPr anchor="ctr">
            <a:noAutofit/>
          </a:bodyPr>
          <a:lstStyle>
            <a:lvl1pPr marL="0" indent="0" algn="ctr">
              <a:buNone/>
              <a:defRPr sz="4000" b="1" baseline="0">
                <a:solidFill>
                  <a:srgbClr val="E3E2D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5" name="TextBox 24">
            <a:extLst>
              <a:ext uri="{FF2B5EF4-FFF2-40B4-BE49-F238E27FC236}">
                <a16:creationId xmlns:a16="http://schemas.microsoft.com/office/drawing/2014/main" id="{FE57A767-04F4-6848-9360-5E4CD14D0C31}"/>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40" name="Picture 39">
            <a:extLst>
              <a:ext uri="{FF2B5EF4-FFF2-40B4-BE49-F238E27FC236}">
                <a16:creationId xmlns:a16="http://schemas.microsoft.com/office/drawing/2014/main" id="{E6388D06-054E-0D4D-86F8-CE867ECDC8D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41" name="Picture 40">
            <a:extLst>
              <a:ext uri="{FF2B5EF4-FFF2-40B4-BE49-F238E27FC236}">
                <a16:creationId xmlns:a16="http://schemas.microsoft.com/office/drawing/2014/main" id="{72108343-A22A-AC4B-B170-739002A2416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
        <p:nvSpPr>
          <p:cNvPr id="42" name="Rectangle 41">
            <a:extLst>
              <a:ext uri="{FF2B5EF4-FFF2-40B4-BE49-F238E27FC236}">
                <a16:creationId xmlns:a16="http://schemas.microsoft.com/office/drawing/2014/main" id="{5685FF61-82F4-4741-9ACE-0C15B9338BF5}"/>
              </a:ext>
            </a:extLst>
          </p:cNvPr>
          <p:cNvSpPr/>
          <p:nvPr userDrawn="1"/>
        </p:nvSpPr>
        <p:spPr>
          <a:xfrm>
            <a:off x="4529851" y="3798475"/>
            <a:ext cx="3063284" cy="2191044"/>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43" name="Text Placeholder 25">
            <a:extLst>
              <a:ext uri="{FF2B5EF4-FFF2-40B4-BE49-F238E27FC236}">
                <a16:creationId xmlns:a16="http://schemas.microsoft.com/office/drawing/2014/main" id="{3362767B-6703-4C43-9536-38C1789C0283}"/>
              </a:ext>
            </a:extLst>
          </p:cNvPr>
          <p:cNvSpPr>
            <a:spLocks noGrp="1"/>
          </p:cNvSpPr>
          <p:nvPr>
            <p:ph type="body" sz="quarter" idx="29" hasCustomPrompt="1"/>
          </p:nvPr>
        </p:nvSpPr>
        <p:spPr>
          <a:xfrm>
            <a:off x="5223808" y="3872720"/>
            <a:ext cx="1675371" cy="1404186"/>
          </a:xfrm>
          <a:noFill/>
        </p:spPr>
        <p:txBody>
          <a:bodyPr>
            <a:noAutofit/>
          </a:bodyPr>
          <a:lstStyle>
            <a:lvl1pPr marL="0" indent="0" algn="l">
              <a:buNone/>
              <a:defRPr sz="18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45" name="Text Placeholder 25">
            <a:extLst>
              <a:ext uri="{FF2B5EF4-FFF2-40B4-BE49-F238E27FC236}">
                <a16:creationId xmlns:a16="http://schemas.microsoft.com/office/drawing/2014/main" id="{BA6BA4FF-20BE-3F49-A33A-345ADCC6968D}"/>
              </a:ext>
            </a:extLst>
          </p:cNvPr>
          <p:cNvSpPr>
            <a:spLocks noGrp="1"/>
          </p:cNvSpPr>
          <p:nvPr>
            <p:ph type="body" sz="quarter" idx="30" hasCustomPrompt="1"/>
          </p:nvPr>
        </p:nvSpPr>
        <p:spPr>
          <a:xfrm>
            <a:off x="5644635" y="2199009"/>
            <a:ext cx="833717" cy="770567"/>
          </a:xfrm>
        </p:spPr>
        <p:txBody>
          <a:bodyPr anchor="ctr">
            <a:noAutofit/>
          </a:bodyPr>
          <a:lstStyle>
            <a:lvl1pPr marL="0" indent="0" algn="ctr">
              <a:buNone/>
              <a:defRPr sz="4000" b="1" baseline="0">
                <a:solidFill>
                  <a:srgbClr val="E3E2D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46" name="Rectangle 45">
            <a:extLst>
              <a:ext uri="{FF2B5EF4-FFF2-40B4-BE49-F238E27FC236}">
                <a16:creationId xmlns:a16="http://schemas.microsoft.com/office/drawing/2014/main" id="{A4E24E56-7BD8-8E48-B7D4-A0B80459DA6E}"/>
              </a:ext>
            </a:extLst>
          </p:cNvPr>
          <p:cNvSpPr/>
          <p:nvPr userDrawn="1"/>
        </p:nvSpPr>
        <p:spPr>
          <a:xfrm>
            <a:off x="7763381" y="3798475"/>
            <a:ext cx="3063284" cy="2191044"/>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47" name="Text Placeholder 25">
            <a:extLst>
              <a:ext uri="{FF2B5EF4-FFF2-40B4-BE49-F238E27FC236}">
                <a16:creationId xmlns:a16="http://schemas.microsoft.com/office/drawing/2014/main" id="{730227C3-03E5-D443-837D-81FCF4E781EF}"/>
              </a:ext>
            </a:extLst>
          </p:cNvPr>
          <p:cNvSpPr>
            <a:spLocks noGrp="1"/>
          </p:cNvSpPr>
          <p:nvPr>
            <p:ph type="body" sz="quarter" idx="31" hasCustomPrompt="1"/>
          </p:nvPr>
        </p:nvSpPr>
        <p:spPr>
          <a:xfrm>
            <a:off x="8457338" y="3872720"/>
            <a:ext cx="1675371" cy="1404186"/>
          </a:xfrm>
          <a:noFill/>
        </p:spPr>
        <p:txBody>
          <a:bodyPr>
            <a:noAutofit/>
          </a:bodyPr>
          <a:lstStyle>
            <a:lvl1pPr marL="0" indent="0" algn="l">
              <a:buNone/>
              <a:defRPr sz="18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49" name="Text Placeholder 25">
            <a:extLst>
              <a:ext uri="{FF2B5EF4-FFF2-40B4-BE49-F238E27FC236}">
                <a16:creationId xmlns:a16="http://schemas.microsoft.com/office/drawing/2014/main" id="{FF028C67-9615-574C-B510-F89585C73DB1}"/>
              </a:ext>
            </a:extLst>
          </p:cNvPr>
          <p:cNvSpPr>
            <a:spLocks noGrp="1"/>
          </p:cNvSpPr>
          <p:nvPr>
            <p:ph type="body" sz="quarter" idx="32" hasCustomPrompt="1"/>
          </p:nvPr>
        </p:nvSpPr>
        <p:spPr>
          <a:xfrm>
            <a:off x="8878165" y="2199009"/>
            <a:ext cx="833717" cy="770567"/>
          </a:xfrm>
        </p:spPr>
        <p:txBody>
          <a:bodyPr anchor="ctr">
            <a:noAutofit/>
          </a:bodyPr>
          <a:lstStyle>
            <a:lvl1pPr marL="0" indent="0" algn="ctr">
              <a:buNone/>
              <a:defRPr sz="4000" b="1" baseline="0">
                <a:solidFill>
                  <a:srgbClr val="E3E2D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Tree>
    <p:extLst>
      <p:ext uri="{BB962C8B-B14F-4D97-AF65-F5344CB8AC3E}">
        <p14:creationId xmlns:p14="http://schemas.microsoft.com/office/powerpoint/2010/main" val="15291645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aptop with Title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8239A97-B41C-7D49-91E3-3AC01EE4DBE1}"/>
              </a:ext>
            </a:extLst>
          </p:cNvPr>
          <p:cNvSpPr/>
          <p:nvPr userDrawn="1"/>
        </p:nvSpPr>
        <p:spPr>
          <a:xfrm>
            <a:off x="0" y="1893434"/>
            <a:ext cx="12192000" cy="4964566"/>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387" t="10823" r="9307" b="5574"/>
          <a:stretch/>
        </p:blipFill>
        <p:spPr>
          <a:xfrm>
            <a:off x="2000190" y="1447737"/>
            <a:ext cx="7941283" cy="4839954"/>
          </a:xfrm>
          <a:prstGeom prst="rect">
            <a:avLst/>
          </a:prstGeom>
        </p:spPr>
      </p:pic>
      <p:sp>
        <p:nvSpPr>
          <p:cNvPr id="16" name="Picture Placeholder 7">
            <a:extLst>
              <a:ext uri="{FF2B5EF4-FFF2-40B4-BE49-F238E27FC236}">
                <a16:creationId xmlns:a16="http://schemas.microsoft.com/office/drawing/2014/main" id="{057C5342-908C-5246-8677-F595AFE45D37}"/>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4" name="Text Placeholder 23">
            <a:extLst>
              <a:ext uri="{FF2B5EF4-FFF2-40B4-BE49-F238E27FC236}">
                <a16:creationId xmlns:a16="http://schemas.microsoft.com/office/drawing/2014/main" id="{E1E5AEE7-0BD8-3B4A-B8F3-E55ED2AE84B3}"/>
              </a:ext>
            </a:extLst>
          </p:cNvPr>
          <p:cNvSpPr>
            <a:spLocks noGrp="1"/>
          </p:cNvSpPr>
          <p:nvPr>
            <p:ph type="body" sz="quarter" idx="13" hasCustomPrompt="1"/>
          </p:nvPr>
        </p:nvSpPr>
        <p:spPr>
          <a:xfrm>
            <a:off x="447065" y="309492"/>
            <a:ext cx="11329965" cy="914202"/>
          </a:xfrm>
          <a:noFill/>
        </p:spPr>
        <p:txBody>
          <a:bodyPr>
            <a:normAutofit/>
          </a:bodyPr>
          <a:lstStyle>
            <a:lvl1pPr marL="0" indent="0" algn="ctr">
              <a:buNone/>
              <a:defRPr sz="3600" b="0">
                <a:solidFill>
                  <a:srgbClr val="A23B23"/>
                </a:solidFill>
                <a:latin typeface="+mn-lt"/>
              </a:defRPr>
            </a:lvl1pPr>
          </a:lstStyle>
          <a:p>
            <a:pPr lvl="0"/>
            <a:r>
              <a:rPr lang="en-US" dirty="0"/>
              <a:t>Laptop Preview</a:t>
            </a:r>
          </a:p>
        </p:txBody>
      </p:sp>
      <p:sp>
        <p:nvSpPr>
          <p:cNvPr id="15" name="TextBox 14">
            <a:extLst>
              <a:ext uri="{FF2B5EF4-FFF2-40B4-BE49-F238E27FC236}">
                <a16:creationId xmlns:a16="http://schemas.microsoft.com/office/drawing/2014/main" id="{64990F19-E81F-2841-8FD0-E41B6DDDDFD8}"/>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F29AB694-A0D5-B846-8F81-80CA5380BF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9" name="Picture 18">
            <a:extLst>
              <a:ext uri="{FF2B5EF4-FFF2-40B4-BE49-F238E27FC236}">
                <a16:creationId xmlns:a16="http://schemas.microsoft.com/office/drawing/2014/main" id="{513A0C12-E697-0A4F-907E-2E0CFCE2CF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4236862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4F8FE0-2E41-8848-9DEA-D02E147BD21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7937" y="-38373"/>
            <a:ext cx="12327875" cy="6962830"/>
          </a:xfrm>
          <a:prstGeom prst="rect">
            <a:avLst/>
          </a:prstGeom>
        </p:spPr>
      </p:pic>
      <p:sp>
        <p:nvSpPr>
          <p:cNvPr id="36" name="Text Placeholder 23">
            <a:extLst>
              <a:ext uri="{FF2B5EF4-FFF2-40B4-BE49-F238E27FC236}">
                <a16:creationId xmlns:a16="http://schemas.microsoft.com/office/drawing/2014/main" id="{A4D65EA0-8B0D-854C-9045-328AE1EEC3F0}"/>
              </a:ext>
            </a:extLst>
          </p:cNvPr>
          <p:cNvSpPr>
            <a:spLocks noGrp="1"/>
          </p:cNvSpPr>
          <p:nvPr>
            <p:ph type="body" sz="quarter" idx="15" hasCustomPrompt="1"/>
          </p:nvPr>
        </p:nvSpPr>
        <p:spPr>
          <a:xfrm>
            <a:off x="3774535" y="3090316"/>
            <a:ext cx="4642930" cy="697353"/>
          </a:xfrm>
        </p:spPr>
        <p:txBody>
          <a:bodyPr>
            <a:noAutofit/>
          </a:bodyPr>
          <a:lstStyle>
            <a:lvl1pPr marL="0" indent="0" algn="ctr">
              <a:buNone/>
              <a:defRPr sz="5400" b="1" baseline="0">
                <a:solidFill>
                  <a:srgbClr val="A23B23"/>
                </a:solidFill>
                <a:latin typeface="+mn-lt"/>
              </a:defRPr>
            </a:lvl1pPr>
          </a:lstStyle>
          <a:p>
            <a:pPr lvl="0"/>
            <a:r>
              <a:rPr lang="en-US" dirty="0"/>
              <a:t>HEADING</a:t>
            </a:r>
          </a:p>
        </p:txBody>
      </p:sp>
      <p:sp>
        <p:nvSpPr>
          <p:cNvPr id="37" name="Text Placeholder 23">
            <a:extLst>
              <a:ext uri="{FF2B5EF4-FFF2-40B4-BE49-F238E27FC236}">
                <a16:creationId xmlns:a16="http://schemas.microsoft.com/office/drawing/2014/main" id="{9FEB12B9-6947-C540-81C6-E12BF0DC5BAF}"/>
              </a:ext>
            </a:extLst>
          </p:cNvPr>
          <p:cNvSpPr>
            <a:spLocks noGrp="1"/>
          </p:cNvSpPr>
          <p:nvPr>
            <p:ph type="body" sz="quarter" idx="16" hasCustomPrompt="1"/>
          </p:nvPr>
        </p:nvSpPr>
        <p:spPr>
          <a:xfrm>
            <a:off x="3774535" y="3818948"/>
            <a:ext cx="4642930" cy="697353"/>
          </a:xfrm>
        </p:spPr>
        <p:txBody>
          <a:bodyPr>
            <a:normAutofit/>
          </a:bodyPr>
          <a:lstStyle>
            <a:lvl1pPr marL="0" indent="0" algn="ctr">
              <a:buNone/>
              <a:defRPr sz="3600">
                <a:solidFill>
                  <a:srgbClr val="60220F"/>
                </a:solidFill>
                <a:latin typeface="+mn-lt"/>
              </a:defRPr>
            </a:lvl1pPr>
          </a:lstStyle>
          <a:p>
            <a:pPr lvl="0"/>
            <a:r>
              <a:rPr lang="en-US" dirty="0"/>
              <a:t>Sub-Heading</a:t>
            </a:r>
          </a:p>
        </p:txBody>
      </p:sp>
      <p:pic>
        <p:nvPicPr>
          <p:cNvPr id="3" name="Picture 2">
            <a:extLst>
              <a:ext uri="{FF2B5EF4-FFF2-40B4-BE49-F238E27FC236}">
                <a16:creationId xmlns:a16="http://schemas.microsoft.com/office/drawing/2014/main" id="{D9F052E0-18CA-3C4C-8E5E-1F470BDB112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246398" y="0"/>
            <a:ext cx="3699204" cy="2457421"/>
          </a:xfrm>
          <a:prstGeom prst="rect">
            <a:avLst/>
          </a:prstGeom>
        </p:spPr>
      </p:pic>
      <p:pic>
        <p:nvPicPr>
          <p:cNvPr id="2" name="Picture 1">
            <a:extLst>
              <a:ext uri="{FF2B5EF4-FFF2-40B4-BE49-F238E27FC236}">
                <a16:creationId xmlns:a16="http://schemas.microsoft.com/office/drawing/2014/main" id="{D440D5B1-3A8C-7144-85FD-5C371ADEE80B}"/>
              </a:ext>
            </a:extLst>
          </p:cNvPr>
          <p:cNvPicPr>
            <a:picLocks noChangeAspect="1"/>
          </p:cNvPicPr>
          <p:nvPr userDrawn="1"/>
        </p:nvPicPr>
        <p:blipFill>
          <a:blip r:embed="rId4"/>
          <a:stretch>
            <a:fillRect/>
          </a:stretch>
        </p:blipFill>
        <p:spPr>
          <a:xfrm>
            <a:off x="338141" y="6220971"/>
            <a:ext cx="1840921" cy="411785"/>
          </a:xfrm>
          <a:prstGeom prst="rect">
            <a:avLst/>
          </a:prstGeom>
        </p:spPr>
      </p:pic>
      <p:pic>
        <p:nvPicPr>
          <p:cNvPr id="7" name="Picture 6">
            <a:extLst>
              <a:ext uri="{FF2B5EF4-FFF2-40B4-BE49-F238E27FC236}">
                <a16:creationId xmlns:a16="http://schemas.microsoft.com/office/drawing/2014/main" id="{8AF30132-7C74-314F-9BCC-4ABC0ABC80A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562450" y="246729"/>
            <a:ext cx="2629550" cy="3572219"/>
          </a:xfrm>
          <a:prstGeom prst="rect">
            <a:avLst/>
          </a:prstGeom>
        </p:spPr>
      </p:pic>
      <p:sp>
        <p:nvSpPr>
          <p:cNvPr id="8" name="Text Box 5">
            <a:extLst>
              <a:ext uri="{FF2B5EF4-FFF2-40B4-BE49-F238E27FC236}">
                <a16:creationId xmlns:a16="http://schemas.microsoft.com/office/drawing/2014/main" id="{EE45784B-BF8E-B725-F75E-7918862BDD58}"/>
              </a:ext>
            </a:extLst>
          </p:cNvPr>
          <p:cNvSpPr txBox="1"/>
          <p:nvPr userDrawn="1"/>
        </p:nvSpPr>
        <p:spPr>
          <a:xfrm>
            <a:off x="2585140" y="6182276"/>
            <a:ext cx="4732132" cy="138513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dirty="0">
                <a:solidFill>
                  <a:srgbClr val="414042"/>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dirty="0">
              <a:solidFill>
                <a:srgbClr val="414042"/>
              </a:solidFill>
              <a:effectLst/>
              <a:ea typeface="Calibri" panose="020F0502020204030204" pitchFamily="34" charset="0"/>
              <a:cs typeface="Times New Roman" panose="02020603050405020304" pitchFamily="18" charset="0"/>
            </a:endParaRPr>
          </a:p>
          <a:p>
            <a:pPr algn="ctr"/>
            <a:r>
              <a:rPr lang="en-US" sz="800" dirty="0">
                <a:solidFill>
                  <a:srgbClr val="414042"/>
                </a:solidFill>
                <a:effectLst/>
                <a:ea typeface="Calibri" panose="020F0502020204030204" pitchFamily="34" charset="0"/>
                <a:cs typeface="Times New Roman" panose="02020603050405020304" pitchFamily="18" charset="0"/>
              </a:rPr>
              <a:t> </a:t>
            </a:r>
            <a:endParaRPr lang="en-IE" sz="1100" dirty="0">
              <a:solidFill>
                <a:srgbClr val="414042"/>
              </a:solidFill>
              <a:effectLst/>
              <a:ea typeface="Calibri" panose="020F0502020204030204" pitchFamily="34" charset="0"/>
              <a:cs typeface="Times New Roman" panose="02020603050405020304" pitchFamily="18" charset="0"/>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Laptop with Title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8239A97-B41C-7D49-91E3-3AC01EE4DBE1}"/>
              </a:ext>
            </a:extLst>
          </p:cNvPr>
          <p:cNvSpPr/>
          <p:nvPr userDrawn="1"/>
        </p:nvSpPr>
        <p:spPr>
          <a:xfrm>
            <a:off x="0" y="1893434"/>
            <a:ext cx="12192000" cy="4964566"/>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387" t="10823" r="9307" b="5574"/>
          <a:stretch/>
        </p:blipFill>
        <p:spPr>
          <a:xfrm>
            <a:off x="4250717" y="1545796"/>
            <a:ext cx="7941283" cy="4839954"/>
          </a:xfrm>
          <a:prstGeom prst="rect">
            <a:avLst/>
          </a:prstGeom>
        </p:spPr>
      </p:pic>
      <p:sp>
        <p:nvSpPr>
          <p:cNvPr id="16" name="Picture Placeholder 7">
            <a:extLst>
              <a:ext uri="{FF2B5EF4-FFF2-40B4-BE49-F238E27FC236}">
                <a16:creationId xmlns:a16="http://schemas.microsoft.com/office/drawing/2014/main" id="{057C5342-908C-5246-8677-F595AFE45D37}"/>
              </a:ext>
            </a:extLst>
          </p:cNvPr>
          <p:cNvSpPr>
            <a:spLocks noGrp="1"/>
          </p:cNvSpPr>
          <p:nvPr>
            <p:ph type="pic" sz="quarter" idx="15" hasCustomPrompt="1"/>
          </p:nvPr>
        </p:nvSpPr>
        <p:spPr>
          <a:xfrm>
            <a:off x="5388464" y="1979698"/>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4" name="Text Placeholder 23">
            <a:extLst>
              <a:ext uri="{FF2B5EF4-FFF2-40B4-BE49-F238E27FC236}">
                <a16:creationId xmlns:a16="http://schemas.microsoft.com/office/drawing/2014/main" id="{E1E5AEE7-0BD8-3B4A-B8F3-E55ED2AE84B3}"/>
              </a:ext>
            </a:extLst>
          </p:cNvPr>
          <p:cNvSpPr>
            <a:spLocks noGrp="1"/>
          </p:cNvSpPr>
          <p:nvPr>
            <p:ph type="body" sz="quarter" idx="13" hasCustomPrompt="1"/>
          </p:nvPr>
        </p:nvSpPr>
        <p:spPr>
          <a:xfrm>
            <a:off x="447065" y="309492"/>
            <a:ext cx="11329965" cy="914202"/>
          </a:xfrm>
          <a:noFill/>
        </p:spPr>
        <p:txBody>
          <a:bodyPr>
            <a:normAutofit/>
          </a:bodyPr>
          <a:lstStyle>
            <a:lvl1pPr marL="0" indent="0" algn="ctr">
              <a:buNone/>
              <a:defRPr sz="3600" b="0">
                <a:solidFill>
                  <a:srgbClr val="A23B23"/>
                </a:solidFill>
                <a:latin typeface="+mn-lt"/>
              </a:defRPr>
            </a:lvl1pPr>
          </a:lstStyle>
          <a:p>
            <a:pPr lvl="0"/>
            <a:r>
              <a:rPr lang="en-US" dirty="0"/>
              <a:t>Laptop Preview</a:t>
            </a:r>
          </a:p>
        </p:txBody>
      </p:sp>
      <p:sp>
        <p:nvSpPr>
          <p:cNvPr id="15" name="TextBox 14">
            <a:extLst>
              <a:ext uri="{FF2B5EF4-FFF2-40B4-BE49-F238E27FC236}">
                <a16:creationId xmlns:a16="http://schemas.microsoft.com/office/drawing/2014/main" id="{64990F19-E81F-2841-8FD0-E41B6DDDDFD8}"/>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F29AB694-A0D5-B846-8F81-80CA5380BF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9" name="Picture 18">
            <a:extLst>
              <a:ext uri="{FF2B5EF4-FFF2-40B4-BE49-F238E27FC236}">
                <a16:creationId xmlns:a16="http://schemas.microsoft.com/office/drawing/2014/main" id="{513A0C12-E697-0A4F-907E-2E0CFCE2CF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10143617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ptop with Titl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AB7F17-E7CC-E940-B9CF-F9DA9FC31B7E}"/>
              </a:ext>
            </a:extLst>
          </p:cNvPr>
          <p:cNvSpPr/>
          <p:nvPr userDrawn="1"/>
        </p:nvSpPr>
        <p:spPr>
          <a:xfrm>
            <a:off x="0" y="1245147"/>
            <a:ext cx="12192000" cy="5612853"/>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387" t="10823" r="49050" b="5574"/>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447066" y="1419515"/>
            <a:ext cx="6361734" cy="4441458"/>
          </a:xfrm>
        </p:spPr>
        <p:txBody>
          <a:bodyPr>
            <a:noAutofit/>
          </a:bodyPr>
          <a:lstStyle>
            <a:lvl1pPr marL="0" indent="0" algn="ctr">
              <a:buNone/>
              <a:defRPr sz="300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10" name="Text Placeholder 23">
            <a:extLst>
              <a:ext uri="{FF2B5EF4-FFF2-40B4-BE49-F238E27FC236}">
                <a16:creationId xmlns:a16="http://schemas.microsoft.com/office/drawing/2014/main" id="{DD04F487-90D6-984D-93A3-D9F6A6C3EC71}"/>
              </a:ext>
            </a:extLst>
          </p:cNvPr>
          <p:cNvSpPr>
            <a:spLocks noGrp="1"/>
          </p:cNvSpPr>
          <p:nvPr>
            <p:ph type="body" sz="quarter" idx="13" hasCustomPrompt="1"/>
          </p:nvPr>
        </p:nvSpPr>
        <p:spPr>
          <a:xfrm>
            <a:off x="447066" y="309492"/>
            <a:ext cx="6361734" cy="914202"/>
          </a:xfrm>
          <a:noFill/>
        </p:spPr>
        <p:txBody>
          <a:bodyPr>
            <a:normAutofit/>
          </a:bodyPr>
          <a:lstStyle>
            <a:lvl1pPr marL="0" indent="0" algn="ctr">
              <a:buNone/>
              <a:defRPr sz="3600" b="0">
                <a:solidFill>
                  <a:srgbClr val="6D6A3A"/>
                </a:solidFill>
                <a:latin typeface="+mn-lt"/>
              </a:defRPr>
            </a:lvl1pPr>
          </a:lstStyle>
          <a:p>
            <a:pPr lvl="0"/>
            <a:r>
              <a:rPr lang="en-US" dirty="0"/>
              <a:t>Laptop Preview</a:t>
            </a:r>
          </a:p>
        </p:txBody>
      </p:sp>
      <p:sp>
        <p:nvSpPr>
          <p:cNvPr id="13" name="TextBox 12">
            <a:extLst>
              <a:ext uri="{FF2B5EF4-FFF2-40B4-BE49-F238E27FC236}">
                <a16:creationId xmlns:a16="http://schemas.microsoft.com/office/drawing/2014/main" id="{5362853E-BA20-BB42-8EDD-BA26E269BB53}"/>
              </a:ext>
            </a:extLst>
          </p:cNvPr>
          <p:cNvSpPr txBox="1"/>
          <p:nvPr userDrawn="1"/>
        </p:nvSpPr>
        <p:spPr>
          <a:xfrm>
            <a:off x="927263"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DBD2DC8B-88B3-5A43-8C49-019A7900779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51971" y="6413660"/>
            <a:ext cx="441158" cy="441158"/>
          </a:xfrm>
          <a:prstGeom prst="rect">
            <a:avLst/>
          </a:prstGeom>
        </p:spPr>
      </p:pic>
      <p:pic>
        <p:nvPicPr>
          <p:cNvPr id="19" name="Picture 18">
            <a:extLst>
              <a:ext uri="{FF2B5EF4-FFF2-40B4-BE49-F238E27FC236}">
                <a16:creationId xmlns:a16="http://schemas.microsoft.com/office/drawing/2014/main" id="{E9FD8D32-FEAE-5E4B-B368-DB32B420C72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4783661" y="6416842"/>
            <a:ext cx="441158" cy="441158"/>
          </a:xfrm>
          <a:prstGeom prst="rect">
            <a:avLst/>
          </a:prstGeom>
        </p:spPr>
      </p:pic>
    </p:spTree>
    <p:extLst>
      <p:ext uri="{BB962C8B-B14F-4D97-AF65-F5344CB8AC3E}">
        <p14:creationId xmlns:p14="http://schemas.microsoft.com/office/powerpoint/2010/main" val="16629498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hone with Titl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F719718-539F-4141-8997-A986D42A827E}"/>
              </a:ext>
            </a:extLst>
          </p:cNvPr>
          <p:cNvSpPr/>
          <p:nvPr userDrawn="1"/>
        </p:nvSpPr>
        <p:spPr>
          <a:xfrm>
            <a:off x="0" y="2335213"/>
            <a:ext cx="12192000" cy="4522787"/>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1" name="Picture 10">
            <a:extLst>
              <a:ext uri="{FF2B5EF4-FFF2-40B4-BE49-F238E27FC236}">
                <a16:creationId xmlns:a16="http://schemas.microsoft.com/office/drawing/2014/main" id="{DED4702F-1A2C-DD47-8BB2-6C33D42117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425" t="-1173" r="6562" b="12394"/>
          <a:stretch/>
        </p:blipFill>
        <p:spPr>
          <a:xfrm>
            <a:off x="2449287" y="1355271"/>
            <a:ext cx="9742714" cy="5502729"/>
          </a:xfrm>
          <a:prstGeom prst="rect">
            <a:avLst/>
          </a:prstGeom>
        </p:spPr>
      </p:pic>
      <p:sp>
        <p:nvSpPr>
          <p:cNvPr id="12" name="Picture Placeholder 5">
            <a:extLst>
              <a:ext uri="{FF2B5EF4-FFF2-40B4-BE49-F238E27FC236}">
                <a16:creationId xmlns:a16="http://schemas.microsoft.com/office/drawing/2014/main" id="{0E33E331-940D-F54B-9413-3893DB2046CA}"/>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7" name="Text Placeholder 23">
            <a:extLst>
              <a:ext uri="{FF2B5EF4-FFF2-40B4-BE49-F238E27FC236}">
                <a16:creationId xmlns:a16="http://schemas.microsoft.com/office/drawing/2014/main" id="{19DAFAB6-71BC-4C42-87B5-F270377AF08B}"/>
              </a:ext>
            </a:extLst>
          </p:cNvPr>
          <p:cNvSpPr>
            <a:spLocks noGrp="1"/>
          </p:cNvSpPr>
          <p:nvPr>
            <p:ph type="body" sz="quarter" idx="13" hasCustomPrompt="1"/>
          </p:nvPr>
        </p:nvSpPr>
        <p:spPr>
          <a:xfrm>
            <a:off x="447065" y="309492"/>
            <a:ext cx="11329965" cy="914202"/>
          </a:xfrm>
          <a:noFill/>
        </p:spPr>
        <p:txBody>
          <a:bodyPr>
            <a:normAutofit/>
          </a:bodyPr>
          <a:lstStyle>
            <a:lvl1pPr marL="0" indent="0" algn="ctr">
              <a:buNone/>
              <a:defRPr sz="3600" b="0">
                <a:solidFill>
                  <a:srgbClr val="404F2F"/>
                </a:solidFill>
                <a:latin typeface="+mn-lt"/>
              </a:defRPr>
            </a:lvl1pPr>
          </a:lstStyle>
          <a:p>
            <a:pPr lvl="0"/>
            <a:r>
              <a:rPr lang="en-US" dirty="0"/>
              <a:t>Mobile Preview</a:t>
            </a:r>
          </a:p>
        </p:txBody>
      </p:sp>
      <p:sp>
        <p:nvSpPr>
          <p:cNvPr id="18" name="TextBox 17">
            <a:extLst>
              <a:ext uri="{FF2B5EF4-FFF2-40B4-BE49-F238E27FC236}">
                <a16:creationId xmlns:a16="http://schemas.microsoft.com/office/drawing/2014/main" id="{6EFD1175-6283-2541-BB5B-193A18264CC9}"/>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4659659F-C533-1B40-8A77-8C11744414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0" name="Picture 19">
            <a:extLst>
              <a:ext uri="{FF2B5EF4-FFF2-40B4-BE49-F238E27FC236}">
                <a16:creationId xmlns:a16="http://schemas.microsoft.com/office/drawing/2014/main" id="{E77EFAB7-C84C-4240-B7C0-3F94C2921D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18004446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3BDC11-316A-2942-A68D-84819EE5171B}"/>
              </a:ext>
            </a:extLst>
          </p:cNvPr>
          <p:cNvSpPr/>
          <p:nvPr userDrawn="1"/>
        </p:nvSpPr>
        <p:spPr>
          <a:xfrm>
            <a:off x="0" y="0"/>
            <a:ext cx="12191999" cy="6858000"/>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4436620" y="4958465"/>
            <a:ext cx="2812464" cy="323455"/>
          </a:xfrm>
        </p:spPr>
        <p:txBody>
          <a:bodyPr anchor="t">
            <a:normAutofit/>
          </a:bodyPr>
          <a:lstStyle>
            <a:lvl1pPr marL="0" indent="0" algn="ctr">
              <a:buNone/>
              <a:defRPr sz="1600">
                <a:solidFill>
                  <a:srgbClr val="6D6A3A"/>
                </a:solidFill>
              </a:defRPr>
            </a:lvl1pPr>
          </a:lstStyle>
          <a:p>
            <a:pPr lvl="0"/>
            <a:r>
              <a:rPr lang="en-US" dirty="0"/>
              <a:t>www.small-holders.eu</a:t>
            </a:r>
          </a:p>
        </p:txBody>
      </p:sp>
      <p:pic>
        <p:nvPicPr>
          <p:cNvPr id="12" name="Picture 11">
            <a:extLst>
              <a:ext uri="{FF2B5EF4-FFF2-40B4-BE49-F238E27FC236}">
                <a16:creationId xmlns:a16="http://schemas.microsoft.com/office/drawing/2014/main" id="{C5271788-4CA4-464C-9D7B-65B32F0F3EFF}"/>
              </a:ext>
            </a:extLst>
          </p:cNvPr>
          <p:cNvPicPr>
            <a:picLocks noChangeAspect="1"/>
          </p:cNvPicPr>
          <p:nvPr userDrawn="1"/>
        </p:nvPicPr>
        <p:blipFill>
          <a:blip r:embed="rId2"/>
          <a:stretch>
            <a:fillRect/>
          </a:stretch>
        </p:blipFill>
        <p:spPr>
          <a:xfrm>
            <a:off x="9555076" y="6083509"/>
            <a:ext cx="1840921" cy="411785"/>
          </a:xfrm>
          <a:prstGeom prst="rect">
            <a:avLst/>
          </a:prstGeom>
        </p:spPr>
      </p:pic>
      <p:sp>
        <p:nvSpPr>
          <p:cNvPr id="15" name="Text Box 5">
            <a:extLst>
              <a:ext uri="{FF2B5EF4-FFF2-40B4-BE49-F238E27FC236}">
                <a16:creationId xmlns:a16="http://schemas.microsoft.com/office/drawing/2014/main" id="{D6464519-6330-A14B-8072-74F35DCBEA13}"/>
              </a:ext>
            </a:extLst>
          </p:cNvPr>
          <p:cNvSpPr txBox="1"/>
          <p:nvPr userDrawn="1"/>
        </p:nvSpPr>
        <p:spPr>
          <a:xfrm>
            <a:off x="4245108" y="6061476"/>
            <a:ext cx="4732132" cy="138513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dirty="0">
                <a:solidFill>
                  <a:srgbClr val="414042"/>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dirty="0">
              <a:solidFill>
                <a:srgbClr val="414042"/>
              </a:solidFill>
              <a:effectLst/>
              <a:ea typeface="Calibri" panose="020F0502020204030204" pitchFamily="34" charset="0"/>
              <a:cs typeface="Times New Roman" panose="02020603050405020304" pitchFamily="18" charset="0"/>
            </a:endParaRPr>
          </a:p>
          <a:p>
            <a:pPr algn="ctr"/>
            <a:r>
              <a:rPr lang="en-US" sz="800" dirty="0">
                <a:solidFill>
                  <a:srgbClr val="414042"/>
                </a:solidFill>
                <a:effectLst/>
                <a:ea typeface="Calibri" panose="020F0502020204030204" pitchFamily="34" charset="0"/>
                <a:cs typeface="Times New Roman" panose="02020603050405020304" pitchFamily="18" charset="0"/>
              </a:rPr>
              <a:t> </a:t>
            </a:r>
            <a:endParaRPr lang="en-IE" sz="1100" dirty="0">
              <a:solidFill>
                <a:srgbClr val="414042"/>
              </a:solidFill>
              <a:effectLst/>
              <a:ea typeface="Calibri" panose="020F0502020204030204" pitchFamily="34" charset="0"/>
              <a:cs typeface="Times New Roman" panose="02020603050405020304" pitchFamily="18" charset="0"/>
            </a:endParaRPr>
          </a:p>
        </p:txBody>
      </p:sp>
      <p:sp>
        <p:nvSpPr>
          <p:cNvPr id="16" name="Text Placeholder 23">
            <a:extLst>
              <a:ext uri="{FF2B5EF4-FFF2-40B4-BE49-F238E27FC236}">
                <a16:creationId xmlns:a16="http://schemas.microsoft.com/office/drawing/2014/main" id="{7030094F-C34E-2E47-A934-54A5E736DB06}"/>
              </a:ext>
            </a:extLst>
          </p:cNvPr>
          <p:cNvSpPr>
            <a:spLocks noGrp="1"/>
          </p:cNvSpPr>
          <p:nvPr>
            <p:ph type="body" sz="quarter" idx="20" hasCustomPrompt="1"/>
          </p:nvPr>
        </p:nvSpPr>
        <p:spPr>
          <a:xfrm>
            <a:off x="4245108" y="1962016"/>
            <a:ext cx="3195486" cy="731140"/>
          </a:xfrm>
        </p:spPr>
        <p:txBody>
          <a:bodyPr anchor="ctr">
            <a:normAutofit/>
          </a:bodyPr>
          <a:lstStyle>
            <a:lvl1pPr marL="0" indent="0" algn="ctr">
              <a:buNone/>
              <a:defRPr sz="2800" baseline="0">
                <a:solidFill>
                  <a:srgbClr val="60220F"/>
                </a:solidFill>
                <a:latin typeface="+mn-lt"/>
              </a:defRPr>
            </a:lvl1pPr>
          </a:lstStyle>
          <a:p>
            <a:pPr lvl="0"/>
            <a:r>
              <a:rPr lang="en-US" dirty="0"/>
              <a:t>Any Questions?</a:t>
            </a:r>
          </a:p>
        </p:txBody>
      </p:sp>
      <p:sp>
        <p:nvSpPr>
          <p:cNvPr id="17" name="Text Placeholder 23">
            <a:extLst>
              <a:ext uri="{FF2B5EF4-FFF2-40B4-BE49-F238E27FC236}">
                <a16:creationId xmlns:a16="http://schemas.microsoft.com/office/drawing/2014/main" id="{1FD74090-AFB6-3A41-8FD3-2E36AB8FAE3C}"/>
              </a:ext>
            </a:extLst>
          </p:cNvPr>
          <p:cNvSpPr>
            <a:spLocks noGrp="1"/>
          </p:cNvSpPr>
          <p:nvPr>
            <p:ph type="body" sz="quarter" idx="21" hasCustomPrompt="1"/>
          </p:nvPr>
        </p:nvSpPr>
        <p:spPr>
          <a:xfrm>
            <a:off x="4245109" y="1152440"/>
            <a:ext cx="3195485" cy="837258"/>
          </a:xfrm>
        </p:spPr>
        <p:txBody>
          <a:bodyPr anchor="ctr">
            <a:normAutofit/>
          </a:bodyPr>
          <a:lstStyle>
            <a:lvl1pPr marL="0" indent="0" algn="ctr">
              <a:buNone/>
              <a:defRPr sz="4800" baseline="0">
                <a:solidFill>
                  <a:srgbClr val="A23B23"/>
                </a:solidFill>
                <a:latin typeface="+mn-lt"/>
              </a:defRPr>
            </a:lvl1pPr>
          </a:lstStyle>
          <a:p>
            <a:pPr lvl="0"/>
            <a:r>
              <a:rPr lang="en-US" dirty="0"/>
              <a:t>Thank You</a:t>
            </a:r>
          </a:p>
        </p:txBody>
      </p:sp>
      <p:pic>
        <p:nvPicPr>
          <p:cNvPr id="5" name="Picture 4">
            <a:extLst>
              <a:ext uri="{FF2B5EF4-FFF2-40B4-BE49-F238E27FC236}">
                <a16:creationId xmlns:a16="http://schemas.microsoft.com/office/drawing/2014/main" id="{336397B9-5EE1-4142-88BB-B7DDBA83F01D}"/>
              </a:ext>
            </a:extLst>
          </p:cNvPr>
          <p:cNvPicPr>
            <a:picLocks noChangeAspect="1"/>
          </p:cNvPicPr>
          <p:nvPr userDrawn="1"/>
        </p:nvPicPr>
        <p:blipFill>
          <a:blip r:embed="rId3"/>
          <a:stretch>
            <a:fillRect/>
          </a:stretch>
        </p:blipFill>
        <p:spPr>
          <a:xfrm>
            <a:off x="5639651" y="4552696"/>
            <a:ext cx="341372" cy="341372"/>
          </a:xfrm>
          <a:prstGeom prst="rect">
            <a:avLst/>
          </a:prstGeom>
        </p:spPr>
      </p:pic>
      <p:pic>
        <p:nvPicPr>
          <p:cNvPr id="18" name="Picture 17">
            <a:extLst>
              <a:ext uri="{FF2B5EF4-FFF2-40B4-BE49-F238E27FC236}">
                <a16:creationId xmlns:a16="http://schemas.microsoft.com/office/drawing/2014/main" id="{444A31D4-13AF-E245-ABDD-2B92213E0DC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134187" y="-68177"/>
            <a:ext cx="2629550" cy="3572219"/>
          </a:xfrm>
          <a:prstGeom prst="rect">
            <a:avLst/>
          </a:prstGeom>
        </p:spPr>
      </p:pic>
      <p:pic>
        <p:nvPicPr>
          <p:cNvPr id="7" name="Picture 6">
            <a:extLst>
              <a:ext uri="{FF2B5EF4-FFF2-40B4-BE49-F238E27FC236}">
                <a16:creationId xmlns:a16="http://schemas.microsoft.com/office/drawing/2014/main" id="{856A01DD-9AED-2244-912D-F38F49688C86}"/>
              </a:ext>
            </a:extLst>
          </p:cNvPr>
          <p:cNvPicPr>
            <a:picLocks noChangeAspect="1"/>
          </p:cNvPicPr>
          <p:nvPr userDrawn="1"/>
        </p:nvPicPr>
        <p:blipFill>
          <a:blip r:embed="rId5"/>
          <a:stretch>
            <a:fillRect/>
          </a:stretch>
        </p:blipFill>
        <p:spPr>
          <a:xfrm rot="2253997">
            <a:off x="-101668" y="5230371"/>
            <a:ext cx="4125376" cy="1069542"/>
          </a:xfrm>
          <a:prstGeom prst="rect">
            <a:avLst/>
          </a:prstGeom>
        </p:spPr>
      </p:pic>
      <p:pic>
        <p:nvPicPr>
          <p:cNvPr id="8" name="Picture 7">
            <a:extLst>
              <a:ext uri="{FF2B5EF4-FFF2-40B4-BE49-F238E27FC236}">
                <a16:creationId xmlns:a16="http://schemas.microsoft.com/office/drawing/2014/main" id="{83102EE5-53FA-7941-852F-5B889F87FA2D}"/>
              </a:ext>
            </a:extLst>
          </p:cNvPr>
          <p:cNvPicPr>
            <a:picLocks noChangeAspect="1"/>
          </p:cNvPicPr>
          <p:nvPr userDrawn="1"/>
        </p:nvPicPr>
        <p:blipFill>
          <a:blip r:embed="rId6"/>
          <a:stretch>
            <a:fillRect/>
          </a:stretch>
        </p:blipFill>
        <p:spPr>
          <a:xfrm rot="1117024">
            <a:off x="-139517" y="3849799"/>
            <a:ext cx="1854200" cy="825500"/>
          </a:xfrm>
          <a:prstGeom prst="rect">
            <a:avLst/>
          </a:prstGeom>
        </p:spPr>
      </p:pic>
    </p:spTree>
    <p:extLst>
      <p:ext uri="{BB962C8B-B14F-4D97-AF65-F5344CB8AC3E}">
        <p14:creationId xmlns:p14="http://schemas.microsoft.com/office/powerpoint/2010/main" val="28132561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5_Text Slide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31AED8-AC74-9A4E-B66C-2EFA734BA347}"/>
              </a:ext>
            </a:extLst>
          </p:cNvPr>
          <p:cNvSpPr/>
          <p:nvPr userDrawn="1"/>
        </p:nvSpPr>
        <p:spPr>
          <a:xfrm>
            <a:off x="0" y="1095555"/>
            <a:ext cx="12192000" cy="576244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dirty="0"/>
          </a:p>
        </p:txBody>
      </p:sp>
      <p:sp>
        <p:nvSpPr>
          <p:cNvPr id="14" name="Text Placeholder 25">
            <a:extLst>
              <a:ext uri="{FF2B5EF4-FFF2-40B4-BE49-F238E27FC236}">
                <a16:creationId xmlns:a16="http://schemas.microsoft.com/office/drawing/2014/main" id="{FB873CF0-5A43-374C-953D-5B02E7E4F8AF}"/>
              </a:ext>
            </a:extLst>
          </p:cNvPr>
          <p:cNvSpPr>
            <a:spLocks noGrp="1"/>
          </p:cNvSpPr>
          <p:nvPr>
            <p:ph type="body" sz="quarter" idx="16" hasCustomPrompt="1"/>
          </p:nvPr>
        </p:nvSpPr>
        <p:spPr>
          <a:xfrm>
            <a:off x="447064" y="1431986"/>
            <a:ext cx="11276233" cy="4673372"/>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5" name="Text Placeholder 23">
            <a:extLst>
              <a:ext uri="{FF2B5EF4-FFF2-40B4-BE49-F238E27FC236}">
                <a16:creationId xmlns:a16="http://schemas.microsoft.com/office/drawing/2014/main" id="{2CFED961-F2C4-7045-9F94-D647ADB1077C}"/>
              </a:ext>
            </a:extLst>
          </p:cNvPr>
          <p:cNvSpPr>
            <a:spLocks noGrp="1"/>
          </p:cNvSpPr>
          <p:nvPr>
            <p:ph type="body" sz="quarter" idx="18" hasCustomPrompt="1"/>
          </p:nvPr>
        </p:nvSpPr>
        <p:spPr>
          <a:xfrm>
            <a:off x="447065" y="309491"/>
            <a:ext cx="11097969" cy="669711"/>
          </a:xfrm>
          <a:noFill/>
        </p:spPr>
        <p:txBody>
          <a:bodyPr>
            <a:normAutofit/>
          </a:bodyPr>
          <a:lstStyle>
            <a:lvl1pPr marL="0" indent="0" algn="ctr">
              <a:buNone/>
              <a:defRPr sz="3600" b="1">
                <a:solidFill>
                  <a:srgbClr val="404F2F"/>
                </a:solidFill>
                <a:latin typeface="+mn-lt"/>
              </a:defRPr>
            </a:lvl1pPr>
          </a:lstStyle>
          <a:p>
            <a:pPr lvl="0"/>
            <a:r>
              <a:rPr lang="en-US" dirty="0"/>
              <a:t>TITLE</a:t>
            </a:r>
          </a:p>
        </p:txBody>
      </p:sp>
      <p:sp>
        <p:nvSpPr>
          <p:cNvPr id="16" name="TextBox 15">
            <a:extLst>
              <a:ext uri="{FF2B5EF4-FFF2-40B4-BE49-F238E27FC236}">
                <a16:creationId xmlns:a16="http://schemas.microsoft.com/office/drawing/2014/main" id="{DBF0EC50-23CE-A442-83A2-061A37DC3A57}"/>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3977661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 Purp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DA1792-1F1E-1E48-874D-FD908AEA7AB3}"/>
              </a:ext>
            </a:extLst>
          </p:cNvPr>
          <p:cNvPicPr>
            <a:picLocks noChangeAspect="1"/>
          </p:cNvPicPr>
          <p:nvPr userDrawn="1"/>
        </p:nvPicPr>
        <p:blipFill>
          <a:blip r:embed="rId2"/>
          <a:stretch>
            <a:fillRect/>
          </a:stretch>
        </p:blipFill>
        <p:spPr>
          <a:xfrm>
            <a:off x="-1" y="4956756"/>
            <a:ext cx="1872867" cy="1901244"/>
          </a:xfrm>
          <a:prstGeom prst="rect">
            <a:avLst/>
          </a:prstGeom>
        </p:spPr>
      </p:pic>
      <p:sp>
        <p:nvSpPr>
          <p:cNvPr id="10" name="TextBox 9">
            <a:extLst>
              <a:ext uri="{FF2B5EF4-FFF2-40B4-BE49-F238E27FC236}">
                <a16:creationId xmlns:a16="http://schemas.microsoft.com/office/drawing/2014/main" id="{6F5E91B6-3403-7E40-919D-CCD57C73FD4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sp>
        <p:nvSpPr>
          <p:cNvPr id="7" name="Text Placeholder 25">
            <a:extLst>
              <a:ext uri="{FF2B5EF4-FFF2-40B4-BE49-F238E27FC236}">
                <a16:creationId xmlns:a16="http://schemas.microsoft.com/office/drawing/2014/main" id="{676CC838-13B7-FF4B-8221-67FEC196447C}"/>
              </a:ext>
            </a:extLst>
          </p:cNvPr>
          <p:cNvSpPr>
            <a:spLocks noGrp="1"/>
          </p:cNvSpPr>
          <p:nvPr>
            <p:ph type="body" sz="quarter" idx="15" hasCustomPrompt="1"/>
          </p:nvPr>
        </p:nvSpPr>
        <p:spPr>
          <a:xfrm>
            <a:off x="6330341" y="574617"/>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8" name="Text Placeholder 17">
            <a:extLst>
              <a:ext uri="{FF2B5EF4-FFF2-40B4-BE49-F238E27FC236}">
                <a16:creationId xmlns:a16="http://schemas.microsoft.com/office/drawing/2014/main" id="{4B820A72-69B8-4D4C-8385-F041AA1ACE67}"/>
              </a:ext>
            </a:extLst>
          </p:cNvPr>
          <p:cNvSpPr>
            <a:spLocks noGrp="1"/>
          </p:cNvSpPr>
          <p:nvPr>
            <p:ph type="body" sz="quarter" idx="18" hasCustomPrompt="1"/>
          </p:nvPr>
        </p:nvSpPr>
        <p:spPr>
          <a:xfrm>
            <a:off x="750855" y="1583402"/>
            <a:ext cx="4306395" cy="4591442"/>
          </a:xfrm>
        </p:spPr>
        <p:txBody>
          <a:bodyPr/>
          <a:lstStyle>
            <a:lvl1pP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90035398-B97A-764A-8FE9-557C3798993E}"/>
              </a:ext>
            </a:extLst>
          </p:cNvPr>
          <p:cNvSpPr>
            <a:spLocks noGrp="1"/>
          </p:cNvSpPr>
          <p:nvPr>
            <p:ph type="body" sz="quarter" idx="16" hasCustomPrompt="1"/>
          </p:nvPr>
        </p:nvSpPr>
        <p:spPr>
          <a:xfrm>
            <a:off x="753301" y="656652"/>
            <a:ext cx="4378451" cy="603631"/>
          </a:xfrm>
        </p:spPr>
        <p:txBody>
          <a:bodyPr>
            <a:normAutofit/>
          </a:bodyPr>
          <a:lstStyle>
            <a:lvl1pPr marL="0" indent="0" algn="l">
              <a:buNone/>
              <a:defRPr sz="3600" b="0" i="0">
                <a:solidFill>
                  <a:srgbClr val="A23B23"/>
                </a:solidFill>
                <a:latin typeface="+mn-lt"/>
              </a:defRPr>
            </a:lvl1pPr>
          </a:lstStyle>
          <a:p>
            <a:pPr lvl="0"/>
            <a:r>
              <a:rPr lang="en-US" dirty="0"/>
              <a:t>Contents Slide</a:t>
            </a:r>
          </a:p>
        </p:txBody>
      </p:sp>
      <p:sp>
        <p:nvSpPr>
          <p:cNvPr id="13" name="Text Placeholder 25">
            <a:extLst>
              <a:ext uri="{FF2B5EF4-FFF2-40B4-BE49-F238E27FC236}">
                <a16:creationId xmlns:a16="http://schemas.microsoft.com/office/drawing/2014/main" id="{59E181A3-3C55-AE4C-A954-98A24663B33A}"/>
              </a:ext>
            </a:extLst>
          </p:cNvPr>
          <p:cNvSpPr>
            <a:spLocks noGrp="1"/>
          </p:cNvSpPr>
          <p:nvPr>
            <p:ph type="body" sz="quarter" idx="14" hasCustomPrompt="1"/>
          </p:nvPr>
        </p:nvSpPr>
        <p:spPr>
          <a:xfrm>
            <a:off x="7060250" y="517422"/>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5" name="Picture 4">
            <a:extLst>
              <a:ext uri="{FF2B5EF4-FFF2-40B4-BE49-F238E27FC236}">
                <a16:creationId xmlns:a16="http://schemas.microsoft.com/office/drawing/2014/main" id="{834C01E1-2765-1C48-8293-46FC43D5AF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5" name="Picture 14">
            <a:extLst>
              <a:ext uri="{FF2B5EF4-FFF2-40B4-BE49-F238E27FC236}">
                <a16:creationId xmlns:a16="http://schemas.microsoft.com/office/drawing/2014/main" id="{6BB917BC-6C3B-E648-A3EB-29256A10FD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
        <p:nvSpPr>
          <p:cNvPr id="16" name="Text Placeholder 25">
            <a:extLst>
              <a:ext uri="{FF2B5EF4-FFF2-40B4-BE49-F238E27FC236}">
                <a16:creationId xmlns:a16="http://schemas.microsoft.com/office/drawing/2014/main" id="{B6905997-00DD-F740-867C-A1FBAEC83655}"/>
              </a:ext>
            </a:extLst>
          </p:cNvPr>
          <p:cNvSpPr>
            <a:spLocks noGrp="1"/>
          </p:cNvSpPr>
          <p:nvPr>
            <p:ph type="body" sz="quarter" idx="19" hasCustomPrompt="1"/>
          </p:nvPr>
        </p:nvSpPr>
        <p:spPr>
          <a:xfrm>
            <a:off x="6314439" y="1542024"/>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17" name="Text Placeholder 25">
            <a:extLst>
              <a:ext uri="{FF2B5EF4-FFF2-40B4-BE49-F238E27FC236}">
                <a16:creationId xmlns:a16="http://schemas.microsoft.com/office/drawing/2014/main" id="{F4542060-3255-E84C-BAB2-B0E5DB2D9F06}"/>
              </a:ext>
            </a:extLst>
          </p:cNvPr>
          <p:cNvSpPr>
            <a:spLocks noGrp="1"/>
          </p:cNvSpPr>
          <p:nvPr>
            <p:ph type="body" sz="quarter" idx="20" hasCustomPrompt="1"/>
          </p:nvPr>
        </p:nvSpPr>
        <p:spPr>
          <a:xfrm>
            <a:off x="7046997" y="1484830"/>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5">
            <a:extLst>
              <a:ext uri="{FF2B5EF4-FFF2-40B4-BE49-F238E27FC236}">
                <a16:creationId xmlns:a16="http://schemas.microsoft.com/office/drawing/2014/main" id="{D3D30582-43F8-F84E-9FCF-DA8612AD70C8}"/>
              </a:ext>
            </a:extLst>
          </p:cNvPr>
          <p:cNvSpPr>
            <a:spLocks noGrp="1"/>
          </p:cNvSpPr>
          <p:nvPr>
            <p:ph type="body" sz="quarter" idx="21" hasCustomPrompt="1"/>
          </p:nvPr>
        </p:nvSpPr>
        <p:spPr>
          <a:xfrm>
            <a:off x="6298536" y="2509434"/>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19" name="Text Placeholder 25">
            <a:extLst>
              <a:ext uri="{FF2B5EF4-FFF2-40B4-BE49-F238E27FC236}">
                <a16:creationId xmlns:a16="http://schemas.microsoft.com/office/drawing/2014/main" id="{CC8F4419-5B86-6247-A880-3A5D3B835FB2}"/>
              </a:ext>
            </a:extLst>
          </p:cNvPr>
          <p:cNvSpPr>
            <a:spLocks noGrp="1"/>
          </p:cNvSpPr>
          <p:nvPr>
            <p:ph type="body" sz="quarter" idx="22" hasCustomPrompt="1"/>
          </p:nvPr>
        </p:nvSpPr>
        <p:spPr>
          <a:xfrm>
            <a:off x="7033746" y="2452238"/>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5">
            <a:extLst>
              <a:ext uri="{FF2B5EF4-FFF2-40B4-BE49-F238E27FC236}">
                <a16:creationId xmlns:a16="http://schemas.microsoft.com/office/drawing/2014/main" id="{E87691B1-111B-AF4D-9A7B-C4A14CFC3C06}"/>
              </a:ext>
            </a:extLst>
          </p:cNvPr>
          <p:cNvSpPr>
            <a:spLocks noGrp="1"/>
          </p:cNvSpPr>
          <p:nvPr>
            <p:ph type="body" sz="quarter" idx="23" hasCustomPrompt="1"/>
          </p:nvPr>
        </p:nvSpPr>
        <p:spPr>
          <a:xfrm>
            <a:off x="6282633" y="3476841"/>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sp>
        <p:nvSpPr>
          <p:cNvPr id="21" name="Text Placeholder 25">
            <a:extLst>
              <a:ext uri="{FF2B5EF4-FFF2-40B4-BE49-F238E27FC236}">
                <a16:creationId xmlns:a16="http://schemas.microsoft.com/office/drawing/2014/main" id="{7E143A14-CD74-1A4C-8AD8-70662B8B1DB7}"/>
              </a:ext>
            </a:extLst>
          </p:cNvPr>
          <p:cNvSpPr>
            <a:spLocks noGrp="1"/>
          </p:cNvSpPr>
          <p:nvPr>
            <p:ph type="body" sz="quarter" idx="24" hasCustomPrompt="1"/>
          </p:nvPr>
        </p:nvSpPr>
        <p:spPr>
          <a:xfrm>
            <a:off x="7020493" y="3419646"/>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2" name="Text Placeholder 25">
            <a:extLst>
              <a:ext uri="{FF2B5EF4-FFF2-40B4-BE49-F238E27FC236}">
                <a16:creationId xmlns:a16="http://schemas.microsoft.com/office/drawing/2014/main" id="{C637FD0A-6E13-C84D-8485-0FEE4ABDBCE7}"/>
              </a:ext>
            </a:extLst>
          </p:cNvPr>
          <p:cNvSpPr>
            <a:spLocks noGrp="1"/>
          </p:cNvSpPr>
          <p:nvPr>
            <p:ph type="body" sz="quarter" idx="25" hasCustomPrompt="1"/>
          </p:nvPr>
        </p:nvSpPr>
        <p:spPr>
          <a:xfrm>
            <a:off x="6266730" y="4444252"/>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sp>
        <p:nvSpPr>
          <p:cNvPr id="23" name="Text Placeholder 25">
            <a:extLst>
              <a:ext uri="{FF2B5EF4-FFF2-40B4-BE49-F238E27FC236}">
                <a16:creationId xmlns:a16="http://schemas.microsoft.com/office/drawing/2014/main" id="{35C54625-7275-114E-AF90-8E5BADDEDFF0}"/>
              </a:ext>
            </a:extLst>
          </p:cNvPr>
          <p:cNvSpPr>
            <a:spLocks noGrp="1"/>
          </p:cNvSpPr>
          <p:nvPr>
            <p:ph type="body" sz="quarter" idx="26" hasCustomPrompt="1"/>
          </p:nvPr>
        </p:nvSpPr>
        <p:spPr>
          <a:xfrm>
            <a:off x="6993989" y="4387054"/>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69AF7293-8ED7-A54D-B260-97E00FD0302F}"/>
              </a:ext>
            </a:extLst>
          </p:cNvPr>
          <p:cNvSpPr>
            <a:spLocks noGrp="1"/>
          </p:cNvSpPr>
          <p:nvPr>
            <p:ph type="body" sz="quarter" idx="27" hasCustomPrompt="1"/>
          </p:nvPr>
        </p:nvSpPr>
        <p:spPr>
          <a:xfrm>
            <a:off x="6250827" y="5411659"/>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6</a:t>
            </a:r>
          </a:p>
        </p:txBody>
      </p:sp>
      <p:sp>
        <p:nvSpPr>
          <p:cNvPr id="25" name="Text Placeholder 25">
            <a:extLst>
              <a:ext uri="{FF2B5EF4-FFF2-40B4-BE49-F238E27FC236}">
                <a16:creationId xmlns:a16="http://schemas.microsoft.com/office/drawing/2014/main" id="{4E8B211D-78B3-9C48-A25F-261367D9F014}"/>
              </a:ext>
            </a:extLst>
          </p:cNvPr>
          <p:cNvSpPr>
            <a:spLocks noGrp="1"/>
          </p:cNvSpPr>
          <p:nvPr>
            <p:ph type="body" sz="quarter" idx="28" hasCustomPrompt="1"/>
          </p:nvPr>
        </p:nvSpPr>
        <p:spPr>
          <a:xfrm>
            <a:off x="6980736" y="5354464"/>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96190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139180-7488-C94B-BC0C-C1B0E7D7F378}"/>
              </a:ext>
            </a:extLst>
          </p:cNvPr>
          <p:cNvSpPr/>
          <p:nvPr userDrawn="1"/>
        </p:nvSpPr>
        <p:spPr>
          <a:xfrm>
            <a:off x="0" y="1740665"/>
            <a:ext cx="12192000"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9" name="Text Placeholder 25">
            <a:extLst>
              <a:ext uri="{FF2B5EF4-FFF2-40B4-BE49-F238E27FC236}">
                <a16:creationId xmlns:a16="http://schemas.microsoft.com/office/drawing/2014/main" id="{8E4DB493-497A-8248-9FDE-F55F2F4D0DC8}"/>
              </a:ext>
            </a:extLst>
          </p:cNvPr>
          <p:cNvSpPr>
            <a:spLocks noGrp="1"/>
          </p:cNvSpPr>
          <p:nvPr>
            <p:ph type="body" sz="quarter" idx="16" hasCustomPrompt="1"/>
          </p:nvPr>
        </p:nvSpPr>
        <p:spPr>
          <a:xfrm>
            <a:off x="447065" y="2067342"/>
            <a:ext cx="11102510"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CC257068-6BBA-4E4C-B610-5F2FD98BBECF}"/>
              </a:ext>
            </a:extLst>
          </p:cNvPr>
          <p:cNvSpPr>
            <a:spLocks noGrp="1"/>
          </p:cNvSpPr>
          <p:nvPr>
            <p:ph type="body" sz="quarter" idx="18" hasCustomPrompt="1"/>
          </p:nvPr>
        </p:nvSpPr>
        <p:spPr>
          <a:xfrm>
            <a:off x="447065" y="309491"/>
            <a:ext cx="11097969" cy="1210837"/>
          </a:xfrm>
          <a:noFill/>
        </p:spPr>
        <p:txBody>
          <a:bodyPr>
            <a:normAutofit/>
          </a:bodyPr>
          <a:lstStyle>
            <a:lvl1pPr marL="0" indent="0" algn="ctr">
              <a:buNone/>
              <a:defRPr sz="3600" b="1">
                <a:solidFill>
                  <a:srgbClr val="A23B23"/>
                </a:solidFill>
                <a:latin typeface="+mn-lt"/>
              </a:defRPr>
            </a:lvl1pPr>
          </a:lstStyle>
          <a:p>
            <a:pPr lvl="0"/>
            <a:r>
              <a:rPr lang="en-US" dirty="0"/>
              <a:t>TITLE</a:t>
            </a:r>
          </a:p>
        </p:txBody>
      </p:sp>
      <p:sp>
        <p:nvSpPr>
          <p:cNvPr id="15" name="TextBox 14">
            <a:extLst>
              <a:ext uri="{FF2B5EF4-FFF2-40B4-BE49-F238E27FC236}">
                <a16:creationId xmlns:a16="http://schemas.microsoft.com/office/drawing/2014/main" id="{072E4480-FDAF-9B46-99B3-998EF3805AEC}"/>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7BA43C0C-A74D-C246-BE0A-BEF4B75318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8" name="Picture 17">
            <a:extLst>
              <a:ext uri="{FF2B5EF4-FFF2-40B4-BE49-F238E27FC236}">
                <a16:creationId xmlns:a16="http://schemas.microsoft.com/office/drawing/2014/main" id="{50119A42-A92D-F343-88D1-B8EF030FA7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309914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31AED8-AC74-9A4E-B66C-2EFA734BA347}"/>
              </a:ext>
            </a:extLst>
          </p:cNvPr>
          <p:cNvSpPr/>
          <p:nvPr userDrawn="1"/>
        </p:nvSpPr>
        <p:spPr>
          <a:xfrm>
            <a:off x="0" y="1740665"/>
            <a:ext cx="12192000"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4" name="Text Placeholder 25">
            <a:extLst>
              <a:ext uri="{FF2B5EF4-FFF2-40B4-BE49-F238E27FC236}">
                <a16:creationId xmlns:a16="http://schemas.microsoft.com/office/drawing/2014/main" id="{FB873CF0-5A43-374C-953D-5B02E7E4F8AF}"/>
              </a:ext>
            </a:extLst>
          </p:cNvPr>
          <p:cNvSpPr>
            <a:spLocks noGrp="1"/>
          </p:cNvSpPr>
          <p:nvPr>
            <p:ph type="body" sz="quarter" idx="16" hasCustomPrompt="1"/>
          </p:nvPr>
        </p:nvSpPr>
        <p:spPr>
          <a:xfrm>
            <a:off x="447065" y="2067342"/>
            <a:ext cx="11102510"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5" name="Text Placeholder 23">
            <a:extLst>
              <a:ext uri="{FF2B5EF4-FFF2-40B4-BE49-F238E27FC236}">
                <a16:creationId xmlns:a16="http://schemas.microsoft.com/office/drawing/2014/main" id="{2CFED961-F2C4-7045-9F94-D647ADB1077C}"/>
              </a:ext>
            </a:extLst>
          </p:cNvPr>
          <p:cNvSpPr>
            <a:spLocks noGrp="1"/>
          </p:cNvSpPr>
          <p:nvPr>
            <p:ph type="body" sz="quarter" idx="18" hasCustomPrompt="1"/>
          </p:nvPr>
        </p:nvSpPr>
        <p:spPr>
          <a:xfrm>
            <a:off x="447065" y="309491"/>
            <a:ext cx="11097969" cy="1210837"/>
          </a:xfrm>
          <a:noFill/>
        </p:spPr>
        <p:txBody>
          <a:bodyPr>
            <a:normAutofit/>
          </a:bodyPr>
          <a:lstStyle>
            <a:lvl1pPr marL="0" indent="0" algn="ctr">
              <a:buNone/>
              <a:defRPr sz="3600" b="1">
                <a:solidFill>
                  <a:srgbClr val="6D6A3A"/>
                </a:solidFill>
                <a:latin typeface="+mn-lt"/>
              </a:defRPr>
            </a:lvl1pPr>
          </a:lstStyle>
          <a:p>
            <a:pPr lvl="0"/>
            <a:r>
              <a:rPr lang="en-US" dirty="0"/>
              <a:t>TITLE</a:t>
            </a:r>
          </a:p>
        </p:txBody>
      </p:sp>
      <p:sp>
        <p:nvSpPr>
          <p:cNvPr id="16" name="TextBox 15">
            <a:extLst>
              <a:ext uri="{FF2B5EF4-FFF2-40B4-BE49-F238E27FC236}">
                <a16:creationId xmlns:a16="http://schemas.microsoft.com/office/drawing/2014/main" id="{DBF0EC50-23CE-A442-83A2-061A37DC3A57}"/>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492144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Slide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31AED8-AC74-9A4E-B66C-2EFA734BA347}"/>
              </a:ext>
            </a:extLst>
          </p:cNvPr>
          <p:cNvSpPr/>
          <p:nvPr userDrawn="1"/>
        </p:nvSpPr>
        <p:spPr>
          <a:xfrm>
            <a:off x="0" y="1740665"/>
            <a:ext cx="12192000"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4" name="Text Placeholder 25">
            <a:extLst>
              <a:ext uri="{FF2B5EF4-FFF2-40B4-BE49-F238E27FC236}">
                <a16:creationId xmlns:a16="http://schemas.microsoft.com/office/drawing/2014/main" id="{FB873CF0-5A43-374C-953D-5B02E7E4F8AF}"/>
              </a:ext>
            </a:extLst>
          </p:cNvPr>
          <p:cNvSpPr>
            <a:spLocks noGrp="1"/>
          </p:cNvSpPr>
          <p:nvPr>
            <p:ph type="body" sz="quarter" idx="16" hasCustomPrompt="1"/>
          </p:nvPr>
        </p:nvSpPr>
        <p:spPr>
          <a:xfrm>
            <a:off x="447065" y="2067342"/>
            <a:ext cx="11102510"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5" name="Text Placeholder 23">
            <a:extLst>
              <a:ext uri="{FF2B5EF4-FFF2-40B4-BE49-F238E27FC236}">
                <a16:creationId xmlns:a16="http://schemas.microsoft.com/office/drawing/2014/main" id="{2CFED961-F2C4-7045-9F94-D647ADB1077C}"/>
              </a:ext>
            </a:extLst>
          </p:cNvPr>
          <p:cNvSpPr>
            <a:spLocks noGrp="1"/>
          </p:cNvSpPr>
          <p:nvPr>
            <p:ph type="body" sz="quarter" idx="18" hasCustomPrompt="1"/>
          </p:nvPr>
        </p:nvSpPr>
        <p:spPr>
          <a:xfrm>
            <a:off x="447065" y="309491"/>
            <a:ext cx="11097969" cy="1210837"/>
          </a:xfrm>
          <a:noFill/>
        </p:spPr>
        <p:txBody>
          <a:bodyPr>
            <a:normAutofit/>
          </a:bodyPr>
          <a:lstStyle>
            <a:lvl1pPr marL="0" indent="0" algn="ctr">
              <a:buNone/>
              <a:defRPr sz="3600" b="1">
                <a:solidFill>
                  <a:srgbClr val="404F2F"/>
                </a:solidFill>
                <a:latin typeface="+mn-lt"/>
              </a:defRPr>
            </a:lvl1pPr>
          </a:lstStyle>
          <a:p>
            <a:pPr lvl="0"/>
            <a:r>
              <a:rPr lang="en-US" dirty="0"/>
              <a:t>TITLE</a:t>
            </a:r>
          </a:p>
        </p:txBody>
      </p:sp>
      <p:sp>
        <p:nvSpPr>
          <p:cNvPr id="16" name="TextBox 15">
            <a:extLst>
              <a:ext uri="{FF2B5EF4-FFF2-40B4-BE49-F238E27FC236}">
                <a16:creationId xmlns:a16="http://schemas.microsoft.com/office/drawing/2014/main" id="{DBF0EC50-23CE-A442-83A2-061A37DC3A57}"/>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1738290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ext Slide - Yel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F71121-C327-6E46-B866-3B8503E25F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40026" y="0"/>
            <a:ext cx="4851974" cy="6858000"/>
          </a:xfrm>
          <a:prstGeom prst="rect">
            <a:avLst/>
          </a:prstGeom>
        </p:spPr>
      </p:pic>
      <p:sp>
        <p:nvSpPr>
          <p:cNvPr id="16" name="TextBox 15">
            <a:extLst>
              <a:ext uri="{FF2B5EF4-FFF2-40B4-BE49-F238E27FC236}">
                <a16:creationId xmlns:a16="http://schemas.microsoft.com/office/drawing/2014/main" id="{DBF0EC50-23CE-A442-83A2-061A37DC3A57}"/>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
        <p:nvSpPr>
          <p:cNvPr id="9" name="Text Placeholder 23">
            <a:extLst>
              <a:ext uri="{FF2B5EF4-FFF2-40B4-BE49-F238E27FC236}">
                <a16:creationId xmlns:a16="http://schemas.microsoft.com/office/drawing/2014/main" id="{07765D1C-FD6D-3F4E-999C-0EF116EA4E67}"/>
              </a:ext>
            </a:extLst>
          </p:cNvPr>
          <p:cNvSpPr>
            <a:spLocks noGrp="1"/>
          </p:cNvSpPr>
          <p:nvPr>
            <p:ph type="body" sz="quarter" idx="17" hasCustomPrompt="1"/>
          </p:nvPr>
        </p:nvSpPr>
        <p:spPr>
          <a:xfrm>
            <a:off x="2029090" y="1604734"/>
            <a:ext cx="3791493" cy="845970"/>
          </a:xfrm>
        </p:spPr>
        <p:txBody>
          <a:bodyPr anchor="ctr">
            <a:normAutofit/>
          </a:bodyPr>
          <a:lstStyle>
            <a:lvl1pPr marL="0" indent="0" algn="l">
              <a:buNone/>
              <a:defRPr sz="3600" b="0" i="0">
                <a:solidFill>
                  <a:srgbClr val="60220F"/>
                </a:solidFill>
                <a:latin typeface="+mn-lt"/>
              </a:defRPr>
            </a:lvl1pPr>
          </a:lstStyle>
          <a:p>
            <a:pPr lvl="0"/>
            <a:r>
              <a:rPr lang="en-US" dirty="0"/>
              <a:t>Divider</a:t>
            </a:r>
          </a:p>
        </p:txBody>
      </p:sp>
      <p:sp>
        <p:nvSpPr>
          <p:cNvPr id="10" name="Text Placeholder 23">
            <a:extLst>
              <a:ext uri="{FF2B5EF4-FFF2-40B4-BE49-F238E27FC236}">
                <a16:creationId xmlns:a16="http://schemas.microsoft.com/office/drawing/2014/main" id="{E9182D97-DE87-B747-948E-5F2707BBF229}"/>
              </a:ext>
            </a:extLst>
          </p:cNvPr>
          <p:cNvSpPr>
            <a:spLocks noGrp="1"/>
          </p:cNvSpPr>
          <p:nvPr>
            <p:ph type="body" sz="quarter" idx="18" hasCustomPrompt="1"/>
          </p:nvPr>
        </p:nvSpPr>
        <p:spPr>
          <a:xfrm>
            <a:off x="2029090" y="853221"/>
            <a:ext cx="1255590" cy="845970"/>
          </a:xfrm>
        </p:spPr>
        <p:txBody>
          <a:bodyPr anchor="ctr">
            <a:normAutofit/>
          </a:bodyPr>
          <a:lstStyle>
            <a:lvl1pPr marL="0" indent="0" algn="l">
              <a:buNone/>
              <a:defRPr sz="4800" b="0" i="0">
                <a:solidFill>
                  <a:srgbClr val="A23B23"/>
                </a:solidFill>
                <a:latin typeface="+mn-lt"/>
              </a:defRPr>
            </a:lvl1pPr>
          </a:lstStyle>
          <a:p>
            <a:pPr lvl="0"/>
            <a:r>
              <a:rPr lang="en-US" dirty="0"/>
              <a:t>01</a:t>
            </a:r>
          </a:p>
        </p:txBody>
      </p:sp>
    </p:spTree>
    <p:extLst>
      <p:ext uri="{BB962C8B-B14F-4D97-AF65-F5344CB8AC3E}">
        <p14:creationId xmlns:p14="http://schemas.microsoft.com/office/powerpoint/2010/main" val="469618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ext Slide - Yel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F71121-C327-6E46-B866-3B8503E25F6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340026" y="0"/>
            <a:ext cx="4851973" cy="6858000"/>
          </a:xfrm>
          <a:prstGeom prst="rect">
            <a:avLst/>
          </a:prstGeom>
        </p:spPr>
      </p:pic>
      <p:sp>
        <p:nvSpPr>
          <p:cNvPr id="16" name="TextBox 15">
            <a:extLst>
              <a:ext uri="{FF2B5EF4-FFF2-40B4-BE49-F238E27FC236}">
                <a16:creationId xmlns:a16="http://schemas.microsoft.com/office/drawing/2014/main" id="{DBF0EC50-23CE-A442-83A2-061A37DC3A57}"/>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
        <p:nvSpPr>
          <p:cNvPr id="9" name="Text Placeholder 23">
            <a:extLst>
              <a:ext uri="{FF2B5EF4-FFF2-40B4-BE49-F238E27FC236}">
                <a16:creationId xmlns:a16="http://schemas.microsoft.com/office/drawing/2014/main" id="{07765D1C-FD6D-3F4E-999C-0EF116EA4E67}"/>
              </a:ext>
            </a:extLst>
          </p:cNvPr>
          <p:cNvSpPr>
            <a:spLocks noGrp="1"/>
          </p:cNvSpPr>
          <p:nvPr>
            <p:ph type="body" sz="quarter" idx="17" hasCustomPrompt="1"/>
          </p:nvPr>
        </p:nvSpPr>
        <p:spPr>
          <a:xfrm>
            <a:off x="2029090" y="1604734"/>
            <a:ext cx="3791493" cy="845970"/>
          </a:xfrm>
        </p:spPr>
        <p:txBody>
          <a:bodyPr anchor="ctr">
            <a:normAutofit/>
          </a:bodyPr>
          <a:lstStyle>
            <a:lvl1pPr marL="0" indent="0" algn="l">
              <a:buNone/>
              <a:defRPr sz="3600" b="0" i="0">
                <a:solidFill>
                  <a:srgbClr val="60220F"/>
                </a:solidFill>
                <a:latin typeface="+mn-lt"/>
              </a:defRPr>
            </a:lvl1pPr>
          </a:lstStyle>
          <a:p>
            <a:pPr lvl="0"/>
            <a:r>
              <a:rPr lang="en-US" dirty="0"/>
              <a:t>Divider</a:t>
            </a:r>
          </a:p>
        </p:txBody>
      </p:sp>
      <p:sp>
        <p:nvSpPr>
          <p:cNvPr id="10" name="Text Placeholder 23">
            <a:extLst>
              <a:ext uri="{FF2B5EF4-FFF2-40B4-BE49-F238E27FC236}">
                <a16:creationId xmlns:a16="http://schemas.microsoft.com/office/drawing/2014/main" id="{E9182D97-DE87-B747-948E-5F2707BBF229}"/>
              </a:ext>
            </a:extLst>
          </p:cNvPr>
          <p:cNvSpPr>
            <a:spLocks noGrp="1"/>
          </p:cNvSpPr>
          <p:nvPr>
            <p:ph type="body" sz="quarter" idx="18" hasCustomPrompt="1"/>
          </p:nvPr>
        </p:nvSpPr>
        <p:spPr>
          <a:xfrm>
            <a:off x="2029090" y="853221"/>
            <a:ext cx="1255590" cy="845970"/>
          </a:xfrm>
        </p:spPr>
        <p:txBody>
          <a:bodyPr anchor="ctr">
            <a:normAutofit/>
          </a:bodyPr>
          <a:lstStyle>
            <a:lvl1pPr marL="0" indent="0" algn="l">
              <a:buNone/>
              <a:defRPr sz="4800" b="0" i="0">
                <a:solidFill>
                  <a:srgbClr val="A23B23"/>
                </a:solidFill>
                <a:latin typeface="+mn-lt"/>
              </a:defRPr>
            </a:lvl1pPr>
          </a:lstStyle>
          <a:p>
            <a:pPr lvl="0"/>
            <a:r>
              <a:rPr lang="en-US" dirty="0"/>
              <a:t>02</a:t>
            </a:r>
          </a:p>
        </p:txBody>
      </p:sp>
    </p:spTree>
    <p:extLst>
      <p:ext uri="{BB962C8B-B14F-4D97-AF65-F5344CB8AC3E}">
        <p14:creationId xmlns:p14="http://schemas.microsoft.com/office/powerpoint/2010/main" val="74574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11/28/2022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66" r:id="rId3"/>
    <p:sldLayoutId id="2147483682" r:id="rId4"/>
    <p:sldLayoutId id="2147483685" r:id="rId5"/>
    <p:sldLayoutId id="2147483686" r:id="rId6"/>
    <p:sldLayoutId id="2147483690" r:id="rId7"/>
    <p:sldLayoutId id="2147483691" r:id="rId8"/>
    <p:sldLayoutId id="2147483692" r:id="rId9"/>
    <p:sldLayoutId id="2147483693" r:id="rId10"/>
    <p:sldLayoutId id="2147483673" r:id="rId11"/>
    <p:sldLayoutId id="2147483694" r:id="rId12"/>
    <p:sldLayoutId id="2147483695" r:id="rId13"/>
    <p:sldLayoutId id="2147483675" r:id="rId14"/>
    <p:sldLayoutId id="2147483696" r:id="rId15"/>
    <p:sldLayoutId id="2147483697" r:id="rId16"/>
    <p:sldLayoutId id="2147483651" r:id="rId17"/>
    <p:sldLayoutId id="2147483698" r:id="rId18"/>
    <p:sldLayoutId id="2147483699" r:id="rId19"/>
    <p:sldLayoutId id="2147483704" r:id="rId20"/>
    <p:sldLayoutId id="2147483705" r:id="rId21"/>
    <p:sldLayoutId id="2147483674" r:id="rId22"/>
    <p:sldLayoutId id="2147483700" r:id="rId23"/>
    <p:sldLayoutId id="2147483701" r:id="rId24"/>
    <p:sldLayoutId id="2147483653" r:id="rId25"/>
    <p:sldLayoutId id="2147483703" r:id="rId26"/>
    <p:sldLayoutId id="2147483702" r:id="rId27"/>
    <p:sldLayoutId id="2147483689" r:id="rId28"/>
    <p:sldLayoutId id="2147483677" r:id="rId29"/>
    <p:sldLayoutId id="2147483706" r:id="rId30"/>
    <p:sldLayoutId id="2147483670" r:id="rId31"/>
    <p:sldLayoutId id="2147483676" r:id="rId32"/>
    <p:sldLayoutId id="2147483669" r:id="rId33"/>
    <p:sldLayoutId id="2147483708"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hyperlink" Target="https://ich.unesco.org/en/lists" TargetMode="External"/><Relationship Id="rId2" Type="http://schemas.openxmlformats.org/officeDocument/2006/relationships/image" Target="../media/image31.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hyperlink" Target="https://www.silkwisecatering.co.uk/food-provenance" TargetMode="External"/><Relationship Id="rId2" Type="http://schemas.openxmlformats.org/officeDocument/2006/relationships/image" Target="../media/image32.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hyperlink" Target="https://www.pexels.com/photo/farmers-market-food-food-market-market-599761/" TargetMode="External"/><Relationship Id="rId2" Type="http://schemas.openxmlformats.org/officeDocument/2006/relationships/image" Target="../media/image34.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hyperlink" Target="https://ideas.ted.com/the-genius-of-frugal-innovation/" TargetMode="External"/><Relationship Id="rId2" Type="http://schemas.openxmlformats.org/officeDocument/2006/relationships/image" Target="../media/image42.jpe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29.xml"/><Relationship Id="rId1" Type="http://schemas.openxmlformats.org/officeDocument/2006/relationships/video" Target="https://www.youtube.com/embed/cHRZ6OrSvvI?feature=oembed" TargetMode="External"/><Relationship Id="rId4" Type="http://schemas.openxmlformats.org/officeDocument/2006/relationships/hyperlink" Target="https://www.youtube.com/watch?v=cHRZ6OrSvvI"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fao.org/save-food/news-and-multimedia/news/news-details/en/c/427630/" TargetMode="External"/><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hyperlink" Target="http://the5stepbusinessstart.com/business-plan-anyone-can-start/" TargetMode="External"/><Relationship Id="rId2" Type="http://schemas.openxmlformats.org/officeDocument/2006/relationships/image" Target="../media/image47.jp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hyperlink" Target="https://grasshopperherder.com/business-model-canvas-iteration-and-marshmallows/" TargetMode="External"/><Relationship Id="rId2" Type="http://schemas.openxmlformats.org/officeDocument/2006/relationships/image" Target="../media/image49.png"/><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wad.jrc.ec.europa.eu/smallholderagriculture" TargetMode="External"/><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hyperlink" Target="https://www.strategyzer.com/resources/canvas-tools-guides" TargetMode="External"/><Relationship Id="rId2" Type="http://schemas.openxmlformats.org/officeDocument/2006/relationships/hyperlink" Target="https://www.strategyzer.com/" TargetMode="External"/><Relationship Id="rId1" Type="http://schemas.openxmlformats.org/officeDocument/2006/relationships/slideLayout" Target="../slideLayouts/slideLayout31.xml"/><Relationship Id="rId4" Type="http://schemas.openxmlformats.org/officeDocument/2006/relationships/image" Target="../media/image53.png"/></Relationships>
</file>

<file path=ppt/slides/_rels/slide59.xml.rels><?xml version="1.0" encoding="UTF-8" standalone="yes"?>
<Relationships xmlns="http://schemas.openxmlformats.org/package/2006/relationships"><Relationship Id="rId3" Type="http://schemas.openxmlformats.org/officeDocument/2006/relationships/hyperlink" Target="https://www.strategyzer.com/canvas/business-model-canvas" TargetMode="External"/><Relationship Id="rId2" Type="http://schemas.openxmlformats.org/officeDocument/2006/relationships/slideLayout" Target="../slideLayouts/slideLayout30.xml"/><Relationship Id="rId1" Type="http://schemas.openxmlformats.org/officeDocument/2006/relationships/video" Target="https://www.youtube.com/embed/QoAOzMTLP5s?feature=oembed" TargetMode="External"/><Relationship Id="rId5" Type="http://schemas.openxmlformats.org/officeDocument/2006/relationships/hyperlink" Target="https://www.youtube.com/watch?v=QoAOzMTLP5s" TargetMode="External"/><Relationship Id="rId4" Type="http://schemas.openxmlformats.org/officeDocument/2006/relationships/image" Target="../media/image54.jpeg"/></Relationships>
</file>

<file path=ppt/slides/_rels/slide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hyperlink" Target="https://www.enterprise-ireland.com/en/Start-a-Business-in-Ireland/Do-I-qualify-as-a-HPSU-/Business-Plan-Template-.doc" TargetMode="External"/><Relationship Id="rId2" Type="http://schemas.openxmlformats.org/officeDocument/2006/relationships/image" Target="../media/image58.jpeg"/><Relationship Id="rId1" Type="http://schemas.openxmlformats.org/officeDocument/2006/relationships/slideLayout" Target="../slideLayouts/slideLayout13.xml"/><Relationship Id="rId5" Type="http://schemas.openxmlformats.org/officeDocument/2006/relationships/hyperlink" Target="https://www.localenterprise.ie/DublinCity/Publications-Resources/Sample-Business-Plans/Teagasc-Step-by-Step-Guide-to-Doing-the-Figures.doc" TargetMode="External"/><Relationship Id="rId4" Type="http://schemas.openxmlformats.org/officeDocument/2006/relationships/hyperlink" Target="https://www.localenterprise.ie/DublinCity/Publications-Resources/Sample-Business-Plans/Teagasc-Blank-Business-Plan-with-guidelines.doc" TargetMode="External"/></Relationships>
</file>

<file path=ppt/slides/_rels/slide71.xml.rels><?xml version="1.0" encoding="UTF-8" standalone="yes"?>
<Relationships xmlns="http://schemas.openxmlformats.org/package/2006/relationships"><Relationship Id="rId2" Type="http://schemas.openxmlformats.org/officeDocument/2006/relationships/hyperlink" Target="http://www.small-holders.eu/" TargetMode="Externa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6DB6DC-6BDA-0344-AD16-A84DB2E2ADD0}"/>
              </a:ext>
            </a:extLst>
          </p:cNvPr>
          <p:cNvSpPr>
            <a:spLocks noGrp="1"/>
          </p:cNvSpPr>
          <p:nvPr>
            <p:ph type="body" sz="quarter" idx="15"/>
          </p:nvPr>
        </p:nvSpPr>
        <p:spPr>
          <a:xfrm>
            <a:off x="4274265" y="2582205"/>
            <a:ext cx="4642930" cy="697353"/>
          </a:xfrm>
        </p:spPr>
        <p:txBody>
          <a:bodyPr/>
          <a:lstStyle/>
          <a:p>
            <a:r>
              <a:rPr lang="en-US" dirty="0"/>
              <a:t>Module 1</a:t>
            </a:r>
          </a:p>
        </p:txBody>
      </p:sp>
      <p:sp>
        <p:nvSpPr>
          <p:cNvPr id="3" name="Text Placeholder 2">
            <a:extLst>
              <a:ext uri="{FF2B5EF4-FFF2-40B4-BE49-F238E27FC236}">
                <a16:creationId xmlns:a16="http://schemas.microsoft.com/office/drawing/2014/main" id="{51E4B0D2-9CBF-B445-AA9C-54F3090D9059}"/>
              </a:ext>
            </a:extLst>
          </p:cNvPr>
          <p:cNvSpPr>
            <a:spLocks noGrp="1"/>
          </p:cNvSpPr>
          <p:nvPr>
            <p:ph type="body" sz="quarter" idx="16"/>
          </p:nvPr>
        </p:nvSpPr>
        <p:spPr>
          <a:xfrm>
            <a:off x="2743178" y="3578442"/>
            <a:ext cx="8726907" cy="1681958"/>
          </a:xfrm>
        </p:spPr>
        <p:txBody>
          <a:bodyPr vert="horz" lIns="91440" tIns="45720" rIns="91440" bIns="45720" rtlCol="0" anchor="t">
            <a:normAutofit lnSpcReduction="10000"/>
          </a:bodyPr>
          <a:lstStyle/>
          <a:p>
            <a:r>
              <a:rPr lang="en-US" dirty="0">
                <a:cs typeface="Calibri"/>
              </a:rPr>
              <a:t>Introduction to Entrepreneurship for Smallholders </a:t>
            </a:r>
          </a:p>
          <a:p>
            <a:r>
              <a:rPr lang="en-US" dirty="0">
                <a:cs typeface="Calibri"/>
              </a:rPr>
              <a:t> The values</a:t>
            </a:r>
            <a:r>
              <a:rPr lang="en-US" dirty="0"/>
              <a:t> and opportunities</a:t>
            </a:r>
          </a:p>
        </p:txBody>
      </p:sp>
    </p:spTree>
    <p:extLst>
      <p:ext uri="{BB962C8B-B14F-4D97-AF65-F5344CB8AC3E}">
        <p14:creationId xmlns:p14="http://schemas.microsoft.com/office/powerpoint/2010/main" val="3265920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953A3F-E9F7-18E3-C384-FB0A39650458}"/>
              </a:ext>
            </a:extLst>
          </p:cNvPr>
          <p:cNvSpPr>
            <a:spLocks noGrp="1"/>
          </p:cNvSpPr>
          <p:nvPr>
            <p:ph type="body" sz="quarter" idx="14"/>
          </p:nvPr>
        </p:nvSpPr>
        <p:spPr>
          <a:xfrm>
            <a:off x="11197443" y="5260532"/>
            <a:ext cx="785328" cy="1056986"/>
          </a:xfrm>
          <a:noFill/>
        </p:spPr>
        <p:txBody>
          <a:bodyPr>
            <a:normAutofit fontScale="85000" lnSpcReduction="20000"/>
          </a:bodyPr>
          <a:lstStyle/>
          <a:p>
            <a:r>
              <a:rPr lang="en-IE" dirty="0"/>
              <a:t>”</a:t>
            </a:r>
          </a:p>
        </p:txBody>
      </p:sp>
      <p:sp>
        <p:nvSpPr>
          <p:cNvPr id="3" name="Text Placeholder 2">
            <a:extLst>
              <a:ext uri="{FF2B5EF4-FFF2-40B4-BE49-F238E27FC236}">
                <a16:creationId xmlns:a16="http://schemas.microsoft.com/office/drawing/2014/main" id="{A9BED0BD-F469-CE01-82C2-ABE419BFD9BF}"/>
              </a:ext>
            </a:extLst>
          </p:cNvPr>
          <p:cNvSpPr>
            <a:spLocks noGrp="1"/>
          </p:cNvSpPr>
          <p:nvPr>
            <p:ph type="body" sz="quarter" idx="13"/>
          </p:nvPr>
        </p:nvSpPr>
        <p:spPr>
          <a:xfrm>
            <a:off x="7709632" y="1112738"/>
            <a:ext cx="4369392" cy="4493975"/>
          </a:xfrm>
        </p:spPr>
        <p:txBody>
          <a:bodyPr>
            <a:normAutofit/>
          </a:bodyPr>
          <a:lstStyle/>
          <a:p>
            <a:r>
              <a:rPr lang="en-US" dirty="0"/>
              <a:t>Facilitate smallholders with tailored and targeted resources to help you to </a:t>
            </a:r>
            <a:r>
              <a:rPr lang="en-US" b="1" dirty="0">
                <a:solidFill>
                  <a:srgbClr val="A23B23"/>
                </a:solidFill>
              </a:rPr>
              <a:t>increase your bottom line </a:t>
            </a:r>
            <a:r>
              <a:rPr lang="en-US" dirty="0"/>
              <a:t>and make your smallholding become </a:t>
            </a:r>
            <a:r>
              <a:rPr lang="en-US" b="1" dirty="0">
                <a:solidFill>
                  <a:srgbClr val="A23B23"/>
                </a:solidFill>
              </a:rPr>
              <a:t>more visible</a:t>
            </a:r>
            <a:r>
              <a:rPr lang="en-US" dirty="0"/>
              <a:t> as a business and therefore become </a:t>
            </a:r>
            <a:r>
              <a:rPr lang="en-US" b="1" dirty="0">
                <a:solidFill>
                  <a:srgbClr val="A23B23"/>
                </a:solidFill>
              </a:rPr>
              <a:t>more sustainable </a:t>
            </a:r>
            <a:endParaRPr lang="en-IE" b="1" dirty="0">
              <a:solidFill>
                <a:srgbClr val="A23B23"/>
              </a:solidFill>
            </a:endParaRPr>
          </a:p>
        </p:txBody>
      </p:sp>
      <p:sp>
        <p:nvSpPr>
          <p:cNvPr id="4" name="Text Placeholder 3">
            <a:extLst>
              <a:ext uri="{FF2B5EF4-FFF2-40B4-BE49-F238E27FC236}">
                <a16:creationId xmlns:a16="http://schemas.microsoft.com/office/drawing/2014/main" id="{C7EE9A1F-702E-3F86-F112-CEC36E7FEEF2}"/>
              </a:ext>
            </a:extLst>
          </p:cNvPr>
          <p:cNvSpPr>
            <a:spLocks noGrp="1"/>
          </p:cNvSpPr>
          <p:nvPr>
            <p:ph type="body" sz="quarter" idx="15"/>
          </p:nvPr>
        </p:nvSpPr>
        <p:spPr>
          <a:xfrm>
            <a:off x="7412819" y="640454"/>
            <a:ext cx="2613204" cy="1221666"/>
          </a:xfrm>
          <a:noFill/>
        </p:spPr>
        <p:txBody>
          <a:bodyPr>
            <a:normAutofit fontScale="92500" lnSpcReduction="10000"/>
          </a:bodyPr>
          <a:lstStyle/>
          <a:p>
            <a:r>
              <a:rPr lang="en-IE" dirty="0"/>
              <a:t>“</a:t>
            </a:r>
          </a:p>
        </p:txBody>
      </p:sp>
      <p:sp>
        <p:nvSpPr>
          <p:cNvPr id="5" name="Text Placeholder 4">
            <a:extLst>
              <a:ext uri="{FF2B5EF4-FFF2-40B4-BE49-F238E27FC236}">
                <a16:creationId xmlns:a16="http://schemas.microsoft.com/office/drawing/2014/main" id="{7595BB04-06C2-90BE-783E-7D9814E34B49}"/>
              </a:ext>
            </a:extLst>
          </p:cNvPr>
          <p:cNvSpPr>
            <a:spLocks noGrp="1"/>
          </p:cNvSpPr>
          <p:nvPr>
            <p:ph type="body" sz="quarter" idx="18"/>
          </p:nvPr>
        </p:nvSpPr>
        <p:spPr/>
        <p:txBody>
          <a:bodyPr/>
          <a:lstStyle/>
          <a:p>
            <a:r>
              <a:rPr lang="en-IE" dirty="0"/>
              <a:t>What this course aims to achieve…</a:t>
            </a:r>
          </a:p>
        </p:txBody>
      </p:sp>
      <p:pic>
        <p:nvPicPr>
          <p:cNvPr id="8" name="Picture Placeholder 7" descr="School related items floating in circle">
            <a:extLst>
              <a:ext uri="{FF2B5EF4-FFF2-40B4-BE49-F238E27FC236}">
                <a16:creationId xmlns:a16="http://schemas.microsoft.com/office/drawing/2014/main" id="{5623A5E3-AD66-C1D4-A563-CCF0667A7A01}"/>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t="21549" b="21549"/>
          <a:stretch>
            <a:fillRect/>
          </a:stretch>
        </p:blipFill>
        <p:spPr/>
      </p:pic>
    </p:spTree>
    <p:extLst>
      <p:ext uri="{BB962C8B-B14F-4D97-AF65-F5344CB8AC3E}">
        <p14:creationId xmlns:p14="http://schemas.microsoft.com/office/powerpoint/2010/main" val="187948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Woman carrying saplings">
            <a:extLst>
              <a:ext uri="{FF2B5EF4-FFF2-40B4-BE49-F238E27FC236}">
                <a16:creationId xmlns:a16="http://schemas.microsoft.com/office/drawing/2014/main" id="{5FDE183B-3DD0-00F6-491C-8E0917244FAB}"/>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l="26420" r="26420"/>
          <a:stretch>
            <a:fillRect/>
          </a:stretch>
        </p:blipFill>
        <p:spPr/>
      </p:pic>
      <p:sp>
        <p:nvSpPr>
          <p:cNvPr id="3" name="Text Placeholder 2">
            <a:extLst>
              <a:ext uri="{FF2B5EF4-FFF2-40B4-BE49-F238E27FC236}">
                <a16:creationId xmlns:a16="http://schemas.microsoft.com/office/drawing/2014/main" id="{9DC86A98-C632-88F3-1371-54C28CF0F248}"/>
              </a:ext>
            </a:extLst>
          </p:cNvPr>
          <p:cNvSpPr>
            <a:spLocks noGrp="1"/>
          </p:cNvSpPr>
          <p:nvPr>
            <p:ph type="body" sz="quarter" idx="16"/>
          </p:nvPr>
        </p:nvSpPr>
        <p:spPr>
          <a:xfrm>
            <a:off x="336431" y="1828800"/>
            <a:ext cx="6745856" cy="4276557"/>
          </a:xfrm>
        </p:spPr>
        <p:txBody>
          <a:bodyPr/>
          <a:lstStyle/>
          <a:p>
            <a:pPr algn="l"/>
            <a:r>
              <a:rPr lang="en-US" dirty="0"/>
              <a:t>1. </a:t>
            </a:r>
            <a:r>
              <a:rPr lang="en-US" b="1" dirty="0"/>
              <a:t>An entrepreneur is a starter:</a:t>
            </a:r>
            <a:r>
              <a:rPr lang="en-US" dirty="0"/>
              <a:t> an initiator, a challenger, and a driver. Someone that creates something new, either an initiative, a business or a smallholding.</a:t>
            </a:r>
          </a:p>
          <a:p>
            <a:pPr algn="l"/>
            <a:r>
              <a:rPr lang="en-US" dirty="0"/>
              <a:t>2. </a:t>
            </a:r>
            <a:r>
              <a:rPr lang="en-US" b="1" dirty="0"/>
              <a:t>An entrepreneur is the driver: </a:t>
            </a:r>
            <a:r>
              <a:rPr lang="en-US" dirty="0"/>
              <a:t>the person in charge, the leader, and the person to look to for leadership. He or she is the one that pushes forward and inspires a team or followers.</a:t>
            </a:r>
          </a:p>
          <a:p>
            <a:pPr algn="l"/>
            <a:r>
              <a:rPr lang="en-US" dirty="0"/>
              <a:t>3. </a:t>
            </a:r>
            <a:r>
              <a:rPr lang="en-US" b="1" dirty="0"/>
              <a:t>An entrepreneur is accountable and responsible:</a:t>
            </a:r>
            <a:r>
              <a:rPr lang="en-US" dirty="0"/>
              <a:t> the ultimate person responsible for the destiny of their venture, which can be a smallholding, small scale farm, a project, or any other endeavor.</a:t>
            </a:r>
            <a:endParaRPr lang="en-IE" dirty="0"/>
          </a:p>
        </p:txBody>
      </p:sp>
      <p:sp>
        <p:nvSpPr>
          <p:cNvPr id="4" name="Text Placeholder 3">
            <a:extLst>
              <a:ext uri="{FF2B5EF4-FFF2-40B4-BE49-F238E27FC236}">
                <a16:creationId xmlns:a16="http://schemas.microsoft.com/office/drawing/2014/main" id="{AF32D41B-7CD1-FBC6-71FB-DA717B104609}"/>
              </a:ext>
            </a:extLst>
          </p:cNvPr>
          <p:cNvSpPr>
            <a:spLocks noGrp="1"/>
          </p:cNvSpPr>
          <p:nvPr>
            <p:ph type="body" sz="quarter" idx="18"/>
          </p:nvPr>
        </p:nvSpPr>
        <p:spPr>
          <a:xfrm>
            <a:off x="447065" y="103517"/>
            <a:ext cx="6482545" cy="1552755"/>
          </a:xfrm>
        </p:spPr>
        <p:txBody>
          <a:bodyPr anchor="ctr">
            <a:normAutofit lnSpcReduction="10000"/>
          </a:bodyPr>
          <a:lstStyle/>
          <a:p>
            <a:r>
              <a:rPr lang="en-IE" dirty="0"/>
              <a:t>We have already described what SMALLHOLDERS are but they are also ENTREPRENEURS.</a:t>
            </a:r>
          </a:p>
        </p:txBody>
      </p:sp>
    </p:spTree>
    <p:extLst>
      <p:ext uri="{BB962C8B-B14F-4D97-AF65-F5344CB8AC3E}">
        <p14:creationId xmlns:p14="http://schemas.microsoft.com/office/powerpoint/2010/main" val="3808200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white flower growing on street crack">
            <a:extLst>
              <a:ext uri="{FF2B5EF4-FFF2-40B4-BE49-F238E27FC236}">
                <a16:creationId xmlns:a16="http://schemas.microsoft.com/office/drawing/2014/main" id="{BA5EFD61-ADAD-BFE6-F94B-0EC3DB452149}"/>
              </a:ext>
            </a:extLst>
          </p:cNvPr>
          <p:cNvPicPr>
            <a:picLocks noGrp="1" noChangeAspect="1"/>
          </p:cNvPicPr>
          <p:nvPr>
            <p:ph type="pic" sz="quarter" idx="24"/>
          </p:nvPr>
        </p:nvPicPr>
        <p:blipFill rotWithShape="1">
          <a:blip r:embed="rId2" cstate="screen">
            <a:extLst>
              <a:ext uri="{28A0092B-C50C-407E-A947-70E740481C1C}">
                <a14:useLocalDpi xmlns:a14="http://schemas.microsoft.com/office/drawing/2010/main"/>
              </a:ext>
            </a:extLst>
          </a:blip>
          <a:srcRect l="20418" t="9243" r="864" b="10310"/>
          <a:stretch/>
        </p:blipFill>
        <p:spPr>
          <a:xfrm>
            <a:off x="6911975" y="2660650"/>
            <a:ext cx="4772025" cy="3251200"/>
          </a:xfrm>
        </p:spPr>
      </p:pic>
      <p:sp>
        <p:nvSpPr>
          <p:cNvPr id="3" name="Text Placeholder 2">
            <a:extLst>
              <a:ext uri="{FF2B5EF4-FFF2-40B4-BE49-F238E27FC236}">
                <a16:creationId xmlns:a16="http://schemas.microsoft.com/office/drawing/2014/main" id="{FA1429C9-5D74-ADF3-4BAC-26808A9A2238}"/>
              </a:ext>
            </a:extLst>
          </p:cNvPr>
          <p:cNvSpPr>
            <a:spLocks noGrp="1"/>
          </p:cNvSpPr>
          <p:nvPr>
            <p:ph type="body" sz="quarter" idx="26"/>
          </p:nvPr>
        </p:nvSpPr>
        <p:spPr>
          <a:xfrm>
            <a:off x="447066" y="1181000"/>
            <a:ext cx="9563208" cy="1244453"/>
          </a:xfrm>
        </p:spPr>
        <p:txBody>
          <a:bodyPr>
            <a:normAutofit/>
          </a:bodyPr>
          <a:lstStyle/>
          <a:p>
            <a:pPr algn="l"/>
            <a:r>
              <a:rPr lang="en-IE" sz="2400" dirty="0"/>
              <a:t>Before we continue, let’s complete and exercise.  Open a new document or take  a pen and paper and make some notes.  </a:t>
            </a:r>
          </a:p>
        </p:txBody>
      </p:sp>
      <p:sp>
        <p:nvSpPr>
          <p:cNvPr id="4" name="Text Placeholder 3">
            <a:extLst>
              <a:ext uri="{FF2B5EF4-FFF2-40B4-BE49-F238E27FC236}">
                <a16:creationId xmlns:a16="http://schemas.microsoft.com/office/drawing/2014/main" id="{00266569-29EA-0EED-43CF-D187D75AF8CB}"/>
              </a:ext>
            </a:extLst>
          </p:cNvPr>
          <p:cNvSpPr>
            <a:spLocks noGrp="1"/>
          </p:cNvSpPr>
          <p:nvPr>
            <p:ph type="body" sz="quarter" idx="27"/>
          </p:nvPr>
        </p:nvSpPr>
        <p:spPr>
          <a:xfrm>
            <a:off x="408550" y="2232948"/>
            <a:ext cx="6022745" cy="3251547"/>
          </a:xfrm>
        </p:spPr>
        <p:txBody>
          <a:bodyPr/>
          <a:lstStyle/>
          <a:p>
            <a:r>
              <a:rPr lang="en-IE" dirty="0"/>
              <a:t>Now is a good time to:</a:t>
            </a:r>
          </a:p>
          <a:p>
            <a:pPr marL="342900" indent="-342900">
              <a:buFont typeface="Arial" panose="020B0604020202020204" pitchFamily="34" charset="0"/>
              <a:buChar char="•"/>
            </a:pPr>
            <a:r>
              <a:rPr lang="en-IE" b="1" dirty="0"/>
              <a:t>Reflect</a:t>
            </a:r>
            <a:r>
              <a:rPr lang="en-IE" dirty="0"/>
              <a:t> on your needs, aspirations and wants for your smallholding in the short, medium and long-term. Just some headlines.</a:t>
            </a:r>
          </a:p>
          <a:p>
            <a:pPr marL="342900" indent="-342900">
              <a:buFont typeface="Arial" panose="020B0604020202020204" pitchFamily="34" charset="0"/>
              <a:buChar char="•"/>
            </a:pPr>
            <a:r>
              <a:rPr lang="en-IE" b="1" dirty="0"/>
              <a:t>Identify</a:t>
            </a:r>
            <a:r>
              <a:rPr lang="en-IE" dirty="0"/>
              <a:t> your individual and team strengths (if applicable)</a:t>
            </a:r>
          </a:p>
          <a:p>
            <a:pPr marL="342900" indent="-342900">
              <a:buFont typeface="Arial" panose="020B0604020202020204" pitchFamily="34" charset="0"/>
              <a:buChar char="•"/>
            </a:pPr>
            <a:r>
              <a:rPr lang="en-IE" b="1" dirty="0"/>
              <a:t>Believe</a:t>
            </a:r>
            <a:r>
              <a:rPr lang="en-IE" dirty="0"/>
              <a:t> in </a:t>
            </a:r>
            <a:r>
              <a:rPr lang="en-US" dirty="0"/>
              <a:t>your ability to influence the course of events toward sustainability and despite uncertainty, setbacks and failures along the way.</a:t>
            </a:r>
            <a:endParaRPr lang="en-IE" dirty="0"/>
          </a:p>
          <a:p>
            <a:pPr marL="342900" indent="-342900">
              <a:buFont typeface="Arial" panose="020B0604020202020204" pitchFamily="34" charset="0"/>
              <a:buChar char="•"/>
            </a:pPr>
            <a:endParaRPr lang="en-IE" dirty="0"/>
          </a:p>
        </p:txBody>
      </p:sp>
      <p:sp>
        <p:nvSpPr>
          <p:cNvPr id="5" name="Text Placeholder 4">
            <a:extLst>
              <a:ext uri="{FF2B5EF4-FFF2-40B4-BE49-F238E27FC236}">
                <a16:creationId xmlns:a16="http://schemas.microsoft.com/office/drawing/2014/main" id="{3F93F02B-0BB2-CA7B-D668-EB228A68A2A5}"/>
              </a:ext>
            </a:extLst>
          </p:cNvPr>
          <p:cNvSpPr>
            <a:spLocks noGrp="1"/>
          </p:cNvSpPr>
          <p:nvPr>
            <p:ph type="body" sz="quarter" idx="28"/>
          </p:nvPr>
        </p:nvSpPr>
        <p:spPr>
          <a:xfrm>
            <a:off x="440402" y="84698"/>
            <a:ext cx="11097969" cy="1210837"/>
          </a:xfrm>
        </p:spPr>
        <p:txBody>
          <a:bodyPr anchor="ctr"/>
          <a:lstStyle/>
          <a:p>
            <a:pPr algn="l"/>
            <a:r>
              <a:rPr lang="en-IE" dirty="0"/>
              <a:t>Student / learner Reflection:</a:t>
            </a:r>
          </a:p>
        </p:txBody>
      </p:sp>
      <p:grpSp>
        <p:nvGrpSpPr>
          <p:cNvPr id="9" name="Google Shape;518;p39">
            <a:extLst>
              <a:ext uri="{FF2B5EF4-FFF2-40B4-BE49-F238E27FC236}">
                <a16:creationId xmlns:a16="http://schemas.microsoft.com/office/drawing/2014/main" id="{78983410-7484-D289-D9DD-A26C1CEF0C03}"/>
              </a:ext>
            </a:extLst>
          </p:cNvPr>
          <p:cNvGrpSpPr/>
          <p:nvPr/>
        </p:nvGrpSpPr>
        <p:grpSpPr>
          <a:xfrm>
            <a:off x="10490954" y="642333"/>
            <a:ext cx="828135" cy="805464"/>
            <a:chOff x="1923675" y="1633650"/>
            <a:chExt cx="436000" cy="435975"/>
          </a:xfrm>
          <a:solidFill>
            <a:schemeClr val="tx1"/>
          </a:solidFill>
        </p:grpSpPr>
        <p:sp>
          <p:nvSpPr>
            <p:cNvPr id="10" name="Google Shape;519;p39">
              <a:extLst>
                <a:ext uri="{FF2B5EF4-FFF2-40B4-BE49-F238E27FC236}">
                  <a16:creationId xmlns:a16="http://schemas.microsoft.com/office/drawing/2014/main" id="{4FB18ADC-A66D-87E0-F4A2-CEC425BEC9B8}"/>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rgbClr val="60220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0;p39">
              <a:extLst>
                <a:ext uri="{FF2B5EF4-FFF2-40B4-BE49-F238E27FC236}">
                  <a16:creationId xmlns:a16="http://schemas.microsoft.com/office/drawing/2014/main" id="{9D03A311-B2BF-DA57-4CA8-B0DD2ADA11D3}"/>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rgbClr val="60220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1;p39">
              <a:extLst>
                <a:ext uri="{FF2B5EF4-FFF2-40B4-BE49-F238E27FC236}">
                  <a16:creationId xmlns:a16="http://schemas.microsoft.com/office/drawing/2014/main" id="{5E2D2289-7384-0D09-E83B-C2787CC1F688}"/>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rgbClr val="60220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22;p39">
              <a:extLst>
                <a:ext uri="{FF2B5EF4-FFF2-40B4-BE49-F238E27FC236}">
                  <a16:creationId xmlns:a16="http://schemas.microsoft.com/office/drawing/2014/main" id="{60D78A2C-9C7D-F1D6-9012-A80E2C233A5C}"/>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rgbClr val="60220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23;p39">
              <a:extLst>
                <a:ext uri="{FF2B5EF4-FFF2-40B4-BE49-F238E27FC236}">
                  <a16:creationId xmlns:a16="http://schemas.microsoft.com/office/drawing/2014/main" id="{EFE5F698-7D79-C06E-D456-80A951AEBFB7}"/>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rgbClr val="60220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24;p39">
              <a:extLst>
                <a:ext uri="{FF2B5EF4-FFF2-40B4-BE49-F238E27FC236}">
                  <a16:creationId xmlns:a16="http://schemas.microsoft.com/office/drawing/2014/main" id="{23192649-B952-480C-1065-49630D17090F}"/>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rgbClr val="60220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940771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9F753C-93FA-535D-01F5-5BCD9AF3C77D}"/>
              </a:ext>
            </a:extLst>
          </p:cNvPr>
          <p:cNvSpPr>
            <a:spLocks noGrp="1"/>
          </p:cNvSpPr>
          <p:nvPr>
            <p:ph type="body" sz="quarter" idx="17"/>
          </p:nvPr>
        </p:nvSpPr>
        <p:spPr>
          <a:xfrm>
            <a:off x="2029090" y="1604734"/>
            <a:ext cx="3791493" cy="1681930"/>
          </a:xfrm>
        </p:spPr>
        <p:txBody>
          <a:bodyPr>
            <a:normAutofit/>
          </a:bodyPr>
          <a:lstStyle/>
          <a:p>
            <a:r>
              <a:rPr lang="en-IE" dirty="0"/>
              <a:t>The Premium of Heritage Products</a:t>
            </a:r>
          </a:p>
        </p:txBody>
      </p:sp>
      <p:sp>
        <p:nvSpPr>
          <p:cNvPr id="3" name="Text Placeholder 2">
            <a:extLst>
              <a:ext uri="{FF2B5EF4-FFF2-40B4-BE49-F238E27FC236}">
                <a16:creationId xmlns:a16="http://schemas.microsoft.com/office/drawing/2014/main" id="{32562A80-6E13-6436-2424-779CF7E85F6C}"/>
              </a:ext>
            </a:extLst>
          </p:cNvPr>
          <p:cNvSpPr>
            <a:spLocks noGrp="1"/>
          </p:cNvSpPr>
          <p:nvPr>
            <p:ph type="body" sz="quarter" idx="18"/>
          </p:nvPr>
        </p:nvSpPr>
        <p:spPr/>
        <p:txBody>
          <a:bodyPr/>
          <a:lstStyle/>
          <a:p>
            <a:r>
              <a:rPr lang="en-IE" dirty="0"/>
              <a:t>02</a:t>
            </a:r>
          </a:p>
        </p:txBody>
      </p:sp>
    </p:spTree>
    <p:extLst>
      <p:ext uri="{BB962C8B-B14F-4D97-AF65-F5344CB8AC3E}">
        <p14:creationId xmlns:p14="http://schemas.microsoft.com/office/powerpoint/2010/main" val="1930395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3EBD48-27ED-6241-4DAF-85E4C62E6C9E}"/>
              </a:ext>
            </a:extLst>
          </p:cNvPr>
          <p:cNvSpPr>
            <a:spLocks noGrp="1"/>
          </p:cNvSpPr>
          <p:nvPr>
            <p:ph type="body" sz="quarter" idx="14"/>
          </p:nvPr>
        </p:nvSpPr>
        <p:spPr>
          <a:xfrm>
            <a:off x="10735431" y="2522037"/>
            <a:ext cx="785328" cy="1082624"/>
          </a:xfrm>
        </p:spPr>
        <p:txBody>
          <a:bodyPr>
            <a:normAutofit fontScale="85000" lnSpcReduction="20000"/>
          </a:bodyPr>
          <a:lstStyle/>
          <a:p>
            <a:r>
              <a:rPr lang="en-IE" dirty="0"/>
              <a:t>”</a:t>
            </a:r>
          </a:p>
        </p:txBody>
      </p:sp>
      <p:sp>
        <p:nvSpPr>
          <p:cNvPr id="3" name="Text Placeholder 2">
            <a:extLst>
              <a:ext uri="{FF2B5EF4-FFF2-40B4-BE49-F238E27FC236}">
                <a16:creationId xmlns:a16="http://schemas.microsoft.com/office/drawing/2014/main" id="{7A9A541A-8604-E83F-AD22-B24799C57C61}"/>
              </a:ext>
            </a:extLst>
          </p:cNvPr>
          <p:cNvSpPr>
            <a:spLocks noGrp="1"/>
          </p:cNvSpPr>
          <p:nvPr>
            <p:ph type="body" sz="quarter" idx="13"/>
          </p:nvPr>
        </p:nvSpPr>
        <p:spPr>
          <a:xfrm>
            <a:off x="7760966" y="6854"/>
            <a:ext cx="4369392" cy="3246486"/>
          </a:xfrm>
        </p:spPr>
        <p:txBody>
          <a:bodyPr>
            <a:normAutofit/>
          </a:bodyPr>
          <a:lstStyle/>
          <a:p>
            <a:r>
              <a:rPr lang="en-US" sz="2400" dirty="0"/>
              <a:t>Having knowledge of our history allows us to understand where we are coming from, which in turn allows us to understand our present. It not only reveals the past, but it also helps us create a better future.</a:t>
            </a:r>
            <a:endParaRPr lang="en-IE" sz="2400" dirty="0"/>
          </a:p>
        </p:txBody>
      </p:sp>
      <p:sp>
        <p:nvSpPr>
          <p:cNvPr id="4" name="Text Placeholder 3">
            <a:extLst>
              <a:ext uri="{FF2B5EF4-FFF2-40B4-BE49-F238E27FC236}">
                <a16:creationId xmlns:a16="http://schemas.microsoft.com/office/drawing/2014/main" id="{24969140-C40D-BCB1-93B6-ABF5CB4C42A6}"/>
              </a:ext>
            </a:extLst>
          </p:cNvPr>
          <p:cNvSpPr>
            <a:spLocks noGrp="1"/>
          </p:cNvSpPr>
          <p:nvPr>
            <p:ph type="body" sz="quarter" idx="15"/>
          </p:nvPr>
        </p:nvSpPr>
        <p:spPr>
          <a:xfrm>
            <a:off x="7332458" y="1020"/>
            <a:ext cx="2613204" cy="1221666"/>
          </a:xfrm>
          <a:noFill/>
        </p:spPr>
        <p:txBody>
          <a:bodyPr>
            <a:normAutofit fontScale="92500" lnSpcReduction="10000"/>
          </a:bodyPr>
          <a:lstStyle/>
          <a:p>
            <a:r>
              <a:rPr lang="en-IE" dirty="0"/>
              <a:t>“</a:t>
            </a:r>
          </a:p>
        </p:txBody>
      </p:sp>
      <p:sp>
        <p:nvSpPr>
          <p:cNvPr id="5" name="Text Placeholder 4">
            <a:extLst>
              <a:ext uri="{FF2B5EF4-FFF2-40B4-BE49-F238E27FC236}">
                <a16:creationId xmlns:a16="http://schemas.microsoft.com/office/drawing/2014/main" id="{139F7D0F-54BA-FC76-C53B-7FBCD149CCBB}"/>
              </a:ext>
            </a:extLst>
          </p:cNvPr>
          <p:cNvSpPr>
            <a:spLocks noGrp="1"/>
          </p:cNvSpPr>
          <p:nvPr>
            <p:ph type="body" sz="quarter" idx="18"/>
          </p:nvPr>
        </p:nvSpPr>
        <p:spPr/>
        <p:txBody>
          <a:bodyPr anchor="ctr"/>
          <a:lstStyle/>
          <a:p>
            <a:r>
              <a:rPr lang="en-IE" dirty="0"/>
              <a:t>Heritage Value</a:t>
            </a:r>
          </a:p>
        </p:txBody>
      </p:sp>
      <p:pic>
        <p:nvPicPr>
          <p:cNvPr id="8" name="Picture Placeholder 7" descr="Person checking plants">
            <a:extLst>
              <a:ext uri="{FF2B5EF4-FFF2-40B4-BE49-F238E27FC236}">
                <a16:creationId xmlns:a16="http://schemas.microsoft.com/office/drawing/2014/main" id="{34591CBD-3BBF-3998-FFFA-90081ECB7939}"/>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l="2575" r="2575"/>
          <a:stretch>
            <a:fillRect/>
          </a:stretch>
        </p:blipFill>
        <p:spPr/>
      </p:pic>
      <p:sp>
        <p:nvSpPr>
          <p:cNvPr id="7" name="TextBox 6">
            <a:extLst>
              <a:ext uri="{FF2B5EF4-FFF2-40B4-BE49-F238E27FC236}">
                <a16:creationId xmlns:a16="http://schemas.microsoft.com/office/drawing/2014/main" id="{A17E1FBC-2B01-45B1-7CD7-71FAD9A69209}"/>
              </a:ext>
            </a:extLst>
          </p:cNvPr>
          <p:cNvSpPr txBox="1"/>
          <p:nvPr/>
        </p:nvSpPr>
        <p:spPr>
          <a:xfrm>
            <a:off x="7604436" y="3317969"/>
            <a:ext cx="4369391" cy="3416320"/>
          </a:xfrm>
          <a:prstGeom prst="rect">
            <a:avLst/>
          </a:prstGeom>
          <a:noFill/>
        </p:spPr>
        <p:txBody>
          <a:bodyPr wrap="square">
            <a:spAutoFit/>
          </a:bodyPr>
          <a:lstStyle/>
          <a:p>
            <a:r>
              <a:rPr lang="en-IE" sz="2400" dirty="0">
                <a:solidFill>
                  <a:srgbClr val="60220F"/>
                </a:solidFill>
              </a:rPr>
              <a:t>In Module 4,  we go deeper into the importance of Heritage Foods, and how you as smallholders can unlock their the heritage value. However, here we want to highlight to the opportunity you hold through your produce provenance as well and how this can mean premium.</a:t>
            </a:r>
          </a:p>
        </p:txBody>
      </p:sp>
    </p:spTree>
    <p:extLst>
      <p:ext uri="{BB962C8B-B14F-4D97-AF65-F5344CB8AC3E}">
        <p14:creationId xmlns:p14="http://schemas.microsoft.com/office/powerpoint/2010/main" val="2837442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erson harvesting lettuce from a garden">
            <a:extLst>
              <a:ext uri="{FF2B5EF4-FFF2-40B4-BE49-F238E27FC236}">
                <a16:creationId xmlns:a16="http://schemas.microsoft.com/office/drawing/2014/main" id="{188D18CE-2D07-890A-89D3-BE8B91FBDDE6}"/>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17710" r="27523"/>
          <a:stretch/>
        </p:blipFill>
        <p:spPr>
          <a:xfrm>
            <a:off x="7340026" y="0"/>
            <a:ext cx="4851974" cy="6858000"/>
          </a:xfrm>
        </p:spPr>
      </p:pic>
      <p:sp>
        <p:nvSpPr>
          <p:cNvPr id="3" name="Text Placeholder 2">
            <a:extLst>
              <a:ext uri="{FF2B5EF4-FFF2-40B4-BE49-F238E27FC236}">
                <a16:creationId xmlns:a16="http://schemas.microsoft.com/office/drawing/2014/main" id="{45483ADA-B806-DF76-5CDC-E4AB51DB6070}"/>
              </a:ext>
            </a:extLst>
          </p:cNvPr>
          <p:cNvSpPr>
            <a:spLocks noGrp="1"/>
          </p:cNvSpPr>
          <p:nvPr>
            <p:ph type="body" sz="quarter" idx="16"/>
          </p:nvPr>
        </p:nvSpPr>
        <p:spPr>
          <a:xfrm>
            <a:off x="298383" y="1769688"/>
            <a:ext cx="6631227" cy="4181666"/>
          </a:xfrm>
        </p:spPr>
        <p:txBody>
          <a:bodyPr/>
          <a:lstStyle/>
          <a:p>
            <a:r>
              <a:rPr lang="en-US" b="1" dirty="0">
                <a:solidFill>
                  <a:srgbClr val="A23B23"/>
                </a:solidFill>
              </a:rPr>
              <a:t>Food provenance - </a:t>
            </a:r>
            <a:r>
              <a:rPr lang="en-US" dirty="0"/>
              <a:t>the term used to describe the origin of food such as where it has been grown, raised or caught. Importantly, it provides the consumer with an understanding of how their food has been produced and transported. The different farming methods used to produce food affect the overall quality and taste. Increasingly, consumers are rightly demanding greater transparency and shorter food supply chains. </a:t>
            </a:r>
          </a:p>
          <a:p>
            <a:r>
              <a:rPr lang="en-IE" dirty="0">
                <a:ea typeface="+mn-lt"/>
                <a:cs typeface="Calibri"/>
              </a:rPr>
              <a:t>When we talk about local food provenance, we are talking about people, place and small scale.  Consumers identify local with being able to link the product/brand back to a particular person and often location.  </a:t>
            </a:r>
            <a:endParaRPr lang="en-IE" b="1" dirty="0">
              <a:solidFill>
                <a:srgbClr val="A23B23"/>
              </a:solidFill>
            </a:endParaRPr>
          </a:p>
        </p:txBody>
      </p:sp>
      <p:sp>
        <p:nvSpPr>
          <p:cNvPr id="4" name="Text Placeholder 3">
            <a:extLst>
              <a:ext uri="{FF2B5EF4-FFF2-40B4-BE49-F238E27FC236}">
                <a16:creationId xmlns:a16="http://schemas.microsoft.com/office/drawing/2014/main" id="{FF17945F-9F61-CCAA-9FEF-5D6307EC54CF}"/>
              </a:ext>
            </a:extLst>
          </p:cNvPr>
          <p:cNvSpPr>
            <a:spLocks noGrp="1"/>
          </p:cNvSpPr>
          <p:nvPr>
            <p:ph type="body" sz="quarter" idx="18"/>
          </p:nvPr>
        </p:nvSpPr>
        <p:spPr/>
        <p:txBody>
          <a:bodyPr/>
          <a:lstStyle/>
          <a:p>
            <a:r>
              <a:rPr lang="en-IE" dirty="0"/>
              <a:t>Provenance and Premium</a:t>
            </a:r>
          </a:p>
        </p:txBody>
      </p:sp>
    </p:spTree>
    <p:extLst>
      <p:ext uri="{BB962C8B-B14F-4D97-AF65-F5344CB8AC3E}">
        <p14:creationId xmlns:p14="http://schemas.microsoft.com/office/powerpoint/2010/main" val="4351049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erson harvesting lettuce from a garden">
            <a:extLst>
              <a:ext uri="{FF2B5EF4-FFF2-40B4-BE49-F238E27FC236}">
                <a16:creationId xmlns:a16="http://schemas.microsoft.com/office/drawing/2014/main" id="{188D18CE-2D07-890A-89D3-BE8B91FBDDE6}"/>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17710" r="27523"/>
          <a:stretch/>
        </p:blipFill>
        <p:spPr>
          <a:xfrm>
            <a:off x="7340026" y="0"/>
            <a:ext cx="4851974" cy="6858000"/>
          </a:xfrm>
        </p:spPr>
      </p:pic>
      <p:sp>
        <p:nvSpPr>
          <p:cNvPr id="3" name="Text Placeholder 2">
            <a:extLst>
              <a:ext uri="{FF2B5EF4-FFF2-40B4-BE49-F238E27FC236}">
                <a16:creationId xmlns:a16="http://schemas.microsoft.com/office/drawing/2014/main" id="{45483ADA-B806-DF76-5CDC-E4AB51DB6070}"/>
              </a:ext>
            </a:extLst>
          </p:cNvPr>
          <p:cNvSpPr>
            <a:spLocks noGrp="1"/>
          </p:cNvSpPr>
          <p:nvPr>
            <p:ph type="body" sz="quarter" idx="16"/>
          </p:nvPr>
        </p:nvSpPr>
        <p:spPr>
          <a:xfrm>
            <a:off x="298383" y="1769688"/>
            <a:ext cx="6631227" cy="4181666"/>
          </a:xfrm>
        </p:spPr>
        <p:txBody>
          <a:bodyPr/>
          <a:lstStyle/>
          <a:p>
            <a:r>
              <a:rPr lang="en-US" dirty="0">
                <a:ea typeface="+mn-lt"/>
                <a:cs typeface="+mn-lt"/>
              </a:rPr>
              <a:t>UNESCO recognises a wealth of food and drink-related traditions, which are included in the </a:t>
            </a:r>
            <a:r>
              <a:rPr lang="en-US" b="1" dirty="0">
                <a:ea typeface="+mn-lt"/>
                <a:cs typeface="+mn-lt"/>
                <a:hlinkClick r:id="rId3"/>
              </a:rPr>
              <a:t>Representative List of the Intangible Cultural Heritage of Humanity. </a:t>
            </a:r>
            <a:endParaRPr lang="en-US" b="1" dirty="0">
              <a:ea typeface="+mn-lt"/>
              <a:cs typeface="+mn-lt"/>
            </a:endParaRPr>
          </a:p>
          <a:p>
            <a:endParaRPr lang="en-US" b="1" dirty="0">
              <a:cs typeface="Calibri"/>
            </a:endParaRPr>
          </a:p>
          <a:p>
            <a:r>
              <a:rPr lang="en-US" b="1" dirty="0">
                <a:solidFill>
                  <a:srgbClr val="A23B23"/>
                </a:solidFill>
              </a:rPr>
              <a:t>Premium  - </a:t>
            </a:r>
            <a:r>
              <a:rPr lang="en-IE" dirty="0"/>
              <a:t>according to the Cambridge dictionary, Premium means “ </a:t>
            </a:r>
            <a:r>
              <a:rPr lang="en-IE" i="1" dirty="0"/>
              <a:t>an amount that is more than usual</a:t>
            </a:r>
            <a:r>
              <a:rPr lang="en-IE" dirty="0"/>
              <a:t>” i.e. your produce can be classed as premium produce due to its provenance!</a:t>
            </a:r>
            <a:endParaRPr lang="en-IE" b="1" dirty="0">
              <a:solidFill>
                <a:srgbClr val="A23B23"/>
              </a:solidFill>
            </a:endParaRPr>
          </a:p>
        </p:txBody>
      </p:sp>
      <p:sp>
        <p:nvSpPr>
          <p:cNvPr id="4" name="Text Placeholder 3">
            <a:extLst>
              <a:ext uri="{FF2B5EF4-FFF2-40B4-BE49-F238E27FC236}">
                <a16:creationId xmlns:a16="http://schemas.microsoft.com/office/drawing/2014/main" id="{FF17945F-9F61-CCAA-9FEF-5D6307EC54CF}"/>
              </a:ext>
            </a:extLst>
          </p:cNvPr>
          <p:cNvSpPr>
            <a:spLocks noGrp="1"/>
          </p:cNvSpPr>
          <p:nvPr>
            <p:ph type="body" sz="quarter" idx="18"/>
          </p:nvPr>
        </p:nvSpPr>
        <p:spPr/>
        <p:txBody>
          <a:bodyPr/>
          <a:lstStyle/>
          <a:p>
            <a:r>
              <a:rPr lang="en-IE" dirty="0"/>
              <a:t>Provenance and Premium</a:t>
            </a:r>
          </a:p>
        </p:txBody>
      </p:sp>
    </p:spTree>
    <p:extLst>
      <p:ext uri="{BB962C8B-B14F-4D97-AF65-F5344CB8AC3E}">
        <p14:creationId xmlns:p14="http://schemas.microsoft.com/office/powerpoint/2010/main" val="4063526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5483ADA-B806-DF76-5CDC-E4AB51DB6070}"/>
              </a:ext>
            </a:extLst>
          </p:cNvPr>
          <p:cNvSpPr>
            <a:spLocks noGrp="1"/>
          </p:cNvSpPr>
          <p:nvPr>
            <p:ph type="body" sz="quarter" idx="16"/>
          </p:nvPr>
        </p:nvSpPr>
        <p:spPr>
          <a:xfrm>
            <a:off x="121841" y="1769688"/>
            <a:ext cx="7132991" cy="4181666"/>
          </a:xfrm>
        </p:spPr>
        <p:txBody>
          <a:bodyPr/>
          <a:lstStyle/>
          <a:p>
            <a:r>
              <a:rPr lang="en-US" dirty="0"/>
              <a:t>“Artisan” is a term used to describe food produced by non-</a:t>
            </a:r>
            <a:r>
              <a:rPr lang="en-US" dirty="0" err="1"/>
              <a:t>industrialised</a:t>
            </a:r>
            <a:r>
              <a:rPr lang="en-US" dirty="0"/>
              <a:t> methods, often handed down through generations but now, is sometimes in danger of being lost. Tastes and processes are allowed to develop slowly and naturally, rather than curtailed for mass-production.</a:t>
            </a:r>
          </a:p>
          <a:p>
            <a:r>
              <a:rPr lang="en-US" dirty="0"/>
              <a:t>The Artisan Food movement is focused on providing farm to fork type foods with locally sourced products that benefit the consumer, small scale growers and producers, and the local economy. It is a popular and growing market in Europe driven by consumer tastes and trends.</a:t>
            </a:r>
          </a:p>
          <a:p>
            <a:r>
              <a:rPr lang="en-US" b="1" dirty="0">
                <a:solidFill>
                  <a:srgbClr val="A23B23"/>
                </a:solidFill>
              </a:rPr>
              <a:t>  </a:t>
            </a:r>
            <a:endParaRPr lang="en-IE" b="1" dirty="0">
              <a:solidFill>
                <a:srgbClr val="A23B23"/>
              </a:solidFill>
            </a:endParaRPr>
          </a:p>
        </p:txBody>
      </p:sp>
      <p:sp>
        <p:nvSpPr>
          <p:cNvPr id="4" name="Text Placeholder 3">
            <a:extLst>
              <a:ext uri="{FF2B5EF4-FFF2-40B4-BE49-F238E27FC236}">
                <a16:creationId xmlns:a16="http://schemas.microsoft.com/office/drawing/2014/main" id="{FF17945F-9F61-CCAA-9FEF-5D6307EC54CF}"/>
              </a:ext>
            </a:extLst>
          </p:cNvPr>
          <p:cNvSpPr>
            <a:spLocks noGrp="1"/>
          </p:cNvSpPr>
          <p:nvPr>
            <p:ph type="body" sz="quarter" idx="18"/>
          </p:nvPr>
        </p:nvSpPr>
        <p:spPr/>
        <p:txBody>
          <a:bodyPr/>
          <a:lstStyle/>
          <a:p>
            <a:r>
              <a:rPr lang="en-IE" dirty="0"/>
              <a:t>Artisan</a:t>
            </a:r>
          </a:p>
        </p:txBody>
      </p:sp>
      <p:pic>
        <p:nvPicPr>
          <p:cNvPr id="7" name="Picture Placeholder 6">
            <a:extLst>
              <a:ext uri="{FF2B5EF4-FFF2-40B4-BE49-F238E27FC236}">
                <a16:creationId xmlns:a16="http://schemas.microsoft.com/office/drawing/2014/main" id="{FA82B75E-770A-3549-79EF-839532F6AF35}"/>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t="49" b="49"/>
          <a:stretch/>
        </p:blipFill>
        <p:spPr>
          <a:xfrm>
            <a:off x="7340600" y="0"/>
            <a:ext cx="4851400" cy="6858000"/>
          </a:xfrm>
          <a:prstGeom prst="rect">
            <a:avLst/>
          </a:prstGeom>
        </p:spPr>
      </p:pic>
    </p:spTree>
    <p:extLst>
      <p:ext uri="{BB962C8B-B14F-4D97-AF65-F5344CB8AC3E}">
        <p14:creationId xmlns:p14="http://schemas.microsoft.com/office/powerpoint/2010/main" val="1929548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at wheat fields">
            <a:extLst>
              <a:ext uri="{FF2B5EF4-FFF2-40B4-BE49-F238E27FC236}">
                <a16:creationId xmlns:a16="http://schemas.microsoft.com/office/drawing/2014/main" id="{086579F0-DEDE-010B-494D-851BEE6E642C}"/>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l="26420" r="26420"/>
          <a:stretch>
            <a:fillRect/>
          </a:stretch>
        </p:blipFill>
        <p:spPr/>
      </p:pic>
      <p:sp>
        <p:nvSpPr>
          <p:cNvPr id="3" name="Text Placeholder 2">
            <a:extLst>
              <a:ext uri="{FF2B5EF4-FFF2-40B4-BE49-F238E27FC236}">
                <a16:creationId xmlns:a16="http://schemas.microsoft.com/office/drawing/2014/main" id="{5E0269A1-5845-EE90-5CDC-BE0A98423D80}"/>
              </a:ext>
            </a:extLst>
          </p:cNvPr>
          <p:cNvSpPr>
            <a:spLocks noGrp="1"/>
          </p:cNvSpPr>
          <p:nvPr>
            <p:ph type="body" sz="quarter" idx="16"/>
          </p:nvPr>
        </p:nvSpPr>
        <p:spPr/>
        <p:txBody>
          <a:bodyPr/>
          <a:lstStyle/>
          <a:p>
            <a:r>
              <a:rPr lang="en-IE" dirty="0"/>
              <a:t>Premium value has been long associated with value-based claims or certificates like ‘organic’ or ‘sustainably farmed’.  You need to believe that you are worth this perception of high value.</a:t>
            </a:r>
          </a:p>
          <a:p>
            <a:r>
              <a:rPr lang="en-US" dirty="0"/>
              <a:t>Shopping locally is a win-win in many respects. Consumers are enjoying higher quality produce whilst also helping the environment. Limiting the food miles reduces the carbon footprint the food leaves behind and supports the European food and farming sector and it is you, as smallholders,  who are making this happen.</a:t>
            </a:r>
            <a:endParaRPr lang="en-IE" dirty="0"/>
          </a:p>
        </p:txBody>
      </p:sp>
      <p:sp>
        <p:nvSpPr>
          <p:cNvPr id="4" name="Text Placeholder 3">
            <a:extLst>
              <a:ext uri="{FF2B5EF4-FFF2-40B4-BE49-F238E27FC236}">
                <a16:creationId xmlns:a16="http://schemas.microsoft.com/office/drawing/2014/main" id="{F4486ECF-3654-BB2E-4F34-4D23496BDDAC}"/>
              </a:ext>
            </a:extLst>
          </p:cNvPr>
          <p:cNvSpPr>
            <a:spLocks noGrp="1"/>
          </p:cNvSpPr>
          <p:nvPr>
            <p:ph type="body" sz="quarter" idx="18"/>
          </p:nvPr>
        </p:nvSpPr>
        <p:spPr>
          <a:xfrm>
            <a:off x="447064" y="559748"/>
            <a:ext cx="6482545" cy="1210837"/>
          </a:xfrm>
        </p:spPr>
        <p:txBody>
          <a:bodyPr/>
          <a:lstStyle/>
          <a:p>
            <a:r>
              <a:rPr lang="en-IE" dirty="0"/>
              <a:t>Believe in your value!</a:t>
            </a:r>
          </a:p>
        </p:txBody>
      </p:sp>
    </p:spTree>
    <p:extLst>
      <p:ext uri="{BB962C8B-B14F-4D97-AF65-F5344CB8AC3E}">
        <p14:creationId xmlns:p14="http://schemas.microsoft.com/office/powerpoint/2010/main" val="1456940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food, fruit, vegetable, different&#10;&#10;Description automatically generated">
            <a:extLst>
              <a:ext uri="{FF2B5EF4-FFF2-40B4-BE49-F238E27FC236}">
                <a16:creationId xmlns:a16="http://schemas.microsoft.com/office/drawing/2014/main" id="{97A719D6-3306-8FD3-4BF5-B584C6337DEE}"/>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l="26388" r="26388"/>
          <a:stretch>
            <a:fillRect/>
          </a:stretch>
        </p:blipFill>
        <p:spPr/>
      </p:pic>
      <p:sp>
        <p:nvSpPr>
          <p:cNvPr id="3" name="Text Placeholder 2">
            <a:extLst>
              <a:ext uri="{FF2B5EF4-FFF2-40B4-BE49-F238E27FC236}">
                <a16:creationId xmlns:a16="http://schemas.microsoft.com/office/drawing/2014/main" id="{8456B350-D16F-D5B2-AA8A-FF878BB6B51F}"/>
              </a:ext>
            </a:extLst>
          </p:cNvPr>
          <p:cNvSpPr>
            <a:spLocks noGrp="1"/>
          </p:cNvSpPr>
          <p:nvPr>
            <p:ph type="body" sz="quarter" idx="16"/>
          </p:nvPr>
        </p:nvSpPr>
        <p:spPr>
          <a:xfrm>
            <a:off x="86264" y="2067342"/>
            <a:ext cx="7253761" cy="4038015"/>
          </a:xfrm>
        </p:spPr>
        <p:txBody>
          <a:bodyPr/>
          <a:lstStyle/>
          <a:p>
            <a:r>
              <a:rPr lang="en-US" dirty="0"/>
              <a:t>In our post-Covid-19 world, the mantra of ‘buying local’ has resonated loudly. Many consumers have broken old shopping and eating habits in favour of trying out new ways to feed their families. As a result, farm shops and farmers’ markets are thriving, and we are even seeing the advent of pop-up weekly markets in villages and small towns. </a:t>
            </a:r>
          </a:p>
          <a:p>
            <a:r>
              <a:rPr lang="en-US" dirty="0"/>
              <a:t>To some extent, we are witnessing a return to our parents’ and grandparents’ shopping habits.  We will share learning on ways of selling later in Module </a:t>
            </a:r>
            <a:r>
              <a:rPr lang="en-US" dirty="0">
                <a:highlight>
                  <a:srgbClr val="FFFF00"/>
                </a:highlight>
              </a:rPr>
              <a:t>X.</a:t>
            </a:r>
            <a:endParaRPr lang="en-IE" dirty="0">
              <a:highlight>
                <a:srgbClr val="FFFF00"/>
              </a:highlight>
            </a:endParaRPr>
          </a:p>
        </p:txBody>
      </p:sp>
      <p:sp>
        <p:nvSpPr>
          <p:cNvPr id="4" name="Text Placeholder 3">
            <a:extLst>
              <a:ext uri="{FF2B5EF4-FFF2-40B4-BE49-F238E27FC236}">
                <a16:creationId xmlns:a16="http://schemas.microsoft.com/office/drawing/2014/main" id="{E83519FB-7D1B-1B76-4D01-D7056FC28CF3}"/>
              </a:ext>
            </a:extLst>
          </p:cNvPr>
          <p:cNvSpPr>
            <a:spLocks noGrp="1"/>
          </p:cNvSpPr>
          <p:nvPr>
            <p:ph type="body" sz="quarter" idx="18"/>
          </p:nvPr>
        </p:nvSpPr>
        <p:spPr/>
        <p:txBody>
          <a:bodyPr/>
          <a:lstStyle/>
          <a:p>
            <a:r>
              <a:rPr lang="en-IE" dirty="0"/>
              <a:t>Selling your Heritage or Provenance…</a:t>
            </a:r>
          </a:p>
        </p:txBody>
      </p:sp>
    </p:spTree>
    <p:extLst>
      <p:ext uri="{BB962C8B-B14F-4D97-AF65-F5344CB8AC3E}">
        <p14:creationId xmlns:p14="http://schemas.microsoft.com/office/powerpoint/2010/main" val="2605221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2AF209-B708-DD47-BDC0-D6531A6AA7C7}"/>
              </a:ext>
            </a:extLst>
          </p:cNvPr>
          <p:cNvSpPr>
            <a:spLocks noGrp="1"/>
          </p:cNvSpPr>
          <p:nvPr>
            <p:ph type="body" sz="quarter" idx="15"/>
          </p:nvPr>
        </p:nvSpPr>
        <p:spPr>
          <a:xfrm>
            <a:off x="6266730" y="1101302"/>
            <a:ext cx="511077" cy="635000"/>
          </a:xfrm>
        </p:spPr>
        <p:txBody>
          <a:bodyPr/>
          <a:lstStyle/>
          <a:p>
            <a:r>
              <a:rPr lang="en-IE" dirty="0"/>
              <a:t>1</a:t>
            </a:r>
            <a:endParaRPr lang="en-RU" dirty="0"/>
          </a:p>
        </p:txBody>
      </p:sp>
      <p:sp>
        <p:nvSpPr>
          <p:cNvPr id="3" name="Text Placeholder 2">
            <a:extLst>
              <a:ext uri="{FF2B5EF4-FFF2-40B4-BE49-F238E27FC236}">
                <a16:creationId xmlns:a16="http://schemas.microsoft.com/office/drawing/2014/main" id="{ACE446B9-9021-E34A-9EEE-AB9843B7192F}"/>
              </a:ext>
            </a:extLst>
          </p:cNvPr>
          <p:cNvSpPr>
            <a:spLocks noGrp="1"/>
          </p:cNvSpPr>
          <p:nvPr>
            <p:ph type="body" sz="quarter" idx="18"/>
          </p:nvPr>
        </p:nvSpPr>
        <p:spPr>
          <a:xfrm>
            <a:off x="164611" y="892009"/>
            <a:ext cx="5993569" cy="4559156"/>
          </a:xfrm>
        </p:spPr>
        <p:txBody>
          <a:bodyPr vert="horz" lIns="91440" tIns="45720" rIns="91440" bIns="45720" rtlCol="0" anchor="t">
            <a:normAutofit/>
          </a:bodyPr>
          <a:lstStyle/>
          <a:p>
            <a:pPr marL="0" indent="0"/>
            <a:r>
              <a:rPr lang="en-US" sz="2300" b="0" i="0" dirty="0">
                <a:effectLst/>
              </a:rPr>
              <a:t>This module lays the foundations for the goal of</a:t>
            </a:r>
            <a:r>
              <a:rPr lang="en-US" sz="2300" dirty="0"/>
              <a:t> Sustainable Smallholders. This training programme is the start of your journey  from your small holding to growth and sustainability. You will view your smallholding as an enterprise and the value and opportunities that lie within it. You will gain insight into your enterprise from different angles by using several tools that will support you on this entrepreneurial  mission. </a:t>
            </a:r>
          </a:p>
          <a:p>
            <a:pPr marL="0" indent="0"/>
            <a:r>
              <a:rPr lang="en-IE" sz="2300" dirty="0">
                <a:solidFill>
                  <a:srgbClr val="60220F"/>
                </a:solidFill>
              </a:rPr>
              <a:t>Module 1 concludes with your increasing understanding of the who – what – how of developing that all-important first business plan.</a:t>
            </a:r>
          </a:p>
          <a:p>
            <a:pPr marL="0" indent="0"/>
            <a:endParaRPr lang="en-US" dirty="0">
              <a:cs typeface="Calibri"/>
            </a:endParaRPr>
          </a:p>
        </p:txBody>
      </p:sp>
      <p:sp>
        <p:nvSpPr>
          <p:cNvPr id="4" name="Text Placeholder 3">
            <a:extLst>
              <a:ext uri="{FF2B5EF4-FFF2-40B4-BE49-F238E27FC236}">
                <a16:creationId xmlns:a16="http://schemas.microsoft.com/office/drawing/2014/main" id="{A915BD0B-49A3-B944-85CA-6AA46EB0B2A4}"/>
              </a:ext>
            </a:extLst>
          </p:cNvPr>
          <p:cNvSpPr>
            <a:spLocks noGrp="1"/>
          </p:cNvSpPr>
          <p:nvPr>
            <p:ph type="body" sz="quarter" idx="16"/>
          </p:nvPr>
        </p:nvSpPr>
        <p:spPr>
          <a:xfrm>
            <a:off x="256669" y="287998"/>
            <a:ext cx="4378451" cy="603631"/>
          </a:xfrm>
        </p:spPr>
        <p:txBody>
          <a:bodyPr/>
          <a:lstStyle/>
          <a:p>
            <a:r>
              <a:rPr lang="en-IE" dirty="0"/>
              <a:t>Module 1</a:t>
            </a:r>
            <a:endParaRPr lang="en-RU" dirty="0"/>
          </a:p>
        </p:txBody>
      </p:sp>
      <p:sp>
        <p:nvSpPr>
          <p:cNvPr id="5" name="Text Placeholder 4">
            <a:extLst>
              <a:ext uri="{FF2B5EF4-FFF2-40B4-BE49-F238E27FC236}">
                <a16:creationId xmlns:a16="http://schemas.microsoft.com/office/drawing/2014/main" id="{F4DBBAFF-0C2B-7545-91B1-0659D836DD78}"/>
              </a:ext>
            </a:extLst>
          </p:cNvPr>
          <p:cNvSpPr>
            <a:spLocks noGrp="1"/>
          </p:cNvSpPr>
          <p:nvPr>
            <p:ph type="body" sz="quarter" idx="14"/>
          </p:nvPr>
        </p:nvSpPr>
        <p:spPr>
          <a:xfrm>
            <a:off x="7007623" y="1007616"/>
            <a:ext cx="4718277" cy="822373"/>
          </a:xfrm>
        </p:spPr>
        <p:txBody>
          <a:bodyPr/>
          <a:lstStyle/>
          <a:p>
            <a:r>
              <a:rPr lang="en-US" sz="2400" b="0" i="0" dirty="0">
                <a:effectLst/>
              </a:rPr>
              <a:t>Introduction to this Project and the </a:t>
            </a:r>
            <a:r>
              <a:rPr lang="en-US" sz="2400" dirty="0"/>
              <a:t>Importance</a:t>
            </a:r>
            <a:r>
              <a:rPr lang="en-US" sz="2400" b="0" i="0" dirty="0">
                <a:effectLst/>
              </a:rPr>
              <a:t> of Smallholders</a:t>
            </a:r>
            <a:endParaRPr lang="en-RU" sz="2400" dirty="0"/>
          </a:p>
        </p:txBody>
      </p:sp>
      <p:sp>
        <p:nvSpPr>
          <p:cNvPr id="6" name="Text Placeholder 5">
            <a:extLst>
              <a:ext uri="{FF2B5EF4-FFF2-40B4-BE49-F238E27FC236}">
                <a16:creationId xmlns:a16="http://schemas.microsoft.com/office/drawing/2014/main" id="{D9484154-309E-B94F-9E02-479B8089D20C}"/>
              </a:ext>
            </a:extLst>
          </p:cNvPr>
          <p:cNvSpPr>
            <a:spLocks noGrp="1"/>
          </p:cNvSpPr>
          <p:nvPr>
            <p:ph type="body" sz="quarter" idx="19"/>
          </p:nvPr>
        </p:nvSpPr>
        <p:spPr>
          <a:xfrm>
            <a:off x="6272701" y="2068709"/>
            <a:ext cx="511077" cy="635000"/>
          </a:xfrm>
        </p:spPr>
        <p:txBody>
          <a:bodyPr/>
          <a:lstStyle/>
          <a:p>
            <a:r>
              <a:rPr lang="en-IE" dirty="0"/>
              <a:t>2</a:t>
            </a:r>
            <a:endParaRPr lang="en-RU" dirty="0"/>
          </a:p>
        </p:txBody>
      </p:sp>
      <p:sp>
        <p:nvSpPr>
          <p:cNvPr id="7" name="Text Placeholder 6">
            <a:extLst>
              <a:ext uri="{FF2B5EF4-FFF2-40B4-BE49-F238E27FC236}">
                <a16:creationId xmlns:a16="http://schemas.microsoft.com/office/drawing/2014/main" id="{AFB87F6A-4B73-F74F-BA52-CF46610128EC}"/>
              </a:ext>
            </a:extLst>
          </p:cNvPr>
          <p:cNvSpPr>
            <a:spLocks noGrp="1"/>
          </p:cNvSpPr>
          <p:nvPr>
            <p:ph type="body" sz="quarter" idx="20"/>
          </p:nvPr>
        </p:nvSpPr>
        <p:spPr>
          <a:xfrm>
            <a:off x="7007623" y="4871372"/>
            <a:ext cx="4718277" cy="822373"/>
          </a:xfrm>
        </p:spPr>
        <p:txBody>
          <a:bodyPr/>
          <a:lstStyle/>
          <a:p>
            <a:r>
              <a:rPr lang="en-US" sz="2400" dirty="0"/>
              <a:t>Strengths, Weaknesses, Opportunities and Threats  </a:t>
            </a:r>
          </a:p>
        </p:txBody>
      </p:sp>
      <p:sp>
        <p:nvSpPr>
          <p:cNvPr id="8" name="Text Placeholder 7">
            <a:extLst>
              <a:ext uri="{FF2B5EF4-FFF2-40B4-BE49-F238E27FC236}">
                <a16:creationId xmlns:a16="http://schemas.microsoft.com/office/drawing/2014/main" id="{EA8B913C-8926-7941-B6B4-DEB86137719D}"/>
              </a:ext>
            </a:extLst>
          </p:cNvPr>
          <p:cNvSpPr>
            <a:spLocks noGrp="1"/>
          </p:cNvSpPr>
          <p:nvPr>
            <p:ph type="body" sz="quarter" idx="21"/>
          </p:nvPr>
        </p:nvSpPr>
        <p:spPr>
          <a:xfrm>
            <a:off x="6266731" y="3036119"/>
            <a:ext cx="511077" cy="635000"/>
          </a:xfrm>
        </p:spPr>
        <p:txBody>
          <a:bodyPr/>
          <a:lstStyle/>
          <a:p>
            <a:r>
              <a:rPr lang="en-IE" dirty="0"/>
              <a:t>3</a:t>
            </a:r>
            <a:endParaRPr lang="en-RU" dirty="0"/>
          </a:p>
        </p:txBody>
      </p:sp>
      <p:sp>
        <p:nvSpPr>
          <p:cNvPr id="9" name="Text Placeholder 8">
            <a:extLst>
              <a:ext uri="{FF2B5EF4-FFF2-40B4-BE49-F238E27FC236}">
                <a16:creationId xmlns:a16="http://schemas.microsoft.com/office/drawing/2014/main" id="{83F85A19-5B38-EE4B-B0B4-BD4B1473081F}"/>
              </a:ext>
            </a:extLst>
          </p:cNvPr>
          <p:cNvSpPr>
            <a:spLocks noGrp="1"/>
          </p:cNvSpPr>
          <p:nvPr>
            <p:ph type="body" sz="quarter" idx="22"/>
          </p:nvPr>
        </p:nvSpPr>
        <p:spPr>
          <a:xfrm>
            <a:off x="7007623" y="3903593"/>
            <a:ext cx="4718277" cy="822373"/>
          </a:xfrm>
        </p:spPr>
        <p:txBody>
          <a:bodyPr/>
          <a:lstStyle/>
          <a:p>
            <a:r>
              <a:rPr lang="en-IE" sz="2400" dirty="0"/>
              <a:t>Business Plan Development</a:t>
            </a:r>
            <a:endParaRPr lang="en-RU" sz="2400" dirty="0"/>
          </a:p>
        </p:txBody>
      </p:sp>
      <p:sp>
        <p:nvSpPr>
          <p:cNvPr id="10" name="Text Placeholder 9">
            <a:extLst>
              <a:ext uri="{FF2B5EF4-FFF2-40B4-BE49-F238E27FC236}">
                <a16:creationId xmlns:a16="http://schemas.microsoft.com/office/drawing/2014/main" id="{636DA96F-A929-4744-AD5F-9470E77D59E6}"/>
              </a:ext>
            </a:extLst>
          </p:cNvPr>
          <p:cNvSpPr>
            <a:spLocks noGrp="1"/>
          </p:cNvSpPr>
          <p:nvPr>
            <p:ph type="body" sz="quarter" idx="23"/>
          </p:nvPr>
        </p:nvSpPr>
        <p:spPr>
          <a:xfrm>
            <a:off x="6250828" y="4003526"/>
            <a:ext cx="511077" cy="635000"/>
          </a:xfrm>
        </p:spPr>
        <p:txBody>
          <a:bodyPr/>
          <a:lstStyle/>
          <a:p>
            <a:r>
              <a:rPr lang="en-IE" dirty="0"/>
              <a:t>4</a:t>
            </a:r>
            <a:endParaRPr lang="en-RU" dirty="0"/>
          </a:p>
        </p:txBody>
      </p:sp>
      <p:sp>
        <p:nvSpPr>
          <p:cNvPr id="12" name="Text Placeholder 11">
            <a:extLst>
              <a:ext uri="{FF2B5EF4-FFF2-40B4-BE49-F238E27FC236}">
                <a16:creationId xmlns:a16="http://schemas.microsoft.com/office/drawing/2014/main" id="{0EA5DDAE-FEC8-CC40-BB2B-DE21A93B7A9D}"/>
              </a:ext>
            </a:extLst>
          </p:cNvPr>
          <p:cNvSpPr>
            <a:spLocks noGrp="1"/>
          </p:cNvSpPr>
          <p:nvPr>
            <p:ph type="body" sz="quarter" idx="25"/>
          </p:nvPr>
        </p:nvSpPr>
        <p:spPr>
          <a:xfrm>
            <a:off x="6266731" y="4970937"/>
            <a:ext cx="511077" cy="635000"/>
          </a:xfrm>
        </p:spPr>
        <p:txBody>
          <a:bodyPr/>
          <a:lstStyle/>
          <a:p>
            <a:r>
              <a:rPr lang="en-IE" dirty="0"/>
              <a:t>5</a:t>
            </a:r>
            <a:endParaRPr lang="en-RU" dirty="0"/>
          </a:p>
        </p:txBody>
      </p:sp>
      <p:sp>
        <p:nvSpPr>
          <p:cNvPr id="13" name="Text Placeholder 12">
            <a:extLst>
              <a:ext uri="{FF2B5EF4-FFF2-40B4-BE49-F238E27FC236}">
                <a16:creationId xmlns:a16="http://schemas.microsoft.com/office/drawing/2014/main" id="{BFB3E8E0-B3D2-FF42-AC9F-4A40C15E7E6C}"/>
              </a:ext>
            </a:extLst>
          </p:cNvPr>
          <p:cNvSpPr>
            <a:spLocks noGrp="1"/>
          </p:cNvSpPr>
          <p:nvPr>
            <p:ph type="body" sz="quarter" idx="26"/>
          </p:nvPr>
        </p:nvSpPr>
        <p:spPr>
          <a:xfrm>
            <a:off x="7006850" y="2942432"/>
            <a:ext cx="4718277" cy="822373"/>
          </a:xfrm>
        </p:spPr>
        <p:txBody>
          <a:bodyPr/>
          <a:lstStyle/>
          <a:p>
            <a:r>
              <a:rPr lang="en-IE" sz="2400" b="0" i="0" dirty="0">
                <a:effectLst/>
              </a:rPr>
              <a:t>Entrepreneurship Opportunities &amp; Trialling your first product</a:t>
            </a:r>
            <a:endParaRPr lang="en-RU" sz="2400" dirty="0"/>
          </a:p>
        </p:txBody>
      </p:sp>
      <p:sp>
        <p:nvSpPr>
          <p:cNvPr id="16" name="TextBox 15">
            <a:extLst>
              <a:ext uri="{FF2B5EF4-FFF2-40B4-BE49-F238E27FC236}">
                <a16:creationId xmlns:a16="http://schemas.microsoft.com/office/drawing/2014/main" id="{57AF3E10-827A-AAF6-896C-16236900B1C3}"/>
              </a:ext>
            </a:extLst>
          </p:cNvPr>
          <p:cNvSpPr txBox="1"/>
          <p:nvPr/>
        </p:nvSpPr>
        <p:spPr>
          <a:xfrm>
            <a:off x="7007623" y="2087361"/>
            <a:ext cx="6096000" cy="461665"/>
          </a:xfrm>
          <a:prstGeom prst="rect">
            <a:avLst/>
          </a:prstGeom>
          <a:noFill/>
        </p:spPr>
        <p:txBody>
          <a:bodyPr wrap="square">
            <a:spAutoFit/>
          </a:bodyPr>
          <a:lstStyle/>
          <a:p>
            <a:r>
              <a:rPr lang="en-US" sz="2400" dirty="0">
                <a:solidFill>
                  <a:srgbClr val="60220F"/>
                </a:solidFill>
              </a:rPr>
              <a:t>The Premium of Heritage Produce</a:t>
            </a:r>
          </a:p>
        </p:txBody>
      </p:sp>
    </p:spTree>
    <p:extLst>
      <p:ext uri="{BB962C8B-B14F-4D97-AF65-F5344CB8AC3E}">
        <p14:creationId xmlns:p14="http://schemas.microsoft.com/office/powerpoint/2010/main" val="1468474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684D10-D902-4144-9862-929BA7F3FCAB}"/>
              </a:ext>
            </a:extLst>
          </p:cNvPr>
          <p:cNvSpPr>
            <a:spLocks noGrp="1"/>
          </p:cNvSpPr>
          <p:nvPr>
            <p:ph type="body" sz="quarter" idx="17"/>
          </p:nvPr>
        </p:nvSpPr>
        <p:spPr>
          <a:xfrm>
            <a:off x="2029090" y="1604733"/>
            <a:ext cx="3791493" cy="3407213"/>
          </a:xfrm>
        </p:spPr>
        <p:txBody>
          <a:bodyPr>
            <a:normAutofit/>
          </a:bodyPr>
          <a:lstStyle/>
          <a:p>
            <a:r>
              <a:rPr lang="en-US" dirty="0"/>
              <a:t>Entrepreneurship Opportunities and Trialing your first product </a:t>
            </a:r>
          </a:p>
          <a:p>
            <a:endParaRPr lang="en-RU" dirty="0"/>
          </a:p>
        </p:txBody>
      </p:sp>
      <p:sp>
        <p:nvSpPr>
          <p:cNvPr id="3" name="Text Placeholder 2">
            <a:extLst>
              <a:ext uri="{FF2B5EF4-FFF2-40B4-BE49-F238E27FC236}">
                <a16:creationId xmlns:a16="http://schemas.microsoft.com/office/drawing/2014/main" id="{94188B98-ADD8-554D-B473-2CD5B565026A}"/>
              </a:ext>
            </a:extLst>
          </p:cNvPr>
          <p:cNvSpPr>
            <a:spLocks noGrp="1"/>
          </p:cNvSpPr>
          <p:nvPr>
            <p:ph type="body" sz="quarter" idx="18"/>
          </p:nvPr>
        </p:nvSpPr>
        <p:spPr/>
        <p:txBody>
          <a:bodyPr/>
          <a:lstStyle/>
          <a:p>
            <a:r>
              <a:rPr lang="en-IE" dirty="0"/>
              <a:t>03</a:t>
            </a:r>
            <a:endParaRPr lang="en-RU" dirty="0"/>
          </a:p>
        </p:txBody>
      </p:sp>
    </p:spTree>
    <p:extLst>
      <p:ext uri="{BB962C8B-B14F-4D97-AF65-F5344CB8AC3E}">
        <p14:creationId xmlns:p14="http://schemas.microsoft.com/office/powerpoint/2010/main" val="219809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E614757-4A6D-B048-E5B0-20D363FEEA32}"/>
              </a:ext>
            </a:extLst>
          </p:cNvPr>
          <p:cNvSpPr>
            <a:spLocks noGrp="1"/>
          </p:cNvSpPr>
          <p:nvPr>
            <p:ph type="body" sz="quarter" idx="16"/>
          </p:nvPr>
        </p:nvSpPr>
        <p:spPr>
          <a:xfrm>
            <a:off x="447064" y="1998330"/>
            <a:ext cx="6685256" cy="4038015"/>
          </a:xfrm>
        </p:spPr>
        <p:txBody>
          <a:bodyPr/>
          <a:lstStyle/>
          <a:p>
            <a:r>
              <a:rPr lang="en-IE" dirty="0"/>
              <a:t>In Module 2,  we will explore how important it is to  to know your consumer and their need. Therein, you will also find opportunities as an entrepreneur. Needs can be seen as challenges, but challenges need solutions and that is where you as the entrepreneur come in! </a:t>
            </a:r>
          </a:p>
          <a:p>
            <a:r>
              <a:rPr lang="en-IE" dirty="0"/>
              <a:t>There are opportunities all around us,  but a certain mindset is often required to identify, verify and pursue that opportunity.  Remember,  the best leaders are known for being the best learners. Through this course,  you will learn different approaches to entrepreneurial growth and the skills to maximise your success. </a:t>
            </a:r>
          </a:p>
        </p:txBody>
      </p:sp>
      <p:sp>
        <p:nvSpPr>
          <p:cNvPr id="4" name="Text Placeholder 3">
            <a:extLst>
              <a:ext uri="{FF2B5EF4-FFF2-40B4-BE49-F238E27FC236}">
                <a16:creationId xmlns:a16="http://schemas.microsoft.com/office/drawing/2014/main" id="{C76A7534-668F-3CD1-1814-12892D3328A6}"/>
              </a:ext>
            </a:extLst>
          </p:cNvPr>
          <p:cNvSpPr>
            <a:spLocks noGrp="1"/>
          </p:cNvSpPr>
          <p:nvPr>
            <p:ph type="body" sz="quarter" idx="18"/>
          </p:nvPr>
        </p:nvSpPr>
        <p:spPr/>
        <p:txBody>
          <a:bodyPr/>
          <a:lstStyle/>
          <a:p>
            <a:r>
              <a:rPr lang="en-IE" dirty="0"/>
              <a:t>Learning to be adaptive…</a:t>
            </a:r>
          </a:p>
        </p:txBody>
      </p:sp>
      <p:sp>
        <p:nvSpPr>
          <p:cNvPr id="6" name="TextBox 5">
            <a:extLst>
              <a:ext uri="{FF2B5EF4-FFF2-40B4-BE49-F238E27FC236}">
                <a16:creationId xmlns:a16="http://schemas.microsoft.com/office/drawing/2014/main" id="{F315370F-D0DC-3222-CBFB-B8B56873A38D}"/>
              </a:ext>
            </a:extLst>
          </p:cNvPr>
          <p:cNvSpPr txBox="1"/>
          <p:nvPr/>
        </p:nvSpPr>
        <p:spPr>
          <a:xfrm>
            <a:off x="7893170" y="1998330"/>
            <a:ext cx="4123426" cy="4154984"/>
          </a:xfrm>
          <a:prstGeom prst="rect">
            <a:avLst/>
          </a:prstGeom>
          <a:solidFill>
            <a:srgbClr val="6D6A3A"/>
          </a:solidFill>
        </p:spPr>
        <p:txBody>
          <a:bodyPr wrap="square">
            <a:spAutoFit/>
          </a:bodyPr>
          <a:lstStyle/>
          <a:p>
            <a:pPr algn="ctr"/>
            <a:endParaRPr lang="en-US" sz="4400" b="0" i="1" dirty="0">
              <a:solidFill>
                <a:srgbClr val="E3E2DB"/>
              </a:solidFill>
              <a:effectLst/>
            </a:endParaRPr>
          </a:p>
          <a:p>
            <a:pPr algn="ctr"/>
            <a:r>
              <a:rPr lang="en-US" sz="4400" b="0" i="1" dirty="0">
                <a:solidFill>
                  <a:srgbClr val="E3E2DB"/>
                </a:solidFill>
                <a:effectLst/>
              </a:rPr>
              <a:t>“Adaptability is the new competitive advantage.” </a:t>
            </a:r>
          </a:p>
          <a:p>
            <a:pPr algn="ctr"/>
            <a:endParaRPr lang="en-IE" sz="4400" i="1" dirty="0">
              <a:solidFill>
                <a:srgbClr val="E3E2DB"/>
              </a:solidFill>
            </a:endParaRPr>
          </a:p>
        </p:txBody>
      </p:sp>
      <p:sp>
        <p:nvSpPr>
          <p:cNvPr id="7" name="TextBox 6">
            <a:extLst>
              <a:ext uri="{FF2B5EF4-FFF2-40B4-BE49-F238E27FC236}">
                <a16:creationId xmlns:a16="http://schemas.microsoft.com/office/drawing/2014/main" id="{8B9B87D1-2D81-6EEF-A3A5-A1C6BD788ADC}"/>
              </a:ext>
            </a:extLst>
          </p:cNvPr>
          <p:cNvSpPr txBox="1"/>
          <p:nvPr/>
        </p:nvSpPr>
        <p:spPr>
          <a:xfrm>
            <a:off x="9437298" y="5701518"/>
            <a:ext cx="2513162" cy="369332"/>
          </a:xfrm>
          <a:prstGeom prst="rect">
            <a:avLst/>
          </a:prstGeom>
          <a:noFill/>
        </p:spPr>
        <p:txBody>
          <a:bodyPr wrap="square" rtlCol="0">
            <a:spAutoFit/>
          </a:bodyPr>
          <a:lstStyle/>
          <a:p>
            <a:r>
              <a:rPr lang="en-IE" dirty="0">
                <a:solidFill>
                  <a:schemeClr val="accent2">
                    <a:lumMod val="75000"/>
                  </a:schemeClr>
                </a:solidFill>
              </a:rPr>
              <a:t>Harvard Business Review</a:t>
            </a:r>
          </a:p>
        </p:txBody>
      </p:sp>
    </p:spTree>
    <p:extLst>
      <p:ext uri="{BB962C8B-B14F-4D97-AF65-F5344CB8AC3E}">
        <p14:creationId xmlns:p14="http://schemas.microsoft.com/office/powerpoint/2010/main" val="33070884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D84A26-7251-0FE0-5C8C-074A7F1BA84F}"/>
              </a:ext>
            </a:extLst>
          </p:cNvPr>
          <p:cNvSpPr>
            <a:spLocks noGrp="1"/>
          </p:cNvSpPr>
          <p:nvPr>
            <p:ph type="body" sz="quarter" idx="15"/>
          </p:nvPr>
        </p:nvSpPr>
        <p:spPr/>
        <p:txBody>
          <a:bodyPr/>
          <a:lstStyle/>
          <a:p>
            <a:r>
              <a:rPr lang="en-IE" dirty="0"/>
              <a:t>1</a:t>
            </a:r>
          </a:p>
        </p:txBody>
      </p:sp>
      <p:sp>
        <p:nvSpPr>
          <p:cNvPr id="3" name="Text Placeholder 2">
            <a:extLst>
              <a:ext uri="{FF2B5EF4-FFF2-40B4-BE49-F238E27FC236}">
                <a16:creationId xmlns:a16="http://schemas.microsoft.com/office/drawing/2014/main" id="{457C0C6E-BEE1-90CB-71D5-B786FD4950C2}"/>
              </a:ext>
            </a:extLst>
          </p:cNvPr>
          <p:cNvSpPr>
            <a:spLocks noGrp="1"/>
          </p:cNvSpPr>
          <p:nvPr>
            <p:ph type="body" sz="quarter" idx="18"/>
          </p:nvPr>
        </p:nvSpPr>
        <p:spPr>
          <a:xfrm>
            <a:off x="476664" y="1590254"/>
            <a:ext cx="4884608" cy="4591442"/>
          </a:xfrm>
        </p:spPr>
        <p:txBody>
          <a:bodyPr/>
          <a:lstStyle/>
          <a:p>
            <a:pPr indent="0"/>
            <a:r>
              <a:rPr lang="en-US" dirty="0"/>
              <a:t>No matter what industry or sector you are in, for entrepreneurs to become successful in business, just as the seasons bring change, you need to embrace change</a:t>
            </a:r>
          </a:p>
          <a:p>
            <a:pPr indent="0"/>
            <a:r>
              <a:rPr lang="en-US" dirty="0"/>
              <a:t>We recommend you start with yourself and focus on these six entrepreneurial growth opportunities.</a:t>
            </a:r>
          </a:p>
          <a:p>
            <a:pPr indent="0"/>
            <a:endParaRPr lang="en-IE" dirty="0"/>
          </a:p>
        </p:txBody>
      </p:sp>
      <p:sp>
        <p:nvSpPr>
          <p:cNvPr id="5" name="Text Placeholder 4">
            <a:extLst>
              <a:ext uri="{FF2B5EF4-FFF2-40B4-BE49-F238E27FC236}">
                <a16:creationId xmlns:a16="http://schemas.microsoft.com/office/drawing/2014/main" id="{3ED27ED3-22B5-ED59-3CFE-62F015D78142}"/>
              </a:ext>
            </a:extLst>
          </p:cNvPr>
          <p:cNvSpPr>
            <a:spLocks noGrp="1"/>
          </p:cNvSpPr>
          <p:nvPr>
            <p:ph type="body" sz="quarter" idx="14"/>
          </p:nvPr>
        </p:nvSpPr>
        <p:spPr/>
        <p:txBody>
          <a:bodyPr/>
          <a:lstStyle/>
          <a:p>
            <a:r>
              <a:rPr lang="en-IE" dirty="0"/>
              <a:t>Adopt a Learning Mindset</a:t>
            </a:r>
          </a:p>
        </p:txBody>
      </p:sp>
      <p:sp>
        <p:nvSpPr>
          <p:cNvPr id="6" name="Text Placeholder 5">
            <a:extLst>
              <a:ext uri="{FF2B5EF4-FFF2-40B4-BE49-F238E27FC236}">
                <a16:creationId xmlns:a16="http://schemas.microsoft.com/office/drawing/2014/main" id="{4D06AF01-29B9-E89C-FC7B-26C094FCB8C9}"/>
              </a:ext>
            </a:extLst>
          </p:cNvPr>
          <p:cNvSpPr>
            <a:spLocks noGrp="1"/>
          </p:cNvSpPr>
          <p:nvPr>
            <p:ph type="body" sz="quarter" idx="19"/>
          </p:nvPr>
        </p:nvSpPr>
        <p:spPr/>
        <p:txBody>
          <a:bodyPr/>
          <a:lstStyle/>
          <a:p>
            <a:r>
              <a:rPr lang="en-IE" dirty="0"/>
              <a:t>2</a:t>
            </a:r>
          </a:p>
        </p:txBody>
      </p:sp>
      <p:sp>
        <p:nvSpPr>
          <p:cNvPr id="7" name="Text Placeholder 6">
            <a:extLst>
              <a:ext uri="{FF2B5EF4-FFF2-40B4-BE49-F238E27FC236}">
                <a16:creationId xmlns:a16="http://schemas.microsoft.com/office/drawing/2014/main" id="{5011F545-B8DC-04BB-B494-7A2E76B44250}"/>
              </a:ext>
            </a:extLst>
          </p:cNvPr>
          <p:cNvSpPr>
            <a:spLocks noGrp="1"/>
          </p:cNvSpPr>
          <p:nvPr>
            <p:ph type="body" sz="quarter" idx="20"/>
          </p:nvPr>
        </p:nvSpPr>
        <p:spPr/>
        <p:txBody>
          <a:bodyPr/>
          <a:lstStyle/>
          <a:p>
            <a:r>
              <a:rPr lang="en-IE" dirty="0"/>
              <a:t>Learn Business Strategy</a:t>
            </a:r>
          </a:p>
        </p:txBody>
      </p:sp>
      <p:sp>
        <p:nvSpPr>
          <p:cNvPr id="8" name="Text Placeholder 7">
            <a:extLst>
              <a:ext uri="{FF2B5EF4-FFF2-40B4-BE49-F238E27FC236}">
                <a16:creationId xmlns:a16="http://schemas.microsoft.com/office/drawing/2014/main" id="{D02B1708-FCAB-75F7-3C83-50EBB73F98A9}"/>
              </a:ext>
            </a:extLst>
          </p:cNvPr>
          <p:cNvSpPr>
            <a:spLocks noGrp="1"/>
          </p:cNvSpPr>
          <p:nvPr>
            <p:ph type="body" sz="quarter" idx="21"/>
          </p:nvPr>
        </p:nvSpPr>
        <p:spPr/>
        <p:txBody>
          <a:bodyPr/>
          <a:lstStyle/>
          <a:p>
            <a:r>
              <a:rPr lang="en-IE" dirty="0"/>
              <a:t>3</a:t>
            </a:r>
          </a:p>
        </p:txBody>
      </p:sp>
      <p:sp>
        <p:nvSpPr>
          <p:cNvPr id="9" name="Text Placeholder 8">
            <a:extLst>
              <a:ext uri="{FF2B5EF4-FFF2-40B4-BE49-F238E27FC236}">
                <a16:creationId xmlns:a16="http://schemas.microsoft.com/office/drawing/2014/main" id="{0248A5D0-6C37-77CC-9958-139CB63DBCAE}"/>
              </a:ext>
            </a:extLst>
          </p:cNvPr>
          <p:cNvSpPr>
            <a:spLocks noGrp="1"/>
          </p:cNvSpPr>
          <p:nvPr>
            <p:ph type="body" sz="quarter" idx="22"/>
          </p:nvPr>
        </p:nvSpPr>
        <p:spPr/>
        <p:txBody>
          <a:bodyPr/>
          <a:lstStyle/>
          <a:p>
            <a:r>
              <a:rPr lang="en-IE" dirty="0"/>
              <a:t>Enhance your Own Vision</a:t>
            </a:r>
          </a:p>
        </p:txBody>
      </p:sp>
      <p:sp>
        <p:nvSpPr>
          <p:cNvPr id="10" name="Text Placeholder 9">
            <a:extLst>
              <a:ext uri="{FF2B5EF4-FFF2-40B4-BE49-F238E27FC236}">
                <a16:creationId xmlns:a16="http://schemas.microsoft.com/office/drawing/2014/main" id="{DA307A61-9933-8310-2F6A-C14FE9FFA58F}"/>
              </a:ext>
            </a:extLst>
          </p:cNvPr>
          <p:cNvSpPr>
            <a:spLocks noGrp="1"/>
          </p:cNvSpPr>
          <p:nvPr>
            <p:ph type="body" sz="quarter" idx="23"/>
          </p:nvPr>
        </p:nvSpPr>
        <p:spPr/>
        <p:txBody>
          <a:bodyPr/>
          <a:lstStyle/>
          <a:p>
            <a:r>
              <a:rPr lang="en-IE" dirty="0"/>
              <a:t>4</a:t>
            </a:r>
          </a:p>
        </p:txBody>
      </p:sp>
      <p:sp>
        <p:nvSpPr>
          <p:cNvPr id="11" name="Text Placeholder 10">
            <a:extLst>
              <a:ext uri="{FF2B5EF4-FFF2-40B4-BE49-F238E27FC236}">
                <a16:creationId xmlns:a16="http://schemas.microsoft.com/office/drawing/2014/main" id="{0B9215AE-D497-9AC7-FB31-58405F81A071}"/>
              </a:ext>
            </a:extLst>
          </p:cNvPr>
          <p:cNvSpPr>
            <a:spLocks noGrp="1"/>
          </p:cNvSpPr>
          <p:nvPr>
            <p:ph type="body" sz="quarter" idx="24"/>
          </p:nvPr>
        </p:nvSpPr>
        <p:spPr/>
        <p:txBody>
          <a:bodyPr/>
          <a:lstStyle/>
          <a:p>
            <a:r>
              <a:rPr lang="en-IE" dirty="0"/>
              <a:t>Utilise Networks</a:t>
            </a:r>
          </a:p>
        </p:txBody>
      </p:sp>
      <p:sp>
        <p:nvSpPr>
          <p:cNvPr id="12" name="Text Placeholder 11">
            <a:extLst>
              <a:ext uri="{FF2B5EF4-FFF2-40B4-BE49-F238E27FC236}">
                <a16:creationId xmlns:a16="http://schemas.microsoft.com/office/drawing/2014/main" id="{7A2AE5BF-89A6-307E-EB1D-055FCC6895D4}"/>
              </a:ext>
            </a:extLst>
          </p:cNvPr>
          <p:cNvSpPr>
            <a:spLocks noGrp="1"/>
          </p:cNvSpPr>
          <p:nvPr>
            <p:ph type="body" sz="quarter" idx="25"/>
          </p:nvPr>
        </p:nvSpPr>
        <p:spPr/>
        <p:txBody>
          <a:bodyPr/>
          <a:lstStyle/>
          <a:p>
            <a:r>
              <a:rPr lang="en-IE" dirty="0"/>
              <a:t>5</a:t>
            </a:r>
          </a:p>
        </p:txBody>
      </p:sp>
      <p:sp>
        <p:nvSpPr>
          <p:cNvPr id="13" name="Text Placeholder 12">
            <a:extLst>
              <a:ext uri="{FF2B5EF4-FFF2-40B4-BE49-F238E27FC236}">
                <a16:creationId xmlns:a16="http://schemas.microsoft.com/office/drawing/2014/main" id="{13B1D354-2350-438F-F961-DBA510A68675}"/>
              </a:ext>
            </a:extLst>
          </p:cNvPr>
          <p:cNvSpPr>
            <a:spLocks noGrp="1"/>
          </p:cNvSpPr>
          <p:nvPr>
            <p:ph type="body" sz="quarter" idx="26"/>
          </p:nvPr>
        </p:nvSpPr>
        <p:spPr>
          <a:xfrm>
            <a:off x="6993989" y="4387054"/>
            <a:ext cx="5074366" cy="822373"/>
          </a:xfrm>
        </p:spPr>
        <p:txBody>
          <a:bodyPr/>
          <a:lstStyle/>
          <a:p>
            <a:endParaRPr lang="en-IE" dirty="0"/>
          </a:p>
          <a:p>
            <a:r>
              <a:rPr lang="en-IE" dirty="0"/>
              <a:t>Get Feedback and Pass on your Knowledge</a:t>
            </a:r>
          </a:p>
          <a:p>
            <a:endParaRPr lang="en-IE" dirty="0"/>
          </a:p>
        </p:txBody>
      </p:sp>
      <p:sp>
        <p:nvSpPr>
          <p:cNvPr id="14" name="Text Placeholder 13">
            <a:extLst>
              <a:ext uri="{FF2B5EF4-FFF2-40B4-BE49-F238E27FC236}">
                <a16:creationId xmlns:a16="http://schemas.microsoft.com/office/drawing/2014/main" id="{99C3BD1F-FD73-391C-15F3-FEC2DEA2CA1C}"/>
              </a:ext>
            </a:extLst>
          </p:cNvPr>
          <p:cNvSpPr>
            <a:spLocks noGrp="1"/>
          </p:cNvSpPr>
          <p:nvPr>
            <p:ph type="body" sz="quarter" idx="27"/>
          </p:nvPr>
        </p:nvSpPr>
        <p:spPr/>
        <p:txBody>
          <a:bodyPr/>
          <a:lstStyle/>
          <a:p>
            <a:r>
              <a:rPr lang="en-IE" dirty="0"/>
              <a:t>6</a:t>
            </a:r>
          </a:p>
        </p:txBody>
      </p:sp>
      <p:sp>
        <p:nvSpPr>
          <p:cNvPr id="15" name="Text Placeholder 14">
            <a:extLst>
              <a:ext uri="{FF2B5EF4-FFF2-40B4-BE49-F238E27FC236}">
                <a16:creationId xmlns:a16="http://schemas.microsoft.com/office/drawing/2014/main" id="{B58032BD-A012-7C91-3CD4-95E0AC026446}"/>
              </a:ext>
            </a:extLst>
          </p:cNvPr>
          <p:cNvSpPr>
            <a:spLocks noGrp="1"/>
          </p:cNvSpPr>
          <p:nvPr>
            <p:ph type="body" sz="quarter" idx="28"/>
          </p:nvPr>
        </p:nvSpPr>
        <p:spPr>
          <a:xfrm>
            <a:off x="6980736" y="5354464"/>
            <a:ext cx="5087619" cy="822373"/>
          </a:xfrm>
        </p:spPr>
        <p:txBody>
          <a:bodyPr/>
          <a:lstStyle/>
          <a:p>
            <a:r>
              <a:rPr lang="en-IE" dirty="0"/>
              <a:t>Develop Self-Awareness</a:t>
            </a:r>
          </a:p>
        </p:txBody>
      </p:sp>
      <p:sp>
        <p:nvSpPr>
          <p:cNvPr id="16" name="Text Placeholder 3">
            <a:extLst>
              <a:ext uri="{FF2B5EF4-FFF2-40B4-BE49-F238E27FC236}">
                <a16:creationId xmlns:a16="http://schemas.microsoft.com/office/drawing/2014/main" id="{C9941724-E3AD-1554-5DA7-27E7DA4B4349}"/>
              </a:ext>
            </a:extLst>
          </p:cNvPr>
          <p:cNvSpPr>
            <a:spLocks noGrp="1"/>
          </p:cNvSpPr>
          <p:nvPr>
            <p:ph type="body" sz="quarter" idx="16"/>
          </p:nvPr>
        </p:nvSpPr>
        <p:spPr>
          <a:xfrm>
            <a:off x="663497" y="208306"/>
            <a:ext cx="5198163" cy="1158640"/>
          </a:xfrm>
        </p:spPr>
        <p:txBody>
          <a:bodyPr>
            <a:normAutofit/>
          </a:bodyPr>
          <a:lstStyle/>
          <a:p>
            <a:r>
              <a:rPr lang="en-IE" dirty="0"/>
              <a:t>Opportunities for Entrepreneurs to grow…</a:t>
            </a:r>
          </a:p>
        </p:txBody>
      </p:sp>
    </p:spTree>
    <p:extLst>
      <p:ext uri="{BB962C8B-B14F-4D97-AF65-F5344CB8AC3E}">
        <p14:creationId xmlns:p14="http://schemas.microsoft.com/office/powerpoint/2010/main" val="22693863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Scientist examining plants in laboratory">
            <a:extLst>
              <a:ext uri="{FF2B5EF4-FFF2-40B4-BE49-F238E27FC236}">
                <a16:creationId xmlns:a16="http://schemas.microsoft.com/office/drawing/2014/main" id="{6C60511D-A1BE-AAE6-EFEF-88CDACAE6707}"/>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14112" r="30849"/>
          <a:stretch/>
        </p:blipFill>
        <p:spPr>
          <a:xfrm>
            <a:off x="7340026" y="0"/>
            <a:ext cx="4851974" cy="6858000"/>
          </a:xfrm>
        </p:spPr>
      </p:pic>
      <p:sp>
        <p:nvSpPr>
          <p:cNvPr id="3" name="Text Placeholder 2">
            <a:extLst>
              <a:ext uri="{FF2B5EF4-FFF2-40B4-BE49-F238E27FC236}">
                <a16:creationId xmlns:a16="http://schemas.microsoft.com/office/drawing/2014/main" id="{05994347-E028-A988-9740-6D495B8ECC6E}"/>
              </a:ext>
            </a:extLst>
          </p:cNvPr>
          <p:cNvSpPr>
            <a:spLocks noGrp="1"/>
          </p:cNvSpPr>
          <p:nvPr>
            <p:ph type="body" sz="quarter" idx="16"/>
          </p:nvPr>
        </p:nvSpPr>
        <p:spPr>
          <a:xfrm>
            <a:off x="163903" y="1857310"/>
            <a:ext cx="6909758" cy="4038015"/>
          </a:xfrm>
        </p:spPr>
        <p:txBody>
          <a:bodyPr/>
          <a:lstStyle/>
          <a:p>
            <a:r>
              <a:rPr lang="en-US" dirty="0"/>
              <a:t>The willingness to learn is one of the most crucial skills to acquire in life and entrepreneurship. Studies show that individuals achieve more with a growth mindset rather than having one that’s fixed. A desire to learn can be vital to business success.</a:t>
            </a:r>
          </a:p>
          <a:p>
            <a:r>
              <a:rPr lang="en-US" dirty="0"/>
              <a:t>Learning from mistakes or a failure is also a thing to consider as an opportunity.  Nature teaching us this. These lessons are necessary and viable in expanding knowledge and understanding of how business works. </a:t>
            </a:r>
          </a:p>
          <a:p>
            <a:r>
              <a:rPr lang="en-US" dirty="0"/>
              <a:t>To improve your adaptability, set aside time to keep learning new skills regularly. Many skills can be a natural ability, but business and management skills are often developed through training &amp; education.</a:t>
            </a:r>
            <a:endParaRPr lang="en-IE" dirty="0"/>
          </a:p>
        </p:txBody>
      </p:sp>
      <p:sp>
        <p:nvSpPr>
          <p:cNvPr id="4" name="Text Placeholder 3">
            <a:extLst>
              <a:ext uri="{FF2B5EF4-FFF2-40B4-BE49-F238E27FC236}">
                <a16:creationId xmlns:a16="http://schemas.microsoft.com/office/drawing/2014/main" id="{A049DC1D-08B3-F311-C040-EA3788FD7684}"/>
              </a:ext>
            </a:extLst>
          </p:cNvPr>
          <p:cNvSpPr>
            <a:spLocks noGrp="1"/>
          </p:cNvSpPr>
          <p:nvPr>
            <p:ph type="body" sz="quarter" idx="18"/>
          </p:nvPr>
        </p:nvSpPr>
        <p:spPr/>
        <p:txBody>
          <a:bodyPr/>
          <a:lstStyle/>
          <a:p>
            <a:r>
              <a:rPr lang="en-IE" dirty="0"/>
              <a:t>1. Adopt a Learning Mindset </a:t>
            </a:r>
          </a:p>
        </p:txBody>
      </p:sp>
    </p:spTree>
    <p:extLst>
      <p:ext uri="{BB962C8B-B14F-4D97-AF65-F5344CB8AC3E}">
        <p14:creationId xmlns:p14="http://schemas.microsoft.com/office/powerpoint/2010/main" val="4204602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reaching for a paper on a table full of paper and sticky notes">
            <a:extLst>
              <a:ext uri="{FF2B5EF4-FFF2-40B4-BE49-F238E27FC236}">
                <a16:creationId xmlns:a16="http://schemas.microsoft.com/office/drawing/2014/main" id="{2C85CE40-F9D9-F193-0C47-0AB8687A5F1A}"/>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18335" r="29285"/>
          <a:stretch/>
        </p:blipFill>
        <p:spPr>
          <a:xfrm>
            <a:off x="7340026" y="0"/>
            <a:ext cx="4851974" cy="6858000"/>
          </a:xfrm>
        </p:spPr>
      </p:pic>
      <p:sp>
        <p:nvSpPr>
          <p:cNvPr id="3" name="Text Placeholder 2">
            <a:extLst>
              <a:ext uri="{FF2B5EF4-FFF2-40B4-BE49-F238E27FC236}">
                <a16:creationId xmlns:a16="http://schemas.microsoft.com/office/drawing/2014/main" id="{5392199A-3303-D674-B08B-469B3EF26935}"/>
              </a:ext>
            </a:extLst>
          </p:cNvPr>
          <p:cNvSpPr>
            <a:spLocks noGrp="1"/>
          </p:cNvSpPr>
          <p:nvPr>
            <p:ph type="body" sz="quarter" idx="16"/>
          </p:nvPr>
        </p:nvSpPr>
        <p:spPr/>
        <p:txBody>
          <a:bodyPr/>
          <a:lstStyle/>
          <a:p>
            <a:r>
              <a:rPr lang="en-IE" dirty="0"/>
              <a:t>In Module 2, we introduce you to tools and templates to help you build a business strategy to give structure and potential for the growth of your smallholding.  Do not worry about the corporate language…</a:t>
            </a:r>
          </a:p>
          <a:p>
            <a:endParaRPr lang="en-IE" dirty="0"/>
          </a:p>
          <a:p>
            <a:r>
              <a:rPr lang="en-IE" sz="4400" b="1" dirty="0"/>
              <a:t> a strategy = a plan</a:t>
            </a:r>
          </a:p>
        </p:txBody>
      </p:sp>
      <p:sp>
        <p:nvSpPr>
          <p:cNvPr id="6" name="Text Placeholder 5">
            <a:extLst>
              <a:ext uri="{FF2B5EF4-FFF2-40B4-BE49-F238E27FC236}">
                <a16:creationId xmlns:a16="http://schemas.microsoft.com/office/drawing/2014/main" id="{3F180D00-718A-7970-0344-5209E14D21BE}"/>
              </a:ext>
            </a:extLst>
          </p:cNvPr>
          <p:cNvSpPr>
            <a:spLocks noGrp="1"/>
          </p:cNvSpPr>
          <p:nvPr>
            <p:ph type="body" sz="quarter" idx="18"/>
          </p:nvPr>
        </p:nvSpPr>
        <p:spPr/>
        <p:txBody>
          <a:bodyPr/>
          <a:lstStyle/>
          <a:p>
            <a:r>
              <a:rPr lang="en-IE" dirty="0"/>
              <a:t>2. Learn Business Strategy</a:t>
            </a:r>
          </a:p>
        </p:txBody>
      </p:sp>
    </p:spTree>
    <p:extLst>
      <p:ext uri="{BB962C8B-B14F-4D97-AF65-F5344CB8AC3E}">
        <p14:creationId xmlns:p14="http://schemas.microsoft.com/office/powerpoint/2010/main" val="30411181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amera lens">
            <a:extLst>
              <a:ext uri="{FF2B5EF4-FFF2-40B4-BE49-F238E27FC236}">
                <a16:creationId xmlns:a16="http://schemas.microsoft.com/office/drawing/2014/main" id="{ACE96A95-2E22-9665-292B-BD41D161180A}"/>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7196" r="45656"/>
          <a:stretch/>
        </p:blipFill>
        <p:spPr>
          <a:xfrm>
            <a:off x="7340026" y="0"/>
            <a:ext cx="4851974" cy="6858000"/>
          </a:xfrm>
        </p:spPr>
      </p:pic>
      <p:sp>
        <p:nvSpPr>
          <p:cNvPr id="3" name="Text Placeholder 2">
            <a:extLst>
              <a:ext uri="{FF2B5EF4-FFF2-40B4-BE49-F238E27FC236}">
                <a16:creationId xmlns:a16="http://schemas.microsoft.com/office/drawing/2014/main" id="{D39EECCD-7114-0A25-42BC-F44D0C055789}"/>
              </a:ext>
            </a:extLst>
          </p:cNvPr>
          <p:cNvSpPr>
            <a:spLocks noGrp="1"/>
          </p:cNvSpPr>
          <p:nvPr>
            <p:ph type="body" sz="quarter" idx="16"/>
          </p:nvPr>
        </p:nvSpPr>
        <p:spPr>
          <a:xfrm>
            <a:off x="306028" y="2067342"/>
            <a:ext cx="6764618" cy="4038015"/>
          </a:xfrm>
        </p:spPr>
        <p:txBody>
          <a:bodyPr/>
          <a:lstStyle/>
          <a:p>
            <a:r>
              <a:rPr lang="en-US" dirty="0"/>
              <a:t>Some smallholders can get caught up in how others are achieving their successes. They look at how other smallholders do business and lose sight of their own vision.  They often attempt to follow in their footsteps. However, you as a smallholder setting out/growing you business, you need to realise you can dissect your own plants, adapt, and move along your journey...remember to FOCUS  and regularly reflect on why you started.</a:t>
            </a:r>
          </a:p>
          <a:p>
            <a:r>
              <a:rPr lang="en-US" b="1" dirty="0"/>
              <a:t>The key is to learn from everyone you meet and strive to be the best you can be, on your own terms.</a:t>
            </a:r>
            <a:endParaRPr lang="en-IE" b="1" dirty="0"/>
          </a:p>
        </p:txBody>
      </p:sp>
      <p:sp>
        <p:nvSpPr>
          <p:cNvPr id="4" name="Text Placeholder 3">
            <a:extLst>
              <a:ext uri="{FF2B5EF4-FFF2-40B4-BE49-F238E27FC236}">
                <a16:creationId xmlns:a16="http://schemas.microsoft.com/office/drawing/2014/main" id="{2198541A-9ACF-BE8C-636E-7E8E0B8168B1}"/>
              </a:ext>
            </a:extLst>
          </p:cNvPr>
          <p:cNvSpPr>
            <a:spLocks noGrp="1"/>
          </p:cNvSpPr>
          <p:nvPr>
            <p:ph type="body" sz="quarter" idx="18"/>
          </p:nvPr>
        </p:nvSpPr>
        <p:spPr/>
        <p:txBody>
          <a:bodyPr/>
          <a:lstStyle/>
          <a:p>
            <a:r>
              <a:rPr lang="en-IE" dirty="0"/>
              <a:t>3. Enhance your Own Vision</a:t>
            </a:r>
          </a:p>
        </p:txBody>
      </p:sp>
    </p:spTree>
    <p:extLst>
      <p:ext uri="{BB962C8B-B14F-4D97-AF65-F5344CB8AC3E}">
        <p14:creationId xmlns:p14="http://schemas.microsoft.com/office/powerpoint/2010/main" val="23173776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3D rendering of game pieces tied together with a rope">
            <a:extLst>
              <a:ext uri="{FF2B5EF4-FFF2-40B4-BE49-F238E27FC236}">
                <a16:creationId xmlns:a16="http://schemas.microsoft.com/office/drawing/2014/main" id="{7511794A-F132-1BB9-51F9-A43D977CC83B}"/>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13910" r="18567"/>
          <a:stretch/>
        </p:blipFill>
        <p:spPr>
          <a:xfrm>
            <a:off x="7340026" y="0"/>
            <a:ext cx="4851974" cy="6858000"/>
          </a:xfrm>
        </p:spPr>
      </p:pic>
      <p:sp>
        <p:nvSpPr>
          <p:cNvPr id="3" name="Text Placeholder 2">
            <a:extLst>
              <a:ext uri="{FF2B5EF4-FFF2-40B4-BE49-F238E27FC236}">
                <a16:creationId xmlns:a16="http://schemas.microsoft.com/office/drawing/2014/main" id="{2243789D-BD9B-F010-1EAD-BDA8D223F09E}"/>
              </a:ext>
            </a:extLst>
          </p:cNvPr>
          <p:cNvSpPr>
            <a:spLocks noGrp="1"/>
          </p:cNvSpPr>
          <p:nvPr>
            <p:ph type="body" sz="quarter" idx="16"/>
          </p:nvPr>
        </p:nvSpPr>
        <p:spPr>
          <a:xfrm>
            <a:off x="60959" y="1800559"/>
            <a:ext cx="7157987" cy="4038015"/>
          </a:xfrm>
        </p:spPr>
        <p:txBody>
          <a:bodyPr/>
          <a:lstStyle/>
          <a:p>
            <a:r>
              <a:rPr lang="en-US" dirty="0"/>
              <a:t>Focus on gaining practical advice from proven experts within your networks. This offers you the chance to take your ideas and turn them into an action plan. </a:t>
            </a:r>
          </a:p>
          <a:p>
            <a:r>
              <a:rPr lang="en-US" dirty="0"/>
              <a:t>A few methods for utilising your network can be in the form of friendly peer gatherings or professional groups:</a:t>
            </a:r>
          </a:p>
          <a:p>
            <a:pPr marL="1257300" lvl="2" indent="-342900">
              <a:buFont typeface="Arial" panose="020B0604020202020204" pitchFamily="34" charset="0"/>
              <a:buChar char="•"/>
            </a:pPr>
            <a:r>
              <a:rPr lang="en-US" dirty="0">
                <a:solidFill>
                  <a:srgbClr val="60220F"/>
                </a:solidFill>
              </a:rPr>
              <a:t>Farmer Co-ops and National Farmer associations</a:t>
            </a:r>
          </a:p>
          <a:p>
            <a:pPr marL="1257300" lvl="2" indent="-342900">
              <a:buFont typeface="Arial" panose="020B0604020202020204" pitchFamily="34" charset="0"/>
              <a:buChar char="•"/>
            </a:pPr>
            <a:r>
              <a:rPr lang="en-US" dirty="0">
                <a:solidFill>
                  <a:srgbClr val="60220F"/>
                </a:solidFill>
              </a:rPr>
              <a:t>Local food networks and marketing groups</a:t>
            </a:r>
          </a:p>
          <a:p>
            <a:r>
              <a:rPr lang="en-US" dirty="0">
                <a:solidFill>
                  <a:srgbClr val="60220F"/>
                </a:solidFill>
              </a:rPr>
              <a:t>You might find chatting with someone for a few hours </a:t>
            </a:r>
            <a:r>
              <a:rPr lang="en-US" dirty="0"/>
              <a:t>can bring great clarity.  Be sure to check out our Smallholder Supply Chain Collaboration Toolkit and be inspired by the power of collaborations.</a:t>
            </a:r>
            <a:endParaRPr lang="en-US" dirty="0">
              <a:solidFill>
                <a:srgbClr val="60220F"/>
              </a:solidFill>
            </a:endParaRPr>
          </a:p>
          <a:p>
            <a:endParaRPr lang="en-IE" dirty="0"/>
          </a:p>
        </p:txBody>
      </p:sp>
      <p:sp>
        <p:nvSpPr>
          <p:cNvPr id="4" name="Text Placeholder 3">
            <a:extLst>
              <a:ext uri="{FF2B5EF4-FFF2-40B4-BE49-F238E27FC236}">
                <a16:creationId xmlns:a16="http://schemas.microsoft.com/office/drawing/2014/main" id="{4F524FA3-7FE3-DE49-9F95-F9798FA63046}"/>
              </a:ext>
            </a:extLst>
          </p:cNvPr>
          <p:cNvSpPr>
            <a:spLocks noGrp="1"/>
          </p:cNvSpPr>
          <p:nvPr>
            <p:ph type="body" sz="quarter" idx="18"/>
          </p:nvPr>
        </p:nvSpPr>
        <p:spPr/>
        <p:txBody>
          <a:bodyPr/>
          <a:lstStyle/>
          <a:p>
            <a:r>
              <a:rPr lang="en-IE" dirty="0"/>
              <a:t>4. Utilise Networks</a:t>
            </a:r>
          </a:p>
        </p:txBody>
      </p:sp>
    </p:spTree>
    <p:extLst>
      <p:ext uri="{BB962C8B-B14F-4D97-AF65-F5344CB8AC3E}">
        <p14:creationId xmlns:p14="http://schemas.microsoft.com/office/powerpoint/2010/main" val="5764131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593C55B-CF6C-02BF-3CC0-93ECEAB1BA97}"/>
              </a:ext>
            </a:extLst>
          </p:cNvPr>
          <p:cNvPicPr>
            <a:picLocks noGrp="1" noChangeAspect="1"/>
          </p:cNvPicPr>
          <p:nvPr>
            <p:ph type="pic" sz="quarter" idx="17"/>
          </p:nvPr>
        </p:nvPicPr>
        <p:blipFill>
          <a:blip r:embed="rId2"/>
          <a:srcRect l="34029" r="34029"/>
          <a:stretch>
            <a:fillRect/>
          </a:stretch>
        </p:blipFill>
        <p:spPr/>
      </p:pic>
      <p:sp>
        <p:nvSpPr>
          <p:cNvPr id="3" name="Text Placeholder 2">
            <a:extLst>
              <a:ext uri="{FF2B5EF4-FFF2-40B4-BE49-F238E27FC236}">
                <a16:creationId xmlns:a16="http://schemas.microsoft.com/office/drawing/2014/main" id="{42D23053-4F86-AEA6-6AEA-A3999FF65853}"/>
              </a:ext>
            </a:extLst>
          </p:cNvPr>
          <p:cNvSpPr>
            <a:spLocks noGrp="1"/>
          </p:cNvSpPr>
          <p:nvPr>
            <p:ph type="body" sz="quarter" idx="16"/>
          </p:nvPr>
        </p:nvSpPr>
        <p:spPr>
          <a:xfrm>
            <a:off x="319177" y="2067342"/>
            <a:ext cx="6711351" cy="4038015"/>
          </a:xfrm>
        </p:spPr>
        <p:txBody>
          <a:bodyPr/>
          <a:lstStyle/>
          <a:p>
            <a:r>
              <a:rPr lang="en-US" dirty="0"/>
              <a:t>Some emerging entrepreneurs find it challenging to ask for feedback. Many only want to hear the positives in what their customers have to say (of course, many of us feel like this in some way). </a:t>
            </a:r>
          </a:p>
          <a:p>
            <a:r>
              <a:rPr lang="en-US" dirty="0"/>
              <a:t>However, to have real value, it needs to be a two-way street.  Sharing what you already know about the business side of smallholdings, helps others and opens up new viewpoints and possibilities. </a:t>
            </a:r>
          </a:p>
          <a:p>
            <a:r>
              <a:rPr lang="en-US" dirty="0"/>
              <a:t>This type of engagement also leads you to broaden your perceptions of the often daunting world of business..</a:t>
            </a:r>
            <a:endParaRPr lang="en-IE" dirty="0"/>
          </a:p>
        </p:txBody>
      </p:sp>
      <p:sp>
        <p:nvSpPr>
          <p:cNvPr id="4" name="Text Placeholder 3">
            <a:extLst>
              <a:ext uri="{FF2B5EF4-FFF2-40B4-BE49-F238E27FC236}">
                <a16:creationId xmlns:a16="http://schemas.microsoft.com/office/drawing/2014/main" id="{C20AB2BB-DBAD-2ADA-05A7-6D57288D73B2}"/>
              </a:ext>
            </a:extLst>
          </p:cNvPr>
          <p:cNvSpPr>
            <a:spLocks noGrp="1"/>
          </p:cNvSpPr>
          <p:nvPr>
            <p:ph type="body" sz="quarter" idx="18"/>
          </p:nvPr>
        </p:nvSpPr>
        <p:spPr/>
        <p:txBody>
          <a:bodyPr/>
          <a:lstStyle/>
          <a:p>
            <a:r>
              <a:rPr lang="en-IE" dirty="0"/>
              <a:t>5. Get feedback and Pass on your Knowledge </a:t>
            </a:r>
          </a:p>
          <a:p>
            <a:endParaRPr lang="en-IE" dirty="0"/>
          </a:p>
        </p:txBody>
      </p:sp>
    </p:spTree>
    <p:extLst>
      <p:ext uri="{BB962C8B-B14F-4D97-AF65-F5344CB8AC3E}">
        <p14:creationId xmlns:p14="http://schemas.microsoft.com/office/powerpoint/2010/main" val="37976509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Old man carrying plants">
            <a:extLst>
              <a:ext uri="{FF2B5EF4-FFF2-40B4-BE49-F238E27FC236}">
                <a16:creationId xmlns:a16="http://schemas.microsoft.com/office/drawing/2014/main" id="{5BC32677-3E04-FDB4-66B6-ACF98FC3AF00}"/>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23250" r="24206"/>
          <a:stretch/>
        </p:blipFill>
        <p:spPr>
          <a:xfrm>
            <a:off x="7340026" y="0"/>
            <a:ext cx="4851974" cy="6858000"/>
          </a:xfrm>
        </p:spPr>
      </p:pic>
      <p:sp>
        <p:nvSpPr>
          <p:cNvPr id="3" name="Text Placeholder 2">
            <a:extLst>
              <a:ext uri="{FF2B5EF4-FFF2-40B4-BE49-F238E27FC236}">
                <a16:creationId xmlns:a16="http://schemas.microsoft.com/office/drawing/2014/main" id="{E20B03DB-22B0-BEF9-7025-829A179E858A}"/>
              </a:ext>
            </a:extLst>
          </p:cNvPr>
          <p:cNvSpPr>
            <a:spLocks noGrp="1"/>
          </p:cNvSpPr>
          <p:nvPr>
            <p:ph type="body" sz="quarter" idx="16"/>
          </p:nvPr>
        </p:nvSpPr>
        <p:spPr>
          <a:xfrm>
            <a:off x="0" y="1624580"/>
            <a:ext cx="7340026" cy="4038015"/>
          </a:xfrm>
        </p:spPr>
        <p:txBody>
          <a:bodyPr/>
          <a:lstStyle/>
          <a:p>
            <a:r>
              <a:rPr lang="en-US" dirty="0"/>
              <a:t>Self-awareness is critical in operating any business venture. Given you will be balancing the many tasks of a smallholder, planning and tending crops/livestock, the finances and selling, you should observe your own actions during workdays and think about what improvements can be made.</a:t>
            </a:r>
          </a:p>
          <a:p>
            <a:r>
              <a:rPr lang="en-US" dirty="0"/>
              <a:t>When it comes to self-awareness, you should also find out what drives your motivation. You need to know where your strengths lie and leverage them and address your weaknesses so you can make improvements more quickly. </a:t>
            </a:r>
          </a:p>
          <a:p>
            <a:r>
              <a:rPr lang="en-US" dirty="0"/>
              <a:t>Later in this module, we discuss SWOT analysis which can make it far easier to identify potential pitfalls and opportunities.</a:t>
            </a:r>
            <a:endParaRPr lang="en-IE" dirty="0"/>
          </a:p>
        </p:txBody>
      </p:sp>
      <p:sp>
        <p:nvSpPr>
          <p:cNvPr id="4" name="Text Placeholder 3">
            <a:extLst>
              <a:ext uri="{FF2B5EF4-FFF2-40B4-BE49-F238E27FC236}">
                <a16:creationId xmlns:a16="http://schemas.microsoft.com/office/drawing/2014/main" id="{58ADC6AB-F806-B3D2-A1B5-A6CFB63B404A}"/>
              </a:ext>
            </a:extLst>
          </p:cNvPr>
          <p:cNvSpPr>
            <a:spLocks noGrp="1"/>
          </p:cNvSpPr>
          <p:nvPr>
            <p:ph type="body" sz="quarter" idx="18"/>
          </p:nvPr>
        </p:nvSpPr>
        <p:spPr/>
        <p:txBody>
          <a:bodyPr/>
          <a:lstStyle/>
          <a:p>
            <a:r>
              <a:rPr lang="en-IE" dirty="0"/>
              <a:t>6. Develop Self-Awareness</a:t>
            </a:r>
          </a:p>
        </p:txBody>
      </p:sp>
    </p:spTree>
    <p:extLst>
      <p:ext uri="{BB962C8B-B14F-4D97-AF65-F5344CB8AC3E}">
        <p14:creationId xmlns:p14="http://schemas.microsoft.com/office/powerpoint/2010/main" val="19116036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76BDF6-36DA-B1E8-966A-8E229CA91E7F}"/>
              </a:ext>
            </a:extLst>
          </p:cNvPr>
          <p:cNvSpPr>
            <a:spLocks noGrp="1"/>
          </p:cNvSpPr>
          <p:nvPr>
            <p:ph type="body" sz="quarter" idx="13"/>
          </p:nvPr>
        </p:nvSpPr>
        <p:spPr>
          <a:xfrm>
            <a:off x="7613379" y="750429"/>
            <a:ext cx="4369392" cy="5477843"/>
          </a:xfrm>
        </p:spPr>
        <p:txBody>
          <a:bodyPr>
            <a:normAutofit/>
          </a:bodyPr>
          <a:lstStyle/>
          <a:p>
            <a:r>
              <a:rPr lang="en-IE" sz="2400" i="0" dirty="0"/>
              <a:t>A challenge or a problem can also be seen as an opportunity!!</a:t>
            </a:r>
          </a:p>
          <a:p>
            <a:r>
              <a:rPr lang="en-IE" sz="2400" i="0" dirty="0"/>
              <a:t>In our </a:t>
            </a:r>
            <a:r>
              <a:rPr lang="en-IE" sz="2400" b="1" i="0" dirty="0"/>
              <a:t>Compendium of Case Studies,  </a:t>
            </a:r>
            <a:r>
              <a:rPr lang="en-IE" sz="2400" i="0" dirty="0"/>
              <a:t>we examine 30+ Smallholders from across Europe and how they have adapted and thrived by utilising the resources that surround them, creating value for themselves and their customers.</a:t>
            </a:r>
          </a:p>
        </p:txBody>
      </p:sp>
      <p:sp>
        <p:nvSpPr>
          <p:cNvPr id="5" name="Text Placeholder 4">
            <a:extLst>
              <a:ext uri="{FF2B5EF4-FFF2-40B4-BE49-F238E27FC236}">
                <a16:creationId xmlns:a16="http://schemas.microsoft.com/office/drawing/2014/main" id="{24CEEA7F-F9C8-732D-7071-5723D6A9B0F7}"/>
              </a:ext>
            </a:extLst>
          </p:cNvPr>
          <p:cNvSpPr>
            <a:spLocks noGrp="1"/>
          </p:cNvSpPr>
          <p:nvPr>
            <p:ph type="body" sz="quarter" idx="18"/>
          </p:nvPr>
        </p:nvSpPr>
        <p:spPr/>
        <p:txBody>
          <a:bodyPr/>
          <a:lstStyle/>
          <a:p>
            <a:r>
              <a:rPr lang="en-IE" dirty="0"/>
              <a:t>Be Inspired…how Challenges can become OPPORTUNITIES</a:t>
            </a:r>
          </a:p>
        </p:txBody>
      </p:sp>
      <p:pic>
        <p:nvPicPr>
          <p:cNvPr id="8" name="Picture 7">
            <a:extLst>
              <a:ext uri="{FF2B5EF4-FFF2-40B4-BE49-F238E27FC236}">
                <a16:creationId xmlns:a16="http://schemas.microsoft.com/office/drawing/2014/main" id="{D0C764C2-19B9-970A-3060-3E5C602A48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58693" y="1795749"/>
            <a:ext cx="2984466" cy="4227209"/>
          </a:xfrm>
          <a:prstGeom prst="rect">
            <a:avLst/>
          </a:prstGeom>
        </p:spPr>
      </p:pic>
      <p:sp>
        <p:nvSpPr>
          <p:cNvPr id="9" name="TextBox 8">
            <a:extLst>
              <a:ext uri="{FF2B5EF4-FFF2-40B4-BE49-F238E27FC236}">
                <a16:creationId xmlns:a16="http://schemas.microsoft.com/office/drawing/2014/main" id="{35F69FF6-DD50-C7EE-84DD-1AF6FC4FB5ED}"/>
              </a:ext>
            </a:extLst>
          </p:cNvPr>
          <p:cNvSpPr txBox="1"/>
          <p:nvPr/>
        </p:nvSpPr>
        <p:spPr>
          <a:xfrm>
            <a:off x="119767" y="2691243"/>
            <a:ext cx="1975449" cy="1384995"/>
          </a:xfrm>
          <a:prstGeom prst="rect">
            <a:avLst/>
          </a:prstGeom>
          <a:noFill/>
        </p:spPr>
        <p:txBody>
          <a:bodyPr wrap="square" rtlCol="0">
            <a:spAutoFit/>
          </a:bodyPr>
          <a:lstStyle/>
          <a:p>
            <a:r>
              <a:rPr lang="en-IE" sz="2800" b="1" dirty="0">
                <a:solidFill>
                  <a:schemeClr val="bg1"/>
                </a:solidFill>
                <a:highlight>
                  <a:srgbClr val="A23B23"/>
                </a:highlight>
              </a:rPr>
              <a:t>CLICK TO ACCESS</a:t>
            </a:r>
          </a:p>
          <a:p>
            <a:r>
              <a:rPr lang="en-IE" sz="2800" b="1">
                <a:solidFill>
                  <a:schemeClr val="bg1"/>
                </a:solidFill>
                <a:highlight>
                  <a:srgbClr val="A23B23"/>
                </a:highlight>
              </a:rPr>
              <a:t>…………</a:t>
            </a:r>
            <a:endParaRPr lang="en-IE" sz="2800" b="1" dirty="0">
              <a:solidFill>
                <a:schemeClr val="bg1"/>
              </a:solidFill>
              <a:highlight>
                <a:srgbClr val="A23B23"/>
              </a:highlight>
            </a:endParaRPr>
          </a:p>
        </p:txBody>
      </p:sp>
    </p:spTree>
    <p:extLst>
      <p:ext uri="{BB962C8B-B14F-4D97-AF65-F5344CB8AC3E}">
        <p14:creationId xmlns:p14="http://schemas.microsoft.com/office/powerpoint/2010/main" val="2853586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684D10-D902-4144-9862-929BA7F3FCAB}"/>
              </a:ext>
            </a:extLst>
          </p:cNvPr>
          <p:cNvSpPr>
            <a:spLocks noGrp="1"/>
          </p:cNvSpPr>
          <p:nvPr>
            <p:ph type="body" sz="quarter" idx="17"/>
          </p:nvPr>
        </p:nvSpPr>
        <p:spPr>
          <a:xfrm>
            <a:off x="2029090" y="1604733"/>
            <a:ext cx="3791493" cy="3407213"/>
          </a:xfrm>
        </p:spPr>
        <p:txBody>
          <a:bodyPr>
            <a:normAutofit/>
          </a:bodyPr>
          <a:lstStyle/>
          <a:p>
            <a:r>
              <a:rPr lang="en-US" sz="3600" b="0" i="0" dirty="0">
                <a:effectLst/>
              </a:rPr>
              <a:t>Introduction to this Project and the Importance of Smallholders</a:t>
            </a:r>
            <a:endParaRPr lang="en-RU" sz="3600" dirty="0"/>
          </a:p>
          <a:p>
            <a:endParaRPr lang="en-RU" dirty="0"/>
          </a:p>
        </p:txBody>
      </p:sp>
      <p:sp>
        <p:nvSpPr>
          <p:cNvPr id="3" name="Text Placeholder 2">
            <a:extLst>
              <a:ext uri="{FF2B5EF4-FFF2-40B4-BE49-F238E27FC236}">
                <a16:creationId xmlns:a16="http://schemas.microsoft.com/office/drawing/2014/main" id="{94188B98-ADD8-554D-B473-2CD5B565026A}"/>
              </a:ext>
            </a:extLst>
          </p:cNvPr>
          <p:cNvSpPr>
            <a:spLocks noGrp="1"/>
          </p:cNvSpPr>
          <p:nvPr>
            <p:ph type="body" sz="quarter" idx="18"/>
          </p:nvPr>
        </p:nvSpPr>
        <p:spPr/>
        <p:txBody>
          <a:bodyPr/>
          <a:lstStyle/>
          <a:p>
            <a:r>
              <a:rPr lang="en-IE" dirty="0"/>
              <a:t>01</a:t>
            </a:r>
            <a:endParaRPr lang="en-RU" dirty="0"/>
          </a:p>
        </p:txBody>
      </p:sp>
    </p:spTree>
    <p:extLst>
      <p:ext uri="{BB962C8B-B14F-4D97-AF65-F5344CB8AC3E}">
        <p14:creationId xmlns:p14="http://schemas.microsoft.com/office/powerpoint/2010/main" val="9978448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Hand holding windmill">
            <a:extLst>
              <a:ext uri="{FF2B5EF4-FFF2-40B4-BE49-F238E27FC236}">
                <a16:creationId xmlns:a16="http://schemas.microsoft.com/office/drawing/2014/main" id="{BC2A674F-CF35-1BD4-C3E5-EBD6DC22BE47}"/>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24324" r="28516"/>
          <a:stretch/>
        </p:blipFill>
        <p:spPr>
          <a:xfrm>
            <a:off x="7340026" y="0"/>
            <a:ext cx="4851974" cy="6858000"/>
          </a:xfrm>
        </p:spPr>
      </p:pic>
      <p:sp>
        <p:nvSpPr>
          <p:cNvPr id="3" name="Text Placeholder 2">
            <a:extLst>
              <a:ext uri="{FF2B5EF4-FFF2-40B4-BE49-F238E27FC236}">
                <a16:creationId xmlns:a16="http://schemas.microsoft.com/office/drawing/2014/main" id="{1B873916-2922-CCB4-91FC-1DE4537A925A}"/>
              </a:ext>
            </a:extLst>
          </p:cNvPr>
          <p:cNvSpPr>
            <a:spLocks noGrp="1"/>
          </p:cNvSpPr>
          <p:nvPr>
            <p:ph type="body" sz="quarter" idx="16"/>
          </p:nvPr>
        </p:nvSpPr>
        <p:spPr/>
        <p:txBody>
          <a:bodyPr/>
          <a:lstStyle/>
          <a:p>
            <a:r>
              <a:rPr lang="en-US" dirty="0"/>
              <a:t>Frugal innovation is the ability to ‘do better with less resources for more people’, i.e. to create significantly more value while </a:t>
            </a:r>
            <a:r>
              <a:rPr lang="en-US" dirty="0" err="1"/>
              <a:t>minimising</a:t>
            </a:r>
            <a:r>
              <a:rPr lang="en-US" dirty="0"/>
              <a:t> the use of resources.’ </a:t>
            </a:r>
            <a:r>
              <a:rPr lang="en-US" dirty="0">
                <a:hlinkClick r:id="rId3"/>
              </a:rPr>
              <a:t>Source</a:t>
            </a:r>
            <a:endParaRPr lang="en-US" dirty="0"/>
          </a:p>
          <a:p>
            <a:r>
              <a:rPr lang="en-US" dirty="0"/>
              <a:t>Frugal innovation is </a:t>
            </a:r>
            <a:r>
              <a:rPr lang="en-US" b="1" dirty="0"/>
              <a:t>an attempt to maximise the ratio of value to resources</a:t>
            </a:r>
            <a:r>
              <a:rPr lang="en-US" dirty="0"/>
              <a:t>. Value could be for your smallholding business,  customers, or society more generally. Resources could be energy, capital or time.</a:t>
            </a:r>
            <a:endParaRPr lang="en-IE" dirty="0"/>
          </a:p>
        </p:txBody>
      </p:sp>
      <p:sp>
        <p:nvSpPr>
          <p:cNvPr id="4" name="Text Placeholder 3">
            <a:extLst>
              <a:ext uri="{FF2B5EF4-FFF2-40B4-BE49-F238E27FC236}">
                <a16:creationId xmlns:a16="http://schemas.microsoft.com/office/drawing/2014/main" id="{907FFCA6-D510-63EA-3C92-0AE632C8A1F0}"/>
              </a:ext>
            </a:extLst>
          </p:cNvPr>
          <p:cNvSpPr>
            <a:spLocks noGrp="1"/>
          </p:cNvSpPr>
          <p:nvPr>
            <p:ph type="body" sz="quarter" idx="18"/>
          </p:nvPr>
        </p:nvSpPr>
        <p:spPr/>
        <p:txBody>
          <a:bodyPr/>
          <a:lstStyle/>
          <a:p>
            <a:r>
              <a:rPr lang="en-IE" dirty="0"/>
              <a:t>Have you heard about Frugal Innovation?</a:t>
            </a:r>
          </a:p>
        </p:txBody>
      </p:sp>
    </p:spTree>
    <p:extLst>
      <p:ext uri="{BB962C8B-B14F-4D97-AF65-F5344CB8AC3E}">
        <p14:creationId xmlns:p14="http://schemas.microsoft.com/office/powerpoint/2010/main" val="2936740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ECB1735-2EC6-D7E4-A5FF-C094EB672C32}"/>
              </a:ext>
            </a:extLst>
          </p:cNvPr>
          <p:cNvSpPr>
            <a:spLocks noGrp="1"/>
          </p:cNvSpPr>
          <p:nvPr>
            <p:ph type="pic" sz="quarter" idx="15"/>
          </p:nvPr>
        </p:nvSpPr>
        <p:spPr/>
      </p:sp>
      <p:sp>
        <p:nvSpPr>
          <p:cNvPr id="3" name="Text Placeholder 2">
            <a:extLst>
              <a:ext uri="{FF2B5EF4-FFF2-40B4-BE49-F238E27FC236}">
                <a16:creationId xmlns:a16="http://schemas.microsoft.com/office/drawing/2014/main" id="{1247E998-5986-50F4-2027-1FB6E0DEBB34}"/>
              </a:ext>
            </a:extLst>
          </p:cNvPr>
          <p:cNvSpPr>
            <a:spLocks noGrp="1"/>
          </p:cNvSpPr>
          <p:nvPr>
            <p:ph type="body" sz="quarter" idx="13"/>
          </p:nvPr>
        </p:nvSpPr>
        <p:spPr/>
        <p:txBody>
          <a:bodyPr>
            <a:normAutofit fontScale="92500" lnSpcReduction="10000"/>
          </a:bodyPr>
          <a:lstStyle/>
          <a:p>
            <a:r>
              <a:rPr lang="en-IE" b="1" dirty="0"/>
              <a:t>WATCH:  Frugal Innovation - </a:t>
            </a:r>
            <a:r>
              <a:rPr lang="en-GB" b="1" dirty="0"/>
              <a:t>three principles on how we can all do more with less</a:t>
            </a:r>
            <a:endParaRPr lang="en-IE" b="1" dirty="0"/>
          </a:p>
        </p:txBody>
      </p:sp>
      <p:pic>
        <p:nvPicPr>
          <p:cNvPr id="4" name="Online Media 3" title="Navi Radjou: Creative problem-solving in the face of extreme limits">
            <a:hlinkClick r:id="" action="ppaction://media"/>
            <a:extLst>
              <a:ext uri="{FF2B5EF4-FFF2-40B4-BE49-F238E27FC236}">
                <a16:creationId xmlns:a16="http://schemas.microsoft.com/office/drawing/2014/main" id="{6567EC6C-DDE4-CBDA-60DE-E9827B2B0865}"/>
              </a:ext>
            </a:extLst>
          </p:cNvPr>
          <p:cNvPicPr>
            <a:picLocks noRot="1" noChangeAspect="1"/>
          </p:cNvPicPr>
          <p:nvPr>
            <a:videoFile r:link="rId1"/>
          </p:nvPr>
        </p:nvPicPr>
        <p:blipFill>
          <a:blip r:embed="rId3"/>
          <a:stretch>
            <a:fillRect/>
          </a:stretch>
        </p:blipFill>
        <p:spPr>
          <a:xfrm>
            <a:off x="3184071" y="1810074"/>
            <a:ext cx="5708215" cy="3676326"/>
          </a:xfrm>
          <a:prstGeom prst="rect">
            <a:avLst/>
          </a:prstGeom>
        </p:spPr>
      </p:pic>
      <p:sp>
        <p:nvSpPr>
          <p:cNvPr id="6" name="TextBox 5">
            <a:extLst>
              <a:ext uri="{FF2B5EF4-FFF2-40B4-BE49-F238E27FC236}">
                <a16:creationId xmlns:a16="http://schemas.microsoft.com/office/drawing/2014/main" id="{B8DF8882-4815-D06D-3DB5-32D314192D70}"/>
              </a:ext>
            </a:extLst>
          </p:cNvPr>
          <p:cNvSpPr txBox="1"/>
          <p:nvPr/>
        </p:nvSpPr>
        <p:spPr>
          <a:xfrm>
            <a:off x="108550" y="2025908"/>
            <a:ext cx="2817530" cy="4832092"/>
          </a:xfrm>
          <a:prstGeom prst="rect">
            <a:avLst/>
          </a:prstGeom>
          <a:noFill/>
        </p:spPr>
        <p:txBody>
          <a:bodyPr wrap="square">
            <a:spAutoFit/>
          </a:bodyPr>
          <a:lstStyle/>
          <a:p>
            <a:r>
              <a:rPr lang="en-US" sz="2200" b="0" i="0" dirty="0">
                <a:solidFill>
                  <a:srgbClr val="60220F"/>
                </a:solidFill>
                <a:effectLst/>
              </a:rPr>
              <a:t>Navi Radjou has spent years studying "jugaad," known as frugal innovation. Pioneered by entrepreneurs in emerging markets who figured out how to get spectacular value from limited resources, the practice has now caught on globally.  Let’s transfer it to smallholdings!</a:t>
            </a:r>
            <a:endParaRPr lang="en-IE" sz="2200" dirty="0">
              <a:solidFill>
                <a:srgbClr val="60220F"/>
              </a:solidFill>
            </a:endParaRPr>
          </a:p>
        </p:txBody>
      </p:sp>
      <p:sp>
        <p:nvSpPr>
          <p:cNvPr id="8" name="TextBox 7">
            <a:extLst>
              <a:ext uri="{FF2B5EF4-FFF2-40B4-BE49-F238E27FC236}">
                <a16:creationId xmlns:a16="http://schemas.microsoft.com/office/drawing/2014/main" id="{E5F6496B-EC40-A307-C0B4-EC73F6EA4879}"/>
              </a:ext>
            </a:extLst>
          </p:cNvPr>
          <p:cNvSpPr txBox="1"/>
          <p:nvPr/>
        </p:nvSpPr>
        <p:spPr>
          <a:xfrm>
            <a:off x="9731141" y="2025908"/>
            <a:ext cx="2275307" cy="3416320"/>
          </a:xfrm>
          <a:prstGeom prst="rect">
            <a:avLst/>
          </a:prstGeom>
          <a:noFill/>
        </p:spPr>
        <p:txBody>
          <a:bodyPr wrap="square">
            <a:spAutoFit/>
          </a:bodyPr>
          <a:lstStyle/>
          <a:p>
            <a:r>
              <a:rPr lang="en-US" sz="2400" b="1" dirty="0">
                <a:solidFill>
                  <a:srgbClr val="6D6A3A"/>
                </a:solidFill>
                <a:hlinkClick r:id="rId4">
                  <a:extLst>
                    <a:ext uri="{A12FA001-AC4F-418D-AE19-62706E023703}">
                      <ahyp:hlinkClr xmlns:ahyp="http://schemas.microsoft.com/office/drawing/2018/hyperlinkcolor" val="tx"/>
                    </a:ext>
                  </a:extLst>
                </a:hlinkClick>
              </a:rPr>
              <a:t>CLICK PLAY</a:t>
            </a:r>
          </a:p>
          <a:p>
            <a:endParaRPr lang="en-US" sz="2400" b="1" dirty="0">
              <a:solidFill>
                <a:srgbClr val="6D6A3A"/>
              </a:solidFill>
              <a:hlinkClick r:id="rId4">
                <a:extLst>
                  <a:ext uri="{A12FA001-AC4F-418D-AE19-62706E023703}">
                    <ahyp:hlinkClr xmlns:ahyp="http://schemas.microsoft.com/office/drawing/2018/hyperlinkcolor" val="tx"/>
                  </a:ext>
                </a:extLst>
              </a:hlinkClick>
            </a:endParaRPr>
          </a:p>
          <a:p>
            <a:r>
              <a:rPr lang="en-US" sz="2400" b="1" dirty="0">
                <a:solidFill>
                  <a:srgbClr val="6D6A3A"/>
                </a:solidFill>
                <a:hlinkClick r:id="rId4">
                  <a:extLst>
                    <a:ext uri="{A12FA001-AC4F-418D-AE19-62706E023703}">
                      <ahyp:hlinkClr xmlns:ahyp="http://schemas.microsoft.com/office/drawing/2018/hyperlinkcolor" val="tx"/>
                    </a:ext>
                  </a:extLst>
                </a:hlinkClick>
              </a:rPr>
              <a:t>SOURCE</a:t>
            </a:r>
          </a:p>
          <a:p>
            <a:r>
              <a:rPr lang="en-US" sz="2400" dirty="0">
                <a:solidFill>
                  <a:srgbClr val="6D6A3A"/>
                </a:solidFill>
                <a:hlinkClick r:id="rId4">
                  <a:extLst>
                    <a:ext uri="{A12FA001-AC4F-418D-AE19-62706E023703}">
                      <ahyp:hlinkClr xmlns:ahyp="http://schemas.microsoft.com/office/drawing/2018/hyperlinkcolor" val="tx"/>
                    </a:ext>
                  </a:extLst>
                </a:hlinkClick>
              </a:rPr>
              <a:t>Navi Radjou: Creative problem-solving in the face of extreme limits - YouTube</a:t>
            </a:r>
            <a:endParaRPr lang="en-IE" sz="2400" dirty="0">
              <a:solidFill>
                <a:srgbClr val="6D6A3A"/>
              </a:solidFill>
            </a:endParaRPr>
          </a:p>
        </p:txBody>
      </p:sp>
    </p:spTree>
    <p:extLst>
      <p:ext uri="{BB962C8B-B14F-4D97-AF65-F5344CB8AC3E}">
        <p14:creationId xmlns:p14="http://schemas.microsoft.com/office/powerpoint/2010/main" val="1769630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apple, fruit, fresh&#10;&#10;Description automatically generated">
            <a:extLst>
              <a:ext uri="{FF2B5EF4-FFF2-40B4-BE49-F238E27FC236}">
                <a16:creationId xmlns:a16="http://schemas.microsoft.com/office/drawing/2014/main" id="{D15B2551-6336-3B6F-6E9D-075B7D876E30}"/>
              </a:ext>
            </a:extLst>
          </p:cNvPr>
          <p:cNvPicPr>
            <a:picLocks noGrp="1" noChangeAspect="1"/>
          </p:cNvPicPr>
          <p:nvPr>
            <p:ph type="pic" sz="quarter" idx="17"/>
          </p:nvPr>
        </p:nvPicPr>
        <p:blipFill>
          <a:blip r:embed="rId2"/>
          <a:srcRect l="8381" r="8381"/>
          <a:stretch>
            <a:fillRect/>
          </a:stretch>
        </p:blipFill>
        <p:spPr/>
      </p:pic>
      <p:sp>
        <p:nvSpPr>
          <p:cNvPr id="3" name="Text Placeholder 2">
            <a:extLst>
              <a:ext uri="{FF2B5EF4-FFF2-40B4-BE49-F238E27FC236}">
                <a16:creationId xmlns:a16="http://schemas.microsoft.com/office/drawing/2014/main" id="{21DB68B0-6528-8358-B6C6-DB8CB714DD38}"/>
              </a:ext>
            </a:extLst>
          </p:cNvPr>
          <p:cNvSpPr>
            <a:spLocks noGrp="1"/>
          </p:cNvSpPr>
          <p:nvPr>
            <p:ph type="body" sz="quarter" idx="16"/>
          </p:nvPr>
        </p:nvSpPr>
        <p:spPr>
          <a:xfrm>
            <a:off x="447065" y="1877561"/>
            <a:ext cx="6482545" cy="4038015"/>
          </a:xfrm>
        </p:spPr>
        <p:txBody>
          <a:bodyPr/>
          <a:lstStyle/>
          <a:p>
            <a:r>
              <a:rPr lang="en-US" dirty="0"/>
              <a:t> An example of </a:t>
            </a:r>
            <a:r>
              <a:rPr lang="en-US" b="1" dirty="0"/>
              <a:t>frugal innovation</a:t>
            </a:r>
            <a:r>
              <a:rPr lang="en-US" dirty="0"/>
              <a:t>, is promoting the use and recycling of “Ugly Food”.  This is food that fails to enter the marketing chain because of non-conformity to packaging standards but is otherwise nutritious and safe.  It is an obvious and simple way to reduce drastically unnecessary waste at wholesale and retail markets.</a:t>
            </a:r>
          </a:p>
          <a:p>
            <a:r>
              <a:rPr lang="en-US" dirty="0"/>
              <a:t>It does require raising awareness through education and communication campaigns from producers to consumers. Interesting such experiences already exist around the world.</a:t>
            </a:r>
            <a:endParaRPr lang="en-IE" dirty="0"/>
          </a:p>
        </p:txBody>
      </p:sp>
      <p:sp>
        <p:nvSpPr>
          <p:cNvPr id="4" name="Text Placeholder 3">
            <a:extLst>
              <a:ext uri="{FF2B5EF4-FFF2-40B4-BE49-F238E27FC236}">
                <a16:creationId xmlns:a16="http://schemas.microsoft.com/office/drawing/2014/main" id="{F502A0A2-64E7-206B-8294-F8D6A13F1044}"/>
              </a:ext>
            </a:extLst>
          </p:cNvPr>
          <p:cNvSpPr>
            <a:spLocks noGrp="1"/>
          </p:cNvSpPr>
          <p:nvPr>
            <p:ph type="body" sz="quarter" idx="18"/>
          </p:nvPr>
        </p:nvSpPr>
        <p:spPr/>
        <p:txBody>
          <a:bodyPr anchor="ctr"/>
          <a:lstStyle/>
          <a:p>
            <a:pPr algn="l"/>
            <a:r>
              <a:rPr lang="en-IE" dirty="0"/>
              <a:t>Be inspired!  An example …</a:t>
            </a:r>
          </a:p>
        </p:txBody>
      </p:sp>
      <p:sp>
        <p:nvSpPr>
          <p:cNvPr id="7" name="TextBox 6">
            <a:extLst>
              <a:ext uri="{FF2B5EF4-FFF2-40B4-BE49-F238E27FC236}">
                <a16:creationId xmlns:a16="http://schemas.microsoft.com/office/drawing/2014/main" id="{BE0FAA27-7560-D131-F1AE-9C3FF571D2FE}"/>
              </a:ext>
            </a:extLst>
          </p:cNvPr>
          <p:cNvSpPr txBox="1"/>
          <p:nvPr/>
        </p:nvSpPr>
        <p:spPr>
          <a:xfrm>
            <a:off x="2656936" y="5852131"/>
            <a:ext cx="4183811" cy="461665"/>
          </a:xfrm>
          <a:prstGeom prst="rect">
            <a:avLst/>
          </a:prstGeom>
          <a:noFill/>
        </p:spPr>
        <p:txBody>
          <a:bodyPr wrap="square" rtlCol="0">
            <a:spAutoFit/>
          </a:bodyPr>
          <a:lstStyle/>
          <a:p>
            <a:r>
              <a:rPr lang="en-IE" sz="2400" dirty="0">
                <a:solidFill>
                  <a:srgbClr val="6D6A3A"/>
                </a:solidFill>
                <a:hlinkClick r:id="rId3">
                  <a:extLst>
                    <a:ext uri="{A12FA001-AC4F-418D-AE19-62706E023703}">
                      <ahyp:hlinkClr xmlns:ahyp="http://schemas.microsoft.com/office/drawing/2018/hyperlinkcolor" val="tx"/>
                    </a:ext>
                  </a:extLst>
                </a:hlinkClick>
              </a:rPr>
              <a:t>The Hidden beauty of Ugly Food</a:t>
            </a:r>
            <a:endParaRPr lang="en-IE" sz="2400" dirty="0">
              <a:solidFill>
                <a:srgbClr val="6D6A3A"/>
              </a:solidFill>
            </a:endParaRPr>
          </a:p>
        </p:txBody>
      </p:sp>
      <p:sp>
        <p:nvSpPr>
          <p:cNvPr id="8" name="Arrow: Right 7">
            <a:extLst>
              <a:ext uri="{FF2B5EF4-FFF2-40B4-BE49-F238E27FC236}">
                <a16:creationId xmlns:a16="http://schemas.microsoft.com/office/drawing/2014/main" id="{7BF653F6-0610-1494-ECD3-283B99C69D26}"/>
              </a:ext>
            </a:extLst>
          </p:cNvPr>
          <p:cNvSpPr/>
          <p:nvPr/>
        </p:nvSpPr>
        <p:spPr>
          <a:xfrm>
            <a:off x="301925" y="5727941"/>
            <a:ext cx="2355011" cy="6814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a:solidFill>
                  <a:srgbClr val="6D6A3A"/>
                </a:solidFill>
              </a:rPr>
              <a:t>An Interesting Read</a:t>
            </a:r>
          </a:p>
        </p:txBody>
      </p:sp>
    </p:spTree>
    <p:extLst>
      <p:ext uri="{BB962C8B-B14F-4D97-AF65-F5344CB8AC3E}">
        <p14:creationId xmlns:p14="http://schemas.microsoft.com/office/powerpoint/2010/main" val="31640705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64DDF1-C77B-744D-D90C-4EC8CA8B94D6}"/>
              </a:ext>
            </a:extLst>
          </p:cNvPr>
          <p:cNvSpPr>
            <a:spLocks noGrp="1"/>
          </p:cNvSpPr>
          <p:nvPr>
            <p:ph type="body" sz="quarter" idx="16"/>
          </p:nvPr>
        </p:nvSpPr>
        <p:spPr/>
        <p:txBody>
          <a:bodyPr/>
          <a:lstStyle/>
          <a:p>
            <a:r>
              <a:rPr lang="en-GB" dirty="0"/>
              <a:t>Passionate and talented, smallholders are known to be exceptionally good at what they do – producing/breeding/growing artisanal produce rooted in the land and local communities with strong ethical, environmental, and heritage values.   So you know you have a special product.   We would recommend that you test the waters through trialling your product offering.  Why ?</a:t>
            </a:r>
          </a:p>
          <a:p>
            <a:r>
              <a:rPr lang="en-GB" dirty="0"/>
              <a:t>The purpose of a trial test in the marketplace is to provide a dress rehearsal for testing the product and marketing elements together. It tests your product and planned strategy in a real-world setting before significant investment is made. You get to test drive the product and marketing plan and make any changes to launch a product that will have the maximum chance of success in the marketplace.</a:t>
            </a:r>
          </a:p>
          <a:p>
            <a:endParaRPr lang="en-IE" dirty="0"/>
          </a:p>
        </p:txBody>
      </p:sp>
      <p:sp>
        <p:nvSpPr>
          <p:cNvPr id="3" name="Text Placeholder 2">
            <a:extLst>
              <a:ext uri="{FF2B5EF4-FFF2-40B4-BE49-F238E27FC236}">
                <a16:creationId xmlns:a16="http://schemas.microsoft.com/office/drawing/2014/main" id="{1753F877-1773-77ED-65DF-CCF5D1D9CC7D}"/>
              </a:ext>
            </a:extLst>
          </p:cNvPr>
          <p:cNvSpPr>
            <a:spLocks noGrp="1"/>
          </p:cNvSpPr>
          <p:nvPr>
            <p:ph type="body" sz="quarter" idx="18"/>
          </p:nvPr>
        </p:nvSpPr>
        <p:spPr/>
        <p:txBody>
          <a:bodyPr/>
          <a:lstStyle/>
          <a:p>
            <a:r>
              <a:rPr lang="en-IE" dirty="0"/>
              <a:t>Trialling Your First Product</a:t>
            </a:r>
          </a:p>
        </p:txBody>
      </p:sp>
    </p:spTree>
    <p:extLst>
      <p:ext uri="{BB962C8B-B14F-4D97-AF65-F5344CB8AC3E}">
        <p14:creationId xmlns:p14="http://schemas.microsoft.com/office/powerpoint/2010/main" val="2767196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64DDF1-C77B-744D-D90C-4EC8CA8B94D6}"/>
              </a:ext>
            </a:extLst>
          </p:cNvPr>
          <p:cNvSpPr>
            <a:spLocks noGrp="1"/>
          </p:cNvSpPr>
          <p:nvPr>
            <p:ph type="body" sz="quarter" idx="16"/>
          </p:nvPr>
        </p:nvSpPr>
        <p:spPr>
          <a:xfrm>
            <a:off x="447065" y="1886589"/>
            <a:ext cx="11102510" cy="4038015"/>
          </a:xfrm>
        </p:spPr>
        <p:txBody>
          <a:bodyPr/>
          <a:lstStyle/>
          <a:p>
            <a:r>
              <a:rPr lang="en-GB" dirty="0"/>
              <a:t>The market test will give you a bank of information that encapsulates how consumers will react to your product, the price, its marketing, communications and promotion. It allows early decisions to be made that generate significant long terms cost savings. Trailing your a product allows you to gain customer feedback and insights on strengths and weaknesses prior to a full product launch. It is better to identify errors or concerns prior to distributing a product, rather than finding out about them after the fact.  </a:t>
            </a:r>
          </a:p>
          <a:p>
            <a:endParaRPr lang="en-GB" sz="1000" dirty="0"/>
          </a:p>
          <a:p>
            <a:r>
              <a:rPr lang="en-GB" dirty="0"/>
              <a:t>Customers may also identify certain attributes or features of a product that they would like you to modify. Early adopters, those customers who like to be the first to buy a new product, may become loyal to your business when you allow them to participate in trials. Getting these customers on your side is especially beneficial in creating a domino effect through word-of-mouth advertising after a product launch.  It helps build important loyalty. </a:t>
            </a:r>
            <a:endParaRPr lang="en-IE" dirty="0"/>
          </a:p>
        </p:txBody>
      </p:sp>
      <p:sp>
        <p:nvSpPr>
          <p:cNvPr id="3" name="Text Placeholder 2">
            <a:extLst>
              <a:ext uri="{FF2B5EF4-FFF2-40B4-BE49-F238E27FC236}">
                <a16:creationId xmlns:a16="http://schemas.microsoft.com/office/drawing/2014/main" id="{1753F877-1773-77ED-65DF-CCF5D1D9CC7D}"/>
              </a:ext>
            </a:extLst>
          </p:cNvPr>
          <p:cNvSpPr>
            <a:spLocks noGrp="1"/>
          </p:cNvSpPr>
          <p:nvPr>
            <p:ph type="body" sz="quarter" idx="18"/>
          </p:nvPr>
        </p:nvSpPr>
        <p:spPr/>
        <p:txBody>
          <a:bodyPr/>
          <a:lstStyle/>
          <a:p>
            <a:r>
              <a:rPr lang="en-IE" dirty="0"/>
              <a:t>Why Market Test?</a:t>
            </a:r>
          </a:p>
        </p:txBody>
      </p:sp>
    </p:spTree>
    <p:extLst>
      <p:ext uri="{BB962C8B-B14F-4D97-AF65-F5344CB8AC3E}">
        <p14:creationId xmlns:p14="http://schemas.microsoft.com/office/powerpoint/2010/main" val="8645722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64DDF1-C77B-744D-D90C-4EC8CA8B94D6}"/>
              </a:ext>
            </a:extLst>
          </p:cNvPr>
          <p:cNvSpPr>
            <a:spLocks noGrp="1"/>
          </p:cNvSpPr>
          <p:nvPr>
            <p:ph type="body" sz="quarter" idx="16"/>
          </p:nvPr>
        </p:nvSpPr>
        <p:spPr>
          <a:xfrm>
            <a:off x="447065" y="2067342"/>
            <a:ext cx="11535828" cy="4038015"/>
          </a:xfrm>
        </p:spPr>
        <p:txBody>
          <a:bodyPr/>
          <a:lstStyle/>
          <a:p>
            <a:r>
              <a:rPr lang="en-IE" sz="2200" dirty="0">
                <a:effectLst/>
                <a:ea typeface="Times New Roman" panose="02020603050405020304" pitchFamily="18" charset="0"/>
              </a:rPr>
              <a:t>Market research through trialling is the critical element of the process as it advises the direction of your entire trial and future direction. It informs on your target customer, how your product should be positioned, what your target audience need and value and how you can position your offering in a way that will resonate with potential customers.</a:t>
            </a:r>
          </a:p>
          <a:p>
            <a:r>
              <a:rPr lang="en-IE" sz="2200" dirty="0">
                <a:effectLst/>
                <a:ea typeface="Times New Roman" panose="02020603050405020304" pitchFamily="18" charset="0"/>
              </a:rPr>
              <a:t>Furthermore, it will identify your sales strategy – direct or distribution model? Where should you distribute your product and through which distribution channels? Would your target audience rather buy your product online, or direct? </a:t>
            </a:r>
          </a:p>
          <a:p>
            <a:r>
              <a:rPr lang="en-GB" sz="2200" dirty="0">
                <a:effectLst/>
                <a:ea typeface="Times New Roman" panose="02020603050405020304" pitchFamily="18" charset="0"/>
              </a:rPr>
              <a:t>Your research will also illustrate the importance of your pricing model. How should you price your product? What’s the average income of your target demographic? Will they find the product too expensive or perceive it too cheap based on the quality expected ? What kind of adjustments can you make in order to fit their perceived price point?</a:t>
            </a:r>
            <a:endParaRPr lang="en-IE" sz="2200" dirty="0">
              <a:effectLst/>
              <a:ea typeface="Times New Roman" panose="02020603050405020304" pitchFamily="18" charset="0"/>
            </a:endParaRPr>
          </a:p>
          <a:p>
            <a:pPr algn="l"/>
            <a:endParaRPr lang="en-IE" dirty="0"/>
          </a:p>
        </p:txBody>
      </p:sp>
      <p:sp>
        <p:nvSpPr>
          <p:cNvPr id="3" name="Text Placeholder 2">
            <a:extLst>
              <a:ext uri="{FF2B5EF4-FFF2-40B4-BE49-F238E27FC236}">
                <a16:creationId xmlns:a16="http://schemas.microsoft.com/office/drawing/2014/main" id="{1753F877-1773-77ED-65DF-CCF5D1D9CC7D}"/>
              </a:ext>
            </a:extLst>
          </p:cNvPr>
          <p:cNvSpPr>
            <a:spLocks noGrp="1"/>
          </p:cNvSpPr>
          <p:nvPr>
            <p:ph type="body" sz="quarter" idx="18"/>
          </p:nvPr>
        </p:nvSpPr>
        <p:spPr/>
        <p:txBody>
          <a:bodyPr/>
          <a:lstStyle/>
          <a:p>
            <a:r>
              <a:rPr lang="en-IE" dirty="0"/>
              <a:t>Trialling – An Essential Ingredient in your Smallholding Business</a:t>
            </a:r>
          </a:p>
        </p:txBody>
      </p:sp>
    </p:spTree>
    <p:extLst>
      <p:ext uri="{BB962C8B-B14F-4D97-AF65-F5344CB8AC3E}">
        <p14:creationId xmlns:p14="http://schemas.microsoft.com/office/powerpoint/2010/main" val="13677427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64DDF1-C77B-744D-D90C-4EC8CA8B94D6}"/>
              </a:ext>
            </a:extLst>
          </p:cNvPr>
          <p:cNvSpPr>
            <a:spLocks noGrp="1"/>
          </p:cNvSpPr>
          <p:nvPr>
            <p:ph type="body" sz="quarter" idx="16"/>
          </p:nvPr>
        </p:nvSpPr>
        <p:spPr>
          <a:xfrm>
            <a:off x="447065" y="2067342"/>
            <a:ext cx="11535828" cy="4038015"/>
          </a:xfrm>
        </p:spPr>
        <p:txBody>
          <a:bodyPr/>
          <a:lstStyle/>
          <a:p>
            <a:r>
              <a:rPr lang="en-GB" dirty="0"/>
              <a:t>Getting started with taking your products from your smallholding to the public can feel daunting, not least because of any ‘red tape’ that may apply to the sale of your produce. The following </a:t>
            </a:r>
            <a:r>
              <a:rPr lang="en-GB" b="1" dirty="0"/>
              <a:t>9 key elements </a:t>
            </a:r>
            <a:r>
              <a:rPr lang="en-GB" dirty="0"/>
              <a:t>outline what a product trial will address:</a:t>
            </a:r>
          </a:p>
          <a:p>
            <a:endParaRPr lang="en-GB" sz="900" dirty="0"/>
          </a:p>
          <a:p>
            <a:pPr marL="457200" indent="-457200" algn="l">
              <a:buAutoNum type="arabicPeriod"/>
            </a:pPr>
            <a:r>
              <a:rPr lang="en-GB" dirty="0"/>
              <a:t>Market research				2.	Trial planning</a:t>
            </a:r>
          </a:p>
          <a:p>
            <a:pPr marL="457200" indent="-457200" algn="l">
              <a:buAutoNum type="arabicPeriod" startAt="3"/>
            </a:pPr>
            <a:r>
              <a:rPr lang="en-GB" dirty="0"/>
              <a:t>Trial participant recruitment		4.	Support requirements</a:t>
            </a:r>
          </a:p>
          <a:p>
            <a:pPr algn="l"/>
            <a:r>
              <a:rPr lang="en-GB" dirty="0"/>
              <a:t>5.    Product branding and collateral		6.	Marketing and promotional planning </a:t>
            </a:r>
          </a:p>
          <a:p>
            <a:pPr algn="l"/>
            <a:r>
              <a:rPr lang="en-GB" dirty="0"/>
              <a:t>7.   Trial set up and implementation		8.	Trial reporting</a:t>
            </a:r>
          </a:p>
          <a:p>
            <a:pPr algn="l"/>
            <a:r>
              <a:rPr lang="en-GB" dirty="0"/>
              <a:t>9     Product launch plan and budget </a:t>
            </a:r>
            <a:endParaRPr lang="en-IE" dirty="0"/>
          </a:p>
        </p:txBody>
      </p:sp>
      <p:sp>
        <p:nvSpPr>
          <p:cNvPr id="3" name="Text Placeholder 2">
            <a:extLst>
              <a:ext uri="{FF2B5EF4-FFF2-40B4-BE49-F238E27FC236}">
                <a16:creationId xmlns:a16="http://schemas.microsoft.com/office/drawing/2014/main" id="{1753F877-1773-77ED-65DF-CCF5D1D9CC7D}"/>
              </a:ext>
            </a:extLst>
          </p:cNvPr>
          <p:cNvSpPr>
            <a:spLocks noGrp="1"/>
          </p:cNvSpPr>
          <p:nvPr>
            <p:ph type="body" sz="quarter" idx="18"/>
          </p:nvPr>
        </p:nvSpPr>
        <p:spPr/>
        <p:txBody>
          <a:bodyPr/>
          <a:lstStyle/>
          <a:p>
            <a:r>
              <a:rPr lang="en-IE" dirty="0"/>
              <a:t>How to Trail your Product</a:t>
            </a:r>
          </a:p>
        </p:txBody>
      </p:sp>
    </p:spTree>
    <p:extLst>
      <p:ext uri="{BB962C8B-B14F-4D97-AF65-F5344CB8AC3E}">
        <p14:creationId xmlns:p14="http://schemas.microsoft.com/office/powerpoint/2010/main" val="1600222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263579-BCD5-2270-8D11-75E65E8B8CA5}"/>
              </a:ext>
            </a:extLst>
          </p:cNvPr>
          <p:cNvSpPr>
            <a:spLocks noGrp="1"/>
          </p:cNvSpPr>
          <p:nvPr>
            <p:ph type="body" sz="quarter" idx="17"/>
          </p:nvPr>
        </p:nvSpPr>
        <p:spPr>
          <a:xfrm>
            <a:off x="2029090" y="1604733"/>
            <a:ext cx="3791493" cy="1285115"/>
          </a:xfrm>
        </p:spPr>
        <p:txBody>
          <a:bodyPr>
            <a:normAutofit/>
          </a:bodyPr>
          <a:lstStyle/>
          <a:p>
            <a:r>
              <a:rPr lang="en-IE" dirty="0"/>
              <a:t>Business Plan Development</a:t>
            </a:r>
          </a:p>
        </p:txBody>
      </p:sp>
      <p:sp>
        <p:nvSpPr>
          <p:cNvPr id="3" name="Text Placeholder 2">
            <a:extLst>
              <a:ext uri="{FF2B5EF4-FFF2-40B4-BE49-F238E27FC236}">
                <a16:creationId xmlns:a16="http://schemas.microsoft.com/office/drawing/2014/main" id="{D7DD8695-454C-20A6-9B27-1D1732AAB29F}"/>
              </a:ext>
            </a:extLst>
          </p:cNvPr>
          <p:cNvSpPr>
            <a:spLocks noGrp="1"/>
          </p:cNvSpPr>
          <p:nvPr>
            <p:ph type="body" sz="quarter" idx="18"/>
          </p:nvPr>
        </p:nvSpPr>
        <p:spPr/>
        <p:txBody>
          <a:bodyPr/>
          <a:lstStyle/>
          <a:p>
            <a:r>
              <a:rPr lang="en-IE" dirty="0"/>
              <a:t>04</a:t>
            </a:r>
          </a:p>
        </p:txBody>
      </p:sp>
    </p:spTree>
    <p:extLst>
      <p:ext uri="{BB962C8B-B14F-4D97-AF65-F5344CB8AC3E}">
        <p14:creationId xmlns:p14="http://schemas.microsoft.com/office/powerpoint/2010/main" val="4092556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Person coloring gardening area on site plan">
            <a:extLst>
              <a:ext uri="{FF2B5EF4-FFF2-40B4-BE49-F238E27FC236}">
                <a16:creationId xmlns:a16="http://schemas.microsoft.com/office/drawing/2014/main" id="{7A377BBD-C79F-A0E1-06AB-DDD2B645B9D7}"/>
              </a:ext>
            </a:extLst>
          </p:cNvPr>
          <p:cNvPicPr>
            <a:picLocks noGrp="1" noChangeAspect="1"/>
          </p:cNvPicPr>
          <p:nvPr>
            <p:ph type="pic" sz="quarter" idx="24"/>
          </p:nvPr>
        </p:nvPicPr>
        <p:blipFill rotWithShape="1">
          <a:blip r:embed="rId2" cstate="screen">
            <a:extLst>
              <a:ext uri="{28A0092B-C50C-407E-A947-70E740481C1C}">
                <a14:useLocalDpi xmlns:a14="http://schemas.microsoft.com/office/drawing/2010/main"/>
              </a:ext>
            </a:extLst>
          </a:blip>
          <a:srcRect l="8019" t="464" r="8483"/>
          <a:stretch/>
        </p:blipFill>
        <p:spPr>
          <a:xfrm>
            <a:off x="7453313" y="2660650"/>
            <a:ext cx="4090987" cy="3251200"/>
          </a:xfrm>
        </p:spPr>
      </p:pic>
      <p:sp>
        <p:nvSpPr>
          <p:cNvPr id="3" name="Text Placeholder 2">
            <a:extLst>
              <a:ext uri="{FF2B5EF4-FFF2-40B4-BE49-F238E27FC236}">
                <a16:creationId xmlns:a16="http://schemas.microsoft.com/office/drawing/2014/main" id="{EEC9A2EF-0B23-3A9B-28B8-43E6BF302E89}"/>
              </a:ext>
            </a:extLst>
          </p:cNvPr>
          <p:cNvSpPr>
            <a:spLocks noGrp="1"/>
          </p:cNvSpPr>
          <p:nvPr>
            <p:ph type="body" sz="quarter" idx="26"/>
          </p:nvPr>
        </p:nvSpPr>
        <p:spPr>
          <a:xfrm>
            <a:off x="446331" y="949866"/>
            <a:ext cx="9335288" cy="1552753"/>
          </a:xfrm>
          <a:solidFill>
            <a:srgbClr val="E3E2DB"/>
          </a:solidFill>
        </p:spPr>
        <p:txBody>
          <a:bodyPr anchor="ctr">
            <a:normAutofit/>
          </a:bodyPr>
          <a:lstStyle/>
          <a:p>
            <a:pPr algn="l"/>
            <a:r>
              <a:rPr lang="en-IE" sz="2300" dirty="0">
                <a:solidFill>
                  <a:srgbClr val="A23B23"/>
                </a:solidFill>
              </a:rPr>
              <a:t>You are doing this course because you want to improve the business aspect of your smallholding. Creating a business plan is a step in the right direction on that journey, and it can open doors for funding etc..  Prior to writing your business plan, you must have ideas of opportunities to expand upon.</a:t>
            </a:r>
          </a:p>
        </p:txBody>
      </p:sp>
      <p:sp>
        <p:nvSpPr>
          <p:cNvPr id="4" name="Text Placeholder 3">
            <a:extLst>
              <a:ext uri="{FF2B5EF4-FFF2-40B4-BE49-F238E27FC236}">
                <a16:creationId xmlns:a16="http://schemas.microsoft.com/office/drawing/2014/main" id="{2439D61B-8A13-B8A4-6FD8-0F2F334208F1}"/>
              </a:ext>
            </a:extLst>
          </p:cNvPr>
          <p:cNvSpPr>
            <a:spLocks noGrp="1"/>
          </p:cNvSpPr>
          <p:nvPr>
            <p:ph type="body" sz="quarter" idx="27"/>
          </p:nvPr>
        </p:nvSpPr>
        <p:spPr>
          <a:xfrm>
            <a:off x="447065" y="2660293"/>
            <a:ext cx="7006248" cy="3251547"/>
          </a:xfrm>
        </p:spPr>
        <p:txBody>
          <a:bodyPr/>
          <a:lstStyle/>
          <a:p>
            <a:r>
              <a:rPr lang="en-IE" dirty="0"/>
              <a:t>There are a few stages in this exploration:</a:t>
            </a:r>
          </a:p>
          <a:p>
            <a:pPr marL="457200" indent="-457200">
              <a:buFont typeface="+mj-lt"/>
              <a:buAutoNum type="arabicPeriod"/>
            </a:pPr>
            <a:r>
              <a:rPr lang="en-IE" b="1" dirty="0"/>
              <a:t>Ideation: </a:t>
            </a:r>
            <a:r>
              <a:rPr lang="en-IE" dirty="0"/>
              <a:t>develop a concept for a new heritage/premium product that would work for you &amp; the market you chose to sell into</a:t>
            </a:r>
          </a:p>
          <a:p>
            <a:pPr marL="457200" indent="-457200">
              <a:buFont typeface="+mj-lt"/>
              <a:buAutoNum type="arabicPeriod"/>
            </a:pPr>
            <a:r>
              <a:rPr lang="en-IE" b="1" dirty="0"/>
              <a:t>Value these ideas: </a:t>
            </a:r>
            <a:r>
              <a:rPr lang="en-IE" dirty="0"/>
              <a:t>make the most of them and the associated opportunities</a:t>
            </a:r>
          </a:p>
          <a:p>
            <a:pPr marL="457200" indent="-457200">
              <a:buFont typeface="+mj-lt"/>
              <a:buAutoNum type="arabicPeriod"/>
            </a:pPr>
            <a:r>
              <a:rPr lang="en-IE" b="1" dirty="0"/>
              <a:t>Mobilise the resources: </a:t>
            </a:r>
            <a:r>
              <a:rPr lang="en-IE" dirty="0"/>
              <a:t>gather and manage the resources you may need</a:t>
            </a:r>
          </a:p>
          <a:p>
            <a:pPr marL="457200" indent="-457200">
              <a:buFont typeface="+mj-lt"/>
              <a:buAutoNum type="arabicPeriod"/>
            </a:pPr>
            <a:r>
              <a:rPr lang="en-IE" b="1" dirty="0"/>
              <a:t>Planning &amp; management: </a:t>
            </a:r>
            <a:r>
              <a:rPr lang="en-IE" dirty="0"/>
              <a:t>Prioritise, organise and determine the best solutions to make it happen.</a:t>
            </a:r>
          </a:p>
        </p:txBody>
      </p:sp>
      <p:sp>
        <p:nvSpPr>
          <p:cNvPr id="5" name="Text Placeholder 4">
            <a:extLst>
              <a:ext uri="{FF2B5EF4-FFF2-40B4-BE49-F238E27FC236}">
                <a16:creationId xmlns:a16="http://schemas.microsoft.com/office/drawing/2014/main" id="{7F47DA6A-8FB5-E954-D0D5-954C75C66C5E}"/>
              </a:ext>
            </a:extLst>
          </p:cNvPr>
          <p:cNvSpPr>
            <a:spLocks noGrp="1"/>
          </p:cNvSpPr>
          <p:nvPr>
            <p:ph type="body" sz="quarter" idx="28"/>
          </p:nvPr>
        </p:nvSpPr>
        <p:spPr>
          <a:xfrm>
            <a:off x="446331" y="262247"/>
            <a:ext cx="11097969" cy="1210837"/>
          </a:xfrm>
        </p:spPr>
        <p:txBody>
          <a:bodyPr anchor="t"/>
          <a:lstStyle/>
          <a:p>
            <a:pPr algn="l"/>
            <a:r>
              <a:rPr lang="en-IE" dirty="0"/>
              <a:t>Exploring Ideas &amp; Opportunities:</a:t>
            </a:r>
          </a:p>
        </p:txBody>
      </p:sp>
      <p:grpSp>
        <p:nvGrpSpPr>
          <p:cNvPr id="7" name="Google Shape;813;p39">
            <a:extLst>
              <a:ext uri="{FF2B5EF4-FFF2-40B4-BE49-F238E27FC236}">
                <a16:creationId xmlns:a16="http://schemas.microsoft.com/office/drawing/2014/main" id="{90B87EF4-3AF8-A190-8BC2-57639BB192DD}"/>
              </a:ext>
            </a:extLst>
          </p:cNvPr>
          <p:cNvGrpSpPr/>
          <p:nvPr/>
        </p:nvGrpSpPr>
        <p:grpSpPr>
          <a:xfrm>
            <a:off x="10616848" y="610537"/>
            <a:ext cx="571006" cy="862547"/>
            <a:chOff x="6718575" y="2318625"/>
            <a:chExt cx="256950" cy="407375"/>
          </a:xfrm>
          <a:solidFill>
            <a:schemeClr val="tx1"/>
          </a:solidFill>
        </p:grpSpPr>
        <p:sp>
          <p:nvSpPr>
            <p:cNvPr id="8" name="Google Shape;814;p39">
              <a:extLst>
                <a:ext uri="{FF2B5EF4-FFF2-40B4-BE49-F238E27FC236}">
                  <a16:creationId xmlns:a16="http://schemas.microsoft.com/office/drawing/2014/main" id="{1ABA1955-7E53-7628-D674-06E26FC4F84A}"/>
                </a:ext>
              </a:extLst>
            </p:cNvPr>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grpFill/>
            <a:ln w="28575" cap="rnd" cmpd="sng">
              <a:solidFill>
                <a:srgbClr val="60220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15;p39">
              <a:extLst>
                <a:ext uri="{FF2B5EF4-FFF2-40B4-BE49-F238E27FC236}">
                  <a16:creationId xmlns:a16="http://schemas.microsoft.com/office/drawing/2014/main" id="{3E040619-7ED6-0AF5-624B-6BB5ADF0104F}"/>
                </a:ext>
              </a:extLst>
            </p:cNvPr>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grpFill/>
            <a:ln w="28575" cap="rnd" cmpd="sng">
              <a:solidFill>
                <a:srgbClr val="60220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16;p39">
              <a:extLst>
                <a:ext uri="{FF2B5EF4-FFF2-40B4-BE49-F238E27FC236}">
                  <a16:creationId xmlns:a16="http://schemas.microsoft.com/office/drawing/2014/main" id="{F19FA82B-FA75-C9E0-D2B4-79D491879666}"/>
                </a:ext>
              </a:extLst>
            </p:cNvPr>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grpFill/>
            <a:ln w="28575" cap="rnd" cmpd="sng">
              <a:solidFill>
                <a:srgbClr val="60220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17;p39">
              <a:extLst>
                <a:ext uri="{FF2B5EF4-FFF2-40B4-BE49-F238E27FC236}">
                  <a16:creationId xmlns:a16="http://schemas.microsoft.com/office/drawing/2014/main" id="{0B64881F-3838-C324-BF97-538FCA02D9AE}"/>
                </a:ext>
              </a:extLst>
            </p:cNvPr>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grpFill/>
            <a:ln w="28575" cap="rnd" cmpd="sng">
              <a:solidFill>
                <a:srgbClr val="60220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18;p39">
              <a:extLst>
                <a:ext uri="{FF2B5EF4-FFF2-40B4-BE49-F238E27FC236}">
                  <a16:creationId xmlns:a16="http://schemas.microsoft.com/office/drawing/2014/main" id="{5D621FB2-2095-5516-4590-3ED2AE3110F3}"/>
                </a:ext>
              </a:extLst>
            </p:cNvPr>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grpFill/>
            <a:ln w="28575" cap="rnd" cmpd="sng">
              <a:solidFill>
                <a:srgbClr val="60220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19;p39">
              <a:extLst>
                <a:ext uri="{FF2B5EF4-FFF2-40B4-BE49-F238E27FC236}">
                  <a16:creationId xmlns:a16="http://schemas.microsoft.com/office/drawing/2014/main" id="{87ABF0B2-F0A7-7919-64B7-F1174097CBB2}"/>
                </a:ext>
              </a:extLst>
            </p:cNvPr>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grpFill/>
            <a:ln w="28575" cap="rnd" cmpd="sng">
              <a:solidFill>
                <a:srgbClr val="60220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20;p39">
              <a:extLst>
                <a:ext uri="{FF2B5EF4-FFF2-40B4-BE49-F238E27FC236}">
                  <a16:creationId xmlns:a16="http://schemas.microsoft.com/office/drawing/2014/main" id="{097EB9F7-87DA-67B7-A45E-2B3AE7DAD23C}"/>
                </a:ext>
              </a:extLst>
            </p:cNvPr>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grpFill/>
            <a:ln w="28575" cap="rnd" cmpd="sng">
              <a:solidFill>
                <a:srgbClr val="60220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21;p39">
              <a:extLst>
                <a:ext uri="{FF2B5EF4-FFF2-40B4-BE49-F238E27FC236}">
                  <a16:creationId xmlns:a16="http://schemas.microsoft.com/office/drawing/2014/main" id="{C83AB508-861A-67C4-1F92-7673FBA38D9B}"/>
                </a:ext>
              </a:extLst>
            </p:cNvPr>
            <p:cNvSpPr/>
            <p:nvPr/>
          </p:nvSpPr>
          <p:spPr>
            <a:xfrm>
              <a:off x="6795900" y="2628550"/>
              <a:ext cx="102300" cy="25"/>
            </a:xfrm>
            <a:custGeom>
              <a:avLst/>
              <a:gdLst/>
              <a:ahLst/>
              <a:cxnLst/>
              <a:rect l="l" t="t" r="r" b="b"/>
              <a:pathLst>
                <a:path w="4092" h="1" fill="none" extrusionOk="0">
                  <a:moveTo>
                    <a:pt x="0" y="1"/>
                  </a:moveTo>
                  <a:lnTo>
                    <a:pt x="4092" y="1"/>
                  </a:lnTo>
                </a:path>
              </a:pathLst>
            </a:custGeom>
            <a:grpFill/>
            <a:ln w="28575" cap="rnd" cmpd="sng">
              <a:solidFill>
                <a:srgbClr val="60220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567387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Farmer's hand holding freshly harvested wheat">
            <a:extLst>
              <a:ext uri="{FF2B5EF4-FFF2-40B4-BE49-F238E27FC236}">
                <a16:creationId xmlns:a16="http://schemas.microsoft.com/office/drawing/2014/main" id="{3C699466-2745-6855-1AEE-029EC269CCAF}"/>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3079" r="34811"/>
          <a:stretch/>
        </p:blipFill>
        <p:spPr>
          <a:xfrm>
            <a:off x="7340026" y="0"/>
            <a:ext cx="4851974" cy="6858000"/>
          </a:xfrm>
        </p:spPr>
      </p:pic>
      <p:sp>
        <p:nvSpPr>
          <p:cNvPr id="3" name="Text Placeholder 2">
            <a:extLst>
              <a:ext uri="{FF2B5EF4-FFF2-40B4-BE49-F238E27FC236}">
                <a16:creationId xmlns:a16="http://schemas.microsoft.com/office/drawing/2014/main" id="{83FA0C2C-CB5B-2E10-1D73-7035397942D4}"/>
              </a:ext>
            </a:extLst>
          </p:cNvPr>
          <p:cNvSpPr>
            <a:spLocks noGrp="1"/>
          </p:cNvSpPr>
          <p:nvPr>
            <p:ph type="body" sz="quarter" idx="16"/>
          </p:nvPr>
        </p:nvSpPr>
        <p:spPr>
          <a:xfrm>
            <a:off x="267419" y="2067342"/>
            <a:ext cx="6662191" cy="4038015"/>
          </a:xfrm>
        </p:spPr>
        <p:txBody>
          <a:bodyPr/>
          <a:lstStyle/>
          <a:p>
            <a:r>
              <a:rPr lang="en-US" dirty="0"/>
              <a:t>Developing a business plan involves thinking strategically about your business and making a plan to make your plan happen.</a:t>
            </a:r>
          </a:p>
          <a:p>
            <a:r>
              <a:rPr lang="en-US" dirty="0"/>
              <a:t>In this course, we help you to develop a simple and practical business plan that enables you to achieve your growth ambitions. Built around tools, templates, and resources that will help you, like the Design Thinking Process, the Business Model Canvas, and real-life case studies, we will help you to articulate your small enterprise objectives. </a:t>
            </a:r>
            <a:endParaRPr lang="en-IE" dirty="0"/>
          </a:p>
        </p:txBody>
      </p:sp>
      <p:sp>
        <p:nvSpPr>
          <p:cNvPr id="4" name="Text Placeholder 3">
            <a:extLst>
              <a:ext uri="{FF2B5EF4-FFF2-40B4-BE49-F238E27FC236}">
                <a16:creationId xmlns:a16="http://schemas.microsoft.com/office/drawing/2014/main" id="{C268D57B-83CD-9A57-D0C0-4AF6076A4C94}"/>
              </a:ext>
            </a:extLst>
          </p:cNvPr>
          <p:cNvSpPr>
            <a:spLocks noGrp="1"/>
          </p:cNvSpPr>
          <p:nvPr>
            <p:ph type="body" sz="quarter" idx="18"/>
          </p:nvPr>
        </p:nvSpPr>
        <p:spPr>
          <a:xfrm>
            <a:off x="447065" y="309491"/>
            <a:ext cx="6600716" cy="1210837"/>
          </a:xfrm>
        </p:spPr>
        <p:txBody>
          <a:bodyPr/>
          <a:lstStyle/>
          <a:p>
            <a:r>
              <a:rPr lang="en-IE" dirty="0"/>
              <a:t>Creating your Business Plan…</a:t>
            </a:r>
          </a:p>
          <a:p>
            <a:r>
              <a:rPr lang="en-IE" dirty="0"/>
              <a:t>with you for your future!</a:t>
            </a:r>
          </a:p>
        </p:txBody>
      </p:sp>
    </p:spTree>
    <p:extLst>
      <p:ext uri="{BB962C8B-B14F-4D97-AF65-F5344CB8AC3E}">
        <p14:creationId xmlns:p14="http://schemas.microsoft.com/office/powerpoint/2010/main" val="3162816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34067D-852F-EBE9-A4F8-C226DDAE7D04}"/>
              </a:ext>
            </a:extLst>
          </p:cNvPr>
          <p:cNvSpPr>
            <a:spLocks noGrp="1"/>
          </p:cNvSpPr>
          <p:nvPr>
            <p:ph type="body" sz="quarter" idx="18"/>
          </p:nvPr>
        </p:nvSpPr>
        <p:spPr/>
        <p:txBody>
          <a:bodyPr/>
          <a:lstStyle/>
          <a:p>
            <a:r>
              <a:rPr lang="en-IE" dirty="0"/>
              <a:t>Who Smallholders are and why they are so important?</a:t>
            </a:r>
          </a:p>
        </p:txBody>
      </p:sp>
      <p:sp>
        <p:nvSpPr>
          <p:cNvPr id="4" name="Text Placeholder 2">
            <a:extLst>
              <a:ext uri="{FF2B5EF4-FFF2-40B4-BE49-F238E27FC236}">
                <a16:creationId xmlns:a16="http://schemas.microsoft.com/office/drawing/2014/main" id="{51D4A191-BC65-18D4-3841-5276C79B2F29}"/>
              </a:ext>
            </a:extLst>
          </p:cNvPr>
          <p:cNvSpPr>
            <a:spLocks noGrp="1"/>
          </p:cNvSpPr>
          <p:nvPr>
            <p:ph type="body" sz="quarter" idx="16"/>
          </p:nvPr>
        </p:nvSpPr>
        <p:spPr>
          <a:xfrm>
            <a:off x="370671" y="1922546"/>
            <a:ext cx="11295147" cy="4038600"/>
          </a:xfrm>
        </p:spPr>
        <p:txBody>
          <a:bodyPr/>
          <a:lstStyle/>
          <a:p>
            <a:r>
              <a:rPr lang="it-IT" dirty="0"/>
              <a:t>According to The Food and Agriculture Organization (FAO) of the United Nations </a:t>
            </a:r>
            <a:r>
              <a:rPr lang="it-IT" b="1" dirty="0"/>
              <a:t>Smallholders are small-scale farmers, pastoralists, forest keepers, and fishers who manage areas of less than 10 hectares</a:t>
            </a:r>
            <a:r>
              <a:rPr lang="it-IT" dirty="0"/>
              <a:t>.</a:t>
            </a:r>
          </a:p>
          <a:p>
            <a:r>
              <a:rPr lang="it-IT" b="1" dirty="0">
                <a:solidFill>
                  <a:srgbClr val="6D6A3A"/>
                </a:solidFill>
              </a:rPr>
              <a:t>And you are a very important grouping</a:t>
            </a:r>
            <a:r>
              <a:rPr lang="it-IT" dirty="0"/>
              <a:t>. </a:t>
            </a:r>
          </a:p>
          <a:p>
            <a:pPr marL="342900" indent="-342900" algn="l">
              <a:buFont typeface="Arial" panose="020B0604020202020204" pitchFamily="34" charset="0"/>
              <a:buChar char="•"/>
            </a:pPr>
            <a:r>
              <a:rPr lang="it-IT" dirty="0"/>
              <a:t>Smallholders are key contributors to food security and nutrition</a:t>
            </a:r>
          </a:p>
          <a:p>
            <a:pPr marL="342900" indent="-342900" algn="l">
              <a:buFont typeface="Arial" panose="020B0604020202020204" pitchFamily="34" charset="0"/>
              <a:buChar char="•"/>
            </a:pPr>
            <a:r>
              <a:rPr lang="it-IT" dirty="0"/>
              <a:t>Your farms are typically better at promoting social equity and community well-being and have advantages in terms of environmental sustainability and addressing climate change. This in part derives from their greater attachment to local communities and landscapes, which foster a higher level of interest and care for the natural environment and climate upon which they rely for agricultural production.</a:t>
            </a:r>
          </a:p>
          <a:p>
            <a:pPr marL="342900" indent="-342900" algn="l">
              <a:buFont typeface="Arial" panose="020B0604020202020204" pitchFamily="34" charset="0"/>
              <a:buChar char="•"/>
            </a:pPr>
            <a:r>
              <a:rPr lang="it-IT" dirty="0"/>
              <a:t>Smallholders produce most of the food in many regions of the world and producing more food and nutrition in the world’s most populous, and food-insecure regions. </a:t>
            </a:r>
          </a:p>
          <a:p>
            <a:pPr marL="342900" indent="-342900" algn="l">
              <a:buFont typeface="Arial" panose="020B0604020202020204" pitchFamily="34" charset="0"/>
              <a:buChar char="•"/>
            </a:pPr>
            <a:endParaRPr lang="it-IT" dirty="0"/>
          </a:p>
          <a:p>
            <a:endParaRPr lang="en-IE" dirty="0"/>
          </a:p>
        </p:txBody>
      </p:sp>
    </p:spTree>
    <p:extLst>
      <p:ext uri="{BB962C8B-B14F-4D97-AF65-F5344CB8AC3E}">
        <p14:creationId xmlns:p14="http://schemas.microsoft.com/office/powerpoint/2010/main" val="12053347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ext, letter&#10;&#10;Description automatically generated">
            <a:extLst>
              <a:ext uri="{FF2B5EF4-FFF2-40B4-BE49-F238E27FC236}">
                <a16:creationId xmlns:a16="http://schemas.microsoft.com/office/drawing/2014/main" id="{34F07036-2D47-E625-334A-9DBDE3F93DF2}"/>
              </a:ext>
            </a:extLst>
          </p:cNvPr>
          <p:cNvPicPr>
            <a:picLocks noGrp="1" noChangeAspect="1"/>
          </p:cNvPicPr>
          <p:nvPr>
            <p:ph type="pic" sz="quarter" idx="17"/>
          </p:nvPr>
        </p:nvPicPr>
        <p:blipFill rotWithShape="1">
          <a:blip r:embed="rId2">
            <a:extLst>
              <a:ext uri="{837473B0-CC2E-450A-ABE3-18F120FF3D39}">
                <a1611:picAttrSrcUrl xmlns:a1611="http://schemas.microsoft.com/office/drawing/2016/11/main" r:id="rId3"/>
              </a:ext>
            </a:extLst>
          </a:blip>
          <a:srcRect l="12909" r="3516"/>
          <a:stretch/>
        </p:blipFill>
        <p:spPr>
          <a:xfrm>
            <a:off x="7340026" y="0"/>
            <a:ext cx="4851974" cy="6858000"/>
          </a:xfrm>
        </p:spPr>
      </p:pic>
      <p:sp>
        <p:nvSpPr>
          <p:cNvPr id="3" name="Text Placeholder 2">
            <a:extLst>
              <a:ext uri="{FF2B5EF4-FFF2-40B4-BE49-F238E27FC236}">
                <a16:creationId xmlns:a16="http://schemas.microsoft.com/office/drawing/2014/main" id="{C16A893D-1923-9760-2FF2-2F1312561F66}"/>
              </a:ext>
            </a:extLst>
          </p:cNvPr>
          <p:cNvSpPr>
            <a:spLocks noGrp="1"/>
          </p:cNvSpPr>
          <p:nvPr>
            <p:ph type="body" sz="quarter" idx="16"/>
          </p:nvPr>
        </p:nvSpPr>
        <p:spPr>
          <a:xfrm>
            <a:off x="920151" y="1950383"/>
            <a:ext cx="5175849" cy="4038015"/>
          </a:xfrm>
        </p:spPr>
        <p:txBody>
          <a:bodyPr/>
          <a:lstStyle/>
          <a:p>
            <a:pPr indent="0"/>
            <a:r>
              <a:rPr lang="en-US" dirty="0"/>
              <a:t> a study done to understand the </a:t>
            </a:r>
            <a:r>
              <a:rPr lang="en-US" b="1" dirty="0"/>
              <a:t>viability of a business</a:t>
            </a:r>
            <a:r>
              <a:rPr lang="en-US" dirty="0"/>
              <a:t>, </a:t>
            </a:r>
            <a:r>
              <a:rPr lang="en-US" dirty="0" err="1"/>
              <a:t>analysing</a:t>
            </a:r>
            <a:r>
              <a:rPr lang="en-US" dirty="0"/>
              <a:t> the production operations, financial, market, and other points of view. </a:t>
            </a:r>
          </a:p>
          <a:p>
            <a:pPr indent="0"/>
            <a:r>
              <a:rPr lang="en-US" dirty="0"/>
              <a:t>In short, it is a clear and </a:t>
            </a:r>
            <a:r>
              <a:rPr lang="en-US" dirty="0" err="1"/>
              <a:t>organised</a:t>
            </a:r>
            <a:r>
              <a:rPr lang="en-US" dirty="0"/>
              <a:t> way to project the necessary resources and expected returns for a business. This reduces risks and uncertainties</a:t>
            </a:r>
            <a:endParaRPr lang="en-IE" dirty="0"/>
          </a:p>
        </p:txBody>
      </p:sp>
      <p:sp>
        <p:nvSpPr>
          <p:cNvPr id="4" name="Text Placeholder 3">
            <a:extLst>
              <a:ext uri="{FF2B5EF4-FFF2-40B4-BE49-F238E27FC236}">
                <a16:creationId xmlns:a16="http://schemas.microsoft.com/office/drawing/2014/main" id="{E93941DE-0548-C499-84CE-4038802D6913}"/>
              </a:ext>
            </a:extLst>
          </p:cNvPr>
          <p:cNvSpPr>
            <a:spLocks noGrp="1"/>
          </p:cNvSpPr>
          <p:nvPr>
            <p:ph type="body" sz="quarter" idx="18"/>
          </p:nvPr>
        </p:nvSpPr>
        <p:spPr/>
        <p:txBody>
          <a:bodyPr vert="horz" lIns="91440" tIns="45720" rIns="91440" bIns="45720" rtlCol="0" anchor="ctr">
            <a:normAutofit/>
          </a:bodyPr>
          <a:lstStyle/>
          <a:p>
            <a:r>
              <a:rPr lang="en-IE" dirty="0"/>
              <a:t>First things first, a Business Plan is…</a:t>
            </a:r>
          </a:p>
        </p:txBody>
      </p:sp>
    </p:spTree>
    <p:extLst>
      <p:ext uri="{BB962C8B-B14F-4D97-AF65-F5344CB8AC3E}">
        <p14:creationId xmlns:p14="http://schemas.microsoft.com/office/powerpoint/2010/main" val="9346460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E6B5D5-C568-4A4F-8117-40A0E784BCAA}"/>
              </a:ext>
            </a:extLst>
          </p:cNvPr>
          <p:cNvSpPr>
            <a:spLocks noGrp="1"/>
          </p:cNvSpPr>
          <p:nvPr>
            <p:ph type="body" sz="quarter" idx="16"/>
          </p:nvPr>
        </p:nvSpPr>
        <p:spPr>
          <a:xfrm>
            <a:off x="1457864" y="3885972"/>
            <a:ext cx="2665562" cy="1404186"/>
          </a:xfrm>
        </p:spPr>
        <p:txBody>
          <a:bodyPr vert="horz" lIns="91440" tIns="45720" rIns="91440" bIns="45720" rtlCol="0" anchor="t">
            <a:noAutofit/>
          </a:bodyPr>
          <a:lstStyle/>
          <a:p>
            <a:pPr algn="ctr"/>
            <a:r>
              <a:rPr lang="en-US" sz="2000" b="1" dirty="0"/>
              <a:t>Produced and implemented a practical business plan to deliver business growth for your Smallholding.</a:t>
            </a:r>
            <a:endParaRPr lang="en-RU" sz="2000" b="1" dirty="0"/>
          </a:p>
        </p:txBody>
      </p:sp>
      <p:sp>
        <p:nvSpPr>
          <p:cNvPr id="3" name="Text Placeholder 2">
            <a:extLst>
              <a:ext uri="{FF2B5EF4-FFF2-40B4-BE49-F238E27FC236}">
                <a16:creationId xmlns:a16="http://schemas.microsoft.com/office/drawing/2014/main" id="{71A2FC2A-E9A5-544B-80CC-838097FBEF16}"/>
              </a:ext>
            </a:extLst>
          </p:cNvPr>
          <p:cNvSpPr>
            <a:spLocks noGrp="1"/>
          </p:cNvSpPr>
          <p:nvPr>
            <p:ph type="body" sz="quarter" idx="28"/>
          </p:nvPr>
        </p:nvSpPr>
        <p:spPr/>
        <p:txBody>
          <a:bodyPr/>
          <a:lstStyle/>
          <a:p>
            <a:r>
              <a:rPr lang="en-IE" dirty="0"/>
              <a:t>The outcomes…after completing this module you will have:</a:t>
            </a:r>
            <a:endParaRPr lang="en-RU" dirty="0"/>
          </a:p>
        </p:txBody>
      </p:sp>
      <p:sp>
        <p:nvSpPr>
          <p:cNvPr id="4" name="Text Placeholder 3">
            <a:extLst>
              <a:ext uri="{FF2B5EF4-FFF2-40B4-BE49-F238E27FC236}">
                <a16:creationId xmlns:a16="http://schemas.microsoft.com/office/drawing/2014/main" id="{43B6DFD8-B9D9-9245-9BA1-6DBB9D52EDA3}"/>
              </a:ext>
            </a:extLst>
          </p:cNvPr>
          <p:cNvSpPr>
            <a:spLocks noGrp="1"/>
          </p:cNvSpPr>
          <p:nvPr>
            <p:ph type="body" sz="quarter" idx="15"/>
          </p:nvPr>
        </p:nvSpPr>
        <p:spPr/>
        <p:txBody>
          <a:bodyPr/>
          <a:lstStyle/>
          <a:p>
            <a:r>
              <a:rPr lang="en-IE" dirty="0"/>
              <a:t>1</a:t>
            </a:r>
            <a:endParaRPr lang="en-RU" dirty="0"/>
          </a:p>
        </p:txBody>
      </p:sp>
      <p:sp>
        <p:nvSpPr>
          <p:cNvPr id="5" name="Text Placeholder 4">
            <a:extLst>
              <a:ext uri="{FF2B5EF4-FFF2-40B4-BE49-F238E27FC236}">
                <a16:creationId xmlns:a16="http://schemas.microsoft.com/office/drawing/2014/main" id="{CBEC4E35-298D-044A-9600-33204DE2F9A1}"/>
              </a:ext>
            </a:extLst>
          </p:cNvPr>
          <p:cNvSpPr>
            <a:spLocks noGrp="1"/>
          </p:cNvSpPr>
          <p:nvPr>
            <p:ph type="body" sz="quarter" idx="29"/>
          </p:nvPr>
        </p:nvSpPr>
        <p:spPr>
          <a:xfrm>
            <a:off x="4675517" y="3872720"/>
            <a:ext cx="2734574" cy="1404186"/>
          </a:xfrm>
        </p:spPr>
        <p:txBody>
          <a:bodyPr vert="horz" lIns="91440" tIns="45720" rIns="91440" bIns="45720" rtlCol="0" anchor="t">
            <a:noAutofit/>
          </a:bodyPr>
          <a:lstStyle/>
          <a:p>
            <a:pPr algn="ctr"/>
            <a:r>
              <a:rPr lang="en-US" sz="2000" b="1" dirty="0"/>
              <a:t>Established processes to communicate the business plan to key stakeholders important to your smallholding enterprise’s success.</a:t>
            </a:r>
            <a:endParaRPr lang="en-RU" sz="2000" b="1" dirty="0"/>
          </a:p>
        </p:txBody>
      </p:sp>
      <p:sp>
        <p:nvSpPr>
          <p:cNvPr id="6" name="Text Placeholder 5">
            <a:extLst>
              <a:ext uri="{FF2B5EF4-FFF2-40B4-BE49-F238E27FC236}">
                <a16:creationId xmlns:a16="http://schemas.microsoft.com/office/drawing/2014/main" id="{9912B34E-6097-BE40-B3DA-BF2F95F56E1C}"/>
              </a:ext>
            </a:extLst>
          </p:cNvPr>
          <p:cNvSpPr>
            <a:spLocks noGrp="1"/>
          </p:cNvSpPr>
          <p:nvPr>
            <p:ph type="body" sz="quarter" idx="30"/>
          </p:nvPr>
        </p:nvSpPr>
        <p:spPr/>
        <p:txBody>
          <a:bodyPr/>
          <a:lstStyle/>
          <a:p>
            <a:r>
              <a:rPr lang="en-IE" dirty="0"/>
              <a:t>2</a:t>
            </a:r>
            <a:endParaRPr lang="en-RU" dirty="0"/>
          </a:p>
        </p:txBody>
      </p:sp>
      <p:sp>
        <p:nvSpPr>
          <p:cNvPr id="7" name="Text Placeholder 6">
            <a:extLst>
              <a:ext uri="{FF2B5EF4-FFF2-40B4-BE49-F238E27FC236}">
                <a16:creationId xmlns:a16="http://schemas.microsoft.com/office/drawing/2014/main" id="{A793089B-CABF-2745-A0F6-8AF055130EC1}"/>
              </a:ext>
            </a:extLst>
          </p:cNvPr>
          <p:cNvSpPr>
            <a:spLocks noGrp="1"/>
          </p:cNvSpPr>
          <p:nvPr>
            <p:ph type="body" sz="quarter" idx="31"/>
          </p:nvPr>
        </p:nvSpPr>
        <p:spPr>
          <a:xfrm>
            <a:off x="7962181" y="3872720"/>
            <a:ext cx="2656935" cy="1404186"/>
          </a:xfrm>
        </p:spPr>
        <p:txBody>
          <a:bodyPr/>
          <a:lstStyle/>
          <a:p>
            <a:pPr algn="ctr"/>
            <a:r>
              <a:rPr lang="en-US" sz="2000" b="1" dirty="0"/>
              <a:t>Developed the confidence and capability to further adapt the plan to address changing market needs as they arise.</a:t>
            </a:r>
            <a:endParaRPr lang="en-RU" sz="2000" b="1" dirty="0"/>
          </a:p>
        </p:txBody>
      </p:sp>
      <p:sp>
        <p:nvSpPr>
          <p:cNvPr id="8" name="Text Placeholder 7">
            <a:extLst>
              <a:ext uri="{FF2B5EF4-FFF2-40B4-BE49-F238E27FC236}">
                <a16:creationId xmlns:a16="http://schemas.microsoft.com/office/drawing/2014/main" id="{813A8EDC-D400-F948-B10B-0796F13087F9}"/>
              </a:ext>
            </a:extLst>
          </p:cNvPr>
          <p:cNvSpPr>
            <a:spLocks noGrp="1"/>
          </p:cNvSpPr>
          <p:nvPr>
            <p:ph type="body" sz="quarter" idx="32"/>
          </p:nvPr>
        </p:nvSpPr>
        <p:spPr/>
        <p:txBody>
          <a:bodyPr/>
          <a:lstStyle/>
          <a:p>
            <a:r>
              <a:rPr lang="en-IE" dirty="0"/>
              <a:t>3</a:t>
            </a:r>
            <a:endParaRPr lang="en-RU" dirty="0"/>
          </a:p>
        </p:txBody>
      </p:sp>
    </p:spTree>
    <p:extLst>
      <p:ext uri="{BB962C8B-B14F-4D97-AF65-F5344CB8AC3E}">
        <p14:creationId xmlns:p14="http://schemas.microsoft.com/office/powerpoint/2010/main" val="21261386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41805E8-C16C-4281-E3D7-28A138D1C1C6}"/>
              </a:ext>
            </a:extLst>
          </p:cNvPr>
          <p:cNvSpPr>
            <a:spLocks noGrp="1"/>
          </p:cNvSpPr>
          <p:nvPr>
            <p:ph type="body" sz="quarter" idx="18"/>
          </p:nvPr>
        </p:nvSpPr>
        <p:spPr>
          <a:xfrm>
            <a:off x="447065" y="309491"/>
            <a:ext cx="11097969" cy="1467551"/>
          </a:xfrm>
        </p:spPr>
        <p:txBody>
          <a:bodyPr>
            <a:normAutofit lnSpcReduction="10000"/>
          </a:bodyPr>
          <a:lstStyle/>
          <a:p>
            <a:pPr>
              <a:lnSpc>
                <a:spcPct val="120000"/>
              </a:lnSpc>
            </a:pPr>
            <a:r>
              <a:rPr lang="en-IE" dirty="0"/>
              <a:t>Creating a Business Plan for your Smallholding</a:t>
            </a:r>
          </a:p>
          <a:p>
            <a:pPr>
              <a:lnSpc>
                <a:spcPct val="120000"/>
              </a:lnSpc>
            </a:pPr>
            <a:r>
              <a:rPr lang="en-IE" dirty="0"/>
              <a:t>The Big Picture first ..</a:t>
            </a:r>
          </a:p>
        </p:txBody>
      </p:sp>
      <p:sp>
        <p:nvSpPr>
          <p:cNvPr id="6" name="TextBox 5">
            <a:extLst>
              <a:ext uri="{FF2B5EF4-FFF2-40B4-BE49-F238E27FC236}">
                <a16:creationId xmlns:a16="http://schemas.microsoft.com/office/drawing/2014/main" id="{23084BE7-A576-FA72-D947-D942FC268FAC}"/>
              </a:ext>
            </a:extLst>
          </p:cNvPr>
          <p:cNvSpPr txBox="1"/>
          <p:nvPr/>
        </p:nvSpPr>
        <p:spPr>
          <a:xfrm>
            <a:off x="3993431" y="3433645"/>
            <a:ext cx="2078966" cy="646331"/>
          </a:xfrm>
          <a:prstGeom prst="rect">
            <a:avLst/>
          </a:prstGeom>
          <a:noFill/>
          <a:ln>
            <a:solidFill>
              <a:srgbClr val="60220F"/>
            </a:solidFill>
          </a:ln>
        </p:spPr>
        <p:txBody>
          <a:bodyPr wrap="square" rtlCol="0">
            <a:spAutoFit/>
          </a:bodyPr>
          <a:lstStyle/>
          <a:p>
            <a:pPr algn="ctr"/>
            <a:r>
              <a:rPr lang="en-IE" sz="3600" b="1" dirty="0">
                <a:solidFill>
                  <a:srgbClr val="6D6A3A"/>
                </a:solidFill>
              </a:rPr>
              <a:t>Strategy</a:t>
            </a:r>
          </a:p>
        </p:txBody>
      </p:sp>
      <p:sp>
        <p:nvSpPr>
          <p:cNvPr id="7" name="TextBox 6">
            <a:extLst>
              <a:ext uri="{FF2B5EF4-FFF2-40B4-BE49-F238E27FC236}">
                <a16:creationId xmlns:a16="http://schemas.microsoft.com/office/drawing/2014/main" id="{16644381-770B-C4B4-0134-6C48B630FFDF}"/>
              </a:ext>
            </a:extLst>
          </p:cNvPr>
          <p:cNvSpPr txBox="1"/>
          <p:nvPr/>
        </p:nvSpPr>
        <p:spPr>
          <a:xfrm>
            <a:off x="3208426" y="4115003"/>
            <a:ext cx="3657600" cy="646331"/>
          </a:xfrm>
          <a:prstGeom prst="rect">
            <a:avLst/>
          </a:prstGeom>
          <a:noFill/>
          <a:ln>
            <a:solidFill>
              <a:srgbClr val="60220F"/>
            </a:solidFill>
          </a:ln>
        </p:spPr>
        <p:txBody>
          <a:bodyPr wrap="square" rtlCol="0">
            <a:spAutoFit/>
          </a:bodyPr>
          <a:lstStyle/>
          <a:p>
            <a:pPr algn="ctr"/>
            <a:r>
              <a:rPr lang="en-IE" sz="3600" b="1" dirty="0">
                <a:solidFill>
                  <a:srgbClr val="60220F"/>
                </a:solidFill>
              </a:rPr>
              <a:t>Vision</a:t>
            </a:r>
          </a:p>
        </p:txBody>
      </p:sp>
      <p:sp>
        <p:nvSpPr>
          <p:cNvPr id="8" name="TextBox 7">
            <a:extLst>
              <a:ext uri="{FF2B5EF4-FFF2-40B4-BE49-F238E27FC236}">
                <a16:creationId xmlns:a16="http://schemas.microsoft.com/office/drawing/2014/main" id="{CBFFADE6-EE9D-E2AE-DF72-4F1C700DD392}"/>
              </a:ext>
            </a:extLst>
          </p:cNvPr>
          <p:cNvSpPr txBox="1"/>
          <p:nvPr/>
        </p:nvSpPr>
        <p:spPr>
          <a:xfrm>
            <a:off x="2479494" y="4779237"/>
            <a:ext cx="5111151" cy="646331"/>
          </a:xfrm>
          <a:prstGeom prst="rect">
            <a:avLst/>
          </a:prstGeom>
          <a:noFill/>
          <a:ln>
            <a:solidFill>
              <a:srgbClr val="60220F"/>
            </a:solidFill>
          </a:ln>
        </p:spPr>
        <p:txBody>
          <a:bodyPr wrap="square" rtlCol="0">
            <a:spAutoFit/>
          </a:bodyPr>
          <a:lstStyle/>
          <a:p>
            <a:pPr algn="ctr"/>
            <a:r>
              <a:rPr lang="en-IE" sz="3600" b="1" dirty="0">
                <a:solidFill>
                  <a:srgbClr val="A23B23"/>
                </a:solidFill>
              </a:rPr>
              <a:t>Values</a:t>
            </a:r>
          </a:p>
        </p:txBody>
      </p:sp>
      <p:sp>
        <p:nvSpPr>
          <p:cNvPr id="9" name="TextBox 8">
            <a:extLst>
              <a:ext uri="{FF2B5EF4-FFF2-40B4-BE49-F238E27FC236}">
                <a16:creationId xmlns:a16="http://schemas.microsoft.com/office/drawing/2014/main" id="{C0401617-AE2F-4AD9-1C9F-D8E0FEA36C7D}"/>
              </a:ext>
            </a:extLst>
          </p:cNvPr>
          <p:cNvSpPr txBox="1"/>
          <p:nvPr/>
        </p:nvSpPr>
        <p:spPr>
          <a:xfrm>
            <a:off x="2000728" y="5460724"/>
            <a:ext cx="6081623" cy="646331"/>
          </a:xfrm>
          <a:prstGeom prst="rect">
            <a:avLst/>
          </a:prstGeom>
          <a:noFill/>
          <a:ln>
            <a:solidFill>
              <a:srgbClr val="60220F"/>
            </a:solidFill>
          </a:ln>
        </p:spPr>
        <p:txBody>
          <a:bodyPr wrap="square" rtlCol="0">
            <a:spAutoFit/>
          </a:bodyPr>
          <a:lstStyle/>
          <a:p>
            <a:pPr algn="ctr"/>
            <a:r>
              <a:rPr lang="en-IE" sz="3600" b="1" dirty="0">
                <a:solidFill>
                  <a:srgbClr val="404F2F"/>
                </a:solidFill>
              </a:rPr>
              <a:t>Mission</a:t>
            </a:r>
          </a:p>
        </p:txBody>
      </p:sp>
      <p:sp>
        <p:nvSpPr>
          <p:cNvPr id="10" name="Speech Bubble: Rectangle 9">
            <a:extLst>
              <a:ext uri="{FF2B5EF4-FFF2-40B4-BE49-F238E27FC236}">
                <a16:creationId xmlns:a16="http://schemas.microsoft.com/office/drawing/2014/main" id="{0C2EE7BC-C06A-44CF-171A-22294D1CB279}"/>
              </a:ext>
            </a:extLst>
          </p:cNvPr>
          <p:cNvSpPr/>
          <p:nvPr/>
        </p:nvSpPr>
        <p:spPr>
          <a:xfrm>
            <a:off x="6535347" y="3348487"/>
            <a:ext cx="2863970" cy="601771"/>
          </a:xfrm>
          <a:prstGeom prst="wedgeRectCallout">
            <a:avLst>
              <a:gd name="adj1" fmla="val -65271"/>
              <a:gd name="adj2" fmla="val 30963"/>
            </a:avLst>
          </a:prstGeom>
          <a:solidFill>
            <a:srgbClr val="6D6A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Your competitive game plan</a:t>
            </a:r>
          </a:p>
        </p:txBody>
      </p:sp>
      <p:sp>
        <p:nvSpPr>
          <p:cNvPr id="11" name="Speech Bubble: Rectangle 10">
            <a:extLst>
              <a:ext uri="{FF2B5EF4-FFF2-40B4-BE49-F238E27FC236}">
                <a16:creationId xmlns:a16="http://schemas.microsoft.com/office/drawing/2014/main" id="{19239860-5BEF-3A07-7AE8-9272E5325C54}"/>
              </a:ext>
            </a:extLst>
          </p:cNvPr>
          <p:cNvSpPr/>
          <p:nvPr/>
        </p:nvSpPr>
        <p:spPr>
          <a:xfrm>
            <a:off x="7590645" y="4059353"/>
            <a:ext cx="2425462" cy="601771"/>
          </a:xfrm>
          <a:prstGeom prst="wedgeRectCallout">
            <a:avLst>
              <a:gd name="adj1" fmla="val -78010"/>
              <a:gd name="adj2" fmla="val 29530"/>
            </a:avLst>
          </a:prstGeom>
          <a:solidFill>
            <a:srgbClr val="60220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What you want to be</a:t>
            </a:r>
          </a:p>
        </p:txBody>
      </p:sp>
      <p:sp>
        <p:nvSpPr>
          <p:cNvPr id="12" name="Speech Bubble: Rectangle 11">
            <a:extLst>
              <a:ext uri="{FF2B5EF4-FFF2-40B4-BE49-F238E27FC236}">
                <a16:creationId xmlns:a16="http://schemas.microsoft.com/office/drawing/2014/main" id="{D9CCD0EF-9EE0-661E-0CFD-C78B07FA97FE}"/>
              </a:ext>
            </a:extLst>
          </p:cNvPr>
          <p:cNvSpPr/>
          <p:nvPr/>
        </p:nvSpPr>
        <p:spPr>
          <a:xfrm>
            <a:off x="8146326" y="4779237"/>
            <a:ext cx="2425462" cy="601771"/>
          </a:xfrm>
          <a:prstGeom prst="wedgeRectCallout">
            <a:avLst>
              <a:gd name="adj1" fmla="val -73742"/>
              <a:gd name="adj2" fmla="val -14909"/>
            </a:avLst>
          </a:prstGeom>
          <a:solidFill>
            <a:srgbClr val="A23B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What you believe &amp; practice</a:t>
            </a:r>
          </a:p>
        </p:txBody>
      </p:sp>
      <p:sp>
        <p:nvSpPr>
          <p:cNvPr id="13" name="Speech Bubble: Rectangle 12">
            <a:extLst>
              <a:ext uri="{FF2B5EF4-FFF2-40B4-BE49-F238E27FC236}">
                <a16:creationId xmlns:a16="http://schemas.microsoft.com/office/drawing/2014/main" id="{7B61D63F-4AC9-9940-476A-8360B1B21E3E}"/>
              </a:ext>
            </a:extLst>
          </p:cNvPr>
          <p:cNvSpPr/>
          <p:nvPr/>
        </p:nvSpPr>
        <p:spPr>
          <a:xfrm>
            <a:off x="8329643" y="5516340"/>
            <a:ext cx="2242145" cy="601771"/>
          </a:xfrm>
          <a:prstGeom prst="wedgeRectCallout">
            <a:avLst>
              <a:gd name="adj1" fmla="val -64822"/>
              <a:gd name="adj2" fmla="val -13475"/>
            </a:avLst>
          </a:prstGeom>
          <a:solidFill>
            <a:srgbClr val="404F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Why you exist</a:t>
            </a:r>
          </a:p>
        </p:txBody>
      </p:sp>
      <p:sp>
        <p:nvSpPr>
          <p:cNvPr id="15" name="TextBox 14">
            <a:extLst>
              <a:ext uri="{FF2B5EF4-FFF2-40B4-BE49-F238E27FC236}">
                <a16:creationId xmlns:a16="http://schemas.microsoft.com/office/drawing/2014/main" id="{C67CC842-6CA8-E257-F068-BC08EC114F94}"/>
              </a:ext>
            </a:extLst>
          </p:cNvPr>
          <p:cNvSpPr txBox="1"/>
          <p:nvPr/>
        </p:nvSpPr>
        <p:spPr>
          <a:xfrm>
            <a:off x="2479494" y="2287667"/>
            <a:ext cx="9496480" cy="430887"/>
          </a:xfrm>
          <a:prstGeom prst="rect">
            <a:avLst/>
          </a:prstGeom>
          <a:noFill/>
        </p:spPr>
        <p:txBody>
          <a:bodyPr wrap="square">
            <a:spAutoFit/>
          </a:bodyPr>
          <a:lstStyle/>
          <a:p>
            <a:r>
              <a:rPr lang="en-US" sz="2200" dirty="0">
                <a:solidFill>
                  <a:srgbClr val="60220F"/>
                </a:solidFill>
              </a:rPr>
              <a:t>Yes, there is some business speak here, but let’s interpret!</a:t>
            </a:r>
            <a:endParaRPr lang="en-IE" sz="2200" dirty="0">
              <a:solidFill>
                <a:srgbClr val="60220F"/>
              </a:solidFill>
            </a:endParaRPr>
          </a:p>
        </p:txBody>
      </p:sp>
    </p:spTree>
    <p:extLst>
      <p:ext uri="{BB962C8B-B14F-4D97-AF65-F5344CB8AC3E}">
        <p14:creationId xmlns:p14="http://schemas.microsoft.com/office/powerpoint/2010/main" val="5378558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78A664-095E-6D06-DFB0-04EACFAC3401}"/>
              </a:ext>
            </a:extLst>
          </p:cNvPr>
          <p:cNvSpPr>
            <a:spLocks noGrp="1"/>
          </p:cNvSpPr>
          <p:nvPr>
            <p:ph type="body" sz="quarter" idx="28"/>
          </p:nvPr>
        </p:nvSpPr>
        <p:spPr/>
        <p:txBody>
          <a:bodyPr/>
          <a:lstStyle/>
          <a:p>
            <a:r>
              <a:rPr lang="en-IE" dirty="0"/>
              <a:t>The Strategic Planning Process Steps…</a:t>
            </a:r>
          </a:p>
        </p:txBody>
      </p:sp>
      <p:sp>
        <p:nvSpPr>
          <p:cNvPr id="3" name="Text Placeholder 2">
            <a:extLst>
              <a:ext uri="{FF2B5EF4-FFF2-40B4-BE49-F238E27FC236}">
                <a16:creationId xmlns:a16="http://schemas.microsoft.com/office/drawing/2014/main" id="{76CA7EAE-A717-5AE8-3245-88CA3A824151}"/>
              </a:ext>
            </a:extLst>
          </p:cNvPr>
          <p:cNvSpPr>
            <a:spLocks noGrp="1"/>
          </p:cNvSpPr>
          <p:nvPr>
            <p:ph type="body" sz="quarter" idx="18"/>
          </p:nvPr>
        </p:nvSpPr>
        <p:spPr>
          <a:xfrm>
            <a:off x="0" y="4076310"/>
            <a:ext cx="2260121" cy="2033136"/>
          </a:xfrm>
        </p:spPr>
        <p:txBody>
          <a:bodyPr>
            <a:noAutofit/>
          </a:bodyPr>
          <a:lstStyle/>
          <a:p>
            <a:r>
              <a:rPr lang="en-US" sz="2000" b="1" i="0" dirty="0">
                <a:effectLst/>
              </a:rPr>
              <a:t>Start with a Vision</a:t>
            </a:r>
            <a:r>
              <a:rPr lang="en-US" sz="2000" b="0" i="0" dirty="0">
                <a:effectLst/>
              </a:rPr>
              <a:t>: what does the future of your smallholding look like. Reflect its uniqueness its distinctive features, and what </a:t>
            </a:r>
            <a:r>
              <a:rPr lang="en-US" sz="2000" dirty="0"/>
              <a:t>your smallholding</a:t>
            </a:r>
            <a:r>
              <a:rPr lang="en-US" sz="2000" b="0" i="0" dirty="0">
                <a:effectLst/>
              </a:rPr>
              <a:t> is able to achieve</a:t>
            </a:r>
            <a:endParaRPr lang="en-IE" sz="2000" dirty="0"/>
          </a:p>
        </p:txBody>
      </p:sp>
      <p:sp>
        <p:nvSpPr>
          <p:cNvPr id="4" name="Text Placeholder 3">
            <a:extLst>
              <a:ext uri="{FF2B5EF4-FFF2-40B4-BE49-F238E27FC236}">
                <a16:creationId xmlns:a16="http://schemas.microsoft.com/office/drawing/2014/main" id="{E2CBBA50-A487-8BC1-166F-ECBAA18009AC}"/>
              </a:ext>
            </a:extLst>
          </p:cNvPr>
          <p:cNvSpPr>
            <a:spLocks noGrp="1"/>
          </p:cNvSpPr>
          <p:nvPr>
            <p:ph type="body" sz="quarter" idx="29"/>
          </p:nvPr>
        </p:nvSpPr>
        <p:spPr>
          <a:xfrm>
            <a:off x="2536166" y="4072498"/>
            <a:ext cx="2035833" cy="2033136"/>
          </a:xfrm>
        </p:spPr>
        <p:txBody>
          <a:bodyPr>
            <a:normAutofit fontScale="85000" lnSpcReduction="10000"/>
          </a:bodyPr>
          <a:lstStyle/>
          <a:p>
            <a:r>
              <a:rPr lang="en-US" b="1" dirty="0"/>
              <a:t>Define Your Business Model</a:t>
            </a:r>
            <a:r>
              <a:rPr lang="en-US" dirty="0"/>
              <a:t>: A business model describes the economic engine that drives your business</a:t>
            </a:r>
            <a:endParaRPr lang="en-IE" dirty="0"/>
          </a:p>
        </p:txBody>
      </p:sp>
      <p:sp>
        <p:nvSpPr>
          <p:cNvPr id="5" name="Text Placeholder 4">
            <a:extLst>
              <a:ext uri="{FF2B5EF4-FFF2-40B4-BE49-F238E27FC236}">
                <a16:creationId xmlns:a16="http://schemas.microsoft.com/office/drawing/2014/main" id="{51DF95A4-B95E-BF0A-FFE8-756DF2946299}"/>
              </a:ext>
            </a:extLst>
          </p:cNvPr>
          <p:cNvSpPr>
            <a:spLocks noGrp="1"/>
          </p:cNvSpPr>
          <p:nvPr>
            <p:ph type="body" sz="quarter" idx="30"/>
          </p:nvPr>
        </p:nvSpPr>
        <p:spPr>
          <a:xfrm>
            <a:off x="4929153" y="4048019"/>
            <a:ext cx="2133791" cy="2033136"/>
          </a:xfrm>
        </p:spPr>
        <p:txBody>
          <a:bodyPr>
            <a:normAutofit/>
          </a:bodyPr>
          <a:lstStyle/>
          <a:p>
            <a:r>
              <a:rPr lang="en-US" sz="2000" b="1" dirty="0"/>
              <a:t>Prepare</a:t>
            </a:r>
            <a:r>
              <a:rPr lang="en-US" sz="2000" dirty="0"/>
              <a:t>: to gain insight into your smallholding performance, market, and competitors</a:t>
            </a:r>
            <a:endParaRPr lang="en-IE" sz="2000" dirty="0"/>
          </a:p>
        </p:txBody>
      </p:sp>
      <p:sp>
        <p:nvSpPr>
          <p:cNvPr id="6" name="Text Placeholder 5">
            <a:extLst>
              <a:ext uri="{FF2B5EF4-FFF2-40B4-BE49-F238E27FC236}">
                <a16:creationId xmlns:a16="http://schemas.microsoft.com/office/drawing/2014/main" id="{9F596E50-C4BA-FB56-7BCD-DF463649D35E}"/>
              </a:ext>
            </a:extLst>
          </p:cNvPr>
          <p:cNvSpPr>
            <a:spLocks noGrp="1"/>
          </p:cNvSpPr>
          <p:nvPr>
            <p:ph type="body" sz="quarter" idx="31"/>
          </p:nvPr>
        </p:nvSpPr>
        <p:spPr>
          <a:xfrm>
            <a:off x="7420098" y="4076310"/>
            <a:ext cx="2260121" cy="2033136"/>
          </a:xfrm>
        </p:spPr>
        <p:txBody>
          <a:bodyPr>
            <a:normAutofit/>
          </a:bodyPr>
          <a:lstStyle/>
          <a:p>
            <a:r>
              <a:rPr lang="en-US" sz="2000" b="1" dirty="0"/>
              <a:t>Execute an Effective Strategic Planning Process</a:t>
            </a:r>
            <a:r>
              <a:rPr lang="en-US" sz="2000" dirty="0"/>
              <a:t>: should be well-thought through and well-planned</a:t>
            </a:r>
            <a:endParaRPr lang="en-IE" sz="2000" dirty="0"/>
          </a:p>
        </p:txBody>
      </p:sp>
      <p:sp>
        <p:nvSpPr>
          <p:cNvPr id="7" name="Text Placeholder 6">
            <a:extLst>
              <a:ext uri="{FF2B5EF4-FFF2-40B4-BE49-F238E27FC236}">
                <a16:creationId xmlns:a16="http://schemas.microsoft.com/office/drawing/2014/main" id="{47CBA993-E884-C849-F494-FFB3D25049F5}"/>
              </a:ext>
            </a:extLst>
          </p:cNvPr>
          <p:cNvSpPr>
            <a:spLocks noGrp="1"/>
          </p:cNvSpPr>
          <p:nvPr>
            <p:ph type="body" sz="quarter" idx="32"/>
          </p:nvPr>
        </p:nvSpPr>
        <p:spPr>
          <a:xfrm>
            <a:off x="9805460" y="4053301"/>
            <a:ext cx="2133790" cy="2033136"/>
          </a:xfrm>
        </p:spPr>
        <p:txBody>
          <a:bodyPr>
            <a:normAutofit/>
          </a:bodyPr>
          <a:lstStyle/>
          <a:p>
            <a:r>
              <a:rPr lang="en-US" sz="2000" dirty="0"/>
              <a:t>Focus on “the BIG Rocks” &amp; </a:t>
            </a:r>
            <a:r>
              <a:rPr lang="en-US" sz="2000" b="1" dirty="0"/>
              <a:t>create a one-page plan or canvas </a:t>
            </a:r>
            <a:r>
              <a:rPr lang="en-US" sz="2000" dirty="0"/>
              <a:t>…continuously  Review and revise the plan</a:t>
            </a:r>
            <a:endParaRPr lang="en-IE" sz="2000" dirty="0"/>
          </a:p>
        </p:txBody>
      </p:sp>
      <p:sp>
        <p:nvSpPr>
          <p:cNvPr id="8" name="TextBox 7">
            <a:extLst>
              <a:ext uri="{FF2B5EF4-FFF2-40B4-BE49-F238E27FC236}">
                <a16:creationId xmlns:a16="http://schemas.microsoft.com/office/drawing/2014/main" id="{6D7EB9FC-EA30-7731-8E9C-E95D2514D081}"/>
              </a:ext>
            </a:extLst>
          </p:cNvPr>
          <p:cNvSpPr txBox="1"/>
          <p:nvPr/>
        </p:nvSpPr>
        <p:spPr>
          <a:xfrm>
            <a:off x="759125" y="2438905"/>
            <a:ext cx="741871" cy="1015663"/>
          </a:xfrm>
          <a:prstGeom prst="rect">
            <a:avLst/>
          </a:prstGeom>
          <a:noFill/>
        </p:spPr>
        <p:txBody>
          <a:bodyPr wrap="square" rtlCol="0">
            <a:spAutoFit/>
          </a:bodyPr>
          <a:lstStyle/>
          <a:p>
            <a:pPr algn="ctr"/>
            <a:r>
              <a:rPr lang="en-IE" sz="6000" dirty="0">
                <a:solidFill>
                  <a:srgbClr val="6D6A3A"/>
                </a:solidFill>
              </a:rPr>
              <a:t>1</a:t>
            </a:r>
          </a:p>
        </p:txBody>
      </p:sp>
      <p:sp>
        <p:nvSpPr>
          <p:cNvPr id="9" name="TextBox 8">
            <a:extLst>
              <a:ext uri="{FF2B5EF4-FFF2-40B4-BE49-F238E27FC236}">
                <a16:creationId xmlns:a16="http://schemas.microsoft.com/office/drawing/2014/main" id="{998441F7-856F-83A0-EBD8-9ACA5C392134}"/>
              </a:ext>
            </a:extLst>
          </p:cNvPr>
          <p:cNvSpPr txBox="1"/>
          <p:nvPr/>
        </p:nvSpPr>
        <p:spPr>
          <a:xfrm>
            <a:off x="10706374" y="2436341"/>
            <a:ext cx="741871" cy="1015663"/>
          </a:xfrm>
          <a:prstGeom prst="rect">
            <a:avLst/>
          </a:prstGeom>
          <a:noFill/>
        </p:spPr>
        <p:txBody>
          <a:bodyPr wrap="square" rtlCol="0">
            <a:spAutoFit/>
          </a:bodyPr>
          <a:lstStyle/>
          <a:p>
            <a:pPr algn="ctr"/>
            <a:r>
              <a:rPr lang="en-IE" sz="6000" dirty="0">
                <a:solidFill>
                  <a:srgbClr val="6D6A3A"/>
                </a:solidFill>
              </a:rPr>
              <a:t>5</a:t>
            </a:r>
          </a:p>
        </p:txBody>
      </p:sp>
      <p:sp>
        <p:nvSpPr>
          <p:cNvPr id="10" name="TextBox 9">
            <a:extLst>
              <a:ext uri="{FF2B5EF4-FFF2-40B4-BE49-F238E27FC236}">
                <a16:creationId xmlns:a16="http://schemas.microsoft.com/office/drawing/2014/main" id="{73F4ED56-D4A0-9C9B-DB85-E9702A05D305}"/>
              </a:ext>
            </a:extLst>
          </p:cNvPr>
          <p:cNvSpPr txBox="1"/>
          <p:nvPr/>
        </p:nvSpPr>
        <p:spPr>
          <a:xfrm>
            <a:off x="5748960" y="2518913"/>
            <a:ext cx="741871" cy="1015663"/>
          </a:xfrm>
          <a:prstGeom prst="rect">
            <a:avLst/>
          </a:prstGeom>
          <a:noFill/>
        </p:spPr>
        <p:txBody>
          <a:bodyPr wrap="square" rtlCol="0">
            <a:spAutoFit/>
          </a:bodyPr>
          <a:lstStyle/>
          <a:p>
            <a:pPr algn="ctr"/>
            <a:r>
              <a:rPr lang="en-IE" sz="6000" dirty="0">
                <a:solidFill>
                  <a:srgbClr val="6D6A3A"/>
                </a:solidFill>
              </a:rPr>
              <a:t>3</a:t>
            </a:r>
          </a:p>
        </p:txBody>
      </p:sp>
      <p:sp>
        <p:nvSpPr>
          <p:cNvPr id="11" name="TextBox 10">
            <a:extLst>
              <a:ext uri="{FF2B5EF4-FFF2-40B4-BE49-F238E27FC236}">
                <a16:creationId xmlns:a16="http://schemas.microsoft.com/office/drawing/2014/main" id="{EB54C70E-092E-AF29-6563-6E4D8C56A66F}"/>
              </a:ext>
            </a:extLst>
          </p:cNvPr>
          <p:cNvSpPr txBox="1"/>
          <p:nvPr/>
        </p:nvSpPr>
        <p:spPr>
          <a:xfrm>
            <a:off x="8227667" y="2512851"/>
            <a:ext cx="741871" cy="1015663"/>
          </a:xfrm>
          <a:prstGeom prst="rect">
            <a:avLst/>
          </a:prstGeom>
          <a:noFill/>
        </p:spPr>
        <p:txBody>
          <a:bodyPr wrap="square" rtlCol="0">
            <a:spAutoFit/>
          </a:bodyPr>
          <a:lstStyle/>
          <a:p>
            <a:pPr algn="ctr"/>
            <a:r>
              <a:rPr lang="en-IE" sz="6000" dirty="0">
                <a:solidFill>
                  <a:srgbClr val="6D6A3A"/>
                </a:solidFill>
              </a:rPr>
              <a:t>4</a:t>
            </a:r>
          </a:p>
        </p:txBody>
      </p:sp>
      <p:sp>
        <p:nvSpPr>
          <p:cNvPr id="12" name="TextBox 11">
            <a:extLst>
              <a:ext uri="{FF2B5EF4-FFF2-40B4-BE49-F238E27FC236}">
                <a16:creationId xmlns:a16="http://schemas.microsoft.com/office/drawing/2014/main" id="{1AAB5B2C-A104-ECD8-BE94-E19A98703CD5}"/>
              </a:ext>
            </a:extLst>
          </p:cNvPr>
          <p:cNvSpPr txBox="1"/>
          <p:nvPr/>
        </p:nvSpPr>
        <p:spPr>
          <a:xfrm>
            <a:off x="3227215" y="2436341"/>
            <a:ext cx="741871" cy="1015663"/>
          </a:xfrm>
          <a:prstGeom prst="rect">
            <a:avLst/>
          </a:prstGeom>
          <a:noFill/>
        </p:spPr>
        <p:txBody>
          <a:bodyPr wrap="square" rtlCol="0">
            <a:spAutoFit/>
          </a:bodyPr>
          <a:lstStyle/>
          <a:p>
            <a:pPr algn="ctr"/>
            <a:r>
              <a:rPr lang="en-IE" sz="6000" dirty="0">
                <a:solidFill>
                  <a:srgbClr val="6D6A3A"/>
                </a:solidFill>
              </a:rPr>
              <a:t>2</a:t>
            </a:r>
          </a:p>
        </p:txBody>
      </p:sp>
    </p:spTree>
    <p:extLst>
      <p:ext uri="{BB962C8B-B14F-4D97-AF65-F5344CB8AC3E}">
        <p14:creationId xmlns:p14="http://schemas.microsoft.com/office/powerpoint/2010/main" val="18387312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C0DEE1-54C9-78C4-F5AD-E8F674EE0721}"/>
              </a:ext>
            </a:extLst>
          </p:cNvPr>
          <p:cNvSpPr>
            <a:spLocks noGrp="1"/>
          </p:cNvSpPr>
          <p:nvPr>
            <p:ph type="body" sz="quarter" idx="18"/>
          </p:nvPr>
        </p:nvSpPr>
        <p:spPr>
          <a:xfrm>
            <a:off x="207035" y="309491"/>
            <a:ext cx="5888966" cy="4521301"/>
          </a:xfrm>
        </p:spPr>
        <p:txBody>
          <a:bodyPr>
            <a:normAutofit lnSpcReduction="10000"/>
          </a:bodyPr>
          <a:lstStyle/>
          <a:p>
            <a:r>
              <a:rPr lang="en-IE" sz="3600" dirty="0"/>
              <a:t>Let’s Regroup…</a:t>
            </a:r>
            <a:endParaRPr lang="en-IE" dirty="0"/>
          </a:p>
          <a:p>
            <a:r>
              <a:rPr lang="en-IE" b="0" dirty="0">
                <a:solidFill>
                  <a:srgbClr val="60220F"/>
                </a:solidFill>
              </a:rPr>
              <a:t>There has been a lot of discussion this far on STRATEGY…please don’t let this word scare you off or intimidate you. Ultimately in this course we want to </a:t>
            </a:r>
            <a:r>
              <a:rPr lang="en-IE" dirty="0">
                <a:solidFill>
                  <a:srgbClr val="60220F"/>
                </a:solidFill>
              </a:rPr>
              <a:t>help you create and recognise the value of  the work and produce you are already involved in</a:t>
            </a:r>
            <a:r>
              <a:rPr lang="en-IE" b="0" dirty="0">
                <a:solidFill>
                  <a:srgbClr val="60220F"/>
                </a:solidFill>
              </a:rPr>
              <a:t>, but we also want to show you that change and adaptations can be good for you, nature and for your customers. Therefore we encourage you to delve into this a little so that there is greater potential for doors opening and opportunities available to you as a micro-enterprise</a:t>
            </a:r>
          </a:p>
          <a:p>
            <a:endParaRPr lang="en-IE" dirty="0"/>
          </a:p>
        </p:txBody>
      </p:sp>
      <p:pic>
        <p:nvPicPr>
          <p:cNvPr id="9" name="Picture Placeholder 8" descr="Several pink daisies in bloom">
            <a:extLst>
              <a:ext uri="{FF2B5EF4-FFF2-40B4-BE49-F238E27FC236}">
                <a16:creationId xmlns:a16="http://schemas.microsoft.com/office/drawing/2014/main" id="{E67C784F-ED0C-8C76-EBEB-A98AF71E698A}"/>
              </a:ext>
            </a:extLst>
          </p:cNvPr>
          <p:cNvPicPr>
            <a:picLocks noGrp="1" noChangeAspect="1"/>
          </p:cNvPicPr>
          <p:nvPr>
            <p:ph type="pic" sz="quarter" idx="19"/>
          </p:nvPr>
        </p:nvPicPr>
        <p:blipFill rotWithShape="1">
          <a:blip r:embed="rId2" cstate="screen">
            <a:extLst>
              <a:ext uri="{28A0092B-C50C-407E-A947-70E740481C1C}">
                <a14:useLocalDpi xmlns:a14="http://schemas.microsoft.com/office/drawing/2010/main"/>
              </a:ext>
            </a:extLst>
          </a:blip>
          <a:srcRect l="2963" r="40741"/>
          <a:stretch/>
        </p:blipFill>
        <p:spPr>
          <a:xfrm>
            <a:off x="6400799" y="0"/>
            <a:ext cx="5791200" cy="6858000"/>
          </a:xfrm>
        </p:spPr>
      </p:pic>
    </p:spTree>
    <p:extLst>
      <p:ext uri="{BB962C8B-B14F-4D97-AF65-F5344CB8AC3E}">
        <p14:creationId xmlns:p14="http://schemas.microsoft.com/office/powerpoint/2010/main" val="33945858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A42335B-D58F-41AC-987F-BC0598F76BC7}"/>
              </a:ext>
            </a:extLst>
          </p:cNvPr>
          <p:cNvSpPr>
            <a:spLocks noGrp="1"/>
          </p:cNvSpPr>
          <p:nvPr>
            <p:ph type="body" sz="quarter" idx="18"/>
          </p:nvPr>
        </p:nvSpPr>
        <p:spPr>
          <a:xfrm>
            <a:off x="0" y="896087"/>
            <a:ext cx="3579963" cy="3843867"/>
          </a:xfrm>
        </p:spPr>
        <p:txBody>
          <a:bodyPr>
            <a:normAutofit/>
          </a:bodyPr>
          <a:lstStyle/>
          <a:p>
            <a:r>
              <a:rPr lang="en-IE" dirty="0">
                <a:solidFill>
                  <a:srgbClr val="60220F"/>
                </a:solidFill>
              </a:rPr>
              <a:t>A Business Model </a:t>
            </a:r>
            <a:r>
              <a:rPr lang="en-US" sz="3000" b="0" i="0" dirty="0">
                <a:effectLst/>
              </a:rPr>
              <a:t>is a tool that consists of a </a:t>
            </a:r>
            <a:r>
              <a:rPr lang="en-US" sz="3000" b="1" i="0" dirty="0">
                <a:effectLst/>
              </a:rPr>
              <a:t>plan</a:t>
            </a:r>
            <a:r>
              <a:rPr lang="en-US" sz="3000" b="0" i="0" dirty="0">
                <a:effectLst/>
              </a:rPr>
              <a:t> used to </a:t>
            </a:r>
            <a:r>
              <a:rPr lang="en-US" sz="3000" b="1" i="0" dirty="0" err="1">
                <a:effectLst/>
              </a:rPr>
              <a:t>organise</a:t>
            </a:r>
            <a:r>
              <a:rPr lang="en-US" sz="3000" b="0" i="0" dirty="0">
                <a:effectLst/>
              </a:rPr>
              <a:t> the various resources and key parts of a business</a:t>
            </a:r>
            <a:endParaRPr lang="en-IE" sz="3000" dirty="0"/>
          </a:p>
        </p:txBody>
      </p:sp>
      <p:pic>
        <p:nvPicPr>
          <p:cNvPr id="8" name="Picture 7" descr="A drawing of a house&#10;&#10;Description automatically generated with low confidence">
            <a:extLst>
              <a:ext uri="{FF2B5EF4-FFF2-40B4-BE49-F238E27FC236}">
                <a16:creationId xmlns:a16="http://schemas.microsoft.com/office/drawing/2014/main" id="{BC35B45A-39FE-CBDD-66ED-DD60C04BA295}"/>
              </a:ext>
            </a:extLst>
          </p:cNvPr>
          <p:cNvPicPr>
            <a:picLocks noChangeAspect="1"/>
          </p:cNvPicPr>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4413074" y="1432033"/>
            <a:ext cx="7649529" cy="3566714"/>
          </a:xfrm>
          <a:prstGeom prst="rect">
            <a:avLst/>
          </a:prstGeom>
        </p:spPr>
      </p:pic>
    </p:spTree>
    <p:extLst>
      <p:ext uri="{BB962C8B-B14F-4D97-AF65-F5344CB8AC3E}">
        <p14:creationId xmlns:p14="http://schemas.microsoft.com/office/powerpoint/2010/main" val="12497862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EC3E310-95E2-424D-2226-576025DD9229}"/>
              </a:ext>
            </a:extLst>
          </p:cNvPr>
          <p:cNvSpPr>
            <a:spLocks noGrp="1"/>
          </p:cNvSpPr>
          <p:nvPr>
            <p:ph type="body" sz="quarter" idx="16"/>
          </p:nvPr>
        </p:nvSpPr>
        <p:spPr/>
        <p:txBody>
          <a:bodyPr/>
          <a:lstStyle/>
          <a:p>
            <a:r>
              <a:rPr lang="en-IE" dirty="0"/>
              <a:t>A Business Model describes how your smallholding/enterprise </a:t>
            </a:r>
            <a:r>
              <a:rPr lang="en-IE" b="1" dirty="0"/>
              <a:t>CREATES, DELIVERS &amp; CAPTURES VALUE </a:t>
            </a:r>
            <a:r>
              <a:rPr lang="en-IE" dirty="0"/>
              <a:t>in all contexts.</a:t>
            </a:r>
          </a:p>
          <a:p>
            <a:r>
              <a:rPr lang="en-IE" dirty="0"/>
              <a:t>As an already established micro-business you should expect your Business Model to modify and adapt regularly to meet the needs and demands of customers and to react to events (e.g., Covid).</a:t>
            </a:r>
          </a:p>
          <a:p>
            <a:r>
              <a:rPr lang="en-IE" b="1" dirty="0"/>
              <a:t>Your Business Model is in essence the vision of your business</a:t>
            </a:r>
          </a:p>
        </p:txBody>
      </p:sp>
      <p:sp>
        <p:nvSpPr>
          <p:cNvPr id="4" name="Text Placeholder 3">
            <a:extLst>
              <a:ext uri="{FF2B5EF4-FFF2-40B4-BE49-F238E27FC236}">
                <a16:creationId xmlns:a16="http://schemas.microsoft.com/office/drawing/2014/main" id="{BB19AAC2-6EA6-C75C-C113-9069C1D10ED6}"/>
              </a:ext>
            </a:extLst>
          </p:cNvPr>
          <p:cNvSpPr>
            <a:spLocks noGrp="1"/>
          </p:cNvSpPr>
          <p:nvPr>
            <p:ph type="body" sz="quarter" idx="18"/>
          </p:nvPr>
        </p:nvSpPr>
        <p:spPr/>
        <p:txBody>
          <a:bodyPr/>
          <a:lstStyle/>
          <a:p>
            <a:r>
              <a:rPr lang="en-IE" dirty="0">
                <a:solidFill>
                  <a:srgbClr val="60220F"/>
                </a:solidFill>
              </a:rPr>
              <a:t>The Business Model…</a:t>
            </a:r>
          </a:p>
        </p:txBody>
      </p:sp>
      <p:pic>
        <p:nvPicPr>
          <p:cNvPr id="10" name="Picture Placeholder 9" descr="Child wearing pilot helmet">
            <a:extLst>
              <a:ext uri="{FF2B5EF4-FFF2-40B4-BE49-F238E27FC236}">
                <a16:creationId xmlns:a16="http://schemas.microsoft.com/office/drawing/2014/main" id="{18EBE86F-F887-04C3-B0AA-5DF881DF7DD9}"/>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l="24930" r="24930"/>
          <a:stretch>
            <a:fillRect/>
          </a:stretch>
        </p:blipFill>
        <p:spPr/>
      </p:pic>
    </p:spTree>
    <p:extLst>
      <p:ext uri="{BB962C8B-B14F-4D97-AF65-F5344CB8AC3E}">
        <p14:creationId xmlns:p14="http://schemas.microsoft.com/office/powerpoint/2010/main" val="7254364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9891701-544F-35F9-4EFD-69BE9D4CDDF2}"/>
              </a:ext>
            </a:extLst>
          </p:cNvPr>
          <p:cNvSpPr>
            <a:spLocks noGrp="1"/>
          </p:cNvSpPr>
          <p:nvPr>
            <p:ph type="body" sz="quarter" idx="18"/>
          </p:nvPr>
        </p:nvSpPr>
        <p:spPr/>
        <p:txBody>
          <a:bodyPr/>
          <a:lstStyle/>
          <a:p>
            <a:r>
              <a:rPr lang="en-IE" dirty="0"/>
              <a:t>How a Business Model Canvas can help you…</a:t>
            </a:r>
          </a:p>
        </p:txBody>
      </p:sp>
      <p:sp>
        <p:nvSpPr>
          <p:cNvPr id="4" name="Text Placeholder 1">
            <a:extLst>
              <a:ext uri="{FF2B5EF4-FFF2-40B4-BE49-F238E27FC236}">
                <a16:creationId xmlns:a16="http://schemas.microsoft.com/office/drawing/2014/main" id="{CA0A7A22-1FFF-5FC6-7A7C-B6CD088A7261}"/>
              </a:ext>
            </a:extLst>
          </p:cNvPr>
          <p:cNvSpPr>
            <a:spLocks noGrp="1"/>
          </p:cNvSpPr>
          <p:nvPr>
            <p:ph type="body" sz="quarter" idx="16"/>
          </p:nvPr>
        </p:nvSpPr>
        <p:spPr>
          <a:xfrm>
            <a:off x="310720" y="1188402"/>
            <a:ext cx="7605507" cy="4673600"/>
          </a:xfrm>
        </p:spPr>
        <p:txBody>
          <a:bodyPr/>
          <a:lstStyle/>
          <a:p>
            <a:pPr algn="l"/>
            <a:r>
              <a:rPr lang="en-GB" dirty="0"/>
              <a:t>A business model canvas (BMC) is a business and marketing tool that serves as a guide for business owners to create business models. As it a simple format, it helps business owners see how all of the key business elements fit together. </a:t>
            </a:r>
          </a:p>
          <a:p>
            <a:pPr algn="l"/>
            <a:r>
              <a:rPr lang="en-GB" dirty="0"/>
              <a:t>The business model canvas template is structured to help business owners think about how they are going to fill their business with customers, money, and resources all at once. It can help you figure out what your target audience wants, how you plan on selling your products and/or services, and even forecast how much revenue you expect to generate each month.</a:t>
            </a:r>
          </a:p>
          <a:p>
            <a:pPr algn="l"/>
            <a:endParaRPr lang="en-GB" dirty="0"/>
          </a:p>
          <a:p>
            <a:pPr algn="l"/>
            <a:endParaRPr lang="en-US" dirty="0"/>
          </a:p>
          <a:p>
            <a:pPr algn="l"/>
            <a:endParaRPr lang="en-US" dirty="0"/>
          </a:p>
        </p:txBody>
      </p:sp>
      <p:grpSp>
        <p:nvGrpSpPr>
          <p:cNvPr id="5" name="Graphic 3">
            <a:extLst>
              <a:ext uri="{FF2B5EF4-FFF2-40B4-BE49-F238E27FC236}">
                <a16:creationId xmlns:a16="http://schemas.microsoft.com/office/drawing/2014/main" id="{36E32465-8A51-C0C9-9C4C-AAE842EB8A9A}"/>
              </a:ext>
            </a:extLst>
          </p:cNvPr>
          <p:cNvGrpSpPr/>
          <p:nvPr/>
        </p:nvGrpSpPr>
        <p:grpSpPr>
          <a:xfrm>
            <a:off x="8871969" y="2515130"/>
            <a:ext cx="2307768" cy="2339193"/>
            <a:chOff x="8424689" y="1951807"/>
            <a:chExt cx="1086136" cy="1105415"/>
          </a:xfrm>
          <a:solidFill>
            <a:srgbClr val="60220F"/>
          </a:solidFill>
        </p:grpSpPr>
        <p:grpSp>
          <p:nvGrpSpPr>
            <p:cNvPr id="6" name="Graphic 3">
              <a:extLst>
                <a:ext uri="{FF2B5EF4-FFF2-40B4-BE49-F238E27FC236}">
                  <a16:creationId xmlns:a16="http://schemas.microsoft.com/office/drawing/2014/main" id="{BF38AD2A-D59E-8BFA-F99C-D20F2E3AF205}"/>
                </a:ext>
              </a:extLst>
            </p:cNvPr>
            <p:cNvGrpSpPr/>
            <p:nvPr/>
          </p:nvGrpSpPr>
          <p:grpSpPr>
            <a:xfrm>
              <a:off x="8424689" y="1951807"/>
              <a:ext cx="1086136" cy="1105415"/>
              <a:chOff x="8424689" y="1951807"/>
              <a:chExt cx="1086136" cy="1105415"/>
            </a:xfrm>
            <a:grpFill/>
          </p:grpSpPr>
          <p:sp>
            <p:nvSpPr>
              <p:cNvPr id="13" name="Freeform 1420">
                <a:extLst>
                  <a:ext uri="{FF2B5EF4-FFF2-40B4-BE49-F238E27FC236}">
                    <a16:creationId xmlns:a16="http://schemas.microsoft.com/office/drawing/2014/main" id="{BA0159FC-AA7C-2AAE-8984-0B3956D235A7}"/>
                  </a:ext>
                </a:extLst>
              </p:cNvPr>
              <p:cNvSpPr/>
              <p:nvPr/>
            </p:nvSpPr>
            <p:spPr>
              <a:xfrm>
                <a:off x="8424689" y="2431873"/>
                <a:ext cx="400444" cy="549541"/>
              </a:xfrm>
              <a:custGeom>
                <a:avLst/>
                <a:gdLst>
                  <a:gd name="connsiteX0" fmla="*/ 205708 w 400444"/>
                  <a:gd name="connsiteY0" fmla="*/ 548552 h 549541"/>
                  <a:gd name="connsiteX1" fmla="*/ 219421 w 400444"/>
                  <a:gd name="connsiteY1" fmla="*/ 540324 h 549541"/>
                  <a:gd name="connsiteX2" fmla="*/ 400444 w 400444"/>
                  <a:gd name="connsiteY2" fmla="*/ 197479 h 549541"/>
                  <a:gd name="connsiteX3" fmla="*/ 197479 w 400444"/>
                  <a:gd name="connsiteY3" fmla="*/ 0 h 549541"/>
                  <a:gd name="connsiteX4" fmla="*/ 0 w 400444"/>
                  <a:gd name="connsiteY4" fmla="*/ 202965 h 549541"/>
                  <a:gd name="connsiteX5" fmla="*/ 191994 w 400444"/>
                  <a:gd name="connsiteY5" fmla="*/ 537582 h 549541"/>
                  <a:gd name="connsiteX6" fmla="*/ 205708 w 400444"/>
                  <a:gd name="connsiteY6" fmla="*/ 548552 h 549541"/>
                  <a:gd name="connsiteX7" fmla="*/ 205708 w 400444"/>
                  <a:gd name="connsiteY7" fmla="*/ 548552 h 549541"/>
                  <a:gd name="connsiteX8" fmla="*/ 197479 w 400444"/>
                  <a:gd name="connsiteY8" fmla="*/ 41141 h 549541"/>
                  <a:gd name="connsiteX9" fmla="*/ 364788 w 400444"/>
                  <a:gd name="connsiteY9" fmla="*/ 202965 h 549541"/>
                  <a:gd name="connsiteX10" fmla="*/ 205708 w 400444"/>
                  <a:gd name="connsiteY10" fmla="*/ 504669 h 549541"/>
                  <a:gd name="connsiteX11" fmla="*/ 35656 w 400444"/>
                  <a:gd name="connsiteY11" fmla="*/ 208450 h 549541"/>
                  <a:gd name="connsiteX12" fmla="*/ 197479 w 400444"/>
                  <a:gd name="connsiteY12" fmla="*/ 41141 h 549541"/>
                  <a:gd name="connsiteX13" fmla="*/ 197479 w 400444"/>
                  <a:gd name="connsiteY13" fmla="*/ 41141 h 54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0444" h="549541">
                    <a:moveTo>
                      <a:pt x="205708" y="548552"/>
                    </a:moveTo>
                    <a:cubicBezTo>
                      <a:pt x="211193" y="548552"/>
                      <a:pt x="216678" y="545810"/>
                      <a:pt x="219421" y="540324"/>
                    </a:cubicBezTo>
                    <a:cubicBezTo>
                      <a:pt x="227649" y="532096"/>
                      <a:pt x="400444" y="304447"/>
                      <a:pt x="400444" y="197479"/>
                    </a:cubicBezTo>
                    <a:cubicBezTo>
                      <a:pt x="397701" y="87768"/>
                      <a:pt x="307189" y="0"/>
                      <a:pt x="197479" y="0"/>
                    </a:cubicBezTo>
                    <a:cubicBezTo>
                      <a:pt x="87768" y="0"/>
                      <a:pt x="0" y="93254"/>
                      <a:pt x="0" y="202965"/>
                    </a:cubicBezTo>
                    <a:cubicBezTo>
                      <a:pt x="2743" y="309932"/>
                      <a:pt x="183765" y="529353"/>
                      <a:pt x="191994" y="537582"/>
                    </a:cubicBezTo>
                    <a:cubicBezTo>
                      <a:pt x="194737" y="548552"/>
                      <a:pt x="200222" y="551295"/>
                      <a:pt x="205708" y="548552"/>
                    </a:cubicBezTo>
                    <a:lnTo>
                      <a:pt x="205708" y="548552"/>
                    </a:lnTo>
                    <a:close/>
                    <a:moveTo>
                      <a:pt x="197479" y="41141"/>
                    </a:moveTo>
                    <a:cubicBezTo>
                      <a:pt x="287991" y="38399"/>
                      <a:pt x="362045" y="112453"/>
                      <a:pt x="364788" y="202965"/>
                    </a:cubicBezTo>
                    <a:cubicBezTo>
                      <a:pt x="364788" y="274276"/>
                      <a:pt x="260563" y="430614"/>
                      <a:pt x="205708" y="504669"/>
                    </a:cubicBezTo>
                    <a:cubicBezTo>
                      <a:pt x="148109" y="433357"/>
                      <a:pt x="38399" y="279762"/>
                      <a:pt x="35656" y="208450"/>
                    </a:cubicBezTo>
                    <a:cubicBezTo>
                      <a:pt x="35656" y="115196"/>
                      <a:pt x="106968" y="41141"/>
                      <a:pt x="197479" y="41141"/>
                    </a:cubicBezTo>
                    <a:lnTo>
                      <a:pt x="197479" y="41141"/>
                    </a:lnTo>
                    <a:close/>
                  </a:path>
                </a:pathLst>
              </a:custGeom>
              <a:grpFill/>
              <a:ln w="27426" cap="flat">
                <a:noFill/>
                <a:prstDash val="solid"/>
                <a:miter/>
              </a:ln>
            </p:spPr>
            <p:txBody>
              <a:bodyPr rtlCol="0" anchor="ctr"/>
              <a:lstStyle/>
              <a:p>
                <a:endParaRPr lang="en-US"/>
              </a:p>
            </p:txBody>
          </p:sp>
          <p:sp>
            <p:nvSpPr>
              <p:cNvPr id="14" name="Freeform 1421">
                <a:extLst>
                  <a:ext uri="{FF2B5EF4-FFF2-40B4-BE49-F238E27FC236}">
                    <a16:creationId xmlns:a16="http://schemas.microsoft.com/office/drawing/2014/main" id="{C4041ADF-8960-38C8-BDB9-17D006C5FB36}"/>
                  </a:ext>
                </a:extLst>
              </p:cNvPr>
              <p:cNvSpPr/>
              <p:nvPr/>
            </p:nvSpPr>
            <p:spPr>
              <a:xfrm>
                <a:off x="8550856" y="2544326"/>
                <a:ext cx="145526" cy="145366"/>
              </a:xfrm>
              <a:custGeom>
                <a:avLst/>
                <a:gdLst>
                  <a:gd name="connsiteX0" fmla="*/ 145366 w 145526"/>
                  <a:gd name="connsiteY0" fmla="*/ 71312 h 145366"/>
                  <a:gd name="connsiteX1" fmla="*/ 71311 w 145526"/>
                  <a:gd name="connsiteY1" fmla="*/ 0 h 145366"/>
                  <a:gd name="connsiteX2" fmla="*/ 0 w 145526"/>
                  <a:gd name="connsiteY2" fmla="*/ 74054 h 145366"/>
                  <a:gd name="connsiteX3" fmla="*/ 74054 w 145526"/>
                  <a:gd name="connsiteY3" fmla="*/ 145366 h 145366"/>
                  <a:gd name="connsiteX4" fmla="*/ 145366 w 145526"/>
                  <a:gd name="connsiteY4" fmla="*/ 71312 h 145366"/>
                  <a:gd name="connsiteX5" fmla="*/ 145366 w 145526"/>
                  <a:gd name="connsiteY5" fmla="*/ 71312 h 145366"/>
                  <a:gd name="connsiteX6" fmla="*/ 38399 w 145526"/>
                  <a:gd name="connsiteY6" fmla="*/ 74054 h 145366"/>
                  <a:gd name="connsiteX7" fmla="*/ 74054 w 145526"/>
                  <a:gd name="connsiteY7" fmla="*/ 38399 h 145366"/>
                  <a:gd name="connsiteX8" fmla="*/ 109711 w 145526"/>
                  <a:gd name="connsiteY8" fmla="*/ 74054 h 145366"/>
                  <a:gd name="connsiteX9" fmla="*/ 74054 w 145526"/>
                  <a:gd name="connsiteY9" fmla="*/ 109710 h 145366"/>
                  <a:gd name="connsiteX10" fmla="*/ 38399 w 145526"/>
                  <a:gd name="connsiteY10" fmla="*/ 74054 h 145366"/>
                  <a:gd name="connsiteX11" fmla="*/ 38399 w 145526"/>
                  <a:gd name="connsiteY11" fmla="*/ 74054 h 14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26" h="145366">
                    <a:moveTo>
                      <a:pt x="145366" y="71312"/>
                    </a:moveTo>
                    <a:cubicBezTo>
                      <a:pt x="145366" y="30170"/>
                      <a:pt x="112453" y="0"/>
                      <a:pt x="71311" y="0"/>
                    </a:cubicBezTo>
                    <a:cubicBezTo>
                      <a:pt x="30170" y="0"/>
                      <a:pt x="0" y="32913"/>
                      <a:pt x="0" y="74054"/>
                    </a:cubicBezTo>
                    <a:cubicBezTo>
                      <a:pt x="0" y="115196"/>
                      <a:pt x="32913" y="145366"/>
                      <a:pt x="74054" y="145366"/>
                    </a:cubicBezTo>
                    <a:cubicBezTo>
                      <a:pt x="115196" y="145366"/>
                      <a:pt x="148109" y="112453"/>
                      <a:pt x="145366" y="71312"/>
                    </a:cubicBezTo>
                    <a:lnTo>
                      <a:pt x="145366" y="71312"/>
                    </a:lnTo>
                    <a:close/>
                    <a:moveTo>
                      <a:pt x="38399" y="74054"/>
                    </a:moveTo>
                    <a:cubicBezTo>
                      <a:pt x="38399" y="54855"/>
                      <a:pt x="54855" y="38399"/>
                      <a:pt x="74054" y="38399"/>
                    </a:cubicBezTo>
                    <a:cubicBezTo>
                      <a:pt x="93254" y="38399"/>
                      <a:pt x="109711" y="54855"/>
                      <a:pt x="109711" y="74054"/>
                    </a:cubicBezTo>
                    <a:cubicBezTo>
                      <a:pt x="109711" y="93254"/>
                      <a:pt x="93254" y="109710"/>
                      <a:pt x="74054" y="109710"/>
                    </a:cubicBezTo>
                    <a:cubicBezTo>
                      <a:pt x="54855" y="109710"/>
                      <a:pt x="38399" y="93254"/>
                      <a:pt x="38399" y="74054"/>
                    </a:cubicBezTo>
                    <a:lnTo>
                      <a:pt x="38399" y="74054"/>
                    </a:lnTo>
                    <a:close/>
                  </a:path>
                </a:pathLst>
              </a:custGeom>
              <a:grpFill/>
              <a:ln w="27426" cap="flat">
                <a:noFill/>
                <a:prstDash val="solid"/>
                <a:miter/>
              </a:ln>
            </p:spPr>
            <p:txBody>
              <a:bodyPr rtlCol="0" anchor="ctr"/>
              <a:lstStyle/>
              <a:p>
                <a:endParaRPr lang="en-US"/>
              </a:p>
            </p:txBody>
          </p:sp>
          <p:sp>
            <p:nvSpPr>
              <p:cNvPr id="15" name="Freeform 1422">
                <a:extLst>
                  <a:ext uri="{FF2B5EF4-FFF2-40B4-BE49-F238E27FC236}">
                    <a16:creationId xmlns:a16="http://schemas.microsoft.com/office/drawing/2014/main" id="{B2441A1C-E957-375E-4EC1-6140EDE21E31}"/>
                  </a:ext>
                </a:extLst>
              </p:cNvPr>
              <p:cNvSpPr/>
              <p:nvPr/>
            </p:nvSpPr>
            <p:spPr>
              <a:xfrm>
                <a:off x="9217266" y="1951807"/>
                <a:ext cx="290816" cy="381326"/>
              </a:xfrm>
              <a:custGeom>
                <a:avLst/>
                <a:gdLst>
                  <a:gd name="connsiteX0" fmla="*/ 148192 w 290816"/>
                  <a:gd name="connsiteY0" fmla="*/ 381327 h 381326"/>
                  <a:gd name="connsiteX1" fmla="*/ 161906 w 290816"/>
                  <a:gd name="connsiteY1" fmla="*/ 375841 h 381326"/>
                  <a:gd name="connsiteX2" fmla="*/ 290816 w 290816"/>
                  <a:gd name="connsiteY2" fmla="*/ 142706 h 381326"/>
                  <a:gd name="connsiteX3" fmla="*/ 142707 w 290816"/>
                  <a:gd name="connsiteY3" fmla="*/ 83 h 381326"/>
                  <a:gd name="connsiteX4" fmla="*/ 83 w 290816"/>
                  <a:gd name="connsiteY4" fmla="*/ 148192 h 381326"/>
                  <a:gd name="connsiteX5" fmla="*/ 134478 w 290816"/>
                  <a:gd name="connsiteY5" fmla="*/ 375841 h 381326"/>
                  <a:gd name="connsiteX6" fmla="*/ 148192 w 290816"/>
                  <a:gd name="connsiteY6" fmla="*/ 381327 h 381326"/>
                  <a:gd name="connsiteX7" fmla="*/ 148192 w 290816"/>
                  <a:gd name="connsiteY7" fmla="*/ 381327 h 381326"/>
                  <a:gd name="connsiteX8" fmla="*/ 142707 w 290816"/>
                  <a:gd name="connsiteY8" fmla="*/ 35739 h 381326"/>
                  <a:gd name="connsiteX9" fmla="*/ 252418 w 290816"/>
                  <a:gd name="connsiteY9" fmla="*/ 142706 h 381326"/>
                  <a:gd name="connsiteX10" fmla="*/ 145449 w 290816"/>
                  <a:gd name="connsiteY10" fmla="*/ 334700 h 381326"/>
                  <a:gd name="connsiteX11" fmla="*/ 32996 w 290816"/>
                  <a:gd name="connsiteY11" fmla="*/ 145449 h 381326"/>
                  <a:gd name="connsiteX12" fmla="*/ 142707 w 290816"/>
                  <a:gd name="connsiteY12" fmla="*/ 35739 h 381326"/>
                  <a:gd name="connsiteX13" fmla="*/ 142707 w 290816"/>
                  <a:gd name="connsiteY13" fmla="*/ 35739 h 38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816" h="381326">
                    <a:moveTo>
                      <a:pt x="148192" y="381327"/>
                    </a:moveTo>
                    <a:cubicBezTo>
                      <a:pt x="153678" y="381327"/>
                      <a:pt x="159163" y="378584"/>
                      <a:pt x="161906" y="375841"/>
                    </a:cubicBezTo>
                    <a:cubicBezTo>
                      <a:pt x="175620" y="359385"/>
                      <a:pt x="290816" y="219504"/>
                      <a:pt x="290816" y="142706"/>
                    </a:cubicBezTo>
                    <a:cubicBezTo>
                      <a:pt x="290816" y="63166"/>
                      <a:pt x="222247" y="-2660"/>
                      <a:pt x="142707" y="83"/>
                    </a:cubicBezTo>
                    <a:cubicBezTo>
                      <a:pt x="63166" y="2826"/>
                      <a:pt x="-2660" y="68652"/>
                      <a:pt x="83" y="148192"/>
                    </a:cubicBezTo>
                    <a:cubicBezTo>
                      <a:pt x="83" y="222247"/>
                      <a:pt x="120764" y="362127"/>
                      <a:pt x="134478" y="375841"/>
                    </a:cubicBezTo>
                    <a:cubicBezTo>
                      <a:pt x="137221" y="378584"/>
                      <a:pt x="142707" y="381327"/>
                      <a:pt x="148192" y="381327"/>
                    </a:cubicBezTo>
                    <a:lnTo>
                      <a:pt x="148192" y="381327"/>
                    </a:lnTo>
                    <a:close/>
                    <a:moveTo>
                      <a:pt x="142707" y="35739"/>
                    </a:moveTo>
                    <a:cubicBezTo>
                      <a:pt x="203047" y="35739"/>
                      <a:pt x="252418" y="82366"/>
                      <a:pt x="252418" y="142706"/>
                    </a:cubicBezTo>
                    <a:cubicBezTo>
                      <a:pt x="252418" y="189334"/>
                      <a:pt x="186591" y="285330"/>
                      <a:pt x="145449" y="334700"/>
                    </a:cubicBezTo>
                    <a:cubicBezTo>
                      <a:pt x="104308" y="285330"/>
                      <a:pt x="32996" y="192076"/>
                      <a:pt x="32996" y="145449"/>
                    </a:cubicBezTo>
                    <a:cubicBezTo>
                      <a:pt x="35738" y="85109"/>
                      <a:pt x="82366" y="35739"/>
                      <a:pt x="142707" y="35739"/>
                    </a:cubicBezTo>
                    <a:lnTo>
                      <a:pt x="142707" y="35739"/>
                    </a:lnTo>
                    <a:close/>
                  </a:path>
                </a:pathLst>
              </a:custGeom>
              <a:grpFill/>
              <a:ln w="27426" cap="flat">
                <a:noFill/>
                <a:prstDash val="solid"/>
                <a:miter/>
              </a:ln>
            </p:spPr>
            <p:txBody>
              <a:bodyPr rtlCol="0" anchor="ctr"/>
              <a:lstStyle/>
              <a:p>
                <a:endParaRPr lang="en-US"/>
              </a:p>
            </p:txBody>
          </p:sp>
          <p:sp>
            <p:nvSpPr>
              <p:cNvPr id="16" name="Freeform 1423">
                <a:extLst>
                  <a:ext uri="{FF2B5EF4-FFF2-40B4-BE49-F238E27FC236}">
                    <a16:creationId xmlns:a16="http://schemas.microsoft.com/office/drawing/2014/main" id="{23BB0E1E-2BC9-EE5C-D0BD-9C0CEDAAC85D}"/>
                  </a:ext>
                </a:extLst>
              </p:cNvPr>
              <p:cNvSpPr/>
              <p:nvPr/>
            </p:nvSpPr>
            <p:spPr>
              <a:xfrm>
                <a:off x="9307859" y="2020459"/>
                <a:ext cx="109710" cy="109710"/>
              </a:xfrm>
              <a:custGeom>
                <a:avLst/>
                <a:gdLst>
                  <a:gd name="connsiteX0" fmla="*/ 109711 w 109710"/>
                  <a:gd name="connsiteY0" fmla="*/ 54855 h 109710"/>
                  <a:gd name="connsiteX1" fmla="*/ 54855 w 109710"/>
                  <a:gd name="connsiteY1" fmla="*/ 0 h 109710"/>
                  <a:gd name="connsiteX2" fmla="*/ 0 w 109710"/>
                  <a:gd name="connsiteY2" fmla="*/ 54855 h 109710"/>
                  <a:gd name="connsiteX3" fmla="*/ 54855 w 109710"/>
                  <a:gd name="connsiteY3" fmla="*/ 109710 h 109710"/>
                  <a:gd name="connsiteX4" fmla="*/ 109711 w 109710"/>
                  <a:gd name="connsiteY4" fmla="*/ 54855 h 109710"/>
                  <a:gd name="connsiteX5" fmla="*/ 109711 w 109710"/>
                  <a:gd name="connsiteY5" fmla="*/ 54855 h 109710"/>
                  <a:gd name="connsiteX6" fmla="*/ 35656 w 109710"/>
                  <a:gd name="connsiteY6" fmla="*/ 57598 h 109710"/>
                  <a:gd name="connsiteX7" fmla="*/ 54855 w 109710"/>
                  <a:gd name="connsiteY7" fmla="*/ 38399 h 109710"/>
                  <a:gd name="connsiteX8" fmla="*/ 74055 w 109710"/>
                  <a:gd name="connsiteY8" fmla="*/ 57598 h 109710"/>
                  <a:gd name="connsiteX9" fmla="*/ 54855 w 109710"/>
                  <a:gd name="connsiteY9" fmla="*/ 76797 h 109710"/>
                  <a:gd name="connsiteX10" fmla="*/ 35656 w 109710"/>
                  <a:gd name="connsiteY10" fmla="*/ 57598 h 109710"/>
                  <a:gd name="connsiteX11" fmla="*/ 35656 w 109710"/>
                  <a:gd name="connsiteY11" fmla="*/ 57598 h 10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10" h="109710">
                    <a:moveTo>
                      <a:pt x="109711" y="54855"/>
                    </a:moveTo>
                    <a:cubicBezTo>
                      <a:pt x="109711" y="24685"/>
                      <a:pt x="85026" y="0"/>
                      <a:pt x="54855" y="0"/>
                    </a:cubicBezTo>
                    <a:cubicBezTo>
                      <a:pt x="24686" y="0"/>
                      <a:pt x="0" y="24685"/>
                      <a:pt x="0" y="54855"/>
                    </a:cubicBezTo>
                    <a:cubicBezTo>
                      <a:pt x="0" y="85026"/>
                      <a:pt x="24686" y="109710"/>
                      <a:pt x="54855" y="109710"/>
                    </a:cubicBezTo>
                    <a:cubicBezTo>
                      <a:pt x="85026" y="109710"/>
                      <a:pt x="109711" y="85026"/>
                      <a:pt x="109711" y="54855"/>
                    </a:cubicBezTo>
                    <a:lnTo>
                      <a:pt x="109711" y="54855"/>
                    </a:lnTo>
                    <a:close/>
                    <a:moveTo>
                      <a:pt x="35656" y="57598"/>
                    </a:moveTo>
                    <a:cubicBezTo>
                      <a:pt x="35656" y="46627"/>
                      <a:pt x="43884" y="38399"/>
                      <a:pt x="54855" y="38399"/>
                    </a:cubicBezTo>
                    <a:cubicBezTo>
                      <a:pt x="65827" y="38399"/>
                      <a:pt x="74055" y="46627"/>
                      <a:pt x="74055" y="57598"/>
                    </a:cubicBezTo>
                    <a:cubicBezTo>
                      <a:pt x="74055" y="68569"/>
                      <a:pt x="65827" y="76797"/>
                      <a:pt x="54855" y="76797"/>
                    </a:cubicBezTo>
                    <a:cubicBezTo>
                      <a:pt x="43884" y="74054"/>
                      <a:pt x="35656" y="68569"/>
                      <a:pt x="35656" y="57598"/>
                    </a:cubicBezTo>
                    <a:lnTo>
                      <a:pt x="35656" y="57598"/>
                    </a:lnTo>
                    <a:close/>
                  </a:path>
                </a:pathLst>
              </a:custGeom>
              <a:grpFill/>
              <a:ln w="27426" cap="flat">
                <a:noFill/>
                <a:prstDash val="solid"/>
                <a:miter/>
              </a:ln>
            </p:spPr>
            <p:txBody>
              <a:bodyPr rtlCol="0" anchor="ctr"/>
              <a:lstStyle/>
              <a:p>
                <a:endParaRPr lang="en-US"/>
              </a:p>
            </p:txBody>
          </p:sp>
          <p:sp>
            <p:nvSpPr>
              <p:cNvPr id="17" name="Freeform 1424">
                <a:extLst>
                  <a:ext uri="{FF2B5EF4-FFF2-40B4-BE49-F238E27FC236}">
                    <a16:creationId xmlns:a16="http://schemas.microsoft.com/office/drawing/2014/main" id="{84808EEF-F689-5EA2-FB5F-E7A1F98E70AC}"/>
                  </a:ext>
                </a:extLst>
              </p:cNvPr>
              <p:cNvSpPr/>
              <p:nvPr/>
            </p:nvSpPr>
            <p:spPr>
              <a:xfrm>
                <a:off x="9329802" y="2366047"/>
                <a:ext cx="57598" cy="38398"/>
              </a:xfrm>
              <a:custGeom>
                <a:avLst/>
                <a:gdLst>
                  <a:gd name="connsiteX0" fmla="*/ 19199 w 57598"/>
                  <a:gd name="connsiteY0" fmla="*/ 38399 h 38398"/>
                  <a:gd name="connsiteX1" fmla="*/ 38399 w 57598"/>
                  <a:gd name="connsiteY1" fmla="*/ 38399 h 38398"/>
                  <a:gd name="connsiteX2" fmla="*/ 57598 w 57598"/>
                  <a:gd name="connsiteY2" fmla="*/ 19199 h 38398"/>
                  <a:gd name="connsiteX3" fmla="*/ 38399 w 57598"/>
                  <a:gd name="connsiteY3" fmla="*/ 0 h 38398"/>
                  <a:gd name="connsiteX4" fmla="*/ 19199 w 57598"/>
                  <a:gd name="connsiteY4" fmla="*/ 0 h 38398"/>
                  <a:gd name="connsiteX5" fmla="*/ 0 w 57598"/>
                  <a:gd name="connsiteY5" fmla="*/ 19199 h 38398"/>
                  <a:gd name="connsiteX6" fmla="*/ 19199 w 57598"/>
                  <a:gd name="connsiteY6" fmla="*/ 38399 h 38398"/>
                  <a:gd name="connsiteX7" fmla="*/ 19199 w 57598"/>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38398">
                    <a:moveTo>
                      <a:pt x="19199" y="38399"/>
                    </a:moveTo>
                    <a:lnTo>
                      <a:pt x="38399" y="38399"/>
                    </a:lnTo>
                    <a:cubicBezTo>
                      <a:pt x="49369" y="38399"/>
                      <a:pt x="57598" y="30170"/>
                      <a:pt x="57598" y="19199"/>
                    </a:cubicBezTo>
                    <a:cubicBezTo>
                      <a:pt x="57598" y="8228"/>
                      <a:pt x="49369" y="0"/>
                      <a:pt x="38399" y="0"/>
                    </a:cubicBezTo>
                    <a:lnTo>
                      <a:pt x="19199" y="0"/>
                    </a:lnTo>
                    <a:cubicBezTo>
                      <a:pt x="8228" y="0"/>
                      <a:pt x="0" y="8228"/>
                      <a:pt x="0" y="19199"/>
                    </a:cubicBezTo>
                    <a:cubicBezTo>
                      <a:pt x="0" y="30170"/>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18" name="Freeform 1425">
                <a:extLst>
                  <a:ext uri="{FF2B5EF4-FFF2-40B4-BE49-F238E27FC236}">
                    <a16:creationId xmlns:a16="http://schemas.microsoft.com/office/drawing/2014/main" id="{BEF67F48-1161-CE11-5DBA-DFA6CB5FCD85}"/>
                  </a:ext>
                </a:extLst>
              </p:cNvPr>
              <p:cNvSpPr/>
              <p:nvPr/>
            </p:nvSpPr>
            <p:spPr>
              <a:xfrm>
                <a:off x="9091181" y="2481243"/>
                <a:ext cx="76797" cy="38398"/>
              </a:xfrm>
              <a:custGeom>
                <a:avLst/>
                <a:gdLst>
                  <a:gd name="connsiteX0" fmla="*/ 21943 w 76797"/>
                  <a:gd name="connsiteY0" fmla="*/ 38399 h 38398"/>
                  <a:gd name="connsiteX1" fmla="*/ 57598 w 76797"/>
                  <a:gd name="connsiteY1" fmla="*/ 38399 h 38398"/>
                  <a:gd name="connsiteX2" fmla="*/ 76798 w 76797"/>
                  <a:gd name="connsiteY2" fmla="*/ 19199 h 38398"/>
                  <a:gd name="connsiteX3" fmla="*/ 57598 w 76797"/>
                  <a:gd name="connsiteY3" fmla="*/ 0 h 38398"/>
                  <a:gd name="connsiteX4" fmla="*/ 19200 w 76797"/>
                  <a:gd name="connsiteY4" fmla="*/ 0 h 38398"/>
                  <a:gd name="connsiteX5" fmla="*/ 5486 w 76797"/>
                  <a:gd name="connsiteY5" fmla="*/ 5485 h 38398"/>
                  <a:gd name="connsiteX6" fmla="*/ 0 w 76797"/>
                  <a:gd name="connsiteY6" fmla="*/ 19199 h 38398"/>
                  <a:gd name="connsiteX7" fmla="*/ 21943 w 76797"/>
                  <a:gd name="connsiteY7" fmla="*/ 38399 h 38398"/>
                  <a:gd name="connsiteX8" fmla="*/ 21943 w 76797"/>
                  <a:gd name="connsiteY8"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97" h="38398">
                    <a:moveTo>
                      <a:pt x="21943" y="38399"/>
                    </a:moveTo>
                    <a:lnTo>
                      <a:pt x="57598" y="38399"/>
                    </a:lnTo>
                    <a:cubicBezTo>
                      <a:pt x="68569" y="38399"/>
                      <a:pt x="76798" y="30171"/>
                      <a:pt x="76798" y="19199"/>
                    </a:cubicBezTo>
                    <a:cubicBezTo>
                      <a:pt x="76798" y="8228"/>
                      <a:pt x="68569" y="0"/>
                      <a:pt x="57598" y="0"/>
                    </a:cubicBezTo>
                    <a:lnTo>
                      <a:pt x="19200" y="0"/>
                    </a:lnTo>
                    <a:cubicBezTo>
                      <a:pt x="13714" y="0"/>
                      <a:pt x="10971" y="2743"/>
                      <a:pt x="5486" y="5485"/>
                    </a:cubicBezTo>
                    <a:cubicBezTo>
                      <a:pt x="2743" y="8228"/>
                      <a:pt x="0" y="13714"/>
                      <a:pt x="0" y="19199"/>
                    </a:cubicBezTo>
                    <a:cubicBezTo>
                      <a:pt x="5486" y="30171"/>
                      <a:pt x="13714" y="38399"/>
                      <a:pt x="21943" y="38399"/>
                    </a:cubicBezTo>
                    <a:lnTo>
                      <a:pt x="21943" y="38399"/>
                    </a:lnTo>
                    <a:close/>
                  </a:path>
                </a:pathLst>
              </a:custGeom>
              <a:grpFill/>
              <a:ln w="27426" cap="flat">
                <a:noFill/>
                <a:prstDash val="solid"/>
                <a:miter/>
              </a:ln>
            </p:spPr>
            <p:txBody>
              <a:bodyPr rtlCol="0" anchor="ctr"/>
              <a:lstStyle/>
              <a:p>
                <a:endParaRPr lang="en-US"/>
              </a:p>
            </p:txBody>
          </p:sp>
          <p:sp>
            <p:nvSpPr>
              <p:cNvPr id="19" name="Freeform 1426">
                <a:extLst>
                  <a:ext uri="{FF2B5EF4-FFF2-40B4-BE49-F238E27FC236}">
                    <a16:creationId xmlns:a16="http://schemas.microsoft.com/office/drawing/2014/main" id="{4C6C575D-E15A-5450-D823-58BD29D4CB67}"/>
                  </a:ext>
                </a:extLst>
              </p:cNvPr>
              <p:cNvSpPr/>
              <p:nvPr/>
            </p:nvSpPr>
            <p:spPr>
              <a:xfrm>
                <a:off x="9318831" y="2478500"/>
                <a:ext cx="76797" cy="38398"/>
              </a:xfrm>
              <a:custGeom>
                <a:avLst/>
                <a:gdLst>
                  <a:gd name="connsiteX0" fmla="*/ 0 w 76797"/>
                  <a:gd name="connsiteY0" fmla="*/ 19200 h 38398"/>
                  <a:gd name="connsiteX1" fmla="*/ 19199 w 76797"/>
                  <a:gd name="connsiteY1" fmla="*/ 38399 h 38398"/>
                  <a:gd name="connsiteX2" fmla="*/ 57597 w 76797"/>
                  <a:gd name="connsiteY2" fmla="*/ 38399 h 38398"/>
                  <a:gd name="connsiteX3" fmla="*/ 76797 w 76797"/>
                  <a:gd name="connsiteY3" fmla="*/ 19200 h 38398"/>
                  <a:gd name="connsiteX4" fmla="*/ 57597 w 76797"/>
                  <a:gd name="connsiteY4" fmla="*/ 0 h 38398"/>
                  <a:gd name="connsiteX5" fmla="*/ 19199 w 76797"/>
                  <a:gd name="connsiteY5" fmla="*/ 0 h 38398"/>
                  <a:gd name="connsiteX6" fmla="*/ 0 w 76797"/>
                  <a:gd name="connsiteY6" fmla="*/ 19200 h 38398"/>
                  <a:gd name="connsiteX7" fmla="*/ 0 w 76797"/>
                  <a:gd name="connsiteY7" fmla="*/ 1920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0" y="19200"/>
                    </a:moveTo>
                    <a:cubicBezTo>
                      <a:pt x="0" y="30171"/>
                      <a:pt x="8228" y="38399"/>
                      <a:pt x="19199" y="38399"/>
                    </a:cubicBezTo>
                    <a:lnTo>
                      <a:pt x="57597" y="38399"/>
                    </a:lnTo>
                    <a:cubicBezTo>
                      <a:pt x="68569" y="38399"/>
                      <a:pt x="76797" y="30171"/>
                      <a:pt x="76797" y="19200"/>
                    </a:cubicBezTo>
                    <a:cubicBezTo>
                      <a:pt x="76797" y="8228"/>
                      <a:pt x="68569" y="0"/>
                      <a:pt x="57597" y="0"/>
                    </a:cubicBezTo>
                    <a:lnTo>
                      <a:pt x="19199" y="0"/>
                    </a:lnTo>
                    <a:cubicBezTo>
                      <a:pt x="8228" y="0"/>
                      <a:pt x="0" y="8228"/>
                      <a:pt x="0" y="19200"/>
                    </a:cubicBezTo>
                    <a:lnTo>
                      <a:pt x="0" y="19200"/>
                    </a:lnTo>
                    <a:close/>
                  </a:path>
                </a:pathLst>
              </a:custGeom>
              <a:grpFill/>
              <a:ln w="27426" cap="flat">
                <a:noFill/>
                <a:prstDash val="solid"/>
                <a:miter/>
              </a:ln>
            </p:spPr>
            <p:txBody>
              <a:bodyPr rtlCol="0" anchor="ctr"/>
              <a:lstStyle/>
              <a:p>
                <a:endParaRPr lang="en-US"/>
              </a:p>
            </p:txBody>
          </p:sp>
          <p:sp>
            <p:nvSpPr>
              <p:cNvPr id="20" name="Freeform 1427">
                <a:extLst>
                  <a:ext uri="{FF2B5EF4-FFF2-40B4-BE49-F238E27FC236}">
                    <a16:creationId xmlns:a16="http://schemas.microsoft.com/office/drawing/2014/main" id="{5DB8E5F2-34A2-16B3-5F4D-82037F068C64}"/>
                  </a:ext>
                </a:extLst>
              </p:cNvPr>
              <p:cNvSpPr/>
              <p:nvPr/>
            </p:nvSpPr>
            <p:spPr>
              <a:xfrm>
                <a:off x="9220091" y="2368789"/>
                <a:ext cx="76797" cy="38398"/>
              </a:xfrm>
              <a:custGeom>
                <a:avLst/>
                <a:gdLst>
                  <a:gd name="connsiteX0" fmla="*/ 19199 w 76797"/>
                  <a:gd name="connsiteY0" fmla="*/ 38399 h 38398"/>
                  <a:gd name="connsiteX1" fmla="*/ 57598 w 76797"/>
                  <a:gd name="connsiteY1" fmla="*/ 38399 h 38398"/>
                  <a:gd name="connsiteX2" fmla="*/ 76797 w 76797"/>
                  <a:gd name="connsiteY2" fmla="*/ 19200 h 38398"/>
                  <a:gd name="connsiteX3" fmla="*/ 57598 w 76797"/>
                  <a:gd name="connsiteY3" fmla="*/ 0 h 38398"/>
                  <a:gd name="connsiteX4" fmla="*/ 19199 w 76797"/>
                  <a:gd name="connsiteY4" fmla="*/ 0 h 38398"/>
                  <a:gd name="connsiteX5" fmla="*/ 0 w 76797"/>
                  <a:gd name="connsiteY5" fmla="*/ 19200 h 38398"/>
                  <a:gd name="connsiteX6" fmla="*/ 19199 w 76797"/>
                  <a:gd name="connsiteY6" fmla="*/ 38399 h 38398"/>
                  <a:gd name="connsiteX7" fmla="*/ 19199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21" name="Freeform 1428">
                <a:extLst>
                  <a:ext uri="{FF2B5EF4-FFF2-40B4-BE49-F238E27FC236}">
                    <a16:creationId xmlns:a16="http://schemas.microsoft.com/office/drawing/2014/main" id="{370B555D-7BFF-106C-CAE0-7494C24CCB57}"/>
                  </a:ext>
                </a:extLst>
              </p:cNvPr>
              <p:cNvSpPr/>
              <p:nvPr/>
            </p:nvSpPr>
            <p:spPr>
              <a:xfrm>
                <a:off x="8704451" y="3016081"/>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8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22" name="Freeform 1429">
                <a:extLst>
                  <a:ext uri="{FF2B5EF4-FFF2-40B4-BE49-F238E27FC236}">
                    <a16:creationId xmlns:a16="http://schemas.microsoft.com/office/drawing/2014/main" id="{82DABAB7-6DAB-FEF3-9AD0-709DB4482B47}"/>
                  </a:ext>
                </a:extLst>
              </p:cNvPr>
              <p:cNvSpPr/>
              <p:nvPr/>
            </p:nvSpPr>
            <p:spPr>
              <a:xfrm>
                <a:off x="9040171" y="2402237"/>
                <a:ext cx="42247" cy="73520"/>
              </a:xfrm>
              <a:custGeom>
                <a:avLst/>
                <a:gdLst>
                  <a:gd name="connsiteX0" fmla="*/ 20839 w 42247"/>
                  <a:gd name="connsiteY0" fmla="*/ 73520 h 73520"/>
                  <a:gd name="connsiteX1" fmla="*/ 23582 w 42247"/>
                  <a:gd name="connsiteY1" fmla="*/ 73520 h 73520"/>
                  <a:gd name="connsiteX2" fmla="*/ 37296 w 42247"/>
                  <a:gd name="connsiteY2" fmla="*/ 51578 h 73520"/>
                  <a:gd name="connsiteX3" fmla="*/ 37296 w 42247"/>
                  <a:gd name="connsiteY3" fmla="*/ 43349 h 73520"/>
                  <a:gd name="connsiteX4" fmla="*/ 40039 w 42247"/>
                  <a:gd name="connsiteY4" fmla="*/ 26893 h 73520"/>
                  <a:gd name="connsiteX5" fmla="*/ 31811 w 42247"/>
                  <a:gd name="connsiteY5" fmla="*/ 2208 h 73520"/>
                  <a:gd name="connsiteX6" fmla="*/ 7126 w 42247"/>
                  <a:gd name="connsiteY6" fmla="*/ 10436 h 73520"/>
                  <a:gd name="connsiteX7" fmla="*/ 1641 w 42247"/>
                  <a:gd name="connsiteY7" fmla="*/ 59806 h 73520"/>
                  <a:gd name="connsiteX8" fmla="*/ 20839 w 42247"/>
                  <a:gd name="connsiteY8" fmla="*/ 73520 h 73520"/>
                  <a:gd name="connsiteX9" fmla="*/ 20839 w 42247"/>
                  <a:gd name="connsiteY9" fmla="*/ 73520 h 7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47" h="73520">
                    <a:moveTo>
                      <a:pt x="20839" y="73520"/>
                    </a:moveTo>
                    <a:cubicBezTo>
                      <a:pt x="20839" y="73520"/>
                      <a:pt x="23582" y="73520"/>
                      <a:pt x="23582" y="73520"/>
                    </a:cubicBezTo>
                    <a:cubicBezTo>
                      <a:pt x="34553" y="70777"/>
                      <a:pt x="40039" y="62549"/>
                      <a:pt x="37296" y="51578"/>
                    </a:cubicBezTo>
                    <a:cubicBezTo>
                      <a:pt x="37296" y="48835"/>
                      <a:pt x="37296" y="46092"/>
                      <a:pt x="37296" y="43349"/>
                    </a:cubicBezTo>
                    <a:cubicBezTo>
                      <a:pt x="37296" y="37864"/>
                      <a:pt x="37296" y="32379"/>
                      <a:pt x="40039" y="26893"/>
                    </a:cubicBezTo>
                    <a:cubicBezTo>
                      <a:pt x="45525" y="18665"/>
                      <a:pt x="40039" y="7693"/>
                      <a:pt x="31811" y="2208"/>
                    </a:cubicBezTo>
                    <a:cubicBezTo>
                      <a:pt x="23582" y="-3277"/>
                      <a:pt x="12611" y="2208"/>
                      <a:pt x="7126" y="10436"/>
                    </a:cubicBezTo>
                    <a:cubicBezTo>
                      <a:pt x="-1102" y="24150"/>
                      <a:pt x="-1102" y="43349"/>
                      <a:pt x="1641" y="59806"/>
                    </a:cubicBezTo>
                    <a:cubicBezTo>
                      <a:pt x="4383" y="68035"/>
                      <a:pt x="12611" y="73520"/>
                      <a:pt x="20839" y="73520"/>
                    </a:cubicBezTo>
                    <a:lnTo>
                      <a:pt x="20839" y="73520"/>
                    </a:lnTo>
                    <a:close/>
                  </a:path>
                </a:pathLst>
              </a:custGeom>
              <a:grpFill/>
              <a:ln w="27426" cap="flat">
                <a:noFill/>
                <a:prstDash val="solid"/>
                <a:miter/>
              </a:ln>
            </p:spPr>
            <p:txBody>
              <a:bodyPr rtlCol="0" anchor="ctr"/>
              <a:lstStyle/>
              <a:p>
                <a:endParaRPr lang="en-US"/>
              </a:p>
            </p:txBody>
          </p:sp>
          <p:sp>
            <p:nvSpPr>
              <p:cNvPr id="23" name="Freeform 1430">
                <a:extLst>
                  <a:ext uri="{FF2B5EF4-FFF2-40B4-BE49-F238E27FC236}">
                    <a16:creationId xmlns:a16="http://schemas.microsoft.com/office/drawing/2014/main" id="{836FC98F-D8D3-73D8-1D24-08D2A2E48E40}"/>
                  </a:ext>
                </a:extLst>
              </p:cNvPr>
              <p:cNvSpPr/>
              <p:nvPr/>
            </p:nvSpPr>
            <p:spPr>
              <a:xfrm>
                <a:off x="9206377" y="2478500"/>
                <a:ext cx="76797" cy="38398"/>
              </a:xfrm>
              <a:custGeom>
                <a:avLst/>
                <a:gdLst>
                  <a:gd name="connsiteX0" fmla="*/ 19199 w 76797"/>
                  <a:gd name="connsiteY0" fmla="*/ 38399 h 38398"/>
                  <a:gd name="connsiteX1" fmla="*/ 57598 w 76797"/>
                  <a:gd name="connsiteY1" fmla="*/ 38399 h 38398"/>
                  <a:gd name="connsiteX2" fmla="*/ 76797 w 76797"/>
                  <a:gd name="connsiteY2" fmla="*/ 19200 h 38398"/>
                  <a:gd name="connsiteX3" fmla="*/ 57598 w 76797"/>
                  <a:gd name="connsiteY3" fmla="*/ 0 h 38398"/>
                  <a:gd name="connsiteX4" fmla="*/ 19199 w 76797"/>
                  <a:gd name="connsiteY4" fmla="*/ 0 h 38398"/>
                  <a:gd name="connsiteX5" fmla="*/ 0 w 76797"/>
                  <a:gd name="connsiteY5" fmla="*/ 19200 h 38398"/>
                  <a:gd name="connsiteX6" fmla="*/ 19199 w 76797"/>
                  <a:gd name="connsiteY6" fmla="*/ 38399 h 38398"/>
                  <a:gd name="connsiteX7" fmla="*/ 19199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24" name="Freeform 1431">
                <a:extLst>
                  <a:ext uri="{FF2B5EF4-FFF2-40B4-BE49-F238E27FC236}">
                    <a16:creationId xmlns:a16="http://schemas.microsoft.com/office/drawing/2014/main" id="{4A24C5B6-B6F2-36ED-8E35-157B23BF7FED}"/>
                  </a:ext>
                </a:extLst>
              </p:cNvPr>
              <p:cNvSpPr/>
              <p:nvPr/>
            </p:nvSpPr>
            <p:spPr>
              <a:xfrm>
                <a:off x="9107638" y="2371532"/>
                <a:ext cx="76797" cy="38398"/>
              </a:xfrm>
              <a:custGeom>
                <a:avLst/>
                <a:gdLst>
                  <a:gd name="connsiteX0" fmla="*/ 19200 w 76797"/>
                  <a:gd name="connsiteY0" fmla="*/ 38399 h 38398"/>
                  <a:gd name="connsiteX1" fmla="*/ 57598 w 76797"/>
                  <a:gd name="connsiteY1" fmla="*/ 38399 h 38398"/>
                  <a:gd name="connsiteX2" fmla="*/ 76797 w 76797"/>
                  <a:gd name="connsiteY2" fmla="*/ 19199 h 38398"/>
                  <a:gd name="connsiteX3" fmla="*/ 57598 w 76797"/>
                  <a:gd name="connsiteY3" fmla="*/ 0 h 38398"/>
                  <a:gd name="connsiteX4" fmla="*/ 19200 w 76797"/>
                  <a:gd name="connsiteY4" fmla="*/ 0 h 38398"/>
                  <a:gd name="connsiteX5" fmla="*/ 0 w 76797"/>
                  <a:gd name="connsiteY5" fmla="*/ 19199 h 38398"/>
                  <a:gd name="connsiteX6" fmla="*/ 19200 w 76797"/>
                  <a:gd name="connsiteY6" fmla="*/ 38399 h 38398"/>
                  <a:gd name="connsiteX7" fmla="*/ 19200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200" y="38399"/>
                    </a:moveTo>
                    <a:lnTo>
                      <a:pt x="57598" y="38399"/>
                    </a:lnTo>
                    <a:cubicBezTo>
                      <a:pt x="68569" y="38399"/>
                      <a:pt x="76797" y="30171"/>
                      <a:pt x="76797" y="19199"/>
                    </a:cubicBezTo>
                    <a:cubicBezTo>
                      <a:pt x="76797" y="8228"/>
                      <a:pt x="68569" y="0"/>
                      <a:pt x="57598" y="0"/>
                    </a:cubicBezTo>
                    <a:lnTo>
                      <a:pt x="19200" y="0"/>
                    </a:lnTo>
                    <a:cubicBezTo>
                      <a:pt x="8228" y="0"/>
                      <a:pt x="0" y="8228"/>
                      <a:pt x="0" y="19199"/>
                    </a:cubicBezTo>
                    <a:cubicBezTo>
                      <a:pt x="0" y="30171"/>
                      <a:pt x="8228" y="38399"/>
                      <a:pt x="19200" y="38399"/>
                    </a:cubicBezTo>
                    <a:lnTo>
                      <a:pt x="19200" y="38399"/>
                    </a:lnTo>
                    <a:close/>
                  </a:path>
                </a:pathLst>
              </a:custGeom>
              <a:grpFill/>
              <a:ln w="27426" cap="flat">
                <a:noFill/>
                <a:prstDash val="solid"/>
                <a:miter/>
              </a:ln>
            </p:spPr>
            <p:txBody>
              <a:bodyPr rtlCol="0" anchor="ctr"/>
              <a:lstStyle/>
              <a:p>
                <a:endParaRPr lang="en-US"/>
              </a:p>
            </p:txBody>
          </p:sp>
          <p:sp>
            <p:nvSpPr>
              <p:cNvPr id="25" name="Freeform 1432">
                <a:extLst>
                  <a:ext uri="{FF2B5EF4-FFF2-40B4-BE49-F238E27FC236}">
                    <a16:creationId xmlns:a16="http://schemas.microsoft.com/office/drawing/2014/main" id="{B625096E-CFDA-0A13-6B67-67938176FF92}"/>
                  </a:ext>
                </a:extLst>
              </p:cNvPr>
              <p:cNvSpPr/>
              <p:nvPr/>
            </p:nvSpPr>
            <p:spPr>
              <a:xfrm>
                <a:off x="8940329" y="2659522"/>
                <a:ext cx="51171" cy="68569"/>
              </a:xfrm>
              <a:custGeom>
                <a:avLst/>
                <a:gdLst>
                  <a:gd name="connsiteX0" fmla="*/ 10971 w 51171"/>
                  <a:gd name="connsiteY0" fmla="*/ 68569 h 68569"/>
                  <a:gd name="connsiteX1" fmla="*/ 16457 w 51171"/>
                  <a:gd name="connsiteY1" fmla="*/ 68569 h 68569"/>
                  <a:gd name="connsiteX2" fmla="*/ 32914 w 51171"/>
                  <a:gd name="connsiteY2" fmla="*/ 54855 h 68569"/>
                  <a:gd name="connsiteX3" fmla="*/ 46627 w 51171"/>
                  <a:gd name="connsiteY3" fmla="*/ 30171 h 68569"/>
                  <a:gd name="connsiteX4" fmla="*/ 49370 w 51171"/>
                  <a:gd name="connsiteY4" fmla="*/ 10971 h 68569"/>
                  <a:gd name="connsiteX5" fmla="*/ 35656 w 51171"/>
                  <a:gd name="connsiteY5" fmla="*/ 0 h 68569"/>
                  <a:gd name="connsiteX6" fmla="*/ 19200 w 51171"/>
                  <a:gd name="connsiteY6" fmla="*/ 8228 h 68569"/>
                  <a:gd name="connsiteX7" fmla="*/ 0 w 51171"/>
                  <a:gd name="connsiteY7" fmla="*/ 49370 h 68569"/>
                  <a:gd name="connsiteX8" fmla="*/ 2743 w 51171"/>
                  <a:gd name="connsiteY8" fmla="*/ 63084 h 68569"/>
                  <a:gd name="connsiteX9" fmla="*/ 10971 w 51171"/>
                  <a:gd name="connsiteY9" fmla="*/ 68569 h 68569"/>
                  <a:gd name="connsiteX10" fmla="*/ 10971 w 51171"/>
                  <a:gd name="connsiteY10" fmla="*/ 68569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71" h="68569">
                    <a:moveTo>
                      <a:pt x="10971" y="68569"/>
                    </a:moveTo>
                    <a:cubicBezTo>
                      <a:pt x="13714" y="68569"/>
                      <a:pt x="13714" y="68569"/>
                      <a:pt x="16457" y="68569"/>
                    </a:cubicBezTo>
                    <a:cubicBezTo>
                      <a:pt x="24685" y="68569"/>
                      <a:pt x="32914" y="63084"/>
                      <a:pt x="32914" y="54855"/>
                    </a:cubicBezTo>
                    <a:cubicBezTo>
                      <a:pt x="35656" y="46627"/>
                      <a:pt x="38399" y="35656"/>
                      <a:pt x="46627" y="30171"/>
                    </a:cubicBezTo>
                    <a:cubicBezTo>
                      <a:pt x="52112" y="24685"/>
                      <a:pt x="52112" y="19199"/>
                      <a:pt x="49370" y="10971"/>
                    </a:cubicBezTo>
                    <a:cubicBezTo>
                      <a:pt x="46627" y="5485"/>
                      <a:pt x="41142" y="0"/>
                      <a:pt x="35656" y="0"/>
                    </a:cubicBezTo>
                    <a:cubicBezTo>
                      <a:pt x="30171" y="0"/>
                      <a:pt x="21943" y="2743"/>
                      <a:pt x="19200" y="8228"/>
                    </a:cubicBezTo>
                    <a:cubicBezTo>
                      <a:pt x="10971" y="19199"/>
                      <a:pt x="2743" y="32913"/>
                      <a:pt x="0" y="49370"/>
                    </a:cubicBezTo>
                    <a:cubicBezTo>
                      <a:pt x="0" y="54855"/>
                      <a:pt x="0" y="60341"/>
                      <a:pt x="2743" y="63084"/>
                    </a:cubicBezTo>
                    <a:cubicBezTo>
                      <a:pt x="2743" y="65826"/>
                      <a:pt x="8229" y="68569"/>
                      <a:pt x="10971" y="68569"/>
                    </a:cubicBezTo>
                    <a:lnTo>
                      <a:pt x="10971" y="68569"/>
                    </a:lnTo>
                    <a:close/>
                  </a:path>
                </a:pathLst>
              </a:custGeom>
              <a:grpFill/>
              <a:ln w="27426" cap="flat">
                <a:noFill/>
                <a:prstDash val="solid"/>
                <a:miter/>
              </a:ln>
            </p:spPr>
            <p:txBody>
              <a:bodyPr rtlCol="0" anchor="ctr"/>
              <a:lstStyle/>
              <a:p>
                <a:endParaRPr lang="en-US"/>
              </a:p>
            </p:txBody>
          </p:sp>
          <p:sp>
            <p:nvSpPr>
              <p:cNvPr id="26" name="Freeform 1433">
                <a:extLst>
                  <a:ext uri="{FF2B5EF4-FFF2-40B4-BE49-F238E27FC236}">
                    <a16:creationId xmlns:a16="http://schemas.microsoft.com/office/drawing/2014/main" id="{442B8441-C931-A746-4026-94D4454B381E}"/>
                  </a:ext>
                </a:extLst>
              </p:cNvPr>
              <p:cNvSpPr/>
              <p:nvPr/>
            </p:nvSpPr>
            <p:spPr>
              <a:xfrm>
                <a:off x="9263976" y="3005110"/>
                <a:ext cx="74054" cy="38398"/>
              </a:xfrm>
              <a:custGeom>
                <a:avLst/>
                <a:gdLst>
                  <a:gd name="connsiteX0" fmla="*/ 52112 w 74054"/>
                  <a:gd name="connsiteY0" fmla="*/ 0 h 38398"/>
                  <a:gd name="connsiteX1" fmla="*/ 41142 w 74054"/>
                  <a:gd name="connsiteY1" fmla="*/ 0 h 38398"/>
                  <a:gd name="connsiteX2" fmla="*/ 19199 w 74054"/>
                  <a:gd name="connsiteY2" fmla="*/ 0 h 38398"/>
                  <a:gd name="connsiteX3" fmla="*/ 0 w 74054"/>
                  <a:gd name="connsiteY3" fmla="*/ 19199 h 38398"/>
                  <a:gd name="connsiteX4" fmla="*/ 19199 w 74054"/>
                  <a:gd name="connsiteY4" fmla="*/ 38399 h 38398"/>
                  <a:gd name="connsiteX5" fmla="*/ 41142 w 74054"/>
                  <a:gd name="connsiteY5" fmla="*/ 38399 h 38398"/>
                  <a:gd name="connsiteX6" fmla="*/ 57597 w 74054"/>
                  <a:gd name="connsiteY6" fmla="*/ 38399 h 38398"/>
                  <a:gd name="connsiteX7" fmla="*/ 74054 w 74054"/>
                  <a:gd name="connsiteY7" fmla="*/ 16456 h 38398"/>
                  <a:gd name="connsiteX8" fmla="*/ 52112 w 74054"/>
                  <a:gd name="connsiteY8" fmla="*/ 0 h 38398"/>
                  <a:gd name="connsiteX9" fmla="*/ 52112 w 74054"/>
                  <a:gd name="connsiteY9"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054" h="38398">
                    <a:moveTo>
                      <a:pt x="52112" y="0"/>
                    </a:moveTo>
                    <a:cubicBezTo>
                      <a:pt x="49369" y="0"/>
                      <a:pt x="43884" y="0"/>
                      <a:pt x="41142" y="0"/>
                    </a:cubicBezTo>
                    <a:lnTo>
                      <a:pt x="19199" y="0"/>
                    </a:lnTo>
                    <a:cubicBezTo>
                      <a:pt x="8228" y="0"/>
                      <a:pt x="0" y="8228"/>
                      <a:pt x="0" y="19199"/>
                    </a:cubicBezTo>
                    <a:cubicBezTo>
                      <a:pt x="0" y="30170"/>
                      <a:pt x="8228" y="38399"/>
                      <a:pt x="19199" y="38399"/>
                    </a:cubicBezTo>
                    <a:lnTo>
                      <a:pt x="41142" y="38399"/>
                    </a:lnTo>
                    <a:cubicBezTo>
                      <a:pt x="46627" y="38399"/>
                      <a:pt x="52112" y="38399"/>
                      <a:pt x="57597" y="38399"/>
                    </a:cubicBezTo>
                    <a:cubicBezTo>
                      <a:pt x="68569" y="35656"/>
                      <a:pt x="74054" y="27428"/>
                      <a:pt x="74054" y="16456"/>
                    </a:cubicBezTo>
                    <a:cubicBezTo>
                      <a:pt x="71311" y="5485"/>
                      <a:pt x="63083" y="0"/>
                      <a:pt x="52112" y="0"/>
                    </a:cubicBezTo>
                    <a:lnTo>
                      <a:pt x="52112" y="0"/>
                    </a:lnTo>
                    <a:close/>
                  </a:path>
                </a:pathLst>
              </a:custGeom>
              <a:grpFill/>
              <a:ln w="27426" cap="flat">
                <a:noFill/>
                <a:prstDash val="solid"/>
                <a:miter/>
              </a:ln>
            </p:spPr>
            <p:txBody>
              <a:bodyPr rtlCol="0" anchor="ctr"/>
              <a:lstStyle/>
              <a:p>
                <a:endParaRPr lang="en-US"/>
              </a:p>
            </p:txBody>
          </p:sp>
          <p:sp>
            <p:nvSpPr>
              <p:cNvPr id="27" name="Freeform 1434">
                <a:extLst>
                  <a:ext uri="{FF2B5EF4-FFF2-40B4-BE49-F238E27FC236}">
                    <a16:creationId xmlns:a16="http://schemas.microsoft.com/office/drawing/2014/main" id="{A869E2B4-5F4F-5D68-ACEB-BBEEDFE99BF9}"/>
                  </a:ext>
                </a:extLst>
              </p:cNvPr>
              <p:cNvSpPr/>
              <p:nvPr/>
            </p:nvSpPr>
            <p:spPr>
              <a:xfrm>
                <a:off x="9274947" y="2788432"/>
                <a:ext cx="74767" cy="41141"/>
              </a:xfrm>
              <a:custGeom>
                <a:avLst/>
                <a:gdLst>
                  <a:gd name="connsiteX0" fmla="*/ 63083 w 74767"/>
                  <a:gd name="connsiteY0" fmla="*/ 5485 h 41141"/>
                  <a:gd name="connsiteX1" fmla="*/ 24685 w 74767"/>
                  <a:gd name="connsiteY1" fmla="*/ 0 h 41141"/>
                  <a:gd name="connsiteX2" fmla="*/ 19199 w 74767"/>
                  <a:gd name="connsiteY2" fmla="*/ 0 h 41141"/>
                  <a:gd name="connsiteX3" fmla="*/ 0 w 74767"/>
                  <a:gd name="connsiteY3" fmla="*/ 19199 h 41141"/>
                  <a:gd name="connsiteX4" fmla="*/ 19199 w 74767"/>
                  <a:gd name="connsiteY4" fmla="*/ 38399 h 41141"/>
                  <a:gd name="connsiteX5" fmla="*/ 24685 w 74767"/>
                  <a:gd name="connsiteY5" fmla="*/ 38399 h 41141"/>
                  <a:gd name="connsiteX6" fmla="*/ 52112 w 74767"/>
                  <a:gd name="connsiteY6" fmla="*/ 41141 h 41141"/>
                  <a:gd name="connsiteX7" fmla="*/ 57598 w 74767"/>
                  <a:gd name="connsiteY7" fmla="*/ 41141 h 41141"/>
                  <a:gd name="connsiteX8" fmla="*/ 74054 w 74767"/>
                  <a:gd name="connsiteY8" fmla="*/ 24685 h 41141"/>
                  <a:gd name="connsiteX9" fmla="*/ 63083 w 74767"/>
                  <a:gd name="connsiteY9" fmla="*/ 5485 h 41141"/>
                  <a:gd name="connsiteX10" fmla="*/ 63083 w 74767"/>
                  <a:gd name="connsiteY10" fmla="*/ 5485 h 4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767" h="41141">
                    <a:moveTo>
                      <a:pt x="63083" y="5485"/>
                    </a:moveTo>
                    <a:cubicBezTo>
                      <a:pt x="52112" y="2743"/>
                      <a:pt x="38399" y="0"/>
                      <a:pt x="24685" y="0"/>
                    </a:cubicBezTo>
                    <a:lnTo>
                      <a:pt x="19199" y="0"/>
                    </a:lnTo>
                    <a:cubicBezTo>
                      <a:pt x="8228" y="0"/>
                      <a:pt x="0" y="8228"/>
                      <a:pt x="0" y="19199"/>
                    </a:cubicBezTo>
                    <a:cubicBezTo>
                      <a:pt x="0" y="30171"/>
                      <a:pt x="8228" y="38399"/>
                      <a:pt x="19199" y="38399"/>
                    </a:cubicBezTo>
                    <a:lnTo>
                      <a:pt x="24685" y="38399"/>
                    </a:lnTo>
                    <a:cubicBezTo>
                      <a:pt x="32913" y="38399"/>
                      <a:pt x="43884" y="38399"/>
                      <a:pt x="52112" y="41141"/>
                    </a:cubicBezTo>
                    <a:cubicBezTo>
                      <a:pt x="54855" y="41141"/>
                      <a:pt x="54855" y="41141"/>
                      <a:pt x="57598" y="41141"/>
                    </a:cubicBezTo>
                    <a:cubicBezTo>
                      <a:pt x="65826" y="41141"/>
                      <a:pt x="74054" y="32913"/>
                      <a:pt x="74054" y="24685"/>
                    </a:cubicBezTo>
                    <a:cubicBezTo>
                      <a:pt x="76797" y="16457"/>
                      <a:pt x="71312" y="8228"/>
                      <a:pt x="63083" y="5485"/>
                    </a:cubicBezTo>
                    <a:lnTo>
                      <a:pt x="63083" y="5485"/>
                    </a:lnTo>
                    <a:close/>
                  </a:path>
                </a:pathLst>
              </a:custGeom>
              <a:grpFill/>
              <a:ln w="27426" cap="flat">
                <a:noFill/>
                <a:prstDash val="solid"/>
                <a:miter/>
              </a:ln>
            </p:spPr>
            <p:txBody>
              <a:bodyPr rtlCol="0" anchor="ctr"/>
              <a:lstStyle/>
              <a:p>
                <a:endParaRPr lang="en-US"/>
              </a:p>
            </p:txBody>
          </p:sp>
          <p:sp>
            <p:nvSpPr>
              <p:cNvPr id="28" name="Freeform 1435">
                <a:extLst>
                  <a:ext uri="{FF2B5EF4-FFF2-40B4-BE49-F238E27FC236}">
                    <a16:creationId xmlns:a16="http://schemas.microsoft.com/office/drawing/2014/main" id="{B59D3EA7-0202-BD9F-984B-4B289AE4FED2}"/>
                  </a:ext>
                </a:extLst>
              </p:cNvPr>
              <p:cNvSpPr/>
              <p:nvPr/>
            </p:nvSpPr>
            <p:spPr>
              <a:xfrm>
                <a:off x="9239290" y="2623866"/>
                <a:ext cx="76797" cy="38398"/>
              </a:xfrm>
              <a:custGeom>
                <a:avLst/>
                <a:gdLst>
                  <a:gd name="connsiteX0" fmla="*/ 57598 w 76797"/>
                  <a:gd name="connsiteY0" fmla="*/ 38399 h 38398"/>
                  <a:gd name="connsiteX1" fmla="*/ 76798 w 76797"/>
                  <a:gd name="connsiteY1" fmla="*/ 19199 h 38398"/>
                  <a:gd name="connsiteX2" fmla="*/ 57598 w 76797"/>
                  <a:gd name="connsiteY2" fmla="*/ 0 h 38398"/>
                  <a:gd name="connsiteX3" fmla="*/ 19200 w 76797"/>
                  <a:gd name="connsiteY3" fmla="*/ 0 h 38398"/>
                  <a:gd name="connsiteX4" fmla="*/ 0 w 76797"/>
                  <a:gd name="connsiteY4" fmla="*/ 19199 h 38398"/>
                  <a:gd name="connsiteX5" fmla="*/ 19200 w 76797"/>
                  <a:gd name="connsiteY5" fmla="*/ 38399 h 38398"/>
                  <a:gd name="connsiteX6" fmla="*/ 57598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grpFill/>
              <a:ln w="27426" cap="flat">
                <a:noFill/>
                <a:prstDash val="solid"/>
                <a:miter/>
              </a:ln>
            </p:spPr>
            <p:txBody>
              <a:bodyPr rtlCol="0" anchor="ctr"/>
              <a:lstStyle/>
              <a:p>
                <a:endParaRPr lang="en-US"/>
              </a:p>
            </p:txBody>
          </p:sp>
          <p:sp>
            <p:nvSpPr>
              <p:cNvPr id="29" name="Freeform 1436">
                <a:extLst>
                  <a:ext uri="{FF2B5EF4-FFF2-40B4-BE49-F238E27FC236}">
                    <a16:creationId xmlns:a16="http://schemas.microsoft.com/office/drawing/2014/main" id="{92C79897-BD22-EFA0-EC4E-30D484715A37}"/>
                  </a:ext>
                </a:extLst>
              </p:cNvPr>
              <p:cNvSpPr/>
              <p:nvPr/>
            </p:nvSpPr>
            <p:spPr>
              <a:xfrm>
                <a:off x="9365458" y="2940998"/>
                <a:ext cx="55883" cy="67930"/>
              </a:xfrm>
              <a:custGeom>
                <a:avLst/>
                <a:gdLst>
                  <a:gd name="connsiteX0" fmla="*/ 46627 w 55883"/>
                  <a:gd name="connsiteY0" fmla="*/ 1029 h 67930"/>
                  <a:gd name="connsiteX1" fmla="*/ 21943 w 55883"/>
                  <a:gd name="connsiteY1" fmla="*/ 9257 h 67930"/>
                  <a:gd name="connsiteX2" fmla="*/ 5486 w 55883"/>
                  <a:gd name="connsiteY2" fmla="*/ 33942 h 67930"/>
                  <a:gd name="connsiteX3" fmla="*/ 0 w 55883"/>
                  <a:gd name="connsiteY3" fmla="*/ 53141 h 67930"/>
                  <a:gd name="connsiteX4" fmla="*/ 13714 w 55883"/>
                  <a:gd name="connsiteY4" fmla="*/ 66855 h 67930"/>
                  <a:gd name="connsiteX5" fmla="*/ 30171 w 55883"/>
                  <a:gd name="connsiteY5" fmla="*/ 61369 h 67930"/>
                  <a:gd name="connsiteX6" fmla="*/ 54855 w 55883"/>
                  <a:gd name="connsiteY6" fmla="*/ 25713 h 67930"/>
                  <a:gd name="connsiteX7" fmla="*/ 46627 w 55883"/>
                  <a:gd name="connsiteY7" fmla="*/ 1029 h 67930"/>
                  <a:gd name="connsiteX8" fmla="*/ 46627 w 55883"/>
                  <a:gd name="connsiteY8" fmla="*/ 1029 h 6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83" h="67930">
                    <a:moveTo>
                      <a:pt x="46627" y="1029"/>
                    </a:moveTo>
                    <a:cubicBezTo>
                      <a:pt x="38399" y="-1714"/>
                      <a:pt x="27428" y="1029"/>
                      <a:pt x="21943" y="9257"/>
                    </a:cubicBezTo>
                    <a:cubicBezTo>
                      <a:pt x="19200" y="17485"/>
                      <a:pt x="10971" y="28456"/>
                      <a:pt x="5486" y="33942"/>
                    </a:cubicBezTo>
                    <a:cubicBezTo>
                      <a:pt x="0" y="39427"/>
                      <a:pt x="0" y="44913"/>
                      <a:pt x="0" y="53141"/>
                    </a:cubicBezTo>
                    <a:cubicBezTo>
                      <a:pt x="2743" y="58626"/>
                      <a:pt x="8229" y="64112"/>
                      <a:pt x="13714" y="66855"/>
                    </a:cubicBezTo>
                    <a:cubicBezTo>
                      <a:pt x="19200" y="69598"/>
                      <a:pt x="27428" y="66855"/>
                      <a:pt x="30171" y="61369"/>
                    </a:cubicBezTo>
                    <a:cubicBezTo>
                      <a:pt x="41142" y="50398"/>
                      <a:pt x="46627" y="39427"/>
                      <a:pt x="54855" y="25713"/>
                    </a:cubicBezTo>
                    <a:cubicBezTo>
                      <a:pt x="57598" y="14742"/>
                      <a:pt x="54855" y="6514"/>
                      <a:pt x="46627" y="1029"/>
                    </a:cubicBezTo>
                    <a:lnTo>
                      <a:pt x="46627" y="1029"/>
                    </a:lnTo>
                    <a:close/>
                  </a:path>
                </a:pathLst>
              </a:custGeom>
              <a:grpFill/>
              <a:ln w="27426" cap="flat">
                <a:noFill/>
                <a:prstDash val="solid"/>
                <a:miter/>
              </a:ln>
            </p:spPr>
            <p:txBody>
              <a:bodyPr rtlCol="0" anchor="ctr"/>
              <a:lstStyle/>
              <a:p>
                <a:endParaRPr lang="en-US"/>
              </a:p>
            </p:txBody>
          </p:sp>
          <p:sp>
            <p:nvSpPr>
              <p:cNvPr id="30" name="Freeform 1437">
                <a:extLst>
                  <a:ext uri="{FF2B5EF4-FFF2-40B4-BE49-F238E27FC236}">
                    <a16:creationId xmlns:a16="http://schemas.microsoft.com/office/drawing/2014/main" id="{1CF48E3D-A82B-680C-9DFD-E9BA94666736}"/>
                  </a:ext>
                </a:extLst>
              </p:cNvPr>
              <p:cNvSpPr/>
              <p:nvPr/>
            </p:nvSpPr>
            <p:spPr>
              <a:xfrm>
                <a:off x="9458026" y="2569011"/>
                <a:ext cx="52798" cy="69254"/>
              </a:xfrm>
              <a:custGeom>
                <a:avLst/>
                <a:gdLst>
                  <a:gd name="connsiteX0" fmla="*/ 41827 w 52798"/>
                  <a:gd name="connsiteY0" fmla="*/ 0 h 69254"/>
                  <a:gd name="connsiteX1" fmla="*/ 28113 w 52798"/>
                  <a:gd name="connsiteY1" fmla="*/ 2743 h 69254"/>
                  <a:gd name="connsiteX2" fmla="*/ 19885 w 52798"/>
                  <a:gd name="connsiteY2" fmla="*/ 13714 h 69254"/>
                  <a:gd name="connsiteX3" fmla="*/ 6171 w 52798"/>
                  <a:gd name="connsiteY3" fmla="*/ 38399 h 69254"/>
                  <a:gd name="connsiteX4" fmla="*/ 6171 w 52798"/>
                  <a:gd name="connsiteY4" fmla="*/ 63084 h 69254"/>
                  <a:gd name="connsiteX5" fmla="*/ 30856 w 52798"/>
                  <a:gd name="connsiteY5" fmla="*/ 63084 h 69254"/>
                  <a:gd name="connsiteX6" fmla="*/ 52798 w 52798"/>
                  <a:gd name="connsiteY6" fmla="*/ 24685 h 69254"/>
                  <a:gd name="connsiteX7" fmla="*/ 50055 w 52798"/>
                  <a:gd name="connsiteY7" fmla="*/ 10971 h 69254"/>
                  <a:gd name="connsiteX8" fmla="*/ 41827 w 52798"/>
                  <a:gd name="connsiteY8" fmla="*/ 0 h 69254"/>
                  <a:gd name="connsiteX9" fmla="*/ 41827 w 52798"/>
                  <a:gd name="connsiteY9" fmla="*/ 0 h 6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798" h="69254">
                    <a:moveTo>
                      <a:pt x="41827" y="0"/>
                    </a:moveTo>
                    <a:cubicBezTo>
                      <a:pt x="36342" y="0"/>
                      <a:pt x="30856" y="0"/>
                      <a:pt x="28113" y="2743"/>
                    </a:cubicBezTo>
                    <a:cubicBezTo>
                      <a:pt x="22628" y="5485"/>
                      <a:pt x="19885" y="8228"/>
                      <a:pt x="19885" y="13714"/>
                    </a:cubicBezTo>
                    <a:cubicBezTo>
                      <a:pt x="17142" y="21942"/>
                      <a:pt x="11657" y="30171"/>
                      <a:pt x="6171" y="38399"/>
                    </a:cubicBezTo>
                    <a:cubicBezTo>
                      <a:pt x="-2057" y="46627"/>
                      <a:pt x="-2057" y="57598"/>
                      <a:pt x="6171" y="63084"/>
                    </a:cubicBezTo>
                    <a:cubicBezTo>
                      <a:pt x="14399" y="71312"/>
                      <a:pt x="25371" y="71312"/>
                      <a:pt x="30856" y="63084"/>
                    </a:cubicBezTo>
                    <a:cubicBezTo>
                      <a:pt x="41827" y="52113"/>
                      <a:pt x="50055" y="38399"/>
                      <a:pt x="52798" y="24685"/>
                    </a:cubicBezTo>
                    <a:cubicBezTo>
                      <a:pt x="52798" y="19199"/>
                      <a:pt x="52798" y="13714"/>
                      <a:pt x="50055" y="10971"/>
                    </a:cubicBezTo>
                    <a:cubicBezTo>
                      <a:pt x="50055" y="5485"/>
                      <a:pt x="47312" y="2743"/>
                      <a:pt x="41827" y="0"/>
                    </a:cubicBezTo>
                    <a:lnTo>
                      <a:pt x="41827" y="0"/>
                    </a:lnTo>
                    <a:close/>
                  </a:path>
                </a:pathLst>
              </a:custGeom>
              <a:grpFill/>
              <a:ln w="27426" cap="flat">
                <a:noFill/>
                <a:prstDash val="solid"/>
                <a:miter/>
              </a:ln>
            </p:spPr>
            <p:txBody>
              <a:bodyPr rtlCol="0" anchor="ctr"/>
              <a:lstStyle/>
              <a:p>
                <a:endParaRPr lang="en-US"/>
              </a:p>
            </p:txBody>
          </p:sp>
          <p:sp>
            <p:nvSpPr>
              <p:cNvPr id="31" name="Freeform 1438">
                <a:extLst>
                  <a:ext uri="{FF2B5EF4-FFF2-40B4-BE49-F238E27FC236}">
                    <a16:creationId xmlns:a16="http://schemas.microsoft.com/office/drawing/2014/main" id="{22533464-8ADF-A646-2FDF-5A87C0C079AC}"/>
                  </a:ext>
                </a:extLst>
              </p:cNvPr>
              <p:cNvSpPr/>
              <p:nvPr/>
            </p:nvSpPr>
            <p:spPr>
              <a:xfrm>
                <a:off x="9430571" y="2480529"/>
                <a:ext cx="65599" cy="55568"/>
              </a:xfrm>
              <a:custGeom>
                <a:avLst/>
                <a:gdLst>
                  <a:gd name="connsiteX0" fmla="*/ 47341 w 65599"/>
                  <a:gd name="connsiteY0" fmla="*/ 55569 h 55568"/>
                  <a:gd name="connsiteX1" fmla="*/ 63797 w 65599"/>
                  <a:gd name="connsiteY1" fmla="*/ 44598 h 55568"/>
                  <a:gd name="connsiteX2" fmla="*/ 61054 w 65599"/>
                  <a:gd name="connsiteY2" fmla="*/ 25398 h 55568"/>
                  <a:gd name="connsiteX3" fmla="*/ 22656 w 65599"/>
                  <a:gd name="connsiteY3" fmla="*/ 714 h 55568"/>
                  <a:gd name="connsiteX4" fmla="*/ 713 w 65599"/>
                  <a:gd name="connsiteY4" fmla="*/ 11684 h 55568"/>
                  <a:gd name="connsiteX5" fmla="*/ 11685 w 65599"/>
                  <a:gd name="connsiteY5" fmla="*/ 33627 h 55568"/>
                  <a:gd name="connsiteX6" fmla="*/ 33627 w 65599"/>
                  <a:gd name="connsiteY6" fmla="*/ 47340 h 55568"/>
                  <a:gd name="connsiteX7" fmla="*/ 47341 w 65599"/>
                  <a:gd name="connsiteY7" fmla="*/ 55569 h 55568"/>
                  <a:gd name="connsiteX8" fmla="*/ 47341 w 65599"/>
                  <a:gd name="connsiteY8" fmla="*/ 55569 h 5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99" h="55568">
                    <a:moveTo>
                      <a:pt x="47341" y="55569"/>
                    </a:moveTo>
                    <a:cubicBezTo>
                      <a:pt x="55569" y="55569"/>
                      <a:pt x="61054" y="50083"/>
                      <a:pt x="63797" y="44598"/>
                    </a:cubicBezTo>
                    <a:cubicBezTo>
                      <a:pt x="66540" y="39112"/>
                      <a:pt x="66540" y="30884"/>
                      <a:pt x="61054" y="25398"/>
                    </a:cubicBezTo>
                    <a:cubicBezTo>
                      <a:pt x="50084" y="14427"/>
                      <a:pt x="36370" y="6199"/>
                      <a:pt x="22656" y="714"/>
                    </a:cubicBezTo>
                    <a:cubicBezTo>
                      <a:pt x="14427" y="-2029"/>
                      <a:pt x="3456" y="3456"/>
                      <a:pt x="713" y="11684"/>
                    </a:cubicBezTo>
                    <a:cubicBezTo>
                      <a:pt x="-2029" y="19913"/>
                      <a:pt x="3456" y="30884"/>
                      <a:pt x="11685" y="33627"/>
                    </a:cubicBezTo>
                    <a:cubicBezTo>
                      <a:pt x="19913" y="36370"/>
                      <a:pt x="28141" y="41855"/>
                      <a:pt x="33627" y="47340"/>
                    </a:cubicBezTo>
                    <a:cubicBezTo>
                      <a:pt x="39113" y="52826"/>
                      <a:pt x="41855" y="55569"/>
                      <a:pt x="47341" y="55569"/>
                    </a:cubicBezTo>
                    <a:lnTo>
                      <a:pt x="47341" y="55569"/>
                    </a:lnTo>
                    <a:close/>
                  </a:path>
                </a:pathLst>
              </a:custGeom>
              <a:grpFill/>
              <a:ln w="27426" cap="flat">
                <a:noFill/>
                <a:prstDash val="solid"/>
                <a:miter/>
              </a:ln>
            </p:spPr>
            <p:txBody>
              <a:bodyPr rtlCol="0" anchor="ctr"/>
              <a:lstStyle/>
              <a:p>
                <a:endParaRPr lang="en-US"/>
              </a:p>
            </p:txBody>
          </p:sp>
          <p:sp>
            <p:nvSpPr>
              <p:cNvPr id="32" name="Freeform 1439">
                <a:extLst>
                  <a:ext uri="{FF2B5EF4-FFF2-40B4-BE49-F238E27FC236}">
                    <a16:creationId xmlns:a16="http://schemas.microsoft.com/office/drawing/2014/main" id="{BA419B47-5B3A-F63F-E549-9136E19E6F35}"/>
                  </a:ext>
                </a:extLst>
              </p:cNvPr>
              <p:cNvSpPr/>
              <p:nvPr/>
            </p:nvSpPr>
            <p:spPr>
              <a:xfrm>
                <a:off x="9165236" y="2788432"/>
                <a:ext cx="76797" cy="38398"/>
              </a:xfrm>
              <a:custGeom>
                <a:avLst/>
                <a:gdLst>
                  <a:gd name="connsiteX0" fmla="*/ 57598 w 76797"/>
                  <a:gd name="connsiteY0" fmla="*/ 0 h 38398"/>
                  <a:gd name="connsiteX1" fmla="*/ 19199 w 76797"/>
                  <a:gd name="connsiteY1" fmla="*/ 0 h 38398"/>
                  <a:gd name="connsiteX2" fmla="*/ 0 w 76797"/>
                  <a:gd name="connsiteY2" fmla="*/ 19199 h 38398"/>
                  <a:gd name="connsiteX3" fmla="*/ 19199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199" y="0"/>
                    </a:lnTo>
                    <a:cubicBezTo>
                      <a:pt x="8228" y="0"/>
                      <a:pt x="0" y="8228"/>
                      <a:pt x="0" y="19199"/>
                    </a:cubicBezTo>
                    <a:cubicBezTo>
                      <a:pt x="0" y="30171"/>
                      <a:pt x="8228" y="38399"/>
                      <a:pt x="19199" y="38399"/>
                    </a:cubicBezTo>
                    <a:lnTo>
                      <a:pt x="57598" y="38399"/>
                    </a:lnTo>
                    <a:cubicBezTo>
                      <a:pt x="68569" y="38399"/>
                      <a:pt x="76797" y="30171"/>
                      <a:pt x="76797" y="19199"/>
                    </a:cubicBezTo>
                    <a:cubicBezTo>
                      <a:pt x="74054" y="8228"/>
                      <a:pt x="65826" y="0"/>
                      <a:pt x="57598" y="0"/>
                    </a:cubicBezTo>
                    <a:lnTo>
                      <a:pt x="57598" y="0"/>
                    </a:lnTo>
                    <a:close/>
                  </a:path>
                </a:pathLst>
              </a:custGeom>
              <a:grpFill/>
              <a:ln w="27426" cap="flat">
                <a:noFill/>
                <a:prstDash val="solid"/>
                <a:miter/>
              </a:ln>
            </p:spPr>
            <p:txBody>
              <a:bodyPr rtlCol="0" anchor="ctr"/>
              <a:lstStyle/>
              <a:p>
                <a:endParaRPr lang="en-US"/>
              </a:p>
            </p:txBody>
          </p:sp>
          <p:sp>
            <p:nvSpPr>
              <p:cNvPr id="33" name="Freeform 1440">
                <a:extLst>
                  <a:ext uri="{FF2B5EF4-FFF2-40B4-BE49-F238E27FC236}">
                    <a16:creationId xmlns:a16="http://schemas.microsoft.com/office/drawing/2014/main" id="{A1BA38DF-06DD-1030-2861-23E46A8C2B1B}"/>
                  </a:ext>
                </a:extLst>
              </p:cNvPr>
              <p:cNvSpPr/>
              <p:nvPr/>
            </p:nvSpPr>
            <p:spPr>
              <a:xfrm>
                <a:off x="9349001" y="2623866"/>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8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5485"/>
                      <a:pt x="68569" y="0"/>
                      <a:pt x="57598" y="0"/>
                    </a:cubicBezTo>
                    <a:lnTo>
                      <a:pt x="57598" y="0"/>
                    </a:lnTo>
                    <a:close/>
                  </a:path>
                </a:pathLst>
              </a:custGeom>
              <a:grpFill/>
              <a:ln w="27426" cap="flat">
                <a:noFill/>
                <a:prstDash val="solid"/>
                <a:miter/>
              </a:ln>
            </p:spPr>
            <p:txBody>
              <a:bodyPr rtlCol="0" anchor="ctr"/>
              <a:lstStyle/>
              <a:p>
                <a:endParaRPr lang="en-US"/>
              </a:p>
            </p:txBody>
          </p:sp>
          <p:sp>
            <p:nvSpPr>
              <p:cNvPr id="34" name="Freeform 1441">
                <a:extLst>
                  <a:ext uri="{FF2B5EF4-FFF2-40B4-BE49-F238E27FC236}">
                    <a16:creationId xmlns:a16="http://schemas.microsoft.com/office/drawing/2014/main" id="{7014D12D-0736-F174-F237-82577EFF416C}"/>
                  </a:ext>
                </a:extLst>
              </p:cNvPr>
              <p:cNvSpPr/>
              <p:nvPr/>
            </p:nvSpPr>
            <p:spPr>
              <a:xfrm>
                <a:off x="8816904" y="3013338"/>
                <a:ext cx="76797" cy="38398"/>
              </a:xfrm>
              <a:custGeom>
                <a:avLst/>
                <a:gdLst>
                  <a:gd name="connsiteX0" fmla="*/ 57598 w 76797"/>
                  <a:gd name="connsiteY0" fmla="*/ 0 h 38398"/>
                  <a:gd name="connsiteX1" fmla="*/ 19200 w 76797"/>
                  <a:gd name="connsiteY1" fmla="*/ 0 h 38398"/>
                  <a:gd name="connsiteX2" fmla="*/ 0 w 76797"/>
                  <a:gd name="connsiteY2" fmla="*/ 19200 h 38398"/>
                  <a:gd name="connsiteX3" fmla="*/ 19200 w 76797"/>
                  <a:gd name="connsiteY3" fmla="*/ 38399 h 38398"/>
                  <a:gd name="connsiteX4" fmla="*/ 57598 w 76797"/>
                  <a:gd name="connsiteY4" fmla="*/ 38399 h 38398"/>
                  <a:gd name="connsiteX5" fmla="*/ 76798 w 76797"/>
                  <a:gd name="connsiteY5" fmla="*/ 19200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4055" y="8228"/>
                      <a:pt x="65826" y="0"/>
                      <a:pt x="57598" y="0"/>
                    </a:cubicBezTo>
                    <a:lnTo>
                      <a:pt x="57598" y="0"/>
                    </a:lnTo>
                    <a:close/>
                  </a:path>
                </a:pathLst>
              </a:custGeom>
              <a:grpFill/>
              <a:ln w="27426" cap="flat">
                <a:noFill/>
                <a:prstDash val="solid"/>
                <a:miter/>
              </a:ln>
            </p:spPr>
            <p:txBody>
              <a:bodyPr rtlCol="0" anchor="ctr"/>
              <a:lstStyle/>
              <a:p>
                <a:endParaRPr lang="en-US"/>
              </a:p>
            </p:txBody>
          </p:sp>
          <p:sp>
            <p:nvSpPr>
              <p:cNvPr id="35" name="Freeform 1442">
                <a:extLst>
                  <a:ext uri="{FF2B5EF4-FFF2-40B4-BE49-F238E27FC236}">
                    <a16:creationId xmlns:a16="http://schemas.microsoft.com/office/drawing/2014/main" id="{6D6C43D7-7814-D4A5-B770-86D857A7F698}"/>
                  </a:ext>
                </a:extLst>
              </p:cNvPr>
              <p:cNvSpPr/>
              <p:nvPr/>
            </p:nvSpPr>
            <p:spPr>
              <a:xfrm>
                <a:off x="9373575" y="2834948"/>
                <a:ext cx="54966" cy="69756"/>
              </a:xfrm>
              <a:custGeom>
                <a:avLst/>
                <a:gdLst>
                  <a:gd name="connsiteX0" fmla="*/ 33024 w 54966"/>
                  <a:gd name="connsiteY0" fmla="*/ 8339 h 69756"/>
                  <a:gd name="connsiteX1" fmla="*/ 8339 w 54966"/>
                  <a:gd name="connsiteY1" fmla="*/ 2854 h 69756"/>
                  <a:gd name="connsiteX2" fmla="*/ 2853 w 54966"/>
                  <a:gd name="connsiteY2" fmla="*/ 27539 h 69756"/>
                  <a:gd name="connsiteX3" fmla="*/ 16567 w 54966"/>
                  <a:gd name="connsiteY3" fmla="*/ 54966 h 69756"/>
                  <a:gd name="connsiteX4" fmla="*/ 30281 w 54966"/>
                  <a:gd name="connsiteY4" fmla="*/ 68680 h 69756"/>
                  <a:gd name="connsiteX5" fmla="*/ 49481 w 54966"/>
                  <a:gd name="connsiteY5" fmla="*/ 63195 h 69756"/>
                  <a:gd name="connsiteX6" fmla="*/ 54967 w 54966"/>
                  <a:gd name="connsiteY6" fmla="*/ 43995 h 69756"/>
                  <a:gd name="connsiteX7" fmla="*/ 33024 w 54966"/>
                  <a:gd name="connsiteY7" fmla="*/ 8339 h 69756"/>
                  <a:gd name="connsiteX8" fmla="*/ 33024 w 54966"/>
                  <a:gd name="connsiteY8" fmla="*/ 8339 h 69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6" h="69756">
                    <a:moveTo>
                      <a:pt x="33024" y="8339"/>
                    </a:moveTo>
                    <a:cubicBezTo>
                      <a:pt x="27539" y="111"/>
                      <a:pt x="16567" y="-2632"/>
                      <a:pt x="8339" y="2854"/>
                    </a:cubicBezTo>
                    <a:cubicBezTo>
                      <a:pt x="111" y="8339"/>
                      <a:pt x="-2632" y="19311"/>
                      <a:pt x="2853" y="27539"/>
                    </a:cubicBezTo>
                    <a:cubicBezTo>
                      <a:pt x="8339" y="35767"/>
                      <a:pt x="13825" y="43995"/>
                      <a:pt x="16567" y="54966"/>
                    </a:cubicBezTo>
                    <a:cubicBezTo>
                      <a:pt x="19310" y="60452"/>
                      <a:pt x="22053" y="65938"/>
                      <a:pt x="30281" y="68680"/>
                    </a:cubicBezTo>
                    <a:cubicBezTo>
                      <a:pt x="35767" y="71423"/>
                      <a:pt x="43995" y="68680"/>
                      <a:pt x="49481" y="63195"/>
                    </a:cubicBezTo>
                    <a:cubicBezTo>
                      <a:pt x="54967" y="57709"/>
                      <a:pt x="54967" y="52224"/>
                      <a:pt x="54967" y="43995"/>
                    </a:cubicBezTo>
                    <a:cubicBezTo>
                      <a:pt x="49481" y="33024"/>
                      <a:pt x="41253" y="19311"/>
                      <a:pt x="33024" y="8339"/>
                    </a:cubicBezTo>
                    <a:lnTo>
                      <a:pt x="33024" y="8339"/>
                    </a:lnTo>
                    <a:close/>
                  </a:path>
                </a:pathLst>
              </a:custGeom>
              <a:grpFill/>
              <a:ln w="27426" cap="flat">
                <a:noFill/>
                <a:prstDash val="solid"/>
                <a:miter/>
              </a:ln>
            </p:spPr>
            <p:txBody>
              <a:bodyPr rtlCol="0" anchor="ctr"/>
              <a:lstStyle/>
              <a:p>
                <a:endParaRPr lang="en-US"/>
              </a:p>
            </p:txBody>
          </p:sp>
          <p:sp>
            <p:nvSpPr>
              <p:cNvPr id="36" name="Freeform 1443">
                <a:extLst>
                  <a:ext uri="{FF2B5EF4-FFF2-40B4-BE49-F238E27FC236}">
                    <a16:creationId xmlns:a16="http://schemas.microsoft.com/office/drawing/2014/main" id="{0BE76C62-4F8F-EC93-9415-CEE03D597082}"/>
                  </a:ext>
                </a:extLst>
              </p:cNvPr>
              <p:cNvSpPr/>
              <p:nvPr/>
            </p:nvSpPr>
            <p:spPr>
              <a:xfrm>
                <a:off x="8955705" y="2762667"/>
                <a:ext cx="64877" cy="56964"/>
              </a:xfrm>
              <a:custGeom>
                <a:avLst/>
                <a:gdLst>
                  <a:gd name="connsiteX0" fmla="*/ 53193 w 64877"/>
                  <a:gd name="connsiteY0" fmla="*/ 23023 h 56964"/>
                  <a:gd name="connsiteX1" fmla="*/ 31251 w 64877"/>
                  <a:gd name="connsiteY1" fmla="*/ 6566 h 56964"/>
                  <a:gd name="connsiteX2" fmla="*/ 6566 w 64877"/>
                  <a:gd name="connsiteY2" fmla="*/ 3823 h 56964"/>
                  <a:gd name="connsiteX3" fmla="*/ 3823 w 64877"/>
                  <a:gd name="connsiteY3" fmla="*/ 28508 h 56964"/>
                  <a:gd name="connsiteX4" fmla="*/ 39479 w 64877"/>
                  <a:gd name="connsiteY4" fmla="*/ 55936 h 56964"/>
                  <a:gd name="connsiteX5" fmla="*/ 64164 w 64877"/>
                  <a:gd name="connsiteY5" fmla="*/ 47707 h 56964"/>
                  <a:gd name="connsiteX6" fmla="*/ 53193 w 64877"/>
                  <a:gd name="connsiteY6" fmla="*/ 23023 h 56964"/>
                  <a:gd name="connsiteX7" fmla="*/ 53193 w 64877"/>
                  <a:gd name="connsiteY7" fmla="*/ 23023 h 5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77" h="56964">
                    <a:moveTo>
                      <a:pt x="53193" y="23023"/>
                    </a:moveTo>
                    <a:cubicBezTo>
                      <a:pt x="44965" y="17537"/>
                      <a:pt x="36736" y="12051"/>
                      <a:pt x="31251" y="6566"/>
                    </a:cubicBezTo>
                    <a:cubicBezTo>
                      <a:pt x="25765" y="-1662"/>
                      <a:pt x="14794" y="-1662"/>
                      <a:pt x="6566" y="3823"/>
                    </a:cubicBezTo>
                    <a:cubicBezTo>
                      <a:pt x="-1663" y="9309"/>
                      <a:pt x="-1663" y="20280"/>
                      <a:pt x="3823" y="28508"/>
                    </a:cubicBezTo>
                    <a:cubicBezTo>
                      <a:pt x="12051" y="39479"/>
                      <a:pt x="25765" y="50450"/>
                      <a:pt x="39479" y="55936"/>
                    </a:cubicBezTo>
                    <a:cubicBezTo>
                      <a:pt x="47708" y="58678"/>
                      <a:pt x="58679" y="55936"/>
                      <a:pt x="64164" y="47707"/>
                    </a:cubicBezTo>
                    <a:cubicBezTo>
                      <a:pt x="66907" y="39479"/>
                      <a:pt x="61422" y="28508"/>
                      <a:pt x="53193" y="23023"/>
                    </a:cubicBezTo>
                    <a:lnTo>
                      <a:pt x="53193" y="23023"/>
                    </a:lnTo>
                    <a:close/>
                  </a:path>
                </a:pathLst>
              </a:custGeom>
              <a:grpFill/>
              <a:ln w="27426" cap="flat">
                <a:noFill/>
                <a:prstDash val="solid"/>
                <a:miter/>
              </a:ln>
            </p:spPr>
            <p:txBody>
              <a:bodyPr rtlCol="0" anchor="ctr"/>
              <a:lstStyle/>
              <a:p>
                <a:endParaRPr lang="en-US"/>
              </a:p>
            </p:txBody>
          </p:sp>
          <p:sp>
            <p:nvSpPr>
              <p:cNvPr id="37" name="Freeform 1444">
                <a:extLst>
                  <a:ext uri="{FF2B5EF4-FFF2-40B4-BE49-F238E27FC236}">
                    <a16:creationId xmlns:a16="http://schemas.microsoft.com/office/drawing/2014/main" id="{FEDE8B9C-C876-785F-713A-64BC5332FE70}"/>
                  </a:ext>
                </a:extLst>
              </p:cNvPr>
              <p:cNvSpPr/>
              <p:nvPr/>
            </p:nvSpPr>
            <p:spPr>
              <a:xfrm>
                <a:off x="8926615" y="3013338"/>
                <a:ext cx="76797" cy="38398"/>
              </a:xfrm>
              <a:custGeom>
                <a:avLst/>
                <a:gdLst>
                  <a:gd name="connsiteX0" fmla="*/ 57598 w 76797"/>
                  <a:gd name="connsiteY0" fmla="*/ 0 h 38398"/>
                  <a:gd name="connsiteX1" fmla="*/ 19200 w 76797"/>
                  <a:gd name="connsiteY1" fmla="*/ 0 h 38398"/>
                  <a:gd name="connsiteX2" fmla="*/ 0 w 76797"/>
                  <a:gd name="connsiteY2" fmla="*/ 19200 h 38398"/>
                  <a:gd name="connsiteX3" fmla="*/ 19200 w 76797"/>
                  <a:gd name="connsiteY3" fmla="*/ 38399 h 38398"/>
                  <a:gd name="connsiteX4" fmla="*/ 57598 w 76797"/>
                  <a:gd name="connsiteY4" fmla="*/ 38399 h 38398"/>
                  <a:gd name="connsiteX5" fmla="*/ 76798 w 76797"/>
                  <a:gd name="connsiteY5" fmla="*/ 19200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6798" y="5486"/>
                      <a:pt x="68569" y="0"/>
                      <a:pt x="57598" y="0"/>
                    </a:cubicBezTo>
                    <a:lnTo>
                      <a:pt x="57598" y="0"/>
                    </a:lnTo>
                    <a:close/>
                  </a:path>
                </a:pathLst>
              </a:custGeom>
              <a:grpFill/>
              <a:ln w="27426" cap="flat">
                <a:noFill/>
                <a:prstDash val="solid"/>
                <a:miter/>
              </a:ln>
            </p:spPr>
            <p:txBody>
              <a:bodyPr rtlCol="0" anchor="ctr"/>
              <a:lstStyle/>
              <a:p>
                <a:endParaRPr lang="en-US"/>
              </a:p>
            </p:txBody>
          </p:sp>
          <p:sp>
            <p:nvSpPr>
              <p:cNvPr id="38" name="Freeform 1445">
                <a:extLst>
                  <a:ext uri="{FF2B5EF4-FFF2-40B4-BE49-F238E27FC236}">
                    <a16:creationId xmlns:a16="http://schemas.microsoft.com/office/drawing/2014/main" id="{0CF5E92A-4EEE-528D-E388-C0BCEE2DE7B6}"/>
                  </a:ext>
                </a:extLst>
              </p:cNvPr>
              <p:cNvSpPr/>
              <p:nvPr/>
            </p:nvSpPr>
            <p:spPr>
              <a:xfrm>
                <a:off x="9148779" y="3007853"/>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1"/>
                      <a:pt x="8228" y="38399"/>
                      <a:pt x="19200" y="38399"/>
                    </a:cubicBezTo>
                    <a:lnTo>
                      <a:pt x="57598" y="38399"/>
                    </a:lnTo>
                    <a:cubicBezTo>
                      <a:pt x="68569" y="38399"/>
                      <a:pt x="76797" y="30171"/>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39" name="Freeform 1446">
                <a:extLst>
                  <a:ext uri="{FF2B5EF4-FFF2-40B4-BE49-F238E27FC236}">
                    <a16:creationId xmlns:a16="http://schemas.microsoft.com/office/drawing/2014/main" id="{3C3DD740-196D-6542-0FDF-5C961B12BDDA}"/>
                  </a:ext>
                </a:extLst>
              </p:cNvPr>
              <p:cNvSpPr/>
              <p:nvPr/>
            </p:nvSpPr>
            <p:spPr>
              <a:xfrm>
                <a:off x="9017127" y="2626609"/>
                <a:ext cx="76797" cy="38398"/>
              </a:xfrm>
              <a:custGeom>
                <a:avLst/>
                <a:gdLst>
                  <a:gd name="connsiteX0" fmla="*/ 57597 w 76797"/>
                  <a:gd name="connsiteY0" fmla="*/ 38399 h 38398"/>
                  <a:gd name="connsiteX1" fmla="*/ 76797 w 76797"/>
                  <a:gd name="connsiteY1" fmla="*/ 19199 h 38398"/>
                  <a:gd name="connsiteX2" fmla="*/ 57597 w 76797"/>
                  <a:gd name="connsiteY2" fmla="*/ 0 h 38398"/>
                  <a:gd name="connsiteX3" fmla="*/ 19199 w 76797"/>
                  <a:gd name="connsiteY3" fmla="*/ 0 h 38398"/>
                  <a:gd name="connsiteX4" fmla="*/ 0 w 76797"/>
                  <a:gd name="connsiteY4" fmla="*/ 19199 h 38398"/>
                  <a:gd name="connsiteX5" fmla="*/ 19199 w 76797"/>
                  <a:gd name="connsiteY5" fmla="*/ 38399 h 38398"/>
                  <a:gd name="connsiteX6" fmla="*/ 57597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7" y="38399"/>
                    </a:moveTo>
                    <a:cubicBezTo>
                      <a:pt x="68569" y="38399"/>
                      <a:pt x="76797" y="30170"/>
                      <a:pt x="76797" y="19199"/>
                    </a:cubicBezTo>
                    <a:cubicBezTo>
                      <a:pt x="76797" y="8228"/>
                      <a:pt x="68569" y="0"/>
                      <a:pt x="57597" y="0"/>
                    </a:cubicBezTo>
                    <a:lnTo>
                      <a:pt x="19199" y="0"/>
                    </a:lnTo>
                    <a:cubicBezTo>
                      <a:pt x="8228" y="0"/>
                      <a:pt x="0" y="8228"/>
                      <a:pt x="0" y="19199"/>
                    </a:cubicBezTo>
                    <a:cubicBezTo>
                      <a:pt x="0" y="30170"/>
                      <a:pt x="8228" y="38399"/>
                      <a:pt x="19199" y="38399"/>
                    </a:cubicBezTo>
                    <a:lnTo>
                      <a:pt x="57597" y="38399"/>
                    </a:lnTo>
                    <a:close/>
                  </a:path>
                </a:pathLst>
              </a:custGeom>
              <a:grpFill/>
              <a:ln w="27426" cap="flat">
                <a:noFill/>
                <a:prstDash val="solid"/>
                <a:miter/>
              </a:ln>
            </p:spPr>
            <p:txBody>
              <a:bodyPr rtlCol="0" anchor="ctr"/>
              <a:lstStyle/>
              <a:p>
                <a:endParaRPr lang="en-US"/>
              </a:p>
            </p:txBody>
          </p:sp>
          <p:sp>
            <p:nvSpPr>
              <p:cNvPr id="40" name="Freeform 1447">
                <a:extLst>
                  <a:ext uri="{FF2B5EF4-FFF2-40B4-BE49-F238E27FC236}">
                    <a16:creationId xmlns:a16="http://schemas.microsoft.com/office/drawing/2014/main" id="{AA9CF57C-5580-B24A-BE07-A91928E3C098}"/>
                  </a:ext>
                </a:extLst>
              </p:cNvPr>
              <p:cNvSpPr/>
              <p:nvPr/>
            </p:nvSpPr>
            <p:spPr>
              <a:xfrm>
                <a:off x="9129580" y="2623866"/>
                <a:ext cx="76797" cy="38398"/>
              </a:xfrm>
              <a:custGeom>
                <a:avLst/>
                <a:gdLst>
                  <a:gd name="connsiteX0" fmla="*/ 57598 w 76797"/>
                  <a:gd name="connsiteY0" fmla="*/ 38399 h 38398"/>
                  <a:gd name="connsiteX1" fmla="*/ 76798 w 76797"/>
                  <a:gd name="connsiteY1" fmla="*/ 19199 h 38398"/>
                  <a:gd name="connsiteX2" fmla="*/ 57598 w 76797"/>
                  <a:gd name="connsiteY2" fmla="*/ 0 h 38398"/>
                  <a:gd name="connsiteX3" fmla="*/ 19200 w 76797"/>
                  <a:gd name="connsiteY3" fmla="*/ 0 h 38398"/>
                  <a:gd name="connsiteX4" fmla="*/ 0 w 76797"/>
                  <a:gd name="connsiteY4" fmla="*/ 19199 h 38398"/>
                  <a:gd name="connsiteX5" fmla="*/ 19200 w 76797"/>
                  <a:gd name="connsiteY5" fmla="*/ 38399 h 38398"/>
                  <a:gd name="connsiteX6" fmla="*/ 57598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grpFill/>
              <a:ln w="27426" cap="flat">
                <a:noFill/>
                <a:prstDash val="solid"/>
                <a:miter/>
              </a:ln>
            </p:spPr>
            <p:txBody>
              <a:bodyPr rtlCol="0" anchor="ctr"/>
              <a:lstStyle/>
              <a:p>
                <a:endParaRPr lang="en-US"/>
              </a:p>
            </p:txBody>
          </p:sp>
          <p:sp>
            <p:nvSpPr>
              <p:cNvPr id="41" name="Freeform 1448">
                <a:extLst>
                  <a:ext uri="{FF2B5EF4-FFF2-40B4-BE49-F238E27FC236}">
                    <a16:creationId xmlns:a16="http://schemas.microsoft.com/office/drawing/2014/main" id="{BA6E2C8D-9F7B-9DFD-F710-D25A2F78D288}"/>
                  </a:ext>
                </a:extLst>
              </p:cNvPr>
              <p:cNvSpPr/>
              <p:nvPr/>
            </p:nvSpPr>
            <p:spPr>
              <a:xfrm>
                <a:off x="9052782" y="2791175"/>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42" name="Freeform 1449">
                <a:extLst>
                  <a:ext uri="{FF2B5EF4-FFF2-40B4-BE49-F238E27FC236}">
                    <a16:creationId xmlns:a16="http://schemas.microsoft.com/office/drawing/2014/main" id="{1463C6E6-E40B-E850-62C4-49D3CF79A6B7}"/>
                  </a:ext>
                </a:extLst>
              </p:cNvPr>
              <p:cNvSpPr/>
              <p:nvPr/>
            </p:nvSpPr>
            <p:spPr>
              <a:xfrm>
                <a:off x="9039069" y="3010596"/>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43" name="Freeform 1450">
                <a:extLst>
                  <a:ext uri="{FF2B5EF4-FFF2-40B4-BE49-F238E27FC236}">
                    <a16:creationId xmlns:a16="http://schemas.microsoft.com/office/drawing/2014/main" id="{12E8383C-F7EC-C072-4F63-9B6B6E9D67FF}"/>
                  </a:ext>
                </a:extLst>
              </p:cNvPr>
              <p:cNvSpPr/>
              <p:nvPr/>
            </p:nvSpPr>
            <p:spPr>
              <a:xfrm>
                <a:off x="8611197" y="3018824"/>
                <a:ext cx="57598" cy="38398"/>
              </a:xfrm>
              <a:custGeom>
                <a:avLst/>
                <a:gdLst>
                  <a:gd name="connsiteX0" fmla="*/ 38399 w 57598"/>
                  <a:gd name="connsiteY0" fmla="*/ 0 h 38398"/>
                  <a:gd name="connsiteX1" fmla="*/ 19200 w 57598"/>
                  <a:gd name="connsiteY1" fmla="*/ 0 h 38398"/>
                  <a:gd name="connsiteX2" fmla="*/ 0 w 57598"/>
                  <a:gd name="connsiteY2" fmla="*/ 19199 h 38398"/>
                  <a:gd name="connsiteX3" fmla="*/ 19200 w 57598"/>
                  <a:gd name="connsiteY3" fmla="*/ 38399 h 38398"/>
                  <a:gd name="connsiteX4" fmla="*/ 38399 w 57598"/>
                  <a:gd name="connsiteY4" fmla="*/ 38399 h 38398"/>
                  <a:gd name="connsiteX5" fmla="*/ 57598 w 57598"/>
                  <a:gd name="connsiteY5" fmla="*/ 19199 h 38398"/>
                  <a:gd name="connsiteX6" fmla="*/ 38399 w 57598"/>
                  <a:gd name="connsiteY6" fmla="*/ 0 h 38398"/>
                  <a:gd name="connsiteX7" fmla="*/ 38399 w 57598"/>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38398">
                    <a:moveTo>
                      <a:pt x="38399" y="0"/>
                    </a:moveTo>
                    <a:lnTo>
                      <a:pt x="19200" y="0"/>
                    </a:lnTo>
                    <a:cubicBezTo>
                      <a:pt x="8229" y="0"/>
                      <a:pt x="0" y="8228"/>
                      <a:pt x="0" y="19199"/>
                    </a:cubicBezTo>
                    <a:cubicBezTo>
                      <a:pt x="0" y="30170"/>
                      <a:pt x="8229" y="38399"/>
                      <a:pt x="19200" y="38399"/>
                    </a:cubicBezTo>
                    <a:lnTo>
                      <a:pt x="38399" y="38399"/>
                    </a:lnTo>
                    <a:cubicBezTo>
                      <a:pt x="49370" y="38399"/>
                      <a:pt x="57598" y="30170"/>
                      <a:pt x="57598" y="19199"/>
                    </a:cubicBezTo>
                    <a:cubicBezTo>
                      <a:pt x="57598" y="5485"/>
                      <a:pt x="49370" y="0"/>
                      <a:pt x="38399" y="0"/>
                    </a:cubicBezTo>
                    <a:lnTo>
                      <a:pt x="38399" y="0"/>
                    </a:lnTo>
                    <a:close/>
                  </a:path>
                </a:pathLst>
              </a:custGeom>
              <a:grpFill/>
              <a:ln w="27426" cap="flat">
                <a:noFill/>
                <a:prstDash val="solid"/>
                <a:miter/>
              </a:ln>
            </p:spPr>
            <p:txBody>
              <a:bodyPr rtlCol="0" anchor="ctr"/>
              <a:lstStyle/>
              <a:p>
                <a:endParaRPr lang="en-US"/>
              </a:p>
            </p:txBody>
          </p:sp>
        </p:grpSp>
        <p:grpSp>
          <p:nvGrpSpPr>
            <p:cNvPr id="7" name="Graphic 3">
              <a:extLst>
                <a:ext uri="{FF2B5EF4-FFF2-40B4-BE49-F238E27FC236}">
                  <a16:creationId xmlns:a16="http://schemas.microsoft.com/office/drawing/2014/main" id="{2D27FB49-CBB8-4CF8-D0C2-71DCF34E7499}"/>
                </a:ext>
              </a:extLst>
            </p:cNvPr>
            <p:cNvGrpSpPr/>
            <p:nvPr/>
          </p:nvGrpSpPr>
          <p:grpSpPr>
            <a:xfrm>
              <a:off x="8623774" y="2128475"/>
              <a:ext cx="506942" cy="300654"/>
              <a:chOff x="8623774" y="2128475"/>
              <a:chExt cx="506942" cy="300654"/>
            </a:xfrm>
            <a:grpFill/>
          </p:grpSpPr>
          <p:grpSp>
            <p:nvGrpSpPr>
              <p:cNvPr id="8" name="Graphic 3">
                <a:extLst>
                  <a:ext uri="{FF2B5EF4-FFF2-40B4-BE49-F238E27FC236}">
                    <a16:creationId xmlns:a16="http://schemas.microsoft.com/office/drawing/2014/main" id="{48AE8E9F-DBAF-14AD-E74A-23091E9C73A3}"/>
                  </a:ext>
                </a:extLst>
              </p:cNvPr>
              <p:cNvGrpSpPr/>
              <p:nvPr/>
            </p:nvGrpSpPr>
            <p:grpSpPr>
              <a:xfrm>
                <a:off x="8623774" y="2128475"/>
                <a:ext cx="506942" cy="221114"/>
                <a:chOff x="8623774" y="2128475"/>
                <a:chExt cx="506942" cy="221114"/>
              </a:xfrm>
              <a:grpFill/>
            </p:grpSpPr>
            <p:sp>
              <p:nvSpPr>
                <p:cNvPr id="11" name="Freeform 1418">
                  <a:extLst>
                    <a:ext uri="{FF2B5EF4-FFF2-40B4-BE49-F238E27FC236}">
                      <a16:creationId xmlns:a16="http://schemas.microsoft.com/office/drawing/2014/main" id="{4BAC5337-3DB8-E137-8413-F66E259ED422}"/>
                    </a:ext>
                  </a:extLst>
                </p:cNvPr>
                <p:cNvSpPr/>
                <p:nvPr/>
              </p:nvSpPr>
              <p:spPr>
                <a:xfrm>
                  <a:off x="8623774" y="2129048"/>
                  <a:ext cx="245242" cy="220541"/>
                </a:xfrm>
                <a:custGeom>
                  <a:avLst/>
                  <a:gdLst>
                    <a:gd name="connsiteX0" fmla="*/ 154731 w 245242"/>
                    <a:gd name="connsiteY0" fmla="*/ 220542 h 220541"/>
                    <a:gd name="connsiteX1" fmla="*/ 80676 w 245242"/>
                    <a:gd name="connsiteY1" fmla="*/ 190372 h 220541"/>
                    <a:gd name="connsiteX2" fmla="*/ 47764 w 245242"/>
                    <a:gd name="connsiteY2" fmla="*/ 116317 h 220541"/>
                    <a:gd name="connsiteX3" fmla="*/ 3879 w 245242"/>
                    <a:gd name="connsiteY3" fmla="*/ 25806 h 220541"/>
                    <a:gd name="connsiteX4" fmla="*/ 1136 w 245242"/>
                    <a:gd name="connsiteY4" fmla="*/ 12092 h 220541"/>
                    <a:gd name="connsiteX5" fmla="*/ 12107 w 245242"/>
                    <a:gd name="connsiteY5" fmla="*/ 3864 h 220541"/>
                    <a:gd name="connsiteX6" fmla="*/ 14850 w 245242"/>
                    <a:gd name="connsiteY6" fmla="*/ 3864 h 220541"/>
                    <a:gd name="connsiteX7" fmla="*/ 215073 w 245242"/>
                    <a:gd name="connsiteY7" fmla="*/ 47748 h 220541"/>
                    <a:gd name="connsiteX8" fmla="*/ 245242 w 245242"/>
                    <a:gd name="connsiteY8" fmla="*/ 124545 h 220541"/>
                    <a:gd name="connsiteX9" fmla="*/ 217815 w 245242"/>
                    <a:gd name="connsiteY9" fmla="*/ 195857 h 220541"/>
                    <a:gd name="connsiteX10" fmla="*/ 154731 w 245242"/>
                    <a:gd name="connsiteY10" fmla="*/ 220542 h 220541"/>
                    <a:gd name="connsiteX11" fmla="*/ 154731 w 245242"/>
                    <a:gd name="connsiteY11" fmla="*/ 220542 h 220541"/>
                    <a:gd name="connsiteX12" fmla="*/ 39535 w 245242"/>
                    <a:gd name="connsiteY12" fmla="*/ 25806 h 220541"/>
                    <a:gd name="connsiteX13" fmla="*/ 72448 w 245242"/>
                    <a:gd name="connsiteY13" fmla="*/ 110831 h 220541"/>
                    <a:gd name="connsiteX14" fmla="*/ 97133 w 245242"/>
                    <a:gd name="connsiteY14" fmla="*/ 171172 h 220541"/>
                    <a:gd name="connsiteX15" fmla="*/ 201359 w 245242"/>
                    <a:gd name="connsiteY15" fmla="*/ 173915 h 220541"/>
                    <a:gd name="connsiteX16" fmla="*/ 220558 w 245242"/>
                    <a:gd name="connsiteY16" fmla="*/ 121803 h 220541"/>
                    <a:gd name="connsiteX17" fmla="*/ 195873 w 245242"/>
                    <a:gd name="connsiteY17" fmla="*/ 64204 h 220541"/>
                    <a:gd name="connsiteX18" fmla="*/ 39535 w 245242"/>
                    <a:gd name="connsiteY18" fmla="*/ 25806 h 220541"/>
                    <a:gd name="connsiteX19" fmla="*/ 39535 w 245242"/>
                    <a:gd name="connsiteY19" fmla="*/ 25806 h 22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5242" h="220541">
                      <a:moveTo>
                        <a:pt x="154731" y="220542"/>
                      </a:moveTo>
                      <a:cubicBezTo>
                        <a:pt x="127304" y="220542"/>
                        <a:pt x="99876" y="209571"/>
                        <a:pt x="80676" y="190372"/>
                      </a:cubicBezTo>
                      <a:cubicBezTo>
                        <a:pt x="58734" y="168429"/>
                        <a:pt x="53249" y="143744"/>
                        <a:pt x="47764" y="116317"/>
                      </a:cubicBezTo>
                      <a:cubicBezTo>
                        <a:pt x="42278" y="86147"/>
                        <a:pt x="34050" y="53233"/>
                        <a:pt x="3879" y="25806"/>
                      </a:cubicBezTo>
                      <a:cubicBezTo>
                        <a:pt x="1136" y="23063"/>
                        <a:pt x="-1607" y="17577"/>
                        <a:pt x="1136" y="12092"/>
                      </a:cubicBezTo>
                      <a:cubicBezTo>
                        <a:pt x="3879" y="6606"/>
                        <a:pt x="6622" y="3864"/>
                        <a:pt x="12107" y="3864"/>
                      </a:cubicBezTo>
                      <a:lnTo>
                        <a:pt x="14850" y="3864"/>
                      </a:lnTo>
                      <a:cubicBezTo>
                        <a:pt x="77934" y="-1622"/>
                        <a:pt x="154731" y="-9850"/>
                        <a:pt x="215073" y="47748"/>
                      </a:cubicBezTo>
                      <a:cubicBezTo>
                        <a:pt x="234271" y="66947"/>
                        <a:pt x="245242" y="94375"/>
                        <a:pt x="245242" y="124545"/>
                      </a:cubicBezTo>
                      <a:cubicBezTo>
                        <a:pt x="245242" y="151973"/>
                        <a:pt x="237014" y="176658"/>
                        <a:pt x="217815" y="195857"/>
                      </a:cubicBezTo>
                      <a:cubicBezTo>
                        <a:pt x="204101" y="209571"/>
                        <a:pt x="179416" y="220542"/>
                        <a:pt x="154731" y="220542"/>
                      </a:cubicBezTo>
                      <a:lnTo>
                        <a:pt x="154731" y="220542"/>
                      </a:lnTo>
                      <a:close/>
                      <a:moveTo>
                        <a:pt x="39535" y="25806"/>
                      </a:moveTo>
                      <a:cubicBezTo>
                        <a:pt x="61477" y="55976"/>
                        <a:pt x="66962" y="83404"/>
                        <a:pt x="72448" y="110831"/>
                      </a:cubicBezTo>
                      <a:cubicBezTo>
                        <a:pt x="77934" y="135516"/>
                        <a:pt x="80676" y="157458"/>
                        <a:pt x="97133" y="171172"/>
                      </a:cubicBezTo>
                      <a:cubicBezTo>
                        <a:pt x="124561" y="195857"/>
                        <a:pt x="173931" y="204085"/>
                        <a:pt x="201359" y="173915"/>
                      </a:cubicBezTo>
                      <a:cubicBezTo>
                        <a:pt x="215073" y="160201"/>
                        <a:pt x="220558" y="141002"/>
                        <a:pt x="220558" y="121803"/>
                      </a:cubicBezTo>
                      <a:cubicBezTo>
                        <a:pt x="220558" y="99860"/>
                        <a:pt x="212330" y="77918"/>
                        <a:pt x="195873" y="64204"/>
                      </a:cubicBezTo>
                      <a:cubicBezTo>
                        <a:pt x="154731" y="20320"/>
                        <a:pt x="94390" y="20320"/>
                        <a:pt x="39535" y="25806"/>
                      </a:cubicBezTo>
                      <a:lnTo>
                        <a:pt x="39535" y="25806"/>
                      </a:lnTo>
                      <a:close/>
                    </a:path>
                  </a:pathLst>
                </a:custGeom>
                <a:solidFill>
                  <a:srgbClr val="6D6A3A"/>
                </a:solidFill>
                <a:ln w="27426" cap="flat">
                  <a:noFill/>
                  <a:prstDash val="solid"/>
                  <a:miter/>
                </a:ln>
              </p:spPr>
              <p:txBody>
                <a:bodyPr rtlCol="0" anchor="ctr"/>
                <a:lstStyle/>
                <a:p>
                  <a:endParaRPr lang="en-US"/>
                </a:p>
              </p:txBody>
            </p:sp>
            <p:sp>
              <p:nvSpPr>
                <p:cNvPr id="12" name="Freeform 1419">
                  <a:extLst>
                    <a:ext uri="{FF2B5EF4-FFF2-40B4-BE49-F238E27FC236}">
                      <a16:creationId xmlns:a16="http://schemas.microsoft.com/office/drawing/2014/main" id="{7B371316-8CEF-41CD-4545-51E81CB5D86F}"/>
                    </a:ext>
                  </a:extLst>
                </p:cNvPr>
                <p:cNvSpPr/>
                <p:nvPr/>
              </p:nvSpPr>
              <p:spPr>
                <a:xfrm>
                  <a:off x="8928478" y="2128475"/>
                  <a:ext cx="202238" cy="174487"/>
                </a:xfrm>
                <a:custGeom>
                  <a:avLst/>
                  <a:gdLst>
                    <a:gd name="connsiteX0" fmla="*/ 74935 w 202238"/>
                    <a:gd name="connsiteY0" fmla="*/ 174488 h 174487"/>
                    <a:gd name="connsiteX1" fmla="*/ 69449 w 202238"/>
                    <a:gd name="connsiteY1" fmla="*/ 174488 h 174487"/>
                    <a:gd name="connsiteX2" fmla="*/ 20080 w 202238"/>
                    <a:gd name="connsiteY2" fmla="*/ 152546 h 174487"/>
                    <a:gd name="connsiteX3" fmla="*/ 28308 w 202238"/>
                    <a:gd name="connsiteY3" fmla="*/ 34607 h 174487"/>
                    <a:gd name="connsiteX4" fmla="*/ 187388 w 202238"/>
                    <a:gd name="connsiteY4" fmla="*/ 4437 h 174487"/>
                    <a:gd name="connsiteX5" fmla="*/ 190131 w 202238"/>
                    <a:gd name="connsiteY5" fmla="*/ 4437 h 174487"/>
                    <a:gd name="connsiteX6" fmla="*/ 201102 w 202238"/>
                    <a:gd name="connsiteY6" fmla="*/ 12665 h 174487"/>
                    <a:gd name="connsiteX7" fmla="*/ 198360 w 202238"/>
                    <a:gd name="connsiteY7" fmla="*/ 26379 h 174487"/>
                    <a:gd name="connsiteX8" fmla="*/ 162703 w 202238"/>
                    <a:gd name="connsiteY8" fmla="*/ 94948 h 174487"/>
                    <a:gd name="connsiteX9" fmla="*/ 135276 w 202238"/>
                    <a:gd name="connsiteY9" fmla="*/ 152546 h 174487"/>
                    <a:gd name="connsiteX10" fmla="*/ 74935 w 202238"/>
                    <a:gd name="connsiteY10" fmla="*/ 174488 h 174487"/>
                    <a:gd name="connsiteX11" fmla="*/ 74935 w 202238"/>
                    <a:gd name="connsiteY11" fmla="*/ 174488 h 174487"/>
                    <a:gd name="connsiteX12" fmla="*/ 127048 w 202238"/>
                    <a:gd name="connsiteY12" fmla="*/ 23636 h 174487"/>
                    <a:gd name="connsiteX13" fmla="*/ 42022 w 202238"/>
                    <a:gd name="connsiteY13" fmla="*/ 53807 h 174487"/>
                    <a:gd name="connsiteX14" fmla="*/ 36536 w 202238"/>
                    <a:gd name="connsiteY14" fmla="*/ 136089 h 174487"/>
                    <a:gd name="connsiteX15" fmla="*/ 69449 w 202238"/>
                    <a:gd name="connsiteY15" fmla="*/ 149803 h 174487"/>
                    <a:gd name="connsiteX16" fmla="*/ 116077 w 202238"/>
                    <a:gd name="connsiteY16" fmla="*/ 136089 h 174487"/>
                    <a:gd name="connsiteX17" fmla="*/ 135276 w 202238"/>
                    <a:gd name="connsiteY17" fmla="*/ 89462 h 174487"/>
                    <a:gd name="connsiteX18" fmla="*/ 159960 w 202238"/>
                    <a:gd name="connsiteY18" fmla="*/ 26379 h 174487"/>
                    <a:gd name="connsiteX19" fmla="*/ 127048 w 202238"/>
                    <a:gd name="connsiteY19" fmla="*/ 23636 h 174487"/>
                    <a:gd name="connsiteX20" fmla="*/ 127048 w 202238"/>
                    <a:gd name="connsiteY20" fmla="*/ 23636 h 174487"/>
                    <a:gd name="connsiteX21" fmla="*/ 36536 w 202238"/>
                    <a:gd name="connsiteY21" fmla="*/ 42835 h 174487"/>
                    <a:gd name="connsiteX22" fmla="*/ 36536 w 202238"/>
                    <a:gd name="connsiteY22" fmla="*/ 42835 h 174487"/>
                    <a:gd name="connsiteX23" fmla="*/ 36536 w 202238"/>
                    <a:gd name="connsiteY23" fmla="*/ 42835 h 174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2238" h="174487">
                      <a:moveTo>
                        <a:pt x="74935" y="174488"/>
                      </a:moveTo>
                      <a:cubicBezTo>
                        <a:pt x="72192" y="174488"/>
                        <a:pt x="72192" y="174488"/>
                        <a:pt x="69449" y="174488"/>
                      </a:cubicBezTo>
                      <a:cubicBezTo>
                        <a:pt x="50250" y="174488"/>
                        <a:pt x="31051" y="166260"/>
                        <a:pt x="20080" y="152546"/>
                      </a:cubicBezTo>
                      <a:cubicBezTo>
                        <a:pt x="-12834" y="114147"/>
                        <a:pt x="-1863" y="62035"/>
                        <a:pt x="28308" y="34607"/>
                      </a:cubicBezTo>
                      <a:cubicBezTo>
                        <a:pt x="77677" y="-9277"/>
                        <a:pt x="138019" y="-1049"/>
                        <a:pt x="187388" y="4437"/>
                      </a:cubicBezTo>
                      <a:lnTo>
                        <a:pt x="190131" y="4437"/>
                      </a:lnTo>
                      <a:cubicBezTo>
                        <a:pt x="195617" y="4437"/>
                        <a:pt x="198360" y="7179"/>
                        <a:pt x="201102" y="12665"/>
                      </a:cubicBezTo>
                      <a:cubicBezTo>
                        <a:pt x="203845" y="18151"/>
                        <a:pt x="201102" y="23636"/>
                        <a:pt x="198360" y="26379"/>
                      </a:cubicBezTo>
                      <a:cubicBezTo>
                        <a:pt x="173674" y="48321"/>
                        <a:pt x="168189" y="73006"/>
                        <a:pt x="162703" y="94948"/>
                      </a:cubicBezTo>
                      <a:cubicBezTo>
                        <a:pt x="157218" y="116890"/>
                        <a:pt x="151732" y="136089"/>
                        <a:pt x="135276" y="152546"/>
                      </a:cubicBezTo>
                      <a:cubicBezTo>
                        <a:pt x="118819" y="166260"/>
                        <a:pt x="96877" y="174488"/>
                        <a:pt x="74935" y="174488"/>
                      </a:cubicBezTo>
                      <a:lnTo>
                        <a:pt x="74935" y="174488"/>
                      </a:lnTo>
                      <a:close/>
                      <a:moveTo>
                        <a:pt x="127048" y="23636"/>
                      </a:moveTo>
                      <a:cubicBezTo>
                        <a:pt x="96877" y="23636"/>
                        <a:pt x="66706" y="29121"/>
                        <a:pt x="42022" y="53807"/>
                      </a:cubicBezTo>
                      <a:cubicBezTo>
                        <a:pt x="20080" y="73006"/>
                        <a:pt x="14594" y="108662"/>
                        <a:pt x="36536" y="136089"/>
                      </a:cubicBezTo>
                      <a:cubicBezTo>
                        <a:pt x="44765" y="144317"/>
                        <a:pt x="55736" y="149803"/>
                        <a:pt x="69449" y="149803"/>
                      </a:cubicBezTo>
                      <a:cubicBezTo>
                        <a:pt x="85906" y="149803"/>
                        <a:pt x="102363" y="144317"/>
                        <a:pt x="116077" y="136089"/>
                      </a:cubicBezTo>
                      <a:cubicBezTo>
                        <a:pt x="127048" y="125118"/>
                        <a:pt x="132533" y="108662"/>
                        <a:pt x="135276" y="89462"/>
                      </a:cubicBezTo>
                      <a:cubicBezTo>
                        <a:pt x="140762" y="70263"/>
                        <a:pt x="146247" y="48321"/>
                        <a:pt x="159960" y="26379"/>
                      </a:cubicBezTo>
                      <a:cubicBezTo>
                        <a:pt x="151732" y="23636"/>
                        <a:pt x="138019" y="23636"/>
                        <a:pt x="127048" y="23636"/>
                      </a:cubicBezTo>
                      <a:lnTo>
                        <a:pt x="127048" y="23636"/>
                      </a:lnTo>
                      <a:close/>
                      <a:moveTo>
                        <a:pt x="36536" y="42835"/>
                      </a:moveTo>
                      <a:lnTo>
                        <a:pt x="36536" y="42835"/>
                      </a:lnTo>
                      <a:lnTo>
                        <a:pt x="36536" y="42835"/>
                      </a:lnTo>
                      <a:close/>
                    </a:path>
                  </a:pathLst>
                </a:custGeom>
                <a:solidFill>
                  <a:srgbClr val="6D6A3A"/>
                </a:solidFill>
                <a:ln w="27426" cap="flat">
                  <a:noFill/>
                  <a:prstDash val="solid"/>
                  <a:miter/>
                </a:ln>
              </p:spPr>
              <p:txBody>
                <a:bodyPr rtlCol="0" anchor="ctr"/>
                <a:lstStyle/>
                <a:p>
                  <a:endParaRPr lang="en-US"/>
                </a:p>
              </p:txBody>
            </p:sp>
          </p:grpSp>
          <p:sp>
            <p:nvSpPr>
              <p:cNvPr id="9" name="Freeform 1416">
                <a:extLst>
                  <a:ext uri="{FF2B5EF4-FFF2-40B4-BE49-F238E27FC236}">
                    <a16:creationId xmlns:a16="http://schemas.microsoft.com/office/drawing/2014/main" id="{CC2E185D-046C-FE1D-318C-3507E7F5AB8F}"/>
                  </a:ext>
                </a:extLst>
              </p:cNvPr>
              <p:cNvSpPr/>
              <p:nvPr/>
            </p:nvSpPr>
            <p:spPr>
              <a:xfrm>
                <a:off x="8776704" y="2232592"/>
                <a:ext cx="128682" cy="196537"/>
              </a:xfrm>
              <a:custGeom>
                <a:avLst/>
                <a:gdLst>
                  <a:gd name="connsiteX0" fmla="*/ 116998 w 128682"/>
                  <a:gd name="connsiteY0" fmla="*/ 196538 h 196537"/>
                  <a:gd name="connsiteX1" fmla="*/ 106027 w 128682"/>
                  <a:gd name="connsiteY1" fmla="*/ 185567 h 196537"/>
                  <a:gd name="connsiteX2" fmla="*/ 4545 w 128682"/>
                  <a:gd name="connsiteY2" fmla="*/ 21001 h 196537"/>
                  <a:gd name="connsiteX3" fmla="*/ 1802 w 128682"/>
                  <a:gd name="connsiteY3" fmla="*/ 4545 h 196537"/>
                  <a:gd name="connsiteX4" fmla="*/ 18258 w 128682"/>
                  <a:gd name="connsiteY4" fmla="*/ 1802 h 196537"/>
                  <a:gd name="connsiteX5" fmla="*/ 127969 w 128682"/>
                  <a:gd name="connsiteY5" fmla="*/ 180081 h 196537"/>
                  <a:gd name="connsiteX6" fmla="*/ 116998 w 128682"/>
                  <a:gd name="connsiteY6" fmla="*/ 196538 h 196537"/>
                  <a:gd name="connsiteX7" fmla="*/ 116998 w 128682"/>
                  <a:gd name="connsiteY7" fmla="*/ 196538 h 196537"/>
                  <a:gd name="connsiteX8" fmla="*/ 116998 w 128682"/>
                  <a:gd name="connsiteY8" fmla="*/ 196538 h 196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82" h="196537">
                    <a:moveTo>
                      <a:pt x="116998" y="196538"/>
                    </a:moveTo>
                    <a:cubicBezTo>
                      <a:pt x="111512" y="196538"/>
                      <a:pt x="106027" y="191052"/>
                      <a:pt x="106027" y="185567"/>
                    </a:cubicBezTo>
                    <a:cubicBezTo>
                      <a:pt x="89571" y="95055"/>
                      <a:pt x="4545" y="23744"/>
                      <a:pt x="4545" y="21001"/>
                    </a:cubicBezTo>
                    <a:cubicBezTo>
                      <a:pt x="-941" y="15516"/>
                      <a:pt x="-941" y="7287"/>
                      <a:pt x="1802" y="4545"/>
                    </a:cubicBezTo>
                    <a:cubicBezTo>
                      <a:pt x="7288" y="-941"/>
                      <a:pt x="15516" y="-941"/>
                      <a:pt x="18258" y="1802"/>
                    </a:cubicBezTo>
                    <a:cubicBezTo>
                      <a:pt x="21001" y="4545"/>
                      <a:pt x="111512" y="81342"/>
                      <a:pt x="127969" y="180081"/>
                    </a:cubicBezTo>
                    <a:cubicBezTo>
                      <a:pt x="130712" y="188310"/>
                      <a:pt x="125226" y="196538"/>
                      <a:pt x="116998" y="196538"/>
                    </a:cubicBezTo>
                    <a:cubicBezTo>
                      <a:pt x="116998" y="196538"/>
                      <a:pt x="116998" y="196538"/>
                      <a:pt x="116998" y="196538"/>
                    </a:cubicBezTo>
                    <a:lnTo>
                      <a:pt x="116998" y="196538"/>
                    </a:lnTo>
                    <a:close/>
                  </a:path>
                </a:pathLst>
              </a:custGeom>
              <a:solidFill>
                <a:srgbClr val="6D6A3A"/>
              </a:solidFill>
              <a:ln w="27426" cap="flat">
                <a:noFill/>
                <a:prstDash val="solid"/>
                <a:miter/>
              </a:ln>
            </p:spPr>
            <p:txBody>
              <a:bodyPr rtlCol="0" anchor="ctr"/>
              <a:lstStyle/>
              <a:p>
                <a:endParaRPr lang="en-US"/>
              </a:p>
            </p:txBody>
          </p:sp>
          <p:sp>
            <p:nvSpPr>
              <p:cNvPr id="10" name="Freeform 1417">
                <a:extLst>
                  <a:ext uri="{FF2B5EF4-FFF2-40B4-BE49-F238E27FC236}">
                    <a16:creationId xmlns:a16="http://schemas.microsoft.com/office/drawing/2014/main" id="{6F78C543-74E5-66CE-EE61-1868054B327B}"/>
                  </a:ext>
                </a:extLst>
              </p:cNvPr>
              <p:cNvSpPr/>
              <p:nvPr/>
            </p:nvSpPr>
            <p:spPr>
              <a:xfrm>
                <a:off x="8879988" y="2233605"/>
                <a:ext cx="133292" cy="190891"/>
              </a:xfrm>
              <a:custGeom>
                <a:avLst/>
                <a:gdLst>
                  <a:gd name="connsiteX0" fmla="*/ 13714 w 133292"/>
                  <a:gd name="connsiteY0" fmla="*/ 190891 h 190891"/>
                  <a:gd name="connsiteX1" fmla="*/ 13714 w 133292"/>
                  <a:gd name="connsiteY1" fmla="*/ 190891 h 190891"/>
                  <a:gd name="connsiteX2" fmla="*/ 0 w 133292"/>
                  <a:gd name="connsiteY2" fmla="*/ 177177 h 190891"/>
                  <a:gd name="connsiteX3" fmla="*/ 115196 w 133292"/>
                  <a:gd name="connsiteY3" fmla="*/ 1640 h 190891"/>
                  <a:gd name="connsiteX4" fmla="*/ 131653 w 133292"/>
                  <a:gd name="connsiteY4" fmla="*/ 7126 h 190891"/>
                  <a:gd name="connsiteX5" fmla="*/ 126167 w 133292"/>
                  <a:gd name="connsiteY5" fmla="*/ 23582 h 190891"/>
                  <a:gd name="connsiteX6" fmla="*/ 21942 w 133292"/>
                  <a:gd name="connsiteY6" fmla="*/ 177177 h 190891"/>
                  <a:gd name="connsiteX7" fmla="*/ 13714 w 133292"/>
                  <a:gd name="connsiteY7" fmla="*/ 190891 h 190891"/>
                  <a:gd name="connsiteX8" fmla="*/ 13714 w 133292"/>
                  <a:gd name="connsiteY8" fmla="*/ 190891 h 19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292" h="190891">
                    <a:moveTo>
                      <a:pt x="13714" y="190891"/>
                    </a:moveTo>
                    <a:cubicBezTo>
                      <a:pt x="13714" y="190891"/>
                      <a:pt x="13714" y="190891"/>
                      <a:pt x="13714" y="190891"/>
                    </a:cubicBezTo>
                    <a:cubicBezTo>
                      <a:pt x="5485" y="190891"/>
                      <a:pt x="0" y="185405"/>
                      <a:pt x="0" y="177177"/>
                    </a:cubicBezTo>
                    <a:cubicBezTo>
                      <a:pt x="0" y="171691"/>
                      <a:pt x="2742" y="70209"/>
                      <a:pt x="115196" y="1640"/>
                    </a:cubicBezTo>
                    <a:cubicBezTo>
                      <a:pt x="120682" y="-1102"/>
                      <a:pt x="128910" y="-1102"/>
                      <a:pt x="131653" y="7126"/>
                    </a:cubicBezTo>
                    <a:cubicBezTo>
                      <a:pt x="134395" y="12612"/>
                      <a:pt x="134395" y="20839"/>
                      <a:pt x="126167" y="23582"/>
                    </a:cubicBezTo>
                    <a:cubicBezTo>
                      <a:pt x="24685" y="83923"/>
                      <a:pt x="21942" y="174434"/>
                      <a:pt x="21942" y="177177"/>
                    </a:cubicBezTo>
                    <a:cubicBezTo>
                      <a:pt x="24685" y="185405"/>
                      <a:pt x="19199" y="190891"/>
                      <a:pt x="13714" y="190891"/>
                    </a:cubicBezTo>
                    <a:lnTo>
                      <a:pt x="13714" y="190891"/>
                    </a:lnTo>
                    <a:close/>
                  </a:path>
                </a:pathLst>
              </a:custGeom>
              <a:solidFill>
                <a:srgbClr val="6D6A3A"/>
              </a:solid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6992628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6F4A72-00FD-656F-96E1-FB7B66078AD6}"/>
              </a:ext>
            </a:extLst>
          </p:cNvPr>
          <p:cNvSpPr>
            <a:spLocks noGrp="1"/>
          </p:cNvSpPr>
          <p:nvPr>
            <p:ph type="body" sz="quarter" idx="18"/>
          </p:nvPr>
        </p:nvSpPr>
        <p:spPr>
          <a:xfrm>
            <a:off x="373622" y="433001"/>
            <a:ext cx="11250688" cy="6148552"/>
          </a:xfrm>
        </p:spPr>
        <p:txBody>
          <a:bodyPr>
            <a:normAutofit fontScale="40000" lnSpcReduction="20000"/>
          </a:bodyPr>
          <a:lstStyle/>
          <a:p>
            <a:pPr>
              <a:lnSpc>
                <a:spcPct val="107000"/>
              </a:lnSpc>
              <a:spcAft>
                <a:spcPts val="800"/>
              </a:spcAft>
            </a:pPr>
            <a:r>
              <a:rPr lang="en-IE" sz="6000" b="1" dirty="0">
                <a:solidFill>
                  <a:srgbClr val="A23B23"/>
                </a:solidFill>
                <a:effectLst/>
                <a:latin typeface="Segoe UI" panose="020B0502040204020203" pitchFamily="34" charset="0"/>
                <a:ea typeface="Times New Roman" panose="02020603050405020304" pitchFamily="18" charset="0"/>
                <a:cs typeface="Times New Roman" panose="02020603050405020304" pitchFamily="18" charset="0"/>
              </a:rPr>
              <a:t>How To Create a Canvas Model For Your Business</a:t>
            </a:r>
          </a:p>
          <a:p>
            <a:pPr marL="0" indent="0">
              <a:lnSpc>
                <a:spcPct val="107000"/>
              </a:lnSpc>
              <a:spcAft>
                <a:spcPts val="800"/>
              </a:spcAft>
            </a:pPr>
            <a:r>
              <a:rPr lang="en-IE" sz="6000" dirty="0">
                <a:effectLst/>
                <a:ea typeface="Times New Roman" panose="02020603050405020304" pitchFamily="18" charset="0"/>
                <a:cs typeface="Times New Roman" panose="02020603050405020304" pitchFamily="18" charset="0"/>
              </a:rPr>
              <a:t>As we have explored, the business model canvas is key to business planning. It is an essential business tool that business owners need to use when they are creating business plans or nurturing business ideas. </a:t>
            </a:r>
            <a:r>
              <a:rPr lang="en-IE" sz="6000" dirty="0">
                <a:effectLst/>
                <a:ea typeface="Times New Roman" panose="02020603050405020304" pitchFamily="18" charset="0"/>
              </a:rPr>
              <a:t>Business owners can create a business model canvas by answering the questions provided for each section of the canvas below.</a:t>
            </a:r>
          </a:p>
          <a:p>
            <a:pPr marL="457200" indent="-457200">
              <a:lnSpc>
                <a:spcPct val="107000"/>
              </a:lnSpc>
              <a:spcAft>
                <a:spcPts val="800"/>
              </a:spcAft>
              <a:buAutoNum type="arabicPlain"/>
            </a:pPr>
            <a:r>
              <a:rPr lang="en-IE" sz="6000" b="1" dirty="0">
                <a:solidFill>
                  <a:srgbClr val="6D6A3A"/>
                </a:solidFill>
                <a:latin typeface="Segoe UI" panose="020B0502040204020203" pitchFamily="34" charset="0"/>
                <a:ea typeface="Times New Roman" panose="02020603050405020304" pitchFamily="18" charset="0"/>
              </a:rPr>
              <a:t>KEY PARTNERS – </a:t>
            </a:r>
            <a:r>
              <a:rPr lang="en-IE" sz="6000" dirty="0">
                <a:effectLst/>
                <a:ea typeface="Times New Roman" panose="02020603050405020304" pitchFamily="18" charset="0"/>
                <a:cs typeface="Times New Roman" panose="02020603050405020304" pitchFamily="18" charset="0"/>
              </a:rPr>
              <a:t>This  section should include a list of all other organisations and  individuals that need to be involved in making the smallholder business a success.   Take note</a:t>
            </a:r>
          </a:p>
          <a:p>
            <a:pPr marL="712788" lvl="0" indent="-342900" fontAlgn="base">
              <a:lnSpc>
                <a:spcPct val="107000"/>
              </a:lnSpc>
              <a:spcAft>
                <a:spcPts val="800"/>
              </a:spcAft>
              <a:buSzPts val="1000"/>
              <a:buFont typeface="Symbol" panose="05050102010706020507" pitchFamily="18" charset="2"/>
              <a:buChar char=""/>
              <a:tabLst>
                <a:tab pos="457200" algn="l"/>
              </a:tabLst>
            </a:pPr>
            <a:r>
              <a:rPr lang="en-IE" sz="6000" dirty="0">
                <a:effectLst/>
                <a:ea typeface="Times New Roman" panose="02020603050405020304" pitchFamily="18" charset="0"/>
                <a:cs typeface="Times New Roman" panose="02020603050405020304" pitchFamily="18" charset="0"/>
              </a:rPr>
              <a:t>Who are your key partners?</a:t>
            </a:r>
            <a:r>
              <a:rPr lang="en-IE" sz="6000" dirty="0">
                <a:ea typeface="Times New Roman" panose="02020603050405020304" pitchFamily="18" charset="0"/>
                <a:cs typeface="Times New Roman" panose="02020603050405020304" pitchFamily="18" charset="0"/>
              </a:rPr>
              <a:t> </a:t>
            </a:r>
          </a:p>
          <a:p>
            <a:pPr marL="712788" lvl="0" indent="-342900" fontAlgn="base">
              <a:lnSpc>
                <a:spcPct val="107000"/>
              </a:lnSpc>
              <a:spcAft>
                <a:spcPts val="800"/>
              </a:spcAft>
              <a:buSzPts val="1000"/>
              <a:buFont typeface="Symbol" panose="05050102010706020507" pitchFamily="18" charset="2"/>
              <a:buChar char=""/>
              <a:tabLst>
                <a:tab pos="457200" algn="l"/>
              </a:tabLst>
            </a:pPr>
            <a:r>
              <a:rPr lang="en-IE" sz="6000" dirty="0">
                <a:effectLst/>
                <a:ea typeface="Times New Roman" panose="02020603050405020304" pitchFamily="18" charset="0"/>
                <a:cs typeface="Times New Roman" panose="02020603050405020304" pitchFamily="18" charset="0"/>
              </a:rPr>
              <a:t>Who else has an interest in the business success?</a:t>
            </a:r>
            <a:endParaRPr lang="en-IE" sz="6000" dirty="0">
              <a:ea typeface="Times New Roman" panose="02020603050405020304" pitchFamily="18" charset="0"/>
              <a:cs typeface="Times New Roman" panose="02020603050405020304" pitchFamily="18" charset="0"/>
            </a:endParaRPr>
          </a:p>
          <a:p>
            <a:pPr marL="712788" lvl="0" indent="-342900" fontAlgn="base">
              <a:lnSpc>
                <a:spcPct val="107000"/>
              </a:lnSpc>
              <a:spcAft>
                <a:spcPts val="800"/>
              </a:spcAft>
              <a:buSzPts val="1000"/>
              <a:buFont typeface="Symbol" panose="05050102010706020507" pitchFamily="18" charset="2"/>
              <a:buChar char=""/>
              <a:tabLst>
                <a:tab pos="457200" algn="l"/>
              </a:tabLst>
            </a:pPr>
            <a:r>
              <a:rPr lang="en-IE" sz="6000" dirty="0">
                <a:effectLst/>
                <a:ea typeface="Times New Roman" panose="02020603050405020304" pitchFamily="18" charset="0"/>
                <a:cs typeface="Times New Roman" panose="02020603050405020304" pitchFamily="18" charset="0"/>
              </a:rPr>
              <a:t>How do they contribute to its growth?</a:t>
            </a:r>
            <a:endParaRPr lang="en-IE" sz="6000" dirty="0">
              <a:effectLst/>
              <a:ea typeface="Calibri" panose="020F0502020204030204" pitchFamily="34" charset="0"/>
              <a:cs typeface="Times New Roman" panose="02020603050405020304" pitchFamily="18" charset="0"/>
            </a:endParaRPr>
          </a:p>
          <a:p>
            <a:pPr marL="1978025" indent="-1978025">
              <a:lnSpc>
                <a:spcPct val="107000"/>
              </a:lnSpc>
              <a:spcAft>
                <a:spcPts val="800"/>
              </a:spcAft>
            </a:pPr>
            <a:r>
              <a:rPr lang="en-IE" sz="6000" dirty="0">
                <a:effectLst/>
                <a:ea typeface="Times New Roman" panose="02020603050405020304" pitchFamily="18" charset="0"/>
                <a:cs typeface="Times New Roman" panose="02020603050405020304" pitchFamily="18" charset="0"/>
              </a:rPr>
              <a:t>	How can each organisation/person contribute ?  Do they need to be compensated for their efforts?  How much? </a:t>
            </a:r>
            <a:endParaRPr lang="en-IE" sz="2800" b="1" dirty="0">
              <a:solidFill>
                <a:srgbClr val="6D6A3A"/>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91186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6F4A72-00FD-656F-96E1-FB7B66078AD6}"/>
              </a:ext>
            </a:extLst>
          </p:cNvPr>
          <p:cNvSpPr>
            <a:spLocks noGrp="1"/>
          </p:cNvSpPr>
          <p:nvPr>
            <p:ph type="body" sz="quarter" idx="18"/>
          </p:nvPr>
        </p:nvSpPr>
        <p:spPr>
          <a:xfrm>
            <a:off x="373622" y="433001"/>
            <a:ext cx="11250688" cy="4872646"/>
          </a:xfrm>
        </p:spPr>
        <p:txBody>
          <a:bodyPr>
            <a:normAutofit fontScale="55000" lnSpcReduction="20000"/>
          </a:bodyPr>
          <a:lstStyle/>
          <a:p>
            <a:pPr>
              <a:lnSpc>
                <a:spcPct val="107000"/>
              </a:lnSpc>
              <a:spcAft>
                <a:spcPts val="800"/>
              </a:spcAft>
            </a:pPr>
            <a:r>
              <a:rPr lang="en-IE" sz="6000" b="1" dirty="0">
                <a:solidFill>
                  <a:srgbClr val="A23B23"/>
                </a:solidFill>
                <a:effectLst/>
                <a:latin typeface="Segoe UI" panose="020B0502040204020203" pitchFamily="34" charset="0"/>
                <a:ea typeface="Times New Roman" panose="02020603050405020304" pitchFamily="18" charset="0"/>
                <a:cs typeface="Times New Roman" panose="02020603050405020304" pitchFamily="18" charset="0"/>
              </a:rPr>
              <a:t>How To Create a Canvas Model For Your Business</a:t>
            </a:r>
          </a:p>
          <a:p>
            <a:pPr marL="0" indent="0">
              <a:lnSpc>
                <a:spcPct val="107000"/>
              </a:lnSpc>
              <a:spcAft>
                <a:spcPts val="800"/>
              </a:spcAft>
            </a:pPr>
            <a:r>
              <a:rPr lang="en-IE" sz="6000" b="1" dirty="0">
                <a:solidFill>
                  <a:srgbClr val="6D6A3A"/>
                </a:solidFill>
                <a:latin typeface="Segoe UI" panose="020B0502040204020203" pitchFamily="34" charset="0"/>
                <a:ea typeface="Times New Roman" panose="02020603050405020304" pitchFamily="18" charset="0"/>
              </a:rPr>
              <a:t>2. KEY ACTIVITIES</a:t>
            </a:r>
          </a:p>
          <a:p>
            <a:pPr marL="0" indent="0">
              <a:lnSpc>
                <a:spcPct val="107000"/>
              </a:lnSpc>
              <a:spcAft>
                <a:spcPts val="800"/>
              </a:spcAft>
            </a:pPr>
            <a:r>
              <a:rPr lang="en-GB" sz="4600" dirty="0">
                <a:ea typeface="Times New Roman" panose="02020603050405020304" pitchFamily="18" charset="0"/>
              </a:rPr>
              <a:t>The Key Activities section will include a list of all the tasks that need to be completed in order for your smallholder business model to work.</a:t>
            </a:r>
          </a:p>
          <a:p>
            <a:pPr marL="685800" indent="-685800">
              <a:lnSpc>
                <a:spcPct val="107000"/>
              </a:lnSpc>
              <a:spcAft>
                <a:spcPts val="800"/>
              </a:spcAft>
              <a:buFont typeface="Arial" panose="020B0604020202020204" pitchFamily="34" charset="0"/>
              <a:buChar char="•"/>
            </a:pPr>
            <a:r>
              <a:rPr lang="en-GB" sz="4600" dirty="0">
                <a:ea typeface="Times New Roman" panose="02020603050405020304" pitchFamily="18" charset="0"/>
              </a:rPr>
              <a:t>What activities are required to support your value proposition ?  E.g. if you want to produce and sell organic products, in addition to your growing calendar and </a:t>
            </a:r>
            <a:r>
              <a:rPr lang="en-GB" sz="4600" dirty="0" err="1">
                <a:ea typeface="Times New Roman" panose="02020603050405020304" pitchFamily="18" charset="0"/>
              </a:rPr>
              <a:t>taks</a:t>
            </a:r>
            <a:r>
              <a:rPr lang="en-GB" sz="4600" dirty="0">
                <a:ea typeface="Times New Roman" panose="02020603050405020304" pitchFamily="18" charset="0"/>
              </a:rPr>
              <a:t>, it would include the process of becoming organic certified</a:t>
            </a:r>
          </a:p>
          <a:p>
            <a:pPr marL="685800" indent="-685800">
              <a:lnSpc>
                <a:spcPct val="107000"/>
              </a:lnSpc>
              <a:spcAft>
                <a:spcPts val="800"/>
              </a:spcAft>
              <a:buFont typeface="Arial" panose="020B0604020202020204" pitchFamily="34" charset="0"/>
              <a:buChar char="•"/>
            </a:pPr>
            <a:r>
              <a:rPr lang="en-GB" sz="4600" dirty="0">
                <a:ea typeface="Times New Roman" panose="02020603050405020304" pitchFamily="18" charset="0"/>
              </a:rPr>
              <a:t>What activities are required to support the relationships with your consumers?</a:t>
            </a:r>
          </a:p>
          <a:p>
            <a:pPr marL="685800" indent="-685800">
              <a:lnSpc>
                <a:spcPct val="107000"/>
              </a:lnSpc>
              <a:spcAft>
                <a:spcPts val="800"/>
              </a:spcAft>
              <a:buFont typeface="Arial" panose="020B0604020202020204" pitchFamily="34" charset="0"/>
              <a:buChar char="•"/>
            </a:pPr>
            <a:r>
              <a:rPr lang="en-GB" sz="4600" dirty="0">
                <a:ea typeface="Times New Roman" panose="02020603050405020304" pitchFamily="18" charset="0"/>
              </a:rPr>
              <a:t>What activities are required to support your revenue sources?</a:t>
            </a:r>
          </a:p>
          <a:p>
            <a:pPr marL="0" indent="0">
              <a:lnSpc>
                <a:spcPct val="107000"/>
              </a:lnSpc>
              <a:spcAft>
                <a:spcPts val="800"/>
              </a:spcAft>
            </a:pPr>
            <a:endParaRPr lang="en-IE" sz="46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58501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hand holding a plant">
            <a:extLst>
              <a:ext uri="{FF2B5EF4-FFF2-40B4-BE49-F238E27FC236}">
                <a16:creationId xmlns:a16="http://schemas.microsoft.com/office/drawing/2014/main" id="{6D7CB8DC-82BE-3CC6-F281-0B2F4119E67F}"/>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l="14630" r="14630"/>
          <a:stretch>
            <a:fillRect/>
          </a:stretch>
        </p:blipFill>
        <p:spPr/>
      </p:pic>
      <p:sp>
        <p:nvSpPr>
          <p:cNvPr id="3" name="Text Placeholder 2">
            <a:extLst>
              <a:ext uri="{FF2B5EF4-FFF2-40B4-BE49-F238E27FC236}">
                <a16:creationId xmlns:a16="http://schemas.microsoft.com/office/drawing/2014/main" id="{2442AF4D-30E7-CCA8-BAAD-7EFFD501DB95}"/>
              </a:ext>
            </a:extLst>
          </p:cNvPr>
          <p:cNvSpPr>
            <a:spLocks noGrp="1"/>
          </p:cNvSpPr>
          <p:nvPr>
            <p:ph type="body" sz="quarter" idx="16"/>
          </p:nvPr>
        </p:nvSpPr>
        <p:spPr>
          <a:xfrm>
            <a:off x="215661" y="1946572"/>
            <a:ext cx="6840748" cy="4038015"/>
          </a:xfrm>
        </p:spPr>
        <p:txBody>
          <a:bodyPr/>
          <a:lstStyle/>
          <a:p>
            <a:r>
              <a:rPr lang="en-US" dirty="0"/>
              <a:t>About two-thirds of all farms in Europe are smallholders. Smallholder farmers sell their food locally, reducing the carbon footprint of the food. In addition, they grow a variety of crops, increasing both food diversity and biodiversity.</a:t>
            </a:r>
          </a:p>
          <a:p>
            <a:r>
              <a:rPr lang="en-US" dirty="0"/>
              <a:t>Although smallholder farms produce 80% of the world’s food supply, they only take up about 12% of the arable land. </a:t>
            </a:r>
            <a:r>
              <a:rPr lang="en-US" dirty="0">
                <a:hlinkClick r:id="rId3"/>
              </a:rPr>
              <a:t>Source</a:t>
            </a:r>
            <a:r>
              <a:rPr lang="en-US" dirty="0"/>
              <a:t> </a:t>
            </a:r>
            <a:endParaRPr lang="en-IE" dirty="0"/>
          </a:p>
          <a:p>
            <a:r>
              <a:rPr lang="en-US" dirty="0"/>
              <a:t>Importantly, there is typically a respectful relationship between farmer and land, fostered by the use of local/traditional knowledge and farming techniques for crop and animal husbandry.</a:t>
            </a:r>
            <a:endParaRPr lang="en-IE" dirty="0"/>
          </a:p>
        </p:txBody>
      </p:sp>
      <p:sp>
        <p:nvSpPr>
          <p:cNvPr id="4" name="Text Placeholder 3">
            <a:extLst>
              <a:ext uri="{FF2B5EF4-FFF2-40B4-BE49-F238E27FC236}">
                <a16:creationId xmlns:a16="http://schemas.microsoft.com/office/drawing/2014/main" id="{35876E35-967F-6800-44FB-277C44AB4119}"/>
              </a:ext>
            </a:extLst>
          </p:cNvPr>
          <p:cNvSpPr>
            <a:spLocks noGrp="1"/>
          </p:cNvSpPr>
          <p:nvPr>
            <p:ph type="body" sz="quarter" idx="18"/>
          </p:nvPr>
        </p:nvSpPr>
        <p:spPr/>
        <p:txBody>
          <a:bodyPr anchor="ctr"/>
          <a:lstStyle/>
          <a:p>
            <a:r>
              <a:rPr lang="en-IE" dirty="0"/>
              <a:t>The Importance of Smallholders </a:t>
            </a:r>
          </a:p>
        </p:txBody>
      </p:sp>
    </p:spTree>
    <p:extLst>
      <p:ext uri="{BB962C8B-B14F-4D97-AF65-F5344CB8AC3E}">
        <p14:creationId xmlns:p14="http://schemas.microsoft.com/office/powerpoint/2010/main" val="29826553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6F4A72-00FD-656F-96E1-FB7B66078AD6}"/>
              </a:ext>
            </a:extLst>
          </p:cNvPr>
          <p:cNvSpPr>
            <a:spLocks noGrp="1"/>
          </p:cNvSpPr>
          <p:nvPr>
            <p:ph type="body" sz="quarter" idx="18"/>
          </p:nvPr>
        </p:nvSpPr>
        <p:spPr>
          <a:xfrm>
            <a:off x="373622" y="433000"/>
            <a:ext cx="8536462" cy="5393641"/>
          </a:xfrm>
        </p:spPr>
        <p:txBody>
          <a:bodyPr>
            <a:normAutofit fontScale="47500" lnSpcReduction="20000"/>
          </a:bodyPr>
          <a:lstStyle/>
          <a:p>
            <a:pPr marL="0" indent="0">
              <a:lnSpc>
                <a:spcPct val="107000"/>
              </a:lnSpc>
              <a:spcAft>
                <a:spcPts val="800"/>
              </a:spcAft>
            </a:pPr>
            <a:r>
              <a:rPr lang="en-IE" sz="6000" b="1" dirty="0">
                <a:solidFill>
                  <a:srgbClr val="A23B23"/>
                </a:solidFill>
                <a:effectLst/>
                <a:latin typeface="Segoe UI" panose="020B0502040204020203" pitchFamily="34" charset="0"/>
                <a:ea typeface="Times New Roman" panose="02020603050405020304" pitchFamily="18" charset="0"/>
                <a:cs typeface="Times New Roman" panose="02020603050405020304" pitchFamily="18" charset="0"/>
              </a:rPr>
              <a:t>How To Create a Canvas Model For Your Business</a:t>
            </a:r>
          </a:p>
          <a:p>
            <a:pPr marL="0" indent="0">
              <a:lnSpc>
                <a:spcPct val="107000"/>
              </a:lnSpc>
              <a:spcAft>
                <a:spcPts val="800"/>
              </a:spcAft>
            </a:pPr>
            <a:r>
              <a:rPr lang="en-IE" sz="6000" b="1" dirty="0">
                <a:solidFill>
                  <a:srgbClr val="6D6A3A"/>
                </a:solidFill>
                <a:latin typeface="Segoe UI" panose="020B0502040204020203" pitchFamily="34" charset="0"/>
                <a:ea typeface="Times New Roman" panose="02020603050405020304" pitchFamily="18" charset="0"/>
              </a:rPr>
              <a:t>3. KEY RESOURCES</a:t>
            </a:r>
          </a:p>
          <a:p>
            <a:pPr marL="0" indent="0">
              <a:lnSpc>
                <a:spcPct val="107000"/>
              </a:lnSpc>
              <a:spcAft>
                <a:spcPts val="800"/>
              </a:spcAft>
            </a:pPr>
            <a:r>
              <a:rPr lang="en-GB" sz="4600" dirty="0">
                <a:effectLst/>
                <a:ea typeface="Calibri" panose="020F0502020204030204" pitchFamily="34" charset="0"/>
                <a:cs typeface="Times New Roman" panose="02020603050405020304" pitchFamily="18" charset="0"/>
              </a:rPr>
              <a:t>The Key Resources section should focus on what types of equipment, labour, and funds are needed in order to make this business successful.</a:t>
            </a:r>
          </a:p>
          <a:p>
            <a:pPr marL="0" indent="0">
              <a:lnSpc>
                <a:spcPct val="107000"/>
              </a:lnSpc>
              <a:spcAft>
                <a:spcPts val="800"/>
              </a:spcAft>
            </a:pPr>
            <a:r>
              <a:rPr lang="en-GB" sz="4600" dirty="0">
                <a:effectLst/>
                <a:ea typeface="Calibri" panose="020F0502020204030204" pitchFamily="34" charset="0"/>
                <a:cs typeface="Times New Roman" panose="02020603050405020304" pitchFamily="18" charset="0"/>
              </a:rPr>
              <a:t>•   What equipment is needed to start this </a:t>
            </a:r>
            <a:r>
              <a:rPr lang="en-GB" sz="4600" dirty="0">
                <a:ea typeface="Calibri" panose="020F0502020204030204" pitchFamily="34" charset="0"/>
                <a:cs typeface="Times New Roman" panose="02020603050405020304" pitchFamily="18" charset="0"/>
              </a:rPr>
              <a:t>smallholding </a:t>
            </a:r>
            <a:r>
              <a:rPr lang="en-GB" sz="4600" dirty="0">
                <a:effectLst/>
                <a:ea typeface="Calibri" panose="020F0502020204030204" pitchFamily="34" charset="0"/>
                <a:cs typeface="Times New Roman" panose="02020603050405020304" pitchFamily="18" charset="0"/>
              </a:rPr>
              <a:t>business?</a:t>
            </a:r>
          </a:p>
          <a:p>
            <a:pPr marL="265113" indent="-265113">
              <a:lnSpc>
                <a:spcPct val="107000"/>
              </a:lnSpc>
              <a:spcAft>
                <a:spcPts val="800"/>
              </a:spcAft>
            </a:pPr>
            <a:r>
              <a:rPr lang="en-GB" sz="4600" dirty="0">
                <a:effectLst/>
                <a:ea typeface="Calibri" panose="020F0502020204030204" pitchFamily="34" charset="0"/>
                <a:cs typeface="Times New Roman" panose="02020603050405020304" pitchFamily="18" charset="0"/>
              </a:rPr>
              <a:t>•   What type of labour does this smallholding business require? Your own?  With others?</a:t>
            </a:r>
          </a:p>
          <a:p>
            <a:pPr marL="265113" indent="-265113">
              <a:lnSpc>
                <a:spcPct val="107000"/>
              </a:lnSpc>
              <a:spcAft>
                <a:spcPts val="800"/>
              </a:spcAft>
            </a:pPr>
            <a:r>
              <a:rPr lang="en-GB" sz="4600" dirty="0">
                <a:effectLst/>
                <a:ea typeface="Calibri" panose="020F0502020204030204" pitchFamily="34" charset="0"/>
                <a:cs typeface="Times New Roman" panose="02020603050405020304" pitchFamily="18" charset="0"/>
              </a:rPr>
              <a:t>•   How much funding will I need in order to start this smallholding business?</a:t>
            </a:r>
          </a:p>
          <a:p>
            <a:pPr marL="0" indent="0">
              <a:lnSpc>
                <a:spcPct val="107000"/>
              </a:lnSpc>
              <a:spcAft>
                <a:spcPts val="800"/>
              </a:spcAft>
            </a:pPr>
            <a:r>
              <a:rPr lang="en-GB" sz="4600" dirty="0">
                <a:effectLst/>
                <a:ea typeface="Calibri" panose="020F0502020204030204" pitchFamily="34" charset="0"/>
                <a:cs typeface="Times New Roman" panose="02020603050405020304" pitchFamily="18" charset="0"/>
              </a:rPr>
              <a:t> </a:t>
            </a:r>
          </a:p>
          <a:p>
            <a:pPr marL="0" indent="0">
              <a:lnSpc>
                <a:spcPct val="107000"/>
              </a:lnSpc>
              <a:spcAft>
                <a:spcPts val="800"/>
              </a:spcAft>
            </a:pPr>
            <a:endParaRPr lang="en-IE" sz="4600" dirty="0">
              <a:effectLst/>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6C6C331F-30E5-71B9-589D-4DFBD77D0899}"/>
              </a:ext>
            </a:extLst>
          </p:cNvPr>
          <p:cNvPicPr>
            <a:picLocks noChangeAspect="1"/>
          </p:cNvPicPr>
          <p:nvPr/>
        </p:nvPicPr>
        <p:blipFill>
          <a:blip r:embed="rId2"/>
          <a:stretch>
            <a:fillRect/>
          </a:stretch>
        </p:blipFill>
        <p:spPr>
          <a:xfrm>
            <a:off x="8637605" y="990570"/>
            <a:ext cx="3301470" cy="5244977"/>
          </a:xfrm>
          <a:prstGeom prst="rect">
            <a:avLst/>
          </a:prstGeom>
        </p:spPr>
      </p:pic>
    </p:spTree>
    <p:extLst>
      <p:ext uri="{BB962C8B-B14F-4D97-AF65-F5344CB8AC3E}">
        <p14:creationId xmlns:p14="http://schemas.microsoft.com/office/powerpoint/2010/main" val="28634941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6F4A72-00FD-656F-96E1-FB7B66078AD6}"/>
              </a:ext>
            </a:extLst>
          </p:cNvPr>
          <p:cNvSpPr>
            <a:spLocks noGrp="1"/>
          </p:cNvSpPr>
          <p:nvPr>
            <p:ph type="body" sz="quarter" idx="18"/>
          </p:nvPr>
        </p:nvSpPr>
        <p:spPr>
          <a:xfrm>
            <a:off x="704128" y="178464"/>
            <a:ext cx="11238156" cy="5393641"/>
          </a:xfrm>
        </p:spPr>
        <p:txBody>
          <a:bodyPr>
            <a:normAutofit fontScale="55000" lnSpcReduction="20000"/>
          </a:bodyPr>
          <a:lstStyle/>
          <a:p>
            <a:pPr marL="0" indent="0">
              <a:lnSpc>
                <a:spcPct val="107000"/>
              </a:lnSpc>
              <a:spcAft>
                <a:spcPts val="800"/>
              </a:spcAft>
            </a:pPr>
            <a:r>
              <a:rPr lang="en-IE" sz="6000" b="1" dirty="0">
                <a:solidFill>
                  <a:srgbClr val="A23B23"/>
                </a:solidFill>
                <a:effectLst/>
                <a:latin typeface="Segoe UI" panose="020B0502040204020203" pitchFamily="34" charset="0"/>
                <a:ea typeface="Times New Roman" panose="02020603050405020304" pitchFamily="18" charset="0"/>
                <a:cs typeface="Times New Roman" panose="02020603050405020304" pitchFamily="18" charset="0"/>
              </a:rPr>
              <a:t>How To Create a Canvas Model For Your Business</a:t>
            </a:r>
          </a:p>
          <a:p>
            <a:pPr marL="0" indent="0">
              <a:lnSpc>
                <a:spcPct val="107000"/>
              </a:lnSpc>
              <a:spcAft>
                <a:spcPts val="800"/>
              </a:spcAft>
            </a:pPr>
            <a:r>
              <a:rPr lang="en-IE" sz="5300" b="1" dirty="0">
                <a:solidFill>
                  <a:srgbClr val="6D6A3A"/>
                </a:solidFill>
                <a:latin typeface="Segoe UI" panose="020B0502040204020203" pitchFamily="34" charset="0"/>
                <a:ea typeface="Times New Roman" panose="02020603050405020304" pitchFamily="18" charset="0"/>
              </a:rPr>
              <a:t>4. VALUE PROPOSITION</a:t>
            </a:r>
          </a:p>
          <a:p>
            <a:pPr marL="0" indent="0">
              <a:lnSpc>
                <a:spcPct val="107000"/>
              </a:lnSpc>
              <a:spcAft>
                <a:spcPts val="800"/>
              </a:spcAft>
            </a:pPr>
            <a:r>
              <a:rPr lang="en-GB" sz="4600" dirty="0">
                <a:effectLst/>
                <a:ea typeface="Calibri" panose="020F0502020204030204" pitchFamily="34" charset="0"/>
                <a:cs typeface="Times New Roman" panose="02020603050405020304" pitchFamily="18" charset="0"/>
              </a:rPr>
              <a:t> </a:t>
            </a:r>
            <a:r>
              <a:rPr lang="en-GB" sz="4000" dirty="0">
                <a:effectLst/>
                <a:ea typeface="Calibri" panose="020F0502020204030204" pitchFamily="34" charset="0"/>
                <a:cs typeface="Times New Roman" panose="02020603050405020304" pitchFamily="18" charset="0"/>
              </a:rPr>
              <a:t>The Value Proposition section details what your customer base will receive in return for their money and time.</a:t>
            </a:r>
          </a:p>
          <a:p>
            <a:pPr marL="0" indent="0">
              <a:lnSpc>
                <a:spcPct val="107000"/>
              </a:lnSpc>
              <a:spcAft>
                <a:spcPts val="800"/>
              </a:spcAft>
            </a:pPr>
            <a:r>
              <a:rPr lang="en-GB" sz="4000" dirty="0">
                <a:effectLst/>
                <a:ea typeface="Calibri" panose="020F0502020204030204" pitchFamily="34" charset="0"/>
                <a:cs typeface="Times New Roman" panose="02020603050405020304" pitchFamily="18" charset="0"/>
              </a:rPr>
              <a:t>•	What makes your product or offering unique?</a:t>
            </a:r>
          </a:p>
          <a:p>
            <a:pPr marL="0" indent="0">
              <a:lnSpc>
                <a:spcPct val="107000"/>
              </a:lnSpc>
              <a:spcAft>
                <a:spcPts val="800"/>
              </a:spcAft>
            </a:pPr>
            <a:r>
              <a:rPr lang="en-GB" sz="4000" dirty="0">
                <a:effectLst/>
                <a:ea typeface="Calibri" panose="020F0502020204030204" pitchFamily="34" charset="0"/>
                <a:cs typeface="Times New Roman" panose="02020603050405020304" pitchFamily="18" charset="0"/>
              </a:rPr>
              <a:t>•	What value does it bring compared with other similar smallholder businesses?</a:t>
            </a:r>
          </a:p>
          <a:p>
            <a:pPr marL="0" indent="0">
              <a:lnSpc>
                <a:spcPct val="107000"/>
              </a:lnSpc>
              <a:spcAft>
                <a:spcPts val="800"/>
              </a:spcAft>
            </a:pPr>
            <a:r>
              <a:rPr lang="en-GB" sz="4000" dirty="0">
                <a:effectLst/>
                <a:ea typeface="Calibri" panose="020F0502020204030204" pitchFamily="34" charset="0"/>
                <a:cs typeface="Times New Roman" panose="02020603050405020304" pitchFamily="18" charset="0"/>
              </a:rPr>
              <a:t>•	What are the different benefits that your smallholding business  offers to its 	customers?</a:t>
            </a:r>
          </a:p>
          <a:p>
            <a:pPr marL="0" indent="0">
              <a:lnSpc>
                <a:spcPct val="107000"/>
              </a:lnSpc>
              <a:spcAft>
                <a:spcPts val="800"/>
              </a:spcAft>
            </a:pPr>
            <a:r>
              <a:rPr lang="en-GB" sz="4000" dirty="0">
                <a:effectLst/>
                <a:ea typeface="Calibri" panose="020F0502020204030204" pitchFamily="34" charset="0"/>
                <a:cs typeface="Times New Roman" panose="02020603050405020304" pitchFamily="18" charset="0"/>
              </a:rPr>
              <a:t>•	How will you be able to differentiate yourself from other brands or products on the 	market?</a:t>
            </a:r>
          </a:p>
          <a:p>
            <a:pPr marL="0" indent="0">
              <a:lnSpc>
                <a:spcPct val="107000"/>
              </a:lnSpc>
              <a:spcAft>
                <a:spcPts val="800"/>
              </a:spcAft>
            </a:pPr>
            <a:endParaRPr lang="en-GB" sz="4600" dirty="0">
              <a:effectLst/>
              <a:ea typeface="Calibri" panose="020F0502020204030204" pitchFamily="34" charset="0"/>
              <a:cs typeface="Times New Roman" panose="02020603050405020304" pitchFamily="18" charset="0"/>
            </a:endParaRPr>
          </a:p>
          <a:p>
            <a:pPr marL="0" indent="0">
              <a:lnSpc>
                <a:spcPct val="107000"/>
              </a:lnSpc>
              <a:spcAft>
                <a:spcPts val="800"/>
              </a:spcAft>
            </a:pPr>
            <a:endParaRPr lang="en-IE" sz="46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340436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6F4A72-00FD-656F-96E1-FB7B66078AD6}"/>
              </a:ext>
            </a:extLst>
          </p:cNvPr>
          <p:cNvSpPr>
            <a:spLocks noGrp="1"/>
          </p:cNvSpPr>
          <p:nvPr>
            <p:ph type="body" sz="quarter" idx="18"/>
          </p:nvPr>
        </p:nvSpPr>
        <p:spPr>
          <a:xfrm>
            <a:off x="304800" y="311815"/>
            <a:ext cx="11637484" cy="5003136"/>
          </a:xfrm>
        </p:spPr>
        <p:txBody>
          <a:bodyPr>
            <a:normAutofit fontScale="77500" lnSpcReduction="20000"/>
          </a:bodyPr>
          <a:lstStyle/>
          <a:p>
            <a:pPr marL="0" indent="0">
              <a:lnSpc>
                <a:spcPct val="107000"/>
              </a:lnSpc>
              <a:spcAft>
                <a:spcPts val="800"/>
              </a:spcAft>
            </a:pPr>
            <a:r>
              <a:rPr lang="en-IE" sz="6000" b="1" dirty="0">
                <a:solidFill>
                  <a:srgbClr val="A23B23"/>
                </a:solidFill>
                <a:effectLst/>
                <a:latin typeface="Segoe UI" panose="020B0502040204020203" pitchFamily="34" charset="0"/>
                <a:ea typeface="Times New Roman" panose="02020603050405020304" pitchFamily="18" charset="0"/>
                <a:cs typeface="Times New Roman" panose="02020603050405020304" pitchFamily="18" charset="0"/>
              </a:rPr>
              <a:t>How To Create a Canvas Model For Your Business</a:t>
            </a:r>
          </a:p>
          <a:p>
            <a:pPr marL="0" indent="0">
              <a:lnSpc>
                <a:spcPct val="107000"/>
              </a:lnSpc>
              <a:spcAft>
                <a:spcPts val="800"/>
              </a:spcAft>
            </a:pPr>
            <a:r>
              <a:rPr lang="en-IE" sz="5300" b="1" dirty="0">
                <a:solidFill>
                  <a:srgbClr val="6D6A3A"/>
                </a:solidFill>
                <a:latin typeface="Calibri" panose="020F0502020204030204" pitchFamily="34" charset="0"/>
                <a:ea typeface="Times New Roman" panose="02020603050405020304" pitchFamily="18" charset="0"/>
                <a:cs typeface="Calibri" panose="020F0502020204030204" pitchFamily="34" charset="0"/>
              </a:rPr>
              <a:t>5. CUSTOMER RELATIONSHIPS </a:t>
            </a:r>
          </a:p>
          <a:p>
            <a:pPr marL="0" indent="0">
              <a:lnSpc>
                <a:spcPct val="107000"/>
              </a:lnSpc>
              <a:spcAft>
                <a:spcPts val="800"/>
              </a:spcAft>
            </a:pPr>
            <a:r>
              <a:rPr lang="en-GB" sz="4600" dirty="0">
                <a:effectLst/>
                <a:ea typeface="Calibri" panose="020F0502020204030204" pitchFamily="34" charset="0"/>
                <a:cs typeface="Times New Roman" panose="02020603050405020304" pitchFamily="18" charset="0"/>
              </a:rPr>
              <a:t> </a:t>
            </a:r>
            <a:r>
              <a:rPr lang="en-GB" sz="2800" dirty="0">
                <a:effectLst/>
                <a:ea typeface="Calibri" panose="020F0502020204030204" pitchFamily="34" charset="0"/>
                <a:cs typeface="Times New Roman" panose="02020603050405020304" pitchFamily="18" charset="0"/>
              </a:rPr>
              <a:t>The Customer Relationships section should include all of the ways that you plan on communicating with your consumers, including social media to help promote your offering</a:t>
            </a:r>
          </a:p>
          <a:p>
            <a:pPr marL="0" indent="0">
              <a:lnSpc>
                <a:spcPct val="107000"/>
              </a:lnSpc>
              <a:spcAft>
                <a:spcPts val="800"/>
              </a:spcAft>
            </a:pPr>
            <a:r>
              <a:rPr lang="en-GB" sz="2800" dirty="0">
                <a:effectLst/>
                <a:ea typeface="Calibri" panose="020F0502020204030204" pitchFamily="34" charset="0"/>
                <a:cs typeface="Times New Roman" panose="02020603050405020304" pitchFamily="18" charset="0"/>
              </a:rPr>
              <a:t>•	How will you communicate with consumers throughout the buyer’s journey?</a:t>
            </a:r>
          </a:p>
          <a:p>
            <a:pPr marL="0" indent="0">
              <a:lnSpc>
                <a:spcPct val="107000"/>
              </a:lnSpc>
              <a:spcAft>
                <a:spcPts val="800"/>
              </a:spcAft>
            </a:pPr>
            <a:r>
              <a:rPr lang="en-GB" sz="2800" dirty="0">
                <a:effectLst/>
                <a:ea typeface="Calibri" panose="020F0502020204030204" pitchFamily="34" charset="0"/>
                <a:cs typeface="Times New Roman" panose="02020603050405020304" pitchFamily="18" charset="0"/>
              </a:rPr>
              <a:t>•	What is the best way to market your smallholder business?</a:t>
            </a:r>
          </a:p>
          <a:p>
            <a:pPr marL="0" indent="0">
              <a:lnSpc>
                <a:spcPct val="107000"/>
              </a:lnSpc>
              <a:spcAft>
                <a:spcPts val="800"/>
              </a:spcAft>
            </a:pPr>
            <a:r>
              <a:rPr lang="en-GB" sz="2800" dirty="0">
                <a:effectLst/>
                <a:ea typeface="Calibri" panose="020F0502020204030204" pitchFamily="34" charset="0"/>
                <a:cs typeface="Times New Roman" panose="02020603050405020304" pitchFamily="18" charset="0"/>
              </a:rPr>
              <a:t>•	Which social media platforms do you use?</a:t>
            </a:r>
          </a:p>
          <a:p>
            <a:pPr marL="0" indent="0">
              <a:lnSpc>
                <a:spcPct val="107000"/>
              </a:lnSpc>
              <a:spcAft>
                <a:spcPts val="800"/>
              </a:spcAft>
            </a:pPr>
            <a:endParaRPr lang="en-GB" sz="4600" dirty="0">
              <a:effectLst/>
              <a:ea typeface="Calibri" panose="020F0502020204030204" pitchFamily="34" charset="0"/>
              <a:cs typeface="Times New Roman" panose="02020603050405020304" pitchFamily="18" charset="0"/>
            </a:endParaRPr>
          </a:p>
          <a:p>
            <a:pPr marL="0" indent="0">
              <a:lnSpc>
                <a:spcPct val="107000"/>
              </a:lnSpc>
              <a:spcAft>
                <a:spcPts val="800"/>
              </a:spcAft>
            </a:pPr>
            <a:endParaRPr lang="en-IE" sz="46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264147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6F4A72-00FD-656F-96E1-FB7B66078AD6}"/>
              </a:ext>
            </a:extLst>
          </p:cNvPr>
          <p:cNvSpPr>
            <a:spLocks noGrp="1"/>
          </p:cNvSpPr>
          <p:nvPr>
            <p:ph type="body" sz="quarter" idx="18"/>
          </p:nvPr>
        </p:nvSpPr>
        <p:spPr>
          <a:xfrm>
            <a:off x="704128" y="311814"/>
            <a:ext cx="11238156" cy="5393641"/>
          </a:xfrm>
        </p:spPr>
        <p:txBody>
          <a:bodyPr>
            <a:normAutofit/>
          </a:bodyPr>
          <a:lstStyle/>
          <a:p>
            <a:pPr marL="0" indent="0">
              <a:lnSpc>
                <a:spcPct val="107000"/>
              </a:lnSpc>
              <a:spcAft>
                <a:spcPts val="800"/>
              </a:spcAft>
            </a:pPr>
            <a:r>
              <a:rPr lang="en-IE" sz="3600" b="1" dirty="0">
                <a:solidFill>
                  <a:srgbClr val="A23B23"/>
                </a:solidFill>
                <a:effectLst/>
                <a:latin typeface="Segoe UI" panose="020B0502040204020203" pitchFamily="34" charset="0"/>
                <a:ea typeface="Times New Roman" panose="02020603050405020304" pitchFamily="18" charset="0"/>
                <a:cs typeface="Times New Roman" panose="02020603050405020304" pitchFamily="18" charset="0"/>
              </a:rPr>
              <a:t>How To Create a Canvas Model For Your Business</a:t>
            </a:r>
          </a:p>
          <a:p>
            <a:pPr marL="0" indent="0">
              <a:lnSpc>
                <a:spcPct val="107000"/>
              </a:lnSpc>
              <a:spcAft>
                <a:spcPts val="800"/>
              </a:spcAft>
            </a:pPr>
            <a:r>
              <a:rPr lang="en-IE" sz="2900" b="1" dirty="0">
                <a:solidFill>
                  <a:srgbClr val="6D6A3A"/>
                </a:solidFill>
                <a:ea typeface="Times New Roman" panose="02020603050405020304" pitchFamily="18" charset="0"/>
              </a:rPr>
              <a:t>6. DISTRIBUTION  CHANNELS </a:t>
            </a:r>
          </a:p>
          <a:p>
            <a:pPr>
              <a:lnSpc>
                <a:spcPct val="107000"/>
              </a:lnSpc>
              <a:spcAft>
                <a:spcPts val="800"/>
              </a:spcAft>
            </a:pPr>
            <a:r>
              <a:rPr lang="en-IE" sz="1800" dirty="0">
                <a:solidFill>
                  <a:srgbClr val="333333"/>
                </a:solidFill>
                <a:effectLst/>
                <a:latin typeface="Segoe UI" panose="020B0502040204020203" pitchFamily="34" charset="0"/>
                <a:ea typeface="Times New Roman" panose="02020603050405020304" pitchFamily="18" charset="0"/>
                <a:cs typeface="Times New Roman" panose="02020603050405020304" pitchFamily="18" charset="0"/>
              </a:rPr>
              <a:t>The Distribution Channels section is all about how the product  will be sold.</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Symbol" panose="05050102010706020507" pitchFamily="18" charset="2"/>
              <a:buChar char=""/>
              <a:tabLst>
                <a:tab pos="457200" algn="l"/>
              </a:tabLst>
            </a:pPr>
            <a:r>
              <a:rPr lang="en-IE" sz="1800" dirty="0">
                <a:solidFill>
                  <a:srgbClr val="333333"/>
                </a:solidFill>
                <a:effectLst/>
                <a:latin typeface="Segoe UI" panose="020B0502040204020203" pitchFamily="34" charset="0"/>
                <a:ea typeface="Times New Roman" panose="02020603050405020304" pitchFamily="18" charset="0"/>
                <a:cs typeface="Times New Roman" panose="02020603050405020304" pitchFamily="18" charset="0"/>
              </a:rPr>
              <a:t>What are the best </a:t>
            </a:r>
            <a:r>
              <a:rPr lang="en-IE" sz="1800" dirty="0">
                <a:solidFill>
                  <a:srgbClr val="333333"/>
                </a:solidFill>
                <a:latin typeface="Segoe UI" panose="020B0502040204020203" pitchFamily="34" charset="0"/>
                <a:ea typeface="Times New Roman" panose="02020603050405020304" pitchFamily="18" charset="0"/>
                <a:cs typeface="Times New Roman" panose="02020603050405020304" pitchFamily="18" charset="0"/>
              </a:rPr>
              <a:t>sales c</a:t>
            </a:r>
            <a:r>
              <a:rPr lang="en-IE" sz="1800" dirty="0">
                <a:solidFill>
                  <a:srgbClr val="333333"/>
                </a:solidFill>
                <a:effectLst/>
                <a:latin typeface="Segoe UI" panose="020B0502040204020203" pitchFamily="34" charset="0"/>
                <a:ea typeface="Times New Roman" panose="02020603050405020304" pitchFamily="18" charset="0"/>
                <a:cs typeface="Times New Roman" panose="02020603050405020304" pitchFamily="18" charset="0"/>
              </a:rPr>
              <a:t>hannels to reach your target audience?</a:t>
            </a:r>
            <a:endParaRPr lang="en-IE" sz="18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Symbol" panose="05050102010706020507" pitchFamily="18" charset="2"/>
              <a:buChar char=""/>
              <a:tabLst>
                <a:tab pos="457200" algn="l"/>
              </a:tabLst>
            </a:pPr>
            <a:r>
              <a:rPr lang="en-IE" sz="1800" dirty="0">
                <a:solidFill>
                  <a:srgbClr val="333333"/>
                </a:solidFill>
                <a:effectLst/>
                <a:latin typeface="Segoe UI" panose="020B0502040204020203" pitchFamily="34" charset="0"/>
                <a:ea typeface="Times New Roman" panose="02020603050405020304" pitchFamily="18" charset="0"/>
                <a:cs typeface="Times New Roman" panose="02020603050405020304" pitchFamily="18" charset="0"/>
              </a:rPr>
              <a:t>How are these channels integrated?</a:t>
            </a:r>
            <a:endParaRPr lang="en-IE" sz="18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Symbol" panose="05050102010706020507" pitchFamily="18" charset="2"/>
              <a:buChar char=""/>
              <a:tabLst>
                <a:tab pos="457200" algn="l"/>
              </a:tabLst>
            </a:pPr>
            <a:r>
              <a:rPr lang="en-IE" sz="1800" dirty="0">
                <a:solidFill>
                  <a:srgbClr val="333333"/>
                </a:solidFill>
                <a:effectLst/>
                <a:latin typeface="Segoe UI" panose="020B0502040204020203" pitchFamily="34" charset="0"/>
                <a:ea typeface="Times New Roman" panose="02020603050405020304" pitchFamily="18" charset="0"/>
                <a:cs typeface="Times New Roman" panose="02020603050405020304" pitchFamily="18" charset="0"/>
              </a:rPr>
              <a:t>Which channels perform the best?</a:t>
            </a:r>
            <a:endParaRPr lang="en-IE" sz="18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Symbol" panose="05050102010706020507" pitchFamily="18" charset="2"/>
              <a:buChar char=""/>
              <a:tabLst>
                <a:tab pos="457200" algn="l"/>
              </a:tabLst>
            </a:pPr>
            <a:r>
              <a:rPr lang="en-IE" sz="1800" dirty="0">
                <a:solidFill>
                  <a:srgbClr val="333333"/>
                </a:solidFill>
                <a:effectLst/>
                <a:latin typeface="Segoe UI" panose="020B0502040204020203" pitchFamily="34" charset="0"/>
                <a:ea typeface="Times New Roman" panose="02020603050405020304" pitchFamily="18" charset="0"/>
                <a:cs typeface="Times New Roman" panose="02020603050405020304" pitchFamily="18" charset="0"/>
              </a:rPr>
              <a:t>Which channels are the most cost-effective?</a:t>
            </a:r>
            <a:endParaRPr lang="en-IE" sz="18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pPr>
            <a:endParaRPr lang="en-GB" sz="4600" dirty="0">
              <a:effectLst/>
              <a:ea typeface="Calibri" panose="020F0502020204030204" pitchFamily="34" charset="0"/>
              <a:cs typeface="Times New Roman" panose="02020603050405020304" pitchFamily="18" charset="0"/>
            </a:endParaRPr>
          </a:p>
          <a:p>
            <a:pPr marL="0" indent="0">
              <a:lnSpc>
                <a:spcPct val="107000"/>
              </a:lnSpc>
              <a:spcAft>
                <a:spcPts val="800"/>
              </a:spcAft>
            </a:pPr>
            <a:endParaRPr lang="en-IE" sz="46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97470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6F4A72-00FD-656F-96E1-FB7B66078AD6}"/>
              </a:ext>
            </a:extLst>
          </p:cNvPr>
          <p:cNvSpPr>
            <a:spLocks noGrp="1"/>
          </p:cNvSpPr>
          <p:nvPr>
            <p:ph type="body" sz="quarter" idx="18"/>
          </p:nvPr>
        </p:nvSpPr>
        <p:spPr>
          <a:xfrm>
            <a:off x="704128" y="311814"/>
            <a:ext cx="11238156" cy="5393641"/>
          </a:xfrm>
        </p:spPr>
        <p:txBody>
          <a:bodyPr>
            <a:normAutofit/>
          </a:bodyPr>
          <a:lstStyle/>
          <a:p>
            <a:pPr marL="0" indent="0">
              <a:lnSpc>
                <a:spcPct val="107000"/>
              </a:lnSpc>
              <a:spcAft>
                <a:spcPts val="800"/>
              </a:spcAft>
            </a:pPr>
            <a:r>
              <a:rPr lang="en-IE" sz="3600" b="1" dirty="0">
                <a:solidFill>
                  <a:srgbClr val="A23B23"/>
                </a:solidFill>
                <a:effectLst/>
                <a:latin typeface="Segoe UI" panose="020B0502040204020203" pitchFamily="34" charset="0"/>
                <a:ea typeface="Times New Roman" panose="02020603050405020304" pitchFamily="18" charset="0"/>
                <a:cs typeface="Times New Roman" panose="02020603050405020304" pitchFamily="18" charset="0"/>
              </a:rPr>
              <a:t>How To Create a Canvas Model For Your Business</a:t>
            </a:r>
          </a:p>
          <a:p>
            <a:pPr marL="0" indent="0">
              <a:lnSpc>
                <a:spcPct val="107000"/>
              </a:lnSpc>
              <a:spcAft>
                <a:spcPts val="800"/>
              </a:spcAft>
            </a:pPr>
            <a:r>
              <a:rPr lang="en-IE" sz="2900" b="1" dirty="0">
                <a:solidFill>
                  <a:srgbClr val="6D6A3A"/>
                </a:solidFill>
                <a:ea typeface="Times New Roman" panose="02020603050405020304" pitchFamily="18" charset="0"/>
              </a:rPr>
              <a:t>7. POTENTIAL CUSTOMERS </a:t>
            </a:r>
          </a:p>
          <a:p>
            <a:pPr>
              <a:lnSpc>
                <a:spcPct val="107000"/>
              </a:lnSpc>
              <a:spcAft>
                <a:spcPts val="800"/>
              </a:spcAft>
            </a:pPr>
            <a:r>
              <a:rPr lang="en-IE" sz="2200" dirty="0">
                <a:solidFill>
                  <a:srgbClr val="A23B23"/>
                </a:solidFill>
                <a:effectLst/>
                <a:latin typeface="Segoe UI" panose="020B0502040204020203" pitchFamily="34" charset="0"/>
                <a:ea typeface="Times New Roman" panose="02020603050405020304" pitchFamily="18" charset="0"/>
                <a:cs typeface="Times New Roman" panose="02020603050405020304" pitchFamily="18" charset="0"/>
              </a:rPr>
              <a:t>This section includes a list of all potential customers within your target group.</a:t>
            </a:r>
            <a:endParaRPr lang="en-IE" sz="2200" dirty="0">
              <a:solidFill>
                <a:srgbClr val="A23B23"/>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Symbol" panose="05050102010706020507" pitchFamily="18" charset="2"/>
              <a:buChar char=""/>
              <a:tabLst>
                <a:tab pos="457200" algn="l"/>
              </a:tabLst>
            </a:pPr>
            <a:r>
              <a:rPr lang="en-IE" sz="2200" dirty="0">
                <a:solidFill>
                  <a:srgbClr val="A23B23"/>
                </a:solidFill>
                <a:effectLst/>
                <a:latin typeface="Segoe UI" panose="020B0502040204020203" pitchFamily="34" charset="0"/>
                <a:ea typeface="Times New Roman" panose="02020603050405020304" pitchFamily="18" charset="0"/>
                <a:cs typeface="Times New Roman" panose="02020603050405020304" pitchFamily="18" charset="0"/>
              </a:rPr>
              <a:t>How do I identify my customer segments?</a:t>
            </a:r>
            <a:endParaRPr lang="en-IE" sz="2200" dirty="0">
              <a:solidFill>
                <a:srgbClr val="A23B23"/>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Symbol" panose="05050102010706020507" pitchFamily="18" charset="2"/>
              <a:buChar char=""/>
              <a:tabLst>
                <a:tab pos="457200" algn="l"/>
              </a:tabLst>
            </a:pPr>
            <a:r>
              <a:rPr lang="en-IE" sz="2200" dirty="0">
                <a:solidFill>
                  <a:srgbClr val="A23B23"/>
                </a:solidFill>
                <a:effectLst/>
                <a:latin typeface="Segoe UI" panose="020B0502040204020203" pitchFamily="34" charset="0"/>
                <a:ea typeface="Times New Roman" panose="02020603050405020304" pitchFamily="18" charset="0"/>
                <a:cs typeface="Times New Roman" panose="02020603050405020304" pitchFamily="18" charset="0"/>
              </a:rPr>
              <a:t>What are their demographics?</a:t>
            </a:r>
            <a:endParaRPr lang="en-IE" sz="2200" dirty="0">
              <a:solidFill>
                <a:srgbClr val="A23B23"/>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Symbol" panose="05050102010706020507" pitchFamily="18" charset="2"/>
              <a:buChar char=""/>
              <a:tabLst>
                <a:tab pos="457200" algn="l"/>
              </a:tabLst>
            </a:pPr>
            <a:r>
              <a:rPr lang="en-IE" sz="2200" dirty="0">
                <a:solidFill>
                  <a:srgbClr val="A23B23"/>
                </a:solidFill>
                <a:effectLst/>
                <a:latin typeface="Segoe UI" panose="020B0502040204020203" pitchFamily="34" charset="0"/>
                <a:ea typeface="Times New Roman" panose="02020603050405020304" pitchFamily="18" charset="0"/>
                <a:cs typeface="Times New Roman" panose="02020603050405020304" pitchFamily="18" charset="0"/>
              </a:rPr>
              <a:t>Which geographical areas will this smallholder product be offered in?</a:t>
            </a:r>
            <a:endParaRPr lang="en-IE" sz="2200" dirty="0">
              <a:solidFill>
                <a:srgbClr val="A23B23"/>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Symbol" panose="05050102010706020507" pitchFamily="18" charset="2"/>
              <a:buChar char=""/>
              <a:tabLst>
                <a:tab pos="457200" algn="l"/>
              </a:tabLst>
            </a:pPr>
            <a:r>
              <a:rPr lang="en-IE" sz="2200" dirty="0">
                <a:solidFill>
                  <a:srgbClr val="A23B23"/>
                </a:solidFill>
                <a:effectLst/>
                <a:latin typeface="Segoe UI" panose="020B0502040204020203" pitchFamily="34" charset="0"/>
                <a:ea typeface="Times New Roman" panose="02020603050405020304" pitchFamily="18" charset="0"/>
                <a:cs typeface="Times New Roman" panose="02020603050405020304" pitchFamily="18" charset="0"/>
              </a:rPr>
              <a:t>Why would these particular groups purchase from me over others that sell similar products to mine?</a:t>
            </a:r>
            <a:endParaRPr lang="en-IE" sz="2200" dirty="0">
              <a:solidFill>
                <a:srgbClr val="A23B23"/>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pPr>
            <a:endParaRPr lang="en-GB" sz="4600" dirty="0">
              <a:effectLst/>
              <a:ea typeface="Calibri" panose="020F0502020204030204" pitchFamily="34" charset="0"/>
              <a:cs typeface="Times New Roman" panose="02020603050405020304" pitchFamily="18" charset="0"/>
            </a:endParaRPr>
          </a:p>
          <a:p>
            <a:pPr marL="0" indent="0">
              <a:lnSpc>
                <a:spcPct val="107000"/>
              </a:lnSpc>
              <a:spcAft>
                <a:spcPts val="800"/>
              </a:spcAft>
            </a:pPr>
            <a:endParaRPr lang="en-IE" sz="46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669501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6F4A72-00FD-656F-96E1-FB7B66078AD6}"/>
              </a:ext>
            </a:extLst>
          </p:cNvPr>
          <p:cNvSpPr>
            <a:spLocks noGrp="1"/>
          </p:cNvSpPr>
          <p:nvPr>
            <p:ph type="body" sz="quarter" idx="18"/>
          </p:nvPr>
        </p:nvSpPr>
        <p:spPr>
          <a:xfrm>
            <a:off x="704128" y="311814"/>
            <a:ext cx="11238156" cy="5955636"/>
          </a:xfrm>
        </p:spPr>
        <p:txBody>
          <a:bodyPr>
            <a:normAutofit lnSpcReduction="10000"/>
          </a:bodyPr>
          <a:lstStyle/>
          <a:p>
            <a:pPr marL="0" indent="0">
              <a:lnSpc>
                <a:spcPct val="107000"/>
              </a:lnSpc>
              <a:spcAft>
                <a:spcPts val="800"/>
              </a:spcAft>
            </a:pPr>
            <a:r>
              <a:rPr lang="en-IE" sz="3600" b="1" dirty="0">
                <a:solidFill>
                  <a:srgbClr val="A23B23"/>
                </a:solidFill>
                <a:effectLst/>
                <a:latin typeface="Segoe UI" panose="020B0502040204020203" pitchFamily="34" charset="0"/>
                <a:ea typeface="Times New Roman" panose="02020603050405020304" pitchFamily="18" charset="0"/>
                <a:cs typeface="Times New Roman" panose="02020603050405020304" pitchFamily="18" charset="0"/>
              </a:rPr>
              <a:t>How To Create a Canvas Model For Your Business</a:t>
            </a:r>
          </a:p>
          <a:p>
            <a:pPr marL="514350" indent="-514350">
              <a:lnSpc>
                <a:spcPct val="107000"/>
              </a:lnSpc>
              <a:spcAft>
                <a:spcPts val="800"/>
              </a:spcAft>
              <a:buAutoNum type="arabicPlain" startAt="8"/>
            </a:pPr>
            <a:r>
              <a:rPr lang="en-IE" sz="2900" b="1" dirty="0">
                <a:solidFill>
                  <a:srgbClr val="6D6A3A"/>
                </a:solidFill>
                <a:ea typeface="Times New Roman" panose="02020603050405020304" pitchFamily="18" charset="0"/>
              </a:rPr>
              <a:t>COST STRUCTIURE  </a:t>
            </a:r>
          </a:p>
          <a:p>
            <a:pPr marL="0" indent="0">
              <a:lnSpc>
                <a:spcPct val="107000"/>
              </a:lnSpc>
              <a:spcAft>
                <a:spcPts val="800"/>
              </a:spcAft>
            </a:pPr>
            <a:r>
              <a:rPr lang="en-IE" sz="2200" dirty="0">
                <a:ea typeface="Times New Roman" panose="02020603050405020304" pitchFamily="18" charset="0"/>
                <a:cs typeface="Times New Roman" panose="02020603050405020304" pitchFamily="18" charset="0"/>
              </a:rPr>
              <a:t>The </a:t>
            </a:r>
            <a:r>
              <a:rPr lang="en-IE" sz="2200" dirty="0">
                <a:effectLst/>
                <a:ea typeface="Times New Roman" panose="02020603050405020304" pitchFamily="18" charset="0"/>
                <a:cs typeface="Times New Roman" panose="02020603050405020304" pitchFamily="18" charset="0"/>
              </a:rPr>
              <a:t>Cost Structure section is a list of everything that you will need to invest in order to run your smallholder business successfully.</a:t>
            </a:r>
            <a:endParaRPr lang="en-IE" sz="2200" dirty="0">
              <a:effectLst/>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Symbol" panose="05050102010706020507" pitchFamily="18" charset="2"/>
              <a:buChar char=""/>
              <a:tabLst>
                <a:tab pos="457200" algn="l"/>
              </a:tabLst>
            </a:pPr>
            <a:r>
              <a:rPr lang="en-IE" sz="2200" dirty="0">
                <a:effectLst/>
                <a:ea typeface="Times New Roman" panose="02020603050405020304" pitchFamily="18" charset="0"/>
                <a:cs typeface="Times New Roman" panose="02020603050405020304" pitchFamily="18" charset="0"/>
              </a:rPr>
              <a:t>What are the different costs associated with starting and running this business?</a:t>
            </a:r>
            <a:endParaRPr lang="en-IE" sz="2200" dirty="0">
              <a:effectLst/>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Symbol" panose="05050102010706020507" pitchFamily="18" charset="2"/>
              <a:buChar char=""/>
              <a:tabLst>
                <a:tab pos="457200" algn="l"/>
              </a:tabLst>
            </a:pPr>
            <a:r>
              <a:rPr lang="en-IE" sz="2200" dirty="0">
                <a:effectLst/>
                <a:ea typeface="Times New Roman" panose="02020603050405020304" pitchFamily="18" charset="0"/>
                <a:cs typeface="Times New Roman" panose="02020603050405020304" pitchFamily="18" charset="0"/>
              </a:rPr>
              <a:t>How much money do I need upfront?</a:t>
            </a:r>
            <a:endParaRPr lang="en-IE" sz="2200" dirty="0">
              <a:effectLst/>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Symbol" panose="05050102010706020507" pitchFamily="18" charset="2"/>
              <a:buChar char=""/>
              <a:tabLst>
                <a:tab pos="457200" algn="l"/>
              </a:tabLst>
            </a:pPr>
            <a:r>
              <a:rPr lang="en-IE" sz="2200" dirty="0">
                <a:effectLst/>
                <a:ea typeface="Times New Roman" panose="02020603050405020304" pitchFamily="18" charset="0"/>
                <a:cs typeface="Times New Roman" panose="02020603050405020304" pitchFamily="18" charset="0"/>
              </a:rPr>
              <a:t>Which resources am I able to provide myself without having any additional expenses?</a:t>
            </a:r>
            <a:endParaRPr lang="en-IE" sz="2200" dirty="0">
              <a:effectLst/>
              <a:ea typeface="Calibri" panose="020F0502020204030204" pitchFamily="34" charset="0"/>
              <a:cs typeface="Times New Roman" panose="02020603050405020304" pitchFamily="18" charset="0"/>
            </a:endParaRPr>
          </a:p>
          <a:p>
            <a:pPr marL="1524000">
              <a:lnSpc>
                <a:spcPct val="107000"/>
              </a:lnSpc>
              <a:spcAft>
                <a:spcPts val="800"/>
              </a:spcAft>
            </a:pPr>
            <a:r>
              <a:rPr lang="en-IE" sz="2200" dirty="0">
                <a:effectLst/>
                <a:ea typeface="Times New Roman" panose="02020603050405020304" pitchFamily="18" charset="0"/>
                <a:cs typeface="Times New Roman" panose="02020603050405020304" pitchFamily="18" charset="0"/>
              </a:rPr>
              <a:t>   For example, if you are creating a business that will sell online, it’s important to include things like hosting costs or website design fees. If your </a:t>
            </a:r>
            <a:r>
              <a:rPr lang="en-IE" sz="2200" dirty="0" err="1">
                <a:effectLst/>
                <a:ea typeface="Times New Roman" panose="02020603050405020304" pitchFamily="18" charset="0"/>
                <a:cs typeface="Times New Roman" panose="02020603050405020304" pitchFamily="18" charset="0"/>
              </a:rPr>
              <a:t>startup</a:t>
            </a:r>
            <a:r>
              <a:rPr lang="en-IE" sz="2200" dirty="0">
                <a:effectLst/>
                <a:ea typeface="Times New Roman" panose="02020603050405020304" pitchFamily="18" charset="0"/>
                <a:cs typeface="Times New Roman" panose="02020603050405020304" pitchFamily="18" charset="0"/>
              </a:rPr>
              <a:t> requires physical products, then you’ll need to factor in materials and labour costs into this section of the canvas.</a:t>
            </a:r>
            <a:br>
              <a:rPr lang="en-IE" sz="1800" dirty="0">
                <a:effectLst/>
                <a:ea typeface="Times New Roman" panose="02020603050405020304" pitchFamily="18" charset="0"/>
                <a:cs typeface="Times New Roman" panose="02020603050405020304" pitchFamily="18" charset="0"/>
              </a:rPr>
            </a:br>
            <a:r>
              <a:rPr lang="en-IE" sz="1800" dirty="0">
                <a:effectLst/>
                <a:ea typeface="Times New Roman" panose="02020603050405020304" pitchFamily="18" charset="0"/>
                <a:cs typeface="Times New Roman" panose="02020603050405020304" pitchFamily="18" charset="0"/>
              </a:rPr>
              <a:t> </a:t>
            </a:r>
            <a:endParaRPr lang="en-IE" sz="1800" dirty="0">
              <a:effectLst/>
              <a:ea typeface="Calibri" panose="020F0502020204030204" pitchFamily="34" charset="0"/>
              <a:cs typeface="Times New Roman" panose="02020603050405020304" pitchFamily="18" charset="0"/>
            </a:endParaRPr>
          </a:p>
          <a:p>
            <a:pPr marL="0" indent="0">
              <a:lnSpc>
                <a:spcPct val="107000"/>
              </a:lnSpc>
              <a:spcAft>
                <a:spcPts val="800"/>
              </a:spcAft>
            </a:pPr>
            <a:endParaRPr lang="en-GB" sz="4600" dirty="0">
              <a:effectLst/>
              <a:ea typeface="Calibri" panose="020F0502020204030204" pitchFamily="34" charset="0"/>
              <a:cs typeface="Times New Roman" panose="02020603050405020304" pitchFamily="18" charset="0"/>
            </a:endParaRPr>
          </a:p>
          <a:p>
            <a:pPr marL="0" indent="0">
              <a:lnSpc>
                <a:spcPct val="107000"/>
              </a:lnSpc>
              <a:spcAft>
                <a:spcPts val="800"/>
              </a:spcAft>
            </a:pPr>
            <a:endParaRPr lang="en-IE" sz="46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688953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6F4A72-00FD-656F-96E1-FB7B66078AD6}"/>
              </a:ext>
            </a:extLst>
          </p:cNvPr>
          <p:cNvSpPr>
            <a:spLocks noGrp="1"/>
          </p:cNvSpPr>
          <p:nvPr>
            <p:ph type="body" sz="quarter" idx="18"/>
          </p:nvPr>
        </p:nvSpPr>
        <p:spPr>
          <a:xfrm>
            <a:off x="704128" y="311814"/>
            <a:ext cx="11238156" cy="5955636"/>
          </a:xfrm>
        </p:spPr>
        <p:txBody>
          <a:bodyPr>
            <a:normAutofit/>
          </a:bodyPr>
          <a:lstStyle/>
          <a:p>
            <a:pPr marL="0" indent="0">
              <a:lnSpc>
                <a:spcPct val="107000"/>
              </a:lnSpc>
              <a:spcAft>
                <a:spcPts val="800"/>
              </a:spcAft>
            </a:pPr>
            <a:r>
              <a:rPr lang="en-IE" sz="3600" b="1" dirty="0">
                <a:solidFill>
                  <a:srgbClr val="A23B23"/>
                </a:solidFill>
                <a:effectLst/>
                <a:latin typeface="Segoe UI" panose="020B0502040204020203" pitchFamily="34" charset="0"/>
                <a:ea typeface="Times New Roman" panose="02020603050405020304" pitchFamily="18" charset="0"/>
                <a:cs typeface="Times New Roman" panose="02020603050405020304" pitchFamily="18" charset="0"/>
              </a:rPr>
              <a:t>How To Create a Canvas Model For Your Business</a:t>
            </a:r>
          </a:p>
          <a:p>
            <a:pPr marL="0" indent="0">
              <a:lnSpc>
                <a:spcPct val="107000"/>
              </a:lnSpc>
              <a:spcAft>
                <a:spcPts val="800"/>
              </a:spcAft>
            </a:pPr>
            <a:r>
              <a:rPr lang="en-IE" sz="2900" b="1" dirty="0">
                <a:solidFill>
                  <a:srgbClr val="6D6A3A"/>
                </a:solidFill>
                <a:ea typeface="Times New Roman" panose="02020603050405020304" pitchFamily="18" charset="0"/>
              </a:rPr>
              <a:t>9 REVENUE STREAMS </a:t>
            </a:r>
          </a:p>
          <a:p>
            <a:pPr marL="0" indent="0">
              <a:lnSpc>
                <a:spcPct val="107000"/>
              </a:lnSpc>
              <a:spcAft>
                <a:spcPts val="800"/>
              </a:spcAft>
            </a:pPr>
            <a:r>
              <a:rPr lang="en-GB" sz="1800" dirty="0">
                <a:effectLst/>
                <a:ea typeface="Times New Roman" panose="02020603050405020304" pitchFamily="18" charset="0"/>
                <a:cs typeface="Times New Roman" panose="02020603050405020304" pitchFamily="18" charset="0"/>
              </a:rPr>
              <a:t>The Revenue Streams section is a list of all the ways that you plan on making money from your smallholder business. </a:t>
            </a:r>
          </a:p>
          <a:p>
            <a:pPr marL="0" indent="0">
              <a:lnSpc>
                <a:spcPct val="107000"/>
              </a:lnSpc>
              <a:spcAft>
                <a:spcPts val="800"/>
              </a:spcAft>
            </a:pPr>
            <a:r>
              <a:rPr lang="en-GB" sz="1800" dirty="0">
                <a:effectLst/>
                <a:ea typeface="Times New Roman" panose="02020603050405020304" pitchFamily="18" charset="0"/>
                <a:cs typeface="Times New Roman" panose="02020603050405020304" pitchFamily="18" charset="0"/>
              </a:rPr>
              <a:t>•	What are my different streams of revenue?</a:t>
            </a:r>
          </a:p>
          <a:p>
            <a:pPr marL="0" indent="0">
              <a:lnSpc>
                <a:spcPct val="107000"/>
              </a:lnSpc>
              <a:spcAft>
                <a:spcPts val="800"/>
              </a:spcAft>
            </a:pPr>
            <a:r>
              <a:rPr lang="en-GB" sz="1800" dirty="0">
                <a:effectLst/>
                <a:ea typeface="Times New Roman" panose="02020603050405020304" pitchFamily="18" charset="0"/>
                <a:cs typeface="Times New Roman" panose="02020603050405020304" pitchFamily="18" charset="0"/>
              </a:rPr>
              <a:t>•	How much money can I make from each one?</a:t>
            </a:r>
          </a:p>
          <a:p>
            <a:pPr marL="0" indent="0">
              <a:lnSpc>
                <a:spcPct val="107000"/>
              </a:lnSpc>
              <a:spcAft>
                <a:spcPts val="800"/>
              </a:spcAft>
            </a:pPr>
            <a:r>
              <a:rPr lang="en-GB" sz="1800" dirty="0">
                <a:effectLst/>
                <a:ea typeface="Times New Roman" panose="02020603050405020304" pitchFamily="18" charset="0"/>
                <a:cs typeface="Times New Roman" panose="02020603050405020304" pitchFamily="18" charset="0"/>
              </a:rPr>
              <a:t>•	Which resources am I able to provide without having any additional costs or expenses attached to them,?</a:t>
            </a:r>
          </a:p>
          <a:p>
            <a:pPr marL="0" indent="0">
              <a:lnSpc>
                <a:spcPct val="107000"/>
              </a:lnSpc>
              <a:spcAft>
                <a:spcPts val="800"/>
              </a:spcAft>
            </a:pPr>
            <a:r>
              <a:rPr lang="en-GB" sz="1800" dirty="0">
                <a:effectLst/>
                <a:ea typeface="Times New Roman" panose="02020603050405020304" pitchFamily="18" charset="0"/>
                <a:cs typeface="Times New Roman" panose="02020603050405020304" pitchFamily="18" charset="0"/>
              </a:rPr>
              <a:t>For example, if you’re selling a product then your revenue stream would be the price of each unit sold,  then it’s important to list all potential clients here so that you are clear exactly will be paying for this and how much money they will potentially provide.</a:t>
            </a:r>
          </a:p>
          <a:p>
            <a:pPr marL="0" indent="0">
              <a:lnSpc>
                <a:spcPct val="107000"/>
              </a:lnSpc>
              <a:spcAft>
                <a:spcPts val="800"/>
              </a:spcAft>
            </a:pPr>
            <a:br>
              <a:rPr lang="en-IE" sz="1800" dirty="0">
                <a:effectLst/>
                <a:ea typeface="Times New Roman" panose="02020603050405020304" pitchFamily="18" charset="0"/>
                <a:cs typeface="Times New Roman" panose="02020603050405020304" pitchFamily="18" charset="0"/>
              </a:rPr>
            </a:br>
            <a:r>
              <a:rPr lang="en-IE" sz="1800" dirty="0">
                <a:effectLst/>
                <a:ea typeface="Times New Roman" panose="02020603050405020304" pitchFamily="18" charset="0"/>
                <a:cs typeface="Times New Roman" panose="02020603050405020304" pitchFamily="18" charset="0"/>
              </a:rPr>
              <a:t> </a:t>
            </a:r>
            <a:endParaRPr lang="en-IE" sz="1800" dirty="0">
              <a:effectLst/>
              <a:ea typeface="Calibri" panose="020F0502020204030204" pitchFamily="34" charset="0"/>
              <a:cs typeface="Times New Roman" panose="02020603050405020304" pitchFamily="18" charset="0"/>
            </a:endParaRPr>
          </a:p>
          <a:p>
            <a:pPr marL="0" indent="0">
              <a:lnSpc>
                <a:spcPct val="107000"/>
              </a:lnSpc>
              <a:spcAft>
                <a:spcPts val="800"/>
              </a:spcAft>
            </a:pPr>
            <a:endParaRPr lang="en-GB" sz="4600" dirty="0">
              <a:effectLst/>
              <a:ea typeface="Calibri" panose="020F0502020204030204" pitchFamily="34" charset="0"/>
              <a:cs typeface="Times New Roman" panose="02020603050405020304" pitchFamily="18" charset="0"/>
            </a:endParaRPr>
          </a:p>
          <a:p>
            <a:pPr marL="0" indent="0">
              <a:lnSpc>
                <a:spcPct val="107000"/>
              </a:lnSpc>
              <a:spcAft>
                <a:spcPts val="800"/>
              </a:spcAft>
            </a:pPr>
            <a:endParaRPr lang="en-IE" sz="46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712118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6F4A72-00FD-656F-96E1-FB7B66078AD6}"/>
              </a:ext>
            </a:extLst>
          </p:cNvPr>
          <p:cNvSpPr>
            <a:spLocks noGrp="1"/>
          </p:cNvSpPr>
          <p:nvPr>
            <p:ph type="body" sz="quarter" idx="18"/>
          </p:nvPr>
        </p:nvSpPr>
        <p:spPr>
          <a:xfrm>
            <a:off x="135924" y="311814"/>
            <a:ext cx="11806360" cy="5955636"/>
          </a:xfrm>
        </p:spPr>
        <p:txBody>
          <a:bodyPr>
            <a:normAutofit/>
          </a:bodyPr>
          <a:lstStyle/>
          <a:p>
            <a:pPr marL="0" indent="0">
              <a:lnSpc>
                <a:spcPct val="107000"/>
              </a:lnSpc>
              <a:spcAft>
                <a:spcPts val="800"/>
              </a:spcAft>
            </a:pPr>
            <a:r>
              <a:rPr lang="en-IE" sz="3600" b="1" dirty="0">
                <a:solidFill>
                  <a:srgbClr val="A23B23"/>
                </a:solidFill>
                <a:effectLst/>
                <a:latin typeface="Segoe UI" panose="020B0502040204020203" pitchFamily="34" charset="0"/>
                <a:ea typeface="Times New Roman" panose="02020603050405020304" pitchFamily="18" charset="0"/>
                <a:cs typeface="Times New Roman" panose="02020603050405020304" pitchFamily="18" charset="0"/>
              </a:rPr>
              <a:t>EXERCISE:  Create a Canvas Model For Your Business</a:t>
            </a:r>
            <a:br>
              <a:rPr lang="en-IE" sz="1800" dirty="0">
                <a:effectLst/>
                <a:ea typeface="Times New Roman" panose="02020603050405020304" pitchFamily="18" charset="0"/>
                <a:cs typeface="Times New Roman" panose="02020603050405020304" pitchFamily="18" charset="0"/>
              </a:rPr>
            </a:br>
            <a:r>
              <a:rPr lang="en-IE" sz="1800" dirty="0">
                <a:effectLst/>
                <a:ea typeface="Times New Roman" panose="02020603050405020304" pitchFamily="18" charset="0"/>
                <a:cs typeface="Times New Roman" panose="02020603050405020304" pitchFamily="18" charset="0"/>
              </a:rPr>
              <a:t> </a:t>
            </a:r>
            <a:endParaRPr lang="en-IE" sz="1800" dirty="0">
              <a:effectLst/>
              <a:ea typeface="Calibri" panose="020F0502020204030204" pitchFamily="34" charset="0"/>
              <a:cs typeface="Times New Roman" panose="02020603050405020304" pitchFamily="18" charset="0"/>
            </a:endParaRPr>
          </a:p>
          <a:p>
            <a:pPr marL="0" indent="0">
              <a:lnSpc>
                <a:spcPct val="107000"/>
              </a:lnSpc>
              <a:spcAft>
                <a:spcPts val="800"/>
              </a:spcAft>
            </a:pPr>
            <a:endParaRPr lang="en-GB" sz="4600" dirty="0">
              <a:effectLst/>
              <a:ea typeface="Calibri" panose="020F0502020204030204" pitchFamily="34" charset="0"/>
              <a:cs typeface="Times New Roman" panose="02020603050405020304" pitchFamily="18" charset="0"/>
            </a:endParaRPr>
          </a:p>
          <a:p>
            <a:pPr marL="0" indent="0">
              <a:lnSpc>
                <a:spcPct val="107000"/>
              </a:lnSpc>
              <a:spcAft>
                <a:spcPts val="800"/>
              </a:spcAft>
            </a:pPr>
            <a:endParaRPr lang="en-IE" sz="4600" dirty="0">
              <a:effectLst/>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7CD70C7A-741F-9650-8043-0FE73A4D900D}"/>
              </a:ext>
            </a:extLst>
          </p:cNvPr>
          <p:cNvPicPr>
            <a:picLocks noChangeAspect="1"/>
          </p:cNvPicPr>
          <p:nvPr/>
        </p:nvPicPr>
        <p:blipFill>
          <a:blip r:embed="rId2"/>
          <a:stretch>
            <a:fillRect/>
          </a:stretch>
        </p:blipFill>
        <p:spPr>
          <a:xfrm>
            <a:off x="2147856" y="1285283"/>
            <a:ext cx="10044144" cy="4821530"/>
          </a:xfrm>
          <a:prstGeom prst="rect">
            <a:avLst/>
          </a:prstGeom>
        </p:spPr>
      </p:pic>
      <p:sp>
        <p:nvSpPr>
          <p:cNvPr id="5" name="TextBox 4">
            <a:extLst>
              <a:ext uri="{FF2B5EF4-FFF2-40B4-BE49-F238E27FC236}">
                <a16:creationId xmlns:a16="http://schemas.microsoft.com/office/drawing/2014/main" id="{F89C8E41-03A3-C05B-FA3F-54B222700483}"/>
              </a:ext>
            </a:extLst>
          </p:cNvPr>
          <p:cNvSpPr txBox="1"/>
          <p:nvPr/>
        </p:nvSpPr>
        <p:spPr>
          <a:xfrm>
            <a:off x="135924" y="1087575"/>
            <a:ext cx="2113006" cy="3785652"/>
          </a:xfrm>
          <a:prstGeom prst="rect">
            <a:avLst/>
          </a:prstGeom>
          <a:noFill/>
        </p:spPr>
        <p:txBody>
          <a:bodyPr wrap="square" rtlCol="0">
            <a:spAutoFit/>
          </a:bodyPr>
          <a:lstStyle/>
          <a:p>
            <a:r>
              <a:rPr lang="en-IE" sz="2400" dirty="0">
                <a:solidFill>
                  <a:srgbClr val="60220F"/>
                </a:solidFill>
              </a:rPr>
              <a:t>Use our editable template to bring all sections together.  Remember it needs to be concise and very clear.</a:t>
            </a:r>
          </a:p>
        </p:txBody>
      </p:sp>
    </p:spTree>
    <p:extLst>
      <p:ext uri="{BB962C8B-B14F-4D97-AF65-F5344CB8AC3E}">
        <p14:creationId xmlns:p14="http://schemas.microsoft.com/office/powerpoint/2010/main" val="25230036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EF17D4-5058-16A5-F7A6-EE51959CFE17}"/>
              </a:ext>
            </a:extLst>
          </p:cNvPr>
          <p:cNvSpPr>
            <a:spLocks noGrp="1"/>
          </p:cNvSpPr>
          <p:nvPr>
            <p:ph type="body" sz="quarter" idx="13"/>
          </p:nvPr>
        </p:nvSpPr>
        <p:spPr>
          <a:xfrm>
            <a:off x="257283" y="85126"/>
            <a:ext cx="7785979" cy="1051166"/>
          </a:xfrm>
        </p:spPr>
        <p:txBody>
          <a:bodyPr>
            <a:noAutofit/>
          </a:bodyPr>
          <a:lstStyle/>
          <a:p>
            <a:r>
              <a:rPr lang="en-IE" dirty="0"/>
              <a:t>Here are some useful and easy-to-use resources to help you on this journey…</a:t>
            </a:r>
          </a:p>
        </p:txBody>
      </p:sp>
      <p:sp>
        <p:nvSpPr>
          <p:cNvPr id="5" name="Text Placeholder 2">
            <a:extLst>
              <a:ext uri="{FF2B5EF4-FFF2-40B4-BE49-F238E27FC236}">
                <a16:creationId xmlns:a16="http://schemas.microsoft.com/office/drawing/2014/main" id="{90B1BA81-5416-8842-0617-0B3F50000CD6}"/>
              </a:ext>
            </a:extLst>
          </p:cNvPr>
          <p:cNvSpPr>
            <a:spLocks noGrp="1"/>
          </p:cNvSpPr>
          <p:nvPr>
            <p:ph type="body" sz="quarter" idx="17"/>
          </p:nvPr>
        </p:nvSpPr>
        <p:spPr>
          <a:xfrm>
            <a:off x="766852" y="1805466"/>
            <a:ext cx="6361113" cy="4441825"/>
          </a:xfrm>
        </p:spPr>
        <p:txBody>
          <a:bodyPr>
            <a:normAutofit/>
          </a:bodyPr>
          <a:lstStyle/>
          <a:p>
            <a:pPr indent="0"/>
            <a:r>
              <a:rPr lang="en-US" dirty="0" err="1">
                <a:solidFill>
                  <a:srgbClr val="1188A3"/>
                </a:solidFill>
                <a:hlinkClick r:id="rId2">
                  <a:extLst>
                    <a:ext uri="{A12FA001-AC4F-418D-AE19-62706E023703}">
                      <ahyp:hlinkClr xmlns:ahyp="http://schemas.microsoft.com/office/drawing/2018/hyperlinkcolor" val="tx"/>
                    </a:ext>
                  </a:extLst>
                </a:hlinkClick>
              </a:rPr>
              <a:t>Strategyzer</a:t>
            </a:r>
            <a:r>
              <a:rPr lang="en-US" b="0" i="0" dirty="0">
                <a:effectLst/>
              </a:rPr>
              <a:t> is a complete platform of several methods, tools and templates to </a:t>
            </a:r>
            <a:r>
              <a:rPr lang="en-US" dirty="0"/>
              <a:t>capture your business model approach. </a:t>
            </a:r>
            <a:endParaRPr lang="en-IE" dirty="0"/>
          </a:p>
        </p:txBody>
      </p:sp>
      <p:sp>
        <p:nvSpPr>
          <p:cNvPr id="6" name="Picture Placeholder 1">
            <a:extLst>
              <a:ext uri="{FF2B5EF4-FFF2-40B4-BE49-F238E27FC236}">
                <a16:creationId xmlns:a16="http://schemas.microsoft.com/office/drawing/2014/main" id="{DAC0E902-F8BB-DCE0-FA71-D44941483A20}"/>
              </a:ext>
            </a:extLst>
          </p:cNvPr>
          <p:cNvSpPr txBox="1">
            <a:spLocks/>
          </p:cNvSpPr>
          <p:nvPr/>
        </p:nvSpPr>
        <p:spPr>
          <a:xfrm>
            <a:off x="8954835" y="1376094"/>
            <a:ext cx="3389565" cy="4033653"/>
          </a:xfrm>
          <a:prstGeom prst="rect">
            <a:avLst/>
          </a:prstGeom>
        </p:spPr>
      </p:sp>
      <p:pic>
        <p:nvPicPr>
          <p:cNvPr id="7" name="Picture Placeholder 7">
            <a:hlinkClick r:id="rId3"/>
            <a:extLst>
              <a:ext uri="{FF2B5EF4-FFF2-40B4-BE49-F238E27FC236}">
                <a16:creationId xmlns:a16="http://schemas.microsoft.com/office/drawing/2014/main" id="{4E794474-415E-1CA0-810D-1FBBC0ED1CE6}"/>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a:ext>
            </a:extLst>
          </a:blip>
          <a:srcRect l="15528" r="18470"/>
          <a:stretch/>
        </p:blipFill>
        <p:spPr>
          <a:xfrm>
            <a:off x="8802688" y="1223963"/>
            <a:ext cx="3389312" cy="4033837"/>
          </a:xfrm>
        </p:spPr>
      </p:pic>
      <p:sp>
        <p:nvSpPr>
          <p:cNvPr id="8" name="Arrow: Right 7">
            <a:extLst>
              <a:ext uri="{FF2B5EF4-FFF2-40B4-BE49-F238E27FC236}">
                <a16:creationId xmlns:a16="http://schemas.microsoft.com/office/drawing/2014/main" id="{DBF33944-9F16-F926-4832-E45EB0191E20}"/>
              </a:ext>
            </a:extLst>
          </p:cNvPr>
          <p:cNvSpPr/>
          <p:nvPr/>
        </p:nvSpPr>
        <p:spPr>
          <a:xfrm>
            <a:off x="1871932" y="3429000"/>
            <a:ext cx="6361113" cy="1194758"/>
          </a:xfrm>
          <a:prstGeom prst="rightArrow">
            <a:avLst/>
          </a:prstGeom>
          <a:solidFill>
            <a:srgbClr val="6D6A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Box 8">
            <a:extLst>
              <a:ext uri="{FF2B5EF4-FFF2-40B4-BE49-F238E27FC236}">
                <a16:creationId xmlns:a16="http://schemas.microsoft.com/office/drawing/2014/main" id="{FC8CB345-5CCE-9B7C-53FE-C345514EC6B0}"/>
              </a:ext>
            </a:extLst>
          </p:cNvPr>
          <p:cNvSpPr txBox="1"/>
          <p:nvPr/>
        </p:nvSpPr>
        <p:spPr>
          <a:xfrm>
            <a:off x="2328218" y="3826324"/>
            <a:ext cx="5310844" cy="400110"/>
          </a:xfrm>
          <a:prstGeom prst="rect">
            <a:avLst/>
          </a:prstGeom>
          <a:noFill/>
        </p:spPr>
        <p:txBody>
          <a:bodyPr wrap="square">
            <a:spAutoFit/>
          </a:bodyPr>
          <a:lstStyle/>
          <a:p>
            <a:r>
              <a:rPr lang="en-US" sz="2000" b="1" i="0" dirty="0">
                <a:solidFill>
                  <a:schemeClr val="bg1"/>
                </a:solidFill>
                <a:effectLst/>
              </a:rPr>
              <a:t>Access </a:t>
            </a:r>
            <a:r>
              <a:rPr lang="en-US" sz="2000" b="1" dirty="0">
                <a:solidFill>
                  <a:schemeClr val="bg1"/>
                </a:solidFill>
              </a:rPr>
              <a:t>f</a:t>
            </a:r>
            <a:r>
              <a:rPr lang="en-US" sz="2000" b="1" i="0" dirty="0">
                <a:solidFill>
                  <a:schemeClr val="bg1"/>
                </a:solidFill>
                <a:effectLst/>
              </a:rPr>
              <a:t>ree content through this link</a:t>
            </a:r>
            <a:endParaRPr lang="en-IE" sz="2000" b="1" dirty="0">
              <a:solidFill>
                <a:schemeClr val="bg1"/>
              </a:solidFill>
            </a:endParaRPr>
          </a:p>
        </p:txBody>
      </p:sp>
      <p:sp>
        <p:nvSpPr>
          <p:cNvPr id="10" name="TextBox 9">
            <a:extLst>
              <a:ext uri="{FF2B5EF4-FFF2-40B4-BE49-F238E27FC236}">
                <a16:creationId xmlns:a16="http://schemas.microsoft.com/office/drawing/2014/main" id="{B88D047E-27F0-634C-008D-9741D196391A}"/>
              </a:ext>
            </a:extLst>
          </p:cNvPr>
          <p:cNvSpPr txBox="1"/>
          <p:nvPr/>
        </p:nvSpPr>
        <p:spPr>
          <a:xfrm>
            <a:off x="1871932" y="4791048"/>
            <a:ext cx="6100482" cy="369332"/>
          </a:xfrm>
          <a:prstGeom prst="rect">
            <a:avLst/>
          </a:prstGeom>
          <a:noFill/>
        </p:spPr>
        <p:txBody>
          <a:bodyPr wrap="square">
            <a:spAutoFit/>
          </a:bodyPr>
          <a:lstStyle/>
          <a:p>
            <a:r>
              <a:rPr lang="en-IE" dirty="0">
                <a:solidFill>
                  <a:srgbClr val="1188A3"/>
                </a:solidFill>
              </a:rPr>
              <a:t>https://www.strategyzer.com/resources/canvas-tools-guides</a:t>
            </a:r>
          </a:p>
        </p:txBody>
      </p:sp>
    </p:spTree>
    <p:extLst>
      <p:ext uri="{BB962C8B-B14F-4D97-AF65-F5344CB8AC3E}">
        <p14:creationId xmlns:p14="http://schemas.microsoft.com/office/powerpoint/2010/main" val="38742855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3B079980-6BE5-8E75-57C6-905F08F8294A}"/>
              </a:ext>
            </a:extLst>
          </p:cNvPr>
          <p:cNvSpPr>
            <a:spLocks noGrp="1"/>
          </p:cNvSpPr>
          <p:nvPr>
            <p:ph type="body" sz="quarter" idx="13"/>
          </p:nvPr>
        </p:nvSpPr>
        <p:spPr>
          <a:xfrm>
            <a:off x="447675" y="309563"/>
            <a:ext cx="11329988" cy="914400"/>
          </a:xfrm>
        </p:spPr>
        <p:txBody>
          <a:bodyPr/>
          <a:lstStyle/>
          <a:p>
            <a:pPr algn="l"/>
            <a:r>
              <a:rPr lang="en-IE" b="1" dirty="0" err="1"/>
              <a:t>Strategyzer’s</a:t>
            </a:r>
            <a:r>
              <a:rPr lang="en-IE" dirty="0"/>
              <a:t> </a:t>
            </a:r>
            <a:r>
              <a:rPr lang="en-IE" dirty="0">
                <a:solidFill>
                  <a:srgbClr val="1188A3"/>
                </a:solidFill>
                <a:hlinkClick r:id="rId3">
                  <a:extLst>
                    <a:ext uri="{A12FA001-AC4F-418D-AE19-62706E023703}">
                      <ahyp:hlinkClr xmlns:ahyp="http://schemas.microsoft.com/office/drawing/2018/hyperlinkcolor" val="tx"/>
                    </a:ext>
                  </a:extLst>
                </a:hlinkClick>
              </a:rPr>
              <a:t>Business Model Canvas…</a:t>
            </a:r>
            <a:r>
              <a:rPr lang="en-IE" dirty="0">
                <a:solidFill>
                  <a:srgbClr val="1188A3"/>
                </a:solidFill>
              </a:rPr>
              <a:t> </a:t>
            </a:r>
            <a:r>
              <a:rPr lang="en-US" sz="3600" b="1" dirty="0"/>
              <a:t>Their Definition:</a:t>
            </a:r>
          </a:p>
          <a:p>
            <a:pPr algn="l"/>
            <a:endParaRPr lang="en-IE" dirty="0">
              <a:solidFill>
                <a:srgbClr val="1188A3"/>
              </a:solidFill>
            </a:endParaRPr>
          </a:p>
          <a:p>
            <a:endParaRPr lang="en-IE" dirty="0"/>
          </a:p>
        </p:txBody>
      </p:sp>
      <p:sp>
        <p:nvSpPr>
          <p:cNvPr id="5" name="TextBox 4">
            <a:extLst>
              <a:ext uri="{FF2B5EF4-FFF2-40B4-BE49-F238E27FC236}">
                <a16:creationId xmlns:a16="http://schemas.microsoft.com/office/drawing/2014/main" id="{1C8FA215-96FB-E168-2668-B70A9D9C24A6}"/>
              </a:ext>
            </a:extLst>
          </p:cNvPr>
          <p:cNvSpPr txBox="1"/>
          <p:nvPr/>
        </p:nvSpPr>
        <p:spPr>
          <a:xfrm>
            <a:off x="-215659" y="899719"/>
            <a:ext cx="12321396" cy="461665"/>
          </a:xfrm>
          <a:prstGeom prst="rect">
            <a:avLst/>
          </a:prstGeom>
          <a:noFill/>
        </p:spPr>
        <p:txBody>
          <a:bodyPr wrap="square">
            <a:spAutoFit/>
          </a:bodyPr>
          <a:lstStyle/>
          <a:p>
            <a:pPr marL="0" indent="0" algn="r">
              <a:buNone/>
            </a:pPr>
            <a:r>
              <a:rPr lang="en-US" sz="2400" dirty="0">
                <a:solidFill>
                  <a:srgbClr val="A23B23"/>
                </a:solidFill>
              </a:rPr>
              <a:t>A business model describes the rationale of how a business </a:t>
            </a:r>
            <a:r>
              <a:rPr lang="en-US" sz="2400" b="1" dirty="0">
                <a:solidFill>
                  <a:srgbClr val="A23B23"/>
                </a:solidFill>
              </a:rPr>
              <a:t>creates, delivers &amp; captures value </a:t>
            </a:r>
          </a:p>
        </p:txBody>
      </p:sp>
      <p:sp>
        <p:nvSpPr>
          <p:cNvPr id="6" name="Text Placeholder 2">
            <a:extLst>
              <a:ext uri="{FF2B5EF4-FFF2-40B4-BE49-F238E27FC236}">
                <a16:creationId xmlns:a16="http://schemas.microsoft.com/office/drawing/2014/main" id="{3F44B14D-6259-ADA2-FBC2-40E6E99E66B8}"/>
              </a:ext>
            </a:extLst>
          </p:cNvPr>
          <p:cNvSpPr txBox="1">
            <a:spLocks/>
          </p:cNvSpPr>
          <p:nvPr/>
        </p:nvSpPr>
        <p:spPr>
          <a:xfrm>
            <a:off x="274320" y="2065962"/>
            <a:ext cx="4686300" cy="4792038"/>
          </a:xfrm>
          <a:prstGeom prst="rect">
            <a:avLst/>
          </a:prstGeom>
          <a:solidFill>
            <a:srgbClr val="E3E2DB"/>
          </a:solidFill>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dirty="0">
                <a:solidFill>
                  <a:srgbClr val="60220F"/>
                </a:solidFill>
              </a:rPr>
              <a:t>It can be described via </a:t>
            </a:r>
            <a:r>
              <a:rPr lang="en-US" sz="2400" b="1" dirty="0">
                <a:solidFill>
                  <a:srgbClr val="60220F"/>
                </a:solidFill>
              </a:rPr>
              <a:t>9 building blocks</a:t>
            </a:r>
            <a:r>
              <a:rPr lang="en-US" sz="2400" dirty="0">
                <a:solidFill>
                  <a:srgbClr val="60220F"/>
                </a:solidFill>
              </a:rPr>
              <a:t>: </a:t>
            </a:r>
          </a:p>
          <a:p>
            <a:pPr indent="457200"/>
            <a:r>
              <a:rPr lang="en-US" sz="2400" dirty="0">
                <a:solidFill>
                  <a:srgbClr val="60220F"/>
                </a:solidFill>
              </a:rPr>
              <a:t>Customer Segments</a:t>
            </a:r>
          </a:p>
          <a:p>
            <a:pPr indent="457200"/>
            <a:r>
              <a:rPr lang="en-US" sz="2400" dirty="0">
                <a:solidFill>
                  <a:srgbClr val="60220F"/>
                </a:solidFill>
              </a:rPr>
              <a:t>Value Propositions</a:t>
            </a:r>
          </a:p>
          <a:p>
            <a:pPr indent="457200"/>
            <a:r>
              <a:rPr lang="en-US" sz="2400" dirty="0">
                <a:solidFill>
                  <a:srgbClr val="60220F"/>
                </a:solidFill>
              </a:rPr>
              <a:t>Channels</a:t>
            </a:r>
          </a:p>
          <a:p>
            <a:pPr indent="457200"/>
            <a:r>
              <a:rPr lang="en-US" sz="2400" dirty="0">
                <a:solidFill>
                  <a:srgbClr val="60220F"/>
                </a:solidFill>
              </a:rPr>
              <a:t>Customer Relationships</a:t>
            </a:r>
          </a:p>
          <a:p>
            <a:pPr indent="457200"/>
            <a:r>
              <a:rPr lang="en-US" sz="2400" dirty="0">
                <a:solidFill>
                  <a:srgbClr val="60220F"/>
                </a:solidFill>
              </a:rPr>
              <a:t>Revenue Streams </a:t>
            </a:r>
          </a:p>
          <a:p>
            <a:pPr indent="457200"/>
            <a:r>
              <a:rPr lang="en-US" sz="2400" dirty="0">
                <a:solidFill>
                  <a:srgbClr val="60220F"/>
                </a:solidFill>
              </a:rPr>
              <a:t>Key Resources</a:t>
            </a:r>
          </a:p>
          <a:p>
            <a:pPr indent="457200"/>
            <a:r>
              <a:rPr lang="en-US" sz="2400" dirty="0">
                <a:solidFill>
                  <a:srgbClr val="60220F"/>
                </a:solidFill>
              </a:rPr>
              <a:t>Key Activities </a:t>
            </a:r>
          </a:p>
          <a:p>
            <a:pPr indent="457200"/>
            <a:r>
              <a:rPr lang="en-US" sz="2400" dirty="0">
                <a:solidFill>
                  <a:srgbClr val="60220F"/>
                </a:solidFill>
              </a:rPr>
              <a:t>Key Partnerships </a:t>
            </a:r>
          </a:p>
          <a:p>
            <a:pPr indent="457200"/>
            <a:r>
              <a:rPr lang="en-US" sz="2400" dirty="0">
                <a:solidFill>
                  <a:srgbClr val="60220F"/>
                </a:solidFill>
              </a:rPr>
              <a:t>Cost Structure</a:t>
            </a:r>
          </a:p>
        </p:txBody>
      </p:sp>
      <p:pic>
        <p:nvPicPr>
          <p:cNvPr id="7" name="Online Media 5" title="Business Model Canvas Explained">
            <a:hlinkClick r:id="" action="ppaction://media"/>
            <a:extLst>
              <a:ext uri="{FF2B5EF4-FFF2-40B4-BE49-F238E27FC236}">
                <a16:creationId xmlns:a16="http://schemas.microsoft.com/office/drawing/2014/main" id="{2ECC37FB-224A-6C44-F984-DB88EAD6D2F7}"/>
              </a:ext>
            </a:extLst>
          </p:cNvPr>
          <p:cNvPicPr>
            <a:picLocks noGrp="1" noRot="1" noChangeAspect="1"/>
          </p:cNvPicPr>
          <p:nvPr>
            <p:ph type="pic" sz="quarter" idx="15"/>
            <a:videoFile r:link="rId1"/>
          </p:nvPr>
        </p:nvPicPr>
        <p:blipFill>
          <a:blip r:embed="rId4"/>
          <a:srcRect l="3983" r="3983"/>
          <a:stretch>
            <a:fillRect/>
          </a:stretch>
        </p:blipFill>
        <p:spPr>
          <a:xfrm>
            <a:off x="5387975" y="1979613"/>
            <a:ext cx="5665788" cy="3478212"/>
          </a:xfrm>
          <a:prstGeom prst="rect">
            <a:avLst/>
          </a:prstGeom>
        </p:spPr>
      </p:pic>
      <p:sp>
        <p:nvSpPr>
          <p:cNvPr id="8" name="TextBox 7">
            <a:extLst>
              <a:ext uri="{FF2B5EF4-FFF2-40B4-BE49-F238E27FC236}">
                <a16:creationId xmlns:a16="http://schemas.microsoft.com/office/drawing/2014/main" id="{091F7D5D-9F78-D38F-59D4-940E31916700}"/>
              </a:ext>
            </a:extLst>
          </p:cNvPr>
          <p:cNvSpPr txBox="1"/>
          <p:nvPr/>
        </p:nvSpPr>
        <p:spPr>
          <a:xfrm>
            <a:off x="9748751" y="5973290"/>
            <a:ext cx="2443249" cy="646331"/>
          </a:xfrm>
          <a:prstGeom prst="rect">
            <a:avLst/>
          </a:prstGeom>
          <a:noFill/>
        </p:spPr>
        <p:txBody>
          <a:bodyPr wrap="square">
            <a:spAutoFit/>
          </a:bodyPr>
          <a:lstStyle/>
          <a:p>
            <a:r>
              <a:rPr lang="en-US" dirty="0">
                <a:solidFill>
                  <a:srgbClr val="6D6A3A"/>
                </a:solidFill>
                <a:hlinkClick r:id="rId5">
                  <a:extLst>
                    <a:ext uri="{A12FA001-AC4F-418D-AE19-62706E023703}">
                      <ahyp:hlinkClr xmlns:ahyp="http://schemas.microsoft.com/office/drawing/2018/hyperlinkcolor" val="tx"/>
                    </a:ext>
                  </a:extLst>
                </a:hlinkClick>
              </a:rPr>
              <a:t>Business Model Canvas Explained - YouTube</a:t>
            </a:r>
            <a:endParaRPr lang="en-IE" dirty="0">
              <a:solidFill>
                <a:srgbClr val="6D6A3A"/>
              </a:solidFill>
            </a:endParaRPr>
          </a:p>
        </p:txBody>
      </p:sp>
    </p:spTree>
    <p:extLst>
      <p:ext uri="{BB962C8B-B14F-4D97-AF65-F5344CB8AC3E}">
        <p14:creationId xmlns:p14="http://schemas.microsoft.com/office/powerpoint/2010/main" val="129839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Raw muddy carrots with tops laid on soil">
            <a:extLst>
              <a:ext uri="{FF2B5EF4-FFF2-40B4-BE49-F238E27FC236}">
                <a16:creationId xmlns:a16="http://schemas.microsoft.com/office/drawing/2014/main" id="{AEEB0093-7DF8-C41E-EC8B-81A63C034859}"/>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l="2840" r="2840"/>
          <a:stretch>
            <a:fillRect/>
          </a:stretch>
        </p:blipFill>
        <p:spPr>
          <a:xfrm>
            <a:off x="7286958" y="0"/>
            <a:ext cx="4851974" cy="6858000"/>
          </a:xfrm>
        </p:spPr>
      </p:pic>
      <p:sp>
        <p:nvSpPr>
          <p:cNvPr id="3" name="Text Placeholder 2">
            <a:extLst>
              <a:ext uri="{FF2B5EF4-FFF2-40B4-BE49-F238E27FC236}">
                <a16:creationId xmlns:a16="http://schemas.microsoft.com/office/drawing/2014/main" id="{F437F842-FA8B-D1D8-A8A0-8351CEBC3EFE}"/>
              </a:ext>
            </a:extLst>
          </p:cNvPr>
          <p:cNvSpPr>
            <a:spLocks noGrp="1"/>
          </p:cNvSpPr>
          <p:nvPr>
            <p:ph type="body" sz="quarter" idx="16"/>
          </p:nvPr>
        </p:nvSpPr>
        <p:spPr>
          <a:xfrm>
            <a:off x="-34779" y="1820682"/>
            <a:ext cx="6964389" cy="4038015"/>
          </a:xfrm>
        </p:spPr>
        <p:txBody>
          <a:bodyPr vert="horz" lIns="91440" tIns="45720" rIns="91440" bIns="45720" rtlCol="0" anchor="t">
            <a:noAutofit/>
          </a:bodyPr>
          <a:lstStyle/>
          <a:p>
            <a:pPr marL="342900" indent="-342900" algn="l">
              <a:lnSpc>
                <a:spcPct val="100000"/>
              </a:lnSpc>
              <a:buFont typeface="Arial" panose="020B0604020202020204" pitchFamily="34" charset="0"/>
              <a:buChar char="•"/>
            </a:pPr>
            <a:r>
              <a:rPr lang="en-US" b="0" i="0" dirty="0">
                <a:effectLst/>
                <a:latin typeface="Calibri"/>
                <a:ea typeface="Calibri"/>
                <a:cs typeface="Calibri"/>
              </a:rPr>
              <a:t>Smallholders </a:t>
            </a:r>
            <a:r>
              <a:rPr lang="en-US" dirty="0">
                <a:latin typeface="Calibri"/>
                <a:ea typeface="Calibri"/>
                <a:cs typeface="Calibri"/>
              </a:rPr>
              <a:t>can be described as h</a:t>
            </a:r>
            <a:r>
              <a:rPr lang="en-US" b="0" i="0" dirty="0">
                <a:effectLst/>
                <a:latin typeface="Calibri"/>
                <a:ea typeface="Calibri"/>
                <a:cs typeface="Calibri"/>
              </a:rPr>
              <a:t>ard-working micro-businesses with a legacy product they believe in. </a:t>
            </a:r>
            <a:endParaRPr lang="en-US" b="1" dirty="0">
              <a:latin typeface="Calibri"/>
              <a:ea typeface="Calibri"/>
              <a:cs typeface="Calibri"/>
            </a:endParaRPr>
          </a:p>
          <a:p>
            <a:pPr marL="342900" indent="-342900" algn="l">
              <a:lnSpc>
                <a:spcPct val="100000"/>
              </a:lnSpc>
              <a:buFont typeface="Arial" panose="020B0604020202020204" pitchFamily="34" charset="0"/>
              <a:buChar char="•"/>
            </a:pPr>
            <a:r>
              <a:rPr lang="en-US" dirty="0">
                <a:latin typeface="Calibri"/>
                <a:ea typeface="Calibri"/>
                <a:cs typeface="Calibri"/>
              </a:rPr>
              <a:t>D</a:t>
            </a:r>
            <a:r>
              <a:rPr lang="en-US" b="0" i="0" dirty="0">
                <a:effectLst/>
                <a:latin typeface="Calibri"/>
                <a:ea typeface="Calibri"/>
                <a:cs typeface="Calibri"/>
              </a:rPr>
              <a:t>espite crippling challenges and disadvantages due to the small size of their operations, weak technical capacity, high vulnerability to risks, and lack of capital, </a:t>
            </a:r>
            <a:r>
              <a:rPr lang="en-US" i="0" dirty="0">
                <a:effectLst/>
                <a:latin typeface="Calibri"/>
                <a:ea typeface="Calibri"/>
                <a:cs typeface="Calibri"/>
              </a:rPr>
              <a:t>smallholders act like a seed bank, preserving our heritage breeds &amp; rare arable crops </a:t>
            </a:r>
          </a:p>
          <a:p>
            <a:pPr marL="342900" indent="-342900" algn="l">
              <a:lnSpc>
                <a:spcPct val="100000"/>
              </a:lnSpc>
              <a:buFont typeface="Arial" panose="020B0604020202020204" pitchFamily="34" charset="0"/>
              <a:buChar char="•"/>
            </a:pPr>
            <a:r>
              <a:rPr lang="en-US" b="0" i="0" dirty="0">
                <a:effectLst/>
                <a:latin typeface="Calibri"/>
                <a:ea typeface="Calibri"/>
                <a:cs typeface="Calibri"/>
              </a:rPr>
              <a:t>As a result, smallholder farming is about a third less productive than large-scale farming (UN Food and Agriculture Organisation).</a:t>
            </a:r>
            <a:endParaRPr lang="en-IE" dirty="0">
              <a:latin typeface="Calibri"/>
              <a:ea typeface="Calibri"/>
              <a:cs typeface="Calibri"/>
            </a:endParaRPr>
          </a:p>
        </p:txBody>
      </p:sp>
      <p:sp>
        <p:nvSpPr>
          <p:cNvPr id="4" name="Text Placeholder 3">
            <a:extLst>
              <a:ext uri="{FF2B5EF4-FFF2-40B4-BE49-F238E27FC236}">
                <a16:creationId xmlns:a16="http://schemas.microsoft.com/office/drawing/2014/main" id="{03196250-995B-8C4C-0232-BC43235AC466}"/>
              </a:ext>
            </a:extLst>
          </p:cNvPr>
          <p:cNvSpPr>
            <a:spLocks noGrp="1"/>
          </p:cNvSpPr>
          <p:nvPr>
            <p:ph type="body" sz="quarter" idx="18"/>
          </p:nvPr>
        </p:nvSpPr>
        <p:spPr>
          <a:xfrm>
            <a:off x="447065" y="309491"/>
            <a:ext cx="6482545" cy="1484803"/>
          </a:xfrm>
        </p:spPr>
        <p:txBody>
          <a:bodyPr vert="horz" lIns="91440" tIns="45720" rIns="91440" bIns="45720" rtlCol="0" anchor="t">
            <a:normAutofit lnSpcReduction="10000"/>
          </a:bodyPr>
          <a:lstStyle/>
          <a:p>
            <a:r>
              <a:rPr lang="en-US" b="1" i="0" dirty="0">
                <a:effectLst/>
                <a:latin typeface="Calibri"/>
                <a:ea typeface="Calibri"/>
                <a:cs typeface="Calibri"/>
              </a:rPr>
              <a:t>Smallholders hold the key to Europe’s agricultural &amp; food heritage</a:t>
            </a:r>
            <a:endParaRPr lang="en-IE" dirty="0">
              <a:latin typeface="Calibri"/>
              <a:ea typeface="Calibri"/>
              <a:cs typeface="Calibri"/>
            </a:endParaRPr>
          </a:p>
        </p:txBody>
      </p:sp>
    </p:spTree>
    <p:extLst>
      <p:ext uri="{BB962C8B-B14F-4D97-AF65-F5344CB8AC3E}">
        <p14:creationId xmlns:p14="http://schemas.microsoft.com/office/powerpoint/2010/main" val="10402074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82;p28">
            <a:extLst>
              <a:ext uri="{FF2B5EF4-FFF2-40B4-BE49-F238E27FC236}">
                <a16:creationId xmlns:a16="http://schemas.microsoft.com/office/drawing/2014/main" id="{20CBA4B7-18F6-F6AA-1DB0-A53CDC1BA7F6}"/>
              </a:ext>
            </a:extLst>
          </p:cNvPr>
          <p:cNvSpPr txBox="1">
            <a:spLocks noGrp="1"/>
          </p:cNvSpPr>
          <p:nvPr>
            <p:ph type="body" sz="quarter" idx="18"/>
          </p:nvPr>
        </p:nvSpPr>
        <p:spPr>
          <a:xfrm>
            <a:off x="447675" y="1757363"/>
            <a:ext cx="11296650" cy="385603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033637"/>
              </a:buClr>
              <a:buSzPts val="2400"/>
              <a:buNone/>
            </a:pPr>
            <a:r>
              <a:rPr lang="en-US" b="1" u="sng" dirty="0"/>
              <a:t>An effective business model helps you to figure out elements such as</a:t>
            </a:r>
            <a:r>
              <a:rPr lang="en-US" b="1" dirty="0"/>
              <a:t>:</a:t>
            </a:r>
            <a:endParaRPr dirty="0"/>
          </a:p>
          <a:p>
            <a:pPr marL="342900" lvl="0" indent="-342900" algn="l" rtl="0">
              <a:lnSpc>
                <a:spcPct val="90000"/>
              </a:lnSpc>
              <a:spcBef>
                <a:spcPts val="1000"/>
              </a:spcBef>
              <a:spcAft>
                <a:spcPts val="0"/>
              </a:spcAft>
              <a:buClr>
                <a:srgbClr val="033637"/>
              </a:buClr>
              <a:buSzPts val="2400"/>
              <a:buFont typeface="Arial"/>
              <a:buChar char="•"/>
            </a:pPr>
            <a:r>
              <a:rPr lang="en-US" dirty="0"/>
              <a:t>Your business concept </a:t>
            </a:r>
            <a:endParaRPr dirty="0"/>
          </a:p>
          <a:p>
            <a:pPr marL="342900" lvl="0" indent="-342900" algn="l" rtl="0">
              <a:lnSpc>
                <a:spcPct val="90000"/>
              </a:lnSpc>
              <a:spcBef>
                <a:spcPts val="1000"/>
              </a:spcBef>
              <a:spcAft>
                <a:spcPts val="0"/>
              </a:spcAft>
              <a:buClr>
                <a:srgbClr val="033637"/>
              </a:buClr>
              <a:buSzPts val="2400"/>
              <a:buFont typeface="Arial"/>
              <a:buChar char="•"/>
            </a:pPr>
            <a:r>
              <a:rPr lang="en-US" dirty="0"/>
              <a:t>What problem are you solving and for whom? </a:t>
            </a:r>
            <a:endParaRPr dirty="0"/>
          </a:p>
          <a:p>
            <a:pPr marL="342900" lvl="0" indent="-342900" algn="l" rtl="0">
              <a:lnSpc>
                <a:spcPct val="90000"/>
              </a:lnSpc>
              <a:spcBef>
                <a:spcPts val="1000"/>
              </a:spcBef>
              <a:spcAft>
                <a:spcPts val="0"/>
              </a:spcAft>
              <a:buClr>
                <a:srgbClr val="033637"/>
              </a:buClr>
              <a:buSzPts val="2400"/>
              <a:buFont typeface="Arial"/>
              <a:buChar char="•"/>
            </a:pPr>
            <a:r>
              <a:rPr lang="en-US" dirty="0"/>
              <a:t>How will your </a:t>
            </a:r>
            <a:r>
              <a:rPr lang="en-IE" dirty="0"/>
              <a:t>smallholder </a:t>
            </a:r>
            <a:r>
              <a:rPr lang="en-US" dirty="0"/>
              <a:t>product get to customers? </a:t>
            </a:r>
            <a:endParaRPr dirty="0"/>
          </a:p>
          <a:p>
            <a:pPr marL="342900" lvl="0" indent="-342900" algn="l" rtl="0">
              <a:lnSpc>
                <a:spcPct val="90000"/>
              </a:lnSpc>
              <a:spcBef>
                <a:spcPts val="1000"/>
              </a:spcBef>
              <a:spcAft>
                <a:spcPts val="0"/>
              </a:spcAft>
              <a:buClr>
                <a:srgbClr val="033637"/>
              </a:buClr>
              <a:buSzPts val="2400"/>
              <a:buFont typeface="Arial"/>
              <a:buChar char="•"/>
            </a:pPr>
            <a:r>
              <a:rPr lang="en-US" dirty="0"/>
              <a:t>How will your business stay competitive? </a:t>
            </a:r>
            <a:endParaRPr dirty="0"/>
          </a:p>
          <a:p>
            <a:pPr marL="342900" lvl="0" indent="-342900" algn="l" rtl="0">
              <a:lnSpc>
                <a:spcPct val="90000"/>
              </a:lnSpc>
              <a:spcBef>
                <a:spcPts val="1000"/>
              </a:spcBef>
              <a:spcAft>
                <a:spcPts val="0"/>
              </a:spcAft>
              <a:buClr>
                <a:srgbClr val="033637"/>
              </a:buClr>
              <a:buSzPts val="2400"/>
              <a:buFont typeface="Arial"/>
              <a:buChar char="•"/>
            </a:pPr>
            <a:r>
              <a:rPr lang="en-US" dirty="0"/>
              <a:t>All revenue and costs you can anticipate. </a:t>
            </a:r>
            <a:endParaRPr dirty="0"/>
          </a:p>
        </p:txBody>
      </p:sp>
      <p:sp>
        <p:nvSpPr>
          <p:cNvPr id="5" name="Google Shape;783;p28">
            <a:extLst>
              <a:ext uri="{FF2B5EF4-FFF2-40B4-BE49-F238E27FC236}">
                <a16:creationId xmlns:a16="http://schemas.microsoft.com/office/drawing/2014/main" id="{A61671BD-1DFB-40FD-FE60-024A25992C46}"/>
              </a:ext>
            </a:extLst>
          </p:cNvPr>
          <p:cNvSpPr txBox="1">
            <a:spLocks noGrp="1"/>
          </p:cNvSpPr>
          <p:nvPr>
            <p:ph type="body" sz="quarter" idx="16"/>
          </p:nvPr>
        </p:nvSpPr>
        <p:spPr>
          <a:xfrm>
            <a:off x="447675" y="731838"/>
            <a:ext cx="11296650" cy="579437"/>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rgbClr val="568754"/>
              </a:buClr>
              <a:buSzPts val="3600"/>
              <a:buNone/>
            </a:pPr>
            <a:r>
              <a:rPr lang="en-US" dirty="0"/>
              <a:t>What you have learned so far…</a:t>
            </a:r>
            <a:endParaRPr dirty="0"/>
          </a:p>
        </p:txBody>
      </p:sp>
      <p:grpSp>
        <p:nvGrpSpPr>
          <p:cNvPr id="6" name="Graphic 3">
            <a:extLst>
              <a:ext uri="{FF2B5EF4-FFF2-40B4-BE49-F238E27FC236}">
                <a16:creationId xmlns:a16="http://schemas.microsoft.com/office/drawing/2014/main" id="{722E1D0A-F69D-7752-FD33-7DEB1A428268}"/>
              </a:ext>
            </a:extLst>
          </p:cNvPr>
          <p:cNvGrpSpPr/>
          <p:nvPr/>
        </p:nvGrpSpPr>
        <p:grpSpPr>
          <a:xfrm>
            <a:off x="8749959" y="2504047"/>
            <a:ext cx="2610243" cy="2534161"/>
            <a:chOff x="10620068" y="399814"/>
            <a:chExt cx="1088878" cy="1091730"/>
          </a:xfrm>
        </p:grpSpPr>
        <p:sp>
          <p:nvSpPr>
            <p:cNvPr id="7" name="Freeform 1066">
              <a:extLst>
                <a:ext uri="{FF2B5EF4-FFF2-40B4-BE49-F238E27FC236}">
                  <a16:creationId xmlns:a16="http://schemas.microsoft.com/office/drawing/2014/main" id="{1BF56583-DD67-5C87-6B97-B9A3586521BA}"/>
                </a:ext>
              </a:extLst>
            </p:cNvPr>
            <p:cNvSpPr/>
            <p:nvPr/>
          </p:nvSpPr>
          <p:spPr>
            <a:xfrm>
              <a:off x="11182336" y="424610"/>
              <a:ext cx="318160" cy="359301"/>
            </a:xfrm>
            <a:custGeom>
              <a:avLst/>
              <a:gdLst>
                <a:gd name="connsiteX0" fmla="*/ 54855 w 318160"/>
                <a:gd name="connsiteY0" fmla="*/ 38399 h 359301"/>
                <a:gd name="connsiteX1" fmla="*/ 156338 w 318160"/>
                <a:gd name="connsiteY1" fmla="*/ 0 h 359301"/>
                <a:gd name="connsiteX2" fmla="*/ 271533 w 318160"/>
                <a:gd name="connsiteY2" fmla="*/ 46627 h 359301"/>
                <a:gd name="connsiteX3" fmla="*/ 318160 w 318160"/>
                <a:gd name="connsiteY3" fmla="*/ 161823 h 359301"/>
                <a:gd name="connsiteX4" fmla="*/ 238621 w 318160"/>
                <a:gd name="connsiteY4" fmla="*/ 301704 h 359301"/>
                <a:gd name="connsiteX5" fmla="*/ 213936 w 318160"/>
                <a:gd name="connsiteY5" fmla="*/ 345588 h 359301"/>
                <a:gd name="connsiteX6" fmla="*/ 213936 w 318160"/>
                <a:gd name="connsiteY6" fmla="*/ 359302 h 359301"/>
                <a:gd name="connsiteX7" fmla="*/ 175536 w 318160"/>
                <a:gd name="connsiteY7" fmla="*/ 359302 h 359301"/>
                <a:gd name="connsiteX8" fmla="*/ 175536 w 318160"/>
                <a:gd name="connsiteY8" fmla="*/ 249591 h 359301"/>
                <a:gd name="connsiteX9" fmla="*/ 194736 w 318160"/>
                <a:gd name="connsiteY9" fmla="*/ 249591 h 359301"/>
                <a:gd name="connsiteX10" fmla="*/ 211193 w 318160"/>
                <a:gd name="connsiteY10" fmla="*/ 233135 h 359301"/>
                <a:gd name="connsiteX11" fmla="*/ 194736 w 318160"/>
                <a:gd name="connsiteY11" fmla="*/ 216678 h 359301"/>
                <a:gd name="connsiteX12" fmla="*/ 123425 w 318160"/>
                <a:gd name="connsiteY12" fmla="*/ 216678 h 359301"/>
                <a:gd name="connsiteX13" fmla="*/ 106967 w 318160"/>
                <a:gd name="connsiteY13" fmla="*/ 233135 h 359301"/>
                <a:gd name="connsiteX14" fmla="*/ 123425 w 318160"/>
                <a:gd name="connsiteY14" fmla="*/ 249591 h 359301"/>
                <a:gd name="connsiteX15" fmla="*/ 142624 w 318160"/>
                <a:gd name="connsiteY15" fmla="*/ 249591 h 359301"/>
                <a:gd name="connsiteX16" fmla="*/ 142624 w 318160"/>
                <a:gd name="connsiteY16" fmla="*/ 359302 h 359301"/>
                <a:gd name="connsiteX17" fmla="*/ 104225 w 318160"/>
                <a:gd name="connsiteY17" fmla="*/ 359302 h 359301"/>
                <a:gd name="connsiteX18" fmla="*/ 104225 w 318160"/>
                <a:gd name="connsiteY18" fmla="*/ 345588 h 359301"/>
                <a:gd name="connsiteX19" fmla="*/ 79539 w 318160"/>
                <a:gd name="connsiteY19" fmla="*/ 301704 h 359301"/>
                <a:gd name="connsiteX20" fmla="*/ 0 w 318160"/>
                <a:gd name="connsiteY20" fmla="*/ 161823 h 359301"/>
                <a:gd name="connsiteX21" fmla="*/ 19200 w 318160"/>
                <a:gd name="connsiteY21" fmla="*/ 85026 h 35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8160" h="359301">
                  <a:moveTo>
                    <a:pt x="54855" y="38399"/>
                  </a:moveTo>
                  <a:cubicBezTo>
                    <a:pt x="82283" y="13714"/>
                    <a:pt x="117939" y="2743"/>
                    <a:pt x="156338" y="0"/>
                  </a:cubicBezTo>
                  <a:cubicBezTo>
                    <a:pt x="200222" y="0"/>
                    <a:pt x="241363" y="16457"/>
                    <a:pt x="271533" y="46627"/>
                  </a:cubicBezTo>
                  <a:cubicBezTo>
                    <a:pt x="301704" y="76797"/>
                    <a:pt x="318160" y="117939"/>
                    <a:pt x="318160" y="161823"/>
                  </a:cubicBezTo>
                  <a:cubicBezTo>
                    <a:pt x="318160" y="219421"/>
                    <a:pt x="287991" y="271533"/>
                    <a:pt x="238621" y="301704"/>
                  </a:cubicBezTo>
                  <a:cubicBezTo>
                    <a:pt x="222163" y="309932"/>
                    <a:pt x="213936" y="329131"/>
                    <a:pt x="213936" y="345588"/>
                  </a:cubicBezTo>
                  <a:lnTo>
                    <a:pt x="213936" y="359302"/>
                  </a:lnTo>
                  <a:lnTo>
                    <a:pt x="175536" y="359302"/>
                  </a:lnTo>
                  <a:lnTo>
                    <a:pt x="175536" y="249591"/>
                  </a:lnTo>
                  <a:lnTo>
                    <a:pt x="194736" y="249591"/>
                  </a:lnTo>
                  <a:cubicBezTo>
                    <a:pt x="202964" y="249591"/>
                    <a:pt x="211193" y="241363"/>
                    <a:pt x="211193" y="233135"/>
                  </a:cubicBezTo>
                  <a:cubicBezTo>
                    <a:pt x="211193" y="224906"/>
                    <a:pt x="202964" y="216678"/>
                    <a:pt x="194736" y="216678"/>
                  </a:cubicBezTo>
                  <a:lnTo>
                    <a:pt x="123425" y="216678"/>
                  </a:lnTo>
                  <a:cubicBezTo>
                    <a:pt x="115197" y="216678"/>
                    <a:pt x="106967" y="224906"/>
                    <a:pt x="106967" y="233135"/>
                  </a:cubicBezTo>
                  <a:cubicBezTo>
                    <a:pt x="106967" y="241363"/>
                    <a:pt x="115197" y="249591"/>
                    <a:pt x="123425" y="249591"/>
                  </a:cubicBezTo>
                  <a:lnTo>
                    <a:pt x="142624" y="249591"/>
                  </a:lnTo>
                  <a:lnTo>
                    <a:pt x="142624" y="359302"/>
                  </a:lnTo>
                  <a:lnTo>
                    <a:pt x="104225" y="359302"/>
                  </a:lnTo>
                  <a:lnTo>
                    <a:pt x="104225" y="345588"/>
                  </a:lnTo>
                  <a:cubicBezTo>
                    <a:pt x="104225" y="326389"/>
                    <a:pt x="93253" y="309932"/>
                    <a:pt x="79539" y="301704"/>
                  </a:cubicBezTo>
                  <a:cubicBezTo>
                    <a:pt x="30170" y="274276"/>
                    <a:pt x="0" y="219421"/>
                    <a:pt x="0" y="161823"/>
                  </a:cubicBezTo>
                  <a:cubicBezTo>
                    <a:pt x="0" y="134395"/>
                    <a:pt x="5486" y="106968"/>
                    <a:pt x="19200" y="85026"/>
                  </a:cubicBezTo>
                </a:path>
              </a:pathLst>
            </a:custGeom>
            <a:solidFill>
              <a:srgbClr val="6D6A3A"/>
            </a:solidFill>
            <a:ln w="27426" cap="flat">
              <a:noFill/>
              <a:prstDash val="solid"/>
              <a:miter/>
            </a:ln>
          </p:spPr>
          <p:txBody>
            <a:bodyPr rtlCol="0" anchor="ctr"/>
            <a:lstStyle/>
            <a:p>
              <a:endParaRPr lang="en-US"/>
            </a:p>
          </p:txBody>
        </p:sp>
        <p:grpSp>
          <p:nvGrpSpPr>
            <p:cNvPr id="8" name="Graphic 3">
              <a:extLst>
                <a:ext uri="{FF2B5EF4-FFF2-40B4-BE49-F238E27FC236}">
                  <a16:creationId xmlns:a16="http://schemas.microsoft.com/office/drawing/2014/main" id="{7FDDB732-39E5-2162-0C5F-031F4618E596}"/>
                </a:ext>
              </a:extLst>
            </p:cNvPr>
            <p:cNvGrpSpPr/>
            <p:nvPr/>
          </p:nvGrpSpPr>
          <p:grpSpPr>
            <a:xfrm>
              <a:off x="10620068" y="399814"/>
              <a:ext cx="1088878" cy="1091730"/>
              <a:chOff x="10620068" y="399814"/>
              <a:chExt cx="1088878" cy="1091730"/>
            </a:xfrm>
            <a:solidFill>
              <a:srgbClr val="000000"/>
            </a:solidFill>
          </p:grpSpPr>
          <p:sp>
            <p:nvSpPr>
              <p:cNvPr id="9" name="Freeform 1068">
                <a:extLst>
                  <a:ext uri="{FF2B5EF4-FFF2-40B4-BE49-F238E27FC236}">
                    <a16:creationId xmlns:a16="http://schemas.microsoft.com/office/drawing/2014/main" id="{0701BD45-24B2-2280-D9EC-04156A0C4369}"/>
                  </a:ext>
                </a:extLst>
              </p:cNvPr>
              <p:cNvSpPr/>
              <p:nvPr/>
            </p:nvSpPr>
            <p:spPr>
              <a:xfrm>
                <a:off x="10847718" y="893622"/>
                <a:ext cx="32913" cy="49369"/>
              </a:xfrm>
              <a:custGeom>
                <a:avLst/>
                <a:gdLst>
                  <a:gd name="connsiteX0" fmla="*/ 16456 w 32913"/>
                  <a:gd name="connsiteY0" fmla="*/ 0 h 49369"/>
                  <a:gd name="connsiteX1" fmla="*/ 0 w 32913"/>
                  <a:gd name="connsiteY1" fmla="*/ 16457 h 49369"/>
                  <a:gd name="connsiteX2" fmla="*/ 0 w 32913"/>
                  <a:gd name="connsiteY2" fmla="*/ 32913 h 49369"/>
                  <a:gd name="connsiteX3" fmla="*/ 16456 w 32913"/>
                  <a:gd name="connsiteY3" fmla="*/ 49370 h 49369"/>
                  <a:gd name="connsiteX4" fmla="*/ 32914 w 32913"/>
                  <a:gd name="connsiteY4" fmla="*/ 32913 h 49369"/>
                  <a:gd name="connsiteX5" fmla="*/ 32914 w 32913"/>
                  <a:gd name="connsiteY5" fmla="*/ 16457 h 49369"/>
                  <a:gd name="connsiteX6" fmla="*/ 16456 w 32913"/>
                  <a:gd name="connsiteY6" fmla="*/ 0 h 4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49369">
                    <a:moveTo>
                      <a:pt x="16456" y="0"/>
                    </a:moveTo>
                    <a:cubicBezTo>
                      <a:pt x="8228" y="0"/>
                      <a:pt x="0" y="8228"/>
                      <a:pt x="0" y="16457"/>
                    </a:cubicBezTo>
                    <a:lnTo>
                      <a:pt x="0" y="32913"/>
                    </a:lnTo>
                    <a:cubicBezTo>
                      <a:pt x="0" y="41141"/>
                      <a:pt x="8228" y="49370"/>
                      <a:pt x="16456" y="49370"/>
                    </a:cubicBezTo>
                    <a:cubicBezTo>
                      <a:pt x="24686" y="49370"/>
                      <a:pt x="32914" y="41141"/>
                      <a:pt x="32914" y="32913"/>
                    </a:cubicBezTo>
                    <a:lnTo>
                      <a:pt x="32914" y="16457"/>
                    </a:lnTo>
                    <a:cubicBezTo>
                      <a:pt x="32914" y="8228"/>
                      <a:pt x="24686" y="0"/>
                      <a:pt x="16456" y="0"/>
                    </a:cubicBezTo>
                    <a:close/>
                  </a:path>
                </a:pathLst>
              </a:custGeom>
              <a:solidFill>
                <a:srgbClr val="60220F"/>
              </a:solidFill>
              <a:ln w="27426" cap="flat">
                <a:noFill/>
                <a:prstDash val="solid"/>
                <a:miter/>
              </a:ln>
            </p:spPr>
            <p:txBody>
              <a:bodyPr rtlCol="0" anchor="ctr"/>
              <a:lstStyle/>
              <a:p>
                <a:endParaRPr lang="en-US"/>
              </a:p>
            </p:txBody>
          </p:sp>
          <p:sp>
            <p:nvSpPr>
              <p:cNvPr id="10" name="Freeform 1069">
                <a:extLst>
                  <a:ext uri="{FF2B5EF4-FFF2-40B4-BE49-F238E27FC236}">
                    <a16:creationId xmlns:a16="http://schemas.microsoft.com/office/drawing/2014/main" id="{228D0738-744D-E9F3-5EF4-56AE67B30A3F}"/>
                  </a:ext>
                </a:extLst>
              </p:cNvPr>
              <p:cNvSpPr/>
              <p:nvPr/>
            </p:nvSpPr>
            <p:spPr>
              <a:xfrm>
                <a:off x="10987598" y="893622"/>
                <a:ext cx="32913" cy="49369"/>
              </a:xfrm>
              <a:custGeom>
                <a:avLst/>
                <a:gdLst>
                  <a:gd name="connsiteX0" fmla="*/ 16458 w 32913"/>
                  <a:gd name="connsiteY0" fmla="*/ 49370 h 49369"/>
                  <a:gd name="connsiteX1" fmla="*/ 32914 w 32913"/>
                  <a:gd name="connsiteY1" fmla="*/ 32913 h 49369"/>
                  <a:gd name="connsiteX2" fmla="*/ 32914 w 32913"/>
                  <a:gd name="connsiteY2" fmla="*/ 16457 h 49369"/>
                  <a:gd name="connsiteX3" fmla="*/ 16458 w 32913"/>
                  <a:gd name="connsiteY3" fmla="*/ 0 h 49369"/>
                  <a:gd name="connsiteX4" fmla="*/ 0 w 32913"/>
                  <a:gd name="connsiteY4" fmla="*/ 16457 h 49369"/>
                  <a:gd name="connsiteX5" fmla="*/ 0 w 32913"/>
                  <a:gd name="connsiteY5" fmla="*/ 32913 h 49369"/>
                  <a:gd name="connsiteX6" fmla="*/ 16458 w 32913"/>
                  <a:gd name="connsiteY6" fmla="*/ 49370 h 4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49369">
                    <a:moveTo>
                      <a:pt x="16458" y="49370"/>
                    </a:moveTo>
                    <a:cubicBezTo>
                      <a:pt x="24686" y="49370"/>
                      <a:pt x="32914" y="41141"/>
                      <a:pt x="32914" y="32913"/>
                    </a:cubicBezTo>
                    <a:lnTo>
                      <a:pt x="32914" y="16457"/>
                    </a:lnTo>
                    <a:cubicBezTo>
                      <a:pt x="32914" y="8228"/>
                      <a:pt x="24686" y="0"/>
                      <a:pt x="16458" y="0"/>
                    </a:cubicBezTo>
                    <a:cubicBezTo>
                      <a:pt x="8230" y="0"/>
                      <a:pt x="0" y="8228"/>
                      <a:pt x="0" y="16457"/>
                    </a:cubicBezTo>
                    <a:lnTo>
                      <a:pt x="0" y="32913"/>
                    </a:lnTo>
                    <a:cubicBezTo>
                      <a:pt x="0" y="43884"/>
                      <a:pt x="8230" y="49370"/>
                      <a:pt x="16458" y="49370"/>
                    </a:cubicBezTo>
                    <a:close/>
                  </a:path>
                </a:pathLst>
              </a:custGeom>
              <a:solidFill>
                <a:srgbClr val="60220F"/>
              </a:solidFill>
              <a:ln w="27426" cap="flat">
                <a:noFill/>
                <a:prstDash val="solid"/>
                <a:miter/>
              </a:ln>
            </p:spPr>
            <p:txBody>
              <a:bodyPr rtlCol="0" anchor="ctr"/>
              <a:lstStyle/>
              <a:p>
                <a:endParaRPr lang="en-US"/>
              </a:p>
            </p:txBody>
          </p:sp>
          <p:sp>
            <p:nvSpPr>
              <p:cNvPr id="11" name="Freeform 1070">
                <a:extLst>
                  <a:ext uri="{FF2B5EF4-FFF2-40B4-BE49-F238E27FC236}">
                    <a16:creationId xmlns:a16="http://schemas.microsoft.com/office/drawing/2014/main" id="{B2DE3CB4-7F41-AE6E-F833-079FE084C51C}"/>
                  </a:ext>
                </a:extLst>
              </p:cNvPr>
              <p:cNvSpPr/>
              <p:nvPr/>
            </p:nvSpPr>
            <p:spPr>
              <a:xfrm>
                <a:off x="10888748" y="981279"/>
                <a:ext cx="93476" cy="49480"/>
              </a:xfrm>
              <a:custGeom>
                <a:avLst/>
                <a:gdLst>
                  <a:gd name="connsiteX0" fmla="*/ 90622 w 93476"/>
                  <a:gd name="connsiteY0" fmla="*/ 24796 h 49480"/>
                  <a:gd name="connsiteX1" fmla="*/ 85136 w 93476"/>
                  <a:gd name="connsiteY1" fmla="*/ 2854 h 49480"/>
                  <a:gd name="connsiteX2" fmla="*/ 63194 w 93476"/>
                  <a:gd name="connsiteY2" fmla="*/ 8339 h 49480"/>
                  <a:gd name="connsiteX3" fmla="*/ 46738 w 93476"/>
                  <a:gd name="connsiteY3" fmla="*/ 19311 h 49480"/>
                  <a:gd name="connsiteX4" fmla="*/ 30281 w 93476"/>
                  <a:gd name="connsiteY4" fmla="*/ 8339 h 49480"/>
                  <a:gd name="connsiteX5" fmla="*/ 8339 w 93476"/>
                  <a:gd name="connsiteY5" fmla="*/ 2854 h 49480"/>
                  <a:gd name="connsiteX6" fmla="*/ 2853 w 93476"/>
                  <a:gd name="connsiteY6" fmla="*/ 24796 h 49480"/>
                  <a:gd name="connsiteX7" fmla="*/ 46738 w 93476"/>
                  <a:gd name="connsiteY7" fmla="*/ 49481 h 49480"/>
                  <a:gd name="connsiteX8" fmla="*/ 90622 w 93476"/>
                  <a:gd name="connsiteY8" fmla="*/ 24796 h 4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76" h="49480">
                    <a:moveTo>
                      <a:pt x="90622" y="24796"/>
                    </a:moveTo>
                    <a:cubicBezTo>
                      <a:pt x="96108" y="16568"/>
                      <a:pt x="93366" y="8339"/>
                      <a:pt x="85136" y="2854"/>
                    </a:cubicBezTo>
                    <a:cubicBezTo>
                      <a:pt x="76908" y="-2632"/>
                      <a:pt x="68680" y="111"/>
                      <a:pt x="63194" y="8339"/>
                    </a:cubicBezTo>
                    <a:cubicBezTo>
                      <a:pt x="60452" y="13825"/>
                      <a:pt x="52224" y="19311"/>
                      <a:pt x="46738" y="19311"/>
                    </a:cubicBezTo>
                    <a:cubicBezTo>
                      <a:pt x="41253" y="19311"/>
                      <a:pt x="33025" y="16568"/>
                      <a:pt x="30281" y="8339"/>
                    </a:cubicBezTo>
                    <a:cubicBezTo>
                      <a:pt x="24797" y="111"/>
                      <a:pt x="16567" y="-2632"/>
                      <a:pt x="8339" y="2854"/>
                    </a:cubicBezTo>
                    <a:cubicBezTo>
                      <a:pt x="111" y="8339"/>
                      <a:pt x="-2631" y="16568"/>
                      <a:pt x="2853" y="24796"/>
                    </a:cubicBezTo>
                    <a:cubicBezTo>
                      <a:pt x="11083" y="41253"/>
                      <a:pt x="30281" y="49481"/>
                      <a:pt x="46738" y="49481"/>
                    </a:cubicBezTo>
                    <a:cubicBezTo>
                      <a:pt x="63194" y="49481"/>
                      <a:pt x="79652" y="41253"/>
                      <a:pt x="90622" y="24796"/>
                    </a:cubicBezTo>
                    <a:close/>
                  </a:path>
                </a:pathLst>
              </a:custGeom>
              <a:solidFill>
                <a:srgbClr val="60220F"/>
              </a:solidFill>
              <a:ln w="27426" cap="flat">
                <a:noFill/>
                <a:prstDash val="solid"/>
                <a:miter/>
              </a:ln>
            </p:spPr>
            <p:txBody>
              <a:bodyPr rtlCol="0" anchor="ctr"/>
              <a:lstStyle/>
              <a:p>
                <a:endParaRPr lang="en-US"/>
              </a:p>
            </p:txBody>
          </p:sp>
          <p:sp>
            <p:nvSpPr>
              <p:cNvPr id="12" name="Freeform 1071">
                <a:extLst>
                  <a:ext uri="{FF2B5EF4-FFF2-40B4-BE49-F238E27FC236}">
                    <a16:creationId xmlns:a16="http://schemas.microsoft.com/office/drawing/2014/main" id="{4CFDD239-145E-9272-C01C-7897DA999BA8}"/>
                  </a:ext>
                </a:extLst>
              </p:cNvPr>
              <p:cNvSpPr/>
              <p:nvPr/>
            </p:nvSpPr>
            <p:spPr>
              <a:xfrm>
                <a:off x="10620068" y="611117"/>
                <a:ext cx="625430" cy="880426"/>
              </a:xfrm>
              <a:custGeom>
                <a:avLst/>
                <a:gdLst>
                  <a:gd name="connsiteX0" fmla="*/ 471756 w 625430"/>
                  <a:gd name="connsiteY0" fmla="*/ 600665 h 880426"/>
                  <a:gd name="connsiteX1" fmla="*/ 416901 w 625430"/>
                  <a:gd name="connsiteY1" fmla="*/ 600665 h 880426"/>
                  <a:gd name="connsiteX2" fmla="*/ 416901 w 625430"/>
                  <a:gd name="connsiteY2" fmla="*/ 532096 h 880426"/>
                  <a:gd name="connsiteX3" fmla="*/ 504668 w 625430"/>
                  <a:gd name="connsiteY3" fmla="*/ 386729 h 880426"/>
                  <a:gd name="connsiteX4" fmla="*/ 523868 w 625430"/>
                  <a:gd name="connsiteY4" fmla="*/ 386729 h 880426"/>
                  <a:gd name="connsiteX5" fmla="*/ 575981 w 625430"/>
                  <a:gd name="connsiteY5" fmla="*/ 334617 h 880426"/>
                  <a:gd name="connsiteX6" fmla="*/ 575981 w 625430"/>
                  <a:gd name="connsiteY6" fmla="*/ 263305 h 880426"/>
                  <a:gd name="connsiteX7" fmla="*/ 540326 w 625430"/>
                  <a:gd name="connsiteY7" fmla="*/ 213936 h 880426"/>
                  <a:gd name="connsiteX8" fmla="*/ 540326 w 625430"/>
                  <a:gd name="connsiteY8" fmla="*/ 156338 h 880426"/>
                  <a:gd name="connsiteX9" fmla="*/ 383987 w 625430"/>
                  <a:gd name="connsiteY9" fmla="*/ 0 h 880426"/>
                  <a:gd name="connsiteX10" fmla="*/ 244105 w 625430"/>
                  <a:gd name="connsiteY10" fmla="*/ 0 h 880426"/>
                  <a:gd name="connsiteX11" fmla="*/ 87769 w 625430"/>
                  <a:gd name="connsiteY11" fmla="*/ 156338 h 880426"/>
                  <a:gd name="connsiteX12" fmla="*/ 87769 w 625430"/>
                  <a:gd name="connsiteY12" fmla="*/ 213936 h 880426"/>
                  <a:gd name="connsiteX13" fmla="*/ 52112 w 625430"/>
                  <a:gd name="connsiteY13" fmla="*/ 263305 h 880426"/>
                  <a:gd name="connsiteX14" fmla="*/ 52112 w 625430"/>
                  <a:gd name="connsiteY14" fmla="*/ 334617 h 880426"/>
                  <a:gd name="connsiteX15" fmla="*/ 104225 w 625430"/>
                  <a:gd name="connsiteY15" fmla="*/ 386729 h 880426"/>
                  <a:gd name="connsiteX16" fmla="*/ 123425 w 625430"/>
                  <a:gd name="connsiteY16" fmla="*/ 386729 h 880426"/>
                  <a:gd name="connsiteX17" fmla="*/ 211193 w 625430"/>
                  <a:gd name="connsiteY17" fmla="*/ 532096 h 880426"/>
                  <a:gd name="connsiteX18" fmla="*/ 211193 w 625430"/>
                  <a:gd name="connsiteY18" fmla="*/ 600665 h 880426"/>
                  <a:gd name="connsiteX19" fmla="*/ 156338 w 625430"/>
                  <a:gd name="connsiteY19" fmla="*/ 600665 h 880426"/>
                  <a:gd name="connsiteX20" fmla="*/ 0 w 625430"/>
                  <a:gd name="connsiteY20" fmla="*/ 757002 h 880426"/>
                  <a:gd name="connsiteX21" fmla="*/ 0 w 625430"/>
                  <a:gd name="connsiteY21" fmla="*/ 828314 h 880426"/>
                  <a:gd name="connsiteX22" fmla="*/ 52112 w 625430"/>
                  <a:gd name="connsiteY22" fmla="*/ 880427 h 880426"/>
                  <a:gd name="connsiteX23" fmla="*/ 109711 w 625430"/>
                  <a:gd name="connsiteY23" fmla="*/ 880427 h 880426"/>
                  <a:gd name="connsiteX24" fmla="*/ 126167 w 625430"/>
                  <a:gd name="connsiteY24" fmla="*/ 863970 h 880426"/>
                  <a:gd name="connsiteX25" fmla="*/ 109711 w 625430"/>
                  <a:gd name="connsiteY25" fmla="*/ 847514 h 880426"/>
                  <a:gd name="connsiteX26" fmla="*/ 49369 w 625430"/>
                  <a:gd name="connsiteY26" fmla="*/ 847514 h 880426"/>
                  <a:gd name="connsiteX27" fmla="*/ 30170 w 625430"/>
                  <a:gd name="connsiteY27" fmla="*/ 828314 h 880426"/>
                  <a:gd name="connsiteX28" fmla="*/ 30170 w 625430"/>
                  <a:gd name="connsiteY28" fmla="*/ 757002 h 880426"/>
                  <a:gd name="connsiteX29" fmla="*/ 156338 w 625430"/>
                  <a:gd name="connsiteY29" fmla="*/ 630835 h 880426"/>
                  <a:gd name="connsiteX30" fmla="*/ 189250 w 625430"/>
                  <a:gd name="connsiteY30" fmla="*/ 630835 h 880426"/>
                  <a:gd name="connsiteX31" fmla="*/ 156338 w 625430"/>
                  <a:gd name="connsiteY31" fmla="*/ 666491 h 880426"/>
                  <a:gd name="connsiteX32" fmla="*/ 148108 w 625430"/>
                  <a:gd name="connsiteY32" fmla="*/ 693919 h 880426"/>
                  <a:gd name="connsiteX33" fmla="*/ 161822 w 625430"/>
                  <a:gd name="connsiteY33" fmla="*/ 718604 h 880426"/>
                  <a:gd name="connsiteX34" fmla="*/ 304447 w 625430"/>
                  <a:gd name="connsiteY34" fmla="*/ 811858 h 880426"/>
                  <a:gd name="connsiteX35" fmla="*/ 312674 w 625430"/>
                  <a:gd name="connsiteY35" fmla="*/ 814601 h 880426"/>
                  <a:gd name="connsiteX36" fmla="*/ 320904 w 625430"/>
                  <a:gd name="connsiteY36" fmla="*/ 811858 h 880426"/>
                  <a:gd name="connsiteX37" fmla="*/ 320904 w 625430"/>
                  <a:gd name="connsiteY37" fmla="*/ 811858 h 880426"/>
                  <a:gd name="connsiteX38" fmla="*/ 320904 w 625430"/>
                  <a:gd name="connsiteY38" fmla="*/ 811858 h 880426"/>
                  <a:gd name="connsiteX39" fmla="*/ 320904 w 625430"/>
                  <a:gd name="connsiteY39" fmla="*/ 811858 h 880426"/>
                  <a:gd name="connsiteX40" fmla="*/ 460785 w 625430"/>
                  <a:gd name="connsiteY40" fmla="*/ 718604 h 880426"/>
                  <a:gd name="connsiteX41" fmla="*/ 474498 w 625430"/>
                  <a:gd name="connsiteY41" fmla="*/ 693919 h 880426"/>
                  <a:gd name="connsiteX42" fmla="*/ 466270 w 625430"/>
                  <a:gd name="connsiteY42" fmla="*/ 666491 h 880426"/>
                  <a:gd name="connsiteX43" fmla="*/ 433357 w 625430"/>
                  <a:gd name="connsiteY43" fmla="*/ 630835 h 880426"/>
                  <a:gd name="connsiteX44" fmla="*/ 466270 w 625430"/>
                  <a:gd name="connsiteY44" fmla="*/ 630835 h 880426"/>
                  <a:gd name="connsiteX45" fmla="*/ 592437 w 625430"/>
                  <a:gd name="connsiteY45" fmla="*/ 757002 h 880426"/>
                  <a:gd name="connsiteX46" fmla="*/ 592437 w 625430"/>
                  <a:gd name="connsiteY46" fmla="*/ 828314 h 880426"/>
                  <a:gd name="connsiteX47" fmla="*/ 573237 w 625430"/>
                  <a:gd name="connsiteY47" fmla="*/ 847514 h 880426"/>
                  <a:gd name="connsiteX48" fmla="*/ 167308 w 625430"/>
                  <a:gd name="connsiteY48" fmla="*/ 847514 h 880426"/>
                  <a:gd name="connsiteX49" fmla="*/ 150852 w 625430"/>
                  <a:gd name="connsiteY49" fmla="*/ 863970 h 880426"/>
                  <a:gd name="connsiteX50" fmla="*/ 167308 w 625430"/>
                  <a:gd name="connsiteY50" fmla="*/ 880427 h 880426"/>
                  <a:gd name="connsiteX51" fmla="*/ 573237 w 625430"/>
                  <a:gd name="connsiteY51" fmla="*/ 880427 h 880426"/>
                  <a:gd name="connsiteX52" fmla="*/ 625351 w 625430"/>
                  <a:gd name="connsiteY52" fmla="*/ 828314 h 880426"/>
                  <a:gd name="connsiteX53" fmla="*/ 625351 w 625430"/>
                  <a:gd name="connsiteY53" fmla="*/ 757002 h 880426"/>
                  <a:gd name="connsiteX54" fmla="*/ 471756 w 625430"/>
                  <a:gd name="connsiteY54" fmla="*/ 600665 h 880426"/>
                  <a:gd name="connsiteX55" fmla="*/ 471756 w 625430"/>
                  <a:gd name="connsiteY55" fmla="*/ 600665 h 880426"/>
                  <a:gd name="connsiteX56" fmla="*/ 545810 w 625430"/>
                  <a:gd name="connsiteY56" fmla="*/ 334617 h 880426"/>
                  <a:gd name="connsiteX57" fmla="*/ 526612 w 625430"/>
                  <a:gd name="connsiteY57" fmla="*/ 353816 h 880426"/>
                  <a:gd name="connsiteX58" fmla="*/ 507412 w 625430"/>
                  <a:gd name="connsiteY58" fmla="*/ 353816 h 880426"/>
                  <a:gd name="connsiteX59" fmla="*/ 507412 w 625430"/>
                  <a:gd name="connsiteY59" fmla="*/ 244106 h 880426"/>
                  <a:gd name="connsiteX60" fmla="*/ 526612 w 625430"/>
                  <a:gd name="connsiteY60" fmla="*/ 244106 h 880426"/>
                  <a:gd name="connsiteX61" fmla="*/ 545810 w 625430"/>
                  <a:gd name="connsiteY61" fmla="*/ 263305 h 880426"/>
                  <a:gd name="connsiteX62" fmla="*/ 545810 w 625430"/>
                  <a:gd name="connsiteY62" fmla="*/ 334617 h 880426"/>
                  <a:gd name="connsiteX63" fmla="*/ 244105 w 625430"/>
                  <a:gd name="connsiteY63" fmla="*/ 32913 h 880426"/>
                  <a:gd name="connsiteX64" fmla="*/ 383987 w 625430"/>
                  <a:gd name="connsiteY64" fmla="*/ 32913 h 880426"/>
                  <a:gd name="connsiteX65" fmla="*/ 510154 w 625430"/>
                  <a:gd name="connsiteY65" fmla="*/ 159080 h 880426"/>
                  <a:gd name="connsiteX66" fmla="*/ 510154 w 625430"/>
                  <a:gd name="connsiteY66" fmla="*/ 213936 h 880426"/>
                  <a:gd name="connsiteX67" fmla="*/ 455299 w 625430"/>
                  <a:gd name="connsiteY67" fmla="*/ 213936 h 880426"/>
                  <a:gd name="connsiteX68" fmla="*/ 400443 w 625430"/>
                  <a:gd name="connsiteY68" fmla="*/ 161823 h 880426"/>
                  <a:gd name="connsiteX69" fmla="*/ 405929 w 625430"/>
                  <a:gd name="connsiteY69" fmla="*/ 123424 h 880426"/>
                  <a:gd name="connsiteX70" fmla="*/ 389473 w 625430"/>
                  <a:gd name="connsiteY70" fmla="*/ 106968 h 880426"/>
                  <a:gd name="connsiteX71" fmla="*/ 373016 w 625430"/>
                  <a:gd name="connsiteY71" fmla="*/ 123424 h 880426"/>
                  <a:gd name="connsiteX72" fmla="*/ 282505 w 625430"/>
                  <a:gd name="connsiteY72" fmla="*/ 213936 h 880426"/>
                  <a:gd name="connsiteX73" fmla="*/ 115197 w 625430"/>
                  <a:gd name="connsiteY73" fmla="*/ 213936 h 880426"/>
                  <a:gd name="connsiteX74" fmla="*/ 115197 w 625430"/>
                  <a:gd name="connsiteY74" fmla="*/ 159080 h 880426"/>
                  <a:gd name="connsiteX75" fmla="*/ 244105 w 625430"/>
                  <a:gd name="connsiteY75" fmla="*/ 32913 h 880426"/>
                  <a:gd name="connsiteX76" fmla="*/ 82283 w 625430"/>
                  <a:gd name="connsiteY76" fmla="*/ 334617 h 880426"/>
                  <a:gd name="connsiteX77" fmla="*/ 82283 w 625430"/>
                  <a:gd name="connsiteY77" fmla="*/ 263305 h 880426"/>
                  <a:gd name="connsiteX78" fmla="*/ 101483 w 625430"/>
                  <a:gd name="connsiteY78" fmla="*/ 244106 h 880426"/>
                  <a:gd name="connsiteX79" fmla="*/ 120681 w 625430"/>
                  <a:gd name="connsiteY79" fmla="*/ 244106 h 880426"/>
                  <a:gd name="connsiteX80" fmla="*/ 120681 w 625430"/>
                  <a:gd name="connsiteY80" fmla="*/ 353816 h 880426"/>
                  <a:gd name="connsiteX81" fmla="*/ 101483 w 625430"/>
                  <a:gd name="connsiteY81" fmla="*/ 353816 h 880426"/>
                  <a:gd name="connsiteX82" fmla="*/ 82283 w 625430"/>
                  <a:gd name="connsiteY82" fmla="*/ 334617 h 880426"/>
                  <a:gd name="connsiteX83" fmla="*/ 153594 w 625430"/>
                  <a:gd name="connsiteY83" fmla="*/ 370273 h 880426"/>
                  <a:gd name="connsiteX84" fmla="*/ 153594 w 625430"/>
                  <a:gd name="connsiteY84" fmla="*/ 244106 h 880426"/>
                  <a:gd name="connsiteX85" fmla="*/ 285247 w 625430"/>
                  <a:gd name="connsiteY85" fmla="*/ 244106 h 880426"/>
                  <a:gd name="connsiteX86" fmla="*/ 378502 w 625430"/>
                  <a:gd name="connsiteY86" fmla="*/ 200222 h 880426"/>
                  <a:gd name="connsiteX87" fmla="*/ 455299 w 625430"/>
                  <a:gd name="connsiteY87" fmla="*/ 244106 h 880426"/>
                  <a:gd name="connsiteX88" fmla="*/ 474498 w 625430"/>
                  <a:gd name="connsiteY88" fmla="*/ 244106 h 880426"/>
                  <a:gd name="connsiteX89" fmla="*/ 474498 w 625430"/>
                  <a:gd name="connsiteY89" fmla="*/ 370273 h 880426"/>
                  <a:gd name="connsiteX90" fmla="*/ 474498 w 625430"/>
                  <a:gd name="connsiteY90" fmla="*/ 370273 h 880426"/>
                  <a:gd name="connsiteX91" fmla="*/ 315418 w 625430"/>
                  <a:gd name="connsiteY91" fmla="*/ 529353 h 880426"/>
                  <a:gd name="connsiteX92" fmla="*/ 153594 w 625430"/>
                  <a:gd name="connsiteY92" fmla="*/ 370273 h 880426"/>
                  <a:gd name="connsiteX93" fmla="*/ 153594 w 625430"/>
                  <a:gd name="connsiteY93" fmla="*/ 370273 h 880426"/>
                  <a:gd name="connsiteX94" fmla="*/ 315418 w 625430"/>
                  <a:gd name="connsiteY94" fmla="*/ 562266 h 880426"/>
                  <a:gd name="connsiteX95" fmla="*/ 386730 w 625430"/>
                  <a:gd name="connsiteY95" fmla="*/ 548552 h 880426"/>
                  <a:gd name="connsiteX96" fmla="*/ 386730 w 625430"/>
                  <a:gd name="connsiteY96" fmla="*/ 614379 h 880426"/>
                  <a:gd name="connsiteX97" fmla="*/ 373016 w 625430"/>
                  <a:gd name="connsiteY97" fmla="*/ 644549 h 880426"/>
                  <a:gd name="connsiteX98" fmla="*/ 257819 w 625430"/>
                  <a:gd name="connsiteY98" fmla="*/ 644549 h 880426"/>
                  <a:gd name="connsiteX99" fmla="*/ 244105 w 625430"/>
                  <a:gd name="connsiteY99" fmla="*/ 614379 h 880426"/>
                  <a:gd name="connsiteX100" fmla="*/ 244105 w 625430"/>
                  <a:gd name="connsiteY100" fmla="*/ 548552 h 880426"/>
                  <a:gd name="connsiteX101" fmla="*/ 315418 w 625430"/>
                  <a:gd name="connsiteY101" fmla="*/ 562266 h 880426"/>
                  <a:gd name="connsiteX102" fmla="*/ 315418 w 625430"/>
                  <a:gd name="connsiteY102" fmla="*/ 562266 h 880426"/>
                  <a:gd name="connsiteX103" fmla="*/ 356560 w 625430"/>
                  <a:gd name="connsiteY103" fmla="*/ 674719 h 880426"/>
                  <a:gd name="connsiteX104" fmla="*/ 315418 w 625430"/>
                  <a:gd name="connsiteY104" fmla="*/ 762488 h 880426"/>
                  <a:gd name="connsiteX105" fmla="*/ 271533 w 625430"/>
                  <a:gd name="connsiteY105" fmla="*/ 674719 h 880426"/>
                  <a:gd name="connsiteX106" fmla="*/ 356560 w 625430"/>
                  <a:gd name="connsiteY106" fmla="*/ 674719 h 880426"/>
                  <a:gd name="connsiteX107" fmla="*/ 181022 w 625430"/>
                  <a:gd name="connsiteY107" fmla="*/ 691176 h 880426"/>
                  <a:gd name="connsiteX108" fmla="*/ 181022 w 625430"/>
                  <a:gd name="connsiteY108" fmla="*/ 691176 h 880426"/>
                  <a:gd name="connsiteX109" fmla="*/ 222163 w 625430"/>
                  <a:gd name="connsiteY109" fmla="*/ 644549 h 880426"/>
                  <a:gd name="connsiteX110" fmla="*/ 274277 w 625430"/>
                  <a:gd name="connsiteY110" fmla="*/ 754260 h 880426"/>
                  <a:gd name="connsiteX111" fmla="*/ 181022 w 625430"/>
                  <a:gd name="connsiteY111" fmla="*/ 691176 h 880426"/>
                  <a:gd name="connsiteX112" fmla="*/ 181022 w 625430"/>
                  <a:gd name="connsiteY112" fmla="*/ 691176 h 880426"/>
                  <a:gd name="connsiteX113" fmla="*/ 181022 w 625430"/>
                  <a:gd name="connsiteY113" fmla="*/ 691176 h 880426"/>
                  <a:gd name="connsiteX114" fmla="*/ 447071 w 625430"/>
                  <a:gd name="connsiteY114" fmla="*/ 691176 h 880426"/>
                  <a:gd name="connsiteX115" fmla="*/ 447071 w 625430"/>
                  <a:gd name="connsiteY115" fmla="*/ 691176 h 880426"/>
                  <a:gd name="connsiteX116" fmla="*/ 353816 w 625430"/>
                  <a:gd name="connsiteY116" fmla="*/ 754260 h 880426"/>
                  <a:gd name="connsiteX117" fmla="*/ 405929 w 625430"/>
                  <a:gd name="connsiteY117" fmla="*/ 644549 h 880426"/>
                  <a:gd name="connsiteX118" fmla="*/ 447071 w 625430"/>
                  <a:gd name="connsiteY118" fmla="*/ 691176 h 880426"/>
                  <a:gd name="connsiteX119" fmla="*/ 447071 w 625430"/>
                  <a:gd name="connsiteY119" fmla="*/ 691176 h 880426"/>
                  <a:gd name="connsiteX120" fmla="*/ 447071 w 625430"/>
                  <a:gd name="connsiteY120" fmla="*/ 691176 h 880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625430" h="880426">
                    <a:moveTo>
                      <a:pt x="471756" y="600665"/>
                    </a:moveTo>
                    <a:lnTo>
                      <a:pt x="416901" y="600665"/>
                    </a:lnTo>
                    <a:lnTo>
                      <a:pt x="416901" y="532096"/>
                    </a:lnTo>
                    <a:cubicBezTo>
                      <a:pt x="466270" y="501926"/>
                      <a:pt x="499184" y="447070"/>
                      <a:pt x="504668" y="386729"/>
                    </a:cubicBezTo>
                    <a:lnTo>
                      <a:pt x="523868" y="386729"/>
                    </a:lnTo>
                    <a:cubicBezTo>
                      <a:pt x="551296" y="386729"/>
                      <a:pt x="575981" y="364787"/>
                      <a:pt x="575981" y="334617"/>
                    </a:cubicBezTo>
                    <a:lnTo>
                      <a:pt x="575981" y="263305"/>
                    </a:lnTo>
                    <a:cubicBezTo>
                      <a:pt x="575981" y="241363"/>
                      <a:pt x="562267" y="222164"/>
                      <a:pt x="540326" y="213936"/>
                    </a:cubicBezTo>
                    <a:lnTo>
                      <a:pt x="540326" y="156338"/>
                    </a:lnTo>
                    <a:cubicBezTo>
                      <a:pt x="540326" y="68569"/>
                      <a:pt x="469013" y="0"/>
                      <a:pt x="383987" y="0"/>
                    </a:cubicBezTo>
                    <a:lnTo>
                      <a:pt x="244105" y="0"/>
                    </a:lnTo>
                    <a:cubicBezTo>
                      <a:pt x="156338" y="0"/>
                      <a:pt x="87769" y="71312"/>
                      <a:pt x="87769" y="156338"/>
                    </a:cubicBezTo>
                    <a:lnTo>
                      <a:pt x="87769" y="213936"/>
                    </a:lnTo>
                    <a:cubicBezTo>
                      <a:pt x="68569" y="219421"/>
                      <a:pt x="52112" y="238620"/>
                      <a:pt x="52112" y="263305"/>
                    </a:cubicBezTo>
                    <a:lnTo>
                      <a:pt x="52112" y="334617"/>
                    </a:lnTo>
                    <a:cubicBezTo>
                      <a:pt x="52112" y="362045"/>
                      <a:pt x="74055" y="386729"/>
                      <a:pt x="104225" y="386729"/>
                    </a:cubicBezTo>
                    <a:lnTo>
                      <a:pt x="123425" y="386729"/>
                    </a:lnTo>
                    <a:cubicBezTo>
                      <a:pt x="128910" y="447070"/>
                      <a:pt x="161822" y="501926"/>
                      <a:pt x="211193" y="532096"/>
                    </a:cubicBezTo>
                    <a:lnTo>
                      <a:pt x="211193" y="600665"/>
                    </a:lnTo>
                    <a:lnTo>
                      <a:pt x="156338" y="600665"/>
                    </a:lnTo>
                    <a:cubicBezTo>
                      <a:pt x="68569" y="600665"/>
                      <a:pt x="0" y="671977"/>
                      <a:pt x="0" y="757002"/>
                    </a:cubicBezTo>
                    <a:lnTo>
                      <a:pt x="0" y="828314"/>
                    </a:lnTo>
                    <a:cubicBezTo>
                      <a:pt x="0" y="855742"/>
                      <a:pt x="21942" y="880427"/>
                      <a:pt x="52112" y="880427"/>
                    </a:cubicBezTo>
                    <a:lnTo>
                      <a:pt x="109711" y="880427"/>
                    </a:lnTo>
                    <a:cubicBezTo>
                      <a:pt x="117939" y="880427"/>
                      <a:pt x="126167" y="872198"/>
                      <a:pt x="126167" y="863970"/>
                    </a:cubicBezTo>
                    <a:cubicBezTo>
                      <a:pt x="126167" y="855742"/>
                      <a:pt x="117939" y="847514"/>
                      <a:pt x="109711" y="847514"/>
                    </a:cubicBezTo>
                    <a:lnTo>
                      <a:pt x="49369" y="847514"/>
                    </a:lnTo>
                    <a:cubicBezTo>
                      <a:pt x="38398" y="847514"/>
                      <a:pt x="30170" y="839285"/>
                      <a:pt x="30170" y="828314"/>
                    </a:cubicBezTo>
                    <a:lnTo>
                      <a:pt x="30170" y="757002"/>
                    </a:lnTo>
                    <a:cubicBezTo>
                      <a:pt x="30170" y="688433"/>
                      <a:pt x="85025" y="630835"/>
                      <a:pt x="156338" y="630835"/>
                    </a:cubicBezTo>
                    <a:lnTo>
                      <a:pt x="189250" y="630835"/>
                    </a:lnTo>
                    <a:lnTo>
                      <a:pt x="156338" y="666491"/>
                    </a:lnTo>
                    <a:cubicBezTo>
                      <a:pt x="150852" y="674719"/>
                      <a:pt x="145366" y="682948"/>
                      <a:pt x="148108" y="693919"/>
                    </a:cubicBezTo>
                    <a:cubicBezTo>
                      <a:pt x="148108" y="704890"/>
                      <a:pt x="153594" y="713118"/>
                      <a:pt x="161822" y="718604"/>
                    </a:cubicBezTo>
                    <a:lnTo>
                      <a:pt x="304447" y="811858"/>
                    </a:lnTo>
                    <a:cubicBezTo>
                      <a:pt x="307190" y="814601"/>
                      <a:pt x="309932" y="814601"/>
                      <a:pt x="312674" y="814601"/>
                    </a:cubicBezTo>
                    <a:cubicBezTo>
                      <a:pt x="315418" y="814601"/>
                      <a:pt x="318160" y="814601"/>
                      <a:pt x="320904" y="811858"/>
                    </a:cubicBezTo>
                    <a:cubicBezTo>
                      <a:pt x="320904" y="811858"/>
                      <a:pt x="320904" y="811858"/>
                      <a:pt x="320904" y="811858"/>
                    </a:cubicBezTo>
                    <a:lnTo>
                      <a:pt x="320904" y="811858"/>
                    </a:lnTo>
                    <a:cubicBezTo>
                      <a:pt x="320904" y="811858"/>
                      <a:pt x="320904" y="811858"/>
                      <a:pt x="320904" y="811858"/>
                    </a:cubicBezTo>
                    <a:lnTo>
                      <a:pt x="460785" y="718604"/>
                    </a:lnTo>
                    <a:cubicBezTo>
                      <a:pt x="469013" y="713118"/>
                      <a:pt x="474498" y="704890"/>
                      <a:pt x="474498" y="693919"/>
                    </a:cubicBezTo>
                    <a:cubicBezTo>
                      <a:pt x="474498" y="682948"/>
                      <a:pt x="471756" y="674719"/>
                      <a:pt x="466270" y="666491"/>
                    </a:cubicBezTo>
                    <a:lnTo>
                      <a:pt x="433357" y="630835"/>
                    </a:lnTo>
                    <a:lnTo>
                      <a:pt x="466270" y="630835"/>
                    </a:lnTo>
                    <a:cubicBezTo>
                      <a:pt x="534840" y="630835"/>
                      <a:pt x="592437" y="685691"/>
                      <a:pt x="592437" y="757002"/>
                    </a:cubicBezTo>
                    <a:lnTo>
                      <a:pt x="592437" y="828314"/>
                    </a:lnTo>
                    <a:cubicBezTo>
                      <a:pt x="592437" y="839285"/>
                      <a:pt x="584209" y="847514"/>
                      <a:pt x="573237" y="847514"/>
                    </a:cubicBezTo>
                    <a:lnTo>
                      <a:pt x="167308" y="847514"/>
                    </a:lnTo>
                    <a:cubicBezTo>
                      <a:pt x="159080" y="847514"/>
                      <a:pt x="150852" y="855742"/>
                      <a:pt x="150852" y="863970"/>
                    </a:cubicBezTo>
                    <a:cubicBezTo>
                      <a:pt x="150852" y="872198"/>
                      <a:pt x="159080" y="880427"/>
                      <a:pt x="167308" y="880427"/>
                    </a:cubicBezTo>
                    <a:lnTo>
                      <a:pt x="573237" y="880427"/>
                    </a:lnTo>
                    <a:cubicBezTo>
                      <a:pt x="600665" y="880427"/>
                      <a:pt x="625351" y="858485"/>
                      <a:pt x="625351" y="828314"/>
                    </a:cubicBezTo>
                    <a:lnTo>
                      <a:pt x="625351" y="757002"/>
                    </a:lnTo>
                    <a:cubicBezTo>
                      <a:pt x="628093" y="669234"/>
                      <a:pt x="559524" y="600665"/>
                      <a:pt x="471756" y="600665"/>
                    </a:cubicBezTo>
                    <a:lnTo>
                      <a:pt x="471756" y="600665"/>
                    </a:lnTo>
                    <a:close/>
                    <a:moveTo>
                      <a:pt x="545810" y="334617"/>
                    </a:moveTo>
                    <a:cubicBezTo>
                      <a:pt x="545810" y="345588"/>
                      <a:pt x="537582" y="353816"/>
                      <a:pt x="526612" y="353816"/>
                    </a:cubicBezTo>
                    <a:lnTo>
                      <a:pt x="507412" y="353816"/>
                    </a:lnTo>
                    <a:lnTo>
                      <a:pt x="507412" y="244106"/>
                    </a:lnTo>
                    <a:lnTo>
                      <a:pt x="526612" y="244106"/>
                    </a:lnTo>
                    <a:cubicBezTo>
                      <a:pt x="537582" y="244106"/>
                      <a:pt x="545810" y="252334"/>
                      <a:pt x="545810" y="263305"/>
                    </a:cubicBezTo>
                    <a:lnTo>
                      <a:pt x="545810" y="334617"/>
                    </a:lnTo>
                    <a:close/>
                    <a:moveTo>
                      <a:pt x="244105" y="32913"/>
                    </a:moveTo>
                    <a:lnTo>
                      <a:pt x="383987" y="32913"/>
                    </a:lnTo>
                    <a:cubicBezTo>
                      <a:pt x="452557" y="32913"/>
                      <a:pt x="510154" y="87769"/>
                      <a:pt x="510154" y="159080"/>
                    </a:cubicBezTo>
                    <a:lnTo>
                      <a:pt x="510154" y="213936"/>
                    </a:lnTo>
                    <a:lnTo>
                      <a:pt x="455299" y="213936"/>
                    </a:lnTo>
                    <a:cubicBezTo>
                      <a:pt x="425129" y="213936"/>
                      <a:pt x="403187" y="189251"/>
                      <a:pt x="400443" y="161823"/>
                    </a:cubicBezTo>
                    <a:cubicBezTo>
                      <a:pt x="403187" y="150852"/>
                      <a:pt x="405929" y="137138"/>
                      <a:pt x="405929" y="123424"/>
                    </a:cubicBezTo>
                    <a:cubicBezTo>
                      <a:pt x="405929" y="115196"/>
                      <a:pt x="397701" y="106968"/>
                      <a:pt x="389473" y="106968"/>
                    </a:cubicBezTo>
                    <a:cubicBezTo>
                      <a:pt x="381244" y="106968"/>
                      <a:pt x="373016" y="115196"/>
                      <a:pt x="373016" y="123424"/>
                    </a:cubicBezTo>
                    <a:cubicBezTo>
                      <a:pt x="373016" y="172794"/>
                      <a:pt x="331874" y="213936"/>
                      <a:pt x="282505" y="213936"/>
                    </a:cubicBezTo>
                    <a:lnTo>
                      <a:pt x="115197" y="213936"/>
                    </a:lnTo>
                    <a:lnTo>
                      <a:pt x="115197" y="159080"/>
                    </a:lnTo>
                    <a:cubicBezTo>
                      <a:pt x="117939" y="90511"/>
                      <a:pt x="175536" y="32913"/>
                      <a:pt x="244105" y="32913"/>
                    </a:cubicBezTo>
                    <a:close/>
                    <a:moveTo>
                      <a:pt x="82283" y="334617"/>
                    </a:moveTo>
                    <a:lnTo>
                      <a:pt x="82283" y="263305"/>
                    </a:lnTo>
                    <a:cubicBezTo>
                      <a:pt x="82283" y="252334"/>
                      <a:pt x="90511" y="244106"/>
                      <a:pt x="101483" y="244106"/>
                    </a:cubicBezTo>
                    <a:lnTo>
                      <a:pt x="120681" y="244106"/>
                    </a:lnTo>
                    <a:lnTo>
                      <a:pt x="120681" y="353816"/>
                    </a:lnTo>
                    <a:lnTo>
                      <a:pt x="101483" y="353816"/>
                    </a:lnTo>
                    <a:cubicBezTo>
                      <a:pt x="93253" y="353816"/>
                      <a:pt x="82283" y="345588"/>
                      <a:pt x="82283" y="334617"/>
                    </a:cubicBezTo>
                    <a:close/>
                    <a:moveTo>
                      <a:pt x="153594" y="370273"/>
                    </a:moveTo>
                    <a:lnTo>
                      <a:pt x="153594" y="244106"/>
                    </a:lnTo>
                    <a:lnTo>
                      <a:pt x="285247" y="244106"/>
                    </a:lnTo>
                    <a:cubicBezTo>
                      <a:pt x="323646" y="244106"/>
                      <a:pt x="356560" y="227649"/>
                      <a:pt x="378502" y="200222"/>
                    </a:cubicBezTo>
                    <a:cubicBezTo>
                      <a:pt x="392215" y="227649"/>
                      <a:pt x="422385" y="244106"/>
                      <a:pt x="455299" y="244106"/>
                    </a:cubicBezTo>
                    <a:lnTo>
                      <a:pt x="474498" y="244106"/>
                    </a:lnTo>
                    <a:lnTo>
                      <a:pt x="474498" y="370273"/>
                    </a:lnTo>
                    <a:lnTo>
                      <a:pt x="474498" y="370273"/>
                    </a:lnTo>
                    <a:cubicBezTo>
                      <a:pt x="474498" y="458041"/>
                      <a:pt x="403187" y="529353"/>
                      <a:pt x="315418" y="529353"/>
                    </a:cubicBezTo>
                    <a:cubicBezTo>
                      <a:pt x="227649" y="529353"/>
                      <a:pt x="153594" y="458041"/>
                      <a:pt x="153594" y="370273"/>
                    </a:cubicBezTo>
                    <a:lnTo>
                      <a:pt x="153594" y="370273"/>
                    </a:lnTo>
                    <a:close/>
                    <a:moveTo>
                      <a:pt x="315418" y="562266"/>
                    </a:moveTo>
                    <a:cubicBezTo>
                      <a:pt x="340102" y="562266"/>
                      <a:pt x="364788" y="556781"/>
                      <a:pt x="386730" y="548552"/>
                    </a:cubicBezTo>
                    <a:lnTo>
                      <a:pt x="386730" y="614379"/>
                    </a:lnTo>
                    <a:lnTo>
                      <a:pt x="373016" y="644549"/>
                    </a:lnTo>
                    <a:lnTo>
                      <a:pt x="257819" y="644549"/>
                    </a:lnTo>
                    <a:lnTo>
                      <a:pt x="244105" y="614379"/>
                    </a:lnTo>
                    <a:lnTo>
                      <a:pt x="244105" y="548552"/>
                    </a:lnTo>
                    <a:cubicBezTo>
                      <a:pt x="263305" y="556781"/>
                      <a:pt x="287991" y="562266"/>
                      <a:pt x="315418" y="562266"/>
                    </a:cubicBezTo>
                    <a:lnTo>
                      <a:pt x="315418" y="562266"/>
                    </a:lnTo>
                    <a:close/>
                    <a:moveTo>
                      <a:pt x="356560" y="674719"/>
                    </a:moveTo>
                    <a:lnTo>
                      <a:pt x="315418" y="762488"/>
                    </a:lnTo>
                    <a:lnTo>
                      <a:pt x="271533" y="674719"/>
                    </a:lnTo>
                    <a:lnTo>
                      <a:pt x="356560" y="674719"/>
                    </a:lnTo>
                    <a:close/>
                    <a:moveTo>
                      <a:pt x="181022" y="691176"/>
                    </a:moveTo>
                    <a:cubicBezTo>
                      <a:pt x="181022" y="688433"/>
                      <a:pt x="181022" y="688433"/>
                      <a:pt x="181022" y="691176"/>
                    </a:cubicBezTo>
                    <a:lnTo>
                      <a:pt x="222163" y="644549"/>
                    </a:lnTo>
                    <a:lnTo>
                      <a:pt x="274277" y="754260"/>
                    </a:lnTo>
                    <a:lnTo>
                      <a:pt x="181022" y="691176"/>
                    </a:lnTo>
                    <a:cubicBezTo>
                      <a:pt x="181022" y="691176"/>
                      <a:pt x="181022" y="691176"/>
                      <a:pt x="181022" y="691176"/>
                    </a:cubicBezTo>
                    <a:lnTo>
                      <a:pt x="181022" y="691176"/>
                    </a:lnTo>
                    <a:close/>
                    <a:moveTo>
                      <a:pt x="447071" y="691176"/>
                    </a:moveTo>
                    <a:cubicBezTo>
                      <a:pt x="447071" y="691176"/>
                      <a:pt x="447071" y="691176"/>
                      <a:pt x="447071" y="691176"/>
                    </a:cubicBezTo>
                    <a:lnTo>
                      <a:pt x="353816" y="754260"/>
                    </a:lnTo>
                    <a:lnTo>
                      <a:pt x="405929" y="644549"/>
                    </a:lnTo>
                    <a:lnTo>
                      <a:pt x="447071" y="691176"/>
                    </a:lnTo>
                    <a:cubicBezTo>
                      <a:pt x="447071" y="688433"/>
                      <a:pt x="447071" y="688433"/>
                      <a:pt x="447071" y="691176"/>
                    </a:cubicBezTo>
                    <a:lnTo>
                      <a:pt x="447071" y="691176"/>
                    </a:lnTo>
                    <a:close/>
                  </a:path>
                </a:pathLst>
              </a:custGeom>
              <a:solidFill>
                <a:srgbClr val="60220F"/>
              </a:solidFill>
              <a:ln w="27426" cap="flat">
                <a:noFill/>
                <a:prstDash val="solid"/>
                <a:miter/>
              </a:ln>
            </p:spPr>
            <p:txBody>
              <a:bodyPr rtlCol="0" anchor="ctr"/>
              <a:lstStyle/>
              <a:p>
                <a:endParaRPr lang="en-US"/>
              </a:p>
            </p:txBody>
          </p:sp>
          <p:sp>
            <p:nvSpPr>
              <p:cNvPr id="13" name="Freeform 1072">
                <a:extLst>
                  <a:ext uri="{FF2B5EF4-FFF2-40B4-BE49-F238E27FC236}">
                    <a16:creationId xmlns:a16="http://schemas.microsoft.com/office/drawing/2014/main" id="{51C4EFC5-F0C9-1D7F-AC87-AF1F5EEB480E}"/>
                  </a:ext>
                </a:extLst>
              </p:cNvPr>
              <p:cNvSpPr/>
              <p:nvPr/>
            </p:nvSpPr>
            <p:spPr>
              <a:xfrm>
                <a:off x="11146680" y="399925"/>
                <a:ext cx="386729" cy="559523"/>
              </a:xfrm>
              <a:custGeom>
                <a:avLst/>
                <a:gdLst>
                  <a:gd name="connsiteX0" fmla="*/ 189250 w 386729"/>
                  <a:gd name="connsiteY0" fmla="*/ 0 h 559523"/>
                  <a:gd name="connsiteX1" fmla="*/ 68569 w 386729"/>
                  <a:gd name="connsiteY1" fmla="*/ 43884 h 559523"/>
                  <a:gd name="connsiteX2" fmla="*/ 65825 w 386729"/>
                  <a:gd name="connsiteY2" fmla="*/ 65826 h 559523"/>
                  <a:gd name="connsiteX3" fmla="*/ 87767 w 386729"/>
                  <a:gd name="connsiteY3" fmla="*/ 68569 h 559523"/>
                  <a:gd name="connsiteX4" fmla="*/ 189250 w 386729"/>
                  <a:gd name="connsiteY4" fmla="*/ 30170 h 559523"/>
                  <a:gd name="connsiteX5" fmla="*/ 304447 w 386729"/>
                  <a:gd name="connsiteY5" fmla="*/ 76797 h 559523"/>
                  <a:gd name="connsiteX6" fmla="*/ 351074 w 386729"/>
                  <a:gd name="connsiteY6" fmla="*/ 191993 h 559523"/>
                  <a:gd name="connsiteX7" fmla="*/ 271533 w 386729"/>
                  <a:gd name="connsiteY7" fmla="*/ 331874 h 559523"/>
                  <a:gd name="connsiteX8" fmla="*/ 246849 w 386729"/>
                  <a:gd name="connsiteY8" fmla="*/ 375758 h 559523"/>
                  <a:gd name="connsiteX9" fmla="*/ 246849 w 386729"/>
                  <a:gd name="connsiteY9" fmla="*/ 389472 h 559523"/>
                  <a:gd name="connsiteX10" fmla="*/ 208450 w 386729"/>
                  <a:gd name="connsiteY10" fmla="*/ 389472 h 559523"/>
                  <a:gd name="connsiteX11" fmla="*/ 208450 w 386729"/>
                  <a:gd name="connsiteY11" fmla="*/ 279762 h 559523"/>
                  <a:gd name="connsiteX12" fmla="*/ 227649 w 386729"/>
                  <a:gd name="connsiteY12" fmla="*/ 279762 h 559523"/>
                  <a:gd name="connsiteX13" fmla="*/ 244105 w 386729"/>
                  <a:gd name="connsiteY13" fmla="*/ 263305 h 559523"/>
                  <a:gd name="connsiteX14" fmla="*/ 227649 w 386729"/>
                  <a:gd name="connsiteY14" fmla="*/ 246849 h 559523"/>
                  <a:gd name="connsiteX15" fmla="*/ 156336 w 386729"/>
                  <a:gd name="connsiteY15" fmla="*/ 246849 h 559523"/>
                  <a:gd name="connsiteX16" fmla="*/ 139880 w 386729"/>
                  <a:gd name="connsiteY16" fmla="*/ 263305 h 559523"/>
                  <a:gd name="connsiteX17" fmla="*/ 156336 w 386729"/>
                  <a:gd name="connsiteY17" fmla="*/ 279762 h 559523"/>
                  <a:gd name="connsiteX18" fmla="*/ 175536 w 386729"/>
                  <a:gd name="connsiteY18" fmla="*/ 279762 h 559523"/>
                  <a:gd name="connsiteX19" fmla="*/ 175536 w 386729"/>
                  <a:gd name="connsiteY19" fmla="*/ 389472 h 559523"/>
                  <a:gd name="connsiteX20" fmla="*/ 137138 w 386729"/>
                  <a:gd name="connsiteY20" fmla="*/ 389472 h 559523"/>
                  <a:gd name="connsiteX21" fmla="*/ 137138 w 386729"/>
                  <a:gd name="connsiteY21" fmla="*/ 375758 h 559523"/>
                  <a:gd name="connsiteX22" fmla="*/ 112453 w 386729"/>
                  <a:gd name="connsiteY22" fmla="*/ 331874 h 559523"/>
                  <a:gd name="connsiteX23" fmla="*/ 32912 w 386729"/>
                  <a:gd name="connsiteY23" fmla="*/ 191993 h 559523"/>
                  <a:gd name="connsiteX24" fmla="*/ 52112 w 386729"/>
                  <a:gd name="connsiteY24" fmla="*/ 115196 h 559523"/>
                  <a:gd name="connsiteX25" fmla="*/ 46626 w 386729"/>
                  <a:gd name="connsiteY25" fmla="*/ 93254 h 559523"/>
                  <a:gd name="connsiteX26" fmla="*/ 24684 w 386729"/>
                  <a:gd name="connsiteY26" fmla="*/ 98739 h 559523"/>
                  <a:gd name="connsiteX27" fmla="*/ 0 w 386729"/>
                  <a:gd name="connsiteY27" fmla="*/ 191993 h 559523"/>
                  <a:gd name="connsiteX28" fmla="*/ 95997 w 386729"/>
                  <a:gd name="connsiteY28" fmla="*/ 359302 h 559523"/>
                  <a:gd name="connsiteX29" fmla="*/ 106967 w 386729"/>
                  <a:gd name="connsiteY29" fmla="*/ 375758 h 559523"/>
                  <a:gd name="connsiteX30" fmla="*/ 106967 w 386729"/>
                  <a:gd name="connsiteY30" fmla="*/ 392215 h 559523"/>
                  <a:gd name="connsiteX31" fmla="*/ 71311 w 386729"/>
                  <a:gd name="connsiteY31" fmla="*/ 441585 h 559523"/>
                  <a:gd name="connsiteX32" fmla="*/ 106967 w 386729"/>
                  <a:gd name="connsiteY32" fmla="*/ 490954 h 559523"/>
                  <a:gd name="connsiteX33" fmla="*/ 106967 w 386729"/>
                  <a:gd name="connsiteY33" fmla="*/ 510154 h 559523"/>
                  <a:gd name="connsiteX34" fmla="*/ 156336 w 386729"/>
                  <a:gd name="connsiteY34" fmla="*/ 559524 h 559523"/>
                  <a:gd name="connsiteX35" fmla="*/ 230391 w 386729"/>
                  <a:gd name="connsiteY35" fmla="*/ 559524 h 559523"/>
                  <a:gd name="connsiteX36" fmla="*/ 279761 w 386729"/>
                  <a:gd name="connsiteY36" fmla="*/ 510154 h 559523"/>
                  <a:gd name="connsiteX37" fmla="*/ 279761 w 386729"/>
                  <a:gd name="connsiteY37" fmla="*/ 488212 h 559523"/>
                  <a:gd name="connsiteX38" fmla="*/ 315418 w 386729"/>
                  <a:gd name="connsiteY38" fmla="*/ 438842 h 559523"/>
                  <a:gd name="connsiteX39" fmla="*/ 279761 w 386729"/>
                  <a:gd name="connsiteY39" fmla="*/ 389472 h 559523"/>
                  <a:gd name="connsiteX40" fmla="*/ 279761 w 386729"/>
                  <a:gd name="connsiteY40" fmla="*/ 375758 h 559523"/>
                  <a:gd name="connsiteX41" fmla="*/ 290733 w 386729"/>
                  <a:gd name="connsiteY41" fmla="*/ 359302 h 559523"/>
                  <a:gd name="connsiteX42" fmla="*/ 386730 w 386729"/>
                  <a:gd name="connsiteY42" fmla="*/ 191993 h 559523"/>
                  <a:gd name="connsiteX43" fmla="*/ 329132 w 386729"/>
                  <a:gd name="connsiteY43" fmla="*/ 54855 h 559523"/>
                  <a:gd name="connsiteX44" fmla="*/ 189250 w 386729"/>
                  <a:gd name="connsiteY44" fmla="*/ 0 h 559523"/>
                  <a:gd name="connsiteX45" fmla="*/ 189250 w 386729"/>
                  <a:gd name="connsiteY45" fmla="*/ 0 h 559523"/>
                  <a:gd name="connsiteX46" fmla="*/ 246849 w 386729"/>
                  <a:gd name="connsiteY46" fmla="*/ 510154 h 559523"/>
                  <a:gd name="connsiteX47" fmla="*/ 227649 w 386729"/>
                  <a:gd name="connsiteY47" fmla="*/ 529353 h 559523"/>
                  <a:gd name="connsiteX48" fmla="*/ 153594 w 386729"/>
                  <a:gd name="connsiteY48" fmla="*/ 529353 h 559523"/>
                  <a:gd name="connsiteX49" fmla="*/ 134395 w 386729"/>
                  <a:gd name="connsiteY49" fmla="*/ 510154 h 559523"/>
                  <a:gd name="connsiteX50" fmla="*/ 134395 w 386729"/>
                  <a:gd name="connsiteY50" fmla="*/ 490954 h 559523"/>
                  <a:gd name="connsiteX51" fmla="*/ 244105 w 386729"/>
                  <a:gd name="connsiteY51" fmla="*/ 490954 h 559523"/>
                  <a:gd name="connsiteX52" fmla="*/ 244105 w 386729"/>
                  <a:gd name="connsiteY52" fmla="*/ 510154 h 559523"/>
                  <a:gd name="connsiteX53" fmla="*/ 263305 w 386729"/>
                  <a:gd name="connsiteY53" fmla="*/ 458041 h 559523"/>
                  <a:gd name="connsiteX54" fmla="*/ 123425 w 386729"/>
                  <a:gd name="connsiteY54" fmla="*/ 458041 h 559523"/>
                  <a:gd name="connsiteX55" fmla="*/ 104225 w 386729"/>
                  <a:gd name="connsiteY55" fmla="*/ 438842 h 559523"/>
                  <a:gd name="connsiteX56" fmla="*/ 123425 w 386729"/>
                  <a:gd name="connsiteY56" fmla="*/ 419643 h 559523"/>
                  <a:gd name="connsiteX57" fmla="*/ 263305 w 386729"/>
                  <a:gd name="connsiteY57" fmla="*/ 419643 h 559523"/>
                  <a:gd name="connsiteX58" fmla="*/ 282505 w 386729"/>
                  <a:gd name="connsiteY58" fmla="*/ 438842 h 559523"/>
                  <a:gd name="connsiteX59" fmla="*/ 263305 w 386729"/>
                  <a:gd name="connsiteY59" fmla="*/ 458041 h 55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86729" h="559523">
                    <a:moveTo>
                      <a:pt x="189250" y="0"/>
                    </a:moveTo>
                    <a:cubicBezTo>
                      <a:pt x="145366" y="0"/>
                      <a:pt x="101481" y="16457"/>
                      <a:pt x="68569" y="43884"/>
                    </a:cubicBezTo>
                    <a:cubicBezTo>
                      <a:pt x="63083" y="49370"/>
                      <a:pt x="60340" y="60341"/>
                      <a:pt x="65825" y="65826"/>
                    </a:cubicBezTo>
                    <a:cubicBezTo>
                      <a:pt x="71311" y="71312"/>
                      <a:pt x="82283" y="74054"/>
                      <a:pt x="87767" y="68569"/>
                    </a:cubicBezTo>
                    <a:cubicBezTo>
                      <a:pt x="115195" y="43884"/>
                      <a:pt x="150852" y="32913"/>
                      <a:pt x="189250" y="30170"/>
                    </a:cubicBezTo>
                    <a:cubicBezTo>
                      <a:pt x="233135" y="30170"/>
                      <a:pt x="274277" y="46627"/>
                      <a:pt x="304447" y="76797"/>
                    </a:cubicBezTo>
                    <a:cubicBezTo>
                      <a:pt x="334616" y="106968"/>
                      <a:pt x="351074" y="148109"/>
                      <a:pt x="351074" y="191993"/>
                    </a:cubicBezTo>
                    <a:cubicBezTo>
                      <a:pt x="351074" y="249591"/>
                      <a:pt x="320902" y="301704"/>
                      <a:pt x="271533" y="331874"/>
                    </a:cubicBezTo>
                    <a:cubicBezTo>
                      <a:pt x="255077" y="340103"/>
                      <a:pt x="246849" y="359302"/>
                      <a:pt x="246849" y="375758"/>
                    </a:cubicBezTo>
                    <a:lnTo>
                      <a:pt x="246849" y="389472"/>
                    </a:lnTo>
                    <a:lnTo>
                      <a:pt x="208450" y="389472"/>
                    </a:lnTo>
                    <a:lnTo>
                      <a:pt x="208450" y="279762"/>
                    </a:lnTo>
                    <a:lnTo>
                      <a:pt x="227649" y="279762"/>
                    </a:lnTo>
                    <a:cubicBezTo>
                      <a:pt x="235877" y="279762"/>
                      <a:pt x="244105" y="271534"/>
                      <a:pt x="244105" y="263305"/>
                    </a:cubicBezTo>
                    <a:cubicBezTo>
                      <a:pt x="244105" y="255077"/>
                      <a:pt x="235877" y="246849"/>
                      <a:pt x="227649" y="246849"/>
                    </a:cubicBezTo>
                    <a:lnTo>
                      <a:pt x="156336" y="246849"/>
                    </a:lnTo>
                    <a:cubicBezTo>
                      <a:pt x="148108" y="246849"/>
                      <a:pt x="139880" y="255077"/>
                      <a:pt x="139880" y="263305"/>
                    </a:cubicBezTo>
                    <a:cubicBezTo>
                      <a:pt x="139880" y="271534"/>
                      <a:pt x="148108" y="279762"/>
                      <a:pt x="156336" y="279762"/>
                    </a:cubicBezTo>
                    <a:lnTo>
                      <a:pt x="175536" y="279762"/>
                    </a:lnTo>
                    <a:lnTo>
                      <a:pt x="175536" y="389472"/>
                    </a:lnTo>
                    <a:lnTo>
                      <a:pt x="137138" y="389472"/>
                    </a:lnTo>
                    <a:lnTo>
                      <a:pt x="137138" y="375758"/>
                    </a:lnTo>
                    <a:cubicBezTo>
                      <a:pt x="137138" y="356559"/>
                      <a:pt x="126167" y="340103"/>
                      <a:pt x="112453" y="331874"/>
                    </a:cubicBezTo>
                    <a:cubicBezTo>
                      <a:pt x="63083" y="304447"/>
                      <a:pt x="32912" y="249591"/>
                      <a:pt x="32912" y="191993"/>
                    </a:cubicBezTo>
                    <a:cubicBezTo>
                      <a:pt x="32912" y="164566"/>
                      <a:pt x="38398" y="137138"/>
                      <a:pt x="52112" y="115196"/>
                    </a:cubicBezTo>
                    <a:cubicBezTo>
                      <a:pt x="57597" y="106968"/>
                      <a:pt x="52112" y="98739"/>
                      <a:pt x="46626" y="93254"/>
                    </a:cubicBezTo>
                    <a:cubicBezTo>
                      <a:pt x="38398" y="87768"/>
                      <a:pt x="30170" y="93254"/>
                      <a:pt x="24684" y="98739"/>
                    </a:cubicBezTo>
                    <a:cubicBezTo>
                      <a:pt x="8228" y="126167"/>
                      <a:pt x="0" y="159080"/>
                      <a:pt x="0" y="191993"/>
                    </a:cubicBezTo>
                    <a:cubicBezTo>
                      <a:pt x="0" y="260562"/>
                      <a:pt x="35656" y="323646"/>
                      <a:pt x="95997" y="359302"/>
                    </a:cubicBezTo>
                    <a:cubicBezTo>
                      <a:pt x="101481" y="362045"/>
                      <a:pt x="106967" y="370273"/>
                      <a:pt x="106967" y="375758"/>
                    </a:cubicBezTo>
                    <a:lnTo>
                      <a:pt x="106967" y="392215"/>
                    </a:lnTo>
                    <a:cubicBezTo>
                      <a:pt x="87767" y="397701"/>
                      <a:pt x="71311" y="416900"/>
                      <a:pt x="71311" y="441585"/>
                    </a:cubicBezTo>
                    <a:cubicBezTo>
                      <a:pt x="71311" y="463527"/>
                      <a:pt x="85025" y="482726"/>
                      <a:pt x="106967" y="490954"/>
                    </a:cubicBezTo>
                    <a:lnTo>
                      <a:pt x="106967" y="510154"/>
                    </a:lnTo>
                    <a:cubicBezTo>
                      <a:pt x="106967" y="537581"/>
                      <a:pt x="128909" y="559524"/>
                      <a:pt x="156336" y="559524"/>
                    </a:cubicBezTo>
                    <a:lnTo>
                      <a:pt x="230391" y="559524"/>
                    </a:lnTo>
                    <a:cubicBezTo>
                      <a:pt x="257819" y="559524"/>
                      <a:pt x="279761" y="537581"/>
                      <a:pt x="279761" y="510154"/>
                    </a:cubicBezTo>
                    <a:lnTo>
                      <a:pt x="279761" y="488212"/>
                    </a:lnTo>
                    <a:cubicBezTo>
                      <a:pt x="298961" y="482726"/>
                      <a:pt x="315418" y="463527"/>
                      <a:pt x="315418" y="438842"/>
                    </a:cubicBezTo>
                    <a:cubicBezTo>
                      <a:pt x="315418" y="416900"/>
                      <a:pt x="301704" y="397701"/>
                      <a:pt x="279761" y="389472"/>
                    </a:cubicBezTo>
                    <a:lnTo>
                      <a:pt x="279761" y="375758"/>
                    </a:lnTo>
                    <a:cubicBezTo>
                      <a:pt x="279761" y="370273"/>
                      <a:pt x="282505" y="362045"/>
                      <a:pt x="290733" y="359302"/>
                    </a:cubicBezTo>
                    <a:cubicBezTo>
                      <a:pt x="351074" y="323646"/>
                      <a:pt x="386730" y="260562"/>
                      <a:pt x="386730" y="191993"/>
                    </a:cubicBezTo>
                    <a:cubicBezTo>
                      <a:pt x="386730" y="139881"/>
                      <a:pt x="367530" y="90511"/>
                      <a:pt x="329132" y="54855"/>
                    </a:cubicBezTo>
                    <a:cubicBezTo>
                      <a:pt x="290733" y="19199"/>
                      <a:pt x="241363" y="0"/>
                      <a:pt x="189250" y="0"/>
                    </a:cubicBezTo>
                    <a:lnTo>
                      <a:pt x="189250" y="0"/>
                    </a:lnTo>
                    <a:close/>
                    <a:moveTo>
                      <a:pt x="246849" y="510154"/>
                    </a:moveTo>
                    <a:cubicBezTo>
                      <a:pt x="246849" y="521125"/>
                      <a:pt x="238619" y="529353"/>
                      <a:pt x="227649" y="529353"/>
                    </a:cubicBezTo>
                    <a:lnTo>
                      <a:pt x="153594" y="529353"/>
                    </a:lnTo>
                    <a:cubicBezTo>
                      <a:pt x="142623" y="529353"/>
                      <a:pt x="134395" y="521125"/>
                      <a:pt x="134395" y="510154"/>
                    </a:cubicBezTo>
                    <a:lnTo>
                      <a:pt x="134395" y="490954"/>
                    </a:lnTo>
                    <a:lnTo>
                      <a:pt x="244105" y="490954"/>
                    </a:lnTo>
                    <a:lnTo>
                      <a:pt x="244105" y="510154"/>
                    </a:lnTo>
                    <a:close/>
                    <a:moveTo>
                      <a:pt x="263305" y="458041"/>
                    </a:moveTo>
                    <a:lnTo>
                      <a:pt x="123425" y="458041"/>
                    </a:lnTo>
                    <a:cubicBezTo>
                      <a:pt x="112453" y="458041"/>
                      <a:pt x="104225" y="449813"/>
                      <a:pt x="104225" y="438842"/>
                    </a:cubicBezTo>
                    <a:cubicBezTo>
                      <a:pt x="104225" y="427871"/>
                      <a:pt x="112453" y="419643"/>
                      <a:pt x="123425" y="419643"/>
                    </a:cubicBezTo>
                    <a:lnTo>
                      <a:pt x="263305" y="419643"/>
                    </a:lnTo>
                    <a:cubicBezTo>
                      <a:pt x="274277" y="419643"/>
                      <a:pt x="282505" y="427871"/>
                      <a:pt x="282505" y="438842"/>
                    </a:cubicBezTo>
                    <a:cubicBezTo>
                      <a:pt x="282505" y="449813"/>
                      <a:pt x="274277" y="458041"/>
                      <a:pt x="263305" y="458041"/>
                    </a:cubicBezTo>
                    <a:close/>
                  </a:path>
                </a:pathLst>
              </a:custGeom>
              <a:solidFill>
                <a:srgbClr val="60220F"/>
              </a:solidFill>
              <a:ln w="27426" cap="flat">
                <a:noFill/>
                <a:prstDash val="solid"/>
                <a:miter/>
              </a:ln>
            </p:spPr>
            <p:txBody>
              <a:bodyPr rtlCol="0" anchor="ctr"/>
              <a:lstStyle/>
              <a:p>
                <a:endParaRPr lang="en-US"/>
              </a:p>
            </p:txBody>
          </p:sp>
          <p:sp>
            <p:nvSpPr>
              <p:cNvPr id="14" name="Freeform 1073">
                <a:extLst>
                  <a:ext uri="{FF2B5EF4-FFF2-40B4-BE49-F238E27FC236}">
                    <a16:creationId xmlns:a16="http://schemas.microsoft.com/office/drawing/2014/main" id="{3E7B9957-6C4E-A600-69D7-E0B188D4DAD5}"/>
                  </a:ext>
                </a:extLst>
              </p:cNvPr>
              <p:cNvSpPr/>
              <p:nvPr/>
            </p:nvSpPr>
            <p:spPr>
              <a:xfrm>
                <a:off x="11547012" y="857855"/>
                <a:ext cx="93476" cy="68680"/>
              </a:xfrm>
              <a:custGeom>
                <a:avLst/>
                <a:gdLst>
                  <a:gd name="connsiteX0" fmla="*/ 85136 w 93476"/>
                  <a:gd name="connsiteY0" fmla="*/ 38510 h 68680"/>
                  <a:gd name="connsiteX1" fmla="*/ 24797 w 93476"/>
                  <a:gd name="connsiteY1" fmla="*/ 2854 h 68680"/>
                  <a:gd name="connsiteX2" fmla="*/ 2853 w 93476"/>
                  <a:gd name="connsiteY2" fmla="*/ 8339 h 68680"/>
                  <a:gd name="connsiteX3" fmla="*/ 8339 w 93476"/>
                  <a:gd name="connsiteY3" fmla="*/ 30281 h 68680"/>
                  <a:gd name="connsiteX4" fmla="*/ 68680 w 93476"/>
                  <a:gd name="connsiteY4" fmla="*/ 65937 h 68680"/>
                  <a:gd name="connsiteX5" fmla="*/ 76908 w 93476"/>
                  <a:gd name="connsiteY5" fmla="*/ 68680 h 68680"/>
                  <a:gd name="connsiteX6" fmla="*/ 90622 w 93476"/>
                  <a:gd name="connsiteY6" fmla="*/ 60452 h 68680"/>
                  <a:gd name="connsiteX7" fmla="*/ 85136 w 93476"/>
                  <a:gd name="connsiteY7" fmla="*/ 38510 h 68680"/>
                  <a:gd name="connsiteX8" fmla="*/ 85136 w 93476"/>
                  <a:gd name="connsiteY8" fmla="*/ 38510 h 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76" h="68680">
                    <a:moveTo>
                      <a:pt x="85136" y="38510"/>
                    </a:moveTo>
                    <a:lnTo>
                      <a:pt x="24797" y="2854"/>
                    </a:lnTo>
                    <a:cubicBezTo>
                      <a:pt x="16567" y="-2632"/>
                      <a:pt x="8339" y="111"/>
                      <a:pt x="2853" y="8339"/>
                    </a:cubicBezTo>
                    <a:cubicBezTo>
                      <a:pt x="-2631" y="16568"/>
                      <a:pt x="111" y="24796"/>
                      <a:pt x="8339" y="30281"/>
                    </a:cubicBezTo>
                    <a:lnTo>
                      <a:pt x="68680" y="65937"/>
                    </a:lnTo>
                    <a:cubicBezTo>
                      <a:pt x="71422" y="68680"/>
                      <a:pt x="74166" y="68680"/>
                      <a:pt x="76908" y="68680"/>
                    </a:cubicBezTo>
                    <a:cubicBezTo>
                      <a:pt x="82394" y="68680"/>
                      <a:pt x="87880" y="65937"/>
                      <a:pt x="90622" y="60452"/>
                    </a:cubicBezTo>
                    <a:cubicBezTo>
                      <a:pt x="96108" y="52224"/>
                      <a:pt x="93366" y="43995"/>
                      <a:pt x="85136" y="38510"/>
                    </a:cubicBezTo>
                    <a:lnTo>
                      <a:pt x="85136" y="38510"/>
                    </a:lnTo>
                    <a:close/>
                  </a:path>
                </a:pathLst>
              </a:custGeom>
              <a:solidFill>
                <a:srgbClr val="60220F"/>
              </a:solidFill>
              <a:ln w="27426" cap="flat">
                <a:noFill/>
                <a:prstDash val="solid"/>
                <a:miter/>
              </a:ln>
            </p:spPr>
            <p:txBody>
              <a:bodyPr rtlCol="0" anchor="ctr"/>
              <a:lstStyle/>
              <a:p>
                <a:endParaRPr lang="en-US"/>
              </a:p>
            </p:txBody>
          </p:sp>
          <p:sp>
            <p:nvSpPr>
              <p:cNvPr id="15" name="Freeform 1074">
                <a:extLst>
                  <a:ext uri="{FF2B5EF4-FFF2-40B4-BE49-F238E27FC236}">
                    <a16:creationId xmlns:a16="http://schemas.microsoft.com/office/drawing/2014/main" id="{6CAD6C60-49AC-CE1A-A7D0-BED8E5429C07}"/>
                  </a:ext>
                </a:extLst>
              </p:cNvPr>
              <p:cNvSpPr/>
              <p:nvPr/>
            </p:nvSpPr>
            <p:spPr>
              <a:xfrm>
                <a:off x="11604721" y="646773"/>
                <a:ext cx="104226" cy="32913"/>
              </a:xfrm>
              <a:custGeom>
                <a:avLst/>
                <a:gdLst>
                  <a:gd name="connsiteX0" fmla="*/ 87769 w 104226"/>
                  <a:gd name="connsiteY0" fmla="*/ 0 h 32913"/>
                  <a:gd name="connsiteX1" fmla="*/ 16458 w 104226"/>
                  <a:gd name="connsiteY1" fmla="*/ 0 h 32913"/>
                  <a:gd name="connsiteX2" fmla="*/ 0 w 104226"/>
                  <a:gd name="connsiteY2" fmla="*/ 16457 h 32913"/>
                  <a:gd name="connsiteX3" fmla="*/ 16458 w 104226"/>
                  <a:gd name="connsiteY3" fmla="*/ 32913 h 32913"/>
                  <a:gd name="connsiteX4" fmla="*/ 87769 w 104226"/>
                  <a:gd name="connsiteY4" fmla="*/ 32913 h 32913"/>
                  <a:gd name="connsiteX5" fmla="*/ 104227 w 104226"/>
                  <a:gd name="connsiteY5" fmla="*/ 16457 h 32913"/>
                  <a:gd name="connsiteX6" fmla="*/ 87769 w 104226"/>
                  <a:gd name="connsiteY6"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26" h="32913">
                    <a:moveTo>
                      <a:pt x="87769" y="0"/>
                    </a:moveTo>
                    <a:lnTo>
                      <a:pt x="16458" y="0"/>
                    </a:lnTo>
                    <a:cubicBezTo>
                      <a:pt x="8230" y="0"/>
                      <a:pt x="0" y="8228"/>
                      <a:pt x="0" y="16457"/>
                    </a:cubicBezTo>
                    <a:cubicBezTo>
                      <a:pt x="0" y="24685"/>
                      <a:pt x="8230" y="32913"/>
                      <a:pt x="16458" y="32913"/>
                    </a:cubicBezTo>
                    <a:lnTo>
                      <a:pt x="87769" y="32913"/>
                    </a:lnTo>
                    <a:cubicBezTo>
                      <a:pt x="95997" y="32913"/>
                      <a:pt x="104227" y="24685"/>
                      <a:pt x="104227" y="16457"/>
                    </a:cubicBezTo>
                    <a:cubicBezTo>
                      <a:pt x="101483" y="8228"/>
                      <a:pt x="95997" y="0"/>
                      <a:pt x="87769" y="0"/>
                    </a:cubicBezTo>
                    <a:close/>
                  </a:path>
                </a:pathLst>
              </a:custGeom>
              <a:solidFill>
                <a:srgbClr val="60220F"/>
              </a:solidFill>
              <a:ln w="27426" cap="flat">
                <a:noFill/>
                <a:prstDash val="solid"/>
                <a:miter/>
              </a:ln>
            </p:spPr>
            <p:txBody>
              <a:bodyPr rtlCol="0" anchor="ctr"/>
              <a:lstStyle/>
              <a:p>
                <a:endParaRPr lang="en-US"/>
              </a:p>
            </p:txBody>
          </p:sp>
          <p:sp>
            <p:nvSpPr>
              <p:cNvPr id="16" name="Freeform 1075">
                <a:extLst>
                  <a:ext uri="{FF2B5EF4-FFF2-40B4-BE49-F238E27FC236}">
                    <a16:creationId xmlns:a16="http://schemas.microsoft.com/office/drawing/2014/main" id="{FE85FAE7-90CB-5BC6-31BB-3A2AB25789D5}"/>
                  </a:ext>
                </a:extLst>
              </p:cNvPr>
              <p:cNvSpPr/>
              <p:nvPr/>
            </p:nvSpPr>
            <p:spPr>
              <a:xfrm>
                <a:off x="11547012" y="399814"/>
                <a:ext cx="93476" cy="68680"/>
              </a:xfrm>
              <a:custGeom>
                <a:avLst/>
                <a:gdLst>
                  <a:gd name="connsiteX0" fmla="*/ 16567 w 93476"/>
                  <a:gd name="connsiteY0" fmla="*/ 68680 h 68680"/>
                  <a:gd name="connsiteX1" fmla="*/ 24797 w 93476"/>
                  <a:gd name="connsiteY1" fmla="*/ 65937 h 68680"/>
                  <a:gd name="connsiteX2" fmla="*/ 85136 w 93476"/>
                  <a:gd name="connsiteY2" fmla="*/ 30281 h 68680"/>
                  <a:gd name="connsiteX3" fmla="*/ 90622 w 93476"/>
                  <a:gd name="connsiteY3" fmla="*/ 8339 h 68680"/>
                  <a:gd name="connsiteX4" fmla="*/ 68680 w 93476"/>
                  <a:gd name="connsiteY4" fmla="*/ 2854 h 68680"/>
                  <a:gd name="connsiteX5" fmla="*/ 8339 w 93476"/>
                  <a:gd name="connsiteY5" fmla="*/ 38510 h 68680"/>
                  <a:gd name="connsiteX6" fmla="*/ 2853 w 93476"/>
                  <a:gd name="connsiteY6" fmla="*/ 60452 h 68680"/>
                  <a:gd name="connsiteX7" fmla="*/ 16567 w 93476"/>
                  <a:gd name="connsiteY7" fmla="*/ 68680 h 68680"/>
                  <a:gd name="connsiteX8" fmla="*/ 16567 w 93476"/>
                  <a:gd name="connsiteY8" fmla="*/ 68680 h 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76" h="68680">
                    <a:moveTo>
                      <a:pt x="16567" y="68680"/>
                    </a:moveTo>
                    <a:cubicBezTo>
                      <a:pt x="19311" y="68680"/>
                      <a:pt x="22053" y="68680"/>
                      <a:pt x="24797" y="65937"/>
                    </a:cubicBezTo>
                    <a:lnTo>
                      <a:pt x="85136" y="30281"/>
                    </a:lnTo>
                    <a:cubicBezTo>
                      <a:pt x="93366" y="24796"/>
                      <a:pt x="96108" y="16568"/>
                      <a:pt x="90622" y="8339"/>
                    </a:cubicBezTo>
                    <a:cubicBezTo>
                      <a:pt x="85136" y="111"/>
                      <a:pt x="76908" y="-2632"/>
                      <a:pt x="68680" y="2854"/>
                    </a:cubicBezTo>
                    <a:lnTo>
                      <a:pt x="8339" y="38510"/>
                    </a:lnTo>
                    <a:cubicBezTo>
                      <a:pt x="111" y="43995"/>
                      <a:pt x="-2631" y="52224"/>
                      <a:pt x="2853" y="60452"/>
                    </a:cubicBezTo>
                    <a:cubicBezTo>
                      <a:pt x="5597" y="65937"/>
                      <a:pt x="11083" y="68680"/>
                      <a:pt x="16567" y="68680"/>
                    </a:cubicBezTo>
                    <a:lnTo>
                      <a:pt x="16567" y="68680"/>
                    </a:lnTo>
                    <a:close/>
                  </a:path>
                </a:pathLst>
              </a:custGeom>
              <a:solidFill>
                <a:srgbClr val="60220F"/>
              </a:solidFill>
              <a:ln w="27426" cap="flat">
                <a:noFill/>
                <a:prstDash val="solid"/>
                <a:miter/>
              </a:ln>
            </p:spPr>
            <p:txBody>
              <a:bodyPr rtlCol="0" anchor="ctr"/>
              <a:lstStyle/>
              <a:p>
                <a:endParaRPr lang="en-US"/>
              </a:p>
            </p:txBody>
          </p:sp>
          <p:sp>
            <p:nvSpPr>
              <p:cNvPr id="17" name="Freeform 1076">
                <a:extLst>
                  <a:ext uri="{FF2B5EF4-FFF2-40B4-BE49-F238E27FC236}">
                    <a16:creationId xmlns:a16="http://schemas.microsoft.com/office/drawing/2014/main" id="{836D6743-8784-9E06-16E1-027D139A470E}"/>
                  </a:ext>
                </a:extLst>
              </p:cNvPr>
              <p:cNvSpPr/>
              <p:nvPr/>
            </p:nvSpPr>
            <p:spPr>
              <a:xfrm>
                <a:off x="11036857" y="399814"/>
                <a:ext cx="93476" cy="68680"/>
              </a:xfrm>
              <a:custGeom>
                <a:avLst/>
                <a:gdLst>
                  <a:gd name="connsiteX0" fmla="*/ 8340 w 93476"/>
                  <a:gd name="connsiteY0" fmla="*/ 30281 h 68680"/>
                  <a:gd name="connsiteX1" fmla="*/ 68681 w 93476"/>
                  <a:gd name="connsiteY1" fmla="*/ 65937 h 68680"/>
                  <a:gd name="connsiteX2" fmla="*/ 76909 w 93476"/>
                  <a:gd name="connsiteY2" fmla="*/ 68680 h 68680"/>
                  <a:gd name="connsiteX3" fmla="*/ 90623 w 93476"/>
                  <a:gd name="connsiteY3" fmla="*/ 60452 h 68680"/>
                  <a:gd name="connsiteX4" fmla="*/ 85137 w 93476"/>
                  <a:gd name="connsiteY4" fmla="*/ 38510 h 68680"/>
                  <a:gd name="connsiteX5" fmla="*/ 24796 w 93476"/>
                  <a:gd name="connsiteY5" fmla="*/ 2854 h 68680"/>
                  <a:gd name="connsiteX6" fmla="*/ 2854 w 93476"/>
                  <a:gd name="connsiteY6" fmla="*/ 8339 h 68680"/>
                  <a:gd name="connsiteX7" fmla="*/ 8340 w 93476"/>
                  <a:gd name="connsiteY7" fmla="*/ 30281 h 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476" h="68680">
                    <a:moveTo>
                      <a:pt x="8340" y="30281"/>
                    </a:moveTo>
                    <a:lnTo>
                      <a:pt x="68681" y="65937"/>
                    </a:lnTo>
                    <a:cubicBezTo>
                      <a:pt x="71423" y="68680"/>
                      <a:pt x="74165" y="68680"/>
                      <a:pt x="76909" y="68680"/>
                    </a:cubicBezTo>
                    <a:cubicBezTo>
                      <a:pt x="82395" y="68680"/>
                      <a:pt x="87879" y="65937"/>
                      <a:pt x="90623" y="60452"/>
                    </a:cubicBezTo>
                    <a:cubicBezTo>
                      <a:pt x="96109" y="52224"/>
                      <a:pt x="93365" y="43995"/>
                      <a:pt x="85137" y="38510"/>
                    </a:cubicBezTo>
                    <a:lnTo>
                      <a:pt x="24796" y="2854"/>
                    </a:lnTo>
                    <a:cubicBezTo>
                      <a:pt x="16568" y="-2632"/>
                      <a:pt x="8340" y="111"/>
                      <a:pt x="2854" y="8339"/>
                    </a:cubicBezTo>
                    <a:cubicBezTo>
                      <a:pt x="-2632" y="16568"/>
                      <a:pt x="112" y="27539"/>
                      <a:pt x="8340" y="30281"/>
                    </a:cubicBezTo>
                    <a:close/>
                  </a:path>
                </a:pathLst>
              </a:custGeom>
              <a:solidFill>
                <a:srgbClr val="60220F"/>
              </a:solid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4827387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684D10-D902-4144-9862-929BA7F3FCAB}"/>
              </a:ext>
            </a:extLst>
          </p:cNvPr>
          <p:cNvSpPr>
            <a:spLocks noGrp="1"/>
          </p:cNvSpPr>
          <p:nvPr>
            <p:ph type="body" sz="quarter" idx="17"/>
          </p:nvPr>
        </p:nvSpPr>
        <p:spPr>
          <a:xfrm>
            <a:off x="2029090" y="1604733"/>
            <a:ext cx="3791493" cy="3407213"/>
          </a:xfrm>
        </p:spPr>
        <p:txBody>
          <a:bodyPr>
            <a:normAutofit/>
          </a:bodyPr>
          <a:lstStyle/>
          <a:p>
            <a:r>
              <a:rPr lang="en-US" sz="3600" dirty="0"/>
              <a:t>Strengths, Weaknesses, Opportunities and Threats </a:t>
            </a:r>
            <a:endParaRPr lang="en-RU" dirty="0"/>
          </a:p>
        </p:txBody>
      </p:sp>
      <p:sp>
        <p:nvSpPr>
          <p:cNvPr id="3" name="Text Placeholder 2">
            <a:extLst>
              <a:ext uri="{FF2B5EF4-FFF2-40B4-BE49-F238E27FC236}">
                <a16:creationId xmlns:a16="http://schemas.microsoft.com/office/drawing/2014/main" id="{94188B98-ADD8-554D-B473-2CD5B565026A}"/>
              </a:ext>
            </a:extLst>
          </p:cNvPr>
          <p:cNvSpPr>
            <a:spLocks noGrp="1"/>
          </p:cNvSpPr>
          <p:nvPr>
            <p:ph type="body" sz="quarter" idx="18"/>
          </p:nvPr>
        </p:nvSpPr>
        <p:spPr/>
        <p:txBody>
          <a:bodyPr/>
          <a:lstStyle/>
          <a:p>
            <a:r>
              <a:rPr lang="en-IE" dirty="0"/>
              <a:t>04</a:t>
            </a:r>
            <a:endParaRPr lang="en-RU" dirty="0"/>
          </a:p>
        </p:txBody>
      </p:sp>
      <p:sp>
        <p:nvSpPr>
          <p:cNvPr id="9" name="TextBox 8">
            <a:extLst>
              <a:ext uri="{FF2B5EF4-FFF2-40B4-BE49-F238E27FC236}">
                <a16:creationId xmlns:a16="http://schemas.microsoft.com/office/drawing/2014/main" id="{842D2A83-F040-F849-CEDE-87422D79B125}"/>
              </a:ext>
            </a:extLst>
          </p:cNvPr>
          <p:cNvSpPr txBox="1"/>
          <p:nvPr/>
        </p:nvSpPr>
        <p:spPr>
          <a:xfrm>
            <a:off x="3047281" y="3244334"/>
            <a:ext cx="6094562" cy="369332"/>
          </a:xfrm>
          <a:prstGeom prst="rect">
            <a:avLst/>
          </a:prstGeom>
          <a:noFill/>
        </p:spPr>
        <p:txBody>
          <a:bodyPr wrap="square">
            <a:spAutoFit/>
          </a:bodyPr>
          <a:lstStyle/>
          <a:p>
            <a:r>
              <a:rPr lang="en-IE" b="0" dirty="0">
                <a:effectLst/>
              </a:rPr>
              <a:t> </a:t>
            </a:r>
            <a:endParaRPr lang="en-IE" dirty="0"/>
          </a:p>
        </p:txBody>
      </p:sp>
    </p:spTree>
    <p:extLst>
      <p:ext uri="{BB962C8B-B14F-4D97-AF65-F5344CB8AC3E}">
        <p14:creationId xmlns:p14="http://schemas.microsoft.com/office/powerpoint/2010/main" val="23507736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1955AA7-EE9E-C1A7-0A6B-0F54E649E8E9}"/>
              </a:ext>
            </a:extLst>
          </p:cNvPr>
          <p:cNvSpPr>
            <a:spLocks noGrp="1"/>
          </p:cNvSpPr>
          <p:nvPr>
            <p:ph type="body" sz="quarter" idx="16"/>
          </p:nvPr>
        </p:nvSpPr>
        <p:spPr/>
        <p:txBody>
          <a:bodyPr/>
          <a:lstStyle/>
          <a:p>
            <a:r>
              <a:rPr lang="en-US" dirty="0"/>
              <a:t>You now know a Business Model is a plan for the successful operation of your small smallholding  business, by identifying </a:t>
            </a:r>
            <a:r>
              <a:rPr lang="en-US" b="1" dirty="0"/>
              <a:t>sources of revenue</a:t>
            </a:r>
            <a:r>
              <a:rPr lang="en-US" dirty="0"/>
              <a:t>, the </a:t>
            </a:r>
            <a:r>
              <a:rPr lang="en-US" b="1" dirty="0"/>
              <a:t>intended customer base</a:t>
            </a:r>
            <a:r>
              <a:rPr lang="en-US" dirty="0"/>
              <a:t>, </a:t>
            </a:r>
            <a:r>
              <a:rPr lang="en-US" b="1" dirty="0"/>
              <a:t>products</a:t>
            </a:r>
            <a:r>
              <a:rPr lang="en-US" dirty="0"/>
              <a:t>, and details of </a:t>
            </a:r>
            <a:r>
              <a:rPr lang="en-US" b="1" dirty="0"/>
              <a:t>financing</a:t>
            </a:r>
            <a:r>
              <a:rPr lang="en-US" dirty="0"/>
              <a:t>.</a:t>
            </a:r>
          </a:p>
          <a:p>
            <a:r>
              <a:rPr lang="en-US" dirty="0"/>
              <a:t>A key component of our business model  includes your business strengths and challenge.  We can obtain these by carrying out a </a:t>
            </a:r>
            <a:r>
              <a:rPr lang="en-US" b="1" dirty="0"/>
              <a:t>SWOT analysis</a:t>
            </a:r>
          </a:p>
          <a:p>
            <a:endParaRPr lang="en-IE" dirty="0"/>
          </a:p>
        </p:txBody>
      </p:sp>
      <p:sp>
        <p:nvSpPr>
          <p:cNvPr id="5" name="Google Shape;762;p26">
            <a:extLst>
              <a:ext uri="{FF2B5EF4-FFF2-40B4-BE49-F238E27FC236}">
                <a16:creationId xmlns:a16="http://schemas.microsoft.com/office/drawing/2014/main" id="{85B107C2-5B7C-68E8-8606-CAF9CA7102EC}"/>
              </a:ext>
            </a:extLst>
          </p:cNvPr>
          <p:cNvSpPr txBox="1">
            <a:spLocks noGrp="1"/>
          </p:cNvSpPr>
          <p:nvPr>
            <p:ph type="body" sz="quarter" idx="18"/>
          </p:nvPr>
        </p:nvSpPr>
        <p:spPr>
          <a:xfrm>
            <a:off x="447675" y="309563"/>
            <a:ext cx="6481763" cy="1211262"/>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rgbClr val="568754"/>
              </a:buClr>
              <a:buSzPts val="3600"/>
              <a:buNone/>
            </a:pPr>
            <a:r>
              <a:rPr lang="en-US" dirty="0"/>
              <a:t>We </a:t>
            </a:r>
            <a:r>
              <a:rPr lang="en-US" dirty="0" err="1"/>
              <a:t>recognise</a:t>
            </a:r>
            <a:r>
              <a:rPr lang="en-US" dirty="0"/>
              <a:t> the opportunity &amp; can identify our customer what next?</a:t>
            </a:r>
            <a:endParaRPr dirty="0"/>
          </a:p>
        </p:txBody>
      </p:sp>
      <p:pic>
        <p:nvPicPr>
          <p:cNvPr id="7" name="Graphic 6" descr="Puzzle pieces outline">
            <a:extLst>
              <a:ext uri="{FF2B5EF4-FFF2-40B4-BE49-F238E27FC236}">
                <a16:creationId xmlns:a16="http://schemas.microsoft.com/office/drawing/2014/main" id="{5A11171F-57F4-DD63-C81A-E6881B3FC6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78306" y="1122153"/>
            <a:ext cx="4613694" cy="4613694"/>
          </a:xfrm>
          <a:prstGeom prst="rect">
            <a:avLst/>
          </a:prstGeom>
        </p:spPr>
      </p:pic>
      <p:sp>
        <p:nvSpPr>
          <p:cNvPr id="8" name="TextBox 7">
            <a:extLst>
              <a:ext uri="{FF2B5EF4-FFF2-40B4-BE49-F238E27FC236}">
                <a16:creationId xmlns:a16="http://schemas.microsoft.com/office/drawing/2014/main" id="{044349FA-B611-5530-DA3D-322E4DD7C9B8}"/>
              </a:ext>
            </a:extLst>
          </p:cNvPr>
          <p:cNvSpPr txBox="1"/>
          <p:nvPr/>
        </p:nvSpPr>
        <p:spPr>
          <a:xfrm>
            <a:off x="8376249" y="2648309"/>
            <a:ext cx="603849" cy="769441"/>
          </a:xfrm>
          <a:prstGeom prst="rect">
            <a:avLst/>
          </a:prstGeom>
          <a:noFill/>
        </p:spPr>
        <p:txBody>
          <a:bodyPr wrap="square" rtlCol="0">
            <a:spAutoFit/>
          </a:bodyPr>
          <a:lstStyle/>
          <a:p>
            <a:r>
              <a:rPr lang="en-IE" sz="4400" b="1" dirty="0">
                <a:solidFill>
                  <a:srgbClr val="6D6A3A"/>
                </a:solidFill>
              </a:rPr>
              <a:t>S</a:t>
            </a:r>
          </a:p>
        </p:txBody>
      </p:sp>
      <p:sp>
        <p:nvSpPr>
          <p:cNvPr id="9" name="TextBox 8">
            <a:extLst>
              <a:ext uri="{FF2B5EF4-FFF2-40B4-BE49-F238E27FC236}">
                <a16:creationId xmlns:a16="http://schemas.microsoft.com/office/drawing/2014/main" id="{879C5EB1-78B8-DFF3-5779-58BC791EA0CE}"/>
              </a:ext>
            </a:extLst>
          </p:cNvPr>
          <p:cNvSpPr txBox="1"/>
          <p:nvPr/>
        </p:nvSpPr>
        <p:spPr>
          <a:xfrm>
            <a:off x="10159042" y="4209850"/>
            <a:ext cx="603849" cy="769441"/>
          </a:xfrm>
          <a:prstGeom prst="rect">
            <a:avLst/>
          </a:prstGeom>
          <a:noFill/>
        </p:spPr>
        <p:txBody>
          <a:bodyPr wrap="square" rtlCol="0">
            <a:spAutoFit/>
          </a:bodyPr>
          <a:lstStyle/>
          <a:p>
            <a:r>
              <a:rPr lang="en-IE" sz="4400" b="1" dirty="0">
                <a:solidFill>
                  <a:srgbClr val="6D6A3A"/>
                </a:solidFill>
              </a:rPr>
              <a:t>T</a:t>
            </a:r>
          </a:p>
        </p:txBody>
      </p:sp>
      <p:sp>
        <p:nvSpPr>
          <p:cNvPr id="10" name="TextBox 9">
            <a:extLst>
              <a:ext uri="{FF2B5EF4-FFF2-40B4-BE49-F238E27FC236}">
                <a16:creationId xmlns:a16="http://schemas.microsoft.com/office/drawing/2014/main" id="{D8D80068-DBAE-7164-30C9-CBF1809D3C48}"/>
              </a:ext>
            </a:extLst>
          </p:cNvPr>
          <p:cNvSpPr txBox="1"/>
          <p:nvPr/>
        </p:nvSpPr>
        <p:spPr>
          <a:xfrm rot="1439150">
            <a:off x="10673750" y="1909646"/>
            <a:ext cx="603849" cy="769441"/>
          </a:xfrm>
          <a:prstGeom prst="rect">
            <a:avLst/>
          </a:prstGeom>
          <a:noFill/>
        </p:spPr>
        <p:txBody>
          <a:bodyPr wrap="square" rtlCol="0">
            <a:spAutoFit/>
          </a:bodyPr>
          <a:lstStyle/>
          <a:p>
            <a:r>
              <a:rPr lang="en-IE" sz="4400" b="1" dirty="0">
                <a:solidFill>
                  <a:srgbClr val="6D6A3A"/>
                </a:solidFill>
              </a:rPr>
              <a:t>W</a:t>
            </a:r>
          </a:p>
        </p:txBody>
      </p:sp>
      <p:sp>
        <p:nvSpPr>
          <p:cNvPr id="11" name="TextBox 10">
            <a:extLst>
              <a:ext uri="{FF2B5EF4-FFF2-40B4-BE49-F238E27FC236}">
                <a16:creationId xmlns:a16="http://schemas.microsoft.com/office/drawing/2014/main" id="{C0E3256E-C221-D514-9C70-776E2B8C63AE}"/>
              </a:ext>
            </a:extLst>
          </p:cNvPr>
          <p:cNvSpPr txBox="1"/>
          <p:nvPr/>
        </p:nvSpPr>
        <p:spPr>
          <a:xfrm>
            <a:off x="8376248" y="4209850"/>
            <a:ext cx="603849" cy="769441"/>
          </a:xfrm>
          <a:prstGeom prst="rect">
            <a:avLst/>
          </a:prstGeom>
          <a:noFill/>
        </p:spPr>
        <p:txBody>
          <a:bodyPr wrap="square" rtlCol="0">
            <a:spAutoFit/>
          </a:bodyPr>
          <a:lstStyle/>
          <a:p>
            <a:r>
              <a:rPr lang="en-IE" sz="4400" b="1" dirty="0">
                <a:solidFill>
                  <a:srgbClr val="6D6A3A"/>
                </a:solidFill>
              </a:rPr>
              <a:t>O</a:t>
            </a:r>
          </a:p>
        </p:txBody>
      </p:sp>
    </p:spTree>
    <p:extLst>
      <p:ext uri="{BB962C8B-B14F-4D97-AF65-F5344CB8AC3E}">
        <p14:creationId xmlns:p14="http://schemas.microsoft.com/office/powerpoint/2010/main" val="12442558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EBF67A-EC25-B334-9556-EEDA9F7B1AB9}"/>
              </a:ext>
            </a:extLst>
          </p:cNvPr>
          <p:cNvSpPr>
            <a:spLocks noGrp="1"/>
          </p:cNvSpPr>
          <p:nvPr>
            <p:ph type="body" sz="quarter" idx="18"/>
          </p:nvPr>
        </p:nvSpPr>
        <p:spPr>
          <a:xfrm>
            <a:off x="447065" y="309491"/>
            <a:ext cx="5191635" cy="1210837"/>
          </a:xfrm>
        </p:spPr>
        <p:txBody>
          <a:bodyPr anchor="ctr"/>
          <a:lstStyle/>
          <a:p>
            <a:r>
              <a:rPr lang="en-IE" dirty="0"/>
              <a:t>SWOT Analysis</a:t>
            </a:r>
          </a:p>
        </p:txBody>
      </p:sp>
      <p:sp>
        <p:nvSpPr>
          <p:cNvPr id="4" name="Google Shape;768;p27">
            <a:extLst>
              <a:ext uri="{FF2B5EF4-FFF2-40B4-BE49-F238E27FC236}">
                <a16:creationId xmlns:a16="http://schemas.microsoft.com/office/drawing/2014/main" id="{589332C5-4CDF-BBD9-3D0F-DF6158ABA9A6}"/>
              </a:ext>
            </a:extLst>
          </p:cNvPr>
          <p:cNvSpPr txBox="1">
            <a:spLocks noGrp="1"/>
          </p:cNvSpPr>
          <p:nvPr>
            <p:ph type="body" sz="quarter" idx="16"/>
          </p:nvPr>
        </p:nvSpPr>
        <p:spPr>
          <a:xfrm>
            <a:off x="447674" y="2066925"/>
            <a:ext cx="4797185" cy="40810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ea typeface="Raleway"/>
                <a:cs typeface="Raleway"/>
                <a:sym typeface="Raleway"/>
              </a:rPr>
              <a:t>A SWOT analysis is a simple, but powerful, framework for leveraging any business or project’s </a:t>
            </a:r>
            <a:r>
              <a:rPr lang="en-US" sz="2400" b="1" dirty="0">
                <a:ea typeface="Raleway"/>
                <a:cs typeface="Raleway"/>
                <a:sym typeface="Raleway"/>
              </a:rPr>
              <a:t>S</a:t>
            </a:r>
            <a:r>
              <a:rPr lang="en-US" sz="2400" dirty="0">
                <a:ea typeface="Raleway"/>
                <a:cs typeface="Raleway"/>
                <a:sym typeface="Raleway"/>
              </a:rPr>
              <a:t>trengths, improving </a:t>
            </a:r>
            <a:r>
              <a:rPr lang="en-US" sz="2400" b="1" dirty="0">
                <a:ea typeface="Raleway"/>
                <a:cs typeface="Raleway"/>
                <a:sym typeface="Raleway"/>
              </a:rPr>
              <a:t>W</a:t>
            </a:r>
            <a:r>
              <a:rPr lang="en-US" sz="2400" dirty="0">
                <a:ea typeface="Raleway"/>
                <a:cs typeface="Raleway"/>
                <a:sym typeface="Raleway"/>
              </a:rPr>
              <a:t>eaknesses, minimizing </a:t>
            </a:r>
            <a:r>
              <a:rPr lang="en-US" sz="2400" b="1" dirty="0">
                <a:ea typeface="Raleway"/>
                <a:cs typeface="Raleway"/>
                <a:sym typeface="Raleway"/>
              </a:rPr>
              <a:t>T</a:t>
            </a:r>
            <a:r>
              <a:rPr lang="en-US" sz="2400" dirty="0">
                <a:ea typeface="Raleway"/>
                <a:cs typeface="Raleway"/>
                <a:sym typeface="Raleway"/>
              </a:rPr>
              <a:t>hreats, and taking the greatest possible advantage of </a:t>
            </a:r>
            <a:r>
              <a:rPr lang="en-US" sz="2400" b="1" dirty="0">
                <a:ea typeface="Raleway"/>
                <a:cs typeface="Raleway"/>
                <a:sym typeface="Raleway"/>
              </a:rPr>
              <a:t>O</a:t>
            </a:r>
            <a:r>
              <a:rPr lang="en-US" sz="2400" dirty="0">
                <a:ea typeface="Raleway"/>
                <a:cs typeface="Raleway"/>
                <a:sym typeface="Raleway"/>
              </a:rPr>
              <a:t>pportunities.</a:t>
            </a:r>
          </a:p>
          <a:p>
            <a:pPr marL="0" marR="0" lvl="0" indent="0" algn="l" rtl="0">
              <a:spcBef>
                <a:spcPts val="0"/>
              </a:spcBef>
              <a:spcAft>
                <a:spcPts val="0"/>
              </a:spcAft>
              <a:buNone/>
            </a:pPr>
            <a:endParaRPr lang="en-US" dirty="0">
              <a:ea typeface="Raleway"/>
              <a:cs typeface="Raleway"/>
              <a:sym typeface="Raleway"/>
            </a:endParaRPr>
          </a:p>
          <a:p>
            <a:pPr marL="0" marR="0" lvl="0" indent="0" algn="l" rtl="0">
              <a:spcBef>
                <a:spcPts val="0"/>
              </a:spcBef>
              <a:spcAft>
                <a:spcPts val="0"/>
              </a:spcAft>
              <a:buNone/>
            </a:pPr>
            <a:r>
              <a:rPr lang="en-US" sz="2400" dirty="0">
                <a:ea typeface="Raleway"/>
                <a:cs typeface="Raleway"/>
                <a:sym typeface="Raleway"/>
              </a:rPr>
              <a:t>SWOT analysis is a process where you can identify the internal and external factors that will affect </a:t>
            </a:r>
            <a:r>
              <a:rPr lang="en-US" dirty="0">
                <a:ea typeface="Raleway"/>
                <a:cs typeface="Raleway"/>
                <a:sym typeface="Raleway"/>
              </a:rPr>
              <a:t>your Smallholdings </a:t>
            </a:r>
            <a:r>
              <a:rPr lang="en-US" sz="2400" dirty="0">
                <a:ea typeface="Raleway"/>
                <a:cs typeface="Raleway"/>
                <a:sym typeface="Raleway"/>
              </a:rPr>
              <a:t>or project’s future performance.</a:t>
            </a:r>
            <a:endParaRPr sz="2400" dirty="0">
              <a:ea typeface="Raleway"/>
              <a:cs typeface="Raleway"/>
              <a:sym typeface="Raleway"/>
            </a:endParaRPr>
          </a:p>
        </p:txBody>
      </p:sp>
      <p:sp>
        <p:nvSpPr>
          <p:cNvPr id="5" name="Google Shape;769;p27">
            <a:extLst>
              <a:ext uri="{FF2B5EF4-FFF2-40B4-BE49-F238E27FC236}">
                <a16:creationId xmlns:a16="http://schemas.microsoft.com/office/drawing/2014/main" id="{145C380F-62FE-071C-BD01-6A8D2BA752DA}"/>
              </a:ext>
            </a:extLst>
          </p:cNvPr>
          <p:cNvSpPr/>
          <p:nvPr/>
        </p:nvSpPr>
        <p:spPr>
          <a:xfrm>
            <a:off x="5802284" y="1225193"/>
            <a:ext cx="6018414" cy="4493963"/>
          </a:xfrm>
          <a:prstGeom prst="diamond">
            <a:avLst/>
          </a:prstGeom>
          <a:solidFill>
            <a:srgbClr val="EEF2EA"/>
          </a:solidFill>
          <a:ln w="12700" cap="flat" cmpd="sng">
            <a:solidFill>
              <a:srgbClr val="EEF2E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Google Shape;770;p27">
            <a:extLst>
              <a:ext uri="{FF2B5EF4-FFF2-40B4-BE49-F238E27FC236}">
                <a16:creationId xmlns:a16="http://schemas.microsoft.com/office/drawing/2014/main" id="{00FCBCC1-FD04-0B92-043A-7495BF9AAA2E}"/>
              </a:ext>
            </a:extLst>
          </p:cNvPr>
          <p:cNvSpPr/>
          <p:nvPr/>
        </p:nvSpPr>
        <p:spPr>
          <a:xfrm>
            <a:off x="8988406" y="1296785"/>
            <a:ext cx="3022536" cy="1945179"/>
          </a:xfrm>
          <a:prstGeom prst="roundRect">
            <a:avLst>
              <a:gd name="adj" fmla="val 16667"/>
            </a:avLst>
          </a:prstGeom>
          <a:solidFill>
            <a:srgbClr val="6D6A3A"/>
          </a:solidFill>
          <a:ln w="12700" cap="flat" cmpd="sng">
            <a:solidFill>
              <a:srgbClr val="054F5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u="sng" dirty="0">
                <a:solidFill>
                  <a:schemeClr val="lt2"/>
                </a:solidFill>
                <a:ea typeface="Raleway"/>
                <a:cs typeface="Raleway"/>
                <a:sym typeface="Raleway"/>
              </a:rPr>
              <a:t>WEAKNESSES</a:t>
            </a:r>
            <a:endParaRPr sz="2000" dirty="0"/>
          </a:p>
          <a:p>
            <a:pPr marL="144000" marR="0" lvl="0" indent="-144000" algn="l" rtl="0">
              <a:spcBef>
                <a:spcPts val="0"/>
              </a:spcBef>
              <a:spcAft>
                <a:spcPts val="0"/>
              </a:spcAft>
              <a:buClr>
                <a:schemeClr val="lt2"/>
              </a:buClr>
              <a:buSzPts val="1600"/>
              <a:buFont typeface="Arial"/>
              <a:buChar char="•"/>
            </a:pPr>
            <a:r>
              <a:rPr lang="en-US" sz="1700" dirty="0">
                <a:solidFill>
                  <a:schemeClr val="lt2"/>
                </a:solidFill>
                <a:ea typeface="Raleway"/>
                <a:cs typeface="Raleway"/>
                <a:sym typeface="Raleway"/>
              </a:rPr>
              <a:t>Things your business lacks</a:t>
            </a:r>
            <a:endParaRPr sz="1700" dirty="0"/>
          </a:p>
          <a:p>
            <a:pPr marL="144000" marR="0" lvl="0" indent="-144000" algn="l" rtl="0">
              <a:spcBef>
                <a:spcPts val="0"/>
              </a:spcBef>
              <a:spcAft>
                <a:spcPts val="0"/>
              </a:spcAft>
              <a:buClr>
                <a:schemeClr val="lt2"/>
              </a:buClr>
              <a:buSzPts val="1600"/>
              <a:buFont typeface="Arial"/>
              <a:buChar char="•"/>
            </a:pPr>
            <a:r>
              <a:rPr lang="en-US" sz="1700" dirty="0">
                <a:solidFill>
                  <a:schemeClr val="lt2"/>
                </a:solidFill>
                <a:ea typeface="Raleway"/>
                <a:cs typeface="Raleway"/>
                <a:sym typeface="Raleway"/>
              </a:rPr>
              <a:t>What your competitor does better</a:t>
            </a:r>
            <a:endParaRPr sz="1700" dirty="0"/>
          </a:p>
          <a:p>
            <a:pPr marL="144000" marR="0" lvl="0" indent="-144000" algn="l" rtl="0">
              <a:spcBef>
                <a:spcPts val="0"/>
              </a:spcBef>
              <a:spcAft>
                <a:spcPts val="0"/>
              </a:spcAft>
              <a:buClr>
                <a:schemeClr val="lt2"/>
              </a:buClr>
              <a:buSzPts val="1600"/>
              <a:buFont typeface="Arial"/>
              <a:buChar char="•"/>
            </a:pPr>
            <a:r>
              <a:rPr lang="en-US" sz="1700" dirty="0">
                <a:solidFill>
                  <a:schemeClr val="lt2"/>
                </a:solidFill>
                <a:ea typeface="Raleway"/>
                <a:cs typeface="Raleway"/>
                <a:sym typeface="Raleway"/>
              </a:rPr>
              <a:t>Resource limitations</a:t>
            </a:r>
            <a:endParaRPr sz="1700" dirty="0">
              <a:solidFill>
                <a:schemeClr val="lt2"/>
              </a:solidFill>
              <a:ea typeface="Raleway"/>
              <a:cs typeface="Raleway"/>
              <a:sym typeface="Raleway"/>
            </a:endParaRPr>
          </a:p>
        </p:txBody>
      </p:sp>
      <p:sp>
        <p:nvSpPr>
          <p:cNvPr id="7" name="Google Shape;771;p27">
            <a:extLst>
              <a:ext uri="{FF2B5EF4-FFF2-40B4-BE49-F238E27FC236}">
                <a16:creationId xmlns:a16="http://schemas.microsoft.com/office/drawing/2014/main" id="{7A5164EE-F95C-AF59-7AF7-C8F8E7F156DC}"/>
              </a:ext>
            </a:extLst>
          </p:cNvPr>
          <p:cNvSpPr/>
          <p:nvPr/>
        </p:nvSpPr>
        <p:spPr>
          <a:xfrm>
            <a:off x="5802283" y="1296785"/>
            <a:ext cx="3022540" cy="1945179"/>
          </a:xfrm>
          <a:prstGeom prst="roundRect">
            <a:avLst>
              <a:gd name="adj" fmla="val 16667"/>
            </a:avLst>
          </a:prstGeom>
          <a:solidFill>
            <a:srgbClr val="60220F"/>
          </a:solidFill>
          <a:ln w="12700" cap="flat" cmpd="sng">
            <a:solidFill>
              <a:srgbClr val="054F5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u="sng" dirty="0">
                <a:solidFill>
                  <a:schemeClr val="lt2"/>
                </a:solidFill>
                <a:ea typeface="Raleway"/>
                <a:cs typeface="Raleway"/>
                <a:sym typeface="Raleway"/>
              </a:rPr>
              <a:t>STRENGTHS</a:t>
            </a:r>
            <a:endParaRPr sz="2000" dirty="0"/>
          </a:p>
          <a:p>
            <a:pPr marL="144000" marR="0" lvl="0" indent="-144000" algn="l" rtl="0">
              <a:spcBef>
                <a:spcPts val="0"/>
              </a:spcBef>
              <a:spcAft>
                <a:spcPts val="0"/>
              </a:spcAft>
              <a:buClr>
                <a:schemeClr val="lt2"/>
              </a:buClr>
              <a:buSzPts val="1600"/>
              <a:buFont typeface="Arial"/>
              <a:buChar char="•"/>
            </a:pPr>
            <a:r>
              <a:rPr lang="en-US" sz="1700" dirty="0">
                <a:solidFill>
                  <a:schemeClr val="lt2"/>
                </a:solidFill>
                <a:ea typeface="Raleway"/>
                <a:cs typeface="Raleway"/>
                <a:sym typeface="Raleway"/>
              </a:rPr>
              <a:t>What you do well</a:t>
            </a:r>
            <a:endParaRPr sz="1700" dirty="0"/>
          </a:p>
          <a:p>
            <a:pPr marL="144000" marR="0" lvl="0" indent="-144000" algn="l" rtl="0">
              <a:spcBef>
                <a:spcPts val="0"/>
              </a:spcBef>
              <a:spcAft>
                <a:spcPts val="0"/>
              </a:spcAft>
              <a:buClr>
                <a:schemeClr val="lt2"/>
              </a:buClr>
              <a:buSzPts val="1600"/>
              <a:buFont typeface="Arial"/>
              <a:buChar char="•"/>
            </a:pPr>
            <a:r>
              <a:rPr lang="en-US" sz="1700" dirty="0">
                <a:solidFill>
                  <a:schemeClr val="lt2"/>
                </a:solidFill>
                <a:ea typeface="Raleway"/>
                <a:cs typeface="Raleway"/>
                <a:sym typeface="Raleway"/>
              </a:rPr>
              <a:t>Qualities that separate you from competitors</a:t>
            </a:r>
            <a:endParaRPr sz="1700" dirty="0"/>
          </a:p>
          <a:p>
            <a:pPr marL="144000" marR="0" lvl="0" indent="-144000" algn="l" rtl="0">
              <a:spcBef>
                <a:spcPts val="0"/>
              </a:spcBef>
              <a:spcAft>
                <a:spcPts val="0"/>
              </a:spcAft>
              <a:buClr>
                <a:schemeClr val="lt2"/>
              </a:buClr>
              <a:buSzPts val="1600"/>
              <a:buFont typeface="Arial"/>
              <a:buChar char="•"/>
            </a:pPr>
            <a:r>
              <a:rPr lang="en-US" sz="1700" dirty="0">
                <a:solidFill>
                  <a:schemeClr val="lt2"/>
                </a:solidFill>
                <a:ea typeface="Raleway"/>
                <a:cs typeface="Raleway"/>
                <a:sym typeface="Raleway"/>
              </a:rPr>
              <a:t>Skilled/ knowledgeable staff</a:t>
            </a:r>
            <a:endParaRPr lang="en-US" sz="1700" dirty="0">
              <a:sym typeface="Raleway"/>
            </a:endParaRPr>
          </a:p>
          <a:p>
            <a:pPr marL="144000" marR="0" lvl="0" indent="-144000" algn="l" rtl="0">
              <a:spcBef>
                <a:spcPts val="0"/>
              </a:spcBef>
              <a:spcAft>
                <a:spcPts val="0"/>
              </a:spcAft>
              <a:buClr>
                <a:schemeClr val="lt2"/>
              </a:buClr>
              <a:buSzPts val="1600"/>
              <a:buFont typeface="Arial"/>
              <a:buChar char="•"/>
            </a:pPr>
            <a:r>
              <a:rPr lang="en-US" sz="1700" dirty="0">
                <a:solidFill>
                  <a:schemeClr val="lt2"/>
                </a:solidFill>
                <a:ea typeface="Raleway"/>
                <a:cs typeface="Raleway"/>
                <a:sym typeface="Raleway"/>
              </a:rPr>
              <a:t>Your USP </a:t>
            </a:r>
            <a:r>
              <a:rPr lang="en-US" sz="1200" dirty="0">
                <a:solidFill>
                  <a:schemeClr val="lt2"/>
                </a:solidFill>
                <a:ea typeface="Raleway"/>
                <a:cs typeface="Raleway"/>
                <a:sym typeface="Raleway"/>
              </a:rPr>
              <a:t>(unique selling proposition)</a:t>
            </a:r>
            <a:endParaRPr sz="1200" dirty="0">
              <a:solidFill>
                <a:schemeClr val="lt2"/>
              </a:solidFill>
              <a:ea typeface="Raleway"/>
              <a:cs typeface="Raleway"/>
              <a:sym typeface="Raleway"/>
            </a:endParaRPr>
          </a:p>
        </p:txBody>
      </p:sp>
      <p:sp>
        <p:nvSpPr>
          <p:cNvPr id="8" name="Google Shape;772;p27">
            <a:extLst>
              <a:ext uri="{FF2B5EF4-FFF2-40B4-BE49-F238E27FC236}">
                <a16:creationId xmlns:a16="http://schemas.microsoft.com/office/drawing/2014/main" id="{8A389AB3-3E8F-71E0-D0DD-99C541F0D145}"/>
              </a:ext>
            </a:extLst>
          </p:cNvPr>
          <p:cNvSpPr/>
          <p:nvPr/>
        </p:nvSpPr>
        <p:spPr>
          <a:xfrm>
            <a:off x="5802285" y="3546763"/>
            <a:ext cx="3022538" cy="1945179"/>
          </a:xfrm>
          <a:prstGeom prst="roundRect">
            <a:avLst>
              <a:gd name="adj" fmla="val 16667"/>
            </a:avLst>
          </a:prstGeom>
          <a:solidFill>
            <a:srgbClr val="568754"/>
          </a:solidFill>
          <a:ln w="12700" cap="flat" cmpd="sng">
            <a:solidFill>
              <a:srgbClr val="054F5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u="sng" dirty="0">
                <a:solidFill>
                  <a:schemeClr val="lt1"/>
                </a:solidFill>
                <a:ea typeface="Raleway"/>
                <a:cs typeface="Raleway"/>
                <a:sym typeface="Raleway"/>
              </a:rPr>
              <a:t>OPPORTUNITIES</a:t>
            </a:r>
            <a:endParaRPr sz="2000" dirty="0"/>
          </a:p>
          <a:p>
            <a:pPr marL="144000" marR="0" lvl="0" indent="-144000" algn="l" rtl="0">
              <a:spcBef>
                <a:spcPts val="0"/>
              </a:spcBef>
              <a:spcAft>
                <a:spcPts val="0"/>
              </a:spcAft>
              <a:buClr>
                <a:schemeClr val="lt1"/>
              </a:buClr>
              <a:buSzPts val="1600"/>
              <a:buFont typeface="Arial"/>
              <a:buChar char="•"/>
            </a:pPr>
            <a:r>
              <a:rPr lang="en-US" sz="1700" dirty="0">
                <a:solidFill>
                  <a:schemeClr val="lt1"/>
                </a:solidFill>
                <a:ea typeface="Raleway"/>
                <a:cs typeface="Raleway"/>
                <a:sym typeface="Raleway"/>
              </a:rPr>
              <a:t>Under-served markets</a:t>
            </a:r>
            <a:endParaRPr sz="1700" dirty="0"/>
          </a:p>
          <a:p>
            <a:pPr marL="144000" marR="0" lvl="0" indent="-144000" algn="l" rtl="0">
              <a:spcBef>
                <a:spcPts val="0"/>
              </a:spcBef>
              <a:spcAft>
                <a:spcPts val="0"/>
              </a:spcAft>
              <a:buClr>
                <a:schemeClr val="lt1"/>
              </a:buClr>
              <a:buSzPts val="1600"/>
              <a:buFont typeface="Arial"/>
              <a:buChar char="•"/>
            </a:pPr>
            <a:r>
              <a:rPr lang="en-US" sz="1700" dirty="0">
                <a:solidFill>
                  <a:schemeClr val="lt1"/>
                </a:solidFill>
                <a:ea typeface="Raleway"/>
                <a:cs typeface="Raleway"/>
                <a:sym typeface="Raleway"/>
              </a:rPr>
              <a:t>Few competitors in area</a:t>
            </a:r>
            <a:endParaRPr sz="1700" dirty="0"/>
          </a:p>
          <a:p>
            <a:pPr marL="144000" marR="0" lvl="0" indent="-144000" algn="l" rtl="0">
              <a:spcBef>
                <a:spcPts val="0"/>
              </a:spcBef>
              <a:spcAft>
                <a:spcPts val="0"/>
              </a:spcAft>
              <a:buClr>
                <a:schemeClr val="lt1"/>
              </a:buClr>
              <a:buSzPts val="1600"/>
              <a:buFont typeface="Arial"/>
              <a:buChar char="•"/>
            </a:pPr>
            <a:r>
              <a:rPr lang="en-US" sz="1700" dirty="0">
                <a:solidFill>
                  <a:schemeClr val="lt1"/>
                </a:solidFill>
                <a:ea typeface="Raleway"/>
                <a:cs typeface="Raleway"/>
                <a:sym typeface="Raleway"/>
              </a:rPr>
              <a:t>Emerging need you can fill</a:t>
            </a:r>
            <a:endParaRPr sz="1700" dirty="0"/>
          </a:p>
          <a:p>
            <a:pPr marL="144000" marR="0" lvl="0" indent="-144000" algn="l" rtl="0">
              <a:spcBef>
                <a:spcPts val="0"/>
              </a:spcBef>
              <a:spcAft>
                <a:spcPts val="0"/>
              </a:spcAft>
              <a:buClr>
                <a:schemeClr val="lt1"/>
              </a:buClr>
              <a:buSzPts val="1600"/>
              <a:buFont typeface="Arial"/>
              <a:buChar char="•"/>
            </a:pPr>
            <a:r>
              <a:rPr lang="en-US" sz="1700" dirty="0">
                <a:solidFill>
                  <a:schemeClr val="lt1"/>
                </a:solidFill>
                <a:ea typeface="Raleway"/>
                <a:cs typeface="Raleway"/>
                <a:sym typeface="Raleway"/>
              </a:rPr>
              <a:t>Project participation </a:t>
            </a:r>
            <a:endParaRPr sz="1700" dirty="0">
              <a:solidFill>
                <a:schemeClr val="lt1"/>
              </a:solidFill>
              <a:ea typeface="Raleway"/>
              <a:cs typeface="Raleway"/>
              <a:sym typeface="Raleway"/>
            </a:endParaRPr>
          </a:p>
        </p:txBody>
      </p:sp>
      <p:sp>
        <p:nvSpPr>
          <p:cNvPr id="9" name="Google Shape;773;p27">
            <a:extLst>
              <a:ext uri="{FF2B5EF4-FFF2-40B4-BE49-F238E27FC236}">
                <a16:creationId xmlns:a16="http://schemas.microsoft.com/office/drawing/2014/main" id="{FB65B3E8-98B9-A665-5380-F9ACF5262FEA}"/>
              </a:ext>
            </a:extLst>
          </p:cNvPr>
          <p:cNvSpPr/>
          <p:nvPr/>
        </p:nvSpPr>
        <p:spPr>
          <a:xfrm>
            <a:off x="8988405" y="3546762"/>
            <a:ext cx="3022537" cy="1945179"/>
          </a:xfrm>
          <a:prstGeom prst="roundRect">
            <a:avLst>
              <a:gd name="adj" fmla="val 16667"/>
            </a:avLst>
          </a:prstGeom>
          <a:solidFill>
            <a:srgbClr val="A23B23"/>
          </a:solidFill>
          <a:ln w="12700" cap="flat" cmpd="sng">
            <a:solidFill>
              <a:srgbClr val="054F5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u="sng" dirty="0">
                <a:solidFill>
                  <a:schemeClr val="lt2"/>
                </a:solidFill>
                <a:ea typeface="Raleway"/>
                <a:cs typeface="Raleway"/>
                <a:sym typeface="Raleway"/>
              </a:rPr>
              <a:t>THREATS</a:t>
            </a:r>
            <a:endParaRPr sz="2000" dirty="0"/>
          </a:p>
          <a:p>
            <a:pPr marL="144000" marR="0" lvl="0" indent="-144000" algn="l" rtl="0">
              <a:spcBef>
                <a:spcPts val="0"/>
              </a:spcBef>
              <a:spcAft>
                <a:spcPts val="0"/>
              </a:spcAft>
              <a:buClr>
                <a:schemeClr val="lt2"/>
              </a:buClr>
              <a:buSzPts val="1600"/>
              <a:buFont typeface="Arial"/>
              <a:buChar char="•"/>
            </a:pPr>
            <a:r>
              <a:rPr lang="en-US" sz="1700" dirty="0">
                <a:solidFill>
                  <a:schemeClr val="lt2"/>
                </a:solidFill>
                <a:ea typeface="Raleway"/>
                <a:cs typeface="Raleway"/>
                <a:sym typeface="Raleway"/>
              </a:rPr>
              <a:t>Emerging competitors</a:t>
            </a:r>
            <a:endParaRPr sz="1700" dirty="0"/>
          </a:p>
          <a:p>
            <a:pPr marL="144000" marR="0" lvl="0" indent="-144000" algn="l" rtl="0">
              <a:spcBef>
                <a:spcPts val="0"/>
              </a:spcBef>
              <a:spcAft>
                <a:spcPts val="0"/>
              </a:spcAft>
              <a:buClr>
                <a:schemeClr val="lt2"/>
              </a:buClr>
              <a:buSzPts val="1600"/>
              <a:buFont typeface="Arial"/>
              <a:buChar char="•"/>
            </a:pPr>
            <a:r>
              <a:rPr lang="en-US" sz="1700" dirty="0">
                <a:solidFill>
                  <a:schemeClr val="lt2"/>
                </a:solidFill>
                <a:ea typeface="Raleway"/>
                <a:cs typeface="Raleway"/>
                <a:sym typeface="Raleway"/>
              </a:rPr>
              <a:t>Changing regulations</a:t>
            </a:r>
            <a:endParaRPr sz="1700" dirty="0"/>
          </a:p>
          <a:p>
            <a:pPr marL="144000" marR="0" lvl="0" indent="-144000" algn="l" rtl="0">
              <a:spcBef>
                <a:spcPts val="0"/>
              </a:spcBef>
              <a:spcAft>
                <a:spcPts val="0"/>
              </a:spcAft>
              <a:buClr>
                <a:schemeClr val="lt2"/>
              </a:buClr>
              <a:buSzPts val="1600"/>
              <a:buFont typeface="Arial"/>
              <a:buChar char="•"/>
            </a:pPr>
            <a:r>
              <a:rPr lang="en-US" sz="1700" dirty="0">
                <a:solidFill>
                  <a:schemeClr val="lt2"/>
                </a:solidFill>
                <a:ea typeface="Raleway"/>
                <a:cs typeface="Raleway"/>
                <a:sym typeface="Raleway"/>
              </a:rPr>
              <a:t>Changing customer attitude to your business</a:t>
            </a:r>
            <a:endParaRPr sz="1700" dirty="0">
              <a:solidFill>
                <a:schemeClr val="lt2"/>
              </a:solidFill>
              <a:ea typeface="Raleway"/>
              <a:cs typeface="Raleway"/>
              <a:sym typeface="Raleway"/>
            </a:endParaRPr>
          </a:p>
        </p:txBody>
      </p:sp>
      <p:sp>
        <p:nvSpPr>
          <p:cNvPr id="10" name="Google Shape;774;p27">
            <a:extLst>
              <a:ext uri="{FF2B5EF4-FFF2-40B4-BE49-F238E27FC236}">
                <a16:creationId xmlns:a16="http://schemas.microsoft.com/office/drawing/2014/main" id="{F0A4AEA1-2CD3-13BB-8000-3E8196369211}"/>
              </a:ext>
            </a:extLst>
          </p:cNvPr>
          <p:cNvSpPr/>
          <p:nvPr/>
        </p:nvSpPr>
        <p:spPr>
          <a:xfrm rot="5400000">
            <a:off x="8677102" y="-779785"/>
            <a:ext cx="268778" cy="3516282"/>
          </a:xfrm>
          <a:prstGeom prst="leftBracket">
            <a:avLst>
              <a:gd name="adj" fmla="val 8333"/>
            </a:avLst>
          </a:prstGeom>
          <a:noFill/>
          <a:ln w="9525" cap="flat" cmpd="sng">
            <a:solidFill>
              <a:srgbClr val="6D6A3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1" name="Google Shape;775;p27">
            <a:extLst>
              <a:ext uri="{FF2B5EF4-FFF2-40B4-BE49-F238E27FC236}">
                <a16:creationId xmlns:a16="http://schemas.microsoft.com/office/drawing/2014/main" id="{B9F3578D-C4DB-8B6E-C69B-7CBF645F2FBE}"/>
              </a:ext>
            </a:extLst>
          </p:cNvPr>
          <p:cNvSpPr/>
          <p:nvPr/>
        </p:nvSpPr>
        <p:spPr>
          <a:xfrm rot="-5400000">
            <a:off x="8677102" y="4074622"/>
            <a:ext cx="268778" cy="3516282"/>
          </a:xfrm>
          <a:prstGeom prst="leftBracket">
            <a:avLst>
              <a:gd name="adj" fmla="val 8333"/>
            </a:avLst>
          </a:prstGeom>
          <a:noFill/>
          <a:ln w="9525" cap="flat" cmpd="sng">
            <a:solidFill>
              <a:srgbClr val="6D6A3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2" name="Google Shape;776;p27">
            <a:extLst>
              <a:ext uri="{FF2B5EF4-FFF2-40B4-BE49-F238E27FC236}">
                <a16:creationId xmlns:a16="http://schemas.microsoft.com/office/drawing/2014/main" id="{3E31FD49-CA4F-7CB5-A0F7-73F4A1C09C42}"/>
              </a:ext>
            </a:extLst>
          </p:cNvPr>
          <p:cNvSpPr txBox="1"/>
          <p:nvPr/>
        </p:nvSpPr>
        <p:spPr>
          <a:xfrm>
            <a:off x="8337666" y="830723"/>
            <a:ext cx="94765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Internal</a:t>
            </a:r>
            <a:endParaRPr sz="1800">
              <a:solidFill>
                <a:schemeClr val="dk1"/>
              </a:solidFill>
              <a:latin typeface="Calibri"/>
              <a:ea typeface="Calibri"/>
              <a:cs typeface="Calibri"/>
              <a:sym typeface="Calibri"/>
            </a:endParaRPr>
          </a:p>
        </p:txBody>
      </p:sp>
      <p:sp>
        <p:nvSpPr>
          <p:cNvPr id="13" name="Google Shape;777;p27">
            <a:extLst>
              <a:ext uri="{FF2B5EF4-FFF2-40B4-BE49-F238E27FC236}">
                <a16:creationId xmlns:a16="http://schemas.microsoft.com/office/drawing/2014/main" id="{7D108BC8-591C-9731-7F3D-8097832059E5}"/>
              </a:ext>
            </a:extLst>
          </p:cNvPr>
          <p:cNvSpPr txBox="1"/>
          <p:nvPr/>
        </p:nvSpPr>
        <p:spPr>
          <a:xfrm>
            <a:off x="8351309" y="5606082"/>
            <a:ext cx="94765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External</a:t>
            </a: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886756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06CD03-735C-0D3E-BB99-C9B2A710B601}"/>
              </a:ext>
            </a:extLst>
          </p:cNvPr>
          <p:cNvSpPr>
            <a:spLocks noGrp="1"/>
          </p:cNvSpPr>
          <p:nvPr>
            <p:ph type="body" sz="quarter" idx="17"/>
          </p:nvPr>
        </p:nvSpPr>
        <p:spPr>
          <a:xfrm>
            <a:off x="467709" y="232252"/>
            <a:ext cx="3791493" cy="845970"/>
          </a:xfrm>
        </p:spPr>
        <p:txBody>
          <a:bodyPr/>
          <a:lstStyle/>
          <a:p>
            <a:r>
              <a:rPr lang="en-IE" dirty="0"/>
              <a:t>Strengths:</a:t>
            </a:r>
          </a:p>
        </p:txBody>
      </p:sp>
      <p:sp>
        <p:nvSpPr>
          <p:cNvPr id="6" name="TextBox 5">
            <a:extLst>
              <a:ext uri="{FF2B5EF4-FFF2-40B4-BE49-F238E27FC236}">
                <a16:creationId xmlns:a16="http://schemas.microsoft.com/office/drawing/2014/main" id="{3D373D3C-E959-45AB-1EDB-A228A1CD989D}"/>
              </a:ext>
            </a:extLst>
          </p:cNvPr>
          <p:cNvSpPr txBox="1"/>
          <p:nvPr/>
        </p:nvSpPr>
        <p:spPr>
          <a:xfrm>
            <a:off x="344141" y="1078222"/>
            <a:ext cx="6580072" cy="2308324"/>
          </a:xfrm>
          <a:prstGeom prst="rect">
            <a:avLst/>
          </a:prstGeom>
          <a:noFill/>
        </p:spPr>
        <p:txBody>
          <a:bodyPr wrap="square">
            <a:spAutoFit/>
          </a:bodyPr>
          <a:lstStyle/>
          <a:p>
            <a:r>
              <a:rPr lang="en-US" sz="2400" b="0" i="0" dirty="0">
                <a:solidFill>
                  <a:srgbClr val="60220F"/>
                </a:solidFill>
                <a:effectLst/>
              </a:rPr>
              <a:t>This refers to internal </a:t>
            </a:r>
            <a:r>
              <a:rPr lang="en-US" sz="2400" dirty="0">
                <a:solidFill>
                  <a:srgbClr val="60220F"/>
                </a:solidFill>
              </a:rPr>
              <a:t>areas of your smallholding</a:t>
            </a:r>
            <a:r>
              <a:rPr lang="en-US" sz="2400" b="0" i="0" dirty="0">
                <a:solidFill>
                  <a:srgbClr val="60220F"/>
                </a:solidFill>
                <a:effectLst/>
              </a:rPr>
              <a:t>. Examining these areas helps you understand what’s </a:t>
            </a:r>
            <a:r>
              <a:rPr lang="en-US" sz="2400" dirty="0">
                <a:solidFill>
                  <a:srgbClr val="60220F"/>
                </a:solidFill>
              </a:rPr>
              <a:t>going to </a:t>
            </a:r>
            <a:r>
              <a:rPr lang="en-US" sz="2400" b="0" i="0" dirty="0">
                <a:solidFill>
                  <a:srgbClr val="60220F"/>
                </a:solidFill>
                <a:effectLst/>
              </a:rPr>
              <a:t>work. You can then use the techniques that you know work—your strengths—in other areas that might need additional support, like improving your growing processes etc.</a:t>
            </a:r>
            <a:endParaRPr lang="en-IE" sz="2400" dirty="0">
              <a:solidFill>
                <a:srgbClr val="60220F"/>
              </a:solidFill>
            </a:endParaRPr>
          </a:p>
        </p:txBody>
      </p:sp>
      <p:sp>
        <p:nvSpPr>
          <p:cNvPr id="8" name="TextBox 7">
            <a:extLst>
              <a:ext uri="{FF2B5EF4-FFF2-40B4-BE49-F238E27FC236}">
                <a16:creationId xmlns:a16="http://schemas.microsoft.com/office/drawing/2014/main" id="{1A33707A-34A2-084A-E066-57C0508E5362}"/>
              </a:ext>
            </a:extLst>
          </p:cNvPr>
          <p:cNvSpPr txBox="1"/>
          <p:nvPr/>
        </p:nvSpPr>
        <p:spPr>
          <a:xfrm>
            <a:off x="467709" y="3471455"/>
            <a:ext cx="6580072" cy="3046988"/>
          </a:xfrm>
          <a:prstGeom prst="rect">
            <a:avLst/>
          </a:prstGeom>
          <a:noFill/>
        </p:spPr>
        <p:txBody>
          <a:bodyPr wrap="square">
            <a:spAutoFit/>
          </a:bodyPr>
          <a:lstStyle/>
          <a:p>
            <a:pPr algn="l" fontAlgn="auto"/>
            <a:r>
              <a:rPr lang="en-US" sz="2400" b="1" i="0" dirty="0">
                <a:solidFill>
                  <a:srgbClr val="6D6A3A"/>
                </a:solidFill>
                <a:effectLst/>
              </a:rPr>
              <a:t>When looking into the strengths of your smallholding,  ask yourself the following questions:</a:t>
            </a:r>
          </a:p>
          <a:p>
            <a:pPr marL="342900" indent="-342900" algn="l" fontAlgn="auto">
              <a:buFont typeface="Arial" panose="020B0604020202020204" pitchFamily="34" charset="0"/>
              <a:buChar char="•"/>
            </a:pPr>
            <a:r>
              <a:rPr lang="en-US" sz="2400" b="0" i="0" dirty="0">
                <a:solidFill>
                  <a:srgbClr val="404F2F"/>
                </a:solidFill>
                <a:effectLst/>
              </a:rPr>
              <a:t>What do we do well? Or, even better: What do we do best?</a:t>
            </a:r>
          </a:p>
          <a:p>
            <a:pPr marL="342900" indent="-342900" algn="l" fontAlgn="auto">
              <a:buFont typeface="Arial" panose="020B0604020202020204" pitchFamily="34" charset="0"/>
              <a:buChar char="•"/>
            </a:pPr>
            <a:r>
              <a:rPr lang="en-US" sz="2400" b="0" i="0" dirty="0">
                <a:solidFill>
                  <a:srgbClr val="404F2F"/>
                </a:solidFill>
                <a:effectLst/>
              </a:rPr>
              <a:t>What’s unique about our farm or produce?</a:t>
            </a:r>
            <a:endParaRPr lang="en-US" sz="2400" dirty="0">
              <a:solidFill>
                <a:srgbClr val="404F2F"/>
              </a:solidFill>
            </a:endParaRPr>
          </a:p>
          <a:p>
            <a:pPr marL="342900" indent="-342900" algn="l" fontAlgn="auto">
              <a:buFont typeface="Arial" panose="020B0604020202020204" pitchFamily="34" charset="0"/>
              <a:buChar char="•"/>
            </a:pPr>
            <a:r>
              <a:rPr lang="en-US" sz="2400" b="0" i="0" dirty="0">
                <a:solidFill>
                  <a:srgbClr val="404F2F"/>
                </a:solidFill>
                <a:effectLst/>
              </a:rPr>
              <a:t>What does our target customer like about us?</a:t>
            </a:r>
            <a:endParaRPr lang="en-US" sz="2400" dirty="0">
              <a:solidFill>
                <a:srgbClr val="404F2F"/>
              </a:solidFill>
            </a:endParaRPr>
          </a:p>
          <a:p>
            <a:pPr marL="342900" indent="-342900" algn="l" fontAlgn="auto">
              <a:buFont typeface="Arial" panose="020B0604020202020204" pitchFamily="34" charset="0"/>
              <a:buChar char="•"/>
            </a:pPr>
            <a:r>
              <a:rPr lang="en-US" sz="2400" b="0" i="0" dirty="0">
                <a:solidFill>
                  <a:srgbClr val="404F2F"/>
                </a:solidFill>
                <a:effectLst/>
              </a:rPr>
              <a:t>Which features beat out our competitors?</a:t>
            </a:r>
          </a:p>
        </p:txBody>
      </p:sp>
    </p:spTree>
    <p:extLst>
      <p:ext uri="{BB962C8B-B14F-4D97-AF65-F5344CB8AC3E}">
        <p14:creationId xmlns:p14="http://schemas.microsoft.com/office/powerpoint/2010/main" val="42472105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06CD03-735C-0D3E-BB99-C9B2A710B601}"/>
              </a:ext>
            </a:extLst>
          </p:cNvPr>
          <p:cNvSpPr>
            <a:spLocks noGrp="1"/>
          </p:cNvSpPr>
          <p:nvPr>
            <p:ph type="body" sz="quarter" idx="17"/>
          </p:nvPr>
        </p:nvSpPr>
        <p:spPr>
          <a:xfrm>
            <a:off x="476336" y="362530"/>
            <a:ext cx="3791493" cy="845970"/>
          </a:xfrm>
        </p:spPr>
        <p:txBody>
          <a:bodyPr/>
          <a:lstStyle/>
          <a:p>
            <a:r>
              <a:rPr lang="en-IE" dirty="0"/>
              <a:t>Weaknesses:</a:t>
            </a:r>
          </a:p>
        </p:txBody>
      </p:sp>
      <p:sp>
        <p:nvSpPr>
          <p:cNvPr id="4" name="TextBox 3">
            <a:extLst>
              <a:ext uri="{FF2B5EF4-FFF2-40B4-BE49-F238E27FC236}">
                <a16:creationId xmlns:a16="http://schemas.microsoft.com/office/drawing/2014/main" id="{840390C9-D41B-EA90-574F-A08280B88D4A}"/>
              </a:ext>
            </a:extLst>
          </p:cNvPr>
          <p:cNvSpPr txBox="1"/>
          <p:nvPr/>
        </p:nvSpPr>
        <p:spPr>
          <a:xfrm>
            <a:off x="476336" y="1333605"/>
            <a:ext cx="6666336" cy="4339650"/>
          </a:xfrm>
          <a:prstGeom prst="rect">
            <a:avLst/>
          </a:prstGeom>
          <a:noFill/>
        </p:spPr>
        <p:txBody>
          <a:bodyPr wrap="square">
            <a:spAutoFit/>
          </a:bodyPr>
          <a:lstStyle/>
          <a:p>
            <a:pPr algn="l" fontAlgn="auto"/>
            <a:r>
              <a:rPr lang="en-US" sz="2400" b="0" i="0" dirty="0">
                <a:solidFill>
                  <a:srgbClr val="60220F"/>
                </a:solidFill>
                <a:effectLst/>
              </a:rPr>
              <a:t>This refers to internal </a:t>
            </a:r>
            <a:r>
              <a:rPr lang="en-US" sz="2400" dirty="0">
                <a:solidFill>
                  <a:srgbClr val="60220F"/>
                </a:solidFill>
              </a:rPr>
              <a:t>areas </a:t>
            </a:r>
            <a:r>
              <a:rPr lang="en-US" sz="2400" b="0" i="0" dirty="0">
                <a:solidFill>
                  <a:srgbClr val="60220F"/>
                </a:solidFill>
                <a:effectLst/>
              </a:rPr>
              <a:t> that are underperforming. It’s a good idea to </a:t>
            </a:r>
            <a:r>
              <a:rPr lang="en-US" sz="2400" b="0" i="0" dirty="0" err="1">
                <a:solidFill>
                  <a:srgbClr val="60220F"/>
                </a:solidFill>
                <a:effectLst/>
              </a:rPr>
              <a:t>analyse</a:t>
            </a:r>
            <a:r>
              <a:rPr lang="en-US" sz="2400" b="0" i="0" dirty="0">
                <a:solidFill>
                  <a:srgbClr val="60220F"/>
                </a:solidFill>
                <a:effectLst/>
              </a:rPr>
              <a:t> your strengths before your weaknesses in order to create the baseline of success and failure.   Identifying internal weaknesses provides a starting point for improving those areas.</a:t>
            </a:r>
          </a:p>
          <a:p>
            <a:pPr algn="l" fontAlgn="auto"/>
            <a:endParaRPr lang="en-US" sz="1200" b="0" i="0" dirty="0">
              <a:solidFill>
                <a:srgbClr val="60220F"/>
              </a:solidFill>
              <a:effectLst/>
            </a:endParaRPr>
          </a:p>
          <a:p>
            <a:pPr algn="l" fontAlgn="auto"/>
            <a:r>
              <a:rPr lang="en-US" sz="2400" b="1" i="0" dirty="0">
                <a:solidFill>
                  <a:srgbClr val="60220F"/>
                </a:solidFill>
                <a:effectLst/>
              </a:rPr>
              <a:t>Identify the </a:t>
            </a:r>
            <a:r>
              <a:rPr lang="en-US" sz="2400" b="1" dirty="0">
                <a:solidFill>
                  <a:srgbClr val="60220F"/>
                </a:solidFill>
              </a:rPr>
              <a:t>farm</a:t>
            </a:r>
            <a:r>
              <a:rPr lang="en-US" sz="2400" b="1" i="0" dirty="0">
                <a:solidFill>
                  <a:srgbClr val="60220F"/>
                </a:solidFill>
                <a:effectLst/>
              </a:rPr>
              <a:t>’s weaknesses by asking:</a:t>
            </a:r>
          </a:p>
          <a:p>
            <a:pPr marL="342900" indent="-342900" algn="l" fontAlgn="auto">
              <a:buFont typeface="Arial" panose="020B0604020202020204" pitchFamily="34" charset="0"/>
              <a:buChar char="•"/>
            </a:pPr>
            <a:r>
              <a:rPr lang="en-US" sz="2400" b="0" i="0" dirty="0">
                <a:solidFill>
                  <a:srgbClr val="60220F"/>
                </a:solidFill>
                <a:effectLst/>
              </a:rPr>
              <a:t>Which initiatives are underperforming and why?</a:t>
            </a:r>
          </a:p>
          <a:p>
            <a:pPr marL="342900" indent="-342900" algn="l" fontAlgn="auto">
              <a:buFont typeface="Arial" panose="020B0604020202020204" pitchFamily="34" charset="0"/>
              <a:buChar char="•"/>
            </a:pPr>
            <a:r>
              <a:rPr lang="en-US" sz="2400" b="0" i="0" dirty="0">
                <a:solidFill>
                  <a:srgbClr val="60220F"/>
                </a:solidFill>
                <a:effectLst/>
              </a:rPr>
              <a:t>What can be improved?</a:t>
            </a:r>
          </a:p>
          <a:p>
            <a:pPr marL="342900" indent="-342900" algn="l" fontAlgn="auto">
              <a:buFont typeface="Arial" panose="020B0604020202020204" pitchFamily="34" charset="0"/>
              <a:buChar char="•"/>
            </a:pPr>
            <a:r>
              <a:rPr lang="en-US" sz="2400" b="0" i="0" dirty="0">
                <a:solidFill>
                  <a:srgbClr val="60220F"/>
                </a:solidFill>
                <a:effectLst/>
              </a:rPr>
              <a:t>What resources could improve our performance?</a:t>
            </a:r>
          </a:p>
          <a:p>
            <a:pPr marL="342900" indent="-342900" algn="l" fontAlgn="auto">
              <a:buFont typeface="Arial" panose="020B0604020202020204" pitchFamily="34" charset="0"/>
              <a:buChar char="•"/>
            </a:pPr>
            <a:r>
              <a:rPr lang="en-US" sz="2400" b="0" i="0" dirty="0">
                <a:solidFill>
                  <a:srgbClr val="60220F"/>
                </a:solidFill>
                <a:effectLst/>
              </a:rPr>
              <a:t>How do we rank against our competitors?</a:t>
            </a:r>
          </a:p>
        </p:txBody>
      </p:sp>
    </p:spTree>
    <p:extLst>
      <p:ext uri="{BB962C8B-B14F-4D97-AF65-F5344CB8AC3E}">
        <p14:creationId xmlns:p14="http://schemas.microsoft.com/office/powerpoint/2010/main" val="30392815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06CD03-735C-0D3E-BB99-C9B2A710B601}"/>
              </a:ext>
            </a:extLst>
          </p:cNvPr>
          <p:cNvSpPr>
            <a:spLocks noGrp="1"/>
          </p:cNvSpPr>
          <p:nvPr>
            <p:ph type="body" sz="quarter" idx="17"/>
          </p:nvPr>
        </p:nvSpPr>
        <p:spPr>
          <a:xfrm>
            <a:off x="476336" y="284892"/>
            <a:ext cx="3791493" cy="845970"/>
          </a:xfrm>
        </p:spPr>
        <p:txBody>
          <a:bodyPr/>
          <a:lstStyle/>
          <a:p>
            <a:r>
              <a:rPr lang="en-IE" dirty="0"/>
              <a:t>Opportunities:</a:t>
            </a:r>
          </a:p>
        </p:txBody>
      </p:sp>
      <p:sp>
        <p:nvSpPr>
          <p:cNvPr id="4" name="TextBox 3">
            <a:extLst>
              <a:ext uri="{FF2B5EF4-FFF2-40B4-BE49-F238E27FC236}">
                <a16:creationId xmlns:a16="http://schemas.microsoft.com/office/drawing/2014/main" id="{4AA51109-F939-B646-189B-511A7FB2CE68}"/>
              </a:ext>
            </a:extLst>
          </p:cNvPr>
          <p:cNvSpPr txBox="1"/>
          <p:nvPr/>
        </p:nvSpPr>
        <p:spPr>
          <a:xfrm>
            <a:off x="476336" y="1130862"/>
            <a:ext cx="6847490" cy="5055230"/>
          </a:xfrm>
          <a:prstGeom prst="rect">
            <a:avLst/>
          </a:prstGeom>
          <a:noFill/>
        </p:spPr>
        <p:txBody>
          <a:bodyPr wrap="square">
            <a:spAutoFit/>
          </a:bodyPr>
          <a:lstStyle/>
          <a:p>
            <a:pPr algn="l" fontAlgn="auto"/>
            <a:r>
              <a:rPr lang="en-US" sz="2400" b="0" i="0" dirty="0">
                <a:solidFill>
                  <a:srgbClr val="60220F"/>
                </a:solidFill>
                <a:effectLst/>
              </a:rPr>
              <a:t>Opportunities in SWOT result from your existing strengths and weaknesses, along with any external opportunities that will put you in a </a:t>
            </a:r>
            <a:r>
              <a:rPr lang="en-US" sz="2400" dirty="0">
                <a:solidFill>
                  <a:srgbClr val="60220F"/>
                </a:solidFill>
              </a:rPr>
              <a:t>bett</a:t>
            </a:r>
            <a:r>
              <a:rPr lang="en-US" sz="2400" b="0" i="0" dirty="0">
                <a:solidFill>
                  <a:srgbClr val="60220F"/>
                </a:solidFill>
                <a:effectLst/>
              </a:rPr>
              <a:t>er competitive position. These could be anything from </a:t>
            </a:r>
            <a:r>
              <a:rPr lang="en-US" sz="2400" dirty="0">
                <a:solidFill>
                  <a:srgbClr val="60220F"/>
                </a:solidFill>
              </a:rPr>
              <a:t>the </a:t>
            </a:r>
            <a:r>
              <a:rPr lang="en-US" sz="2400" dirty="0" err="1">
                <a:solidFill>
                  <a:srgbClr val="60220F"/>
                </a:solidFill>
              </a:rPr>
              <a:t>mareket</a:t>
            </a:r>
            <a:r>
              <a:rPr lang="en-US" sz="2400" b="0" i="0" dirty="0" err="1">
                <a:solidFill>
                  <a:srgbClr val="60220F"/>
                </a:solidFill>
                <a:effectLst/>
              </a:rPr>
              <a:t>that</a:t>
            </a:r>
            <a:r>
              <a:rPr lang="en-US" sz="2400" b="0" i="0" dirty="0">
                <a:solidFill>
                  <a:srgbClr val="60220F"/>
                </a:solidFill>
                <a:effectLst/>
              </a:rPr>
              <a:t> you’d like to improve or areas that weren’t identified in the first two phases of your analysis. </a:t>
            </a:r>
          </a:p>
          <a:p>
            <a:pPr algn="l" fontAlgn="auto"/>
            <a:endParaRPr lang="en-US" sz="1050" b="0" i="0" dirty="0">
              <a:solidFill>
                <a:srgbClr val="60220F"/>
              </a:solidFill>
              <a:effectLst/>
            </a:endParaRPr>
          </a:p>
          <a:p>
            <a:pPr algn="l" fontAlgn="auto"/>
            <a:r>
              <a:rPr lang="en-US" sz="2400" b="1" i="0" dirty="0">
                <a:solidFill>
                  <a:srgbClr val="60220F"/>
                </a:solidFill>
                <a:effectLst/>
              </a:rPr>
              <a:t>Since there are many ways to create opportunities, it’s helpful to </a:t>
            </a:r>
            <a:r>
              <a:rPr lang="en-US" sz="2400" b="1" dirty="0">
                <a:solidFill>
                  <a:srgbClr val="60220F"/>
                </a:solidFill>
              </a:rPr>
              <a:t>ask</a:t>
            </a:r>
            <a:r>
              <a:rPr lang="en-US" sz="2400" b="1" i="0" dirty="0">
                <a:solidFill>
                  <a:srgbClr val="60220F"/>
                </a:solidFill>
                <a:effectLst/>
              </a:rPr>
              <a:t> these questions before starting:</a:t>
            </a:r>
          </a:p>
          <a:p>
            <a:pPr marL="342900" indent="-342900" algn="l" fontAlgn="auto">
              <a:buFont typeface="Arial" panose="020B0604020202020204" pitchFamily="34" charset="0"/>
              <a:buChar char="•"/>
            </a:pPr>
            <a:r>
              <a:rPr lang="en-US" sz="2400" b="0" i="0" dirty="0">
                <a:solidFill>
                  <a:srgbClr val="60220F"/>
                </a:solidFill>
                <a:effectLst/>
              </a:rPr>
              <a:t>What opportunities arise in my local marketplace?</a:t>
            </a:r>
          </a:p>
          <a:p>
            <a:pPr marL="342900" indent="-342900" algn="l" fontAlgn="auto">
              <a:buFont typeface="Arial" panose="020B0604020202020204" pitchFamily="34" charset="0"/>
              <a:buChar char="•"/>
            </a:pPr>
            <a:r>
              <a:rPr lang="en-US" sz="2400" b="0" i="0" dirty="0">
                <a:solidFill>
                  <a:srgbClr val="60220F"/>
                </a:solidFill>
                <a:effectLst/>
              </a:rPr>
              <a:t>Are there market gaps in our services?</a:t>
            </a:r>
          </a:p>
          <a:p>
            <a:pPr marL="342900" indent="-342900" algn="l" fontAlgn="auto">
              <a:buFont typeface="Arial" panose="020B0604020202020204" pitchFamily="34" charset="0"/>
              <a:buChar char="•"/>
            </a:pPr>
            <a:r>
              <a:rPr lang="en-US" sz="2400" b="0" i="0" dirty="0">
                <a:solidFill>
                  <a:srgbClr val="60220F"/>
                </a:solidFill>
                <a:effectLst/>
              </a:rPr>
              <a:t>What are our </a:t>
            </a:r>
            <a:r>
              <a:rPr lang="en-US" sz="2400" b="0" i="0" u="none" strike="noStrike" dirty="0">
                <a:solidFill>
                  <a:srgbClr val="60220F"/>
                </a:solidFill>
                <a:effectLst/>
              </a:rPr>
              <a:t>business goals</a:t>
            </a:r>
            <a:r>
              <a:rPr lang="en-US" sz="2400" b="0" i="0" dirty="0">
                <a:solidFill>
                  <a:srgbClr val="60220F"/>
                </a:solidFill>
                <a:effectLst/>
              </a:rPr>
              <a:t> for the year?</a:t>
            </a:r>
          </a:p>
          <a:p>
            <a:pPr marL="342900" indent="-342900" algn="l" fontAlgn="auto">
              <a:buFont typeface="Arial" panose="020B0604020202020204" pitchFamily="34" charset="0"/>
              <a:buChar char="•"/>
            </a:pPr>
            <a:r>
              <a:rPr lang="en-US" sz="2400" b="0" i="0" dirty="0">
                <a:solidFill>
                  <a:srgbClr val="60220F"/>
                </a:solidFill>
                <a:effectLst/>
              </a:rPr>
              <a:t>What do our competitors offer?</a:t>
            </a:r>
          </a:p>
        </p:txBody>
      </p:sp>
    </p:spTree>
    <p:extLst>
      <p:ext uri="{BB962C8B-B14F-4D97-AF65-F5344CB8AC3E}">
        <p14:creationId xmlns:p14="http://schemas.microsoft.com/office/powerpoint/2010/main" val="3486332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06CD03-735C-0D3E-BB99-C9B2A710B601}"/>
              </a:ext>
            </a:extLst>
          </p:cNvPr>
          <p:cNvSpPr>
            <a:spLocks noGrp="1"/>
          </p:cNvSpPr>
          <p:nvPr>
            <p:ph type="body" sz="quarter" idx="17"/>
          </p:nvPr>
        </p:nvSpPr>
        <p:spPr>
          <a:xfrm>
            <a:off x="484962" y="362530"/>
            <a:ext cx="3791493" cy="845970"/>
          </a:xfrm>
        </p:spPr>
        <p:txBody>
          <a:bodyPr/>
          <a:lstStyle/>
          <a:p>
            <a:r>
              <a:rPr lang="en-IE" dirty="0"/>
              <a:t>Threats:</a:t>
            </a:r>
          </a:p>
        </p:txBody>
      </p:sp>
      <p:sp>
        <p:nvSpPr>
          <p:cNvPr id="4" name="TextBox 3">
            <a:extLst>
              <a:ext uri="{FF2B5EF4-FFF2-40B4-BE49-F238E27FC236}">
                <a16:creationId xmlns:a16="http://schemas.microsoft.com/office/drawing/2014/main" id="{C3D5B0F9-0B3A-50F9-0ADA-DF8534B2AA0F}"/>
              </a:ext>
            </a:extLst>
          </p:cNvPr>
          <p:cNvSpPr txBox="1"/>
          <p:nvPr/>
        </p:nvSpPr>
        <p:spPr>
          <a:xfrm>
            <a:off x="484962" y="1214114"/>
            <a:ext cx="6623204" cy="4339650"/>
          </a:xfrm>
          <a:prstGeom prst="rect">
            <a:avLst/>
          </a:prstGeom>
          <a:noFill/>
        </p:spPr>
        <p:txBody>
          <a:bodyPr wrap="square">
            <a:spAutoFit/>
          </a:bodyPr>
          <a:lstStyle/>
          <a:p>
            <a:pPr algn="l" fontAlgn="auto"/>
            <a:r>
              <a:rPr lang="en-US" sz="2400" b="0" i="0" dirty="0">
                <a:solidFill>
                  <a:srgbClr val="60220F"/>
                </a:solidFill>
                <a:effectLst/>
              </a:rPr>
              <a:t>Threats in SWOT are areas with the potential to cause problems. Different from weaknesses, threats are external and ‌out of your control. This can include anything from a global pandemic to a change in the competitive landscape. </a:t>
            </a:r>
          </a:p>
          <a:p>
            <a:pPr algn="l" fontAlgn="auto"/>
            <a:endParaRPr lang="en-US" sz="1200" b="0" i="0" dirty="0">
              <a:solidFill>
                <a:srgbClr val="60220F"/>
              </a:solidFill>
              <a:effectLst/>
            </a:endParaRPr>
          </a:p>
          <a:p>
            <a:pPr algn="l" fontAlgn="auto"/>
            <a:r>
              <a:rPr lang="en-US" sz="2400" b="1" i="0" dirty="0">
                <a:solidFill>
                  <a:srgbClr val="60220F"/>
                </a:solidFill>
                <a:effectLst/>
              </a:rPr>
              <a:t>Here are a few questions to ask yourself to identify external threats:</a:t>
            </a:r>
          </a:p>
          <a:p>
            <a:pPr marL="342900" indent="-342900" algn="l" fontAlgn="auto">
              <a:buFont typeface="Arial" panose="020B0604020202020204" pitchFamily="34" charset="0"/>
              <a:buChar char="•"/>
            </a:pPr>
            <a:r>
              <a:rPr lang="en-US" sz="2400" b="0" i="0" dirty="0">
                <a:solidFill>
                  <a:srgbClr val="60220F"/>
                </a:solidFill>
                <a:effectLst/>
              </a:rPr>
              <a:t>What changes in the agrifood sector are cause for concern?</a:t>
            </a:r>
          </a:p>
          <a:p>
            <a:pPr marL="342900" indent="-342900" algn="l" fontAlgn="auto">
              <a:buFont typeface="Arial" panose="020B0604020202020204" pitchFamily="34" charset="0"/>
              <a:buChar char="•"/>
            </a:pPr>
            <a:r>
              <a:rPr lang="en-US" sz="2400" b="0" i="0" dirty="0">
                <a:solidFill>
                  <a:srgbClr val="60220F"/>
                </a:solidFill>
                <a:effectLst/>
              </a:rPr>
              <a:t>What new market trends are on the horizon?</a:t>
            </a:r>
          </a:p>
          <a:p>
            <a:pPr marL="342900" indent="-342900" algn="l" fontAlgn="auto">
              <a:buFont typeface="Arial" panose="020B0604020202020204" pitchFamily="34" charset="0"/>
              <a:buChar char="•"/>
            </a:pPr>
            <a:r>
              <a:rPr lang="en-US" sz="2400" b="0" i="0" dirty="0">
                <a:solidFill>
                  <a:srgbClr val="60220F"/>
                </a:solidFill>
                <a:effectLst/>
              </a:rPr>
              <a:t>Where are our competitors outperforming us?</a:t>
            </a:r>
          </a:p>
        </p:txBody>
      </p:sp>
    </p:spTree>
    <p:extLst>
      <p:ext uri="{BB962C8B-B14F-4D97-AF65-F5344CB8AC3E}">
        <p14:creationId xmlns:p14="http://schemas.microsoft.com/office/powerpoint/2010/main" val="34652919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455CD01-0E6C-2394-24F4-32D31881995B}"/>
              </a:ext>
            </a:extLst>
          </p:cNvPr>
          <p:cNvSpPr>
            <a:spLocks noGrp="1"/>
          </p:cNvSpPr>
          <p:nvPr>
            <p:ph type="body" sz="quarter" idx="16"/>
          </p:nvPr>
        </p:nvSpPr>
        <p:spPr>
          <a:xfrm>
            <a:off x="334915" y="441202"/>
            <a:ext cx="11297875" cy="580518"/>
          </a:xfrm>
        </p:spPr>
        <p:txBody>
          <a:bodyPr/>
          <a:lstStyle/>
          <a:p>
            <a:pPr algn="l"/>
            <a:r>
              <a:rPr lang="en-IE" dirty="0"/>
              <a:t>Now you can delve further into…</a:t>
            </a:r>
          </a:p>
        </p:txBody>
      </p:sp>
      <p:sp>
        <p:nvSpPr>
          <p:cNvPr id="4" name="Google Shape;788;p29">
            <a:extLst>
              <a:ext uri="{FF2B5EF4-FFF2-40B4-BE49-F238E27FC236}">
                <a16:creationId xmlns:a16="http://schemas.microsoft.com/office/drawing/2014/main" id="{A2B52ABA-2570-DA54-0D56-FCF6BDDA746D}"/>
              </a:ext>
            </a:extLst>
          </p:cNvPr>
          <p:cNvSpPr txBox="1">
            <a:spLocks noGrp="1"/>
          </p:cNvSpPr>
          <p:nvPr>
            <p:ph type="body" sz="quarter" idx="18"/>
          </p:nvPr>
        </p:nvSpPr>
        <p:spPr>
          <a:xfrm>
            <a:off x="2434280" y="1502136"/>
            <a:ext cx="9671455" cy="5355863"/>
          </a:xfrm>
          <a:prstGeom prst="rect">
            <a:avLst/>
          </a:prstGeom>
          <a:noFill/>
          <a:ln>
            <a:noFill/>
          </a:ln>
        </p:spPr>
        <p:txBody>
          <a:bodyPr spcFirstLastPara="1" wrap="square" lIns="91425" tIns="45700" rIns="91425" bIns="45700" anchor="t" anchorCtr="0">
            <a:normAutofit fontScale="92500" lnSpcReduction="10000"/>
          </a:bodyPr>
          <a:lstStyle/>
          <a:p>
            <a:pPr marL="342900" lvl="0" indent="-342900" algn="l" rtl="0">
              <a:lnSpc>
                <a:spcPct val="90000"/>
              </a:lnSpc>
              <a:spcBef>
                <a:spcPts val="1000"/>
              </a:spcBef>
              <a:spcAft>
                <a:spcPts val="0"/>
              </a:spcAft>
              <a:buClr>
                <a:srgbClr val="033637"/>
              </a:buClr>
              <a:buSzPct val="100000"/>
              <a:buFont typeface="Arial"/>
              <a:buChar char="•"/>
            </a:pPr>
            <a:r>
              <a:rPr lang="en-US" b="1" dirty="0">
                <a:latin typeface="+mn-lt"/>
              </a:rPr>
              <a:t>Your business concept </a:t>
            </a:r>
            <a:r>
              <a:rPr lang="en-US" dirty="0">
                <a:latin typeface="+mn-lt"/>
              </a:rPr>
              <a:t>– </a:t>
            </a:r>
            <a:r>
              <a:rPr lang="en-US" dirty="0">
                <a:solidFill>
                  <a:srgbClr val="404F2F"/>
                </a:solidFill>
                <a:latin typeface="+mn-lt"/>
              </a:rPr>
              <a:t>Promoting your smallholding in a sustainable manner and restoring culinary and cultural heritage through protecting species and traditional farming techniques.</a:t>
            </a:r>
            <a:endParaRPr dirty="0">
              <a:solidFill>
                <a:srgbClr val="404F2F"/>
              </a:solidFill>
              <a:latin typeface="+mn-lt"/>
            </a:endParaRPr>
          </a:p>
          <a:p>
            <a:pPr marL="342900" lvl="0" indent="-342900" algn="l" rtl="0">
              <a:lnSpc>
                <a:spcPct val="90000"/>
              </a:lnSpc>
              <a:spcBef>
                <a:spcPts val="1000"/>
              </a:spcBef>
              <a:spcAft>
                <a:spcPts val="0"/>
              </a:spcAft>
              <a:buClr>
                <a:srgbClr val="033637"/>
              </a:buClr>
              <a:buSzPct val="100000"/>
              <a:buFont typeface="Arial"/>
              <a:buChar char="•"/>
            </a:pPr>
            <a:r>
              <a:rPr lang="en-US" b="1" dirty="0">
                <a:latin typeface="+mn-lt"/>
              </a:rPr>
              <a:t>What problem are you solving and for whom? </a:t>
            </a:r>
            <a:r>
              <a:rPr lang="en-US" dirty="0">
                <a:latin typeface="+mn-lt"/>
              </a:rPr>
              <a:t>– </a:t>
            </a:r>
            <a:r>
              <a:rPr lang="en-US" dirty="0">
                <a:solidFill>
                  <a:srgbClr val="6D6A3A"/>
                </a:solidFill>
                <a:latin typeface="+mn-lt"/>
              </a:rPr>
              <a:t>Fulling a need </a:t>
            </a:r>
            <a:r>
              <a:rPr lang="en-US" dirty="0">
                <a:solidFill>
                  <a:srgbClr val="6D6A3A"/>
                </a:solidFill>
              </a:rPr>
              <a:t>for low mileage foodstuff in the region. </a:t>
            </a:r>
            <a:r>
              <a:rPr lang="en-US" dirty="0">
                <a:solidFill>
                  <a:srgbClr val="404F2F"/>
                </a:solidFill>
                <a:latin typeface="+mn-lt"/>
              </a:rPr>
              <a:t>Preventing the loss of our cultural heritage. (For the local community) Increasing and adding value to primary produ</a:t>
            </a:r>
            <a:r>
              <a:rPr lang="en-US" dirty="0">
                <a:solidFill>
                  <a:srgbClr val="404F2F"/>
                </a:solidFill>
              </a:rPr>
              <a:t>ce income</a:t>
            </a:r>
            <a:r>
              <a:rPr lang="en-US" dirty="0">
                <a:solidFill>
                  <a:srgbClr val="404F2F"/>
                </a:solidFill>
                <a:latin typeface="+mn-lt"/>
              </a:rPr>
              <a:t>. (For you and your family)</a:t>
            </a:r>
            <a:endParaRPr dirty="0">
              <a:solidFill>
                <a:srgbClr val="404F2F"/>
              </a:solidFill>
              <a:latin typeface="+mn-lt"/>
            </a:endParaRPr>
          </a:p>
          <a:p>
            <a:pPr marL="342900" lvl="0" indent="-342900" algn="l" rtl="0">
              <a:lnSpc>
                <a:spcPct val="90000"/>
              </a:lnSpc>
              <a:spcBef>
                <a:spcPts val="1000"/>
              </a:spcBef>
              <a:spcAft>
                <a:spcPts val="0"/>
              </a:spcAft>
              <a:buClr>
                <a:srgbClr val="033637"/>
              </a:buClr>
              <a:buSzPct val="100000"/>
              <a:buFont typeface="Arial"/>
              <a:buChar char="•"/>
            </a:pPr>
            <a:r>
              <a:rPr lang="en-US" b="1" dirty="0">
                <a:latin typeface="+mn-lt"/>
              </a:rPr>
              <a:t>How will you create customer value? </a:t>
            </a:r>
            <a:r>
              <a:rPr lang="en-US" dirty="0">
                <a:latin typeface="+mn-lt"/>
              </a:rPr>
              <a:t>– </a:t>
            </a:r>
            <a:r>
              <a:rPr lang="en-US" dirty="0">
                <a:solidFill>
                  <a:srgbClr val="404F2F"/>
                </a:solidFill>
                <a:latin typeface="+mn-lt"/>
              </a:rPr>
              <a:t>Keeping various species, breeds and varieties alive and telling the story of our heritage through a diverse produce offering.</a:t>
            </a:r>
            <a:endParaRPr dirty="0">
              <a:solidFill>
                <a:srgbClr val="404F2F"/>
              </a:solidFill>
              <a:latin typeface="+mn-lt"/>
            </a:endParaRPr>
          </a:p>
          <a:p>
            <a:pPr marL="342900" lvl="0" indent="-342900" algn="l" rtl="0">
              <a:lnSpc>
                <a:spcPct val="90000"/>
              </a:lnSpc>
              <a:spcBef>
                <a:spcPts val="1000"/>
              </a:spcBef>
              <a:spcAft>
                <a:spcPts val="0"/>
              </a:spcAft>
              <a:buClr>
                <a:srgbClr val="033637"/>
              </a:buClr>
              <a:buSzPct val="100000"/>
              <a:buFont typeface="Arial"/>
              <a:buChar char="•"/>
            </a:pPr>
            <a:r>
              <a:rPr lang="en-US" b="1" dirty="0">
                <a:latin typeface="+mn-lt"/>
              </a:rPr>
              <a:t>How will your product or service get to customers? </a:t>
            </a:r>
            <a:r>
              <a:rPr lang="en-US" dirty="0">
                <a:solidFill>
                  <a:srgbClr val="404F2F"/>
                </a:solidFill>
                <a:latin typeface="+mn-lt"/>
              </a:rPr>
              <a:t>Direct sales or through local co-ops and by developing partnerships within the sector.  </a:t>
            </a:r>
            <a:endParaRPr dirty="0">
              <a:solidFill>
                <a:srgbClr val="404F2F"/>
              </a:solidFill>
              <a:latin typeface="+mn-lt"/>
            </a:endParaRPr>
          </a:p>
          <a:p>
            <a:pPr marL="342900" lvl="0" indent="-342900" algn="l" rtl="0">
              <a:lnSpc>
                <a:spcPct val="90000"/>
              </a:lnSpc>
              <a:spcBef>
                <a:spcPts val="1000"/>
              </a:spcBef>
              <a:spcAft>
                <a:spcPts val="0"/>
              </a:spcAft>
              <a:buClr>
                <a:srgbClr val="033637"/>
              </a:buClr>
              <a:buSzPct val="100000"/>
              <a:buFont typeface="Arial"/>
              <a:buChar char="•"/>
            </a:pPr>
            <a:r>
              <a:rPr lang="en-US" b="1" dirty="0">
                <a:latin typeface="+mn-lt"/>
              </a:rPr>
              <a:t>How will your business stay competitive? </a:t>
            </a:r>
            <a:r>
              <a:rPr lang="en-US" dirty="0">
                <a:solidFill>
                  <a:srgbClr val="404F2F"/>
                </a:solidFill>
                <a:latin typeface="+mn-lt"/>
              </a:rPr>
              <a:t>By constantly innovating and diversifying your product offering and </a:t>
            </a:r>
            <a:r>
              <a:rPr lang="en-US" dirty="0">
                <a:solidFill>
                  <a:srgbClr val="404F2F"/>
                </a:solidFill>
              </a:rPr>
              <a:t>the way you </a:t>
            </a:r>
            <a:r>
              <a:rPr lang="en-US" dirty="0">
                <a:solidFill>
                  <a:srgbClr val="404F2F"/>
                </a:solidFill>
                <a:latin typeface="+mn-lt"/>
              </a:rPr>
              <a:t>service the market</a:t>
            </a:r>
            <a:endParaRPr dirty="0">
              <a:solidFill>
                <a:srgbClr val="404F2F"/>
              </a:solidFill>
              <a:latin typeface="+mn-lt"/>
            </a:endParaRPr>
          </a:p>
          <a:p>
            <a:pPr marL="342900" lvl="0" indent="-342900" algn="l" rtl="0">
              <a:lnSpc>
                <a:spcPct val="90000"/>
              </a:lnSpc>
              <a:spcBef>
                <a:spcPts val="1000"/>
              </a:spcBef>
              <a:spcAft>
                <a:spcPts val="0"/>
              </a:spcAft>
              <a:buClr>
                <a:srgbClr val="033637"/>
              </a:buClr>
              <a:buSzPct val="100000"/>
              <a:buFont typeface="Arial"/>
              <a:buChar char="•"/>
            </a:pPr>
            <a:r>
              <a:rPr lang="en-US" b="1" dirty="0">
                <a:latin typeface="+mn-lt"/>
              </a:rPr>
              <a:t>All revenue and costs you can anticipate</a:t>
            </a:r>
            <a:r>
              <a:rPr lang="en-US" dirty="0">
                <a:latin typeface="+mn-lt"/>
              </a:rPr>
              <a:t>. </a:t>
            </a:r>
            <a:r>
              <a:rPr lang="en-US" dirty="0">
                <a:solidFill>
                  <a:srgbClr val="404F2F"/>
                </a:solidFill>
                <a:latin typeface="+mn-lt"/>
              </a:rPr>
              <a:t>How cane you increase revenue by re-positioning your produce for a premium market.  </a:t>
            </a:r>
            <a:endParaRPr dirty="0">
              <a:solidFill>
                <a:srgbClr val="404F2F"/>
              </a:solidFill>
              <a:latin typeface="+mn-lt"/>
            </a:endParaRPr>
          </a:p>
        </p:txBody>
      </p:sp>
    </p:spTree>
    <p:extLst>
      <p:ext uri="{BB962C8B-B14F-4D97-AF65-F5344CB8AC3E}">
        <p14:creationId xmlns:p14="http://schemas.microsoft.com/office/powerpoint/2010/main" val="38240258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alculator and notepad">
            <a:extLst>
              <a:ext uri="{FF2B5EF4-FFF2-40B4-BE49-F238E27FC236}">
                <a16:creationId xmlns:a16="http://schemas.microsoft.com/office/drawing/2014/main" id="{FD31B21B-3165-37DD-8902-4AD929566E79}"/>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33275" r="19507"/>
          <a:stretch/>
        </p:blipFill>
        <p:spPr>
          <a:xfrm>
            <a:off x="7340026" y="0"/>
            <a:ext cx="4851974" cy="6858000"/>
          </a:xfrm>
        </p:spPr>
      </p:pic>
      <p:sp>
        <p:nvSpPr>
          <p:cNvPr id="3" name="Text Placeholder 2">
            <a:extLst>
              <a:ext uri="{FF2B5EF4-FFF2-40B4-BE49-F238E27FC236}">
                <a16:creationId xmlns:a16="http://schemas.microsoft.com/office/drawing/2014/main" id="{24F8FEAA-46BB-3941-9384-587831D09804}"/>
              </a:ext>
            </a:extLst>
          </p:cNvPr>
          <p:cNvSpPr>
            <a:spLocks noGrp="1"/>
          </p:cNvSpPr>
          <p:nvPr>
            <p:ph type="body" sz="quarter" idx="16"/>
          </p:nvPr>
        </p:nvSpPr>
        <p:spPr>
          <a:xfrm>
            <a:off x="328893" y="1886188"/>
            <a:ext cx="6917295" cy="4038015"/>
          </a:xfrm>
        </p:spPr>
        <p:txBody>
          <a:bodyPr/>
          <a:lstStyle/>
          <a:p>
            <a:pPr algn="l">
              <a:spcBef>
                <a:spcPts val="600"/>
              </a:spcBef>
            </a:pPr>
            <a:r>
              <a:rPr lang="en-US" dirty="0"/>
              <a:t>As mentioned earlier a business plan is a written document that describes your business, in terms of objectives, strategies, sales, marketing and financials.</a:t>
            </a:r>
          </a:p>
          <a:p>
            <a:pPr lvl="3" algn="l">
              <a:spcBef>
                <a:spcPts val="600"/>
              </a:spcBef>
            </a:pPr>
            <a:r>
              <a:rPr lang="en-US" dirty="0"/>
              <a:t>A business plan helps you to:</a:t>
            </a:r>
          </a:p>
          <a:p>
            <a:pPr marL="1714500" lvl="3" indent="-342900" algn="l">
              <a:lnSpc>
                <a:spcPct val="100000"/>
              </a:lnSpc>
              <a:spcBef>
                <a:spcPts val="300"/>
              </a:spcBef>
              <a:buFont typeface="Arial" panose="020B0604020202020204" pitchFamily="34" charset="0"/>
              <a:buChar char="•"/>
            </a:pPr>
            <a:r>
              <a:rPr lang="en-US" dirty="0"/>
              <a:t>clarify your business idea</a:t>
            </a:r>
          </a:p>
          <a:p>
            <a:pPr marL="1714500" lvl="3" indent="-342900" algn="l">
              <a:lnSpc>
                <a:spcPct val="100000"/>
              </a:lnSpc>
              <a:spcBef>
                <a:spcPts val="300"/>
              </a:spcBef>
              <a:buFont typeface="Arial" panose="020B0604020202020204" pitchFamily="34" charset="0"/>
              <a:buChar char="•"/>
            </a:pPr>
            <a:r>
              <a:rPr lang="en-US" dirty="0"/>
              <a:t>spot potential problems</a:t>
            </a:r>
          </a:p>
          <a:p>
            <a:pPr marL="1714500" lvl="3" indent="-342900" algn="l">
              <a:lnSpc>
                <a:spcPct val="100000"/>
              </a:lnSpc>
              <a:spcBef>
                <a:spcPts val="300"/>
              </a:spcBef>
              <a:buFont typeface="Arial" panose="020B0604020202020204" pitchFamily="34" charset="0"/>
              <a:buChar char="•"/>
            </a:pPr>
            <a:r>
              <a:rPr lang="en-US" dirty="0"/>
              <a:t>set out your goals</a:t>
            </a:r>
          </a:p>
          <a:p>
            <a:pPr marL="1714500" lvl="3" indent="-342900" algn="l">
              <a:lnSpc>
                <a:spcPct val="100000"/>
              </a:lnSpc>
              <a:spcBef>
                <a:spcPts val="300"/>
              </a:spcBef>
              <a:buFont typeface="Arial" panose="020B0604020202020204" pitchFamily="34" charset="0"/>
              <a:buChar char="•"/>
            </a:pPr>
            <a:r>
              <a:rPr lang="en-US" dirty="0"/>
              <a:t>measure your progress</a:t>
            </a:r>
          </a:p>
          <a:p>
            <a:pPr algn="l">
              <a:spcBef>
                <a:spcPts val="600"/>
              </a:spcBef>
            </a:pPr>
            <a:r>
              <a:rPr lang="en-US" dirty="0"/>
              <a:t>You’ll need a business plan if you want to secure investment or a bank loan. It can also help to convince suppliers and potential stakeholders to support you.</a:t>
            </a:r>
            <a:endParaRPr lang="en-IE" dirty="0"/>
          </a:p>
        </p:txBody>
      </p:sp>
      <p:sp>
        <p:nvSpPr>
          <p:cNvPr id="4" name="Text Placeholder 3">
            <a:extLst>
              <a:ext uri="{FF2B5EF4-FFF2-40B4-BE49-F238E27FC236}">
                <a16:creationId xmlns:a16="http://schemas.microsoft.com/office/drawing/2014/main" id="{BDA64D64-64B1-9345-310A-76CB6462CAB2}"/>
              </a:ext>
            </a:extLst>
          </p:cNvPr>
          <p:cNvSpPr>
            <a:spLocks noGrp="1"/>
          </p:cNvSpPr>
          <p:nvPr>
            <p:ph type="body" sz="quarter" idx="18"/>
          </p:nvPr>
        </p:nvSpPr>
        <p:spPr/>
        <p:txBody>
          <a:bodyPr anchor="ctr"/>
          <a:lstStyle/>
          <a:p>
            <a:pPr algn="l"/>
            <a:r>
              <a:rPr lang="en-IE" dirty="0"/>
              <a:t>Bringing together your BUSINESS PLAN…</a:t>
            </a:r>
          </a:p>
        </p:txBody>
      </p:sp>
    </p:spTree>
    <p:extLst>
      <p:ext uri="{BB962C8B-B14F-4D97-AF65-F5344CB8AC3E}">
        <p14:creationId xmlns:p14="http://schemas.microsoft.com/office/powerpoint/2010/main" val="3501596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59F7D8-AB9A-FCB1-3CDA-185A81E696B3}"/>
              </a:ext>
            </a:extLst>
          </p:cNvPr>
          <p:cNvSpPr>
            <a:spLocks noGrp="1"/>
          </p:cNvSpPr>
          <p:nvPr>
            <p:ph type="body" sz="quarter" idx="15"/>
          </p:nvPr>
        </p:nvSpPr>
        <p:spPr>
          <a:xfrm>
            <a:off x="5871823" y="1131133"/>
            <a:ext cx="511077" cy="635000"/>
          </a:xfrm>
        </p:spPr>
        <p:txBody>
          <a:bodyPr/>
          <a:lstStyle/>
          <a:p>
            <a:r>
              <a:rPr lang="en-IE" b="1" dirty="0"/>
              <a:t>1</a:t>
            </a:r>
          </a:p>
        </p:txBody>
      </p:sp>
      <p:sp>
        <p:nvSpPr>
          <p:cNvPr id="3" name="Text Placeholder 2">
            <a:extLst>
              <a:ext uri="{FF2B5EF4-FFF2-40B4-BE49-F238E27FC236}">
                <a16:creationId xmlns:a16="http://schemas.microsoft.com/office/drawing/2014/main" id="{0CF2ECC4-A957-4B6F-EEEA-2F6CADAF5F9D}"/>
              </a:ext>
            </a:extLst>
          </p:cNvPr>
          <p:cNvSpPr>
            <a:spLocks noGrp="1"/>
          </p:cNvSpPr>
          <p:nvPr>
            <p:ph type="body" sz="quarter" idx="18"/>
          </p:nvPr>
        </p:nvSpPr>
        <p:spPr>
          <a:xfrm>
            <a:off x="296250" y="1133279"/>
            <a:ext cx="5581290" cy="4591442"/>
          </a:xfrm>
        </p:spPr>
        <p:txBody>
          <a:bodyPr vert="horz" lIns="91440" tIns="45720" rIns="91440" bIns="45720" rtlCol="0" anchor="t">
            <a:normAutofit/>
          </a:bodyPr>
          <a:lstStyle/>
          <a:p>
            <a:pPr indent="0"/>
            <a:r>
              <a:rPr lang="it-IT" b="1" dirty="0">
                <a:solidFill>
                  <a:srgbClr val="A33B23"/>
                </a:solidFill>
              </a:rPr>
              <a:t>The Sustainable Smallholders EU project </a:t>
            </a:r>
            <a:r>
              <a:rPr lang="it-IT" dirty="0"/>
              <a:t>wants empower and equip smallholders like you with skills and knowledge improve your smallholding as a business.</a:t>
            </a:r>
            <a:endParaRPr lang="it-IT" b="1" dirty="0">
              <a:solidFill>
                <a:srgbClr val="A33B23"/>
              </a:solidFill>
            </a:endParaRPr>
          </a:p>
          <a:p>
            <a:pPr indent="0"/>
            <a:r>
              <a:rPr lang="en-IE" dirty="0"/>
              <a:t>Our Guidebook to Sustainable Development focuses on the latter two actions. </a:t>
            </a:r>
            <a:endParaRPr lang="en-IE" dirty="0">
              <a:cs typeface="Calibri"/>
            </a:endParaRPr>
          </a:p>
          <a:p>
            <a:pPr indent="0"/>
            <a:r>
              <a:rPr lang="en-IE" dirty="0"/>
              <a:t>In this training course, we focus on the business side of your smallholding and how to help you grow as an enterprise.</a:t>
            </a:r>
            <a:endParaRPr lang="en-IE" dirty="0">
              <a:cs typeface="Calibri"/>
            </a:endParaRPr>
          </a:p>
        </p:txBody>
      </p:sp>
      <p:sp>
        <p:nvSpPr>
          <p:cNvPr id="4" name="Text Placeholder 3">
            <a:extLst>
              <a:ext uri="{FF2B5EF4-FFF2-40B4-BE49-F238E27FC236}">
                <a16:creationId xmlns:a16="http://schemas.microsoft.com/office/drawing/2014/main" id="{759BEA06-374A-12B5-2AFD-35D50664FEF7}"/>
              </a:ext>
            </a:extLst>
          </p:cNvPr>
          <p:cNvSpPr>
            <a:spLocks noGrp="1"/>
          </p:cNvSpPr>
          <p:nvPr>
            <p:ph type="body" sz="quarter" idx="16"/>
          </p:nvPr>
        </p:nvSpPr>
        <p:spPr>
          <a:xfrm>
            <a:off x="6415758" y="304679"/>
            <a:ext cx="4378451" cy="603631"/>
          </a:xfrm>
        </p:spPr>
        <p:txBody>
          <a:bodyPr>
            <a:normAutofit fontScale="92500"/>
          </a:bodyPr>
          <a:lstStyle/>
          <a:p>
            <a:r>
              <a:rPr lang="en-IE" dirty="0"/>
              <a:t>What you can achieve…</a:t>
            </a:r>
          </a:p>
        </p:txBody>
      </p:sp>
      <p:sp>
        <p:nvSpPr>
          <p:cNvPr id="5" name="Text Placeholder 4">
            <a:extLst>
              <a:ext uri="{FF2B5EF4-FFF2-40B4-BE49-F238E27FC236}">
                <a16:creationId xmlns:a16="http://schemas.microsoft.com/office/drawing/2014/main" id="{751ED95A-6E40-24A0-F694-DD7D5E4E62F4}"/>
              </a:ext>
            </a:extLst>
          </p:cNvPr>
          <p:cNvSpPr>
            <a:spLocks noGrp="1"/>
          </p:cNvSpPr>
          <p:nvPr>
            <p:ph type="body" sz="quarter" idx="14"/>
          </p:nvPr>
        </p:nvSpPr>
        <p:spPr>
          <a:xfrm>
            <a:off x="6495692" y="1067618"/>
            <a:ext cx="5581290" cy="822373"/>
          </a:xfrm>
        </p:spPr>
        <p:txBody>
          <a:bodyPr anchor="t"/>
          <a:lstStyle/>
          <a:p>
            <a:r>
              <a:rPr lang="it-IT" b="1" dirty="0"/>
              <a:t>Future proof </a:t>
            </a:r>
            <a:r>
              <a:rPr lang="it-IT" dirty="0"/>
              <a:t>your smallholdings: improving your long-term viability &amp; use of the heritage value of your produce/livestock as your USP</a:t>
            </a:r>
          </a:p>
          <a:p>
            <a:endParaRPr lang="en-IE" dirty="0"/>
          </a:p>
        </p:txBody>
      </p:sp>
      <p:sp>
        <p:nvSpPr>
          <p:cNvPr id="8" name="Text Placeholder 7">
            <a:extLst>
              <a:ext uri="{FF2B5EF4-FFF2-40B4-BE49-F238E27FC236}">
                <a16:creationId xmlns:a16="http://schemas.microsoft.com/office/drawing/2014/main" id="{F4E37A65-07E2-9578-25C1-DA80BDB34CE5}"/>
              </a:ext>
            </a:extLst>
          </p:cNvPr>
          <p:cNvSpPr>
            <a:spLocks noGrp="1"/>
          </p:cNvSpPr>
          <p:nvPr>
            <p:ph type="body" sz="quarter" idx="21"/>
          </p:nvPr>
        </p:nvSpPr>
        <p:spPr>
          <a:xfrm>
            <a:off x="5871823" y="2383030"/>
            <a:ext cx="511077" cy="635000"/>
          </a:xfrm>
        </p:spPr>
        <p:txBody>
          <a:bodyPr/>
          <a:lstStyle/>
          <a:p>
            <a:r>
              <a:rPr lang="en-IE" b="1" dirty="0"/>
              <a:t>2</a:t>
            </a:r>
          </a:p>
        </p:txBody>
      </p:sp>
      <p:sp>
        <p:nvSpPr>
          <p:cNvPr id="9" name="Text Placeholder 8">
            <a:extLst>
              <a:ext uri="{FF2B5EF4-FFF2-40B4-BE49-F238E27FC236}">
                <a16:creationId xmlns:a16="http://schemas.microsoft.com/office/drawing/2014/main" id="{AB6D13CD-B2E1-47E1-1B86-29A1BC99B07A}"/>
              </a:ext>
            </a:extLst>
          </p:cNvPr>
          <p:cNvSpPr>
            <a:spLocks noGrp="1"/>
          </p:cNvSpPr>
          <p:nvPr>
            <p:ph type="body" sz="quarter" idx="22"/>
          </p:nvPr>
        </p:nvSpPr>
        <p:spPr>
          <a:xfrm>
            <a:off x="6495692" y="2333873"/>
            <a:ext cx="5581290" cy="822373"/>
          </a:xfrm>
        </p:spPr>
        <p:txBody>
          <a:bodyPr anchor="t"/>
          <a:lstStyle/>
          <a:p>
            <a:r>
              <a:rPr lang="it-IT" dirty="0"/>
              <a:t>Increase your </a:t>
            </a:r>
            <a:r>
              <a:rPr lang="it-IT" b="1" dirty="0"/>
              <a:t>profitability</a:t>
            </a:r>
            <a:r>
              <a:rPr lang="it-IT" dirty="0"/>
              <a:t> via:  the use of more efficient and lucrative distribution channels &amp; learning how to respond to consumer demands</a:t>
            </a:r>
          </a:p>
          <a:p>
            <a:endParaRPr lang="en-IE" dirty="0"/>
          </a:p>
        </p:txBody>
      </p:sp>
      <p:sp>
        <p:nvSpPr>
          <p:cNvPr id="10" name="Text Placeholder 9">
            <a:extLst>
              <a:ext uri="{FF2B5EF4-FFF2-40B4-BE49-F238E27FC236}">
                <a16:creationId xmlns:a16="http://schemas.microsoft.com/office/drawing/2014/main" id="{30482E67-114D-93FE-0BB0-6148B5F590EB}"/>
              </a:ext>
            </a:extLst>
          </p:cNvPr>
          <p:cNvSpPr>
            <a:spLocks noGrp="1"/>
          </p:cNvSpPr>
          <p:nvPr>
            <p:ph type="body" sz="quarter" idx="23"/>
          </p:nvPr>
        </p:nvSpPr>
        <p:spPr>
          <a:xfrm>
            <a:off x="5869577" y="3694860"/>
            <a:ext cx="511077" cy="635000"/>
          </a:xfrm>
        </p:spPr>
        <p:txBody>
          <a:bodyPr/>
          <a:lstStyle/>
          <a:p>
            <a:r>
              <a:rPr lang="en-IE" b="1" dirty="0"/>
              <a:t>3</a:t>
            </a:r>
          </a:p>
        </p:txBody>
      </p:sp>
      <p:sp>
        <p:nvSpPr>
          <p:cNvPr id="11" name="Text Placeholder 10">
            <a:extLst>
              <a:ext uri="{FF2B5EF4-FFF2-40B4-BE49-F238E27FC236}">
                <a16:creationId xmlns:a16="http://schemas.microsoft.com/office/drawing/2014/main" id="{A9B125EA-9850-3D57-5B03-82999424851A}"/>
              </a:ext>
            </a:extLst>
          </p:cNvPr>
          <p:cNvSpPr>
            <a:spLocks noGrp="1"/>
          </p:cNvSpPr>
          <p:nvPr>
            <p:ph type="body" sz="quarter" idx="24"/>
          </p:nvPr>
        </p:nvSpPr>
        <p:spPr>
          <a:xfrm>
            <a:off x="6495692" y="3601173"/>
            <a:ext cx="5696308" cy="822373"/>
          </a:xfrm>
        </p:spPr>
        <p:txBody>
          <a:bodyPr anchor="t"/>
          <a:lstStyle/>
          <a:p>
            <a:r>
              <a:rPr lang="it-IT" b="1" dirty="0"/>
              <a:t>Improve your ongoing environmental, climate action, and biodiversity work </a:t>
            </a:r>
            <a:r>
              <a:rPr lang="it-IT" dirty="0"/>
              <a:t>by focusing on your approaches to food security, food waste; and sustainable agriculture</a:t>
            </a:r>
          </a:p>
          <a:p>
            <a:endParaRPr lang="en-IE" dirty="0"/>
          </a:p>
        </p:txBody>
      </p:sp>
      <p:sp>
        <p:nvSpPr>
          <p:cNvPr id="14" name="Text Placeholder 13">
            <a:extLst>
              <a:ext uri="{FF2B5EF4-FFF2-40B4-BE49-F238E27FC236}">
                <a16:creationId xmlns:a16="http://schemas.microsoft.com/office/drawing/2014/main" id="{18A05E8F-FDB4-FD1A-7D1F-BD90C1C0E858}"/>
              </a:ext>
            </a:extLst>
          </p:cNvPr>
          <p:cNvSpPr>
            <a:spLocks noGrp="1"/>
          </p:cNvSpPr>
          <p:nvPr>
            <p:ph type="body" sz="quarter" idx="27"/>
          </p:nvPr>
        </p:nvSpPr>
        <p:spPr>
          <a:xfrm>
            <a:off x="5837574" y="5212173"/>
            <a:ext cx="511077" cy="635000"/>
          </a:xfrm>
        </p:spPr>
        <p:txBody>
          <a:bodyPr/>
          <a:lstStyle/>
          <a:p>
            <a:r>
              <a:rPr lang="en-IE" b="1" dirty="0"/>
              <a:t>4</a:t>
            </a:r>
          </a:p>
        </p:txBody>
      </p:sp>
      <p:sp>
        <p:nvSpPr>
          <p:cNvPr id="15" name="Text Placeholder 14">
            <a:extLst>
              <a:ext uri="{FF2B5EF4-FFF2-40B4-BE49-F238E27FC236}">
                <a16:creationId xmlns:a16="http://schemas.microsoft.com/office/drawing/2014/main" id="{F6DB2E26-A1E5-EAF1-21C8-4B5198766B66}"/>
              </a:ext>
            </a:extLst>
          </p:cNvPr>
          <p:cNvSpPr>
            <a:spLocks noGrp="1"/>
          </p:cNvSpPr>
          <p:nvPr>
            <p:ph type="body" sz="quarter" idx="28"/>
          </p:nvPr>
        </p:nvSpPr>
        <p:spPr>
          <a:xfrm>
            <a:off x="6495692" y="5161295"/>
            <a:ext cx="5696307" cy="822373"/>
          </a:xfrm>
        </p:spPr>
        <p:txBody>
          <a:bodyPr anchor="t"/>
          <a:lstStyle/>
          <a:p>
            <a:r>
              <a:rPr lang="en-IE" b="1" dirty="0"/>
              <a:t>I</a:t>
            </a:r>
            <a:r>
              <a:rPr lang="it-IT" b="1" dirty="0"/>
              <a:t>ncrease and diversify </a:t>
            </a:r>
            <a:r>
              <a:rPr lang="it-IT" dirty="0"/>
              <a:t>the way you contribute to  food demand in a resource-scarce world</a:t>
            </a:r>
            <a:endParaRPr lang="en-RU" dirty="0"/>
          </a:p>
          <a:p>
            <a:endParaRPr lang="en-IE" dirty="0"/>
          </a:p>
        </p:txBody>
      </p:sp>
      <p:sp>
        <p:nvSpPr>
          <p:cNvPr id="6" name="Text Placeholder 3">
            <a:extLst>
              <a:ext uri="{FF2B5EF4-FFF2-40B4-BE49-F238E27FC236}">
                <a16:creationId xmlns:a16="http://schemas.microsoft.com/office/drawing/2014/main" id="{DB71293C-E381-CB16-6894-2996701CA57B}"/>
              </a:ext>
            </a:extLst>
          </p:cNvPr>
          <p:cNvSpPr txBox="1">
            <a:spLocks/>
          </p:cNvSpPr>
          <p:nvPr/>
        </p:nvSpPr>
        <p:spPr>
          <a:xfrm>
            <a:off x="542744" y="407196"/>
            <a:ext cx="4378451" cy="60363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600" b="0" i="0" kern="1200">
                <a:solidFill>
                  <a:srgbClr val="A23B23"/>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a:t>This Project…</a:t>
            </a:r>
            <a:endParaRPr lang="en-IE" dirty="0"/>
          </a:p>
        </p:txBody>
      </p:sp>
    </p:spTree>
    <p:extLst>
      <p:ext uri="{BB962C8B-B14F-4D97-AF65-F5344CB8AC3E}">
        <p14:creationId xmlns:p14="http://schemas.microsoft.com/office/powerpoint/2010/main" val="12643641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Vintage notebook and papers">
            <a:extLst>
              <a:ext uri="{FF2B5EF4-FFF2-40B4-BE49-F238E27FC236}">
                <a16:creationId xmlns:a16="http://schemas.microsoft.com/office/drawing/2014/main" id="{C33F4159-7070-2C82-0691-532414B223F3}"/>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17907" r="12253"/>
          <a:stretch/>
        </p:blipFill>
        <p:spPr>
          <a:xfrm>
            <a:off x="7340026" y="0"/>
            <a:ext cx="4851974" cy="6858000"/>
          </a:xfrm>
        </p:spPr>
      </p:pic>
      <p:sp>
        <p:nvSpPr>
          <p:cNvPr id="3" name="Text Placeholder 2">
            <a:extLst>
              <a:ext uri="{FF2B5EF4-FFF2-40B4-BE49-F238E27FC236}">
                <a16:creationId xmlns:a16="http://schemas.microsoft.com/office/drawing/2014/main" id="{948C2B43-F565-7C49-7C6C-9DC748FF66B7}"/>
              </a:ext>
            </a:extLst>
          </p:cNvPr>
          <p:cNvSpPr>
            <a:spLocks noGrp="1"/>
          </p:cNvSpPr>
          <p:nvPr>
            <p:ph type="body" sz="quarter" idx="16"/>
          </p:nvPr>
        </p:nvSpPr>
        <p:spPr/>
        <p:txBody>
          <a:bodyPr/>
          <a:lstStyle/>
          <a:p>
            <a:pPr algn="l" fontAlgn="base"/>
            <a:r>
              <a:rPr lang="en-US" b="0" i="0" dirty="0">
                <a:solidFill>
                  <a:srgbClr val="404F2F"/>
                </a:solidFill>
                <a:effectLst/>
              </a:rPr>
              <a:t>The following documents are blank business plan templates and aids that you can download, edit, print, and fill in to help you start your journey of growth or development…</a:t>
            </a:r>
          </a:p>
          <a:p>
            <a:pPr marL="342900" indent="-342900" algn="l" fontAlgn="base">
              <a:buClr>
                <a:srgbClr val="6D6A3A"/>
              </a:buClr>
              <a:buFont typeface="Arial" panose="020B0604020202020204" pitchFamily="34" charset="0"/>
              <a:buChar char="•"/>
            </a:pPr>
            <a:r>
              <a:rPr lang="en-US" b="0" i="0" u="sng" dirty="0">
                <a:solidFill>
                  <a:srgbClr val="05638E"/>
                </a:solidFill>
                <a:effectLst/>
                <a:hlinkClick r:id="rId3"/>
              </a:rPr>
              <a:t>Business Plan Template from Enterprise Ireland</a:t>
            </a:r>
            <a:endParaRPr lang="en-US" b="0" i="0" dirty="0">
              <a:solidFill>
                <a:srgbClr val="333333"/>
              </a:solidFill>
              <a:effectLst/>
            </a:endParaRPr>
          </a:p>
          <a:p>
            <a:pPr marL="342900" indent="-342900" algn="l" fontAlgn="base">
              <a:buClr>
                <a:srgbClr val="6D6A3A"/>
              </a:buClr>
              <a:buFont typeface="Arial" panose="020B0604020202020204" pitchFamily="34" charset="0"/>
              <a:buChar char="•"/>
            </a:pPr>
            <a:r>
              <a:rPr lang="en-US" b="0" i="0" u="sng" dirty="0">
                <a:solidFill>
                  <a:srgbClr val="05638E"/>
                </a:solidFill>
                <a:effectLst/>
                <a:hlinkClick r:id="rId4"/>
              </a:rPr>
              <a:t>Business Plan Template with useful hints</a:t>
            </a:r>
            <a:endParaRPr lang="en-US" b="0" i="0" u="sng" dirty="0">
              <a:solidFill>
                <a:srgbClr val="05638E"/>
              </a:solidFill>
              <a:effectLst/>
            </a:endParaRPr>
          </a:p>
          <a:p>
            <a:pPr marL="342900" indent="-342900" algn="l" fontAlgn="base">
              <a:buClr>
                <a:srgbClr val="6D6A3A"/>
              </a:buClr>
              <a:buFont typeface="Arial" panose="020B0604020202020204" pitchFamily="34" charset="0"/>
              <a:buChar char="•"/>
            </a:pPr>
            <a:r>
              <a:rPr lang="en-US" b="0" i="0" u="sng" dirty="0" err="1">
                <a:solidFill>
                  <a:srgbClr val="05638E"/>
                </a:solidFill>
                <a:effectLst/>
                <a:hlinkClick r:id="rId5"/>
              </a:rPr>
              <a:t>Teagasc</a:t>
            </a:r>
            <a:r>
              <a:rPr lang="en-US" b="0" i="0" u="sng" dirty="0">
                <a:solidFill>
                  <a:srgbClr val="05638E"/>
                </a:solidFill>
                <a:effectLst/>
                <a:hlinkClick r:id="rId5"/>
              </a:rPr>
              <a:t> Step by Step Guide to doing the figures</a:t>
            </a:r>
            <a:endParaRPr lang="en-US" b="0" i="0" u="sng" dirty="0">
              <a:solidFill>
                <a:srgbClr val="05638E"/>
              </a:solidFill>
              <a:effectLst/>
            </a:endParaRPr>
          </a:p>
          <a:p>
            <a:pPr algn="l" fontAlgn="base"/>
            <a:endParaRPr lang="en-US" sz="1200" b="0" i="0" dirty="0">
              <a:solidFill>
                <a:srgbClr val="333333"/>
              </a:solidFill>
              <a:effectLst/>
            </a:endParaRPr>
          </a:p>
          <a:p>
            <a:pPr algn="l" fontAlgn="base"/>
            <a:r>
              <a:rPr lang="en-US" b="1" i="0" dirty="0">
                <a:solidFill>
                  <a:srgbClr val="404F2F"/>
                </a:solidFill>
                <a:effectLst/>
              </a:rPr>
              <a:t>It is now time to make your first attempt at writing your Business Plan and bringing all your work thus far together in one document!</a:t>
            </a:r>
          </a:p>
          <a:p>
            <a:pPr algn="l" fontAlgn="base"/>
            <a:endParaRPr lang="en-US" b="0" i="0" dirty="0">
              <a:solidFill>
                <a:srgbClr val="333333"/>
              </a:solidFill>
              <a:effectLst/>
            </a:endParaRPr>
          </a:p>
          <a:p>
            <a:endParaRPr lang="en-IE" dirty="0"/>
          </a:p>
        </p:txBody>
      </p:sp>
      <p:sp>
        <p:nvSpPr>
          <p:cNvPr id="4" name="Text Placeholder 3">
            <a:extLst>
              <a:ext uri="{FF2B5EF4-FFF2-40B4-BE49-F238E27FC236}">
                <a16:creationId xmlns:a16="http://schemas.microsoft.com/office/drawing/2014/main" id="{6D0FD0F0-E6D0-2A53-C762-1C5E7C9B060D}"/>
              </a:ext>
            </a:extLst>
          </p:cNvPr>
          <p:cNvSpPr>
            <a:spLocks noGrp="1"/>
          </p:cNvSpPr>
          <p:nvPr>
            <p:ph type="body" sz="quarter" idx="18"/>
          </p:nvPr>
        </p:nvSpPr>
        <p:spPr/>
        <p:txBody>
          <a:bodyPr anchor="ctr"/>
          <a:lstStyle/>
          <a:p>
            <a:r>
              <a:rPr lang="en-IE" dirty="0"/>
              <a:t>Writing your BUSINESS PLAN…</a:t>
            </a:r>
          </a:p>
        </p:txBody>
      </p:sp>
      <p:sp>
        <p:nvSpPr>
          <p:cNvPr id="7" name="Speech Bubble: Rectangle with Corners Rounded 6">
            <a:extLst>
              <a:ext uri="{FF2B5EF4-FFF2-40B4-BE49-F238E27FC236}">
                <a16:creationId xmlns:a16="http://schemas.microsoft.com/office/drawing/2014/main" id="{E2A45FCD-3143-0171-53CC-DAA83484C40F}"/>
              </a:ext>
            </a:extLst>
          </p:cNvPr>
          <p:cNvSpPr/>
          <p:nvPr/>
        </p:nvSpPr>
        <p:spPr>
          <a:xfrm>
            <a:off x="7238334" y="4666593"/>
            <a:ext cx="4722438" cy="1250731"/>
          </a:xfrm>
          <a:prstGeom prst="wedgeRoundRectCallout">
            <a:avLst>
              <a:gd name="adj1" fmla="val -59196"/>
              <a:gd name="adj2" fmla="val 76786"/>
              <a:gd name="adj3" fmla="val 16667"/>
            </a:avLst>
          </a:prstGeom>
          <a:solidFill>
            <a:srgbClr val="6D6A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000" b="1" dirty="0">
                <a:solidFill>
                  <a:schemeClr val="bg1"/>
                </a:solidFill>
              </a:rPr>
              <a:t>At this stage don’t worry too much about the financials…we will cover this in more detail in Module 2</a:t>
            </a:r>
          </a:p>
        </p:txBody>
      </p:sp>
    </p:spTree>
    <p:extLst>
      <p:ext uri="{BB962C8B-B14F-4D97-AF65-F5344CB8AC3E}">
        <p14:creationId xmlns:p14="http://schemas.microsoft.com/office/powerpoint/2010/main" val="9924754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793A683-39C7-404D-90C0-BA71A260CD3F}"/>
              </a:ext>
            </a:extLst>
          </p:cNvPr>
          <p:cNvSpPr>
            <a:spLocks noGrp="1"/>
          </p:cNvSpPr>
          <p:nvPr>
            <p:ph type="body" sz="quarter" idx="17"/>
          </p:nvPr>
        </p:nvSpPr>
        <p:spPr>
          <a:xfrm>
            <a:off x="3322180" y="4964918"/>
            <a:ext cx="5547639" cy="634006"/>
          </a:xfrm>
        </p:spPr>
        <p:txBody>
          <a:bodyPr/>
          <a:lstStyle/>
          <a:p>
            <a:r>
              <a:rPr lang="en-IE" sz="3200" b="1" dirty="0">
                <a:hlinkClick r:id="rId2"/>
              </a:rPr>
              <a:t>www.small-holders.eu</a:t>
            </a:r>
            <a:endParaRPr lang="en-IE" sz="3200" b="1" dirty="0"/>
          </a:p>
          <a:p>
            <a:endParaRPr lang="en-RU" dirty="0"/>
          </a:p>
        </p:txBody>
      </p:sp>
      <p:sp>
        <p:nvSpPr>
          <p:cNvPr id="6" name="Text Placeholder 5">
            <a:extLst>
              <a:ext uri="{FF2B5EF4-FFF2-40B4-BE49-F238E27FC236}">
                <a16:creationId xmlns:a16="http://schemas.microsoft.com/office/drawing/2014/main" id="{A88B656C-8CEC-E24F-8786-3C8EF05E8EF8}"/>
              </a:ext>
            </a:extLst>
          </p:cNvPr>
          <p:cNvSpPr>
            <a:spLocks noGrp="1"/>
          </p:cNvSpPr>
          <p:nvPr>
            <p:ph type="body" sz="quarter" idx="21"/>
          </p:nvPr>
        </p:nvSpPr>
        <p:spPr>
          <a:xfrm>
            <a:off x="570255" y="0"/>
            <a:ext cx="6969231" cy="4478886"/>
          </a:xfrm>
        </p:spPr>
        <p:txBody>
          <a:bodyPr>
            <a:normAutofit/>
          </a:bodyPr>
          <a:lstStyle/>
          <a:p>
            <a:r>
              <a:rPr lang="en-IE" sz="4000" dirty="0"/>
              <a:t>Well done!!! </a:t>
            </a:r>
          </a:p>
          <a:p>
            <a:r>
              <a:rPr lang="en-IE" sz="2400" dirty="0"/>
              <a:t>You have just completed Module 1. It wasn’t easy and we covered many topics that you may not have been familiar with. Starting is always the hardest step. </a:t>
            </a:r>
          </a:p>
          <a:p>
            <a:r>
              <a:rPr lang="en-IE" sz="2400" dirty="0"/>
              <a:t>Keep going now and jump into module 2 where we discuss </a:t>
            </a:r>
            <a:r>
              <a:rPr lang="en-US" sz="2400" b="1" dirty="0"/>
              <a:t>Assessing and Improving your Financial Literacy </a:t>
            </a:r>
            <a:endParaRPr lang="en-RU" sz="2400" b="1" dirty="0"/>
          </a:p>
        </p:txBody>
      </p:sp>
    </p:spTree>
    <p:extLst>
      <p:ext uri="{BB962C8B-B14F-4D97-AF65-F5344CB8AC3E}">
        <p14:creationId xmlns:p14="http://schemas.microsoft.com/office/powerpoint/2010/main" val="1311166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erson wearing rubber boots digging in dirt with a shovel">
            <a:extLst>
              <a:ext uri="{FF2B5EF4-FFF2-40B4-BE49-F238E27FC236}">
                <a16:creationId xmlns:a16="http://schemas.microsoft.com/office/drawing/2014/main" id="{17455037-1D90-4486-9722-8A348FC9AB55}"/>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l="26417" r="26417"/>
          <a:stretch/>
        </p:blipFill>
        <p:spPr>
          <a:xfrm>
            <a:off x="7340026" y="0"/>
            <a:ext cx="4851974" cy="6858000"/>
          </a:xfrm>
        </p:spPr>
      </p:pic>
      <p:sp>
        <p:nvSpPr>
          <p:cNvPr id="3" name="Text Placeholder 2">
            <a:extLst>
              <a:ext uri="{FF2B5EF4-FFF2-40B4-BE49-F238E27FC236}">
                <a16:creationId xmlns:a16="http://schemas.microsoft.com/office/drawing/2014/main" id="{04D6BC36-7DD0-1447-9879-18518F6D1634}"/>
              </a:ext>
            </a:extLst>
          </p:cNvPr>
          <p:cNvSpPr>
            <a:spLocks noGrp="1"/>
          </p:cNvSpPr>
          <p:nvPr>
            <p:ph type="body" sz="quarter" idx="16"/>
          </p:nvPr>
        </p:nvSpPr>
        <p:spPr/>
        <p:txBody>
          <a:bodyPr/>
          <a:lstStyle/>
          <a:p>
            <a:pPr algn="l"/>
            <a:r>
              <a:rPr lang="en-GB" dirty="0"/>
              <a:t>Passionate and talented, smallholders are known to be exceptionally good at what they do – producing/breeding/growing artisanal produce rooted in the land and local communities with strong ethical, environmental, and heritage values. </a:t>
            </a:r>
          </a:p>
          <a:p>
            <a:pPr algn="l"/>
            <a:r>
              <a:rPr lang="en-US" dirty="0"/>
              <a:t>This course will help smallholders gain new insights into basic entrepreneurial skills and how to </a:t>
            </a:r>
            <a:r>
              <a:rPr lang="en-US" b="1" dirty="0"/>
              <a:t>embrace</a:t>
            </a:r>
            <a:r>
              <a:rPr lang="en-US" dirty="0"/>
              <a:t> </a:t>
            </a:r>
            <a:r>
              <a:rPr lang="en-GB" b="1" dirty="0"/>
              <a:t>and market the local/heritage value of their produce</a:t>
            </a:r>
            <a:r>
              <a:rPr lang="en-GB" dirty="0"/>
              <a:t>. This course aims to give confidence and tools to address this clear need.</a:t>
            </a:r>
          </a:p>
          <a:p>
            <a:endParaRPr lang="en-RU" dirty="0"/>
          </a:p>
        </p:txBody>
      </p:sp>
      <p:sp>
        <p:nvSpPr>
          <p:cNvPr id="4" name="Text Placeholder 3">
            <a:extLst>
              <a:ext uri="{FF2B5EF4-FFF2-40B4-BE49-F238E27FC236}">
                <a16:creationId xmlns:a16="http://schemas.microsoft.com/office/drawing/2014/main" id="{EAA267C5-DF91-0C41-969E-D7D226B2B29F}"/>
              </a:ext>
            </a:extLst>
          </p:cNvPr>
          <p:cNvSpPr>
            <a:spLocks noGrp="1"/>
          </p:cNvSpPr>
          <p:nvPr>
            <p:ph type="body" sz="quarter" idx="18"/>
          </p:nvPr>
        </p:nvSpPr>
        <p:spPr/>
        <p:txBody>
          <a:bodyPr/>
          <a:lstStyle/>
          <a:p>
            <a:r>
              <a:rPr lang="en-US" dirty="0"/>
              <a:t>The motivation for providing this course…</a:t>
            </a:r>
            <a:endParaRPr lang="en-RU" dirty="0"/>
          </a:p>
        </p:txBody>
      </p:sp>
    </p:spTree>
    <p:extLst>
      <p:ext uri="{BB962C8B-B14F-4D97-AF65-F5344CB8AC3E}">
        <p14:creationId xmlns:p14="http://schemas.microsoft.com/office/powerpoint/2010/main" val="3163853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Greengrocer at outdoor market stall with fruit">
            <a:extLst>
              <a:ext uri="{FF2B5EF4-FFF2-40B4-BE49-F238E27FC236}">
                <a16:creationId xmlns:a16="http://schemas.microsoft.com/office/drawing/2014/main" id="{17455037-1D90-4486-9722-8A348FC9AB55}"/>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l="26417" r="26417"/>
          <a:stretch/>
        </p:blipFill>
        <p:spPr>
          <a:xfrm>
            <a:off x="7340026" y="0"/>
            <a:ext cx="4851974" cy="6858000"/>
          </a:xfrm>
        </p:spPr>
      </p:pic>
      <p:sp>
        <p:nvSpPr>
          <p:cNvPr id="3" name="Text Placeholder 2">
            <a:extLst>
              <a:ext uri="{FF2B5EF4-FFF2-40B4-BE49-F238E27FC236}">
                <a16:creationId xmlns:a16="http://schemas.microsoft.com/office/drawing/2014/main" id="{04D6BC36-7DD0-1447-9879-18518F6D1634}"/>
              </a:ext>
            </a:extLst>
          </p:cNvPr>
          <p:cNvSpPr>
            <a:spLocks noGrp="1"/>
          </p:cNvSpPr>
          <p:nvPr>
            <p:ph type="body" sz="quarter" idx="16"/>
          </p:nvPr>
        </p:nvSpPr>
        <p:spPr>
          <a:xfrm>
            <a:off x="242747" y="1855586"/>
            <a:ext cx="6598628" cy="4038015"/>
          </a:xfrm>
        </p:spPr>
        <p:txBody>
          <a:bodyPr/>
          <a:lstStyle/>
          <a:p>
            <a:pPr algn="l">
              <a:lnSpc>
                <a:spcPct val="100000"/>
              </a:lnSpc>
            </a:pPr>
            <a:r>
              <a:rPr lang="en-GB" dirty="0"/>
              <a:t>Secondly, this course will equip you as smallholders (and those who educate/support you) with skills and knowledge to improve the viability of their holdings by </a:t>
            </a:r>
            <a:r>
              <a:rPr lang="en-GB" b="1" dirty="0"/>
              <a:t>championing the local/heritage value of their produce and improving their other basic entrepreneurial skills </a:t>
            </a:r>
            <a:r>
              <a:rPr lang="en-GB" dirty="0"/>
              <a:t>such as business planning, financial literacy, marketing, and sales.</a:t>
            </a:r>
          </a:p>
          <a:p>
            <a:pPr algn="l"/>
            <a:r>
              <a:rPr lang="en-US" dirty="0"/>
              <a:t>In a step-by-step learning experience, you will benefit from and enjoy our sector-specific training modules.  We built each module by rigorously researching and testing  them and now we are presenting this 6-part course for smallholders like you!   We know you will enjoy. </a:t>
            </a:r>
          </a:p>
          <a:p>
            <a:endParaRPr lang="en-RU" dirty="0"/>
          </a:p>
        </p:txBody>
      </p:sp>
      <p:sp>
        <p:nvSpPr>
          <p:cNvPr id="5" name="Text Placeholder 3">
            <a:extLst>
              <a:ext uri="{FF2B5EF4-FFF2-40B4-BE49-F238E27FC236}">
                <a16:creationId xmlns:a16="http://schemas.microsoft.com/office/drawing/2014/main" id="{3BA88B7D-C2B7-56F6-13BC-870EBD5A7E9C}"/>
              </a:ext>
            </a:extLst>
          </p:cNvPr>
          <p:cNvSpPr txBox="1">
            <a:spLocks/>
          </p:cNvSpPr>
          <p:nvPr/>
        </p:nvSpPr>
        <p:spPr>
          <a:xfrm>
            <a:off x="340673" y="390334"/>
            <a:ext cx="6482545" cy="1210837"/>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3600" b="1" kern="1200">
                <a:solidFill>
                  <a:srgbClr val="6D6A3A"/>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The motivation for providing this course…</a:t>
            </a:r>
            <a:endParaRPr lang="en-RU" dirty="0"/>
          </a:p>
        </p:txBody>
      </p:sp>
    </p:spTree>
    <p:extLst>
      <p:ext uri="{BB962C8B-B14F-4D97-AF65-F5344CB8AC3E}">
        <p14:creationId xmlns:p14="http://schemas.microsoft.com/office/powerpoint/2010/main" val="1321885369"/>
      </p:ext>
    </p:extLst>
  </p:cSld>
  <p:clrMapOvr>
    <a:masterClrMapping/>
  </p:clrMapOvr>
</p:sld>
</file>

<file path=ppt/theme/theme1.xml><?xml version="1.0" encoding="utf-8"?>
<a:theme xmlns:a="http://schemas.openxmlformats.org/drawingml/2006/main" name="Office Theme">
  <a:themeElements>
    <a:clrScheme name="Gre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0F7F29FAAF84E49985F5364605989CA" ma:contentTypeVersion="8" ma:contentTypeDescription="Create a new document." ma:contentTypeScope="" ma:versionID="422fd0eccd15940ec8205d25b9bb0228">
  <xsd:schema xmlns:xsd="http://www.w3.org/2001/XMLSchema" xmlns:xs="http://www.w3.org/2001/XMLSchema" xmlns:p="http://schemas.microsoft.com/office/2006/metadata/properties" xmlns:ns2="67dd3286-db87-444e-8dd1-4849b974caca" targetNamespace="http://schemas.microsoft.com/office/2006/metadata/properties" ma:root="true" ma:fieldsID="0aaa5d8ecb3d525cb0abd63b0ddb9e30" ns2:_="">
    <xsd:import namespace="67dd3286-db87-444e-8dd1-4849b974cac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dd3286-db87-444e-8dd1-4849b974ca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E6AE65E-774D-4895-B10F-F0215A4D163D}">
  <ds:schemaRefs>
    <ds:schemaRef ds:uri="67dd3286-db87-444e-8dd1-4849b974cac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99CC22F-3502-49B2-A6C9-D6452C96CA3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34797</TotalTime>
  <Words>6337</Words>
  <Application>Microsoft Office PowerPoint</Application>
  <PresentationFormat>Widescreen</PresentationFormat>
  <Paragraphs>411</Paragraphs>
  <Slides>71</Slides>
  <Notes>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71</vt:i4>
      </vt:variant>
    </vt:vector>
  </HeadingPairs>
  <TitlesOfParts>
    <vt:vector size="80" baseType="lpstr">
      <vt:lpstr>Arial</vt:lpstr>
      <vt:lpstr>Calibri</vt:lpstr>
      <vt:lpstr>Calibri Light</vt:lpstr>
      <vt:lpstr>Montserrat Light</vt:lpstr>
      <vt:lpstr>Quattrocento Sans</vt:lpstr>
      <vt:lpstr>Segoe UI</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canice euei</cp:lastModifiedBy>
  <cp:revision>228</cp:revision>
  <dcterms:created xsi:type="dcterms:W3CDTF">2019-11-20T14:08:21Z</dcterms:created>
  <dcterms:modified xsi:type="dcterms:W3CDTF">2022-11-28T14:45:06Z</dcterms:modified>
</cp:coreProperties>
</file>