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4"/>
  </p:notesMasterIdLst>
  <p:sldIdLst>
    <p:sldId id="275" r:id="rId5"/>
    <p:sldId id="343" r:id="rId6"/>
    <p:sldId id="349" r:id="rId7"/>
    <p:sldId id="4446" r:id="rId8"/>
    <p:sldId id="4447" r:id="rId9"/>
    <p:sldId id="4431" r:id="rId10"/>
    <p:sldId id="4432" r:id="rId11"/>
    <p:sldId id="4436" r:id="rId12"/>
    <p:sldId id="4433" r:id="rId13"/>
    <p:sldId id="4437" r:id="rId14"/>
    <p:sldId id="4438" r:id="rId15"/>
    <p:sldId id="4440" r:id="rId16"/>
    <p:sldId id="4443" r:id="rId17"/>
    <p:sldId id="4444" r:id="rId18"/>
    <p:sldId id="4434" r:id="rId19"/>
    <p:sldId id="4435" r:id="rId20"/>
    <p:sldId id="347" r:id="rId21"/>
    <p:sldId id="4417" r:id="rId22"/>
    <p:sldId id="4418" r:id="rId23"/>
    <p:sldId id="4419" r:id="rId24"/>
    <p:sldId id="4420" r:id="rId25"/>
    <p:sldId id="4421" r:id="rId26"/>
    <p:sldId id="4422" r:id="rId27"/>
    <p:sldId id="4423" r:id="rId28"/>
    <p:sldId id="4424" r:id="rId29"/>
    <p:sldId id="4425" r:id="rId30"/>
    <p:sldId id="4427" r:id="rId31"/>
    <p:sldId id="348" r:id="rId32"/>
    <p:sldId id="4426" r:id="rId33"/>
    <p:sldId id="4428" r:id="rId34"/>
    <p:sldId id="4429" r:id="rId35"/>
    <p:sldId id="4430" r:id="rId36"/>
    <p:sldId id="372" r:id="rId37"/>
    <p:sldId id="373" r:id="rId38"/>
    <p:sldId id="374" r:id="rId39"/>
    <p:sldId id="4385" r:id="rId40"/>
    <p:sldId id="4401" r:id="rId41"/>
    <p:sldId id="4402" r:id="rId42"/>
    <p:sldId id="4403" r:id="rId43"/>
    <p:sldId id="4404" r:id="rId44"/>
    <p:sldId id="4405" r:id="rId45"/>
    <p:sldId id="4406" r:id="rId46"/>
    <p:sldId id="4407" r:id="rId47"/>
    <p:sldId id="4410" r:id="rId48"/>
    <p:sldId id="4412" r:id="rId49"/>
    <p:sldId id="4413" r:id="rId50"/>
    <p:sldId id="4411" r:id="rId51"/>
    <p:sldId id="4409" r:id="rId52"/>
    <p:sldId id="4386" r:id="rId53"/>
    <p:sldId id="4387" r:id="rId54"/>
    <p:sldId id="4388" r:id="rId55"/>
    <p:sldId id="4389" r:id="rId56"/>
    <p:sldId id="4391" r:id="rId57"/>
    <p:sldId id="4392" r:id="rId58"/>
    <p:sldId id="4393" r:id="rId59"/>
    <p:sldId id="4394" r:id="rId60"/>
    <p:sldId id="4395" r:id="rId61"/>
    <p:sldId id="344" r:id="rId62"/>
    <p:sldId id="4396" r:id="rId63"/>
    <p:sldId id="4397" r:id="rId64"/>
    <p:sldId id="4398" r:id="rId65"/>
    <p:sldId id="4399" r:id="rId66"/>
    <p:sldId id="4400" r:id="rId67"/>
    <p:sldId id="256" r:id="rId68"/>
    <p:sldId id="4384" r:id="rId69"/>
    <p:sldId id="4416" r:id="rId70"/>
    <p:sldId id="4414" r:id="rId71"/>
    <p:sldId id="4415" r:id="rId72"/>
    <p:sldId id="4448"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2B030D-011A-8B4F-9112-49A488042403}" name="Paula Whyte ( Momentum Consulting )" initials="PW(MC)" userId="Paula Whyte ( Momentum Consulting )"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220F"/>
    <a:srgbClr val="A23B23"/>
    <a:srgbClr val="6D6A3A"/>
    <a:srgbClr val="B26648"/>
    <a:srgbClr val="85B37F"/>
    <a:srgbClr val="A9AB47"/>
    <a:srgbClr val="D2D395"/>
    <a:srgbClr val="3C3738"/>
    <a:srgbClr val="AE523C"/>
    <a:srgbClr val="6C6A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36"/>
  </p:normalViewPr>
  <p:slideViewPr>
    <p:cSldViewPr snapToGrid="0">
      <p:cViewPr varScale="1">
        <p:scale>
          <a:sx n="76" d="100"/>
          <a:sy n="76" d="100"/>
        </p:scale>
        <p:origin x="278" y="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E28167-8244-4BFF-8EE0-63210B8C1FEA}"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IE"/>
        </a:p>
      </dgm:t>
    </dgm:pt>
    <dgm:pt modelId="{DA60EBD0-9DA0-4F8F-B0C6-E305AF5C39A4}">
      <dgm:prSet phldrT="[Text]" custT="1"/>
      <dgm:spPr>
        <a:solidFill>
          <a:srgbClr val="A23B23"/>
        </a:solidFill>
      </dgm:spPr>
      <dgm:t>
        <a:bodyPr/>
        <a:lstStyle/>
        <a:p>
          <a:pPr algn="ctr"/>
          <a:r>
            <a:rPr lang="en-IE" sz="2800">
              <a:solidFill>
                <a:schemeClr val="bg1"/>
              </a:solidFill>
            </a:rPr>
            <a:t>Your </a:t>
          </a:r>
          <a:r>
            <a:rPr lang="en-IE" sz="2800">
              <a:solidFill>
                <a:schemeClr val="bg1"/>
              </a:solidFill>
              <a:latin typeface="+mn-lt"/>
            </a:rPr>
            <a:t>solution/ project</a:t>
          </a:r>
          <a:endParaRPr lang="en-IE" sz="2800">
            <a:solidFill>
              <a:schemeClr val="bg1"/>
            </a:solidFill>
          </a:endParaRPr>
        </a:p>
      </dgm:t>
    </dgm:pt>
    <dgm:pt modelId="{F0BD38C7-8C2A-45B7-A4EC-5D96DDF1D1F9}" type="parTrans" cxnId="{12AEFEFA-0F73-4C32-8547-24D0FE61AA76}">
      <dgm:prSet/>
      <dgm:spPr/>
      <dgm:t>
        <a:bodyPr/>
        <a:lstStyle/>
        <a:p>
          <a:endParaRPr lang="en-IE"/>
        </a:p>
      </dgm:t>
    </dgm:pt>
    <dgm:pt modelId="{BF78EE4C-391F-4EF8-8242-AD32B38EC339}" type="sibTrans" cxnId="{12AEFEFA-0F73-4C32-8547-24D0FE61AA76}">
      <dgm:prSet/>
      <dgm:spPr/>
      <dgm:t>
        <a:bodyPr/>
        <a:lstStyle/>
        <a:p>
          <a:endParaRPr lang="en-IE"/>
        </a:p>
      </dgm:t>
    </dgm:pt>
    <dgm:pt modelId="{4AA0AB5F-1FF7-4B5E-BB33-E9DC18F64930}">
      <dgm:prSet phldrT="[Text]" custT="1"/>
      <dgm:spPr>
        <a:solidFill>
          <a:srgbClr val="6D6A3A"/>
        </a:solidFill>
      </dgm:spPr>
      <dgm:t>
        <a:bodyPr/>
        <a:lstStyle/>
        <a:p>
          <a:r>
            <a:rPr lang="en-IE" sz="2000">
              <a:solidFill>
                <a:schemeClr val="bg1"/>
              </a:solidFill>
              <a:latin typeface="+mn-lt"/>
            </a:rPr>
            <a:t>Compelling story/need</a:t>
          </a:r>
          <a:endParaRPr lang="en-IE" sz="2000">
            <a:solidFill>
              <a:schemeClr val="bg1"/>
            </a:solidFill>
          </a:endParaRPr>
        </a:p>
      </dgm:t>
    </dgm:pt>
    <dgm:pt modelId="{515F762B-281D-4C44-B098-A8A2CE68C9F0}" type="parTrans" cxnId="{FF063D9E-CE37-4B0B-9F8E-A3C8E9E2114D}">
      <dgm:prSet/>
      <dgm:spPr/>
      <dgm:t>
        <a:bodyPr/>
        <a:lstStyle/>
        <a:p>
          <a:endParaRPr lang="en-IE"/>
        </a:p>
      </dgm:t>
    </dgm:pt>
    <dgm:pt modelId="{C6105153-6742-43AD-AD9C-732EECDD2243}" type="sibTrans" cxnId="{FF063D9E-CE37-4B0B-9F8E-A3C8E9E2114D}">
      <dgm:prSet/>
      <dgm:spPr/>
      <dgm:t>
        <a:bodyPr/>
        <a:lstStyle/>
        <a:p>
          <a:endParaRPr lang="en-IE"/>
        </a:p>
      </dgm:t>
    </dgm:pt>
    <dgm:pt modelId="{684C8D62-3D72-475C-B0C5-260170086B83}">
      <dgm:prSet phldrT="[Text]" custT="1"/>
      <dgm:spPr>
        <a:solidFill>
          <a:srgbClr val="6D6A3A"/>
        </a:solidFill>
      </dgm:spPr>
      <dgm:t>
        <a:bodyPr/>
        <a:lstStyle/>
        <a:p>
          <a:r>
            <a:rPr lang="en-IE" sz="2000">
              <a:solidFill>
                <a:schemeClr val="bg1"/>
              </a:solidFill>
            </a:rPr>
            <a:t>Who supports you?</a:t>
          </a:r>
        </a:p>
      </dgm:t>
    </dgm:pt>
    <dgm:pt modelId="{55899D6B-CDF6-4658-8200-F23491CA97DB}" type="parTrans" cxnId="{E96DB862-4EE2-4319-A75C-3AB95EB42C1B}">
      <dgm:prSet/>
      <dgm:spPr/>
      <dgm:t>
        <a:bodyPr/>
        <a:lstStyle/>
        <a:p>
          <a:endParaRPr lang="en-IE"/>
        </a:p>
      </dgm:t>
    </dgm:pt>
    <dgm:pt modelId="{E77DBBD5-0E6F-4675-91D9-E38B8B9F6326}" type="sibTrans" cxnId="{E96DB862-4EE2-4319-A75C-3AB95EB42C1B}">
      <dgm:prSet/>
      <dgm:spPr/>
      <dgm:t>
        <a:bodyPr/>
        <a:lstStyle/>
        <a:p>
          <a:endParaRPr lang="en-IE"/>
        </a:p>
      </dgm:t>
    </dgm:pt>
    <dgm:pt modelId="{A4BC381C-024C-4BD2-9E7D-4DE3D62C03A2}">
      <dgm:prSet phldrT="[Text]" custT="1"/>
      <dgm:spPr>
        <a:solidFill>
          <a:srgbClr val="6D6A3A"/>
        </a:solidFill>
      </dgm:spPr>
      <dgm:t>
        <a:bodyPr/>
        <a:lstStyle/>
        <a:p>
          <a:r>
            <a:rPr lang="en-IE" sz="2000">
              <a:solidFill>
                <a:schemeClr val="bg1"/>
              </a:solidFill>
            </a:rPr>
            <a:t>How it meets funding  priorities</a:t>
          </a:r>
          <a:endParaRPr lang="en-IE" sz="2000"/>
        </a:p>
      </dgm:t>
    </dgm:pt>
    <dgm:pt modelId="{D86A9821-61CB-4865-81CC-2EC9FE61FB47}" type="parTrans" cxnId="{8C173C96-4507-45D3-A75B-04535B9ACE80}">
      <dgm:prSet/>
      <dgm:spPr/>
      <dgm:t>
        <a:bodyPr/>
        <a:lstStyle/>
        <a:p>
          <a:endParaRPr lang="en-IE"/>
        </a:p>
      </dgm:t>
    </dgm:pt>
    <dgm:pt modelId="{24BE9D32-14D3-4209-8455-8077594E6617}" type="sibTrans" cxnId="{8C173C96-4507-45D3-A75B-04535B9ACE80}">
      <dgm:prSet/>
      <dgm:spPr/>
      <dgm:t>
        <a:bodyPr/>
        <a:lstStyle/>
        <a:p>
          <a:endParaRPr lang="en-IE"/>
        </a:p>
      </dgm:t>
    </dgm:pt>
    <dgm:pt modelId="{DD364968-D069-4E6E-BCCF-499B94C18CDD}">
      <dgm:prSet custT="1"/>
      <dgm:spPr>
        <a:solidFill>
          <a:srgbClr val="6D6A3A"/>
        </a:solidFill>
      </dgm:spPr>
      <dgm:t>
        <a:bodyPr/>
        <a:lstStyle/>
        <a:p>
          <a:r>
            <a:rPr lang="en-IE" sz="1800">
              <a:solidFill>
                <a:schemeClr val="bg1"/>
              </a:solidFill>
              <a:latin typeface="+mn-lt"/>
            </a:rPr>
            <a:t> </a:t>
          </a:r>
          <a:r>
            <a:rPr lang="en-IE" sz="1800">
              <a:solidFill>
                <a:schemeClr val="bg1"/>
              </a:solidFill>
            </a:rPr>
            <a:t>Evidence the project will succeed – what impact will it make</a:t>
          </a:r>
        </a:p>
      </dgm:t>
    </dgm:pt>
    <dgm:pt modelId="{701AD243-FF74-4B6F-8AE7-0D34636C1CCB}" type="parTrans" cxnId="{00C233FD-AA33-4212-B480-1505C00D09CA}">
      <dgm:prSet/>
      <dgm:spPr/>
      <dgm:t>
        <a:bodyPr/>
        <a:lstStyle/>
        <a:p>
          <a:endParaRPr lang="en-IE"/>
        </a:p>
      </dgm:t>
    </dgm:pt>
    <dgm:pt modelId="{CD73751A-F0AC-459E-9BB0-2B82086CCC71}" type="sibTrans" cxnId="{00C233FD-AA33-4212-B480-1505C00D09CA}">
      <dgm:prSet/>
      <dgm:spPr/>
      <dgm:t>
        <a:bodyPr/>
        <a:lstStyle/>
        <a:p>
          <a:endParaRPr lang="en-IE"/>
        </a:p>
      </dgm:t>
    </dgm:pt>
    <dgm:pt modelId="{D33279DD-C9F8-4255-BB49-6DFB722E133B}" type="pres">
      <dgm:prSet presAssocID="{D7E28167-8244-4BFF-8EE0-63210B8C1FEA}" presName="cycle" presStyleCnt="0">
        <dgm:presLayoutVars>
          <dgm:chMax val="1"/>
          <dgm:dir/>
          <dgm:animLvl val="ctr"/>
          <dgm:resizeHandles val="exact"/>
        </dgm:presLayoutVars>
      </dgm:prSet>
      <dgm:spPr/>
    </dgm:pt>
    <dgm:pt modelId="{873CDD7B-F207-47BE-826A-5B14AE301785}" type="pres">
      <dgm:prSet presAssocID="{DA60EBD0-9DA0-4F8F-B0C6-E305AF5C39A4}" presName="centerShape" presStyleLbl="node0" presStyleIdx="0" presStyleCnt="1" custScaleX="127569" custScaleY="118692"/>
      <dgm:spPr/>
    </dgm:pt>
    <dgm:pt modelId="{5D4D6FF9-9938-40FE-84BB-C3B8EC3CB379}" type="pres">
      <dgm:prSet presAssocID="{515F762B-281D-4C44-B098-A8A2CE68C9F0}" presName="Name9" presStyleLbl="parChTrans1D2" presStyleIdx="0" presStyleCnt="4"/>
      <dgm:spPr/>
    </dgm:pt>
    <dgm:pt modelId="{A6B10AC3-D7FF-4629-A950-7785C4B763C8}" type="pres">
      <dgm:prSet presAssocID="{515F762B-281D-4C44-B098-A8A2CE68C9F0}" presName="connTx" presStyleLbl="parChTrans1D2" presStyleIdx="0" presStyleCnt="4"/>
      <dgm:spPr/>
    </dgm:pt>
    <dgm:pt modelId="{6CBABE29-F955-4D7C-891D-BE000CAC6B18}" type="pres">
      <dgm:prSet presAssocID="{4AA0AB5F-1FF7-4B5E-BB33-E9DC18F64930}" presName="node" presStyleLbl="node1" presStyleIdx="0" presStyleCnt="4">
        <dgm:presLayoutVars>
          <dgm:bulletEnabled val="1"/>
        </dgm:presLayoutVars>
      </dgm:prSet>
      <dgm:spPr/>
    </dgm:pt>
    <dgm:pt modelId="{C0DFC0F1-D13C-4F5F-8555-F88125A3C9FB}" type="pres">
      <dgm:prSet presAssocID="{55899D6B-CDF6-4658-8200-F23491CA97DB}" presName="Name9" presStyleLbl="parChTrans1D2" presStyleIdx="1" presStyleCnt="4"/>
      <dgm:spPr/>
    </dgm:pt>
    <dgm:pt modelId="{9C00D5A9-DB79-4BCD-89D3-8E012EF649A3}" type="pres">
      <dgm:prSet presAssocID="{55899D6B-CDF6-4658-8200-F23491CA97DB}" presName="connTx" presStyleLbl="parChTrans1D2" presStyleIdx="1" presStyleCnt="4"/>
      <dgm:spPr/>
    </dgm:pt>
    <dgm:pt modelId="{5909F6DA-3360-4552-8DF6-FAE7760EFA51}" type="pres">
      <dgm:prSet presAssocID="{684C8D62-3D72-475C-B0C5-260170086B83}" presName="node" presStyleLbl="node1" presStyleIdx="1" presStyleCnt="4" custScaleX="108750" custScaleY="90921" custRadScaleRad="100004" custRadScaleInc="1078">
        <dgm:presLayoutVars>
          <dgm:bulletEnabled val="1"/>
        </dgm:presLayoutVars>
      </dgm:prSet>
      <dgm:spPr/>
    </dgm:pt>
    <dgm:pt modelId="{C8BE6E51-6A99-496F-8110-88FC540B5931}" type="pres">
      <dgm:prSet presAssocID="{701AD243-FF74-4B6F-8AE7-0D34636C1CCB}" presName="Name9" presStyleLbl="parChTrans1D2" presStyleIdx="2" presStyleCnt="4"/>
      <dgm:spPr/>
    </dgm:pt>
    <dgm:pt modelId="{6EAA866A-75FB-4B2C-B23C-9C4F16BFBB9F}" type="pres">
      <dgm:prSet presAssocID="{701AD243-FF74-4B6F-8AE7-0D34636C1CCB}" presName="connTx" presStyleLbl="parChTrans1D2" presStyleIdx="2" presStyleCnt="4"/>
      <dgm:spPr/>
    </dgm:pt>
    <dgm:pt modelId="{B4DAC1CB-C3F7-4BBA-ACED-F75D2FA8910C}" type="pres">
      <dgm:prSet presAssocID="{DD364968-D069-4E6E-BCCF-499B94C18CDD}" presName="node" presStyleLbl="node1" presStyleIdx="2" presStyleCnt="4">
        <dgm:presLayoutVars>
          <dgm:bulletEnabled val="1"/>
        </dgm:presLayoutVars>
      </dgm:prSet>
      <dgm:spPr/>
    </dgm:pt>
    <dgm:pt modelId="{5B9EBA06-61D8-41DB-AB44-717CF4D4DECD}" type="pres">
      <dgm:prSet presAssocID="{D86A9821-61CB-4865-81CC-2EC9FE61FB47}" presName="Name9" presStyleLbl="parChTrans1D2" presStyleIdx="3" presStyleCnt="4"/>
      <dgm:spPr/>
    </dgm:pt>
    <dgm:pt modelId="{B8268ECF-7E05-4BC9-9BC0-C273BE7BE4C3}" type="pres">
      <dgm:prSet presAssocID="{D86A9821-61CB-4865-81CC-2EC9FE61FB47}" presName="connTx" presStyleLbl="parChTrans1D2" presStyleIdx="3" presStyleCnt="4"/>
      <dgm:spPr/>
    </dgm:pt>
    <dgm:pt modelId="{69F11CE2-5989-4387-8B12-7050C8E75BEE}" type="pres">
      <dgm:prSet presAssocID="{A4BC381C-024C-4BD2-9E7D-4DE3D62C03A2}" presName="node" presStyleLbl="node1" presStyleIdx="3" presStyleCnt="4">
        <dgm:presLayoutVars>
          <dgm:bulletEnabled val="1"/>
        </dgm:presLayoutVars>
      </dgm:prSet>
      <dgm:spPr/>
    </dgm:pt>
  </dgm:ptLst>
  <dgm:cxnLst>
    <dgm:cxn modelId="{B24FF90C-29D5-4359-893E-83C9CCE7B620}" type="presOf" srcId="{55899D6B-CDF6-4658-8200-F23491CA97DB}" destId="{9C00D5A9-DB79-4BCD-89D3-8E012EF649A3}" srcOrd="1" destOrd="0" presId="urn:microsoft.com/office/officeart/2005/8/layout/radial1"/>
    <dgm:cxn modelId="{398C5D14-B96F-4635-B543-C47478C2321F}" type="presOf" srcId="{D7E28167-8244-4BFF-8EE0-63210B8C1FEA}" destId="{D33279DD-C9F8-4255-BB49-6DFB722E133B}" srcOrd="0" destOrd="0" presId="urn:microsoft.com/office/officeart/2005/8/layout/radial1"/>
    <dgm:cxn modelId="{F16D4E1C-4A29-4887-9A29-384F294F8D28}" type="presOf" srcId="{DA60EBD0-9DA0-4F8F-B0C6-E305AF5C39A4}" destId="{873CDD7B-F207-47BE-826A-5B14AE301785}" srcOrd="0" destOrd="0" presId="urn:microsoft.com/office/officeart/2005/8/layout/radial1"/>
    <dgm:cxn modelId="{775C1234-29CB-4718-B7AD-03037622A24B}" type="presOf" srcId="{55899D6B-CDF6-4658-8200-F23491CA97DB}" destId="{C0DFC0F1-D13C-4F5F-8555-F88125A3C9FB}" srcOrd="0" destOrd="0" presId="urn:microsoft.com/office/officeart/2005/8/layout/radial1"/>
    <dgm:cxn modelId="{533B4741-C9C7-4A28-B0EA-1066D8C25B78}" type="presOf" srcId="{D86A9821-61CB-4865-81CC-2EC9FE61FB47}" destId="{B8268ECF-7E05-4BC9-9BC0-C273BE7BE4C3}" srcOrd="1" destOrd="0" presId="urn:microsoft.com/office/officeart/2005/8/layout/radial1"/>
    <dgm:cxn modelId="{E96DB862-4EE2-4319-A75C-3AB95EB42C1B}" srcId="{DA60EBD0-9DA0-4F8F-B0C6-E305AF5C39A4}" destId="{684C8D62-3D72-475C-B0C5-260170086B83}" srcOrd="1" destOrd="0" parTransId="{55899D6B-CDF6-4658-8200-F23491CA97DB}" sibTransId="{E77DBBD5-0E6F-4675-91D9-E38B8B9F6326}"/>
    <dgm:cxn modelId="{C8B0F07F-5D1C-4511-8463-229B53060FED}" type="presOf" srcId="{D86A9821-61CB-4865-81CC-2EC9FE61FB47}" destId="{5B9EBA06-61D8-41DB-AB44-717CF4D4DECD}" srcOrd="0" destOrd="0" presId="urn:microsoft.com/office/officeart/2005/8/layout/radial1"/>
    <dgm:cxn modelId="{A1634C84-3C99-402F-B3A6-F3C2842FB825}" type="presOf" srcId="{701AD243-FF74-4B6F-8AE7-0D34636C1CCB}" destId="{C8BE6E51-6A99-496F-8110-88FC540B5931}" srcOrd="0" destOrd="0" presId="urn:microsoft.com/office/officeart/2005/8/layout/radial1"/>
    <dgm:cxn modelId="{8C173C96-4507-45D3-A75B-04535B9ACE80}" srcId="{DA60EBD0-9DA0-4F8F-B0C6-E305AF5C39A4}" destId="{A4BC381C-024C-4BD2-9E7D-4DE3D62C03A2}" srcOrd="3" destOrd="0" parTransId="{D86A9821-61CB-4865-81CC-2EC9FE61FB47}" sibTransId="{24BE9D32-14D3-4209-8455-8077594E6617}"/>
    <dgm:cxn modelId="{FF063D9E-CE37-4B0B-9F8E-A3C8E9E2114D}" srcId="{DA60EBD0-9DA0-4F8F-B0C6-E305AF5C39A4}" destId="{4AA0AB5F-1FF7-4B5E-BB33-E9DC18F64930}" srcOrd="0" destOrd="0" parTransId="{515F762B-281D-4C44-B098-A8A2CE68C9F0}" sibTransId="{C6105153-6742-43AD-AD9C-732EECDD2243}"/>
    <dgm:cxn modelId="{AA578EA6-71FC-41CD-80B3-C65108D15D1F}" type="presOf" srcId="{515F762B-281D-4C44-B098-A8A2CE68C9F0}" destId="{A6B10AC3-D7FF-4629-A950-7785C4B763C8}" srcOrd="1" destOrd="0" presId="urn:microsoft.com/office/officeart/2005/8/layout/radial1"/>
    <dgm:cxn modelId="{A32E9BB4-E457-4997-A2CD-D0FB12FC587D}" type="presOf" srcId="{684C8D62-3D72-475C-B0C5-260170086B83}" destId="{5909F6DA-3360-4552-8DF6-FAE7760EFA51}" srcOrd="0" destOrd="0" presId="urn:microsoft.com/office/officeart/2005/8/layout/radial1"/>
    <dgm:cxn modelId="{26502DC7-3696-40E0-B185-F38C60DA2C19}" type="presOf" srcId="{515F762B-281D-4C44-B098-A8A2CE68C9F0}" destId="{5D4D6FF9-9938-40FE-84BB-C3B8EC3CB379}" srcOrd="0" destOrd="0" presId="urn:microsoft.com/office/officeart/2005/8/layout/radial1"/>
    <dgm:cxn modelId="{A0BD18CC-AF87-45ED-A146-84C2DBF2A0AA}" type="presOf" srcId="{A4BC381C-024C-4BD2-9E7D-4DE3D62C03A2}" destId="{69F11CE2-5989-4387-8B12-7050C8E75BEE}" srcOrd="0" destOrd="0" presId="urn:microsoft.com/office/officeart/2005/8/layout/radial1"/>
    <dgm:cxn modelId="{D345ACD7-8601-4B85-8B5E-C5D0CD43EEF7}" type="presOf" srcId="{701AD243-FF74-4B6F-8AE7-0D34636C1CCB}" destId="{6EAA866A-75FB-4B2C-B23C-9C4F16BFBB9F}" srcOrd="1" destOrd="0" presId="urn:microsoft.com/office/officeart/2005/8/layout/radial1"/>
    <dgm:cxn modelId="{453420EF-980A-4E36-A06A-82DED8AE7C9C}" type="presOf" srcId="{DD364968-D069-4E6E-BCCF-499B94C18CDD}" destId="{B4DAC1CB-C3F7-4BBA-ACED-F75D2FA8910C}" srcOrd="0" destOrd="0" presId="urn:microsoft.com/office/officeart/2005/8/layout/radial1"/>
    <dgm:cxn modelId="{53D30EF2-D606-4292-AEA9-420774B8AA8F}" type="presOf" srcId="{4AA0AB5F-1FF7-4B5E-BB33-E9DC18F64930}" destId="{6CBABE29-F955-4D7C-891D-BE000CAC6B18}" srcOrd="0" destOrd="0" presId="urn:microsoft.com/office/officeart/2005/8/layout/radial1"/>
    <dgm:cxn modelId="{12AEFEFA-0F73-4C32-8547-24D0FE61AA76}" srcId="{D7E28167-8244-4BFF-8EE0-63210B8C1FEA}" destId="{DA60EBD0-9DA0-4F8F-B0C6-E305AF5C39A4}" srcOrd="0" destOrd="0" parTransId="{F0BD38C7-8C2A-45B7-A4EC-5D96DDF1D1F9}" sibTransId="{BF78EE4C-391F-4EF8-8242-AD32B38EC339}"/>
    <dgm:cxn modelId="{00C233FD-AA33-4212-B480-1505C00D09CA}" srcId="{DA60EBD0-9DA0-4F8F-B0C6-E305AF5C39A4}" destId="{DD364968-D069-4E6E-BCCF-499B94C18CDD}" srcOrd="2" destOrd="0" parTransId="{701AD243-FF74-4B6F-8AE7-0D34636C1CCB}" sibTransId="{CD73751A-F0AC-459E-9BB0-2B82086CCC71}"/>
    <dgm:cxn modelId="{1F4C1369-0E9A-411E-9DA0-319AB41178B3}" type="presParOf" srcId="{D33279DD-C9F8-4255-BB49-6DFB722E133B}" destId="{873CDD7B-F207-47BE-826A-5B14AE301785}" srcOrd="0" destOrd="0" presId="urn:microsoft.com/office/officeart/2005/8/layout/radial1"/>
    <dgm:cxn modelId="{DE310DD0-9DBD-4DB1-9D12-755456A59064}" type="presParOf" srcId="{D33279DD-C9F8-4255-BB49-6DFB722E133B}" destId="{5D4D6FF9-9938-40FE-84BB-C3B8EC3CB379}" srcOrd="1" destOrd="0" presId="urn:microsoft.com/office/officeart/2005/8/layout/radial1"/>
    <dgm:cxn modelId="{E241F0B8-0583-400D-A24F-170DFE40DE26}" type="presParOf" srcId="{5D4D6FF9-9938-40FE-84BB-C3B8EC3CB379}" destId="{A6B10AC3-D7FF-4629-A950-7785C4B763C8}" srcOrd="0" destOrd="0" presId="urn:microsoft.com/office/officeart/2005/8/layout/radial1"/>
    <dgm:cxn modelId="{E2DD91B2-081F-49CE-A9F0-293388FF6A8F}" type="presParOf" srcId="{D33279DD-C9F8-4255-BB49-6DFB722E133B}" destId="{6CBABE29-F955-4D7C-891D-BE000CAC6B18}" srcOrd="2" destOrd="0" presId="urn:microsoft.com/office/officeart/2005/8/layout/radial1"/>
    <dgm:cxn modelId="{55F72F31-DD70-42DD-97AD-496FFD8B05EB}" type="presParOf" srcId="{D33279DD-C9F8-4255-BB49-6DFB722E133B}" destId="{C0DFC0F1-D13C-4F5F-8555-F88125A3C9FB}" srcOrd="3" destOrd="0" presId="urn:microsoft.com/office/officeart/2005/8/layout/radial1"/>
    <dgm:cxn modelId="{E06D63CF-F600-4D9E-9F9C-3E5E88FC641B}" type="presParOf" srcId="{C0DFC0F1-D13C-4F5F-8555-F88125A3C9FB}" destId="{9C00D5A9-DB79-4BCD-89D3-8E012EF649A3}" srcOrd="0" destOrd="0" presId="urn:microsoft.com/office/officeart/2005/8/layout/radial1"/>
    <dgm:cxn modelId="{DC671C02-D79B-4C86-82BD-3756ED0DC817}" type="presParOf" srcId="{D33279DD-C9F8-4255-BB49-6DFB722E133B}" destId="{5909F6DA-3360-4552-8DF6-FAE7760EFA51}" srcOrd="4" destOrd="0" presId="urn:microsoft.com/office/officeart/2005/8/layout/radial1"/>
    <dgm:cxn modelId="{EA351220-25B5-48E7-9630-23B3BEE3BD94}" type="presParOf" srcId="{D33279DD-C9F8-4255-BB49-6DFB722E133B}" destId="{C8BE6E51-6A99-496F-8110-88FC540B5931}" srcOrd="5" destOrd="0" presId="urn:microsoft.com/office/officeart/2005/8/layout/radial1"/>
    <dgm:cxn modelId="{21D51151-4D8A-41BB-A4A8-201631F35E7F}" type="presParOf" srcId="{C8BE6E51-6A99-496F-8110-88FC540B5931}" destId="{6EAA866A-75FB-4B2C-B23C-9C4F16BFBB9F}" srcOrd="0" destOrd="0" presId="urn:microsoft.com/office/officeart/2005/8/layout/radial1"/>
    <dgm:cxn modelId="{A7C598D8-D211-4A94-8CE3-C60FEA49BC63}" type="presParOf" srcId="{D33279DD-C9F8-4255-BB49-6DFB722E133B}" destId="{B4DAC1CB-C3F7-4BBA-ACED-F75D2FA8910C}" srcOrd="6" destOrd="0" presId="urn:microsoft.com/office/officeart/2005/8/layout/radial1"/>
    <dgm:cxn modelId="{30A782F4-00EA-47F7-A0B3-2AD1EC408C72}" type="presParOf" srcId="{D33279DD-C9F8-4255-BB49-6DFB722E133B}" destId="{5B9EBA06-61D8-41DB-AB44-717CF4D4DECD}" srcOrd="7" destOrd="0" presId="urn:microsoft.com/office/officeart/2005/8/layout/radial1"/>
    <dgm:cxn modelId="{05F39631-E44A-48C5-8CE1-866376671523}" type="presParOf" srcId="{5B9EBA06-61D8-41DB-AB44-717CF4D4DECD}" destId="{B8268ECF-7E05-4BC9-9BC0-C273BE7BE4C3}" srcOrd="0" destOrd="0" presId="urn:microsoft.com/office/officeart/2005/8/layout/radial1"/>
    <dgm:cxn modelId="{8B591776-6AEE-45A2-888A-60696E6A55F6}" type="presParOf" srcId="{D33279DD-C9F8-4255-BB49-6DFB722E133B}" destId="{69F11CE2-5989-4387-8B12-7050C8E75BEE}"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3CDD7B-F207-47BE-826A-5B14AE301785}">
      <dsp:nvSpPr>
        <dsp:cNvPr id="0" name=""/>
        <dsp:cNvSpPr/>
      </dsp:nvSpPr>
      <dsp:spPr>
        <a:xfrm>
          <a:off x="3321700" y="2112901"/>
          <a:ext cx="2202803" cy="2049519"/>
        </a:xfrm>
        <a:prstGeom prst="ellipse">
          <a:avLst/>
        </a:prstGeom>
        <a:solidFill>
          <a:srgbClr val="A23B2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IE" sz="2800" kern="1200">
              <a:solidFill>
                <a:schemeClr val="bg1"/>
              </a:solidFill>
            </a:rPr>
            <a:t>Your </a:t>
          </a:r>
          <a:r>
            <a:rPr lang="en-IE" sz="2800" kern="1200">
              <a:solidFill>
                <a:schemeClr val="bg1"/>
              </a:solidFill>
              <a:latin typeface="+mn-lt"/>
            </a:rPr>
            <a:t>solution/ project</a:t>
          </a:r>
          <a:endParaRPr lang="en-IE" sz="2800" kern="1200">
            <a:solidFill>
              <a:schemeClr val="bg1"/>
            </a:solidFill>
          </a:endParaRPr>
        </a:p>
      </dsp:txBody>
      <dsp:txXfrm>
        <a:off x="3644293" y="2413046"/>
        <a:ext cx="1557617" cy="1449229"/>
      </dsp:txXfrm>
    </dsp:sp>
    <dsp:sp modelId="{5D4D6FF9-9938-40FE-84BB-C3B8EC3CB379}">
      <dsp:nvSpPr>
        <dsp:cNvPr id="0" name=""/>
        <dsp:cNvSpPr/>
      </dsp:nvSpPr>
      <dsp:spPr>
        <a:xfrm rot="16200000">
          <a:off x="4242604" y="1914984"/>
          <a:ext cx="360995" cy="34837"/>
        </a:xfrm>
        <a:custGeom>
          <a:avLst/>
          <a:gdLst/>
          <a:ahLst/>
          <a:cxnLst/>
          <a:rect l="0" t="0" r="0" b="0"/>
          <a:pathLst>
            <a:path>
              <a:moveTo>
                <a:pt x="0" y="17418"/>
              </a:moveTo>
              <a:lnTo>
                <a:pt x="360995" y="174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4414077" y="1923378"/>
        <a:ext cx="18049" cy="18049"/>
      </dsp:txXfrm>
    </dsp:sp>
    <dsp:sp modelId="{6CBABE29-F955-4D7C-891D-BE000CAC6B18}">
      <dsp:nvSpPr>
        <dsp:cNvPr id="0" name=""/>
        <dsp:cNvSpPr/>
      </dsp:nvSpPr>
      <dsp:spPr>
        <a:xfrm>
          <a:off x="3559724" y="25151"/>
          <a:ext cx="1726754" cy="1726754"/>
        </a:xfrm>
        <a:prstGeom prst="ellipse">
          <a:avLst/>
        </a:prstGeom>
        <a:solidFill>
          <a:srgbClr val="6D6A3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E" sz="2000" kern="1200">
              <a:solidFill>
                <a:schemeClr val="bg1"/>
              </a:solidFill>
              <a:latin typeface="+mn-lt"/>
            </a:rPr>
            <a:t>Compelling story/need</a:t>
          </a:r>
          <a:endParaRPr lang="en-IE" sz="2000" kern="1200">
            <a:solidFill>
              <a:schemeClr val="bg1"/>
            </a:solidFill>
          </a:endParaRPr>
        </a:p>
      </dsp:txBody>
      <dsp:txXfrm>
        <a:off x="3812601" y="278028"/>
        <a:ext cx="1221000" cy="1221000"/>
      </dsp:txXfrm>
    </dsp:sp>
    <dsp:sp modelId="{C0DFC0F1-D13C-4F5F-8555-F88125A3C9FB}">
      <dsp:nvSpPr>
        <dsp:cNvPr id="0" name=""/>
        <dsp:cNvSpPr/>
      </dsp:nvSpPr>
      <dsp:spPr>
        <a:xfrm rot="29106">
          <a:off x="5524454" y="3130451"/>
          <a:ext cx="208918" cy="34837"/>
        </a:xfrm>
        <a:custGeom>
          <a:avLst/>
          <a:gdLst/>
          <a:ahLst/>
          <a:cxnLst/>
          <a:rect l="0" t="0" r="0" b="0"/>
          <a:pathLst>
            <a:path>
              <a:moveTo>
                <a:pt x="0" y="17418"/>
              </a:moveTo>
              <a:lnTo>
                <a:pt x="208918" y="174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5623690" y="3142647"/>
        <a:ext cx="10445" cy="10445"/>
      </dsp:txXfrm>
    </dsp:sp>
    <dsp:sp modelId="{5909F6DA-3360-4552-8DF6-FAE7760EFA51}">
      <dsp:nvSpPr>
        <dsp:cNvPr id="0" name=""/>
        <dsp:cNvSpPr/>
      </dsp:nvSpPr>
      <dsp:spPr>
        <a:xfrm>
          <a:off x="5733320" y="2371712"/>
          <a:ext cx="1877845" cy="1569982"/>
        </a:xfrm>
        <a:prstGeom prst="ellipse">
          <a:avLst/>
        </a:prstGeom>
        <a:solidFill>
          <a:srgbClr val="6D6A3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E" sz="2000" kern="1200">
              <a:solidFill>
                <a:schemeClr val="bg1"/>
              </a:solidFill>
            </a:rPr>
            <a:t>Who supports you?</a:t>
          </a:r>
        </a:p>
      </dsp:txBody>
      <dsp:txXfrm>
        <a:off x="6008324" y="2601631"/>
        <a:ext cx="1327837" cy="1110144"/>
      </dsp:txXfrm>
    </dsp:sp>
    <dsp:sp modelId="{C8BE6E51-6A99-496F-8110-88FC540B5931}">
      <dsp:nvSpPr>
        <dsp:cNvPr id="0" name=""/>
        <dsp:cNvSpPr/>
      </dsp:nvSpPr>
      <dsp:spPr>
        <a:xfrm rot="5400000">
          <a:off x="4242604" y="4325499"/>
          <a:ext cx="360995" cy="34837"/>
        </a:xfrm>
        <a:custGeom>
          <a:avLst/>
          <a:gdLst/>
          <a:ahLst/>
          <a:cxnLst/>
          <a:rect l="0" t="0" r="0" b="0"/>
          <a:pathLst>
            <a:path>
              <a:moveTo>
                <a:pt x="0" y="17418"/>
              </a:moveTo>
              <a:lnTo>
                <a:pt x="360995" y="174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4414077" y="4333893"/>
        <a:ext cx="18049" cy="18049"/>
      </dsp:txXfrm>
    </dsp:sp>
    <dsp:sp modelId="{B4DAC1CB-C3F7-4BBA-ACED-F75D2FA8910C}">
      <dsp:nvSpPr>
        <dsp:cNvPr id="0" name=""/>
        <dsp:cNvSpPr/>
      </dsp:nvSpPr>
      <dsp:spPr>
        <a:xfrm>
          <a:off x="3559724" y="4523415"/>
          <a:ext cx="1726754" cy="1726754"/>
        </a:xfrm>
        <a:prstGeom prst="ellipse">
          <a:avLst/>
        </a:prstGeom>
        <a:solidFill>
          <a:srgbClr val="6D6A3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IE" sz="1800" kern="1200">
              <a:solidFill>
                <a:schemeClr val="bg1"/>
              </a:solidFill>
              <a:latin typeface="+mn-lt"/>
            </a:rPr>
            <a:t> </a:t>
          </a:r>
          <a:r>
            <a:rPr lang="en-IE" sz="1800" kern="1200">
              <a:solidFill>
                <a:schemeClr val="bg1"/>
              </a:solidFill>
            </a:rPr>
            <a:t>Evidence the project will succeed – what impact will it make</a:t>
          </a:r>
        </a:p>
      </dsp:txBody>
      <dsp:txXfrm>
        <a:off x="3812601" y="4776292"/>
        <a:ext cx="1221000" cy="1221000"/>
      </dsp:txXfrm>
    </dsp:sp>
    <dsp:sp modelId="{5B9EBA06-61D8-41DB-AB44-717CF4D4DECD}">
      <dsp:nvSpPr>
        <dsp:cNvPr id="0" name=""/>
        <dsp:cNvSpPr/>
      </dsp:nvSpPr>
      <dsp:spPr>
        <a:xfrm rot="10800000">
          <a:off x="3037347" y="3120242"/>
          <a:ext cx="284353" cy="34837"/>
        </a:xfrm>
        <a:custGeom>
          <a:avLst/>
          <a:gdLst/>
          <a:ahLst/>
          <a:cxnLst/>
          <a:rect l="0" t="0" r="0" b="0"/>
          <a:pathLst>
            <a:path>
              <a:moveTo>
                <a:pt x="0" y="17418"/>
              </a:moveTo>
              <a:lnTo>
                <a:pt x="284353" y="174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rot="10800000">
        <a:off x="3172415" y="3130552"/>
        <a:ext cx="14217" cy="14217"/>
      </dsp:txXfrm>
    </dsp:sp>
    <dsp:sp modelId="{69F11CE2-5989-4387-8B12-7050C8E75BEE}">
      <dsp:nvSpPr>
        <dsp:cNvPr id="0" name=""/>
        <dsp:cNvSpPr/>
      </dsp:nvSpPr>
      <dsp:spPr>
        <a:xfrm>
          <a:off x="1310592" y="2274283"/>
          <a:ext cx="1726754" cy="1726754"/>
        </a:xfrm>
        <a:prstGeom prst="ellipse">
          <a:avLst/>
        </a:prstGeom>
        <a:solidFill>
          <a:srgbClr val="6D6A3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E" sz="2000" kern="1200">
              <a:solidFill>
                <a:schemeClr val="bg1"/>
              </a:solidFill>
            </a:rPr>
            <a:t>How it meets funding  priorities</a:t>
          </a:r>
          <a:endParaRPr lang="en-IE" sz="2000" kern="1200"/>
        </a:p>
      </dsp:txBody>
      <dsp:txXfrm>
        <a:off x="1563469" y="2527160"/>
        <a:ext cx="1221000" cy="1221000"/>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11/28/2022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12</a:t>
            </a:fld>
            <a:endParaRPr lang="en-US"/>
          </a:p>
        </p:txBody>
      </p:sp>
    </p:spTree>
    <p:extLst>
      <p:ext uri="{BB962C8B-B14F-4D97-AF65-F5344CB8AC3E}">
        <p14:creationId xmlns:p14="http://schemas.microsoft.com/office/powerpoint/2010/main" val="1500826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7.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1.emf"/><Relationship Id="rId7" Type="http://schemas.openxmlformats.org/officeDocument/2006/relationships/image" Target="../media/image24.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3.emf"/><Relationship Id="rId4" Type="http://schemas.openxmlformats.org/officeDocument/2006/relationships/image" Target="../media/image22.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602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7" y="583620"/>
            <a:ext cx="6668505" cy="1384995"/>
          </a:xfrm>
          <a:prstGeom prst="rect">
            <a:avLst/>
          </a:prstGeom>
          <a:ln>
            <a:solidFill>
              <a:srgbClr val="E3E2DB"/>
            </a:solidFill>
          </a:ln>
        </p:spPr>
        <p:txBody>
          <a:bodyPr wrap="square">
            <a:spAutoFit/>
          </a:bodyPr>
          <a:lstStyle/>
          <a:p>
            <a:pPr fontAlgn="base"/>
            <a:r>
              <a:rPr lang="en-US" sz="4000" b="1" i="0" u="none" strike="noStrike" kern="1200" baseline="0">
                <a:solidFill>
                  <a:srgbClr val="E3E2DB"/>
                </a:solidFill>
                <a:effectLst/>
                <a:latin typeface="+mn-lt"/>
                <a:ea typeface="+mn-ea"/>
                <a:cs typeface="+mn-cs"/>
                <a:sym typeface="Quattrocento Sans"/>
              </a:rPr>
              <a:t>Sustainable Smallholders EU</a:t>
            </a:r>
            <a:endParaRPr lang="en-IE" sz="4000" b="1" i="0" u="none" strike="noStrike" kern="1200" baseline="0">
              <a:solidFill>
                <a:srgbClr val="E3E2DB"/>
              </a:solidFill>
              <a:effectLst/>
              <a:latin typeface="+mn-lt"/>
              <a:ea typeface="+mn-ea"/>
              <a:cs typeface="+mn-cs"/>
              <a:sym typeface="Quattrocento Sans"/>
            </a:endParaRPr>
          </a:p>
          <a:p>
            <a:pPr fontAlgn="base"/>
            <a:r>
              <a:rPr lang="en-IE" sz="4400" b="0" i="0" u="none" strike="noStrike" kern="1200" baseline="0">
                <a:solidFill>
                  <a:srgbClr val="E3E2DB"/>
                </a:solidFill>
                <a:effectLst/>
                <a:latin typeface="+mn-lt"/>
                <a:ea typeface="+mn-ea"/>
                <a:cs typeface="+mn-cs"/>
                <a:sym typeface="Quattrocento Sans"/>
              </a:rPr>
              <a:t>FONT TYPEFACE &amp; SIZE</a:t>
            </a:r>
            <a:endParaRPr lang="en-IE" sz="3600" baseline="0">
              <a:solidFill>
                <a:srgbClr val="E3E2DB"/>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rgbClr val="E3E2DB"/>
                </a:solidFill>
                <a:effectLst/>
                <a:latin typeface="+mn-lt"/>
                <a:ea typeface="+mn-ea"/>
                <a:cs typeface="+mn-cs"/>
              </a:rPr>
              <a:t>PLEASE</a:t>
            </a:r>
            <a:r>
              <a:rPr lang="en-IE" sz="3000" b="0" i="0" u="none" strike="noStrike" kern="1200" baseline="0">
                <a:solidFill>
                  <a:srgbClr val="E3E2DB"/>
                </a:solidFill>
                <a:effectLst/>
                <a:latin typeface="+mn-lt"/>
                <a:ea typeface="+mn-ea"/>
                <a:cs typeface="+mn-cs"/>
              </a:rPr>
              <a:t> ENSURE TO KEEP FONTS AS PER THE LAYOUT</a:t>
            </a:r>
            <a:endParaRPr lang="en-IE" sz="3000" b="0" i="0" u="none" strike="noStrike" kern="1200">
              <a:solidFill>
                <a:srgbClr val="E3E2DB"/>
              </a:solidFill>
              <a:effectLst/>
              <a:latin typeface="+mn-lt"/>
              <a:ea typeface="+mn-ea"/>
              <a:cs typeface="+mn-cs"/>
            </a:endParaRPr>
          </a:p>
          <a:p>
            <a:pPr fontAlgn="base"/>
            <a:endParaRPr lang="en-IE" sz="3000" b="0" i="0" u="none" strike="noStrike" kern="1200">
              <a:solidFill>
                <a:srgbClr val="E3E2DB"/>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rgbClr val="E3E2DB"/>
                </a:solidFill>
                <a:effectLst/>
                <a:latin typeface="+mn-lt"/>
                <a:ea typeface="+mn-ea"/>
                <a:cs typeface="+mn-cs"/>
              </a:rPr>
              <a:t>48 point </a:t>
            </a:r>
            <a:r>
              <a:rPr lang="en-IE" sz="3000" b="0" i="0" u="none" strike="noStrike" kern="1200" baseline="0">
                <a:solidFill>
                  <a:srgbClr val="E3E2DB"/>
                </a:solidFill>
                <a:effectLst/>
                <a:latin typeface="+mn-lt"/>
                <a:ea typeface="+mn-ea"/>
                <a:cs typeface="+mn-cs"/>
              </a:rPr>
              <a:t> -  </a:t>
            </a:r>
            <a:r>
              <a:rPr lang="en-IE" sz="3000" b="0" i="0" u="none" strike="noStrike" kern="1200">
                <a:solidFill>
                  <a:srgbClr val="E3E2DB"/>
                </a:solidFill>
                <a:effectLst/>
                <a:latin typeface="+mn-lt"/>
                <a:ea typeface="+mn-ea"/>
                <a:cs typeface="+mn-cs"/>
              </a:rPr>
              <a:t>Divider</a:t>
            </a:r>
            <a:r>
              <a:rPr lang="en-IE" sz="3000" b="0" i="0" u="none" strike="noStrike" kern="1200" baseline="0">
                <a:solidFill>
                  <a:srgbClr val="E3E2DB"/>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rgbClr val="E3E2DB"/>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E3E2DB"/>
                </a:solidFill>
                <a:effectLst/>
                <a:latin typeface="+mn-lt"/>
                <a:ea typeface="+mn-ea"/>
                <a:cs typeface="+mn-cs"/>
              </a:rPr>
              <a:t>36 point</a:t>
            </a:r>
            <a:r>
              <a:rPr lang="en-IE" sz="3000" b="0" i="0" u="none" strike="noStrike" kern="1200" baseline="0">
                <a:solidFill>
                  <a:srgbClr val="E3E2DB"/>
                </a:solidFill>
                <a:effectLst/>
                <a:latin typeface="+mn-lt"/>
                <a:ea typeface="+mn-ea"/>
                <a:cs typeface="+mn-cs"/>
              </a:rPr>
              <a:t>  -  </a:t>
            </a:r>
            <a:r>
              <a:rPr lang="en-IE" sz="3000" b="0" i="0" u="none" strike="noStrike" kern="1200">
                <a:solidFill>
                  <a:srgbClr val="E3E2DB"/>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rgbClr val="E3E2DB"/>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E3E2DB"/>
                </a:solidFill>
                <a:effectLst/>
                <a:latin typeface="+mn-lt"/>
                <a:ea typeface="+mn-ea"/>
                <a:cs typeface="+mn-cs"/>
              </a:rPr>
              <a:t>30 point</a:t>
            </a:r>
            <a:r>
              <a:rPr lang="en-IE" sz="3000" b="0" i="0" u="none" strike="noStrike" kern="1200" baseline="0">
                <a:solidFill>
                  <a:srgbClr val="E3E2DB"/>
                </a:solidFill>
                <a:effectLst/>
                <a:latin typeface="+mn-lt"/>
                <a:ea typeface="+mn-ea"/>
                <a:cs typeface="+mn-cs"/>
              </a:rPr>
              <a:t>  -  </a:t>
            </a:r>
            <a:r>
              <a:rPr lang="en-IE" sz="3000" b="0" i="0" u="none" strike="noStrike" kern="1200">
                <a:solidFill>
                  <a:srgbClr val="E3E2DB"/>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E3E2DB"/>
                </a:solidFill>
                <a:effectLst/>
                <a:latin typeface="+mn-lt"/>
                <a:ea typeface="+mn-ea"/>
                <a:cs typeface="+mn-cs"/>
              </a:rPr>
              <a:t>	</a:t>
            </a:r>
            <a:r>
              <a:rPr lang="en-IE" sz="3000" b="0" i="0" u="none" strike="noStrike" kern="1200" baseline="0">
                <a:solidFill>
                  <a:srgbClr val="E3E2DB"/>
                </a:solidFill>
                <a:effectLst/>
                <a:latin typeface="+mn-lt"/>
                <a:ea typeface="+mn-ea"/>
                <a:cs typeface="+mn-cs"/>
              </a:rPr>
              <a:t>       </a:t>
            </a:r>
            <a:r>
              <a:rPr lang="en-IE" sz="3000" b="0" i="0" u="none" strike="noStrike" kern="1200">
                <a:solidFill>
                  <a:srgbClr val="E3E2DB"/>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rgbClr val="E3E2DB"/>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E3E2DB"/>
                </a:solidFill>
                <a:effectLst/>
                <a:latin typeface="+mn-lt"/>
                <a:ea typeface="+mn-ea"/>
                <a:cs typeface="+mn-cs"/>
              </a:rPr>
              <a:t>24 point</a:t>
            </a:r>
            <a:r>
              <a:rPr lang="en-IE" sz="3000" b="0" i="0" u="none" strike="noStrike" kern="1200" baseline="0">
                <a:solidFill>
                  <a:srgbClr val="E3E2DB"/>
                </a:solidFill>
                <a:effectLst/>
                <a:latin typeface="+mn-lt"/>
                <a:ea typeface="+mn-ea"/>
                <a:cs typeface="+mn-cs"/>
              </a:rPr>
              <a:t>  -  </a:t>
            </a:r>
            <a:r>
              <a:rPr lang="en-IE" sz="3000" b="0" i="0" u="none" strike="noStrike" kern="1200" baseline="0">
                <a:solidFill>
                  <a:srgbClr val="E3E2DB"/>
                </a:solidFill>
                <a:effectLst/>
                <a:latin typeface="+mn-lt"/>
                <a:ea typeface="Quattrocento Sans"/>
                <a:cs typeface="Quattrocento Sans"/>
                <a:sym typeface="Quattrocento Sans"/>
              </a:rPr>
              <a:t>Main </a:t>
            </a:r>
            <a:r>
              <a:rPr lang="en-IE" sz="3000" b="0" i="0" u="none" strike="noStrike" kern="1200">
                <a:solidFill>
                  <a:srgbClr val="E3E2DB"/>
                </a:solidFill>
                <a:effectLst/>
                <a:latin typeface="+mn-lt"/>
                <a:ea typeface="+mn-ea"/>
                <a:cs typeface="+mn-cs"/>
              </a:rPr>
              <a:t>Text Body </a:t>
            </a:r>
            <a:endParaRPr lang="en-US" sz="3000">
              <a:solidFill>
                <a:srgbClr val="E3E2DB"/>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8" y="2883583"/>
            <a:ext cx="6010856" cy="2123658"/>
          </a:xfrm>
          <a:prstGeom prst="rect">
            <a:avLst/>
          </a:prstGeom>
        </p:spPr>
        <p:txBody>
          <a:bodyPr wrap="square">
            <a:spAutoFit/>
          </a:bodyPr>
          <a:lstStyle/>
          <a:p>
            <a:pPr fontAlgn="base"/>
            <a:r>
              <a:rPr lang="en-IE" sz="2400" b="0" i="0" u="none" strike="noStrike" kern="1200" baseline="0">
                <a:solidFill>
                  <a:srgbClr val="E3E2DB"/>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rgbClr val="E3E2DB"/>
                </a:solidFill>
                <a:effectLst/>
                <a:latin typeface="+mn-lt"/>
                <a:ea typeface="+mn-ea"/>
                <a:cs typeface="+mn-cs"/>
                <a:sym typeface="Quattrocento Sans"/>
              </a:rPr>
              <a:t>Teach Digital </a:t>
            </a:r>
            <a:r>
              <a:rPr lang="en-IE" sz="2400" b="0" i="0" u="none" strike="noStrike" kern="1200" baseline="0">
                <a:solidFill>
                  <a:srgbClr val="E3E2DB"/>
                </a:solidFill>
                <a:effectLst/>
                <a:latin typeface="+mn-lt"/>
                <a:ea typeface="+mn-ea"/>
                <a:cs typeface="+mn-cs"/>
                <a:sym typeface="Quattrocento Sans"/>
              </a:rPr>
              <a:t>PowerPoint is</a:t>
            </a:r>
            <a:r>
              <a:rPr lang="is-IS" sz="2400" b="0" i="0" u="none" strike="noStrike" kern="1200" baseline="0">
                <a:solidFill>
                  <a:srgbClr val="E3E2DB"/>
                </a:solidFill>
                <a:effectLst/>
                <a:latin typeface="+mn-lt"/>
                <a:ea typeface="+mn-ea"/>
                <a:cs typeface="+mn-cs"/>
                <a:sym typeface="Quattrocento Sans"/>
              </a:rPr>
              <a:t>….</a:t>
            </a:r>
            <a:endParaRPr lang="en-IE" sz="2400" b="0" i="0" u="none" strike="noStrike" kern="1200" baseline="0">
              <a:solidFill>
                <a:srgbClr val="E3E2DB"/>
              </a:solidFill>
              <a:effectLst/>
              <a:latin typeface="+mn-lt"/>
              <a:ea typeface="+mn-ea"/>
              <a:cs typeface="+mn-cs"/>
              <a:sym typeface="Quattrocento Sans"/>
            </a:endParaRPr>
          </a:p>
          <a:p>
            <a:pPr fontAlgn="base"/>
            <a:endParaRPr lang="en-IE" sz="2400" b="0" i="0" u="none" strike="noStrike" kern="1200" baseline="0">
              <a:solidFill>
                <a:srgbClr val="E3E2DB"/>
              </a:solidFill>
              <a:effectLst/>
              <a:latin typeface="+mn-lt"/>
              <a:ea typeface="+mn-ea"/>
              <a:cs typeface="+mn-cs"/>
              <a:sym typeface="Quattrocento Sans"/>
            </a:endParaRPr>
          </a:p>
          <a:p>
            <a:pPr fontAlgn="base"/>
            <a:r>
              <a:rPr lang="en-IE" sz="3600" b="1" i="1" baseline="0">
                <a:solidFill>
                  <a:srgbClr val="E3E2DB"/>
                </a:solidFill>
                <a:latin typeface="+mn-lt"/>
                <a:ea typeface="Quattrocento Sans"/>
                <a:cs typeface="Quattrocento Sans"/>
                <a:sym typeface="Quattrocento Sans"/>
              </a:rPr>
              <a:t>Calibri</a:t>
            </a:r>
            <a:endParaRPr lang="en-IE" sz="3600" baseline="0">
              <a:solidFill>
                <a:srgbClr val="E3E2DB"/>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rgbClr val="E3E2DB"/>
                </a:solidFill>
                <a:effectLst/>
                <a:latin typeface="+mn-lt"/>
                <a:ea typeface="+mn-ea"/>
                <a:cs typeface="+mn-cs"/>
              </a:rPr>
              <a:t>*** </a:t>
            </a:r>
            <a:r>
              <a:rPr lang="en-IE" sz="2400" b="1" kern="1200">
                <a:solidFill>
                  <a:srgbClr val="E3E2DB"/>
                </a:solidFill>
                <a:effectLst/>
                <a:latin typeface="+mn-lt"/>
                <a:ea typeface="+mn-ea"/>
                <a:cs typeface="+mn-cs"/>
              </a:rPr>
              <a:t>PLEASE DELETE THIS INSTRUCTION SLIDE BEFORE PRESENTING FINAL PRESENTATION </a:t>
            </a:r>
            <a:r>
              <a:rPr lang="en-IE" sz="2400" kern="1200">
                <a:solidFill>
                  <a:srgbClr val="E3E2DB"/>
                </a:solidFill>
                <a:effectLst/>
                <a:latin typeface="+mn-lt"/>
                <a:ea typeface="+mn-ea"/>
                <a:cs typeface="+mn-cs"/>
              </a:rPr>
              <a:t>*** </a:t>
            </a:r>
            <a:endParaRPr lang="en-US" sz="2400" kern="1200">
              <a:solidFill>
                <a:srgbClr val="E3E2DB"/>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40026" y="1"/>
            <a:ext cx="4851973" cy="6857998"/>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a:t>03</a:t>
            </a:r>
          </a:p>
        </p:txBody>
      </p:sp>
    </p:spTree>
    <p:extLst>
      <p:ext uri="{BB962C8B-B14F-4D97-AF65-F5344CB8AC3E}">
        <p14:creationId xmlns:p14="http://schemas.microsoft.com/office/powerpoint/2010/main" val="852433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2044807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6D6A3A"/>
                </a:solidFill>
                <a:latin typeface="+mn-lt"/>
              </a:defRPr>
            </a:lvl1pPr>
          </a:lstStyle>
          <a:p>
            <a:pPr lvl="0"/>
            <a:r>
              <a:rPr lang="en-US"/>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2268906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404F2F"/>
                </a:solidFill>
                <a:latin typeface="+mn-lt"/>
              </a:defRPr>
            </a:lvl1pPr>
          </a:lstStyle>
          <a:p>
            <a:pPr lvl="0"/>
            <a:r>
              <a:rPr lang="en-US"/>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1861049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2434540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6D6A3A"/>
                </a:solidFill>
                <a:latin typeface="+mn-lt"/>
              </a:defRPr>
            </a:lvl1pPr>
          </a:lstStyle>
          <a:p>
            <a:pPr lvl="0"/>
            <a:r>
              <a:rPr lang="en-US"/>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3951560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404F2F"/>
                </a:solidFill>
                <a:latin typeface="+mn-lt"/>
              </a:defRPr>
            </a:lvl1pPr>
          </a:lstStyle>
          <a:p>
            <a:pPr lvl="0"/>
            <a:r>
              <a:rPr lang="en-US"/>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456219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A23B23"/>
                </a:solidFill>
                <a:latin typeface="+mn-lt"/>
              </a:defRPr>
            </a:lvl1pPr>
          </a:lstStyle>
          <a:p>
            <a:pPr lvl="0"/>
            <a:r>
              <a:rPr lang="en-US"/>
              <a:t>01</a:t>
            </a:r>
          </a:p>
        </p:txBody>
      </p:sp>
    </p:spTree>
    <p:extLst>
      <p:ext uri="{BB962C8B-B14F-4D97-AF65-F5344CB8AC3E}">
        <p14:creationId xmlns:p14="http://schemas.microsoft.com/office/powerpoint/2010/main" val="999890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6D6A3A"/>
                </a:solidFill>
                <a:latin typeface="+mn-lt"/>
              </a:defRPr>
            </a:lvl1pPr>
          </a:lstStyle>
          <a:p>
            <a:pPr lvl="0"/>
            <a:r>
              <a:rPr lang="en-US"/>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6D6A3A"/>
                </a:solidFill>
                <a:latin typeface="+mn-lt"/>
              </a:defRPr>
            </a:lvl1pPr>
          </a:lstStyle>
          <a:p>
            <a:pPr lvl="0"/>
            <a:r>
              <a:rPr lang="en-US"/>
              <a:t>02</a:t>
            </a:r>
          </a:p>
        </p:txBody>
      </p:sp>
    </p:spTree>
    <p:extLst>
      <p:ext uri="{BB962C8B-B14F-4D97-AF65-F5344CB8AC3E}">
        <p14:creationId xmlns:p14="http://schemas.microsoft.com/office/powerpoint/2010/main" val="3501078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404F2F"/>
                </a:solidFill>
                <a:latin typeface="+mn-lt"/>
              </a:defRPr>
            </a:lvl1pPr>
          </a:lstStyle>
          <a:p>
            <a:pPr lvl="0"/>
            <a:r>
              <a:rPr lang="en-US"/>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404F2F"/>
                </a:solidFill>
                <a:latin typeface="+mn-lt"/>
              </a:defRPr>
            </a:lvl1pPr>
          </a:lstStyle>
          <a:p>
            <a:pPr lvl="0"/>
            <a:r>
              <a:rPr lang="en-US"/>
              <a:t>03</a:t>
            </a:r>
          </a:p>
        </p:txBody>
      </p:sp>
    </p:spTree>
    <p:extLst>
      <p:ext uri="{BB962C8B-B14F-4D97-AF65-F5344CB8AC3E}">
        <p14:creationId xmlns:p14="http://schemas.microsoft.com/office/powerpoint/2010/main" val="2913511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6D6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586901" y="491138"/>
            <a:ext cx="4309564" cy="5262979"/>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a:solidFill>
                  <a:srgbClr val="E3E2DB"/>
                </a:solidFill>
                <a:latin typeface="+mn-lt"/>
                <a:ea typeface="Quattrocento Sans"/>
                <a:cs typeface="Quattrocento Sans"/>
                <a:sym typeface="Quattrocento Sans"/>
              </a:rPr>
              <a:t>ICONS</a:t>
            </a:r>
            <a:r>
              <a:rPr lang="en-IE" sz="3600" baseline="0">
                <a:solidFill>
                  <a:srgbClr val="E3E2DB"/>
                </a:solidFill>
                <a:latin typeface="+mn-lt"/>
                <a:ea typeface="Quattrocento Sans"/>
                <a:cs typeface="Quattrocento Sans"/>
                <a:sym typeface="Quattrocento Sans"/>
              </a:rPr>
              <a:t> WHICH CAN BE USED WITHIN THE </a:t>
            </a:r>
            <a:r>
              <a:rPr lang="en-IE" sz="3000" b="1" baseline="0">
                <a:solidFill>
                  <a:srgbClr val="E3E2DB"/>
                </a:solidFill>
                <a:latin typeface="+mn-lt"/>
                <a:ea typeface="Quattrocento Sans"/>
                <a:cs typeface="Quattrocento Sans"/>
                <a:sym typeface="Quattrocento Sans"/>
              </a:rPr>
              <a:t>Sustainable </a:t>
            </a:r>
          </a:p>
          <a:p>
            <a:pPr marL="0" lvl="0" indent="0" algn="l" rtl="0">
              <a:spcBef>
                <a:spcPts val="0"/>
              </a:spcBef>
              <a:spcAft>
                <a:spcPts val="0"/>
              </a:spcAft>
              <a:buClr>
                <a:schemeClr val="dk1"/>
              </a:buClr>
              <a:buSzPts val="1100"/>
              <a:buFont typeface="Arial"/>
              <a:buNone/>
            </a:pPr>
            <a:r>
              <a:rPr lang="en-IE" sz="3000" b="1" baseline="0">
                <a:solidFill>
                  <a:srgbClr val="E3E2DB"/>
                </a:solidFill>
                <a:latin typeface="+mn-lt"/>
                <a:ea typeface="Quattrocento Sans"/>
                <a:cs typeface="Quattrocento Sans"/>
                <a:sym typeface="Quattrocento Sans"/>
              </a:rPr>
              <a:t>Smallholders EU</a:t>
            </a:r>
          </a:p>
          <a:p>
            <a:pPr marL="0" lvl="0" indent="0" algn="l" rtl="0">
              <a:spcBef>
                <a:spcPts val="0"/>
              </a:spcBef>
              <a:spcAft>
                <a:spcPts val="0"/>
              </a:spcAft>
              <a:buClr>
                <a:schemeClr val="dk1"/>
              </a:buClr>
              <a:buSzPts val="1100"/>
              <a:buFont typeface="Arial"/>
              <a:buNone/>
            </a:pPr>
            <a:r>
              <a:rPr lang="en-IE" sz="3600" baseline="0">
                <a:solidFill>
                  <a:srgbClr val="E3E2DB"/>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a:solidFill>
                <a:srgbClr val="E3E2DB"/>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a:solidFill>
                  <a:srgbClr val="E3E2DB"/>
                </a:solidFill>
                <a:latin typeface="+mn-lt"/>
                <a:ea typeface="Quattrocento Sans"/>
                <a:cs typeface="Quattrocento Sans"/>
                <a:sym typeface="Quattrocento Sans"/>
              </a:rPr>
              <a:t>Resize them without losing quality.</a:t>
            </a:r>
            <a:r>
              <a:rPr lang="en-IE" sz="2400" i="1" baseline="0">
                <a:solidFill>
                  <a:srgbClr val="E3E2DB"/>
                </a:solidFill>
                <a:latin typeface="+mn-lt"/>
                <a:ea typeface="Quattrocento Sans"/>
                <a:cs typeface="Quattrocento Sans"/>
                <a:sym typeface="Quattrocento Sans"/>
              </a:rPr>
              <a:t> </a:t>
            </a:r>
            <a:r>
              <a:rPr lang="en-IE" sz="2400" i="1">
                <a:solidFill>
                  <a:srgbClr val="E3E2DB"/>
                </a:solidFill>
                <a:latin typeface="+mn-lt"/>
                <a:ea typeface="Quattrocento Sans"/>
                <a:cs typeface="Quattrocento Sans"/>
                <a:sym typeface="Quattrocento Sans"/>
              </a:rPr>
              <a:t> Change line colour, width and style.</a:t>
            </a:r>
            <a:r>
              <a:rPr lang="en-IE" sz="2400" i="1" baseline="0">
                <a:solidFill>
                  <a:srgbClr val="E3E2DB"/>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a:solidFill>
                <a:srgbClr val="E3E2DB"/>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a:solidFill>
                  <a:srgbClr val="E3E2DB"/>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a:solidFill>
                  <a:srgbClr val="E3E2DB"/>
                </a:solidFill>
                <a:effectLst/>
                <a:latin typeface="+mn-lt"/>
                <a:ea typeface="+mn-ea"/>
                <a:cs typeface="+mn-cs"/>
              </a:rPr>
              <a:t>*** </a:t>
            </a:r>
            <a:r>
              <a:rPr lang="en-IE" sz="2400" b="1" kern="1200">
                <a:solidFill>
                  <a:srgbClr val="E3E2DB"/>
                </a:solidFill>
                <a:effectLst/>
                <a:latin typeface="+mn-lt"/>
                <a:ea typeface="+mn-ea"/>
                <a:cs typeface="+mn-cs"/>
              </a:rPr>
              <a:t>PLEASE DELETE THIS INSTRUCTION SLIDE BEFORE PRESENTING FINAL PRESENTATION </a:t>
            </a:r>
            <a:r>
              <a:rPr lang="en-IE" sz="2400" kern="1200">
                <a:solidFill>
                  <a:srgbClr val="E3E2DB"/>
                </a:solidFill>
                <a:effectLst/>
                <a:latin typeface="+mn-lt"/>
                <a:ea typeface="+mn-ea"/>
                <a:cs typeface="+mn-cs"/>
              </a:rPr>
              <a:t>*** </a:t>
            </a:r>
            <a:endParaRPr lang="en-US" sz="2400" kern="1200">
              <a:solidFill>
                <a:srgbClr val="E3E2DB"/>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rgbClr val="E3E2DB"/>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rgbClr val="E3E2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hotos x 3 with header - Purple">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07CF830-4631-094A-A527-764FA69605F1}"/>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0">
                <a:solidFill>
                  <a:srgbClr val="A23B23"/>
                </a:solidFill>
                <a:latin typeface="+mn-lt"/>
              </a:defRPr>
            </a:lvl1pPr>
          </a:lstStyle>
          <a:p>
            <a:pPr lvl="0"/>
            <a:r>
              <a:rPr lang="en-US"/>
              <a:t>Meet Our Team</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12" name="Picture Placeholder 23">
            <a:extLst>
              <a:ext uri="{FF2B5EF4-FFF2-40B4-BE49-F238E27FC236}">
                <a16:creationId xmlns:a16="http://schemas.microsoft.com/office/drawing/2014/main" id="{2F2018B5-F1BE-404F-AFAA-525BA50BEA62}"/>
              </a:ext>
            </a:extLst>
          </p:cNvPr>
          <p:cNvSpPr>
            <a:spLocks noGrp="1"/>
          </p:cNvSpPr>
          <p:nvPr>
            <p:ph type="pic" sz="quarter" idx="10"/>
          </p:nvPr>
        </p:nvSpPr>
        <p:spPr>
          <a:xfrm>
            <a:off x="1179684" y="2215451"/>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13" name="Picture Placeholder 23">
            <a:extLst>
              <a:ext uri="{FF2B5EF4-FFF2-40B4-BE49-F238E27FC236}">
                <a16:creationId xmlns:a16="http://schemas.microsoft.com/office/drawing/2014/main" id="{5FE3C8CA-A3ED-AA41-8BE0-7F0C69BD9453}"/>
              </a:ext>
            </a:extLst>
          </p:cNvPr>
          <p:cNvSpPr>
            <a:spLocks noGrp="1"/>
          </p:cNvSpPr>
          <p:nvPr>
            <p:ph type="pic" sz="quarter" idx="11"/>
          </p:nvPr>
        </p:nvSpPr>
        <p:spPr>
          <a:xfrm>
            <a:off x="3867471" y="2224844"/>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14" name="Picture Placeholder 23">
            <a:extLst>
              <a:ext uri="{FF2B5EF4-FFF2-40B4-BE49-F238E27FC236}">
                <a16:creationId xmlns:a16="http://schemas.microsoft.com/office/drawing/2014/main" id="{DD0205D3-AEA2-C24C-BB8D-9C90CB8F0153}"/>
              </a:ext>
            </a:extLst>
          </p:cNvPr>
          <p:cNvSpPr>
            <a:spLocks noGrp="1"/>
          </p:cNvSpPr>
          <p:nvPr>
            <p:ph type="pic" sz="quarter" idx="12"/>
          </p:nvPr>
        </p:nvSpPr>
        <p:spPr>
          <a:xfrm>
            <a:off x="6543647" y="2220542"/>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16" name="Picture Placeholder 23">
            <a:extLst>
              <a:ext uri="{FF2B5EF4-FFF2-40B4-BE49-F238E27FC236}">
                <a16:creationId xmlns:a16="http://schemas.microsoft.com/office/drawing/2014/main" id="{809B3A34-62D7-8C46-BC7B-EDD020858883}"/>
              </a:ext>
            </a:extLst>
          </p:cNvPr>
          <p:cNvSpPr>
            <a:spLocks noGrp="1"/>
          </p:cNvSpPr>
          <p:nvPr>
            <p:ph type="pic" sz="quarter" idx="13"/>
          </p:nvPr>
        </p:nvSpPr>
        <p:spPr>
          <a:xfrm>
            <a:off x="9231434" y="2229933"/>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17" name="Text Placeholder 17">
            <a:extLst>
              <a:ext uri="{FF2B5EF4-FFF2-40B4-BE49-F238E27FC236}">
                <a16:creationId xmlns:a16="http://schemas.microsoft.com/office/drawing/2014/main" id="{F251951A-D1DD-5D4C-941D-7B5E2F0E20A6}"/>
              </a:ext>
            </a:extLst>
          </p:cNvPr>
          <p:cNvSpPr>
            <a:spLocks noGrp="1"/>
          </p:cNvSpPr>
          <p:nvPr>
            <p:ph type="body" sz="quarter" idx="18" hasCustomPrompt="1"/>
          </p:nvPr>
        </p:nvSpPr>
        <p:spPr>
          <a:xfrm>
            <a:off x="864405" y="4939781"/>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20" name="Text Placeholder 23">
            <a:extLst>
              <a:ext uri="{FF2B5EF4-FFF2-40B4-BE49-F238E27FC236}">
                <a16:creationId xmlns:a16="http://schemas.microsoft.com/office/drawing/2014/main" id="{C384E32A-88AA-324F-8857-D08FCE27D570}"/>
              </a:ext>
            </a:extLst>
          </p:cNvPr>
          <p:cNvSpPr>
            <a:spLocks noGrp="1"/>
          </p:cNvSpPr>
          <p:nvPr>
            <p:ph type="body" sz="quarter" idx="16" hasCustomPrompt="1"/>
          </p:nvPr>
        </p:nvSpPr>
        <p:spPr>
          <a:xfrm>
            <a:off x="864404" y="4408268"/>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sp>
        <p:nvSpPr>
          <p:cNvPr id="25" name="Text Placeholder 17">
            <a:extLst>
              <a:ext uri="{FF2B5EF4-FFF2-40B4-BE49-F238E27FC236}">
                <a16:creationId xmlns:a16="http://schemas.microsoft.com/office/drawing/2014/main" id="{67DB5D44-9FA7-EE43-9A76-1C0C4B54FA8C}"/>
              </a:ext>
            </a:extLst>
          </p:cNvPr>
          <p:cNvSpPr>
            <a:spLocks noGrp="1"/>
          </p:cNvSpPr>
          <p:nvPr>
            <p:ph type="body" sz="quarter" idx="19" hasCustomPrompt="1"/>
          </p:nvPr>
        </p:nvSpPr>
        <p:spPr>
          <a:xfrm>
            <a:off x="3603613" y="4957476"/>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26" name="Text Placeholder 23">
            <a:extLst>
              <a:ext uri="{FF2B5EF4-FFF2-40B4-BE49-F238E27FC236}">
                <a16:creationId xmlns:a16="http://schemas.microsoft.com/office/drawing/2014/main" id="{8554059D-BFCA-B946-9B42-F93718A897F2}"/>
              </a:ext>
            </a:extLst>
          </p:cNvPr>
          <p:cNvSpPr>
            <a:spLocks noGrp="1"/>
          </p:cNvSpPr>
          <p:nvPr>
            <p:ph type="body" sz="quarter" idx="20" hasCustomPrompt="1"/>
          </p:nvPr>
        </p:nvSpPr>
        <p:spPr>
          <a:xfrm>
            <a:off x="3603612" y="4425963"/>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sp>
        <p:nvSpPr>
          <p:cNvPr id="27" name="Text Placeholder 17">
            <a:extLst>
              <a:ext uri="{FF2B5EF4-FFF2-40B4-BE49-F238E27FC236}">
                <a16:creationId xmlns:a16="http://schemas.microsoft.com/office/drawing/2014/main" id="{08F8A712-656F-0345-90EF-85916E9267D4}"/>
              </a:ext>
            </a:extLst>
          </p:cNvPr>
          <p:cNvSpPr>
            <a:spLocks noGrp="1"/>
          </p:cNvSpPr>
          <p:nvPr>
            <p:ph type="body" sz="quarter" idx="21" hasCustomPrompt="1"/>
          </p:nvPr>
        </p:nvSpPr>
        <p:spPr>
          <a:xfrm>
            <a:off x="6298550" y="4928028"/>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28" name="Text Placeholder 23">
            <a:extLst>
              <a:ext uri="{FF2B5EF4-FFF2-40B4-BE49-F238E27FC236}">
                <a16:creationId xmlns:a16="http://schemas.microsoft.com/office/drawing/2014/main" id="{086B79D9-B02D-E74C-B272-A37FDF850128}"/>
              </a:ext>
            </a:extLst>
          </p:cNvPr>
          <p:cNvSpPr>
            <a:spLocks noGrp="1"/>
          </p:cNvSpPr>
          <p:nvPr>
            <p:ph type="body" sz="quarter" idx="22" hasCustomPrompt="1"/>
          </p:nvPr>
        </p:nvSpPr>
        <p:spPr>
          <a:xfrm>
            <a:off x="6298549" y="4396515"/>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sp>
        <p:nvSpPr>
          <p:cNvPr id="29" name="Text Placeholder 17">
            <a:extLst>
              <a:ext uri="{FF2B5EF4-FFF2-40B4-BE49-F238E27FC236}">
                <a16:creationId xmlns:a16="http://schemas.microsoft.com/office/drawing/2014/main" id="{5448CFF2-AFA1-8E47-BE41-163E76D5879A}"/>
              </a:ext>
            </a:extLst>
          </p:cNvPr>
          <p:cNvSpPr>
            <a:spLocks noGrp="1"/>
          </p:cNvSpPr>
          <p:nvPr>
            <p:ph type="body" sz="quarter" idx="23" hasCustomPrompt="1"/>
          </p:nvPr>
        </p:nvSpPr>
        <p:spPr>
          <a:xfrm>
            <a:off x="9037758" y="4945723"/>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Title</a:t>
            </a:r>
            <a:endParaRPr lang="en-US"/>
          </a:p>
          <a:p>
            <a:pPr lvl="0"/>
            <a:endParaRPr lang="en-US"/>
          </a:p>
        </p:txBody>
      </p:sp>
      <p:sp>
        <p:nvSpPr>
          <p:cNvPr id="30" name="Text Placeholder 23">
            <a:extLst>
              <a:ext uri="{FF2B5EF4-FFF2-40B4-BE49-F238E27FC236}">
                <a16:creationId xmlns:a16="http://schemas.microsoft.com/office/drawing/2014/main" id="{985C66A8-D3F2-2A4E-AA1F-585A58A4804E}"/>
              </a:ext>
            </a:extLst>
          </p:cNvPr>
          <p:cNvSpPr>
            <a:spLocks noGrp="1"/>
          </p:cNvSpPr>
          <p:nvPr>
            <p:ph type="body" sz="quarter" idx="24" hasCustomPrompt="1"/>
          </p:nvPr>
        </p:nvSpPr>
        <p:spPr>
          <a:xfrm>
            <a:off x="9037757" y="4414210"/>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pic>
        <p:nvPicPr>
          <p:cNvPr id="2" name="Picture 1">
            <a:extLst>
              <a:ext uri="{FF2B5EF4-FFF2-40B4-BE49-F238E27FC236}">
                <a16:creationId xmlns:a16="http://schemas.microsoft.com/office/drawing/2014/main" id="{4CC453C5-8468-4A45-A1E2-15993C944EB0}"/>
              </a:ext>
            </a:extLst>
          </p:cNvPr>
          <p:cNvPicPr>
            <a:picLocks noChangeAspect="1"/>
          </p:cNvPicPr>
          <p:nvPr userDrawn="1"/>
        </p:nvPicPr>
        <p:blipFill>
          <a:blip r:embed="rId3"/>
          <a:stretch>
            <a:fillRect/>
          </a:stretch>
        </p:blipFill>
        <p:spPr>
          <a:xfrm>
            <a:off x="930372" y="1943782"/>
            <a:ext cx="2222500" cy="2286000"/>
          </a:xfrm>
          <a:prstGeom prst="rect">
            <a:avLst/>
          </a:prstGeom>
        </p:spPr>
      </p:pic>
      <p:pic>
        <p:nvPicPr>
          <p:cNvPr id="33" name="Picture 32">
            <a:extLst>
              <a:ext uri="{FF2B5EF4-FFF2-40B4-BE49-F238E27FC236}">
                <a16:creationId xmlns:a16="http://schemas.microsoft.com/office/drawing/2014/main" id="{EA61A521-3772-C44D-90AC-C96F9024AE9C}"/>
              </a:ext>
            </a:extLst>
          </p:cNvPr>
          <p:cNvPicPr>
            <a:picLocks noChangeAspect="1"/>
          </p:cNvPicPr>
          <p:nvPr userDrawn="1"/>
        </p:nvPicPr>
        <p:blipFill>
          <a:blip r:embed="rId3"/>
          <a:stretch>
            <a:fillRect/>
          </a:stretch>
        </p:blipFill>
        <p:spPr>
          <a:xfrm rot="14575661">
            <a:off x="3607311" y="1943782"/>
            <a:ext cx="2222500" cy="2286000"/>
          </a:xfrm>
          <a:prstGeom prst="rect">
            <a:avLst/>
          </a:prstGeom>
        </p:spPr>
      </p:pic>
      <p:pic>
        <p:nvPicPr>
          <p:cNvPr id="34" name="Picture 33">
            <a:extLst>
              <a:ext uri="{FF2B5EF4-FFF2-40B4-BE49-F238E27FC236}">
                <a16:creationId xmlns:a16="http://schemas.microsoft.com/office/drawing/2014/main" id="{740658EF-9D71-A84F-829E-6B6EBC3A00EF}"/>
              </a:ext>
            </a:extLst>
          </p:cNvPr>
          <p:cNvPicPr>
            <a:picLocks noChangeAspect="1"/>
          </p:cNvPicPr>
          <p:nvPr userDrawn="1"/>
        </p:nvPicPr>
        <p:blipFill>
          <a:blip r:embed="rId3"/>
          <a:stretch>
            <a:fillRect/>
          </a:stretch>
        </p:blipFill>
        <p:spPr>
          <a:xfrm rot="20072618">
            <a:off x="6284250" y="1930530"/>
            <a:ext cx="2222500" cy="2286000"/>
          </a:xfrm>
          <a:prstGeom prst="rect">
            <a:avLst/>
          </a:prstGeom>
        </p:spPr>
      </p:pic>
      <p:pic>
        <p:nvPicPr>
          <p:cNvPr id="35" name="Picture 34">
            <a:extLst>
              <a:ext uri="{FF2B5EF4-FFF2-40B4-BE49-F238E27FC236}">
                <a16:creationId xmlns:a16="http://schemas.microsoft.com/office/drawing/2014/main" id="{ECBABE38-F211-224D-988D-2679F638CEC5}"/>
              </a:ext>
            </a:extLst>
          </p:cNvPr>
          <p:cNvPicPr>
            <a:picLocks noChangeAspect="1"/>
          </p:cNvPicPr>
          <p:nvPr userDrawn="1"/>
        </p:nvPicPr>
        <p:blipFill>
          <a:blip r:embed="rId3"/>
          <a:stretch>
            <a:fillRect/>
          </a:stretch>
        </p:blipFill>
        <p:spPr>
          <a:xfrm rot="3476303">
            <a:off x="8987693" y="1943781"/>
            <a:ext cx="2222500" cy="2286000"/>
          </a:xfrm>
          <a:prstGeom prst="rect">
            <a:avLst/>
          </a:prstGeom>
        </p:spPr>
      </p:pic>
    </p:spTree>
    <p:extLst>
      <p:ext uri="{BB962C8B-B14F-4D97-AF65-F5344CB8AC3E}">
        <p14:creationId xmlns:p14="http://schemas.microsoft.com/office/powerpoint/2010/main" val="1308147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photos x 3 with header - Purple">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07CF830-4631-094A-A527-764FA69605F1}"/>
              </a:ext>
            </a:extLst>
          </p:cNvPr>
          <p:cNvSpPr/>
          <p:nvPr userDrawn="1"/>
        </p:nvSpPr>
        <p:spPr>
          <a:xfrm>
            <a:off x="-15430" y="1553282"/>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0">
                <a:solidFill>
                  <a:srgbClr val="A23B23"/>
                </a:solidFill>
                <a:latin typeface="+mn-lt"/>
              </a:defRPr>
            </a:lvl1pPr>
          </a:lstStyle>
          <a:p>
            <a:pPr lvl="0"/>
            <a:r>
              <a:rPr lang="en-US"/>
              <a:t>Meet Our Team</a:t>
            </a:r>
          </a:p>
        </p:txBody>
      </p:sp>
      <p:sp>
        <p:nvSpPr>
          <p:cNvPr id="17" name="Text Placeholder 17">
            <a:extLst>
              <a:ext uri="{FF2B5EF4-FFF2-40B4-BE49-F238E27FC236}">
                <a16:creationId xmlns:a16="http://schemas.microsoft.com/office/drawing/2014/main" id="{F251951A-D1DD-5D4C-941D-7B5E2F0E20A6}"/>
              </a:ext>
            </a:extLst>
          </p:cNvPr>
          <p:cNvSpPr>
            <a:spLocks noGrp="1"/>
          </p:cNvSpPr>
          <p:nvPr>
            <p:ph type="body" sz="quarter" idx="18" hasCustomPrompt="1"/>
          </p:nvPr>
        </p:nvSpPr>
        <p:spPr>
          <a:xfrm>
            <a:off x="180669" y="4884704"/>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20" name="Text Placeholder 23">
            <a:extLst>
              <a:ext uri="{FF2B5EF4-FFF2-40B4-BE49-F238E27FC236}">
                <a16:creationId xmlns:a16="http://schemas.microsoft.com/office/drawing/2014/main" id="{C384E32A-88AA-324F-8857-D08FCE27D570}"/>
              </a:ext>
            </a:extLst>
          </p:cNvPr>
          <p:cNvSpPr>
            <a:spLocks noGrp="1"/>
          </p:cNvSpPr>
          <p:nvPr>
            <p:ph type="body" sz="quarter" idx="16" hasCustomPrompt="1"/>
          </p:nvPr>
        </p:nvSpPr>
        <p:spPr>
          <a:xfrm>
            <a:off x="180669" y="4396638"/>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sp>
        <p:nvSpPr>
          <p:cNvPr id="25" name="Text Placeholder 17">
            <a:extLst>
              <a:ext uri="{FF2B5EF4-FFF2-40B4-BE49-F238E27FC236}">
                <a16:creationId xmlns:a16="http://schemas.microsoft.com/office/drawing/2014/main" id="{67DB5D44-9FA7-EE43-9A76-1C0C4B54FA8C}"/>
              </a:ext>
            </a:extLst>
          </p:cNvPr>
          <p:cNvSpPr>
            <a:spLocks noGrp="1"/>
          </p:cNvSpPr>
          <p:nvPr>
            <p:ph type="body" sz="quarter" idx="19" hasCustomPrompt="1"/>
          </p:nvPr>
        </p:nvSpPr>
        <p:spPr>
          <a:xfrm>
            <a:off x="2595503" y="4883867"/>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26" name="Text Placeholder 23">
            <a:extLst>
              <a:ext uri="{FF2B5EF4-FFF2-40B4-BE49-F238E27FC236}">
                <a16:creationId xmlns:a16="http://schemas.microsoft.com/office/drawing/2014/main" id="{8554059D-BFCA-B946-9B42-F93718A897F2}"/>
              </a:ext>
            </a:extLst>
          </p:cNvPr>
          <p:cNvSpPr>
            <a:spLocks noGrp="1"/>
          </p:cNvSpPr>
          <p:nvPr>
            <p:ph type="body" sz="quarter" idx="20" hasCustomPrompt="1"/>
          </p:nvPr>
        </p:nvSpPr>
        <p:spPr>
          <a:xfrm>
            <a:off x="2595503" y="4400218"/>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sp>
        <p:nvSpPr>
          <p:cNvPr id="27" name="Text Placeholder 17">
            <a:extLst>
              <a:ext uri="{FF2B5EF4-FFF2-40B4-BE49-F238E27FC236}">
                <a16:creationId xmlns:a16="http://schemas.microsoft.com/office/drawing/2014/main" id="{08F8A712-656F-0345-90EF-85916E9267D4}"/>
              </a:ext>
            </a:extLst>
          </p:cNvPr>
          <p:cNvSpPr>
            <a:spLocks noGrp="1"/>
          </p:cNvSpPr>
          <p:nvPr>
            <p:ph type="body" sz="quarter" idx="21" hasCustomPrompt="1"/>
          </p:nvPr>
        </p:nvSpPr>
        <p:spPr>
          <a:xfrm>
            <a:off x="5012170" y="4851430"/>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28" name="Text Placeholder 23">
            <a:extLst>
              <a:ext uri="{FF2B5EF4-FFF2-40B4-BE49-F238E27FC236}">
                <a16:creationId xmlns:a16="http://schemas.microsoft.com/office/drawing/2014/main" id="{086B79D9-B02D-E74C-B272-A37FDF850128}"/>
              </a:ext>
            </a:extLst>
          </p:cNvPr>
          <p:cNvSpPr>
            <a:spLocks noGrp="1"/>
          </p:cNvSpPr>
          <p:nvPr>
            <p:ph type="body" sz="quarter" idx="22" hasCustomPrompt="1"/>
          </p:nvPr>
        </p:nvSpPr>
        <p:spPr>
          <a:xfrm>
            <a:off x="5012170" y="4396515"/>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sp>
        <p:nvSpPr>
          <p:cNvPr id="29" name="Text Placeholder 17">
            <a:extLst>
              <a:ext uri="{FF2B5EF4-FFF2-40B4-BE49-F238E27FC236}">
                <a16:creationId xmlns:a16="http://schemas.microsoft.com/office/drawing/2014/main" id="{5448CFF2-AFA1-8E47-BE41-163E76D5879A}"/>
              </a:ext>
            </a:extLst>
          </p:cNvPr>
          <p:cNvSpPr>
            <a:spLocks noGrp="1"/>
          </p:cNvSpPr>
          <p:nvPr>
            <p:ph type="body" sz="quarter" idx="23" hasCustomPrompt="1"/>
          </p:nvPr>
        </p:nvSpPr>
        <p:spPr>
          <a:xfrm>
            <a:off x="7427004" y="4836148"/>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Title</a:t>
            </a:r>
            <a:endParaRPr lang="en-US"/>
          </a:p>
          <a:p>
            <a:pPr lvl="0"/>
            <a:endParaRPr lang="en-US"/>
          </a:p>
        </p:txBody>
      </p:sp>
      <p:sp>
        <p:nvSpPr>
          <p:cNvPr id="30" name="Text Placeholder 23">
            <a:extLst>
              <a:ext uri="{FF2B5EF4-FFF2-40B4-BE49-F238E27FC236}">
                <a16:creationId xmlns:a16="http://schemas.microsoft.com/office/drawing/2014/main" id="{985C66A8-D3F2-2A4E-AA1F-585A58A4804E}"/>
              </a:ext>
            </a:extLst>
          </p:cNvPr>
          <p:cNvSpPr>
            <a:spLocks noGrp="1"/>
          </p:cNvSpPr>
          <p:nvPr>
            <p:ph type="body" sz="quarter" idx="24" hasCustomPrompt="1"/>
          </p:nvPr>
        </p:nvSpPr>
        <p:spPr>
          <a:xfrm>
            <a:off x="7403300" y="4397264"/>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pic>
        <p:nvPicPr>
          <p:cNvPr id="2" name="Picture 1">
            <a:extLst>
              <a:ext uri="{FF2B5EF4-FFF2-40B4-BE49-F238E27FC236}">
                <a16:creationId xmlns:a16="http://schemas.microsoft.com/office/drawing/2014/main" id="{4CC453C5-8468-4A45-A1E2-15993C944EB0}"/>
              </a:ext>
            </a:extLst>
          </p:cNvPr>
          <p:cNvPicPr>
            <a:picLocks noChangeAspect="1"/>
          </p:cNvPicPr>
          <p:nvPr userDrawn="1"/>
        </p:nvPicPr>
        <p:blipFill>
          <a:blip r:embed="rId2"/>
          <a:stretch>
            <a:fillRect/>
          </a:stretch>
        </p:blipFill>
        <p:spPr>
          <a:xfrm>
            <a:off x="270365" y="1728985"/>
            <a:ext cx="2222500" cy="2286000"/>
          </a:xfrm>
          <a:prstGeom prst="rect">
            <a:avLst/>
          </a:prstGeom>
        </p:spPr>
      </p:pic>
      <p:pic>
        <p:nvPicPr>
          <p:cNvPr id="33" name="Picture 32">
            <a:extLst>
              <a:ext uri="{FF2B5EF4-FFF2-40B4-BE49-F238E27FC236}">
                <a16:creationId xmlns:a16="http://schemas.microsoft.com/office/drawing/2014/main" id="{EA61A521-3772-C44D-90AC-C96F9024AE9C}"/>
              </a:ext>
            </a:extLst>
          </p:cNvPr>
          <p:cNvPicPr>
            <a:picLocks noChangeAspect="1"/>
          </p:cNvPicPr>
          <p:nvPr userDrawn="1"/>
        </p:nvPicPr>
        <p:blipFill>
          <a:blip r:embed="rId2"/>
          <a:stretch>
            <a:fillRect/>
          </a:stretch>
        </p:blipFill>
        <p:spPr>
          <a:xfrm rot="14575661">
            <a:off x="2638756" y="1730090"/>
            <a:ext cx="2222500" cy="2286000"/>
          </a:xfrm>
          <a:prstGeom prst="rect">
            <a:avLst/>
          </a:prstGeom>
        </p:spPr>
      </p:pic>
      <p:pic>
        <p:nvPicPr>
          <p:cNvPr id="34" name="Picture 33">
            <a:extLst>
              <a:ext uri="{FF2B5EF4-FFF2-40B4-BE49-F238E27FC236}">
                <a16:creationId xmlns:a16="http://schemas.microsoft.com/office/drawing/2014/main" id="{740658EF-9D71-A84F-829E-6B6EBC3A00EF}"/>
              </a:ext>
            </a:extLst>
          </p:cNvPr>
          <p:cNvPicPr>
            <a:picLocks noChangeAspect="1"/>
          </p:cNvPicPr>
          <p:nvPr userDrawn="1"/>
        </p:nvPicPr>
        <p:blipFill>
          <a:blip r:embed="rId2"/>
          <a:stretch>
            <a:fillRect/>
          </a:stretch>
        </p:blipFill>
        <p:spPr>
          <a:xfrm rot="20072618">
            <a:off x="5045838" y="1716264"/>
            <a:ext cx="2222500" cy="2286000"/>
          </a:xfrm>
          <a:prstGeom prst="rect">
            <a:avLst/>
          </a:prstGeom>
        </p:spPr>
      </p:pic>
      <p:pic>
        <p:nvPicPr>
          <p:cNvPr id="35" name="Picture 34">
            <a:extLst>
              <a:ext uri="{FF2B5EF4-FFF2-40B4-BE49-F238E27FC236}">
                <a16:creationId xmlns:a16="http://schemas.microsoft.com/office/drawing/2014/main" id="{ECBABE38-F211-224D-988D-2679F638CEC5}"/>
              </a:ext>
            </a:extLst>
          </p:cNvPr>
          <p:cNvPicPr>
            <a:picLocks noChangeAspect="1"/>
          </p:cNvPicPr>
          <p:nvPr userDrawn="1"/>
        </p:nvPicPr>
        <p:blipFill>
          <a:blip r:embed="rId2"/>
          <a:stretch>
            <a:fillRect/>
          </a:stretch>
        </p:blipFill>
        <p:spPr>
          <a:xfrm rot="3476303">
            <a:off x="9858126" y="1728984"/>
            <a:ext cx="2222500" cy="2286000"/>
          </a:xfrm>
          <a:prstGeom prst="rect">
            <a:avLst/>
          </a:prstGeom>
        </p:spPr>
      </p:pic>
      <p:pic>
        <p:nvPicPr>
          <p:cNvPr id="24" name="Picture 23">
            <a:extLst>
              <a:ext uri="{FF2B5EF4-FFF2-40B4-BE49-F238E27FC236}">
                <a16:creationId xmlns:a16="http://schemas.microsoft.com/office/drawing/2014/main" id="{39753343-8F68-7856-74CC-D10057C5144D}"/>
              </a:ext>
            </a:extLst>
          </p:cNvPr>
          <p:cNvPicPr>
            <a:picLocks noChangeAspect="1"/>
          </p:cNvPicPr>
          <p:nvPr userDrawn="1"/>
        </p:nvPicPr>
        <p:blipFill>
          <a:blip r:embed="rId2"/>
          <a:stretch>
            <a:fillRect/>
          </a:stretch>
        </p:blipFill>
        <p:spPr>
          <a:xfrm rot="3476303">
            <a:off x="7380094" y="1718958"/>
            <a:ext cx="2222500" cy="2286000"/>
          </a:xfrm>
          <a:prstGeom prst="rect">
            <a:avLst/>
          </a:prstGeom>
        </p:spPr>
      </p:pic>
      <p:sp>
        <p:nvSpPr>
          <p:cNvPr id="31" name="Text Placeholder 23">
            <a:extLst>
              <a:ext uri="{FF2B5EF4-FFF2-40B4-BE49-F238E27FC236}">
                <a16:creationId xmlns:a16="http://schemas.microsoft.com/office/drawing/2014/main" id="{95BA341A-316B-3A13-42AB-3DF2C1E9DD49}"/>
              </a:ext>
            </a:extLst>
          </p:cNvPr>
          <p:cNvSpPr>
            <a:spLocks noGrp="1"/>
          </p:cNvSpPr>
          <p:nvPr>
            <p:ph type="body" sz="quarter" idx="29" hasCustomPrompt="1"/>
          </p:nvPr>
        </p:nvSpPr>
        <p:spPr>
          <a:xfrm>
            <a:off x="9805903" y="4389217"/>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sp>
        <p:nvSpPr>
          <p:cNvPr id="36" name="Text Placeholder 17">
            <a:extLst>
              <a:ext uri="{FF2B5EF4-FFF2-40B4-BE49-F238E27FC236}">
                <a16:creationId xmlns:a16="http://schemas.microsoft.com/office/drawing/2014/main" id="{34E49B65-6B92-97EC-3629-6424601EB08C}"/>
              </a:ext>
            </a:extLst>
          </p:cNvPr>
          <p:cNvSpPr>
            <a:spLocks noGrp="1"/>
          </p:cNvSpPr>
          <p:nvPr>
            <p:ph type="body" sz="quarter" idx="30" hasCustomPrompt="1"/>
          </p:nvPr>
        </p:nvSpPr>
        <p:spPr>
          <a:xfrm>
            <a:off x="9805904" y="4836148"/>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Title</a:t>
            </a:r>
            <a:endParaRPr lang="en-US"/>
          </a:p>
          <a:p>
            <a:pPr lvl="0"/>
            <a:endParaRPr lang="en-US"/>
          </a:p>
        </p:txBody>
      </p:sp>
    </p:spTree>
    <p:extLst>
      <p:ext uri="{BB962C8B-B14F-4D97-AF65-F5344CB8AC3E}">
        <p14:creationId xmlns:p14="http://schemas.microsoft.com/office/powerpoint/2010/main" val="146014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A23B23"/>
                </a:solidFill>
                <a:latin typeface="+mn-lt"/>
              </a:defRPr>
            </a:lvl1pPr>
          </a:lstStyle>
          <a:p>
            <a:pPr lvl="0"/>
            <a:r>
              <a:rPr lang="en-US"/>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1890645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6497772"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6497773" y="0"/>
            <a:ext cx="5694226" cy="685800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5648934" cy="3843867"/>
          </a:xfrm>
          <a:noFill/>
        </p:spPr>
        <p:txBody>
          <a:bodyPr>
            <a:normAutofit/>
          </a:bodyPr>
          <a:lstStyle>
            <a:lvl1pPr marL="0" indent="0" algn="ctr">
              <a:buNone/>
              <a:defRPr sz="3600" b="1">
                <a:solidFill>
                  <a:srgbClr val="A23B23"/>
                </a:solidFill>
                <a:latin typeface="+mn-lt"/>
              </a:defRPr>
            </a:lvl1pPr>
          </a:lstStyle>
          <a:p>
            <a:pPr lvl="0"/>
            <a:r>
              <a:rPr lang="en-US"/>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417196" y="4407830"/>
            <a:ext cx="4068495"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42192046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6D6A3A"/>
                </a:solidFill>
                <a:latin typeface="+mn-lt"/>
              </a:defRPr>
            </a:lvl1pPr>
          </a:lstStyle>
          <a:p>
            <a:pPr lvl="0"/>
            <a:r>
              <a:rPr lang="en-US"/>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1257630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404F2F"/>
                </a:solidFill>
                <a:latin typeface="+mn-lt"/>
              </a:defRPr>
            </a:lvl1pPr>
          </a:lstStyle>
          <a:p>
            <a:pPr lvl="0"/>
            <a:r>
              <a:rPr lang="en-US"/>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3269702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3725333" y="1757011"/>
            <a:ext cx="8019601" cy="4369528"/>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A23B23"/>
                </a:solidFill>
                <a:latin typeface="+mn-lt"/>
              </a:defRPr>
            </a:lvl1pPr>
          </a:lstStyle>
          <a:p>
            <a:pPr lvl="0"/>
            <a:r>
              <a:rPr lang="en-US"/>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9" y="2910922"/>
            <a:ext cx="4455328" cy="4455328"/>
          </a:xfrm>
          <a:prstGeom prst="rect">
            <a:avLst/>
          </a:prstGeom>
        </p:spPr>
      </p:pic>
    </p:spTree>
    <p:extLst>
      <p:ext uri="{BB962C8B-B14F-4D97-AF65-F5344CB8AC3E}">
        <p14:creationId xmlns:p14="http://schemas.microsoft.com/office/powerpoint/2010/main" val="846720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6D6A3A"/>
                </a:solidFill>
                <a:latin typeface="+mn-lt"/>
              </a:defRPr>
            </a:lvl1pPr>
          </a:lstStyle>
          <a:p>
            <a:pPr lvl="0"/>
            <a:r>
              <a:rPr lang="en-US"/>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525410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404F2F"/>
                </a:solidFill>
                <a:latin typeface="+mn-lt"/>
              </a:defRPr>
            </a:lvl1pPr>
          </a:lstStyle>
          <a:p>
            <a:pPr lvl="0"/>
            <a:r>
              <a:rPr lang="en-US"/>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239076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66A58A-3726-C742-8B8D-955C628F409B}"/>
              </a:ext>
            </a:extLst>
          </p:cNvPr>
          <p:cNvPicPr>
            <a:picLocks noChangeAspect="1"/>
          </p:cNvPicPr>
          <p:nvPr userDrawn="1"/>
        </p:nvPicPr>
        <p:blipFill>
          <a:blip r:embed="rId2"/>
          <a:stretch>
            <a:fillRect/>
          </a:stretch>
        </p:blipFill>
        <p:spPr>
          <a:xfrm>
            <a:off x="8443847" y="1677930"/>
            <a:ext cx="1675370" cy="1738763"/>
          </a:xfrm>
          <a:prstGeom prst="rect">
            <a:avLst/>
          </a:prstGeom>
        </p:spPr>
      </p:pic>
      <p:pic>
        <p:nvPicPr>
          <p:cNvPr id="6" name="Picture 5">
            <a:extLst>
              <a:ext uri="{FF2B5EF4-FFF2-40B4-BE49-F238E27FC236}">
                <a16:creationId xmlns:a16="http://schemas.microsoft.com/office/drawing/2014/main" id="{25666FFB-F398-C249-BDF8-396C0EAA9DA6}"/>
              </a:ext>
            </a:extLst>
          </p:cNvPr>
          <p:cNvPicPr>
            <a:picLocks noChangeAspect="1"/>
          </p:cNvPicPr>
          <p:nvPr userDrawn="1"/>
        </p:nvPicPr>
        <p:blipFill>
          <a:blip r:embed="rId3"/>
          <a:stretch>
            <a:fillRect/>
          </a:stretch>
        </p:blipFill>
        <p:spPr>
          <a:xfrm>
            <a:off x="5223808" y="1690237"/>
            <a:ext cx="1675370" cy="1738762"/>
          </a:xfrm>
          <a:prstGeom prst="rect">
            <a:avLst/>
          </a:prstGeom>
        </p:spPr>
      </p:pic>
      <p:pic>
        <p:nvPicPr>
          <p:cNvPr id="5" name="Picture 4">
            <a:extLst>
              <a:ext uri="{FF2B5EF4-FFF2-40B4-BE49-F238E27FC236}">
                <a16:creationId xmlns:a16="http://schemas.microsoft.com/office/drawing/2014/main" id="{2BECAA8B-82CE-2342-849B-D3D6287893D4}"/>
              </a:ext>
            </a:extLst>
          </p:cNvPr>
          <p:cNvPicPr>
            <a:picLocks noChangeAspect="1"/>
          </p:cNvPicPr>
          <p:nvPr userDrawn="1"/>
        </p:nvPicPr>
        <p:blipFill>
          <a:blip r:embed="rId4"/>
          <a:stretch>
            <a:fillRect/>
          </a:stretch>
        </p:blipFill>
        <p:spPr>
          <a:xfrm>
            <a:off x="1963774" y="1703490"/>
            <a:ext cx="1675370" cy="1738762"/>
          </a:xfrm>
          <a:prstGeom prst="rect">
            <a:avLst/>
          </a:prstGeom>
        </p:spPr>
      </p:pic>
      <p:sp>
        <p:nvSpPr>
          <p:cNvPr id="24" name="Rectangle 23">
            <a:extLst>
              <a:ext uri="{FF2B5EF4-FFF2-40B4-BE49-F238E27FC236}">
                <a16:creationId xmlns:a16="http://schemas.microsoft.com/office/drawing/2014/main" id="{EEBD70F8-2F74-8248-9A37-E09EFB89D78D}"/>
              </a:ext>
            </a:extLst>
          </p:cNvPr>
          <p:cNvSpPr/>
          <p:nvPr userDrawn="1"/>
        </p:nvSpPr>
        <p:spPr>
          <a:xfrm>
            <a:off x="1269817" y="3811727"/>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55" name="Text Placeholder 25"/>
          <p:cNvSpPr>
            <a:spLocks noGrp="1"/>
          </p:cNvSpPr>
          <p:nvPr>
            <p:ph type="body" sz="quarter" idx="16" hasCustomPrompt="1"/>
          </p:nvPr>
        </p:nvSpPr>
        <p:spPr>
          <a:xfrm>
            <a:off x="1963774" y="3885972"/>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22" name="Text Placeholder 23">
            <a:extLst>
              <a:ext uri="{FF2B5EF4-FFF2-40B4-BE49-F238E27FC236}">
                <a16:creationId xmlns:a16="http://schemas.microsoft.com/office/drawing/2014/main" id="{4A4F8B45-2C62-9448-B270-D183787915E6}"/>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54" name="Text Placeholder 25"/>
          <p:cNvSpPr>
            <a:spLocks noGrp="1"/>
          </p:cNvSpPr>
          <p:nvPr>
            <p:ph type="body" sz="quarter" idx="15" hasCustomPrompt="1"/>
          </p:nvPr>
        </p:nvSpPr>
        <p:spPr>
          <a:xfrm>
            <a:off x="2384601" y="2212261"/>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5" name="TextBox 24">
            <a:extLst>
              <a:ext uri="{FF2B5EF4-FFF2-40B4-BE49-F238E27FC236}">
                <a16:creationId xmlns:a16="http://schemas.microsoft.com/office/drawing/2014/main" id="{FE57A767-04F4-6848-9360-5E4CD14D0C31}"/>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40" name="Picture 39">
            <a:extLst>
              <a:ext uri="{FF2B5EF4-FFF2-40B4-BE49-F238E27FC236}">
                <a16:creationId xmlns:a16="http://schemas.microsoft.com/office/drawing/2014/main" id="{E6388D06-054E-0D4D-86F8-CE867ECDC8D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41" name="Picture 40">
            <a:extLst>
              <a:ext uri="{FF2B5EF4-FFF2-40B4-BE49-F238E27FC236}">
                <a16:creationId xmlns:a16="http://schemas.microsoft.com/office/drawing/2014/main" id="{72108343-A22A-AC4B-B170-739002A241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42" name="Rectangle 41">
            <a:extLst>
              <a:ext uri="{FF2B5EF4-FFF2-40B4-BE49-F238E27FC236}">
                <a16:creationId xmlns:a16="http://schemas.microsoft.com/office/drawing/2014/main" id="{5685FF61-82F4-4741-9ACE-0C15B9338BF5}"/>
              </a:ext>
            </a:extLst>
          </p:cNvPr>
          <p:cNvSpPr/>
          <p:nvPr userDrawn="1"/>
        </p:nvSpPr>
        <p:spPr>
          <a:xfrm>
            <a:off x="4529851" y="3798475"/>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3" name="Text Placeholder 25">
            <a:extLst>
              <a:ext uri="{FF2B5EF4-FFF2-40B4-BE49-F238E27FC236}">
                <a16:creationId xmlns:a16="http://schemas.microsoft.com/office/drawing/2014/main" id="{3362767B-6703-4C43-9536-38C1789C0283}"/>
              </a:ext>
            </a:extLst>
          </p:cNvPr>
          <p:cNvSpPr>
            <a:spLocks noGrp="1"/>
          </p:cNvSpPr>
          <p:nvPr>
            <p:ph type="body" sz="quarter" idx="29" hasCustomPrompt="1"/>
          </p:nvPr>
        </p:nvSpPr>
        <p:spPr>
          <a:xfrm>
            <a:off x="5223808" y="3872720"/>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45" name="Text Placeholder 25">
            <a:extLst>
              <a:ext uri="{FF2B5EF4-FFF2-40B4-BE49-F238E27FC236}">
                <a16:creationId xmlns:a16="http://schemas.microsoft.com/office/drawing/2014/main" id="{BA6BA4FF-20BE-3F49-A33A-345ADCC6968D}"/>
              </a:ext>
            </a:extLst>
          </p:cNvPr>
          <p:cNvSpPr>
            <a:spLocks noGrp="1"/>
          </p:cNvSpPr>
          <p:nvPr>
            <p:ph type="body" sz="quarter" idx="30" hasCustomPrompt="1"/>
          </p:nvPr>
        </p:nvSpPr>
        <p:spPr>
          <a:xfrm>
            <a:off x="5644635" y="2199009"/>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46" name="Rectangle 45">
            <a:extLst>
              <a:ext uri="{FF2B5EF4-FFF2-40B4-BE49-F238E27FC236}">
                <a16:creationId xmlns:a16="http://schemas.microsoft.com/office/drawing/2014/main" id="{A4E24E56-7BD8-8E48-B7D4-A0B80459DA6E}"/>
              </a:ext>
            </a:extLst>
          </p:cNvPr>
          <p:cNvSpPr/>
          <p:nvPr userDrawn="1"/>
        </p:nvSpPr>
        <p:spPr>
          <a:xfrm>
            <a:off x="7763381" y="3798475"/>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7" name="Text Placeholder 25">
            <a:extLst>
              <a:ext uri="{FF2B5EF4-FFF2-40B4-BE49-F238E27FC236}">
                <a16:creationId xmlns:a16="http://schemas.microsoft.com/office/drawing/2014/main" id="{730227C3-03E5-D443-837D-81FCF4E781EF}"/>
              </a:ext>
            </a:extLst>
          </p:cNvPr>
          <p:cNvSpPr>
            <a:spLocks noGrp="1"/>
          </p:cNvSpPr>
          <p:nvPr>
            <p:ph type="body" sz="quarter" idx="31" hasCustomPrompt="1"/>
          </p:nvPr>
        </p:nvSpPr>
        <p:spPr>
          <a:xfrm>
            <a:off x="8457338" y="3872720"/>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49" name="Text Placeholder 25">
            <a:extLst>
              <a:ext uri="{FF2B5EF4-FFF2-40B4-BE49-F238E27FC236}">
                <a16:creationId xmlns:a16="http://schemas.microsoft.com/office/drawing/2014/main" id="{FF028C67-9615-574C-B510-F89585C73DB1}"/>
              </a:ext>
            </a:extLst>
          </p:cNvPr>
          <p:cNvSpPr>
            <a:spLocks noGrp="1"/>
          </p:cNvSpPr>
          <p:nvPr>
            <p:ph type="body" sz="quarter" idx="32" hasCustomPrompt="1"/>
          </p:nvPr>
        </p:nvSpPr>
        <p:spPr>
          <a:xfrm>
            <a:off x="8878165" y="2199009"/>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Tree>
    <p:extLst>
      <p:ext uri="{BB962C8B-B14F-4D97-AF65-F5344CB8AC3E}">
        <p14:creationId xmlns:p14="http://schemas.microsoft.com/office/powerpoint/2010/main" val="1529164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4F8FE0-2E41-8848-9DEA-D02E147BD21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937" y="-38373"/>
            <a:ext cx="12327875" cy="696283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3774535" y="3090316"/>
            <a:ext cx="4642930" cy="697353"/>
          </a:xfrm>
        </p:spPr>
        <p:txBody>
          <a:bodyPr>
            <a:noAutofit/>
          </a:bodyPr>
          <a:lstStyle>
            <a:lvl1pPr marL="0" indent="0" algn="ctr">
              <a:buNone/>
              <a:defRPr sz="5400" b="1" baseline="0">
                <a:solidFill>
                  <a:srgbClr val="A23B23"/>
                </a:solidFill>
                <a:latin typeface="+mn-lt"/>
              </a:defRPr>
            </a:lvl1pPr>
          </a:lstStyle>
          <a:p>
            <a:pPr lvl="0"/>
            <a:r>
              <a:rPr lang="en-US"/>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3774535" y="3818948"/>
            <a:ext cx="4642930" cy="697353"/>
          </a:xfrm>
        </p:spPr>
        <p:txBody>
          <a:bodyPr>
            <a:normAutofit/>
          </a:bodyPr>
          <a:lstStyle>
            <a:lvl1pPr marL="0" indent="0" algn="ctr">
              <a:buNone/>
              <a:defRPr sz="3600">
                <a:solidFill>
                  <a:srgbClr val="60220F"/>
                </a:solidFill>
                <a:latin typeface="+mn-lt"/>
              </a:defRPr>
            </a:lvl1pPr>
          </a:lstStyle>
          <a:p>
            <a:pPr lvl="0"/>
            <a:r>
              <a:rPr lang="en-US"/>
              <a:t>Sub-Heading</a:t>
            </a:r>
          </a:p>
        </p:txBody>
      </p:sp>
      <p:pic>
        <p:nvPicPr>
          <p:cNvPr id="3" name="Picture 2">
            <a:extLst>
              <a:ext uri="{FF2B5EF4-FFF2-40B4-BE49-F238E27FC236}">
                <a16:creationId xmlns:a16="http://schemas.microsoft.com/office/drawing/2014/main" id="{D9F052E0-18CA-3C4C-8E5E-1F470BDB112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46398" y="0"/>
            <a:ext cx="3699204" cy="2457421"/>
          </a:xfrm>
          <a:prstGeom prst="rect">
            <a:avLst/>
          </a:prstGeom>
        </p:spPr>
      </p:pic>
      <p:pic>
        <p:nvPicPr>
          <p:cNvPr id="2" name="Picture 1">
            <a:extLst>
              <a:ext uri="{FF2B5EF4-FFF2-40B4-BE49-F238E27FC236}">
                <a16:creationId xmlns:a16="http://schemas.microsoft.com/office/drawing/2014/main" id="{D440D5B1-3A8C-7144-85FD-5C371ADEE80B}"/>
              </a:ext>
            </a:extLst>
          </p:cNvPr>
          <p:cNvPicPr>
            <a:picLocks noChangeAspect="1"/>
          </p:cNvPicPr>
          <p:nvPr userDrawn="1"/>
        </p:nvPicPr>
        <p:blipFill>
          <a:blip r:embed="rId4"/>
          <a:stretch>
            <a:fillRect/>
          </a:stretch>
        </p:blipFill>
        <p:spPr>
          <a:xfrm>
            <a:off x="338141" y="6220971"/>
            <a:ext cx="1840921" cy="411785"/>
          </a:xfrm>
          <a:prstGeom prst="rect">
            <a:avLst/>
          </a:prstGeom>
        </p:spPr>
      </p:pic>
      <p:pic>
        <p:nvPicPr>
          <p:cNvPr id="7" name="Picture 6">
            <a:extLst>
              <a:ext uri="{FF2B5EF4-FFF2-40B4-BE49-F238E27FC236}">
                <a16:creationId xmlns:a16="http://schemas.microsoft.com/office/drawing/2014/main" id="{8AF30132-7C74-314F-9BCC-4ABC0ABC80A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62450" y="246729"/>
            <a:ext cx="2629550" cy="3572219"/>
          </a:xfrm>
          <a:prstGeom prst="rect">
            <a:avLst/>
          </a:prstGeom>
        </p:spPr>
      </p:pic>
      <p:sp>
        <p:nvSpPr>
          <p:cNvPr id="8" name="Text Box 5">
            <a:extLst>
              <a:ext uri="{FF2B5EF4-FFF2-40B4-BE49-F238E27FC236}">
                <a16:creationId xmlns:a16="http://schemas.microsoft.com/office/drawing/2014/main" id="{D47D1B66-C5AC-485D-4DC9-64B7628A05A7}"/>
              </a:ext>
            </a:extLst>
          </p:cNvPr>
          <p:cNvSpPr txBox="1"/>
          <p:nvPr userDrawn="1"/>
        </p:nvSpPr>
        <p:spPr>
          <a:xfrm>
            <a:off x="2585140" y="6172215"/>
            <a:ext cx="4732132" cy="138513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a:solidFill>
                  <a:srgbClr val="414042"/>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a:solidFill>
                <a:srgbClr val="414042"/>
              </a:solidFill>
              <a:effectLst/>
              <a:ea typeface="Calibri" panose="020F0502020204030204" pitchFamily="34" charset="0"/>
              <a:cs typeface="Times New Roman" panose="02020603050405020304" pitchFamily="18" charset="0"/>
            </a:endParaRPr>
          </a:p>
          <a:p>
            <a:pPr algn="ctr"/>
            <a:r>
              <a:rPr lang="en-US" sz="800">
                <a:solidFill>
                  <a:srgbClr val="414042"/>
                </a:solidFill>
                <a:effectLst/>
                <a:ea typeface="Calibri" panose="020F0502020204030204" pitchFamily="34" charset="0"/>
                <a:cs typeface="Times New Roman" panose="02020603050405020304" pitchFamily="18" charset="0"/>
              </a:rPr>
              <a:t> </a:t>
            </a:r>
            <a:endParaRPr lang="en-IE" sz="1100">
              <a:solidFill>
                <a:srgbClr val="414042"/>
              </a:solidFill>
              <a:effectLst/>
              <a:ea typeface="Calibri" panose="020F0502020204030204" pitchFamily="34" charset="0"/>
              <a:cs typeface="Times New Roman" panose="02020603050405020304" pitchFamily="18"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239A97-B41C-7D49-91E3-3AC01EE4DBE1}"/>
              </a:ext>
            </a:extLst>
          </p:cNvPr>
          <p:cNvSpPr/>
          <p:nvPr userDrawn="1"/>
        </p:nvSpPr>
        <p:spPr>
          <a:xfrm>
            <a:off x="0" y="1893434"/>
            <a:ext cx="12192000" cy="4964566"/>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387" t="10823" r="9307" b="5574"/>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Click here  to add photo</a:t>
            </a:r>
          </a:p>
        </p:txBody>
      </p:sp>
      <p:sp>
        <p:nvSpPr>
          <p:cNvPr id="14" name="Text Placeholder 23">
            <a:extLst>
              <a:ext uri="{FF2B5EF4-FFF2-40B4-BE49-F238E27FC236}">
                <a16:creationId xmlns:a16="http://schemas.microsoft.com/office/drawing/2014/main" id="{E1E5AEE7-0BD8-3B4A-B8F3-E55ED2AE84B3}"/>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A23B23"/>
                </a:solidFill>
                <a:latin typeface="+mn-lt"/>
              </a:defRPr>
            </a:lvl1pPr>
          </a:lstStyle>
          <a:p>
            <a:pPr lvl="0"/>
            <a:r>
              <a:rPr lang="en-US"/>
              <a:t>Laptop Preview</a:t>
            </a:r>
          </a:p>
        </p:txBody>
      </p:sp>
      <p:sp>
        <p:nvSpPr>
          <p:cNvPr id="15" name="TextBox 14">
            <a:extLst>
              <a:ext uri="{FF2B5EF4-FFF2-40B4-BE49-F238E27FC236}">
                <a16:creationId xmlns:a16="http://schemas.microsoft.com/office/drawing/2014/main" id="{64990F19-E81F-2841-8FD0-E41B6DDDDFD8}"/>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F29AB694-A0D5-B846-8F81-80CA5380BF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513A0C12-E697-0A4F-907E-2E0CFCE2CF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AB7F17-E7CC-E940-B9CF-F9DA9FC31B7E}"/>
              </a:ext>
            </a:extLst>
          </p:cNvPr>
          <p:cNvSpPr/>
          <p:nvPr userDrawn="1"/>
        </p:nvSpPr>
        <p:spPr>
          <a:xfrm>
            <a:off x="0" y="1245147"/>
            <a:ext cx="12192000" cy="5612853"/>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Click here to add photo</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447066" y="1419515"/>
            <a:ext cx="6361734" cy="4441458"/>
          </a:xfrm>
        </p:spPr>
        <p:txBody>
          <a:bodyPr>
            <a:noAutofit/>
          </a:bodyPr>
          <a:lstStyle>
            <a:lvl1pPr marL="0" indent="0" algn="ctr">
              <a:buNone/>
              <a:defRPr sz="300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sp>
        <p:nvSpPr>
          <p:cNvPr id="10" name="Text Placeholder 23">
            <a:extLst>
              <a:ext uri="{FF2B5EF4-FFF2-40B4-BE49-F238E27FC236}">
                <a16:creationId xmlns:a16="http://schemas.microsoft.com/office/drawing/2014/main" id="{DD04F487-90D6-984D-93A3-D9F6A6C3EC71}"/>
              </a:ext>
            </a:extLst>
          </p:cNvPr>
          <p:cNvSpPr>
            <a:spLocks noGrp="1"/>
          </p:cNvSpPr>
          <p:nvPr>
            <p:ph type="body" sz="quarter" idx="13" hasCustomPrompt="1"/>
          </p:nvPr>
        </p:nvSpPr>
        <p:spPr>
          <a:xfrm>
            <a:off x="447066" y="309492"/>
            <a:ext cx="6361734" cy="914202"/>
          </a:xfrm>
          <a:noFill/>
        </p:spPr>
        <p:txBody>
          <a:bodyPr>
            <a:normAutofit/>
          </a:bodyPr>
          <a:lstStyle>
            <a:lvl1pPr marL="0" indent="0" algn="ctr">
              <a:buNone/>
              <a:defRPr sz="3600" b="0">
                <a:solidFill>
                  <a:srgbClr val="6D6A3A"/>
                </a:solidFill>
                <a:latin typeface="+mn-lt"/>
              </a:defRPr>
            </a:lvl1pPr>
          </a:lstStyle>
          <a:p>
            <a:pPr lvl="0"/>
            <a:r>
              <a:rPr lang="en-US"/>
              <a:t>Laptop Preview</a:t>
            </a:r>
          </a:p>
        </p:txBody>
      </p:sp>
      <p:sp>
        <p:nvSpPr>
          <p:cNvPr id="13" name="TextBox 12">
            <a:extLst>
              <a:ext uri="{FF2B5EF4-FFF2-40B4-BE49-F238E27FC236}">
                <a16:creationId xmlns:a16="http://schemas.microsoft.com/office/drawing/2014/main" id="{5362853E-BA20-BB42-8EDD-BA26E269BB53}"/>
              </a:ext>
            </a:extLst>
          </p:cNvPr>
          <p:cNvSpPr txBox="1"/>
          <p:nvPr userDrawn="1"/>
        </p:nvSpPr>
        <p:spPr>
          <a:xfrm>
            <a:off x="927263"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DBD2DC8B-88B3-5A43-8C49-019A790077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51971" y="6413660"/>
            <a:ext cx="441158" cy="441158"/>
          </a:xfrm>
          <a:prstGeom prst="rect">
            <a:avLst/>
          </a:prstGeom>
        </p:spPr>
      </p:pic>
      <p:pic>
        <p:nvPicPr>
          <p:cNvPr id="19" name="Picture 18">
            <a:extLst>
              <a:ext uri="{FF2B5EF4-FFF2-40B4-BE49-F238E27FC236}">
                <a16:creationId xmlns:a16="http://schemas.microsoft.com/office/drawing/2014/main" id="{E9FD8D32-FEAE-5E4B-B368-DB32B420C7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783661" y="6416842"/>
            <a:ext cx="441158" cy="441158"/>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F719718-539F-4141-8997-A986D42A827E}"/>
              </a:ext>
            </a:extLst>
          </p:cNvPr>
          <p:cNvSpPr/>
          <p:nvPr userDrawn="1"/>
        </p:nvSpPr>
        <p:spPr>
          <a:xfrm>
            <a:off x="0" y="2335213"/>
            <a:ext cx="12192000" cy="4522787"/>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425" t="-1173" r="6562" b="12394"/>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a:t>Click here to add photo</a:t>
            </a:r>
          </a:p>
        </p:txBody>
      </p:sp>
      <p:sp>
        <p:nvSpPr>
          <p:cNvPr id="17" name="Text Placeholder 23">
            <a:extLst>
              <a:ext uri="{FF2B5EF4-FFF2-40B4-BE49-F238E27FC236}">
                <a16:creationId xmlns:a16="http://schemas.microsoft.com/office/drawing/2014/main" id="{19DAFAB6-71BC-4C42-87B5-F270377AF08B}"/>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404F2F"/>
                </a:solidFill>
                <a:latin typeface="+mn-lt"/>
              </a:defRPr>
            </a:lvl1pPr>
          </a:lstStyle>
          <a:p>
            <a:pPr lvl="0"/>
            <a:r>
              <a:rPr lang="en-US"/>
              <a:t>Mobile Preview</a:t>
            </a:r>
          </a:p>
        </p:txBody>
      </p:sp>
      <p:sp>
        <p:nvSpPr>
          <p:cNvPr id="18" name="TextBox 17">
            <a:extLst>
              <a:ext uri="{FF2B5EF4-FFF2-40B4-BE49-F238E27FC236}">
                <a16:creationId xmlns:a16="http://schemas.microsoft.com/office/drawing/2014/main" id="{6EFD1175-6283-2541-BB5B-193A18264CC9}"/>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4659659F-C533-1B40-8A77-8C11744414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0" name="Picture 19">
            <a:extLst>
              <a:ext uri="{FF2B5EF4-FFF2-40B4-BE49-F238E27FC236}">
                <a16:creationId xmlns:a16="http://schemas.microsoft.com/office/drawing/2014/main" id="{E77EFAB7-C84C-4240-B7C0-3F94C2921D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3BDC11-316A-2942-A68D-84819EE5171B}"/>
              </a:ext>
            </a:extLst>
          </p:cNvPr>
          <p:cNvSpPr/>
          <p:nvPr userDrawn="1"/>
        </p:nvSpPr>
        <p:spPr>
          <a:xfrm>
            <a:off x="0" y="0"/>
            <a:ext cx="12191999" cy="6858000"/>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4436620" y="3403208"/>
            <a:ext cx="2812464" cy="323455"/>
          </a:xfrm>
        </p:spPr>
        <p:txBody>
          <a:bodyPr anchor="t">
            <a:normAutofit/>
          </a:bodyPr>
          <a:lstStyle>
            <a:lvl1pPr marL="0" indent="0" algn="ctr">
              <a:buNone/>
              <a:defRPr sz="1600">
                <a:solidFill>
                  <a:srgbClr val="6D6A3A"/>
                </a:solidFill>
              </a:defRPr>
            </a:lvl1pPr>
          </a:lstStyle>
          <a:p>
            <a:pPr lvl="0"/>
            <a:r>
              <a:rPr lang="en-US"/>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4436620" y="4180836"/>
            <a:ext cx="2812464" cy="323455"/>
          </a:xfrm>
        </p:spPr>
        <p:txBody>
          <a:bodyPr anchor="t">
            <a:normAutofit/>
          </a:bodyPr>
          <a:lstStyle>
            <a:lvl1pPr marL="0" indent="0" algn="ctr">
              <a:buNone/>
              <a:defRPr sz="1600">
                <a:solidFill>
                  <a:srgbClr val="6D6A3A"/>
                </a:solidFill>
              </a:defRPr>
            </a:lvl1pPr>
          </a:lstStyle>
          <a:p>
            <a:pPr lvl="0"/>
            <a:r>
              <a:rPr lang="en-US"/>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4436620" y="4958465"/>
            <a:ext cx="2812464" cy="323455"/>
          </a:xfrm>
        </p:spPr>
        <p:txBody>
          <a:bodyPr anchor="t">
            <a:normAutofit/>
          </a:bodyPr>
          <a:lstStyle>
            <a:lvl1pPr marL="0" indent="0" algn="ctr">
              <a:buNone/>
              <a:defRPr sz="1600">
                <a:solidFill>
                  <a:srgbClr val="6D6A3A"/>
                </a:solidFill>
              </a:defRPr>
            </a:lvl1pPr>
          </a:lstStyle>
          <a:p>
            <a:pPr lvl="0"/>
            <a:r>
              <a:rPr lang="en-US"/>
              <a:t>Text 1</a:t>
            </a:r>
          </a:p>
        </p:txBody>
      </p:sp>
      <p:pic>
        <p:nvPicPr>
          <p:cNvPr id="12" name="Picture 11">
            <a:extLst>
              <a:ext uri="{FF2B5EF4-FFF2-40B4-BE49-F238E27FC236}">
                <a16:creationId xmlns:a16="http://schemas.microsoft.com/office/drawing/2014/main" id="{C5271788-4CA4-464C-9D7B-65B32F0F3EFF}"/>
              </a:ext>
            </a:extLst>
          </p:cNvPr>
          <p:cNvPicPr>
            <a:picLocks noChangeAspect="1"/>
          </p:cNvPicPr>
          <p:nvPr userDrawn="1"/>
        </p:nvPicPr>
        <p:blipFill>
          <a:blip r:embed="rId2"/>
          <a:stretch>
            <a:fillRect/>
          </a:stretch>
        </p:blipFill>
        <p:spPr>
          <a:xfrm>
            <a:off x="9555076" y="6083509"/>
            <a:ext cx="1840921" cy="411785"/>
          </a:xfrm>
          <a:prstGeom prst="rect">
            <a:avLst/>
          </a:prstGeom>
        </p:spPr>
      </p:pic>
      <p:sp>
        <p:nvSpPr>
          <p:cNvPr id="15" name="Text Box 5">
            <a:extLst>
              <a:ext uri="{FF2B5EF4-FFF2-40B4-BE49-F238E27FC236}">
                <a16:creationId xmlns:a16="http://schemas.microsoft.com/office/drawing/2014/main" id="{D6464519-6330-A14B-8072-74F35DCBEA13}"/>
              </a:ext>
            </a:extLst>
          </p:cNvPr>
          <p:cNvSpPr txBox="1"/>
          <p:nvPr userDrawn="1"/>
        </p:nvSpPr>
        <p:spPr>
          <a:xfrm>
            <a:off x="4245108" y="6061476"/>
            <a:ext cx="4732132" cy="138513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a:solidFill>
                  <a:srgbClr val="414042"/>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a:solidFill>
                <a:srgbClr val="414042"/>
              </a:solidFill>
              <a:effectLst/>
              <a:ea typeface="Calibri" panose="020F0502020204030204" pitchFamily="34" charset="0"/>
              <a:cs typeface="Times New Roman" panose="02020603050405020304" pitchFamily="18" charset="0"/>
            </a:endParaRPr>
          </a:p>
          <a:p>
            <a:pPr algn="ctr"/>
            <a:r>
              <a:rPr lang="en-US" sz="800">
                <a:solidFill>
                  <a:srgbClr val="414042"/>
                </a:solidFill>
                <a:effectLst/>
                <a:ea typeface="Calibri" panose="020F0502020204030204" pitchFamily="34" charset="0"/>
                <a:cs typeface="Times New Roman" panose="02020603050405020304" pitchFamily="18" charset="0"/>
              </a:rPr>
              <a:t> </a:t>
            </a:r>
            <a:endParaRPr lang="en-IE" sz="1100">
              <a:solidFill>
                <a:srgbClr val="414042"/>
              </a:solidFill>
              <a:effectLst/>
              <a:ea typeface="Calibri" panose="020F0502020204030204" pitchFamily="34" charset="0"/>
              <a:cs typeface="Times New Roman" panose="02020603050405020304" pitchFamily="18" charset="0"/>
            </a:endParaRPr>
          </a:p>
        </p:txBody>
      </p:sp>
      <p:sp>
        <p:nvSpPr>
          <p:cNvPr id="16" name="Text Placeholder 23">
            <a:extLst>
              <a:ext uri="{FF2B5EF4-FFF2-40B4-BE49-F238E27FC236}">
                <a16:creationId xmlns:a16="http://schemas.microsoft.com/office/drawing/2014/main" id="{7030094F-C34E-2E47-A934-54A5E736DB06}"/>
              </a:ext>
            </a:extLst>
          </p:cNvPr>
          <p:cNvSpPr>
            <a:spLocks noGrp="1"/>
          </p:cNvSpPr>
          <p:nvPr>
            <p:ph type="body" sz="quarter" idx="20" hasCustomPrompt="1"/>
          </p:nvPr>
        </p:nvSpPr>
        <p:spPr>
          <a:xfrm>
            <a:off x="4245108" y="1962016"/>
            <a:ext cx="3195486" cy="731140"/>
          </a:xfrm>
        </p:spPr>
        <p:txBody>
          <a:bodyPr anchor="ctr">
            <a:normAutofit/>
          </a:bodyPr>
          <a:lstStyle>
            <a:lvl1pPr marL="0" indent="0" algn="ctr">
              <a:buNone/>
              <a:defRPr sz="2800" baseline="0">
                <a:solidFill>
                  <a:srgbClr val="60220F"/>
                </a:solidFill>
                <a:latin typeface="+mn-lt"/>
              </a:defRPr>
            </a:lvl1pPr>
          </a:lstStyle>
          <a:p>
            <a:pPr lvl="0"/>
            <a:r>
              <a:rPr lang="en-US"/>
              <a:t>Any Questions?</a:t>
            </a:r>
          </a:p>
        </p:txBody>
      </p:sp>
      <p:sp>
        <p:nvSpPr>
          <p:cNvPr id="17" name="Text Placeholder 23">
            <a:extLst>
              <a:ext uri="{FF2B5EF4-FFF2-40B4-BE49-F238E27FC236}">
                <a16:creationId xmlns:a16="http://schemas.microsoft.com/office/drawing/2014/main" id="{1FD74090-AFB6-3A41-8FD3-2E36AB8FAE3C}"/>
              </a:ext>
            </a:extLst>
          </p:cNvPr>
          <p:cNvSpPr>
            <a:spLocks noGrp="1"/>
          </p:cNvSpPr>
          <p:nvPr>
            <p:ph type="body" sz="quarter" idx="21" hasCustomPrompt="1"/>
          </p:nvPr>
        </p:nvSpPr>
        <p:spPr>
          <a:xfrm>
            <a:off x="4245109" y="1152440"/>
            <a:ext cx="3195485" cy="837258"/>
          </a:xfrm>
        </p:spPr>
        <p:txBody>
          <a:bodyPr anchor="ctr">
            <a:normAutofit/>
          </a:bodyPr>
          <a:lstStyle>
            <a:lvl1pPr marL="0" indent="0" algn="ctr">
              <a:buNone/>
              <a:defRPr sz="4800" baseline="0">
                <a:solidFill>
                  <a:srgbClr val="A23B23"/>
                </a:solidFill>
                <a:latin typeface="+mn-lt"/>
              </a:defRPr>
            </a:lvl1pPr>
          </a:lstStyle>
          <a:p>
            <a:pPr lvl="0"/>
            <a:r>
              <a:rPr lang="en-US"/>
              <a:t>Thank You</a:t>
            </a:r>
          </a:p>
        </p:txBody>
      </p:sp>
      <p:pic>
        <p:nvPicPr>
          <p:cNvPr id="3" name="Picture 2">
            <a:extLst>
              <a:ext uri="{FF2B5EF4-FFF2-40B4-BE49-F238E27FC236}">
                <a16:creationId xmlns:a16="http://schemas.microsoft.com/office/drawing/2014/main" id="{7335EBEC-775B-464C-BD34-9824E3DE74B1}"/>
              </a:ext>
            </a:extLst>
          </p:cNvPr>
          <p:cNvPicPr>
            <a:picLocks noChangeAspect="1"/>
          </p:cNvPicPr>
          <p:nvPr userDrawn="1"/>
        </p:nvPicPr>
        <p:blipFill>
          <a:blip r:embed="rId3"/>
          <a:stretch>
            <a:fillRect/>
          </a:stretch>
        </p:blipFill>
        <p:spPr>
          <a:xfrm>
            <a:off x="5685783" y="2917306"/>
            <a:ext cx="249109" cy="332145"/>
          </a:xfrm>
          <a:prstGeom prst="rect">
            <a:avLst/>
          </a:prstGeom>
        </p:spPr>
      </p:pic>
      <p:pic>
        <p:nvPicPr>
          <p:cNvPr id="5" name="Picture 4">
            <a:extLst>
              <a:ext uri="{FF2B5EF4-FFF2-40B4-BE49-F238E27FC236}">
                <a16:creationId xmlns:a16="http://schemas.microsoft.com/office/drawing/2014/main" id="{336397B9-5EE1-4142-88BB-B7DDBA83F01D}"/>
              </a:ext>
            </a:extLst>
          </p:cNvPr>
          <p:cNvPicPr>
            <a:picLocks noChangeAspect="1"/>
          </p:cNvPicPr>
          <p:nvPr userDrawn="1"/>
        </p:nvPicPr>
        <p:blipFill>
          <a:blip r:embed="rId4"/>
          <a:stretch>
            <a:fillRect/>
          </a:stretch>
        </p:blipFill>
        <p:spPr>
          <a:xfrm>
            <a:off x="5639651" y="4552696"/>
            <a:ext cx="341372" cy="341372"/>
          </a:xfrm>
          <a:prstGeom prst="rect">
            <a:avLst/>
          </a:prstGeom>
        </p:spPr>
      </p:pic>
      <p:pic>
        <p:nvPicPr>
          <p:cNvPr id="6" name="Picture 5">
            <a:extLst>
              <a:ext uri="{FF2B5EF4-FFF2-40B4-BE49-F238E27FC236}">
                <a16:creationId xmlns:a16="http://schemas.microsoft.com/office/drawing/2014/main" id="{F38FB7BA-5944-0743-ACBD-9D1ECB82DF6D}"/>
              </a:ext>
            </a:extLst>
          </p:cNvPr>
          <p:cNvPicPr>
            <a:picLocks noChangeAspect="1"/>
          </p:cNvPicPr>
          <p:nvPr userDrawn="1"/>
        </p:nvPicPr>
        <p:blipFill>
          <a:blip r:embed="rId5"/>
          <a:stretch>
            <a:fillRect/>
          </a:stretch>
        </p:blipFill>
        <p:spPr>
          <a:xfrm>
            <a:off x="5662717" y="3799584"/>
            <a:ext cx="295241" cy="202978"/>
          </a:xfrm>
          <a:prstGeom prst="rect">
            <a:avLst/>
          </a:prstGeom>
        </p:spPr>
      </p:pic>
      <p:pic>
        <p:nvPicPr>
          <p:cNvPr id="18" name="Picture 17">
            <a:extLst>
              <a:ext uri="{FF2B5EF4-FFF2-40B4-BE49-F238E27FC236}">
                <a16:creationId xmlns:a16="http://schemas.microsoft.com/office/drawing/2014/main" id="{444A31D4-13AF-E245-ABDD-2B92213E0DC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134187" y="-68177"/>
            <a:ext cx="2629550" cy="3572219"/>
          </a:xfrm>
          <a:prstGeom prst="rect">
            <a:avLst/>
          </a:prstGeom>
        </p:spPr>
      </p:pic>
      <p:pic>
        <p:nvPicPr>
          <p:cNvPr id="7" name="Picture 6">
            <a:extLst>
              <a:ext uri="{FF2B5EF4-FFF2-40B4-BE49-F238E27FC236}">
                <a16:creationId xmlns:a16="http://schemas.microsoft.com/office/drawing/2014/main" id="{856A01DD-9AED-2244-912D-F38F49688C86}"/>
              </a:ext>
            </a:extLst>
          </p:cNvPr>
          <p:cNvPicPr>
            <a:picLocks noChangeAspect="1"/>
          </p:cNvPicPr>
          <p:nvPr userDrawn="1"/>
        </p:nvPicPr>
        <p:blipFill>
          <a:blip r:embed="rId7"/>
          <a:stretch>
            <a:fillRect/>
          </a:stretch>
        </p:blipFill>
        <p:spPr>
          <a:xfrm rot="2253997">
            <a:off x="-101668" y="5230371"/>
            <a:ext cx="4125376" cy="1069542"/>
          </a:xfrm>
          <a:prstGeom prst="rect">
            <a:avLst/>
          </a:prstGeom>
        </p:spPr>
      </p:pic>
      <p:pic>
        <p:nvPicPr>
          <p:cNvPr id="8" name="Picture 7">
            <a:extLst>
              <a:ext uri="{FF2B5EF4-FFF2-40B4-BE49-F238E27FC236}">
                <a16:creationId xmlns:a16="http://schemas.microsoft.com/office/drawing/2014/main" id="{83102EE5-53FA-7941-852F-5B889F87FA2D}"/>
              </a:ext>
            </a:extLst>
          </p:cNvPr>
          <p:cNvPicPr>
            <a:picLocks noChangeAspect="1"/>
          </p:cNvPicPr>
          <p:nvPr userDrawn="1"/>
        </p:nvPicPr>
        <p:blipFill>
          <a:blip r:embed="rId8"/>
          <a:stretch>
            <a:fillRect/>
          </a:stretch>
        </p:blipFill>
        <p:spPr>
          <a:xfrm rot="1117024">
            <a:off x="-139517" y="3849799"/>
            <a:ext cx="1854200" cy="825500"/>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Laptop with Titl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239A97-B41C-7D49-91E3-3AC01EE4DBE1}"/>
              </a:ext>
            </a:extLst>
          </p:cNvPr>
          <p:cNvSpPr/>
          <p:nvPr userDrawn="1"/>
        </p:nvSpPr>
        <p:spPr>
          <a:xfrm>
            <a:off x="0" y="1893434"/>
            <a:ext cx="12192000" cy="4964566"/>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387" t="10823" r="9307" b="5574"/>
          <a:stretch/>
        </p:blipFill>
        <p:spPr>
          <a:xfrm>
            <a:off x="4250717" y="1545796"/>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5388464" y="1979698"/>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Click here  to add photo</a:t>
            </a:r>
          </a:p>
        </p:txBody>
      </p:sp>
      <p:sp>
        <p:nvSpPr>
          <p:cNvPr id="14" name="Text Placeholder 23">
            <a:extLst>
              <a:ext uri="{FF2B5EF4-FFF2-40B4-BE49-F238E27FC236}">
                <a16:creationId xmlns:a16="http://schemas.microsoft.com/office/drawing/2014/main" id="{E1E5AEE7-0BD8-3B4A-B8F3-E55ED2AE84B3}"/>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A23B23"/>
                </a:solidFill>
                <a:latin typeface="+mn-lt"/>
              </a:defRPr>
            </a:lvl1pPr>
          </a:lstStyle>
          <a:p>
            <a:pPr lvl="0"/>
            <a:r>
              <a:rPr lang="en-US"/>
              <a:t>Laptop Preview</a:t>
            </a:r>
          </a:p>
        </p:txBody>
      </p:sp>
      <p:sp>
        <p:nvSpPr>
          <p:cNvPr id="15" name="TextBox 14">
            <a:extLst>
              <a:ext uri="{FF2B5EF4-FFF2-40B4-BE49-F238E27FC236}">
                <a16:creationId xmlns:a16="http://schemas.microsoft.com/office/drawing/2014/main" id="{64990F19-E81F-2841-8FD0-E41B6DDDDFD8}"/>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F29AB694-A0D5-B846-8F81-80CA5380BF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513A0C12-E697-0A4F-907E-2E0CFCE2CF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8897661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8E046-3077-041C-2CA5-7D0EC0F63E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D40FB454-EBAE-35B1-6D30-E0F6AF9328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4EA0DDB5-A362-5F7E-9FE3-5241C2025672}"/>
              </a:ext>
            </a:extLst>
          </p:cNvPr>
          <p:cNvSpPr>
            <a:spLocks noGrp="1"/>
          </p:cNvSpPr>
          <p:nvPr>
            <p:ph type="dt" sz="half" idx="10"/>
          </p:nvPr>
        </p:nvSpPr>
        <p:spPr/>
        <p:txBody>
          <a:bodyPr/>
          <a:lstStyle/>
          <a:p>
            <a:fld id="{2AA2A7F2-10C5-4D62-B3DD-2D5014FB66C2}" type="datetimeFigureOut">
              <a:rPr lang="en-IE" smtClean="0"/>
              <a:t>28/11/2022</a:t>
            </a:fld>
            <a:endParaRPr lang="en-IE"/>
          </a:p>
        </p:txBody>
      </p:sp>
      <p:sp>
        <p:nvSpPr>
          <p:cNvPr id="5" name="Footer Placeholder 4">
            <a:extLst>
              <a:ext uri="{FF2B5EF4-FFF2-40B4-BE49-F238E27FC236}">
                <a16:creationId xmlns:a16="http://schemas.microsoft.com/office/drawing/2014/main" id="{C27EF8F8-6620-7B1F-3744-1965294C1B4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3F0EC82-F03B-E178-C964-8801D11AE2A9}"/>
              </a:ext>
            </a:extLst>
          </p:cNvPr>
          <p:cNvSpPr>
            <a:spLocks noGrp="1"/>
          </p:cNvSpPr>
          <p:nvPr>
            <p:ph type="sldNum" sz="quarter" idx="12"/>
          </p:nvPr>
        </p:nvSpPr>
        <p:spPr/>
        <p:txBody>
          <a:bodyPr/>
          <a:lstStyle/>
          <a:p>
            <a:fld id="{B437BFB1-3E62-4B72-9928-DF2D4571FA9B}" type="slidenum">
              <a:rPr lang="en-IE" smtClean="0"/>
              <a:t>‹#›</a:t>
            </a:fld>
            <a:endParaRPr lang="en-IE"/>
          </a:p>
        </p:txBody>
      </p:sp>
    </p:spTree>
    <p:extLst>
      <p:ext uri="{BB962C8B-B14F-4D97-AF65-F5344CB8AC3E}">
        <p14:creationId xmlns:p14="http://schemas.microsoft.com/office/powerpoint/2010/main" val="22389816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Fin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3BDC11-316A-2942-A68D-84819EE5171B}"/>
              </a:ext>
            </a:extLst>
          </p:cNvPr>
          <p:cNvSpPr/>
          <p:nvPr userDrawn="1"/>
        </p:nvSpPr>
        <p:spPr>
          <a:xfrm>
            <a:off x="0" y="0"/>
            <a:ext cx="12191999" cy="6858000"/>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4436620" y="4958465"/>
            <a:ext cx="2812464" cy="323455"/>
          </a:xfrm>
        </p:spPr>
        <p:txBody>
          <a:bodyPr anchor="t">
            <a:normAutofit/>
          </a:bodyPr>
          <a:lstStyle>
            <a:lvl1pPr marL="0" indent="0" algn="ctr">
              <a:buNone/>
              <a:defRPr sz="1600">
                <a:solidFill>
                  <a:srgbClr val="6D6A3A"/>
                </a:solidFill>
              </a:defRPr>
            </a:lvl1pPr>
          </a:lstStyle>
          <a:p>
            <a:pPr lvl="0"/>
            <a:r>
              <a:rPr lang="en-US" dirty="0"/>
              <a:t>www.small-holders.eu</a:t>
            </a:r>
          </a:p>
        </p:txBody>
      </p:sp>
      <p:pic>
        <p:nvPicPr>
          <p:cNvPr id="12" name="Picture 11">
            <a:extLst>
              <a:ext uri="{FF2B5EF4-FFF2-40B4-BE49-F238E27FC236}">
                <a16:creationId xmlns:a16="http://schemas.microsoft.com/office/drawing/2014/main" id="{C5271788-4CA4-464C-9D7B-65B32F0F3EFF}"/>
              </a:ext>
            </a:extLst>
          </p:cNvPr>
          <p:cNvPicPr>
            <a:picLocks noChangeAspect="1"/>
          </p:cNvPicPr>
          <p:nvPr userDrawn="1"/>
        </p:nvPicPr>
        <p:blipFill>
          <a:blip r:embed="rId2"/>
          <a:stretch>
            <a:fillRect/>
          </a:stretch>
        </p:blipFill>
        <p:spPr>
          <a:xfrm>
            <a:off x="9555076" y="6083509"/>
            <a:ext cx="1840921" cy="411785"/>
          </a:xfrm>
          <a:prstGeom prst="rect">
            <a:avLst/>
          </a:prstGeom>
        </p:spPr>
      </p:pic>
      <p:sp>
        <p:nvSpPr>
          <p:cNvPr id="15" name="Text Box 5">
            <a:extLst>
              <a:ext uri="{FF2B5EF4-FFF2-40B4-BE49-F238E27FC236}">
                <a16:creationId xmlns:a16="http://schemas.microsoft.com/office/drawing/2014/main" id="{D6464519-6330-A14B-8072-74F35DCBEA13}"/>
              </a:ext>
            </a:extLst>
          </p:cNvPr>
          <p:cNvSpPr txBox="1"/>
          <p:nvPr userDrawn="1"/>
        </p:nvSpPr>
        <p:spPr>
          <a:xfrm>
            <a:off x="4245108" y="6061476"/>
            <a:ext cx="4732132" cy="138513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414042"/>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414042"/>
              </a:solidFill>
              <a:effectLst/>
              <a:ea typeface="Calibri" panose="020F0502020204030204" pitchFamily="34" charset="0"/>
              <a:cs typeface="Times New Roman" panose="02020603050405020304" pitchFamily="18" charset="0"/>
            </a:endParaRPr>
          </a:p>
          <a:p>
            <a:pPr algn="ctr"/>
            <a:r>
              <a:rPr lang="en-US" sz="800" dirty="0">
                <a:solidFill>
                  <a:srgbClr val="414042"/>
                </a:solidFill>
                <a:effectLst/>
                <a:ea typeface="Calibri" panose="020F0502020204030204" pitchFamily="34" charset="0"/>
                <a:cs typeface="Times New Roman" panose="02020603050405020304" pitchFamily="18" charset="0"/>
              </a:rPr>
              <a:t> </a:t>
            </a:r>
            <a:endParaRPr lang="en-IE" sz="1100" dirty="0">
              <a:solidFill>
                <a:srgbClr val="414042"/>
              </a:solidFill>
              <a:effectLst/>
              <a:ea typeface="Calibri" panose="020F0502020204030204" pitchFamily="34" charset="0"/>
              <a:cs typeface="Times New Roman" panose="02020603050405020304" pitchFamily="18" charset="0"/>
            </a:endParaRPr>
          </a:p>
        </p:txBody>
      </p:sp>
      <p:sp>
        <p:nvSpPr>
          <p:cNvPr id="16" name="Text Placeholder 23">
            <a:extLst>
              <a:ext uri="{FF2B5EF4-FFF2-40B4-BE49-F238E27FC236}">
                <a16:creationId xmlns:a16="http://schemas.microsoft.com/office/drawing/2014/main" id="{7030094F-C34E-2E47-A934-54A5E736DB06}"/>
              </a:ext>
            </a:extLst>
          </p:cNvPr>
          <p:cNvSpPr>
            <a:spLocks noGrp="1"/>
          </p:cNvSpPr>
          <p:nvPr>
            <p:ph type="body" sz="quarter" idx="20" hasCustomPrompt="1"/>
          </p:nvPr>
        </p:nvSpPr>
        <p:spPr>
          <a:xfrm>
            <a:off x="4245108" y="1962016"/>
            <a:ext cx="3195486" cy="731140"/>
          </a:xfrm>
        </p:spPr>
        <p:txBody>
          <a:bodyPr anchor="ctr">
            <a:normAutofit/>
          </a:bodyPr>
          <a:lstStyle>
            <a:lvl1pPr marL="0" indent="0" algn="ctr">
              <a:buNone/>
              <a:defRPr sz="2800" baseline="0">
                <a:solidFill>
                  <a:srgbClr val="60220F"/>
                </a:solidFill>
                <a:latin typeface="+mn-lt"/>
              </a:defRPr>
            </a:lvl1pPr>
          </a:lstStyle>
          <a:p>
            <a:pPr lvl="0"/>
            <a:r>
              <a:rPr lang="en-US" dirty="0"/>
              <a:t>Any Questions?</a:t>
            </a:r>
          </a:p>
        </p:txBody>
      </p:sp>
      <p:sp>
        <p:nvSpPr>
          <p:cNvPr id="17" name="Text Placeholder 23">
            <a:extLst>
              <a:ext uri="{FF2B5EF4-FFF2-40B4-BE49-F238E27FC236}">
                <a16:creationId xmlns:a16="http://schemas.microsoft.com/office/drawing/2014/main" id="{1FD74090-AFB6-3A41-8FD3-2E36AB8FAE3C}"/>
              </a:ext>
            </a:extLst>
          </p:cNvPr>
          <p:cNvSpPr>
            <a:spLocks noGrp="1"/>
          </p:cNvSpPr>
          <p:nvPr>
            <p:ph type="body" sz="quarter" idx="21" hasCustomPrompt="1"/>
          </p:nvPr>
        </p:nvSpPr>
        <p:spPr>
          <a:xfrm>
            <a:off x="4245109" y="1152440"/>
            <a:ext cx="3195485" cy="837258"/>
          </a:xfrm>
        </p:spPr>
        <p:txBody>
          <a:bodyPr anchor="ctr">
            <a:normAutofit/>
          </a:bodyPr>
          <a:lstStyle>
            <a:lvl1pPr marL="0" indent="0" algn="ctr">
              <a:buNone/>
              <a:defRPr sz="4800" baseline="0">
                <a:solidFill>
                  <a:srgbClr val="A23B23"/>
                </a:solidFill>
                <a:latin typeface="+mn-lt"/>
              </a:defRPr>
            </a:lvl1pPr>
          </a:lstStyle>
          <a:p>
            <a:pPr lvl="0"/>
            <a:r>
              <a:rPr lang="en-US" dirty="0"/>
              <a:t>Thank You</a:t>
            </a:r>
          </a:p>
        </p:txBody>
      </p:sp>
      <p:pic>
        <p:nvPicPr>
          <p:cNvPr id="5" name="Picture 4">
            <a:extLst>
              <a:ext uri="{FF2B5EF4-FFF2-40B4-BE49-F238E27FC236}">
                <a16:creationId xmlns:a16="http://schemas.microsoft.com/office/drawing/2014/main" id="{336397B9-5EE1-4142-88BB-B7DDBA83F01D}"/>
              </a:ext>
            </a:extLst>
          </p:cNvPr>
          <p:cNvPicPr>
            <a:picLocks noChangeAspect="1"/>
          </p:cNvPicPr>
          <p:nvPr userDrawn="1"/>
        </p:nvPicPr>
        <p:blipFill>
          <a:blip r:embed="rId3"/>
          <a:stretch>
            <a:fillRect/>
          </a:stretch>
        </p:blipFill>
        <p:spPr>
          <a:xfrm>
            <a:off x="5639651" y="4552696"/>
            <a:ext cx="341372" cy="341372"/>
          </a:xfrm>
          <a:prstGeom prst="rect">
            <a:avLst/>
          </a:prstGeom>
        </p:spPr>
      </p:pic>
      <p:pic>
        <p:nvPicPr>
          <p:cNvPr id="18" name="Picture 17">
            <a:extLst>
              <a:ext uri="{FF2B5EF4-FFF2-40B4-BE49-F238E27FC236}">
                <a16:creationId xmlns:a16="http://schemas.microsoft.com/office/drawing/2014/main" id="{444A31D4-13AF-E245-ABDD-2B92213E0DC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34187" y="-68177"/>
            <a:ext cx="2629550" cy="3572219"/>
          </a:xfrm>
          <a:prstGeom prst="rect">
            <a:avLst/>
          </a:prstGeom>
        </p:spPr>
      </p:pic>
      <p:pic>
        <p:nvPicPr>
          <p:cNvPr id="7" name="Picture 6">
            <a:extLst>
              <a:ext uri="{FF2B5EF4-FFF2-40B4-BE49-F238E27FC236}">
                <a16:creationId xmlns:a16="http://schemas.microsoft.com/office/drawing/2014/main" id="{856A01DD-9AED-2244-912D-F38F49688C86}"/>
              </a:ext>
            </a:extLst>
          </p:cNvPr>
          <p:cNvPicPr>
            <a:picLocks noChangeAspect="1"/>
          </p:cNvPicPr>
          <p:nvPr userDrawn="1"/>
        </p:nvPicPr>
        <p:blipFill>
          <a:blip r:embed="rId5"/>
          <a:stretch>
            <a:fillRect/>
          </a:stretch>
        </p:blipFill>
        <p:spPr>
          <a:xfrm rot="2253997">
            <a:off x="-101668" y="5230371"/>
            <a:ext cx="4125376" cy="1069542"/>
          </a:xfrm>
          <a:prstGeom prst="rect">
            <a:avLst/>
          </a:prstGeom>
        </p:spPr>
      </p:pic>
      <p:pic>
        <p:nvPicPr>
          <p:cNvPr id="8" name="Picture 7">
            <a:extLst>
              <a:ext uri="{FF2B5EF4-FFF2-40B4-BE49-F238E27FC236}">
                <a16:creationId xmlns:a16="http://schemas.microsoft.com/office/drawing/2014/main" id="{83102EE5-53FA-7941-852F-5B889F87FA2D}"/>
              </a:ext>
            </a:extLst>
          </p:cNvPr>
          <p:cNvPicPr>
            <a:picLocks noChangeAspect="1"/>
          </p:cNvPicPr>
          <p:nvPr userDrawn="1"/>
        </p:nvPicPr>
        <p:blipFill>
          <a:blip r:embed="rId6"/>
          <a:stretch>
            <a:fillRect/>
          </a:stretch>
        </p:blipFill>
        <p:spPr>
          <a:xfrm rot="1117024">
            <a:off x="-139517" y="3849799"/>
            <a:ext cx="1854200" cy="825500"/>
          </a:xfrm>
          <a:prstGeom prst="rect">
            <a:avLst/>
          </a:prstGeom>
        </p:spPr>
      </p:pic>
    </p:spTree>
    <p:extLst>
      <p:ext uri="{BB962C8B-B14F-4D97-AF65-F5344CB8AC3E}">
        <p14:creationId xmlns:p14="http://schemas.microsoft.com/office/powerpoint/2010/main" val="2076128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DA1792-1F1E-1E48-874D-FD908AEA7AB3}"/>
              </a:ext>
            </a:extLst>
          </p:cNvPr>
          <p:cNvPicPr>
            <a:picLocks noChangeAspect="1"/>
          </p:cNvPicPr>
          <p:nvPr userDrawn="1"/>
        </p:nvPicPr>
        <p:blipFill>
          <a:blip r:embed="rId2"/>
          <a:stretch>
            <a:fillRect/>
          </a:stretch>
        </p:blipFill>
        <p:spPr>
          <a:xfrm>
            <a:off x="-1" y="4956756"/>
            <a:ext cx="1872867" cy="1901244"/>
          </a:xfrm>
          <a:prstGeom prst="rect">
            <a:avLst/>
          </a:prstGeom>
        </p:spPr>
      </p:pic>
      <p:sp>
        <p:nvSpPr>
          <p:cNvPr id="10" name="TextBox 9">
            <a:extLst>
              <a:ext uri="{FF2B5EF4-FFF2-40B4-BE49-F238E27FC236}">
                <a16:creationId xmlns:a16="http://schemas.microsoft.com/office/drawing/2014/main" id="{6F5E91B6-3403-7E40-919D-CCD57C73FD4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sp>
        <p:nvSpPr>
          <p:cNvPr id="7" name="Text Placeholder 25">
            <a:extLst>
              <a:ext uri="{FF2B5EF4-FFF2-40B4-BE49-F238E27FC236}">
                <a16:creationId xmlns:a16="http://schemas.microsoft.com/office/drawing/2014/main" id="{676CC838-13B7-FF4B-8221-67FEC196447C}"/>
              </a:ext>
            </a:extLst>
          </p:cNvPr>
          <p:cNvSpPr>
            <a:spLocks noGrp="1"/>
          </p:cNvSpPr>
          <p:nvPr>
            <p:ph type="body" sz="quarter" idx="15" hasCustomPrompt="1"/>
          </p:nvPr>
        </p:nvSpPr>
        <p:spPr>
          <a:xfrm>
            <a:off x="6330341" y="574617"/>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1</a:t>
            </a:r>
          </a:p>
        </p:txBody>
      </p:sp>
      <p:sp>
        <p:nvSpPr>
          <p:cNvPr id="8" name="Text Placeholder 17">
            <a:extLst>
              <a:ext uri="{FF2B5EF4-FFF2-40B4-BE49-F238E27FC236}">
                <a16:creationId xmlns:a16="http://schemas.microsoft.com/office/drawing/2014/main" id="{4B820A72-69B8-4D4C-8385-F041AA1ACE67}"/>
              </a:ext>
            </a:extLst>
          </p:cNvPr>
          <p:cNvSpPr>
            <a:spLocks noGrp="1"/>
          </p:cNvSpPr>
          <p:nvPr>
            <p:ph type="body" sz="quarter" idx="18" hasCustomPrompt="1"/>
          </p:nvPr>
        </p:nvSpPr>
        <p:spPr>
          <a:xfrm>
            <a:off x="750855" y="1583402"/>
            <a:ext cx="4306395" cy="4591442"/>
          </a:xfrm>
        </p:spPr>
        <p:txBody>
          <a:bodyPr/>
          <a:lstStyle>
            <a:lvl1pP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0035398-B97A-764A-8FE9-557C3798993E}"/>
              </a:ext>
            </a:extLst>
          </p:cNvPr>
          <p:cNvSpPr>
            <a:spLocks noGrp="1"/>
          </p:cNvSpPr>
          <p:nvPr>
            <p:ph type="body" sz="quarter" idx="16" hasCustomPrompt="1"/>
          </p:nvPr>
        </p:nvSpPr>
        <p:spPr>
          <a:xfrm>
            <a:off x="753301" y="656652"/>
            <a:ext cx="4378451" cy="603631"/>
          </a:xfrm>
        </p:spPr>
        <p:txBody>
          <a:bodyPr>
            <a:normAutofit/>
          </a:bodyPr>
          <a:lstStyle>
            <a:lvl1pPr marL="0" indent="0" algn="l">
              <a:buNone/>
              <a:defRPr sz="3600" b="0" i="0">
                <a:solidFill>
                  <a:srgbClr val="A23B23"/>
                </a:solidFill>
                <a:latin typeface="+mn-lt"/>
              </a:defRPr>
            </a:lvl1pPr>
          </a:lstStyle>
          <a:p>
            <a:pPr lvl="0"/>
            <a:r>
              <a:rPr lang="en-US"/>
              <a:t>Contents Slide</a:t>
            </a:r>
          </a:p>
        </p:txBody>
      </p:sp>
      <p:sp>
        <p:nvSpPr>
          <p:cNvPr id="13" name="Text Placeholder 25">
            <a:extLst>
              <a:ext uri="{FF2B5EF4-FFF2-40B4-BE49-F238E27FC236}">
                <a16:creationId xmlns:a16="http://schemas.microsoft.com/office/drawing/2014/main" id="{59E181A3-3C55-AE4C-A954-98A24663B33A}"/>
              </a:ext>
            </a:extLst>
          </p:cNvPr>
          <p:cNvSpPr>
            <a:spLocks noGrp="1"/>
          </p:cNvSpPr>
          <p:nvPr>
            <p:ph type="body" sz="quarter" idx="14" hasCustomPrompt="1"/>
          </p:nvPr>
        </p:nvSpPr>
        <p:spPr>
          <a:xfrm>
            <a:off x="7060250" y="517422"/>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pic>
        <p:nvPicPr>
          <p:cNvPr id="5" name="Picture 4">
            <a:extLst>
              <a:ext uri="{FF2B5EF4-FFF2-40B4-BE49-F238E27FC236}">
                <a16:creationId xmlns:a16="http://schemas.microsoft.com/office/drawing/2014/main" id="{834C01E1-2765-1C48-8293-46FC43D5AF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5" name="Picture 14">
            <a:extLst>
              <a:ext uri="{FF2B5EF4-FFF2-40B4-BE49-F238E27FC236}">
                <a16:creationId xmlns:a16="http://schemas.microsoft.com/office/drawing/2014/main" id="{6BB917BC-6C3B-E648-A3EB-29256A10FD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16" name="Text Placeholder 25">
            <a:extLst>
              <a:ext uri="{FF2B5EF4-FFF2-40B4-BE49-F238E27FC236}">
                <a16:creationId xmlns:a16="http://schemas.microsoft.com/office/drawing/2014/main" id="{B6905997-00DD-F740-867C-A1FBAEC83655}"/>
              </a:ext>
            </a:extLst>
          </p:cNvPr>
          <p:cNvSpPr>
            <a:spLocks noGrp="1"/>
          </p:cNvSpPr>
          <p:nvPr>
            <p:ph type="body" sz="quarter" idx="19" hasCustomPrompt="1"/>
          </p:nvPr>
        </p:nvSpPr>
        <p:spPr>
          <a:xfrm>
            <a:off x="6314439" y="1542024"/>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2</a:t>
            </a:r>
          </a:p>
        </p:txBody>
      </p:sp>
      <p:sp>
        <p:nvSpPr>
          <p:cNvPr id="17" name="Text Placeholder 25">
            <a:extLst>
              <a:ext uri="{FF2B5EF4-FFF2-40B4-BE49-F238E27FC236}">
                <a16:creationId xmlns:a16="http://schemas.microsoft.com/office/drawing/2014/main" id="{F4542060-3255-E84C-BAB2-B0E5DB2D9F06}"/>
              </a:ext>
            </a:extLst>
          </p:cNvPr>
          <p:cNvSpPr>
            <a:spLocks noGrp="1"/>
          </p:cNvSpPr>
          <p:nvPr>
            <p:ph type="body" sz="quarter" idx="20" hasCustomPrompt="1"/>
          </p:nvPr>
        </p:nvSpPr>
        <p:spPr>
          <a:xfrm>
            <a:off x="7046997" y="1484830"/>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5">
            <a:extLst>
              <a:ext uri="{FF2B5EF4-FFF2-40B4-BE49-F238E27FC236}">
                <a16:creationId xmlns:a16="http://schemas.microsoft.com/office/drawing/2014/main" id="{D3D30582-43F8-F84E-9FCF-DA8612AD70C8}"/>
              </a:ext>
            </a:extLst>
          </p:cNvPr>
          <p:cNvSpPr>
            <a:spLocks noGrp="1"/>
          </p:cNvSpPr>
          <p:nvPr>
            <p:ph type="body" sz="quarter" idx="21" hasCustomPrompt="1"/>
          </p:nvPr>
        </p:nvSpPr>
        <p:spPr>
          <a:xfrm>
            <a:off x="6298536" y="2509434"/>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3</a:t>
            </a:r>
          </a:p>
        </p:txBody>
      </p:sp>
      <p:sp>
        <p:nvSpPr>
          <p:cNvPr id="19" name="Text Placeholder 25">
            <a:extLst>
              <a:ext uri="{FF2B5EF4-FFF2-40B4-BE49-F238E27FC236}">
                <a16:creationId xmlns:a16="http://schemas.microsoft.com/office/drawing/2014/main" id="{CC8F4419-5B86-6247-A880-3A5D3B835FB2}"/>
              </a:ext>
            </a:extLst>
          </p:cNvPr>
          <p:cNvSpPr>
            <a:spLocks noGrp="1"/>
          </p:cNvSpPr>
          <p:nvPr>
            <p:ph type="body" sz="quarter" idx="22" hasCustomPrompt="1"/>
          </p:nvPr>
        </p:nvSpPr>
        <p:spPr>
          <a:xfrm>
            <a:off x="7033746" y="2452238"/>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0" name="Text Placeholder 25">
            <a:extLst>
              <a:ext uri="{FF2B5EF4-FFF2-40B4-BE49-F238E27FC236}">
                <a16:creationId xmlns:a16="http://schemas.microsoft.com/office/drawing/2014/main" id="{E87691B1-111B-AF4D-9A7B-C4A14CFC3C06}"/>
              </a:ext>
            </a:extLst>
          </p:cNvPr>
          <p:cNvSpPr>
            <a:spLocks noGrp="1"/>
          </p:cNvSpPr>
          <p:nvPr>
            <p:ph type="body" sz="quarter" idx="23" hasCustomPrompt="1"/>
          </p:nvPr>
        </p:nvSpPr>
        <p:spPr>
          <a:xfrm>
            <a:off x="6282633" y="3476841"/>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4</a:t>
            </a:r>
          </a:p>
        </p:txBody>
      </p:sp>
      <p:sp>
        <p:nvSpPr>
          <p:cNvPr id="21" name="Text Placeholder 25">
            <a:extLst>
              <a:ext uri="{FF2B5EF4-FFF2-40B4-BE49-F238E27FC236}">
                <a16:creationId xmlns:a16="http://schemas.microsoft.com/office/drawing/2014/main" id="{7E143A14-CD74-1A4C-8AD8-70662B8B1DB7}"/>
              </a:ext>
            </a:extLst>
          </p:cNvPr>
          <p:cNvSpPr>
            <a:spLocks noGrp="1"/>
          </p:cNvSpPr>
          <p:nvPr>
            <p:ph type="body" sz="quarter" idx="24" hasCustomPrompt="1"/>
          </p:nvPr>
        </p:nvSpPr>
        <p:spPr>
          <a:xfrm>
            <a:off x="7020493" y="3419646"/>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2" name="Text Placeholder 25">
            <a:extLst>
              <a:ext uri="{FF2B5EF4-FFF2-40B4-BE49-F238E27FC236}">
                <a16:creationId xmlns:a16="http://schemas.microsoft.com/office/drawing/2014/main" id="{C637FD0A-6E13-C84D-8485-0FEE4ABDBCE7}"/>
              </a:ext>
            </a:extLst>
          </p:cNvPr>
          <p:cNvSpPr>
            <a:spLocks noGrp="1"/>
          </p:cNvSpPr>
          <p:nvPr>
            <p:ph type="body" sz="quarter" idx="25" hasCustomPrompt="1"/>
          </p:nvPr>
        </p:nvSpPr>
        <p:spPr>
          <a:xfrm>
            <a:off x="6266730" y="4444252"/>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5</a:t>
            </a:r>
          </a:p>
        </p:txBody>
      </p:sp>
      <p:sp>
        <p:nvSpPr>
          <p:cNvPr id="23" name="Text Placeholder 25">
            <a:extLst>
              <a:ext uri="{FF2B5EF4-FFF2-40B4-BE49-F238E27FC236}">
                <a16:creationId xmlns:a16="http://schemas.microsoft.com/office/drawing/2014/main" id="{35C54625-7275-114E-AF90-8E5BADDEDFF0}"/>
              </a:ext>
            </a:extLst>
          </p:cNvPr>
          <p:cNvSpPr>
            <a:spLocks noGrp="1"/>
          </p:cNvSpPr>
          <p:nvPr>
            <p:ph type="body" sz="quarter" idx="26" hasCustomPrompt="1"/>
          </p:nvPr>
        </p:nvSpPr>
        <p:spPr>
          <a:xfrm>
            <a:off x="6993989" y="4387054"/>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4" name="Text Placeholder 25">
            <a:extLst>
              <a:ext uri="{FF2B5EF4-FFF2-40B4-BE49-F238E27FC236}">
                <a16:creationId xmlns:a16="http://schemas.microsoft.com/office/drawing/2014/main" id="{69AF7293-8ED7-A54D-B260-97E00FD0302F}"/>
              </a:ext>
            </a:extLst>
          </p:cNvPr>
          <p:cNvSpPr>
            <a:spLocks noGrp="1"/>
          </p:cNvSpPr>
          <p:nvPr>
            <p:ph type="body" sz="quarter" idx="27" hasCustomPrompt="1"/>
          </p:nvPr>
        </p:nvSpPr>
        <p:spPr>
          <a:xfrm>
            <a:off x="6250827" y="5411659"/>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6</a:t>
            </a:r>
          </a:p>
        </p:txBody>
      </p:sp>
      <p:sp>
        <p:nvSpPr>
          <p:cNvPr id="25" name="Text Placeholder 25">
            <a:extLst>
              <a:ext uri="{FF2B5EF4-FFF2-40B4-BE49-F238E27FC236}">
                <a16:creationId xmlns:a16="http://schemas.microsoft.com/office/drawing/2014/main" id="{4E8B211D-78B3-9C48-A25F-261367D9F014}"/>
              </a:ext>
            </a:extLst>
          </p:cNvPr>
          <p:cNvSpPr>
            <a:spLocks noGrp="1"/>
          </p:cNvSpPr>
          <p:nvPr>
            <p:ph type="body" sz="quarter" idx="28" hasCustomPrompt="1"/>
          </p:nvPr>
        </p:nvSpPr>
        <p:spPr>
          <a:xfrm>
            <a:off x="6980736" y="5354464"/>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96190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139180-7488-C94B-BC0C-C1B0E7D7F378}"/>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9" name="Text Placeholder 25">
            <a:extLst>
              <a:ext uri="{FF2B5EF4-FFF2-40B4-BE49-F238E27FC236}">
                <a16:creationId xmlns:a16="http://schemas.microsoft.com/office/drawing/2014/main" id="{8E4DB493-497A-8248-9FDE-F55F2F4D0DC8}"/>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3">
            <a:extLst>
              <a:ext uri="{FF2B5EF4-FFF2-40B4-BE49-F238E27FC236}">
                <a16:creationId xmlns:a16="http://schemas.microsoft.com/office/drawing/2014/main" id="{CC257068-6BBA-4E4C-B610-5F2FD98BBECF}"/>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15" name="TextBox 14">
            <a:extLst>
              <a:ext uri="{FF2B5EF4-FFF2-40B4-BE49-F238E27FC236}">
                <a16:creationId xmlns:a16="http://schemas.microsoft.com/office/drawing/2014/main" id="{072E4480-FDAF-9B46-99B3-998EF3805AEC}"/>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7BA43C0C-A74D-C246-BE0A-BEF4B75318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8" name="Picture 17">
            <a:extLst>
              <a:ext uri="{FF2B5EF4-FFF2-40B4-BE49-F238E27FC236}">
                <a16:creationId xmlns:a16="http://schemas.microsoft.com/office/drawing/2014/main" id="{50119A42-A92D-F343-88D1-B8EF030FA7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309914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31AED8-AC74-9A4E-B66C-2EFA734BA347}"/>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Text Placeholder 25">
            <a:extLst>
              <a:ext uri="{FF2B5EF4-FFF2-40B4-BE49-F238E27FC236}">
                <a16:creationId xmlns:a16="http://schemas.microsoft.com/office/drawing/2014/main" id="{FB873CF0-5A43-374C-953D-5B02E7E4F8AF}"/>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5" name="Text Placeholder 23">
            <a:extLst>
              <a:ext uri="{FF2B5EF4-FFF2-40B4-BE49-F238E27FC236}">
                <a16:creationId xmlns:a16="http://schemas.microsoft.com/office/drawing/2014/main" id="{2CFED961-F2C4-7045-9F94-D647ADB1077C}"/>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6D6A3A"/>
                </a:solidFill>
                <a:latin typeface="+mn-lt"/>
              </a:defRPr>
            </a:lvl1pPr>
          </a:lstStyle>
          <a:p>
            <a:pPr lvl="0"/>
            <a:r>
              <a:rPr lang="en-US"/>
              <a:t>TITLE</a:t>
            </a:r>
          </a:p>
        </p:txBody>
      </p:sp>
      <p:sp>
        <p:nvSpPr>
          <p:cNvPr id="16" name="TextBox 15">
            <a:extLst>
              <a:ext uri="{FF2B5EF4-FFF2-40B4-BE49-F238E27FC236}">
                <a16:creationId xmlns:a16="http://schemas.microsoft.com/office/drawing/2014/main" id="{DBF0EC50-23CE-A442-83A2-061A37DC3A57}"/>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492144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31AED8-AC74-9A4E-B66C-2EFA734BA347}"/>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Text Placeholder 25">
            <a:extLst>
              <a:ext uri="{FF2B5EF4-FFF2-40B4-BE49-F238E27FC236}">
                <a16:creationId xmlns:a16="http://schemas.microsoft.com/office/drawing/2014/main" id="{FB873CF0-5A43-374C-953D-5B02E7E4F8AF}"/>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5" name="Text Placeholder 23">
            <a:extLst>
              <a:ext uri="{FF2B5EF4-FFF2-40B4-BE49-F238E27FC236}">
                <a16:creationId xmlns:a16="http://schemas.microsoft.com/office/drawing/2014/main" id="{2CFED961-F2C4-7045-9F94-D647ADB1077C}"/>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404F2F"/>
                </a:solidFill>
                <a:latin typeface="+mn-lt"/>
              </a:defRPr>
            </a:lvl1pPr>
          </a:lstStyle>
          <a:p>
            <a:pPr lvl="0"/>
            <a:r>
              <a:rPr lang="en-US"/>
              <a:t>TITLE</a:t>
            </a:r>
          </a:p>
        </p:txBody>
      </p:sp>
      <p:sp>
        <p:nvSpPr>
          <p:cNvPr id="16" name="TextBox 15">
            <a:extLst>
              <a:ext uri="{FF2B5EF4-FFF2-40B4-BE49-F238E27FC236}">
                <a16:creationId xmlns:a16="http://schemas.microsoft.com/office/drawing/2014/main" id="{DBF0EC50-23CE-A442-83A2-061A37DC3A57}"/>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738290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0026" y="0"/>
            <a:ext cx="4851974" cy="6858000"/>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a:t>01</a:t>
            </a:r>
          </a:p>
        </p:txBody>
      </p:sp>
    </p:spTree>
    <p:extLst>
      <p:ext uri="{BB962C8B-B14F-4D97-AF65-F5344CB8AC3E}">
        <p14:creationId xmlns:p14="http://schemas.microsoft.com/office/powerpoint/2010/main" val="469618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40026" y="0"/>
            <a:ext cx="4851973" cy="6858000"/>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a:t>02</a:t>
            </a:r>
          </a:p>
        </p:txBody>
      </p:sp>
    </p:spTree>
    <p:extLst>
      <p:ext uri="{BB962C8B-B14F-4D97-AF65-F5344CB8AC3E}">
        <p14:creationId xmlns:p14="http://schemas.microsoft.com/office/powerpoint/2010/main" val="74574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11/28/2022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66" r:id="rId3"/>
    <p:sldLayoutId id="2147483682" r:id="rId4"/>
    <p:sldLayoutId id="2147483685" r:id="rId5"/>
    <p:sldLayoutId id="2147483686" r:id="rId6"/>
    <p:sldLayoutId id="2147483690" r:id="rId7"/>
    <p:sldLayoutId id="2147483691" r:id="rId8"/>
    <p:sldLayoutId id="2147483692" r:id="rId9"/>
    <p:sldLayoutId id="2147483693" r:id="rId10"/>
    <p:sldLayoutId id="2147483673" r:id="rId11"/>
    <p:sldLayoutId id="2147483694" r:id="rId12"/>
    <p:sldLayoutId id="2147483695" r:id="rId13"/>
    <p:sldLayoutId id="2147483675" r:id="rId14"/>
    <p:sldLayoutId id="2147483696" r:id="rId15"/>
    <p:sldLayoutId id="2147483697" r:id="rId16"/>
    <p:sldLayoutId id="2147483651" r:id="rId17"/>
    <p:sldLayoutId id="2147483698" r:id="rId18"/>
    <p:sldLayoutId id="2147483699" r:id="rId19"/>
    <p:sldLayoutId id="2147483704" r:id="rId20"/>
    <p:sldLayoutId id="2147483708" r:id="rId21"/>
    <p:sldLayoutId id="2147483674" r:id="rId22"/>
    <p:sldLayoutId id="2147483706" r:id="rId23"/>
    <p:sldLayoutId id="2147483700" r:id="rId24"/>
    <p:sldLayoutId id="2147483701" r:id="rId25"/>
    <p:sldLayoutId id="2147483653" r:id="rId26"/>
    <p:sldLayoutId id="2147483703" r:id="rId27"/>
    <p:sldLayoutId id="2147483702" r:id="rId28"/>
    <p:sldLayoutId id="2147483689" r:id="rId29"/>
    <p:sldLayoutId id="2147483677" r:id="rId30"/>
    <p:sldLayoutId id="2147483670" r:id="rId31"/>
    <p:sldLayoutId id="2147483676" r:id="rId32"/>
    <p:sldLayoutId id="2147483669" r:id="rId33"/>
    <p:sldLayoutId id="2147483705" r:id="rId34"/>
    <p:sldLayoutId id="2147483707" r:id="rId35"/>
    <p:sldLayoutId id="2147483709"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hyperlink" Target="https://www.template.net/editable/business-budget-excel" TargetMode="External"/><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hyperlink" Target="https://www.template.net/editable/business-budget-excel" TargetMode="External"/><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s://microfinanceireland.ie/" TargetMode="External"/><Relationship Id="rId2" Type="http://schemas.openxmlformats.org/officeDocument/2006/relationships/slideLayout" Target="../slideLayouts/slideLayout34.xml"/><Relationship Id="rId1" Type="http://schemas.openxmlformats.org/officeDocument/2006/relationships/video" Target="https://www.youtube.com/embed/I76rMe4fu-k?feature=oembed" TargetMode="External"/><Relationship Id="rId5" Type="http://schemas.openxmlformats.org/officeDocument/2006/relationships/hyperlink" Target="https://www.youtube.com/watch?v=I76rMe4fu-k" TargetMode="External"/><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hyperlink" Target="https://www.entrepreneur.com/article/228534" TargetMode="External"/><Relationship Id="rId2" Type="http://schemas.openxmlformats.org/officeDocument/2006/relationships/image" Target="../media/image53.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hyperlink" Target="https://www.entrepreneur.com/article/227191" TargetMode="Externa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34.xml"/><Relationship Id="rId1" Type="http://schemas.openxmlformats.org/officeDocument/2006/relationships/video" Target="https://www.youtube.com/embed/q13UX4UCmKY?feature=oembed" TargetMode="External"/><Relationship Id="rId4" Type="http://schemas.openxmlformats.org/officeDocument/2006/relationships/hyperlink" Target="https://www.youtube.com/watch?v=q13UX4UCmKY"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hyperlink" Target="https://www.pngall.com/investing-png" TargetMode="External"/><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hyperlink" Target="https://www.teagasc.ie/rural-economy/rural-development/equine/grants-and-schemes/" TargetMode="External"/><Relationship Id="rId7" Type="http://schemas.openxmlformats.org/officeDocument/2006/relationships/hyperlink" Target="https://www.thinkbusiness.ie/articles/crowdfunding-in-ireland-guide/" TargetMode="External"/><Relationship Id="rId2" Type="http://schemas.openxmlformats.org/officeDocument/2006/relationships/image" Target="../media/image67.png"/><Relationship Id="rId1" Type="http://schemas.openxmlformats.org/officeDocument/2006/relationships/slideLayout" Target="../slideLayouts/slideLayout23.xml"/><Relationship Id="rId6" Type="http://schemas.openxmlformats.org/officeDocument/2006/relationships/hyperlink" Target="https://sbci.gov.ie/products/brexit-impact-loan-scheme-bils#:~:text=The%20Brexit%20Impact%20Loan%20Scheme%20is%20designed%20to,Mid-Caps%20%28including%20primary%20producers%29%20impacted%20primarily%20by%20Brexit%3B" TargetMode="External"/><Relationship Id="rId5" Type="http://schemas.openxmlformats.org/officeDocument/2006/relationships/hyperlink" Target="https://aib.ie/business/sector-expertise/agri" TargetMode="External"/><Relationship Id="rId4" Type="http://schemas.openxmlformats.org/officeDocument/2006/relationships/hyperlink" Target="https://www.gov.ie/en/collection/73aea-schemes-and-services-agriculture-food-and-the-marine/"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2" Type="http://schemas.openxmlformats.org/officeDocument/2006/relationships/hyperlink" Target="http://www.small-holders.eu/" TargetMode="Externa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6DB6DC-6BDA-0344-AD16-A84DB2E2ADD0}"/>
              </a:ext>
            </a:extLst>
          </p:cNvPr>
          <p:cNvSpPr>
            <a:spLocks noGrp="1"/>
          </p:cNvSpPr>
          <p:nvPr>
            <p:ph type="body" sz="quarter" idx="15"/>
          </p:nvPr>
        </p:nvSpPr>
        <p:spPr>
          <a:xfrm>
            <a:off x="3991705" y="2731647"/>
            <a:ext cx="4642930" cy="697353"/>
          </a:xfrm>
        </p:spPr>
        <p:txBody>
          <a:bodyPr/>
          <a:lstStyle/>
          <a:p>
            <a:r>
              <a:rPr lang="en-US" dirty="0"/>
              <a:t>Module 2</a:t>
            </a:r>
          </a:p>
        </p:txBody>
      </p:sp>
      <p:sp>
        <p:nvSpPr>
          <p:cNvPr id="3" name="Text Placeholder 2">
            <a:extLst>
              <a:ext uri="{FF2B5EF4-FFF2-40B4-BE49-F238E27FC236}">
                <a16:creationId xmlns:a16="http://schemas.microsoft.com/office/drawing/2014/main" id="{51E4B0D2-9CBF-B445-AA9C-54F3090D9059}"/>
              </a:ext>
            </a:extLst>
          </p:cNvPr>
          <p:cNvSpPr>
            <a:spLocks noGrp="1"/>
          </p:cNvSpPr>
          <p:nvPr>
            <p:ph type="body" sz="quarter" idx="16"/>
          </p:nvPr>
        </p:nvSpPr>
        <p:spPr>
          <a:xfrm>
            <a:off x="2423974" y="3429000"/>
            <a:ext cx="8121291" cy="1469044"/>
          </a:xfrm>
        </p:spPr>
        <p:txBody>
          <a:bodyPr>
            <a:normAutofit/>
          </a:bodyPr>
          <a:lstStyle/>
          <a:p>
            <a:r>
              <a:rPr lang="en-US" dirty="0"/>
              <a:t>Assessing and Improving your                      Financial Literacy </a:t>
            </a:r>
            <a:endParaRPr lang="en-RU" dirty="0"/>
          </a:p>
          <a:p>
            <a:endParaRPr lang="en-US" dirty="0"/>
          </a:p>
        </p:txBody>
      </p:sp>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otted flower growth progression">
            <a:extLst>
              <a:ext uri="{FF2B5EF4-FFF2-40B4-BE49-F238E27FC236}">
                <a16:creationId xmlns:a16="http://schemas.microsoft.com/office/drawing/2014/main" id="{CD648898-D5D0-BDB1-95F8-F7FC4D8C7E34}"/>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3" name="Text Placeholder 2">
            <a:extLst>
              <a:ext uri="{FF2B5EF4-FFF2-40B4-BE49-F238E27FC236}">
                <a16:creationId xmlns:a16="http://schemas.microsoft.com/office/drawing/2014/main" id="{B9A469E0-49E1-21B1-BE9A-A920A6725354}"/>
              </a:ext>
            </a:extLst>
          </p:cNvPr>
          <p:cNvSpPr>
            <a:spLocks noGrp="1"/>
          </p:cNvSpPr>
          <p:nvPr>
            <p:ph type="body" sz="quarter" idx="16"/>
          </p:nvPr>
        </p:nvSpPr>
        <p:spPr>
          <a:xfrm>
            <a:off x="447064" y="2021622"/>
            <a:ext cx="6482545" cy="4038015"/>
          </a:xfrm>
        </p:spPr>
        <p:txBody>
          <a:bodyPr/>
          <a:lstStyle/>
          <a:p>
            <a:pPr algn="l"/>
            <a:r>
              <a:rPr lang="en-US" dirty="0"/>
              <a:t>A cash flow forecast allows you to plan for the future. It can assist you in making important decisions, such as:</a:t>
            </a:r>
          </a:p>
          <a:p>
            <a:pPr marL="1257300" lvl="2" indent="-342900" algn="l">
              <a:buFont typeface="Arial" panose="020B0604020202020204" pitchFamily="34" charset="0"/>
              <a:buChar char="•"/>
            </a:pPr>
            <a:r>
              <a:rPr lang="en-US" dirty="0"/>
              <a:t>expanding your acreage </a:t>
            </a:r>
          </a:p>
          <a:p>
            <a:pPr marL="1257300" lvl="2" indent="-342900" algn="l">
              <a:buFont typeface="Arial" panose="020B0604020202020204" pitchFamily="34" charset="0"/>
              <a:buChar char="•"/>
            </a:pPr>
            <a:r>
              <a:rPr lang="en-US" dirty="0"/>
              <a:t>investing in equipment</a:t>
            </a:r>
          </a:p>
          <a:p>
            <a:pPr marL="1257300" lvl="2" indent="-342900" algn="l">
              <a:buFont typeface="Arial" panose="020B0604020202020204" pitchFamily="34" charset="0"/>
              <a:buChar char="•"/>
            </a:pPr>
            <a:r>
              <a:rPr lang="en-US" dirty="0"/>
              <a:t>rewarding yourself for your hard work and success</a:t>
            </a:r>
          </a:p>
          <a:p>
            <a:pPr algn="l"/>
            <a:r>
              <a:rPr lang="en-US" dirty="0"/>
              <a:t>Cash flow forecasting can also help you to identify the risks of negative cash flow, and plan accordingly.</a:t>
            </a:r>
            <a:endParaRPr lang="en-IE" dirty="0"/>
          </a:p>
        </p:txBody>
      </p:sp>
      <p:sp>
        <p:nvSpPr>
          <p:cNvPr id="4" name="Text Placeholder 3">
            <a:extLst>
              <a:ext uri="{FF2B5EF4-FFF2-40B4-BE49-F238E27FC236}">
                <a16:creationId xmlns:a16="http://schemas.microsoft.com/office/drawing/2014/main" id="{D5977A24-B992-C48C-FF8A-8BF1376BB545}"/>
              </a:ext>
            </a:extLst>
          </p:cNvPr>
          <p:cNvSpPr>
            <a:spLocks noGrp="1"/>
          </p:cNvSpPr>
          <p:nvPr>
            <p:ph type="body" sz="quarter" idx="18"/>
          </p:nvPr>
        </p:nvSpPr>
        <p:spPr/>
        <p:txBody>
          <a:bodyPr anchor="ctr"/>
          <a:lstStyle/>
          <a:p>
            <a:r>
              <a:rPr lang="en-IE"/>
              <a:t>Cash Flow Forecast uses…</a:t>
            </a:r>
          </a:p>
        </p:txBody>
      </p:sp>
    </p:spTree>
    <p:extLst>
      <p:ext uri="{BB962C8B-B14F-4D97-AF65-F5344CB8AC3E}">
        <p14:creationId xmlns:p14="http://schemas.microsoft.com/office/powerpoint/2010/main" val="1355047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C8BEE7-5DD1-82C0-D5BA-EB53A2EB44AD}"/>
              </a:ext>
            </a:extLst>
          </p:cNvPr>
          <p:cNvSpPr>
            <a:spLocks noGrp="1"/>
          </p:cNvSpPr>
          <p:nvPr>
            <p:ph type="body" sz="quarter" idx="18"/>
          </p:nvPr>
        </p:nvSpPr>
        <p:spPr/>
        <p:txBody>
          <a:bodyPr/>
          <a:lstStyle/>
          <a:p>
            <a:pPr indent="0" algn="l"/>
            <a:r>
              <a:rPr lang="en-US" b="0" i="0" dirty="0">
                <a:solidFill>
                  <a:srgbClr val="231F20"/>
                </a:solidFill>
                <a:effectLst/>
              </a:rPr>
              <a:t>Creating a cash flow forecast for a new project or smallholder business can be difficult, as the proposed project will have no previous figures to help it estimate its future cash inflows and outflows. This will require you to make some guesses. You will also need to monitor the business’ cash flow carefully in the early days  to see whether your estimates were realistic and make the necessary changes if they are not.</a:t>
            </a:r>
          </a:p>
          <a:p>
            <a:pPr indent="0" algn="l"/>
            <a:r>
              <a:rPr lang="en-US" dirty="0">
                <a:solidFill>
                  <a:srgbClr val="231F20"/>
                </a:solidFill>
              </a:rPr>
              <a:t>A</a:t>
            </a:r>
            <a:r>
              <a:rPr lang="en-US" b="0" i="0" dirty="0">
                <a:solidFill>
                  <a:srgbClr val="231F20"/>
                </a:solidFill>
                <a:effectLst/>
              </a:rPr>
              <a:t>n established </a:t>
            </a:r>
            <a:r>
              <a:rPr lang="en-US" dirty="0">
                <a:solidFill>
                  <a:srgbClr val="231F20"/>
                </a:solidFill>
              </a:rPr>
              <a:t>smallholding</a:t>
            </a:r>
            <a:r>
              <a:rPr lang="en-US" b="0" i="0" dirty="0">
                <a:solidFill>
                  <a:srgbClr val="231F20"/>
                </a:solidFill>
                <a:effectLst/>
              </a:rPr>
              <a:t> can compare its actual cash flow with its cash flow forecast to monitor whether it is achieving its targets. It can then make changes if necessary.</a:t>
            </a:r>
          </a:p>
          <a:p>
            <a:pPr indent="0" algn="l"/>
            <a:endParaRPr lang="en-IE" dirty="0"/>
          </a:p>
        </p:txBody>
      </p:sp>
      <p:sp>
        <p:nvSpPr>
          <p:cNvPr id="3" name="Text Placeholder 2">
            <a:extLst>
              <a:ext uri="{FF2B5EF4-FFF2-40B4-BE49-F238E27FC236}">
                <a16:creationId xmlns:a16="http://schemas.microsoft.com/office/drawing/2014/main" id="{0E518D99-89B1-5142-A984-2413E6101E2D}"/>
              </a:ext>
            </a:extLst>
          </p:cNvPr>
          <p:cNvSpPr>
            <a:spLocks noGrp="1"/>
          </p:cNvSpPr>
          <p:nvPr>
            <p:ph type="body" sz="quarter" idx="16"/>
          </p:nvPr>
        </p:nvSpPr>
        <p:spPr>
          <a:xfrm>
            <a:off x="447059" y="441202"/>
            <a:ext cx="11297875" cy="580518"/>
          </a:xfrm>
        </p:spPr>
        <p:txBody>
          <a:bodyPr/>
          <a:lstStyle/>
          <a:p>
            <a:r>
              <a:rPr lang="en-US" sz="3600" b="1" dirty="0"/>
              <a:t>Construct, calculate and interpret cash flow forecasts</a:t>
            </a:r>
            <a:endParaRPr lang="en-IE" sz="3600" b="1" dirty="0"/>
          </a:p>
          <a:p>
            <a:endParaRPr lang="en-IE" sz="3600" b="1" dirty="0"/>
          </a:p>
        </p:txBody>
      </p:sp>
    </p:spTree>
    <p:extLst>
      <p:ext uri="{BB962C8B-B14F-4D97-AF65-F5344CB8AC3E}">
        <p14:creationId xmlns:p14="http://schemas.microsoft.com/office/powerpoint/2010/main" val="2380139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lowchart: Connector 24">
            <a:extLst>
              <a:ext uri="{FF2B5EF4-FFF2-40B4-BE49-F238E27FC236}">
                <a16:creationId xmlns:a16="http://schemas.microsoft.com/office/drawing/2014/main" id="{BAE68E57-1440-D4BB-ABB0-1712050C8B83}"/>
              </a:ext>
            </a:extLst>
          </p:cNvPr>
          <p:cNvSpPr/>
          <p:nvPr/>
        </p:nvSpPr>
        <p:spPr>
          <a:xfrm>
            <a:off x="2912544" y="1998133"/>
            <a:ext cx="1668214" cy="1727200"/>
          </a:xfrm>
          <a:prstGeom prst="flowChartConnector">
            <a:avLst/>
          </a:prstGeom>
          <a:solidFill>
            <a:srgbClr val="B266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6" name="Flowchart: Connector 25">
            <a:extLst>
              <a:ext uri="{FF2B5EF4-FFF2-40B4-BE49-F238E27FC236}">
                <a16:creationId xmlns:a16="http://schemas.microsoft.com/office/drawing/2014/main" id="{52CFF4AB-5FBF-EBCB-0152-9E598C53EA09}"/>
              </a:ext>
            </a:extLst>
          </p:cNvPr>
          <p:cNvSpPr/>
          <p:nvPr/>
        </p:nvSpPr>
        <p:spPr>
          <a:xfrm>
            <a:off x="5308918" y="1998133"/>
            <a:ext cx="1668214" cy="1727200"/>
          </a:xfrm>
          <a:prstGeom prst="flowChartConnector">
            <a:avLst/>
          </a:prstGeom>
          <a:solidFill>
            <a:srgbClr val="D2D3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 name="Flowchart: Connector 26">
            <a:extLst>
              <a:ext uri="{FF2B5EF4-FFF2-40B4-BE49-F238E27FC236}">
                <a16:creationId xmlns:a16="http://schemas.microsoft.com/office/drawing/2014/main" id="{3427A506-232D-1434-472A-D2BF1F981BE8}"/>
              </a:ext>
            </a:extLst>
          </p:cNvPr>
          <p:cNvSpPr/>
          <p:nvPr/>
        </p:nvSpPr>
        <p:spPr>
          <a:xfrm>
            <a:off x="7594052" y="1998133"/>
            <a:ext cx="1765373" cy="1727200"/>
          </a:xfrm>
          <a:prstGeom prst="flowChartConnector">
            <a:avLst/>
          </a:prstGeom>
          <a:solidFill>
            <a:srgbClr val="85B3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8" name="Flowchart: Connector 27">
            <a:extLst>
              <a:ext uri="{FF2B5EF4-FFF2-40B4-BE49-F238E27FC236}">
                <a16:creationId xmlns:a16="http://schemas.microsoft.com/office/drawing/2014/main" id="{315F0418-AD51-69C4-6D1B-A5AB1A7C29C8}"/>
              </a:ext>
            </a:extLst>
          </p:cNvPr>
          <p:cNvSpPr/>
          <p:nvPr/>
        </p:nvSpPr>
        <p:spPr>
          <a:xfrm>
            <a:off x="10116715" y="1998133"/>
            <a:ext cx="1668214" cy="1727200"/>
          </a:xfrm>
          <a:prstGeom prst="flowChartConnector">
            <a:avLst/>
          </a:prstGeom>
          <a:solidFill>
            <a:srgbClr val="A9AB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Flowchart: Connector 23">
            <a:extLst>
              <a:ext uri="{FF2B5EF4-FFF2-40B4-BE49-F238E27FC236}">
                <a16:creationId xmlns:a16="http://schemas.microsoft.com/office/drawing/2014/main" id="{D5D39BA7-2F79-3782-8BCC-0427F84DE35D}"/>
              </a:ext>
            </a:extLst>
          </p:cNvPr>
          <p:cNvSpPr/>
          <p:nvPr/>
        </p:nvSpPr>
        <p:spPr>
          <a:xfrm>
            <a:off x="558519" y="1998133"/>
            <a:ext cx="1668214" cy="1727200"/>
          </a:xfrm>
          <a:prstGeom prst="flowChartConnector">
            <a:avLst/>
          </a:prstGeom>
          <a:solidFill>
            <a:srgbClr val="D2D3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 Placeholder 1">
            <a:extLst>
              <a:ext uri="{FF2B5EF4-FFF2-40B4-BE49-F238E27FC236}">
                <a16:creationId xmlns:a16="http://schemas.microsoft.com/office/drawing/2014/main" id="{BD6984BB-D252-BEE1-2147-558103C42BF6}"/>
              </a:ext>
            </a:extLst>
          </p:cNvPr>
          <p:cNvSpPr>
            <a:spLocks noGrp="1"/>
          </p:cNvSpPr>
          <p:nvPr>
            <p:ph type="body" sz="quarter" idx="28"/>
          </p:nvPr>
        </p:nvSpPr>
        <p:spPr/>
        <p:txBody>
          <a:bodyPr anchor="ctr"/>
          <a:lstStyle/>
          <a:p>
            <a:r>
              <a:rPr lang="en-US" b="1" dirty="0"/>
              <a:t>A cashflow forecast requires the following elements:</a:t>
            </a:r>
            <a:endParaRPr lang="en-IE" b="1" dirty="0"/>
          </a:p>
        </p:txBody>
      </p:sp>
      <p:sp>
        <p:nvSpPr>
          <p:cNvPr id="4" name="Text Placeholder 3">
            <a:extLst>
              <a:ext uri="{FF2B5EF4-FFF2-40B4-BE49-F238E27FC236}">
                <a16:creationId xmlns:a16="http://schemas.microsoft.com/office/drawing/2014/main" id="{BBC2AE41-3690-389D-E8F6-60B5E7092A79}"/>
              </a:ext>
            </a:extLst>
          </p:cNvPr>
          <p:cNvSpPr>
            <a:spLocks noGrp="1"/>
          </p:cNvSpPr>
          <p:nvPr>
            <p:ph type="body" sz="quarter" idx="16"/>
          </p:nvPr>
        </p:nvSpPr>
        <p:spPr>
          <a:xfrm>
            <a:off x="77544" y="4157760"/>
            <a:ext cx="2392963" cy="344705"/>
          </a:xfrm>
        </p:spPr>
        <p:txBody>
          <a:bodyPr/>
          <a:lstStyle/>
          <a:p>
            <a:r>
              <a:rPr lang="en-US" sz="2300" dirty="0"/>
              <a:t>Revenue refers to money coming in (your sales). Finding the total means adding all of the forms of revenue together.</a:t>
            </a:r>
            <a:endParaRPr lang="en-IE" sz="2300" dirty="0"/>
          </a:p>
        </p:txBody>
      </p:sp>
      <p:sp>
        <p:nvSpPr>
          <p:cNvPr id="6" name="Text Placeholder 5">
            <a:extLst>
              <a:ext uri="{FF2B5EF4-FFF2-40B4-BE49-F238E27FC236}">
                <a16:creationId xmlns:a16="http://schemas.microsoft.com/office/drawing/2014/main" id="{691268FF-2DB3-B7D0-8EE6-493B6BDDB5B5}"/>
              </a:ext>
            </a:extLst>
          </p:cNvPr>
          <p:cNvSpPr>
            <a:spLocks noGrp="1"/>
          </p:cNvSpPr>
          <p:nvPr>
            <p:ph type="body" sz="quarter" idx="20"/>
          </p:nvPr>
        </p:nvSpPr>
        <p:spPr>
          <a:xfrm>
            <a:off x="2595503" y="4157759"/>
            <a:ext cx="2289838" cy="344705"/>
          </a:xfrm>
        </p:spPr>
        <p:txBody>
          <a:bodyPr/>
          <a:lstStyle/>
          <a:p>
            <a:r>
              <a:rPr lang="en-US" sz="2300" dirty="0">
                <a:solidFill>
                  <a:srgbClr val="231F20"/>
                </a:solidFill>
              </a:rPr>
              <a:t>E</a:t>
            </a:r>
            <a:r>
              <a:rPr lang="en-US" sz="2300" i="0" dirty="0">
                <a:solidFill>
                  <a:srgbClr val="231F20"/>
                </a:solidFill>
                <a:effectLst/>
              </a:rPr>
              <a:t>xpenses are the money going out through costs, the total means adding all of </a:t>
            </a:r>
            <a:r>
              <a:rPr lang="en-US" sz="2300" dirty="0">
                <a:solidFill>
                  <a:srgbClr val="231F20"/>
                </a:solidFill>
              </a:rPr>
              <a:t>your </a:t>
            </a:r>
            <a:r>
              <a:rPr lang="en-US" sz="2300" i="0" dirty="0">
                <a:solidFill>
                  <a:srgbClr val="231F20"/>
                </a:solidFill>
                <a:effectLst/>
              </a:rPr>
              <a:t>expenses together.</a:t>
            </a:r>
            <a:endParaRPr lang="en-IE" sz="2300" dirty="0"/>
          </a:p>
        </p:txBody>
      </p:sp>
      <p:sp>
        <p:nvSpPr>
          <p:cNvPr id="8" name="Text Placeholder 7">
            <a:extLst>
              <a:ext uri="{FF2B5EF4-FFF2-40B4-BE49-F238E27FC236}">
                <a16:creationId xmlns:a16="http://schemas.microsoft.com/office/drawing/2014/main" id="{70071208-F54A-F1DD-E681-FC157E48D1B2}"/>
              </a:ext>
            </a:extLst>
          </p:cNvPr>
          <p:cNvSpPr>
            <a:spLocks noGrp="1"/>
          </p:cNvSpPr>
          <p:nvPr>
            <p:ph type="body" sz="quarter" idx="22"/>
          </p:nvPr>
        </p:nvSpPr>
        <p:spPr>
          <a:xfrm>
            <a:off x="4998106" y="4157760"/>
            <a:ext cx="2289838" cy="344705"/>
          </a:xfrm>
        </p:spPr>
        <p:txBody>
          <a:bodyPr/>
          <a:lstStyle/>
          <a:p>
            <a:r>
              <a:rPr lang="en-US" sz="2300"/>
              <a:t>Net cash flow is the difference between all cash inflows (revenue) &amp; all cash outflows (expenses)</a:t>
            </a:r>
            <a:endParaRPr lang="en-IE" sz="2300"/>
          </a:p>
        </p:txBody>
      </p:sp>
      <p:sp>
        <p:nvSpPr>
          <p:cNvPr id="10" name="Text Placeholder 9">
            <a:extLst>
              <a:ext uri="{FF2B5EF4-FFF2-40B4-BE49-F238E27FC236}">
                <a16:creationId xmlns:a16="http://schemas.microsoft.com/office/drawing/2014/main" id="{AA3615A1-3623-C633-60CE-0084C8EF40EB}"/>
              </a:ext>
            </a:extLst>
          </p:cNvPr>
          <p:cNvSpPr>
            <a:spLocks noGrp="1"/>
          </p:cNvSpPr>
          <p:nvPr>
            <p:ph type="body" sz="quarter" idx="24"/>
          </p:nvPr>
        </p:nvSpPr>
        <p:spPr>
          <a:xfrm>
            <a:off x="7403300" y="4157758"/>
            <a:ext cx="2289838" cy="344705"/>
          </a:xfrm>
        </p:spPr>
        <p:txBody>
          <a:bodyPr/>
          <a:lstStyle/>
          <a:p>
            <a:r>
              <a:rPr lang="en-US" sz="2300">
                <a:solidFill>
                  <a:srgbClr val="3C3738"/>
                </a:solidFill>
              </a:rPr>
              <a:t>This is the amount of money you start with. Opening balance = closing balance of the previous period.</a:t>
            </a:r>
            <a:endParaRPr lang="en-IE" sz="2300">
              <a:solidFill>
                <a:srgbClr val="3C3738"/>
              </a:solidFill>
            </a:endParaRPr>
          </a:p>
        </p:txBody>
      </p:sp>
      <p:sp>
        <p:nvSpPr>
          <p:cNvPr id="11" name="Text Placeholder 10">
            <a:extLst>
              <a:ext uri="{FF2B5EF4-FFF2-40B4-BE49-F238E27FC236}">
                <a16:creationId xmlns:a16="http://schemas.microsoft.com/office/drawing/2014/main" id="{9940AEBD-5D13-7258-D4EE-262EA8B94F26}"/>
              </a:ext>
            </a:extLst>
          </p:cNvPr>
          <p:cNvSpPr>
            <a:spLocks noGrp="1"/>
          </p:cNvSpPr>
          <p:nvPr>
            <p:ph type="body" sz="quarter" idx="29"/>
          </p:nvPr>
        </p:nvSpPr>
        <p:spPr>
          <a:xfrm>
            <a:off x="9805903" y="4157760"/>
            <a:ext cx="2414834" cy="344705"/>
          </a:xfrm>
        </p:spPr>
        <p:txBody>
          <a:bodyPr/>
          <a:lstStyle/>
          <a:p>
            <a:r>
              <a:rPr lang="en-US" sz="2300"/>
              <a:t>This is the amount of money at the end of the reporting period. Closing balance = net cash flow + opening balance.</a:t>
            </a:r>
            <a:endParaRPr lang="en-IE" sz="2300"/>
          </a:p>
        </p:txBody>
      </p:sp>
      <p:sp>
        <p:nvSpPr>
          <p:cNvPr id="14" name="TextBox 13">
            <a:extLst>
              <a:ext uri="{FF2B5EF4-FFF2-40B4-BE49-F238E27FC236}">
                <a16:creationId xmlns:a16="http://schemas.microsoft.com/office/drawing/2014/main" id="{03CFA116-6BBD-C6C9-412B-A28B6F86676C}"/>
              </a:ext>
            </a:extLst>
          </p:cNvPr>
          <p:cNvSpPr txBox="1"/>
          <p:nvPr/>
        </p:nvSpPr>
        <p:spPr>
          <a:xfrm>
            <a:off x="558519" y="2228671"/>
            <a:ext cx="1534135" cy="1200329"/>
          </a:xfrm>
          <a:prstGeom prst="rect">
            <a:avLst/>
          </a:prstGeom>
          <a:noFill/>
        </p:spPr>
        <p:txBody>
          <a:bodyPr wrap="square">
            <a:spAutoFit/>
          </a:bodyPr>
          <a:lstStyle/>
          <a:p>
            <a:pPr algn="ctr"/>
            <a:r>
              <a:rPr lang="en-IE" sz="2400" b="1" i="0">
                <a:solidFill>
                  <a:srgbClr val="231F20"/>
                </a:solidFill>
                <a:effectLst/>
              </a:rPr>
              <a:t>Revenue and total revenue</a:t>
            </a:r>
            <a:endParaRPr lang="en-IE" sz="2400"/>
          </a:p>
        </p:txBody>
      </p:sp>
      <p:sp>
        <p:nvSpPr>
          <p:cNvPr id="16" name="TextBox 15">
            <a:extLst>
              <a:ext uri="{FF2B5EF4-FFF2-40B4-BE49-F238E27FC236}">
                <a16:creationId xmlns:a16="http://schemas.microsoft.com/office/drawing/2014/main" id="{C963419B-7347-4B59-5C38-BD72F13E16C2}"/>
              </a:ext>
            </a:extLst>
          </p:cNvPr>
          <p:cNvSpPr txBox="1"/>
          <p:nvPr/>
        </p:nvSpPr>
        <p:spPr>
          <a:xfrm>
            <a:off x="2857734" y="2228671"/>
            <a:ext cx="1765373" cy="1200329"/>
          </a:xfrm>
          <a:prstGeom prst="rect">
            <a:avLst/>
          </a:prstGeom>
          <a:noFill/>
        </p:spPr>
        <p:txBody>
          <a:bodyPr wrap="square">
            <a:spAutoFit/>
          </a:bodyPr>
          <a:lstStyle/>
          <a:p>
            <a:pPr algn="ctr"/>
            <a:r>
              <a:rPr lang="en-IE" sz="2400" b="1" i="0">
                <a:solidFill>
                  <a:srgbClr val="231F20"/>
                </a:solidFill>
                <a:effectLst/>
              </a:rPr>
              <a:t>Expenses and total expenses</a:t>
            </a:r>
            <a:endParaRPr lang="en-IE" sz="2400"/>
          </a:p>
        </p:txBody>
      </p:sp>
      <p:sp>
        <p:nvSpPr>
          <p:cNvPr id="18" name="TextBox 17">
            <a:extLst>
              <a:ext uri="{FF2B5EF4-FFF2-40B4-BE49-F238E27FC236}">
                <a16:creationId xmlns:a16="http://schemas.microsoft.com/office/drawing/2014/main" id="{42E9B1A3-05BE-614D-0A92-42EBC31010C6}"/>
              </a:ext>
            </a:extLst>
          </p:cNvPr>
          <p:cNvSpPr txBox="1"/>
          <p:nvPr/>
        </p:nvSpPr>
        <p:spPr>
          <a:xfrm>
            <a:off x="5376439" y="2371100"/>
            <a:ext cx="1561297" cy="830997"/>
          </a:xfrm>
          <a:prstGeom prst="rect">
            <a:avLst/>
          </a:prstGeom>
          <a:noFill/>
        </p:spPr>
        <p:txBody>
          <a:bodyPr wrap="square">
            <a:spAutoFit/>
          </a:bodyPr>
          <a:lstStyle/>
          <a:p>
            <a:pPr algn="ctr"/>
            <a:r>
              <a:rPr lang="en-IE" sz="2400" b="1" i="0">
                <a:solidFill>
                  <a:srgbClr val="231F20"/>
                </a:solidFill>
                <a:effectLst/>
                <a:cs typeface="Posterama" panose="020B0504020200020000" pitchFamily="34" charset="0"/>
              </a:rPr>
              <a:t>Net-cash flow</a:t>
            </a:r>
            <a:endParaRPr lang="en-IE" sz="2400">
              <a:cs typeface="Posterama" panose="020B0504020200020000" pitchFamily="34" charset="0"/>
            </a:endParaRPr>
          </a:p>
        </p:txBody>
      </p:sp>
      <p:sp>
        <p:nvSpPr>
          <p:cNvPr id="20" name="TextBox 19">
            <a:extLst>
              <a:ext uri="{FF2B5EF4-FFF2-40B4-BE49-F238E27FC236}">
                <a16:creationId xmlns:a16="http://schemas.microsoft.com/office/drawing/2014/main" id="{83E7A02C-D6A2-2034-DD0E-8162B37FF3C4}"/>
              </a:ext>
            </a:extLst>
          </p:cNvPr>
          <p:cNvSpPr txBox="1"/>
          <p:nvPr/>
        </p:nvSpPr>
        <p:spPr>
          <a:xfrm>
            <a:off x="7314202" y="2371099"/>
            <a:ext cx="2468033" cy="830997"/>
          </a:xfrm>
          <a:prstGeom prst="rect">
            <a:avLst/>
          </a:prstGeom>
          <a:noFill/>
        </p:spPr>
        <p:txBody>
          <a:bodyPr wrap="square">
            <a:spAutoFit/>
          </a:bodyPr>
          <a:lstStyle/>
          <a:p>
            <a:pPr algn="ctr"/>
            <a:r>
              <a:rPr lang="en-IE" sz="2400" b="1" i="0">
                <a:solidFill>
                  <a:srgbClr val="231F20"/>
                </a:solidFill>
                <a:effectLst/>
              </a:rPr>
              <a:t>An Opening balance</a:t>
            </a:r>
            <a:endParaRPr lang="en-IE" sz="2400"/>
          </a:p>
        </p:txBody>
      </p:sp>
      <p:sp>
        <p:nvSpPr>
          <p:cNvPr id="21" name="TextBox 20">
            <a:extLst>
              <a:ext uri="{FF2B5EF4-FFF2-40B4-BE49-F238E27FC236}">
                <a16:creationId xmlns:a16="http://schemas.microsoft.com/office/drawing/2014/main" id="{412D39E6-22F3-3412-3AAF-BAB4E153B7F0}"/>
              </a:ext>
            </a:extLst>
          </p:cNvPr>
          <p:cNvSpPr txBox="1"/>
          <p:nvPr/>
        </p:nvSpPr>
        <p:spPr>
          <a:xfrm>
            <a:off x="9851773" y="2371100"/>
            <a:ext cx="2198098" cy="830997"/>
          </a:xfrm>
          <a:prstGeom prst="rect">
            <a:avLst/>
          </a:prstGeom>
          <a:noFill/>
        </p:spPr>
        <p:txBody>
          <a:bodyPr wrap="square">
            <a:spAutoFit/>
          </a:bodyPr>
          <a:lstStyle/>
          <a:p>
            <a:pPr algn="ctr"/>
            <a:r>
              <a:rPr lang="en-IE" sz="2400" b="1" i="0">
                <a:solidFill>
                  <a:srgbClr val="231F20"/>
                </a:solidFill>
                <a:effectLst/>
              </a:rPr>
              <a:t>A Closing balance</a:t>
            </a:r>
            <a:endParaRPr lang="en-IE" sz="2400"/>
          </a:p>
        </p:txBody>
      </p:sp>
    </p:spTree>
    <p:extLst>
      <p:ext uri="{BB962C8B-B14F-4D97-AF65-F5344CB8AC3E}">
        <p14:creationId xmlns:p14="http://schemas.microsoft.com/office/powerpoint/2010/main" val="2881247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0ADDDC-FCB5-5925-9F9D-B2AD82321E39}"/>
              </a:ext>
            </a:extLst>
          </p:cNvPr>
          <p:cNvSpPr>
            <a:spLocks noGrp="1"/>
          </p:cNvSpPr>
          <p:nvPr>
            <p:ph type="body" sz="quarter" idx="18"/>
          </p:nvPr>
        </p:nvSpPr>
        <p:spPr>
          <a:xfrm>
            <a:off x="447066" y="126611"/>
            <a:ext cx="5736564" cy="5085469"/>
          </a:xfrm>
        </p:spPr>
        <p:txBody>
          <a:bodyPr>
            <a:normAutofit/>
          </a:bodyPr>
          <a:lstStyle/>
          <a:p>
            <a:pPr algn="l"/>
            <a:r>
              <a:rPr lang="en-US" dirty="0"/>
              <a:t>Cash flow forecast example</a:t>
            </a:r>
          </a:p>
          <a:p>
            <a:pPr algn="l"/>
            <a:r>
              <a:rPr lang="en-US" sz="2400" b="0" dirty="0"/>
              <a:t>The example here demonstrates a business that is predicting higher total inflows each month than total outflows, this is positive. By the end of  3 months,  the business predicts they will have a closing balance of £10,150. </a:t>
            </a:r>
          </a:p>
          <a:p>
            <a:pPr algn="l"/>
            <a:r>
              <a:rPr lang="en-US" sz="2400" b="0" dirty="0"/>
              <a:t>The closing balance does not represent profit, it is simply the amount of cash the business will have.</a:t>
            </a:r>
          </a:p>
          <a:p>
            <a:pPr algn="l"/>
            <a:r>
              <a:rPr lang="en-IE" sz="2400" b="0" dirty="0"/>
              <a:t>Are you ready to prepare your own Cash Flow?  </a:t>
            </a:r>
            <a:r>
              <a:rPr lang="en-IE" sz="2400" dirty="0"/>
              <a:t>Use our simple excel template – see downloadable resources </a:t>
            </a:r>
            <a:endParaRPr lang="en-US" sz="2400" dirty="0"/>
          </a:p>
        </p:txBody>
      </p:sp>
      <p:graphicFrame>
        <p:nvGraphicFramePr>
          <p:cNvPr id="4" name="Table 5">
            <a:extLst>
              <a:ext uri="{FF2B5EF4-FFF2-40B4-BE49-F238E27FC236}">
                <a16:creationId xmlns:a16="http://schemas.microsoft.com/office/drawing/2014/main" id="{1B18D975-AA21-C66D-AFAB-0000CA7A6C1B}"/>
              </a:ext>
            </a:extLst>
          </p:cNvPr>
          <p:cNvGraphicFramePr>
            <a:graphicFrameLocks noGrp="1"/>
          </p:cNvGraphicFramePr>
          <p:nvPr/>
        </p:nvGraphicFramePr>
        <p:xfrm>
          <a:off x="6721307" y="309491"/>
          <a:ext cx="5247160" cy="1828800"/>
        </p:xfrm>
        <a:graphic>
          <a:graphicData uri="http://schemas.openxmlformats.org/drawingml/2006/table">
            <a:tbl>
              <a:tblPr firstRow="1" bandRow="1">
                <a:tableStyleId>{5C22544A-7EE6-4342-B048-85BDC9FD1C3A}</a:tableStyleId>
              </a:tblPr>
              <a:tblGrid>
                <a:gridCol w="2107383">
                  <a:extLst>
                    <a:ext uri="{9D8B030D-6E8A-4147-A177-3AD203B41FA5}">
                      <a16:colId xmlns:a16="http://schemas.microsoft.com/office/drawing/2014/main" val="2643183389"/>
                    </a:ext>
                  </a:extLst>
                </a:gridCol>
                <a:gridCol w="1110343">
                  <a:extLst>
                    <a:ext uri="{9D8B030D-6E8A-4147-A177-3AD203B41FA5}">
                      <a16:colId xmlns:a16="http://schemas.microsoft.com/office/drawing/2014/main" val="954573876"/>
                    </a:ext>
                  </a:extLst>
                </a:gridCol>
                <a:gridCol w="1061357">
                  <a:extLst>
                    <a:ext uri="{9D8B030D-6E8A-4147-A177-3AD203B41FA5}">
                      <a16:colId xmlns:a16="http://schemas.microsoft.com/office/drawing/2014/main" val="1892960416"/>
                    </a:ext>
                  </a:extLst>
                </a:gridCol>
                <a:gridCol w="968077">
                  <a:extLst>
                    <a:ext uri="{9D8B030D-6E8A-4147-A177-3AD203B41FA5}">
                      <a16:colId xmlns:a16="http://schemas.microsoft.com/office/drawing/2014/main" val="2403310496"/>
                    </a:ext>
                  </a:extLst>
                </a:gridCol>
              </a:tblGrid>
              <a:tr h="324495">
                <a:tc>
                  <a:txBody>
                    <a:bodyPr/>
                    <a:lstStyle/>
                    <a:p>
                      <a:endParaRPr lang="en-US" dirty="0"/>
                    </a:p>
                  </a:txBody>
                  <a:tcPr>
                    <a:noFill/>
                  </a:tcPr>
                </a:tc>
                <a:tc>
                  <a:txBody>
                    <a:bodyPr/>
                    <a:lstStyle/>
                    <a:p>
                      <a:r>
                        <a:rPr lang="en-US" dirty="0"/>
                        <a:t>JAN</a:t>
                      </a:r>
                    </a:p>
                  </a:txBody>
                  <a:tcPr>
                    <a:solidFill>
                      <a:srgbClr val="6D6A3A"/>
                    </a:solidFill>
                  </a:tcPr>
                </a:tc>
                <a:tc>
                  <a:txBody>
                    <a:bodyPr/>
                    <a:lstStyle/>
                    <a:p>
                      <a:r>
                        <a:rPr lang="en-US" dirty="0"/>
                        <a:t>FEB</a:t>
                      </a:r>
                    </a:p>
                  </a:txBody>
                  <a:tcPr>
                    <a:solidFill>
                      <a:srgbClr val="6D6A3A"/>
                    </a:solidFill>
                  </a:tcPr>
                </a:tc>
                <a:tc>
                  <a:txBody>
                    <a:bodyPr/>
                    <a:lstStyle/>
                    <a:p>
                      <a:r>
                        <a:rPr lang="en-US" dirty="0"/>
                        <a:t>MAR</a:t>
                      </a:r>
                    </a:p>
                  </a:txBody>
                  <a:tcPr>
                    <a:solidFill>
                      <a:srgbClr val="6D6A3A"/>
                    </a:solidFill>
                  </a:tcPr>
                </a:tc>
                <a:extLst>
                  <a:ext uri="{0D108BD9-81ED-4DB2-BD59-A6C34878D82A}">
                    <a16:rowId xmlns:a16="http://schemas.microsoft.com/office/drawing/2014/main" val="2695591558"/>
                  </a:ext>
                </a:extLst>
              </a:tr>
              <a:tr h="320050">
                <a:tc>
                  <a:txBody>
                    <a:bodyPr/>
                    <a:lstStyle/>
                    <a:p>
                      <a:r>
                        <a:rPr lang="en-US" b="1" dirty="0">
                          <a:solidFill>
                            <a:srgbClr val="60220F"/>
                          </a:solidFill>
                        </a:rPr>
                        <a:t>Cash Inflows</a:t>
                      </a:r>
                    </a:p>
                  </a:txBody>
                  <a:tcPr/>
                </a:tc>
                <a:tc>
                  <a:txBody>
                    <a:bodyPr/>
                    <a:lstStyle/>
                    <a:p>
                      <a:endParaRPr lang="en-US">
                        <a:solidFill>
                          <a:srgbClr val="60220F"/>
                        </a:solidFill>
                      </a:endParaRPr>
                    </a:p>
                  </a:txBody>
                  <a:tcPr/>
                </a:tc>
                <a:tc>
                  <a:txBody>
                    <a:bodyPr/>
                    <a:lstStyle/>
                    <a:p>
                      <a:endParaRPr lang="en-US">
                        <a:solidFill>
                          <a:srgbClr val="60220F"/>
                        </a:solidFill>
                      </a:endParaRPr>
                    </a:p>
                  </a:txBody>
                  <a:tcPr/>
                </a:tc>
                <a:tc>
                  <a:txBody>
                    <a:bodyPr/>
                    <a:lstStyle/>
                    <a:p>
                      <a:endParaRPr lang="en-US" dirty="0">
                        <a:solidFill>
                          <a:srgbClr val="60220F"/>
                        </a:solidFill>
                      </a:endParaRPr>
                    </a:p>
                  </a:txBody>
                  <a:tcPr/>
                </a:tc>
                <a:extLst>
                  <a:ext uri="{0D108BD9-81ED-4DB2-BD59-A6C34878D82A}">
                    <a16:rowId xmlns:a16="http://schemas.microsoft.com/office/drawing/2014/main" val="3549959676"/>
                  </a:ext>
                </a:extLst>
              </a:tr>
              <a:tr h="324495">
                <a:tc>
                  <a:txBody>
                    <a:bodyPr/>
                    <a:lstStyle/>
                    <a:p>
                      <a:r>
                        <a:rPr lang="en-US" dirty="0">
                          <a:solidFill>
                            <a:srgbClr val="60220F"/>
                          </a:solidFill>
                        </a:rPr>
                        <a:t>Sales</a:t>
                      </a:r>
                    </a:p>
                  </a:txBody>
                  <a:tcPr/>
                </a:tc>
                <a:tc>
                  <a:txBody>
                    <a:bodyPr/>
                    <a:lstStyle/>
                    <a:p>
                      <a:r>
                        <a:rPr lang="en-US" dirty="0">
                          <a:solidFill>
                            <a:srgbClr val="60220F"/>
                          </a:solidFill>
                        </a:rPr>
                        <a:t>£8,500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60220F"/>
                          </a:solidFill>
                        </a:rPr>
                        <a:t>£5,000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60220F"/>
                          </a:solidFill>
                        </a:rPr>
                        <a:t>£4.000</a:t>
                      </a:r>
                    </a:p>
                  </a:txBody>
                  <a:tcPr/>
                </a:tc>
                <a:extLst>
                  <a:ext uri="{0D108BD9-81ED-4DB2-BD59-A6C34878D82A}">
                    <a16:rowId xmlns:a16="http://schemas.microsoft.com/office/drawing/2014/main" val="3420740305"/>
                  </a:ext>
                </a:extLst>
              </a:tr>
              <a:tr h="324495">
                <a:tc>
                  <a:txBody>
                    <a:bodyPr/>
                    <a:lstStyle/>
                    <a:p>
                      <a:r>
                        <a:rPr lang="en-US" dirty="0">
                          <a:solidFill>
                            <a:srgbClr val="60220F"/>
                          </a:solidFill>
                        </a:rPr>
                        <a:t>Rent Received</a:t>
                      </a:r>
                    </a:p>
                  </a:txBody>
                  <a:tcPr/>
                </a:tc>
                <a:tc>
                  <a:txBody>
                    <a:bodyPr/>
                    <a:lstStyle/>
                    <a:p>
                      <a:r>
                        <a:rPr lang="en-US" dirty="0">
                          <a:solidFill>
                            <a:srgbClr val="60220F"/>
                          </a:solidFill>
                        </a:rPr>
                        <a:t>£1,000</a:t>
                      </a:r>
                    </a:p>
                  </a:txBody>
                  <a:tcPr/>
                </a:tc>
                <a:tc>
                  <a:txBody>
                    <a:bodyPr/>
                    <a:lstStyle/>
                    <a:p>
                      <a:r>
                        <a:rPr lang="en-US" dirty="0">
                          <a:solidFill>
                            <a:srgbClr val="60220F"/>
                          </a:solidFill>
                        </a:rPr>
                        <a:t>£1,000</a:t>
                      </a:r>
                    </a:p>
                  </a:txBody>
                  <a:tcPr/>
                </a:tc>
                <a:tc>
                  <a:txBody>
                    <a:bodyPr/>
                    <a:lstStyle/>
                    <a:p>
                      <a:r>
                        <a:rPr lang="en-US" dirty="0">
                          <a:solidFill>
                            <a:srgbClr val="60220F"/>
                          </a:solidFill>
                        </a:rPr>
                        <a:t>£1,000</a:t>
                      </a:r>
                    </a:p>
                  </a:txBody>
                  <a:tcPr/>
                </a:tc>
                <a:extLst>
                  <a:ext uri="{0D108BD9-81ED-4DB2-BD59-A6C34878D82A}">
                    <a16:rowId xmlns:a16="http://schemas.microsoft.com/office/drawing/2014/main" val="3755664763"/>
                  </a:ext>
                </a:extLst>
              </a:tr>
              <a:tr h="324495">
                <a:tc>
                  <a:txBody>
                    <a:bodyPr/>
                    <a:lstStyle/>
                    <a:p>
                      <a:r>
                        <a:rPr lang="en-US" b="1" dirty="0">
                          <a:solidFill>
                            <a:srgbClr val="60220F"/>
                          </a:solidFill>
                        </a:rPr>
                        <a:t>Total Inflows</a:t>
                      </a:r>
                    </a:p>
                  </a:txBody>
                  <a:tcPr/>
                </a:tc>
                <a:tc>
                  <a:txBody>
                    <a:bodyPr/>
                    <a:lstStyle/>
                    <a:p>
                      <a:r>
                        <a:rPr lang="en-US" b="1" dirty="0">
                          <a:solidFill>
                            <a:srgbClr val="60220F"/>
                          </a:solidFill>
                        </a:rPr>
                        <a:t>£9,500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60220F"/>
                          </a:solidFill>
                        </a:rPr>
                        <a:t>£6,000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60220F"/>
                          </a:solidFill>
                        </a:rPr>
                        <a:t>£5,000</a:t>
                      </a:r>
                    </a:p>
                  </a:txBody>
                  <a:tcPr/>
                </a:tc>
                <a:extLst>
                  <a:ext uri="{0D108BD9-81ED-4DB2-BD59-A6C34878D82A}">
                    <a16:rowId xmlns:a16="http://schemas.microsoft.com/office/drawing/2014/main" val="3007608064"/>
                  </a:ext>
                </a:extLst>
              </a:tr>
            </a:tbl>
          </a:graphicData>
        </a:graphic>
      </p:graphicFrame>
      <p:graphicFrame>
        <p:nvGraphicFramePr>
          <p:cNvPr id="8" name="Table 8">
            <a:extLst>
              <a:ext uri="{FF2B5EF4-FFF2-40B4-BE49-F238E27FC236}">
                <a16:creationId xmlns:a16="http://schemas.microsoft.com/office/drawing/2014/main" id="{93C71F36-ABD6-79E3-9B55-4186B056ECA6}"/>
              </a:ext>
            </a:extLst>
          </p:cNvPr>
          <p:cNvGraphicFramePr>
            <a:graphicFrameLocks noGrp="1"/>
          </p:cNvGraphicFramePr>
          <p:nvPr/>
        </p:nvGraphicFramePr>
        <p:xfrm>
          <a:off x="6721307" y="2469269"/>
          <a:ext cx="5247160" cy="4079240"/>
        </p:xfrm>
        <a:graphic>
          <a:graphicData uri="http://schemas.openxmlformats.org/drawingml/2006/table">
            <a:tbl>
              <a:tblPr firstRow="1" bandRow="1">
                <a:tableStyleId>{5C22544A-7EE6-4342-B048-85BDC9FD1C3A}</a:tableStyleId>
              </a:tblPr>
              <a:tblGrid>
                <a:gridCol w="2065914">
                  <a:extLst>
                    <a:ext uri="{9D8B030D-6E8A-4147-A177-3AD203B41FA5}">
                      <a16:colId xmlns:a16="http://schemas.microsoft.com/office/drawing/2014/main" val="3204993524"/>
                    </a:ext>
                  </a:extLst>
                </a:gridCol>
                <a:gridCol w="1143000">
                  <a:extLst>
                    <a:ext uri="{9D8B030D-6E8A-4147-A177-3AD203B41FA5}">
                      <a16:colId xmlns:a16="http://schemas.microsoft.com/office/drawing/2014/main" val="123609164"/>
                    </a:ext>
                  </a:extLst>
                </a:gridCol>
                <a:gridCol w="1045029">
                  <a:extLst>
                    <a:ext uri="{9D8B030D-6E8A-4147-A177-3AD203B41FA5}">
                      <a16:colId xmlns:a16="http://schemas.microsoft.com/office/drawing/2014/main" val="2024359652"/>
                    </a:ext>
                  </a:extLst>
                </a:gridCol>
                <a:gridCol w="993217">
                  <a:extLst>
                    <a:ext uri="{9D8B030D-6E8A-4147-A177-3AD203B41FA5}">
                      <a16:colId xmlns:a16="http://schemas.microsoft.com/office/drawing/2014/main" val="3213677551"/>
                    </a:ext>
                  </a:extLst>
                </a:gridCol>
              </a:tblGrid>
              <a:tr h="370840">
                <a:tc>
                  <a:txBody>
                    <a:bodyPr/>
                    <a:lstStyle/>
                    <a:p>
                      <a:endParaRPr lang="en-US" dirty="0"/>
                    </a:p>
                  </a:txBody>
                  <a:tcPr>
                    <a:noFill/>
                  </a:tcPr>
                </a:tc>
                <a:tc>
                  <a:txBody>
                    <a:bodyPr/>
                    <a:lstStyle/>
                    <a:p>
                      <a:r>
                        <a:rPr lang="en-US" dirty="0"/>
                        <a:t>JAN</a:t>
                      </a:r>
                    </a:p>
                  </a:txBody>
                  <a:tcPr>
                    <a:solidFill>
                      <a:srgbClr val="6D6A3A"/>
                    </a:solidFill>
                  </a:tcPr>
                </a:tc>
                <a:tc>
                  <a:txBody>
                    <a:bodyPr/>
                    <a:lstStyle/>
                    <a:p>
                      <a:r>
                        <a:rPr lang="en-US" dirty="0"/>
                        <a:t>FEB</a:t>
                      </a:r>
                    </a:p>
                  </a:txBody>
                  <a:tcPr>
                    <a:solidFill>
                      <a:srgbClr val="6D6A3A"/>
                    </a:solidFill>
                  </a:tcPr>
                </a:tc>
                <a:tc>
                  <a:txBody>
                    <a:bodyPr/>
                    <a:lstStyle/>
                    <a:p>
                      <a:r>
                        <a:rPr lang="en-US" dirty="0"/>
                        <a:t>MAR</a:t>
                      </a:r>
                    </a:p>
                  </a:txBody>
                  <a:tcPr>
                    <a:solidFill>
                      <a:srgbClr val="6D6A3A"/>
                    </a:solidFill>
                  </a:tcPr>
                </a:tc>
                <a:extLst>
                  <a:ext uri="{0D108BD9-81ED-4DB2-BD59-A6C34878D82A}">
                    <a16:rowId xmlns:a16="http://schemas.microsoft.com/office/drawing/2014/main" val="3389389164"/>
                  </a:ext>
                </a:extLst>
              </a:tr>
              <a:tr h="370840">
                <a:tc>
                  <a:txBody>
                    <a:bodyPr/>
                    <a:lstStyle/>
                    <a:p>
                      <a:r>
                        <a:rPr lang="en-US" b="1" dirty="0">
                          <a:solidFill>
                            <a:srgbClr val="60220F"/>
                          </a:solidFill>
                        </a:rPr>
                        <a:t>Cash Inflows</a:t>
                      </a:r>
                    </a:p>
                  </a:txBody>
                  <a:tcPr/>
                </a:tc>
                <a:tc>
                  <a:txBody>
                    <a:bodyPr/>
                    <a:lstStyle/>
                    <a:p>
                      <a:endParaRPr lang="en-US">
                        <a:solidFill>
                          <a:srgbClr val="60220F"/>
                        </a:solidFill>
                      </a:endParaRPr>
                    </a:p>
                  </a:txBody>
                  <a:tcPr/>
                </a:tc>
                <a:tc>
                  <a:txBody>
                    <a:bodyPr/>
                    <a:lstStyle/>
                    <a:p>
                      <a:endParaRPr lang="en-US">
                        <a:solidFill>
                          <a:srgbClr val="60220F"/>
                        </a:solidFill>
                      </a:endParaRPr>
                    </a:p>
                  </a:txBody>
                  <a:tcPr/>
                </a:tc>
                <a:tc>
                  <a:txBody>
                    <a:bodyPr/>
                    <a:lstStyle/>
                    <a:p>
                      <a:endParaRPr lang="en-US" dirty="0">
                        <a:solidFill>
                          <a:srgbClr val="60220F"/>
                        </a:solidFill>
                      </a:endParaRPr>
                    </a:p>
                  </a:txBody>
                  <a:tcPr/>
                </a:tc>
                <a:extLst>
                  <a:ext uri="{0D108BD9-81ED-4DB2-BD59-A6C34878D82A}">
                    <a16:rowId xmlns:a16="http://schemas.microsoft.com/office/drawing/2014/main" val="594763916"/>
                  </a:ext>
                </a:extLst>
              </a:tr>
              <a:tr h="370840">
                <a:tc>
                  <a:txBody>
                    <a:bodyPr/>
                    <a:lstStyle/>
                    <a:p>
                      <a:r>
                        <a:rPr lang="en-US" dirty="0">
                          <a:solidFill>
                            <a:srgbClr val="60220F"/>
                          </a:solidFill>
                        </a:rPr>
                        <a:t>Wages</a:t>
                      </a:r>
                    </a:p>
                  </a:txBody>
                  <a:tcPr/>
                </a:tc>
                <a:tc>
                  <a:txBody>
                    <a:bodyPr/>
                    <a:lstStyle/>
                    <a:p>
                      <a:r>
                        <a:rPr lang="en-US" dirty="0">
                          <a:solidFill>
                            <a:srgbClr val="60220F"/>
                          </a:solidFill>
                        </a:rPr>
                        <a:t>£1,000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60220F"/>
                          </a:solidFill>
                        </a:rPr>
                        <a:t>£800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60220F"/>
                          </a:solidFill>
                        </a:rPr>
                        <a:t>£700</a:t>
                      </a:r>
                    </a:p>
                  </a:txBody>
                  <a:tcPr/>
                </a:tc>
                <a:extLst>
                  <a:ext uri="{0D108BD9-81ED-4DB2-BD59-A6C34878D82A}">
                    <a16:rowId xmlns:a16="http://schemas.microsoft.com/office/drawing/2014/main" val="3896455562"/>
                  </a:ext>
                </a:extLst>
              </a:tr>
              <a:tr h="370840">
                <a:tc>
                  <a:txBody>
                    <a:bodyPr/>
                    <a:lstStyle/>
                    <a:p>
                      <a:r>
                        <a:rPr lang="en-US" dirty="0">
                          <a:solidFill>
                            <a:srgbClr val="60220F"/>
                          </a:solidFill>
                        </a:rPr>
                        <a:t>Raw Materials</a:t>
                      </a:r>
                    </a:p>
                  </a:txBody>
                  <a:tcPr/>
                </a:tc>
                <a:tc>
                  <a:txBody>
                    <a:bodyPr/>
                    <a:lstStyle/>
                    <a:p>
                      <a:r>
                        <a:rPr lang="en-US" dirty="0">
                          <a:solidFill>
                            <a:srgbClr val="60220F"/>
                          </a:solidFill>
                        </a:rPr>
                        <a:t>£1,000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60220F"/>
                          </a:solidFill>
                        </a:rPr>
                        <a:t>£800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60220F"/>
                          </a:solidFill>
                        </a:rPr>
                        <a:t>£500</a:t>
                      </a:r>
                    </a:p>
                  </a:txBody>
                  <a:tcPr/>
                </a:tc>
                <a:extLst>
                  <a:ext uri="{0D108BD9-81ED-4DB2-BD59-A6C34878D82A}">
                    <a16:rowId xmlns:a16="http://schemas.microsoft.com/office/drawing/2014/main" val="789396509"/>
                  </a:ext>
                </a:extLst>
              </a:tr>
              <a:tr h="370840">
                <a:tc>
                  <a:txBody>
                    <a:bodyPr/>
                    <a:lstStyle/>
                    <a:p>
                      <a:r>
                        <a:rPr lang="en-US" b="0" dirty="0">
                          <a:solidFill>
                            <a:srgbClr val="60220F"/>
                          </a:solidFill>
                        </a:rPr>
                        <a:t>Marketing</a:t>
                      </a:r>
                    </a:p>
                  </a:txBody>
                  <a:tcPr/>
                </a:tc>
                <a:tc>
                  <a:txBody>
                    <a:bodyPr/>
                    <a:lstStyle/>
                    <a:p>
                      <a:r>
                        <a:rPr lang="en-US" b="0" dirty="0">
                          <a:solidFill>
                            <a:srgbClr val="60220F"/>
                          </a:solidFill>
                        </a:rPr>
                        <a:t>£200</a:t>
                      </a:r>
                    </a:p>
                  </a:txBody>
                  <a:tcPr/>
                </a:tc>
                <a:tc>
                  <a:txBody>
                    <a:bodyPr/>
                    <a:lstStyle/>
                    <a:p>
                      <a:r>
                        <a:rPr lang="en-US" b="0" dirty="0">
                          <a:solidFill>
                            <a:srgbClr val="60220F"/>
                          </a:solidFill>
                        </a:rPr>
                        <a:t>£200</a:t>
                      </a:r>
                    </a:p>
                  </a:txBody>
                  <a:tcPr/>
                </a:tc>
                <a:tc>
                  <a:txBody>
                    <a:bodyPr/>
                    <a:lstStyle/>
                    <a:p>
                      <a:r>
                        <a:rPr lang="en-US" b="0" dirty="0">
                          <a:solidFill>
                            <a:srgbClr val="60220F"/>
                          </a:solidFill>
                        </a:rPr>
                        <a:t>£200</a:t>
                      </a:r>
                    </a:p>
                  </a:txBody>
                  <a:tcPr/>
                </a:tc>
                <a:extLst>
                  <a:ext uri="{0D108BD9-81ED-4DB2-BD59-A6C34878D82A}">
                    <a16:rowId xmlns:a16="http://schemas.microsoft.com/office/drawing/2014/main" val="549075448"/>
                  </a:ext>
                </a:extLst>
              </a:tr>
              <a:tr h="370840">
                <a:tc>
                  <a:txBody>
                    <a:bodyPr/>
                    <a:lstStyle/>
                    <a:p>
                      <a:r>
                        <a:rPr lang="en-US" dirty="0">
                          <a:solidFill>
                            <a:srgbClr val="60220F"/>
                          </a:solidFill>
                        </a:rPr>
                        <a:t>Rent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60220F"/>
                          </a:solidFill>
                        </a:rPr>
                        <a:t>£1,500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60220F"/>
                          </a:solidFill>
                        </a:rPr>
                        <a:t>£1,500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60220F"/>
                          </a:solidFill>
                        </a:rPr>
                        <a:t>£1,500</a:t>
                      </a:r>
                    </a:p>
                  </a:txBody>
                  <a:tcPr/>
                </a:tc>
                <a:extLst>
                  <a:ext uri="{0D108BD9-81ED-4DB2-BD59-A6C34878D82A}">
                    <a16:rowId xmlns:a16="http://schemas.microsoft.com/office/drawing/2014/main" val="400271097"/>
                  </a:ext>
                </a:extLst>
              </a:tr>
              <a:tr h="370840">
                <a:tc>
                  <a:txBody>
                    <a:bodyPr/>
                    <a:lstStyle/>
                    <a:p>
                      <a:r>
                        <a:rPr lang="en-US" dirty="0">
                          <a:solidFill>
                            <a:srgbClr val="60220F"/>
                          </a:solidFill>
                        </a:rPr>
                        <a:t>Loan Repayment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60220F"/>
                          </a:solidFill>
                        </a:rPr>
                        <a:t>£150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60220F"/>
                          </a:solidFill>
                        </a:rPr>
                        <a:t>£150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60220F"/>
                          </a:solidFill>
                        </a:rPr>
                        <a:t>£150</a:t>
                      </a:r>
                    </a:p>
                  </a:txBody>
                  <a:tcPr/>
                </a:tc>
                <a:extLst>
                  <a:ext uri="{0D108BD9-81ED-4DB2-BD59-A6C34878D82A}">
                    <a16:rowId xmlns:a16="http://schemas.microsoft.com/office/drawing/2014/main" val="2133684591"/>
                  </a:ext>
                </a:extLst>
              </a:tr>
              <a:tr h="370840">
                <a:tc>
                  <a:txBody>
                    <a:bodyPr/>
                    <a:lstStyle/>
                    <a:p>
                      <a:r>
                        <a:rPr lang="en-US" b="1" dirty="0">
                          <a:solidFill>
                            <a:srgbClr val="60220F"/>
                          </a:solidFill>
                        </a:rPr>
                        <a:t>Total Outflows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60220F"/>
                          </a:solidFill>
                        </a:rPr>
                        <a:t>£3,850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60220F"/>
                          </a:solidFill>
                        </a:rPr>
                        <a:t>£3,450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60220F"/>
                          </a:solidFill>
                        </a:rPr>
                        <a:t>£3,050</a:t>
                      </a:r>
                    </a:p>
                  </a:txBody>
                  <a:tcPr/>
                </a:tc>
                <a:extLst>
                  <a:ext uri="{0D108BD9-81ED-4DB2-BD59-A6C34878D82A}">
                    <a16:rowId xmlns:a16="http://schemas.microsoft.com/office/drawing/2014/main" val="278730505"/>
                  </a:ext>
                </a:extLst>
              </a:tr>
              <a:tr h="370840">
                <a:tc>
                  <a:txBody>
                    <a:bodyPr/>
                    <a:lstStyle/>
                    <a:p>
                      <a:r>
                        <a:rPr lang="en-US" b="1" dirty="0">
                          <a:solidFill>
                            <a:srgbClr val="60220F"/>
                          </a:solidFill>
                        </a:rPr>
                        <a:t>Net Cash Flow</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60220F"/>
                          </a:solidFill>
                        </a:rPr>
                        <a:t>£5,650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60220F"/>
                          </a:solidFill>
                        </a:rPr>
                        <a:t>£2,550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60220F"/>
                          </a:solidFill>
                        </a:rPr>
                        <a:t>£1,950</a:t>
                      </a:r>
                    </a:p>
                  </a:txBody>
                  <a:tcPr/>
                </a:tc>
                <a:extLst>
                  <a:ext uri="{0D108BD9-81ED-4DB2-BD59-A6C34878D82A}">
                    <a16:rowId xmlns:a16="http://schemas.microsoft.com/office/drawing/2014/main" val="3252025345"/>
                  </a:ext>
                </a:extLst>
              </a:tr>
              <a:tr h="370840">
                <a:tc>
                  <a:txBody>
                    <a:bodyPr/>
                    <a:lstStyle/>
                    <a:p>
                      <a:r>
                        <a:rPr lang="en-US" b="1" dirty="0">
                          <a:solidFill>
                            <a:srgbClr val="60220F"/>
                          </a:solidFill>
                        </a:rPr>
                        <a:t>Opening Balance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60220F"/>
                          </a:solidFill>
                        </a:rPr>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60220F"/>
                          </a:solidFill>
                        </a:rPr>
                        <a:t>£5,650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60220F"/>
                          </a:solidFill>
                        </a:rPr>
                        <a:t>£8,200</a:t>
                      </a:r>
                    </a:p>
                  </a:txBody>
                  <a:tcPr/>
                </a:tc>
                <a:extLst>
                  <a:ext uri="{0D108BD9-81ED-4DB2-BD59-A6C34878D82A}">
                    <a16:rowId xmlns:a16="http://schemas.microsoft.com/office/drawing/2014/main" val="2425371527"/>
                  </a:ext>
                </a:extLst>
              </a:tr>
              <a:tr h="370840">
                <a:tc>
                  <a:txBody>
                    <a:bodyPr/>
                    <a:lstStyle/>
                    <a:p>
                      <a:r>
                        <a:rPr lang="en-US" b="1" dirty="0">
                          <a:solidFill>
                            <a:srgbClr val="60220F"/>
                          </a:solidFill>
                        </a:rPr>
                        <a:t>Closing Balance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60220F"/>
                          </a:solidFill>
                        </a:rPr>
                        <a:t>£5,650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60220F"/>
                          </a:solidFill>
                        </a:rPr>
                        <a:t>£8,200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60220F"/>
                          </a:solidFill>
                        </a:rPr>
                        <a:t>£10,150</a:t>
                      </a:r>
                    </a:p>
                  </a:txBody>
                  <a:tcPr/>
                </a:tc>
                <a:extLst>
                  <a:ext uri="{0D108BD9-81ED-4DB2-BD59-A6C34878D82A}">
                    <a16:rowId xmlns:a16="http://schemas.microsoft.com/office/drawing/2014/main" val="3199717184"/>
                  </a:ext>
                </a:extLst>
              </a:tr>
            </a:tbl>
          </a:graphicData>
        </a:graphic>
      </p:graphicFrame>
    </p:spTree>
    <p:extLst>
      <p:ext uri="{BB962C8B-B14F-4D97-AF65-F5344CB8AC3E}">
        <p14:creationId xmlns:p14="http://schemas.microsoft.com/office/powerpoint/2010/main" val="1523233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White and yellow flowers">
            <a:extLst>
              <a:ext uri="{FF2B5EF4-FFF2-40B4-BE49-F238E27FC236}">
                <a16:creationId xmlns:a16="http://schemas.microsoft.com/office/drawing/2014/main" id="{86D46577-05A4-CE90-127C-B411170D50A1}"/>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4" name="Text Placeholder 3">
            <a:extLst>
              <a:ext uri="{FF2B5EF4-FFF2-40B4-BE49-F238E27FC236}">
                <a16:creationId xmlns:a16="http://schemas.microsoft.com/office/drawing/2014/main" id="{CC8C877B-E3AD-3C26-F153-1557CF955419}"/>
              </a:ext>
            </a:extLst>
          </p:cNvPr>
          <p:cNvSpPr>
            <a:spLocks noGrp="1"/>
          </p:cNvSpPr>
          <p:nvPr>
            <p:ph type="body" sz="quarter" idx="18"/>
          </p:nvPr>
        </p:nvSpPr>
        <p:spPr/>
        <p:txBody>
          <a:bodyPr/>
          <a:lstStyle/>
          <a:p>
            <a:r>
              <a:rPr lang="en-IE"/>
              <a:t>Knowing how to use your Cash Flow Forecast…</a:t>
            </a:r>
          </a:p>
          <a:p>
            <a:endParaRPr lang="en-IE"/>
          </a:p>
        </p:txBody>
      </p:sp>
      <p:sp>
        <p:nvSpPr>
          <p:cNvPr id="5" name="Text Placeholder 2">
            <a:extLst>
              <a:ext uri="{FF2B5EF4-FFF2-40B4-BE49-F238E27FC236}">
                <a16:creationId xmlns:a16="http://schemas.microsoft.com/office/drawing/2014/main" id="{2E1B3F4D-21E7-2F1A-BC85-354D307CEF25}"/>
              </a:ext>
            </a:extLst>
          </p:cNvPr>
          <p:cNvSpPr>
            <a:spLocks noGrp="1"/>
          </p:cNvSpPr>
          <p:nvPr>
            <p:ph type="body" sz="quarter" idx="16"/>
          </p:nvPr>
        </p:nvSpPr>
        <p:spPr>
          <a:xfrm>
            <a:off x="158024" y="1758315"/>
            <a:ext cx="7060625" cy="4038600"/>
          </a:xfrm>
        </p:spPr>
        <p:txBody>
          <a:bodyPr/>
          <a:lstStyle/>
          <a:p>
            <a:pPr algn="l"/>
            <a:r>
              <a:rPr lang="en-US" b="0" i="0" dirty="0">
                <a:effectLst/>
                <a:latin typeface="ReithSans"/>
              </a:rPr>
              <a:t>Even if </a:t>
            </a:r>
            <a:r>
              <a:rPr lang="en-US" dirty="0">
                <a:latin typeface="ReithSans"/>
              </a:rPr>
              <a:t>your smallholder </a:t>
            </a:r>
            <a:r>
              <a:rPr lang="en-US" b="0" i="0" dirty="0">
                <a:effectLst/>
                <a:latin typeface="ReithSans"/>
              </a:rPr>
              <a:t>business has many customers, it can still have </a:t>
            </a:r>
            <a:r>
              <a:rPr lang="en-US" b="1" i="0" dirty="0">
                <a:effectLst/>
                <a:latin typeface="ReithSans"/>
              </a:rPr>
              <a:t>negative cash flow</a:t>
            </a:r>
            <a:r>
              <a:rPr lang="en-US" b="0" i="0" dirty="0">
                <a:effectLst/>
                <a:latin typeface="ReithSans"/>
              </a:rPr>
              <a:t>. You need </a:t>
            </a:r>
            <a:r>
              <a:rPr lang="en-US" b="1" i="0" dirty="0">
                <a:effectLst/>
                <a:latin typeface="ReithSans"/>
              </a:rPr>
              <a:t>positive cash flow</a:t>
            </a:r>
            <a:r>
              <a:rPr lang="en-US" b="0" i="0" dirty="0">
                <a:effectLst/>
                <a:latin typeface="ReithSans"/>
              </a:rPr>
              <a:t> to reduce the risk of failure. There are a number of ways that one can improve cashflow, e.g.</a:t>
            </a:r>
          </a:p>
          <a:p>
            <a:pPr marL="180000" indent="-180000" algn="l">
              <a:spcBef>
                <a:spcPts val="600"/>
              </a:spcBef>
              <a:buFont typeface="Arial" panose="020B0604020202020204" pitchFamily="34" charset="0"/>
              <a:buChar char="•"/>
            </a:pPr>
            <a:r>
              <a:rPr lang="en-US" b="0" i="0" dirty="0">
                <a:effectLst/>
                <a:latin typeface="ReithSans"/>
              </a:rPr>
              <a:t>Increase sales revenue –you can try to sell more products</a:t>
            </a:r>
          </a:p>
          <a:p>
            <a:pPr marL="180000" indent="-180000" algn="l">
              <a:spcBef>
                <a:spcPts val="600"/>
              </a:spcBef>
              <a:buFont typeface="Arial" panose="020B0604020202020204" pitchFamily="34" charset="0"/>
              <a:buChar char="•"/>
            </a:pPr>
            <a:r>
              <a:rPr lang="en-US" b="0" i="0" dirty="0">
                <a:effectLst/>
                <a:latin typeface="ReithSans"/>
              </a:rPr>
              <a:t>reduce costs – you may negotiate better deals with suppliers or cut back on non-essential spending</a:t>
            </a:r>
          </a:p>
          <a:p>
            <a:pPr marL="180000" indent="-180000" algn="l">
              <a:spcBef>
                <a:spcPts val="600"/>
              </a:spcBef>
              <a:buFont typeface="Arial" panose="020B0604020202020204" pitchFamily="34" charset="0"/>
              <a:buChar char="•"/>
            </a:pPr>
            <a:r>
              <a:rPr lang="en-US" b="0" i="0" dirty="0">
                <a:effectLst/>
                <a:latin typeface="ReithSans"/>
              </a:rPr>
              <a:t>delay payments – you can try to delay payments on </a:t>
            </a:r>
            <a:r>
              <a:rPr lang="en-US" i="0" dirty="0">
                <a:effectLst/>
                <a:latin typeface="ReithSans"/>
              </a:rPr>
              <a:t>loans, mortgages , and on trade credit (make sure this is a temporary approach)</a:t>
            </a:r>
          </a:p>
          <a:p>
            <a:pPr marL="180000" indent="-180000" algn="l">
              <a:spcBef>
                <a:spcPts val="600"/>
              </a:spcBef>
              <a:buFont typeface="Arial" panose="020B0604020202020204" pitchFamily="34" charset="0"/>
              <a:buChar char="•"/>
            </a:pPr>
            <a:r>
              <a:rPr lang="en-US" b="0" i="0" dirty="0">
                <a:effectLst/>
                <a:latin typeface="ReithSans"/>
              </a:rPr>
              <a:t>extra funding – do you know if you are eligible for a grant. Perhaps you need a short-term loan</a:t>
            </a:r>
            <a:endParaRPr lang="en-IE" dirty="0"/>
          </a:p>
        </p:txBody>
      </p:sp>
    </p:spTree>
    <p:extLst>
      <p:ext uri="{BB962C8B-B14F-4D97-AF65-F5344CB8AC3E}">
        <p14:creationId xmlns:p14="http://schemas.microsoft.com/office/powerpoint/2010/main" val="3520255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Litter of piglets huddled on ground lined with straw">
            <a:extLst>
              <a:ext uri="{FF2B5EF4-FFF2-40B4-BE49-F238E27FC236}">
                <a16:creationId xmlns:a16="http://schemas.microsoft.com/office/drawing/2014/main" id="{5B236AFD-BE22-95B4-76C8-F4762854450B}"/>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3" name="Text Placeholder 2">
            <a:extLst>
              <a:ext uri="{FF2B5EF4-FFF2-40B4-BE49-F238E27FC236}">
                <a16:creationId xmlns:a16="http://schemas.microsoft.com/office/drawing/2014/main" id="{272FD80C-7C0C-0916-858E-A2195BA3D8A9}"/>
              </a:ext>
            </a:extLst>
          </p:cNvPr>
          <p:cNvSpPr>
            <a:spLocks noGrp="1"/>
          </p:cNvSpPr>
          <p:nvPr>
            <p:ph type="body" sz="quarter" idx="16"/>
          </p:nvPr>
        </p:nvSpPr>
        <p:spPr>
          <a:xfrm>
            <a:off x="138455" y="1831820"/>
            <a:ext cx="7039585" cy="4250678"/>
          </a:xfrm>
        </p:spPr>
        <p:txBody>
          <a:bodyPr/>
          <a:lstStyle/>
          <a:p>
            <a:pPr algn="l"/>
            <a:r>
              <a:rPr lang="en-US" b="1" u="sng" dirty="0"/>
              <a:t>The 1</a:t>
            </a:r>
            <a:r>
              <a:rPr lang="en-US" b="1" u="sng" baseline="30000" dirty="0"/>
              <a:t>st</a:t>
            </a:r>
            <a:r>
              <a:rPr lang="en-US" b="1" u="sng" dirty="0"/>
              <a:t> step  of review and control </a:t>
            </a:r>
            <a:r>
              <a:rPr lang="en-US" dirty="0"/>
              <a:t>is to compare </a:t>
            </a:r>
            <a:r>
              <a:rPr lang="en-US" b="1" dirty="0"/>
              <a:t>actual</a:t>
            </a:r>
            <a:r>
              <a:rPr lang="en-US" dirty="0"/>
              <a:t> receipts and payments with what was </a:t>
            </a:r>
            <a:r>
              <a:rPr lang="en-US" b="1" dirty="0"/>
              <a:t>expected</a:t>
            </a:r>
            <a:r>
              <a:rPr lang="en-US" dirty="0"/>
              <a:t> or planned.</a:t>
            </a:r>
          </a:p>
          <a:p>
            <a:pPr algn="l"/>
            <a:r>
              <a:rPr lang="en-US" dirty="0"/>
              <a:t>What are the differences between the plan and the actual cash flows? Did all the bills you expected come in? Were all the bills as you expected, e.g. servicing of a vehicle used on the smallholding?</a:t>
            </a:r>
          </a:p>
          <a:p>
            <a:pPr algn="l"/>
            <a:r>
              <a:rPr lang="en-US" b="1" u="sng" dirty="0"/>
              <a:t>The 2</a:t>
            </a:r>
            <a:r>
              <a:rPr lang="en-US" b="1" u="sng" baseline="30000" dirty="0"/>
              <a:t>nd</a:t>
            </a:r>
            <a:r>
              <a:rPr lang="en-US" b="1" u="sng" dirty="0"/>
              <a:t> step </a:t>
            </a:r>
            <a:r>
              <a:rPr lang="en-US" dirty="0"/>
              <a:t>is to understand why these differences occurred? Were sales less than expected? Was there an unexpected bill?</a:t>
            </a:r>
          </a:p>
          <a:p>
            <a:pPr algn="l"/>
            <a:r>
              <a:rPr lang="en-US" b="1" u="sng" dirty="0"/>
              <a:t>The 3</a:t>
            </a:r>
            <a:r>
              <a:rPr lang="en-US" b="1" u="sng" baseline="30000" dirty="0"/>
              <a:t>rd</a:t>
            </a:r>
            <a:r>
              <a:rPr lang="en-US" b="1" u="sng" dirty="0"/>
              <a:t> step </a:t>
            </a:r>
            <a:r>
              <a:rPr lang="en-US" dirty="0"/>
              <a:t>is to decide what the implications are and what you can do about them. It is vital to identify problems and take action as soon as possible.</a:t>
            </a:r>
            <a:endParaRPr lang="en-IE" dirty="0"/>
          </a:p>
        </p:txBody>
      </p:sp>
      <p:sp>
        <p:nvSpPr>
          <p:cNvPr id="4" name="Text Placeholder 3">
            <a:extLst>
              <a:ext uri="{FF2B5EF4-FFF2-40B4-BE49-F238E27FC236}">
                <a16:creationId xmlns:a16="http://schemas.microsoft.com/office/drawing/2014/main" id="{9B5742EC-D7B6-244E-B866-7752F41C5B56}"/>
              </a:ext>
            </a:extLst>
          </p:cNvPr>
          <p:cNvSpPr>
            <a:spLocks noGrp="1"/>
          </p:cNvSpPr>
          <p:nvPr>
            <p:ph type="body" sz="quarter" idx="18"/>
          </p:nvPr>
        </p:nvSpPr>
        <p:spPr/>
        <p:txBody>
          <a:bodyPr anchor="ctr"/>
          <a:lstStyle/>
          <a:p>
            <a:r>
              <a:rPr lang="en-IE"/>
              <a:t>2. Review / Control</a:t>
            </a:r>
          </a:p>
        </p:txBody>
      </p:sp>
    </p:spTree>
    <p:extLst>
      <p:ext uri="{BB962C8B-B14F-4D97-AF65-F5344CB8AC3E}">
        <p14:creationId xmlns:p14="http://schemas.microsoft.com/office/powerpoint/2010/main" val="2667556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5E6055-5229-229F-E505-4B0BA3318DA8}"/>
              </a:ext>
            </a:extLst>
          </p:cNvPr>
          <p:cNvSpPr>
            <a:spLocks noGrp="1"/>
          </p:cNvSpPr>
          <p:nvPr>
            <p:ph type="body" sz="quarter" idx="18"/>
          </p:nvPr>
        </p:nvSpPr>
        <p:spPr>
          <a:xfrm>
            <a:off x="567533" y="1455217"/>
            <a:ext cx="5683293" cy="4591442"/>
          </a:xfrm>
        </p:spPr>
        <p:txBody>
          <a:bodyPr/>
          <a:lstStyle/>
          <a:p>
            <a:pPr marL="0" indent="0"/>
            <a:r>
              <a:rPr lang="en-US" dirty="0"/>
              <a:t>Reviewing your financial data regularly will enable you to have better control over your finances. </a:t>
            </a:r>
          </a:p>
          <a:p>
            <a:pPr marL="0" indent="0"/>
            <a:r>
              <a:rPr lang="en-US" dirty="0"/>
              <a:t>Getting answers to the 5 questions here is a good start.</a:t>
            </a:r>
          </a:p>
          <a:p>
            <a:pPr marL="0" indent="0"/>
            <a:endParaRPr lang="en-US" sz="800" dirty="0"/>
          </a:p>
          <a:p>
            <a:pPr marL="0" indent="0" algn="ctr"/>
            <a:r>
              <a:rPr lang="en-US" dirty="0">
                <a:solidFill>
                  <a:schemeClr val="bg1"/>
                </a:solidFill>
                <a:highlight>
                  <a:srgbClr val="6C6A39"/>
                </a:highlight>
              </a:rPr>
              <a:t> TOP TIP: </a:t>
            </a:r>
            <a:r>
              <a:rPr lang="en-US" dirty="0">
                <a:solidFill>
                  <a:schemeClr val="bg1"/>
                </a:solidFill>
              </a:rPr>
              <a:t>   </a:t>
            </a:r>
            <a:r>
              <a:rPr lang="en-US" dirty="0"/>
              <a:t>The best plan is likely to be an annual plan including all monthly payments in and out, updated monthly based on the review of actual versus planned cash in and out of the business.</a:t>
            </a:r>
            <a:endParaRPr lang="en-IE" dirty="0"/>
          </a:p>
        </p:txBody>
      </p:sp>
      <p:sp>
        <p:nvSpPr>
          <p:cNvPr id="4" name="Text Placeholder 3">
            <a:extLst>
              <a:ext uri="{FF2B5EF4-FFF2-40B4-BE49-F238E27FC236}">
                <a16:creationId xmlns:a16="http://schemas.microsoft.com/office/drawing/2014/main" id="{27641FAC-D5BD-5BD4-5144-449939DCBB92}"/>
              </a:ext>
            </a:extLst>
          </p:cNvPr>
          <p:cNvSpPr>
            <a:spLocks noGrp="1"/>
          </p:cNvSpPr>
          <p:nvPr>
            <p:ph type="body" sz="quarter" idx="16"/>
          </p:nvPr>
        </p:nvSpPr>
        <p:spPr>
          <a:xfrm>
            <a:off x="583968" y="540228"/>
            <a:ext cx="4718277" cy="603631"/>
          </a:xfrm>
        </p:spPr>
        <p:txBody>
          <a:bodyPr>
            <a:normAutofit/>
          </a:bodyPr>
          <a:lstStyle/>
          <a:p>
            <a:r>
              <a:rPr lang="en-IE"/>
              <a:t>Good Questions to ask:</a:t>
            </a:r>
          </a:p>
        </p:txBody>
      </p:sp>
      <p:sp>
        <p:nvSpPr>
          <p:cNvPr id="6" name="Text Placeholder 5">
            <a:extLst>
              <a:ext uri="{FF2B5EF4-FFF2-40B4-BE49-F238E27FC236}">
                <a16:creationId xmlns:a16="http://schemas.microsoft.com/office/drawing/2014/main" id="{41264694-96AE-4BD1-29D6-EC0E1B78B360}"/>
              </a:ext>
            </a:extLst>
          </p:cNvPr>
          <p:cNvSpPr>
            <a:spLocks noGrp="1"/>
          </p:cNvSpPr>
          <p:nvPr>
            <p:ph type="body" sz="quarter" idx="19"/>
          </p:nvPr>
        </p:nvSpPr>
        <p:spPr>
          <a:xfrm>
            <a:off x="6250826" y="1578516"/>
            <a:ext cx="511077" cy="635000"/>
          </a:xfrm>
          <a:ln>
            <a:solidFill>
              <a:schemeClr val="accent1"/>
            </a:solidFill>
          </a:ln>
        </p:spPr>
        <p:txBody>
          <a:bodyPr/>
          <a:lstStyle/>
          <a:p>
            <a:r>
              <a:rPr lang="en-IE"/>
              <a:t>1</a:t>
            </a:r>
          </a:p>
        </p:txBody>
      </p:sp>
      <p:sp>
        <p:nvSpPr>
          <p:cNvPr id="7" name="Text Placeholder 6">
            <a:extLst>
              <a:ext uri="{FF2B5EF4-FFF2-40B4-BE49-F238E27FC236}">
                <a16:creationId xmlns:a16="http://schemas.microsoft.com/office/drawing/2014/main" id="{20AC6CF4-2A5D-CB47-4619-DE1F4CCCF12C}"/>
              </a:ext>
            </a:extLst>
          </p:cNvPr>
          <p:cNvSpPr>
            <a:spLocks noGrp="1"/>
          </p:cNvSpPr>
          <p:nvPr>
            <p:ph type="body" sz="quarter" idx="20"/>
          </p:nvPr>
        </p:nvSpPr>
        <p:spPr>
          <a:xfrm>
            <a:off x="7046997" y="1484830"/>
            <a:ext cx="5004105" cy="822373"/>
          </a:xfrm>
        </p:spPr>
        <p:txBody>
          <a:bodyPr/>
          <a:lstStyle/>
          <a:p>
            <a:r>
              <a:rPr lang="en-IE" b="1"/>
              <a:t>Can you sell livestock or produce sooner?</a:t>
            </a:r>
          </a:p>
        </p:txBody>
      </p:sp>
      <p:sp>
        <p:nvSpPr>
          <p:cNvPr id="8" name="Text Placeholder 7">
            <a:extLst>
              <a:ext uri="{FF2B5EF4-FFF2-40B4-BE49-F238E27FC236}">
                <a16:creationId xmlns:a16="http://schemas.microsoft.com/office/drawing/2014/main" id="{3094FAA5-315C-EE41-1021-56BD7A73E3C2}"/>
              </a:ext>
            </a:extLst>
          </p:cNvPr>
          <p:cNvSpPr>
            <a:spLocks noGrp="1"/>
          </p:cNvSpPr>
          <p:nvPr>
            <p:ph type="body" sz="quarter" idx="21"/>
          </p:nvPr>
        </p:nvSpPr>
        <p:spPr>
          <a:xfrm>
            <a:off x="6250827" y="2491328"/>
            <a:ext cx="511077" cy="635000"/>
          </a:xfrm>
          <a:ln>
            <a:solidFill>
              <a:schemeClr val="accent1"/>
            </a:solidFill>
          </a:ln>
        </p:spPr>
        <p:txBody>
          <a:bodyPr/>
          <a:lstStyle/>
          <a:p>
            <a:r>
              <a:rPr lang="en-IE"/>
              <a:t>2</a:t>
            </a:r>
          </a:p>
        </p:txBody>
      </p:sp>
      <p:sp>
        <p:nvSpPr>
          <p:cNvPr id="9" name="Text Placeholder 8">
            <a:extLst>
              <a:ext uri="{FF2B5EF4-FFF2-40B4-BE49-F238E27FC236}">
                <a16:creationId xmlns:a16="http://schemas.microsoft.com/office/drawing/2014/main" id="{2C3B9321-3EC2-720A-8083-7B3439F54AC5}"/>
              </a:ext>
            </a:extLst>
          </p:cNvPr>
          <p:cNvSpPr>
            <a:spLocks noGrp="1"/>
          </p:cNvSpPr>
          <p:nvPr>
            <p:ph type="body" sz="quarter" idx="22"/>
          </p:nvPr>
        </p:nvSpPr>
        <p:spPr/>
        <p:txBody>
          <a:bodyPr/>
          <a:lstStyle/>
          <a:p>
            <a:r>
              <a:rPr lang="en-US" b="1"/>
              <a:t>Can you delay the payment of bills?</a:t>
            </a:r>
            <a:endParaRPr lang="en-IE" b="1"/>
          </a:p>
        </p:txBody>
      </p:sp>
      <p:sp>
        <p:nvSpPr>
          <p:cNvPr id="10" name="Text Placeholder 9">
            <a:extLst>
              <a:ext uri="{FF2B5EF4-FFF2-40B4-BE49-F238E27FC236}">
                <a16:creationId xmlns:a16="http://schemas.microsoft.com/office/drawing/2014/main" id="{EADAB7E1-7CF9-5EF7-2D2F-4911ACCBAD2F}"/>
              </a:ext>
            </a:extLst>
          </p:cNvPr>
          <p:cNvSpPr>
            <a:spLocks noGrp="1"/>
          </p:cNvSpPr>
          <p:nvPr>
            <p:ph type="body" sz="quarter" idx="23"/>
          </p:nvPr>
        </p:nvSpPr>
        <p:spPr>
          <a:xfrm>
            <a:off x="6250827" y="3467790"/>
            <a:ext cx="511077" cy="635000"/>
          </a:xfrm>
          <a:ln>
            <a:solidFill>
              <a:schemeClr val="accent1"/>
            </a:solidFill>
          </a:ln>
        </p:spPr>
        <p:txBody>
          <a:bodyPr/>
          <a:lstStyle/>
          <a:p>
            <a:r>
              <a:rPr lang="en-IE"/>
              <a:t>3</a:t>
            </a:r>
          </a:p>
        </p:txBody>
      </p:sp>
      <p:sp>
        <p:nvSpPr>
          <p:cNvPr id="11" name="Text Placeholder 10">
            <a:extLst>
              <a:ext uri="{FF2B5EF4-FFF2-40B4-BE49-F238E27FC236}">
                <a16:creationId xmlns:a16="http://schemas.microsoft.com/office/drawing/2014/main" id="{DEB6AC25-079D-EF39-97B7-CFF0838B5DA2}"/>
              </a:ext>
            </a:extLst>
          </p:cNvPr>
          <p:cNvSpPr>
            <a:spLocks noGrp="1"/>
          </p:cNvSpPr>
          <p:nvPr>
            <p:ph type="body" sz="quarter" idx="24"/>
          </p:nvPr>
        </p:nvSpPr>
        <p:spPr>
          <a:xfrm>
            <a:off x="7020493" y="3419646"/>
            <a:ext cx="5171507" cy="822373"/>
          </a:xfrm>
        </p:spPr>
        <p:txBody>
          <a:bodyPr/>
          <a:lstStyle/>
          <a:p>
            <a:r>
              <a:rPr lang="en-US" b="1"/>
              <a:t>Can you delay some work for a short time?</a:t>
            </a:r>
            <a:endParaRPr lang="en-IE" b="1"/>
          </a:p>
        </p:txBody>
      </p:sp>
      <p:sp>
        <p:nvSpPr>
          <p:cNvPr id="12" name="Text Placeholder 11">
            <a:extLst>
              <a:ext uri="{FF2B5EF4-FFF2-40B4-BE49-F238E27FC236}">
                <a16:creationId xmlns:a16="http://schemas.microsoft.com/office/drawing/2014/main" id="{97BA3D1E-8A84-6C81-2611-B5F25A627880}"/>
              </a:ext>
            </a:extLst>
          </p:cNvPr>
          <p:cNvSpPr>
            <a:spLocks noGrp="1"/>
          </p:cNvSpPr>
          <p:nvPr>
            <p:ph type="body" sz="quarter" idx="25"/>
          </p:nvPr>
        </p:nvSpPr>
        <p:spPr>
          <a:ln>
            <a:solidFill>
              <a:schemeClr val="accent1"/>
            </a:solidFill>
          </a:ln>
        </p:spPr>
        <p:txBody>
          <a:bodyPr/>
          <a:lstStyle/>
          <a:p>
            <a:r>
              <a:rPr lang="en-IE"/>
              <a:t>4</a:t>
            </a:r>
          </a:p>
        </p:txBody>
      </p:sp>
      <p:sp>
        <p:nvSpPr>
          <p:cNvPr id="13" name="Text Placeholder 12">
            <a:extLst>
              <a:ext uri="{FF2B5EF4-FFF2-40B4-BE49-F238E27FC236}">
                <a16:creationId xmlns:a16="http://schemas.microsoft.com/office/drawing/2014/main" id="{226C50BD-98F0-F1E2-CE46-1604AED36E81}"/>
              </a:ext>
            </a:extLst>
          </p:cNvPr>
          <p:cNvSpPr>
            <a:spLocks noGrp="1"/>
          </p:cNvSpPr>
          <p:nvPr>
            <p:ph type="body" sz="quarter" idx="26"/>
          </p:nvPr>
        </p:nvSpPr>
        <p:spPr>
          <a:xfrm>
            <a:off x="7020493" y="4387054"/>
            <a:ext cx="5057113" cy="822373"/>
          </a:xfrm>
        </p:spPr>
        <p:txBody>
          <a:bodyPr/>
          <a:lstStyle/>
          <a:p>
            <a:r>
              <a:rPr lang="en-US" b="1"/>
              <a:t>Will you need to speak to the bank manager about funding options?</a:t>
            </a:r>
            <a:endParaRPr lang="en-IE" b="1"/>
          </a:p>
        </p:txBody>
      </p:sp>
      <p:sp>
        <p:nvSpPr>
          <p:cNvPr id="14" name="Text Placeholder 13">
            <a:extLst>
              <a:ext uri="{FF2B5EF4-FFF2-40B4-BE49-F238E27FC236}">
                <a16:creationId xmlns:a16="http://schemas.microsoft.com/office/drawing/2014/main" id="{F0CCCA1E-7258-2DC9-DC84-D521094F9C54}"/>
              </a:ext>
            </a:extLst>
          </p:cNvPr>
          <p:cNvSpPr>
            <a:spLocks noGrp="1"/>
          </p:cNvSpPr>
          <p:nvPr>
            <p:ph type="body" sz="quarter" idx="27"/>
          </p:nvPr>
        </p:nvSpPr>
        <p:spPr>
          <a:ln>
            <a:solidFill>
              <a:schemeClr val="accent1"/>
            </a:solidFill>
          </a:ln>
        </p:spPr>
        <p:txBody>
          <a:bodyPr/>
          <a:lstStyle/>
          <a:p>
            <a:r>
              <a:rPr lang="en-IE"/>
              <a:t>5</a:t>
            </a:r>
          </a:p>
        </p:txBody>
      </p:sp>
      <p:sp>
        <p:nvSpPr>
          <p:cNvPr id="15" name="Text Placeholder 14">
            <a:extLst>
              <a:ext uri="{FF2B5EF4-FFF2-40B4-BE49-F238E27FC236}">
                <a16:creationId xmlns:a16="http://schemas.microsoft.com/office/drawing/2014/main" id="{E69B3284-719B-8137-FFB8-214CC84F7B4B}"/>
              </a:ext>
            </a:extLst>
          </p:cNvPr>
          <p:cNvSpPr>
            <a:spLocks noGrp="1"/>
          </p:cNvSpPr>
          <p:nvPr>
            <p:ph type="body" sz="quarter" idx="28"/>
          </p:nvPr>
        </p:nvSpPr>
        <p:spPr>
          <a:xfrm>
            <a:off x="7046997" y="5354464"/>
            <a:ext cx="4718277" cy="822373"/>
          </a:xfrm>
        </p:spPr>
        <p:txBody>
          <a:bodyPr/>
          <a:lstStyle/>
          <a:p>
            <a:r>
              <a:rPr lang="en-US" b="1"/>
              <a:t>How much extra will you need and for how long?</a:t>
            </a:r>
            <a:endParaRPr lang="en-IE" b="1"/>
          </a:p>
        </p:txBody>
      </p:sp>
    </p:spTree>
    <p:extLst>
      <p:ext uri="{BB962C8B-B14F-4D97-AF65-F5344CB8AC3E}">
        <p14:creationId xmlns:p14="http://schemas.microsoft.com/office/powerpoint/2010/main" val="1298910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84D10-D902-4144-9862-929BA7F3FCAB}"/>
              </a:ext>
            </a:extLst>
          </p:cNvPr>
          <p:cNvSpPr>
            <a:spLocks noGrp="1"/>
          </p:cNvSpPr>
          <p:nvPr>
            <p:ph type="body" sz="quarter" idx="17"/>
          </p:nvPr>
        </p:nvSpPr>
        <p:spPr>
          <a:xfrm>
            <a:off x="2029090" y="1604733"/>
            <a:ext cx="3791493" cy="3898919"/>
          </a:xfrm>
        </p:spPr>
        <p:txBody>
          <a:bodyPr/>
          <a:lstStyle/>
          <a:p>
            <a:r>
              <a:rPr lang="en-IE"/>
              <a:t>Understanding Profit &amp; Loss Analysis</a:t>
            </a:r>
          </a:p>
          <a:p>
            <a:endParaRPr lang="en-IE"/>
          </a:p>
          <a:p>
            <a:endParaRPr lang="en-RU"/>
          </a:p>
        </p:txBody>
      </p:sp>
      <p:sp>
        <p:nvSpPr>
          <p:cNvPr id="3" name="Text Placeholder 2">
            <a:extLst>
              <a:ext uri="{FF2B5EF4-FFF2-40B4-BE49-F238E27FC236}">
                <a16:creationId xmlns:a16="http://schemas.microsoft.com/office/drawing/2014/main" id="{94188B98-ADD8-554D-B473-2CD5B565026A}"/>
              </a:ext>
            </a:extLst>
          </p:cNvPr>
          <p:cNvSpPr>
            <a:spLocks noGrp="1"/>
          </p:cNvSpPr>
          <p:nvPr>
            <p:ph type="body" sz="quarter" idx="18"/>
          </p:nvPr>
        </p:nvSpPr>
        <p:spPr/>
        <p:txBody>
          <a:bodyPr/>
          <a:lstStyle/>
          <a:p>
            <a:r>
              <a:rPr lang="en-IE"/>
              <a:t>02</a:t>
            </a:r>
            <a:endParaRPr lang="en-RU"/>
          </a:p>
        </p:txBody>
      </p:sp>
    </p:spTree>
    <p:extLst>
      <p:ext uri="{BB962C8B-B14F-4D97-AF65-F5344CB8AC3E}">
        <p14:creationId xmlns:p14="http://schemas.microsoft.com/office/powerpoint/2010/main" val="997844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D21C7E-CA79-1784-4EB0-F6A60C472009}"/>
              </a:ext>
            </a:extLst>
          </p:cNvPr>
          <p:cNvSpPr>
            <a:spLocks noGrp="1"/>
          </p:cNvSpPr>
          <p:nvPr>
            <p:ph type="body" sz="quarter" idx="16"/>
          </p:nvPr>
        </p:nvSpPr>
        <p:spPr>
          <a:xfrm>
            <a:off x="447065" y="2067342"/>
            <a:ext cx="6773244" cy="4038015"/>
          </a:xfrm>
        </p:spPr>
        <p:txBody>
          <a:bodyPr/>
          <a:lstStyle/>
          <a:p>
            <a:r>
              <a:rPr lang="en-US" b="1" i="0" dirty="0">
                <a:effectLst/>
              </a:rPr>
              <a:t>A profit and loss statement </a:t>
            </a:r>
            <a:r>
              <a:rPr lang="en-US" b="0" i="0" dirty="0">
                <a:effectLst/>
              </a:rPr>
              <a:t>(P&amp;L), or income statement, </a:t>
            </a:r>
            <a:r>
              <a:rPr lang="en-US" b="1" i="0" dirty="0">
                <a:effectLst/>
              </a:rPr>
              <a:t>is a financial report that provides a summary of your revenues, expenses, and profits/losses </a:t>
            </a:r>
            <a:r>
              <a:rPr lang="en-US" b="0" i="0" dirty="0">
                <a:effectLst/>
              </a:rPr>
              <a:t>over a given period of time (generally over a quarter or a year)</a:t>
            </a:r>
          </a:p>
          <a:p>
            <a:endParaRPr lang="en-US" b="0" i="0" dirty="0">
              <a:effectLst/>
            </a:endParaRPr>
          </a:p>
          <a:p>
            <a:r>
              <a:rPr lang="en-US" b="0" i="0" dirty="0">
                <a:effectLst/>
              </a:rPr>
              <a:t>The P&amp;L statement shows </a:t>
            </a:r>
            <a:r>
              <a:rPr lang="en-US" dirty="0"/>
              <a:t>one’s </a:t>
            </a:r>
            <a:r>
              <a:rPr lang="en-US" b="0" i="0" dirty="0">
                <a:effectLst/>
              </a:rPr>
              <a:t>ability to generate sales, manage expenses, and create profits.   </a:t>
            </a:r>
            <a:r>
              <a:rPr lang="en-IE" b="0" i="0" dirty="0">
                <a:effectLst/>
              </a:rPr>
              <a:t> By using a P&amp;L statement in your smallholding, you move into using financial data to make sounder decisions.  </a:t>
            </a:r>
            <a:endParaRPr lang="en-US" b="0" i="0" dirty="0">
              <a:effectLst/>
            </a:endParaRPr>
          </a:p>
        </p:txBody>
      </p:sp>
      <p:sp>
        <p:nvSpPr>
          <p:cNvPr id="4" name="Text Placeholder 3">
            <a:extLst>
              <a:ext uri="{FF2B5EF4-FFF2-40B4-BE49-F238E27FC236}">
                <a16:creationId xmlns:a16="http://schemas.microsoft.com/office/drawing/2014/main" id="{0DA4FEB6-81D6-77E4-BC38-486DB906DB99}"/>
              </a:ext>
            </a:extLst>
          </p:cNvPr>
          <p:cNvSpPr>
            <a:spLocks noGrp="1"/>
          </p:cNvSpPr>
          <p:nvPr>
            <p:ph type="body" sz="quarter" idx="18"/>
          </p:nvPr>
        </p:nvSpPr>
        <p:spPr/>
        <p:txBody>
          <a:bodyPr/>
          <a:lstStyle/>
          <a:p>
            <a:r>
              <a:rPr lang="en-US"/>
              <a:t>What is a Profit and Loss Statement?</a:t>
            </a:r>
            <a:endParaRPr lang="en-IE"/>
          </a:p>
        </p:txBody>
      </p:sp>
      <p:grpSp>
        <p:nvGrpSpPr>
          <p:cNvPr id="5" name="Group 4">
            <a:extLst>
              <a:ext uri="{FF2B5EF4-FFF2-40B4-BE49-F238E27FC236}">
                <a16:creationId xmlns:a16="http://schemas.microsoft.com/office/drawing/2014/main" id="{2C5CD0A1-8FB8-282A-D2AE-7245DEB8D9D9}"/>
              </a:ext>
            </a:extLst>
          </p:cNvPr>
          <p:cNvGrpSpPr/>
          <p:nvPr/>
        </p:nvGrpSpPr>
        <p:grpSpPr>
          <a:xfrm>
            <a:off x="8434211" y="2507289"/>
            <a:ext cx="2932200" cy="2815979"/>
            <a:chOff x="4417506" y="446113"/>
            <a:chExt cx="1094363" cy="943510"/>
          </a:xfrm>
          <a:solidFill>
            <a:srgbClr val="60220F"/>
          </a:solidFill>
        </p:grpSpPr>
        <p:sp>
          <p:nvSpPr>
            <p:cNvPr id="6" name="Freeform 1341">
              <a:extLst>
                <a:ext uri="{FF2B5EF4-FFF2-40B4-BE49-F238E27FC236}">
                  <a16:creationId xmlns:a16="http://schemas.microsoft.com/office/drawing/2014/main" id="{0CE4C5D9-517B-D5F2-D09D-76EA0397C1CB}"/>
                </a:ext>
              </a:extLst>
            </p:cNvPr>
            <p:cNvSpPr/>
            <p:nvPr/>
          </p:nvSpPr>
          <p:spPr>
            <a:xfrm>
              <a:off x="5163539" y="720390"/>
              <a:ext cx="348330" cy="663748"/>
            </a:xfrm>
            <a:custGeom>
              <a:avLst/>
              <a:gdLst>
                <a:gd name="connsiteX0" fmla="*/ 296219 w 348330"/>
                <a:gd name="connsiteY0" fmla="*/ 0 h 663748"/>
                <a:gd name="connsiteX1" fmla="*/ 52112 w 348330"/>
                <a:gd name="connsiteY1" fmla="*/ 0 h 663748"/>
                <a:gd name="connsiteX2" fmla="*/ 0 w 348330"/>
                <a:gd name="connsiteY2" fmla="*/ 52112 h 663748"/>
                <a:gd name="connsiteX3" fmla="*/ 0 w 348330"/>
                <a:gd name="connsiteY3" fmla="*/ 54855 h 663748"/>
                <a:gd name="connsiteX4" fmla="*/ 16456 w 348330"/>
                <a:gd name="connsiteY4" fmla="*/ 93254 h 663748"/>
                <a:gd name="connsiteX5" fmla="*/ 0 w 348330"/>
                <a:gd name="connsiteY5" fmla="*/ 131652 h 663748"/>
                <a:gd name="connsiteX6" fmla="*/ 0 w 348330"/>
                <a:gd name="connsiteY6" fmla="*/ 134395 h 663748"/>
                <a:gd name="connsiteX7" fmla="*/ 16456 w 348330"/>
                <a:gd name="connsiteY7" fmla="*/ 172794 h 663748"/>
                <a:gd name="connsiteX8" fmla="*/ 0 w 348330"/>
                <a:gd name="connsiteY8" fmla="*/ 211193 h 663748"/>
                <a:gd name="connsiteX9" fmla="*/ 0 w 348330"/>
                <a:gd name="connsiteY9" fmla="*/ 213935 h 663748"/>
                <a:gd name="connsiteX10" fmla="*/ 16456 w 348330"/>
                <a:gd name="connsiteY10" fmla="*/ 252334 h 663748"/>
                <a:gd name="connsiteX11" fmla="*/ 0 w 348330"/>
                <a:gd name="connsiteY11" fmla="*/ 290733 h 663748"/>
                <a:gd name="connsiteX12" fmla="*/ 0 w 348330"/>
                <a:gd name="connsiteY12" fmla="*/ 293475 h 663748"/>
                <a:gd name="connsiteX13" fmla="*/ 16456 w 348330"/>
                <a:gd name="connsiteY13" fmla="*/ 331874 h 663748"/>
                <a:gd name="connsiteX14" fmla="*/ 0 w 348330"/>
                <a:gd name="connsiteY14" fmla="*/ 370273 h 663748"/>
                <a:gd name="connsiteX15" fmla="*/ 0 w 348330"/>
                <a:gd name="connsiteY15" fmla="*/ 373016 h 663748"/>
                <a:gd name="connsiteX16" fmla="*/ 16456 w 348330"/>
                <a:gd name="connsiteY16" fmla="*/ 411414 h 663748"/>
                <a:gd name="connsiteX17" fmla="*/ 0 w 348330"/>
                <a:gd name="connsiteY17" fmla="*/ 449813 h 663748"/>
                <a:gd name="connsiteX18" fmla="*/ 0 w 348330"/>
                <a:gd name="connsiteY18" fmla="*/ 452556 h 663748"/>
                <a:gd name="connsiteX19" fmla="*/ 16456 w 348330"/>
                <a:gd name="connsiteY19" fmla="*/ 490954 h 663748"/>
                <a:gd name="connsiteX20" fmla="*/ 0 w 348330"/>
                <a:gd name="connsiteY20" fmla="*/ 529353 h 663748"/>
                <a:gd name="connsiteX21" fmla="*/ 0 w 348330"/>
                <a:gd name="connsiteY21" fmla="*/ 532096 h 663748"/>
                <a:gd name="connsiteX22" fmla="*/ 16456 w 348330"/>
                <a:gd name="connsiteY22" fmla="*/ 570494 h 663748"/>
                <a:gd name="connsiteX23" fmla="*/ 0 w 348330"/>
                <a:gd name="connsiteY23" fmla="*/ 608893 h 663748"/>
                <a:gd name="connsiteX24" fmla="*/ 0 w 348330"/>
                <a:gd name="connsiteY24" fmla="*/ 611636 h 663748"/>
                <a:gd name="connsiteX25" fmla="*/ 52112 w 348330"/>
                <a:gd name="connsiteY25" fmla="*/ 663748 h 663748"/>
                <a:gd name="connsiteX26" fmla="*/ 296219 w 348330"/>
                <a:gd name="connsiteY26" fmla="*/ 663748 h 663748"/>
                <a:gd name="connsiteX27" fmla="*/ 348331 w 348330"/>
                <a:gd name="connsiteY27" fmla="*/ 611636 h 663748"/>
                <a:gd name="connsiteX28" fmla="*/ 348331 w 348330"/>
                <a:gd name="connsiteY28" fmla="*/ 608893 h 663748"/>
                <a:gd name="connsiteX29" fmla="*/ 331874 w 348330"/>
                <a:gd name="connsiteY29" fmla="*/ 570494 h 663748"/>
                <a:gd name="connsiteX30" fmla="*/ 348331 w 348330"/>
                <a:gd name="connsiteY30" fmla="*/ 532096 h 663748"/>
                <a:gd name="connsiteX31" fmla="*/ 348331 w 348330"/>
                <a:gd name="connsiteY31" fmla="*/ 529353 h 663748"/>
                <a:gd name="connsiteX32" fmla="*/ 331874 w 348330"/>
                <a:gd name="connsiteY32" fmla="*/ 490954 h 663748"/>
                <a:gd name="connsiteX33" fmla="*/ 348331 w 348330"/>
                <a:gd name="connsiteY33" fmla="*/ 452556 h 663748"/>
                <a:gd name="connsiteX34" fmla="*/ 348331 w 348330"/>
                <a:gd name="connsiteY34" fmla="*/ 449813 h 663748"/>
                <a:gd name="connsiteX35" fmla="*/ 331874 w 348330"/>
                <a:gd name="connsiteY35" fmla="*/ 411414 h 663748"/>
                <a:gd name="connsiteX36" fmla="*/ 348331 w 348330"/>
                <a:gd name="connsiteY36" fmla="*/ 373016 h 663748"/>
                <a:gd name="connsiteX37" fmla="*/ 348331 w 348330"/>
                <a:gd name="connsiteY37" fmla="*/ 370273 h 663748"/>
                <a:gd name="connsiteX38" fmla="*/ 331874 w 348330"/>
                <a:gd name="connsiteY38" fmla="*/ 331874 h 663748"/>
                <a:gd name="connsiteX39" fmla="*/ 348331 w 348330"/>
                <a:gd name="connsiteY39" fmla="*/ 293475 h 663748"/>
                <a:gd name="connsiteX40" fmla="*/ 348331 w 348330"/>
                <a:gd name="connsiteY40" fmla="*/ 290733 h 663748"/>
                <a:gd name="connsiteX41" fmla="*/ 331874 w 348330"/>
                <a:gd name="connsiteY41" fmla="*/ 252334 h 663748"/>
                <a:gd name="connsiteX42" fmla="*/ 348331 w 348330"/>
                <a:gd name="connsiteY42" fmla="*/ 213935 h 663748"/>
                <a:gd name="connsiteX43" fmla="*/ 348331 w 348330"/>
                <a:gd name="connsiteY43" fmla="*/ 211193 h 663748"/>
                <a:gd name="connsiteX44" fmla="*/ 331874 w 348330"/>
                <a:gd name="connsiteY44" fmla="*/ 172794 h 663748"/>
                <a:gd name="connsiteX45" fmla="*/ 348331 w 348330"/>
                <a:gd name="connsiteY45" fmla="*/ 134395 h 663748"/>
                <a:gd name="connsiteX46" fmla="*/ 348331 w 348330"/>
                <a:gd name="connsiteY46" fmla="*/ 131652 h 663748"/>
                <a:gd name="connsiteX47" fmla="*/ 331874 w 348330"/>
                <a:gd name="connsiteY47" fmla="*/ 93254 h 663748"/>
                <a:gd name="connsiteX48" fmla="*/ 348331 w 348330"/>
                <a:gd name="connsiteY48" fmla="*/ 54855 h 663748"/>
                <a:gd name="connsiteX49" fmla="*/ 348331 w 348330"/>
                <a:gd name="connsiteY49" fmla="*/ 52112 h 663748"/>
                <a:gd name="connsiteX50" fmla="*/ 296219 w 348330"/>
                <a:gd name="connsiteY50" fmla="*/ 0 h 663748"/>
                <a:gd name="connsiteX51" fmla="*/ 296219 w 348330"/>
                <a:gd name="connsiteY51" fmla="*/ 0 h 663748"/>
                <a:gd name="connsiteX52" fmla="*/ 320903 w 348330"/>
                <a:gd name="connsiteY52" fmla="*/ 619864 h 663748"/>
                <a:gd name="connsiteX53" fmla="*/ 296219 w 348330"/>
                <a:gd name="connsiteY53" fmla="*/ 644549 h 663748"/>
                <a:gd name="connsiteX54" fmla="*/ 52112 w 348330"/>
                <a:gd name="connsiteY54" fmla="*/ 644549 h 663748"/>
                <a:gd name="connsiteX55" fmla="*/ 27428 w 348330"/>
                <a:gd name="connsiteY55" fmla="*/ 619864 h 663748"/>
                <a:gd name="connsiteX56" fmla="*/ 27428 w 348330"/>
                <a:gd name="connsiteY56" fmla="*/ 617122 h 663748"/>
                <a:gd name="connsiteX57" fmla="*/ 52112 w 348330"/>
                <a:gd name="connsiteY57" fmla="*/ 592437 h 663748"/>
                <a:gd name="connsiteX58" fmla="*/ 296219 w 348330"/>
                <a:gd name="connsiteY58" fmla="*/ 592437 h 663748"/>
                <a:gd name="connsiteX59" fmla="*/ 320903 w 348330"/>
                <a:gd name="connsiteY59" fmla="*/ 617122 h 663748"/>
                <a:gd name="connsiteX60" fmla="*/ 320903 w 348330"/>
                <a:gd name="connsiteY60" fmla="*/ 619864 h 663748"/>
                <a:gd name="connsiteX61" fmla="*/ 320903 w 348330"/>
                <a:gd name="connsiteY61" fmla="*/ 537581 h 663748"/>
                <a:gd name="connsiteX62" fmla="*/ 296219 w 348330"/>
                <a:gd name="connsiteY62" fmla="*/ 562266 h 663748"/>
                <a:gd name="connsiteX63" fmla="*/ 52112 w 348330"/>
                <a:gd name="connsiteY63" fmla="*/ 562266 h 663748"/>
                <a:gd name="connsiteX64" fmla="*/ 27428 w 348330"/>
                <a:gd name="connsiteY64" fmla="*/ 537581 h 663748"/>
                <a:gd name="connsiteX65" fmla="*/ 27428 w 348330"/>
                <a:gd name="connsiteY65" fmla="*/ 534839 h 663748"/>
                <a:gd name="connsiteX66" fmla="*/ 52112 w 348330"/>
                <a:gd name="connsiteY66" fmla="*/ 510154 h 663748"/>
                <a:gd name="connsiteX67" fmla="*/ 298961 w 348330"/>
                <a:gd name="connsiteY67" fmla="*/ 510154 h 663748"/>
                <a:gd name="connsiteX68" fmla="*/ 323646 w 348330"/>
                <a:gd name="connsiteY68" fmla="*/ 534839 h 663748"/>
                <a:gd name="connsiteX69" fmla="*/ 323646 w 348330"/>
                <a:gd name="connsiteY69" fmla="*/ 537581 h 663748"/>
                <a:gd name="connsiteX70" fmla="*/ 320903 w 348330"/>
                <a:gd name="connsiteY70" fmla="*/ 458041 h 663748"/>
                <a:gd name="connsiteX71" fmla="*/ 296219 w 348330"/>
                <a:gd name="connsiteY71" fmla="*/ 482726 h 663748"/>
                <a:gd name="connsiteX72" fmla="*/ 49369 w 348330"/>
                <a:gd name="connsiteY72" fmla="*/ 482726 h 663748"/>
                <a:gd name="connsiteX73" fmla="*/ 24685 w 348330"/>
                <a:gd name="connsiteY73" fmla="*/ 458041 h 663748"/>
                <a:gd name="connsiteX74" fmla="*/ 24685 w 348330"/>
                <a:gd name="connsiteY74" fmla="*/ 455298 h 663748"/>
                <a:gd name="connsiteX75" fmla="*/ 49369 w 348330"/>
                <a:gd name="connsiteY75" fmla="*/ 430614 h 663748"/>
                <a:gd name="connsiteX76" fmla="*/ 293476 w 348330"/>
                <a:gd name="connsiteY76" fmla="*/ 430614 h 663748"/>
                <a:gd name="connsiteX77" fmla="*/ 318160 w 348330"/>
                <a:gd name="connsiteY77" fmla="*/ 455298 h 663748"/>
                <a:gd name="connsiteX78" fmla="*/ 318160 w 348330"/>
                <a:gd name="connsiteY78" fmla="*/ 458041 h 663748"/>
                <a:gd name="connsiteX79" fmla="*/ 320903 w 348330"/>
                <a:gd name="connsiteY79" fmla="*/ 378501 h 663748"/>
                <a:gd name="connsiteX80" fmla="*/ 296219 w 348330"/>
                <a:gd name="connsiteY80" fmla="*/ 403186 h 663748"/>
                <a:gd name="connsiteX81" fmla="*/ 52112 w 348330"/>
                <a:gd name="connsiteY81" fmla="*/ 403186 h 663748"/>
                <a:gd name="connsiteX82" fmla="*/ 27428 w 348330"/>
                <a:gd name="connsiteY82" fmla="*/ 378501 h 663748"/>
                <a:gd name="connsiteX83" fmla="*/ 27428 w 348330"/>
                <a:gd name="connsiteY83" fmla="*/ 375758 h 663748"/>
                <a:gd name="connsiteX84" fmla="*/ 52112 w 348330"/>
                <a:gd name="connsiteY84" fmla="*/ 351073 h 663748"/>
                <a:gd name="connsiteX85" fmla="*/ 298961 w 348330"/>
                <a:gd name="connsiteY85" fmla="*/ 351073 h 663748"/>
                <a:gd name="connsiteX86" fmla="*/ 323646 w 348330"/>
                <a:gd name="connsiteY86" fmla="*/ 375758 h 663748"/>
                <a:gd name="connsiteX87" fmla="*/ 323646 w 348330"/>
                <a:gd name="connsiteY87" fmla="*/ 378501 h 663748"/>
                <a:gd name="connsiteX88" fmla="*/ 320903 w 348330"/>
                <a:gd name="connsiteY88" fmla="*/ 296218 h 663748"/>
                <a:gd name="connsiteX89" fmla="*/ 296219 w 348330"/>
                <a:gd name="connsiteY89" fmla="*/ 320903 h 663748"/>
                <a:gd name="connsiteX90" fmla="*/ 49369 w 348330"/>
                <a:gd name="connsiteY90" fmla="*/ 320903 h 663748"/>
                <a:gd name="connsiteX91" fmla="*/ 24685 w 348330"/>
                <a:gd name="connsiteY91" fmla="*/ 296218 h 663748"/>
                <a:gd name="connsiteX92" fmla="*/ 24685 w 348330"/>
                <a:gd name="connsiteY92" fmla="*/ 293475 h 663748"/>
                <a:gd name="connsiteX93" fmla="*/ 49369 w 348330"/>
                <a:gd name="connsiteY93" fmla="*/ 268791 h 663748"/>
                <a:gd name="connsiteX94" fmla="*/ 296219 w 348330"/>
                <a:gd name="connsiteY94" fmla="*/ 268791 h 663748"/>
                <a:gd name="connsiteX95" fmla="*/ 320903 w 348330"/>
                <a:gd name="connsiteY95" fmla="*/ 293475 h 663748"/>
                <a:gd name="connsiteX96" fmla="*/ 320903 w 348330"/>
                <a:gd name="connsiteY96" fmla="*/ 296218 h 663748"/>
                <a:gd name="connsiteX97" fmla="*/ 320903 w 348330"/>
                <a:gd name="connsiteY97" fmla="*/ 216678 h 663748"/>
                <a:gd name="connsiteX98" fmla="*/ 296219 w 348330"/>
                <a:gd name="connsiteY98" fmla="*/ 241363 h 663748"/>
                <a:gd name="connsiteX99" fmla="*/ 49369 w 348330"/>
                <a:gd name="connsiteY99" fmla="*/ 241363 h 663748"/>
                <a:gd name="connsiteX100" fmla="*/ 24685 w 348330"/>
                <a:gd name="connsiteY100" fmla="*/ 216678 h 663748"/>
                <a:gd name="connsiteX101" fmla="*/ 24685 w 348330"/>
                <a:gd name="connsiteY101" fmla="*/ 213935 h 663748"/>
                <a:gd name="connsiteX102" fmla="*/ 49369 w 348330"/>
                <a:gd name="connsiteY102" fmla="*/ 189250 h 663748"/>
                <a:gd name="connsiteX103" fmla="*/ 296219 w 348330"/>
                <a:gd name="connsiteY103" fmla="*/ 189250 h 663748"/>
                <a:gd name="connsiteX104" fmla="*/ 320903 w 348330"/>
                <a:gd name="connsiteY104" fmla="*/ 213935 h 663748"/>
                <a:gd name="connsiteX105" fmla="*/ 320903 w 348330"/>
                <a:gd name="connsiteY105" fmla="*/ 216678 h 663748"/>
                <a:gd name="connsiteX106" fmla="*/ 320903 w 348330"/>
                <a:gd name="connsiteY106" fmla="*/ 137138 h 663748"/>
                <a:gd name="connsiteX107" fmla="*/ 296219 w 348330"/>
                <a:gd name="connsiteY107" fmla="*/ 161823 h 663748"/>
                <a:gd name="connsiteX108" fmla="*/ 49369 w 348330"/>
                <a:gd name="connsiteY108" fmla="*/ 161823 h 663748"/>
                <a:gd name="connsiteX109" fmla="*/ 24685 w 348330"/>
                <a:gd name="connsiteY109" fmla="*/ 137138 h 663748"/>
                <a:gd name="connsiteX110" fmla="*/ 24685 w 348330"/>
                <a:gd name="connsiteY110" fmla="*/ 134395 h 663748"/>
                <a:gd name="connsiteX111" fmla="*/ 49369 w 348330"/>
                <a:gd name="connsiteY111" fmla="*/ 109710 h 663748"/>
                <a:gd name="connsiteX112" fmla="*/ 293476 w 348330"/>
                <a:gd name="connsiteY112" fmla="*/ 109710 h 663748"/>
                <a:gd name="connsiteX113" fmla="*/ 318160 w 348330"/>
                <a:gd name="connsiteY113" fmla="*/ 134395 h 663748"/>
                <a:gd name="connsiteX114" fmla="*/ 318160 w 348330"/>
                <a:gd name="connsiteY114" fmla="*/ 137138 h 663748"/>
                <a:gd name="connsiteX115" fmla="*/ 320903 w 348330"/>
                <a:gd name="connsiteY115" fmla="*/ 54855 h 663748"/>
                <a:gd name="connsiteX116" fmla="*/ 296219 w 348330"/>
                <a:gd name="connsiteY116" fmla="*/ 79540 h 663748"/>
                <a:gd name="connsiteX117" fmla="*/ 52112 w 348330"/>
                <a:gd name="connsiteY117" fmla="*/ 79540 h 663748"/>
                <a:gd name="connsiteX118" fmla="*/ 27428 w 348330"/>
                <a:gd name="connsiteY118" fmla="*/ 54855 h 663748"/>
                <a:gd name="connsiteX119" fmla="*/ 27428 w 348330"/>
                <a:gd name="connsiteY119" fmla="*/ 52112 h 663748"/>
                <a:gd name="connsiteX120" fmla="*/ 52112 w 348330"/>
                <a:gd name="connsiteY120" fmla="*/ 27428 h 663748"/>
                <a:gd name="connsiteX121" fmla="*/ 296219 w 348330"/>
                <a:gd name="connsiteY121" fmla="*/ 27428 h 663748"/>
                <a:gd name="connsiteX122" fmla="*/ 320903 w 348330"/>
                <a:gd name="connsiteY122" fmla="*/ 52112 h 663748"/>
                <a:gd name="connsiteX123" fmla="*/ 320903 w 348330"/>
                <a:gd name="connsiteY123" fmla="*/ 54855 h 6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48330" h="663748">
                  <a:moveTo>
                    <a:pt x="296219" y="0"/>
                  </a:moveTo>
                  <a:lnTo>
                    <a:pt x="52112" y="0"/>
                  </a:lnTo>
                  <a:cubicBezTo>
                    <a:pt x="24685" y="0"/>
                    <a:pt x="0" y="21942"/>
                    <a:pt x="0" y="52112"/>
                  </a:cubicBezTo>
                  <a:lnTo>
                    <a:pt x="0" y="54855"/>
                  </a:lnTo>
                  <a:cubicBezTo>
                    <a:pt x="0" y="68569"/>
                    <a:pt x="5485" y="85026"/>
                    <a:pt x="16456" y="93254"/>
                  </a:cubicBezTo>
                  <a:cubicBezTo>
                    <a:pt x="5485" y="104225"/>
                    <a:pt x="0" y="117939"/>
                    <a:pt x="0" y="131652"/>
                  </a:cubicBezTo>
                  <a:lnTo>
                    <a:pt x="0" y="134395"/>
                  </a:lnTo>
                  <a:cubicBezTo>
                    <a:pt x="0" y="148109"/>
                    <a:pt x="5485" y="164566"/>
                    <a:pt x="16456" y="172794"/>
                  </a:cubicBezTo>
                  <a:cubicBezTo>
                    <a:pt x="5485" y="183765"/>
                    <a:pt x="0" y="197479"/>
                    <a:pt x="0" y="211193"/>
                  </a:cubicBezTo>
                  <a:lnTo>
                    <a:pt x="0" y="213935"/>
                  </a:lnTo>
                  <a:cubicBezTo>
                    <a:pt x="0" y="227649"/>
                    <a:pt x="5485" y="244106"/>
                    <a:pt x="16456" y="252334"/>
                  </a:cubicBezTo>
                  <a:cubicBezTo>
                    <a:pt x="5485" y="263305"/>
                    <a:pt x="0" y="277019"/>
                    <a:pt x="0" y="290733"/>
                  </a:cubicBezTo>
                  <a:lnTo>
                    <a:pt x="0" y="293475"/>
                  </a:lnTo>
                  <a:cubicBezTo>
                    <a:pt x="0" y="307189"/>
                    <a:pt x="5485" y="323646"/>
                    <a:pt x="16456" y="331874"/>
                  </a:cubicBezTo>
                  <a:cubicBezTo>
                    <a:pt x="5485" y="342845"/>
                    <a:pt x="0" y="356559"/>
                    <a:pt x="0" y="370273"/>
                  </a:cubicBezTo>
                  <a:lnTo>
                    <a:pt x="0" y="373016"/>
                  </a:lnTo>
                  <a:cubicBezTo>
                    <a:pt x="0" y="386729"/>
                    <a:pt x="5485" y="403186"/>
                    <a:pt x="16456" y="411414"/>
                  </a:cubicBezTo>
                  <a:cubicBezTo>
                    <a:pt x="5485" y="422385"/>
                    <a:pt x="0" y="436099"/>
                    <a:pt x="0" y="449813"/>
                  </a:cubicBezTo>
                  <a:lnTo>
                    <a:pt x="0" y="452556"/>
                  </a:lnTo>
                  <a:cubicBezTo>
                    <a:pt x="0" y="466270"/>
                    <a:pt x="5485" y="482726"/>
                    <a:pt x="16456" y="490954"/>
                  </a:cubicBezTo>
                  <a:cubicBezTo>
                    <a:pt x="5485" y="501925"/>
                    <a:pt x="0" y="515639"/>
                    <a:pt x="0" y="529353"/>
                  </a:cubicBezTo>
                  <a:lnTo>
                    <a:pt x="0" y="532096"/>
                  </a:lnTo>
                  <a:cubicBezTo>
                    <a:pt x="0" y="545810"/>
                    <a:pt x="5485" y="562266"/>
                    <a:pt x="16456" y="570494"/>
                  </a:cubicBezTo>
                  <a:cubicBezTo>
                    <a:pt x="5485" y="581466"/>
                    <a:pt x="0" y="595179"/>
                    <a:pt x="0" y="608893"/>
                  </a:cubicBezTo>
                  <a:lnTo>
                    <a:pt x="0" y="611636"/>
                  </a:lnTo>
                  <a:cubicBezTo>
                    <a:pt x="0" y="639063"/>
                    <a:pt x="21942" y="663748"/>
                    <a:pt x="52112" y="663748"/>
                  </a:cubicBezTo>
                  <a:lnTo>
                    <a:pt x="296219" y="663748"/>
                  </a:lnTo>
                  <a:cubicBezTo>
                    <a:pt x="323646" y="663748"/>
                    <a:pt x="348331" y="641806"/>
                    <a:pt x="348331" y="611636"/>
                  </a:cubicBezTo>
                  <a:lnTo>
                    <a:pt x="348331" y="608893"/>
                  </a:lnTo>
                  <a:cubicBezTo>
                    <a:pt x="348331" y="595179"/>
                    <a:pt x="342846" y="578723"/>
                    <a:pt x="331874" y="570494"/>
                  </a:cubicBezTo>
                  <a:cubicBezTo>
                    <a:pt x="342846" y="559523"/>
                    <a:pt x="348331" y="545810"/>
                    <a:pt x="348331" y="532096"/>
                  </a:cubicBezTo>
                  <a:lnTo>
                    <a:pt x="348331" y="529353"/>
                  </a:lnTo>
                  <a:cubicBezTo>
                    <a:pt x="348331" y="515639"/>
                    <a:pt x="342846" y="499183"/>
                    <a:pt x="331874" y="490954"/>
                  </a:cubicBezTo>
                  <a:cubicBezTo>
                    <a:pt x="342846" y="479983"/>
                    <a:pt x="348331" y="466270"/>
                    <a:pt x="348331" y="452556"/>
                  </a:cubicBezTo>
                  <a:lnTo>
                    <a:pt x="348331" y="449813"/>
                  </a:lnTo>
                  <a:cubicBezTo>
                    <a:pt x="348331" y="436099"/>
                    <a:pt x="342846" y="419643"/>
                    <a:pt x="331874" y="411414"/>
                  </a:cubicBezTo>
                  <a:cubicBezTo>
                    <a:pt x="342846" y="400443"/>
                    <a:pt x="348331" y="386729"/>
                    <a:pt x="348331" y="373016"/>
                  </a:cubicBezTo>
                  <a:lnTo>
                    <a:pt x="348331" y="370273"/>
                  </a:lnTo>
                  <a:cubicBezTo>
                    <a:pt x="348331" y="356559"/>
                    <a:pt x="342846" y="340102"/>
                    <a:pt x="331874" y="331874"/>
                  </a:cubicBezTo>
                  <a:cubicBezTo>
                    <a:pt x="342846" y="320903"/>
                    <a:pt x="348331" y="307189"/>
                    <a:pt x="348331" y="293475"/>
                  </a:cubicBezTo>
                  <a:lnTo>
                    <a:pt x="348331" y="290733"/>
                  </a:lnTo>
                  <a:cubicBezTo>
                    <a:pt x="348331" y="277019"/>
                    <a:pt x="342846" y="260562"/>
                    <a:pt x="331874" y="252334"/>
                  </a:cubicBezTo>
                  <a:cubicBezTo>
                    <a:pt x="342846" y="241363"/>
                    <a:pt x="348331" y="227649"/>
                    <a:pt x="348331" y="213935"/>
                  </a:cubicBezTo>
                  <a:lnTo>
                    <a:pt x="348331" y="211193"/>
                  </a:lnTo>
                  <a:cubicBezTo>
                    <a:pt x="348331" y="197479"/>
                    <a:pt x="342846" y="181022"/>
                    <a:pt x="331874" y="172794"/>
                  </a:cubicBezTo>
                  <a:cubicBezTo>
                    <a:pt x="342846" y="161823"/>
                    <a:pt x="348331" y="148109"/>
                    <a:pt x="348331" y="134395"/>
                  </a:cubicBezTo>
                  <a:lnTo>
                    <a:pt x="348331" y="131652"/>
                  </a:lnTo>
                  <a:cubicBezTo>
                    <a:pt x="348331" y="117939"/>
                    <a:pt x="342846" y="101482"/>
                    <a:pt x="331874" y="93254"/>
                  </a:cubicBezTo>
                  <a:cubicBezTo>
                    <a:pt x="342846" y="82283"/>
                    <a:pt x="348331" y="68569"/>
                    <a:pt x="348331" y="54855"/>
                  </a:cubicBezTo>
                  <a:lnTo>
                    <a:pt x="348331" y="52112"/>
                  </a:lnTo>
                  <a:cubicBezTo>
                    <a:pt x="348331" y="24685"/>
                    <a:pt x="323646" y="0"/>
                    <a:pt x="296219" y="0"/>
                  </a:cubicBezTo>
                  <a:lnTo>
                    <a:pt x="296219" y="0"/>
                  </a:lnTo>
                  <a:close/>
                  <a:moveTo>
                    <a:pt x="320903" y="619864"/>
                  </a:moveTo>
                  <a:cubicBezTo>
                    <a:pt x="320903" y="633578"/>
                    <a:pt x="309932" y="644549"/>
                    <a:pt x="296219" y="644549"/>
                  </a:cubicBezTo>
                  <a:lnTo>
                    <a:pt x="52112" y="644549"/>
                  </a:lnTo>
                  <a:cubicBezTo>
                    <a:pt x="38399" y="644549"/>
                    <a:pt x="27428" y="633578"/>
                    <a:pt x="27428" y="619864"/>
                  </a:cubicBezTo>
                  <a:lnTo>
                    <a:pt x="27428" y="617122"/>
                  </a:lnTo>
                  <a:cubicBezTo>
                    <a:pt x="27428" y="603408"/>
                    <a:pt x="38399" y="592437"/>
                    <a:pt x="52112" y="592437"/>
                  </a:cubicBezTo>
                  <a:lnTo>
                    <a:pt x="296219" y="592437"/>
                  </a:lnTo>
                  <a:cubicBezTo>
                    <a:pt x="309932" y="592437"/>
                    <a:pt x="320903" y="603408"/>
                    <a:pt x="320903" y="617122"/>
                  </a:cubicBezTo>
                  <a:lnTo>
                    <a:pt x="320903" y="619864"/>
                  </a:lnTo>
                  <a:close/>
                  <a:moveTo>
                    <a:pt x="320903" y="537581"/>
                  </a:moveTo>
                  <a:cubicBezTo>
                    <a:pt x="320903" y="551295"/>
                    <a:pt x="309932" y="562266"/>
                    <a:pt x="296219" y="562266"/>
                  </a:cubicBezTo>
                  <a:lnTo>
                    <a:pt x="52112" y="562266"/>
                  </a:lnTo>
                  <a:cubicBezTo>
                    <a:pt x="38399" y="562266"/>
                    <a:pt x="27428" y="551295"/>
                    <a:pt x="27428" y="537581"/>
                  </a:cubicBezTo>
                  <a:lnTo>
                    <a:pt x="27428" y="534839"/>
                  </a:lnTo>
                  <a:cubicBezTo>
                    <a:pt x="27428" y="521125"/>
                    <a:pt x="38399" y="510154"/>
                    <a:pt x="52112" y="510154"/>
                  </a:cubicBezTo>
                  <a:lnTo>
                    <a:pt x="298961" y="510154"/>
                  </a:lnTo>
                  <a:cubicBezTo>
                    <a:pt x="312675" y="510154"/>
                    <a:pt x="323646" y="521125"/>
                    <a:pt x="323646" y="534839"/>
                  </a:cubicBezTo>
                  <a:lnTo>
                    <a:pt x="323646" y="537581"/>
                  </a:lnTo>
                  <a:close/>
                  <a:moveTo>
                    <a:pt x="320903" y="458041"/>
                  </a:moveTo>
                  <a:cubicBezTo>
                    <a:pt x="320903" y="471755"/>
                    <a:pt x="309932" y="482726"/>
                    <a:pt x="296219" y="482726"/>
                  </a:cubicBezTo>
                  <a:lnTo>
                    <a:pt x="49369" y="482726"/>
                  </a:lnTo>
                  <a:cubicBezTo>
                    <a:pt x="35656" y="482726"/>
                    <a:pt x="24685" y="471755"/>
                    <a:pt x="24685" y="458041"/>
                  </a:cubicBezTo>
                  <a:lnTo>
                    <a:pt x="24685" y="455298"/>
                  </a:lnTo>
                  <a:cubicBezTo>
                    <a:pt x="24685" y="441585"/>
                    <a:pt x="35656" y="430614"/>
                    <a:pt x="49369" y="430614"/>
                  </a:cubicBezTo>
                  <a:lnTo>
                    <a:pt x="293476" y="430614"/>
                  </a:lnTo>
                  <a:cubicBezTo>
                    <a:pt x="307189" y="430614"/>
                    <a:pt x="318160" y="441585"/>
                    <a:pt x="318160" y="455298"/>
                  </a:cubicBezTo>
                  <a:lnTo>
                    <a:pt x="318160" y="458041"/>
                  </a:lnTo>
                  <a:close/>
                  <a:moveTo>
                    <a:pt x="320903" y="378501"/>
                  </a:moveTo>
                  <a:cubicBezTo>
                    <a:pt x="320903" y="392215"/>
                    <a:pt x="309932" y="403186"/>
                    <a:pt x="296219" y="403186"/>
                  </a:cubicBezTo>
                  <a:lnTo>
                    <a:pt x="52112" y="403186"/>
                  </a:lnTo>
                  <a:cubicBezTo>
                    <a:pt x="38399" y="403186"/>
                    <a:pt x="27428" y="392215"/>
                    <a:pt x="27428" y="378501"/>
                  </a:cubicBezTo>
                  <a:lnTo>
                    <a:pt x="27428" y="375758"/>
                  </a:lnTo>
                  <a:cubicBezTo>
                    <a:pt x="27428" y="362045"/>
                    <a:pt x="38399" y="351073"/>
                    <a:pt x="52112" y="351073"/>
                  </a:cubicBezTo>
                  <a:lnTo>
                    <a:pt x="298961" y="351073"/>
                  </a:lnTo>
                  <a:cubicBezTo>
                    <a:pt x="312675" y="351073"/>
                    <a:pt x="323646" y="362045"/>
                    <a:pt x="323646" y="375758"/>
                  </a:cubicBezTo>
                  <a:lnTo>
                    <a:pt x="323646" y="378501"/>
                  </a:lnTo>
                  <a:close/>
                  <a:moveTo>
                    <a:pt x="320903" y="296218"/>
                  </a:moveTo>
                  <a:cubicBezTo>
                    <a:pt x="320903" y="309932"/>
                    <a:pt x="309932" y="320903"/>
                    <a:pt x="296219" y="320903"/>
                  </a:cubicBezTo>
                  <a:lnTo>
                    <a:pt x="49369" y="320903"/>
                  </a:lnTo>
                  <a:cubicBezTo>
                    <a:pt x="35656" y="320903"/>
                    <a:pt x="24685" y="309932"/>
                    <a:pt x="24685" y="296218"/>
                  </a:cubicBezTo>
                  <a:lnTo>
                    <a:pt x="24685" y="293475"/>
                  </a:lnTo>
                  <a:cubicBezTo>
                    <a:pt x="24685" y="279762"/>
                    <a:pt x="35656" y="268791"/>
                    <a:pt x="49369" y="268791"/>
                  </a:cubicBezTo>
                  <a:lnTo>
                    <a:pt x="296219" y="268791"/>
                  </a:lnTo>
                  <a:cubicBezTo>
                    <a:pt x="309932" y="268791"/>
                    <a:pt x="320903" y="279762"/>
                    <a:pt x="320903" y="293475"/>
                  </a:cubicBezTo>
                  <a:lnTo>
                    <a:pt x="320903" y="296218"/>
                  </a:lnTo>
                  <a:close/>
                  <a:moveTo>
                    <a:pt x="320903" y="216678"/>
                  </a:moveTo>
                  <a:cubicBezTo>
                    <a:pt x="320903" y="230392"/>
                    <a:pt x="309932" y="241363"/>
                    <a:pt x="296219" y="241363"/>
                  </a:cubicBezTo>
                  <a:lnTo>
                    <a:pt x="49369" y="241363"/>
                  </a:lnTo>
                  <a:cubicBezTo>
                    <a:pt x="35656" y="241363"/>
                    <a:pt x="24685" y="230392"/>
                    <a:pt x="24685" y="216678"/>
                  </a:cubicBezTo>
                  <a:lnTo>
                    <a:pt x="24685" y="213935"/>
                  </a:lnTo>
                  <a:cubicBezTo>
                    <a:pt x="24685" y="200222"/>
                    <a:pt x="35656" y="189250"/>
                    <a:pt x="49369" y="189250"/>
                  </a:cubicBezTo>
                  <a:lnTo>
                    <a:pt x="296219" y="189250"/>
                  </a:lnTo>
                  <a:cubicBezTo>
                    <a:pt x="309932" y="189250"/>
                    <a:pt x="320903" y="200222"/>
                    <a:pt x="320903" y="213935"/>
                  </a:cubicBezTo>
                  <a:lnTo>
                    <a:pt x="320903" y="216678"/>
                  </a:lnTo>
                  <a:close/>
                  <a:moveTo>
                    <a:pt x="320903" y="137138"/>
                  </a:moveTo>
                  <a:cubicBezTo>
                    <a:pt x="320903" y="150852"/>
                    <a:pt x="309932" y="161823"/>
                    <a:pt x="296219" y="161823"/>
                  </a:cubicBezTo>
                  <a:lnTo>
                    <a:pt x="49369" y="161823"/>
                  </a:lnTo>
                  <a:cubicBezTo>
                    <a:pt x="35656" y="161823"/>
                    <a:pt x="24685" y="150852"/>
                    <a:pt x="24685" y="137138"/>
                  </a:cubicBezTo>
                  <a:lnTo>
                    <a:pt x="24685" y="134395"/>
                  </a:lnTo>
                  <a:cubicBezTo>
                    <a:pt x="24685" y="120681"/>
                    <a:pt x="35656" y="109710"/>
                    <a:pt x="49369" y="109710"/>
                  </a:cubicBezTo>
                  <a:lnTo>
                    <a:pt x="293476" y="109710"/>
                  </a:lnTo>
                  <a:cubicBezTo>
                    <a:pt x="307189" y="109710"/>
                    <a:pt x="318160" y="120681"/>
                    <a:pt x="318160" y="134395"/>
                  </a:cubicBezTo>
                  <a:lnTo>
                    <a:pt x="318160" y="137138"/>
                  </a:lnTo>
                  <a:close/>
                  <a:moveTo>
                    <a:pt x="320903" y="54855"/>
                  </a:moveTo>
                  <a:cubicBezTo>
                    <a:pt x="320903" y="68569"/>
                    <a:pt x="309932" y="79540"/>
                    <a:pt x="296219" y="79540"/>
                  </a:cubicBezTo>
                  <a:lnTo>
                    <a:pt x="52112" y="79540"/>
                  </a:lnTo>
                  <a:cubicBezTo>
                    <a:pt x="38399" y="79540"/>
                    <a:pt x="27428" y="68569"/>
                    <a:pt x="27428" y="54855"/>
                  </a:cubicBezTo>
                  <a:lnTo>
                    <a:pt x="27428" y="52112"/>
                  </a:lnTo>
                  <a:cubicBezTo>
                    <a:pt x="27428" y="38399"/>
                    <a:pt x="38399" y="27428"/>
                    <a:pt x="52112" y="27428"/>
                  </a:cubicBezTo>
                  <a:lnTo>
                    <a:pt x="296219" y="27428"/>
                  </a:lnTo>
                  <a:cubicBezTo>
                    <a:pt x="309932" y="27428"/>
                    <a:pt x="320903" y="38399"/>
                    <a:pt x="320903" y="52112"/>
                  </a:cubicBezTo>
                  <a:lnTo>
                    <a:pt x="320903" y="54855"/>
                  </a:lnTo>
                  <a:close/>
                </a:path>
              </a:pathLst>
            </a:custGeom>
            <a:grpFill/>
            <a:ln w="27426" cap="flat">
              <a:noFill/>
              <a:prstDash val="solid"/>
              <a:miter/>
            </a:ln>
          </p:spPr>
          <p:txBody>
            <a:bodyPr rtlCol="0" anchor="ctr"/>
            <a:lstStyle/>
            <a:p>
              <a:endParaRPr lang="en-US"/>
            </a:p>
          </p:txBody>
        </p:sp>
        <p:grpSp>
          <p:nvGrpSpPr>
            <p:cNvPr id="7" name="Graphic 3">
              <a:extLst>
                <a:ext uri="{FF2B5EF4-FFF2-40B4-BE49-F238E27FC236}">
                  <a16:creationId xmlns:a16="http://schemas.microsoft.com/office/drawing/2014/main" id="{13457F6E-0AE5-4ECB-9B12-1BCF7AAAC131}"/>
                </a:ext>
              </a:extLst>
            </p:cNvPr>
            <p:cNvGrpSpPr/>
            <p:nvPr/>
          </p:nvGrpSpPr>
          <p:grpSpPr>
            <a:xfrm>
              <a:off x="4417506" y="446113"/>
              <a:ext cx="1023051" cy="943510"/>
              <a:chOff x="4417506" y="446113"/>
              <a:chExt cx="1023051" cy="943510"/>
            </a:xfrm>
            <a:grpFill/>
          </p:grpSpPr>
          <p:sp>
            <p:nvSpPr>
              <p:cNvPr id="9" name="Freeform 1344">
                <a:extLst>
                  <a:ext uri="{FF2B5EF4-FFF2-40B4-BE49-F238E27FC236}">
                    <a16:creationId xmlns:a16="http://schemas.microsoft.com/office/drawing/2014/main" id="{3E79DECD-812C-8B07-EC93-C87515CCCA04}"/>
                  </a:ext>
                </a:extLst>
              </p:cNvPr>
              <p:cNvSpPr/>
              <p:nvPr/>
            </p:nvSpPr>
            <p:spPr>
              <a:xfrm>
                <a:off x="4516117" y="446113"/>
                <a:ext cx="924440" cy="455545"/>
              </a:xfrm>
              <a:custGeom>
                <a:avLst/>
                <a:gdLst>
                  <a:gd name="connsiteX0" fmla="*/ 411543 w 924440"/>
                  <a:gd name="connsiteY0" fmla="*/ 156337 h 455545"/>
                  <a:gd name="connsiteX1" fmla="*/ 392344 w 924440"/>
                  <a:gd name="connsiteY1" fmla="*/ 153595 h 455545"/>
                  <a:gd name="connsiteX2" fmla="*/ 5614 w 924440"/>
                  <a:gd name="connsiteY2" fmla="*/ 430614 h 455545"/>
                  <a:gd name="connsiteX3" fmla="*/ 22070 w 924440"/>
                  <a:gd name="connsiteY3" fmla="*/ 452556 h 455545"/>
                  <a:gd name="connsiteX4" fmla="*/ 397829 w 924440"/>
                  <a:gd name="connsiteY4" fmla="*/ 181022 h 455545"/>
                  <a:gd name="connsiteX5" fmla="*/ 523996 w 924440"/>
                  <a:gd name="connsiteY5" fmla="*/ 329131 h 455545"/>
                  <a:gd name="connsiteX6" fmla="*/ 543196 w 924440"/>
                  <a:gd name="connsiteY6" fmla="*/ 331874 h 455545"/>
                  <a:gd name="connsiteX7" fmla="*/ 853129 w 924440"/>
                  <a:gd name="connsiteY7" fmla="*/ 93254 h 455545"/>
                  <a:gd name="connsiteX8" fmla="*/ 894270 w 924440"/>
                  <a:gd name="connsiteY8" fmla="*/ 142624 h 455545"/>
                  <a:gd name="connsiteX9" fmla="*/ 916212 w 924440"/>
                  <a:gd name="connsiteY9" fmla="*/ 134395 h 455545"/>
                  <a:gd name="connsiteX10" fmla="*/ 924440 w 924440"/>
                  <a:gd name="connsiteY10" fmla="*/ 21942 h 455545"/>
                  <a:gd name="connsiteX11" fmla="*/ 913469 w 924440"/>
                  <a:gd name="connsiteY11" fmla="*/ 8228 h 455545"/>
                  <a:gd name="connsiteX12" fmla="*/ 801016 w 924440"/>
                  <a:gd name="connsiteY12" fmla="*/ 0 h 455545"/>
                  <a:gd name="connsiteX13" fmla="*/ 790045 w 924440"/>
                  <a:gd name="connsiteY13" fmla="*/ 21942 h 455545"/>
                  <a:gd name="connsiteX14" fmla="*/ 833929 w 924440"/>
                  <a:gd name="connsiteY14" fmla="*/ 74054 h 455545"/>
                  <a:gd name="connsiteX15" fmla="*/ 534968 w 924440"/>
                  <a:gd name="connsiteY15" fmla="*/ 304447 h 455545"/>
                  <a:gd name="connsiteX16" fmla="*/ 411543 w 924440"/>
                  <a:gd name="connsiteY16" fmla="*/ 156337 h 455545"/>
                  <a:gd name="connsiteX17" fmla="*/ 831186 w 924440"/>
                  <a:gd name="connsiteY17" fmla="*/ 30170 h 455545"/>
                  <a:gd name="connsiteX18" fmla="*/ 899756 w 924440"/>
                  <a:gd name="connsiteY18" fmla="*/ 35656 h 455545"/>
                  <a:gd name="connsiteX19" fmla="*/ 894270 w 924440"/>
                  <a:gd name="connsiteY19" fmla="*/ 104225 h 455545"/>
                  <a:gd name="connsiteX20" fmla="*/ 831186 w 924440"/>
                  <a:gd name="connsiteY20" fmla="*/ 30170 h 45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4440" h="455545">
                    <a:moveTo>
                      <a:pt x="411543" y="156337"/>
                    </a:moveTo>
                    <a:cubicBezTo>
                      <a:pt x="406057" y="150852"/>
                      <a:pt x="400572" y="150852"/>
                      <a:pt x="392344" y="153595"/>
                    </a:cubicBezTo>
                    <a:lnTo>
                      <a:pt x="5614" y="430614"/>
                    </a:lnTo>
                    <a:cubicBezTo>
                      <a:pt x="-8100" y="441585"/>
                      <a:pt x="5614" y="463527"/>
                      <a:pt x="22070" y="452556"/>
                    </a:cubicBezTo>
                    <a:lnTo>
                      <a:pt x="397829" y="181022"/>
                    </a:lnTo>
                    <a:lnTo>
                      <a:pt x="523996" y="329131"/>
                    </a:lnTo>
                    <a:cubicBezTo>
                      <a:pt x="529482" y="334617"/>
                      <a:pt x="537710" y="334617"/>
                      <a:pt x="543196" y="331874"/>
                    </a:cubicBezTo>
                    <a:lnTo>
                      <a:pt x="853129" y="93254"/>
                    </a:lnTo>
                    <a:lnTo>
                      <a:pt x="894270" y="142624"/>
                    </a:lnTo>
                    <a:cubicBezTo>
                      <a:pt x="902498" y="150852"/>
                      <a:pt x="916212" y="145366"/>
                      <a:pt x="916212" y="134395"/>
                    </a:cubicBezTo>
                    <a:lnTo>
                      <a:pt x="924440" y="21942"/>
                    </a:lnTo>
                    <a:cubicBezTo>
                      <a:pt x="924440" y="13714"/>
                      <a:pt x="918955" y="8228"/>
                      <a:pt x="913469" y="8228"/>
                    </a:cubicBezTo>
                    <a:lnTo>
                      <a:pt x="801016" y="0"/>
                    </a:lnTo>
                    <a:cubicBezTo>
                      <a:pt x="790045" y="0"/>
                      <a:pt x="781817" y="13714"/>
                      <a:pt x="790045" y="21942"/>
                    </a:cubicBezTo>
                    <a:lnTo>
                      <a:pt x="833929" y="74054"/>
                    </a:lnTo>
                    <a:lnTo>
                      <a:pt x="534968" y="304447"/>
                    </a:lnTo>
                    <a:lnTo>
                      <a:pt x="411543" y="156337"/>
                    </a:lnTo>
                    <a:close/>
                    <a:moveTo>
                      <a:pt x="831186" y="30170"/>
                    </a:moveTo>
                    <a:lnTo>
                      <a:pt x="899756" y="35656"/>
                    </a:lnTo>
                    <a:lnTo>
                      <a:pt x="894270" y="104225"/>
                    </a:lnTo>
                    <a:lnTo>
                      <a:pt x="831186" y="30170"/>
                    </a:lnTo>
                    <a:close/>
                  </a:path>
                </a:pathLst>
              </a:custGeom>
              <a:grpFill/>
              <a:ln w="27426" cap="flat">
                <a:noFill/>
                <a:prstDash val="solid"/>
                <a:miter/>
              </a:ln>
            </p:spPr>
            <p:txBody>
              <a:bodyPr rtlCol="0" anchor="ctr"/>
              <a:lstStyle/>
              <a:p>
                <a:endParaRPr lang="en-US"/>
              </a:p>
            </p:txBody>
          </p:sp>
          <p:sp>
            <p:nvSpPr>
              <p:cNvPr id="10" name="Freeform 1345">
                <a:extLst>
                  <a:ext uri="{FF2B5EF4-FFF2-40B4-BE49-F238E27FC236}">
                    <a16:creationId xmlns:a16="http://schemas.microsoft.com/office/drawing/2014/main" id="{2553CDAE-D85B-E1AE-93E0-9BC405FDFC0A}"/>
                  </a:ext>
                </a:extLst>
              </p:cNvPr>
              <p:cNvSpPr/>
              <p:nvPr/>
            </p:nvSpPr>
            <p:spPr>
              <a:xfrm>
                <a:off x="4417506" y="873984"/>
                <a:ext cx="721347" cy="515639"/>
              </a:xfrm>
              <a:custGeom>
                <a:avLst/>
                <a:gdLst>
                  <a:gd name="connsiteX0" fmla="*/ 57598 w 721347"/>
                  <a:gd name="connsiteY0" fmla="*/ 515639 h 515639"/>
                  <a:gd name="connsiteX1" fmla="*/ 301704 w 721347"/>
                  <a:gd name="connsiteY1" fmla="*/ 515639 h 515639"/>
                  <a:gd name="connsiteX2" fmla="*/ 353817 w 721347"/>
                  <a:gd name="connsiteY2" fmla="*/ 463527 h 515639"/>
                  <a:gd name="connsiteX3" fmla="*/ 353817 w 721347"/>
                  <a:gd name="connsiteY3" fmla="*/ 460784 h 515639"/>
                  <a:gd name="connsiteX4" fmla="*/ 337360 w 721347"/>
                  <a:gd name="connsiteY4" fmla="*/ 422385 h 515639"/>
                  <a:gd name="connsiteX5" fmla="*/ 348331 w 721347"/>
                  <a:gd name="connsiteY5" fmla="*/ 408672 h 515639"/>
                  <a:gd name="connsiteX6" fmla="*/ 381245 w 721347"/>
                  <a:gd name="connsiteY6" fmla="*/ 408672 h 515639"/>
                  <a:gd name="connsiteX7" fmla="*/ 392216 w 721347"/>
                  <a:gd name="connsiteY7" fmla="*/ 422385 h 515639"/>
                  <a:gd name="connsiteX8" fmla="*/ 373017 w 721347"/>
                  <a:gd name="connsiteY8" fmla="*/ 460784 h 515639"/>
                  <a:gd name="connsiteX9" fmla="*/ 373017 w 721347"/>
                  <a:gd name="connsiteY9" fmla="*/ 463527 h 515639"/>
                  <a:gd name="connsiteX10" fmla="*/ 425129 w 721347"/>
                  <a:gd name="connsiteY10" fmla="*/ 515639 h 515639"/>
                  <a:gd name="connsiteX11" fmla="*/ 669235 w 721347"/>
                  <a:gd name="connsiteY11" fmla="*/ 515639 h 515639"/>
                  <a:gd name="connsiteX12" fmla="*/ 721348 w 721347"/>
                  <a:gd name="connsiteY12" fmla="*/ 463527 h 515639"/>
                  <a:gd name="connsiteX13" fmla="*/ 721348 w 721347"/>
                  <a:gd name="connsiteY13" fmla="*/ 460784 h 515639"/>
                  <a:gd name="connsiteX14" fmla="*/ 702149 w 721347"/>
                  <a:gd name="connsiteY14" fmla="*/ 422385 h 515639"/>
                  <a:gd name="connsiteX15" fmla="*/ 721348 w 721347"/>
                  <a:gd name="connsiteY15" fmla="*/ 381244 h 515639"/>
                  <a:gd name="connsiteX16" fmla="*/ 702149 w 721347"/>
                  <a:gd name="connsiteY16" fmla="*/ 340103 h 515639"/>
                  <a:gd name="connsiteX17" fmla="*/ 721348 w 721347"/>
                  <a:gd name="connsiteY17" fmla="*/ 298961 h 515639"/>
                  <a:gd name="connsiteX18" fmla="*/ 702149 w 721347"/>
                  <a:gd name="connsiteY18" fmla="*/ 257820 h 515639"/>
                  <a:gd name="connsiteX19" fmla="*/ 721348 w 721347"/>
                  <a:gd name="connsiteY19" fmla="*/ 216678 h 515639"/>
                  <a:gd name="connsiteX20" fmla="*/ 702149 w 721347"/>
                  <a:gd name="connsiteY20" fmla="*/ 175537 h 515639"/>
                  <a:gd name="connsiteX21" fmla="*/ 721348 w 721347"/>
                  <a:gd name="connsiteY21" fmla="*/ 134395 h 515639"/>
                  <a:gd name="connsiteX22" fmla="*/ 704892 w 721347"/>
                  <a:gd name="connsiteY22" fmla="*/ 93254 h 515639"/>
                  <a:gd name="connsiteX23" fmla="*/ 721348 w 721347"/>
                  <a:gd name="connsiteY23" fmla="*/ 54855 h 515639"/>
                  <a:gd name="connsiteX24" fmla="*/ 721348 w 721347"/>
                  <a:gd name="connsiteY24" fmla="*/ 52113 h 515639"/>
                  <a:gd name="connsiteX25" fmla="*/ 669235 w 721347"/>
                  <a:gd name="connsiteY25" fmla="*/ 0 h 515639"/>
                  <a:gd name="connsiteX26" fmla="*/ 425129 w 721347"/>
                  <a:gd name="connsiteY26" fmla="*/ 0 h 515639"/>
                  <a:gd name="connsiteX27" fmla="*/ 373017 w 721347"/>
                  <a:gd name="connsiteY27" fmla="*/ 52113 h 515639"/>
                  <a:gd name="connsiteX28" fmla="*/ 373017 w 721347"/>
                  <a:gd name="connsiteY28" fmla="*/ 54855 h 515639"/>
                  <a:gd name="connsiteX29" fmla="*/ 389473 w 721347"/>
                  <a:gd name="connsiteY29" fmla="*/ 93254 h 515639"/>
                  <a:gd name="connsiteX30" fmla="*/ 378502 w 721347"/>
                  <a:gd name="connsiteY30" fmla="*/ 106968 h 515639"/>
                  <a:gd name="connsiteX31" fmla="*/ 266048 w 721347"/>
                  <a:gd name="connsiteY31" fmla="*/ 139881 h 515639"/>
                  <a:gd name="connsiteX32" fmla="*/ 211193 w 721347"/>
                  <a:gd name="connsiteY32" fmla="*/ 241363 h 515639"/>
                  <a:gd name="connsiteX33" fmla="*/ 54855 w 721347"/>
                  <a:gd name="connsiteY33" fmla="*/ 241363 h 515639"/>
                  <a:gd name="connsiteX34" fmla="*/ 5485 w 721347"/>
                  <a:gd name="connsiteY34" fmla="*/ 277019 h 515639"/>
                  <a:gd name="connsiteX35" fmla="*/ 19199 w 721347"/>
                  <a:gd name="connsiteY35" fmla="*/ 337360 h 515639"/>
                  <a:gd name="connsiteX36" fmla="*/ 0 w 721347"/>
                  <a:gd name="connsiteY36" fmla="*/ 375758 h 515639"/>
                  <a:gd name="connsiteX37" fmla="*/ 16457 w 721347"/>
                  <a:gd name="connsiteY37" fmla="*/ 416900 h 515639"/>
                  <a:gd name="connsiteX38" fmla="*/ 0 w 721347"/>
                  <a:gd name="connsiteY38" fmla="*/ 455298 h 515639"/>
                  <a:gd name="connsiteX39" fmla="*/ 0 w 721347"/>
                  <a:gd name="connsiteY39" fmla="*/ 458041 h 515639"/>
                  <a:gd name="connsiteX40" fmla="*/ 57598 w 721347"/>
                  <a:gd name="connsiteY40" fmla="*/ 515639 h 515639"/>
                  <a:gd name="connsiteX41" fmla="*/ 57598 w 721347"/>
                  <a:gd name="connsiteY41" fmla="*/ 515639 h 515639"/>
                  <a:gd name="connsiteX42" fmla="*/ 693920 w 721347"/>
                  <a:gd name="connsiteY42" fmla="*/ 466270 h 515639"/>
                  <a:gd name="connsiteX43" fmla="*/ 669235 w 721347"/>
                  <a:gd name="connsiteY43" fmla="*/ 490954 h 515639"/>
                  <a:gd name="connsiteX44" fmla="*/ 425129 w 721347"/>
                  <a:gd name="connsiteY44" fmla="*/ 490954 h 515639"/>
                  <a:gd name="connsiteX45" fmla="*/ 400444 w 721347"/>
                  <a:gd name="connsiteY45" fmla="*/ 466270 h 515639"/>
                  <a:gd name="connsiteX46" fmla="*/ 400444 w 721347"/>
                  <a:gd name="connsiteY46" fmla="*/ 463527 h 515639"/>
                  <a:gd name="connsiteX47" fmla="*/ 425129 w 721347"/>
                  <a:gd name="connsiteY47" fmla="*/ 438842 h 515639"/>
                  <a:gd name="connsiteX48" fmla="*/ 669235 w 721347"/>
                  <a:gd name="connsiteY48" fmla="*/ 438842 h 515639"/>
                  <a:gd name="connsiteX49" fmla="*/ 693920 w 721347"/>
                  <a:gd name="connsiteY49" fmla="*/ 463527 h 515639"/>
                  <a:gd name="connsiteX50" fmla="*/ 693920 w 721347"/>
                  <a:gd name="connsiteY50" fmla="*/ 466270 h 515639"/>
                  <a:gd name="connsiteX51" fmla="*/ 666492 w 721347"/>
                  <a:gd name="connsiteY51" fmla="*/ 408672 h 515639"/>
                  <a:gd name="connsiteX52" fmla="*/ 425129 w 721347"/>
                  <a:gd name="connsiteY52" fmla="*/ 408672 h 515639"/>
                  <a:gd name="connsiteX53" fmla="*/ 408672 w 721347"/>
                  <a:gd name="connsiteY53" fmla="*/ 403186 h 515639"/>
                  <a:gd name="connsiteX54" fmla="*/ 477241 w 721347"/>
                  <a:gd name="connsiteY54" fmla="*/ 356559 h 515639"/>
                  <a:gd name="connsiteX55" fmla="*/ 666492 w 721347"/>
                  <a:gd name="connsiteY55" fmla="*/ 356559 h 515639"/>
                  <a:gd name="connsiteX56" fmla="*/ 693920 w 721347"/>
                  <a:gd name="connsiteY56" fmla="*/ 383987 h 515639"/>
                  <a:gd name="connsiteX57" fmla="*/ 666492 w 721347"/>
                  <a:gd name="connsiteY57" fmla="*/ 408672 h 515639"/>
                  <a:gd name="connsiteX58" fmla="*/ 666492 w 721347"/>
                  <a:gd name="connsiteY58" fmla="*/ 408672 h 515639"/>
                  <a:gd name="connsiteX59" fmla="*/ 666492 w 721347"/>
                  <a:gd name="connsiteY59" fmla="*/ 329131 h 515639"/>
                  <a:gd name="connsiteX60" fmla="*/ 493698 w 721347"/>
                  <a:gd name="connsiteY60" fmla="*/ 329131 h 515639"/>
                  <a:gd name="connsiteX61" fmla="*/ 510155 w 721347"/>
                  <a:gd name="connsiteY61" fmla="*/ 274276 h 515639"/>
                  <a:gd name="connsiteX62" fmla="*/ 666492 w 721347"/>
                  <a:gd name="connsiteY62" fmla="*/ 274276 h 515639"/>
                  <a:gd name="connsiteX63" fmla="*/ 693920 w 721347"/>
                  <a:gd name="connsiteY63" fmla="*/ 301704 h 515639"/>
                  <a:gd name="connsiteX64" fmla="*/ 666492 w 721347"/>
                  <a:gd name="connsiteY64" fmla="*/ 329131 h 515639"/>
                  <a:gd name="connsiteX65" fmla="*/ 666492 w 721347"/>
                  <a:gd name="connsiteY65" fmla="*/ 329131 h 515639"/>
                  <a:gd name="connsiteX66" fmla="*/ 666492 w 721347"/>
                  <a:gd name="connsiteY66" fmla="*/ 246849 h 515639"/>
                  <a:gd name="connsiteX67" fmla="*/ 510155 w 721347"/>
                  <a:gd name="connsiteY67" fmla="*/ 246849 h 515639"/>
                  <a:gd name="connsiteX68" fmla="*/ 493698 w 721347"/>
                  <a:gd name="connsiteY68" fmla="*/ 191993 h 515639"/>
                  <a:gd name="connsiteX69" fmla="*/ 663750 w 721347"/>
                  <a:gd name="connsiteY69" fmla="*/ 191993 h 515639"/>
                  <a:gd name="connsiteX70" fmla="*/ 691178 w 721347"/>
                  <a:gd name="connsiteY70" fmla="*/ 219421 h 515639"/>
                  <a:gd name="connsiteX71" fmla="*/ 666492 w 721347"/>
                  <a:gd name="connsiteY71" fmla="*/ 246849 h 515639"/>
                  <a:gd name="connsiteX72" fmla="*/ 666492 w 721347"/>
                  <a:gd name="connsiteY72" fmla="*/ 246849 h 515639"/>
                  <a:gd name="connsiteX73" fmla="*/ 666492 w 721347"/>
                  <a:gd name="connsiteY73" fmla="*/ 167308 h 515639"/>
                  <a:gd name="connsiteX74" fmla="*/ 479984 w 721347"/>
                  <a:gd name="connsiteY74" fmla="*/ 167308 h 515639"/>
                  <a:gd name="connsiteX75" fmla="*/ 411415 w 721347"/>
                  <a:gd name="connsiteY75" fmla="*/ 117939 h 515639"/>
                  <a:gd name="connsiteX76" fmla="*/ 427872 w 721347"/>
                  <a:gd name="connsiteY76" fmla="*/ 112453 h 515639"/>
                  <a:gd name="connsiteX77" fmla="*/ 669235 w 721347"/>
                  <a:gd name="connsiteY77" fmla="*/ 112453 h 515639"/>
                  <a:gd name="connsiteX78" fmla="*/ 696663 w 721347"/>
                  <a:gd name="connsiteY78" fmla="*/ 139881 h 515639"/>
                  <a:gd name="connsiteX79" fmla="*/ 666492 w 721347"/>
                  <a:gd name="connsiteY79" fmla="*/ 167308 h 515639"/>
                  <a:gd name="connsiteX80" fmla="*/ 666492 w 721347"/>
                  <a:gd name="connsiteY80" fmla="*/ 167308 h 515639"/>
                  <a:gd name="connsiteX81" fmla="*/ 397701 w 721347"/>
                  <a:gd name="connsiteY81" fmla="*/ 57598 h 515639"/>
                  <a:gd name="connsiteX82" fmla="*/ 422386 w 721347"/>
                  <a:gd name="connsiteY82" fmla="*/ 32913 h 515639"/>
                  <a:gd name="connsiteX83" fmla="*/ 666492 w 721347"/>
                  <a:gd name="connsiteY83" fmla="*/ 32913 h 515639"/>
                  <a:gd name="connsiteX84" fmla="*/ 691178 w 721347"/>
                  <a:gd name="connsiteY84" fmla="*/ 57598 h 515639"/>
                  <a:gd name="connsiteX85" fmla="*/ 691178 w 721347"/>
                  <a:gd name="connsiteY85" fmla="*/ 60341 h 515639"/>
                  <a:gd name="connsiteX86" fmla="*/ 666492 w 721347"/>
                  <a:gd name="connsiteY86" fmla="*/ 85026 h 515639"/>
                  <a:gd name="connsiteX87" fmla="*/ 425129 w 721347"/>
                  <a:gd name="connsiteY87" fmla="*/ 85026 h 515639"/>
                  <a:gd name="connsiteX88" fmla="*/ 400444 w 721347"/>
                  <a:gd name="connsiteY88" fmla="*/ 60341 h 515639"/>
                  <a:gd name="connsiteX89" fmla="*/ 400444 w 721347"/>
                  <a:gd name="connsiteY89" fmla="*/ 57598 h 515639"/>
                  <a:gd name="connsiteX90" fmla="*/ 362045 w 721347"/>
                  <a:gd name="connsiteY90" fmla="*/ 139881 h 515639"/>
                  <a:gd name="connsiteX91" fmla="*/ 474499 w 721347"/>
                  <a:gd name="connsiteY91" fmla="*/ 216678 h 515639"/>
                  <a:gd name="connsiteX92" fmla="*/ 447071 w 721347"/>
                  <a:gd name="connsiteY92" fmla="*/ 351073 h 515639"/>
                  <a:gd name="connsiteX93" fmla="*/ 312675 w 721347"/>
                  <a:gd name="connsiteY93" fmla="*/ 378501 h 515639"/>
                  <a:gd name="connsiteX94" fmla="*/ 235878 w 721347"/>
                  <a:gd name="connsiteY94" fmla="*/ 266048 h 515639"/>
                  <a:gd name="connsiteX95" fmla="*/ 362045 w 721347"/>
                  <a:gd name="connsiteY95" fmla="*/ 139881 h 515639"/>
                  <a:gd name="connsiteX96" fmla="*/ 362045 w 721347"/>
                  <a:gd name="connsiteY96" fmla="*/ 139881 h 515639"/>
                  <a:gd name="connsiteX97" fmla="*/ 57598 w 721347"/>
                  <a:gd name="connsiteY97" fmla="*/ 274276 h 515639"/>
                  <a:gd name="connsiteX98" fmla="*/ 213936 w 721347"/>
                  <a:gd name="connsiteY98" fmla="*/ 274276 h 515639"/>
                  <a:gd name="connsiteX99" fmla="*/ 230392 w 721347"/>
                  <a:gd name="connsiteY99" fmla="*/ 329131 h 515639"/>
                  <a:gd name="connsiteX100" fmla="*/ 57598 w 721347"/>
                  <a:gd name="connsiteY100" fmla="*/ 329131 h 515639"/>
                  <a:gd name="connsiteX101" fmla="*/ 30171 w 721347"/>
                  <a:gd name="connsiteY101" fmla="*/ 301704 h 515639"/>
                  <a:gd name="connsiteX102" fmla="*/ 57598 w 721347"/>
                  <a:gd name="connsiteY102" fmla="*/ 274276 h 515639"/>
                  <a:gd name="connsiteX103" fmla="*/ 57598 w 721347"/>
                  <a:gd name="connsiteY103" fmla="*/ 274276 h 515639"/>
                  <a:gd name="connsiteX104" fmla="*/ 57598 w 721347"/>
                  <a:gd name="connsiteY104" fmla="*/ 356559 h 515639"/>
                  <a:gd name="connsiteX105" fmla="*/ 246849 w 721347"/>
                  <a:gd name="connsiteY105" fmla="*/ 356559 h 515639"/>
                  <a:gd name="connsiteX106" fmla="*/ 315418 w 721347"/>
                  <a:gd name="connsiteY106" fmla="*/ 403186 h 515639"/>
                  <a:gd name="connsiteX107" fmla="*/ 304447 w 721347"/>
                  <a:gd name="connsiteY107" fmla="*/ 408672 h 515639"/>
                  <a:gd name="connsiteX108" fmla="*/ 52112 w 721347"/>
                  <a:gd name="connsiteY108" fmla="*/ 408672 h 515639"/>
                  <a:gd name="connsiteX109" fmla="*/ 30171 w 721347"/>
                  <a:gd name="connsiteY109" fmla="*/ 378501 h 515639"/>
                  <a:gd name="connsiteX110" fmla="*/ 57598 w 721347"/>
                  <a:gd name="connsiteY110" fmla="*/ 356559 h 515639"/>
                  <a:gd name="connsiteX111" fmla="*/ 57598 w 721347"/>
                  <a:gd name="connsiteY111" fmla="*/ 356559 h 515639"/>
                  <a:gd name="connsiteX112" fmla="*/ 30171 w 721347"/>
                  <a:gd name="connsiteY112" fmla="*/ 460784 h 515639"/>
                  <a:gd name="connsiteX113" fmla="*/ 52112 w 721347"/>
                  <a:gd name="connsiteY113" fmla="*/ 436099 h 515639"/>
                  <a:gd name="connsiteX114" fmla="*/ 307190 w 721347"/>
                  <a:gd name="connsiteY114" fmla="*/ 436099 h 515639"/>
                  <a:gd name="connsiteX115" fmla="*/ 329132 w 721347"/>
                  <a:gd name="connsiteY115" fmla="*/ 460784 h 515639"/>
                  <a:gd name="connsiteX116" fmla="*/ 329132 w 721347"/>
                  <a:gd name="connsiteY116" fmla="*/ 463527 h 515639"/>
                  <a:gd name="connsiteX117" fmla="*/ 304447 w 721347"/>
                  <a:gd name="connsiteY117" fmla="*/ 488212 h 515639"/>
                  <a:gd name="connsiteX118" fmla="*/ 60341 w 721347"/>
                  <a:gd name="connsiteY118" fmla="*/ 488212 h 515639"/>
                  <a:gd name="connsiteX119" fmla="*/ 35656 w 721347"/>
                  <a:gd name="connsiteY119" fmla="*/ 463527 h 515639"/>
                  <a:gd name="connsiteX120" fmla="*/ 35656 w 721347"/>
                  <a:gd name="connsiteY120" fmla="*/ 460784 h 51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21347" h="515639">
                    <a:moveTo>
                      <a:pt x="57598" y="515639"/>
                    </a:moveTo>
                    <a:lnTo>
                      <a:pt x="301704" y="515639"/>
                    </a:lnTo>
                    <a:cubicBezTo>
                      <a:pt x="329132" y="515639"/>
                      <a:pt x="353817" y="493697"/>
                      <a:pt x="353817" y="463527"/>
                    </a:cubicBezTo>
                    <a:lnTo>
                      <a:pt x="353817" y="460784"/>
                    </a:lnTo>
                    <a:cubicBezTo>
                      <a:pt x="353817" y="447070"/>
                      <a:pt x="348331" y="430614"/>
                      <a:pt x="337360" y="422385"/>
                    </a:cubicBezTo>
                    <a:cubicBezTo>
                      <a:pt x="340103" y="419643"/>
                      <a:pt x="345589" y="414157"/>
                      <a:pt x="348331" y="408672"/>
                    </a:cubicBezTo>
                    <a:cubicBezTo>
                      <a:pt x="359303" y="408672"/>
                      <a:pt x="370274" y="408672"/>
                      <a:pt x="381245" y="408672"/>
                    </a:cubicBezTo>
                    <a:cubicBezTo>
                      <a:pt x="383987" y="414157"/>
                      <a:pt x="386730" y="419643"/>
                      <a:pt x="392216" y="422385"/>
                    </a:cubicBezTo>
                    <a:cubicBezTo>
                      <a:pt x="381245" y="433356"/>
                      <a:pt x="373017" y="447070"/>
                      <a:pt x="373017" y="460784"/>
                    </a:cubicBezTo>
                    <a:lnTo>
                      <a:pt x="373017" y="463527"/>
                    </a:lnTo>
                    <a:cubicBezTo>
                      <a:pt x="373017" y="490954"/>
                      <a:pt x="394958" y="515639"/>
                      <a:pt x="425129" y="515639"/>
                    </a:cubicBezTo>
                    <a:lnTo>
                      <a:pt x="669235" y="515639"/>
                    </a:lnTo>
                    <a:cubicBezTo>
                      <a:pt x="696663" y="515639"/>
                      <a:pt x="721348" y="493697"/>
                      <a:pt x="721348" y="463527"/>
                    </a:cubicBezTo>
                    <a:lnTo>
                      <a:pt x="721348" y="460784"/>
                    </a:lnTo>
                    <a:cubicBezTo>
                      <a:pt x="721348" y="444327"/>
                      <a:pt x="715862" y="430614"/>
                      <a:pt x="702149" y="422385"/>
                    </a:cubicBezTo>
                    <a:cubicBezTo>
                      <a:pt x="713120" y="411414"/>
                      <a:pt x="721348" y="397701"/>
                      <a:pt x="721348" y="381244"/>
                    </a:cubicBezTo>
                    <a:cubicBezTo>
                      <a:pt x="721348" y="364787"/>
                      <a:pt x="715862" y="351073"/>
                      <a:pt x="702149" y="340103"/>
                    </a:cubicBezTo>
                    <a:cubicBezTo>
                      <a:pt x="713120" y="329131"/>
                      <a:pt x="721348" y="315418"/>
                      <a:pt x="721348" y="298961"/>
                    </a:cubicBezTo>
                    <a:cubicBezTo>
                      <a:pt x="721348" y="282504"/>
                      <a:pt x="715862" y="268791"/>
                      <a:pt x="702149" y="257820"/>
                    </a:cubicBezTo>
                    <a:cubicBezTo>
                      <a:pt x="713120" y="246849"/>
                      <a:pt x="721348" y="233135"/>
                      <a:pt x="721348" y="216678"/>
                    </a:cubicBezTo>
                    <a:cubicBezTo>
                      <a:pt x="721348" y="200222"/>
                      <a:pt x="715862" y="186508"/>
                      <a:pt x="702149" y="175537"/>
                    </a:cubicBezTo>
                    <a:cubicBezTo>
                      <a:pt x="713120" y="164566"/>
                      <a:pt x="721348" y="150852"/>
                      <a:pt x="721348" y="134395"/>
                    </a:cubicBezTo>
                    <a:cubicBezTo>
                      <a:pt x="721348" y="117939"/>
                      <a:pt x="715862" y="104225"/>
                      <a:pt x="704892" y="93254"/>
                    </a:cubicBezTo>
                    <a:cubicBezTo>
                      <a:pt x="715862" y="82283"/>
                      <a:pt x="721348" y="68569"/>
                      <a:pt x="721348" y="54855"/>
                    </a:cubicBezTo>
                    <a:lnTo>
                      <a:pt x="721348" y="52113"/>
                    </a:lnTo>
                    <a:cubicBezTo>
                      <a:pt x="721348" y="24685"/>
                      <a:pt x="699406" y="0"/>
                      <a:pt x="669235" y="0"/>
                    </a:cubicBezTo>
                    <a:lnTo>
                      <a:pt x="425129" y="0"/>
                    </a:lnTo>
                    <a:cubicBezTo>
                      <a:pt x="397701" y="0"/>
                      <a:pt x="373017" y="21942"/>
                      <a:pt x="373017" y="52113"/>
                    </a:cubicBezTo>
                    <a:lnTo>
                      <a:pt x="373017" y="54855"/>
                    </a:lnTo>
                    <a:cubicBezTo>
                      <a:pt x="373017" y="68569"/>
                      <a:pt x="378502" y="85026"/>
                      <a:pt x="389473" y="93254"/>
                    </a:cubicBezTo>
                    <a:cubicBezTo>
                      <a:pt x="386730" y="95997"/>
                      <a:pt x="381245" y="101482"/>
                      <a:pt x="378502" y="106968"/>
                    </a:cubicBezTo>
                    <a:cubicBezTo>
                      <a:pt x="337360" y="101482"/>
                      <a:pt x="298961" y="115196"/>
                      <a:pt x="266048" y="139881"/>
                    </a:cubicBezTo>
                    <a:cubicBezTo>
                      <a:pt x="235878" y="164566"/>
                      <a:pt x="213936" y="202964"/>
                      <a:pt x="211193" y="241363"/>
                    </a:cubicBezTo>
                    <a:lnTo>
                      <a:pt x="54855" y="241363"/>
                    </a:lnTo>
                    <a:cubicBezTo>
                      <a:pt x="32913" y="241363"/>
                      <a:pt x="13714" y="255077"/>
                      <a:pt x="5485" y="277019"/>
                    </a:cubicBezTo>
                    <a:cubicBezTo>
                      <a:pt x="-2743" y="298961"/>
                      <a:pt x="2743" y="320903"/>
                      <a:pt x="19199" y="337360"/>
                    </a:cubicBezTo>
                    <a:cubicBezTo>
                      <a:pt x="8228" y="348331"/>
                      <a:pt x="0" y="362045"/>
                      <a:pt x="0" y="375758"/>
                    </a:cubicBezTo>
                    <a:cubicBezTo>
                      <a:pt x="0" y="392215"/>
                      <a:pt x="5485" y="405929"/>
                      <a:pt x="16457" y="416900"/>
                    </a:cubicBezTo>
                    <a:cubicBezTo>
                      <a:pt x="5485" y="427871"/>
                      <a:pt x="0" y="441585"/>
                      <a:pt x="0" y="455298"/>
                    </a:cubicBezTo>
                    <a:lnTo>
                      <a:pt x="0" y="458041"/>
                    </a:lnTo>
                    <a:cubicBezTo>
                      <a:pt x="5485" y="493697"/>
                      <a:pt x="27428" y="515639"/>
                      <a:pt x="57598" y="515639"/>
                    </a:cubicBezTo>
                    <a:lnTo>
                      <a:pt x="57598" y="515639"/>
                    </a:lnTo>
                    <a:close/>
                    <a:moveTo>
                      <a:pt x="693920" y="466270"/>
                    </a:moveTo>
                    <a:cubicBezTo>
                      <a:pt x="693920" y="479983"/>
                      <a:pt x="682949" y="490954"/>
                      <a:pt x="669235" y="490954"/>
                    </a:cubicBezTo>
                    <a:lnTo>
                      <a:pt x="425129" y="490954"/>
                    </a:lnTo>
                    <a:cubicBezTo>
                      <a:pt x="411415" y="490954"/>
                      <a:pt x="400444" y="479983"/>
                      <a:pt x="400444" y="466270"/>
                    </a:cubicBezTo>
                    <a:lnTo>
                      <a:pt x="400444" y="463527"/>
                    </a:lnTo>
                    <a:cubicBezTo>
                      <a:pt x="400444" y="449813"/>
                      <a:pt x="411415" y="438842"/>
                      <a:pt x="425129" y="438842"/>
                    </a:cubicBezTo>
                    <a:lnTo>
                      <a:pt x="669235" y="438842"/>
                    </a:lnTo>
                    <a:cubicBezTo>
                      <a:pt x="682949" y="438842"/>
                      <a:pt x="693920" y="449813"/>
                      <a:pt x="693920" y="463527"/>
                    </a:cubicBezTo>
                    <a:lnTo>
                      <a:pt x="693920" y="466270"/>
                    </a:lnTo>
                    <a:close/>
                    <a:moveTo>
                      <a:pt x="666492" y="408672"/>
                    </a:moveTo>
                    <a:lnTo>
                      <a:pt x="425129" y="408672"/>
                    </a:lnTo>
                    <a:cubicBezTo>
                      <a:pt x="419644" y="408672"/>
                      <a:pt x="411415" y="405929"/>
                      <a:pt x="408672" y="403186"/>
                    </a:cubicBezTo>
                    <a:cubicBezTo>
                      <a:pt x="436100" y="394958"/>
                      <a:pt x="460785" y="378501"/>
                      <a:pt x="477241" y="356559"/>
                    </a:cubicBezTo>
                    <a:lnTo>
                      <a:pt x="666492" y="356559"/>
                    </a:lnTo>
                    <a:cubicBezTo>
                      <a:pt x="680206" y="356559"/>
                      <a:pt x="693920" y="367530"/>
                      <a:pt x="693920" y="383987"/>
                    </a:cubicBezTo>
                    <a:cubicBezTo>
                      <a:pt x="693920" y="397701"/>
                      <a:pt x="682949" y="408672"/>
                      <a:pt x="666492" y="408672"/>
                    </a:cubicBezTo>
                    <a:lnTo>
                      <a:pt x="666492" y="408672"/>
                    </a:lnTo>
                    <a:close/>
                    <a:moveTo>
                      <a:pt x="666492" y="329131"/>
                    </a:moveTo>
                    <a:lnTo>
                      <a:pt x="493698" y="329131"/>
                    </a:lnTo>
                    <a:cubicBezTo>
                      <a:pt x="501927" y="312675"/>
                      <a:pt x="507412" y="293475"/>
                      <a:pt x="510155" y="274276"/>
                    </a:cubicBezTo>
                    <a:lnTo>
                      <a:pt x="666492" y="274276"/>
                    </a:lnTo>
                    <a:cubicBezTo>
                      <a:pt x="680206" y="274276"/>
                      <a:pt x="693920" y="285247"/>
                      <a:pt x="693920" y="301704"/>
                    </a:cubicBezTo>
                    <a:cubicBezTo>
                      <a:pt x="693920" y="315418"/>
                      <a:pt x="682949" y="329131"/>
                      <a:pt x="666492" y="329131"/>
                    </a:cubicBezTo>
                    <a:lnTo>
                      <a:pt x="666492" y="329131"/>
                    </a:lnTo>
                    <a:close/>
                    <a:moveTo>
                      <a:pt x="666492" y="246849"/>
                    </a:moveTo>
                    <a:lnTo>
                      <a:pt x="510155" y="246849"/>
                    </a:lnTo>
                    <a:cubicBezTo>
                      <a:pt x="507412" y="227649"/>
                      <a:pt x="504669" y="208450"/>
                      <a:pt x="493698" y="191993"/>
                    </a:cubicBezTo>
                    <a:lnTo>
                      <a:pt x="663750" y="191993"/>
                    </a:lnTo>
                    <a:cubicBezTo>
                      <a:pt x="677464" y="191993"/>
                      <a:pt x="691178" y="202964"/>
                      <a:pt x="691178" y="219421"/>
                    </a:cubicBezTo>
                    <a:cubicBezTo>
                      <a:pt x="693920" y="235878"/>
                      <a:pt x="682949" y="246849"/>
                      <a:pt x="666492" y="246849"/>
                    </a:cubicBezTo>
                    <a:lnTo>
                      <a:pt x="666492" y="246849"/>
                    </a:lnTo>
                    <a:close/>
                    <a:moveTo>
                      <a:pt x="666492" y="167308"/>
                    </a:moveTo>
                    <a:lnTo>
                      <a:pt x="479984" y="167308"/>
                    </a:lnTo>
                    <a:cubicBezTo>
                      <a:pt x="460785" y="145366"/>
                      <a:pt x="438843" y="128910"/>
                      <a:pt x="411415" y="117939"/>
                    </a:cubicBezTo>
                    <a:cubicBezTo>
                      <a:pt x="416901" y="115196"/>
                      <a:pt x="422386" y="112453"/>
                      <a:pt x="427872" y="112453"/>
                    </a:cubicBezTo>
                    <a:lnTo>
                      <a:pt x="669235" y="112453"/>
                    </a:lnTo>
                    <a:cubicBezTo>
                      <a:pt x="682949" y="112453"/>
                      <a:pt x="696663" y="123424"/>
                      <a:pt x="696663" y="139881"/>
                    </a:cubicBezTo>
                    <a:cubicBezTo>
                      <a:pt x="693920" y="156337"/>
                      <a:pt x="682949" y="167308"/>
                      <a:pt x="666492" y="167308"/>
                    </a:cubicBezTo>
                    <a:lnTo>
                      <a:pt x="666492" y="167308"/>
                    </a:lnTo>
                    <a:close/>
                    <a:moveTo>
                      <a:pt x="397701" y="57598"/>
                    </a:moveTo>
                    <a:cubicBezTo>
                      <a:pt x="397701" y="43884"/>
                      <a:pt x="408672" y="32913"/>
                      <a:pt x="422386" y="32913"/>
                    </a:cubicBezTo>
                    <a:lnTo>
                      <a:pt x="666492" y="32913"/>
                    </a:lnTo>
                    <a:cubicBezTo>
                      <a:pt x="680206" y="32913"/>
                      <a:pt x="691178" y="43884"/>
                      <a:pt x="691178" y="57598"/>
                    </a:cubicBezTo>
                    <a:lnTo>
                      <a:pt x="691178" y="60341"/>
                    </a:lnTo>
                    <a:cubicBezTo>
                      <a:pt x="691178" y="74054"/>
                      <a:pt x="680206" y="85026"/>
                      <a:pt x="666492" y="85026"/>
                    </a:cubicBezTo>
                    <a:lnTo>
                      <a:pt x="425129" y="85026"/>
                    </a:lnTo>
                    <a:cubicBezTo>
                      <a:pt x="411415" y="85026"/>
                      <a:pt x="400444" y="74054"/>
                      <a:pt x="400444" y="60341"/>
                    </a:cubicBezTo>
                    <a:lnTo>
                      <a:pt x="400444" y="57598"/>
                    </a:lnTo>
                    <a:close/>
                    <a:moveTo>
                      <a:pt x="362045" y="139881"/>
                    </a:moveTo>
                    <a:cubicBezTo>
                      <a:pt x="411415" y="139881"/>
                      <a:pt x="455300" y="170051"/>
                      <a:pt x="474499" y="216678"/>
                    </a:cubicBezTo>
                    <a:cubicBezTo>
                      <a:pt x="493698" y="263305"/>
                      <a:pt x="482727" y="315418"/>
                      <a:pt x="447071" y="351073"/>
                    </a:cubicBezTo>
                    <a:cubicBezTo>
                      <a:pt x="411415" y="386729"/>
                      <a:pt x="359303" y="397701"/>
                      <a:pt x="312675" y="378501"/>
                    </a:cubicBezTo>
                    <a:cubicBezTo>
                      <a:pt x="266048" y="359302"/>
                      <a:pt x="235878" y="315418"/>
                      <a:pt x="235878" y="266048"/>
                    </a:cubicBezTo>
                    <a:cubicBezTo>
                      <a:pt x="241364" y="194736"/>
                      <a:pt x="296219" y="139881"/>
                      <a:pt x="362045" y="139881"/>
                    </a:cubicBezTo>
                    <a:lnTo>
                      <a:pt x="362045" y="139881"/>
                    </a:lnTo>
                    <a:close/>
                    <a:moveTo>
                      <a:pt x="57598" y="274276"/>
                    </a:moveTo>
                    <a:lnTo>
                      <a:pt x="213936" y="274276"/>
                    </a:lnTo>
                    <a:cubicBezTo>
                      <a:pt x="216678" y="293475"/>
                      <a:pt x="222164" y="312675"/>
                      <a:pt x="230392" y="329131"/>
                    </a:cubicBezTo>
                    <a:lnTo>
                      <a:pt x="57598" y="329131"/>
                    </a:lnTo>
                    <a:cubicBezTo>
                      <a:pt x="43884" y="329131"/>
                      <a:pt x="30171" y="318160"/>
                      <a:pt x="30171" y="301704"/>
                    </a:cubicBezTo>
                    <a:cubicBezTo>
                      <a:pt x="32913" y="287990"/>
                      <a:pt x="43884" y="274276"/>
                      <a:pt x="57598" y="274276"/>
                    </a:cubicBezTo>
                    <a:lnTo>
                      <a:pt x="57598" y="274276"/>
                    </a:lnTo>
                    <a:close/>
                    <a:moveTo>
                      <a:pt x="57598" y="356559"/>
                    </a:moveTo>
                    <a:lnTo>
                      <a:pt x="246849" y="356559"/>
                    </a:lnTo>
                    <a:cubicBezTo>
                      <a:pt x="266048" y="378501"/>
                      <a:pt x="287991" y="394958"/>
                      <a:pt x="315418" y="403186"/>
                    </a:cubicBezTo>
                    <a:cubicBezTo>
                      <a:pt x="312675" y="405929"/>
                      <a:pt x="307190" y="408672"/>
                      <a:pt x="304447" y="408672"/>
                    </a:cubicBezTo>
                    <a:lnTo>
                      <a:pt x="52112" y="408672"/>
                    </a:lnTo>
                    <a:cubicBezTo>
                      <a:pt x="38399" y="405929"/>
                      <a:pt x="30171" y="392215"/>
                      <a:pt x="30171" y="378501"/>
                    </a:cubicBezTo>
                    <a:cubicBezTo>
                      <a:pt x="32913" y="364787"/>
                      <a:pt x="43884" y="356559"/>
                      <a:pt x="57598" y="356559"/>
                    </a:cubicBezTo>
                    <a:lnTo>
                      <a:pt x="57598" y="356559"/>
                    </a:lnTo>
                    <a:close/>
                    <a:moveTo>
                      <a:pt x="30171" y="460784"/>
                    </a:moveTo>
                    <a:cubicBezTo>
                      <a:pt x="30171" y="449813"/>
                      <a:pt x="38399" y="438842"/>
                      <a:pt x="52112" y="436099"/>
                    </a:cubicBezTo>
                    <a:lnTo>
                      <a:pt x="307190" y="436099"/>
                    </a:lnTo>
                    <a:cubicBezTo>
                      <a:pt x="318161" y="438842"/>
                      <a:pt x="329132" y="449813"/>
                      <a:pt x="329132" y="460784"/>
                    </a:cubicBezTo>
                    <a:lnTo>
                      <a:pt x="329132" y="463527"/>
                    </a:lnTo>
                    <a:cubicBezTo>
                      <a:pt x="329132" y="477241"/>
                      <a:pt x="318161" y="488212"/>
                      <a:pt x="304447" y="488212"/>
                    </a:cubicBezTo>
                    <a:lnTo>
                      <a:pt x="60341" y="488212"/>
                    </a:lnTo>
                    <a:cubicBezTo>
                      <a:pt x="46627" y="488212"/>
                      <a:pt x="35656" y="477241"/>
                      <a:pt x="35656" y="463527"/>
                    </a:cubicBezTo>
                    <a:lnTo>
                      <a:pt x="35656" y="460784"/>
                    </a:lnTo>
                    <a:close/>
                  </a:path>
                </a:pathLst>
              </a:custGeom>
              <a:grpFill/>
              <a:ln w="27426" cap="flat">
                <a:noFill/>
                <a:prstDash val="solid"/>
                <a:miter/>
              </a:ln>
            </p:spPr>
            <p:txBody>
              <a:bodyPr rtlCol="0" anchor="ctr"/>
              <a:lstStyle/>
              <a:p>
                <a:endParaRPr lang="en-US"/>
              </a:p>
            </p:txBody>
          </p:sp>
        </p:grpSp>
        <p:sp>
          <p:nvSpPr>
            <p:cNvPr id="8" name="Freeform 1343">
              <a:extLst>
                <a:ext uri="{FF2B5EF4-FFF2-40B4-BE49-F238E27FC236}">
                  <a16:creationId xmlns:a16="http://schemas.microsoft.com/office/drawing/2014/main" id="{CFF0851A-2088-C07E-533B-A6CB88337BE9}"/>
                </a:ext>
              </a:extLst>
            </p:cNvPr>
            <p:cNvSpPr/>
            <p:nvPr/>
          </p:nvSpPr>
          <p:spPr>
            <a:xfrm>
              <a:off x="4697268" y="1044035"/>
              <a:ext cx="139881" cy="189250"/>
            </a:xfrm>
            <a:custGeom>
              <a:avLst/>
              <a:gdLst>
                <a:gd name="connsiteX0" fmla="*/ 0 w 139881"/>
                <a:gd name="connsiteY0" fmla="*/ 71312 h 189250"/>
                <a:gd name="connsiteX1" fmla="*/ 21942 w 139881"/>
                <a:gd name="connsiteY1" fmla="*/ 68569 h 189250"/>
                <a:gd name="connsiteX2" fmla="*/ 120682 w 139881"/>
                <a:gd name="connsiteY2" fmla="*/ 68569 h 189250"/>
                <a:gd name="connsiteX3" fmla="*/ 120682 w 139881"/>
                <a:gd name="connsiteY3" fmla="*/ 85026 h 189250"/>
                <a:gd name="connsiteX4" fmla="*/ 0 w 139881"/>
                <a:gd name="connsiteY4" fmla="*/ 85026 h 189250"/>
                <a:gd name="connsiteX5" fmla="*/ 0 w 139881"/>
                <a:gd name="connsiteY5" fmla="*/ 71312 h 189250"/>
                <a:gd name="connsiteX6" fmla="*/ 0 w 139881"/>
                <a:gd name="connsiteY6" fmla="*/ 104225 h 189250"/>
                <a:gd name="connsiteX7" fmla="*/ 21942 w 139881"/>
                <a:gd name="connsiteY7" fmla="*/ 101482 h 189250"/>
                <a:gd name="connsiteX8" fmla="*/ 109711 w 139881"/>
                <a:gd name="connsiteY8" fmla="*/ 101482 h 189250"/>
                <a:gd name="connsiteX9" fmla="*/ 109711 w 139881"/>
                <a:gd name="connsiteY9" fmla="*/ 117939 h 189250"/>
                <a:gd name="connsiteX10" fmla="*/ 2743 w 139881"/>
                <a:gd name="connsiteY10" fmla="*/ 117939 h 189250"/>
                <a:gd name="connsiteX11" fmla="*/ 2743 w 139881"/>
                <a:gd name="connsiteY11" fmla="*/ 104225 h 189250"/>
                <a:gd name="connsiteX12" fmla="*/ 16457 w 139881"/>
                <a:gd name="connsiteY12" fmla="*/ 95997 h 189250"/>
                <a:gd name="connsiteX13" fmla="*/ 93254 w 139881"/>
                <a:gd name="connsiteY13" fmla="*/ 0 h 189250"/>
                <a:gd name="connsiteX14" fmla="*/ 137138 w 139881"/>
                <a:gd name="connsiteY14" fmla="*/ 21942 h 189250"/>
                <a:gd name="connsiteX15" fmla="*/ 117939 w 139881"/>
                <a:gd name="connsiteY15" fmla="*/ 41141 h 189250"/>
                <a:gd name="connsiteX16" fmla="*/ 90511 w 139881"/>
                <a:gd name="connsiteY16" fmla="*/ 27428 h 189250"/>
                <a:gd name="connsiteX17" fmla="*/ 49370 w 139881"/>
                <a:gd name="connsiteY17" fmla="*/ 95997 h 189250"/>
                <a:gd name="connsiteX18" fmla="*/ 90511 w 139881"/>
                <a:gd name="connsiteY18" fmla="*/ 164566 h 189250"/>
                <a:gd name="connsiteX19" fmla="*/ 120682 w 139881"/>
                <a:gd name="connsiteY19" fmla="*/ 145366 h 189250"/>
                <a:gd name="connsiteX20" fmla="*/ 139881 w 139881"/>
                <a:gd name="connsiteY20" fmla="*/ 161823 h 189250"/>
                <a:gd name="connsiteX21" fmla="*/ 87768 w 139881"/>
                <a:gd name="connsiteY21" fmla="*/ 189251 h 189250"/>
                <a:gd name="connsiteX22" fmla="*/ 16457 w 139881"/>
                <a:gd name="connsiteY22" fmla="*/ 95997 h 18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881" h="189250">
                  <a:moveTo>
                    <a:pt x="0" y="71312"/>
                  </a:moveTo>
                  <a:lnTo>
                    <a:pt x="21942" y="68569"/>
                  </a:lnTo>
                  <a:lnTo>
                    <a:pt x="120682" y="68569"/>
                  </a:lnTo>
                  <a:lnTo>
                    <a:pt x="120682" y="85026"/>
                  </a:lnTo>
                  <a:lnTo>
                    <a:pt x="0" y="85026"/>
                  </a:lnTo>
                  <a:lnTo>
                    <a:pt x="0" y="71312"/>
                  </a:lnTo>
                  <a:close/>
                  <a:moveTo>
                    <a:pt x="0" y="104225"/>
                  </a:moveTo>
                  <a:lnTo>
                    <a:pt x="21942" y="101482"/>
                  </a:lnTo>
                  <a:lnTo>
                    <a:pt x="109711" y="101482"/>
                  </a:lnTo>
                  <a:lnTo>
                    <a:pt x="109711" y="117939"/>
                  </a:lnTo>
                  <a:lnTo>
                    <a:pt x="2743" y="117939"/>
                  </a:lnTo>
                  <a:lnTo>
                    <a:pt x="2743" y="104225"/>
                  </a:lnTo>
                  <a:close/>
                  <a:moveTo>
                    <a:pt x="16457" y="95997"/>
                  </a:moveTo>
                  <a:cubicBezTo>
                    <a:pt x="16457" y="35656"/>
                    <a:pt x="46627" y="0"/>
                    <a:pt x="93254" y="0"/>
                  </a:cubicBezTo>
                  <a:cubicBezTo>
                    <a:pt x="109711" y="0"/>
                    <a:pt x="126167" y="8228"/>
                    <a:pt x="137138" y="21942"/>
                  </a:cubicBezTo>
                  <a:lnTo>
                    <a:pt x="117939" y="41141"/>
                  </a:lnTo>
                  <a:cubicBezTo>
                    <a:pt x="109711" y="32913"/>
                    <a:pt x="101482" y="27428"/>
                    <a:pt x="90511" y="27428"/>
                  </a:cubicBezTo>
                  <a:cubicBezTo>
                    <a:pt x="63084" y="27428"/>
                    <a:pt x="49370" y="54855"/>
                    <a:pt x="49370" y="95997"/>
                  </a:cubicBezTo>
                  <a:cubicBezTo>
                    <a:pt x="49370" y="139881"/>
                    <a:pt x="63084" y="164566"/>
                    <a:pt x="90511" y="164566"/>
                  </a:cubicBezTo>
                  <a:cubicBezTo>
                    <a:pt x="104225" y="164566"/>
                    <a:pt x="112454" y="159080"/>
                    <a:pt x="120682" y="145366"/>
                  </a:cubicBezTo>
                  <a:lnTo>
                    <a:pt x="139881" y="161823"/>
                  </a:lnTo>
                  <a:cubicBezTo>
                    <a:pt x="126167" y="178280"/>
                    <a:pt x="109711" y="189251"/>
                    <a:pt x="87768" y="189251"/>
                  </a:cubicBezTo>
                  <a:cubicBezTo>
                    <a:pt x="46627" y="189251"/>
                    <a:pt x="16457" y="156338"/>
                    <a:pt x="16457" y="95997"/>
                  </a:cubicBezTo>
                  <a:close/>
                </a:path>
              </a:pathLst>
            </a:custGeom>
            <a:solidFill>
              <a:srgbClr val="6C6A39"/>
            </a:solid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362256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CDC888-B3CB-CD12-4BE5-53545887583C}"/>
              </a:ext>
            </a:extLst>
          </p:cNvPr>
          <p:cNvSpPr>
            <a:spLocks noGrp="1"/>
          </p:cNvSpPr>
          <p:nvPr>
            <p:ph type="body" sz="quarter" idx="16"/>
          </p:nvPr>
        </p:nvSpPr>
        <p:spPr>
          <a:xfrm>
            <a:off x="233686" y="1826665"/>
            <a:ext cx="6901132" cy="4038015"/>
          </a:xfrm>
        </p:spPr>
        <p:txBody>
          <a:bodyPr/>
          <a:lstStyle/>
          <a:p>
            <a:pPr algn="l"/>
            <a:r>
              <a:rPr lang="en-US" dirty="0"/>
              <a:t>One important thing to know before you get started </a:t>
            </a:r>
            <a:r>
              <a:rPr lang="en-US" dirty="0" err="1"/>
              <a:t>analysing</a:t>
            </a:r>
            <a:r>
              <a:rPr lang="en-US" dirty="0"/>
              <a:t> your P&amp;L statement is whether you are on a cash basis or an accrual basis of accounting.  Let’s learn more..</a:t>
            </a:r>
          </a:p>
          <a:p>
            <a:pPr marL="342900" indent="-342900" algn="l">
              <a:buFont typeface="Arial" panose="020B0604020202020204" pitchFamily="34" charset="0"/>
              <a:buChar char="•"/>
            </a:pPr>
            <a:r>
              <a:rPr lang="en-US" dirty="0"/>
              <a:t>With a </a:t>
            </a:r>
            <a:r>
              <a:rPr lang="en-US" b="1" u="sng" dirty="0"/>
              <a:t>cash basis</a:t>
            </a:r>
            <a:r>
              <a:rPr lang="en-US" dirty="0"/>
              <a:t>, revenue and expenses are recognised when there’s a movement of cash (for example, if you agree to pay a supplier €50 for a service in a month, you don’t account for that until the €50 leaves your bank).</a:t>
            </a:r>
          </a:p>
          <a:p>
            <a:pPr marL="342900" indent="-342900" algn="l">
              <a:buFont typeface="Arial" panose="020B0604020202020204" pitchFamily="34" charset="0"/>
              <a:buChar char="•"/>
            </a:pPr>
            <a:r>
              <a:rPr lang="en-US" dirty="0"/>
              <a:t>The </a:t>
            </a:r>
            <a:r>
              <a:rPr lang="en-US" b="1" u="sng" dirty="0"/>
              <a:t>accrual method </a:t>
            </a:r>
            <a:r>
              <a:rPr lang="en-US" dirty="0"/>
              <a:t>accounts for revenue when it is earned (before the money reaches the bank) and expenses when they are incurred (but before the suppliers have been paid).</a:t>
            </a:r>
            <a:endParaRPr lang="en-IE" dirty="0"/>
          </a:p>
        </p:txBody>
      </p:sp>
      <p:sp>
        <p:nvSpPr>
          <p:cNvPr id="4" name="Text Placeholder 3">
            <a:extLst>
              <a:ext uri="{FF2B5EF4-FFF2-40B4-BE49-F238E27FC236}">
                <a16:creationId xmlns:a16="http://schemas.microsoft.com/office/drawing/2014/main" id="{B3694DCB-C90B-BA02-3281-A194AE154EB5}"/>
              </a:ext>
            </a:extLst>
          </p:cNvPr>
          <p:cNvSpPr>
            <a:spLocks noGrp="1"/>
          </p:cNvSpPr>
          <p:nvPr>
            <p:ph type="body" sz="quarter" idx="18"/>
          </p:nvPr>
        </p:nvSpPr>
        <p:spPr/>
        <p:txBody>
          <a:bodyPr anchor="ctr"/>
          <a:lstStyle/>
          <a:p>
            <a:r>
              <a:rPr lang="en-US"/>
              <a:t>Cash Vs. Accrual Basis…</a:t>
            </a:r>
            <a:endParaRPr lang="en-IE"/>
          </a:p>
        </p:txBody>
      </p:sp>
      <p:pic>
        <p:nvPicPr>
          <p:cNvPr id="14" name="Picture Placeholder 13" descr="Cozy home office">
            <a:extLst>
              <a:ext uri="{FF2B5EF4-FFF2-40B4-BE49-F238E27FC236}">
                <a16:creationId xmlns:a16="http://schemas.microsoft.com/office/drawing/2014/main" id="{B832C37C-9F24-2960-A8F2-D9F54D1C61AC}"/>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Tree>
    <p:extLst>
      <p:ext uri="{BB962C8B-B14F-4D97-AF65-F5344CB8AC3E}">
        <p14:creationId xmlns:p14="http://schemas.microsoft.com/office/powerpoint/2010/main" val="666283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915BD0B-49A3-B944-85CA-6AA46EB0B2A4}"/>
              </a:ext>
            </a:extLst>
          </p:cNvPr>
          <p:cNvSpPr>
            <a:spLocks noGrp="1"/>
          </p:cNvSpPr>
          <p:nvPr>
            <p:ph type="body" sz="quarter" idx="16"/>
          </p:nvPr>
        </p:nvSpPr>
        <p:spPr>
          <a:xfrm>
            <a:off x="398971" y="393762"/>
            <a:ext cx="4378451" cy="603631"/>
          </a:xfrm>
        </p:spPr>
        <p:txBody>
          <a:bodyPr/>
          <a:lstStyle/>
          <a:p>
            <a:r>
              <a:rPr lang="en-IE" dirty="0"/>
              <a:t>Module 2</a:t>
            </a:r>
            <a:endParaRPr lang="en-RU" dirty="0"/>
          </a:p>
        </p:txBody>
      </p:sp>
      <p:sp>
        <p:nvSpPr>
          <p:cNvPr id="6" name="Text Placeholder 5">
            <a:extLst>
              <a:ext uri="{FF2B5EF4-FFF2-40B4-BE49-F238E27FC236}">
                <a16:creationId xmlns:a16="http://schemas.microsoft.com/office/drawing/2014/main" id="{D9484154-309E-B94F-9E02-479B8089D20C}"/>
              </a:ext>
            </a:extLst>
          </p:cNvPr>
          <p:cNvSpPr>
            <a:spLocks noGrp="1"/>
          </p:cNvSpPr>
          <p:nvPr>
            <p:ph type="body" sz="quarter" idx="19"/>
          </p:nvPr>
        </p:nvSpPr>
        <p:spPr/>
        <p:txBody>
          <a:bodyPr/>
          <a:lstStyle/>
          <a:p>
            <a:r>
              <a:rPr lang="en-IE"/>
              <a:t>1</a:t>
            </a:r>
            <a:endParaRPr lang="en-RU"/>
          </a:p>
        </p:txBody>
      </p:sp>
      <p:sp>
        <p:nvSpPr>
          <p:cNvPr id="7" name="Text Placeholder 6">
            <a:extLst>
              <a:ext uri="{FF2B5EF4-FFF2-40B4-BE49-F238E27FC236}">
                <a16:creationId xmlns:a16="http://schemas.microsoft.com/office/drawing/2014/main" id="{AFB87F6A-4B73-F74F-BA52-CF46610128EC}"/>
              </a:ext>
            </a:extLst>
          </p:cNvPr>
          <p:cNvSpPr>
            <a:spLocks noGrp="1"/>
          </p:cNvSpPr>
          <p:nvPr>
            <p:ph type="body" sz="quarter" idx="20"/>
          </p:nvPr>
        </p:nvSpPr>
        <p:spPr/>
        <p:txBody>
          <a:bodyPr/>
          <a:lstStyle/>
          <a:p>
            <a:r>
              <a:rPr lang="en-US" dirty="0"/>
              <a:t>The Basics of Financial Literacy as a Smallholder </a:t>
            </a:r>
            <a:r>
              <a:rPr lang="en-GB" dirty="0"/>
              <a:t>and Cash Flow Budgeting</a:t>
            </a:r>
            <a:endParaRPr lang="en-US" dirty="0"/>
          </a:p>
        </p:txBody>
      </p:sp>
      <p:sp>
        <p:nvSpPr>
          <p:cNvPr id="8" name="Text Placeholder 7">
            <a:extLst>
              <a:ext uri="{FF2B5EF4-FFF2-40B4-BE49-F238E27FC236}">
                <a16:creationId xmlns:a16="http://schemas.microsoft.com/office/drawing/2014/main" id="{EA8B913C-8926-7941-B6B4-DEB86137719D}"/>
              </a:ext>
            </a:extLst>
          </p:cNvPr>
          <p:cNvSpPr>
            <a:spLocks noGrp="1"/>
          </p:cNvSpPr>
          <p:nvPr>
            <p:ph type="body" sz="quarter" idx="21"/>
          </p:nvPr>
        </p:nvSpPr>
        <p:spPr/>
        <p:txBody>
          <a:bodyPr/>
          <a:lstStyle/>
          <a:p>
            <a:r>
              <a:rPr lang="en-IE"/>
              <a:t>2</a:t>
            </a:r>
            <a:endParaRPr lang="en-RU"/>
          </a:p>
        </p:txBody>
      </p:sp>
      <p:sp>
        <p:nvSpPr>
          <p:cNvPr id="9" name="Text Placeholder 8">
            <a:extLst>
              <a:ext uri="{FF2B5EF4-FFF2-40B4-BE49-F238E27FC236}">
                <a16:creationId xmlns:a16="http://schemas.microsoft.com/office/drawing/2014/main" id="{83F85A19-5B38-EE4B-B0B4-BD4B1473081F}"/>
              </a:ext>
            </a:extLst>
          </p:cNvPr>
          <p:cNvSpPr>
            <a:spLocks noGrp="1"/>
          </p:cNvSpPr>
          <p:nvPr>
            <p:ph type="body" sz="quarter" idx="22"/>
          </p:nvPr>
        </p:nvSpPr>
        <p:spPr/>
        <p:txBody>
          <a:bodyPr/>
          <a:lstStyle/>
          <a:p>
            <a:r>
              <a:rPr lang="en-IE"/>
              <a:t>Understanding Profit &amp; Loss analysis</a:t>
            </a:r>
            <a:endParaRPr lang="en-RU"/>
          </a:p>
        </p:txBody>
      </p:sp>
      <p:sp>
        <p:nvSpPr>
          <p:cNvPr id="10" name="Text Placeholder 9">
            <a:extLst>
              <a:ext uri="{FF2B5EF4-FFF2-40B4-BE49-F238E27FC236}">
                <a16:creationId xmlns:a16="http://schemas.microsoft.com/office/drawing/2014/main" id="{636DA96F-A929-4744-AD5F-9470E77D59E6}"/>
              </a:ext>
            </a:extLst>
          </p:cNvPr>
          <p:cNvSpPr>
            <a:spLocks noGrp="1"/>
          </p:cNvSpPr>
          <p:nvPr>
            <p:ph type="body" sz="quarter" idx="23"/>
          </p:nvPr>
        </p:nvSpPr>
        <p:spPr/>
        <p:txBody>
          <a:bodyPr/>
          <a:lstStyle/>
          <a:p>
            <a:r>
              <a:rPr lang="en-IE"/>
              <a:t>3</a:t>
            </a:r>
            <a:endParaRPr lang="en-RU"/>
          </a:p>
        </p:txBody>
      </p:sp>
      <p:sp>
        <p:nvSpPr>
          <p:cNvPr id="11" name="Text Placeholder 10">
            <a:extLst>
              <a:ext uri="{FF2B5EF4-FFF2-40B4-BE49-F238E27FC236}">
                <a16:creationId xmlns:a16="http://schemas.microsoft.com/office/drawing/2014/main" id="{9D516B15-FED1-7947-AA84-CA65F13AE2F4}"/>
              </a:ext>
            </a:extLst>
          </p:cNvPr>
          <p:cNvSpPr>
            <a:spLocks noGrp="1"/>
          </p:cNvSpPr>
          <p:nvPr>
            <p:ph type="body" sz="quarter" idx="24"/>
          </p:nvPr>
        </p:nvSpPr>
        <p:spPr/>
        <p:txBody>
          <a:bodyPr/>
          <a:lstStyle/>
          <a:p>
            <a:r>
              <a:rPr lang="en-IE"/>
              <a:t>Budgets and their uses</a:t>
            </a:r>
            <a:endParaRPr lang="en-RU"/>
          </a:p>
        </p:txBody>
      </p:sp>
      <p:sp>
        <p:nvSpPr>
          <p:cNvPr id="12" name="Text Placeholder 11">
            <a:extLst>
              <a:ext uri="{FF2B5EF4-FFF2-40B4-BE49-F238E27FC236}">
                <a16:creationId xmlns:a16="http://schemas.microsoft.com/office/drawing/2014/main" id="{0EA5DDAE-FEC8-CC40-BB2B-DE21A93B7A9D}"/>
              </a:ext>
            </a:extLst>
          </p:cNvPr>
          <p:cNvSpPr>
            <a:spLocks noGrp="1"/>
          </p:cNvSpPr>
          <p:nvPr>
            <p:ph type="body" sz="quarter" idx="25"/>
          </p:nvPr>
        </p:nvSpPr>
        <p:spPr/>
        <p:txBody>
          <a:bodyPr/>
          <a:lstStyle/>
          <a:p>
            <a:r>
              <a:rPr lang="en-IE"/>
              <a:t>4</a:t>
            </a:r>
            <a:endParaRPr lang="en-RU"/>
          </a:p>
        </p:txBody>
      </p:sp>
      <p:sp>
        <p:nvSpPr>
          <p:cNvPr id="15" name="Text Placeholder 14">
            <a:extLst>
              <a:ext uri="{FF2B5EF4-FFF2-40B4-BE49-F238E27FC236}">
                <a16:creationId xmlns:a16="http://schemas.microsoft.com/office/drawing/2014/main" id="{555D9031-BC9B-9646-AB28-C5B6648B0287}"/>
              </a:ext>
            </a:extLst>
          </p:cNvPr>
          <p:cNvSpPr>
            <a:spLocks noGrp="1"/>
          </p:cNvSpPr>
          <p:nvPr>
            <p:ph type="body" sz="quarter" idx="28"/>
          </p:nvPr>
        </p:nvSpPr>
        <p:spPr>
          <a:xfrm>
            <a:off x="6970134" y="4326529"/>
            <a:ext cx="4718277" cy="822373"/>
          </a:xfrm>
        </p:spPr>
        <p:txBody>
          <a:bodyPr/>
          <a:lstStyle/>
          <a:p>
            <a:r>
              <a:rPr lang="en-IE" dirty="0"/>
              <a:t>Funding and Grant Opportunities available</a:t>
            </a:r>
            <a:endParaRPr lang="en-RU" dirty="0"/>
          </a:p>
        </p:txBody>
      </p:sp>
      <p:sp>
        <p:nvSpPr>
          <p:cNvPr id="16" name="Text Placeholder 3">
            <a:extLst>
              <a:ext uri="{FF2B5EF4-FFF2-40B4-BE49-F238E27FC236}">
                <a16:creationId xmlns:a16="http://schemas.microsoft.com/office/drawing/2014/main" id="{2C24AB62-797B-BE18-99E1-841CB2D82E1B}"/>
              </a:ext>
            </a:extLst>
          </p:cNvPr>
          <p:cNvSpPr>
            <a:spLocks noGrp="1"/>
          </p:cNvSpPr>
          <p:nvPr>
            <p:ph type="body" sz="quarter" idx="18"/>
          </p:nvPr>
        </p:nvSpPr>
        <p:spPr>
          <a:xfrm>
            <a:off x="197832" y="1180522"/>
            <a:ext cx="5876571" cy="4592637"/>
          </a:xfrm>
        </p:spPr>
        <p:txBody>
          <a:bodyPr>
            <a:normAutofit/>
          </a:bodyPr>
          <a:lstStyle/>
          <a:p>
            <a:pPr indent="0"/>
            <a:r>
              <a:rPr lang="en-GB" sz="2200" dirty="0"/>
              <a:t>The meaning of financial literacy is the foundation of your relationship with money, and it is a lifelong journey of learning. </a:t>
            </a:r>
            <a:r>
              <a:rPr lang="en-US" sz="2200" dirty="0"/>
              <a:t>Once smallholders identify how their produce fits into the market and have started developing a business plan, you must access finance: </a:t>
            </a:r>
          </a:p>
          <a:p>
            <a:pPr indent="0"/>
            <a:r>
              <a:rPr lang="en-US" sz="2200" dirty="0"/>
              <a:t>In this module,  we take you through learning on financial topics that will help you to complete your Business Plan and will assist you assess and improve your financial literacy and in turn the sustainability of your smallholding. </a:t>
            </a:r>
          </a:p>
        </p:txBody>
      </p:sp>
      <p:sp>
        <p:nvSpPr>
          <p:cNvPr id="3" name="Text Placeholder 2">
            <a:extLst>
              <a:ext uri="{FF2B5EF4-FFF2-40B4-BE49-F238E27FC236}">
                <a16:creationId xmlns:a16="http://schemas.microsoft.com/office/drawing/2014/main" id="{2030FA50-70C3-8E43-3BF9-E1DFC64BCC85}"/>
              </a:ext>
            </a:extLst>
          </p:cNvPr>
          <p:cNvSpPr>
            <a:spLocks noGrp="1"/>
          </p:cNvSpPr>
          <p:nvPr>
            <p:ph type="body" sz="quarter" idx="27"/>
          </p:nvPr>
        </p:nvSpPr>
        <p:spPr/>
        <p:txBody>
          <a:bodyPr/>
          <a:lstStyle/>
          <a:p>
            <a:endParaRPr lang="en-IE"/>
          </a:p>
        </p:txBody>
      </p:sp>
    </p:spTree>
    <p:extLst>
      <p:ext uri="{BB962C8B-B14F-4D97-AF65-F5344CB8AC3E}">
        <p14:creationId xmlns:p14="http://schemas.microsoft.com/office/powerpoint/2010/main" val="1468474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Alternate Process 5">
            <a:extLst>
              <a:ext uri="{FF2B5EF4-FFF2-40B4-BE49-F238E27FC236}">
                <a16:creationId xmlns:a16="http://schemas.microsoft.com/office/drawing/2014/main" id="{EF583A7B-140B-8FA9-EC40-DB46813448F9}"/>
              </a:ext>
            </a:extLst>
          </p:cNvPr>
          <p:cNvSpPr/>
          <p:nvPr/>
        </p:nvSpPr>
        <p:spPr>
          <a:xfrm>
            <a:off x="1457864" y="1190838"/>
            <a:ext cx="4313208" cy="527034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Flowchart: Alternate Process 6">
            <a:extLst>
              <a:ext uri="{FF2B5EF4-FFF2-40B4-BE49-F238E27FC236}">
                <a16:creationId xmlns:a16="http://schemas.microsoft.com/office/drawing/2014/main" id="{183B438C-D646-BE2A-1083-9EF6806E6D02}"/>
              </a:ext>
            </a:extLst>
          </p:cNvPr>
          <p:cNvSpPr/>
          <p:nvPr/>
        </p:nvSpPr>
        <p:spPr>
          <a:xfrm>
            <a:off x="6096000" y="1190837"/>
            <a:ext cx="4313208" cy="527034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Box 7">
            <a:extLst>
              <a:ext uri="{FF2B5EF4-FFF2-40B4-BE49-F238E27FC236}">
                <a16:creationId xmlns:a16="http://schemas.microsoft.com/office/drawing/2014/main" id="{684FDAF4-9924-642F-B26F-5EF7AD60B507}"/>
              </a:ext>
            </a:extLst>
          </p:cNvPr>
          <p:cNvSpPr txBox="1"/>
          <p:nvPr/>
        </p:nvSpPr>
        <p:spPr>
          <a:xfrm>
            <a:off x="2375140" y="1323362"/>
            <a:ext cx="2372264" cy="461665"/>
          </a:xfrm>
          <a:prstGeom prst="rect">
            <a:avLst/>
          </a:prstGeom>
          <a:noFill/>
        </p:spPr>
        <p:txBody>
          <a:bodyPr wrap="square" rtlCol="0">
            <a:spAutoFit/>
          </a:bodyPr>
          <a:lstStyle/>
          <a:p>
            <a:pPr algn="ctr"/>
            <a:r>
              <a:rPr lang="en-US" sz="2400" b="1">
                <a:solidFill>
                  <a:srgbClr val="60220F"/>
                </a:solidFill>
              </a:rPr>
              <a:t>CASH METHOD</a:t>
            </a:r>
            <a:endParaRPr lang="en-IE" sz="2400" b="1">
              <a:solidFill>
                <a:srgbClr val="60220F"/>
              </a:solidFill>
            </a:endParaRPr>
          </a:p>
        </p:txBody>
      </p:sp>
      <p:sp>
        <p:nvSpPr>
          <p:cNvPr id="9" name="TextBox 8">
            <a:extLst>
              <a:ext uri="{FF2B5EF4-FFF2-40B4-BE49-F238E27FC236}">
                <a16:creationId xmlns:a16="http://schemas.microsoft.com/office/drawing/2014/main" id="{1BBFF987-46F7-185C-EBDD-1734B5C91216}"/>
              </a:ext>
            </a:extLst>
          </p:cNvPr>
          <p:cNvSpPr txBox="1"/>
          <p:nvPr/>
        </p:nvSpPr>
        <p:spPr>
          <a:xfrm>
            <a:off x="7052094" y="1308265"/>
            <a:ext cx="2636808" cy="461665"/>
          </a:xfrm>
          <a:prstGeom prst="rect">
            <a:avLst/>
          </a:prstGeom>
          <a:noFill/>
        </p:spPr>
        <p:txBody>
          <a:bodyPr wrap="square" rtlCol="0">
            <a:spAutoFit/>
          </a:bodyPr>
          <a:lstStyle/>
          <a:p>
            <a:pPr algn="ctr"/>
            <a:r>
              <a:rPr lang="en-US" sz="2400" b="1">
                <a:solidFill>
                  <a:srgbClr val="60220F"/>
                </a:solidFill>
              </a:rPr>
              <a:t>ACCRUAL METHOD</a:t>
            </a:r>
            <a:endParaRPr lang="en-IE" sz="2400" b="1">
              <a:solidFill>
                <a:srgbClr val="60220F"/>
              </a:solidFill>
            </a:endParaRPr>
          </a:p>
        </p:txBody>
      </p:sp>
      <p:sp>
        <p:nvSpPr>
          <p:cNvPr id="10" name="TextBox 9">
            <a:extLst>
              <a:ext uri="{FF2B5EF4-FFF2-40B4-BE49-F238E27FC236}">
                <a16:creationId xmlns:a16="http://schemas.microsoft.com/office/drawing/2014/main" id="{41B7DF19-AB84-3786-8BE6-BD6C6670C10F}"/>
              </a:ext>
            </a:extLst>
          </p:cNvPr>
          <p:cNvSpPr txBox="1"/>
          <p:nvPr/>
        </p:nvSpPr>
        <p:spPr>
          <a:xfrm>
            <a:off x="1811547" y="1888402"/>
            <a:ext cx="3605841" cy="2431435"/>
          </a:xfrm>
          <a:prstGeom prst="rect">
            <a:avLst/>
          </a:prstGeom>
          <a:solidFill>
            <a:schemeClr val="accent4">
              <a:lumMod val="60000"/>
              <a:lumOff val="40000"/>
            </a:schemeClr>
          </a:solidFill>
        </p:spPr>
        <p:txBody>
          <a:bodyPr wrap="square" rtlCol="0">
            <a:spAutoFit/>
          </a:bodyPr>
          <a:lstStyle/>
          <a:p>
            <a:pPr algn="ctr"/>
            <a:r>
              <a:rPr lang="en-US" sz="1900" b="1" u="sng" dirty="0">
                <a:solidFill>
                  <a:srgbClr val="6C6A39"/>
                </a:solidFill>
              </a:rPr>
              <a:t>Benefits</a:t>
            </a:r>
          </a:p>
          <a:p>
            <a:pPr marL="180000" indent="-180000">
              <a:buFont typeface="Arial" panose="020B0604020202020204" pitchFamily="34" charset="0"/>
              <a:buChar char="•"/>
            </a:pPr>
            <a:r>
              <a:rPr lang="en-US" sz="1900" b="1" dirty="0">
                <a:solidFill>
                  <a:srgbClr val="6C6A39"/>
                </a:solidFill>
              </a:rPr>
              <a:t>Simplicity</a:t>
            </a:r>
          </a:p>
          <a:p>
            <a:pPr marL="180000" indent="-180000">
              <a:buFont typeface="Arial" panose="020B0604020202020204" pitchFamily="34" charset="0"/>
              <a:buChar char="•"/>
            </a:pPr>
            <a:r>
              <a:rPr lang="en-US" sz="1900" b="1" dirty="0">
                <a:solidFill>
                  <a:srgbClr val="6C6A39"/>
                </a:solidFill>
              </a:rPr>
              <a:t>Accurately specifies cash position</a:t>
            </a:r>
          </a:p>
          <a:p>
            <a:pPr marL="180000" indent="-180000">
              <a:buFont typeface="Arial" panose="020B0604020202020204" pitchFamily="34" charset="0"/>
              <a:buChar char="•"/>
            </a:pPr>
            <a:r>
              <a:rPr lang="en-US" sz="1900" b="1" dirty="0">
                <a:solidFill>
                  <a:srgbClr val="6C6A39"/>
                </a:solidFill>
              </a:rPr>
              <a:t>Accurate  timing and payment of tax bills</a:t>
            </a:r>
          </a:p>
          <a:p>
            <a:pPr marL="180000" indent="-180000">
              <a:buFont typeface="Arial" panose="020B0604020202020204" pitchFamily="34" charset="0"/>
              <a:buChar char="•"/>
            </a:pPr>
            <a:endParaRPr lang="en-US" sz="1900" dirty="0">
              <a:solidFill>
                <a:srgbClr val="6C6A39"/>
              </a:solidFill>
            </a:endParaRPr>
          </a:p>
          <a:p>
            <a:pPr marL="180000" indent="-180000">
              <a:buFont typeface="Arial" panose="020B0604020202020204" pitchFamily="34" charset="0"/>
              <a:buChar char="•"/>
            </a:pPr>
            <a:endParaRPr lang="en-IE" sz="1900" dirty="0">
              <a:solidFill>
                <a:srgbClr val="6C6A39"/>
              </a:solidFill>
            </a:endParaRPr>
          </a:p>
        </p:txBody>
      </p:sp>
      <p:sp>
        <p:nvSpPr>
          <p:cNvPr id="11" name="TextBox 10">
            <a:extLst>
              <a:ext uri="{FF2B5EF4-FFF2-40B4-BE49-F238E27FC236}">
                <a16:creationId xmlns:a16="http://schemas.microsoft.com/office/drawing/2014/main" id="{869FCA60-5256-599A-0195-F71FD7FB3FD1}"/>
              </a:ext>
            </a:extLst>
          </p:cNvPr>
          <p:cNvSpPr txBox="1"/>
          <p:nvPr/>
        </p:nvSpPr>
        <p:spPr>
          <a:xfrm>
            <a:off x="1811547" y="4231595"/>
            <a:ext cx="3605841" cy="1846659"/>
          </a:xfrm>
          <a:prstGeom prst="rect">
            <a:avLst/>
          </a:prstGeom>
          <a:solidFill>
            <a:schemeClr val="accent4">
              <a:lumMod val="60000"/>
              <a:lumOff val="40000"/>
            </a:schemeClr>
          </a:solidFill>
        </p:spPr>
        <p:txBody>
          <a:bodyPr wrap="square" rtlCol="0">
            <a:spAutoFit/>
          </a:bodyPr>
          <a:lstStyle/>
          <a:p>
            <a:pPr algn="ctr"/>
            <a:r>
              <a:rPr lang="en-US" sz="1900" b="1" u="sng" dirty="0">
                <a:solidFill>
                  <a:srgbClr val="6C6A39"/>
                </a:solidFill>
              </a:rPr>
              <a:t>Drawbacks</a:t>
            </a:r>
          </a:p>
          <a:p>
            <a:pPr marL="180000" indent="-180000">
              <a:buFont typeface="Arial" panose="020B0604020202020204" pitchFamily="34" charset="0"/>
              <a:buChar char="•"/>
            </a:pPr>
            <a:r>
              <a:rPr lang="en-US" sz="1900" b="1" dirty="0">
                <a:solidFill>
                  <a:srgbClr val="6C6A39"/>
                </a:solidFill>
              </a:rPr>
              <a:t>Can distort measure of profitability</a:t>
            </a:r>
          </a:p>
          <a:p>
            <a:pPr marL="180000" indent="-180000">
              <a:buFont typeface="Arial" panose="020B0604020202020204" pitchFamily="34" charset="0"/>
              <a:buChar char="•"/>
            </a:pPr>
            <a:r>
              <a:rPr lang="en-US" sz="1900" b="1" dirty="0">
                <a:solidFill>
                  <a:srgbClr val="6C6A39"/>
                </a:solidFill>
              </a:rPr>
              <a:t>Only appropriate for cash-based businesses </a:t>
            </a:r>
          </a:p>
          <a:p>
            <a:pPr marL="180000" indent="-180000">
              <a:buFont typeface="Arial" panose="020B0604020202020204" pitchFamily="34" charset="0"/>
              <a:buChar char="•"/>
            </a:pPr>
            <a:endParaRPr lang="en-IE" sz="1900" dirty="0">
              <a:solidFill>
                <a:srgbClr val="6C6A39"/>
              </a:solidFill>
            </a:endParaRPr>
          </a:p>
        </p:txBody>
      </p:sp>
      <p:sp>
        <p:nvSpPr>
          <p:cNvPr id="12" name="TextBox 11">
            <a:extLst>
              <a:ext uri="{FF2B5EF4-FFF2-40B4-BE49-F238E27FC236}">
                <a16:creationId xmlns:a16="http://schemas.microsoft.com/office/drawing/2014/main" id="{E0D9D4BA-C422-DF19-EBE8-5EF4485588E8}"/>
              </a:ext>
            </a:extLst>
          </p:cNvPr>
          <p:cNvSpPr txBox="1"/>
          <p:nvPr/>
        </p:nvSpPr>
        <p:spPr>
          <a:xfrm>
            <a:off x="6481313" y="1862914"/>
            <a:ext cx="3542582" cy="1261884"/>
          </a:xfrm>
          <a:prstGeom prst="rect">
            <a:avLst/>
          </a:prstGeom>
          <a:solidFill>
            <a:schemeClr val="accent4">
              <a:lumMod val="60000"/>
              <a:lumOff val="40000"/>
            </a:schemeClr>
          </a:solidFill>
        </p:spPr>
        <p:txBody>
          <a:bodyPr wrap="square" rtlCol="0">
            <a:spAutoFit/>
          </a:bodyPr>
          <a:lstStyle/>
          <a:p>
            <a:pPr algn="ctr"/>
            <a:r>
              <a:rPr lang="en-US" sz="1900" b="1" u="sng" dirty="0">
                <a:solidFill>
                  <a:srgbClr val="AE523C"/>
                </a:solidFill>
              </a:rPr>
              <a:t>Benefits</a:t>
            </a:r>
          </a:p>
          <a:p>
            <a:pPr marL="180000" indent="-180000">
              <a:buFont typeface="Arial" panose="020B0604020202020204" pitchFamily="34" charset="0"/>
              <a:buChar char="•"/>
            </a:pPr>
            <a:r>
              <a:rPr lang="en-US" sz="1900" b="1" dirty="0">
                <a:solidFill>
                  <a:srgbClr val="AE523C"/>
                </a:solidFill>
              </a:rPr>
              <a:t>More accurately illustrates the flow of income/ debts</a:t>
            </a:r>
          </a:p>
          <a:p>
            <a:endParaRPr lang="en-IE" sz="1900" dirty="0">
              <a:solidFill>
                <a:srgbClr val="AE523C"/>
              </a:solidFill>
            </a:endParaRPr>
          </a:p>
        </p:txBody>
      </p:sp>
      <p:sp>
        <p:nvSpPr>
          <p:cNvPr id="13" name="TextBox 12">
            <a:extLst>
              <a:ext uri="{FF2B5EF4-FFF2-40B4-BE49-F238E27FC236}">
                <a16:creationId xmlns:a16="http://schemas.microsoft.com/office/drawing/2014/main" id="{933EF3D9-9C4B-D8B5-658C-0562C8E495DE}"/>
              </a:ext>
            </a:extLst>
          </p:cNvPr>
          <p:cNvSpPr txBox="1"/>
          <p:nvPr/>
        </p:nvSpPr>
        <p:spPr>
          <a:xfrm>
            <a:off x="6481313" y="4231594"/>
            <a:ext cx="3579964" cy="1846659"/>
          </a:xfrm>
          <a:prstGeom prst="rect">
            <a:avLst/>
          </a:prstGeom>
          <a:solidFill>
            <a:schemeClr val="accent4">
              <a:lumMod val="60000"/>
              <a:lumOff val="40000"/>
            </a:schemeClr>
          </a:solidFill>
        </p:spPr>
        <p:txBody>
          <a:bodyPr wrap="square" rtlCol="0">
            <a:spAutoFit/>
          </a:bodyPr>
          <a:lstStyle/>
          <a:p>
            <a:pPr algn="ctr"/>
            <a:r>
              <a:rPr lang="en-US" sz="1900" b="1" u="sng" dirty="0">
                <a:solidFill>
                  <a:srgbClr val="AE523C"/>
                </a:solidFill>
              </a:rPr>
              <a:t>Drawbacks</a:t>
            </a:r>
          </a:p>
          <a:p>
            <a:pPr marL="180000" indent="-180000">
              <a:buFont typeface="Arial" panose="020B0604020202020204" pitchFamily="34" charset="0"/>
              <a:buChar char="•"/>
            </a:pPr>
            <a:r>
              <a:rPr lang="en-US" sz="1900" b="1" dirty="0">
                <a:solidFill>
                  <a:srgbClr val="AE523C"/>
                </a:solidFill>
              </a:rPr>
              <a:t>Misleading with respect to your actual cash position</a:t>
            </a:r>
          </a:p>
          <a:p>
            <a:pPr marL="180000" indent="-180000">
              <a:buFont typeface="Arial" panose="020B0604020202020204" pitchFamily="34" charset="0"/>
              <a:buChar char="•"/>
            </a:pPr>
            <a:r>
              <a:rPr lang="en-US" sz="1900" b="1" dirty="0">
                <a:solidFill>
                  <a:srgbClr val="AE523C"/>
                </a:solidFill>
              </a:rPr>
              <a:t>Greater bookkeeping obligations since it is a more refined approach to accounting</a:t>
            </a:r>
            <a:endParaRPr lang="en-IE" sz="1900" b="1" dirty="0">
              <a:solidFill>
                <a:srgbClr val="AE523C"/>
              </a:solidFill>
            </a:endParaRPr>
          </a:p>
        </p:txBody>
      </p:sp>
      <p:sp>
        <p:nvSpPr>
          <p:cNvPr id="16" name="Text Placeholder 3">
            <a:extLst>
              <a:ext uri="{FF2B5EF4-FFF2-40B4-BE49-F238E27FC236}">
                <a16:creationId xmlns:a16="http://schemas.microsoft.com/office/drawing/2014/main" id="{EC6DEA9C-BD00-DAC2-0157-372A73F8B74D}"/>
              </a:ext>
            </a:extLst>
          </p:cNvPr>
          <p:cNvSpPr>
            <a:spLocks noGrp="1"/>
          </p:cNvSpPr>
          <p:nvPr>
            <p:ph type="subTitle" idx="1"/>
          </p:nvPr>
        </p:nvSpPr>
        <p:spPr>
          <a:xfrm>
            <a:off x="802322" y="219751"/>
            <a:ext cx="10587355" cy="752475"/>
          </a:xfrm>
        </p:spPr>
        <p:txBody>
          <a:bodyPr anchor="ctr">
            <a:normAutofit fontScale="77500" lnSpcReduction="20000"/>
          </a:bodyPr>
          <a:lstStyle/>
          <a:p>
            <a:r>
              <a:rPr lang="en-US" sz="3600" b="1" dirty="0">
                <a:solidFill>
                  <a:srgbClr val="AE523C"/>
                </a:solidFill>
              </a:rPr>
              <a:t>Cash Vs. Accrual Basis, benefits and drawbacks of each approach</a:t>
            </a:r>
            <a:endParaRPr lang="en-IE" sz="3600" b="1" dirty="0">
              <a:solidFill>
                <a:srgbClr val="AE523C"/>
              </a:solidFill>
            </a:endParaRPr>
          </a:p>
        </p:txBody>
      </p:sp>
    </p:spTree>
    <p:extLst>
      <p:ext uri="{BB962C8B-B14F-4D97-AF65-F5344CB8AC3E}">
        <p14:creationId xmlns:p14="http://schemas.microsoft.com/office/powerpoint/2010/main" val="1906202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1CEB51-1430-D7AC-D4BE-98750B790212}"/>
              </a:ext>
            </a:extLst>
          </p:cNvPr>
          <p:cNvSpPr>
            <a:spLocks noGrp="1"/>
          </p:cNvSpPr>
          <p:nvPr>
            <p:ph type="body" sz="quarter" idx="16"/>
          </p:nvPr>
        </p:nvSpPr>
        <p:spPr>
          <a:xfrm>
            <a:off x="92735" y="2021622"/>
            <a:ext cx="6482545" cy="4038015"/>
          </a:xfrm>
        </p:spPr>
        <p:txBody>
          <a:bodyPr/>
          <a:lstStyle/>
          <a:p>
            <a:pPr algn="l"/>
            <a:r>
              <a:rPr lang="en-US" dirty="0"/>
              <a:t>Here is an example of a basic profit and loss statement. Many people get overwhelmed by the numbers, but in the following slides, we will give you a few quick tips and tricks on where to look and why, and you will feel more confident preparing and </a:t>
            </a:r>
            <a:r>
              <a:rPr lang="en-US" dirty="0" err="1"/>
              <a:t>analysing</a:t>
            </a:r>
            <a:r>
              <a:rPr lang="en-US" dirty="0"/>
              <a:t> your own statements.</a:t>
            </a:r>
          </a:p>
          <a:p>
            <a:pPr algn="l"/>
            <a:endParaRPr lang="en-US" dirty="0"/>
          </a:p>
          <a:p>
            <a:pPr algn="l"/>
            <a:r>
              <a:rPr lang="en-US" dirty="0"/>
              <a:t>Here you can see that </a:t>
            </a:r>
            <a:r>
              <a:rPr lang="en-US" b="1" dirty="0"/>
              <a:t>SALES, COST OF SALES &amp; EXPENSES</a:t>
            </a:r>
            <a:r>
              <a:rPr lang="en-US" dirty="0"/>
              <a:t> give you the key figures you are looking for and consequently help you </a:t>
            </a:r>
            <a:r>
              <a:rPr lang="en-US" dirty="0" err="1"/>
              <a:t>analyse</a:t>
            </a:r>
            <a:r>
              <a:rPr lang="en-US" dirty="0"/>
              <a:t> how you are doing as a business.</a:t>
            </a:r>
            <a:endParaRPr lang="en-IE" dirty="0"/>
          </a:p>
        </p:txBody>
      </p:sp>
      <p:sp>
        <p:nvSpPr>
          <p:cNvPr id="4" name="Text Placeholder 3">
            <a:extLst>
              <a:ext uri="{FF2B5EF4-FFF2-40B4-BE49-F238E27FC236}">
                <a16:creationId xmlns:a16="http://schemas.microsoft.com/office/drawing/2014/main" id="{1EA97727-A390-E92C-4A98-DE4DD009C1B4}"/>
              </a:ext>
            </a:extLst>
          </p:cNvPr>
          <p:cNvSpPr>
            <a:spLocks noGrp="1"/>
          </p:cNvSpPr>
          <p:nvPr>
            <p:ph type="body" sz="quarter" idx="18"/>
          </p:nvPr>
        </p:nvSpPr>
        <p:spPr/>
        <p:txBody>
          <a:bodyPr anchor="ctr"/>
          <a:lstStyle/>
          <a:p>
            <a:r>
              <a:rPr lang="en-IE"/>
              <a:t>Analysing a P&amp;L Statement…</a:t>
            </a:r>
          </a:p>
        </p:txBody>
      </p:sp>
      <p:pic>
        <p:nvPicPr>
          <p:cNvPr id="7" name="Picture Placeholder 6" descr="Table&#10;&#10;Description automatically generated with medium confidence">
            <a:extLst>
              <a:ext uri="{FF2B5EF4-FFF2-40B4-BE49-F238E27FC236}">
                <a16:creationId xmlns:a16="http://schemas.microsoft.com/office/drawing/2014/main" id="{31466179-D6E3-7FFE-7CA8-9238C28F122E}"/>
              </a:ext>
            </a:extLst>
          </p:cNvPr>
          <p:cNvPicPr>
            <a:picLocks noGrp="1" noChangeAspect="1"/>
          </p:cNvPicPr>
          <p:nvPr>
            <p:ph type="pic" sz="quarter" idx="17"/>
          </p:nvPr>
        </p:nvPicPr>
        <p:blipFill rotWithShape="1">
          <a:blip r:embed="rId2" cstate="print">
            <a:extLst>
              <a:ext uri="{28A0092B-C50C-407E-A947-70E740481C1C}">
                <a14:useLocalDpi xmlns:a14="http://schemas.microsoft.com/office/drawing/2010/main"/>
              </a:ext>
            </a:extLst>
          </a:blip>
          <a:srcRect r="18210"/>
          <a:stretch/>
        </p:blipFill>
        <p:spPr>
          <a:xfrm>
            <a:off x="6686550" y="-9693"/>
            <a:ext cx="5505450" cy="7070803"/>
          </a:xfrm>
        </p:spPr>
      </p:pic>
      <p:sp>
        <p:nvSpPr>
          <p:cNvPr id="2" name="TextBox 1">
            <a:extLst>
              <a:ext uri="{FF2B5EF4-FFF2-40B4-BE49-F238E27FC236}">
                <a16:creationId xmlns:a16="http://schemas.microsoft.com/office/drawing/2014/main" id="{C952A2CE-2C05-78E5-4188-320DE29F606A}"/>
              </a:ext>
            </a:extLst>
          </p:cNvPr>
          <p:cNvSpPr txBox="1"/>
          <p:nvPr/>
        </p:nvSpPr>
        <p:spPr>
          <a:xfrm>
            <a:off x="6929610" y="6150114"/>
            <a:ext cx="5140470" cy="707886"/>
          </a:xfrm>
          <a:prstGeom prst="rect">
            <a:avLst/>
          </a:prstGeom>
          <a:noFill/>
        </p:spPr>
        <p:txBody>
          <a:bodyPr wrap="square" rtlCol="0">
            <a:spAutoFit/>
          </a:bodyPr>
          <a:lstStyle/>
          <a:p>
            <a:pPr algn="ctr"/>
            <a:r>
              <a:rPr lang="en-GB" sz="2000" b="1" dirty="0">
                <a:solidFill>
                  <a:schemeClr val="bg1"/>
                </a:solidFill>
                <a:highlight>
                  <a:srgbClr val="A23B23"/>
                </a:highlight>
              </a:rPr>
              <a:t>Note these figures, the following slides  will analyse</a:t>
            </a:r>
            <a:endParaRPr lang="en-IE" sz="2000" b="1" dirty="0">
              <a:solidFill>
                <a:schemeClr val="bg1"/>
              </a:solidFill>
              <a:highlight>
                <a:srgbClr val="A23B23"/>
              </a:highlight>
            </a:endParaRPr>
          </a:p>
        </p:txBody>
      </p:sp>
    </p:spTree>
    <p:extLst>
      <p:ext uri="{BB962C8B-B14F-4D97-AF65-F5344CB8AC3E}">
        <p14:creationId xmlns:p14="http://schemas.microsoft.com/office/powerpoint/2010/main" val="3017642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EFC9F4-245C-F714-D3E7-450E96FC61B5}"/>
              </a:ext>
            </a:extLst>
          </p:cNvPr>
          <p:cNvSpPr>
            <a:spLocks noGrp="1"/>
          </p:cNvSpPr>
          <p:nvPr>
            <p:ph type="body" sz="quarter" idx="16"/>
          </p:nvPr>
        </p:nvSpPr>
        <p:spPr>
          <a:xfrm>
            <a:off x="327594" y="2090202"/>
            <a:ext cx="6721486" cy="4038015"/>
          </a:xfrm>
        </p:spPr>
        <p:txBody>
          <a:bodyPr/>
          <a:lstStyle/>
          <a:p>
            <a:pPr algn="l"/>
            <a:r>
              <a:rPr lang="en-US" dirty="0"/>
              <a:t>This may seem obvious, but you should review your sales first. Increased sales are generally the best way to improve profitability. </a:t>
            </a:r>
            <a:r>
              <a:rPr lang="en-US" b="1" dirty="0"/>
              <a:t>If you see a month was particularly good </a:t>
            </a:r>
            <a:r>
              <a:rPr lang="en-US" b="1" dirty="0" err="1"/>
              <a:t>analyse</a:t>
            </a:r>
            <a:r>
              <a:rPr lang="en-US" b="1" dirty="0"/>
              <a:t> why so you can duplicate what you did in the future.</a:t>
            </a:r>
          </a:p>
          <a:p>
            <a:pPr algn="l"/>
            <a:r>
              <a:rPr lang="en-US" dirty="0"/>
              <a:t>In our example, we see that </a:t>
            </a:r>
          </a:p>
          <a:p>
            <a:pPr marL="342900" indent="-342900" algn="l">
              <a:buFont typeface="Arial" panose="020B0604020202020204" pitchFamily="34" charset="0"/>
              <a:buChar char="•"/>
            </a:pPr>
            <a:r>
              <a:rPr lang="en-US" dirty="0"/>
              <a:t>June was the best month in terms of sales, gross profit, net income, and profit margin. </a:t>
            </a:r>
          </a:p>
          <a:p>
            <a:pPr marL="342900" indent="-342900" algn="l">
              <a:buFont typeface="Arial" panose="020B0604020202020204" pitchFamily="34" charset="0"/>
              <a:buChar char="•"/>
            </a:pPr>
            <a:r>
              <a:rPr lang="en-US" dirty="0"/>
              <a:t>Upon review of the other numbers, we see that this might have been due to seasonality and/or increased marketing.</a:t>
            </a:r>
            <a:endParaRPr lang="en-IE" dirty="0"/>
          </a:p>
        </p:txBody>
      </p:sp>
      <p:sp>
        <p:nvSpPr>
          <p:cNvPr id="4" name="Text Placeholder 3">
            <a:extLst>
              <a:ext uri="{FF2B5EF4-FFF2-40B4-BE49-F238E27FC236}">
                <a16:creationId xmlns:a16="http://schemas.microsoft.com/office/drawing/2014/main" id="{0C4C2498-BBCF-C4B2-1864-11C65FCA527C}"/>
              </a:ext>
            </a:extLst>
          </p:cNvPr>
          <p:cNvSpPr>
            <a:spLocks noGrp="1"/>
          </p:cNvSpPr>
          <p:nvPr>
            <p:ph type="body" sz="quarter" idx="18"/>
          </p:nvPr>
        </p:nvSpPr>
        <p:spPr/>
        <p:txBody>
          <a:bodyPr anchor="ctr"/>
          <a:lstStyle/>
          <a:p>
            <a:pPr marL="742950" indent="-742950" algn="l">
              <a:buFont typeface="+mj-lt"/>
              <a:buAutoNum type="arabicPeriod"/>
            </a:pPr>
            <a:r>
              <a:rPr lang="en-IE" dirty="0"/>
              <a:t>Sales Revenue</a:t>
            </a:r>
          </a:p>
        </p:txBody>
      </p:sp>
      <p:pic>
        <p:nvPicPr>
          <p:cNvPr id="10" name="Picture Placeholder 9" descr="Fresh lemon sliced in a table">
            <a:extLst>
              <a:ext uri="{FF2B5EF4-FFF2-40B4-BE49-F238E27FC236}">
                <a16:creationId xmlns:a16="http://schemas.microsoft.com/office/drawing/2014/main" id="{13CE35E9-89E3-3079-3547-6AD98808A867}"/>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Tree>
    <p:extLst>
      <p:ext uri="{BB962C8B-B14F-4D97-AF65-F5344CB8AC3E}">
        <p14:creationId xmlns:p14="http://schemas.microsoft.com/office/powerpoint/2010/main" val="3507366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Spoon with fruit jam placed on top of open mason jar">
            <a:extLst>
              <a:ext uri="{FF2B5EF4-FFF2-40B4-BE49-F238E27FC236}">
                <a16:creationId xmlns:a16="http://schemas.microsoft.com/office/drawing/2014/main" id="{6A9CD947-339C-E96A-8A01-CE80E3B03777}"/>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1692D620-7251-161A-329B-12FF16B13162}"/>
              </a:ext>
            </a:extLst>
          </p:cNvPr>
          <p:cNvSpPr>
            <a:spLocks noGrp="1"/>
          </p:cNvSpPr>
          <p:nvPr>
            <p:ph type="body" sz="quarter" idx="16"/>
          </p:nvPr>
        </p:nvSpPr>
        <p:spPr>
          <a:xfrm>
            <a:off x="321335" y="1713012"/>
            <a:ext cx="6482545" cy="4038015"/>
          </a:xfrm>
        </p:spPr>
        <p:txBody>
          <a:bodyPr/>
          <a:lstStyle/>
          <a:p>
            <a:pPr algn="l"/>
            <a:r>
              <a:rPr lang="en-US" dirty="0"/>
              <a:t>Another factor related to sales that you should </a:t>
            </a:r>
            <a:r>
              <a:rPr lang="en-US" dirty="0" err="1"/>
              <a:t>analyse</a:t>
            </a:r>
            <a:r>
              <a:rPr lang="en-US" dirty="0"/>
              <a:t> is your </a:t>
            </a:r>
            <a:r>
              <a:rPr lang="en-US" b="1" dirty="0"/>
              <a:t>sources of income</a:t>
            </a:r>
            <a:r>
              <a:rPr lang="en-US" dirty="0"/>
              <a:t>.</a:t>
            </a:r>
          </a:p>
          <a:p>
            <a:pPr algn="l"/>
            <a:r>
              <a:rPr lang="en-US" dirty="0"/>
              <a:t>Ask yourself if all your sources of income make business sense i.e. are profitable for your business? </a:t>
            </a:r>
          </a:p>
          <a:p>
            <a:pPr algn="l"/>
            <a:r>
              <a:rPr lang="en-US" dirty="0"/>
              <a:t>Are any of them overly time-consuming with very low margins? In our example, our sources of income include selling lemonade and marmalade.</a:t>
            </a:r>
          </a:p>
          <a:p>
            <a:pPr algn="l"/>
            <a:r>
              <a:rPr lang="en-US" dirty="0"/>
              <a:t> The cost of ingredients and jars for the marmalade highlight we should eliminate it as a sales source or change the recipe to make it more profitable.</a:t>
            </a:r>
            <a:endParaRPr lang="en-IE" dirty="0"/>
          </a:p>
        </p:txBody>
      </p:sp>
      <p:sp>
        <p:nvSpPr>
          <p:cNvPr id="4" name="Text Placeholder 3">
            <a:extLst>
              <a:ext uri="{FF2B5EF4-FFF2-40B4-BE49-F238E27FC236}">
                <a16:creationId xmlns:a16="http://schemas.microsoft.com/office/drawing/2014/main" id="{AB6DC5B7-B44A-7207-6E90-96EF7FCD34C3}"/>
              </a:ext>
            </a:extLst>
          </p:cNvPr>
          <p:cNvSpPr>
            <a:spLocks noGrp="1"/>
          </p:cNvSpPr>
          <p:nvPr>
            <p:ph type="body" sz="quarter" idx="18"/>
          </p:nvPr>
        </p:nvSpPr>
        <p:spPr/>
        <p:txBody>
          <a:bodyPr anchor="ctr"/>
          <a:lstStyle/>
          <a:p>
            <a:pPr algn="l"/>
            <a:r>
              <a:rPr lang="en-US"/>
              <a:t>2. Sources of Income or Sales</a:t>
            </a:r>
            <a:endParaRPr lang="en-IE"/>
          </a:p>
        </p:txBody>
      </p:sp>
    </p:spTree>
    <p:extLst>
      <p:ext uri="{BB962C8B-B14F-4D97-AF65-F5344CB8AC3E}">
        <p14:creationId xmlns:p14="http://schemas.microsoft.com/office/powerpoint/2010/main" val="2508884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rson standing in a field">
            <a:extLst>
              <a:ext uri="{FF2B5EF4-FFF2-40B4-BE49-F238E27FC236}">
                <a16:creationId xmlns:a16="http://schemas.microsoft.com/office/drawing/2014/main" id="{BF7EB1A2-F7AE-DC02-EC29-491235EA0A3B}"/>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27C4948D-97AB-4B05-4BC8-BF58E48F6235}"/>
              </a:ext>
            </a:extLst>
          </p:cNvPr>
          <p:cNvSpPr>
            <a:spLocks noGrp="1"/>
          </p:cNvSpPr>
          <p:nvPr>
            <p:ph type="body" sz="quarter" idx="16"/>
          </p:nvPr>
        </p:nvSpPr>
        <p:spPr>
          <a:xfrm>
            <a:off x="241856" y="1958218"/>
            <a:ext cx="6892961" cy="4038015"/>
          </a:xfrm>
        </p:spPr>
        <p:txBody>
          <a:bodyPr/>
          <a:lstStyle/>
          <a:p>
            <a:pPr algn="l"/>
            <a:r>
              <a:rPr lang="en-US" dirty="0"/>
              <a:t>Seasonality is the fact that things change based on the season. It can be seen in many parts of a business including but not limited to both sales and expenses.</a:t>
            </a:r>
          </a:p>
          <a:p>
            <a:pPr algn="l"/>
            <a:r>
              <a:rPr lang="en-US" dirty="0"/>
              <a:t>In our example, we see seasonality in sales. As the summer months approach and the temperatures rise, so too sales. Our example does not show seasonality in expenses, but if it were, it would show increased prices of lemons because of heightened demand and lower production in the summer months, followed by  a decreased cost of lemons in the autumn and winter quarters due to increased production of lemons and lower demand</a:t>
            </a:r>
            <a:r>
              <a:rPr lang="en-US" b="1" dirty="0"/>
              <a:t>.  Plot your own seasonality carefully. </a:t>
            </a:r>
            <a:endParaRPr lang="en-IE" b="1" dirty="0"/>
          </a:p>
        </p:txBody>
      </p:sp>
      <p:sp>
        <p:nvSpPr>
          <p:cNvPr id="4" name="Text Placeholder 3">
            <a:extLst>
              <a:ext uri="{FF2B5EF4-FFF2-40B4-BE49-F238E27FC236}">
                <a16:creationId xmlns:a16="http://schemas.microsoft.com/office/drawing/2014/main" id="{E647ACF6-98E4-651C-0F80-2F128A4FBEFA}"/>
              </a:ext>
            </a:extLst>
          </p:cNvPr>
          <p:cNvSpPr>
            <a:spLocks noGrp="1"/>
          </p:cNvSpPr>
          <p:nvPr>
            <p:ph type="body" sz="quarter" idx="18"/>
          </p:nvPr>
        </p:nvSpPr>
        <p:spPr/>
        <p:txBody>
          <a:bodyPr anchor="ctr"/>
          <a:lstStyle/>
          <a:p>
            <a:pPr algn="l"/>
            <a:r>
              <a:rPr lang="en-IE"/>
              <a:t>3. Seasonality</a:t>
            </a:r>
          </a:p>
        </p:txBody>
      </p:sp>
    </p:spTree>
    <p:extLst>
      <p:ext uri="{BB962C8B-B14F-4D97-AF65-F5344CB8AC3E}">
        <p14:creationId xmlns:p14="http://schemas.microsoft.com/office/powerpoint/2010/main" val="3979420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ardboard boxes">
            <a:extLst>
              <a:ext uri="{FF2B5EF4-FFF2-40B4-BE49-F238E27FC236}">
                <a16:creationId xmlns:a16="http://schemas.microsoft.com/office/drawing/2014/main" id="{8306DD58-3513-F127-BD46-5109521B0306}"/>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3" name="Text Placeholder 2">
            <a:extLst>
              <a:ext uri="{FF2B5EF4-FFF2-40B4-BE49-F238E27FC236}">
                <a16:creationId xmlns:a16="http://schemas.microsoft.com/office/drawing/2014/main" id="{15CA20AB-1128-73B7-2704-57714543C905}"/>
              </a:ext>
            </a:extLst>
          </p:cNvPr>
          <p:cNvSpPr>
            <a:spLocks noGrp="1"/>
          </p:cNvSpPr>
          <p:nvPr>
            <p:ph type="body" sz="quarter" idx="16"/>
          </p:nvPr>
        </p:nvSpPr>
        <p:spPr>
          <a:xfrm>
            <a:off x="342495" y="1880602"/>
            <a:ext cx="6997531" cy="4038015"/>
          </a:xfrm>
        </p:spPr>
        <p:txBody>
          <a:bodyPr/>
          <a:lstStyle/>
          <a:p>
            <a:pPr algn="l"/>
            <a:r>
              <a:rPr lang="en-US" dirty="0"/>
              <a:t>Next, you should review the cost of produce sold. It makes sense for the cost of sales to rise as sales revenue rises as these expenses are directly related to your product. The opposite should be a red flag.</a:t>
            </a:r>
          </a:p>
          <a:p>
            <a:pPr algn="l"/>
            <a:r>
              <a:rPr lang="en-US" dirty="0"/>
              <a:t>Additionally, when you review the cost of sales you can ask yourself questions like, “Is there a way I can reduce these costs?” Finding ways to decrease your cost of sales will ultimately increase your profit margin.</a:t>
            </a:r>
          </a:p>
          <a:p>
            <a:pPr algn="l"/>
            <a:r>
              <a:rPr lang="en-US" dirty="0"/>
              <a:t>In our example, the smallholder may want to consider purchasing items that won’t go bad (jars, cups, and sugar) in bulk to reduce costs throughout the year and increase their annual profit margin.</a:t>
            </a:r>
            <a:endParaRPr lang="en-IE" dirty="0"/>
          </a:p>
        </p:txBody>
      </p:sp>
      <p:sp>
        <p:nvSpPr>
          <p:cNvPr id="4" name="Text Placeholder 3">
            <a:extLst>
              <a:ext uri="{FF2B5EF4-FFF2-40B4-BE49-F238E27FC236}">
                <a16:creationId xmlns:a16="http://schemas.microsoft.com/office/drawing/2014/main" id="{B429500C-0A09-15B9-1934-965B9306B5B4}"/>
              </a:ext>
            </a:extLst>
          </p:cNvPr>
          <p:cNvSpPr>
            <a:spLocks noGrp="1"/>
          </p:cNvSpPr>
          <p:nvPr>
            <p:ph type="body" sz="quarter" idx="18"/>
          </p:nvPr>
        </p:nvSpPr>
        <p:spPr/>
        <p:txBody>
          <a:bodyPr anchor="ctr"/>
          <a:lstStyle/>
          <a:p>
            <a:pPr algn="l"/>
            <a:r>
              <a:rPr lang="en-US"/>
              <a:t>4. Cost of Sales</a:t>
            </a:r>
            <a:endParaRPr lang="en-IE"/>
          </a:p>
        </p:txBody>
      </p:sp>
    </p:spTree>
    <p:extLst>
      <p:ext uri="{BB962C8B-B14F-4D97-AF65-F5344CB8AC3E}">
        <p14:creationId xmlns:p14="http://schemas.microsoft.com/office/powerpoint/2010/main" val="3904269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CD10BD-A294-7F97-3ABF-E6D2B073E935}"/>
              </a:ext>
            </a:extLst>
          </p:cNvPr>
          <p:cNvSpPr>
            <a:spLocks noGrp="1"/>
          </p:cNvSpPr>
          <p:nvPr>
            <p:ph type="body" sz="quarter" idx="16"/>
          </p:nvPr>
        </p:nvSpPr>
        <p:spPr>
          <a:xfrm>
            <a:off x="447064" y="1877561"/>
            <a:ext cx="6892961" cy="4038015"/>
          </a:xfrm>
        </p:spPr>
        <p:txBody>
          <a:bodyPr/>
          <a:lstStyle/>
          <a:p>
            <a:pPr algn="l"/>
            <a:r>
              <a:rPr lang="en-US" b="1" dirty="0"/>
              <a:t>Net income is your profit and is one of the most important figures if you want to succeed and be sustainable over time. </a:t>
            </a:r>
            <a:r>
              <a:rPr lang="en-US" dirty="0"/>
              <a:t>You want to see your profit positive, except where it’s acceptable to see a loss like when you make a strategic investment in one period to decrease costs or increase sales in a later period.</a:t>
            </a:r>
          </a:p>
          <a:p>
            <a:pPr algn="l"/>
            <a:r>
              <a:rPr lang="en-US" dirty="0"/>
              <a:t>For example, in our example, the business owner could have bought jars, sugar &amp; cups in bulk for the entire year in April. If this was done,  it would bring the company into a loss for the month, but that expense would be recouped with savings and higher margins throughout the rest of the year.</a:t>
            </a:r>
            <a:endParaRPr lang="en-IE" dirty="0"/>
          </a:p>
        </p:txBody>
      </p:sp>
      <p:sp>
        <p:nvSpPr>
          <p:cNvPr id="4" name="Text Placeholder 3">
            <a:extLst>
              <a:ext uri="{FF2B5EF4-FFF2-40B4-BE49-F238E27FC236}">
                <a16:creationId xmlns:a16="http://schemas.microsoft.com/office/drawing/2014/main" id="{BF3B9934-4315-9DCD-4456-F1D92F20B843}"/>
              </a:ext>
            </a:extLst>
          </p:cNvPr>
          <p:cNvSpPr>
            <a:spLocks noGrp="1"/>
          </p:cNvSpPr>
          <p:nvPr>
            <p:ph type="body" sz="quarter" idx="18"/>
          </p:nvPr>
        </p:nvSpPr>
        <p:spPr/>
        <p:txBody>
          <a:bodyPr anchor="ctr"/>
          <a:lstStyle/>
          <a:p>
            <a:pPr algn="l"/>
            <a:r>
              <a:rPr lang="en-IE"/>
              <a:t>5. Net Income</a:t>
            </a:r>
          </a:p>
        </p:txBody>
      </p:sp>
      <p:pic>
        <p:nvPicPr>
          <p:cNvPr id="10" name="Picture Placeholder 9" descr="Stones balancing on a wood">
            <a:extLst>
              <a:ext uri="{FF2B5EF4-FFF2-40B4-BE49-F238E27FC236}">
                <a16:creationId xmlns:a16="http://schemas.microsoft.com/office/drawing/2014/main" id="{9EC9FCD6-D371-8B1C-A41D-89BB4D8A9DA9}"/>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Tree>
    <p:extLst>
      <p:ext uri="{BB962C8B-B14F-4D97-AF65-F5344CB8AC3E}">
        <p14:creationId xmlns:p14="http://schemas.microsoft.com/office/powerpoint/2010/main" val="1325607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17C08DE-1881-EE10-8E05-1477B450E899}"/>
              </a:ext>
            </a:extLst>
          </p:cNvPr>
          <p:cNvSpPr>
            <a:spLocks noGrp="1"/>
          </p:cNvSpPr>
          <p:nvPr>
            <p:ph type="body" sz="quarter" idx="16"/>
          </p:nvPr>
        </p:nvSpPr>
        <p:spPr>
          <a:xfrm>
            <a:off x="447674" y="1842638"/>
            <a:ext cx="11336656" cy="4038600"/>
          </a:xfrm>
        </p:spPr>
        <p:txBody>
          <a:bodyPr/>
          <a:lstStyle/>
          <a:p>
            <a:pPr algn="l"/>
            <a:r>
              <a:rPr lang="en-US" dirty="0"/>
              <a:t>Net income is simply your bottom line, but it’s important to do a quick calculation to determine your </a:t>
            </a:r>
            <a:r>
              <a:rPr lang="en-US" b="1" dirty="0"/>
              <a:t>profit margin </a:t>
            </a:r>
            <a:r>
              <a:rPr lang="en-US" dirty="0"/>
              <a:t>to create a baseline to allow comparison across time periods.</a:t>
            </a:r>
          </a:p>
          <a:p>
            <a:pPr algn="l"/>
            <a:r>
              <a:rPr lang="en-US" dirty="0"/>
              <a:t>To determine your profit margin,  simply divide net income by net revenue then multiple your result by 100. It may sound complicated, but let’s use our example again. </a:t>
            </a:r>
          </a:p>
          <a:p>
            <a:pPr algn="l"/>
            <a:r>
              <a:rPr lang="en-US" b="1" i="1" dirty="0"/>
              <a:t>Take €206.07 (Gross Profit April) ÷ by €416 (Sales April) to get 0.4954 X 100 you get 49.54%.</a:t>
            </a:r>
          </a:p>
          <a:p>
            <a:pPr algn="l"/>
            <a:r>
              <a:rPr lang="en-US" dirty="0"/>
              <a:t>Once you have your profit margin % figured out for each period you can use that data to assess if your profit margins are going up (a good thing), going down (a bad thing) or static.</a:t>
            </a:r>
          </a:p>
          <a:p>
            <a:pPr algn="l"/>
            <a:r>
              <a:rPr lang="en-US" dirty="0"/>
              <a:t>Also, you can use this data to compare your profit margin to other smallholders.   Remember we mentioned collaborating to share such data can be very powerful for all.</a:t>
            </a:r>
            <a:endParaRPr lang="en-IE" dirty="0"/>
          </a:p>
        </p:txBody>
      </p:sp>
      <p:sp>
        <p:nvSpPr>
          <p:cNvPr id="5" name="Text Placeholder 3">
            <a:extLst>
              <a:ext uri="{FF2B5EF4-FFF2-40B4-BE49-F238E27FC236}">
                <a16:creationId xmlns:a16="http://schemas.microsoft.com/office/drawing/2014/main" id="{699912BE-3114-E611-1EEB-E43A3D3F4B74}"/>
              </a:ext>
            </a:extLst>
          </p:cNvPr>
          <p:cNvSpPr>
            <a:spLocks noGrp="1"/>
          </p:cNvSpPr>
          <p:nvPr>
            <p:ph type="body" sz="quarter" idx="18"/>
          </p:nvPr>
        </p:nvSpPr>
        <p:spPr>
          <a:xfrm>
            <a:off x="447675" y="309563"/>
            <a:ext cx="11096625" cy="1211262"/>
          </a:xfrm>
        </p:spPr>
        <p:txBody>
          <a:bodyPr anchor="ctr">
            <a:normAutofit/>
          </a:bodyPr>
          <a:lstStyle/>
          <a:p>
            <a:pPr algn="l"/>
            <a:r>
              <a:rPr lang="en-US">
                <a:solidFill>
                  <a:srgbClr val="AE523C"/>
                </a:solidFill>
              </a:rPr>
              <a:t>6. Profit margin</a:t>
            </a:r>
            <a:endParaRPr lang="en-IE">
              <a:solidFill>
                <a:srgbClr val="AE523C"/>
              </a:solidFill>
            </a:endParaRPr>
          </a:p>
        </p:txBody>
      </p:sp>
      <p:grpSp>
        <p:nvGrpSpPr>
          <p:cNvPr id="6" name="Graphic 250">
            <a:extLst>
              <a:ext uri="{FF2B5EF4-FFF2-40B4-BE49-F238E27FC236}">
                <a16:creationId xmlns:a16="http://schemas.microsoft.com/office/drawing/2014/main" id="{17672ACF-5486-FF14-5168-AC4FFE7E79CD}"/>
              </a:ext>
            </a:extLst>
          </p:cNvPr>
          <p:cNvGrpSpPr/>
          <p:nvPr/>
        </p:nvGrpSpPr>
        <p:grpSpPr>
          <a:xfrm>
            <a:off x="9985275" y="309563"/>
            <a:ext cx="1280823" cy="1079071"/>
            <a:chOff x="6283970" y="3216418"/>
            <a:chExt cx="254179" cy="253306"/>
          </a:xfrm>
          <a:solidFill>
            <a:srgbClr val="AE523C"/>
          </a:solidFill>
        </p:grpSpPr>
        <p:sp>
          <p:nvSpPr>
            <p:cNvPr id="7" name="Freeform 265">
              <a:extLst>
                <a:ext uri="{FF2B5EF4-FFF2-40B4-BE49-F238E27FC236}">
                  <a16:creationId xmlns:a16="http://schemas.microsoft.com/office/drawing/2014/main" id="{F903F0E1-6CFD-6320-BA83-1298CD11E1B7}"/>
                </a:ext>
              </a:extLst>
            </p:cNvPr>
            <p:cNvSpPr/>
            <p:nvPr/>
          </p:nvSpPr>
          <p:spPr>
            <a:xfrm>
              <a:off x="6283970" y="3232708"/>
              <a:ext cx="121386" cy="237016"/>
            </a:xfrm>
            <a:custGeom>
              <a:avLst/>
              <a:gdLst>
                <a:gd name="connsiteX0" fmla="*/ 121387 w 121386"/>
                <a:gd name="connsiteY0" fmla="*/ 61087 h 237016"/>
                <a:gd name="connsiteX1" fmla="*/ 110796 w 121386"/>
                <a:gd name="connsiteY1" fmla="*/ 26064 h 237016"/>
                <a:gd name="connsiteX2" fmla="*/ 104279 w 121386"/>
                <a:gd name="connsiteY2" fmla="*/ 30951 h 237016"/>
                <a:gd name="connsiteX3" fmla="*/ 114055 w 121386"/>
                <a:gd name="connsiteY3" fmla="*/ 61087 h 237016"/>
                <a:gd name="connsiteX4" fmla="*/ 61101 w 121386"/>
                <a:gd name="connsiteY4" fmla="*/ 114029 h 237016"/>
                <a:gd name="connsiteX5" fmla="*/ 8147 w 121386"/>
                <a:gd name="connsiteY5" fmla="*/ 61087 h 237016"/>
                <a:gd name="connsiteX6" fmla="*/ 61101 w 121386"/>
                <a:gd name="connsiteY6" fmla="*/ 8145 h 237016"/>
                <a:gd name="connsiteX7" fmla="*/ 87985 w 121386"/>
                <a:gd name="connsiteY7" fmla="*/ 15475 h 237016"/>
                <a:gd name="connsiteX8" fmla="*/ 92059 w 121386"/>
                <a:gd name="connsiteY8" fmla="*/ 8145 h 237016"/>
                <a:gd name="connsiteX9" fmla="*/ 61101 w 121386"/>
                <a:gd name="connsiteY9" fmla="*/ 0 h 237016"/>
                <a:gd name="connsiteX10" fmla="*/ 0 w 121386"/>
                <a:gd name="connsiteY10" fmla="*/ 61087 h 237016"/>
                <a:gd name="connsiteX11" fmla="*/ 40734 w 121386"/>
                <a:gd name="connsiteY11" fmla="*/ 118915 h 237016"/>
                <a:gd name="connsiteX12" fmla="*/ 22811 w 121386"/>
                <a:gd name="connsiteY12" fmla="*/ 131133 h 237016"/>
                <a:gd name="connsiteX13" fmla="*/ 8147 w 121386"/>
                <a:gd name="connsiteY13" fmla="*/ 158825 h 237016"/>
                <a:gd name="connsiteX14" fmla="*/ 9776 w 121386"/>
                <a:gd name="connsiteY14" fmla="*/ 169414 h 237016"/>
                <a:gd name="connsiteX15" fmla="*/ 24440 w 121386"/>
                <a:gd name="connsiteY15" fmla="*/ 213396 h 237016"/>
                <a:gd name="connsiteX16" fmla="*/ 24440 w 121386"/>
                <a:gd name="connsiteY16" fmla="*/ 215840 h 237016"/>
                <a:gd name="connsiteX17" fmla="*/ 13850 w 121386"/>
                <a:gd name="connsiteY17" fmla="*/ 237016 h 237016"/>
                <a:gd name="connsiteX18" fmla="*/ 92873 w 121386"/>
                <a:gd name="connsiteY18" fmla="*/ 237016 h 237016"/>
                <a:gd name="connsiteX19" fmla="*/ 82282 w 121386"/>
                <a:gd name="connsiteY19" fmla="*/ 215840 h 237016"/>
                <a:gd name="connsiteX20" fmla="*/ 82282 w 121386"/>
                <a:gd name="connsiteY20" fmla="*/ 188147 h 237016"/>
                <a:gd name="connsiteX21" fmla="*/ 86356 w 121386"/>
                <a:gd name="connsiteY21" fmla="*/ 188147 h 237016"/>
                <a:gd name="connsiteX22" fmla="*/ 98576 w 121386"/>
                <a:gd name="connsiteY22" fmla="*/ 175930 h 237016"/>
                <a:gd name="connsiteX23" fmla="*/ 95317 w 121386"/>
                <a:gd name="connsiteY23" fmla="*/ 167785 h 237016"/>
                <a:gd name="connsiteX24" fmla="*/ 98576 w 121386"/>
                <a:gd name="connsiteY24" fmla="*/ 159640 h 237016"/>
                <a:gd name="connsiteX25" fmla="*/ 95317 w 121386"/>
                <a:gd name="connsiteY25" fmla="*/ 151495 h 237016"/>
                <a:gd name="connsiteX26" fmla="*/ 98576 w 121386"/>
                <a:gd name="connsiteY26" fmla="*/ 143350 h 237016"/>
                <a:gd name="connsiteX27" fmla="*/ 97761 w 121386"/>
                <a:gd name="connsiteY27" fmla="*/ 139278 h 237016"/>
                <a:gd name="connsiteX28" fmla="*/ 102649 w 121386"/>
                <a:gd name="connsiteY28" fmla="*/ 139278 h 237016"/>
                <a:gd name="connsiteX29" fmla="*/ 114869 w 121386"/>
                <a:gd name="connsiteY29" fmla="*/ 127060 h 237016"/>
                <a:gd name="connsiteX30" fmla="*/ 102649 w 121386"/>
                <a:gd name="connsiteY30" fmla="*/ 114843 h 237016"/>
                <a:gd name="connsiteX31" fmla="*/ 92059 w 121386"/>
                <a:gd name="connsiteY31" fmla="*/ 114843 h 237016"/>
                <a:gd name="connsiteX32" fmla="*/ 121387 w 121386"/>
                <a:gd name="connsiteY32" fmla="*/ 61087 h 237016"/>
                <a:gd name="connsiteX33" fmla="*/ 121387 w 121386"/>
                <a:gd name="connsiteY33" fmla="*/ 61087 h 237016"/>
                <a:gd name="connsiteX34" fmla="*/ 72506 w 121386"/>
                <a:gd name="connsiteY34" fmla="*/ 121359 h 237016"/>
                <a:gd name="connsiteX35" fmla="*/ 72506 w 121386"/>
                <a:gd name="connsiteY35" fmla="*/ 131133 h 237016"/>
                <a:gd name="connsiteX36" fmla="*/ 68433 w 121386"/>
                <a:gd name="connsiteY36" fmla="*/ 131133 h 237016"/>
                <a:gd name="connsiteX37" fmla="*/ 64359 w 121386"/>
                <a:gd name="connsiteY37" fmla="*/ 131947 h 237016"/>
                <a:gd name="connsiteX38" fmla="*/ 64359 w 121386"/>
                <a:gd name="connsiteY38" fmla="*/ 130318 h 237016"/>
                <a:gd name="connsiteX39" fmla="*/ 64359 w 121386"/>
                <a:gd name="connsiteY39" fmla="*/ 127875 h 237016"/>
                <a:gd name="connsiteX40" fmla="*/ 63545 w 121386"/>
                <a:gd name="connsiteY40" fmla="*/ 122173 h 237016"/>
                <a:gd name="connsiteX41" fmla="*/ 72506 w 121386"/>
                <a:gd name="connsiteY41" fmla="*/ 121359 h 237016"/>
                <a:gd name="connsiteX42" fmla="*/ 72506 w 121386"/>
                <a:gd name="connsiteY42" fmla="*/ 121359 h 237016"/>
                <a:gd name="connsiteX43" fmla="*/ 59471 w 121386"/>
                <a:gd name="connsiteY43" fmla="*/ 167785 h 237016"/>
                <a:gd name="connsiteX44" fmla="*/ 56212 w 121386"/>
                <a:gd name="connsiteY44" fmla="*/ 175930 h 237016"/>
                <a:gd name="connsiteX45" fmla="*/ 68433 w 121386"/>
                <a:gd name="connsiteY45" fmla="*/ 188147 h 237016"/>
                <a:gd name="connsiteX46" fmla="*/ 72506 w 121386"/>
                <a:gd name="connsiteY46" fmla="*/ 188147 h 237016"/>
                <a:gd name="connsiteX47" fmla="*/ 72506 w 121386"/>
                <a:gd name="connsiteY47" fmla="*/ 192220 h 237016"/>
                <a:gd name="connsiteX48" fmla="*/ 68433 w 121386"/>
                <a:gd name="connsiteY48" fmla="*/ 196292 h 237016"/>
                <a:gd name="connsiteX49" fmla="*/ 52139 w 121386"/>
                <a:gd name="connsiteY49" fmla="*/ 196292 h 237016"/>
                <a:gd name="connsiteX50" fmla="*/ 48066 w 121386"/>
                <a:gd name="connsiteY50" fmla="*/ 192220 h 237016"/>
                <a:gd name="connsiteX51" fmla="*/ 48066 w 121386"/>
                <a:gd name="connsiteY51" fmla="*/ 155568 h 237016"/>
                <a:gd name="connsiteX52" fmla="*/ 52954 w 121386"/>
                <a:gd name="connsiteY52" fmla="*/ 145794 h 237016"/>
                <a:gd name="connsiteX53" fmla="*/ 56212 w 121386"/>
                <a:gd name="connsiteY53" fmla="*/ 143350 h 237016"/>
                <a:gd name="connsiteX54" fmla="*/ 59471 w 121386"/>
                <a:gd name="connsiteY54" fmla="*/ 151495 h 237016"/>
                <a:gd name="connsiteX55" fmla="*/ 56212 w 121386"/>
                <a:gd name="connsiteY55" fmla="*/ 159640 h 237016"/>
                <a:gd name="connsiteX56" fmla="*/ 59471 w 121386"/>
                <a:gd name="connsiteY56" fmla="*/ 167785 h 237016"/>
                <a:gd name="connsiteX57" fmla="*/ 59471 w 121386"/>
                <a:gd name="connsiteY57" fmla="*/ 167785 h 237016"/>
                <a:gd name="connsiteX58" fmla="*/ 16294 w 121386"/>
                <a:gd name="connsiteY58" fmla="*/ 166970 h 237016"/>
                <a:gd name="connsiteX59" fmla="*/ 14664 w 121386"/>
                <a:gd name="connsiteY59" fmla="*/ 158825 h 237016"/>
                <a:gd name="connsiteX60" fmla="*/ 26070 w 121386"/>
                <a:gd name="connsiteY60" fmla="*/ 137649 h 237016"/>
                <a:gd name="connsiteX61" fmla="*/ 47251 w 121386"/>
                <a:gd name="connsiteY61" fmla="*/ 122988 h 237016"/>
                <a:gd name="connsiteX62" fmla="*/ 50510 w 121386"/>
                <a:gd name="connsiteY62" fmla="*/ 122173 h 237016"/>
                <a:gd name="connsiteX63" fmla="*/ 56212 w 121386"/>
                <a:gd name="connsiteY63" fmla="*/ 127875 h 237016"/>
                <a:gd name="connsiteX64" fmla="*/ 56212 w 121386"/>
                <a:gd name="connsiteY64" fmla="*/ 130318 h 237016"/>
                <a:gd name="connsiteX65" fmla="*/ 53769 w 121386"/>
                <a:gd name="connsiteY65" fmla="*/ 134391 h 237016"/>
                <a:gd name="connsiteX66" fmla="*/ 48066 w 121386"/>
                <a:gd name="connsiteY66" fmla="*/ 139278 h 237016"/>
                <a:gd name="connsiteX67" fmla="*/ 39919 w 121386"/>
                <a:gd name="connsiteY67" fmla="*/ 155568 h 237016"/>
                <a:gd name="connsiteX68" fmla="*/ 39919 w 121386"/>
                <a:gd name="connsiteY68" fmla="*/ 192220 h 237016"/>
                <a:gd name="connsiteX69" fmla="*/ 52139 w 121386"/>
                <a:gd name="connsiteY69" fmla="*/ 204437 h 237016"/>
                <a:gd name="connsiteX70" fmla="*/ 68433 w 121386"/>
                <a:gd name="connsiteY70" fmla="*/ 204437 h 237016"/>
                <a:gd name="connsiteX71" fmla="*/ 72506 w 121386"/>
                <a:gd name="connsiteY71" fmla="*/ 203622 h 237016"/>
                <a:gd name="connsiteX72" fmla="*/ 72506 w 121386"/>
                <a:gd name="connsiteY72" fmla="*/ 212582 h 237016"/>
                <a:gd name="connsiteX73" fmla="*/ 31772 w 121386"/>
                <a:gd name="connsiteY73" fmla="*/ 212582 h 237016"/>
                <a:gd name="connsiteX74" fmla="*/ 31772 w 121386"/>
                <a:gd name="connsiteY74" fmla="*/ 212582 h 237016"/>
                <a:gd name="connsiteX75" fmla="*/ 16294 w 121386"/>
                <a:gd name="connsiteY75" fmla="*/ 166970 h 237016"/>
                <a:gd name="connsiteX76" fmla="*/ 26070 w 121386"/>
                <a:gd name="connsiteY76" fmla="*/ 229686 h 237016"/>
                <a:gd name="connsiteX77" fmla="*/ 30143 w 121386"/>
                <a:gd name="connsiteY77" fmla="*/ 221541 h 237016"/>
                <a:gd name="connsiteX78" fmla="*/ 74136 w 121386"/>
                <a:gd name="connsiteY78" fmla="*/ 221541 h 237016"/>
                <a:gd name="connsiteX79" fmla="*/ 78209 w 121386"/>
                <a:gd name="connsiteY79" fmla="*/ 229686 h 237016"/>
                <a:gd name="connsiteX80" fmla="*/ 26070 w 121386"/>
                <a:gd name="connsiteY80" fmla="*/ 229686 h 237016"/>
                <a:gd name="connsiteX81" fmla="*/ 84726 w 121386"/>
                <a:gd name="connsiteY81" fmla="*/ 180002 h 237016"/>
                <a:gd name="connsiteX82" fmla="*/ 68433 w 121386"/>
                <a:gd name="connsiteY82" fmla="*/ 180002 h 237016"/>
                <a:gd name="connsiteX83" fmla="*/ 64359 w 121386"/>
                <a:gd name="connsiteY83" fmla="*/ 175930 h 237016"/>
                <a:gd name="connsiteX84" fmla="*/ 68433 w 121386"/>
                <a:gd name="connsiteY84" fmla="*/ 171857 h 237016"/>
                <a:gd name="connsiteX85" fmla="*/ 84726 w 121386"/>
                <a:gd name="connsiteY85" fmla="*/ 171857 h 237016"/>
                <a:gd name="connsiteX86" fmla="*/ 88800 w 121386"/>
                <a:gd name="connsiteY86" fmla="*/ 175930 h 237016"/>
                <a:gd name="connsiteX87" fmla="*/ 84726 w 121386"/>
                <a:gd name="connsiteY87" fmla="*/ 180002 h 237016"/>
                <a:gd name="connsiteX88" fmla="*/ 84726 w 121386"/>
                <a:gd name="connsiteY88" fmla="*/ 180002 h 237016"/>
                <a:gd name="connsiteX89" fmla="*/ 84726 w 121386"/>
                <a:gd name="connsiteY89" fmla="*/ 163712 h 237016"/>
                <a:gd name="connsiteX90" fmla="*/ 68433 w 121386"/>
                <a:gd name="connsiteY90" fmla="*/ 163712 h 237016"/>
                <a:gd name="connsiteX91" fmla="*/ 64359 w 121386"/>
                <a:gd name="connsiteY91" fmla="*/ 159640 h 237016"/>
                <a:gd name="connsiteX92" fmla="*/ 68433 w 121386"/>
                <a:gd name="connsiteY92" fmla="*/ 155568 h 237016"/>
                <a:gd name="connsiteX93" fmla="*/ 84726 w 121386"/>
                <a:gd name="connsiteY93" fmla="*/ 155568 h 237016"/>
                <a:gd name="connsiteX94" fmla="*/ 88800 w 121386"/>
                <a:gd name="connsiteY94" fmla="*/ 159640 h 237016"/>
                <a:gd name="connsiteX95" fmla="*/ 84726 w 121386"/>
                <a:gd name="connsiteY95" fmla="*/ 163712 h 237016"/>
                <a:gd name="connsiteX96" fmla="*/ 84726 w 121386"/>
                <a:gd name="connsiteY96" fmla="*/ 163712 h 237016"/>
                <a:gd name="connsiteX97" fmla="*/ 84726 w 121386"/>
                <a:gd name="connsiteY97" fmla="*/ 147423 h 237016"/>
                <a:gd name="connsiteX98" fmla="*/ 68433 w 121386"/>
                <a:gd name="connsiteY98" fmla="*/ 147423 h 237016"/>
                <a:gd name="connsiteX99" fmla="*/ 64359 w 121386"/>
                <a:gd name="connsiteY99" fmla="*/ 143350 h 237016"/>
                <a:gd name="connsiteX100" fmla="*/ 68433 w 121386"/>
                <a:gd name="connsiteY100" fmla="*/ 139278 h 237016"/>
                <a:gd name="connsiteX101" fmla="*/ 84726 w 121386"/>
                <a:gd name="connsiteY101" fmla="*/ 139278 h 237016"/>
                <a:gd name="connsiteX102" fmla="*/ 88800 w 121386"/>
                <a:gd name="connsiteY102" fmla="*/ 143350 h 237016"/>
                <a:gd name="connsiteX103" fmla="*/ 84726 w 121386"/>
                <a:gd name="connsiteY103" fmla="*/ 147423 h 237016"/>
                <a:gd name="connsiteX104" fmla="*/ 84726 w 121386"/>
                <a:gd name="connsiteY104" fmla="*/ 147423 h 237016"/>
                <a:gd name="connsiteX105" fmla="*/ 101020 w 121386"/>
                <a:gd name="connsiteY105" fmla="*/ 122988 h 237016"/>
                <a:gd name="connsiteX106" fmla="*/ 105093 w 121386"/>
                <a:gd name="connsiteY106" fmla="*/ 127060 h 237016"/>
                <a:gd name="connsiteX107" fmla="*/ 101020 w 121386"/>
                <a:gd name="connsiteY107" fmla="*/ 131133 h 237016"/>
                <a:gd name="connsiteX108" fmla="*/ 80653 w 121386"/>
                <a:gd name="connsiteY108" fmla="*/ 131133 h 237016"/>
                <a:gd name="connsiteX109" fmla="*/ 80653 w 121386"/>
                <a:gd name="connsiteY109" fmla="*/ 122988 h 237016"/>
                <a:gd name="connsiteX110" fmla="*/ 101020 w 121386"/>
                <a:gd name="connsiteY110" fmla="*/ 122988 h 23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21386" h="237016">
                  <a:moveTo>
                    <a:pt x="121387" y="61087"/>
                  </a:moveTo>
                  <a:cubicBezTo>
                    <a:pt x="121387" y="48869"/>
                    <a:pt x="117313" y="36652"/>
                    <a:pt x="110796" y="26064"/>
                  </a:cubicBezTo>
                  <a:lnTo>
                    <a:pt x="104279" y="30951"/>
                  </a:lnTo>
                  <a:cubicBezTo>
                    <a:pt x="110796" y="39910"/>
                    <a:pt x="114055" y="50498"/>
                    <a:pt x="114055" y="61087"/>
                  </a:cubicBezTo>
                  <a:cubicBezTo>
                    <a:pt x="114055" y="90408"/>
                    <a:pt x="90429" y="114029"/>
                    <a:pt x="61101" y="114029"/>
                  </a:cubicBezTo>
                  <a:cubicBezTo>
                    <a:pt x="31772" y="114029"/>
                    <a:pt x="8147" y="90408"/>
                    <a:pt x="8147" y="61087"/>
                  </a:cubicBezTo>
                  <a:cubicBezTo>
                    <a:pt x="8147" y="31765"/>
                    <a:pt x="31772" y="8145"/>
                    <a:pt x="61101" y="8145"/>
                  </a:cubicBezTo>
                  <a:cubicBezTo>
                    <a:pt x="70877" y="8145"/>
                    <a:pt x="79838" y="10589"/>
                    <a:pt x="87985" y="15475"/>
                  </a:cubicBezTo>
                  <a:lnTo>
                    <a:pt x="92059" y="8145"/>
                  </a:lnTo>
                  <a:cubicBezTo>
                    <a:pt x="82282" y="2444"/>
                    <a:pt x="71692" y="0"/>
                    <a:pt x="61101" y="0"/>
                  </a:cubicBezTo>
                  <a:cubicBezTo>
                    <a:pt x="26884" y="0"/>
                    <a:pt x="0" y="27693"/>
                    <a:pt x="0" y="61087"/>
                  </a:cubicBezTo>
                  <a:cubicBezTo>
                    <a:pt x="0" y="87965"/>
                    <a:pt x="17108" y="110771"/>
                    <a:pt x="40734" y="118915"/>
                  </a:cubicBezTo>
                  <a:lnTo>
                    <a:pt x="22811" y="131133"/>
                  </a:lnTo>
                  <a:cubicBezTo>
                    <a:pt x="13850" y="137649"/>
                    <a:pt x="8147" y="147423"/>
                    <a:pt x="8147" y="158825"/>
                  </a:cubicBezTo>
                  <a:cubicBezTo>
                    <a:pt x="8147" y="162083"/>
                    <a:pt x="8961" y="166156"/>
                    <a:pt x="9776" y="169414"/>
                  </a:cubicBezTo>
                  <a:lnTo>
                    <a:pt x="24440" y="213396"/>
                  </a:lnTo>
                  <a:lnTo>
                    <a:pt x="24440" y="215840"/>
                  </a:lnTo>
                  <a:lnTo>
                    <a:pt x="13850" y="237016"/>
                  </a:lnTo>
                  <a:lnTo>
                    <a:pt x="92873" y="237016"/>
                  </a:lnTo>
                  <a:lnTo>
                    <a:pt x="82282" y="215840"/>
                  </a:lnTo>
                  <a:lnTo>
                    <a:pt x="82282" y="188147"/>
                  </a:lnTo>
                  <a:lnTo>
                    <a:pt x="86356" y="188147"/>
                  </a:lnTo>
                  <a:cubicBezTo>
                    <a:pt x="92873" y="188147"/>
                    <a:pt x="98576" y="182446"/>
                    <a:pt x="98576" y="175930"/>
                  </a:cubicBezTo>
                  <a:cubicBezTo>
                    <a:pt x="98576" y="172672"/>
                    <a:pt x="96946" y="170228"/>
                    <a:pt x="95317" y="167785"/>
                  </a:cubicBezTo>
                  <a:cubicBezTo>
                    <a:pt x="96946" y="165341"/>
                    <a:pt x="98576" y="162898"/>
                    <a:pt x="98576" y="159640"/>
                  </a:cubicBezTo>
                  <a:cubicBezTo>
                    <a:pt x="98576" y="156382"/>
                    <a:pt x="96946" y="153938"/>
                    <a:pt x="95317" y="151495"/>
                  </a:cubicBezTo>
                  <a:cubicBezTo>
                    <a:pt x="96946" y="149052"/>
                    <a:pt x="98576" y="146608"/>
                    <a:pt x="98576" y="143350"/>
                  </a:cubicBezTo>
                  <a:cubicBezTo>
                    <a:pt x="98576" y="141721"/>
                    <a:pt x="98576" y="140907"/>
                    <a:pt x="97761" y="139278"/>
                  </a:cubicBezTo>
                  <a:lnTo>
                    <a:pt x="102649" y="139278"/>
                  </a:lnTo>
                  <a:cubicBezTo>
                    <a:pt x="109167" y="139278"/>
                    <a:pt x="114869" y="133576"/>
                    <a:pt x="114869" y="127060"/>
                  </a:cubicBezTo>
                  <a:cubicBezTo>
                    <a:pt x="114869" y="120545"/>
                    <a:pt x="109167" y="114843"/>
                    <a:pt x="102649" y="114843"/>
                  </a:cubicBezTo>
                  <a:lnTo>
                    <a:pt x="92059" y="114843"/>
                  </a:lnTo>
                  <a:cubicBezTo>
                    <a:pt x="109167" y="104255"/>
                    <a:pt x="121387" y="83893"/>
                    <a:pt x="121387" y="61087"/>
                  </a:cubicBezTo>
                  <a:lnTo>
                    <a:pt x="121387" y="61087"/>
                  </a:lnTo>
                  <a:close/>
                  <a:moveTo>
                    <a:pt x="72506" y="121359"/>
                  </a:moveTo>
                  <a:lnTo>
                    <a:pt x="72506" y="131133"/>
                  </a:lnTo>
                  <a:lnTo>
                    <a:pt x="68433" y="131133"/>
                  </a:lnTo>
                  <a:cubicBezTo>
                    <a:pt x="66804" y="131133"/>
                    <a:pt x="65174" y="131133"/>
                    <a:pt x="64359" y="131947"/>
                  </a:cubicBezTo>
                  <a:cubicBezTo>
                    <a:pt x="64359" y="131133"/>
                    <a:pt x="64359" y="131133"/>
                    <a:pt x="64359" y="130318"/>
                  </a:cubicBezTo>
                  <a:lnTo>
                    <a:pt x="64359" y="127875"/>
                  </a:lnTo>
                  <a:cubicBezTo>
                    <a:pt x="64359" y="126246"/>
                    <a:pt x="63545" y="123802"/>
                    <a:pt x="63545" y="122173"/>
                  </a:cubicBezTo>
                  <a:cubicBezTo>
                    <a:pt x="65989" y="122173"/>
                    <a:pt x="69248" y="122173"/>
                    <a:pt x="72506" y="121359"/>
                  </a:cubicBezTo>
                  <a:lnTo>
                    <a:pt x="72506" y="121359"/>
                  </a:lnTo>
                  <a:close/>
                  <a:moveTo>
                    <a:pt x="59471" y="167785"/>
                  </a:moveTo>
                  <a:cubicBezTo>
                    <a:pt x="57842" y="170228"/>
                    <a:pt x="56212" y="172672"/>
                    <a:pt x="56212" y="175930"/>
                  </a:cubicBezTo>
                  <a:cubicBezTo>
                    <a:pt x="56212" y="182446"/>
                    <a:pt x="61915" y="188147"/>
                    <a:pt x="68433" y="188147"/>
                  </a:cubicBezTo>
                  <a:lnTo>
                    <a:pt x="72506" y="188147"/>
                  </a:lnTo>
                  <a:lnTo>
                    <a:pt x="72506" y="192220"/>
                  </a:lnTo>
                  <a:cubicBezTo>
                    <a:pt x="72506" y="194663"/>
                    <a:pt x="70877" y="196292"/>
                    <a:pt x="68433" y="196292"/>
                  </a:cubicBezTo>
                  <a:lnTo>
                    <a:pt x="52139" y="196292"/>
                  </a:lnTo>
                  <a:cubicBezTo>
                    <a:pt x="49695" y="196292"/>
                    <a:pt x="48066" y="194663"/>
                    <a:pt x="48066" y="192220"/>
                  </a:cubicBezTo>
                  <a:lnTo>
                    <a:pt x="48066" y="155568"/>
                  </a:lnTo>
                  <a:cubicBezTo>
                    <a:pt x="48066" y="151495"/>
                    <a:pt x="49695" y="148237"/>
                    <a:pt x="52954" y="145794"/>
                  </a:cubicBezTo>
                  <a:lnTo>
                    <a:pt x="56212" y="143350"/>
                  </a:lnTo>
                  <a:cubicBezTo>
                    <a:pt x="56212" y="146608"/>
                    <a:pt x="57842" y="149052"/>
                    <a:pt x="59471" y="151495"/>
                  </a:cubicBezTo>
                  <a:cubicBezTo>
                    <a:pt x="57842" y="153938"/>
                    <a:pt x="56212" y="156382"/>
                    <a:pt x="56212" y="159640"/>
                  </a:cubicBezTo>
                  <a:cubicBezTo>
                    <a:pt x="56212" y="162898"/>
                    <a:pt x="57027" y="165341"/>
                    <a:pt x="59471" y="167785"/>
                  </a:cubicBezTo>
                  <a:lnTo>
                    <a:pt x="59471" y="167785"/>
                  </a:lnTo>
                  <a:close/>
                  <a:moveTo>
                    <a:pt x="16294" y="166970"/>
                  </a:moveTo>
                  <a:cubicBezTo>
                    <a:pt x="15479" y="164527"/>
                    <a:pt x="14664" y="162083"/>
                    <a:pt x="14664" y="158825"/>
                  </a:cubicBezTo>
                  <a:cubicBezTo>
                    <a:pt x="14664" y="150681"/>
                    <a:pt x="18737" y="142536"/>
                    <a:pt x="26070" y="137649"/>
                  </a:cubicBezTo>
                  <a:lnTo>
                    <a:pt x="47251" y="122988"/>
                  </a:lnTo>
                  <a:cubicBezTo>
                    <a:pt x="48066" y="122173"/>
                    <a:pt x="48881" y="122173"/>
                    <a:pt x="50510" y="122173"/>
                  </a:cubicBezTo>
                  <a:cubicBezTo>
                    <a:pt x="53769" y="122173"/>
                    <a:pt x="56212" y="124617"/>
                    <a:pt x="56212" y="127875"/>
                  </a:cubicBezTo>
                  <a:lnTo>
                    <a:pt x="56212" y="130318"/>
                  </a:lnTo>
                  <a:cubicBezTo>
                    <a:pt x="56212" y="131947"/>
                    <a:pt x="55398" y="133576"/>
                    <a:pt x="53769" y="134391"/>
                  </a:cubicBezTo>
                  <a:lnTo>
                    <a:pt x="48066" y="139278"/>
                  </a:lnTo>
                  <a:cubicBezTo>
                    <a:pt x="43178" y="143350"/>
                    <a:pt x="39919" y="149052"/>
                    <a:pt x="39919" y="155568"/>
                  </a:cubicBezTo>
                  <a:lnTo>
                    <a:pt x="39919" y="192220"/>
                  </a:lnTo>
                  <a:cubicBezTo>
                    <a:pt x="39919" y="198735"/>
                    <a:pt x="45622" y="204437"/>
                    <a:pt x="52139" y="204437"/>
                  </a:cubicBezTo>
                  <a:lnTo>
                    <a:pt x="68433" y="204437"/>
                  </a:lnTo>
                  <a:cubicBezTo>
                    <a:pt x="70062" y="204437"/>
                    <a:pt x="70877" y="204437"/>
                    <a:pt x="72506" y="203622"/>
                  </a:cubicBezTo>
                  <a:lnTo>
                    <a:pt x="72506" y="212582"/>
                  </a:lnTo>
                  <a:lnTo>
                    <a:pt x="31772" y="212582"/>
                  </a:lnTo>
                  <a:lnTo>
                    <a:pt x="31772" y="212582"/>
                  </a:lnTo>
                  <a:lnTo>
                    <a:pt x="16294" y="166970"/>
                  </a:lnTo>
                  <a:close/>
                  <a:moveTo>
                    <a:pt x="26070" y="229686"/>
                  </a:moveTo>
                  <a:lnTo>
                    <a:pt x="30143" y="221541"/>
                  </a:lnTo>
                  <a:lnTo>
                    <a:pt x="74136" y="221541"/>
                  </a:lnTo>
                  <a:lnTo>
                    <a:pt x="78209" y="229686"/>
                  </a:lnTo>
                  <a:lnTo>
                    <a:pt x="26070" y="229686"/>
                  </a:lnTo>
                  <a:close/>
                  <a:moveTo>
                    <a:pt x="84726" y="180002"/>
                  </a:moveTo>
                  <a:lnTo>
                    <a:pt x="68433" y="180002"/>
                  </a:lnTo>
                  <a:cubicBezTo>
                    <a:pt x="65989" y="180002"/>
                    <a:pt x="64359" y="178373"/>
                    <a:pt x="64359" y="175930"/>
                  </a:cubicBezTo>
                  <a:cubicBezTo>
                    <a:pt x="64359" y="173486"/>
                    <a:pt x="65989" y="171857"/>
                    <a:pt x="68433" y="171857"/>
                  </a:cubicBezTo>
                  <a:lnTo>
                    <a:pt x="84726" y="171857"/>
                  </a:lnTo>
                  <a:cubicBezTo>
                    <a:pt x="87171" y="171857"/>
                    <a:pt x="88800" y="173486"/>
                    <a:pt x="88800" y="175930"/>
                  </a:cubicBezTo>
                  <a:cubicBezTo>
                    <a:pt x="88800" y="178373"/>
                    <a:pt x="87171" y="180002"/>
                    <a:pt x="84726" y="180002"/>
                  </a:cubicBezTo>
                  <a:lnTo>
                    <a:pt x="84726" y="180002"/>
                  </a:lnTo>
                  <a:close/>
                  <a:moveTo>
                    <a:pt x="84726" y="163712"/>
                  </a:moveTo>
                  <a:lnTo>
                    <a:pt x="68433" y="163712"/>
                  </a:lnTo>
                  <a:cubicBezTo>
                    <a:pt x="65989" y="163712"/>
                    <a:pt x="64359" y="162083"/>
                    <a:pt x="64359" y="159640"/>
                  </a:cubicBezTo>
                  <a:cubicBezTo>
                    <a:pt x="64359" y="157197"/>
                    <a:pt x="65989" y="155568"/>
                    <a:pt x="68433" y="155568"/>
                  </a:cubicBezTo>
                  <a:lnTo>
                    <a:pt x="84726" y="155568"/>
                  </a:lnTo>
                  <a:cubicBezTo>
                    <a:pt x="87171" y="155568"/>
                    <a:pt x="88800" y="157197"/>
                    <a:pt x="88800" y="159640"/>
                  </a:cubicBezTo>
                  <a:cubicBezTo>
                    <a:pt x="88800" y="162083"/>
                    <a:pt x="87171" y="163712"/>
                    <a:pt x="84726" y="163712"/>
                  </a:cubicBezTo>
                  <a:lnTo>
                    <a:pt x="84726" y="163712"/>
                  </a:lnTo>
                  <a:close/>
                  <a:moveTo>
                    <a:pt x="84726" y="147423"/>
                  </a:moveTo>
                  <a:lnTo>
                    <a:pt x="68433" y="147423"/>
                  </a:lnTo>
                  <a:cubicBezTo>
                    <a:pt x="65989" y="147423"/>
                    <a:pt x="64359" y="145794"/>
                    <a:pt x="64359" y="143350"/>
                  </a:cubicBezTo>
                  <a:cubicBezTo>
                    <a:pt x="64359" y="140907"/>
                    <a:pt x="65989" y="139278"/>
                    <a:pt x="68433" y="139278"/>
                  </a:cubicBezTo>
                  <a:lnTo>
                    <a:pt x="84726" y="139278"/>
                  </a:lnTo>
                  <a:cubicBezTo>
                    <a:pt x="87171" y="139278"/>
                    <a:pt x="88800" y="140907"/>
                    <a:pt x="88800" y="143350"/>
                  </a:cubicBezTo>
                  <a:cubicBezTo>
                    <a:pt x="88800" y="145794"/>
                    <a:pt x="87171" y="147423"/>
                    <a:pt x="84726" y="147423"/>
                  </a:cubicBezTo>
                  <a:lnTo>
                    <a:pt x="84726" y="147423"/>
                  </a:lnTo>
                  <a:close/>
                  <a:moveTo>
                    <a:pt x="101020" y="122988"/>
                  </a:moveTo>
                  <a:cubicBezTo>
                    <a:pt x="103464" y="122988"/>
                    <a:pt x="105093" y="124617"/>
                    <a:pt x="105093" y="127060"/>
                  </a:cubicBezTo>
                  <a:cubicBezTo>
                    <a:pt x="105093" y="129504"/>
                    <a:pt x="103464" y="131133"/>
                    <a:pt x="101020" y="131133"/>
                  </a:cubicBezTo>
                  <a:lnTo>
                    <a:pt x="80653" y="131133"/>
                  </a:lnTo>
                  <a:lnTo>
                    <a:pt x="80653" y="122988"/>
                  </a:lnTo>
                  <a:lnTo>
                    <a:pt x="101020" y="122988"/>
                  </a:lnTo>
                  <a:close/>
                </a:path>
              </a:pathLst>
            </a:custGeom>
            <a:grpFill/>
            <a:ln w="8132" cap="flat">
              <a:noFill/>
              <a:prstDash val="solid"/>
              <a:miter/>
            </a:ln>
          </p:spPr>
          <p:txBody>
            <a:bodyPr rtlCol="0" anchor="ctr"/>
            <a:lstStyle/>
            <a:p>
              <a:endParaRPr lang="en-US"/>
            </a:p>
          </p:txBody>
        </p:sp>
        <p:sp>
          <p:nvSpPr>
            <p:cNvPr id="8" name="Freeform 266">
              <a:extLst>
                <a:ext uri="{FF2B5EF4-FFF2-40B4-BE49-F238E27FC236}">
                  <a16:creationId xmlns:a16="http://schemas.microsoft.com/office/drawing/2014/main" id="{9266D72D-C4AC-636E-6BB6-EBF9F5732FDE}"/>
                </a:ext>
              </a:extLst>
            </p:cNvPr>
            <p:cNvSpPr/>
            <p:nvPr/>
          </p:nvSpPr>
          <p:spPr>
            <a:xfrm>
              <a:off x="6413504" y="3216418"/>
              <a:ext cx="124646" cy="253306"/>
            </a:xfrm>
            <a:custGeom>
              <a:avLst/>
              <a:gdLst>
                <a:gd name="connsiteX0" fmla="*/ 102650 w 124646"/>
                <a:gd name="connsiteY0" fmla="*/ 0 h 253306"/>
                <a:gd name="connsiteX1" fmla="*/ 20367 w 124646"/>
                <a:gd name="connsiteY1" fmla="*/ 0 h 253306"/>
                <a:gd name="connsiteX2" fmla="*/ 0 w 124646"/>
                <a:gd name="connsiteY2" fmla="*/ 20362 h 253306"/>
                <a:gd name="connsiteX3" fmla="*/ 0 w 124646"/>
                <a:gd name="connsiteY3" fmla="*/ 151495 h 253306"/>
                <a:gd name="connsiteX4" fmla="*/ 20367 w 124646"/>
                <a:gd name="connsiteY4" fmla="*/ 171857 h 253306"/>
                <a:gd name="connsiteX5" fmla="*/ 27699 w 124646"/>
                <a:gd name="connsiteY5" fmla="*/ 171857 h 253306"/>
                <a:gd name="connsiteX6" fmla="*/ 30143 w 124646"/>
                <a:gd name="connsiteY6" fmla="*/ 176744 h 253306"/>
                <a:gd name="connsiteX7" fmla="*/ 32587 w 124646"/>
                <a:gd name="connsiteY7" fmla="*/ 185704 h 253306"/>
                <a:gd name="connsiteX8" fmla="*/ 32587 w 124646"/>
                <a:gd name="connsiteY8" fmla="*/ 204437 h 253306"/>
                <a:gd name="connsiteX9" fmla="*/ 39105 w 124646"/>
                <a:gd name="connsiteY9" fmla="*/ 222356 h 253306"/>
                <a:gd name="connsiteX10" fmla="*/ 48066 w 124646"/>
                <a:gd name="connsiteY10" fmla="*/ 232944 h 253306"/>
                <a:gd name="connsiteX11" fmla="*/ 41549 w 124646"/>
                <a:gd name="connsiteY11" fmla="*/ 249234 h 253306"/>
                <a:gd name="connsiteX12" fmla="*/ 41549 w 124646"/>
                <a:gd name="connsiteY12" fmla="*/ 253306 h 253306"/>
                <a:gd name="connsiteX13" fmla="*/ 115684 w 124646"/>
                <a:gd name="connsiteY13" fmla="*/ 253306 h 253306"/>
                <a:gd name="connsiteX14" fmla="*/ 115684 w 124646"/>
                <a:gd name="connsiteY14" fmla="*/ 249234 h 253306"/>
                <a:gd name="connsiteX15" fmla="*/ 109167 w 124646"/>
                <a:gd name="connsiteY15" fmla="*/ 232944 h 253306"/>
                <a:gd name="connsiteX16" fmla="*/ 118128 w 124646"/>
                <a:gd name="connsiteY16" fmla="*/ 222356 h 253306"/>
                <a:gd name="connsiteX17" fmla="*/ 124646 w 124646"/>
                <a:gd name="connsiteY17" fmla="*/ 204437 h 253306"/>
                <a:gd name="connsiteX18" fmla="*/ 124646 w 124646"/>
                <a:gd name="connsiteY18" fmla="*/ 20362 h 253306"/>
                <a:gd name="connsiteX19" fmla="*/ 102650 w 124646"/>
                <a:gd name="connsiteY19" fmla="*/ 0 h 253306"/>
                <a:gd name="connsiteX20" fmla="*/ 102650 w 124646"/>
                <a:gd name="connsiteY20" fmla="*/ 0 h 253306"/>
                <a:gd name="connsiteX21" fmla="*/ 25255 w 124646"/>
                <a:gd name="connsiteY21" fmla="*/ 147423 h 253306"/>
                <a:gd name="connsiteX22" fmla="*/ 25255 w 124646"/>
                <a:gd name="connsiteY22" fmla="*/ 139278 h 253306"/>
                <a:gd name="connsiteX23" fmla="*/ 33402 w 124646"/>
                <a:gd name="connsiteY23" fmla="*/ 139278 h 253306"/>
                <a:gd name="connsiteX24" fmla="*/ 33402 w 124646"/>
                <a:gd name="connsiteY24" fmla="*/ 147423 h 253306"/>
                <a:gd name="connsiteX25" fmla="*/ 25255 w 124646"/>
                <a:gd name="connsiteY25" fmla="*/ 147423 h 253306"/>
                <a:gd name="connsiteX26" fmla="*/ 49696 w 124646"/>
                <a:gd name="connsiteY26" fmla="*/ 245976 h 253306"/>
                <a:gd name="connsiteX27" fmla="*/ 53769 w 124646"/>
                <a:gd name="connsiteY27" fmla="*/ 238646 h 253306"/>
                <a:gd name="connsiteX28" fmla="*/ 54584 w 124646"/>
                <a:gd name="connsiteY28" fmla="*/ 237831 h 253306"/>
                <a:gd name="connsiteX29" fmla="*/ 100206 w 124646"/>
                <a:gd name="connsiteY29" fmla="*/ 237831 h 253306"/>
                <a:gd name="connsiteX30" fmla="*/ 101020 w 124646"/>
                <a:gd name="connsiteY30" fmla="*/ 238646 h 253306"/>
                <a:gd name="connsiteX31" fmla="*/ 105094 w 124646"/>
                <a:gd name="connsiteY31" fmla="*/ 245976 h 253306"/>
                <a:gd name="connsiteX32" fmla="*/ 49696 w 124646"/>
                <a:gd name="connsiteY32" fmla="*/ 245976 h 253306"/>
                <a:gd name="connsiteX33" fmla="*/ 114870 w 124646"/>
                <a:gd name="connsiteY33" fmla="*/ 167785 h 253306"/>
                <a:gd name="connsiteX34" fmla="*/ 114870 w 124646"/>
                <a:gd name="connsiteY34" fmla="*/ 204437 h 253306"/>
                <a:gd name="connsiteX35" fmla="*/ 109982 w 124646"/>
                <a:gd name="connsiteY35" fmla="*/ 217469 h 253306"/>
                <a:gd name="connsiteX36" fmla="*/ 101020 w 124646"/>
                <a:gd name="connsiteY36" fmla="*/ 228872 h 253306"/>
                <a:gd name="connsiteX37" fmla="*/ 55399 w 124646"/>
                <a:gd name="connsiteY37" fmla="*/ 228872 h 253306"/>
                <a:gd name="connsiteX38" fmla="*/ 45622 w 124646"/>
                <a:gd name="connsiteY38" fmla="*/ 216654 h 253306"/>
                <a:gd name="connsiteX39" fmla="*/ 40734 w 124646"/>
                <a:gd name="connsiteY39" fmla="*/ 203622 h 253306"/>
                <a:gd name="connsiteX40" fmla="*/ 40734 w 124646"/>
                <a:gd name="connsiteY40" fmla="*/ 184889 h 253306"/>
                <a:gd name="connsiteX41" fmla="*/ 37475 w 124646"/>
                <a:gd name="connsiteY41" fmla="*/ 171857 h 253306"/>
                <a:gd name="connsiteX42" fmla="*/ 32587 w 124646"/>
                <a:gd name="connsiteY42" fmla="*/ 162083 h 253306"/>
                <a:gd name="connsiteX43" fmla="*/ 32587 w 124646"/>
                <a:gd name="connsiteY43" fmla="*/ 161269 h 253306"/>
                <a:gd name="connsiteX44" fmla="*/ 35032 w 124646"/>
                <a:gd name="connsiteY44" fmla="*/ 158825 h 253306"/>
                <a:gd name="connsiteX45" fmla="*/ 48881 w 124646"/>
                <a:gd name="connsiteY45" fmla="*/ 172672 h 253306"/>
                <a:gd name="connsiteX46" fmla="*/ 48881 w 124646"/>
                <a:gd name="connsiteY46" fmla="*/ 191405 h 253306"/>
                <a:gd name="connsiteX47" fmla="*/ 57027 w 124646"/>
                <a:gd name="connsiteY47" fmla="*/ 191405 h 253306"/>
                <a:gd name="connsiteX48" fmla="*/ 57027 w 124646"/>
                <a:gd name="connsiteY48" fmla="*/ 109142 h 253306"/>
                <a:gd name="connsiteX49" fmla="*/ 61101 w 124646"/>
                <a:gd name="connsiteY49" fmla="*/ 105069 h 253306"/>
                <a:gd name="connsiteX50" fmla="*/ 65174 w 124646"/>
                <a:gd name="connsiteY50" fmla="*/ 109142 h 253306"/>
                <a:gd name="connsiteX51" fmla="*/ 65174 w 124646"/>
                <a:gd name="connsiteY51" fmla="*/ 191405 h 253306"/>
                <a:gd name="connsiteX52" fmla="*/ 73321 w 124646"/>
                <a:gd name="connsiteY52" fmla="*/ 191405 h 253306"/>
                <a:gd name="connsiteX53" fmla="*/ 73321 w 124646"/>
                <a:gd name="connsiteY53" fmla="*/ 147423 h 253306"/>
                <a:gd name="connsiteX54" fmla="*/ 81468 w 124646"/>
                <a:gd name="connsiteY54" fmla="*/ 149866 h 253306"/>
                <a:gd name="connsiteX55" fmla="*/ 81468 w 124646"/>
                <a:gd name="connsiteY55" fmla="*/ 191405 h 253306"/>
                <a:gd name="connsiteX56" fmla="*/ 89615 w 124646"/>
                <a:gd name="connsiteY56" fmla="*/ 191405 h 253306"/>
                <a:gd name="connsiteX57" fmla="*/ 89615 w 124646"/>
                <a:gd name="connsiteY57" fmla="*/ 151495 h 253306"/>
                <a:gd name="connsiteX58" fmla="*/ 97761 w 124646"/>
                <a:gd name="connsiteY58" fmla="*/ 153938 h 253306"/>
                <a:gd name="connsiteX59" fmla="*/ 97761 w 124646"/>
                <a:gd name="connsiteY59" fmla="*/ 191405 h 253306"/>
                <a:gd name="connsiteX60" fmla="*/ 105908 w 124646"/>
                <a:gd name="connsiteY60" fmla="*/ 191405 h 253306"/>
                <a:gd name="connsiteX61" fmla="*/ 105908 w 124646"/>
                <a:gd name="connsiteY61" fmla="*/ 155568 h 253306"/>
                <a:gd name="connsiteX62" fmla="*/ 110797 w 124646"/>
                <a:gd name="connsiteY62" fmla="*/ 157197 h 253306"/>
                <a:gd name="connsiteX63" fmla="*/ 114055 w 124646"/>
                <a:gd name="connsiteY63" fmla="*/ 161269 h 253306"/>
                <a:gd name="connsiteX64" fmla="*/ 114055 w 124646"/>
                <a:gd name="connsiteY64" fmla="*/ 167785 h 253306"/>
                <a:gd name="connsiteX65" fmla="*/ 90430 w 124646"/>
                <a:gd name="connsiteY65" fmla="*/ 144165 h 253306"/>
                <a:gd name="connsiteX66" fmla="*/ 90430 w 124646"/>
                <a:gd name="connsiteY66" fmla="*/ 139278 h 253306"/>
                <a:gd name="connsiteX67" fmla="*/ 98576 w 124646"/>
                <a:gd name="connsiteY67" fmla="*/ 139278 h 253306"/>
                <a:gd name="connsiteX68" fmla="*/ 98576 w 124646"/>
                <a:gd name="connsiteY68" fmla="*/ 146608 h 253306"/>
                <a:gd name="connsiteX69" fmla="*/ 90430 w 124646"/>
                <a:gd name="connsiteY69" fmla="*/ 144165 h 253306"/>
                <a:gd name="connsiteX70" fmla="*/ 114870 w 124646"/>
                <a:gd name="connsiteY70" fmla="*/ 150681 h 253306"/>
                <a:gd name="connsiteX71" fmla="*/ 114055 w 124646"/>
                <a:gd name="connsiteY71" fmla="*/ 150681 h 253306"/>
                <a:gd name="connsiteX72" fmla="*/ 106723 w 124646"/>
                <a:gd name="connsiteY72" fmla="*/ 149052 h 253306"/>
                <a:gd name="connsiteX73" fmla="*/ 106723 w 124646"/>
                <a:gd name="connsiteY73" fmla="*/ 139278 h 253306"/>
                <a:gd name="connsiteX74" fmla="*/ 98576 w 124646"/>
                <a:gd name="connsiteY74" fmla="*/ 131133 h 253306"/>
                <a:gd name="connsiteX75" fmla="*/ 90430 w 124646"/>
                <a:gd name="connsiteY75" fmla="*/ 131133 h 253306"/>
                <a:gd name="connsiteX76" fmla="*/ 82283 w 124646"/>
                <a:gd name="connsiteY76" fmla="*/ 139278 h 253306"/>
                <a:gd name="connsiteX77" fmla="*/ 82283 w 124646"/>
                <a:gd name="connsiteY77" fmla="*/ 142536 h 253306"/>
                <a:gd name="connsiteX78" fmla="*/ 74136 w 124646"/>
                <a:gd name="connsiteY78" fmla="*/ 140092 h 253306"/>
                <a:gd name="connsiteX79" fmla="*/ 74136 w 124646"/>
                <a:gd name="connsiteY79" fmla="*/ 110771 h 253306"/>
                <a:gd name="connsiteX80" fmla="*/ 61916 w 124646"/>
                <a:gd name="connsiteY80" fmla="*/ 98553 h 253306"/>
                <a:gd name="connsiteX81" fmla="*/ 49696 w 124646"/>
                <a:gd name="connsiteY81" fmla="*/ 110771 h 253306"/>
                <a:gd name="connsiteX82" fmla="*/ 49696 w 124646"/>
                <a:gd name="connsiteY82" fmla="*/ 156382 h 253306"/>
                <a:gd name="connsiteX83" fmla="*/ 39919 w 124646"/>
                <a:gd name="connsiteY83" fmla="*/ 151495 h 253306"/>
                <a:gd name="connsiteX84" fmla="*/ 41549 w 124646"/>
                <a:gd name="connsiteY84" fmla="*/ 146608 h 253306"/>
                <a:gd name="connsiteX85" fmla="*/ 41549 w 124646"/>
                <a:gd name="connsiteY85" fmla="*/ 138463 h 253306"/>
                <a:gd name="connsiteX86" fmla="*/ 33402 w 124646"/>
                <a:gd name="connsiteY86" fmla="*/ 130318 h 253306"/>
                <a:gd name="connsiteX87" fmla="*/ 25255 w 124646"/>
                <a:gd name="connsiteY87" fmla="*/ 130318 h 253306"/>
                <a:gd name="connsiteX88" fmla="*/ 17109 w 124646"/>
                <a:gd name="connsiteY88" fmla="*/ 138463 h 253306"/>
                <a:gd name="connsiteX89" fmla="*/ 17109 w 124646"/>
                <a:gd name="connsiteY89" fmla="*/ 146608 h 253306"/>
                <a:gd name="connsiteX90" fmla="*/ 25255 w 124646"/>
                <a:gd name="connsiteY90" fmla="*/ 154753 h 253306"/>
                <a:gd name="connsiteX91" fmla="*/ 27699 w 124646"/>
                <a:gd name="connsiteY91" fmla="*/ 154753 h 253306"/>
                <a:gd name="connsiteX92" fmla="*/ 25255 w 124646"/>
                <a:gd name="connsiteY92" fmla="*/ 161269 h 253306"/>
                <a:gd name="connsiteX93" fmla="*/ 25255 w 124646"/>
                <a:gd name="connsiteY93" fmla="*/ 162898 h 253306"/>
                <a:gd name="connsiteX94" fmla="*/ 21182 w 124646"/>
                <a:gd name="connsiteY94" fmla="*/ 162898 h 253306"/>
                <a:gd name="connsiteX95" fmla="*/ 8962 w 124646"/>
                <a:gd name="connsiteY95" fmla="*/ 150681 h 253306"/>
                <a:gd name="connsiteX96" fmla="*/ 8962 w 124646"/>
                <a:gd name="connsiteY96" fmla="*/ 19548 h 253306"/>
                <a:gd name="connsiteX97" fmla="*/ 21182 w 124646"/>
                <a:gd name="connsiteY97" fmla="*/ 7330 h 253306"/>
                <a:gd name="connsiteX98" fmla="*/ 103464 w 124646"/>
                <a:gd name="connsiteY98" fmla="*/ 7330 h 253306"/>
                <a:gd name="connsiteX99" fmla="*/ 115684 w 124646"/>
                <a:gd name="connsiteY99" fmla="*/ 19548 h 253306"/>
                <a:gd name="connsiteX100" fmla="*/ 115684 w 124646"/>
                <a:gd name="connsiteY100" fmla="*/ 150681 h 25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24646" h="253306">
                  <a:moveTo>
                    <a:pt x="102650" y="0"/>
                  </a:moveTo>
                  <a:lnTo>
                    <a:pt x="20367" y="0"/>
                  </a:lnTo>
                  <a:cubicBezTo>
                    <a:pt x="8962" y="0"/>
                    <a:pt x="0" y="8959"/>
                    <a:pt x="0" y="20362"/>
                  </a:cubicBezTo>
                  <a:lnTo>
                    <a:pt x="0" y="151495"/>
                  </a:lnTo>
                  <a:cubicBezTo>
                    <a:pt x="0" y="162898"/>
                    <a:pt x="8962" y="171857"/>
                    <a:pt x="20367" y="171857"/>
                  </a:cubicBezTo>
                  <a:lnTo>
                    <a:pt x="27699" y="171857"/>
                  </a:lnTo>
                  <a:lnTo>
                    <a:pt x="30143" y="176744"/>
                  </a:lnTo>
                  <a:cubicBezTo>
                    <a:pt x="31773" y="179188"/>
                    <a:pt x="32587" y="182446"/>
                    <a:pt x="32587" y="185704"/>
                  </a:cubicBezTo>
                  <a:lnTo>
                    <a:pt x="32587" y="204437"/>
                  </a:lnTo>
                  <a:cubicBezTo>
                    <a:pt x="32587" y="210953"/>
                    <a:pt x="35032" y="217469"/>
                    <a:pt x="39105" y="222356"/>
                  </a:cubicBezTo>
                  <a:lnTo>
                    <a:pt x="48066" y="232944"/>
                  </a:lnTo>
                  <a:cubicBezTo>
                    <a:pt x="43993" y="237831"/>
                    <a:pt x="41549" y="243532"/>
                    <a:pt x="41549" y="249234"/>
                  </a:cubicBezTo>
                  <a:lnTo>
                    <a:pt x="41549" y="253306"/>
                  </a:lnTo>
                  <a:lnTo>
                    <a:pt x="115684" y="253306"/>
                  </a:lnTo>
                  <a:lnTo>
                    <a:pt x="115684" y="249234"/>
                  </a:lnTo>
                  <a:cubicBezTo>
                    <a:pt x="115684" y="242718"/>
                    <a:pt x="113240" y="237016"/>
                    <a:pt x="109167" y="232944"/>
                  </a:cubicBezTo>
                  <a:lnTo>
                    <a:pt x="118128" y="222356"/>
                  </a:lnTo>
                  <a:cubicBezTo>
                    <a:pt x="122202" y="217469"/>
                    <a:pt x="124646" y="210953"/>
                    <a:pt x="124646" y="204437"/>
                  </a:cubicBezTo>
                  <a:lnTo>
                    <a:pt x="124646" y="20362"/>
                  </a:lnTo>
                  <a:cubicBezTo>
                    <a:pt x="123017" y="8959"/>
                    <a:pt x="114055" y="0"/>
                    <a:pt x="102650" y="0"/>
                  </a:cubicBezTo>
                  <a:lnTo>
                    <a:pt x="102650" y="0"/>
                  </a:lnTo>
                  <a:close/>
                  <a:moveTo>
                    <a:pt x="25255" y="147423"/>
                  </a:moveTo>
                  <a:lnTo>
                    <a:pt x="25255" y="139278"/>
                  </a:lnTo>
                  <a:lnTo>
                    <a:pt x="33402" y="139278"/>
                  </a:lnTo>
                  <a:lnTo>
                    <a:pt x="33402" y="147423"/>
                  </a:lnTo>
                  <a:lnTo>
                    <a:pt x="25255" y="147423"/>
                  </a:lnTo>
                  <a:close/>
                  <a:moveTo>
                    <a:pt x="49696" y="245976"/>
                  </a:moveTo>
                  <a:cubicBezTo>
                    <a:pt x="50510" y="243532"/>
                    <a:pt x="52140" y="241089"/>
                    <a:pt x="53769" y="238646"/>
                  </a:cubicBezTo>
                  <a:lnTo>
                    <a:pt x="54584" y="237831"/>
                  </a:lnTo>
                  <a:lnTo>
                    <a:pt x="100206" y="237831"/>
                  </a:lnTo>
                  <a:lnTo>
                    <a:pt x="101020" y="238646"/>
                  </a:lnTo>
                  <a:cubicBezTo>
                    <a:pt x="102650" y="240274"/>
                    <a:pt x="104279" y="242718"/>
                    <a:pt x="105094" y="245976"/>
                  </a:cubicBezTo>
                  <a:lnTo>
                    <a:pt x="49696" y="245976"/>
                  </a:lnTo>
                  <a:close/>
                  <a:moveTo>
                    <a:pt x="114870" y="167785"/>
                  </a:moveTo>
                  <a:lnTo>
                    <a:pt x="114870" y="204437"/>
                  </a:lnTo>
                  <a:cubicBezTo>
                    <a:pt x="114870" y="209324"/>
                    <a:pt x="113240" y="213396"/>
                    <a:pt x="109982" y="217469"/>
                  </a:cubicBezTo>
                  <a:lnTo>
                    <a:pt x="101020" y="228872"/>
                  </a:lnTo>
                  <a:lnTo>
                    <a:pt x="55399" y="228872"/>
                  </a:lnTo>
                  <a:lnTo>
                    <a:pt x="45622" y="216654"/>
                  </a:lnTo>
                  <a:cubicBezTo>
                    <a:pt x="42363" y="213396"/>
                    <a:pt x="40734" y="208509"/>
                    <a:pt x="40734" y="203622"/>
                  </a:cubicBezTo>
                  <a:lnTo>
                    <a:pt x="40734" y="184889"/>
                  </a:lnTo>
                  <a:cubicBezTo>
                    <a:pt x="40734" y="180817"/>
                    <a:pt x="39919" y="175930"/>
                    <a:pt x="37475" y="171857"/>
                  </a:cubicBezTo>
                  <a:lnTo>
                    <a:pt x="32587" y="162083"/>
                  </a:lnTo>
                  <a:cubicBezTo>
                    <a:pt x="32587" y="162083"/>
                    <a:pt x="32587" y="161269"/>
                    <a:pt x="32587" y="161269"/>
                  </a:cubicBezTo>
                  <a:cubicBezTo>
                    <a:pt x="32587" y="159640"/>
                    <a:pt x="33402" y="158825"/>
                    <a:pt x="35032" y="158825"/>
                  </a:cubicBezTo>
                  <a:cubicBezTo>
                    <a:pt x="42363" y="158825"/>
                    <a:pt x="48881" y="165341"/>
                    <a:pt x="48881" y="172672"/>
                  </a:cubicBezTo>
                  <a:lnTo>
                    <a:pt x="48881" y="191405"/>
                  </a:lnTo>
                  <a:lnTo>
                    <a:pt x="57027" y="191405"/>
                  </a:lnTo>
                  <a:lnTo>
                    <a:pt x="57027" y="109142"/>
                  </a:lnTo>
                  <a:cubicBezTo>
                    <a:pt x="57027" y="106698"/>
                    <a:pt x="58657" y="105069"/>
                    <a:pt x="61101" y="105069"/>
                  </a:cubicBezTo>
                  <a:cubicBezTo>
                    <a:pt x="63545" y="105069"/>
                    <a:pt x="65174" y="106698"/>
                    <a:pt x="65174" y="109142"/>
                  </a:cubicBezTo>
                  <a:lnTo>
                    <a:pt x="65174" y="191405"/>
                  </a:lnTo>
                  <a:lnTo>
                    <a:pt x="73321" y="191405"/>
                  </a:lnTo>
                  <a:lnTo>
                    <a:pt x="73321" y="147423"/>
                  </a:lnTo>
                  <a:lnTo>
                    <a:pt x="81468" y="149866"/>
                  </a:lnTo>
                  <a:lnTo>
                    <a:pt x="81468" y="191405"/>
                  </a:lnTo>
                  <a:lnTo>
                    <a:pt x="89615" y="191405"/>
                  </a:lnTo>
                  <a:lnTo>
                    <a:pt x="89615" y="151495"/>
                  </a:lnTo>
                  <a:lnTo>
                    <a:pt x="97761" y="153938"/>
                  </a:lnTo>
                  <a:lnTo>
                    <a:pt x="97761" y="191405"/>
                  </a:lnTo>
                  <a:lnTo>
                    <a:pt x="105908" y="191405"/>
                  </a:lnTo>
                  <a:lnTo>
                    <a:pt x="105908" y="155568"/>
                  </a:lnTo>
                  <a:lnTo>
                    <a:pt x="110797" y="157197"/>
                  </a:lnTo>
                  <a:cubicBezTo>
                    <a:pt x="112426" y="158011"/>
                    <a:pt x="114055" y="159640"/>
                    <a:pt x="114055" y="161269"/>
                  </a:cubicBezTo>
                  <a:lnTo>
                    <a:pt x="114055" y="167785"/>
                  </a:lnTo>
                  <a:close/>
                  <a:moveTo>
                    <a:pt x="90430" y="144165"/>
                  </a:moveTo>
                  <a:lnTo>
                    <a:pt x="90430" y="139278"/>
                  </a:lnTo>
                  <a:lnTo>
                    <a:pt x="98576" y="139278"/>
                  </a:lnTo>
                  <a:lnTo>
                    <a:pt x="98576" y="146608"/>
                  </a:lnTo>
                  <a:lnTo>
                    <a:pt x="90430" y="144165"/>
                  </a:lnTo>
                  <a:close/>
                  <a:moveTo>
                    <a:pt x="114870" y="150681"/>
                  </a:moveTo>
                  <a:cubicBezTo>
                    <a:pt x="114870" y="150681"/>
                    <a:pt x="114055" y="150681"/>
                    <a:pt x="114055" y="150681"/>
                  </a:cubicBezTo>
                  <a:lnTo>
                    <a:pt x="106723" y="149052"/>
                  </a:lnTo>
                  <a:lnTo>
                    <a:pt x="106723" y="139278"/>
                  </a:lnTo>
                  <a:cubicBezTo>
                    <a:pt x="106723" y="134391"/>
                    <a:pt x="102650" y="131133"/>
                    <a:pt x="98576" y="131133"/>
                  </a:cubicBezTo>
                  <a:lnTo>
                    <a:pt x="90430" y="131133"/>
                  </a:lnTo>
                  <a:cubicBezTo>
                    <a:pt x="85541" y="131133"/>
                    <a:pt x="82283" y="135205"/>
                    <a:pt x="82283" y="139278"/>
                  </a:cubicBezTo>
                  <a:lnTo>
                    <a:pt x="82283" y="142536"/>
                  </a:lnTo>
                  <a:lnTo>
                    <a:pt x="74136" y="140092"/>
                  </a:lnTo>
                  <a:lnTo>
                    <a:pt x="74136" y="110771"/>
                  </a:lnTo>
                  <a:cubicBezTo>
                    <a:pt x="74136" y="104255"/>
                    <a:pt x="68433" y="98553"/>
                    <a:pt x="61916" y="98553"/>
                  </a:cubicBezTo>
                  <a:cubicBezTo>
                    <a:pt x="55399" y="98553"/>
                    <a:pt x="49696" y="104255"/>
                    <a:pt x="49696" y="110771"/>
                  </a:cubicBezTo>
                  <a:lnTo>
                    <a:pt x="49696" y="156382"/>
                  </a:lnTo>
                  <a:cubicBezTo>
                    <a:pt x="47252" y="153938"/>
                    <a:pt x="43993" y="152310"/>
                    <a:pt x="39919" y="151495"/>
                  </a:cubicBezTo>
                  <a:cubicBezTo>
                    <a:pt x="40734" y="149866"/>
                    <a:pt x="41549" y="148237"/>
                    <a:pt x="41549" y="146608"/>
                  </a:cubicBezTo>
                  <a:lnTo>
                    <a:pt x="41549" y="138463"/>
                  </a:lnTo>
                  <a:cubicBezTo>
                    <a:pt x="41549" y="133576"/>
                    <a:pt x="37475" y="130318"/>
                    <a:pt x="33402" y="130318"/>
                  </a:cubicBezTo>
                  <a:lnTo>
                    <a:pt x="25255" y="130318"/>
                  </a:lnTo>
                  <a:cubicBezTo>
                    <a:pt x="20367" y="130318"/>
                    <a:pt x="17109" y="134391"/>
                    <a:pt x="17109" y="138463"/>
                  </a:cubicBezTo>
                  <a:lnTo>
                    <a:pt x="17109" y="146608"/>
                  </a:lnTo>
                  <a:cubicBezTo>
                    <a:pt x="17109" y="151495"/>
                    <a:pt x="21182" y="154753"/>
                    <a:pt x="25255" y="154753"/>
                  </a:cubicBezTo>
                  <a:lnTo>
                    <a:pt x="27699" y="154753"/>
                  </a:lnTo>
                  <a:cubicBezTo>
                    <a:pt x="26070" y="156382"/>
                    <a:pt x="25255" y="158825"/>
                    <a:pt x="25255" y="161269"/>
                  </a:cubicBezTo>
                  <a:cubicBezTo>
                    <a:pt x="25255" y="162083"/>
                    <a:pt x="25255" y="162083"/>
                    <a:pt x="25255" y="162898"/>
                  </a:cubicBezTo>
                  <a:lnTo>
                    <a:pt x="21182" y="162898"/>
                  </a:lnTo>
                  <a:cubicBezTo>
                    <a:pt x="14665" y="162898"/>
                    <a:pt x="8962" y="157197"/>
                    <a:pt x="8962" y="150681"/>
                  </a:cubicBezTo>
                  <a:lnTo>
                    <a:pt x="8962" y="19548"/>
                  </a:lnTo>
                  <a:cubicBezTo>
                    <a:pt x="8962" y="13032"/>
                    <a:pt x="14665" y="7330"/>
                    <a:pt x="21182" y="7330"/>
                  </a:cubicBezTo>
                  <a:lnTo>
                    <a:pt x="103464" y="7330"/>
                  </a:lnTo>
                  <a:cubicBezTo>
                    <a:pt x="109982" y="7330"/>
                    <a:pt x="115684" y="13032"/>
                    <a:pt x="115684" y="19548"/>
                  </a:cubicBezTo>
                  <a:lnTo>
                    <a:pt x="115684" y="150681"/>
                  </a:lnTo>
                  <a:close/>
                </a:path>
              </a:pathLst>
            </a:custGeom>
            <a:grpFill/>
            <a:ln w="8132" cap="flat">
              <a:noFill/>
              <a:prstDash val="solid"/>
              <a:miter/>
            </a:ln>
          </p:spPr>
          <p:txBody>
            <a:bodyPr rtlCol="0" anchor="ctr"/>
            <a:lstStyle/>
            <a:p>
              <a:endParaRPr lang="en-US"/>
            </a:p>
          </p:txBody>
        </p:sp>
        <p:sp>
          <p:nvSpPr>
            <p:cNvPr id="9" name="Freeform 267">
              <a:extLst>
                <a:ext uri="{FF2B5EF4-FFF2-40B4-BE49-F238E27FC236}">
                  <a16:creationId xmlns:a16="http://schemas.microsoft.com/office/drawing/2014/main" id="{9D32122E-CA6B-0B98-E744-66B98E95ED58}"/>
                </a:ext>
              </a:extLst>
            </p:cNvPr>
            <p:cNvSpPr/>
            <p:nvPr/>
          </p:nvSpPr>
          <p:spPr>
            <a:xfrm>
              <a:off x="6429797" y="3232708"/>
              <a:ext cx="90429" cy="40724"/>
            </a:xfrm>
            <a:custGeom>
              <a:avLst/>
              <a:gdLst>
                <a:gd name="connsiteX0" fmla="*/ 82283 w 90429"/>
                <a:gd name="connsiteY0" fmla="*/ 0 h 40724"/>
                <a:gd name="connsiteX1" fmla="*/ 8147 w 90429"/>
                <a:gd name="connsiteY1" fmla="*/ 0 h 40724"/>
                <a:gd name="connsiteX2" fmla="*/ 0 w 90429"/>
                <a:gd name="connsiteY2" fmla="*/ 8145 h 40724"/>
                <a:gd name="connsiteX3" fmla="*/ 0 w 90429"/>
                <a:gd name="connsiteY3" fmla="*/ 32580 h 40724"/>
                <a:gd name="connsiteX4" fmla="*/ 8147 w 90429"/>
                <a:gd name="connsiteY4" fmla="*/ 40724 h 40724"/>
                <a:gd name="connsiteX5" fmla="*/ 82283 w 90429"/>
                <a:gd name="connsiteY5" fmla="*/ 40724 h 40724"/>
                <a:gd name="connsiteX6" fmla="*/ 90430 w 90429"/>
                <a:gd name="connsiteY6" fmla="*/ 32580 h 40724"/>
                <a:gd name="connsiteX7" fmla="*/ 90430 w 90429"/>
                <a:gd name="connsiteY7" fmla="*/ 8145 h 40724"/>
                <a:gd name="connsiteX8" fmla="*/ 82283 w 90429"/>
                <a:gd name="connsiteY8" fmla="*/ 0 h 40724"/>
                <a:gd name="connsiteX9" fmla="*/ 82283 w 90429"/>
                <a:gd name="connsiteY9" fmla="*/ 0 h 40724"/>
                <a:gd name="connsiteX10" fmla="*/ 8962 w 90429"/>
                <a:gd name="connsiteY10" fmla="*/ 32580 h 40724"/>
                <a:gd name="connsiteX11" fmla="*/ 8962 w 90429"/>
                <a:gd name="connsiteY11" fmla="*/ 8145 h 40724"/>
                <a:gd name="connsiteX12" fmla="*/ 83097 w 90429"/>
                <a:gd name="connsiteY12" fmla="*/ 8145 h 40724"/>
                <a:gd name="connsiteX13" fmla="*/ 83097 w 90429"/>
                <a:gd name="connsiteY13" fmla="*/ 32580 h 40724"/>
                <a:gd name="connsiteX14" fmla="*/ 8962 w 90429"/>
                <a:gd name="connsiteY14" fmla="*/ 32580 h 4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429" h="40724">
                  <a:moveTo>
                    <a:pt x="82283" y="0"/>
                  </a:moveTo>
                  <a:lnTo>
                    <a:pt x="8147" y="0"/>
                  </a:lnTo>
                  <a:cubicBezTo>
                    <a:pt x="3259" y="0"/>
                    <a:pt x="0" y="4072"/>
                    <a:pt x="0" y="8145"/>
                  </a:cubicBezTo>
                  <a:lnTo>
                    <a:pt x="0" y="32580"/>
                  </a:lnTo>
                  <a:cubicBezTo>
                    <a:pt x="0" y="37467"/>
                    <a:pt x="4073" y="40724"/>
                    <a:pt x="8147" y="40724"/>
                  </a:cubicBezTo>
                  <a:lnTo>
                    <a:pt x="82283" y="40724"/>
                  </a:lnTo>
                  <a:cubicBezTo>
                    <a:pt x="87171" y="40724"/>
                    <a:pt x="90430" y="36652"/>
                    <a:pt x="90430" y="32580"/>
                  </a:cubicBezTo>
                  <a:lnTo>
                    <a:pt x="90430" y="8145"/>
                  </a:lnTo>
                  <a:cubicBezTo>
                    <a:pt x="90430" y="3258"/>
                    <a:pt x="87171" y="0"/>
                    <a:pt x="82283" y="0"/>
                  </a:cubicBezTo>
                  <a:lnTo>
                    <a:pt x="82283" y="0"/>
                  </a:lnTo>
                  <a:close/>
                  <a:moveTo>
                    <a:pt x="8962" y="32580"/>
                  </a:moveTo>
                  <a:lnTo>
                    <a:pt x="8962" y="8145"/>
                  </a:lnTo>
                  <a:lnTo>
                    <a:pt x="83097" y="8145"/>
                  </a:lnTo>
                  <a:lnTo>
                    <a:pt x="83097" y="32580"/>
                  </a:lnTo>
                  <a:lnTo>
                    <a:pt x="8962" y="32580"/>
                  </a:lnTo>
                  <a:close/>
                </a:path>
              </a:pathLst>
            </a:custGeom>
            <a:grpFill/>
            <a:ln w="8132" cap="flat">
              <a:noFill/>
              <a:prstDash val="solid"/>
              <a:miter/>
            </a:ln>
          </p:spPr>
          <p:txBody>
            <a:bodyPr rtlCol="0" anchor="ctr"/>
            <a:lstStyle/>
            <a:p>
              <a:endParaRPr lang="en-US"/>
            </a:p>
          </p:txBody>
        </p:sp>
        <p:sp>
          <p:nvSpPr>
            <p:cNvPr id="10" name="Freeform 268">
              <a:extLst>
                <a:ext uri="{FF2B5EF4-FFF2-40B4-BE49-F238E27FC236}">
                  <a16:creationId xmlns:a16="http://schemas.microsoft.com/office/drawing/2014/main" id="{26757682-C411-26BB-AC74-35DB7151E04C}"/>
                </a:ext>
              </a:extLst>
            </p:cNvPr>
            <p:cNvSpPr/>
            <p:nvPr/>
          </p:nvSpPr>
          <p:spPr>
            <a:xfrm>
              <a:off x="6430612" y="3281577"/>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4072"/>
                    <a:pt x="20367"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1" name="Freeform 269">
              <a:extLst>
                <a:ext uri="{FF2B5EF4-FFF2-40B4-BE49-F238E27FC236}">
                  <a16:creationId xmlns:a16="http://schemas.microsoft.com/office/drawing/2014/main" id="{AF598D3D-2A63-445D-82DE-4E85B2E7C807}"/>
                </a:ext>
              </a:extLst>
            </p:cNvPr>
            <p:cNvSpPr/>
            <p:nvPr/>
          </p:nvSpPr>
          <p:spPr>
            <a:xfrm>
              <a:off x="6463200" y="3281577"/>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4072"/>
                    <a:pt x="20367"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2" name="Freeform 270">
              <a:extLst>
                <a:ext uri="{FF2B5EF4-FFF2-40B4-BE49-F238E27FC236}">
                  <a16:creationId xmlns:a16="http://schemas.microsoft.com/office/drawing/2014/main" id="{926DAD9B-E689-CEB5-3D2C-DAB9B2C0B5D2}"/>
                </a:ext>
              </a:extLst>
            </p:cNvPr>
            <p:cNvSpPr/>
            <p:nvPr/>
          </p:nvSpPr>
          <p:spPr>
            <a:xfrm>
              <a:off x="6495787" y="3281577"/>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4072"/>
                    <a:pt x="21181"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3" name="Freeform 271">
              <a:extLst>
                <a:ext uri="{FF2B5EF4-FFF2-40B4-BE49-F238E27FC236}">
                  <a16:creationId xmlns:a16="http://schemas.microsoft.com/office/drawing/2014/main" id="{E50C4800-45B5-FF2E-31BC-89080ADE79D3}"/>
                </a:ext>
              </a:extLst>
            </p:cNvPr>
            <p:cNvSpPr/>
            <p:nvPr/>
          </p:nvSpPr>
          <p:spPr>
            <a:xfrm>
              <a:off x="6430612" y="3314971"/>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3258"/>
                    <a:pt x="20367"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4" name="Freeform 272">
              <a:extLst>
                <a:ext uri="{FF2B5EF4-FFF2-40B4-BE49-F238E27FC236}">
                  <a16:creationId xmlns:a16="http://schemas.microsoft.com/office/drawing/2014/main" id="{64F6D98B-67B9-D410-EEA2-0F4371A24D78}"/>
                </a:ext>
              </a:extLst>
            </p:cNvPr>
            <p:cNvSpPr/>
            <p:nvPr/>
          </p:nvSpPr>
          <p:spPr>
            <a:xfrm>
              <a:off x="6495787" y="3314971"/>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3258"/>
                    <a:pt x="21181"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5" name="Freeform 273">
              <a:extLst>
                <a:ext uri="{FF2B5EF4-FFF2-40B4-BE49-F238E27FC236}">
                  <a16:creationId xmlns:a16="http://schemas.microsoft.com/office/drawing/2014/main" id="{EDC55200-AAA5-4B97-6643-7FF137FA3860}"/>
                </a:ext>
              </a:extLst>
            </p:cNvPr>
            <p:cNvSpPr/>
            <p:nvPr/>
          </p:nvSpPr>
          <p:spPr>
            <a:xfrm>
              <a:off x="6299449" y="3227821"/>
              <a:ext cx="105908" cy="110770"/>
            </a:xfrm>
            <a:custGeom>
              <a:avLst/>
              <a:gdLst>
                <a:gd name="connsiteX0" fmla="*/ 81468 w 105908"/>
                <a:gd name="connsiteY0" fmla="*/ 8959 h 110770"/>
                <a:gd name="connsiteX1" fmla="*/ 92873 w 105908"/>
                <a:gd name="connsiteY1" fmla="*/ 8959 h 110770"/>
                <a:gd name="connsiteX2" fmla="*/ 52954 w 105908"/>
                <a:gd name="connsiteY2" fmla="*/ 52128 h 110770"/>
                <a:gd name="connsiteX3" fmla="*/ 36661 w 105908"/>
                <a:gd name="connsiteY3" fmla="*/ 35838 h 110770"/>
                <a:gd name="connsiteX4" fmla="*/ 8147 w 105908"/>
                <a:gd name="connsiteY4" fmla="*/ 64345 h 110770"/>
                <a:gd name="connsiteX5" fmla="*/ 44807 w 105908"/>
                <a:gd name="connsiteY5" fmla="*/ 29322 h 110770"/>
                <a:gd name="connsiteX6" fmla="*/ 59472 w 105908"/>
                <a:gd name="connsiteY6" fmla="*/ 32580 h 110770"/>
                <a:gd name="connsiteX7" fmla="*/ 62730 w 105908"/>
                <a:gd name="connsiteY7" fmla="*/ 25249 h 110770"/>
                <a:gd name="connsiteX8" fmla="*/ 44807 w 105908"/>
                <a:gd name="connsiteY8" fmla="*/ 21177 h 110770"/>
                <a:gd name="connsiteX9" fmla="*/ 0 w 105908"/>
                <a:gd name="connsiteY9" fmla="*/ 65974 h 110770"/>
                <a:gd name="connsiteX10" fmla="*/ 44807 w 105908"/>
                <a:gd name="connsiteY10" fmla="*/ 110771 h 110770"/>
                <a:gd name="connsiteX11" fmla="*/ 89615 w 105908"/>
                <a:gd name="connsiteY11" fmla="*/ 65974 h 110770"/>
                <a:gd name="connsiteX12" fmla="*/ 83912 w 105908"/>
                <a:gd name="connsiteY12" fmla="*/ 43983 h 110770"/>
                <a:gd name="connsiteX13" fmla="*/ 76580 w 105908"/>
                <a:gd name="connsiteY13" fmla="*/ 48055 h 110770"/>
                <a:gd name="connsiteX14" fmla="*/ 81468 w 105908"/>
                <a:gd name="connsiteY14" fmla="*/ 65974 h 110770"/>
                <a:gd name="connsiteX15" fmla="*/ 73321 w 105908"/>
                <a:gd name="connsiteY15" fmla="*/ 88780 h 110770"/>
                <a:gd name="connsiteX16" fmla="*/ 73321 w 105908"/>
                <a:gd name="connsiteY16" fmla="*/ 41539 h 110770"/>
                <a:gd name="connsiteX17" fmla="*/ 97761 w 105908"/>
                <a:gd name="connsiteY17" fmla="*/ 14661 h 110770"/>
                <a:gd name="connsiteX18" fmla="*/ 97761 w 105908"/>
                <a:gd name="connsiteY18" fmla="*/ 24435 h 110770"/>
                <a:gd name="connsiteX19" fmla="*/ 105908 w 105908"/>
                <a:gd name="connsiteY19" fmla="*/ 24435 h 110770"/>
                <a:gd name="connsiteX20" fmla="*/ 105908 w 105908"/>
                <a:gd name="connsiteY20" fmla="*/ 0 h 110770"/>
                <a:gd name="connsiteX21" fmla="*/ 81468 w 105908"/>
                <a:gd name="connsiteY21" fmla="*/ 0 h 110770"/>
                <a:gd name="connsiteX22" fmla="*/ 81468 w 105908"/>
                <a:gd name="connsiteY22" fmla="*/ 8959 h 110770"/>
                <a:gd name="connsiteX23" fmla="*/ 16294 w 105908"/>
                <a:gd name="connsiteY23" fmla="*/ 89594 h 110770"/>
                <a:gd name="connsiteX24" fmla="*/ 8962 w 105908"/>
                <a:gd name="connsiteY24" fmla="*/ 74933 h 110770"/>
                <a:gd name="connsiteX25" fmla="*/ 16294 w 105908"/>
                <a:gd name="connsiteY25" fmla="*/ 67603 h 110770"/>
                <a:gd name="connsiteX26" fmla="*/ 16294 w 105908"/>
                <a:gd name="connsiteY26" fmla="*/ 89594 h 110770"/>
                <a:gd name="connsiteX27" fmla="*/ 32587 w 105908"/>
                <a:gd name="connsiteY27" fmla="*/ 100997 h 110770"/>
                <a:gd name="connsiteX28" fmla="*/ 24440 w 105908"/>
                <a:gd name="connsiteY28" fmla="*/ 96924 h 110770"/>
                <a:gd name="connsiteX29" fmla="*/ 24440 w 105908"/>
                <a:gd name="connsiteY29" fmla="*/ 59458 h 110770"/>
                <a:gd name="connsiteX30" fmla="*/ 32587 w 105908"/>
                <a:gd name="connsiteY30" fmla="*/ 51313 h 110770"/>
                <a:gd name="connsiteX31" fmla="*/ 32587 w 105908"/>
                <a:gd name="connsiteY31" fmla="*/ 100997 h 110770"/>
                <a:gd name="connsiteX32" fmla="*/ 48881 w 105908"/>
                <a:gd name="connsiteY32" fmla="*/ 102626 h 110770"/>
                <a:gd name="connsiteX33" fmla="*/ 44807 w 105908"/>
                <a:gd name="connsiteY33" fmla="*/ 102626 h 110770"/>
                <a:gd name="connsiteX34" fmla="*/ 40734 w 105908"/>
                <a:gd name="connsiteY34" fmla="*/ 102626 h 110770"/>
                <a:gd name="connsiteX35" fmla="*/ 40734 w 105908"/>
                <a:gd name="connsiteY35" fmla="*/ 51313 h 110770"/>
                <a:gd name="connsiteX36" fmla="*/ 48881 w 105908"/>
                <a:gd name="connsiteY36" fmla="*/ 59458 h 110770"/>
                <a:gd name="connsiteX37" fmla="*/ 48881 w 105908"/>
                <a:gd name="connsiteY37" fmla="*/ 102626 h 110770"/>
                <a:gd name="connsiteX38" fmla="*/ 65174 w 105908"/>
                <a:gd name="connsiteY38" fmla="*/ 96924 h 110770"/>
                <a:gd name="connsiteX39" fmla="*/ 57027 w 105908"/>
                <a:gd name="connsiteY39" fmla="*/ 100997 h 110770"/>
                <a:gd name="connsiteX40" fmla="*/ 57027 w 105908"/>
                <a:gd name="connsiteY40" fmla="*/ 59458 h 110770"/>
                <a:gd name="connsiteX41" fmla="*/ 65174 w 105908"/>
                <a:gd name="connsiteY41" fmla="*/ 50498 h 110770"/>
                <a:gd name="connsiteX42" fmla="*/ 65174 w 105908"/>
                <a:gd name="connsiteY42" fmla="*/ 96924 h 11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5908" h="110770">
                  <a:moveTo>
                    <a:pt x="81468" y="8959"/>
                  </a:moveTo>
                  <a:lnTo>
                    <a:pt x="92873" y="8959"/>
                  </a:lnTo>
                  <a:lnTo>
                    <a:pt x="52954" y="52128"/>
                  </a:lnTo>
                  <a:lnTo>
                    <a:pt x="36661" y="35838"/>
                  </a:lnTo>
                  <a:lnTo>
                    <a:pt x="8147" y="64345"/>
                  </a:lnTo>
                  <a:cubicBezTo>
                    <a:pt x="8962" y="44797"/>
                    <a:pt x="25255" y="29322"/>
                    <a:pt x="44807" y="29322"/>
                  </a:cubicBezTo>
                  <a:cubicBezTo>
                    <a:pt x="49696" y="29322"/>
                    <a:pt x="55399" y="30136"/>
                    <a:pt x="59472" y="32580"/>
                  </a:cubicBezTo>
                  <a:lnTo>
                    <a:pt x="62730" y="25249"/>
                  </a:lnTo>
                  <a:cubicBezTo>
                    <a:pt x="57027" y="22806"/>
                    <a:pt x="50510" y="21177"/>
                    <a:pt x="44807" y="21177"/>
                  </a:cubicBezTo>
                  <a:cubicBezTo>
                    <a:pt x="19552" y="21177"/>
                    <a:pt x="0" y="41539"/>
                    <a:pt x="0" y="65974"/>
                  </a:cubicBezTo>
                  <a:cubicBezTo>
                    <a:pt x="0" y="91223"/>
                    <a:pt x="20367" y="110771"/>
                    <a:pt x="44807" y="110771"/>
                  </a:cubicBezTo>
                  <a:cubicBezTo>
                    <a:pt x="69248" y="110771"/>
                    <a:pt x="89615" y="90408"/>
                    <a:pt x="89615" y="65974"/>
                  </a:cubicBezTo>
                  <a:cubicBezTo>
                    <a:pt x="89615" y="57829"/>
                    <a:pt x="87171" y="50498"/>
                    <a:pt x="83912" y="43983"/>
                  </a:cubicBezTo>
                  <a:lnTo>
                    <a:pt x="76580" y="48055"/>
                  </a:lnTo>
                  <a:cubicBezTo>
                    <a:pt x="79839" y="53756"/>
                    <a:pt x="81468" y="60272"/>
                    <a:pt x="81468" y="65974"/>
                  </a:cubicBezTo>
                  <a:cubicBezTo>
                    <a:pt x="81468" y="74933"/>
                    <a:pt x="78209" y="83078"/>
                    <a:pt x="73321" y="88780"/>
                  </a:cubicBezTo>
                  <a:lnTo>
                    <a:pt x="73321" y="41539"/>
                  </a:lnTo>
                  <a:lnTo>
                    <a:pt x="97761" y="14661"/>
                  </a:lnTo>
                  <a:lnTo>
                    <a:pt x="97761" y="24435"/>
                  </a:lnTo>
                  <a:lnTo>
                    <a:pt x="105908" y="24435"/>
                  </a:lnTo>
                  <a:lnTo>
                    <a:pt x="105908" y="0"/>
                  </a:lnTo>
                  <a:lnTo>
                    <a:pt x="81468" y="0"/>
                  </a:lnTo>
                  <a:lnTo>
                    <a:pt x="81468" y="8959"/>
                  </a:lnTo>
                  <a:close/>
                  <a:moveTo>
                    <a:pt x="16294" y="89594"/>
                  </a:moveTo>
                  <a:cubicBezTo>
                    <a:pt x="13035" y="85521"/>
                    <a:pt x="10591" y="80635"/>
                    <a:pt x="8962" y="74933"/>
                  </a:cubicBezTo>
                  <a:lnTo>
                    <a:pt x="16294" y="67603"/>
                  </a:lnTo>
                  <a:lnTo>
                    <a:pt x="16294" y="89594"/>
                  </a:lnTo>
                  <a:close/>
                  <a:moveTo>
                    <a:pt x="32587" y="100997"/>
                  </a:moveTo>
                  <a:cubicBezTo>
                    <a:pt x="29329" y="100182"/>
                    <a:pt x="26885" y="98553"/>
                    <a:pt x="24440" y="96924"/>
                  </a:cubicBezTo>
                  <a:lnTo>
                    <a:pt x="24440" y="59458"/>
                  </a:lnTo>
                  <a:lnTo>
                    <a:pt x="32587" y="51313"/>
                  </a:lnTo>
                  <a:lnTo>
                    <a:pt x="32587" y="100997"/>
                  </a:lnTo>
                  <a:close/>
                  <a:moveTo>
                    <a:pt x="48881" y="102626"/>
                  </a:moveTo>
                  <a:cubicBezTo>
                    <a:pt x="47252" y="102626"/>
                    <a:pt x="46437" y="102626"/>
                    <a:pt x="44807" y="102626"/>
                  </a:cubicBezTo>
                  <a:cubicBezTo>
                    <a:pt x="43178" y="102626"/>
                    <a:pt x="42363" y="102626"/>
                    <a:pt x="40734" y="102626"/>
                  </a:cubicBezTo>
                  <a:lnTo>
                    <a:pt x="40734" y="51313"/>
                  </a:lnTo>
                  <a:lnTo>
                    <a:pt x="48881" y="59458"/>
                  </a:lnTo>
                  <a:lnTo>
                    <a:pt x="48881" y="102626"/>
                  </a:lnTo>
                  <a:close/>
                  <a:moveTo>
                    <a:pt x="65174" y="96924"/>
                  </a:moveTo>
                  <a:cubicBezTo>
                    <a:pt x="62730" y="98553"/>
                    <a:pt x="60286" y="100182"/>
                    <a:pt x="57027" y="100997"/>
                  </a:cubicBezTo>
                  <a:lnTo>
                    <a:pt x="57027" y="59458"/>
                  </a:lnTo>
                  <a:lnTo>
                    <a:pt x="65174" y="50498"/>
                  </a:lnTo>
                  <a:lnTo>
                    <a:pt x="65174" y="96924"/>
                  </a:lnTo>
                  <a:close/>
                </a:path>
              </a:pathLst>
            </a:custGeom>
            <a:grpFill/>
            <a:ln w="8132" cap="flat">
              <a:noFill/>
              <a:prstDash val="solid"/>
              <a:miter/>
            </a:ln>
          </p:spPr>
          <p:txBody>
            <a:bodyPr rtlCol="0" anchor="ctr"/>
            <a:lstStyle/>
            <a:p>
              <a:endParaRPr lang="en-US"/>
            </a:p>
          </p:txBody>
        </p:sp>
      </p:grpSp>
    </p:spTree>
    <p:extLst>
      <p:ext uri="{BB962C8B-B14F-4D97-AF65-F5344CB8AC3E}">
        <p14:creationId xmlns:p14="http://schemas.microsoft.com/office/powerpoint/2010/main" val="3894319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944CAB-5204-0142-B92F-563C50EF4F08}"/>
              </a:ext>
            </a:extLst>
          </p:cNvPr>
          <p:cNvSpPr>
            <a:spLocks noGrp="1"/>
          </p:cNvSpPr>
          <p:nvPr>
            <p:ph type="body" sz="quarter" idx="17"/>
          </p:nvPr>
        </p:nvSpPr>
        <p:spPr>
          <a:xfrm>
            <a:off x="2029090" y="1604733"/>
            <a:ext cx="3791493" cy="3191553"/>
          </a:xfrm>
        </p:spPr>
        <p:txBody>
          <a:bodyPr/>
          <a:lstStyle/>
          <a:p>
            <a:r>
              <a:rPr lang="en-IE"/>
              <a:t>Budgets and their Uses </a:t>
            </a:r>
          </a:p>
          <a:p>
            <a:endParaRPr lang="en-IE"/>
          </a:p>
          <a:p>
            <a:endParaRPr lang="en-RU"/>
          </a:p>
        </p:txBody>
      </p:sp>
      <p:sp>
        <p:nvSpPr>
          <p:cNvPr id="3" name="Text Placeholder 2">
            <a:extLst>
              <a:ext uri="{FF2B5EF4-FFF2-40B4-BE49-F238E27FC236}">
                <a16:creationId xmlns:a16="http://schemas.microsoft.com/office/drawing/2014/main" id="{0D50092F-C8CA-1B43-A083-1CD1C77C866A}"/>
              </a:ext>
            </a:extLst>
          </p:cNvPr>
          <p:cNvSpPr>
            <a:spLocks noGrp="1"/>
          </p:cNvSpPr>
          <p:nvPr>
            <p:ph type="body" sz="quarter" idx="18"/>
          </p:nvPr>
        </p:nvSpPr>
        <p:spPr/>
        <p:txBody>
          <a:bodyPr/>
          <a:lstStyle/>
          <a:p>
            <a:r>
              <a:rPr lang="en-IE"/>
              <a:t>03</a:t>
            </a:r>
            <a:endParaRPr lang="en-RU"/>
          </a:p>
        </p:txBody>
      </p:sp>
    </p:spTree>
    <p:extLst>
      <p:ext uri="{BB962C8B-B14F-4D97-AF65-F5344CB8AC3E}">
        <p14:creationId xmlns:p14="http://schemas.microsoft.com/office/powerpoint/2010/main" val="22082684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People in the greenhouse">
            <a:extLst>
              <a:ext uri="{FF2B5EF4-FFF2-40B4-BE49-F238E27FC236}">
                <a16:creationId xmlns:a16="http://schemas.microsoft.com/office/drawing/2014/main" id="{BEFF89C5-00B8-B32B-9184-377C64AA5331}"/>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6" name="Text Placeholder 5">
            <a:extLst>
              <a:ext uri="{FF2B5EF4-FFF2-40B4-BE49-F238E27FC236}">
                <a16:creationId xmlns:a16="http://schemas.microsoft.com/office/drawing/2014/main" id="{0B32F3EC-DA59-43FA-433B-4794CFA4CAC4}"/>
              </a:ext>
            </a:extLst>
          </p:cNvPr>
          <p:cNvSpPr>
            <a:spLocks noGrp="1"/>
          </p:cNvSpPr>
          <p:nvPr>
            <p:ph type="body" sz="quarter" idx="16"/>
          </p:nvPr>
        </p:nvSpPr>
        <p:spPr>
          <a:xfrm>
            <a:off x="447066" y="2067342"/>
            <a:ext cx="6350550" cy="4038015"/>
          </a:xfrm>
        </p:spPr>
        <p:txBody>
          <a:bodyPr/>
          <a:lstStyle/>
          <a:p>
            <a:pPr algn="l"/>
            <a:r>
              <a:rPr lang="en-US" dirty="0"/>
              <a:t>A budget is </a:t>
            </a:r>
            <a:r>
              <a:rPr lang="en-US" b="1" dirty="0"/>
              <a:t>a summary of all your expected revenue, expenditures, and the profit of your smallholding operations</a:t>
            </a:r>
            <a:r>
              <a:rPr lang="en-US" dirty="0"/>
              <a:t>. Creating a  smallholder budget is the first step to getting your financial system organised. </a:t>
            </a:r>
          </a:p>
          <a:p>
            <a:pPr algn="l"/>
            <a:r>
              <a:rPr lang="en-US" dirty="0"/>
              <a:t>The effort and time involved in creating your budget initially may be demanding. However, once you are done, it becomes the basis for the future planning. </a:t>
            </a:r>
            <a:endParaRPr lang="en-IE" dirty="0"/>
          </a:p>
        </p:txBody>
      </p:sp>
      <p:sp>
        <p:nvSpPr>
          <p:cNvPr id="8" name="Text Placeholder 7">
            <a:extLst>
              <a:ext uri="{FF2B5EF4-FFF2-40B4-BE49-F238E27FC236}">
                <a16:creationId xmlns:a16="http://schemas.microsoft.com/office/drawing/2014/main" id="{FF6E9A9A-02FA-29AC-B6D0-6204C0C4E069}"/>
              </a:ext>
            </a:extLst>
          </p:cNvPr>
          <p:cNvSpPr>
            <a:spLocks noGrp="1"/>
          </p:cNvSpPr>
          <p:nvPr>
            <p:ph type="body" sz="quarter" idx="18"/>
          </p:nvPr>
        </p:nvSpPr>
        <p:spPr/>
        <p:txBody>
          <a:bodyPr anchor="ctr"/>
          <a:lstStyle/>
          <a:p>
            <a:r>
              <a:rPr lang="en-IE" dirty="0"/>
              <a:t>Smallholder Farm Budgets</a:t>
            </a:r>
          </a:p>
        </p:txBody>
      </p:sp>
    </p:spTree>
    <p:extLst>
      <p:ext uri="{BB962C8B-B14F-4D97-AF65-F5344CB8AC3E}">
        <p14:creationId xmlns:p14="http://schemas.microsoft.com/office/powerpoint/2010/main" val="2111118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6C4663-9B71-954A-921A-67A52D14DB4D}"/>
              </a:ext>
            </a:extLst>
          </p:cNvPr>
          <p:cNvSpPr>
            <a:spLocks noGrp="1"/>
          </p:cNvSpPr>
          <p:nvPr>
            <p:ph type="body" sz="quarter" idx="17"/>
          </p:nvPr>
        </p:nvSpPr>
        <p:spPr>
          <a:xfrm>
            <a:off x="2029090" y="1775322"/>
            <a:ext cx="3791493" cy="2682378"/>
          </a:xfrm>
        </p:spPr>
        <p:txBody>
          <a:bodyPr>
            <a:normAutofit fontScale="92500"/>
          </a:bodyPr>
          <a:lstStyle/>
          <a:p>
            <a:pPr>
              <a:lnSpc>
                <a:spcPct val="120000"/>
              </a:lnSpc>
            </a:pPr>
            <a:r>
              <a:rPr lang="en-GB" dirty="0"/>
              <a:t>The Basics of Financial Literacy as a Smallholder and Cash Flow Budgeting</a:t>
            </a:r>
          </a:p>
        </p:txBody>
      </p:sp>
      <p:sp>
        <p:nvSpPr>
          <p:cNvPr id="3" name="Text Placeholder 2">
            <a:extLst>
              <a:ext uri="{FF2B5EF4-FFF2-40B4-BE49-F238E27FC236}">
                <a16:creationId xmlns:a16="http://schemas.microsoft.com/office/drawing/2014/main" id="{EDEE95F3-07C8-6241-8BEC-2AFFF8FA8FBC}"/>
              </a:ext>
            </a:extLst>
          </p:cNvPr>
          <p:cNvSpPr>
            <a:spLocks noGrp="1"/>
          </p:cNvSpPr>
          <p:nvPr>
            <p:ph type="body" sz="quarter" idx="18"/>
          </p:nvPr>
        </p:nvSpPr>
        <p:spPr/>
        <p:txBody>
          <a:bodyPr/>
          <a:lstStyle/>
          <a:p>
            <a:r>
              <a:rPr lang="en-IE"/>
              <a:t>01</a:t>
            </a:r>
            <a:endParaRPr lang="en-RU"/>
          </a:p>
        </p:txBody>
      </p:sp>
    </p:spTree>
    <p:extLst>
      <p:ext uri="{BB962C8B-B14F-4D97-AF65-F5344CB8AC3E}">
        <p14:creationId xmlns:p14="http://schemas.microsoft.com/office/powerpoint/2010/main" val="21409786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Calculator on a notebook">
            <a:extLst>
              <a:ext uri="{FF2B5EF4-FFF2-40B4-BE49-F238E27FC236}">
                <a16:creationId xmlns:a16="http://schemas.microsoft.com/office/drawing/2014/main" id="{DE2042F0-6F40-785C-1B0B-CDFC4BE830FB}"/>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3" name="Text Placeholder 2">
            <a:extLst>
              <a:ext uri="{FF2B5EF4-FFF2-40B4-BE49-F238E27FC236}">
                <a16:creationId xmlns:a16="http://schemas.microsoft.com/office/drawing/2014/main" id="{BC448EC1-A45E-6611-D0C7-60EFE30066D4}"/>
              </a:ext>
            </a:extLst>
          </p:cNvPr>
          <p:cNvSpPr>
            <a:spLocks noGrp="1"/>
          </p:cNvSpPr>
          <p:nvPr>
            <p:ph type="body" sz="quarter" idx="16"/>
          </p:nvPr>
        </p:nvSpPr>
        <p:spPr>
          <a:xfrm>
            <a:off x="447065" y="2067342"/>
            <a:ext cx="6678354" cy="4038015"/>
          </a:xfrm>
        </p:spPr>
        <p:txBody>
          <a:bodyPr/>
          <a:lstStyle/>
          <a:p>
            <a:pPr algn="l"/>
            <a:r>
              <a:rPr lang="en-US" dirty="0"/>
              <a:t>Everyone wants to have good financial standing but we are often reluctant to do the actual budgeting, which is one of the biggest keys to managing finances. The term budget is often associated with words like </a:t>
            </a:r>
            <a:r>
              <a:rPr lang="en-US" i="1" dirty="0"/>
              <a:t>hassle and headache </a:t>
            </a:r>
            <a:r>
              <a:rPr lang="en-US" dirty="0"/>
              <a:t>which restricts them from achieving financial freedom. </a:t>
            </a:r>
            <a:r>
              <a:rPr lang="en-US" b="1" dirty="0"/>
              <a:t>However, it is through budgeting that you can save money and it even allows you to spend more money since it enables you to make the most out of your money or source of income.</a:t>
            </a:r>
          </a:p>
          <a:p>
            <a:r>
              <a:rPr lang="en-US" b="1" dirty="0">
                <a:solidFill>
                  <a:srgbClr val="6C6A39"/>
                </a:solidFill>
                <a:hlinkClick r:id="rId3">
                  <a:extLst>
                    <a:ext uri="{A12FA001-AC4F-418D-AE19-62706E023703}">
                      <ahyp:hlinkClr xmlns:ahyp="http://schemas.microsoft.com/office/drawing/2018/hyperlinkcolor" val="tx"/>
                    </a:ext>
                  </a:extLst>
                </a:hlinkClick>
              </a:rPr>
              <a:t>For examples of budget templates,  click here!</a:t>
            </a:r>
            <a:endParaRPr lang="en-IE" b="1" dirty="0">
              <a:solidFill>
                <a:srgbClr val="6C6A39"/>
              </a:solidFill>
            </a:endParaRPr>
          </a:p>
        </p:txBody>
      </p:sp>
      <p:sp>
        <p:nvSpPr>
          <p:cNvPr id="5" name="Text Placeholder 7">
            <a:extLst>
              <a:ext uri="{FF2B5EF4-FFF2-40B4-BE49-F238E27FC236}">
                <a16:creationId xmlns:a16="http://schemas.microsoft.com/office/drawing/2014/main" id="{9EE2EE96-4560-51F3-94D1-378922BB3747}"/>
              </a:ext>
            </a:extLst>
          </p:cNvPr>
          <p:cNvSpPr>
            <a:spLocks noGrp="1"/>
          </p:cNvSpPr>
          <p:nvPr>
            <p:ph type="body" sz="quarter" idx="18"/>
          </p:nvPr>
        </p:nvSpPr>
        <p:spPr>
          <a:xfrm>
            <a:off x="447675" y="309563"/>
            <a:ext cx="6481763" cy="1211262"/>
          </a:xfrm>
        </p:spPr>
        <p:txBody>
          <a:bodyPr anchor="ctr"/>
          <a:lstStyle/>
          <a:p>
            <a:r>
              <a:rPr lang="en-IE" dirty="0"/>
              <a:t>Budgets</a:t>
            </a:r>
          </a:p>
        </p:txBody>
      </p:sp>
    </p:spTree>
    <p:extLst>
      <p:ext uri="{BB962C8B-B14F-4D97-AF65-F5344CB8AC3E}">
        <p14:creationId xmlns:p14="http://schemas.microsoft.com/office/powerpoint/2010/main" val="4169404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Gardening tools next to a brown fence, in grassy backyard">
            <a:extLst>
              <a:ext uri="{FF2B5EF4-FFF2-40B4-BE49-F238E27FC236}">
                <a16:creationId xmlns:a16="http://schemas.microsoft.com/office/drawing/2014/main" id="{1B5FAACF-FDD3-500F-6228-6F64D590F235}"/>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3" name="Text Placeholder 2">
            <a:extLst>
              <a:ext uri="{FF2B5EF4-FFF2-40B4-BE49-F238E27FC236}">
                <a16:creationId xmlns:a16="http://schemas.microsoft.com/office/drawing/2014/main" id="{656A965B-FE02-769F-C90B-A5C0A534BAD0}"/>
              </a:ext>
            </a:extLst>
          </p:cNvPr>
          <p:cNvSpPr>
            <a:spLocks noGrp="1"/>
          </p:cNvSpPr>
          <p:nvPr>
            <p:ph type="body" sz="quarter" idx="16"/>
          </p:nvPr>
        </p:nvSpPr>
        <p:spPr/>
        <p:txBody>
          <a:bodyPr/>
          <a:lstStyle/>
          <a:p>
            <a:pPr algn="l"/>
            <a:r>
              <a:rPr lang="en-IE" dirty="0"/>
              <a:t>Generally, these templates contain sections for all projected income and expenses. In t</a:t>
            </a:r>
            <a:r>
              <a:rPr lang="en-US" dirty="0"/>
              <a:t>his way, it acts as a tool to help you forecast the outflows and inflows of your smallholding’s cash. </a:t>
            </a:r>
          </a:p>
          <a:p>
            <a:pPr algn="l"/>
            <a:r>
              <a:rPr lang="en-US" dirty="0"/>
              <a:t>Templates are available in editable formats so you can change things as you like. Just download it, open, </a:t>
            </a:r>
            <a:r>
              <a:rPr lang="en-US" dirty="0" err="1"/>
              <a:t>customise</a:t>
            </a:r>
            <a:r>
              <a:rPr lang="en-US" dirty="0"/>
              <a:t>, edit and print a copy. It makes your work a lot easier than if you had to start from scratch.</a:t>
            </a:r>
            <a:endParaRPr lang="en-IE" dirty="0"/>
          </a:p>
        </p:txBody>
      </p:sp>
      <p:sp>
        <p:nvSpPr>
          <p:cNvPr id="4" name="Text Placeholder 3">
            <a:extLst>
              <a:ext uri="{FF2B5EF4-FFF2-40B4-BE49-F238E27FC236}">
                <a16:creationId xmlns:a16="http://schemas.microsoft.com/office/drawing/2014/main" id="{B9EC2871-14CF-C92F-8A81-911AA8522D11}"/>
              </a:ext>
            </a:extLst>
          </p:cNvPr>
          <p:cNvSpPr>
            <a:spLocks noGrp="1"/>
          </p:cNvSpPr>
          <p:nvPr>
            <p:ph type="body" sz="quarter" idx="18"/>
          </p:nvPr>
        </p:nvSpPr>
        <p:spPr/>
        <p:txBody>
          <a:bodyPr anchor="ctr"/>
          <a:lstStyle/>
          <a:p>
            <a:r>
              <a:rPr lang="en-IE"/>
              <a:t>Using Budget Templates…</a:t>
            </a:r>
          </a:p>
        </p:txBody>
      </p:sp>
      <p:sp>
        <p:nvSpPr>
          <p:cNvPr id="6" name="TextBox 5">
            <a:extLst>
              <a:ext uri="{FF2B5EF4-FFF2-40B4-BE49-F238E27FC236}">
                <a16:creationId xmlns:a16="http://schemas.microsoft.com/office/drawing/2014/main" id="{E900BB9E-3FB8-1C77-4906-F25DEE1B8A9C}"/>
              </a:ext>
            </a:extLst>
          </p:cNvPr>
          <p:cNvSpPr txBox="1"/>
          <p:nvPr/>
        </p:nvSpPr>
        <p:spPr>
          <a:xfrm>
            <a:off x="541307" y="5489694"/>
            <a:ext cx="6103188"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dirty="0">
                <a:ln>
                  <a:noFill/>
                </a:ln>
                <a:solidFill>
                  <a:srgbClr val="6C6A39"/>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For editable budget templates click here!</a:t>
            </a:r>
            <a:endParaRPr kumimoji="0" lang="en-IE" sz="2400" b="1" i="0" u="none" strike="noStrike" kern="1200" cap="none" spc="0" normalizeH="0" baseline="0" noProof="0" dirty="0">
              <a:ln>
                <a:noFill/>
              </a:ln>
              <a:solidFill>
                <a:srgbClr val="6C6A3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7343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Basket of potatoes on the ground">
            <a:extLst>
              <a:ext uri="{FF2B5EF4-FFF2-40B4-BE49-F238E27FC236}">
                <a16:creationId xmlns:a16="http://schemas.microsoft.com/office/drawing/2014/main" id="{9646BE40-FA7A-34C4-7057-30B34DFD3B9E}"/>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3" name="Text Placeholder 2">
            <a:extLst>
              <a:ext uri="{FF2B5EF4-FFF2-40B4-BE49-F238E27FC236}">
                <a16:creationId xmlns:a16="http://schemas.microsoft.com/office/drawing/2014/main" id="{07B459B4-6CAE-87E0-C73A-86DF1E2B068F}"/>
              </a:ext>
            </a:extLst>
          </p:cNvPr>
          <p:cNvSpPr>
            <a:spLocks noGrp="1"/>
          </p:cNvSpPr>
          <p:nvPr>
            <p:ph type="body" sz="quarter" idx="16"/>
          </p:nvPr>
        </p:nvSpPr>
        <p:spPr>
          <a:xfrm>
            <a:off x="180419" y="1997921"/>
            <a:ext cx="6954399" cy="4038015"/>
          </a:xfrm>
        </p:spPr>
        <p:txBody>
          <a:bodyPr/>
          <a:lstStyle/>
          <a:p>
            <a:pPr algn="l"/>
            <a:r>
              <a:rPr lang="en-US" dirty="0"/>
              <a:t>As highlighted, you can use your smallholder budget </a:t>
            </a:r>
            <a:r>
              <a:rPr lang="en-US" b="1" dirty="0"/>
              <a:t>for tracking your expenses and income</a:t>
            </a:r>
            <a:r>
              <a:rPr lang="en-US" dirty="0"/>
              <a:t>. You see, your smallholder farm is like any other business. The budget sheet helps you see how you are spending the money you get. By following the budget, you will even be able to know where you are spending and make any necessary cuts. Once you have entered expenses in the expenditure column and all incomes in their respective column. </a:t>
            </a:r>
            <a:r>
              <a:rPr lang="en-US" b="1" dirty="0"/>
              <a:t>It will create a clear picture and help you to avoid overspending. </a:t>
            </a:r>
            <a:r>
              <a:rPr lang="en-US" dirty="0"/>
              <a:t>Without a proper budget, it is difficult to create a successful smallholder business, as you will not properly account for all the money you make &amp; spend.</a:t>
            </a:r>
            <a:endParaRPr lang="en-IE" dirty="0"/>
          </a:p>
        </p:txBody>
      </p:sp>
      <p:sp>
        <p:nvSpPr>
          <p:cNvPr id="4" name="Text Placeholder 3">
            <a:extLst>
              <a:ext uri="{FF2B5EF4-FFF2-40B4-BE49-F238E27FC236}">
                <a16:creationId xmlns:a16="http://schemas.microsoft.com/office/drawing/2014/main" id="{61A0542A-9BB8-7648-0642-876AF65C41B6}"/>
              </a:ext>
            </a:extLst>
          </p:cNvPr>
          <p:cNvSpPr>
            <a:spLocks noGrp="1"/>
          </p:cNvSpPr>
          <p:nvPr>
            <p:ph type="body" sz="quarter" idx="18"/>
          </p:nvPr>
        </p:nvSpPr>
        <p:spPr/>
        <p:txBody>
          <a:bodyPr anchor="ctr"/>
          <a:lstStyle/>
          <a:p>
            <a:r>
              <a:rPr lang="en-IE"/>
              <a:t>Budget Uses…</a:t>
            </a:r>
          </a:p>
        </p:txBody>
      </p:sp>
    </p:spTree>
    <p:extLst>
      <p:ext uri="{BB962C8B-B14F-4D97-AF65-F5344CB8AC3E}">
        <p14:creationId xmlns:p14="http://schemas.microsoft.com/office/powerpoint/2010/main" val="19560692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73AD81-7625-1257-74F2-93567F376092}"/>
              </a:ext>
            </a:extLst>
          </p:cNvPr>
          <p:cNvSpPr>
            <a:spLocks noGrp="1"/>
          </p:cNvSpPr>
          <p:nvPr>
            <p:ph type="body" sz="quarter" idx="17"/>
          </p:nvPr>
        </p:nvSpPr>
        <p:spPr>
          <a:xfrm>
            <a:off x="2029090" y="1604734"/>
            <a:ext cx="3791493" cy="3467598"/>
          </a:xfrm>
        </p:spPr>
        <p:txBody>
          <a:bodyPr>
            <a:normAutofit/>
          </a:bodyPr>
          <a:lstStyle/>
          <a:p>
            <a:r>
              <a:rPr lang="en-IE"/>
              <a:t>Funding and Grant Opportunities Available</a:t>
            </a:r>
          </a:p>
          <a:p>
            <a:endParaRPr lang="en-IE"/>
          </a:p>
        </p:txBody>
      </p:sp>
      <p:sp>
        <p:nvSpPr>
          <p:cNvPr id="3" name="Text Placeholder 2">
            <a:extLst>
              <a:ext uri="{FF2B5EF4-FFF2-40B4-BE49-F238E27FC236}">
                <a16:creationId xmlns:a16="http://schemas.microsoft.com/office/drawing/2014/main" id="{0A9C7C6B-0BB1-4FAE-569E-8ADDFBCAF487}"/>
              </a:ext>
            </a:extLst>
          </p:cNvPr>
          <p:cNvSpPr>
            <a:spLocks noGrp="1"/>
          </p:cNvSpPr>
          <p:nvPr>
            <p:ph type="body" sz="quarter" idx="18"/>
          </p:nvPr>
        </p:nvSpPr>
        <p:spPr/>
        <p:txBody>
          <a:bodyPr/>
          <a:lstStyle/>
          <a:p>
            <a:r>
              <a:rPr lang="en-IE" dirty="0"/>
              <a:t>04</a:t>
            </a:r>
          </a:p>
        </p:txBody>
      </p:sp>
    </p:spTree>
    <p:extLst>
      <p:ext uri="{BB962C8B-B14F-4D97-AF65-F5344CB8AC3E}">
        <p14:creationId xmlns:p14="http://schemas.microsoft.com/office/powerpoint/2010/main" val="2655596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iggy bank collection top view">
            <a:extLst>
              <a:ext uri="{FF2B5EF4-FFF2-40B4-BE49-F238E27FC236}">
                <a16:creationId xmlns:a16="http://schemas.microsoft.com/office/drawing/2014/main" id="{A16BBA9B-0153-4284-DF71-9C6CCE1D821F}"/>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A422AF4C-FD8D-B748-A812-3957D030CE50}"/>
              </a:ext>
            </a:extLst>
          </p:cNvPr>
          <p:cNvSpPr>
            <a:spLocks noGrp="1"/>
          </p:cNvSpPr>
          <p:nvPr>
            <p:ph type="body" sz="quarter" idx="16"/>
          </p:nvPr>
        </p:nvSpPr>
        <p:spPr/>
        <p:txBody>
          <a:bodyPr/>
          <a:lstStyle/>
          <a:p>
            <a:r>
              <a:rPr lang="en-IE" dirty="0"/>
              <a:t>Now that you have your Business Plan complete with your Projected Financials, it is time to talk money. In this section, we will demystify funding opportunities and attempt to steer you towards viable options.</a:t>
            </a:r>
          </a:p>
          <a:p>
            <a:r>
              <a:rPr lang="en-IE" dirty="0"/>
              <a:t>Finding grant funding is about making connections. It is about getting to know what funding is out there and deciding whether it suits you and your smallholding or not.</a:t>
            </a:r>
          </a:p>
          <a:p>
            <a:r>
              <a:rPr lang="en-IE" dirty="0"/>
              <a:t>You will learn top tips in grant writing and pitching and how to leverage the funding power of many.</a:t>
            </a:r>
          </a:p>
        </p:txBody>
      </p:sp>
      <p:sp>
        <p:nvSpPr>
          <p:cNvPr id="4" name="Text Placeholder 3">
            <a:extLst>
              <a:ext uri="{FF2B5EF4-FFF2-40B4-BE49-F238E27FC236}">
                <a16:creationId xmlns:a16="http://schemas.microsoft.com/office/drawing/2014/main" id="{BFBEB89E-C20F-9233-F51E-CB7009382864}"/>
              </a:ext>
            </a:extLst>
          </p:cNvPr>
          <p:cNvSpPr>
            <a:spLocks noGrp="1"/>
          </p:cNvSpPr>
          <p:nvPr>
            <p:ph type="body" sz="quarter" idx="18"/>
          </p:nvPr>
        </p:nvSpPr>
        <p:spPr/>
        <p:txBody>
          <a:bodyPr anchor="ctr"/>
          <a:lstStyle/>
          <a:p>
            <a:r>
              <a:rPr lang="en-IE"/>
              <a:t>Money talk and funding…</a:t>
            </a:r>
          </a:p>
        </p:txBody>
      </p:sp>
    </p:spTree>
    <p:extLst>
      <p:ext uri="{BB962C8B-B14F-4D97-AF65-F5344CB8AC3E}">
        <p14:creationId xmlns:p14="http://schemas.microsoft.com/office/powerpoint/2010/main" val="2078277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Young boy playing in kitchen">
            <a:extLst>
              <a:ext uri="{FF2B5EF4-FFF2-40B4-BE49-F238E27FC236}">
                <a16:creationId xmlns:a16="http://schemas.microsoft.com/office/drawing/2014/main" id="{2A587AAF-E791-989D-A5CC-9D0D34E26FFC}"/>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3" name="Text Placeholder 2">
            <a:extLst>
              <a:ext uri="{FF2B5EF4-FFF2-40B4-BE49-F238E27FC236}">
                <a16:creationId xmlns:a16="http://schemas.microsoft.com/office/drawing/2014/main" id="{DE7B22E6-D9CD-7241-4311-A282EBFC6E58}"/>
              </a:ext>
            </a:extLst>
          </p:cNvPr>
          <p:cNvSpPr>
            <a:spLocks noGrp="1"/>
          </p:cNvSpPr>
          <p:nvPr>
            <p:ph type="body" sz="quarter" idx="16"/>
          </p:nvPr>
        </p:nvSpPr>
        <p:spPr/>
        <p:txBody>
          <a:bodyPr/>
          <a:lstStyle/>
          <a:p>
            <a:r>
              <a:rPr lang="en-IE" dirty="0"/>
              <a:t>For any business, the challenge of pulling together finance for projects or growth can be quite daunting. Sometimes you may just need one finance source but often to make it more viable, multiple finance sources or funders are required. </a:t>
            </a:r>
          </a:p>
          <a:p>
            <a:r>
              <a:rPr lang="en-IE" dirty="0"/>
              <a:t>The way you approach funding depends on the ingredients (you and your project proposal) and you need to follow a recipe.</a:t>
            </a:r>
          </a:p>
          <a:p>
            <a:r>
              <a:rPr lang="en-IE" dirty="0"/>
              <a:t>Following the recipe is easy when you have a set of guidelines and that is what we will try to give you here.</a:t>
            </a:r>
          </a:p>
        </p:txBody>
      </p:sp>
      <p:sp>
        <p:nvSpPr>
          <p:cNvPr id="4" name="Text Placeholder 3">
            <a:extLst>
              <a:ext uri="{FF2B5EF4-FFF2-40B4-BE49-F238E27FC236}">
                <a16:creationId xmlns:a16="http://schemas.microsoft.com/office/drawing/2014/main" id="{87A225DC-1E9F-7E38-7176-2A97DC8FEFEA}"/>
              </a:ext>
            </a:extLst>
          </p:cNvPr>
          <p:cNvSpPr>
            <a:spLocks noGrp="1"/>
          </p:cNvSpPr>
          <p:nvPr>
            <p:ph type="body" sz="quarter" idx="18"/>
          </p:nvPr>
        </p:nvSpPr>
        <p:spPr/>
        <p:txBody>
          <a:bodyPr/>
          <a:lstStyle/>
          <a:p>
            <a:r>
              <a:rPr lang="en-IE" dirty="0"/>
              <a:t>Success in securing funding is like making a cake!</a:t>
            </a:r>
          </a:p>
        </p:txBody>
      </p:sp>
    </p:spTree>
    <p:extLst>
      <p:ext uri="{BB962C8B-B14F-4D97-AF65-F5344CB8AC3E}">
        <p14:creationId xmlns:p14="http://schemas.microsoft.com/office/powerpoint/2010/main" val="16800200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Quizzical burrowing owl looking forward">
            <a:extLst>
              <a:ext uri="{FF2B5EF4-FFF2-40B4-BE49-F238E27FC236}">
                <a16:creationId xmlns:a16="http://schemas.microsoft.com/office/drawing/2014/main" id="{4C12C9CE-4674-3857-4896-24CE747E9914}"/>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a:stretch/>
        </p:blipFill>
        <p:spPr>
          <a:xfrm>
            <a:off x="6497773" y="0"/>
            <a:ext cx="5694226" cy="6858000"/>
          </a:xfrm>
        </p:spPr>
      </p:pic>
      <p:sp>
        <p:nvSpPr>
          <p:cNvPr id="3" name="Text Placeholder 2">
            <a:extLst>
              <a:ext uri="{FF2B5EF4-FFF2-40B4-BE49-F238E27FC236}">
                <a16:creationId xmlns:a16="http://schemas.microsoft.com/office/drawing/2014/main" id="{E2F22A8E-F5BA-9D10-3BFA-452F7B84882E}"/>
              </a:ext>
            </a:extLst>
          </p:cNvPr>
          <p:cNvSpPr>
            <a:spLocks noGrp="1"/>
          </p:cNvSpPr>
          <p:nvPr>
            <p:ph type="body" sz="quarter" idx="18"/>
          </p:nvPr>
        </p:nvSpPr>
        <p:spPr>
          <a:xfrm>
            <a:off x="146649" y="198408"/>
            <a:ext cx="6351124" cy="4934309"/>
          </a:xfrm>
        </p:spPr>
        <p:txBody>
          <a:bodyPr>
            <a:normAutofit lnSpcReduction="10000"/>
          </a:bodyPr>
          <a:lstStyle/>
          <a:p>
            <a:r>
              <a:rPr lang="en-IE" dirty="0">
                <a:solidFill>
                  <a:srgbClr val="6D6A3A"/>
                </a:solidFill>
              </a:rPr>
              <a:t>Before you start looking to get finance</a:t>
            </a:r>
            <a:endParaRPr lang="en-IE" sz="2400" dirty="0">
              <a:solidFill>
                <a:srgbClr val="6D6A3A"/>
              </a:solidFill>
            </a:endParaRPr>
          </a:p>
          <a:p>
            <a:r>
              <a:rPr lang="en-IE" sz="2400" dirty="0"/>
              <a:t>Take a moment to REVIEW &amp; FOCUS on your PRIORITIES:</a:t>
            </a:r>
          </a:p>
          <a:p>
            <a:pPr marL="342900" indent="-342900" algn="l">
              <a:spcBef>
                <a:spcPts val="600"/>
              </a:spcBef>
              <a:buFont typeface="Arial" panose="020B0604020202020204" pitchFamily="34" charset="0"/>
              <a:buChar char="•"/>
            </a:pPr>
            <a:r>
              <a:rPr lang="en-IE" sz="2400" b="0" dirty="0"/>
              <a:t>What are your priorities for the next 1-3/5 </a:t>
            </a:r>
            <a:r>
              <a:rPr lang="en-IE" sz="2400" b="0" dirty="0" err="1"/>
              <a:t>yrs</a:t>
            </a:r>
            <a:r>
              <a:rPr lang="en-IE" sz="2400" b="0" dirty="0"/>
              <a:t>?</a:t>
            </a:r>
          </a:p>
          <a:p>
            <a:pPr marL="342900" indent="-342900" algn="l">
              <a:spcBef>
                <a:spcPts val="600"/>
              </a:spcBef>
              <a:buFont typeface="Arial" panose="020B0604020202020204" pitchFamily="34" charset="0"/>
              <a:buChar char="•"/>
            </a:pPr>
            <a:r>
              <a:rPr lang="en-IE" sz="2400" b="0" dirty="0"/>
              <a:t>Survival, regeneration or growth?</a:t>
            </a:r>
          </a:p>
          <a:p>
            <a:pPr marL="342900" indent="-342900" algn="l">
              <a:spcBef>
                <a:spcPts val="600"/>
              </a:spcBef>
              <a:buFont typeface="Arial" panose="020B0604020202020204" pitchFamily="34" charset="0"/>
              <a:buChar char="•"/>
            </a:pPr>
            <a:r>
              <a:rPr lang="en-IE" sz="2400" b="0" dirty="0"/>
              <a:t>New opportunities or same activities but improved?</a:t>
            </a:r>
          </a:p>
          <a:p>
            <a:pPr marL="342900" indent="-342900" algn="l">
              <a:spcBef>
                <a:spcPts val="600"/>
              </a:spcBef>
              <a:buFont typeface="Arial" panose="020B0604020202020204" pitchFamily="34" charset="0"/>
              <a:buChar char="•"/>
            </a:pPr>
            <a:r>
              <a:rPr lang="en-IE" sz="2400" b="0" dirty="0"/>
              <a:t>Same catchment area or further afield?</a:t>
            </a:r>
          </a:p>
          <a:p>
            <a:pPr marL="342900" indent="-342900" algn="l">
              <a:spcBef>
                <a:spcPts val="600"/>
              </a:spcBef>
              <a:buFont typeface="Arial" panose="020B0604020202020204" pitchFamily="34" charset="0"/>
              <a:buChar char="•"/>
            </a:pPr>
            <a:r>
              <a:rPr lang="en-IE" sz="2400" b="0" dirty="0"/>
              <a:t>Any digitalisation changes?</a:t>
            </a:r>
          </a:p>
          <a:p>
            <a:r>
              <a:rPr lang="en-IE" sz="2400" dirty="0"/>
              <a:t>Answers to these will help you define the ingredients for your successful funding application</a:t>
            </a:r>
          </a:p>
        </p:txBody>
      </p:sp>
    </p:spTree>
    <p:extLst>
      <p:ext uri="{BB962C8B-B14F-4D97-AF65-F5344CB8AC3E}">
        <p14:creationId xmlns:p14="http://schemas.microsoft.com/office/powerpoint/2010/main" val="2387413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hild watering a plant">
            <a:extLst>
              <a:ext uri="{FF2B5EF4-FFF2-40B4-BE49-F238E27FC236}">
                <a16:creationId xmlns:a16="http://schemas.microsoft.com/office/drawing/2014/main" id="{31A649C3-B1A2-D5C9-0056-3F21E95A3019}"/>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a:stretch/>
        </p:blipFill>
        <p:spPr>
          <a:xfrm>
            <a:off x="6497773" y="0"/>
            <a:ext cx="5694226" cy="6858000"/>
          </a:xfrm>
        </p:spPr>
      </p:pic>
      <p:sp>
        <p:nvSpPr>
          <p:cNvPr id="3" name="Text Placeholder 2">
            <a:extLst>
              <a:ext uri="{FF2B5EF4-FFF2-40B4-BE49-F238E27FC236}">
                <a16:creationId xmlns:a16="http://schemas.microsoft.com/office/drawing/2014/main" id="{113FAC06-5590-D350-0494-4438C7C8CC68}"/>
              </a:ext>
            </a:extLst>
          </p:cNvPr>
          <p:cNvSpPr>
            <a:spLocks noGrp="1"/>
          </p:cNvSpPr>
          <p:nvPr>
            <p:ph type="body" sz="quarter" idx="18"/>
          </p:nvPr>
        </p:nvSpPr>
        <p:spPr/>
        <p:txBody>
          <a:bodyPr/>
          <a:lstStyle/>
          <a:p>
            <a:r>
              <a:rPr lang="en-IE"/>
              <a:t>Where can you find financial support?</a:t>
            </a:r>
          </a:p>
          <a:p>
            <a:pPr algn="l"/>
            <a:endParaRPr lang="en-IE" sz="2400">
              <a:solidFill>
                <a:srgbClr val="60220F"/>
              </a:solidFill>
            </a:endParaRPr>
          </a:p>
        </p:txBody>
      </p:sp>
      <p:sp>
        <p:nvSpPr>
          <p:cNvPr id="4" name="Text Placeholder 2">
            <a:extLst>
              <a:ext uri="{FF2B5EF4-FFF2-40B4-BE49-F238E27FC236}">
                <a16:creationId xmlns:a16="http://schemas.microsoft.com/office/drawing/2014/main" id="{A42D859F-50F8-4D49-93A8-04BBDE1D8D6C}"/>
              </a:ext>
            </a:extLst>
          </p:cNvPr>
          <p:cNvSpPr>
            <a:spLocks noGrp="1"/>
          </p:cNvSpPr>
          <p:nvPr/>
        </p:nvSpPr>
        <p:spPr>
          <a:xfrm>
            <a:off x="602661" y="1628678"/>
            <a:ext cx="5694226" cy="30011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rgbClr val="142D55"/>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r>
              <a:rPr lang="en-US" sz="2800" b="1" dirty="0">
                <a:solidFill>
                  <a:srgbClr val="6D6A3A"/>
                </a:solidFill>
              </a:rPr>
              <a:t>In this section, we introduce you to</a:t>
            </a:r>
          </a:p>
          <a:p>
            <a:pPr marL="457200" indent="-457200" algn="just">
              <a:buFont typeface="+mj-lt"/>
              <a:buAutoNum type="arabicPeriod"/>
            </a:pPr>
            <a:r>
              <a:rPr lang="en-US" dirty="0">
                <a:solidFill>
                  <a:srgbClr val="6D6A3A"/>
                </a:solidFill>
              </a:rPr>
              <a:t>Private investment friends and family</a:t>
            </a:r>
          </a:p>
          <a:p>
            <a:pPr marL="457200" indent="-457200" algn="just">
              <a:buFont typeface="+mj-lt"/>
              <a:buAutoNum type="arabicPeriod"/>
            </a:pPr>
            <a:r>
              <a:rPr lang="en-US" dirty="0">
                <a:solidFill>
                  <a:srgbClr val="6D6A3A"/>
                </a:solidFill>
              </a:rPr>
              <a:t>Micro credit and micro-financing</a:t>
            </a:r>
          </a:p>
          <a:p>
            <a:pPr marL="457200" indent="-457200" algn="just">
              <a:buFont typeface="+mj-lt"/>
              <a:buAutoNum type="arabicPeriod"/>
            </a:pPr>
            <a:r>
              <a:rPr lang="en-US" dirty="0">
                <a:solidFill>
                  <a:srgbClr val="6D6A3A"/>
                </a:solidFill>
              </a:rPr>
              <a:t>Crowdfunding</a:t>
            </a:r>
          </a:p>
          <a:p>
            <a:pPr marL="457200" indent="-457200" algn="just">
              <a:buFont typeface="+mj-lt"/>
              <a:buAutoNum type="arabicPeriod"/>
            </a:pPr>
            <a:r>
              <a:rPr lang="en-US" dirty="0">
                <a:solidFill>
                  <a:srgbClr val="6D6A3A"/>
                </a:solidFill>
              </a:rPr>
              <a:t>Bank loans</a:t>
            </a:r>
          </a:p>
          <a:p>
            <a:pPr marL="457200" indent="-457200" algn="just">
              <a:buFont typeface="+mj-lt"/>
              <a:buAutoNum type="arabicPeriod"/>
            </a:pPr>
            <a:r>
              <a:rPr lang="en-US" dirty="0">
                <a:solidFill>
                  <a:srgbClr val="6D6A3A"/>
                </a:solidFill>
              </a:rPr>
              <a:t>Grants</a:t>
            </a:r>
          </a:p>
          <a:p>
            <a:pPr marL="457200" indent="-457200" algn="just">
              <a:buFont typeface="+mj-lt"/>
              <a:buAutoNum type="arabicPeriod"/>
            </a:pPr>
            <a:endParaRPr lang="en-US" dirty="0">
              <a:solidFill>
                <a:srgbClr val="6D6A3A"/>
              </a:solidFill>
            </a:endParaRPr>
          </a:p>
          <a:p>
            <a:pPr marL="457200" indent="-457200" algn="just">
              <a:buFont typeface="Arial" panose="020B0604020202020204" pitchFamily="34" charset="0"/>
              <a:buChar char="•"/>
            </a:pPr>
            <a:endParaRPr lang="en-US" dirty="0">
              <a:solidFill>
                <a:srgbClr val="1E494F"/>
              </a:solidFill>
            </a:endParaRPr>
          </a:p>
          <a:p>
            <a:endParaRPr lang="en-US" dirty="0"/>
          </a:p>
        </p:txBody>
      </p:sp>
    </p:spTree>
    <p:extLst>
      <p:ext uri="{BB962C8B-B14F-4D97-AF65-F5344CB8AC3E}">
        <p14:creationId xmlns:p14="http://schemas.microsoft.com/office/powerpoint/2010/main" val="3780347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House of paper with a heart against sunlight">
            <a:extLst>
              <a:ext uri="{FF2B5EF4-FFF2-40B4-BE49-F238E27FC236}">
                <a16:creationId xmlns:a16="http://schemas.microsoft.com/office/drawing/2014/main" id="{B12C8EEA-7A23-6F33-D37A-D35D13740026}"/>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2976077B-638A-EB51-30E0-51836832B850}"/>
              </a:ext>
            </a:extLst>
          </p:cNvPr>
          <p:cNvSpPr>
            <a:spLocks noGrp="1"/>
          </p:cNvSpPr>
          <p:nvPr>
            <p:ph type="body" sz="quarter" idx="18"/>
          </p:nvPr>
        </p:nvSpPr>
        <p:spPr/>
        <p:txBody>
          <a:bodyPr anchor="ctr"/>
          <a:lstStyle/>
          <a:p>
            <a:pPr marL="742950" indent="-742950">
              <a:buFont typeface="+mj-lt"/>
              <a:buAutoNum type="arabicPeriod"/>
            </a:pPr>
            <a:r>
              <a:rPr lang="en-IE"/>
              <a:t>Financial Support Options…</a:t>
            </a:r>
          </a:p>
        </p:txBody>
      </p:sp>
      <p:sp>
        <p:nvSpPr>
          <p:cNvPr id="6" name="Text Placeholder 2">
            <a:extLst>
              <a:ext uri="{FF2B5EF4-FFF2-40B4-BE49-F238E27FC236}">
                <a16:creationId xmlns:a16="http://schemas.microsoft.com/office/drawing/2014/main" id="{A42D859F-50F8-4D49-93A8-04BBDE1D8D6C}"/>
              </a:ext>
            </a:extLst>
          </p:cNvPr>
          <p:cNvSpPr>
            <a:spLocks noGrp="1"/>
          </p:cNvSpPr>
          <p:nvPr>
            <p:ph type="body" sz="quarter" idx="16"/>
          </p:nvPr>
        </p:nvSpPr>
        <p:spPr>
          <a:xfrm>
            <a:off x="323280" y="1746439"/>
            <a:ext cx="6730113" cy="403801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rgbClr val="142D55"/>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dirty="0">
                <a:ln>
                  <a:noFill/>
                </a:ln>
                <a:solidFill>
                  <a:srgbClr val="60220F"/>
                </a:solidFill>
                <a:effectLst/>
                <a:uLnTx/>
                <a:uFillTx/>
                <a:latin typeface="Calibri" panose="020F0502020204030204"/>
                <a:ea typeface="+mn-ea"/>
                <a:cs typeface="+mn-cs"/>
              </a:rPr>
              <a:t>Private Investment </a:t>
            </a:r>
            <a:r>
              <a:rPr lang="en-US" dirty="0">
                <a:solidFill>
                  <a:srgbClr val="60220F"/>
                </a:solidFill>
                <a:latin typeface="Calibri" panose="020F0502020204030204"/>
              </a:rPr>
              <a:t>can</a:t>
            </a:r>
            <a:r>
              <a:rPr kumimoji="0" lang="en-US" sz="2400" b="0" i="0" u="none" strike="noStrike" kern="1200" cap="none" spc="0" normalizeH="0" baseline="0" noProof="0" dirty="0">
                <a:ln>
                  <a:noFill/>
                </a:ln>
                <a:solidFill>
                  <a:srgbClr val="60220F"/>
                </a:solidFill>
                <a:effectLst/>
                <a:uLnTx/>
                <a:uFillTx/>
                <a:latin typeface="Calibri" panose="020F0502020204030204"/>
                <a:ea typeface="+mn-ea"/>
                <a:cs typeface="+mn-cs"/>
              </a:rPr>
              <a:t> often a good option for a new business especially when you can’t fully prove the basis the business. You are working from projections. It also has other advantages such as a  strong contact base or advice and help which traditional lenders do not provide.</a:t>
            </a:r>
          </a:p>
          <a:p>
            <a:pPr marL="0" marR="0" lvl="0" indent="0" algn="just" defTabSz="914400" rtl="0" eaLnBrk="1" fontAlgn="auto" latinLnBrk="0" hangingPunct="1">
              <a:lnSpc>
                <a:spcPct val="90000"/>
              </a:lnSpc>
              <a:spcBef>
                <a:spcPts val="1000"/>
              </a:spcBef>
              <a:spcAft>
                <a:spcPts val="0"/>
              </a:spcAft>
              <a:buClrTx/>
              <a:buSzTx/>
              <a:buFont typeface="Arial"/>
              <a:buNone/>
              <a:tabLst/>
              <a:defRPr/>
            </a:pPr>
            <a:r>
              <a:rPr kumimoji="0" lang="en-US" sz="2400" b="0" i="0" u="none" strike="noStrike" kern="1200" cap="none" spc="0" normalizeH="0" baseline="0" noProof="0" dirty="0">
                <a:ln>
                  <a:noFill/>
                </a:ln>
                <a:solidFill>
                  <a:srgbClr val="60220F"/>
                </a:solidFill>
                <a:effectLst/>
                <a:uLnTx/>
                <a:uFillTx/>
                <a:latin typeface="Calibri" panose="020F0502020204030204"/>
                <a:ea typeface="+mn-ea"/>
                <a:cs typeface="+mn-cs"/>
              </a:rPr>
              <a:t>Smallholders may need to start close to home with </a:t>
            </a:r>
            <a:r>
              <a:rPr kumimoji="0" lang="en-US" sz="2400" b="1" i="0" u="none" strike="noStrike" kern="1200" cap="none" spc="0" normalizeH="0" baseline="0" noProof="0" dirty="0">
                <a:ln>
                  <a:noFill/>
                </a:ln>
                <a:solidFill>
                  <a:srgbClr val="60220F"/>
                </a:solidFill>
                <a:effectLst/>
                <a:uLnTx/>
                <a:uFillTx/>
                <a:latin typeface="Calibri" panose="020F0502020204030204"/>
                <a:ea typeface="+mn-ea"/>
                <a:cs typeface="+mn-cs"/>
              </a:rPr>
              <a:t>Friends and Family</a:t>
            </a:r>
            <a:r>
              <a:rPr kumimoji="0" lang="en-US" sz="2400" b="0" i="0" u="none" strike="noStrike" kern="1200" cap="none" spc="0" normalizeH="0" baseline="0" noProof="0" dirty="0">
                <a:ln>
                  <a:noFill/>
                </a:ln>
                <a:solidFill>
                  <a:srgbClr val="60220F"/>
                </a:solidFill>
                <a:effectLst/>
                <a:uLnTx/>
                <a:uFillTx/>
                <a:latin typeface="Calibri" panose="020F0502020204030204"/>
                <a:ea typeface="+mn-ea"/>
                <a:cs typeface="+mn-cs"/>
              </a:rPr>
              <a:t>.  Make sure to keep your personal and professional relationships as separate as possible by getting everything in writing and clearly explaining the risk involved in investing in your project - and make sure they understand they could lose their investment. Don't risk losing friends or family over investment in your smallholding!</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0" i="0" u="none" strike="noStrike" kern="1200" cap="none" spc="0" normalizeH="0" baseline="0" noProof="0" dirty="0">
                <a:ln>
                  <a:noFill/>
                </a:ln>
                <a:solidFill>
                  <a:srgbClr val="60220F"/>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0512751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Hand holding tomatoes">
            <a:extLst>
              <a:ext uri="{FF2B5EF4-FFF2-40B4-BE49-F238E27FC236}">
                <a16:creationId xmlns:a16="http://schemas.microsoft.com/office/drawing/2014/main" id="{A5987AB3-1056-1F4F-D49D-1E1E9E1136D5}"/>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sp>
        <p:nvSpPr>
          <p:cNvPr id="5" name="Text Placeholder 3">
            <a:extLst>
              <a:ext uri="{FF2B5EF4-FFF2-40B4-BE49-F238E27FC236}">
                <a16:creationId xmlns:a16="http://schemas.microsoft.com/office/drawing/2014/main" id="{820D0E6B-08D0-5C85-52B9-5325808B2426}"/>
              </a:ext>
            </a:extLst>
          </p:cNvPr>
          <p:cNvSpPr>
            <a:spLocks noGrp="1"/>
          </p:cNvSpPr>
          <p:nvPr>
            <p:ph type="body" sz="quarter" idx="18"/>
          </p:nvPr>
        </p:nvSpPr>
        <p:spPr>
          <a:xfrm>
            <a:off x="447675" y="309563"/>
            <a:ext cx="6481763" cy="1211262"/>
          </a:xfrm>
        </p:spPr>
        <p:txBody>
          <a:bodyPr anchor="ctr"/>
          <a:lstStyle/>
          <a:p>
            <a:pPr marL="742950" indent="-742950">
              <a:buFont typeface="+mj-lt"/>
              <a:buAutoNum type="arabicPeriod" startAt="2"/>
            </a:pPr>
            <a:r>
              <a:rPr lang="en-IE"/>
              <a:t>Financial Support Options…</a:t>
            </a:r>
          </a:p>
        </p:txBody>
      </p:sp>
      <p:sp>
        <p:nvSpPr>
          <p:cNvPr id="6" name="Text Placeholder 2">
            <a:extLst>
              <a:ext uri="{FF2B5EF4-FFF2-40B4-BE49-F238E27FC236}">
                <a16:creationId xmlns:a16="http://schemas.microsoft.com/office/drawing/2014/main" id="{A42D859F-50F8-4D49-93A8-04BBDE1D8D6C}"/>
              </a:ext>
            </a:extLst>
          </p:cNvPr>
          <p:cNvSpPr>
            <a:spLocks noGrp="1"/>
          </p:cNvSpPr>
          <p:nvPr>
            <p:ph type="body" sz="quarter" idx="16"/>
          </p:nvPr>
        </p:nvSpPr>
        <p:spPr>
          <a:xfrm>
            <a:off x="241771" y="1794316"/>
            <a:ext cx="6892961" cy="403801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rgbClr val="142D55"/>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solidFill>
                  <a:srgbClr val="60220F"/>
                </a:solidFill>
              </a:rPr>
              <a:t>Ask your Community/Networks</a:t>
            </a:r>
            <a:endParaRPr lang="en-US" dirty="0">
              <a:solidFill>
                <a:srgbClr val="60220F"/>
              </a:solidFill>
            </a:endParaRPr>
          </a:p>
          <a:p>
            <a:r>
              <a:rPr lang="en-US" dirty="0">
                <a:solidFill>
                  <a:srgbClr val="60220F"/>
                </a:solidFill>
              </a:rPr>
              <a:t>You might not know where to </a:t>
            </a:r>
            <a:r>
              <a:rPr lang="en-US" sz="2200" dirty="0">
                <a:solidFill>
                  <a:srgbClr val="60220F"/>
                </a:solidFill>
              </a:rPr>
              <a:t>begin</a:t>
            </a:r>
            <a:r>
              <a:rPr lang="en-US" dirty="0">
                <a:solidFill>
                  <a:srgbClr val="60220F"/>
                </a:solidFill>
              </a:rPr>
              <a:t>. It’s probably best to start close to home.  Meet with other smallholders,  farmers or your local Co-op.  Another option is to make contact with a  local Agri-Business Development Office. Some options that may be available if you add value to your primary produce…</a:t>
            </a:r>
          </a:p>
          <a:p>
            <a:pPr marL="342900" indent="-342900">
              <a:spcBef>
                <a:spcPts val="600"/>
              </a:spcBef>
              <a:buFont typeface="Arial" panose="020B0604020202020204" pitchFamily="34" charset="0"/>
              <a:buChar char="•"/>
            </a:pPr>
            <a:r>
              <a:rPr lang="en-US" sz="2200" b="1" dirty="0">
                <a:solidFill>
                  <a:srgbClr val="60220F"/>
                </a:solidFill>
              </a:rPr>
              <a:t>Microcredit </a:t>
            </a:r>
            <a:r>
              <a:rPr lang="en-US" sz="2200" dirty="0">
                <a:solidFill>
                  <a:srgbClr val="60220F"/>
                </a:solidFill>
              </a:rPr>
              <a:t>usually refers to small loans offered, often without collateral,  to an individual or through group lending.</a:t>
            </a:r>
          </a:p>
          <a:p>
            <a:pPr marL="342900" indent="-342900">
              <a:spcBef>
                <a:spcPts val="600"/>
              </a:spcBef>
              <a:buFont typeface="Arial" panose="020B0604020202020204" pitchFamily="34" charset="0"/>
              <a:buChar char="•"/>
            </a:pPr>
            <a:r>
              <a:rPr lang="en-US" sz="2200" b="1" dirty="0">
                <a:solidFill>
                  <a:srgbClr val="60220F"/>
                </a:solidFill>
              </a:rPr>
              <a:t>Microfinance</a:t>
            </a:r>
            <a:r>
              <a:rPr lang="en-US" sz="2200" dirty="0">
                <a:solidFill>
                  <a:srgbClr val="60220F"/>
                </a:solidFill>
              </a:rPr>
              <a:t> refers to a broader range of financial products and services,  including loans and other financial supports targeted at low-income clients.</a:t>
            </a:r>
          </a:p>
          <a:p>
            <a:endParaRPr lang="en-US" dirty="0">
              <a:solidFill>
                <a:srgbClr val="60220F"/>
              </a:solidFill>
            </a:endParaRPr>
          </a:p>
          <a:p>
            <a:endParaRPr lang="en-US" dirty="0">
              <a:solidFill>
                <a:srgbClr val="60220F"/>
              </a:solidFill>
            </a:endParaRPr>
          </a:p>
        </p:txBody>
      </p:sp>
    </p:spTree>
    <p:extLst>
      <p:ext uri="{BB962C8B-B14F-4D97-AF65-F5344CB8AC3E}">
        <p14:creationId xmlns:p14="http://schemas.microsoft.com/office/powerpoint/2010/main" val="3197841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17C08DE-1881-EE10-8E05-1477B450E899}"/>
              </a:ext>
            </a:extLst>
          </p:cNvPr>
          <p:cNvSpPr>
            <a:spLocks noGrp="1"/>
          </p:cNvSpPr>
          <p:nvPr>
            <p:ph type="body" sz="quarter" idx="16"/>
          </p:nvPr>
        </p:nvSpPr>
        <p:spPr>
          <a:xfrm>
            <a:off x="447674" y="1842638"/>
            <a:ext cx="11655186" cy="4038600"/>
          </a:xfrm>
        </p:spPr>
        <p:txBody>
          <a:bodyPr/>
          <a:lstStyle/>
          <a:p>
            <a:pPr algn="l"/>
            <a:r>
              <a:rPr lang="en-GB" dirty="0"/>
              <a:t>Perhaps as a smallholder, accounting probably isn't your strongest skill?  And yet, understanding finances,  cash flow, budget projections, profit and loss, etc.,  is essential to understanding the overall health of your smallholder business. That's why every smallholder should make financial literacy a priority.</a:t>
            </a:r>
          </a:p>
          <a:p>
            <a:pPr algn="l"/>
            <a:endParaRPr lang="en-GB" dirty="0"/>
          </a:p>
          <a:p>
            <a:pPr algn="l"/>
            <a:r>
              <a:rPr lang="en-GB" dirty="0"/>
              <a:t>Let’s start with what you have…</a:t>
            </a:r>
          </a:p>
          <a:p>
            <a:pPr marL="342900" indent="-342900" algn="l">
              <a:buFont typeface="Arial" panose="020B0604020202020204" pitchFamily="34" charset="0"/>
              <a:buChar char="•"/>
            </a:pPr>
            <a:r>
              <a:rPr lang="en-GB" dirty="0"/>
              <a:t>Most likely you have a general understanding of income vs. expenses. </a:t>
            </a:r>
          </a:p>
          <a:p>
            <a:pPr marL="342900" indent="-342900" algn="l">
              <a:buFont typeface="Arial" panose="020B0604020202020204" pitchFamily="34" charset="0"/>
              <a:buChar char="•"/>
            </a:pPr>
            <a:r>
              <a:rPr lang="en-GB" dirty="0"/>
              <a:t>You know where to look on your financial statements to see how much cash you have in the bank or what your net income is. </a:t>
            </a:r>
          </a:p>
          <a:p>
            <a:pPr algn="l"/>
            <a:r>
              <a:rPr lang="en-GB" dirty="0"/>
              <a:t>However, you may not know how to use the financial data you have to its full potential.  That is where we come in!</a:t>
            </a:r>
            <a:endParaRPr lang="en-IE" dirty="0"/>
          </a:p>
        </p:txBody>
      </p:sp>
      <p:sp>
        <p:nvSpPr>
          <p:cNvPr id="5" name="Text Placeholder 3">
            <a:extLst>
              <a:ext uri="{FF2B5EF4-FFF2-40B4-BE49-F238E27FC236}">
                <a16:creationId xmlns:a16="http://schemas.microsoft.com/office/drawing/2014/main" id="{699912BE-3114-E611-1EEB-E43A3D3F4B74}"/>
              </a:ext>
            </a:extLst>
          </p:cNvPr>
          <p:cNvSpPr>
            <a:spLocks noGrp="1"/>
          </p:cNvSpPr>
          <p:nvPr>
            <p:ph type="body" sz="quarter" idx="18"/>
          </p:nvPr>
        </p:nvSpPr>
        <p:spPr>
          <a:xfrm>
            <a:off x="169478" y="561796"/>
            <a:ext cx="11096625" cy="1211262"/>
          </a:xfrm>
        </p:spPr>
        <p:txBody>
          <a:bodyPr anchor="ctr">
            <a:normAutofit/>
          </a:bodyPr>
          <a:lstStyle/>
          <a:p>
            <a:pPr algn="l"/>
            <a:r>
              <a:rPr lang="en-GB" dirty="0"/>
              <a:t>The Basics of Financial Literacy as a Smallholder </a:t>
            </a:r>
          </a:p>
          <a:p>
            <a:pPr algn="l"/>
            <a:endParaRPr lang="en-IE" dirty="0">
              <a:solidFill>
                <a:srgbClr val="AE523C"/>
              </a:solidFill>
            </a:endParaRPr>
          </a:p>
        </p:txBody>
      </p:sp>
      <p:grpSp>
        <p:nvGrpSpPr>
          <p:cNvPr id="6" name="Graphic 250">
            <a:extLst>
              <a:ext uri="{FF2B5EF4-FFF2-40B4-BE49-F238E27FC236}">
                <a16:creationId xmlns:a16="http://schemas.microsoft.com/office/drawing/2014/main" id="{17672ACF-5486-FF14-5168-AC4FFE7E79CD}"/>
              </a:ext>
            </a:extLst>
          </p:cNvPr>
          <p:cNvGrpSpPr/>
          <p:nvPr/>
        </p:nvGrpSpPr>
        <p:grpSpPr>
          <a:xfrm>
            <a:off x="9985275" y="309563"/>
            <a:ext cx="1280823" cy="1079071"/>
            <a:chOff x="6283970" y="3216418"/>
            <a:chExt cx="254179" cy="253306"/>
          </a:xfrm>
          <a:solidFill>
            <a:srgbClr val="AE523C"/>
          </a:solidFill>
        </p:grpSpPr>
        <p:sp>
          <p:nvSpPr>
            <p:cNvPr id="7" name="Freeform 265">
              <a:extLst>
                <a:ext uri="{FF2B5EF4-FFF2-40B4-BE49-F238E27FC236}">
                  <a16:creationId xmlns:a16="http://schemas.microsoft.com/office/drawing/2014/main" id="{F903F0E1-6CFD-6320-BA83-1298CD11E1B7}"/>
                </a:ext>
              </a:extLst>
            </p:cNvPr>
            <p:cNvSpPr/>
            <p:nvPr/>
          </p:nvSpPr>
          <p:spPr>
            <a:xfrm>
              <a:off x="6283970" y="3232708"/>
              <a:ext cx="121386" cy="237016"/>
            </a:xfrm>
            <a:custGeom>
              <a:avLst/>
              <a:gdLst>
                <a:gd name="connsiteX0" fmla="*/ 121387 w 121386"/>
                <a:gd name="connsiteY0" fmla="*/ 61087 h 237016"/>
                <a:gd name="connsiteX1" fmla="*/ 110796 w 121386"/>
                <a:gd name="connsiteY1" fmla="*/ 26064 h 237016"/>
                <a:gd name="connsiteX2" fmla="*/ 104279 w 121386"/>
                <a:gd name="connsiteY2" fmla="*/ 30951 h 237016"/>
                <a:gd name="connsiteX3" fmla="*/ 114055 w 121386"/>
                <a:gd name="connsiteY3" fmla="*/ 61087 h 237016"/>
                <a:gd name="connsiteX4" fmla="*/ 61101 w 121386"/>
                <a:gd name="connsiteY4" fmla="*/ 114029 h 237016"/>
                <a:gd name="connsiteX5" fmla="*/ 8147 w 121386"/>
                <a:gd name="connsiteY5" fmla="*/ 61087 h 237016"/>
                <a:gd name="connsiteX6" fmla="*/ 61101 w 121386"/>
                <a:gd name="connsiteY6" fmla="*/ 8145 h 237016"/>
                <a:gd name="connsiteX7" fmla="*/ 87985 w 121386"/>
                <a:gd name="connsiteY7" fmla="*/ 15475 h 237016"/>
                <a:gd name="connsiteX8" fmla="*/ 92059 w 121386"/>
                <a:gd name="connsiteY8" fmla="*/ 8145 h 237016"/>
                <a:gd name="connsiteX9" fmla="*/ 61101 w 121386"/>
                <a:gd name="connsiteY9" fmla="*/ 0 h 237016"/>
                <a:gd name="connsiteX10" fmla="*/ 0 w 121386"/>
                <a:gd name="connsiteY10" fmla="*/ 61087 h 237016"/>
                <a:gd name="connsiteX11" fmla="*/ 40734 w 121386"/>
                <a:gd name="connsiteY11" fmla="*/ 118915 h 237016"/>
                <a:gd name="connsiteX12" fmla="*/ 22811 w 121386"/>
                <a:gd name="connsiteY12" fmla="*/ 131133 h 237016"/>
                <a:gd name="connsiteX13" fmla="*/ 8147 w 121386"/>
                <a:gd name="connsiteY13" fmla="*/ 158825 h 237016"/>
                <a:gd name="connsiteX14" fmla="*/ 9776 w 121386"/>
                <a:gd name="connsiteY14" fmla="*/ 169414 h 237016"/>
                <a:gd name="connsiteX15" fmla="*/ 24440 w 121386"/>
                <a:gd name="connsiteY15" fmla="*/ 213396 h 237016"/>
                <a:gd name="connsiteX16" fmla="*/ 24440 w 121386"/>
                <a:gd name="connsiteY16" fmla="*/ 215840 h 237016"/>
                <a:gd name="connsiteX17" fmla="*/ 13850 w 121386"/>
                <a:gd name="connsiteY17" fmla="*/ 237016 h 237016"/>
                <a:gd name="connsiteX18" fmla="*/ 92873 w 121386"/>
                <a:gd name="connsiteY18" fmla="*/ 237016 h 237016"/>
                <a:gd name="connsiteX19" fmla="*/ 82282 w 121386"/>
                <a:gd name="connsiteY19" fmla="*/ 215840 h 237016"/>
                <a:gd name="connsiteX20" fmla="*/ 82282 w 121386"/>
                <a:gd name="connsiteY20" fmla="*/ 188147 h 237016"/>
                <a:gd name="connsiteX21" fmla="*/ 86356 w 121386"/>
                <a:gd name="connsiteY21" fmla="*/ 188147 h 237016"/>
                <a:gd name="connsiteX22" fmla="*/ 98576 w 121386"/>
                <a:gd name="connsiteY22" fmla="*/ 175930 h 237016"/>
                <a:gd name="connsiteX23" fmla="*/ 95317 w 121386"/>
                <a:gd name="connsiteY23" fmla="*/ 167785 h 237016"/>
                <a:gd name="connsiteX24" fmla="*/ 98576 w 121386"/>
                <a:gd name="connsiteY24" fmla="*/ 159640 h 237016"/>
                <a:gd name="connsiteX25" fmla="*/ 95317 w 121386"/>
                <a:gd name="connsiteY25" fmla="*/ 151495 h 237016"/>
                <a:gd name="connsiteX26" fmla="*/ 98576 w 121386"/>
                <a:gd name="connsiteY26" fmla="*/ 143350 h 237016"/>
                <a:gd name="connsiteX27" fmla="*/ 97761 w 121386"/>
                <a:gd name="connsiteY27" fmla="*/ 139278 h 237016"/>
                <a:gd name="connsiteX28" fmla="*/ 102649 w 121386"/>
                <a:gd name="connsiteY28" fmla="*/ 139278 h 237016"/>
                <a:gd name="connsiteX29" fmla="*/ 114869 w 121386"/>
                <a:gd name="connsiteY29" fmla="*/ 127060 h 237016"/>
                <a:gd name="connsiteX30" fmla="*/ 102649 w 121386"/>
                <a:gd name="connsiteY30" fmla="*/ 114843 h 237016"/>
                <a:gd name="connsiteX31" fmla="*/ 92059 w 121386"/>
                <a:gd name="connsiteY31" fmla="*/ 114843 h 237016"/>
                <a:gd name="connsiteX32" fmla="*/ 121387 w 121386"/>
                <a:gd name="connsiteY32" fmla="*/ 61087 h 237016"/>
                <a:gd name="connsiteX33" fmla="*/ 121387 w 121386"/>
                <a:gd name="connsiteY33" fmla="*/ 61087 h 237016"/>
                <a:gd name="connsiteX34" fmla="*/ 72506 w 121386"/>
                <a:gd name="connsiteY34" fmla="*/ 121359 h 237016"/>
                <a:gd name="connsiteX35" fmla="*/ 72506 w 121386"/>
                <a:gd name="connsiteY35" fmla="*/ 131133 h 237016"/>
                <a:gd name="connsiteX36" fmla="*/ 68433 w 121386"/>
                <a:gd name="connsiteY36" fmla="*/ 131133 h 237016"/>
                <a:gd name="connsiteX37" fmla="*/ 64359 w 121386"/>
                <a:gd name="connsiteY37" fmla="*/ 131947 h 237016"/>
                <a:gd name="connsiteX38" fmla="*/ 64359 w 121386"/>
                <a:gd name="connsiteY38" fmla="*/ 130318 h 237016"/>
                <a:gd name="connsiteX39" fmla="*/ 64359 w 121386"/>
                <a:gd name="connsiteY39" fmla="*/ 127875 h 237016"/>
                <a:gd name="connsiteX40" fmla="*/ 63545 w 121386"/>
                <a:gd name="connsiteY40" fmla="*/ 122173 h 237016"/>
                <a:gd name="connsiteX41" fmla="*/ 72506 w 121386"/>
                <a:gd name="connsiteY41" fmla="*/ 121359 h 237016"/>
                <a:gd name="connsiteX42" fmla="*/ 72506 w 121386"/>
                <a:gd name="connsiteY42" fmla="*/ 121359 h 237016"/>
                <a:gd name="connsiteX43" fmla="*/ 59471 w 121386"/>
                <a:gd name="connsiteY43" fmla="*/ 167785 h 237016"/>
                <a:gd name="connsiteX44" fmla="*/ 56212 w 121386"/>
                <a:gd name="connsiteY44" fmla="*/ 175930 h 237016"/>
                <a:gd name="connsiteX45" fmla="*/ 68433 w 121386"/>
                <a:gd name="connsiteY45" fmla="*/ 188147 h 237016"/>
                <a:gd name="connsiteX46" fmla="*/ 72506 w 121386"/>
                <a:gd name="connsiteY46" fmla="*/ 188147 h 237016"/>
                <a:gd name="connsiteX47" fmla="*/ 72506 w 121386"/>
                <a:gd name="connsiteY47" fmla="*/ 192220 h 237016"/>
                <a:gd name="connsiteX48" fmla="*/ 68433 w 121386"/>
                <a:gd name="connsiteY48" fmla="*/ 196292 h 237016"/>
                <a:gd name="connsiteX49" fmla="*/ 52139 w 121386"/>
                <a:gd name="connsiteY49" fmla="*/ 196292 h 237016"/>
                <a:gd name="connsiteX50" fmla="*/ 48066 w 121386"/>
                <a:gd name="connsiteY50" fmla="*/ 192220 h 237016"/>
                <a:gd name="connsiteX51" fmla="*/ 48066 w 121386"/>
                <a:gd name="connsiteY51" fmla="*/ 155568 h 237016"/>
                <a:gd name="connsiteX52" fmla="*/ 52954 w 121386"/>
                <a:gd name="connsiteY52" fmla="*/ 145794 h 237016"/>
                <a:gd name="connsiteX53" fmla="*/ 56212 w 121386"/>
                <a:gd name="connsiteY53" fmla="*/ 143350 h 237016"/>
                <a:gd name="connsiteX54" fmla="*/ 59471 w 121386"/>
                <a:gd name="connsiteY54" fmla="*/ 151495 h 237016"/>
                <a:gd name="connsiteX55" fmla="*/ 56212 w 121386"/>
                <a:gd name="connsiteY55" fmla="*/ 159640 h 237016"/>
                <a:gd name="connsiteX56" fmla="*/ 59471 w 121386"/>
                <a:gd name="connsiteY56" fmla="*/ 167785 h 237016"/>
                <a:gd name="connsiteX57" fmla="*/ 59471 w 121386"/>
                <a:gd name="connsiteY57" fmla="*/ 167785 h 237016"/>
                <a:gd name="connsiteX58" fmla="*/ 16294 w 121386"/>
                <a:gd name="connsiteY58" fmla="*/ 166970 h 237016"/>
                <a:gd name="connsiteX59" fmla="*/ 14664 w 121386"/>
                <a:gd name="connsiteY59" fmla="*/ 158825 h 237016"/>
                <a:gd name="connsiteX60" fmla="*/ 26070 w 121386"/>
                <a:gd name="connsiteY60" fmla="*/ 137649 h 237016"/>
                <a:gd name="connsiteX61" fmla="*/ 47251 w 121386"/>
                <a:gd name="connsiteY61" fmla="*/ 122988 h 237016"/>
                <a:gd name="connsiteX62" fmla="*/ 50510 w 121386"/>
                <a:gd name="connsiteY62" fmla="*/ 122173 h 237016"/>
                <a:gd name="connsiteX63" fmla="*/ 56212 w 121386"/>
                <a:gd name="connsiteY63" fmla="*/ 127875 h 237016"/>
                <a:gd name="connsiteX64" fmla="*/ 56212 w 121386"/>
                <a:gd name="connsiteY64" fmla="*/ 130318 h 237016"/>
                <a:gd name="connsiteX65" fmla="*/ 53769 w 121386"/>
                <a:gd name="connsiteY65" fmla="*/ 134391 h 237016"/>
                <a:gd name="connsiteX66" fmla="*/ 48066 w 121386"/>
                <a:gd name="connsiteY66" fmla="*/ 139278 h 237016"/>
                <a:gd name="connsiteX67" fmla="*/ 39919 w 121386"/>
                <a:gd name="connsiteY67" fmla="*/ 155568 h 237016"/>
                <a:gd name="connsiteX68" fmla="*/ 39919 w 121386"/>
                <a:gd name="connsiteY68" fmla="*/ 192220 h 237016"/>
                <a:gd name="connsiteX69" fmla="*/ 52139 w 121386"/>
                <a:gd name="connsiteY69" fmla="*/ 204437 h 237016"/>
                <a:gd name="connsiteX70" fmla="*/ 68433 w 121386"/>
                <a:gd name="connsiteY70" fmla="*/ 204437 h 237016"/>
                <a:gd name="connsiteX71" fmla="*/ 72506 w 121386"/>
                <a:gd name="connsiteY71" fmla="*/ 203622 h 237016"/>
                <a:gd name="connsiteX72" fmla="*/ 72506 w 121386"/>
                <a:gd name="connsiteY72" fmla="*/ 212582 h 237016"/>
                <a:gd name="connsiteX73" fmla="*/ 31772 w 121386"/>
                <a:gd name="connsiteY73" fmla="*/ 212582 h 237016"/>
                <a:gd name="connsiteX74" fmla="*/ 31772 w 121386"/>
                <a:gd name="connsiteY74" fmla="*/ 212582 h 237016"/>
                <a:gd name="connsiteX75" fmla="*/ 16294 w 121386"/>
                <a:gd name="connsiteY75" fmla="*/ 166970 h 237016"/>
                <a:gd name="connsiteX76" fmla="*/ 26070 w 121386"/>
                <a:gd name="connsiteY76" fmla="*/ 229686 h 237016"/>
                <a:gd name="connsiteX77" fmla="*/ 30143 w 121386"/>
                <a:gd name="connsiteY77" fmla="*/ 221541 h 237016"/>
                <a:gd name="connsiteX78" fmla="*/ 74136 w 121386"/>
                <a:gd name="connsiteY78" fmla="*/ 221541 h 237016"/>
                <a:gd name="connsiteX79" fmla="*/ 78209 w 121386"/>
                <a:gd name="connsiteY79" fmla="*/ 229686 h 237016"/>
                <a:gd name="connsiteX80" fmla="*/ 26070 w 121386"/>
                <a:gd name="connsiteY80" fmla="*/ 229686 h 237016"/>
                <a:gd name="connsiteX81" fmla="*/ 84726 w 121386"/>
                <a:gd name="connsiteY81" fmla="*/ 180002 h 237016"/>
                <a:gd name="connsiteX82" fmla="*/ 68433 w 121386"/>
                <a:gd name="connsiteY82" fmla="*/ 180002 h 237016"/>
                <a:gd name="connsiteX83" fmla="*/ 64359 w 121386"/>
                <a:gd name="connsiteY83" fmla="*/ 175930 h 237016"/>
                <a:gd name="connsiteX84" fmla="*/ 68433 w 121386"/>
                <a:gd name="connsiteY84" fmla="*/ 171857 h 237016"/>
                <a:gd name="connsiteX85" fmla="*/ 84726 w 121386"/>
                <a:gd name="connsiteY85" fmla="*/ 171857 h 237016"/>
                <a:gd name="connsiteX86" fmla="*/ 88800 w 121386"/>
                <a:gd name="connsiteY86" fmla="*/ 175930 h 237016"/>
                <a:gd name="connsiteX87" fmla="*/ 84726 w 121386"/>
                <a:gd name="connsiteY87" fmla="*/ 180002 h 237016"/>
                <a:gd name="connsiteX88" fmla="*/ 84726 w 121386"/>
                <a:gd name="connsiteY88" fmla="*/ 180002 h 237016"/>
                <a:gd name="connsiteX89" fmla="*/ 84726 w 121386"/>
                <a:gd name="connsiteY89" fmla="*/ 163712 h 237016"/>
                <a:gd name="connsiteX90" fmla="*/ 68433 w 121386"/>
                <a:gd name="connsiteY90" fmla="*/ 163712 h 237016"/>
                <a:gd name="connsiteX91" fmla="*/ 64359 w 121386"/>
                <a:gd name="connsiteY91" fmla="*/ 159640 h 237016"/>
                <a:gd name="connsiteX92" fmla="*/ 68433 w 121386"/>
                <a:gd name="connsiteY92" fmla="*/ 155568 h 237016"/>
                <a:gd name="connsiteX93" fmla="*/ 84726 w 121386"/>
                <a:gd name="connsiteY93" fmla="*/ 155568 h 237016"/>
                <a:gd name="connsiteX94" fmla="*/ 88800 w 121386"/>
                <a:gd name="connsiteY94" fmla="*/ 159640 h 237016"/>
                <a:gd name="connsiteX95" fmla="*/ 84726 w 121386"/>
                <a:gd name="connsiteY95" fmla="*/ 163712 h 237016"/>
                <a:gd name="connsiteX96" fmla="*/ 84726 w 121386"/>
                <a:gd name="connsiteY96" fmla="*/ 163712 h 237016"/>
                <a:gd name="connsiteX97" fmla="*/ 84726 w 121386"/>
                <a:gd name="connsiteY97" fmla="*/ 147423 h 237016"/>
                <a:gd name="connsiteX98" fmla="*/ 68433 w 121386"/>
                <a:gd name="connsiteY98" fmla="*/ 147423 h 237016"/>
                <a:gd name="connsiteX99" fmla="*/ 64359 w 121386"/>
                <a:gd name="connsiteY99" fmla="*/ 143350 h 237016"/>
                <a:gd name="connsiteX100" fmla="*/ 68433 w 121386"/>
                <a:gd name="connsiteY100" fmla="*/ 139278 h 237016"/>
                <a:gd name="connsiteX101" fmla="*/ 84726 w 121386"/>
                <a:gd name="connsiteY101" fmla="*/ 139278 h 237016"/>
                <a:gd name="connsiteX102" fmla="*/ 88800 w 121386"/>
                <a:gd name="connsiteY102" fmla="*/ 143350 h 237016"/>
                <a:gd name="connsiteX103" fmla="*/ 84726 w 121386"/>
                <a:gd name="connsiteY103" fmla="*/ 147423 h 237016"/>
                <a:gd name="connsiteX104" fmla="*/ 84726 w 121386"/>
                <a:gd name="connsiteY104" fmla="*/ 147423 h 237016"/>
                <a:gd name="connsiteX105" fmla="*/ 101020 w 121386"/>
                <a:gd name="connsiteY105" fmla="*/ 122988 h 237016"/>
                <a:gd name="connsiteX106" fmla="*/ 105093 w 121386"/>
                <a:gd name="connsiteY106" fmla="*/ 127060 h 237016"/>
                <a:gd name="connsiteX107" fmla="*/ 101020 w 121386"/>
                <a:gd name="connsiteY107" fmla="*/ 131133 h 237016"/>
                <a:gd name="connsiteX108" fmla="*/ 80653 w 121386"/>
                <a:gd name="connsiteY108" fmla="*/ 131133 h 237016"/>
                <a:gd name="connsiteX109" fmla="*/ 80653 w 121386"/>
                <a:gd name="connsiteY109" fmla="*/ 122988 h 237016"/>
                <a:gd name="connsiteX110" fmla="*/ 101020 w 121386"/>
                <a:gd name="connsiteY110" fmla="*/ 122988 h 23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21386" h="237016">
                  <a:moveTo>
                    <a:pt x="121387" y="61087"/>
                  </a:moveTo>
                  <a:cubicBezTo>
                    <a:pt x="121387" y="48869"/>
                    <a:pt x="117313" y="36652"/>
                    <a:pt x="110796" y="26064"/>
                  </a:cubicBezTo>
                  <a:lnTo>
                    <a:pt x="104279" y="30951"/>
                  </a:lnTo>
                  <a:cubicBezTo>
                    <a:pt x="110796" y="39910"/>
                    <a:pt x="114055" y="50498"/>
                    <a:pt x="114055" y="61087"/>
                  </a:cubicBezTo>
                  <a:cubicBezTo>
                    <a:pt x="114055" y="90408"/>
                    <a:pt x="90429" y="114029"/>
                    <a:pt x="61101" y="114029"/>
                  </a:cubicBezTo>
                  <a:cubicBezTo>
                    <a:pt x="31772" y="114029"/>
                    <a:pt x="8147" y="90408"/>
                    <a:pt x="8147" y="61087"/>
                  </a:cubicBezTo>
                  <a:cubicBezTo>
                    <a:pt x="8147" y="31765"/>
                    <a:pt x="31772" y="8145"/>
                    <a:pt x="61101" y="8145"/>
                  </a:cubicBezTo>
                  <a:cubicBezTo>
                    <a:pt x="70877" y="8145"/>
                    <a:pt x="79838" y="10589"/>
                    <a:pt x="87985" y="15475"/>
                  </a:cubicBezTo>
                  <a:lnTo>
                    <a:pt x="92059" y="8145"/>
                  </a:lnTo>
                  <a:cubicBezTo>
                    <a:pt x="82282" y="2444"/>
                    <a:pt x="71692" y="0"/>
                    <a:pt x="61101" y="0"/>
                  </a:cubicBezTo>
                  <a:cubicBezTo>
                    <a:pt x="26884" y="0"/>
                    <a:pt x="0" y="27693"/>
                    <a:pt x="0" y="61087"/>
                  </a:cubicBezTo>
                  <a:cubicBezTo>
                    <a:pt x="0" y="87965"/>
                    <a:pt x="17108" y="110771"/>
                    <a:pt x="40734" y="118915"/>
                  </a:cubicBezTo>
                  <a:lnTo>
                    <a:pt x="22811" y="131133"/>
                  </a:lnTo>
                  <a:cubicBezTo>
                    <a:pt x="13850" y="137649"/>
                    <a:pt x="8147" y="147423"/>
                    <a:pt x="8147" y="158825"/>
                  </a:cubicBezTo>
                  <a:cubicBezTo>
                    <a:pt x="8147" y="162083"/>
                    <a:pt x="8961" y="166156"/>
                    <a:pt x="9776" y="169414"/>
                  </a:cubicBezTo>
                  <a:lnTo>
                    <a:pt x="24440" y="213396"/>
                  </a:lnTo>
                  <a:lnTo>
                    <a:pt x="24440" y="215840"/>
                  </a:lnTo>
                  <a:lnTo>
                    <a:pt x="13850" y="237016"/>
                  </a:lnTo>
                  <a:lnTo>
                    <a:pt x="92873" y="237016"/>
                  </a:lnTo>
                  <a:lnTo>
                    <a:pt x="82282" y="215840"/>
                  </a:lnTo>
                  <a:lnTo>
                    <a:pt x="82282" y="188147"/>
                  </a:lnTo>
                  <a:lnTo>
                    <a:pt x="86356" y="188147"/>
                  </a:lnTo>
                  <a:cubicBezTo>
                    <a:pt x="92873" y="188147"/>
                    <a:pt x="98576" y="182446"/>
                    <a:pt x="98576" y="175930"/>
                  </a:cubicBezTo>
                  <a:cubicBezTo>
                    <a:pt x="98576" y="172672"/>
                    <a:pt x="96946" y="170228"/>
                    <a:pt x="95317" y="167785"/>
                  </a:cubicBezTo>
                  <a:cubicBezTo>
                    <a:pt x="96946" y="165341"/>
                    <a:pt x="98576" y="162898"/>
                    <a:pt x="98576" y="159640"/>
                  </a:cubicBezTo>
                  <a:cubicBezTo>
                    <a:pt x="98576" y="156382"/>
                    <a:pt x="96946" y="153938"/>
                    <a:pt x="95317" y="151495"/>
                  </a:cubicBezTo>
                  <a:cubicBezTo>
                    <a:pt x="96946" y="149052"/>
                    <a:pt x="98576" y="146608"/>
                    <a:pt x="98576" y="143350"/>
                  </a:cubicBezTo>
                  <a:cubicBezTo>
                    <a:pt x="98576" y="141721"/>
                    <a:pt x="98576" y="140907"/>
                    <a:pt x="97761" y="139278"/>
                  </a:cubicBezTo>
                  <a:lnTo>
                    <a:pt x="102649" y="139278"/>
                  </a:lnTo>
                  <a:cubicBezTo>
                    <a:pt x="109167" y="139278"/>
                    <a:pt x="114869" y="133576"/>
                    <a:pt x="114869" y="127060"/>
                  </a:cubicBezTo>
                  <a:cubicBezTo>
                    <a:pt x="114869" y="120545"/>
                    <a:pt x="109167" y="114843"/>
                    <a:pt x="102649" y="114843"/>
                  </a:cubicBezTo>
                  <a:lnTo>
                    <a:pt x="92059" y="114843"/>
                  </a:lnTo>
                  <a:cubicBezTo>
                    <a:pt x="109167" y="104255"/>
                    <a:pt x="121387" y="83893"/>
                    <a:pt x="121387" y="61087"/>
                  </a:cubicBezTo>
                  <a:lnTo>
                    <a:pt x="121387" y="61087"/>
                  </a:lnTo>
                  <a:close/>
                  <a:moveTo>
                    <a:pt x="72506" y="121359"/>
                  </a:moveTo>
                  <a:lnTo>
                    <a:pt x="72506" y="131133"/>
                  </a:lnTo>
                  <a:lnTo>
                    <a:pt x="68433" y="131133"/>
                  </a:lnTo>
                  <a:cubicBezTo>
                    <a:pt x="66804" y="131133"/>
                    <a:pt x="65174" y="131133"/>
                    <a:pt x="64359" y="131947"/>
                  </a:cubicBezTo>
                  <a:cubicBezTo>
                    <a:pt x="64359" y="131133"/>
                    <a:pt x="64359" y="131133"/>
                    <a:pt x="64359" y="130318"/>
                  </a:cubicBezTo>
                  <a:lnTo>
                    <a:pt x="64359" y="127875"/>
                  </a:lnTo>
                  <a:cubicBezTo>
                    <a:pt x="64359" y="126246"/>
                    <a:pt x="63545" y="123802"/>
                    <a:pt x="63545" y="122173"/>
                  </a:cubicBezTo>
                  <a:cubicBezTo>
                    <a:pt x="65989" y="122173"/>
                    <a:pt x="69248" y="122173"/>
                    <a:pt x="72506" y="121359"/>
                  </a:cubicBezTo>
                  <a:lnTo>
                    <a:pt x="72506" y="121359"/>
                  </a:lnTo>
                  <a:close/>
                  <a:moveTo>
                    <a:pt x="59471" y="167785"/>
                  </a:moveTo>
                  <a:cubicBezTo>
                    <a:pt x="57842" y="170228"/>
                    <a:pt x="56212" y="172672"/>
                    <a:pt x="56212" y="175930"/>
                  </a:cubicBezTo>
                  <a:cubicBezTo>
                    <a:pt x="56212" y="182446"/>
                    <a:pt x="61915" y="188147"/>
                    <a:pt x="68433" y="188147"/>
                  </a:cubicBezTo>
                  <a:lnTo>
                    <a:pt x="72506" y="188147"/>
                  </a:lnTo>
                  <a:lnTo>
                    <a:pt x="72506" y="192220"/>
                  </a:lnTo>
                  <a:cubicBezTo>
                    <a:pt x="72506" y="194663"/>
                    <a:pt x="70877" y="196292"/>
                    <a:pt x="68433" y="196292"/>
                  </a:cubicBezTo>
                  <a:lnTo>
                    <a:pt x="52139" y="196292"/>
                  </a:lnTo>
                  <a:cubicBezTo>
                    <a:pt x="49695" y="196292"/>
                    <a:pt x="48066" y="194663"/>
                    <a:pt x="48066" y="192220"/>
                  </a:cubicBezTo>
                  <a:lnTo>
                    <a:pt x="48066" y="155568"/>
                  </a:lnTo>
                  <a:cubicBezTo>
                    <a:pt x="48066" y="151495"/>
                    <a:pt x="49695" y="148237"/>
                    <a:pt x="52954" y="145794"/>
                  </a:cubicBezTo>
                  <a:lnTo>
                    <a:pt x="56212" y="143350"/>
                  </a:lnTo>
                  <a:cubicBezTo>
                    <a:pt x="56212" y="146608"/>
                    <a:pt x="57842" y="149052"/>
                    <a:pt x="59471" y="151495"/>
                  </a:cubicBezTo>
                  <a:cubicBezTo>
                    <a:pt x="57842" y="153938"/>
                    <a:pt x="56212" y="156382"/>
                    <a:pt x="56212" y="159640"/>
                  </a:cubicBezTo>
                  <a:cubicBezTo>
                    <a:pt x="56212" y="162898"/>
                    <a:pt x="57027" y="165341"/>
                    <a:pt x="59471" y="167785"/>
                  </a:cubicBezTo>
                  <a:lnTo>
                    <a:pt x="59471" y="167785"/>
                  </a:lnTo>
                  <a:close/>
                  <a:moveTo>
                    <a:pt x="16294" y="166970"/>
                  </a:moveTo>
                  <a:cubicBezTo>
                    <a:pt x="15479" y="164527"/>
                    <a:pt x="14664" y="162083"/>
                    <a:pt x="14664" y="158825"/>
                  </a:cubicBezTo>
                  <a:cubicBezTo>
                    <a:pt x="14664" y="150681"/>
                    <a:pt x="18737" y="142536"/>
                    <a:pt x="26070" y="137649"/>
                  </a:cubicBezTo>
                  <a:lnTo>
                    <a:pt x="47251" y="122988"/>
                  </a:lnTo>
                  <a:cubicBezTo>
                    <a:pt x="48066" y="122173"/>
                    <a:pt x="48881" y="122173"/>
                    <a:pt x="50510" y="122173"/>
                  </a:cubicBezTo>
                  <a:cubicBezTo>
                    <a:pt x="53769" y="122173"/>
                    <a:pt x="56212" y="124617"/>
                    <a:pt x="56212" y="127875"/>
                  </a:cubicBezTo>
                  <a:lnTo>
                    <a:pt x="56212" y="130318"/>
                  </a:lnTo>
                  <a:cubicBezTo>
                    <a:pt x="56212" y="131947"/>
                    <a:pt x="55398" y="133576"/>
                    <a:pt x="53769" y="134391"/>
                  </a:cubicBezTo>
                  <a:lnTo>
                    <a:pt x="48066" y="139278"/>
                  </a:lnTo>
                  <a:cubicBezTo>
                    <a:pt x="43178" y="143350"/>
                    <a:pt x="39919" y="149052"/>
                    <a:pt x="39919" y="155568"/>
                  </a:cubicBezTo>
                  <a:lnTo>
                    <a:pt x="39919" y="192220"/>
                  </a:lnTo>
                  <a:cubicBezTo>
                    <a:pt x="39919" y="198735"/>
                    <a:pt x="45622" y="204437"/>
                    <a:pt x="52139" y="204437"/>
                  </a:cubicBezTo>
                  <a:lnTo>
                    <a:pt x="68433" y="204437"/>
                  </a:lnTo>
                  <a:cubicBezTo>
                    <a:pt x="70062" y="204437"/>
                    <a:pt x="70877" y="204437"/>
                    <a:pt x="72506" y="203622"/>
                  </a:cubicBezTo>
                  <a:lnTo>
                    <a:pt x="72506" y="212582"/>
                  </a:lnTo>
                  <a:lnTo>
                    <a:pt x="31772" y="212582"/>
                  </a:lnTo>
                  <a:lnTo>
                    <a:pt x="31772" y="212582"/>
                  </a:lnTo>
                  <a:lnTo>
                    <a:pt x="16294" y="166970"/>
                  </a:lnTo>
                  <a:close/>
                  <a:moveTo>
                    <a:pt x="26070" y="229686"/>
                  </a:moveTo>
                  <a:lnTo>
                    <a:pt x="30143" y="221541"/>
                  </a:lnTo>
                  <a:lnTo>
                    <a:pt x="74136" y="221541"/>
                  </a:lnTo>
                  <a:lnTo>
                    <a:pt x="78209" y="229686"/>
                  </a:lnTo>
                  <a:lnTo>
                    <a:pt x="26070" y="229686"/>
                  </a:lnTo>
                  <a:close/>
                  <a:moveTo>
                    <a:pt x="84726" y="180002"/>
                  </a:moveTo>
                  <a:lnTo>
                    <a:pt x="68433" y="180002"/>
                  </a:lnTo>
                  <a:cubicBezTo>
                    <a:pt x="65989" y="180002"/>
                    <a:pt x="64359" y="178373"/>
                    <a:pt x="64359" y="175930"/>
                  </a:cubicBezTo>
                  <a:cubicBezTo>
                    <a:pt x="64359" y="173486"/>
                    <a:pt x="65989" y="171857"/>
                    <a:pt x="68433" y="171857"/>
                  </a:cubicBezTo>
                  <a:lnTo>
                    <a:pt x="84726" y="171857"/>
                  </a:lnTo>
                  <a:cubicBezTo>
                    <a:pt x="87171" y="171857"/>
                    <a:pt x="88800" y="173486"/>
                    <a:pt x="88800" y="175930"/>
                  </a:cubicBezTo>
                  <a:cubicBezTo>
                    <a:pt x="88800" y="178373"/>
                    <a:pt x="87171" y="180002"/>
                    <a:pt x="84726" y="180002"/>
                  </a:cubicBezTo>
                  <a:lnTo>
                    <a:pt x="84726" y="180002"/>
                  </a:lnTo>
                  <a:close/>
                  <a:moveTo>
                    <a:pt x="84726" y="163712"/>
                  </a:moveTo>
                  <a:lnTo>
                    <a:pt x="68433" y="163712"/>
                  </a:lnTo>
                  <a:cubicBezTo>
                    <a:pt x="65989" y="163712"/>
                    <a:pt x="64359" y="162083"/>
                    <a:pt x="64359" y="159640"/>
                  </a:cubicBezTo>
                  <a:cubicBezTo>
                    <a:pt x="64359" y="157197"/>
                    <a:pt x="65989" y="155568"/>
                    <a:pt x="68433" y="155568"/>
                  </a:cubicBezTo>
                  <a:lnTo>
                    <a:pt x="84726" y="155568"/>
                  </a:lnTo>
                  <a:cubicBezTo>
                    <a:pt x="87171" y="155568"/>
                    <a:pt x="88800" y="157197"/>
                    <a:pt x="88800" y="159640"/>
                  </a:cubicBezTo>
                  <a:cubicBezTo>
                    <a:pt x="88800" y="162083"/>
                    <a:pt x="87171" y="163712"/>
                    <a:pt x="84726" y="163712"/>
                  </a:cubicBezTo>
                  <a:lnTo>
                    <a:pt x="84726" y="163712"/>
                  </a:lnTo>
                  <a:close/>
                  <a:moveTo>
                    <a:pt x="84726" y="147423"/>
                  </a:moveTo>
                  <a:lnTo>
                    <a:pt x="68433" y="147423"/>
                  </a:lnTo>
                  <a:cubicBezTo>
                    <a:pt x="65989" y="147423"/>
                    <a:pt x="64359" y="145794"/>
                    <a:pt x="64359" y="143350"/>
                  </a:cubicBezTo>
                  <a:cubicBezTo>
                    <a:pt x="64359" y="140907"/>
                    <a:pt x="65989" y="139278"/>
                    <a:pt x="68433" y="139278"/>
                  </a:cubicBezTo>
                  <a:lnTo>
                    <a:pt x="84726" y="139278"/>
                  </a:lnTo>
                  <a:cubicBezTo>
                    <a:pt x="87171" y="139278"/>
                    <a:pt x="88800" y="140907"/>
                    <a:pt x="88800" y="143350"/>
                  </a:cubicBezTo>
                  <a:cubicBezTo>
                    <a:pt x="88800" y="145794"/>
                    <a:pt x="87171" y="147423"/>
                    <a:pt x="84726" y="147423"/>
                  </a:cubicBezTo>
                  <a:lnTo>
                    <a:pt x="84726" y="147423"/>
                  </a:lnTo>
                  <a:close/>
                  <a:moveTo>
                    <a:pt x="101020" y="122988"/>
                  </a:moveTo>
                  <a:cubicBezTo>
                    <a:pt x="103464" y="122988"/>
                    <a:pt x="105093" y="124617"/>
                    <a:pt x="105093" y="127060"/>
                  </a:cubicBezTo>
                  <a:cubicBezTo>
                    <a:pt x="105093" y="129504"/>
                    <a:pt x="103464" y="131133"/>
                    <a:pt x="101020" y="131133"/>
                  </a:cubicBezTo>
                  <a:lnTo>
                    <a:pt x="80653" y="131133"/>
                  </a:lnTo>
                  <a:lnTo>
                    <a:pt x="80653" y="122988"/>
                  </a:lnTo>
                  <a:lnTo>
                    <a:pt x="101020" y="122988"/>
                  </a:lnTo>
                  <a:close/>
                </a:path>
              </a:pathLst>
            </a:custGeom>
            <a:grpFill/>
            <a:ln w="8132" cap="flat">
              <a:noFill/>
              <a:prstDash val="solid"/>
              <a:miter/>
            </a:ln>
          </p:spPr>
          <p:txBody>
            <a:bodyPr rtlCol="0" anchor="ctr"/>
            <a:lstStyle/>
            <a:p>
              <a:endParaRPr lang="en-US"/>
            </a:p>
          </p:txBody>
        </p:sp>
        <p:sp>
          <p:nvSpPr>
            <p:cNvPr id="8" name="Freeform 266">
              <a:extLst>
                <a:ext uri="{FF2B5EF4-FFF2-40B4-BE49-F238E27FC236}">
                  <a16:creationId xmlns:a16="http://schemas.microsoft.com/office/drawing/2014/main" id="{9266D72D-C4AC-636E-6BB6-EBF9F5732FDE}"/>
                </a:ext>
              </a:extLst>
            </p:cNvPr>
            <p:cNvSpPr/>
            <p:nvPr/>
          </p:nvSpPr>
          <p:spPr>
            <a:xfrm>
              <a:off x="6413504" y="3216418"/>
              <a:ext cx="124646" cy="253306"/>
            </a:xfrm>
            <a:custGeom>
              <a:avLst/>
              <a:gdLst>
                <a:gd name="connsiteX0" fmla="*/ 102650 w 124646"/>
                <a:gd name="connsiteY0" fmla="*/ 0 h 253306"/>
                <a:gd name="connsiteX1" fmla="*/ 20367 w 124646"/>
                <a:gd name="connsiteY1" fmla="*/ 0 h 253306"/>
                <a:gd name="connsiteX2" fmla="*/ 0 w 124646"/>
                <a:gd name="connsiteY2" fmla="*/ 20362 h 253306"/>
                <a:gd name="connsiteX3" fmla="*/ 0 w 124646"/>
                <a:gd name="connsiteY3" fmla="*/ 151495 h 253306"/>
                <a:gd name="connsiteX4" fmla="*/ 20367 w 124646"/>
                <a:gd name="connsiteY4" fmla="*/ 171857 h 253306"/>
                <a:gd name="connsiteX5" fmla="*/ 27699 w 124646"/>
                <a:gd name="connsiteY5" fmla="*/ 171857 h 253306"/>
                <a:gd name="connsiteX6" fmla="*/ 30143 w 124646"/>
                <a:gd name="connsiteY6" fmla="*/ 176744 h 253306"/>
                <a:gd name="connsiteX7" fmla="*/ 32587 w 124646"/>
                <a:gd name="connsiteY7" fmla="*/ 185704 h 253306"/>
                <a:gd name="connsiteX8" fmla="*/ 32587 w 124646"/>
                <a:gd name="connsiteY8" fmla="*/ 204437 h 253306"/>
                <a:gd name="connsiteX9" fmla="*/ 39105 w 124646"/>
                <a:gd name="connsiteY9" fmla="*/ 222356 h 253306"/>
                <a:gd name="connsiteX10" fmla="*/ 48066 w 124646"/>
                <a:gd name="connsiteY10" fmla="*/ 232944 h 253306"/>
                <a:gd name="connsiteX11" fmla="*/ 41549 w 124646"/>
                <a:gd name="connsiteY11" fmla="*/ 249234 h 253306"/>
                <a:gd name="connsiteX12" fmla="*/ 41549 w 124646"/>
                <a:gd name="connsiteY12" fmla="*/ 253306 h 253306"/>
                <a:gd name="connsiteX13" fmla="*/ 115684 w 124646"/>
                <a:gd name="connsiteY13" fmla="*/ 253306 h 253306"/>
                <a:gd name="connsiteX14" fmla="*/ 115684 w 124646"/>
                <a:gd name="connsiteY14" fmla="*/ 249234 h 253306"/>
                <a:gd name="connsiteX15" fmla="*/ 109167 w 124646"/>
                <a:gd name="connsiteY15" fmla="*/ 232944 h 253306"/>
                <a:gd name="connsiteX16" fmla="*/ 118128 w 124646"/>
                <a:gd name="connsiteY16" fmla="*/ 222356 h 253306"/>
                <a:gd name="connsiteX17" fmla="*/ 124646 w 124646"/>
                <a:gd name="connsiteY17" fmla="*/ 204437 h 253306"/>
                <a:gd name="connsiteX18" fmla="*/ 124646 w 124646"/>
                <a:gd name="connsiteY18" fmla="*/ 20362 h 253306"/>
                <a:gd name="connsiteX19" fmla="*/ 102650 w 124646"/>
                <a:gd name="connsiteY19" fmla="*/ 0 h 253306"/>
                <a:gd name="connsiteX20" fmla="*/ 102650 w 124646"/>
                <a:gd name="connsiteY20" fmla="*/ 0 h 253306"/>
                <a:gd name="connsiteX21" fmla="*/ 25255 w 124646"/>
                <a:gd name="connsiteY21" fmla="*/ 147423 h 253306"/>
                <a:gd name="connsiteX22" fmla="*/ 25255 w 124646"/>
                <a:gd name="connsiteY22" fmla="*/ 139278 h 253306"/>
                <a:gd name="connsiteX23" fmla="*/ 33402 w 124646"/>
                <a:gd name="connsiteY23" fmla="*/ 139278 h 253306"/>
                <a:gd name="connsiteX24" fmla="*/ 33402 w 124646"/>
                <a:gd name="connsiteY24" fmla="*/ 147423 h 253306"/>
                <a:gd name="connsiteX25" fmla="*/ 25255 w 124646"/>
                <a:gd name="connsiteY25" fmla="*/ 147423 h 253306"/>
                <a:gd name="connsiteX26" fmla="*/ 49696 w 124646"/>
                <a:gd name="connsiteY26" fmla="*/ 245976 h 253306"/>
                <a:gd name="connsiteX27" fmla="*/ 53769 w 124646"/>
                <a:gd name="connsiteY27" fmla="*/ 238646 h 253306"/>
                <a:gd name="connsiteX28" fmla="*/ 54584 w 124646"/>
                <a:gd name="connsiteY28" fmla="*/ 237831 h 253306"/>
                <a:gd name="connsiteX29" fmla="*/ 100206 w 124646"/>
                <a:gd name="connsiteY29" fmla="*/ 237831 h 253306"/>
                <a:gd name="connsiteX30" fmla="*/ 101020 w 124646"/>
                <a:gd name="connsiteY30" fmla="*/ 238646 h 253306"/>
                <a:gd name="connsiteX31" fmla="*/ 105094 w 124646"/>
                <a:gd name="connsiteY31" fmla="*/ 245976 h 253306"/>
                <a:gd name="connsiteX32" fmla="*/ 49696 w 124646"/>
                <a:gd name="connsiteY32" fmla="*/ 245976 h 253306"/>
                <a:gd name="connsiteX33" fmla="*/ 114870 w 124646"/>
                <a:gd name="connsiteY33" fmla="*/ 167785 h 253306"/>
                <a:gd name="connsiteX34" fmla="*/ 114870 w 124646"/>
                <a:gd name="connsiteY34" fmla="*/ 204437 h 253306"/>
                <a:gd name="connsiteX35" fmla="*/ 109982 w 124646"/>
                <a:gd name="connsiteY35" fmla="*/ 217469 h 253306"/>
                <a:gd name="connsiteX36" fmla="*/ 101020 w 124646"/>
                <a:gd name="connsiteY36" fmla="*/ 228872 h 253306"/>
                <a:gd name="connsiteX37" fmla="*/ 55399 w 124646"/>
                <a:gd name="connsiteY37" fmla="*/ 228872 h 253306"/>
                <a:gd name="connsiteX38" fmla="*/ 45622 w 124646"/>
                <a:gd name="connsiteY38" fmla="*/ 216654 h 253306"/>
                <a:gd name="connsiteX39" fmla="*/ 40734 w 124646"/>
                <a:gd name="connsiteY39" fmla="*/ 203622 h 253306"/>
                <a:gd name="connsiteX40" fmla="*/ 40734 w 124646"/>
                <a:gd name="connsiteY40" fmla="*/ 184889 h 253306"/>
                <a:gd name="connsiteX41" fmla="*/ 37475 w 124646"/>
                <a:gd name="connsiteY41" fmla="*/ 171857 h 253306"/>
                <a:gd name="connsiteX42" fmla="*/ 32587 w 124646"/>
                <a:gd name="connsiteY42" fmla="*/ 162083 h 253306"/>
                <a:gd name="connsiteX43" fmla="*/ 32587 w 124646"/>
                <a:gd name="connsiteY43" fmla="*/ 161269 h 253306"/>
                <a:gd name="connsiteX44" fmla="*/ 35032 w 124646"/>
                <a:gd name="connsiteY44" fmla="*/ 158825 h 253306"/>
                <a:gd name="connsiteX45" fmla="*/ 48881 w 124646"/>
                <a:gd name="connsiteY45" fmla="*/ 172672 h 253306"/>
                <a:gd name="connsiteX46" fmla="*/ 48881 w 124646"/>
                <a:gd name="connsiteY46" fmla="*/ 191405 h 253306"/>
                <a:gd name="connsiteX47" fmla="*/ 57027 w 124646"/>
                <a:gd name="connsiteY47" fmla="*/ 191405 h 253306"/>
                <a:gd name="connsiteX48" fmla="*/ 57027 w 124646"/>
                <a:gd name="connsiteY48" fmla="*/ 109142 h 253306"/>
                <a:gd name="connsiteX49" fmla="*/ 61101 w 124646"/>
                <a:gd name="connsiteY49" fmla="*/ 105069 h 253306"/>
                <a:gd name="connsiteX50" fmla="*/ 65174 w 124646"/>
                <a:gd name="connsiteY50" fmla="*/ 109142 h 253306"/>
                <a:gd name="connsiteX51" fmla="*/ 65174 w 124646"/>
                <a:gd name="connsiteY51" fmla="*/ 191405 h 253306"/>
                <a:gd name="connsiteX52" fmla="*/ 73321 w 124646"/>
                <a:gd name="connsiteY52" fmla="*/ 191405 h 253306"/>
                <a:gd name="connsiteX53" fmla="*/ 73321 w 124646"/>
                <a:gd name="connsiteY53" fmla="*/ 147423 h 253306"/>
                <a:gd name="connsiteX54" fmla="*/ 81468 w 124646"/>
                <a:gd name="connsiteY54" fmla="*/ 149866 h 253306"/>
                <a:gd name="connsiteX55" fmla="*/ 81468 w 124646"/>
                <a:gd name="connsiteY55" fmla="*/ 191405 h 253306"/>
                <a:gd name="connsiteX56" fmla="*/ 89615 w 124646"/>
                <a:gd name="connsiteY56" fmla="*/ 191405 h 253306"/>
                <a:gd name="connsiteX57" fmla="*/ 89615 w 124646"/>
                <a:gd name="connsiteY57" fmla="*/ 151495 h 253306"/>
                <a:gd name="connsiteX58" fmla="*/ 97761 w 124646"/>
                <a:gd name="connsiteY58" fmla="*/ 153938 h 253306"/>
                <a:gd name="connsiteX59" fmla="*/ 97761 w 124646"/>
                <a:gd name="connsiteY59" fmla="*/ 191405 h 253306"/>
                <a:gd name="connsiteX60" fmla="*/ 105908 w 124646"/>
                <a:gd name="connsiteY60" fmla="*/ 191405 h 253306"/>
                <a:gd name="connsiteX61" fmla="*/ 105908 w 124646"/>
                <a:gd name="connsiteY61" fmla="*/ 155568 h 253306"/>
                <a:gd name="connsiteX62" fmla="*/ 110797 w 124646"/>
                <a:gd name="connsiteY62" fmla="*/ 157197 h 253306"/>
                <a:gd name="connsiteX63" fmla="*/ 114055 w 124646"/>
                <a:gd name="connsiteY63" fmla="*/ 161269 h 253306"/>
                <a:gd name="connsiteX64" fmla="*/ 114055 w 124646"/>
                <a:gd name="connsiteY64" fmla="*/ 167785 h 253306"/>
                <a:gd name="connsiteX65" fmla="*/ 90430 w 124646"/>
                <a:gd name="connsiteY65" fmla="*/ 144165 h 253306"/>
                <a:gd name="connsiteX66" fmla="*/ 90430 w 124646"/>
                <a:gd name="connsiteY66" fmla="*/ 139278 h 253306"/>
                <a:gd name="connsiteX67" fmla="*/ 98576 w 124646"/>
                <a:gd name="connsiteY67" fmla="*/ 139278 h 253306"/>
                <a:gd name="connsiteX68" fmla="*/ 98576 w 124646"/>
                <a:gd name="connsiteY68" fmla="*/ 146608 h 253306"/>
                <a:gd name="connsiteX69" fmla="*/ 90430 w 124646"/>
                <a:gd name="connsiteY69" fmla="*/ 144165 h 253306"/>
                <a:gd name="connsiteX70" fmla="*/ 114870 w 124646"/>
                <a:gd name="connsiteY70" fmla="*/ 150681 h 253306"/>
                <a:gd name="connsiteX71" fmla="*/ 114055 w 124646"/>
                <a:gd name="connsiteY71" fmla="*/ 150681 h 253306"/>
                <a:gd name="connsiteX72" fmla="*/ 106723 w 124646"/>
                <a:gd name="connsiteY72" fmla="*/ 149052 h 253306"/>
                <a:gd name="connsiteX73" fmla="*/ 106723 w 124646"/>
                <a:gd name="connsiteY73" fmla="*/ 139278 h 253306"/>
                <a:gd name="connsiteX74" fmla="*/ 98576 w 124646"/>
                <a:gd name="connsiteY74" fmla="*/ 131133 h 253306"/>
                <a:gd name="connsiteX75" fmla="*/ 90430 w 124646"/>
                <a:gd name="connsiteY75" fmla="*/ 131133 h 253306"/>
                <a:gd name="connsiteX76" fmla="*/ 82283 w 124646"/>
                <a:gd name="connsiteY76" fmla="*/ 139278 h 253306"/>
                <a:gd name="connsiteX77" fmla="*/ 82283 w 124646"/>
                <a:gd name="connsiteY77" fmla="*/ 142536 h 253306"/>
                <a:gd name="connsiteX78" fmla="*/ 74136 w 124646"/>
                <a:gd name="connsiteY78" fmla="*/ 140092 h 253306"/>
                <a:gd name="connsiteX79" fmla="*/ 74136 w 124646"/>
                <a:gd name="connsiteY79" fmla="*/ 110771 h 253306"/>
                <a:gd name="connsiteX80" fmla="*/ 61916 w 124646"/>
                <a:gd name="connsiteY80" fmla="*/ 98553 h 253306"/>
                <a:gd name="connsiteX81" fmla="*/ 49696 w 124646"/>
                <a:gd name="connsiteY81" fmla="*/ 110771 h 253306"/>
                <a:gd name="connsiteX82" fmla="*/ 49696 w 124646"/>
                <a:gd name="connsiteY82" fmla="*/ 156382 h 253306"/>
                <a:gd name="connsiteX83" fmla="*/ 39919 w 124646"/>
                <a:gd name="connsiteY83" fmla="*/ 151495 h 253306"/>
                <a:gd name="connsiteX84" fmla="*/ 41549 w 124646"/>
                <a:gd name="connsiteY84" fmla="*/ 146608 h 253306"/>
                <a:gd name="connsiteX85" fmla="*/ 41549 w 124646"/>
                <a:gd name="connsiteY85" fmla="*/ 138463 h 253306"/>
                <a:gd name="connsiteX86" fmla="*/ 33402 w 124646"/>
                <a:gd name="connsiteY86" fmla="*/ 130318 h 253306"/>
                <a:gd name="connsiteX87" fmla="*/ 25255 w 124646"/>
                <a:gd name="connsiteY87" fmla="*/ 130318 h 253306"/>
                <a:gd name="connsiteX88" fmla="*/ 17109 w 124646"/>
                <a:gd name="connsiteY88" fmla="*/ 138463 h 253306"/>
                <a:gd name="connsiteX89" fmla="*/ 17109 w 124646"/>
                <a:gd name="connsiteY89" fmla="*/ 146608 h 253306"/>
                <a:gd name="connsiteX90" fmla="*/ 25255 w 124646"/>
                <a:gd name="connsiteY90" fmla="*/ 154753 h 253306"/>
                <a:gd name="connsiteX91" fmla="*/ 27699 w 124646"/>
                <a:gd name="connsiteY91" fmla="*/ 154753 h 253306"/>
                <a:gd name="connsiteX92" fmla="*/ 25255 w 124646"/>
                <a:gd name="connsiteY92" fmla="*/ 161269 h 253306"/>
                <a:gd name="connsiteX93" fmla="*/ 25255 w 124646"/>
                <a:gd name="connsiteY93" fmla="*/ 162898 h 253306"/>
                <a:gd name="connsiteX94" fmla="*/ 21182 w 124646"/>
                <a:gd name="connsiteY94" fmla="*/ 162898 h 253306"/>
                <a:gd name="connsiteX95" fmla="*/ 8962 w 124646"/>
                <a:gd name="connsiteY95" fmla="*/ 150681 h 253306"/>
                <a:gd name="connsiteX96" fmla="*/ 8962 w 124646"/>
                <a:gd name="connsiteY96" fmla="*/ 19548 h 253306"/>
                <a:gd name="connsiteX97" fmla="*/ 21182 w 124646"/>
                <a:gd name="connsiteY97" fmla="*/ 7330 h 253306"/>
                <a:gd name="connsiteX98" fmla="*/ 103464 w 124646"/>
                <a:gd name="connsiteY98" fmla="*/ 7330 h 253306"/>
                <a:gd name="connsiteX99" fmla="*/ 115684 w 124646"/>
                <a:gd name="connsiteY99" fmla="*/ 19548 h 253306"/>
                <a:gd name="connsiteX100" fmla="*/ 115684 w 124646"/>
                <a:gd name="connsiteY100" fmla="*/ 150681 h 25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24646" h="253306">
                  <a:moveTo>
                    <a:pt x="102650" y="0"/>
                  </a:moveTo>
                  <a:lnTo>
                    <a:pt x="20367" y="0"/>
                  </a:lnTo>
                  <a:cubicBezTo>
                    <a:pt x="8962" y="0"/>
                    <a:pt x="0" y="8959"/>
                    <a:pt x="0" y="20362"/>
                  </a:cubicBezTo>
                  <a:lnTo>
                    <a:pt x="0" y="151495"/>
                  </a:lnTo>
                  <a:cubicBezTo>
                    <a:pt x="0" y="162898"/>
                    <a:pt x="8962" y="171857"/>
                    <a:pt x="20367" y="171857"/>
                  </a:cubicBezTo>
                  <a:lnTo>
                    <a:pt x="27699" y="171857"/>
                  </a:lnTo>
                  <a:lnTo>
                    <a:pt x="30143" y="176744"/>
                  </a:lnTo>
                  <a:cubicBezTo>
                    <a:pt x="31773" y="179188"/>
                    <a:pt x="32587" y="182446"/>
                    <a:pt x="32587" y="185704"/>
                  </a:cubicBezTo>
                  <a:lnTo>
                    <a:pt x="32587" y="204437"/>
                  </a:lnTo>
                  <a:cubicBezTo>
                    <a:pt x="32587" y="210953"/>
                    <a:pt x="35032" y="217469"/>
                    <a:pt x="39105" y="222356"/>
                  </a:cubicBezTo>
                  <a:lnTo>
                    <a:pt x="48066" y="232944"/>
                  </a:lnTo>
                  <a:cubicBezTo>
                    <a:pt x="43993" y="237831"/>
                    <a:pt x="41549" y="243532"/>
                    <a:pt x="41549" y="249234"/>
                  </a:cubicBezTo>
                  <a:lnTo>
                    <a:pt x="41549" y="253306"/>
                  </a:lnTo>
                  <a:lnTo>
                    <a:pt x="115684" y="253306"/>
                  </a:lnTo>
                  <a:lnTo>
                    <a:pt x="115684" y="249234"/>
                  </a:lnTo>
                  <a:cubicBezTo>
                    <a:pt x="115684" y="242718"/>
                    <a:pt x="113240" y="237016"/>
                    <a:pt x="109167" y="232944"/>
                  </a:cubicBezTo>
                  <a:lnTo>
                    <a:pt x="118128" y="222356"/>
                  </a:lnTo>
                  <a:cubicBezTo>
                    <a:pt x="122202" y="217469"/>
                    <a:pt x="124646" y="210953"/>
                    <a:pt x="124646" y="204437"/>
                  </a:cubicBezTo>
                  <a:lnTo>
                    <a:pt x="124646" y="20362"/>
                  </a:lnTo>
                  <a:cubicBezTo>
                    <a:pt x="123017" y="8959"/>
                    <a:pt x="114055" y="0"/>
                    <a:pt x="102650" y="0"/>
                  </a:cubicBezTo>
                  <a:lnTo>
                    <a:pt x="102650" y="0"/>
                  </a:lnTo>
                  <a:close/>
                  <a:moveTo>
                    <a:pt x="25255" y="147423"/>
                  </a:moveTo>
                  <a:lnTo>
                    <a:pt x="25255" y="139278"/>
                  </a:lnTo>
                  <a:lnTo>
                    <a:pt x="33402" y="139278"/>
                  </a:lnTo>
                  <a:lnTo>
                    <a:pt x="33402" y="147423"/>
                  </a:lnTo>
                  <a:lnTo>
                    <a:pt x="25255" y="147423"/>
                  </a:lnTo>
                  <a:close/>
                  <a:moveTo>
                    <a:pt x="49696" y="245976"/>
                  </a:moveTo>
                  <a:cubicBezTo>
                    <a:pt x="50510" y="243532"/>
                    <a:pt x="52140" y="241089"/>
                    <a:pt x="53769" y="238646"/>
                  </a:cubicBezTo>
                  <a:lnTo>
                    <a:pt x="54584" y="237831"/>
                  </a:lnTo>
                  <a:lnTo>
                    <a:pt x="100206" y="237831"/>
                  </a:lnTo>
                  <a:lnTo>
                    <a:pt x="101020" y="238646"/>
                  </a:lnTo>
                  <a:cubicBezTo>
                    <a:pt x="102650" y="240274"/>
                    <a:pt x="104279" y="242718"/>
                    <a:pt x="105094" y="245976"/>
                  </a:cubicBezTo>
                  <a:lnTo>
                    <a:pt x="49696" y="245976"/>
                  </a:lnTo>
                  <a:close/>
                  <a:moveTo>
                    <a:pt x="114870" y="167785"/>
                  </a:moveTo>
                  <a:lnTo>
                    <a:pt x="114870" y="204437"/>
                  </a:lnTo>
                  <a:cubicBezTo>
                    <a:pt x="114870" y="209324"/>
                    <a:pt x="113240" y="213396"/>
                    <a:pt x="109982" y="217469"/>
                  </a:cubicBezTo>
                  <a:lnTo>
                    <a:pt x="101020" y="228872"/>
                  </a:lnTo>
                  <a:lnTo>
                    <a:pt x="55399" y="228872"/>
                  </a:lnTo>
                  <a:lnTo>
                    <a:pt x="45622" y="216654"/>
                  </a:lnTo>
                  <a:cubicBezTo>
                    <a:pt x="42363" y="213396"/>
                    <a:pt x="40734" y="208509"/>
                    <a:pt x="40734" y="203622"/>
                  </a:cubicBezTo>
                  <a:lnTo>
                    <a:pt x="40734" y="184889"/>
                  </a:lnTo>
                  <a:cubicBezTo>
                    <a:pt x="40734" y="180817"/>
                    <a:pt x="39919" y="175930"/>
                    <a:pt x="37475" y="171857"/>
                  </a:cubicBezTo>
                  <a:lnTo>
                    <a:pt x="32587" y="162083"/>
                  </a:lnTo>
                  <a:cubicBezTo>
                    <a:pt x="32587" y="162083"/>
                    <a:pt x="32587" y="161269"/>
                    <a:pt x="32587" y="161269"/>
                  </a:cubicBezTo>
                  <a:cubicBezTo>
                    <a:pt x="32587" y="159640"/>
                    <a:pt x="33402" y="158825"/>
                    <a:pt x="35032" y="158825"/>
                  </a:cubicBezTo>
                  <a:cubicBezTo>
                    <a:pt x="42363" y="158825"/>
                    <a:pt x="48881" y="165341"/>
                    <a:pt x="48881" y="172672"/>
                  </a:cubicBezTo>
                  <a:lnTo>
                    <a:pt x="48881" y="191405"/>
                  </a:lnTo>
                  <a:lnTo>
                    <a:pt x="57027" y="191405"/>
                  </a:lnTo>
                  <a:lnTo>
                    <a:pt x="57027" y="109142"/>
                  </a:lnTo>
                  <a:cubicBezTo>
                    <a:pt x="57027" y="106698"/>
                    <a:pt x="58657" y="105069"/>
                    <a:pt x="61101" y="105069"/>
                  </a:cubicBezTo>
                  <a:cubicBezTo>
                    <a:pt x="63545" y="105069"/>
                    <a:pt x="65174" y="106698"/>
                    <a:pt x="65174" y="109142"/>
                  </a:cubicBezTo>
                  <a:lnTo>
                    <a:pt x="65174" y="191405"/>
                  </a:lnTo>
                  <a:lnTo>
                    <a:pt x="73321" y="191405"/>
                  </a:lnTo>
                  <a:lnTo>
                    <a:pt x="73321" y="147423"/>
                  </a:lnTo>
                  <a:lnTo>
                    <a:pt x="81468" y="149866"/>
                  </a:lnTo>
                  <a:lnTo>
                    <a:pt x="81468" y="191405"/>
                  </a:lnTo>
                  <a:lnTo>
                    <a:pt x="89615" y="191405"/>
                  </a:lnTo>
                  <a:lnTo>
                    <a:pt x="89615" y="151495"/>
                  </a:lnTo>
                  <a:lnTo>
                    <a:pt x="97761" y="153938"/>
                  </a:lnTo>
                  <a:lnTo>
                    <a:pt x="97761" y="191405"/>
                  </a:lnTo>
                  <a:lnTo>
                    <a:pt x="105908" y="191405"/>
                  </a:lnTo>
                  <a:lnTo>
                    <a:pt x="105908" y="155568"/>
                  </a:lnTo>
                  <a:lnTo>
                    <a:pt x="110797" y="157197"/>
                  </a:lnTo>
                  <a:cubicBezTo>
                    <a:pt x="112426" y="158011"/>
                    <a:pt x="114055" y="159640"/>
                    <a:pt x="114055" y="161269"/>
                  </a:cubicBezTo>
                  <a:lnTo>
                    <a:pt x="114055" y="167785"/>
                  </a:lnTo>
                  <a:close/>
                  <a:moveTo>
                    <a:pt x="90430" y="144165"/>
                  </a:moveTo>
                  <a:lnTo>
                    <a:pt x="90430" y="139278"/>
                  </a:lnTo>
                  <a:lnTo>
                    <a:pt x="98576" y="139278"/>
                  </a:lnTo>
                  <a:lnTo>
                    <a:pt x="98576" y="146608"/>
                  </a:lnTo>
                  <a:lnTo>
                    <a:pt x="90430" y="144165"/>
                  </a:lnTo>
                  <a:close/>
                  <a:moveTo>
                    <a:pt x="114870" y="150681"/>
                  </a:moveTo>
                  <a:cubicBezTo>
                    <a:pt x="114870" y="150681"/>
                    <a:pt x="114055" y="150681"/>
                    <a:pt x="114055" y="150681"/>
                  </a:cubicBezTo>
                  <a:lnTo>
                    <a:pt x="106723" y="149052"/>
                  </a:lnTo>
                  <a:lnTo>
                    <a:pt x="106723" y="139278"/>
                  </a:lnTo>
                  <a:cubicBezTo>
                    <a:pt x="106723" y="134391"/>
                    <a:pt x="102650" y="131133"/>
                    <a:pt x="98576" y="131133"/>
                  </a:cubicBezTo>
                  <a:lnTo>
                    <a:pt x="90430" y="131133"/>
                  </a:lnTo>
                  <a:cubicBezTo>
                    <a:pt x="85541" y="131133"/>
                    <a:pt x="82283" y="135205"/>
                    <a:pt x="82283" y="139278"/>
                  </a:cubicBezTo>
                  <a:lnTo>
                    <a:pt x="82283" y="142536"/>
                  </a:lnTo>
                  <a:lnTo>
                    <a:pt x="74136" y="140092"/>
                  </a:lnTo>
                  <a:lnTo>
                    <a:pt x="74136" y="110771"/>
                  </a:lnTo>
                  <a:cubicBezTo>
                    <a:pt x="74136" y="104255"/>
                    <a:pt x="68433" y="98553"/>
                    <a:pt x="61916" y="98553"/>
                  </a:cubicBezTo>
                  <a:cubicBezTo>
                    <a:pt x="55399" y="98553"/>
                    <a:pt x="49696" y="104255"/>
                    <a:pt x="49696" y="110771"/>
                  </a:cubicBezTo>
                  <a:lnTo>
                    <a:pt x="49696" y="156382"/>
                  </a:lnTo>
                  <a:cubicBezTo>
                    <a:pt x="47252" y="153938"/>
                    <a:pt x="43993" y="152310"/>
                    <a:pt x="39919" y="151495"/>
                  </a:cubicBezTo>
                  <a:cubicBezTo>
                    <a:pt x="40734" y="149866"/>
                    <a:pt x="41549" y="148237"/>
                    <a:pt x="41549" y="146608"/>
                  </a:cubicBezTo>
                  <a:lnTo>
                    <a:pt x="41549" y="138463"/>
                  </a:lnTo>
                  <a:cubicBezTo>
                    <a:pt x="41549" y="133576"/>
                    <a:pt x="37475" y="130318"/>
                    <a:pt x="33402" y="130318"/>
                  </a:cubicBezTo>
                  <a:lnTo>
                    <a:pt x="25255" y="130318"/>
                  </a:lnTo>
                  <a:cubicBezTo>
                    <a:pt x="20367" y="130318"/>
                    <a:pt x="17109" y="134391"/>
                    <a:pt x="17109" y="138463"/>
                  </a:cubicBezTo>
                  <a:lnTo>
                    <a:pt x="17109" y="146608"/>
                  </a:lnTo>
                  <a:cubicBezTo>
                    <a:pt x="17109" y="151495"/>
                    <a:pt x="21182" y="154753"/>
                    <a:pt x="25255" y="154753"/>
                  </a:cubicBezTo>
                  <a:lnTo>
                    <a:pt x="27699" y="154753"/>
                  </a:lnTo>
                  <a:cubicBezTo>
                    <a:pt x="26070" y="156382"/>
                    <a:pt x="25255" y="158825"/>
                    <a:pt x="25255" y="161269"/>
                  </a:cubicBezTo>
                  <a:cubicBezTo>
                    <a:pt x="25255" y="162083"/>
                    <a:pt x="25255" y="162083"/>
                    <a:pt x="25255" y="162898"/>
                  </a:cubicBezTo>
                  <a:lnTo>
                    <a:pt x="21182" y="162898"/>
                  </a:lnTo>
                  <a:cubicBezTo>
                    <a:pt x="14665" y="162898"/>
                    <a:pt x="8962" y="157197"/>
                    <a:pt x="8962" y="150681"/>
                  </a:cubicBezTo>
                  <a:lnTo>
                    <a:pt x="8962" y="19548"/>
                  </a:lnTo>
                  <a:cubicBezTo>
                    <a:pt x="8962" y="13032"/>
                    <a:pt x="14665" y="7330"/>
                    <a:pt x="21182" y="7330"/>
                  </a:cubicBezTo>
                  <a:lnTo>
                    <a:pt x="103464" y="7330"/>
                  </a:lnTo>
                  <a:cubicBezTo>
                    <a:pt x="109982" y="7330"/>
                    <a:pt x="115684" y="13032"/>
                    <a:pt x="115684" y="19548"/>
                  </a:cubicBezTo>
                  <a:lnTo>
                    <a:pt x="115684" y="150681"/>
                  </a:lnTo>
                  <a:close/>
                </a:path>
              </a:pathLst>
            </a:custGeom>
            <a:grpFill/>
            <a:ln w="8132" cap="flat">
              <a:noFill/>
              <a:prstDash val="solid"/>
              <a:miter/>
            </a:ln>
          </p:spPr>
          <p:txBody>
            <a:bodyPr rtlCol="0" anchor="ctr"/>
            <a:lstStyle/>
            <a:p>
              <a:endParaRPr lang="en-US"/>
            </a:p>
          </p:txBody>
        </p:sp>
        <p:sp>
          <p:nvSpPr>
            <p:cNvPr id="9" name="Freeform 267">
              <a:extLst>
                <a:ext uri="{FF2B5EF4-FFF2-40B4-BE49-F238E27FC236}">
                  <a16:creationId xmlns:a16="http://schemas.microsoft.com/office/drawing/2014/main" id="{9D32122E-CA6B-0B98-E744-66B98E95ED58}"/>
                </a:ext>
              </a:extLst>
            </p:cNvPr>
            <p:cNvSpPr/>
            <p:nvPr/>
          </p:nvSpPr>
          <p:spPr>
            <a:xfrm>
              <a:off x="6429797" y="3232708"/>
              <a:ext cx="90429" cy="40724"/>
            </a:xfrm>
            <a:custGeom>
              <a:avLst/>
              <a:gdLst>
                <a:gd name="connsiteX0" fmla="*/ 82283 w 90429"/>
                <a:gd name="connsiteY0" fmla="*/ 0 h 40724"/>
                <a:gd name="connsiteX1" fmla="*/ 8147 w 90429"/>
                <a:gd name="connsiteY1" fmla="*/ 0 h 40724"/>
                <a:gd name="connsiteX2" fmla="*/ 0 w 90429"/>
                <a:gd name="connsiteY2" fmla="*/ 8145 h 40724"/>
                <a:gd name="connsiteX3" fmla="*/ 0 w 90429"/>
                <a:gd name="connsiteY3" fmla="*/ 32580 h 40724"/>
                <a:gd name="connsiteX4" fmla="*/ 8147 w 90429"/>
                <a:gd name="connsiteY4" fmla="*/ 40724 h 40724"/>
                <a:gd name="connsiteX5" fmla="*/ 82283 w 90429"/>
                <a:gd name="connsiteY5" fmla="*/ 40724 h 40724"/>
                <a:gd name="connsiteX6" fmla="*/ 90430 w 90429"/>
                <a:gd name="connsiteY6" fmla="*/ 32580 h 40724"/>
                <a:gd name="connsiteX7" fmla="*/ 90430 w 90429"/>
                <a:gd name="connsiteY7" fmla="*/ 8145 h 40724"/>
                <a:gd name="connsiteX8" fmla="*/ 82283 w 90429"/>
                <a:gd name="connsiteY8" fmla="*/ 0 h 40724"/>
                <a:gd name="connsiteX9" fmla="*/ 82283 w 90429"/>
                <a:gd name="connsiteY9" fmla="*/ 0 h 40724"/>
                <a:gd name="connsiteX10" fmla="*/ 8962 w 90429"/>
                <a:gd name="connsiteY10" fmla="*/ 32580 h 40724"/>
                <a:gd name="connsiteX11" fmla="*/ 8962 w 90429"/>
                <a:gd name="connsiteY11" fmla="*/ 8145 h 40724"/>
                <a:gd name="connsiteX12" fmla="*/ 83097 w 90429"/>
                <a:gd name="connsiteY12" fmla="*/ 8145 h 40724"/>
                <a:gd name="connsiteX13" fmla="*/ 83097 w 90429"/>
                <a:gd name="connsiteY13" fmla="*/ 32580 h 40724"/>
                <a:gd name="connsiteX14" fmla="*/ 8962 w 90429"/>
                <a:gd name="connsiteY14" fmla="*/ 32580 h 4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429" h="40724">
                  <a:moveTo>
                    <a:pt x="82283" y="0"/>
                  </a:moveTo>
                  <a:lnTo>
                    <a:pt x="8147" y="0"/>
                  </a:lnTo>
                  <a:cubicBezTo>
                    <a:pt x="3259" y="0"/>
                    <a:pt x="0" y="4072"/>
                    <a:pt x="0" y="8145"/>
                  </a:cubicBezTo>
                  <a:lnTo>
                    <a:pt x="0" y="32580"/>
                  </a:lnTo>
                  <a:cubicBezTo>
                    <a:pt x="0" y="37467"/>
                    <a:pt x="4073" y="40724"/>
                    <a:pt x="8147" y="40724"/>
                  </a:cubicBezTo>
                  <a:lnTo>
                    <a:pt x="82283" y="40724"/>
                  </a:lnTo>
                  <a:cubicBezTo>
                    <a:pt x="87171" y="40724"/>
                    <a:pt x="90430" y="36652"/>
                    <a:pt x="90430" y="32580"/>
                  </a:cubicBezTo>
                  <a:lnTo>
                    <a:pt x="90430" y="8145"/>
                  </a:lnTo>
                  <a:cubicBezTo>
                    <a:pt x="90430" y="3258"/>
                    <a:pt x="87171" y="0"/>
                    <a:pt x="82283" y="0"/>
                  </a:cubicBezTo>
                  <a:lnTo>
                    <a:pt x="82283" y="0"/>
                  </a:lnTo>
                  <a:close/>
                  <a:moveTo>
                    <a:pt x="8962" y="32580"/>
                  </a:moveTo>
                  <a:lnTo>
                    <a:pt x="8962" y="8145"/>
                  </a:lnTo>
                  <a:lnTo>
                    <a:pt x="83097" y="8145"/>
                  </a:lnTo>
                  <a:lnTo>
                    <a:pt x="83097" y="32580"/>
                  </a:lnTo>
                  <a:lnTo>
                    <a:pt x="8962" y="32580"/>
                  </a:lnTo>
                  <a:close/>
                </a:path>
              </a:pathLst>
            </a:custGeom>
            <a:grpFill/>
            <a:ln w="8132" cap="flat">
              <a:noFill/>
              <a:prstDash val="solid"/>
              <a:miter/>
            </a:ln>
          </p:spPr>
          <p:txBody>
            <a:bodyPr rtlCol="0" anchor="ctr"/>
            <a:lstStyle/>
            <a:p>
              <a:endParaRPr lang="en-US"/>
            </a:p>
          </p:txBody>
        </p:sp>
        <p:sp>
          <p:nvSpPr>
            <p:cNvPr id="10" name="Freeform 268">
              <a:extLst>
                <a:ext uri="{FF2B5EF4-FFF2-40B4-BE49-F238E27FC236}">
                  <a16:creationId xmlns:a16="http://schemas.microsoft.com/office/drawing/2014/main" id="{26757682-C411-26BB-AC74-35DB7151E04C}"/>
                </a:ext>
              </a:extLst>
            </p:cNvPr>
            <p:cNvSpPr/>
            <p:nvPr/>
          </p:nvSpPr>
          <p:spPr>
            <a:xfrm>
              <a:off x="6430612" y="3281577"/>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4072"/>
                    <a:pt x="20367"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1" name="Freeform 269">
              <a:extLst>
                <a:ext uri="{FF2B5EF4-FFF2-40B4-BE49-F238E27FC236}">
                  <a16:creationId xmlns:a16="http://schemas.microsoft.com/office/drawing/2014/main" id="{AF598D3D-2A63-445D-82DE-4E85B2E7C807}"/>
                </a:ext>
              </a:extLst>
            </p:cNvPr>
            <p:cNvSpPr/>
            <p:nvPr/>
          </p:nvSpPr>
          <p:spPr>
            <a:xfrm>
              <a:off x="6463200" y="3281577"/>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4072"/>
                    <a:pt x="20367"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2" name="Freeform 270">
              <a:extLst>
                <a:ext uri="{FF2B5EF4-FFF2-40B4-BE49-F238E27FC236}">
                  <a16:creationId xmlns:a16="http://schemas.microsoft.com/office/drawing/2014/main" id="{926DAD9B-E689-CEB5-3D2C-DAB9B2C0B5D2}"/>
                </a:ext>
              </a:extLst>
            </p:cNvPr>
            <p:cNvSpPr/>
            <p:nvPr/>
          </p:nvSpPr>
          <p:spPr>
            <a:xfrm>
              <a:off x="6495787" y="3281577"/>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4072"/>
                    <a:pt x="21181"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3" name="Freeform 271">
              <a:extLst>
                <a:ext uri="{FF2B5EF4-FFF2-40B4-BE49-F238E27FC236}">
                  <a16:creationId xmlns:a16="http://schemas.microsoft.com/office/drawing/2014/main" id="{E50C4800-45B5-FF2E-31BC-89080ADE79D3}"/>
                </a:ext>
              </a:extLst>
            </p:cNvPr>
            <p:cNvSpPr/>
            <p:nvPr/>
          </p:nvSpPr>
          <p:spPr>
            <a:xfrm>
              <a:off x="6430612" y="3314971"/>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3258"/>
                    <a:pt x="20367"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4" name="Freeform 272">
              <a:extLst>
                <a:ext uri="{FF2B5EF4-FFF2-40B4-BE49-F238E27FC236}">
                  <a16:creationId xmlns:a16="http://schemas.microsoft.com/office/drawing/2014/main" id="{64F6D98B-67B9-D410-EEA2-0F4371A24D78}"/>
                </a:ext>
              </a:extLst>
            </p:cNvPr>
            <p:cNvSpPr/>
            <p:nvPr/>
          </p:nvSpPr>
          <p:spPr>
            <a:xfrm>
              <a:off x="6495787" y="3314971"/>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3258"/>
                    <a:pt x="21181"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5" name="Freeform 273">
              <a:extLst>
                <a:ext uri="{FF2B5EF4-FFF2-40B4-BE49-F238E27FC236}">
                  <a16:creationId xmlns:a16="http://schemas.microsoft.com/office/drawing/2014/main" id="{EDC55200-AAA5-4B97-6643-7FF137FA3860}"/>
                </a:ext>
              </a:extLst>
            </p:cNvPr>
            <p:cNvSpPr/>
            <p:nvPr/>
          </p:nvSpPr>
          <p:spPr>
            <a:xfrm>
              <a:off x="6299449" y="3227821"/>
              <a:ext cx="105908" cy="110770"/>
            </a:xfrm>
            <a:custGeom>
              <a:avLst/>
              <a:gdLst>
                <a:gd name="connsiteX0" fmla="*/ 81468 w 105908"/>
                <a:gd name="connsiteY0" fmla="*/ 8959 h 110770"/>
                <a:gd name="connsiteX1" fmla="*/ 92873 w 105908"/>
                <a:gd name="connsiteY1" fmla="*/ 8959 h 110770"/>
                <a:gd name="connsiteX2" fmla="*/ 52954 w 105908"/>
                <a:gd name="connsiteY2" fmla="*/ 52128 h 110770"/>
                <a:gd name="connsiteX3" fmla="*/ 36661 w 105908"/>
                <a:gd name="connsiteY3" fmla="*/ 35838 h 110770"/>
                <a:gd name="connsiteX4" fmla="*/ 8147 w 105908"/>
                <a:gd name="connsiteY4" fmla="*/ 64345 h 110770"/>
                <a:gd name="connsiteX5" fmla="*/ 44807 w 105908"/>
                <a:gd name="connsiteY5" fmla="*/ 29322 h 110770"/>
                <a:gd name="connsiteX6" fmla="*/ 59472 w 105908"/>
                <a:gd name="connsiteY6" fmla="*/ 32580 h 110770"/>
                <a:gd name="connsiteX7" fmla="*/ 62730 w 105908"/>
                <a:gd name="connsiteY7" fmla="*/ 25249 h 110770"/>
                <a:gd name="connsiteX8" fmla="*/ 44807 w 105908"/>
                <a:gd name="connsiteY8" fmla="*/ 21177 h 110770"/>
                <a:gd name="connsiteX9" fmla="*/ 0 w 105908"/>
                <a:gd name="connsiteY9" fmla="*/ 65974 h 110770"/>
                <a:gd name="connsiteX10" fmla="*/ 44807 w 105908"/>
                <a:gd name="connsiteY10" fmla="*/ 110771 h 110770"/>
                <a:gd name="connsiteX11" fmla="*/ 89615 w 105908"/>
                <a:gd name="connsiteY11" fmla="*/ 65974 h 110770"/>
                <a:gd name="connsiteX12" fmla="*/ 83912 w 105908"/>
                <a:gd name="connsiteY12" fmla="*/ 43983 h 110770"/>
                <a:gd name="connsiteX13" fmla="*/ 76580 w 105908"/>
                <a:gd name="connsiteY13" fmla="*/ 48055 h 110770"/>
                <a:gd name="connsiteX14" fmla="*/ 81468 w 105908"/>
                <a:gd name="connsiteY14" fmla="*/ 65974 h 110770"/>
                <a:gd name="connsiteX15" fmla="*/ 73321 w 105908"/>
                <a:gd name="connsiteY15" fmla="*/ 88780 h 110770"/>
                <a:gd name="connsiteX16" fmla="*/ 73321 w 105908"/>
                <a:gd name="connsiteY16" fmla="*/ 41539 h 110770"/>
                <a:gd name="connsiteX17" fmla="*/ 97761 w 105908"/>
                <a:gd name="connsiteY17" fmla="*/ 14661 h 110770"/>
                <a:gd name="connsiteX18" fmla="*/ 97761 w 105908"/>
                <a:gd name="connsiteY18" fmla="*/ 24435 h 110770"/>
                <a:gd name="connsiteX19" fmla="*/ 105908 w 105908"/>
                <a:gd name="connsiteY19" fmla="*/ 24435 h 110770"/>
                <a:gd name="connsiteX20" fmla="*/ 105908 w 105908"/>
                <a:gd name="connsiteY20" fmla="*/ 0 h 110770"/>
                <a:gd name="connsiteX21" fmla="*/ 81468 w 105908"/>
                <a:gd name="connsiteY21" fmla="*/ 0 h 110770"/>
                <a:gd name="connsiteX22" fmla="*/ 81468 w 105908"/>
                <a:gd name="connsiteY22" fmla="*/ 8959 h 110770"/>
                <a:gd name="connsiteX23" fmla="*/ 16294 w 105908"/>
                <a:gd name="connsiteY23" fmla="*/ 89594 h 110770"/>
                <a:gd name="connsiteX24" fmla="*/ 8962 w 105908"/>
                <a:gd name="connsiteY24" fmla="*/ 74933 h 110770"/>
                <a:gd name="connsiteX25" fmla="*/ 16294 w 105908"/>
                <a:gd name="connsiteY25" fmla="*/ 67603 h 110770"/>
                <a:gd name="connsiteX26" fmla="*/ 16294 w 105908"/>
                <a:gd name="connsiteY26" fmla="*/ 89594 h 110770"/>
                <a:gd name="connsiteX27" fmla="*/ 32587 w 105908"/>
                <a:gd name="connsiteY27" fmla="*/ 100997 h 110770"/>
                <a:gd name="connsiteX28" fmla="*/ 24440 w 105908"/>
                <a:gd name="connsiteY28" fmla="*/ 96924 h 110770"/>
                <a:gd name="connsiteX29" fmla="*/ 24440 w 105908"/>
                <a:gd name="connsiteY29" fmla="*/ 59458 h 110770"/>
                <a:gd name="connsiteX30" fmla="*/ 32587 w 105908"/>
                <a:gd name="connsiteY30" fmla="*/ 51313 h 110770"/>
                <a:gd name="connsiteX31" fmla="*/ 32587 w 105908"/>
                <a:gd name="connsiteY31" fmla="*/ 100997 h 110770"/>
                <a:gd name="connsiteX32" fmla="*/ 48881 w 105908"/>
                <a:gd name="connsiteY32" fmla="*/ 102626 h 110770"/>
                <a:gd name="connsiteX33" fmla="*/ 44807 w 105908"/>
                <a:gd name="connsiteY33" fmla="*/ 102626 h 110770"/>
                <a:gd name="connsiteX34" fmla="*/ 40734 w 105908"/>
                <a:gd name="connsiteY34" fmla="*/ 102626 h 110770"/>
                <a:gd name="connsiteX35" fmla="*/ 40734 w 105908"/>
                <a:gd name="connsiteY35" fmla="*/ 51313 h 110770"/>
                <a:gd name="connsiteX36" fmla="*/ 48881 w 105908"/>
                <a:gd name="connsiteY36" fmla="*/ 59458 h 110770"/>
                <a:gd name="connsiteX37" fmla="*/ 48881 w 105908"/>
                <a:gd name="connsiteY37" fmla="*/ 102626 h 110770"/>
                <a:gd name="connsiteX38" fmla="*/ 65174 w 105908"/>
                <a:gd name="connsiteY38" fmla="*/ 96924 h 110770"/>
                <a:gd name="connsiteX39" fmla="*/ 57027 w 105908"/>
                <a:gd name="connsiteY39" fmla="*/ 100997 h 110770"/>
                <a:gd name="connsiteX40" fmla="*/ 57027 w 105908"/>
                <a:gd name="connsiteY40" fmla="*/ 59458 h 110770"/>
                <a:gd name="connsiteX41" fmla="*/ 65174 w 105908"/>
                <a:gd name="connsiteY41" fmla="*/ 50498 h 110770"/>
                <a:gd name="connsiteX42" fmla="*/ 65174 w 105908"/>
                <a:gd name="connsiteY42" fmla="*/ 96924 h 11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5908" h="110770">
                  <a:moveTo>
                    <a:pt x="81468" y="8959"/>
                  </a:moveTo>
                  <a:lnTo>
                    <a:pt x="92873" y="8959"/>
                  </a:lnTo>
                  <a:lnTo>
                    <a:pt x="52954" y="52128"/>
                  </a:lnTo>
                  <a:lnTo>
                    <a:pt x="36661" y="35838"/>
                  </a:lnTo>
                  <a:lnTo>
                    <a:pt x="8147" y="64345"/>
                  </a:lnTo>
                  <a:cubicBezTo>
                    <a:pt x="8962" y="44797"/>
                    <a:pt x="25255" y="29322"/>
                    <a:pt x="44807" y="29322"/>
                  </a:cubicBezTo>
                  <a:cubicBezTo>
                    <a:pt x="49696" y="29322"/>
                    <a:pt x="55399" y="30136"/>
                    <a:pt x="59472" y="32580"/>
                  </a:cubicBezTo>
                  <a:lnTo>
                    <a:pt x="62730" y="25249"/>
                  </a:lnTo>
                  <a:cubicBezTo>
                    <a:pt x="57027" y="22806"/>
                    <a:pt x="50510" y="21177"/>
                    <a:pt x="44807" y="21177"/>
                  </a:cubicBezTo>
                  <a:cubicBezTo>
                    <a:pt x="19552" y="21177"/>
                    <a:pt x="0" y="41539"/>
                    <a:pt x="0" y="65974"/>
                  </a:cubicBezTo>
                  <a:cubicBezTo>
                    <a:pt x="0" y="91223"/>
                    <a:pt x="20367" y="110771"/>
                    <a:pt x="44807" y="110771"/>
                  </a:cubicBezTo>
                  <a:cubicBezTo>
                    <a:pt x="69248" y="110771"/>
                    <a:pt x="89615" y="90408"/>
                    <a:pt x="89615" y="65974"/>
                  </a:cubicBezTo>
                  <a:cubicBezTo>
                    <a:pt x="89615" y="57829"/>
                    <a:pt x="87171" y="50498"/>
                    <a:pt x="83912" y="43983"/>
                  </a:cubicBezTo>
                  <a:lnTo>
                    <a:pt x="76580" y="48055"/>
                  </a:lnTo>
                  <a:cubicBezTo>
                    <a:pt x="79839" y="53756"/>
                    <a:pt x="81468" y="60272"/>
                    <a:pt x="81468" y="65974"/>
                  </a:cubicBezTo>
                  <a:cubicBezTo>
                    <a:pt x="81468" y="74933"/>
                    <a:pt x="78209" y="83078"/>
                    <a:pt x="73321" y="88780"/>
                  </a:cubicBezTo>
                  <a:lnTo>
                    <a:pt x="73321" y="41539"/>
                  </a:lnTo>
                  <a:lnTo>
                    <a:pt x="97761" y="14661"/>
                  </a:lnTo>
                  <a:lnTo>
                    <a:pt x="97761" y="24435"/>
                  </a:lnTo>
                  <a:lnTo>
                    <a:pt x="105908" y="24435"/>
                  </a:lnTo>
                  <a:lnTo>
                    <a:pt x="105908" y="0"/>
                  </a:lnTo>
                  <a:lnTo>
                    <a:pt x="81468" y="0"/>
                  </a:lnTo>
                  <a:lnTo>
                    <a:pt x="81468" y="8959"/>
                  </a:lnTo>
                  <a:close/>
                  <a:moveTo>
                    <a:pt x="16294" y="89594"/>
                  </a:moveTo>
                  <a:cubicBezTo>
                    <a:pt x="13035" y="85521"/>
                    <a:pt x="10591" y="80635"/>
                    <a:pt x="8962" y="74933"/>
                  </a:cubicBezTo>
                  <a:lnTo>
                    <a:pt x="16294" y="67603"/>
                  </a:lnTo>
                  <a:lnTo>
                    <a:pt x="16294" y="89594"/>
                  </a:lnTo>
                  <a:close/>
                  <a:moveTo>
                    <a:pt x="32587" y="100997"/>
                  </a:moveTo>
                  <a:cubicBezTo>
                    <a:pt x="29329" y="100182"/>
                    <a:pt x="26885" y="98553"/>
                    <a:pt x="24440" y="96924"/>
                  </a:cubicBezTo>
                  <a:lnTo>
                    <a:pt x="24440" y="59458"/>
                  </a:lnTo>
                  <a:lnTo>
                    <a:pt x="32587" y="51313"/>
                  </a:lnTo>
                  <a:lnTo>
                    <a:pt x="32587" y="100997"/>
                  </a:lnTo>
                  <a:close/>
                  <a:moveTo>
                    <a:pt x="48881" y="102626"/>
                  </a:moveTo>
                  <a:cubicBezTo>
                    <a:pt x="47252" y="102626"/>
                    <a:pt x="46437" y="102626"/>
                    <a:pt x="44807" y="102626"/>
                  </a:cubicBezTo>
                  <a:cubicBezTo>
                    <a:pt x="43178" y="102626"/>
                    <a:pt x="42363" y="102626"/>
                    <a:pt x="40734" y="102626"/>
                  </a:cubicBezTo>
                  <a:lnTo>
                    <a:pt x="40734" y="51313"/>
                  </a:lnTo>
                  <a:lnTo>
                    <a:pt x="48881" y="59458"/>
                  </a:lnTo>
                  <a:lnTo>
                    <a:pt x="48881" y="102626"/>
                  </a:lnTo>
                  <a:close/>
                  <a:moveTo>
                    <a:pt x="65174" y="96924"/>
                  </a:moveTo>
                  <a:cubicBezTo>
                    <a:pt x="62730" y="98553"/>
                    <a:pt x="60286" y="100182"/>
                    <a:pt x="57027" y="100997"/>
                  </a:cubicBezTo>
                  <a:lnTo>
                    <a:pt x="57027" y="59458"/>
                  </a:lnTo>
                  <a:lnTo>
                    <a:pt x="65174" y="50498"/>
                  </a:lnTo>
                  <a:lnTo>
                    <a:pt x="65174" y="96924"/>
                  </a:lnTo>
                  <a:close/>
                </a:path>
              </a:pathLst>
            </a:custGeom>
            <a:grpFill/>
            <a:ln w="8132"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6CC36A53-14A2-A897-B178-7203211EA836}"/>
              </a:ext>
            </a:extLst>
          </p:cNvPr>
          <p:cNvSpPr txBox="1"/>
          <p:nvPr/>
        </p:nvSpPr>
        <p:spPr>
          <a:xfrm>
            <a:off x="9644817" y="6479042"/>
            <a:ext cx="3798965" cy="307777"/>
          </a:xfrm>
          <a:prstGeom prst="rect">
            <a:avLst/>
          </a:prstGeom>
          <a:noFill/>
        </p:spPr>
        <p:txBody>
          <a:bodyPr wrap="square" rtlCol="0">
            <a:spAutoFit/>
          </a:bodyPr>
          <a:lstStyle/>
          <a:p>
            <a:r>
              <a:rPr lang="en-IE" sz="1400" i="0" dirty="0">
                <a:solidFill>
                  <a:srgbClr val="A23B23"/>
                </a:solidFill>
                <a:effectLst/>
              </a:rPr>
              <a:t>Credit: Forbes Finance Council</a:t>
            </a:r>
            <a:endParaRPr lang="en-IE" sz="1400" dirty="0">
              <a:solidFill>
                <a:srgbClr val="A23B23"/>
              </a:solidFill>
            </a:endParaRPr>
          </a:p>
        </p:txBody>
      </p:sp>
    </p:spTree>
    <p:extLst>
      <p:ext uri="{BB962C8B-B14F-4D97-AF65-F5344CB8AC3E}">
        <p14:creationId xmlns:p14="http://schemas.microsoft.com/office/powerpoint/2010/main" val="18873880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279EF30-A9A7-9078-1DC6-990F370B30FD}"/>
              </a:ext>
            </a:extLst>
          </p:cNvPr>
          <p:cNvSpPr>
            <a:spLocks noGrp="1"/>
          </p:cNvSpPr>
          <p:nvPr>
            <p:ph type="pic" sz="quarter" idx="15"/>
          </p:nvPr>
        </p:nvSpPr>
        <p:spPr/>
      </p:sp>
      <p:sp>
        <p:nvSpPr>
          <p:cNvPr id="3" name="Text Placeholder 2">
            <a:extLst>
              <a:ext uri="{FF2B5EF4-FFF2-40B4-BE49-F238E27FC236}">
                <a16:creationId xmlns:a16="http://schemas.microsoft.com/office/drawing/2014/main" id="{5CEA0A48-6C09-CB58-2026-CC37E8793C4E}"/>
              </a:ext>
            </a:extLst>
          </p:cNvPr>
          <p:cNvSpPr>
            <a:spLocks noGrp="1"/>
          </p:cNvSpPr>
          <p:nvPr>
            <p:ph type="body" sz="quarter" idx="13"/>
          </p:nvPr>
        </p:nvSpPr>
        <p:spPr/>
        <p:txBody>
          <a:bodyPr/>
          <a:lstStyle/>
          <a:p>
            <a:r>
              <a:rPr lang="en-IE" dirty="0"/>
              <a:t>An Irish Example, </a:t>
            </a:r>
            <a:r>
              <a:rPr lang="en-GB" sz="3600" b="1" i="0" dirty="0">
                <a:solidFill>
                  <a:srgbClr val="1E494F"/>
                </a:solidFill>
                <a:effectLst/>
                <a:hlinkClick r:id="rId3"/>
              </a:rPr>
              <a:t>Micro Finance Ireland</a:t>
            </a:r>
            <a:r>
              <a:rPr lang="en-GB" sz="3600" b="1" i="0" dirty="0">
                <a:solidFill>
                  <a:srgbClr val="1E494F"/>
                </a:solidFill>
                <a:effectLst/>
              </a:rPr>
              <a:t> </a:t>
            </a:r>
            <a:endParaRPr lang="en-IE" dirty="0"/>
          </a:p>
        </p:txBody>
      </p:sp>
      <p:sp>
        <p:nvSpPr>
          <p:cNvPr id="5" name="TextBox 4">
            <a:extLst>
              <a:ext uri="{FF2B5EF4-FFF2-40B4-BE49-F238E27FC236}">
                <a16:creationId xmlns:a16="http://schemas.microsoft.com/office/drawing/2014/main" id="{A47FF46E-87EA-71D3-DAC8-23AD814861D3}"/>
              </a:ext>
            </a:extLst>
          </p:cNvPr>
          <p:cNvSpPr txBox="1"/>
          <p:nvPr/>
        </p:nvSpPr>
        <p:spPr>
          <a:xfrm>
            <a:off x="132200" y="2006039"/>
            <a:ext cx="4839850" cy="4708981"/>
          </a:xfrm>
          <a:prstGeom prst="rect">
            <a:avLst/>
          </a:prstGeom>
          <a:noFill/>
        </p:spPr>
        <p:txBody>
          <a:bodyPr wrap="square">
            <a:spAutoFit/>
          </a:bodyPr>
          <a:lstStyle/>
          <a:p>
            <a:pPr algn="l" fontAlgn="base"/>
            <a:r>
              <a:rPr lang="en-GB" sz="2000" b="1" i="0" dirty="0">
                <a:solidFill>
                  <a:srgbClr val="1E494F"/>
                </a:solidFill>
                <a:effectLst/>
                <a:hlinkClick r:id="rId3"/>
              </a:rPr>
              <a:t>Micro Finance Ireland</a:t>
            </a:r>
            <a:r>
              <a:rPr lang="en-GB" sz="2000" b="1" i="0" dirty="0">
                <a:solidFill>
                  <a:srgbClr val="1E494F"/>
                </a:solidFill>
                <a:effectLst/>
              </a:rPr>
              <a:t> provides small loans through the Government’s Microenterprise Loan Fund. The purpose of the fund is to help start-ups and established businesses to get the finance they need for their business</a:t>
            </a:r>
            <a:endParaRPr lang="en-GB" sz="2000" b="0" i="0" dirty="0">
              <a:solidFill>
                <a:srgbClr val="1E494F"/>
              </a:solidFill>
              <a:effectLst/>
            </a:endParaRPr>
          </a:p>
          <a:p>
            <a:pPr algn="l" fontAlgn="base"/>
            <a:r>
              <a:rPr lang="en-GB" sz="2000" b="1" i="0" dirty="0">
                <a:solidFill>
                  <a:srgbClr val="1E494F"/>
                </a:solidFill>
                <a:effectLst/>
              </a:rPr>
              <a:t>What </a:t>
            </a:r>
            <a:r>
              <a:rPr lang="en-GB" sz="2000" b="1" dirty="0">
                <a:solidFill>
                  <a:srgbClr val="1E494F"/>
                </a:solidFill>
              </a:rPr>
              <a:t>do they mean by</a:t>
            </a:r>
            <a:r>
              <a:rPr lang="en-GB" sz="2000" b="1" i="0" dirty="0">
                <a:solidFill>
                  <a:srgbClr val="1E494F"/>
                </a:solidFill>
                <a:effectLst/>
              </a:rPr>
              <a:t> a micro-enterprise? </a:t>
            </a:r>
            <a:r>
              <a:rPr lang="en-GB" sz="2000" b="0" i="0" dirty="0">
                <a:solidFill>
                  <a:srgbClr val="1E494F"/>
                </a:solidFill>
                <a:effectLst/>
              </a:rPr>
              <a:t>It is simply a small business (including </a:t>
            </a:r>
            <a:r>
              <a:rPr lang="en-GB" sz="2000" dirty="0">
                <a:solidFill>
                  <a:srgbClr val="1E494F"/>
                </a:solidFill>
              </a:rPr>
              <a:t>smallholder producers </a:t>
            </a:r>
            <a:r>
              <a:rPr lang="en-GB" sz="2000" dirty="0" err="1">
                <a:solidFill>
                  <a:srgbClr val="1E494F"/>
                </a:solidFill>
              </a:rPr>
              <a:t>esp</a:t>
            </a:r>
            <a:r>
              <a:rPr lang="en-GB" sz="2000" dirty="0">
                <a:solidFill>
                  <a:srgbClr val="1E494F"/>
                </a:solidFill>
              </a:rPr>
              <a:t> those in the food  business</a:t>
            </a:r>
            <a:r>
              <a:rPr lang="en-GB" sz="2000" b="0" i="0" dirty="0">
                <a:solidFill>
                  <a:srgbClr val="1E494F"/>
                </a:solidFill>
                <a:effectLst/>
              </a:rPr>
              <a:t>) with fewer than 10 employees and an annual turnover of less than €2m. </a:t>
            </a:r>
            <a:r>
              <a:rPr lang="en-GB" sz="2000" dirty="0">
                <a:solidFill>
                  <a:srgbClr val="1E494F"/>
                </a:solidFill>
              </a:rPr>
              <a:t>They</a:t>
            </a:r>
            <a:r>
              <a:rPr lang="en-GB" sz="2000" b="0" i="0" dirty="0">
                <a:solidFill>
                  <a:srgbClr val="1E494F"/>
                </a:solidFill>
                <a:effectLst/>
              </a:rPr>
              <a:t> help by providing unsecured business loans of €2,000 to €25,000 for commercially viable proposals. </a:t>
            </a:r>
          </a:p>
          <a:p>
            <a:pPr algn="l" fontAlgn="base"/>
            <a:r>
              <a:rPr lang="en-GB" sz="2000" b="0" i="0" dirty="0">
                <a:solidFill>
                  <a:srgbClr val="1E494F"/>
                </a:solidFill>
                <a:effectLst/>
              </a:rPr>
              <a:t>Sole Traders, Partnerships &amp; Limited Companies are all eligible to apply.</a:t>
            </a:r>
          </a:p>
        </p:txBody>
      </p:sp>
      <p:pic>
        <p:nvPicPr>
          <p:cNvPr id="6" name="Online Media 5" title="Joe's application to Microfinance Ireland">
            <a:hlinkClick r:id="" action="ppaction://media"/>
            <a:extLst>
              <a:ext uri="{FF2B5EF4-FFF2-40B4-BE49-F238E27FC236}">
                <a16:creationId xmlns:a16="http://schemas.microsoft.com/office/drawing/2014/main" id="{588929A6-649E-80BE-5542-FA127CB6A648}"/>
              </a:ext>
            </a:extLst>
          </p:cNvPr>
          <p:cNvPicPr>
            <a:picLocks noRot="1" noChangeAspect="1"/>
          </p:cNvPicPr>
          <p:nvPr>
            <a:videoFile r:link="rId1"/>
          </p:nvPr>
        </p:nvPicPr>
        <p:blipFill>
          <a:blip r:embed="rId4"/>
          <a:stretch>
            <a:fillRect/>
          </a:stretch>
        </p:blipFill>
        <p:spPr>
          <a:xfrm>
            <a:off x="5388464" y="1828415"/>
            <a:ext cx="5733052" cy="3709743"/>
          </a:xfrm>
          <a:prstGeom prst="rect">
            <a:avLst/>
          </a:prstGeom>
        </p:spPr>
      </p:pic>
      <p:sp>
        <p:nvSpPr>
          <p:cNvPr id="8" name="TextBox 7">
            <a:extLst>
              <a:ext uri="{FF2B5EF4-FFF2-40B4-BE49-F238E27FC236}">
                <a16:creationId xmlns:a16="http://schemas.microsoft.com/office/drawing/2014/main" id="{BD22BB59-534C-3A4A-8C7F-70E435B3A455}"/>
              </a:ext>
            </a:extLst>
          </p:cNvPr>
          <p:cNvSpPr txBox="1"/>
          <p:nvPr/>
        </p:nvSpPr>
        <p:spPr>
          <a:xfrm>
            <a:off x="7085164" y="5958213"/>
            <a:ext cx="6094562" cy="369332"/>
          </a:xfrm>
          <a:prstGeom prst="rect">
            <a:avLst/>
          </a:prstGeom>
          <a:noFill/>
        </p:spPr>
        <p:txBody>
          <a:bodyPr wrap="square">
            <a:spAutoFit/>
          </a:bodyPr>
          <a:lstStyle/>
          <a:p>
            <a:r>
              <a:rPr lang="en-US">
                <a:hlinkClick r:id="rId5"/>
              </a:rPr>
              <a:t>Joe's application to Microfinance Ireland - YouTube</a:t>
            </a:r>
            <a:endParaRPr lang="en-IE"/>
          </a:p>
        </p:txBody>
      </p:sp>
    </p:spTree>
    <p:extLst>
      <p:ext uri="{BB962C8B-B14F-4D97-AF65-F5344CB8AC3E}">
        <p14:creationId xmlns:p14="http://schemas.microsoft.com/office/powerpoint/2010/main" val="157937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10650BA-D090-4A23-98E3-B48BBAEA9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8" descr="Man celebrating in the crowd">
            <a:extLst>
              <a:ext uri="{FF2B5EF4-FFF2-40B4-BE49-F238E27FC236}">
                <a16:creationId xmlns:a16="http://schemas.microsoft.com/office/drawing/2014/main" id="{91B4CE25-4E33-4595-8FA3-E31FCD19F8FC}"/>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b="-2"/>
          <a:stretch/>
        </p:blipFill>
        <p:spPr>
          <a:xfrm>
            <a:off x="-9527" y="3725"/>
            <a:ext cx="5846165" cy="6850548"/>
          </a:xfrm>
          <a:prstGeom prst="rect">
            <a:avLst/>
          </a:prstGeom>
        </p:spPr>
      </p:pic>
      <p:grpSp>
        <p:nvGrpSpPr>
          <p:cNvPr id="23" name="Group 22">
            <a:extLst>
              <a:ext uri="{FF2B5EF4-FFF2-40B4-BE49-F238E27FC236}">
                <a16:creationId xmlns:a16="http://schemas.microsoft.com/office/drawing/2014/main" id="{FFB939B9-73CE-4644-87BB-72AEBF0011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527" y="-6558"/>
            <a:ext cx="6254832" cy="6874766"/>
            <a:chOff x="-9149" y="3725"/>
            <a:chExt cx="6254832" cy="6887203"/>
          </a:xfrm>
        </p:grpSpPr>
        <p:sp>
          <p:nvSpPr>
            <p:cNvPr id="24" name="Freeform: Shape 23">
              <a:extLst>
                <a:ext uri="{FF2B5EF4-FFF2-40B4-BE49-F238E27FC236}">
                  <a16:creationId xmlns:a16="http://schemas.microsoft.com/office/drawing/2014/main" id="{15F2A0CF-7879-4629-AC2B-4069D77A3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38645"/>
              <a:ext cx="5933139" cy="6387893"/>
            </a:xfrm>
            <a:custGeom>
              <a:avLst/>
              <a:gdLst>
                <a:gd name="connsiteX0" fmla="*/ 5852909 w 5933139"/>
                <a:gd name="connsiteY0" fmla="*/ 2469528 h 6335678"/>
                <a:gd name="connsiteX1" fmla="*/ 5830799 w 5933139"/>
                <a:gd name="connsiteY1" fmla="*/ 2394015 h 6335678"/>
                <a:gd name="connsiteX2" fmla="*/ 5805878 w 5933139"/>
                <a:gd name="connsiteY2" fmla="*/ 2319439 h 6335678"/>
                <a:gd name="connsiteX3" fmla="*/ 5778708 w 5933139"/>
                <a:gd name="connsiteY3" fmla="*/ 2245800 h 6335678"/>
                <a:gd name="connsiteX4" fmla="*/ 5652978 w 5933139"/>
                <a:gd name="connsiteY4" fmla="*/ 1959675 h 6335678"/>
                <a:gd name="connsiteX5" fmla="*/ 5327691 w 5933139"/>
                <a:gd name="connsiteY5" fmla="*/ 1432958 h 6335678"/>
                <a:gd name="connsiteX6" fmla="*/ 4921458 w 5933139"/>
                <a:gd name="connsiteY6" fmla="*/ 973322 h 6335678"/>
                <a:gd name="connsiteX7" fmla="*/ 4450018 w 5933139"/>
                <a:gd name="connsiteY7" fmla="*/ 586764 h 6335678"/>
                <a:gd name="connsiteX8" fmla="*/ 4193311 w 5933139"/>
                <a:gd name="connsiteY8" fmla="*/ 423558 h 6335678"/>
                <a:gd name="connsiteX9" fmla="*/ 3924237 w 5933139"/>
                <a:gd name="connsiteY9" fmla="*/ 281901 h 6335678"/>
                <a:gd name="connsiteX10" fmla="*/ 3352175 w 5933139"/>
                <a:gd name="connsiteY10" fmla="*/ 75786 h 6335678"/>
                <a:gd name="connsiteX11" fmla="*/ 3051997 w 5933139"/>
                <a:gd name="connsiteY11" fmla="*/ 19011 h 6335678"/>
                <a:gd name="connsiteX12" fmla="*/ 2745823 w 5933139"/>
                <a:gd name="connsiteY12" fmla="*/ 86 h 6335678"/>
                <a:gd name="connsiteX13" fmla="*/ 2141720 w 5933139"/>
                <a:gd name="connsiteY13" fmla="*/ 55550 h 6335678"/>
                <a:gd name="connsiteX14" fmla="*/ 1551295 w 5933139"/>
                <a:gd name="connsiteY14" fmla="*/ 216319 h 6335678"/>
                <a:gd name="connsiteX15" fmla="*/ 1001718 w 5933139"/>
                <a:gd name="connsiteY15" fmla="*/ 498134 h 6335678"/>
                <a:gd name="connsiteX16" fmla="*/ 754755 w 5933139"/>
                <a:gd name="connsiteY16" fmla="*/ 685886 h 6335678"/>
                <a:gd name="connsiteX17" fmla="*/ 533462 w 5933139"/>
                <a:gd name="connsiteY17" fmla="*/ 903056 h 6335678"/>
                <a:gd name="connsiteX18" fmla="*/ 0 w 5933139"/>
                <a:gd name="connsiteY18" fmla="*/ 1646568 h 6335678"/>
                <a:gd name="connsiteX19" fmla="*/ 0 w 5933139"/>
                <a:gd name="connsiteY19" fmla="*/ 4709059 h 6335678"/>
                <a:gd name="connsiteX20" fmla="*/ 120671 w 5933139"/>
                <a:gd name="connsiteY20" fmla="*/ 4907491 h 6335678"/>
                <a:gd name="connsiteX21" fmla="*/ 507979 w 5933139"/>
                <a:gd name="connsiteY21" fmla="*/ 5384178 h 6335678"/>
                <a:gd name="connsiteX22" fmla="*/ 972112 w 5933139"/>
                <a:gd name="connsiteY22" fmla="*/ 5778607 h 6335678"/>
                <a:gd name="connsiteX23" fmla="*/ 1229943 w 5933139"/>
                <a:gd name="connsiteY23" fmla="*/ 5939939 h 6335678"/>
                <a:gd name="connsiteX24" fmla="*/ 1502389 w 5933139"/>
                <a:gd name="connsiteY24" fmla="*/ 6073913 h 6335678"/>
                <a:gd name="connsiteX25" fmla="*/ 2673870 w 5933139"/>
                <a:gd name="connsiteY25" fmla="*/ 6333993 h 6335678"/>
                <a:gd name="connsiteX26" fmla="*/ 2749196 w 5933139"/>
                <a:gd name="connsiteY26" fmla="*/ 6335679 h 6335678"/>
                <a:gd name="connsiteX27" fmla="*/ 2787983 w 5933139"/>
                <a:gd name="connsiteY27" fmla="*/ 6335492 h 6335678"/>
                <a:gd name="connsiteX28" fmla="*/ 2826770 w 5933139"/>
                <a:gd name="connsiteY28" fmla="*/ 6334368 h 6335678"/>
                <a:gd name="connsiteX29" fmla="*/ 2981918 w 5933139"/>
                <a:gd name="connsiteY29" fmla="*/ 6319939 h 6335678"/>
                <a:gd name="connsiteX30" fmla="*/ 3285282 w 5933139"/>
                <a:gd name="connsiteY30" fmla="*/ 6241803 h 6335678"/>
                <a:gd name="connsiteX31" fmla="*/ 3566347 w 5933139"/>
                <a:gd name="connsiteY31" fmla="*/ 6104831 h 6335678"/>
                <a:gd name="connsiteX32" fmla="*/ 3818369 w 5933139"/>
                <a:gd name="connsiteY32" fmla="*/ 5926823 h 6335678"/>
                <a:gd name="connsiteX33" fmla="*/ 4044908 w 5933139"/>
                <a:gd name="connsiteY33" fmla="*/ 5726329 h 6335678"/>
                <a:gd name="connsiteX34" fmla="*/ 4151151 w 5933139"/>
                <a:gd name="connsiteY34" fmla="*/ 5622147 h 6335678"/>
                <a:gd name="connsiteX35" fmla="*/ 4253834 w 5933139"/>
                <a:gd name="connsiteY35" fmla="*/ 5516841 h 6335678"/>
                <a:gd name="connsiteX36" fmla="*/ 4452453 w 5933139"/>
                <a:gd name="connsiteY36" fmla="*/ 5306979 h 6335678"/>
                <a:gd name="connsiteX37" fmla="*/ 4548578 w 5933139"/>
                <a:gd name="connsiteY37" fmla="*/ 5202797 h 6335678"/>
                <a:gd name="connsiteX38" fmla="*/ 4596546 w 5933139"/>
                <a:gd name="connsiteY38" fmla="*/ 5151456 h 6335678"/>
                <a:gd name="connsiteX39" fmla="*/ 4643016 w 5933139"/>
                <a:gd name="connsiteY39" fmla="*/ 5103300 h 6335678"/>
                <a:gd name="connsiteX40" fmla="*/ 4739515 w 5933139"/>
                <a:gd name="connsiteY40" fmla="*/ 5013172 h 6335678"/>
                <a:gd name="connsiteX41" fmla="*/ 4842198 w 5933139"/>
                <a:gd name="connsiteY41" fmla="*/ 4930164 h 6335678"/>
                <a:gd name="connsiteX42" fmla="*/ 5071360 w 5933139"/>
                <a:gd name="connsiteY42" fmla="*/ 4780449 h 6335678"/>
                <a:gd name="connsiteX43" fmla="*/ 5332001 w 5933139"/>
                <a:gd name="connsiteY43" fmla="*/ 4615932 h 6335678"/>
                <a:gd name="connsiteX44" fmla="*/ 5397396 w 5933139"/>
                <a:gd name="connsiteY44" fmla="*/ 4563655 h 6335678"/>
                <a:gd name="connsiteX45" fmla="*/ 5459417 w 5933139"/>
                <a:gd name="connsiteY45" fmla="*/ 4505380 h 6335678"/>
                <a:gd name="connsiteX46" fmla="*/ 5567159 w 5933139"/>
                <a:gd name="connsiteY46" fmla="*/ 4374029 h 6335678"/>
                <a:gd name="connsiteX47" fmla="*/ 5651292 w 5933139"/>
                <a:gd name="connsiteY47" fmla="*/ 4231810 h 6335678"/>
                <a:gd name="connsiteX48" fmla="*/ 5716686 w 5933139"/>
                <a:gd name="connsiteY48" fmla="*/ 4085655 h 6335678"/>
                <a:gd name="connsiteX49" fmla="*/ 5820681 w 5933139"/>
                <a:gd name="connsiteY49" fmla="*/ 3791848 h 6335678"/>
                <a:gd name="connsiteX50" fmla="*/ 5898629 w 5933139"/>
                <a:gd name="connsiteY50" fmla="*/ 3487922 h 6335678"/>
                <a:gd name="connsiteX51" fmla="*/ 5932170 w 5933139"/>
                <a:gd name="connsiteY51" fmla="*/ 3174066 h 6335678"/>
                <a:gd name="connsiteX52" fmla="*/ 5872209 w 5933139"/>
                <a:gd name="connsiteY52" fmla="*/ 2545978 h 6335678"/>
                <a:gd name="connsiteX53" fmla="*/ 5852909 w 5933139"/>
                <a:gd name="connsiteY53" fmla="*/ 2469528 h 6335678"/>
                <a:gd name="connsiteX54" fmla="*/ 5507386 w 5933139"/>
                <a:gd name="connsiteY54" fmla="*/ 3724580 h 6335678"/>
                <a:gd name="connsiteX55" fmla="*/ 5453609 w 5933139"/>
                <a:gd name="connsiteY55" fmla="*/ 3989906 h 6335678"/>
                <a:gd name="connsiteX56" fmla="*/ 5344181 w 5933139"/>
                <a:gd name="connsiteY56" fmla="*/ 4220380 h 6335678"/>
                <a:gd name="connsiteX57" fmla="*/ 5171419 w 5933139"/>
                <a:gd name="connsiteY57" fmla="*/ 4388644 h 6335678"/>
                <a:gd name="connsiteX58" fmla="*/ 5057868 w 5933139"/>
                <a:gd name="connsiteY58" fmla="*/ 4453851 h 6335678"/>
                <a:gd name="connsiteX59" fmla="*/ 4930265 w 5933139"/>
                <a:gd name="connsiteY59" fmla="*/ 4516810 h 6335678"/>
                <a:gd name="connsiteX60" fmla="*/ 4660067 w 5933139"/>
                <a:gd name="connsiteY60" fmla="*/ 4664276 h 6335678"/>
                <a:gd name="connsiteX61" fmla="*/ 4408794 w 5933139"/>
                <a:gd name="connsiteY61" fmla="*/ 4857836 h 6335678"/>
                <a:gd name="connsiteX62" fmla="*/ 4352207 w 5933139"/>
                <a:gd name="connsiteY62" fmla="*/ 4911988 h 6335678"/>
                <a:gd name="connsiteX63" fmla="*/ 4299366 w 5933139"/>
                <a:gd name="connsiteY63" fmla="*/ 4965390 h 6335678"/>
                <a:gd name="connsiteX64" fmla="*/ 4197621 w 5933139"/>
                <a:gd name="connsiteY64" fmla="*/ 5074257 h 6335678"/>
                <a:gd name="connsiteX65" fmla="*/ 4008744 w 5933139"/>
                <a:gd name="connsiteY65" fmla="*/ 5297985 h 6335678"/>
                <a:gd name="connsiteX66" fmla="*/ 3917304 w 5933139"/>
                <a:gd name="connsiteY66" fmla="*/ 5409100 h 6335678"/>
                <a:gd name="connsiteX67" fmla="*/ 3826052 w 5933139"/>
                <a:gd name="connsiteY67" fmla="*/ 5518153 h 6335678"/>
                <a:gd name="connsiteX68" fmla="*/ 3637925 w 5933139"/>
                <a:gd name="connsiteY68" fmla="*/ 5725017 h 6335678"/>
                <a:gd name="connsiteX69" fmla="*/ 3433497 w 5933139"/>
                <a:gd name="connsiteY69" fmla="*/ 5906586 h 6335678"/>
                <a:gd name="connsiteX70" fmla="*/ 3204522 w 5933139"/>
                <a:gd name="connsiteY70" fmla="*/ 6046744 h 6335678"/>
                <a:gd name="connsiteX71" fmla="*/ 2950439 w 5933139"/>
                <a:gd name="connsiteY71" fmla="*/ 6129190 h 6335678"/>
                <a:gd name="connsiteX72" fmla="*/ 2816839 w 5933139"/>
                <a:gd name="connsiteY72" fmla="*/ 6146428 h 6335678"/>
                <a:gd name="connsiteX73" fmla="*/ 2749009 w 5933139"/>
                <a:gd name="connsiteY73" fmla="*/ 6149051 h 6335678"/>
                <a:gd name="connsiteX74" fmla="*/ 2678930 w 5933139"/>
                <a:gd name="connsiteY74" fmla="*/ 6148677 h 6335678"/>
                <a:gd name="connsiteX75" fmla="*/ 2125793 w 5933139"/>
                <a:gd name="connsiteY75" fmla="*/ 6065481 h 6335678"/>
                <a:gd name="connsiteX76" fmla="*/ 1610506 w 5933139"/>
                <a:gd name="connsiteY76" fmla="*/ 5851310 h 6335678"/>
                <a:gd name="connsiteX77" fmla="*/ 1373099 w 5933139"/>
                <a:gd name="connsiteY77" fmla="*/ 5706279 h 6335678"/>
                <a:gd name="connsiteX78" fmla="*/ 1315949 w 5933139"/>
                <a:gd name="connsiteY78" fmla="*/ 5666743 h 6335678"/>
                <a:gd name="connsiteX79" fmla="*/ 1259923 w 5933139"/>
                <a:gd name="connsiteY79" fmla="*/ 5625894 h 6335678"/>
                <a:gd name="connsiteX80" fmla="*/ 1204647 w 5933139"/>
                <a:gd name="connsiteY80" fmla="*/ 5583922 h 6335678"/>
                <a:gd name="connsiteX81" fmla="*/ 1150308 w 5933139"/>
                <a:gd name="connsiteY81" fmla="*/ 5540826 h 6335678"/>
                <a:gd name="connsiteX82" fmla="*/ 751569 w 5933139"/>
                <a:gd name="connsiteY82" fmla="*/ 5158015 h 6335678"/>
                <a:gd name="connsiteX83" fmla="*/ 663315 w 5933139"/>
                <a:gd name="connsiteY83" fmla="*/ 5052146 h 6335678"/>
                <a:gd name="connsiteX84" fmla="*/ 580869 w 5933139"/>
                <a:gd name="connsiteY84" fmla="*/ 4942718 h 6335678"/>
                <a:gd name="connsiteX85" fmla="*/ 432279 w 5933139"/>
                <a:gd name="connsiteY85" fmla="*/ 4713369 h 6335678"/>
                <a:gd name="connsiteX86" fmla="*/ 205553 w 5933139"/>
                <a:gd name="connsiteY86" fmla="*/ 4219443 h 6335678"/>
                <a:gd name="connsiteX87" fmla="*/ 79448 w 5933139"/>
                <a:gd name="connsiteY87" fmla="*/ 3693850 h 6335678"/>
                <a:gd name="connsiteX88" fmla="*/ 53590 w 5933139"/>
                <a:gd name="connsiteY88" fmla="*/ 3425339 h 6335678"/>
                <a:gd name="connsiteX89" fmla="*/ 49655 w 5933139"/>
                <a:gd name="connsiteY89" fmla="*/ 3155890 h 6335678"/>
                <a:gd name="connsiteX90" fmla="*/ 67830 w 5933139"/>
                <a:gd name="connsiteY90" fmla="*/ 2886817 h 6335678"/>
                <a:gd name="connsiteX91" fmla="*/ 108679 w 5933139"/>
                <a:gd name="connsiteY91" fmla="*/ 2619992 h 6335678"/>
                <a:gd name="connsiteX92" fmla="*/ 263077 w 5933139"/>
                <a:gd name="connsiteY92" fmla="*/ 2101520 h 6335678"/>
                <a:gd name="connsiteX93" fmla="*/ 837575 w 5933139"/>
                <a:gd name="connsiteY93" fmla="*/ 1186370 h 6335678"/>
                <a:gd name="connsiteX94" fmla="*/ 1031698 w 5933139"/>
                <a:gd name="connsiteY94" fmla="*/ 996932 h 6335678"/>
                <a:gd name="connsiteX95" fmla="*/ 1236688 w 5933139"/>
                <a:gd name="connsiteY95" fmla="*/ 819298 h 6335678"/>
                <a:gd name="connsiteX96" fmla="*/ 1687143 w 5933139"/>
                <a:gd name="connsiteY96" fmla="*/ 511438 h 6335678"/>
                <a:gd name="connsiteX97" fmla="*/ 2196246 w 5933139"/>
                <a:gd name="connsiteY97" fmla="*/ 300639 h 6335678"/>
                <a:gd name="connsiteX98" fmla="*/ 2745823 w 5933139"/>
                <a:gd name="connsiteY98" fmla="*/ 229248 h 6335678"/>
                <a:gd name="connsiteX99" fmla="*/ 3019206 w 5933139"/>
                <a:gd name="connsiteY99" fmla="*/ 252108 h 6335678"/>
                <a:gd name="connsiteX100" fmla="*/ 3288092 w 5933139"/>
                <a:gd name="connsiteY100" fmla="*/ 313006 h 6335678"/>
                <a:gd name="connsiteX101" fmla="*/ 3548172 w 5933139"/>
                <a:gd name="connsiteY101" fmla="*/ 407069 h 6335678"/>
                <a:gd name="connsiteX102" fmla="*/ 3611505 w 5933139"/>
                <a:gd name="connsiteY102" fmla="*/ 435176 h 6335678"/>
                <a:gd name="connsiteX103" fmla="*/ 3674089 w 5933139"/>
                <a:gd name="connsiteY103" fmla="*/ 464968 h 6335678"/>
                <a:gd name="connsiteX104" fmla="*/ 3735736 w 5933139"/>
                <a:gd name="connsiteY104" fmla="*/ 496823 h 6335678"/>
                <a:gd name="connsiteX105" fmla="*/ 3796634 w 5933139"/>
                <a:gd name="connsiteY105" fmla="*/ 530176 h 6335678"/>
                <a:gd name="connsiteX106" fmla="*/ 4251585 w 5933139"/>
                <a:gd name="connsiteY106" fmla="*/ 847405 h 6335678"/>
                <a:gd name="connsiteX107" fmla="*/ 4644515 w 5933139"/>
                <a:gd name="connsiteY107" fmla="*/ 1236775 h 6335678"/>
                <a:gd name="connsiteX108" fmla="*/ 4816527 w 5933139"/>
                <a:gd name="connsiteY108" fmla="*/ 1451883 h 6335678"/>
                <a:gd name="connsiteX109" fmla="*/ 4970738 w 5933139"/>
                <a:gd name="connsiteY109" fmla="*/ 1678610 h 6335678"/>
                <a:gd name="connsiteX110" fmla="*/ 5223885 w 5933139"/>
                <a:gd name="connsiteY110" fmla="*/ 2159232 h 6335678"/>
                <a:gd name="connsiteX111" fmla="*/ 5395709 w 5933139"/>
                <a:gd name="connsiteY111" fmla="*/ 2666087 h 6335678"/>
                <a:gd name="connsiteX112" fmla="*/ 5458855 w 5933139"/>
                <a:gd name="connsiteY112" fmla="*/ 2924292 h 6335678"/>
                <a:gd name="connsiteX113" fmla="*/ 5499142 w 5933139"/>
                <a:gd name="connsiteY113" fmla="*/ 3186995 h 6335678"/>
                <a:gd name="connsiteX114" fmla="*/ 5516755 w 5933139"/>
                <a:gd name="connsiteY114" fmla="*/ 3454007 h 6335678"/>
                <a:gd name="connsiteX115" fmla="*/ 5507386 w 5933139"/>
                <a:gd name="connsiteY115" fmla="*/ 3724580 h 633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933139" h="6335678">
                  <a:moveTo>
                    <a:pt x="5852909" y="2469528"/>
                  </a:moveTo>
                  <a:lnTo>
                    <a:pt x="5830799" y="2394015"/>
                  </a:lnTo>
                  <a:lnTo>
                    <a:pt x="5805878" y="2319439"/>
                  </a:lnTo>
                  <a:cubicBezTo>
                    <a:pt x="5797446" y="2294705"/>
                    <a:pt x="5787890" y="2270346"/>
                    <a:pt x="5778708" y="2245800"/>
                  </a:cubicBezTo>
                  <a:cubicBezTo>
                    <a:pt x="5740858" y="2148364"/>
                    <a:pt x="5699073" y="2052614"/>
                    <a:pt x="5652978" y="1959675"/>
                  </a:cubicBezTo>
                  <a:cubicBezTo>
                    <a:pt x="5559664" y="1773985"/>
                    <a:pt x="5450986" y="1597663"/>
                    <a:pt x="5327691" y="1432958"/>
                  </a:cubicBezTo>
                  <a:cubicBezTo>
                    <a:pt x="5204960" y="1268067"/>
                    <a:pt x="5068362" y="1114980"/>
                    <a:pt x="4921458" y="973322"/>
                  </a:cubicBezTo>
                  <a:cubicBezTo>
                    <a:pt x="4774742" y="831665"/>
                    <a:pt x="4616408" y="703125"/>
                    <a:pt x="4450018" y="586764"/>
                  </a:cubicBezTo>
                  <a:cubicBezTo>
                    <a:pt x="4366822" y="528489"/>
                    <a:pt x="4281003" y="474337"/>
                    <a:pt x="4193311" y="423558"/>
                  </a:cubicBezTo>
                  <a:cubicBezTo>
                    <a:pt x="4105806" y="372404"/>
                    <a:pt x="4015865" y="325560"/>
                    <a:pt x="3924237" y="281901"/>
                  </a:cubicBezTo>
                  <a:cubicBezTo>
                    <a:pt x="3740983" y="195333"/>
                    <a:pt x="3549483" y="125067"/>
                    <a:pt x="3352175" y="75786"/>
                  </a:cubicBezTo>
                  <a:cubicBezTo>
                    <a:pt x="3253428" y="51240"/>
                    <a:pt x="3153368" y="31565"/>
                    <a:pt x="3051997" y="19011"/>
                  </a:cubicBezTo>
                  <a:cubicBezTo>
                    <a:pt x="2950814" y="5895"/>
                    <a:pt x="2848506" y="-851"/>
                    <a:pt x="2745823" y="86"/>
                  </a:cubicBezTo>
                  <a:cubicBezTo>
                    <a:pt x="2543643" y="1585"/>
                    <a:pt x="2341838" y="20135"/>
                    <a:pt x="2141720" y="55550"/>
                  </a:cubicBezTo>
                  <a:cubicBezTo>
                    <a:pt x="1941976" y="91339"/>
                    <a:pt x="1743356" y="143055"/>
                    <a:pt x="1551295" y="216319"/>
                  </a:cubicBezTo>
                  <a:cubicBezTo>
                    <a:pt x="1359233" y="289396"/>
                    <a:pt x="1173917" y="383459"/>
                    <a:pt x="1001718" y="498134"/>
                  </a:cubicBezTo>
                  <a:cubicBezTo>
                    <a:pt x="915712" y="555659"/>
                    <a:pt x="832141" y="617119"/>
                    <a:pt x="754755" y="685886"/>
                  </a:cubicBezTo>
                  <a:cubicBezTo>
                    <a:pt x="677555" y="754841"/>
                    <a:pt x="604666" y="828293"/>
                    <a:pt x="533462" y="903056"/>
                  </a:cubicBezTo>
                  <a:cubicBezTo>
                    <a:pt x="323413" y="1125660"/>
                    <a:pt x="143906" y="1376370"/>
                    <a:pt x="0" y="1646568"/>
                  </a:cubicBezTo>
                  <a:lnTo>
                    <a:pt x="0" y="4709059"/>
                  </a:lnTo>
                  <a:cubicBezTo>
                    <a:pt x="37850" y="4776702"/>
                    <a:pt x="78136" y="4843033"/>
                    <a:pt x="120671" y="4907491"/>
                  </a:cubicBezTo>
                  <a:cubicBezTo>
                    <a:pt x="234034" y="5078941"/>
                    <a:pt x="365198" y="5239336"/>
                    <a:pt x="507979" y="5384178"/>
                  </a:cubicBezTo>
                  <a:cubicBezTo>
                    <a:pt x="650948" y="5529395"/>
                    <a:pt x="805909" y="5662059"/>
                    <a:pt x="972112" y="5778607"/>
                  </a:cubicBezTo>
                  <a:cubicBezTo>
                    <a:pt x="1055308" y="5836881"/>
                    <a:pt x="1141314" y="5890846"/>
                    <a:pt x="1229943" y="5939939"/>
                  </a:cubicBezTo>
                  <a:cubicBezTo>
                    <a:pt x="1318385" y="5989406"/>
                    <a:pt x="1409450" y="6033815"/>
                    <a:pt x="1502389" y="6073913"/>
                  </a:cubicBezTo>
                  <a:cubicBezTo>
                    <a:pt x="1874145" y="6233559"/>
                    <a:pt x="2272884" y="6320689"/>
                    <a:pt x="2673870" y="6333993"/>
                  </a:cubicBezTo>
                  <a:lnTo>
                    <a:pt x="2749196" y="6335679"/>
                  </a:lnTo>
                  <a:lnTo>
                    <a:pt x="2787983" y="6335492"/>
                  </a:lnTo>
                  <a:lnTo>
                    <a:pt x="2826770" y="6334368"/>
                  </a:lnTo>
                  <a:cubicBezTo>
                    <a:pt x="2878486" y="6332494"/>
                    <a:pt x="2930390" y="6327247"/>
                    <a:pt x="2981918" y="6319939"/>
                  </a:cubicBezTo>
                  <a:cubicBezTo>
                    <a:pt x="3085163" y="6304949"/>
                    <a:pt x="3187096" y="6278529"/>
                    <a:pt x="3285282" y="6241803"/>
                  </a:cubicBezTo>
                  <a:cubicBezTo>
                    <a:pt x="3383467" y="6205265"/>
                    <a:pt x="3477530" y="6158608"/>
                    <a:pt x="3566347" y="6104831"/>
                  </a:cubicBezTo>
                  <a:cubicBezTo>
                    <a:pt x="3655164" y="6051053"/>
                    <a:pt x="3739109" y="5990905"/>
                    <a:pt x="3818369" y="5926823"/>
                  </a:cubicBezTo>
                  <a:cubicBezTo>
                    <a:pt x="3897630" y="5862739"/>
                    <a:pt x="3973143" y="5795471"/>
                    <a:pt x="4044908" y="5726329"/>
                  </a:cubicBezTo>
                  <a:cubicBezTo>
                    <a:pt x="4080884" y="5691852"/>
                    <a:pt x="4116299" y="5656999"/>
                    <a:pt x="4151151" y="5622147"/>
                  </a:cubicBezTo>
                  <a:cubicBezTo>
                    <a:pt x="4185816" y="5586920"/>
                    <a:pt x="4220106" y="5552068"/>
                    <a:pt x="4253834" y="5516841"/>
                  </a:cubicBezTo>
                  <a:cubicBezTo>
                    <a:pt x="4321289" y="5446388"/>
                    <a:pt x="4387808" y="5376871"/>
                    <a:pt x="4452453" y="5306979"/>
                  </a:cubicBezTo>
                  <a:lnTo>
                    <a:pt x="4548578" y="5202797"/>
                  </a:lnTo>
                  <a:lnTo>
                    <a:pt x="4596546" y="5151456"/>
                  </a:lnTo>
                  <a:cubicBezTo>
                    <a:pt x="4612661" y="5134592"/>
                    <a:pt x="4627276" y="5119040"/>
                    <a:pt x="4643016" y="5103300"/>
                  </a:cubicBezTo>
                  <a:cubicBezTo>
                    <a:pt x="4674308" y="5072196"/>
                    <a:pt x="4706162" y="5041841"/>
                    <a:pt x="4739515" y="5013172"/>
                  </a:cubicBezTo>
                  <a:cubicBezTo>
                    <a:pt x="4772493" y="4984128"/>
                    <a:pt x="4806596" y="4956397"/>
                    <a:pt x="4842198" y="4930164"/>
                  </a:cubicBezTo>
                  <a:cubicBezTo>
                    <a:pt x="4913026" y="4876949"/>
                    <a:pt x="4988914" y="4828980"/>
                    <a:pt x="5071360" y="4780449"/>
                  </a:cubicBezTo>
                  <a:cubicBezTo>
                    <a:pt x="5153243" y="4731544"/>
                    <a:pt x="5243372" y="4682076"/>
                    <a:pt x="5332001" y="4615932"/>
                  </a:cubicBezTo>
                  <a:cubicBezTo>
                    <a:pt x="5354111" y="4599443"/>
                    <a:pt x="5376035" y="4582205"/>
                    <a:pt x="5397396" y="4563655"/>
                  </a:cubicBezTo>
                  <a:cubicBezTo>
                    <a:pt x="5418757" y="4545104"/>
                    <a:pt x="5439368" y="4525617"/>
                    <a:pt x="5459417" y="4505380"/>
                  </a:cubicBezTo>
                  <a:cubicBezTo>
                    <a:pt x="5499329" y="4464719"/>
                    <a:pt x="5535493" y="4420311"/>
                    <a:pt x="5567159" y="4374029"/>
                  </a:cubicBezTo>
                  <a:cubicBezTo>
                    <a:pt x="5599388" y="4328121"/>
                    <a:pt x="5626558" y="4279965"/>
                    <a:pt x="5651292" y="4231810"/>
                  </a:cubicBezTo>
                  <a:cubicBezTo>
                    <a:pt x="5675651" y="4183466"/>
                    <a:pt x="5697012" y="4134561"/>
                    <a:pt x="5716686" y="4085655"/>
                  </a:cubicBezTo>
                  <a:cubicBezTo>
                    <a:pt x="5756223" y="3987845"/>
                    <a:pt x="5789576" y="3891158"/>
                    <a:pt x="5820681" y="3791848"/>
                  </a:cubicBezTo>
                  <a:cubicBezTo>
                    <a:pt x="5851972" y="3692726"/>
                    <a:pt x="5878955" y="3591167"/>
                    <a:pt x="5898629" y="3487922"/>
                  </a:cubicBezTo>
                  <a:cubicBezTo>
                    <a:pt x="5918116" y="3384490"/>
                    <a:pt x="5929172" y="3279372"/>
                    <a:pt x="5932170" y="3174066"/>
                  </a:cubicBezTo>
                  <a:cubicBezTo>
                    <a:pt x="5937604" y="2963454"/>
                    <a:pt x="5920552" y="2750968"/>
                    <a:pt x="5872209" y="2545978"/>
                  </a:cubicBezTo>
                  <a:cubicBezTo>
                    <a:pt x="5865838" y="2520307"/>
                    <a:pt x="5860029" y="2494637"/>
                    <a:pt x="5852909" y="2469528"/>
                  </a:cubicBezTo>
                  <a:close/>
                  <a:moveTo>
                    <a:pt x="5507386" y="3724580"/>
                  </a:moveTo>
                  <a:cubicBezTo>
                    <a:pt x="5497830" y="3814521"/>
                    <a:pt x="5480591" y="3905586"/>
                    <a:pt x="5453609" y="3989906"/>
                  </a:cubicBezTo>
                  <a:cubicBezTo>
                    <a:pt x="5426439" y="4074413"/>
                    <a:pt x="5390088" y="4152924"/>
                    <a:pt x="5344181" y="4220380"/>
                  </a:cubicBezTo>
                  <a:cubicBezTo>
                    <a:pt x="5297898" y="4287835"/>
                    <a:pt x="5241311" y="4342549"/>
                    <a:pt x="5171419" y="4388644"/>
                  </a:cubicBezTo>
                  <a:cubicBezTo>
                    <a:pt x="5136755" y="4411879"/>
                    <a:pt x="5098342" y="4433052"/>
                    <a:pt x="5057868" y="4453851"/>
                  </a:cubicBezTo>
                  <a:cubicBezTo>
                    <a:pt x="5017395" y="4474837"/>
                    <a:pt x="4974298" y="4495449"/>
                    <a:pt x="4930265" y="4516810"/>
                  </a:cubicBezTo>
                  <a:cubicBezTo>
                    <a:pt x="4841823" y="4559719"/>
                    <a:pt x="4748696" y="4607126"/>
                    <a:pt x="4660067" y="4664276"/>
                  </a:cubicBezTo>
                  <a:cubicBezTo>
                    <a:pt x="4571251" y="4721238"/>
                    <a:pt x="4486181" y="4786071"/>
                    <a:pt x="4408794" y="4857836"/>
                  </a:cubicBezTo>
                  <a:cubicBezTo>
                    <a:pt x="4389682" y="4875637"/>
                    <a:pt x="4370008" y="4894375"/>
                    <a:pt x="4352207" y="4911988"/>
                  </a:cubicBezTo>
                  <a:lnTo>
                    <a:pt x="4299366" y="4965390"/>
                  </a:lnTo>
                  <a:cubicBezTo>
                    <a:pt x="4264514" y="5001179"/>
                    <a:pt x="4230599" y="5037531"/>
                    <a:pt x="4197621" y="5074257"/>
                  </a:cubicBezTo>
                  <a:cubicBezTo>
                    <a:pt x="4131664" y="5147896"/>
                    <a:pt x="4070204" y="5223784"/>
                    <a:pt x="4008744" y="5297985"/>
                  </a:cubicBezTo>
                  <a:lnTo>
                    <a:pt x="3917304" y="5409100"/>
                  </a:lnTo>
                  <a:cubicBezTo>
                    <a:pt x="3886949" y="5446013"/>
                    <a:pt x="3856782" y="5482364"/>
                    <a:pt x="3826052" y="5518153"/>
                  </a:cubicBezTo>
                  <a:cubicBezTo>
                    <a:pt x="3764592" y="5589544"/>
                    <a:pt x="3702758" y="5659435"/>
                    <a:pt x="3637925" y="5725017"/>
                  </a:cubicBezTo>
                  <a:cubicBezTo>
                    <a:pt x="3573093" y="5790412"/>
                    <a:pt x="3505637" y="5852059"/>
                    <a:pt x="3433497" y="5906586"/>
                  </a:cubicBezTo>
                  <a:cubicBezTo>
                    <a:pt x="3361544" y="5961112"/>
                    <a:pt x="3285469" y="6009268"/>
                    <a:pt x="3204522" y="6046744"/>
                  </a:cubicBezTo>
                  <a:cubicBezTo>
                    <a:pt x="3123763" y="6084594"/>
                    <a:pt x="3038506" y="6112513"/>
                    <a:pt x="2950439" y="6129190"/>
                  </a:cubicBezTo>
                  <a:cubicBezTo>
                    <a:pt x="2906405" y="6137809"/>
                    <a:pt x="2861810" y="6143055"/>
                    <a:pt x="2816839" y="6146428"/>
                  </a:cubicBezTo>
                  <a:cubicBezTo>
                    <a:pt x="2794354" y="6147927"/>
                    <a:pt x="2771681" y="6148677"/>
                    <a:pt x="2749009" y="6149051"/>
                  </a:cubicBezTo>
                  <a:lnTo>
                    <a:pt x="2678930" y="6148677"/>
                  </a:lnTo>
                  <a:cubicBezTo>
                    <a:pt x="2491927" y="6144367"/>
                    <a:pt x="2305675" y="6116260"/>
                    <a:pt x="2125793" y="6065481"/>
                  </a:cubicBezTo>
                  <a:cubicBezTo>
                    <a:pt x="1945911" y="6014515"/>
                    <a:pt x="1773524" y="5940501"/>
                    <a:pt x="1610506" y="5851310"/>
                  </a:cubicBezTo>
                  <a:cubicBezTo>
                    <a:pt x="1528997" y="5806714"/>
                    <a:pt x="1449924" y="5757808"/>
                    <a:pt x="1373099" y="5706279"/>
                  </a:cubicBezTo>
                  <a:lnTo>
                    <a:pt x="1315949" y="5666743"/>
                  </a:lnTo>
                  <a:lnTo>
                    <a:pt x="1259923" y="5625894"/>
                  </a:lnTo>
                  <a:lnTo>
                    <a:pt x="1204647" y="5583922"/>
                  </a:lnTo>
                  <a:cubicBezTo>
                    <a:pt x="1186284" y="5569869"/>
                    <a:pt x="1168483" y="5555066"/>
                    <a:pt x="1150308" y="5540826"/>
                  </a:cubicBezTo>
                  <a:cubicBezTo>
                    <a:pt x="1006402" y="5424839"/>
                    <a:pt x="872615" y="5296860"/>
                    <a:pt x="751569" y="5158015"/>
                  </a:cubicBezTo>
                  <a:cubicBezTo>
                    <a:pt x="721214" y="5123350"/>
                    <a:pt x="691983" y="5087935"/>
                    <a:pt x="663315" y="5052146"/>
                  </a:cubicBezTo>
                  <a:cubicBezTo>
                    <a:pt x="635021" y="5016170"/>
                    <a:pt x="607289" y="4980006"/>
                    <a:pt x="580869" y="4942718"/>
                  </a:cubicBezTo>
                  <a:cubicBezTo>
                    <a:pt x="527654" y="4868517"/>
                    <a:pt x="478186" y="4791880"/>
                    <a:pt x="432279" y="4713369"/>
                  </a:cubicBezTo>
                  <a:cubicBezTo>
                    <a:pt x="340651" y="4556159"/>
                    <a:pt x="264764" y="4390330"/>
                    <a:pt x="205553" y="4219443"/>
                  </a:cubicBezTo>
                  <a:cubicBezTo>
                    <a:pt x="146154" y="4048555"/>
                    <a:pt x="104369" y="3872045"/>
                    <a:pt x="79448" y="3693850"/>
                  </a:cubicBezTo>
                  <a:cubicBezTo>
                    <a:pt x="67268" y="3604659"/>
                    <a:pt x="58087" y="3515092"/>
                    <a:pt x="53590" y="3425339"/>
                  </a:cubicBezTo>
                  <a:cubicBezTo>
                    <a:pt x="47969" y="3335585"/>
                    <a:pt x="47406" y="3245644"/>
                    <a:pt x="49655" y="3155890"/>
                  </a:cubicBezTo>
                  <a:cubicBezTo>
                    <a:pt x="52278" y="3066137"/>
                    <a:pt x="58274" y="2976383"/>
                    <a:pt x="67830" y="2886817"/>
                  </a:cubicBezTo>
                  <a:cubicBezTo>
                    <a:pt x="77761" y="2797438"/>
                    <a:pt x="91253" y="2708246"/>
                    <a:pt x="108679" y="2619992"/>
                  </a:cubicBezTo>
                  <a:cubicBezTo>
                    <a:pt x="143906" y="2443108"/>
                    <a:pt x="195809" y="2269409"/>
                    <a:pt x="263077" y="2101520"/>
                  </a:cubicBezTo>
                  <a:cubicBezTo>
                    <a:pt x="397614" y="1765740"/>
                    <a:pt x="593048" y="1453382"/>
                    <a:pt x="837575" y="1186370"/>
                  </a:cubicBezTo>
                  <a:cubicBezTo>
                    <a:pt x="898473" y="1119289"/>
                    <a:pt x="964242" y="1056893"/>
                    <a:pt x="1031698" y="996932"/>
                  </a:cubicBezTo>
                  <a:cubicBezTo>
                    <a:pt x="1099154" y="936784"/>
                    <a:pt x="1166235" y="876261"/>
                    <a:pt x="1236688" y="819298"/>
                  </a:cubicBezTo>
                  <a:cubicBezTo>
                    <a:pt x="1377221" y="704999"/>
                    <a:pt x="1526935" y="600442"/>
                    <a:pt x="1687143" y="511438"/>
                  </a:cubicBezTo>
                  <a:cubicBezTo>
                    <a:pt x="1847163" y="422621"/>
                    <a:pt x="2017676" y="348795"/>
                    <a:pt x="2196246" y="300639"/>
                  </a:cubicBezTo>
                  <a:cubicBezTo>
                    <a:pt x="2374629" y="251921"/>
                    <a:pt x="2560320" y="227749"/>
                    <a:pt x="2745823" y="229248"/>
                  </a:cubicBezTo>
                  <a:cubicBezTo>
                    <a:pt x="2837076" y="230372"/>
                    <a:pt x="2928516" y="238055"/>
                    <a:pt x="3019206" y="252108"/>
                  </a:cubicBezTo>
                  <a:cubicBezTo>
                    <a:pt x="3109710" y="266724"/>
                    <a:pt x="3199650" y="286773"/>
                    <a:pt x="3288092" y="313006"/>
                  </a:cubicBezTo>
                  <a:cubicBezTo>
                    <a:pt x="3376347" y="339426"/>
                    <a:pt x="3463477" y="370343"/>
                    <a:pt x="3548172" y="407069"/>
                  </a:cubicBezTo>
                  <a:cubicBezTo>
                    <a:pt x="3569345" y="416438"/>
                    <a:pt x="3590519" y="425432"/>
                    <a:pt x="3611505" y="435176"/>
                  </a:cubicBezTo>
                  <a:lnTo>
                    <a:pt x="3674089" y="464968"/>
                  </a:lnTo>
                  <a:lnTo>
                    <a:pt x="3735736" y="496823"/>
                  </a:lnTo>
                  <a:cubicBezTo>
                    <a:pt x="3756160" y="507690"/>
                    <a:pt x="3776397" y="519120"/>
                    <a:pt x="3796634" y="530176"/>
                  </a:cubicBezTo>
                  <a:cubicBezTo>
                    <a:pt x="3957965" y="621054"/>
                    <a:pt x="4110303" y="728046"/>
                    <a:pt x="4251585" y="847405"/>
                  </a:cubicBezTo>
                  <a:cubicBezTo>
                    <a:pt x="4393242" y="966390"/>
                    <a:pt x="4524781" y="1096991"/>
                    <a:pt x="4644515" y="1236775"/>
                  </a:cubicBezTo>
                  <a:cubicBezTo>
                    <a:pt x="4704663" y="1306479"/>
                    <a:pt x="4762375" y="1378057"/>
                    <a:pt x="4816527" y="1451883"/>
                  </a:cubicBezTo>
                  <a:cubicBezTo>
                    <a:pt x="4870679" y="1525897"/>
                    <a:pt x="4922020" y="1601598"/>
                    <a:pt x="4970738" y="1678610"/>
                  </a:cubicBezTo>
                  <a:cubicBezTo>
                    <a:pt x="5067799" y="1833008"/>
                    <a:pt x="5152494" y="1993965"/>
                    <a:pt x="5223885" y="2159232"/>
                  </a:cubicBezTo>
                  <a:cubicBezTo>
                    <a:pt x="5295275" y="2324686"/>
                    <a:pt x="5349615" y="2495199"/>
                    <a:pt x="5395709" y="2666087"/>
                  </a:cubicBezTo>
                  <a:cubicBezTo>
                    <a:pt x="5418757" y="2751718"/>
                    <a:pt x="5440680" y="2837537"/>
                    <a:pt x="5458855" y="2924292"/>
                  </a:cubicBezTo>
                  <a:cubicBezTo>
                    <a:pt x="5477406" y="3011048"/>
                    <a:pt x="5490522" y="3098740"/>
                    <a:pt x="5499142" y="3186995"/>
                  </a:cubicBezTo>
                  <a:cubicBezTo>
                    <a:pt x="5507761" y="3275250"/>
                    <a:pt x="5513944" y="3364254"/>
                    <a:pt x="5516755" y="3454007"/>
                  </a:cubicBezTo>
                  <a:cubicBezTo>
                    <a:pt x="5518629" y="3543761"/>
                    <a:pt x="5516755" y="3634264"/>
                    <a:pt x="5507386" y="3724580"/>
                  </a:cubicBezTo>
                  <a:close/>
                </a:path>
              </a:pathLst>
            </a:custGeom>
            <a:solidFill>
              <a:schemeClr val="bg1">
                <a:alpha val="30000"/>
              </a:schemeClr>
            </a:solidFill>
            <a:ln w="1873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C7E50BFD-51AC-4ACE-820C-A285E6672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41478"/>
              <a:ext cx="5953893" cy="6434152"/>
            </a:xfrm>
            <a:custGeom>
              <a:avLst/>
              <a:gdLst>
                <a:gd name="connsiteX0" fmla="*/ 2739452 w 5953893"/>
                <a:gd name="connsiteY0" fmla="*/ 0 h 6434152"/>
                <a:gd name="connsiteX1" fmla="*/ 0 w 5953893"/>
                <a:gd name="connsiteY1" fmla="*/ 1610693 h 6434152"/>
                <a:gd name="connsiteX2" fmla="*/ 0 w 5953893"/>
                <a:gd name="connsiteY2" fmla="*/ 4823273 h 6434152"/>
                <a:gd name="connsiteX3" fmla="*/ 352456 w 5953893"/>
                <a:gd name="connsiteY3" fmla="*/ 5326193 h 6434152"/>
                <a:gd name="connsiteX4" fmla="*/ 2739452 w 5953893"/>
                <a:gd name="connsiteY4" fmla="*/ 6434153 h 6434152"/>
                <a:gd name="connsiteX5" fmla="*/ 4618282 w 5953893"/>
                <a:gd name="connsiteY5" fmla="*/ 5167859 h 6434152"/>
                <a:gd name="connsiteX6" fmla="*/ 5860029 w 5953893"/>
                <a:gd name="connsiteY6" fmla="*/ 3948409 h 6434152"/>
                <a:gd name="connsiteX7" fmla="*/ 2739452 w 5953893"/>
                <a:gd name="connsiteY7" fmla="*/ 0 h 6434152"/>
                <a:gd name="connsiteX8" fmla="*/ 5317011 w 5953893"/>
                <a:gd name="connsiteY8" fmla="*/ 3797009 h 6434152"/>
                <a:gd name="connsiteX9" fmla="*/ 5176478 w 5953893"/>
                <a:gd name="connsiteY9" fmla="*/ 4100747 h 6434152"/>
                <a:gd name="connsiteX10" fmla="*/ 4942257 w 5953893"/>
                <a:gd name="connsiteY10" fmla="*/ 4250274 h 6434152"/>
                <a:gd name="connsiteX11" fmla="*/ 4216171 w 5953893"/>
                <a:gd name="connsiteY11" fmla="*/ 4773243 h 6434152"/>
                <a:gd name="connsiteX12" fmla="*/ 3905125 w 5953893"/>
                <a:gd name="connsiteY12" fmla="*/ 5105837 h 6434152"/>
                <a:gd name="connsiteX13" fmla="*/ 3308329 w 5953893"/>
                <a:gd name="connsiteY13" fmla="*/ 5682022 h 6434152"/>
                <a:gd name="connsiteX14" fmla="*/ 2739452 w 5953893"/>
                <a:gd name="connsiteY14" fmla="*/ 5870898 h 6434152"/>
                <a:gd name="connsiteX15" fmla="*/ 1647419 w 5953893"/>
                <a:gd name="connsiteY15" fmla="*/ 5625809 h 6434152"/>
                <a:gd name="connsiteX16" fmla="*/ 781175 w 5953893"/>
                <a:gd name="connsiteY16" fmla="*/ 4960620 h 6434152"/>
                <a:gd name="connsiteX17" fmla="*/ 312545 w 5953893"/>
                <a:gd name="connsiteY17" fmla="*/ 4165205 h 6434152"/>
                <a:gd name="connsiteX18" fmla="*/ 142032 w 5953893"/>
                <a:gd name="connsiteY18" fmla="*/ 3217451 h 6434152"/>
                <a:gd name="connsiteX19" fmla="*/ 347210 w 5953893"/>
                <a:gd name="connsiteY19" fmla="*/ 2181444 h 6434152"/>
                <a:gd name="connsiteX20" fmla="*/ 906155 w 5953893"/>
                <a:gd name="connsiteY20" fmla="*/ 1337497 h 6434152"/>
                <a:gd name="connsiteX21" fmla="*/ 2739265 w 5953893"/>
                <a:gd name="connsiteY21" fmla="*/ 563818 h 6434152"/>
                <a:gd name="connsiteX22" fmla="*/ 3849849 w 5953893"/>
                <a:gd name="connsiteY22" fmla="*/ 881796 h 6434152"/>
                <a:gd name="connsiteX23" fmla="*/ 4834515 w 5953893"/>
                <a:gd name="connsiteY23" fmla="*/ 1742419 h 6434152"/>
                <a:gd name="connsiteX24" fmla="*/ 5325256 w 5953893"/>
                <a:gd name="connsiteY24" fmla="*/ 2742076 h 6434152"/>
                <a:gd name="connsiteX25" fmla="*/ 5317011 w 5953893"/>
                <a:gd name="connsiteY25" fmla="*/ 3797009 h 64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53893" h="6434152">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317011" y="3797009"/>
                  </a:moveTo>
                  <a:cubicBezTo>
                    <a:pt x="5275976" y="3943538"/>
                    <a:pt x="5228756" y="4045658"/>
                    <a:pt x="5176478" y="4100747"/>
                  </a:cubicBezTo>
                  <a:cubicBezTo>
                    <a:pt x="5131883" y="4147591"/>
                    <a:pt x="5061991" y="4186004"/>
                    <a:pt x="4942257" y="4250274"/>
                  </a:cubicBezTo>
                  <a:cubicBezTo>
                    <a:pt x="4753381" y="4351458"/>
                    <a:pt x="4494613" y="4489929"/>
                    <a:pt x="4216171" y="4773243"/>
                  </a:cubicBezTo>
                  <a:cubicBezTo>
                    <a:pt x="4106555" y="4884733"/>
                    <a:pt x="4004247" y="4997159"/>
                    <a:pt x="3905125" y="5105837"/>
                  </a:cubicBezTo>
                  <a:cubicBezTo>
                    <a:pt x="3701071" y="5329753"/>
                    <a:pt x="3508260" y="5541302"/>
                    <a:pt x="3308329" y="5682022"/>
                  </a:cubicBezTo>
                  <a:cubicBezTo>
                    <a:pt x="3122826" y="5812624"/>
                    <a:pt x="2947441" y="5870898"/>
                    <a:pt x="2739452" y="5870898"/>
                  </a:cubicBezTo>
                  <a:cubicBezTo>
                    <a:pt x="2357765" y="5870898"/>
                    <a:pt x="1990319" y="5788452"/>
                    <a:pt x="1647419" y="5625809"/>
                  </a:cubicBezTo>
                  <a:cubicBezTo>
                    <a:pt x="1319509" y="5470286"/>
                    <a:pt x="1019893" y="5240187"/>
                    <a:pt x="781175" y="4960620"/>
                  </a:cubicBezTo>
                  <a:cubicBezTo>
                    <a:pt x="579370" y="4724151"/>
                    <a:pt x="421598" y="4456576"/>
                    <a:pt x="312545" y="4165205"/>
                  </a:cubicBezTo>
                  <a:cubicBezTo>
                    <a:pt x="199369" y="3863153"/>
                    <a:pt x="142032" y="3544237"/>
                    <a:pt x="142032" y="3217451"/>
                  </a:cubicBezTo>
                  <a:cubicBezTo>
                    <a:pt x="142032" y="2857688"/>
                    <a:pt x="211174" y="2509166"/>
                    <a:pt x="347210" y="2181444"/>
                  </a:cubicBezTo>
                  <a:cubicBezTo>
                    <a:pt x="478561" y="1865339"/>
                    <a:pt x="666688" y="1581275"/>
                    <a:pt x="906155" y="1337497"/>
                  </a:cubicBezTo>
                  <a:cubicBezTo>
                    <a:pt x="1396334" y="838512"/>
                    <a:pt x="2047469" y="563818"/>
                    <a:pt x="2739265" y="563818"/>
                  </a:cubicBezTo>
                  <a:cubicBezTo>
                    <a:pt x="3094157" y="563818"/>
                    <a:pt x="3478280" y="673808"/>
                    <a:pt x="3849849" y="881796"/>
                  </a:cubicBezTo>
                  <a:cubicBezTo>
                    <a:pt x="4226851" y="1092783"/>
                    <a:pt x="4567316" y="1390338"/>
                    <a:pt x="4834515" y="1742419"/>
                  </a:cubicBezTo>
                  <a:cubicBezTo>
                    <a:pt x="5070798" y="2053653"/>
                    <a:pt x="5240374" y="2399363"/>
                    <a:pt x="5325256" y="2742076"/>
                  </a:cubicBezTo>
                  <a:cubicBezTo>
                    <a:pt x="5414634" y="3102964"/>
                    <a:pt x="5411824" y="3458044"/>
                    <a:pt x="5317011" y="3797009"/>
                  </a:cubicBezTo>
                  <a:close/>
                </a:path>
              </a:pathLst>
            </a:custGeom>
            <a:solidFill>
              <a:schemeClr val="bg1">
                <a:alpha val="30000"/>
              </a:schemeClr>
            </a:solidFill>
            <a:ln w="1873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0394888-C50F-41C1-92D4-0E2B4315A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31462"/>
              <a:ext cx="5953893" cy="6444167"/>
            </a:xfrm>
            <a:custGeom>
              <a:avLst/>
              <a:gdLst>
                <a:gd name="connsiteX0" fmla="*/ 2739452 w 5953893"/>
                <a:gd name="connsiteY0" fmla="*/ 0 h 6434152"/>
                <a:gd name="connsiteX1" fmla="*/ 0 w 5953893"/>
                <a:gd name="connsiteY1" fmla="*/ 1610693 h 6434152"/>
                <a:gd name="connsiteX2" fmla="*/ 0 w 5953893"/>
                <a:gd name="connsiteY2" fmla="*/ 4823273 h 6434152"/>
                <a:gd name="connsiteX3" fmla="*/ 352456 w 5953893"/>
                <a:gd name="connsiteY3" fmla="*/ 5326193 h 6434152"/>
                <a:gd name="connsiteX4" fmla="*/ 2739452 w 5953893"/>
                <a:gd name="connsiteY4" fmla="*/ 6434153 h 6434152"/>
                <a:gd name="connsiteX5" fmla="*/ 4618282 w 5953893"/>
                <a:gd name="connsiteY5" fmla="*/ 5167859 h 6434152"/>
                <a:gd name="connsiteX6" fmla="*/ 5860029 w 5953893"/>
                <a:gd name="connsiteY6" fmla="*/ 3948409 h 6434152"/>
                <a:gd name="connsiteX7" fmla="*/ 2739452 w 5953893"/>
                <a:gd name="connsiteY7" fmla="*/ 0 h 6434152"/>
                <a:gd name="connsiteX8" fmla="*/ 5208520 w 5953893"/>
                <a:gd name="connsiteY8" fmla="*/ 3766654 h 6434152"/>
                <a:gd name="connsiteX9" fmla="*/ 5094782 w 5953893"/>
                <a:gd name="connsiteY9" fmla="*/ 4022985 h 6434152"/>
                <a:gd name="connsiteX10" fmla="*/ 4888855 w 5953893"/>
                <a:gd name="connsiteY10" fmla="*/ 4150777 h 6434152"/>
                <a:gd name="connsiteX11" fmla="*/ 4135411 w 5953893"/>
                <a:gd name="connsiteY11" fmla="*/ 4694170 h 6434152"/>
                <a:gd name="connsiteX12" fmla="*/ 3821555 w 5953893"/>
                <a:gd name="connsiteY12" fmla="*/ 5029762 h 6434152"/>
                <a:gd name="connsiteX13" fmla="*/ 2739265 w 5953893"/>
                <a:gd name="connsiteY13" fmla="*/ 5758097 h 6434152"/>
                <a:gd name="connsiteX14" fmla="*/ 1695575 w 5953893"/>
                <a:gd name="connsiteY14" fmla="*/ 5523876 h 6434152"/>
                <a:gd name="connsiteX15" fmla="*/ 866619 w 5953893"/>
                <a:gd name="connsiteY15" fmla="*/ 4887356 h 6434152"/>
                <a:gd name="connsiteX16" fmla="*/ 417851 w 5953893"/>
                <a:gd name="connsiteY16" fmla="*/ 4125481 h 6434152"/>
                <a:gd name="connsiteX17" fmla="*/ 254645 w 5953893"/>
                <a:gd name="connsiteY17" fmla="*/ 3217264 h 6434152"/>
                <a:gd name="connsiteX18" fmla="*/ 451204 w 5953893"/>
                <a:gd name="connsiteY18" fmla="*/ 2224540 h 6434152"/>
                <a:gd name="connsiteX19" fmla="*/ 986540 w 5953893"/>
                <a:gd name="connsiteY19" fmla="*/ 1416383 h 6434152"/>
                <a:gd name="connsiteX20" fmla="*/ 2739452 w 5953893"/>
                <a:gd name="connsiteY20" fmla="*/ 676244 h 6434152"/>
                <a:gd name="connsiteX21" fmla="*/ 3794947 w 5953893"/>
                <a:gd name="connsiteY21" fmla="*/ 979795 h 6434152"/>
                <a:gd name="connsiteX22" fmla="*/ 4744762 w 5953893"/>
                <a:gd name="connsiteY22" fmla="*/ 1810250 h 6434152"/>
                <a:gd name="connsiteX23" fmla="*/ 5215827 w 5953893"/>
                <a:gd name="connsiteY23" fmla="*/ 2768871 h 6434152"/>
                <a:gd name="connsiteX24" fmla="*/ 5208520 w 5953893"/>
                <a:gd name="connsiteY24" fmla="*/ 3766654 h 64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53893" h="6434152">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208520" y="3766654"/>
                  </a:moveTo>
                  <a:cubicBezTo>
                    <a:pt x="5173667" y="3891634"/>
                    <a:pt x="5133194" y="3982699"/>
                    <a:pt x="5094782" y="4022985"/>
                  </a:cubicBezTo>
                  <a:cubicBezTo>
                    <a:pt x="5060492" y="4058962"/>
                    <a:pt x="4984792" y="4099435"/>
                    <a:pt x="4888855" y="4150777"/>
                  </a:cubicBezTo>
                  <a:cubicBezTo>
                    <a:pt x="4693420" y="4255333"/>
                    <a:pt x="4426033" y="4398489"/>
                    <a:pt x="4135411" y="4694170"/>
                  </a:cubicBezTo>
                  <a:cubicBezTo>
                    <a:pt x="4024297" y="4807158"/>
                    <a:pt x="3921239" y="4920334"/>
                    <a:pt x="3821555" y="5029762"/>
                  </a:cubicBezTo>
                  <a:cubicBezTo>
                    <a:pt x="3385341" y="5508324"/>
                    <a:pt x="3138940" y="5758097"/>
                    <a:pt x="2739265" y="5758097"/>
                  </a:cubicBezTo>
                  <a:cubicBezTo>
                    <a:pt x="2374442" y="5758097"/>
                    <a:pt x="2023297" y="5679211"/>
                    <a:pt x="1695575" y="5523876"/>
                  </a:cubicBezTo>
                  <a:cubicBezTo>
                    <a:pt x="1381906" y="5375098"/>
                    <a:pt x="1095219" y="5154930"/>
                    <a:pt x="866619" y="4887356"/>
                  </a:cubicBezTo>
                  <a:cubicBezTo>
                    <a:pt x="673246" y="4661005"/>
                    <a:pt x="522220" y="4404673"/>
                    <a:pt x="417851" y="4125481"/>
                  </a:cubicBezTo>
                  <a:cubicBezTo>
                    <a:pt x="309547" y="3836171"/>
                    <a:pt x="254645" y="3530558"/>
                    <a:pt x="254645" y="3217264"/>
                  </a:cubicBezTo>
                  <a:cubicBezTo>
                    <a:pt x="254645" y="2872490"/>
                    <a:pt x="320790" y="2538585"/>
                    <a:pt x="451204" y="2224540"/>
                  </a:cubicBezTo>
                  <a:cubicBezTo>
                    <a:pt x="577121" y="1921739"/>
                    <a:pt x="757191" y="1649855"/>
                    <a:pt x="986540" y="1416383"/>
                  </a:cubicBezTo>
                  <a:cubicBezTo>
                    <a:pt x="1455357" y="939134"/>
                    <a:pt x="2078011" y="676244"/>
                    <a:pt x="2739452" y="676244"/>
                  </a:cubicBezTo>
                  <a:cubicBezTo>
                    <a:pt x="3075232" y="676244"/>
                    <a:pt x="3440243" y="781175"/>
                    <a:pt x="3794947" y="979795"/>
                  </a:cubicBezTo>
                  <a:cubicBezTo>
                    <a:pt x="4158459" y="1183286"/>
                    <a:pt x="4486931" y="1470348"/>
                    <a:pt x="4744762" y="1810250"/>
                  </a:cubicBezTo>
                  <a:cubicBezTo>
                    <a:pt x="4971862" y="2109491"/>
                    <a:pt x="5134693" y="2440961"/>
                    <a:pt x="5215827" y="2768871"/>
                  </a:cubicBezTo>
                  <a:cubicBezTo>
                    <a:pt x="5300334" y="3110834"/>
                    <a:pt x="5297898" y="3446614"/>
                    <a:pt x="5208520" y="3766654"/>
                  </a:cubicBezTo>
                  <a:close/>
                </a:path>
              </a:pathLst>
            </a:custGeom>
            <a:solidFill>
              <a:schemeClr val="bg1">
                <a:alpha val="30000"/>
              </a:schemeClr>
            </a:solidFill>
            <a:ln w="18736" cap="flat">
              <a:noFill/>
              <a:prstDash val="solid"/>
              <a:miter/>
            </a:ln>
          </p:spPr>
          <p:txBody>
            <a:bodyPr rtlCol="0" anchor="ctr"/>
            <a:lstStyle/>
            <a:p>
              <a:endParaRPr lang="en-US"/>
            </a:p>
          </p:txBody>
        </p:sp>
        <p:sp useBgFill="1">
          <p:nvSpPr>
            <p:cNvPr id="27" name="Freeform: Shape 26">
              <a:extLst>
                <a:ext uri="{FF2B5EF4-FFF2-40B4-BE49-F238E27FC236}">
                  <a16:creationId xmlns:a16="http://schemas.microsoft.com/office/drawing/2014/main" id="{F22C906F-48B7-4ABF-B36E-0C0A056A5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3725"/>
              <a:ext cx="5855313" cy="6880645"/>
            </a:xfrm>
            <a:custGeom>
              <a:avLst/>
              <a:gdLst>
                <a:gd name="connsiteX0" fmla="*/ 5855313 w 5855313"/>
                <a:gd name="connsiteY0" fmla="*/ 4717843 h 6880645"/>
                <a:gd name="connsiteX1" fmla="*/ 5855313 w 5855313"/>
                <a:gd name="connsiteY1" fmla="*/ 6880645 h 6880645"/>
                <a:gd name="connsiteX2" fmla="*/ 0 w 5855313"/>
                <a:gd name="connsiteY2" fmla="*/ 6880645 h 6880645"/>
                <a:gd name="connsiteX3" fmla="*/ 0 w 5855313"/>
                <a:gd name="connsiteY3" fmla="*/ 5268859 h 6880645"/>
                <a:gd name="connsiteX4" fmla="*/ 36130 w 5855313"/>
                <a:gd name="connsiteY4" fmla="*/ 5327430 h 6880645"/>
                <a:gd name="connsiteX5" fmla="*/ 2782721 w 5855313"/>
                <a:gd name="connsiteY5" fmla="*/ 6765687 h 6880645"/>
                <a:gd name="connsiteX6" fmla="*/ 5834702 w 5855313"/>
                <a:gd name="connsiteY6" fmla="*/ 4773305 h 6880645"/>
                <a:gd name="connsiteX7" fmla="*/ 9148 w 5855313"/>
                <a:gd name="connsiteY7" fmla="*/ 0 h 6880645"/>
                <a:gd name="connsiteX8" fmla="*/ 5855312 w 5855313"/>
                <a:gd name="connsiteY8" fmla="*/ 0 h 6880645"/>
                <a:gd name="connsiteX9" fmla="*/ 5855312 w 5855313"/>
                <a:gd name="connsiteY9" fmla="*/ 96759 h 6880645"/>
                <a:gd name="connsiteX10" fmla="*/ 5855313 w 5855313"/>
                <a:gd name="connsiteY10" fmla="*/ 96759 h 6880645"/>
                <a:gd name="connsiteX11" fmla="*/ 5855313 w 5855313"/>
                <a:gd name="connsiteY11" fmla="*/ 2289203 h 6880645"/>
                <a:gd name="connsiteX12" fmla="*/ 5834702 w 5855313"/>
                <a:gd name="connsiteY12" fmla="*/ 2233742 h 6880645"/>
                <a:gd name="connsiteX13" fmla="*/ 2782721 w 5855313"/>
                <a:gd name="connsiteY13" fmla="*/ 241359 h 6880645"/>
                <a:gd name="connsiteX14" fmla="*/ 36130 w 5855313"/>
                <a:gd name="connsiteY14" fmla="*/ 1679616 h 6880645"/>
                <a:gd name="connsiteX15" fmla="*/ 0 w 5855313"/>
                <a:gd name="connsiteY15" fmla="*/ 1738187 h 6880645"/>
                <a:gd name="connsiteX16" fmla="*/ 0 w 5855313"/>
                <a:gd name="connsiteY16" fmla="*/ 96759 h 6880645"/>
                <a:gd name="connsiteX17" fmla="*/ 9148 w 5855313"/>
                <a:gd name="connsiteY17" fmla="*/ 96759 h 688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55313" h="6880645">
                  <a:moveTo>
                    <a:pt x="5855313" y="4717843"/>
                  </a:moveTo>
                  <a:lnTo>
                    <a:pt x="5855313" y="6880645"/>
                  </a:lnTo>
                  <a:lnTo>
                    <a:pt x="0" y="6880645"/>
                  </a:lnTo>
                  <a:lnTo>
                    <a:pt x="0" y="5268859"/>
                  </a:lnTo>
                  <a:lnTo>
                    <a:pt x="36130" y="5327430"/>
                  </a:lnTo>
                  <a:cubicBezTo>
                    <a:pt x="631370" y="6195172"/>
                    <a:pt x="1639396" y="6765687"/>
                    <a:pt x="2782721" y="6765687"/>
                  </a:cubicBezTo>
                  <a:cubicBezTo>
                    <a:pt x="4154711" y="6765687"/>
                    <a:pt x="5331871" y="5944145"/>
                    <a:pt x="5834702" y="4773305"/>
                  </a:cubicBezTo>
                  <a:close/>
                  <a:moveTo>
                    <a:pt x="9148" y="0"/>
                  </a:moveTo>
                  <a:lnTo>
                    <a:pt x="5855312" y="0"/>
                  </a:lnTo>
                  <a:lnTo>
                    <a:pt x="5855312" y="96759"/>
                  </a:lnTo>
                  <a:lnTo>
                    <a:pt x="5855313" y="96759"/>
                  </a:lnTo>
                  <a:lnTo>
                    <a:pt x="5855313" y="2289203"/>
                  </a:lnTo>
                  <a:lnTo>
                    <a:pt x="5834702" y="2233742"/>
                  </a:lnTo>
                  <a:cubicBezTo>
                    <a:pt x="5331871" y="1062902"/>
                    <a:pt x="4154711" y="241359"/>
                    <a:pt x="2782721" y="241359"/>
                  </a:cubicBezTo>
                  <a:cubicBezTo>
                    <a:pt x="1639396" y="241359"/>
                    <a:pt x="631370" y="811875"/>
                    <a:pt x="36130" y="1679616"/>
                  </a:cubicBezTo>
                  <a:lnTo>
                    <a:pt x="0" y="1738187"/>
                  </a:lnTo>
                  <a:lnTo>
                    <a:pt x="0" y="96759"/>
                  </a:lnTo>
                  <a:lnTo>
                    <a:pt x="9148" y="9675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Freeform: Shape 27">
              <a:extLst>
                <a:ext uri="{FF2B5EF4-FFF2-40B4-BE49-F238E27FC236}">
                  <a16:creationId xmlns:a16="http://schemas.microsoft.com/office/drawing/2014/main" id="{B4ABE2AA-A788-450F-94A8-AED4B698F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6370"/>
              <a:ext cx="6254832" cy="6864558"/>
            </a:xfrm>
            <a:custGeom>
              <a:avLst/>
              <a:gdLst>
                <a:gd name="connsiteX0" fmla="*/ 2766060 w 6254832"/>
                <a:gd name="connsiteY0" fmla="*/ 0 h 6864558"/>
                <a:gd name="connsiteX1" fmla="*/ 0 w 6254832"/>
                <a:gd name="connsiteY1" fmla="*/ 1340683 h 6864558"/>
                <a:gd name="connsiteX2" fmla="*/ 0 w 6254832"/>
                <a:gd name="connsiteY2" fmla="*/ 2201306 h 6864558"/>
                <a:gd name="connsiteX3" fmla="*/ 1312 w 6254832"/>
                <a:gd name="connsiteY3" fmla="*/ 2197746 h 6864558"/>
                <a:gd name="connsiteX4" fmla="*/ 612723 w 6254832"/>
                <a:gd name="connsiteY4" fmla="*/ 1201649 h 6864558"/>
                <a:gd name="connsiteX5" fmla="*/ 1571344 w 6254832"/>
                <a:gd name="connsiteY5" fmla="*/ 483245 h 6864558"/>
                <a:gd name="connsiteX6" fmla="*/ 1641235 w 6254832"/>
                <a:gd name="connsiteY6" fmla="*/ 452328 h 6864558"/>
                <a:gd name="connsiteX7" fmla="*/ 1711502 w 6254832"/>
                <a:gd name="connsiteY7" fmla="*/ 422348 h 6864558"/>
                <a:gd name="connsiteX8" fmla="*/ 1783080 w 6254832"/>
                <a:gd name="connsiteY8" fmla="*/ 395178 h 6864558"/>
                <a:gd name="connsiteX9" fmla="*/ 1855220 w 6254832"/>
                <a:gd name="connsiteY9" fmla="*/ 369133 h 6864558"/>
                <a:gd name="connsiteX10" fmla="*/ 1928297 w 6254832"/>
                <a:gd name="connsiteY10" fmla="*/ 345711 h 6864558"/>
                <a:gd name="connsiteX11" fmla="*/ 2001749 w 6254832"/>
                <a:gd name="connsiteY11" fmla="*/ 323600 h 6864558"/>
                <a:gd name="connsiteX12" fmla="*/ 2076138 w 6254832"/>
                <a:gd name="connsiteY12" fmla="*/ 304300 h 6864558"/>
                <a:gd name="connsiteX13" fmla="*/ 2113426 w 6254832"/>
                <a:gd name="connsiteY13" fmla="*/ 294744 h 6864558"/>
                <a:gd name="connsiteX14" fmla="*/ 2132163 w 6254832"/>
                <a:gd name="connsiteY14" fmla="*/ 290060 h 6864558"/>
                <a:gd name="connsiteX15" fmla="*/ 2151089 w 6254832"/>
                <a:gd name="connsiteY15" fmla="*/ 286312 h 6864558"/>
                <a:gd name="connsiteX16" fmla="*/ 2763249 w 6254832"/>
                <a:gd name="connsiteY16" fmla="*/ 218482 h 6864558"/>
                <a:gd name="connsiteX17" fmla="*/ 3372225 w 6254832"/>
                <a:gd name="connsiteY17" fmla="*/ 301302 h 6864558"/>
                <a:gd name="connsiteX18" fmla="*/ 3663596 w 6254832"/>
                <a:gd name="connsiteY18" fmla="*/ 398364 h 6864558"/>
                <a:gd name="connsiteX19" fmla="*/ 3941663 w 6254832"/>
                <a:gd name="connsiteY19" fmla="*/ 526717 h 6864558"/>
                <a:gd name="connsiteX20" fmla="*/ 4204366 w 6254832"/>
                <a:gd name="connsiteY20" fmla="*/ 681678 h 6864558"/>
                <a:gd name="connsiteX21" fmla="*/ 4450018 w 6254832"/>
                <a:gd name="connsiteY21" fmla="*/ 860061 h 6864558"/>
                <a:gd name="connsiteX22" fmla="*/ 4678992 w 6254832"/>
                <a:gd name="connsiteY22" fmla="*/ 1057181 h 6864558"/>
                <a:gd name="connsiteX23" fmla="*/ 4889791 w 6254832"/>
                <a:gd name="connsiteY23" fmla="*/ 1271166 h 6864558"/>
                <a:gd name="connsiteX24" fmla="*/ 5083164 w 6254832"/>
                <a:gd name="connsiteY24" fmla="*/ 1498642 h 6864558"/>
                <a:gd name="connsiteX25" fmla="*/ 5257987 w 6254832"/>
                <a:gd name="connsiteY25" fmla="*/ 1738484 h 6864558"/>
                <a:gd name="connsiteX26" fmla="*/ 5413510 w 6254832"/>
                <a:gd name="connsiteY26" fmla="*/ 1989195 h 6864558"/>
                <a:gd name="connsiteX27" fmla="*/ 5548609 w 6254832"/>
                <a:gd name="connsiteY27" fmla="*/ 2249462 h 6864558"/>
                <a:gd name="connsiteX28" fmla="*/ 5747791 w 6254832"/>
                <a:gd name="connsiteY28" fmla="*/ 2795666 h 6864558"/>
                <a:gd name="connsiteX29" fmla="*/ 5806814 w 6254832"/>
                <a:gd name="connsiteY29" fmla="*/ 3078980 h 6864558"/>
                <a:gd name="connsiteX30" fmla="*/ 5816933 w 6254832"/>
                <a:gd name="connsiteY30" fmla="*/ 3150558 h 6864558"/>
                <a:gd name="connsiteX31" fmla="*/ 5825178 w 6254832"/>
                <a:gd name="connsiteY31" fmla="*/ 3222323 h 6864558"/>
                <a:gd name="connsiteX32" fmla="*/ 5831923 w 6254832"/>
                <a:gd name="connsiteY32" fmla="*/ 3294276 h 6864558"/>
                <a:gd name="connsiteX33" fmla="*/ 5836233 w 6254832"/>
                <a:gd name="connsiteY33" fmla="*/ 3366416 h 6864558"/>
                <a:gd name="connsiteX34" fmla="*/ 5833047 w 6254832"/>
                <a:gd name="connsiteY34" fmla="*/ 3655726 h 6864558"/>
                <a:gd name="connsiteX35" fmla="*/ 5827426 w 6254832"/>
                <a:gd name="connsiteY35" fmla="*/ 3728054 h 6864558"/>
                <a:gd name="connsiteX36" fmla="*/ 5819556 w 6254832"/>
                <a:gd name="connsiteY36" fmla="*/ 3800194 h 6864558"/>
                <a:gd name="connsiteX37" fmla="*/ 5809063 w 6254832"/>
                <a:gd name="connsiteY37" fmla="*/ 3872147 h 6864558"/>
                <a:gd name="connsiteX38" fmla="*/ 5796696 w 6254832"/>
                <a:gd name="connsiteY38" fmla="*/ 3943912 h 6864558"/>
                <a:gd name="connsiteX39" fmla="*/ 5725305 w 6254832"/>
                <a:gd name="connsiteY39" fmla="*/ 4225165 h 6864558"/>
                <a:gd name="connsiteX40" fmla="*/ 5605384 w 6254832"/>
                <a:gd name="connsiteY40" fmla="*/ 4478312 h 6864558"/>
                <a:gd name="connsiteX41" fmla="*/ 5412573 w 6254832"/>
                <a:gd name="connsiteY41" fmla="*/ 4677306 h 6864558"/>
                <a:gd name="connsiteX42" fmla="*/ 5155867 w 6254832"/>
                <a:gd name="connsiteY42" fmla="*/ 4834703 h 6864558"/>
                <a:gd name="connsiteX43" fmla="*/ 4645452 w 6254832"/>
                <a:gd name="connsiteY43" fmla="*/ 5207396 h 6864558"/>
                <a:gd name="connsiteX44" fmla="*/ 4536211 w 6254832"/>
                <a:gd name="connsiteY44" fmla="*/ 5319072 h 6864558"/>
                <a:gd name="connsiteX45" fmla="*/ 4430343 w 6254832"/>
                <a:gd name="connsiteY45" fmla="*/ 5432061 h 6864558"/>
                <a:gd name="connsiteX46" fmla="*/ 4220668 w 6254832"/>
                <a:gd name="connsiteY46" fmla="*/ 5657663 h 6864558"/>
                <a:gd name="connsiteX47" fmla="*/ 4115174 w 6254832"/>
                <a:gd name="connsiteY47" fmla="*/ 5768777 h 6864558"/>
                <a:gd name="connsiteX48" fmla="*/ 4007245 w 6254832"/>
                <a:gd name="connsiteY48" fmla="*/ 5876707 h 6864558"/>
                <a:gd name="connsiteX49" fmla="*/ 3781081 w 6254832"/>
                <a:gd name="connsiteY49" fmla="*/ 6078887 h 6864558"/>
                <a:gd name="connsiteX50" fmla="*/ 3534493 w 6254832"/>
                <a:gd name="connsiteY50" fmla="*/ 6249775 h 6864558"/>
                <a:gd name="connsiteX51" fmla="*/ 3265232 w 6254832"/>
                <a:gd name="connsiteY51" fmla="*/ 6373068 h 6864558"/>
                <a:gd name="connsiteX52" fmla="*/ 3194779 w 6254832"/>
                <a:gd name="connsiteY52" fmla="*/ 6394804 h 6864558"/>
                <a:gd name="connsiteX53" fmla="*/ 3123575 w 6254832"/>
                <a:gd name="connsiteY53" fmla="*/ 6412792 h 6864558"/>
                <a:gd name="connsiteX54" fmla="*/ 3051435 w 6254832"/>
                <a:gd name="connsiteY54" fmla="*/ 6426471 h 6864558"/>
                <a:gd name="connsiteX55" fmla="*/ 2978733 w 6254832"/>
                <a:gd name="connsiteY55" fmla="*/ 6436214 h 6864558"/>
                <a:gd name="connsiteX56" fmla="*/ 2905656 w 6254832"/>
                <a:gd name="connsiteY56" fmla="*/ 6442211 h 6864558"/>
                <a:gd name="connsiteX57" fmla="*/ 2832204 w 6254832"/>
                <a:gd name="connsiteY57" fmla="*/ 6444459 h 6864558"/>
                <a:gd name="connsiteX58" fmla="*/ 2758565 w 6254832"/>
                <a:gd name="connsiteY58" fmla="*/ 6443335 h 6864558"/>
                <a:gd name="connsiteX59" fmla="*/ 2683239 w 6254832"/>
                <a:gd name="connsiteY59" fmla="*/ 6438463 h 6864558"/>
                <a:gd name="connsiteX60" fmla="*/ 2091503 w 6254832"/>
                <a:gd name="connsiteY60" fmla="*/ 6343275 h 6864558"/>
                <a:gd name="connsiteX61" fmla="*/ 1948347 w 6254832"/>
                <a:gd name="connsiteY61" fmla="*/ 6301490 h 6864558"/>
                <a:gd name="connsiteX62" fmla="*/ 1807626 w 6254832"/>
                <a:gd name="connsiteY62" fmla="*/ 6252585 h 6864558"/>
                <a:gd name="connsiteX63" fmla="*/ 1738297 w 6254832"/>
                <a:gd name="connsiteY63" fmla="*/ 6225790 h 6864558"/>
                <a:gd name="connsiteX64" fmla="*/ 1669529 w 6254832"/>
                <a:gd name="connsiteY64" fmla="*/ 6197684 h 6864558"/>
                <a:gd name="connsiteX65" fmla="*/ 1635239 w 6254832"/>
                <a:gd name="connsiteY65" fmla="*/ 6183630 h 6864558"/>
                <a:gd name="connsiteX66" fmla="*/ 1601699 w 6254832"/>
                <a:gd name="connsiteY66" fmla="*/ 6167891 h 6864558"/>
                <a:gd name="connsiteX67" fmla="*/ 1534618 w 6254832"/>
                <a:gd name="connsiteY67" fmla="*/ 6136411 h 6864558"/>
                <a:gd name="connsiteX68" fmla="*/ 592299 w 6254832"/>
                <a:gd name="connsiteY68" fmla="*/ 5443116 h 6864558"/>
                <a:gd name="connsiteX69" fmla="*/ 0 w 6254832"/>
                <a:gd name="connsiteY69" fmla="*/ 4496675 h 6864558"/>
                <a:gd name="connsiteX70" fmla="*/ 0 w 6254832"/>
                <a:gd name="connsiteY70" fmla="*/ 5523875 h 6864558"/>
                <a:gd name="connsiteX71" fmla="*/ 2766060 w 6254832"/>
                <a:gd name="connsiteY71" fmla="*/ 6864559 h 6864558"/>
                <a:gd name="connsiteX72" fmla="*/ 6254833 w 6254832"/>
                <a:gd name="connsiteY72" fmla="*/ 3432373 h 6864558"/>
                <a:gd name="connsiteX73" fmla="*/ 2766060 w 6254832"/>
                <a:gd name="connsiteY73" fmla="*/ 0 h 686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254832" h="6864558">
                  <a:moveTo>
                    <a:pt x="2766060" y="0"/>
                  </a:moveTo>
                  <a:cubicBezTo>
                    <a:pt x="1639549" y="0"/>
                    <a:pt x="637831" y="525405"/>
                    <a:pt x="0" y="1340683"/>
                  </a:cubicBezTo>
                  <a:lnTo>
                    <a:pt x="0" y="2201306"/>
                  </a:lnTo>
                  <a:cubicBezTo>
                    <a:pt x="375" y="2200181"/>
                    <a:pt x="937" y="2198870"/>
                    <a:pt x="1312" y="2197746"/>
                  </a:cubicBezTo>
                  <a:cubicBezTo>
                    <a:pt x="142969" y="1837045"/>
                    <a:pt x="347959" y="1497143"/>
                    <a:pt x="612723" y="1201649"/>
                  </a:cubicBezTo>
                  <a:cubicBezTo>
                    <a:pt x="876550" y="906155"/>
                    <a:pt x="1201836" y="655258"/>
                    <a:pt x="1571344" y="483245"/>
                  </a:cubicBezTo>
                  <a:lnTo>
                    <a:pt x="1641235" y="452328"/>
                  </a:lnTo>
                  <a:cubicBezTo>
                    <a:pt x="1664658" y="442210"/>
                    <a:pt x="1687518" y="430967"/>
                    <a:pt x="1711502" y="422348"/>
                  </a:cubicBezTo>
                  <a:lnTo>
                    <a:pt x="1783080" y="395178"/>
                  </a:lnTo>
                  <a:cubicBezTo>
                    <a:pt x="1807064" y="386372"/>
                    <a:pt x="1830674" y="376441"/>
                    <a:pt x="1855220" y="369133"/>
                  </a:cubicBezTo>
                  <a:lnTo>
                    <a:pt x="1928297" y="345711"/>
                  </a:lnTo>
                  <a:cubicBezTo>
                    <a:pt x="1952656" y="338028"/>
                    <a:pt x="1976828" y="329409"/>
                    <a:pt x="2001749" y="323600"/>
                  </a:cubicBezTo>
                  <a:lnTo>
                    <a:pt x="2076138" y="304300"/>
                  </a:lnTo>
                  <a:lnTo>
                    <a:pt x="2113426" y="294744"/>
                  </a:lnTo>
                  <a:lnTo>
                    <a:pt x="2132163" y="290060"/>
                  </a:lnTo>
                  <a:lnTo>
                    <a:pt x="2151089" y="286312"/>
                  </a:lnTo>
                  <a:cubicBezTo>
                    <a:pt x="2351395" y="241716"/>
                    <a:pt x="2557322" y="219044"/>
                    <a:pt x="2763249" y="218482"/>
                  </a:cubicBezTo>
                  <a:cubicBezTo>
                    <a:pt x="2968802" y="218294"/>
                    <a:pt x="3174167" y="247900"/>
                    <a:pt x="3372225" y="301302"/>
                  </a:cubicBezTo>
                  <a:cubicBezTo>
                    <a:pt x="3471347" y="327910"/>
                    <a:pt x="3568596" y="360513"/>
                    <a:pt x="3663596" y="398364"/>
                  </a:cubicBezTo>
                  <a:cubicBezTo>
                    <a:pt x="3758784" y="435652"/>
                    <a:pt x="3851348" y="479311"/>
                    <a:pt x="3941663" y="526717"/>
                  </a:cubicBezTo>
                  <a:cubicBezTo>
                    <a:pt x="4031979" y="573936"/>
                    <a:pt x="4119297" y="626402"/>
                    <a:pt x="4204366" y="681678"/>
                  </a:cubicBezTo>
                  <a:cubicBezTo>
                    <a:pt x="4289060" y="737516"/>
                    <a:pt x="4370944" y="797289"/>
                    <a:pt x="4450018" y="860061"/>
                  </a:cubicBezTo>
                  <a:cubicBezTo>
                    <a:pt x="4529091" y="922832"/>
                    <a:pt x="4605540" y="988601"/>
                    <a:pt x="4678992" y="1057181"/>
                  </a:cubicBezTo>
                  <a:cubicBezTo>
                    <a:pt x="4752444" y="1125574"/>
                    <a:pt x="4822335" y="1197527"/>
                    <a:pt x="4889791" y="1271166"/>
                  </a:cubicBezTo>
                  <a:cubicBezTo>
                    <a:pt x="4957247" y="1344805"/>
                    <a:pt x="5021705" y="1420693"/>
                    <a:pt x="5083164" y="1498642"/>
                  </a:cubicBezTo>
                  <a:cubicBezTo>
                    <a:pt x="5144062" y="1576965"/>
                    <a:pt x="5202899" y="1656601"/>
                    <a:pt x="5257987" y="1738484"/>
                  </a:cubicBezTo>
                  <a:cubicBezTo>
                    <a:pt x="5313076" y="1820368"/>
                    <a:pt x="5365354" y="1903751"/>
                    <a:pt x="5413510" y="1989195"/>
                  </a:cubicBezTo>
                  <a:cubicBezTo>
                    <a:pt x="5462041" y="2074451"/>
                    <a:pt x="5507011" y="2161207"/>
                    <a:pt x="5548609" y="2249462"/>
                  </a:cubicBezTo>
                  <a:cubicBezTo>
                    <a:pt x="5631430" y="2426158"/>
                    <a:pt x="5698323" y="2608851"/>
                    <a:pt x="5747791" y="2795666"/>
                  </a:cubicBezTo>
                  <a:cubicBezTo>
                    <a:pt x="5771963" y="2889167"/>
                    <a:pt x="5791825" y="2983792"/>
                    <a:pt x="5806814" y="3078980"/>
                  </a:cubicBezTo>
                  <a:cubicBezTo>
                    <a:pt x="5810562" y="3102777"/>
                    <a:pt x="5814497" y="3126574"/>
                    <a:pt x="5816933" y="3150558"/>
                  </a:cubicBezTo>
                  <a:cubicBezTo>
                    <a:pt x="5819556" y="3174542"/>
                    <a:pt x="5823304" y="3198339"/>
                    <a:pt x="5825178" y="3222323"/>
                  </a:cubicBezTo>
                  <a:cubicBezTo>
                    <a:pt x="5827426" y="3246308"/>
                    <a:pt x="5830050" y="3270292"/>
                    <a:pt x="5831923" y="3294276"/>
                  </a:cubicBezTo>
                  <a:lnTo>
                    <a:pt x="5836233" y="3366416"/>
                  </a:lnTo>
                  <a:cubicBezTo>
                    <a:pt x="5839981" y="3462728"/>
                    <a:pt x="5839981" y="3559227"/>
                    <a:pt x="5833047" y="3655726"/>
                  </a:cubicBezTo>
                  <a:cubicBezTo>
                    <a:pt x="5830986" y="3679711"/>
                    <a:pt x="5830237" y="3704069"/>
                    <a:pt x="5827426" y="3728054"/>
                  </a:cubicBezTo>
                  <a:lnTo>
                    <a:pt x="5819556" y="3800194"/>
                  </a:lnTo>
                  <a:lnTo>
                    <a:pt x="5809063" y="3872147"/>
                  </a:lnTo>
                  <a:cubicBezTo>
                    <a:pt x="5805690" y="3896131"/>
                    <a:pt x="5800818" y="3919928"/>
                    <a:pt x="5796696" y="3943912"/>
                  </a:cubicBezTo>
                  <a:cubicBezTo>
                    <a:pt x="5778708" y="4039287"/>
                    <a:pt x="5755848" y="4134662"/>
                    <a:pt x="5725305" y="4225165"/>
                  </a:cubicBezTo>
                  <a:cubicBezTo>
                    <a:pt x="5694763" y="4315669"/>
                    <a:pt x="5656726" y="4402237"/>
                    <a:pt x="5605384" y="4478312"/>
                  </a:cubicBezTo>
                  <a:cubicBezTo>
                    <a:pt x="5554980" y="4555324"/>
                    <a:pt x="5489960" y="4620718"/>
                    <a:pt x="5412573" y="4677306"/>
                  </a:cubicBezTo>
                  <a:cubicBezTo>
                    <a:pt x="5335374" y="4734269"/>
                    <a:pt x="5245995" y="4782987"/>
                    <a:pt x="5155867" y="4834703"/>
                  </a:cubicBezTo>
                  <a:cubicBezTo>
                    <a:pt x="4973924" y="4936261"/>
                    <a:pt x="4794791" y="5058806"/>
                    <a:pt x="4645452" y="5207396"/>
                  </a:cubicBezTo>
                  <a:cubicBezTo>
                    <a:pt x="4607414" y="5244497"/>
                    <a:pt x="4571813" y="5281597"/>
                    <a:pt x="4536211" y="5319072"/>
                  </a:cubicBezTo>
                  <a:lnTo>
                    <a:pt x="4430343" y="5432061"/>
                  </a:lnTo>
                  <a:cubicBezTo>
                    <a:pt x="4360264" y="5507574"/>
                    <a:pt x="4290934" y="5583087"/>
                    <a:pt x="4220668" y="5657663"/>
                  </a:cubicBezTo>
                  <a:cubicBezTo>
                    <a:pt x="4185628" y="5694951"/>
                    <a:pt x="4150589" y="5732052"/>
                    <a:pt x="4115174" y="5768777"/>
                  </a:cubicBezTo>
                  <a:cubicBezTo>
                    <a:pt x="4079573" y="5805316"/>
                    <a:pt x="4043597" y="5841292"/>
                    <a:pt x="4007245" y="5876707"/>
                  </a:cubicBezTo>
                  <a:cubicBezTo>
                    <a:pt x="3934543" y="5947723"/>
                    <a:pt x="3859405" y="6015740"/>
                    <a:pt x="3781081" y="6078887"/>
                  </a:cubicBezTo>
                  <a:cubicBezTo>
                    <a:pt x="3702945" y="6142220"/>
                    <a:pt x="3620312" y="6199557"/>
                    <a:pt x="3534493" y="6249775"/>
                  </a:cubicBezTo>
                  <a:cubicBezTo>
                    <a:pt x="3448300" y="6299429"/>
                    <a:pt x="3358359" y="6341589"/>
                    <a:pt x="3265232" y="6373068"/>
                  </a:cubicBezTo>
                  <a:cubicBezTo>
                    <a:pt x="3241998" y="6381313"/>
                    <a:pt x="3218201" y="6387497"/>
                    <a:pt x="3194779" y="6394804"/>
                  </a:cubicBezTo>
                  <a:cubicBezTo>
                    <a:pt x="3171169" y="6401175"/>
                    <a:pt x="3147185" y="6406797"/>
                    <a:pt x="3123575" y="6412792"/>
                  </a:cubicBezTo>
                  <a:cubicBezTo>
                    <a:pt x="3099404" y="6417477"/>
                    <a:pt x="3075420" y="6422161"/>
                    <a:pt x="3051435" y="6426471"/>
                  </a:cubicBezTo>
                  <a:cubicBezTo>
                    <a:pt x="3027076" y="6429657"/>
                    <a:pt x="3002904" y="6433591"/>
                    <a:pt x="2978733" y="6436214"/>
                  </a:cubicBezTo>
                  <a:cubicBezTo>
                    <a:pt x="2954374" y="6438088"/>
                    <a:pt x="2930015" y="6440899"/>
                    <a:pt x="2905656" y="6442211"/>
                  </a:cubicBezTo>
                  <a:cubicBezTo>
                    <a:pt x="2881109" y="6442960"/>
                    <a:pt x="2856751" y="6444272"/>
                    <a:pt x="2832204" y="6444459"/>
                  </a:cubicBezTo>
                  <a:cubicBezTo>
                    <a:pt x="2807658" y="6444084"/>
                    <a:pt x="2783298" y="6444084"/>
                    <a:pt x="2758565" y="6443335"/>
                  </a:cubicBezTo>
                  <a:lnTo>
                    <a:pt x="2683239" y="6438463"/>
                  </a:lnTo>
                  <a:cubicBezTo>
                    <a:pt x="2482559" y="6425909"/>
                    <a:pt x="2284126" y="6393492"/>
                    <a:pt x="2091503" y="6343275"/>
                  </a:cubicBezTo>
                  <a:lnTo>
                    <a:pt x="1948347" y="6301490"/>
                  </a:lnTo>
                  <a:cubicBezTo>
                    <a:pt x="1901127" y="6286126"/>
                    <a:pt x="1854658" y="6268699"/>
                    <a:pt x="1807626" y="6252585"/>
                  </a:cubicBezTo>
                  <a:cubicBezTo>
                    <a:pt x="1784017" y="6245090"/>
                    <a:pt x="1761344" y="6234972"/>
                    <a:pt x="1738297" y="6225790"/>
                  </a:cubicBezTo>
                  <a:lnTo>
                    <a:pt x="1669529" y="6197684"/>
                  </a:lnTo>
                  <a:lnTo>
                    <a:pt x="1635239" y="6183630"/>
                  </a:lnTo>
                  <a:lnTo>
                    <a:pt x="1601699" y="6167891"/>
                  </a:lnTo>
                  <a:lnTo>
                    <a:pt x="1534618" y="6136411"/>
                  </a:lnTo>
                  <a:cubicBezTo>
                    <a:pt x="1179164" y="5964961"/>
                    <a:pt x="857250" y="5729616"/>
                    <a:pt x="592299" y="5443116"/>
                  </a:cubicBezTo>
                  <a:cubicBezTo>
                    <a:pt x="336904" y="5166173"/>
                    <a:pt x="137160" y="4842573"/>
                    <a:pt x="0" y="4496675"/>
                  </a:cubicBezTo>
                  <a:lnTo>
                    <a:pt x="0" y="5523875"/>
                  </a:lnTo>
                  <a:cubicBezTo>
                    <a:pt x="637831" y="6338966"/>
                    <a:pt x="1639549" y="6864559"/>
                    <a:pt x="2766060" y="6864559"/>
                  </a:cubicBezTo>
                  <a:cubicBezTo>
                    <a:pt x="4692858" y="6864559"/>
                    <a:pt x="6254833" y="5327879"/>
                    <a:pt x="6254833" y="3432373"/>
                  </a:cubicBezTo>
                  <a:cubicBezTo>
                    <a:pt x="6254833" y="1536679"/>
                    <a:pt x="4692858" y="0"/>
                    <a:pt x="2766060" y="0"/>
                  </a:cubicBezTo>
                  <a:close/>
                </a:path>
              </a:pathLst>
            </a:custGeom>
            <a:ln w="18736" cap="flat">
              <a:noFill/>
              <a:prstDash val="solid"/>
              <a:miter/>
            </a:ln>
          </p:spPr>
          <p:txBody>
            <a:bodyPr rtlCol="0" anchor="ctr"/>
            <a:lstStyle/>
            <a:p>
              <a:endParaRPr lang="en-US"/>
            </a:p>
          </p:txBody>
        </p:sp>
      </p:grpSp>
      <p:sp>
        <p:nvSpPr>
          <p:cNvPr id="5" name="Text Placeholder 3">
            <a:extLst>
              <a:ext uri="{FF2B5EF4-FFF2-40B4-BE49-F238E27FC236}">
                <a16:creationId xmlns:a16="http://schemas.microsoft.com/office/drawing/2014/main" id="{A3E9851B-F465-970C-D9CC-2F4302BB6D7B}"/>
              </a:ext>
            </a:extLst>
          </p:cNvPr>
          <p:cNvSpPr txBox="1">
            <a:spLocks/>
          </p:cNvSpPr>
          <p:nvPr/>
        </p:nvSpPr>
        <p:spPr>
          <a:xfrm>
            <a:off x="6090175" y="158750"/>
            <a:ext cx="6254831" cy="115246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600" b="1" kern="1200">
                <a:solidFill>
                  <a:srgbClr val="A23B2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742950" indent="-742950" algn="l">
              <a:spcBef>
                <a:spcPct val="0"/>
              </a:spcBef>
              <a:spcAft>
                <a:spcPts val="600"/>
              </a:spcAft>
              <a:buFont typeface="+mj-lt"/>
              <a:buAutoNum type="arabicPeriod" startAt="3"/>
            </a:pPr>
            <a:r>
              <a:rPr lang="en-US">
                <a:ea typeface="+mj-ea"/>
                <a:cs typeface="+mj-cs"/>
              </a:rPr>
              <a:t>Financial Support Options…</a:t>
            </a:r>
          </a:p>
        </p:txBody>
      </p:sp>
      <p:sp>
        <p:nvSpPr>
          <p:cNvPr id="7" name="TextBox 6">
            <a:extLst>
              <a:ext uri="{FF2B5EF4-FFF2-40B4-BE49-F238E27FC236}">
                <a16:creationId xmlns:a16="http://schemas.microsoft.com/office/drawing/2014/main" id="{E74974C8-C066-2FF7-A8BF-56154A0042E3}"/>
              </a:ext>
            </a:extLst>
          </p:cNvPr>
          <p:cNvSpPr txBox="1"/>
          <p:nvPr/>
        </p:nvSpPr>
        <p:spPr>
          <a:xfrm>
            <a:off x="6238108" y="1478160"/>
            <a:ext cx="5953892" cy="4924985"/>
          </a:xfrm>
          <a:prstGeom prst="rect">
            <a:avLst/>
          </a:prstGeom>
        </p:spPr>
        <p:txBody>
          <a:bodyPr vert="horz" lIns="91440" tIns="45720" rIns="91440" bIns="45720" rtlCol="0" anchor="ctr">
            <a:noAutofit/>
          </a:bodyPr>
          <a:lstStyle/>
          <a:p>
            <a:pPr marR="0" lvl="0" fontAlgn="auto">
              <a:lnSpc>
                <a:spcPct val="90000"/>
              </a:lnSpc>
              <a:spcBef>
                <a:spcPts val="0"/>
              </a:spcBef>
              <a:spcAft>
                <a:spcPts val="600"/>
              </a:spcAft>
              <a:buClrTx/>
              <a:buSzTx/>
              <a:tabLst/>
              <a:defRPr/>
            </a:pPr>
            <a:r>
              <a:rPr kumimoji="0" lang="en-US" sz="2400" b="1" i="0" u="none" strike="noStrike" cap="none" spc="0" normalizeH="0" baseline="0" noProof="0" dirty="0">
                <a:ln>
                  <a:noFill/>
                </a:ln>
                <a:solidFill>
                  <a:srgbClr val="60220F"/>
                </a:solidFill>
                <a:effectLst/>
                <a:uLnTx/>
                <a:uFillTx/>
              </a:rPr>
              <a:t>Crowdfunding</a:t>
            </a:r>
            <a:r>
              <a:rPr kumimoji="0" lang="en-US" sz="2400" b="0" i="0" u="none" strike="noStrike" cap="none" spc="0" normalizeH="0" baseline="0" noProof="0" dirty="0">
                <a:ln>
                  <a:noFill/>
                </a:ln>
                <a:solidFill>
                  <a:srgbClr val="60220F"/>
                </a:solidFill>
                <a:effectLst/>
                <a:uLnTx/>
                <a:uFillTx/>
              </a:rPr>
              <a:t> is the financing of a project by raising many small amounts of money from a large number of people. Crowdfunding is not only a great way to raise money online for a business idea or project but simultaneously build up a community and improve visibility/credibility for you and your business.</a:t>
            </a:r>
          </a:p>
          <a:p>
            <a:pPr marR="0" lvl="0" fontAlgn="auto">
              <a:lnSpc>
                <a:spcPct val="90000"/>
              </a:lnSpc>
              <a:spcBef>
                <a:spcPts val="0"/>
              </a:spcBef>
              <a:spcAft>
                <a:spcPts val="600"/>
              </a:spcAft>
              <a:buClrTx/>
              <a:buSzTx/>
              <a:tabLst/>
              <a:defRPr/>
            </a:pPr>
            <a:endParaRPr kumimoji="0" lang="en-US" sz="2400" b="0" i="0" u="none" strike="noStrike" cap="none" spc="0" normalizeH="0" baseline="0" noProof="0" dirty="0">
              <a:ln>
                <a:noFill/>
              </a:ln>
              <a:solidFill>
                <a:srgbClr val="60220F"/>
              </a:solidFill>
              <a:effectLst/>
              <a:uLnTx/>
              <a:uFillTx/>
            </a:endParaRPr>
          </a:p>
          <a:p>
            <a:pPr marR="0" lvl="0" fontAlgn="auto">
              <a:lnSpc>
                <a:spcPct val="90000"/>
              </a:lnSpc>
              <a:spcBef>
                <a:spcPts val="0"/>
              </a:spcBef>
              <a:spcAft>
                <a:spcPts val="600"/>
              </a:spcAft>
              <a:buClrTx/>
              <a:buSzTx/>
              <a:tabLst/>
              <a:defRPr/>
            </a:pPr>
            <a:r>
              <a:rPr kumimoji="0" lang="en-US" sz="2400" b="1" i="0" u="none" strike="noStrike" cap="none" spc="0" normalizeH="0" baseline="0" noProof="0" dirty="0">
                <a:ln>
                  <a:noFill/>
                </a:ln>
                <a:solidFill>
                  <a:srgbClr val="60220F"/>
                </a:solidFill>
                <a:effectLst/>
                <a:uLnTx/>
                <a:uFillTx/>
              </a:rPr>
              <a:t>Is Crowd Funding right for you?</a:t>
            </a:r>
          </a:p>
          <a:p>
            <a:pPr marR="0" lvl="0" fontAlgn="auto">
              <a:lnSpc>
                <a:spcPct val="90000"/>
              </a:lnSpc>
              <a:spcBef>
                <a:spcPts val="0"/>
              </a:spcBef>
              <a:spcAft>
                <a:spcPts val="600"/>
              </a:spcAft>
              <a:buClrTx/>
              <a:buSzTx/>
              <a:tabLst/>
              <a:defRPr/>
            </a:pPr>
            <a:r>
              <a:rPr kumimoji="0" lang="en-US" sz="2400" b="0" i="0" u="none" strike="noStrike" cap="none" spc="0" normalizeH="0" baseline="0" noProof="0" dirty="0">
                <a:ln>
                  <a:noFill/>
                </a:ln>
                <a:solidFill>
                  <a:srgbClr val="60220F"/>
                </a:solidFill>
                <a:effectLst/>
                <a:uLnTx/>
                <a:uFillTx/>
              </a:rPr>
              <a:t>Crowdfunding suits certain types of businesses – usually startups or early-stage projects that are looking for relatively small amounts of money.  Crowdfunding has a higher success rate within certain sectors e.g. </a:t>
            </a:r>
            <a:r>
              <a:rPr kumimoji="0" lang="en-US" sz="2400" b="0" i="0" u="none" strike="noStrike" cap="none" spc="0" normalizeH="0" baseline="0" noProof="0" dirty="0" err="1">
                <a:ln>
                  <a:noFill/>
                </a:ln>
                <a:solidFill>
                  <a:srgbClr val="60220F"/>
                </a:solidFill>
                <a:effectLst/>
                <a:uLnTx/>
                <a:uFillTx/>
              </a:rPr>
              <a:t>agri</a:t>
            </a:r>
            <a:r>
              <a:rPr lang="en-US" sz="2400" dirty="0">
                <a:solidFill>
                  <a:srgbClr val="60220F"/>
                </a:solidFill>
              </a:rPr>
              <a:t>-</a:t>
            </a:r>
            <a:r>
              <a:rPr kumimoji="0" lang="en-US" sz="2400" b="0" i="0" u="none" strike="noStrike" cap="none" spc="0" normalizeH="0" baseline="0" noProof="0" dirty="0">
                <a:ln>
                  <a:noFill/>
                </a:ln>
                <a:solidFill>
                  <a:srgbClr val="60220F"/>
                </a:solidFill>
                <a:effectLst/>
                <a:uLnTx/>
                <a:uFillTx/>
              </a:rPr>
              <a:t>food so well worth your investigation. </a:t>
            </a:r>
          </a:p>
          <a:p>
            <a:pPr marR="0" lvl="0" fontAlgn="auto">
              <a:lnSpc>
                <a:spcPct val="90000"/>
              </a:lnSpc>
              <a:spcBef>
                <a:spcPts val="0"/>
              </a:spcBef>
              <a:spcAft>
                <a:spcPts val="600"/>
              </a:spcAft>
              <a:buClrTx/>
              <a:buSzTx/>
              <a:tabLst/>
              <a:defRPr/>
            </a:pPr>
            <a:endParaRPr kumimoji="0" lang="en-US" sz="2400" b="0" i="0" u="none" strike="noStrike" cap="none" spc="0" normalizeH="0" baseline="0" noProof="0" dirty="0">
              <a:ln>
                <a:noFill/>
              </a:ln>
              <a:solidFill>
                <a:srgbClr val="60220F"/>
              </a:solidFill>
              <a:effectLst/>
              <a:uLnTx/>
              <a:uFillTx/>
            </a:endParaRPr>
          </a:p>
        </p:txBody>
      </p:sp>
      <p:sp>
        <p:nvSpPr>
          <p:cNvPr id="19" name="TextBox 18">
            <a:extLst>
              <a:ext uri="{FF2B5EF4-FFF2-40B4-BE49-F238E27FC236}">
                <a16:creationId xmlns:a16="http://schemas.microsoft.com/office/drawing/2014/main" id="{63135D24-0122-8F6F-853F-4F16C907F63F}"/>
              </a:ext>
            </a:extLst>
          </p:cNvPr>
          <p:cNvSpPr txBox="1"/>
          <p:nvPr/>
        </p:nvSpPr>
        <p:spPr>
          <a:xfrm>
            <a:off x="460998" y="6530844"/>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F1D27B2F-F8A0-EA8A-CF0A-685547F700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6614" y="6448076"/>
            <a:ext cx="441158" cy="441158"/>
          </a:xfrm>
          <a:prstGeom prst="rect">
            <a:avLst/>
          </a:prstGeom>
        </p:spPr>
      </p:pic>
      <p:pic>
        <p:nvPicPr>
          <p:cNvPr id="22" name="Picture 21">
            <a:extLst>
              <a:ext uri="{FF2B5EF4-FFF2-40B4-BE49-F238E27FC236}">
                <a16:creationId xmlns:a16="http://schemas.microsoft.com/office/drawing/2014/main" id="{3F9A2ABD-54E4-B75D-A3BF-4986997946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5995" y="6461368"/>
            <a:ext cx="441158" cy="441158"/>
          </a:xfrm>
          <a:prstGeom prst="rect">
            <a:avLst/>
          </a:prstGeom>
        </p:spPr>
      </p:pic>
    </p:spTree>
    <p:extLst>
      <p:ext uri="{BB962C8B-B14F-4D97-AF65-F5344CB8AC3E}">
        <p14:creationId xmlns:p14="http://schemas.microsoft.com/office/powerpoint/2010/main" val="42770482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Paper chain people and their shadows">
            <a:extLst>
              <a:ext uri="{FF2B5EF4-FFF2-40B4-BE49-F238E27FC236}">
                <a16:creationId xmlns:a16="http://schemas.microsoft.com/office/drawing/2014/main" id="{883022EA-1D29-F32B-8A87-523E5D0E68EC}"/>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4" name="Text Placeholder 3">
            <a:extLst>
              <a:ext uri="{FF2B5EF4-FFF2-40B4-BE49-F238E27FC236}">
                <a16:creationId xmlns:a16="http://schemas.microsoft.com/office/drawing/2014/main" id="{38707416-D0BB-E304-7142-6EBF6AFB16D1}"/>
              </a:ext>
            </a:extLst>
          </p:cNvPr>
          <p:cNvSpPr>
            <a:spLocks noGrp="1"/>
          </p:cNvSpPr>
          <p:nvPr>
            <p:ph type="body" sz="quarter" idx="18"/>
          </p:nvPr>
        </p:nvSpPr>
        <p:spPr>
          <a:xfrm>
            <a:off x="156093" y="309491"/>
            <a:ext cx="7183933" cy="1210837"/>
          </a:xfrm>
        </p:spPr>
        <p:txBody>
          <a:bodyPr anchor="ctr"/>
          <a:lstStyle/>
          <a:p>
            <a:r>
              <a:rPr lang="en-IE" err="1"/>
              <a:t>CrowdFunding</a:t>
            </a:r>
            <a:r>
              <a:rPr lang="en-IE"/>
              <a:t> </a:t>
            </a:r>
            <a:r>
              <a:rPr kumimoji="0" lang="en-US" sz="3600" b="0" i="0" u="none" strike="noStrike" kern="0" cap="none" spc="0" normalizeH="0" baseline="0" noProof="0">
                <a:ln>
                  <a:noFill/>
                </a:ln>
                <a:effectLst/>
                <a:uLnTx/>
                <a:uFillTx/>
              </a:rPr>
              <a:t>can take the form of </a:t>
            </a:r>
            <a:r>
              <a:rPr lang="en-IE"/>
              <a:t>:</a:t>
            </a:r>
          </a:p>
        </p:txBody>
      </p:sp>
      <p:sp>
        <p:nvSpPr>
          <p:cNvPr id="5" name="TextBox 4">
            <a:extLst>
              <a:ext uri="{FF2B5EF4-FFF2-40B4-BE49-F238E27FC236}">
                <a16:creationId xmlns:a16="http://schemas.microsoft.com/office/drawing/2014/main" id="{17F089B6-7ADF-4B14-0DE3-9531AE229D1B}"/>
              </a:ext>
            </a:extLst>
          </p:cNvPr>
          <p:cNvSpPr txBox="1"/>
          <p:nvPr/>
        </p:nvSpPr>
        <p:spPr>
          <a:xfrm>
            <a:off x="156093" y="1862543"/>
            <a:ext cx="7098722" cy="473975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60220F"/>
                </a:solidFill>
                <a:effectLst/>
                <a:uLnTx/>
                <a:uFillTx/>
              </a:rPr>
              <a:t>Pre-selling</a:t>
            </a:r>
            <a:r>
              <a:rPr kumimoji="0" lang="en-US" sz="2400" b="0" i="0" u="none" strike="noStrike" kern="0" cap="none" spc="0" normalizeH="0" baseline="0" noProof="0" dirty="0">
                <a:ln>
                  <a:noFill/>
                </a:ln>
                <a:solidFill>
                  <a:srgbClr val="60220F"/>
                </a:solidFill>
                <a:effectLst/>
                <a:uLnTx/>
                <a:uFillTx/>
              </a:rPr>
              <a:t> - when people donate towards the creation of a specific product &amp; receive the product on release.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60220F"/>
                </a:solidFill>
                <a:effectLst/>
                <a:uLnTx/>
                <a:uFillTx/>
              </a:rPr>
              <a:t>Peer-to-Peer lending </a:t>
            </a:r>
            <a:r>
              <a:rPr kumimoji="0" lang="en-US" sz="2400" b="0" i="0" u="none" strike="noStrike" kern="0" cap="none" spc="0" normalizeH="0" baseline="0" noProof="0" dirty="0">
                <a:ln>
                  <a:noFill/>
                </a:ln>
                <a:solidFill>
                  <a:srgbClr val="60220F"/>
                </a:solidFill>
                <a:effectLst/>
                <a:uLnTx/>
                <a:uFillTx/>
              </a:rPr>
              <a:t>- where each lender gets financial compensation or a return on their investment.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60220F"/>
                </a:solidFill>
                <a:effectLst/>
                <a:uLnTx/>
                <a:uFillTx/>
              </a:rPr>
              <a:t>Equity lending </a:t>
            </a:r>
            <a:r>
              <a:rPr kumimoji="0" lang="en-US" sz="2400" b="0" i="0" u="none" strike="noStrike" kern="0" cap="none" spc="0" normalizeH="0" baseline="0" noProof="0" dirty="0">
                <a:ln>
                  <a:noFill/>
                </a:ln>
                <a:solidFill>
                  <a:srgbClr val="60220F"/>
                </a:solidFill>
                <a:effectLst/>
                <a:uLnTx/>
                <a:uFillTx/>
              </a:rPr>
              <a:t>- when people lend money to individuals or organisations in exchange for shares.</a:t>
            </a:r>
          </a:p>
          <a:p>
            <a:pPr>
              <a:defRPr/>
            </a:pPr>
            <a:r>
              <a:rPr kumimoji="0" lang="en-US" sz="2400" b="1" i="0" u="none" strike="noStrike" kern="0" cap="none" spc="0" normalizeH="0" baseline="0" noProof="0" dirty="0">
                <a:ln>
                  <a:noFill/>
                </a:ln>
                <a:solidFill>
                  <a:srgbClr val="60220F"/>
                </a:solidFill>
                <a:effectLst/>
                <a:uLnTx/>
                <a:uFillTx/>
              </a:rPr>
              <a:t>Charity</a:t>
            </a:r>
            <a:r>
              <a:rPr kumimoji="0" lang="en-US" sz="2400" b="0" i="0" u="none" strike="noStrike" kern="0" cap="none" spc="0" normalizeH="0" baseline="0" noProof="0" dirty="0">
                <a:ln>
                  <a:noFill/>
                </a:ln>
                <a:solidFill>
                  <a:srgbClr val="60220F"/>
                </a:solidFill>
                <a:effectLst/>
                <a:uLnTx/>
                <a:uFillTx/>
              </a:rPr>
              <a:t> - when one donates to an individual or project &amp; receives no financial or material return in exchange.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60220F"/>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60220F"/>
                </a:solidFill>
                <a:effectLst/>
                <a:uLnTx/>
                <a:uFillTx/>
              </a:rPr>
              <a:t>Different platforms facilitate different fundraising models. Finding the right funding model for your project is an important step for a successful campaign.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60220F"/>
              </a:solidFill>
              <a:effectLst/>
              <a:uLnTx/>
              <a:uFillTx/>
            </a:endParaRPr>
          </a:p>
        </p:txBody>
      </p:sp>
    </p:spTree>
    <p:extLst>
      <p:ext uri="{BB962C8B-B14F-4D97-AF65-F5344CB8AC3E}">
        <p14:creationId xmlns:p14="http://schemas.microsoft.com/office/powerpoint/2010/main" val="42655047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Stack of coins on a table">
            <a:extLst>
              <a:ext uri="{FF2B5EF4-FFF2-40B4-BE49-F238E27FC236}">
                <a16:creationId xmlns:a16="http://schemas.microsoft.com/office/drawing/2014/main" id="{4FA262CA-158C-B170-C41D-0144B73B07FF}"/>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4" name="Text Placeholder 3">
            <a:extLst>
              <a:ext uri="{FF2B5EF4-FFF2-40B4-BE49-F238E27FC236}">
                <a16:creationId xmlns:a16="http://schemas.microsoft.com/office/drawing/2014/main" id="{79FA73B1-7818-5421-8182-49B061A077F6}"/>
              </a:ext>
            </a:extLst>
          </p:cNvPr>
          <p:cNvSpPr>
            <a:spLocks noGrp="1"/>
          </p:cNvSpPr>
          <p:nvPr>
            <p:ph type="body" sz="quarter" idx="18"/>
          </p:nvPr>
        </p:nvSpPr>
        <p:spPr/>
        <p:txBody>
          <a:bodyPr anchor="ctr"/>
          <a:lstStyle/>
          <a:p>
            <a:r>
              <a:rPr lang="en-IE" dirty="0"/>
              <a:t>Crowdfunding, there is a cost…</a:t>
            </a:r>
          </a:p>
        </p:txBody>
      </p:sp>
      <p:sp>
        <p:nvSpPr>
          <p:cNvPr id="6" name="Text Placeholder 5">
            <a:extLst>
              <a:ext uri="{FF2B5EF4-FFF2-40B4-BE49-F238E27FC236}">
                <a16:creationId xmlns:a16="http://schemas.microsoft.com/office/drawing/2014/main" id="{15EA54E9-3068-799F-140F-948100727C8D}"/>
              </a:ext>
            </a:extLst>
          </p:cNvPr>
          <p:cNvSpPr txBox="1">
            <a:spLocks noGrp="1"/>
          </p:cNvSpPr>
          <p:nvPr>
            <p:ph type="body" sz="quarter" idx="16"/>
          </p:nvPr>
        </p:nvSpPr>
        <p:spPr>
          <a:xfrm>
            <a:off x="293393" y="1805672"/>
            <a:ext cx="6789887" cy="4742837"/>
          </a:xfrm>
          <a:prstGeom prst="rect">
            <a:avLst/>
          </a:prstGeom>
          <a:noFill/>
        </p:spPr>
        <p:txBody>
          <a:bodyPr wrap="square">
            <a:spAutoFit/>
          </a:bodyPr>
          <a:lstStyle/>
          <a:p>
            <a:pPr algn="l"/>
            <a:r>
              <a:rPr lang="en-GB" sz="2200" b="1" dirty="0">
                <a:solidFill>
                  <a:srgbClr val="6D6A3A"/>
                </a:solidFill>
              </a:rPr>
              <a:t>Different Crowdfunding platforms apply different charges depending on the model you chose. </a:t>
            </a:r>
          </a:p>
          <a:p>
            <a:pPr marL="342900" indent="-342900" algn="l">
              <a:buFont typeface="Arial" panose="020B0604020202020204" pitchFamily="34" charset="0"/>
              <a:buChar char="•"/>
            </a:pPr>
            <a:r>
              <a:rPr lang="en-GB" sz="2200" b="1" dirty="0"/>
              <a:t>Platform Hosting fee: </a:t>
            </a:r>
            <a:r>
              <a:rPr lang="en-GB" sz="2200" dirty="0"/>
              <a:t>Some platforms, although not all, charge an initial cost just for hosting your campaign. Top tip - Make sure to ask the platform what fee applies to them before starting the campaign.</a:t>
            </a:r>
          </a:p>
          <a:p>
            <a:pPr marL="342900" indent="-342900" algn="l">
              <a:buFont typeface="Arial" panose="020B0604020202020204" pitchFamily="34" charset="0"/>
              <a:buChar char="•"/>
            </a:pPr>
            <a:r>
              <a:rPr lang="en-GB" sz="2200" b="1" dirty="0"/>
              <a:t>Success fee: </a:t>
            </a:r>
            <a:r>
              <a:rPr lang="en-GB" sz="2200" dirty="0"/>
              <a:t>The majority of crowdfunding platforms will take a percentage of the total amount raised. The percentage varies from platform to platform and ranges between 3% and 12% of the total raised.</a:t>
            </a:r>
          </a:p>
          <a:p>
            <a:pPr marL="342900" indent="-342900" algn="l">
              <a:buFont typeface="Arial" panose="020B0604020202020204" pitchFamily="34" charset="0"/>
              <a:buChar char="•"/>
            </a:pPr>
            <a:r>
              <a:rPr lang="en-GB" sz="2200" b="1" dirty="0"/>
              <a:t>Payment processing fees: </a:t>
            </a:r>
            <a:r>
              <a:rPr lang="en-GB" sz="2200" dirty="0"/>
              <a:t>Look out also for a service fee for every transaction made. Usually, this fee is on average 3%. For instance, for every €100 donation/investment, only €97 reaches the campaign. </a:t>
            </a:r>
          </a:p>
        </p:txBody>
      </p:sp>
      <p:sp>
        <p:nvSpPr>
          <p:cNvPr id="9" name="Speech Bubble: Rectangle 8">
            <a:extLst>
              <a:ext uri="{FF2B5EF4-FFF2-40B4-BE49-F238E27FC236}">
                <a16:creationId xmlns:a16="http://schemas.microsoft.com/office/drawing/2014/main" id="{AB3F9638-9695-D0AC-919F-DBBB5CB01EEB}"/>
              </a:ext>
            </a:extLst>
          </p:cNvPr>
          <p:cNvSpPr/>
          <p:nvPr/>
        </p:nvSpPr>
        <p:spPr>
          <a:xfrm>
            <a:off x="7944927" y="434071"/>
            <a:ext cx="2691442" cy="1483744"/>
          </a:xfrm>
          <a:prstGeom prst="wedgeRectCallout">
            <a:avLst>
              <a:gd name="adj1" fmla="val -112179"/>
              <a:gd name="adj2" fmla="val 57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A23B23"/>
                </a:solidFill>
              </a:rPr>
              <a:t>READ</a:t>
            </a:r>
            <a:r>
              <a:rPr lang="en-US" sz="1800" b="1">
                <a:solidFill>
                  <a:srgbClr val="EC2179"/>
                </a:solidFill>
              </a:rPr>
              <a:t> </a:t>
            </a:r>
            <a:endParaRPr lang="en-US" sz="6000" b="1">
              <a:solidFill>
                <a:srgbClr val="EC2179"/>
              </a:solidFill>
            </a:endParaRPr>
          </a:p>
          <a:p>
            <a:pPr algn="ctr"/>
            <a:r>
              <a:rPr lang="en-GB" sz="1800">
                <a:hlinkClick r:id="rId3"/>
              </a:rPr>
              <a:t>10 Top Crowdfunding Websites for Entrepreneurs</a:t>
            </a:r>
            <a:endParaRPr lang="en-GB" sz="1800"/>
          </a:p>
        </p:txBody>
      </p:sp>
    </p:spTree>
    <p:extLst>
      <p:ext uri="{BB962C8B-B14F-4D97-AF65-F5344CB8AC3E}">
        <p14:creationId xmlns:p14="http://schemas.microsoft.com/office/powerpoint/2010/main" val="8062435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F28AD7B-9434-2B95-67C4-B36FF44C73A2}"/>
              </a:ext>
            </a:extLst>
          </p:cNvPr>
          <p:cNvSpPr>
            <a:spLocks noGrp="1"/>
          </p:cNvSpPr>
          <p:nvPr>
            <p:ph type="body" sz="quarter" idx="18"/>
          </p:nvPr>
        </p:nvSpPr>
        <p:spPr>
          <a:xfrm>
            <a:off x="85518" y="309491"/>
            <a:ext cx="7137583" cy="1210837"/>
          </a:xfrm>
        </p:spPr>
        <p:txBody>
          <a:bodyPr/>
          <a:lstStyle/>
          <a:p>
            <a:r>
              <a:rPr lang="en-IE" dirty="0">
                <a:solidFill>
                  <a:srgbClr val="A23B23"/>
                </a:solidFill>
              </a:rPr>
              <a:t>4. Financial Support Options… Bank Loans</a:t>
            </a:r>
          </a:p>
        </p:txBody>
      </p:sp>
      <p:sp>
        <p:nvSpPr>
          <p:cNvPr id="5" name="Text Placeholder 4">
            <a:extLst>
              <a:ext uri="{FF2B5EF4-FFF2-40B4-BE49-F238E27FC236}">
                <a16:creationId xmlns:a16="http://schemas.microsoft.com/office/drawing/2014/main" id="{7B519C60-F56D-BD31-0AC0-3EEAF9655B4F}"/>
              </a:ext>
            </a:extLst>
          </p:cNvPr>
          <p:cNvSpPr txBox="1">
            <a:spLocks noGrp="1"/>
          </p:cNvSpPr>
          <p:nvPr>
            <p:ph type="body" sz="quarter" idx="16"/>
          </p:nvPr>
        </p:nvSpPr>
        <p:spPr>
          <a:xfrm>
            <a:off x="447675" y="2066925"/>
            <a:ext cx="6481763" cy="3876959"/>
          </a:xfrm>
          <a:prstGeom prst="rect">
            <a:avLst/>
          </a:prstGeom>
          <a:noFill/>
        </p:spPr>
        <p:txBody>
          <a:bodyPr wrap="square">
            <a:spAutoFit/>
          </a:bodyPr>
          <a:lstStyle/>
          <a:p>
            <a:pPr algn="l" fontAlgn="base"/>
            <a:r>
              <a:rPr lang="en-IE"/>
              <a:t>A business loan from a bank is a traditional way of financing your business. In most cases, having a robust </a:t>
            </a:r>
            <a:r>
              <a:rPr lang="en-IE" b="1"/>
              <a:t>Business Plan </a:t>
            </a:r>
            <a:r>
              <a:rPr lang="en-IE"/>
              <a:t>is essential to convince the bank that you are worth backing. Often, a bank will ask for personal guarantees or other forms of security.   If you can, never offer security, especially if you are confident your Business Plan stacks up. Finally, remember to shop around, there are many banks that may have different lending criteria for new businesses.</a:t>
            </a:r>
          </a:p>
          <a:p>
            <a:pPr algn="l" fontAlgn="base"/>
            <a:endParaRPr lang="en-IE"/>
          </a:p>
        </p:txBody>
      </p:sp>
      <p:sp>
        <p:nvSpPr>
          <p:cNvPr id="8" name="Wave 7">
            <a:extLst>
              <a:ext uri="{FF2B5EF4-FFF2-40B4-BE49-F238E27FC236}">
                <a16:creationId xmlns:a16="http://schemas.microsoft.com/office/drawing/2014/main" id="{A29E77DE-B532-3B12-2856-693B1D288D7F}"/>
              </a:ext>
            </a:extLst>
          </p:cNvPr>
          <p:cNvSpPr/>
          <p:nvPr/>
        </p:nvSpPr>
        <p:spPr>
          <a:xfrm>
            <a:off x="8085667" y="2123473"/>
            <a:ext cx="3471595" cy="1055802"/>
          </a:xfrm>
          <a:prstGeom prst="wave">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Wave 8">
            <a:extLst>
              <a:ext uri="{FF2B5EF4-FFF2-40B4-BE49-F238E27FC236}">
                <a16:creationId xmlns:a16="http://schemas.microsoft.com/office/drawing/2014/main" id="{BFC3579E-7616-0DDB-3C3C-35DBFB60C7E7}"/>
              </a:ext>
            </a:extLst>
          </p:cNvPr>
          <p:cNvSpPr/>
          <p:nvPr/>
        </p:nvSpPr>
        <p:spPr>
          <a:xfrm>
            <a:off x="8085667" y="3057355"/>
            <a:ext cx="3471595" cy="1055802"/>
          </a:xfrm>
          <a:prstGeom prst="wave">
            <a:avLst/>
          </a:prstGeom>
          <a:solidFill>
            <a:srgbClr val="5EA0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Wave 9">
            <a:extLst>
              <a:ext uri="{FF2B5EF4-FFF2-40B4-BE49-F238E27FC236}">
                <a16:creationId xmlns:a16="http://schemas.microsoft.com/office/drawing/2014/main" id="{23D2639A-A0A9-1C2F-4FDD-19B439870994}"/>
              </a:ext>
            </a:extLst>
          </p:cNvPr>
          <p:cNvSpPr/>
          <p:nvPr/>
        </p:nvSpPr>
        <p:spPr>
          <a:xfrm>
            <a:off x="8085667" y="3983551"/>
            <a:ext cx="3471593" cy="1055802"/>
          </a:xfrm>
          <a:prstGeom prst="wave">
            <a:avLst/>
          </a:prstGeom>
          <a:solidFill>
            <a:srgbClr val="CC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Wave 10">
            <a:extLst>
              <a:ext uri="{FF2B5EF4-FFF2-40B4-BE49-F238E27FC236}">
                <a16:creationId xmlns:a16="http://schemas.microsoft.com/office/drawing/2014/main" id="{945F5B42-EBB6-E56E-7F70-CDB6FA4829E1}"/>
              </a:ext>
            </a:extLst>
          </p:cNvPr>
          <p:cNvSpPr/>
          <p:nvPr/>
        </p:nvSpPr>
        <p:spPr>
          <a:xfrm>
            <a:off x="8085667" y="4910988"/>
            <a:ext cx="3471595" cy="1055802"/>
          </a:xfrm>
          <a:prstGeom prst="wave">
            <a:avLst/>
          </a:prstGeom>
          <a:solidFill>
            <a:srgbClr val="B266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TextBox 11">
            <a:extLst>
              <a:ext uri="{FF2B5EF4-FFF2-40B4-BE49-F238E27FC236}">
                <a16:creationId xmlns:a16="http://schemas.microsoft.com/office/drawing/2014/main" id="{43B399EA-7E2E-29CD-0FEF-D4E07BFF440E}"/>
              </a:ext>
            </a:extLst>
          </p:cNvPr>
          <p:cNvSpPr txBox="1"/>
          <p:nvPr/>
        </p:nvSpPr>
        <p:spPr>
          <a:xfrm rot="529830">
            <a:off x="8088177" y="5043325"/>
            <a:ext cx="3265238" cy="707886"/>
          </a:xfrm>
          <a:prstGeom prst="rect">
            <a:avLst/>
          </a:prstGeom>
          <a:noFill/>
        </p:spPr>
        <p:txBody>
          <a:bodyPr wrap="square" rtlCol="0" anchor="ctr">
            <a:spAutoFit/>
          </a:bodyPr>
          <a:lstStyle/>
          <a:p>
            <a:pPr marL="285750" indent="-285750" algn="ctr">
              <a:buClr>
                <a:srgbClr val="A23B23"/>
              </a:buClr>
              <a:buFont typeface="Wingdings" panose="05000000000000000000" pitchFamily="2" charset="2"/>
              <a:buChar char="ü"/>
            </a:pPr>
            <a:r>
              <a:rPr lang="en-IE" sz="2000">
                <a:solidFill>
                  <a:schemeClr val="accent1"/>
                </a:solidFill>
              </a:rPr>
              <a:t>Shop around before choosing a bank</a:t>
            </a:r>
          </a:p>
        </p:txBody>
      </p:sp>
      <p:sp>
        <p:nvSpPr>
          <p:cNvPr id="13" name="TextBox 12">
            <a:extLst>
              <a:ext uri="{FF2B5EF4-FFF2-40B4-BE49-F238E27FC236}">
                <a16:creationId xmlns:a16="http://schemas.microsoft.com/office/drawing/2014/main" id="{E8E783D3-26DA-1E08-432A-7B04D842C557}"/>
              </a:ext>
            </a:extLst>
          </p:cNvPr>
          <p:cNvSpPr txBox="1"/>
          <p:nvPr/>
        </p:nvSpPr>
        <p:spPr>
          <a:xfrm rot="529830">
            <a:off x="8095276" y="4325349"/>
            <a:ext cx="3560586" cy="400110"/>
          </a:xfrm>
          <a:prstGeom prst="rect">
            <a:avLst/>
          </a:prstGeom>
          <a:noFill/>
        </p:spPr>
        <p:txBody>
          <a:bodyPr wrap="square" rtlCol="0" anchor="ctr">
            <a:spAutoFit/>
          </a:bodyPr>
          <a:lstStyle/>
          <a:p>
            <a:pPr marL="342900" indent="-342900" algn="l" fontAlgn="base">
              <a:buClr>
                <a:srgbClr val="A23B23"/>
              </a:buClr>
              <a:buFont typeface="Wingdings" panose="05000000000000000000" pitchFamily="2" charset="2"/>
              <a:buChar char="ü"/>
            </a:pPr>
            <a:r>
              <a:rPr lang="en-IE" sz="2000">
                <a:solidFill>
                  <a:srgbClr val="1E494F"/>
                </a:solidFill>
              </a:rPr>
              <a:t>Choose a bank close to you</a:t>
            </a:r>
          </a:p>
        </p:txBody>
      </p:sp>
      <p:sp>
        <p:nvSpPr>
          <p:cNvPr id="18" name="TextBox 17">
            <a:extLst>
              <a:ext uri="{FF2B5EF4-FFF2-40B4-BE49-F238E27FC236}">
                <a16:creationId xmlns:a16="http://schemas.microsoft.com/office/drawing/2014/main" id="{C1C0B0B6-F9F4-4F40-8B71-B3D93196D7E5}"/>
              </a:ext>
            </a:extLst>
          </p:cNvPr>
          <p:cNvSpPr txBox="1"/>
          <p:nvPr/>
        </p:nvSpPr>
        <p:spPr>
          <a:xfrm rot="529830">
            <a:off x="8054021" y="2300964"/>
            <a:ext cx="3333547" cy="707886"/>
          </a:xfrm>
          <a:prstGeom prst="rect">
            <a:avLst/>
          </a:prstGeom>
          <a:noFill/>
        </p:spPr>
        <p:txBody>
          <a:bodyPr wrap="square" rtlCol="0" anchor="ctr">
            <a:spAutoFit/>
          </a:bodyPr>
          <a:lstStyle/>
          <a:p>
            <a:pPr marL="342900" indent="-342900" algn="ctr" fontAlgn="base">
              <a:buClr>
                <a:srgbClr val="A23B23"/>
              </a:buClr>
              <a:buFont typeface="Wingdings" panose="05000000000000000000" pitchFamily="2" charset="2"/>
              <a:buChar char="ü"/>
            </a:pPr>
            <a:r>
              <a:rPr lang="en-IE" sz="2000">
                <a:solidFill>
                  <a:srgbClr val="1E494F"/>
                </a:solidFill>
              </a:rPr>
              <a:t>Be prepared when meeting your bank</a:t>
            </a:r>
          </a:p>
        </p:txBody>
      </p:sp>
      <p:sp>
        <p:nvSpPr>
          <p:cNvPr id="19" name="TextBox 18">
            <a:extLst>
              <a:ext uri="{FF2B5EF4-FFF2-40B4-BE49-F238E27FC236}">
                <a16:creationId xmlns:a16="http://schemas.microsoft.com/office/drawing/2014/main" id="{DF0E4988-A23D-8807-995F-A1927349E41E}"/>
              </a:ext>
            </a:extLst>
          </p:cNvPr>
          <p:cNvSpPr txBox="1"/>
          <p:nvPr/>
        </p:nvSpPr>
        <p:spPr>
          <a:xfrm rot="529830">
            <a:off x="8235080" y="3256919"/>
            <a:ext cx="3172765" cy="707886"/>
          </a:xfrm>
          <a:prstGeom prst="rect">
            <a:avLst/>
          </a:prstGeom>
          <a:noFill/>
        </p:spPr>
        <p:txBody>
          <a:bodyPr wrap="square" rtlCol="0" anchor="ctr">
            <a:spAutoFit/>
          </a:bodyPr>
          <a:lstStyle/>
          <a:p>
            <a:pPr marL="285750" indent="-285750" algn="ctr">
              <a:buClr>
                <a:srgbClr val="A23B23"/>
              </a:buClr>
              <a:buFont typeface="Wingdings" panose="05000000000000000000" pitchFamily="2" charset="2"/>
              <a:buChar char="ü"/>
            </a:pPr>
            <a:r>
              <a:rPr lang="en-IE" sz="2000">
                <a:solidFill>
                  <a:srgbClr val="1E494F"/>
                </a:solidFill>
              </a:rPr>
              <a:t>Keep your bank informed in good and bad times</a:t>
            </a:r>
          </a:p>
        </p:txBody>
      </p:sp>
      <p:sp>
        <p:nvSpPr>
          <p:cNvPr id="20" name="Arrow: Down 19">
            <a:extLst>
              <a:ext uri="{FF2B5EF4-FFF2-40B4-BE49-F238E27FC236}">
                <a16:creationId xmlns:a16="http://schemas.microsoft.com/office/drawing/2014/main" id="{04D6D200-3B2D-3587-CA05-950FC5852648}"/>
              </a:ext>
            </a:extLst>
          </p:cNvPr>
          <p:cNvSpPr/>
          <p:nvPr/>
        </p:nvSpPr>
        <p:spPr>
          <a:xfrm>
            <a:off x="8283020" y="129945"/>
            <a:ext cx="3139126" cy="2074778"/>
          </a:xfrm>
          <a:prstGeom prst="downArrow">
            <a:avLst/>
          </a:prstGeom>
          <a:solidFill>
            <a:srgbClr val="96C49B">
              <a:alpha val="61176"/>
            </a:srgbClr>
          </a:solidFill>
          <a:ln>
            <a:solidFill>
              <a:srgbClr val="96C49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IE" sz="2000" b="1">
                <a:solidFill>
                  <a:srgbClr val="1E494F"/>
                </a:solidFill>
              </a:rPr>
              <a:t>Dealing with Your Bank – </a:t>
            </a:r>
          </a:p>
          <a:p>
            <a:pPr algn="ctr"/>
            <a:endParaRPr lang="en-IE" sz="2000" b="1">
              <a:solidFill>
                <a:srgbClr val="1E494F"/>
              </a:solidFill>
            </a:endParaRPr>
          </a:p>
          <a:p>
            <a:pPr algn="ctr"/>
            <a:endParaRPr lang="en-IE" sz="800" b="1">
              <a:solidFill>
                <a:srgbClr val="1E494F"/>
              </a:solidFill>
            </a:endParaRPr>
          </a:p>
          <a:p>
            <a:pPr algn="ctr"/>
            <a:r>
              <a:rPr lang="en-IE" sz="2000" b="1">
                <a:solidFill>
                  <a:srgbClr val="1E494F"/>
                </a:solidFill>
              </a:rPr>
              <a:t>Do's and Don'ts</a:t>
            </a:r>
          </a:p>
          <a:p>
            <a:pPr algn="ctr"/>
            <a:endParaRPr lang="en-IE" sz="2000"/>
          </a:p>
        </p:txBody>
      </p:sp>
    </p:spTree>
    <p:extLst>
      <p:ext uri="{BB962C8B-B14F-4D97-AF65-F5344CB8AC3E}">
        <p14:creationId xmlns:p14="http://schemas.microsoft.com/office/powerpoint/2010/main" val="18455525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1353">
            <a:extLst>
              <a:ext uri="{FF2B5EF4-FFF2-40B4-BE49-F238E27FC236}">
                <a16:creationId xmlns:a16="http://schemas.microsoft.com/office/drawing/2014/main" id="{5112C01D-6923-088D-141E-4D1E11A4169B}"/>
              </a:ext>
            </a:extLst>
          </p:cNvPr>
          <p:cNvSpPr/>
          <p:nvPr/>
        </p:nvSpPr>
        <p:spPr>
          <a:xfrm>
            <a:off x="10401715" y="4761521"/>
            <a:ext cx="862893" cy="529361"/>
          </a:xfrm>
          <a:custGeom>
            <a:avLst/>
            <a:gdLst>
              <a:gd name="connsiteX0" fmla="*/ 597924 w 652779"/>
              <a:gd name="connsiteY0" fmla="*/ 0 h 436099"/>
              <a:gd name="connsiteX1" fmla="*/ 54855 w 652779"/>
              <a:gd name="connsiteY1" fmla="*/ 0 h 436099"/>
              <a:gd name="connsiteX2" fmla="*/ 0 w 652779"/>
              <a:gd name="connsiteY2" fmla="*/ 54855 h 436099"/>
              <a:gd name="connsiteX3" fmla="*/ 0 w 652779"/>
              <a:gd name="connsiteY3" fmla="*/ 381244 h 436099"/>
              <a:gd name="connsiteX4" fmla="*/ 54855 w 652779"/>
              <a:gd name="connsiteY4" fmla="*/ 436099 h 436099"/>
              <a:gd name="connsiteX5" fmla="*/ 597924 w 652779"/>
              <a:gd name="connsiteY5" fmla="*/ 436099 h 436099"/>
              <a:gd name="connsiteX6" fmla="*/ 652779 w 652779"/>
              <a:gd name="connsiteY6" fmla="*/ 381244 h 436099"/>
              <a:gd name="connsiteX7" fmla="*/ 652779 w 652779"/>
              <a:gd name="connsiteY7" fmla="*/ 54855 h 436099"/>
              <a:gd name="connsiteX8" fmla="*/ 597924 w 652779"/>
              <a:gd name="connsiteY8" fmla="*/ 0 h 436099"/>
              <a:gd name="connsiteX9" fmla="*/ 597924 w 652779"/>
              <a:gd name="connsiteY9" fmla="*/ 0 h 436099"/>
              <a:gd name="connsiteX10" fmla="*/ 52113 w 652779"/>
              <a:gd name="connsiteY10" fmla="*/ 35656 h 436099"/>
              <a:gd name="connsiteX11" fmla="*/ 595181 w 652779"/>
              <a:gd name="connsiteY11" fmla="*/ 35656 h 436099"/>
              <a:gd name="connsiteX12" fmla="*/ 614381 w 652779"/>
              <a:gd name="connsiteY12" fmla="*/ 54855 h 436099"/>
              <a:gd name="connsiteX13" fmla="*/ 614381 w 652779"/>
              <a:gd name="connsiteY13" fmla="*/ 109710 h 436099"/>
              <a:gd name="connsiteX14" fmla="*/ 32914 w 652779"/>
              <a:gd name="connsiteY14" fmla="*/ 109710 h 436099"/>
              <a:gd name="connsiteX15" fmla="*/ 32914 w 652779"/>
              <a:gd name="connsiteY15" fmla="*/ 54855 h 436099"/>
              <a:gd name="connsiteX16" fmla="*/ 52113 w 652779"/>
              <a:gd name="connsiteY16" fmla="*/ 35656 h 436099"/>
              <a:gd name="connsiteX17" fmla="*/ 52113 w 652779"/>
              <a:gd name="connsiteY17" fmla="*/ 35656 h 436099"/>
              <a:gd name="connsiteX18" fmla="*/ 614381 w 652779"/>
              <a:gd name="connsiteY18" fmla="*/ 145366 h 436099"/>
              <a:gd name="connsiteX19" fmla="*/ 614381 w 652779"/>
              <a:gd name="connsiteY19" fmla="*/ 181022 h 436099"/>
              <a:gd name="connsiteX20" fmla="*/ 32914 w 652779"/>
              <a:gd name="connsiteY20" fmla="*/ 181022 h 436099"/>
              <a:gd name="connsiteX21" fmla="*/ 32914 w 652779"/>
              <a:gd name="connsiteY21" fmla="*/ 145366 h 436099"/>
              <a:gd name="connsiteX22" fmla="*/ 614381 w 652779"/>
              <a:gd name="connsiteY22" fmla="*/ 145366 h 436099"/>
              <a:gd name="connsiteX23" fmla="*/ 597924 w 652779"/>
              <a:gd name="connsiteY23" fmla="*/ 397701 h 436099"/>
              <a:gd name="connsiteX24" fmla="*/ 54855 w 652779"/>
              <a:gd name="connsiteY24" fmla="*/ 397701 h 436099"/>
              <a:gd name="connsiteX25" fmla="*/ 35656 w 652779"/>
              <a:gd name="connsiteY25" fmla="*/ 378501 h 436099"/>
              <a:gd name="connsiteX26" fmla="*/ 35656 w 652779"/>
              <a:gd name="connsiteY26" fmla="*/ 213936 h 436099"/>
              <a:gd name="connsiteX27" fmla="*/ 617123 w 652779"/>
              <a:gd name="connsiteY27" fmla="*/ 213936 h 436099"/>
              <a:gd name="connsiteX28" fmla="*/ 617123 w 652779"/>
              <a:gd name="connsiteY28" fmla="*/ 378501 h 436099"/>
              <a:gd name="connsiteX29" fmla="*/ 597924 w 652779"/>
              <a:gd name="connsiteY29" fmla="*/ 397701 h 436099"/>
              <a:gd name="connsiteX30" fmla="*/ 597924 w 652779"/>
              <a:gd name="connsiteY30" fmla="*/ 397701 h 43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52779" h="436099">
                <a:moveTo>
                  <a:pt x="597924" y="0"/>
                </a:moveTo>
                <a:lnTo>
                  <a:pt x="54855" y="0"/>
                </a:lnTo>
                <a:cubicBezTo>
                  <a:pt x="24686" y="0"/>
                  <a:pt x="0" y="24685"/>
                  <a:pt x="0" y="54855"/>
                </a:cubicBezTo>
                <a:lnTo>
                  <a:pt x="0" y="381244"/>
                </a:lnTo>
                <a:cubicBezTo>
                  <a:pt x="0" y="411414"/>
                  <a:pt x="24686" y="436099"/>
                  <a:pt x="54855" y="436099"/>
                </a:cubicBezTo>
                <a:lnTo>
                  <a:pt x="597924" y="436099"/>
                </a:lnTo>
                <a:cubicBezTo>
                  <a:pt x="628094" y="436099"/>
                  <a:pt x="652779" y="411414"/>
                  <a:pt x="652779" y="381244"/>
                </a:cubicBezTo>
                <a:lnTo>
                  <a:pt x="652779" y="54855"/>
                </a:lnTo>
                <a:cubicBezTo>
                  <a:pt x="652779" y="24685"/>
                  <a:pt x="628094" y="0"/>
                  <a:pt x="597924" y="0"/>
                </a:cubicBezTo>
                <a:lnTo>
                  <a:pt x="597924" y="0"/>
                </a:lnTo>
                <a:close/>
                <a:moveTo>
                  <a:pt x="52113" y="35656"/>
                </a:moveTo>
                <a:lnTo>
                  <a:pt x="595181" y="35656"/>
                </a:lnTo>
                <a:cubicBezTo>
                  <a:pt x="606152" y="35656"/>
                  <a:pt x="614381" y="43884"/>
                  <a:pt x="614381" y="54855"/>
                </a:cubicBezTo>
                <a:lnTo>
                  <a:pt x="614381" y="109710"/>
                </a:lnTo>
                <a:lnTo>
                  <a:pt x="32914" y="109710"/>
                </a:lnTo>
                <a:lnTo>
                  <a:pt x="32914" y="54855"/>
                </a:lnTo>
                <a:cubicBezTo>
                  <a:pt x="35656" y="43884"/>
                  <a:pt x="43884" y="35656"/>
                  <a:pt x="52113" y="35656"/>
                </a:cubicBezTo>
                <a:lnTo>
                  <a:pt x="52113" y="35656"/>
                </a:lnTo>
                <a:close/>
                <a:moveTo>
                  <a:pt x="614381" y="145366"/>
                </a:moveTo>
                <a:lnTo>
                  <a:pt x="614381" y="181022"/>
                </a:lnTo>
                <a:lnTo>
                  <a:pt x="32914" y="181022"/>
                </a:lnTo>
                <a:lnTo>
                  <a:pt x="32914" y="145366"/>
                </a:lnTo>
                <a:lnTo>
                  <a:pt x="614381" y="145366"/>
                </a:lnTo>
                <a:close/>
                <a:moveTo>
                  <a:pt x="597924" y="397701"/>
                </a:moveTo>
                <a:lnTo>
                  <a:pt x="54855" y="397701"/>
                </a:lnTo>
                <a:cubicBezTo>
                  <a:pt x="43884" y="397701"/>
                  <a:pt x="35656" y="389472"/>
                  <a:pt x="35656" y="378501"/>
                </a:cubicBezTo>
                <a:lnTo>
                  <a:pt x="35656" y="213936"/>
                </a:lnTo>
                <a:lnTo>
                  <a:pt x="617123" y="213936"/>
                </a:lnTo>
                <a:lnTo>
                  <a:pt x="617123" y="378501"/>
                </a:lnTo>
                <a:cubicBezTo>
                  <a:pt x="614381" y="389472"/>
                  <a:pt x="606152" y="397701"/>
                  <a:pt x="597924" y="397701"/>
                </a:cubicBezTo>
                <a:lnTo>
                  <a:pt x="597924" y="397701"/>
                </a:lnTo>
                <a:close/>
              </a:path>
            </a:pathLst>
          </a:custGeom>
          <a:solidFill>
            <a:srgbClr val="000000"/>
          </a:solidFill>
          <a:ln w="27426" cap="flat">
            <a:noFill/>
            <a:prstDash val="solid"/>
            <a:miter/>
          </a:ln>
        </p:spPr>
        <p:txBody>
          <a:bodyPr rtlCol="0" anchor="ctr"/>
          <a:lstStyle/>
          <a:p>
            <a:endParaRPr lang="en-US"/>
          </a:p>
        </p:txBody>
      </p:sp>
      <p:sp>
        <p:nvSpPr>
          <p:cNvPr id="5" name="Text Placeholder 3">
            <a:extLst>
              <a:ext uri="{FF2B5EF4-FFF2-40B4-BE49-F238E27FC236}">
                <a16:creationId xmlns:a16="http://schemas.microsoft.com/office/drawing/2014/main" id="{D90AF87B-259A-E8C6-7926-895A3AB34792}"/>
              </a:ext>
            </a:extLst>
          </p:cNvPr>
          <p:cNvSpPr>
            <a:spLocks noGrp="1"/>
          </p:cNvSpPr>
          <p:nvPr>
            <p:ph type="body" sz="quarter" idx="18"/>
          </p:nvPr>
        </p:nvSpPr>
        <p:spPr>
          <a:xfrm>
            <a:off x="447675" y="309563"/>
            <a:ext cx="6481763" cy="1211262"/>
          </a:xfrm>
        </p:spPr>
        <p:txBody>
          <a:bodyPr/>
          <a:lstStyle/>
          <a:p>
            <a:pPr marL="742950" indent="-742950">
              <a:buFont typeface="+mj-lt"/>
              <a:buAutoNum type="arabicPeriod" startAt="5"/>
            </a:pPr>
            <a:r>
              <a:rPr lang="en-IE">
                <a:solidFill>
                  <a:srgbClr val="A23B23"/>
                </a:solidFill>
              </a:rPr>
              <a:t>Financial Support Options… Bank Loans – </a:t>
            </a:r>
            <a:r>
              <a:rPr lang="en-IE" b="0">
                <a:solidFill>
                  <a:srgbClr val="A23B23"/>
                </a:solidFill>
              </a:rPr>
              <a:t>Top Tips</a:t>
            </a:r>
          </a:p>
        </p:txBody>
      </p:sp>
      <p:sp>
        <p:nvSpPr>
          <p:cNvPr id="6" name="Text Placeholder 5">
            <a:extLst>
              <a:ext uri="{FF2B5EF4-FFF2-40B4-BE49-F238E27FC236}">
                <a16:creationId xmlns:a16="http://schemas.microsoft.com/office/drawing/2014/main" id="{62A61095-0349-EBB5-1485-18224D7F9E98}"/>
              </a:ext>
            </a:extLst>
          </p:cNvPr>
          <p:cNvSpPr txBox="1">
            <a:spLocks noGrp="1"/>
          </p:cNvSpPr>
          <p:nvPr>
            <p:ph type="body" sz="quarter" idx="16"/>
          </p:nvPr>
        </p:nvSpPr>
        <p:spPr>
          <a:xfrm>
            <a:off x="-7998" y="1924136"/>
            <a:ext cx="7010400" cy="4486356"/>
          </a:xfrm>
          <a:prstGeom prst="rect">
            <a:avLst/>
          </a:prstGeom>
          <a:noFill/>
        </p:spPr>
        <p:txBody>
          <a:bodyPr wrap="square">
            <a:spAutoFit/>
          </a:bodyPr>
          <a:lstStyle/>
          <a:p>
            <a:pPr marL="342900" indent="-342900" algn="l" fontAlgn="base">
              <a:buClr>
                <a:srgbClr val="5EA069"/>
              </a:buClr>
              <a:buFont typeface="Wingdings" panose="05000000000000000000" pitchFamily="2" charset="2"/>
              <a:buChar char="ü"/>
            </a:pPr>
            <a:r>
              <a:rPr lang="en-GB" sz="2200" b="1" dirty="0"/>
              <a:t>Choose between a line of credit and a traditional loan. </a:t>
            </a:r>
            <a:r>
              <a:rPr lang="en-GB" sz="2200" dirty="0"/>
              <a:t>Depending on your smallholder business  needs, a line of credit may be a better option than a loan.  A loan is a fixed amount of money that you pay back with interest over a specific period of time; a line of credit is like a credit card. You get approved for a maximum amount of money that you can access as needed, and you repay it over a period of time. The advantage of a line of credit is that you only have to pay interest on the funds you use. A line of credit is better than a loan in two main cases. If you occasionally need short-term working capital to buy inventory or cover seasonal expenses.   Loans typically work better when you need to finance a long-term investment, such as equipment or a premises.</a:t>
            </a:r>
          </a:p>
        </p:txBody>
      </p:sp>
      <p:grpSp>
        <p:nvGrpSpPr>
          <p:cNvPr id="11" name="Group 10">
            <a:extLst>
              <a:ext uri="{FF2B5EF4-FFF2-40B4-BE49-F238E27FC236}">
                <a16:creationId xmlns:a16="http://schemas.microsoft.com/office/drawing/2014/main" id="{35735BB8-07D1-33DB-CE8C-E4C04D76E22A}"/>
              </a:ext>
            </a:extLst>
          </p:cNvPr>
          <p:cNvGrpSpPr/>
          <p:nvPr/>
        </p:nvGrpSpPr>
        <p:grpSpPr>
          <a:xfrm>
            <a:off x="9811462" y="2062511"/>
            <a:ext cx="1491418" cy="1448628"/>
            <a:chOff x="6481412" y="352859"/>
            <a:chExt cx="1093018" cy="1091619"/>
          </a:xfrm>
        </p:grpSpPr>
        <p:sp>
          <p:nvSpPr>
            <p:cNvPr id="12" name="Freeform 1347">
              <a:extLst>
                <a:ext uri="{FF2B5EF4-FFF2-40B4-BE49-F238E27FC236}">
                  <a16:creationId xmlns:a16="http://schemas.microsoft.com/office/drawing/2014/main" id="{196F85E8-73F9-9CDA-51A9-F0DB3EAB11D8}"/>
                </a:ext>
              </a:extLst>
            </p:cNvPr>
            <p:cNvSpPr/>
            <p:nvPr/>
          </p:nvSpPr>
          <p:spPr>
            <a:xfrm>
              <a:off x="6481412" y="352859"/>
              <a:ext cx="1093018" cy="1091619"/>
            </a:xfrm>
            <a:custGeom>
              <a:avLst/>
              <a:gdLst>
                <a:gd name="connsiteX0" fmla="*/ 1073819 w 1093018"/>
                <a:gd name="connsiteY0" fmla="*/ 655520 h 1091619"/>
                <a:gd name="connsiteX1" fmla="*/ 1054620 w 1093018"/>
                <a:gd name="connsiteY1" fmla="*/ 655520 h 1091619"/>
                <a:gd name="connsiteX2" fmla="*/ 1054620 w 1093018"/>
                <a:gd name="connsiteY2" fmla="*/ 600665 h 1091619"/>
                <a:gd name="connsiteX3" fmla="*/ 1035420 w 1093018"/>
                <a:gd name="connsiteY3" fmla="*/ 581466 h 1091619"/>
                <a:gd name="connsiteX4" fmla="*/ 1016221 w 1093018"/>
                <a:gd name="connsiteY4" fmla="*/ 581466 h 1091619"/>
                <a:gd name="connsiteX5" fmla="*/ 1016221 w 1093018"/>
                <a:gd name="connsiteY5" fmla="*/ 526610 h 1091619"/>
                <a:gd name="connsiteX6" fmla="*/ 997022 w 1093018"/>
                <a:gd name="connsiteY6" fmla="*/ 507411 h 1091619"/>
                <a:gd name="connsiteX7" fmla="*/ 377156 w 1093018"/>
                <a:gd name="connsiteY7" fmla="*/ 507411 h 1091619"/>
                <a:gd name="connsiteX8" fmla="*/ 379899 w 1093018"/>
                <a:gd name="connsiteY8" fmla="*/ 488212 h 1091619"/>
                <a:gd name="connsiteX9" fmla="*/ 366185 w 1093018"/>
                <a:gd name="connsiteY9" fmla="*/ 452556 h 1091619"/>
                <a:gd name="connsiteX10" fmla="*/ 379899 w 1093018"/>
                <a:gd name="connsiteY10" fmla="*/ 416900 h 1091619"/>
                <a:gd name="connsiteX11" fmla="*/ 325044 w 1093018"/>
                <a:gd name="connsiteY11" fmla="*/ 362045 h 1091619"/>
                <a:gd name="connsiteX12" fmla="*/ 311330 w 1093018"/>
                <a:gd name="connsiteY12" fmla="*/ 362045 h 1091619"/>
                <a:gd name="connsiteX13" fmla="*/ 388127 w 1093018"/>
                <a:gd name="connsiteY13" fmla="*/ 139881 h 1091619"/>
                <a:gd name="connsiteX14" fmla="*/ 198876 w 1093018"/>
                <a:gd name="connsiteY14" fmla="*/ 0 h 1091619"/>
                <a:gd name="connsiteX15" fmla="*/ 9625 w 1093018"/>
                <a:gd name="connsiteY15" fmla="*/ 139881 h 1091619"/>
                <a:gd name="connsiteX16" fmla="*/ 86423 w 1093018"/>
                <a:gd name="connsiteY16" fmla="*/ 362045 h 1091619"/>
                <a:gd name="connsiteX17" fmla="*/ 72709 w 1093018"/>
                <a:gd name="connsiteY17" fmla="*/ 362045 h 1091619"/>
                <a:gd name="connsiteX18" fmla="*/ 17853 w 1093018"/>
                <a:gd name="connsiteY18" fmla="*/ 416900 h 1091619"/>
                <a:gd name="connsiteX19" fmla="*/ 31567 w 1093018"/>
                <a:gd name="connsiteY19" fmla="*/ 452556 h 1091619"/>
                <a:gd name="connsiteX20" fmla="*/ 31567 w 1093018"/>
                <a:gd name="connsiteY20" fmla="*/ 523868 h 1091619"/>
                <a:gd name="connsiteX21" fmla="*/ 17853 w 1093018"/>
                <a:gd name="connsiteY21" fmla="*/ 559524 h 1091619"/>
                <a:gd name="connsiteX22" fmla="*/ 72709 w 1093018"/>
                <a:gd name="connsiteY22" fmla="*/ 614379 h 1091619"/>
                <a:gd name="connsiteX23" fmla="*/ 108365 w 1093018"/>
                <a:gd name="connsiteY23" fmla="*/ 614379 h 1091619"/>
                <a:gd name="connsiteX24" fmla="*/ 108365 w 1093018"/>
                <a:gd name="connsiteY24" fmla="*/ 995623 h 1091619"/>
                <a:gd name="connsiteX25" fmla="*/ 127564 w 1093018"/>
                <a:gd name="connsiteY25" fmla="*/ 1014822 h 1091619"/>
                <a:gd name="connsiteX26" fmla="*/ 182419 w 1093018"/>
                <a:gd name="connsiteY26" fmla="*/ 1014822 h 1091619"/>
                <a:gd name="connsiteX27" fmla="*/ 182419 w 1093018"/>
                <a:gd name="connsiteY27" fmla="*/ 1034021 h 1091619"/>
                <a:gd name="connsiteX28" fmla="*/ 201619 w 1093018"/>
                <a:gd name="connsiteY28" fmla="*/ 1053221 h 1091619"/>
                <a:gd name="connsiteX29" fmla="*/ 256474 w 1093018"/>
                <a:gd name="connsiteY29" fmla="*/ 1053221 h 1091619"/>
                <a:gd name="connsiteX30" fmla="*/ 256474 w 1093018"/>
                <a:gd name="connsiteY30" fmla="*/ 1072420 h 1091619"/>
                <a:gd name="connsiteX31" fmla="*/ 275673 w 1093018"/>
                <a:gd name="connsiteY31" fmla="*/ 1091619 h 1091619"/>
                <a:gd name="connsiteX32" fmla="*/ 1073819 w 1093018"/>
                <a:gd name="connsiteY32" fmla="*/ 1091619 h 1091619"/>
                <a:gd name="connsiteX33" fmla="*/ 1093019 w 1093018"/>
                <a:gd name="connsiteY33" fmla="*/ 1072420 h 1091619"/>
                <a:gd name="connsiteX34" fmla="*/ 1093019 w 1093018"/>
                <a:gd name="connsiteY34" fmla="*/ 674719 h 1091619"/>
                <a:gd name="connsiteX35" fmla="*/ 1073819 w 1093018"/>
                <a:gd name="connsiteY35" fmla="*/ 655520 h 1091619"/>
                <a:gd name="connsiteX36" fmla="*/ 1073819 w 1093018"/>
                <a:gd name="connsiteY36" fmla="*/ 655520 h 1091619"/>
                <a:gd name="connsiteX37" fmla="*/ 379899 w 1093018"/>
                <a:gd name="connsiteY37" fmla="*/ 545810 h 1091619"/>
                <a:gd name="connsiteX38" fmla="*/ 980565 w 1093018"/>
                <a:gd name="connsiteY38" fmla="*/ 545810 h 1091619"/>
                <a:gd name="connsiteX39" fmla="*/ 980565 w 1093018"/>
                <a:gd name="connsiteY39" fmla="*/ 581466 h 1091619"/>
                <a:gd name="connsiteX40" fmla="*/ 379899 w 1093018"/>
                <a:gd name="connsiteY40" fmla="*/ 581466 h 1091619"/>
                <a:gd name="connsiteX41" fmla="*/ 379899 w 1093018"/>
                <a:gd name="connsiteY41" fmla="*/ 545810 h 1091619"/>
                <a:gd name="connsiteX42" fmla="*/ 379899 w 1093018"/>
                <a:gd name="connsiteY42" fmla="*/ 545810 h 1091619"/>
                <a:gd name="connsiteX43" fmla="*/ 39796 w 1093018"/>
                <a:gd name="connsiteY43" fmla="*/ 202964 h 1091619"/>
                <a:gd name="connsiteX44" fmla="*/ 141278 w 1093018"/>
                <a:gd name="connsiteY44" fmla="*/ 52113 h 1091619"/>
                <a:gd name="connsiteX45" fmla="*/ 319558 w 1093018"/>
                <a:gd name="connsiteY45" fmla="*/ 87768 h 1091619"/>
                <a:gd name="connsiteX46" fmla="*/ 355214 w 1093018"/>
                <a:gd name="connsiteY46" fmla="*/ 266048 h 1091619"/>
                <a:gd name="connsiteX47" fmla="*/ 204362 w 1093018"/>
                <a:gd name="connsiteY47" fmla="*/ 367530 h 1091619"/>
                <a:gd name="connsiteX48" fmla="*/ 39796 w 1093018"/>
                <a:gd name="connsiteY48" fmla="*/ 202964 h 1091619"/>
                <a:gd name="connsiteX49" fmla="*/ 39796 w 1093018"/>
                <a:gd name="connsiteY49" fmla="*/ 202964 h 1091619"/>
                <a:gd name="connsiteX50" fmla="*/ 75452 w 1093018"/>
                <a:gd name="connsiteY50" fmla="*/ 400443 h 1091619"/>
                <a:gd name="connsiteX51" fmla="*/ 330529 w 1093018"/>
                <a:gd name="connsiteY51" fmla="*/ 400443 h 1091619"/>
                <a:gd name="connsiteX52" fmla="*/ 349728 w 1093018"/>
                <a:gd name="connsiteY52" fmla="*/ 419643 h 1091619"/>
                <a:gd name="connsiteX53" fmla="*/ 330529 w 1093018"/>
                <a:gd name="connsiteY53" fmla="*/ 438842 h 1091619"/>
                <a:gd name="connsiteX54" fmla="*/ 75452 w 1093018"/>
                <a:gd name="connsiteY54" fmla="*/ 438842 h 1091619"/>
                <a:gd name="connsiteX55" fmla="*/ 56252 w 1093018"/>
                <a:gd name="connsiteY55" fmla="*/ 419643 h 1091619"/>
                <a:gd name="connsiteX56" fmla="*/ 75452 w 1093018"/>
                <a:gd name="connsiteY56" fmla="*/ 400443 h 1091619"/>
                <a:gd name="connsiteX57" fmla="*/ 75452 w 1093018"/>
                <a:gd name="connsiteY57" fmla="*/ 400443 h 1091619"/>
                <a:gd name="connsiteX58" fmla="*/ 75452 w 1093018"/>
                <a:gd name="connsiteY58" fmla="*/ 474498 h 1091619"/>
                <a:gd name="connsiteX59" fmla="*/ 330529 w 1093018"/>
                <a:gd name="connsiteY59" fmla="*/ 474498 h 1091619"/>
                <a:gd name="connsiteX60" fmla="*/ 349728 w 1093018"/>
                <a:gd name="connsiteY60" fmla="*/ 493697 h 1091619"/>
                <a:gd name="connsiteX61" fmla="*/ 330529 w 1093018"/>
                <a:gd name="connsiteY61" fmla="*/ 512896 h 1091619"/>
                <a:gd name="connsiteX62" fmla="*/ 75452 w 1093018"/>
                <a:gd name="connsiteY62" fmla="*/ 512896 h 1091619"/>
                <a:gd name="connsiteX63" fmla="*/ 56252 w 1093018"/>
                <a:gd name="connsiteY63" fmla="*/ 493697 h 1091619"/>
                <a:gd name="connsiteX64" fmla="*/ 75452 w 1093018"/>
                <a:gd name="connsiteY64" fmla="*/ 474498 h 1091619"/>
                <a:gd name="connsiteX65" fmla="*/ 75452 w 1093018"/>
                <a:gd name="connsiteY65" fmla="*/ 474498 h 1091619"/>
                <a:gd name="connsiteX66" fmla="*/ 185162 w 1093018"/>
                <a:gd name="connsiteY66" fmla="*/ 981909 h 1091619"/>
                <a:gd name="connsiteX67" fmla="*/ 149507 w 1093018"/>
                <a:gd name="connsiteY67" fmla="*/ 981909 h 1091619"/>
                <a:gd name="connsiteX68" fmla="*/ 149507 w 1093018"/>
                <a:gd name="connsiteY68" fmla="*/ 619864 h 1091619"/>
                <a:gd name="connsiteX69" fmla="*/ 185162 w 1093018"/>
                <a:gd name="connsiteY69" fmla="*/ 619864 h 1091619"/>
                <a:gd name="connsiteX70" fmla="*/ 185162 w 1093018"/>
                <a:gd name="connsiteY70" fmla="*/ 981909 h 1091619"/>
                <a:gd name="connsiteX71" fmla="*/ 75452 w 1093018"/>
                <a:gd name="connsiteY71" fmla="*/ 584208 h 1091619"/>
                <a:gd name="connsiteX72" fmla="*/ 56252 w 1093018"/>
                <a:gd name="connsiteY72" fmla="*/ 565009 h 1091619"/>
                <a:gd name="connsiteX73" fmla="*/ 75452 w 1093018"/>
                <a:gd name="connsiteY73" fmla="*/ 545810 h 1091619"/>
                <a:gd name="connsiteX74" fmla="*/ 330529 w 1093018"/>
                <a:gd name="connsiteY74" fmla="*/ 545810 h 1091619"/>
                <a:gd name="connsiteX75" fmla="*/ 349728 w 1093018"/>
                <a:gd name="connsiteY75" fmla="*/ 565009 h 1091619"/>
                <a:gd name="connsiteX76" fmla="*/ 330529 w 1093018"/>
                <a:gd name="connsiteY76" fmla="*/ 584208 h 1091619"/>
                <a:gd name="connsiteX77" fmla="*/ 75452 w 1093018"/>
                <a:gd name="connsiteY77" fmla="*/ 584208 h 1091619"/>
                <a:gd name="connsiteX78" fmla="*/ 256474 w 1093018"/>
                <a:gd name="connsiteY78" fmla="*/ 674719 h 1091619"/>
                <a:gd name="connsiteX79" fmla="*/ 256474 w 1093018"/>
                <a:gd name="connsiteY79" fmla="*/ 1020307 h 1091619"/>
                <a:gd name="connsiteX80" fmla="*/ 220818 w 1093018"/>
                <a:gd name="connsiteY80" fmla="*/ 1020307 h 1091619"/>
                <a:gd name="connsiteX81" fmla="*/ 220818 w 1093018"/>
                <a:gd name="connsiteY81" fmla="*/ 619864 h 1091619"/>
                <a:gd name="connsiteX82" fmla="*/ 1018964 w 1093018"/>
                <a:gd name="connsiteY82" fmla="*/ 619864 h 1091619"/>
                <a:gd name="connsiteX83" fmla="*/ 1018964 w 1093018"/>
                <a:gd name="connsiteY83" fmla="*/ 655520 h 1091619"/>
                <a:gd name="connsiteX84" fmla="*/ 275673 w 1093018"/>
                <a:gd name="connsiteY84" fmla="*/ 655520 h 1091619"/>
                <a:gd name="connsiteX85" fmla="*/ 256474 w 1093018"/>
                <a:gd name="connsiteY85" fmla="*/ 674719 h 1091619"/>
                <a:gd name="connsiteX86" fmla="*/ 256474 w 1093018"/>
                <a:gd name="connsiteY86" fmla="*/ 674719 h 1091619"/>
                <a:gd name="connsiteX87" fmla="*/ 1054620 w 1093018"/>
                <a:gd name="connsiteY87" fmla="*/ 1055964 h 1091619"/>
                <a:gd name="connsiteX88" fmla="*/ 292130 w 1093018"/>
                <a:gd name="connsiteY88" fmla="*/ 1055964 h 1091619"/>
                <a:gd name="connsiteX89" fmla="*/ 292130 w 1093018"/>
                <a:gd name="connsiteY89" fmla="*/ 693919 h 1091619"/>
                <a:gd name="connsiteX90" fmla="*/ 1054620 w 1093018"/>
                <a:gd name="connsiteY90" fmla="*/ 693919 h 1091619"/>
                <a:gd name="connsiteX91" fmla="*/ 1054620 w 1093018"/>
                <a:gd name="connsiteY91" fmla="*/ 1055964 h 10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093018" h="1091619">
                  <a:moveTo>
                    <a:pt x="1073819" y="655520"/>
                  </a:moveTo>
                  <a:lnTo>
                    <a:pt x="1054620" y="655520"/>
                  </a:lnTo>
                  <a:lnTo>
                    <a:pt x="1054620" y="600665"/>
                  </a:lnTo>
                  <a:cubicBezTo>
                    <a:pt x="1054620" y="589694"/>
                    <a:pt x="1046391" y="581466"/>
                    <a:pt x="1035420" y="581466"/>
                  </a:cubicBezTo>
                  <a:lnTo>
                    <a:pt x="1016221" y="581466"/>
                  </a:lnTo>
                  <a:lnTo>
                    <a:pt x="1016221" y="526610"/>
                  </a:lnTo>
                  <a:cubicBezTo>
                    <a:pt x="1016221" y="515639"/>
                    <a:pt x="1007993" y="507411"/>
                    <a:pt x="997022" y="507411"/>
                  </a:cubicBezTo>
                  <a:lnTo>
                    <a:pt x="377156" y="507411"/>
                  </a:lnTo>
                  <a:cubicBezTo>
                    <a:pt x="379899" y="501925"/>
                    <a:pt x="379899" y="496440"/>
                    <a:pt x="379899" y="488212"/>
                  </a:cubicBezTo>
                  <a:cubicBezTo>
                    <a:pt x="379899" y="474498"/>
                    <a:pt x="374413" y="460784"/>
                    <a:pt x="366185" y="452556"/>
                  </a:cubicBezTo>
                  <a:cubicBezTo>
                    <a:pt x="374413" y="441585"/>
                    <a:pt x="379899" y="430614"/>
                    <a:pt x="379899" y="416900"/>
                  </a:cubicBezTo>
                  <a:cubicBezTo>
                    <a:pt x="379899" y="386729"/>
                    <a:pt x="355214" y="362045"/>
                    <a:pt x="325044" y="362045"/>
                  </a:cubicBezTo>
                  <a:lnTo>
                    <a:pt x="311330" y="362045"/>
                  </a:lnTo>
                  <a:cubicBezTo>
                    <a:pt x="382642" y="312675"/>
                    <a:pt x="412812" y="222164"/>
                    <a:pt x="388127" y="139881"/>
                  </a:cubicBezTo>
                  <a:cubicBezTo>
                    <a:pt x="360699" y="57598"/>
                    <a:pt x="283902" y="0"/>
                    <a:pt x="198876" y="0"/>
                  </a:cubicBezTo>
                  <a:cubicBezTo>
                    <a:pt x="111107" y="0"/>
                    <a:pt x="34310" y="57598"/>
                    <a:pt x="9625" y="139881"/>
                  </a:cubicBezTo>
                  <a:cubicBezTo>
                    <a:pt x="-17802" y="222164"/>
                    <a:pt x="15110" y="312675"/>
                    <a:pt x="86423" y="362045"/>
                  </a:cubicBezTo>
                  <a:lnTo>
                    <a:pt x="72709" y="362045"/>
                  </a:lnTo>
                  <a:cubicBezTo>
                    <a:pt x="42538" y="362045"/>
                    <a:pt x="17853" y="386729"/>
                    <a:pt x="17853" y="416900"/>
                  </a:cubicBezTo>
                  <a:cubicBezTo>
                    <a:pt x="17853" y="430614"/>
                    <a:pt x="23339" y="444327"/>
                    <a:pt x="31567" y="452556"/>
                  </a:cubicBezTo>
                  <a:cubicBezTo>
                    <a:pt x="12368" y="471755"/>
                    <a:pt x="12368" y="504668"/>
                    <a:pt x="31567" y="523868"/>
                  </a:cubicBezTo>
                  <a:cubicBezTo>
                    <a:pt x="23339" y="534839"/>
                    <a:pt x="17853" y="545810"/>
                    <a:pt x="17853" y="559524"/>
                  </a:cubicBezTo>
                  <a:cubicBezTo>
                    <a:pt x="17853" y="589694"/>
                    <a:pt x="42538" y="614379"/>
                    <a:pt x="72709" y="614379"/>
                  </a:cubicBezTo>
                  <a:lnTo>
                    <a:pt x="108365" y="614379"/>
                  </a:lnTo>
                  <a:lnTo>
                    <a:pt x="108365" y="995623"/>
                  </a:lnTo>
                  <a:cubicBezTo>
                    <a:pt x="108365" y="1006594"/>
                    <a:pt x="116593" y="1014822"/>
                    <a:pt x="127564" y="1014822"/>
                  </a:cubicBezTo>
                  <a:lnTo>
                    <a:pt x="182419" y="1014822"/>
                  </a:lnTo>
                  <a:lnTo>
                    <a:pt x="182419" y="1034021"/>
                  </a:lnTo>
                  <a:cubicBezTo>
                    <a:pt x="182419" y="1044992"/>
                    <a:pt x="190648" y="1053221"/>
                    <a:pt x="201619" y="1053221"/>
                  </a:cubicBezTo>
                  <a:lnTo>
                    <a:pt x="256474" y="1053221"/>
                  </a:lnTo>
                  <a:lnTo>
                    <a:pt x="256474" y="1072420"/>
                  </a:lnTo>
                  <a:cubicBezTo>
                    <a:pt x="256474" y="1083391"/>
                    <a:pt x="264702" y="1091619"/>
                    <a:pt x="275673" y="1091619"/>
                  </a:cubicBezTo>
                  <a:lnTo>
                    <a:pt x="1073819" y="1091619"/>
                  </a:lnTo>
                  <a:cubicBezTo>
                    <a:pt x="1084790" y="1091619"/>
                    <a:pt x="1093019" y="1083391"/>
                    <a:pt x="1093019" y="1072420"/>
                  </a:cubicBezTo>
                  <a:lnTo>
                    <a:pt x="1093019" y="674719"/>
                  </a:lnTo>
                  <a:cubicBezTo>
                    <a:pt x="1093019" y="663748"/>
                    <a:pt x="1084790" y="655520"/>
                    <a:pt x="1073819" y="655520"/>
                  </a:cubicBezTo>
                  <a:lnTo>
                    <a:pt x="1073819" y="655520"/>
                  </a:lnTo>
                  <a:close/>
                  <a:moveTo>
                    <a:pt x="379899" y="545810"/>
                  </a:moveTo>
                  <a:lnTo>
                    <a:pt x="980565" y="545810"/>
                  </a:lnTo>
                  <a:lnTo>
                    <a:pt x="980565" y="581466"/>
                  </a:lnTo>
                  <a:lnTo>
                    <a:pt x="379899" y="581466"/>
                  </a:lnTo>
                  <a:cubicBezTo>
                    <a:pt x="385384" y="570494"/>
                    <a:pt x="385384" y="559524"/>
                    <a:pt x="379899" y="545810"/>
                  </a:cubicBezTo>
                  <a:lnTo>
                    <a:pt x="379899" y="545810"/>
                  </a:lnTo>
                  <a:close/>
                  <a:moveTo>
                    <a:pt x="39796" y="202964"/>
                  </a:moveTo>
                  <a:cubicBezTo>
                    <a:pt x="39796" y="137138"/>
                    <a:pt x="80938" y="76797"/>
                    <a:pt x="141278" y="52113"/>
                  </a:cubicBezTo>
                  <a:cubicBezTo>
                    <a:pt x="201619" y="27428"/>
                    <a:pt x="272931" y="41141"/>
                    <a:pt x="319558" y="87768"/>
                  </a:cubicBezTo>
                  <a:cubicBezTo>
                    <a:pt x="366185" y="134395"/>
                    <a:pt x="379899" y="205707"/>
                    <a:pt x="355214" y="266048"/>
                  </a:cubicBezTo>
                  <a:cubicBezTo>
                    <a:pt x="330529" y="326389"/>
                    <a:pt x="270188" y="367530"/>
                    <a:pt x="204362" y="367530"/>
                  </a:cubicBezTo>
                  <a:cubicBezTo>
                    <a:pt x="113850" y="364787"/>
                    <a:pt x="39796" y="293475"/>
                    <a:pt x="39796" y="202964"/>
                  </a:cubicBezTo>
                  <a:lnTo>
                    <a:pt x="39796" y="202964"/>
                  </a:lnTo>
                  <a:close/>
                  <a:moveTo>
                    <a:pt x="75452" y="400443"/>
                  </a:moveTo>
                  <a:lnTo>
                    <a:pt x="330529" y="400443"/>
                  </a:lnTo>
                  <a:cubicBezTo>
                    <a:pt x="341500" y="400443"/>
                    <a:pt x="349728" y="408672"/>
                    <a:pt x="349728" y="419643"/>
                  </a:cubicBezTo>
                  <a:cubicBezTo>
                    <a:pt x="349728" y="430614"/>
                    <a:pt x="341500" y="438842"/>
                    <a:pt x="330529" y="438842"/>
                  </a:cubicBezTo>
                  <a:lnTo>
                    <a:pt x="75452" y="438842"/>
                  </a:lnTo>
                  <a:cubicBezTo>
                    <a:pt x="64481" y="438842"/>
                    <a:pt x="56252" y="430614"/>
                    <a:pt x="56252" y="419643"/>
                  </a:cubicBezTo>
                  <a:cubicBezTo>
                    <a:pt x="56252" y="408672"/>
                    <a:pt x="67224" y="400443"/>
                    <a:pt x="75452" y="400443"/>
                  </a:cubicBezTo>
                  <a:lnTo>
                    <a:pt x="75452" y="400443"/>
                  </a:lnTo>
                  <a:close/>
                  <a:moveTo>
                    <a:pt x="75452" y="474498"/>
                  </a:moveTo>
                  <a:lnTo>
                    <a:pt x="330529" y="474498"/>
                  </a:lnTo>
                  <a:cubicBezTo>
                    <a:pt x="341500" y="474498"/>
                    <a:pt x="349728" y="482726"/>
                    <a:pt x="349728" y="493697"/>
                  </a:cubicBezTo>
                  <a:cubicBezTo>
                    <a:pt x="349728" y="504668"/>
                    <a:pt x="341500" y="512896"/>
                    <a:pt x="330529" y="512896"/>
                  </a:cubicBezTo>
                  <a:lnTo>
                    <a:pt x="75452" y="512896"/>
                  </a:lnTo>
                  <a:cubicBezTo>
                    <a:pt x="64481" y="512896"/>
                    <a:pt x="56252" y="504668"/>
                    <a:pt x="56252" y="493697"/>
                  </a:cubicBezTo>
                  <a:cubicBezTo>
                    <a:pt x="56252" y="482726"/>
                    <a:pt x="67224" y="474498"/>
                    <a:pt x="75452" y="474498"/>
                  </a:cubicBezTo>
                  <a:lnTo>
                    <a:pt x="75452" y="474498"/>
                  </a:lnTo>
                  <a:close/>
                  <a:moveTo>
                    <a:pt x="185162" y="981909"/>
                  </a:moveTo>
                  <a:lnTo>
                    <a:pt x="149507" y="981909"/>
                  </a:lnTo>
                  <a:lnTo>
                    <a:pt x="149507" y="619864"/>
                  </a:lnTo>
                  <a:lnTo>
                    <a:pt x="185162" y="619864"/>
                  </a:lnTo>
                  <a:lnTo>
                    <a:pt x="185162" y="981909"/>
                  </a:lnTo>
                  <a:close/>
                  <a:moveTo>
                    <a:pt x="75452" y="584208"/>
                  </a:moveTo>
                  <a:cubicBezTo>
                    <a:pt x="64481" y="584208"/>
                    <a:pt x="56252" y="575980"/>
                    <a:pt x="56252" y="565009"/>
                  </a:cubicBezTo>
                  <a:cubicBezTo>
                    <a:pt x="56252" y="554038"/>
                    <a:pt x="64481" y="545810"/>
                    <a:pt x="75452" y="545810"/>
                  </a:cubicBezTo>
                  <a:lnTo>
                    <a:pt x="330529" y="545810"/>
                  </a:lnTo>
                  <a:cubicBezTo>
                    <a:pt x="341500" y="545810"/>
                    <a:pt x="349728" y="554038"/>
                    <a:pt x="349728" y="565009"/>
                  </a:cubicBezTo>
                  <a:cubicBezTo>
                    <a:pt x="349728" y="575980"/>
                    <a:pt x="341500" y="584208"/>
                    <a:pt x="330529" y="584208"/>
                  </a:cubicBezTo>
                  <a:lnTo>
                    <a:pt x="75452" y="584208"/>
                  </a:lnTo>
                  <a:close/>
                  <a:moveTo>
                    <a:pt x="256474" y="674719"/>
                  </a:moveTo>
                  <a:lnTo>
                    <a:pt x="256474" y="1020307"/>
                  </a:lnTo>
                  <a:lnTo>
                    <a:pt x="220818" y="1020307"/>
                  </a:lnTo>
                  <a:lnTo>
                    <a:pt x="220818" y="619864"/>
                  </a:lnTo>
                  <a:lnTo>
                    <a:pt x="1018964" y="619864"/>
                  </a:lnTo>
                  <a:lnTo>
                    <a:pt x="1018964" y="655520"/>
                  </a:lnTo>
                  <a:lnTo>
                    <a:pt x="275673" y="655520"/>
                  </a:lnTo>
                  <a:cubicBezTo>
                    <a:pt x="264702" y="655520"/>
                    <a:pt x="256474" y="663748"/>
                    <a:pt x="256474" y="674719"/>
                  </a:cubicBezTo>
                  <a:lnTo>
                    <a:pt x="256474" y="674719"/>
                  </a:lnTo>
                  <a:close/>
                  <a:moveTo>
                    <a:pt x="1054620" y="1055964"/>
                  </a:moveTo>
                  <a:lnTo>
                    <a:pt x="292130" y="1055964"/>
                  </a:lnTo>
                  <a:lnTo>
                    <a:pt x="292130" y="693919"/>
                  </a:lnTo>
                  <a:lnTo>
                    <a:pt x="1054620" y="693919"/>
                  </a:lnTo>
                  <a:lnTo>
                    <a:pt x="1054620" y="1055964"/>
                  </a:lnTo>
                  <a:close/>
                </a:path>
              </a:pathLst>
            </a:custGeom>
            <a:solidFill>
              <a:srgbClr val="000000"/>
            </a:solidFill>
            <a:ln w="27426" cap="flat">
              <a:noFill/>
              <a:prstDash val="solid"/>
              <a:miter/>
            </a:ln>
          </p:spPr>
          <p:txBody>
            <a:bodyPr rtlCol="0" anchor="ctr"/>
            <a:lstStyle/>
            <a:p>
              <a:endParaRPr lang="en-US"/>
            </a:p>
          </p:txBody>
        </p:sp>
        <p:sp>
          <p:nvSpPr>
            <p:cNvPr id="13" name="Freeform 1348">
              <a:extLst>
                <a:ext uri="{FF2B5EF4-FFF2-40B4-BE49-F238E27FC236}">
                  <a16:creationId xmlns:a16="http://schemas.microsoft.com/office/drawing/2014/main" id="{0CBCBB8B-7268-67A4-3EBF-DFDDFCD3F304}"/>
                </a:ext>
              </a:extLst>
            </p:cNvPr>
            <p:cNvSpPr/>
            <p:nvPr/>
          </p:nvSpPr>
          <p:spPr>
            <a:xfrm>
              <a:off x="6806456" y="1118090"/>
              <a:ext cx="112453" cy="112453"/>
            </a:xfrm>
            <a:custGeom>
              <a:avLst/>
              <a:gdLst>
                <a:gd name="connsiteX0" fmla="*/ 41142 w 112453"/>
                <a:gd name="connsiteY0" fmla="*/ 68569 h 112453"/>
                <a:gd name="connsiteX1" fmla="*/ 74054 w 112453"/>
                <a:gd name="connsiteY1" fmla="*/ 35656 h 112453"/>
                <a:gd name="connsiteX2" fmla="*/ 112454 w 112453"/>
                <a:gd name="connsiteY2" fmla="*/ 35656 h 112453"/>
                <a:gd name="connsiteX3" fmla="*/ 112454 w 112453"/>
                <a:gd name="connsiteY3" fmla="*/ 0 h 112453"/>
                <a:gd name="connsiteX4" fmla="*/ 57598 w 112453"/>
                <a:gd name="connsiteY4" fmla="*/ 0 h 112453"/>
                <a:gd name="connsiteX5" fmla="*/ 38399 w 112453"/>
                <a:gd name="connsiteY5" fmla="*/ 19199 h 112453"/>
                <a:gd name="connsiteX6" fmla="*/ 19199 w 112453"/>
                <a:gd name="connsiteY6" fmla="*/ 38399 h 112453"/>
                <a:gd name="connsiteX7" fmla="*/ 0 w 112453"/>
                <a:gd name="connsiteY7" fmla="*/ 57598 h 112453"/>
                <a:gd name="connsiteX8" fmla="*/ 0 w 112453"/>
                <a:gd name="connsiteY8" fmla="*/ 112453 h 112453"/>
                <a:gd name="connsiteX9" fmla="*/ 35656 w 112453"/>
                <a:gd name="connsiteY9" fmla="*/ 112453 h 112453"/>
                <a:gd name="connsiteX10" fmla="*/ 35656 w 112453"/>
                <a:gd name="connsiteY10" fmla="*/ 68569 h 11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453" h="112453">
                  <a:moveTo>
                    <a:pt x="41142" y="68569"/>
                  </a:moveTo>
                  <a:cubicBezTo>
                    <a:pt x="57598" y="63083"/>
                    <a:pt x="68569" y="52112"/>
                    <a:pt x="74054" y="35656"/>
                  </a:cubicBezTo>
                  <a:lnTo>
                    <a:pt x="112454" y="35656"/>
                  </a:lnTo>
                  <a:lnTo>
                    <a:pt x="112454" y="0"/>
                  </a:lnTo>
                  <a:lnTo>
                    <a:pt x="57598" y="0"/>
                  </a:lnTo>
                  <a:cubicBezTo>
                    <a:pt x="46627" y="0"/>
                    <a:pt x="38399" y="8228"/>
                    <a:pt x="38399" y="19199"/>
                  </a:cubicBezTo>
                  <a:cubicBezTo>
                    <a:pt x="38399" y="30170"/>
                    <a:pt x="30171" y="38399"/>
                    <a:pt x="19199" y="38399"/>
                  </a:cubicBezTo>
                  <a:cubicBezTo>
                    <a:pt x="8228" y="38399"/>
                    <a:pt x="0" y="46627"/>
                    <a:pt x="0" y="57598"/>
                  </a:cubicBezTo>
                  <a:lnTo>
                    <a:pt x="0" y="112453"/>
                  </a:lnTo>
                  <a:lnTo>
                    <a:pt x="35656" y="112453"/>
                  </a:lnTo>
                  <a:lnTo>
                    <a:pt x="35656" y="68569"/>
                  </a:lnTo>
                  <a:close/>
                </a:path>
              </a:pathLst>
            </a:custGeom>
            <a:solidFill>
              <a:srgbClr val="000000"/>
            </a:solidFill>
            <a:ln w="27426" cap="flat">
              <a:noFill/>
              <a:prstDash val="solid"/>
              <a:miter/>
            </a:ln>
          </p:spPr>
          <p:txBody>
            <a:bodyPr rtlCol="0" anchor="ctr"/>
            <a:lstStyle/>
            <a:p>
              <a:endParaRPr lang="en-US"/>
            </a:p>
          </p:txBody>
        </p:sp>
        <p:sp>
          <p:nvSpPr>
            <p:cNvPr id="14" name="Freeform 1349">
              <a:extLst>
                <a:ext uri="{FF2B5EF4-FFF2-40B4-BE49-F238E27FC236}">
                  <a16:creationId xmlns:a16="http://schemas.microsoft.com/office/drawing/2014/main" id="{DE121D68-3E08-954C-C310-406D518673D0}"/>
                </a:ext>
              </a:extLst>
            </p:cNvPr>
            <p:cNvSpPr/>
            <p:nvPr/>
          </p:nvSpPr>
          <p:spPr>
            <a:xfrm>
              <a:off x="7387922" y="1112604"/>
              <a:ext cx="112453" cy="112453"/>
            </a:xfrm>
            <a:custGeom>
              <a:avLst/>
              <a:gdLst>
                <a:gd name="connsiteX0" fmla="*/ 76798 w 112453"/>
                <a:gd name="connsiteY0" fmla="*/ 74055 h 112453"/>
                <a:gd name="connsiteX1" fmla="*/ 76798 w 112453"/>
                <a:gd name="connsiteY1" fmla="*/ 112453 h 112453"/>
                <a:gd name="connsiteX2" fmla="*/ 112454 w 112453"/>
                <a:gd name="connsiteY2" fmla="*/ 112453 h 112453"/>
                <a:gd name="connsiteX3" fmla="*/ 112454 w 112453"/>
                <a:gd name="connsiteY3" fmla="*/ 57598 h 112453"/>
                <a:gd name="connsiteX4" fmla="*/ 93255 w 112453"/>
                <a:gd name="connsiteY4" fmla="*/ 38399 h 112453"/>
                <a:gd name="connsiteX5" fmla="*/ 74055 w 112453"/>
                <a:gd name="connsiteY5" fmla="*/ 19199 h 112453"/>
                <a:gd name="connsiteX6" fmla="*/ 54855 w 112453"/>
                <a:gd name="connsiteY6" fmla="*/ 0 h 112453"/>
                <a:gd name="connsiteX7" fmla="*/ 0 w 112453"/>
                <a:gd name="connsiteY7" fmla="*/ 0 h 112453"/>
                <a:gd name="connsiteX8" fmla="*/ 0 w 112453"/>
                <a:gd name="connsiteY8" fmla="*/ 35656 h 112453"/>
                <a:gd name="connsiteX9" fmla="*/ 38399 w 112453"/>
                <a:gd name="connsiteY9" fmla="*/ 35656 h 112453"/>
                <a:gd name="connsiteX10" fmla="*/ 76798 w 112453"/>
                <a:gd name="connsiteY10" fmla="*/ 74055 h 112453"/>
                <a:gd name="connsiteX11" fmla="*/ 76798 w 112453"/>
                <a:gd name="connsiteY11" fmla="*/ 74055 h 11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453" h="112453">
                  <a:moveTo>
                    <a:pt x="76798" y="74055"/>
                  </a:moveTo>
                  <a:lnTo>
                    <a:pt x="76798" y="112453"/>
                  </a:lnTo>
                  <a:lnTo>
                    <a:pt x="112454" y="112453"/>
                  </a:lnTo>
                  <a:lnTo>
                    <a:pt x="112454" y="57598"/>
                  </a:lnTo>
                  <a:cubicBezTo>
                    <a:pt x="112454" y="46627"/>
                    <a:pt x="104226" y="38399"/>
                    <a:pt x="93255" y="38399"/>
                  </a:cubicBezTo>
                  <a:cubicBezTo>
                    <a:pt x="82283" y="38399"/>
                    <a:pt x="74055" y="30170"/>
                    <a:pt x="74055" y="19199"/>
                  </a:cubicBezTo>
                  <a:cubicBezTo>
                    <a:pt x="74055" y="8228"/>
                    <a:pt x="65827" y="0"/>
                    <a:pt x="54855" y="0"/>
                  </a:cubicBezTo>
                  <a:lnTo>
                    <a:pt x="0" y="0"/>
                  </a:lnTo>
                  <a:lnTo>
                    <a:pt x="0" y="35656"/>
                  </a:lnTo>
                  <a:lnTo>
                    <a:pt x="38399" y="35656"/>
                  </a:lnTo>
                  <a:cubicBezTo>
                    <a:pt x="49370" y="57598"/>
                    <a:pt x="60341" y="68569"/>
                    <a:pt x="76798" y="74055"/>
                  </a:cubicBezTo>
                  <a:lnTo>
                    <a:pt x="76798" y="74055"/>
                  </a:lnTo>
                  <a:close/>
                </a:path>
              </a:pathLst>
            </a:custGeom>
            <a:solidFill>
              <a:srgbClr val="000000"/>
            </a:solidFill>
            <a:ln w="27426" cap="flat">
              <a:noFill/>
              <a:prstDash val="solid"/>
              <a:miter/>
            </a:ln>
          </p:spPr>
          <p:txBody>
            <a:bodyPr rtlCol="0" anchor="ctr"/>
            <a:lstStyle/>
            <a:p>
              <a:endParaRPr lang="en-US"/>
            </a:p>
          </p:txBody>
        </p:sp>
        <p:sp>
          <p:nvSpPr>
            <p:cNvPr id="15" name="Freeform 1350">
              <a:extLst>
                <a:ext uri="{FF2B5EF4-FFF2-40B4-BE49-F238E27FC236}">
                  <a16:creationId xmlns:a16="http://schemas.microsoft.com/office/drawing/2014/main" id="{71072716-07D0-B877-6601-A5AF694B2B9C}"/>
                </a:ext>
              </a:extLst>
            </p:cNvPr>
            <p:cNvSpPr/>
            <p:nvPr/>
          </p:nvSpPr>
          <p:spPr>
            <a:xfrm>
              <a:off x="6814146" y="1266199"/>
              <a:ext cx="107505" cy="106967"/>
            </a:xfrm>
            <a:custGeom>
              <a:avLst/>
              <a:gdLst>
                <a:gd name="connsiteX0" fmla="*/ 14252 w 107505"/>
                <a:gd name="connsiteY0" fmla="*/ 68569 h 106967"/>
                <a:gd name="connsiteX1" fmla="*/ 33452 w 107505"/>
                <a:gd name="connsiteY1" fmla="*/ 87769 h 106967"/>
                <a:gd name="connsiteX2" fmla="*/ 52650 w 107505"/>
                <a:gd name="connsiteY2" fmla="*/ 106968 h 106967"/>
                <a:gd name="connsiteX3" fmla="*/ 107506 w 107505"/>
                <a:gd name="connsiteY3" fmla="*/ 106968 h 106967"/>
                <a:gd name="connsiteX4" fmla="*/ 107506 w 107505"/>
                <a:gd name="connsiteY4" fmla="*/ 71312 h 106967"/>
                <a:gd name="connsiteX5" fmla="*/ 69107 w 107505"/>
                <a:gd name="connsiteY5" fmla="*/ 71312 h 106967"/>
                <a:gd name="connsiteX6" fmla="*/ 36195 w 107505"/>
                <a:gd name="connsiteY6" fmla="*/ 38399 h 106967"/>
                <a:gd name="connsiteX7" fmla="*/ 36195 w 107505"/>
                <a:gd name="connsiteY7" fmla="*/ 0 h 106967"/>
                <a:gd name="connsiteX8" fmla="*/ 538 w 107505"/>
                <a:gd name="connsiteY8" fmla="*/ 0 h 106967"/>
                <a:gd name="connsiteX9" fmla="*/ 538 w 107505"/>
                <a:gd name="connsiteY9" fmla="*/ 54855 h 106967"/>
                <a:gd name="connsiteX10" fmla="*/ 14252 w 107505"/>
                <a:gd name="connsiteY10" fmla="*/ 68569 h 106967"/>
                <a:gd name="connsiteX11" fmla="*/ 14252 w 107505"/>
                <a:gd name="connsiteY11" fmla="*/ 68569 h 10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505" h="106967">
                  <a:moveTo>
                    <a:pt x="14252" y="68569"/>
                  </a:moveTo>
                  <a:cubicBezTo>
                    <a:pt x="25223" y="68569"/>
                    <a:pt x="33452" y="76797"/>
                    <a:pt x="33452" y="87769"/>
                  </a:cubicBezTo>
                  <a:cubicBezTo>
                    <a:pt x="33452" y="98740"/>
                    <a:pt x="41680" y="106968"/>
                    <a:pt x="52650" y="106968"/>
                  </a:cubicBezTo>
                  <a:lnTo>
                    <a:pt x="107506" y="106968"/>
                  </a:lnTo>
                  <a:lnTo>
                    <a:pt x="107506" y="71312"/>
                  </a:lnTo>
                  <a:lnTo>
                    <a:pt x="69107" y="71312"/>
                  </a:lnTo>
                  <a:cubicBezTo>
                    <a:pt x="63622" y="54855"/>
                    <a:pt x="52650" y="43884"/>
                    <a:pt x="36195" y="38399"/>
                  </a:cubicBezTo>
                  <a:lnTo>
                    <a:pt x="36195" y="0"/>
                  </a:lnTo>
                  <a:lnTo>
                    <a:pt x="538" y="0"/>
                  </a:lnTo>
                  <a:lnTo>
                    <a:pt x="538" y="54855"/>
                  </a:lnTo>
                  <a:cubicBezTo>
                    <a:pt x="-2205" y="60341"/>
                    <a:pt x="6024" y="68569"/>
                    <a:pt x="14252" y="68569"/>
                  </a:cubicBezTo>
                  <a:lnTo>
                    <a:pt x="14252" y="68569"/>
                  </a:lnTo>
                  <a:close/>
                </a:path>
              </a:pathLst>
            </a:custGeom>
            <a:solidFill>
              <a:srgbClr val="000000"/>
            </a:solidFill>
            <a:ln w="27426" cap="flat">
              <a:noFill/>
              <a:prstDash val="solid"/>
              <a:miter/>
            </a:ln>
          </p:spPr>
          <p:txBody>
            <a:bodyPr rtlCol="0" anchor="ctr"/>
            <a:lstStyle/>
            <a:p>
              <a:endParaRPr lang="en-US"/>
            </a:p>
          </p:txBody>
        </p:sp>
        <p:sp>
          <p:nvSpPr>
            <p:cNvPr id="16" name="Freeform 1351">
              <a:extLst>
                <a:ext uri="{FF2B5EF4-FFF2-40B4-BE49-F238E27FC236}">
                  <a16:creationId xmlns:a16="http://schemas.microsoft.com/office/drawing/2014/main" id="{FC0C4B6F-8626-0B56-3F09-7F9B342DE6F9}"/>
                </a:ext>
              </a:extLst>
            </p:cNvPr>
            <p:cNvSpPr/>
            <p:nvPr/>
          </p:nvSpPr>
          <p:spPr>
            <a:xfrm>
              <a:off x="7396151" y="1260714"/>
              <a:ext cx="106967" cy="107505"/>
            </a:xfrm>
            <a:custGeom>
              <a:avLst/>
              <a:gdLst>
                <a:gd name="connsiteX0" fmla="*/ 68569 w 106967"/>
                <a:gd name="connsiteY0" fmla="*/ 93254 h 107505"/>
                <a:gd name="connsiteX1" fmla="*/ 87768 w 106967"/>
                <a:gd name="connsiteY1" fmla="*/ 74054 h 107505"/>
                <a:gd name="connsiteX2" fmla="*/ 106968 w 106967"/>
                <a:gd name="connsiteY2" fmla="*/ 54855 h 107505"/>
                <a:gd name="connsiteX3" fmla="*/ 106968 w 106967"/>
                <a:gd name="connsiteY3" fmla="*/ 0 h 107505"/>
                <a:gd name="connsiteX4" fmla="*/ 71312 w 106967"/>
                <a:gd name="connsiteY4" fmla="*/ 0 h 107505"/>
                <a:gd name="connsiteX5" fmla="*/ 71312 w 106967"/>
                <a:gd name="connsiteY5" fmla="*/ 38399 h 107505"/>
                <a:gd name="connsiteX6" fmla="*/ 38399 w 106967"/>
                <a:gd name="connsiteY6" fmla="*/ 71312 h 107505"/>
                <a:gd name="connsiteX7" fmla="*/ 0 w 106967"/>
                <a:gd name="connsiteY7" fmla="*/ 71312 h 107505"/>
                <a:gd name="connsiteX8" fmla="*/ 0 w 106967"/>
                <a:gd name="connsiteY8" fmla="*/ 106968 h 107505"/>
                <a:gd name="connsiteX9" fmla="*/ 54855 w 106967"/>
                <a:gd name="connsiteY9" fmla="*/ 106968 h 107505"/>
                <a:gd name="connsiteX10" fmla="*/ 68569 w 106967"/>
                <a:gd name="connsiteY10" fmla="*/ 93254 h 107505"/>
                <a:gd name="connsiteX11" fmla="*/ 68569 w 106967"/>
                <a:gd name="connsiteY11" fmla="*/ 93254 h 10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967" h="107505">
                  <a:moveTo>
                    <a:pt x="68569" y="93254"/>
                  </a:moveTo>
                  <a:cubicBezTo>
                    <a:pt x="68569" y="82283"/>
                    <a:pt x="76797" y="74054"/>
                    <a:pt x="87768" y="74054"/>
                  </a:cubicBezTo>
                  <a:cubicBezTo>
                    <a:pt x="98740" y="74054"/>
                    <a:pt x="106968" y="65826"/>
                    <a:pt x="106968" y="54855"/>
                  </a:cubicBezTo>
                  <a:lnTo>
                    <a:pt x="106968" y="0"/>
                  </a:lnTo>
                  <a:lnTo>
                    <a:pt x="71312" y="0"/>
                  </a:lnTo>
                  <a:lnTo>
                    <a:pt x="71312" y="38399"/>
                  </a:lnTo>
                  <a:cubicBezTo>
                    <a:pt x="54855" y="43884"/>
                    <a:pt x="43884" y="54855"/>
                    <a:pt x="38399" y="71312"/>
                  </a:cubicBezTo>
                  <a:lnTo>
                    <a:pt x="0" y="71312"/>
                  </a:lnTo>
                  <a:lnTo>
                    <a:pt x="0" y="106968"/>
                  </a:lnTo>
                  <a:lnTo>
                    <a:pt x="54855" y="106968"/>
                  </a:lnTo>
                  <a:cubicBezTo>
                    <a:pt x="60340" y="109710"/>
                    <a:pt x="68569" y="101482"/>
                    <a:pt x="68569" y="93254"/>
                  </a:cubicBezTo>
                  <a:lnTo>
                    <a:pt x="68569" y="93254"/>
                  </a:lnTo>
                  <a:close/>
                </a:path>
              </a:pathLst>
            </a:custGeom>
            <a:solidFill>
              <a:srgbClr val="000000"/>
            </a:solidFill>
            <a:ln w="27426" cap="flat">
              <a:noFill/>
              <a:prstDash val="solid"/>
              <a:miter/>
            </a:ln>
          </p:spPr>
          <p:txBody>
            <a:bodyPr rtlCol="0" anchor="ctr"/>
            <a:lstStyle/>
            <a:p>
              <a:endParaRPr lang="en-US"/>
            </a:p>
          </p:txBody>
        </p:sp>
        <p:sp>
          <p:nvSpPr>
            <p:cNvPr id="17" name="Freeform 1352">
              <a:extLst>
                <a:ext uri="{FF2B5EF4-FFF2-40B4-BE49-F238E27FC236}">
                  <a16:creationId xmlns:a16="http://schemas.microsoft.com/office/drawing/2014/main" id="{5F6EB8CC-83D9-DDB9-B53C-20355EF4A316}"/>
                </a:ext>
              </a:extLst>
            </p:cNvPr>
            <p:cNvSpPr/>
            <p:nvPr/>
          </p:nvSpPr>
          <p:spPr>
            <a:xfrm>
              <a:off x="7009421" y="1078369"/>
              <a:ext cx="290837" cy="292055"/>
            </a:xfrm>
            <a:custGeom>
              <a:avLst/>
              <a:gdLst>
                <a:gd name="connsiteX0" fmla="*/ 145366 w 290837"/>
                <a:gd name="connsiteY0" fmla="*/ 292055 h 292055"/>
                <a:gd name="connsiteX1" fmla="*/ 279763 w 290837"/>
                <a:gd name="connsiteY1" fmla="*/ 201544 h 292055"/>
                <a:gd name="connsiteX2" fmla="*/ 249592 w 290837"/>
                <a:gd name="connsiteY2" fmla="*/ 42464 h 292055"/>
                <a:gd name="connsiteX3" fmla="*/ 90511 w 290837"/>
                <a:gd name="connsiteY3" fmla="*/ 12294 h 292055"/>
                <a:gd name="connsiteX4" fmla="*/ 0 w 290837"/>
                <a:gd name="connsiteY4" fmla="*/ 146689 h 292055"/>
                <a:gd name="connsiteX5" fmla="*/ 145366 w 290837"/>
                <a:gd name="connsiteY5" fmla="*/ 292055 h 292055"/>
                <a:gd name="connsiteX6" fmla="*/ 145366 w 290837"/>
                <a:gd name="connsiteY6" fmla="*/ 292055 h 292055"/>
                <a:gd name="connsiteX7" fmla="*/ 145366 w 290837"/>
                <a:gd name="connsiteY7" fmla="*/ 39721 h 292055"/>
                <a:gd name="connsiteX8" fmla="*/ 246849 w 290837"/>
                <a:gd name="connsiteY8" fmla="*/ 105547 h 292055"/>
                <a:gd name="connsiteX9" fmla="*/ 222164 w 290837"/>
                <a:gd name="connsiteY9" fmla="*/ 223486 h 292055"/>
                <a:gd name="connsiteX10" fmla="*/ 104225 w 290837"/>
                <a:gd name="connsiteY10" fmla="*/ 248171 h 292055"/>
                <a:gd name="connsiteX11" fmla="*/ 38399 w 290837"/>
                <a:gd name="connsiteY11" fmla="*/ 146689 h 292055"/>
                <a:gd name="connsiteX12" fmla="*/ 145366 w 290837"/>
                <a:gd name="connsiteY12" fmla="*/ 39721 h 292055"/>
                <a:gd name="connsiteX13" fmla="*/ 145366 w 290837"/>
                <a:gd name="connsiteY13" fmla="*/ 39721 h 29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837" h="292055">
                  <a:moveTo>
                    <a:pt x="145366" y="292055"/>
                  </a:moveTo>
                  <a:cubicBezTo>
                    <a:pt x="202965" y="292055"/>
                    <a:pt x="257820" y="256399"/>
                    <a:pt x="279763" y="201544"/>
                  </a:cubicBezTo>
                  <a:cubicBezTo>
                    <a:pt x="301704" y="146689"/>
                    <a:pt x="290734" y="83605"/>
                    <a:pt x="249592" y="42464"/>
                  </a:cubicBezTo>
                  <a:cubicBezTo>
                    <a:pt x="208450" y="1323"/>
                    <a:pt x="145366" y="-12391"/>
                    <a:pt x="90511" y="12294"/>
                  </a:cubicBezTo>
                  <a:cubicBezTo>
                    <a:pt x="35656" y="34236"/>
                    <a:pt x="0" y="86348"/>
                    <a:pt x="0" y="146689"/>
                  </a:cubicBezTo>
                  <a:cubicBezTo>
                    <a:pt x="2743" y="228972"/>
                    <a:pt x="65826" y="292055"/>
                    <a:pt x="145366" y="292055"/>
                  </a:cubicBezTo>
                  <a:lnTo>
                    <a:pt x="145366" y="292055"/>
                  </a:lnTo>
                  <a:close/>
                  <a:moveTo>
                    <a:pt x="145366" y="39721"/>
                  </a:moveTo>
                  <a:cubicBezTo>
                    <a:pt x="189251" y="39721"/>
                    <a:pt x="230392" y="67149"/>
                    <a:pt x="246849" y="105547"/>
                  </a:cubicBezTo>
                  <a:cubicBezTo>
                    <a:pt x="263306" y="146689"/>
                    <a:pt x="255077" y="193316"/>
                    <a:pt x="222164" y="223486"/>
                  </a:cubicBezTo>
                  <a:cubicBezTo>
                    <a:pt x="191994" y="253657"/>
                    <a:pt x="145366" y="264628"/>
                    <a:pt x="104225" y="248171"/>
                  </a:cubicBezTo>
                  <a:cubicBezTo>
                    <a:pt x="63083" y="231715"/>
                    <a:pt x="38399" y="190573"/>
                    <a:pt x="38399" y="146689"/>
                  </a:cubicBezTo>
                  <a:cubicBezTo>
                    <a:pt x="38399" y="86348"/>
                    <a:pt x="87769" y="39721"/>
                    <a:pt x="145366" y="39721"/>
                  </a:cubicBezTo>
                  <a:lnTo>
                    <a:pt x="145366" y="39721"/>
                  </a:lnTo>
                  <a:close/>
                </a:path>
              </a:pathLst>
            </a:custGeom>
            <a:solidFill>
              <a:srgbClr val="000000"/>
            </a:solidFill>
            <a:ln w="27426" cap="flat">
              <a:noFill/>
              <a:prstDash val="solid"/>
              <a:miter/>
            </a:ln>
          </p:spPr>
          <p:txBody>
            <a:bodyPr rtlCol="0" anchor="ctr"/>
            <a:lstStyle/>
            <a:p>
              <a:endParaRPr lang="en-US"/>
            </a:p>
          </p:txBody>
        </p:sp>
        <p:sp>
          <p:nvSpPr>
            <p:cNvPr id="19" name="Freeform 1354">
              <a:extLst>
                <a:ext uri="{FF2B5EF4-FFF2-40B4-BE49-F238E27FC236}">
                  <a16:creationId xmlns:a16="http://schemas.microsoft.com/office/drawing/2014/main" id="{1B1ADD48-5748-5B4F-C574-8AA6D01DDEC0}"/>
                </a:ext>
              </a:extLst>
            </p:cNvPr>
            <p:cNvSpPr/>
            <p:nvPr/>
          </p:nvSpPr>
          <p:spPr>
            <a:xfrm>
              <a:off x="6584292" y="448856"/>
              <a:ext cx="170051" cy="233134"/>
            </a:xfrm>
            <a:custGeom>
              <a:avLst/>
              <a:gdLst>
                <a:gd name="connsiteX0" fmla="*/ 0 w 170051"/>
                <a:gd name="connsiteY0" fmla="*/ 87768 h 233134"/>
                <a:gd name="connsiteX1" fmla="*/ 24685 w 170051"/>
                <a:gd name="connsiteY1" fmla="*/ 85026 h 233134"/>
                <a:gd name="connsiteX2" fmla="*/ 145366 w 170051"/>
                <a:gd name="connsiteY2" fmla="*/ 85026 h 233134"/>
                <a:gd name="connsiteX3" fmla="*/ 145366 w 170051"/>
                <a:gd name="connsiteY3" fmla="*/ 106968 h 233134"/>
                <a:gd name="connsiteX4" fmla="*/ 0 w 170051"/>
                <a:gd name="connsiteY4" fmla="*/ 106968 h 233134"/>
                <a:gd name="connsiteX5" fmla="*/ 0 w 170051"/>
                <a:gd name="connsiteY5" fmla="*/ 87768 h 233134"/>
                <a:gd name="connsiteX6" fmla="*/ 0 w 170051"/>
                <a:gd name="connsiteY6" fmla="*/ 128910 h 233134"/>
                <a:gd name="connsiteX7" fmla="*/ 24685 w 170051"/>
                <a:gd name="connsiteY7" fmla="*/ 126167 h 233134"/>
                <a:gd name="connsiteX8" fmla="*/ 131653 w 170051"/>
                <a:gd name="connsiteY8" fmla="*/ 126167 h 233134"/>
                <a:gd name="connsiteX9" fmla="*/ 131653 w 170051"/>
                <a:gd name="connsiteY9" fmla="*/ 148109 h 233134"/>
                <a:gd name="connsiteX10" fmla="*/ 0 w 170051"/>
                <a:gd name="connsiteY10" fmla="*/ 148109 h 233134"/>
                <a:gd name="connsiteX11" fmla="*/ 0 w 170051"/>
                <a:gd name="connsiteY11" fmla="*/ 128910 h 233134"/>
                <a:gd name="connsiteX12" fmla="*/ 19200 w 170051"/>
                <a:gd name="connsiteY12" fmla="*/ 115196 h 233134"/>
                <a:gd name="connsiteX13" fmla="*/ 112454 w 170051"/>
                <a:gd name="connsiteY13" fmla="*/ 0 h 233134"/>
                <a:gd name="connsiteX14" fmla="*/ 167309 w 170051"/>
                <a:gd name="connsiteY14" fmla="*/ 27428 h 233134"/>
                <a:gd name="connsiteX15" fmla="*/ 145366 w 170051"/>
                <a:gd name="connsiteY15" fmla="*/ 49370 h 233134"/>
                <a:gd name="connsiteX16" fmla="*/ 112454 w 170051"/>
                <a:gd name="connsiteY16" fmla="*/ 32913 h 233134"/>
                <a:gd name="connsiteX17" fmla="*/ 63083 w 170051"/>
                <a:gd name="connsiteY17" fmla="*/ 115196 h 233134"/>
                <a:gd name="connsiteX18" fmla="*/ 112454 w 170051"/>
                <a:gd name="connsiteY18" fmla="*/ 200222 h 233134"/>
                <a:gd name="connsiteX19" fmla="*/ 148109 w 170051"/>
                <a:gd name="connsiteY19" fmla="*/ 178280 h 233134"/>
                <a:gd name="connsiteX20" fmla="*/ 170052 w 170051"/>
                <a:gd name="connsiteY20" fmla="*/ 200222 h 233134"/>
                <a:gd name="connsiteX21" fmla="*/ 106968 w 170051"/>
                <a:gd name="connsiteY21" fmla="*/ 233135 h 233134"/>
                <a:gd name="connsiteX22" fmla="*/ 19200 w 170051"/>
                <a:gd name="connsiteY22" fmla="*/ 115196 h 23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0051" h="233134">
                  <a:moveTo>
                    <a:pt x="0" y="87768"/>
                  </a:moveTo>
                  <a:lnTo>
                    <a:pt x="24685" y="85026"/>
                  </a:lnTo>
                  <a:lnTo>
                    <a:pt x="145366" y="85026"/>
                  </a:lnTo>
                  <a:lnTo>
                    <a:pt x="145366" y="106968"/>
                  </a:lnTo>
                  <a:lnTo>
                    <a:pt x="0" y="106968"/>
                  </a:lnTo>
                  <a:lnTo>
                    <a:pt x="0" y="87768"/>
                  </a:lnTo>
                  <a:close/>
                  <a:moveTo>
                    <a:pt x="0" y="128910"/>
                  </a:moveTo>
                  <a:lnTo>
                    <a:pt x="24685" y="126167"/>
                  </a:lnTo>
                  <a:lnTo>
                    <a:pt x="131653" y="126167"/>
                  </a:lnTo>
                  <a:lnTo>
                    <a:pt x="131653" y="148109"/>
                  </a:lnTo>
                  <a:lnTo>
                    <a:pt x="0" y="148109"/>
                  </a:lnTo>
                  <a:lnTo>
                    <a:pt x="0" y="128910"/>
                  </a:lnTo>
                  <a:close/>
                  <a:moveTo>
                    <a:pt x="19200" y="115196"/>
                  </a:moveTo>
                  <a:cubicBezTo>
                    <a:pt x="19200" y="41141"/>
                    <a:pt x="57598" y="0"/>
                    <a:pt x="112454" y="0"/>
                  </a:cubicBezTo>
                  <a:cubicBezTo>
                    <a:pt x="134395" y="0"/>
                    <a:pt x="153595" y="10971"/>
                    <a:pt x="167309" y="27428"/>
                  </a:cubicBezTo>
                  <a:lnTo>
                    <a:pt x="145366" y="49370"/>
                  </a:lnTo>
                  <a:cubicBezTo>
                    <a:pt x="137138" y="38399"/>
                    <a:pt x="126167" y="32913"/>
                    <a:pt x="112454" y="32913"/>
                  </a:cubicBezTo>
                  <a:cubicBezTo>
                    <a:pt x="79540" y="32913"/>
                    <a:pt x="63083" y="65826"/>
                    <a:pt x="63083" y="115196"/>
                  </a:cubicBezTo>
                  <a:cubicBezTo>
                    <a:pt x="63083" y="167308"/>
                    <a:pt x="82283" y="200222"/>
                    <a:pt x="112454" y="200222"/>
                  </a:cubicBezTo>
                  <a:cubicBezTo>
                    <a:pt x="128910" y="200222"/>
                    <a:pt x="139881" y="191993"/>
                    <a:pt x="148109" y="178280"/>
                  </a:cubicBezTo>
                  <a:lnTo>
                    <a:pt x="170052" y="200222"/>
                  </a:lnTo>
                  <a:cubicBezTo>
                    <a:pt x="153595" y="222164"/>
                    <a:pt x="134395" y="233135"/>
                    <a:pt x="106968" y="233135"/>
                  </a:cubicBezTo>
                  <a:cubicBezTo>
                    <a:pt x="57598" y="230392"/>
                    <a:pt x="19200" y="189251"/>
                    <a:pt x="19200" y="115196"/>
                  </a:cubicBezTo>
                  <a:close/>
                </a:path>
              </a:pathLst>
            </a:custGeom>
            <a:solidFill>
              <a:srgbClr val="5EA069"/>
            </a:solidFill>
            <a:ln w="27426" cap="flat">
              <a:noFill/>
              <a:prstDash val="solid"/>
              <a:miter/>
            </a:ln>
          </p:spPr>
          <p:txBody>
            <a:bodyPr rtlCol="0" anchor="ctr"/>
            <a:lstStyle/>
            <a:p>
              <a:endParaRPr lang="en-US"/>
            </a:p>
          </p:txBody>
        </p:sp>
      </p:grpSp>
      <p:sp>
        <p:nvSpPr>
          <p:cNvPr id="20" name="Freeform 1353">
            <a:extLst>
              <a:ext uri="{FF2B5EF4-FFF2-40B4-BE49-F238E27FC236}">
                <a16:creationId xmlns:a16="http://schemas.microsoft.com/office/drawing/2014/main" id="{480C285D-A48F-7FDB-1A89-3AB936917384}"/>
              </a:ext>
            </a:extLst>
          </p:cNvPr>
          <p:cNvSpPr/>
          <p:nvPr/>
        </p:nvSpPr>
        <p:spPr>
          <a:xfrm>
            <a:off x="9635525" y="5135362"/>
            <a:ext cx="928225" cy="739930"/>
          </a:xfrm>
          <a:custGeom>
            <a:avLst/>
            <a:gdLst>
              <a:gd name="connsiteX0" fmla="*/ 597924 w 652779"/>
              <a:gd name="connsiteY0" fmla="*/ 0 h 436099"/>
              <a:gd name="connsiteX1" fmla="*/ 54855 w 652779"/>
              <a:gd name="connsiteY1" fmla="*/ 0 h 436099"/>
              <a:gd name="connsiteX2" fmla="*/ 0 w 652779"/>
              <a:gd name="connsiteY2" fmla="*/ 54855 h 436099"/>
              <a:gd name="connsiteX3" fmla="*/ 0 w 652779"/>
              <a:gd name="connsiteY3" fmla="*/ 381244 h 436099"/>
              <a:gd name="connsiteX4" fmla="*/ 54855 w 652779"/>
              <a:gd name="connsiteY4" fmla="*/ 436099 h 436099"/>
              <a:gd name="connsiteX5" fmla="*/ 597924 w 652779"/>
              <a:gd name="connsiteY5" fmla="*/ 436099 h 436099"/>
              <a:gd name="connsiteX6" fmla="*/ 652779 w 652779"/>
              <a:gd name="connsiteY6" fmla="*/ 381244 h 436099"/>
              <a:gd name="connsiteX7" fmla="*/ 652779 w 652779"/>
              <a:gd name="connsiteY7" fmla="*/ 54855 h 436099"/>
              <a:gd name="connsiteX8" fmla="*/ 597924 w 652779"/>
              <a:gd name="connsiteY8" fmla="*/ 0 h 436099"/>
              <a:gd name="connsiteX9" fmla="*/ 597924 w 652779"/>
              <a:gd name="connsiteY9" fmla="*/ 0 h 436099"/>
              <a:gd name="connsiteX10" fmla="*/ 52113 w 652779"/>
              <a:gd name="connsiteY10" fmla="*/ 35656 h 436099"/>
              <a:gd name="connsiteX11" fmla="*/ 595181 w 652779"/>
              <a:gd name="connsiteY11" fmla="*/ 35656 h 436099"/>
              <a:gd name="connsiteX12" fmla="*/ 614381 w 652779"/>
              <a:gd name="connsiteY12" fmla="*/ 54855 h 436099"/>
              <a:gd name="connsiteX13" fmla="*/ 614381 w 652779"/>
              <a:gd name="connsiteY13" fmla="*/ 109710 h 436099"/>
              <a:gd name="connsiteX14" fmla="*/ 32914 w 652779"/>
              <a:gd name="connsiteY14" fmla="*/ 109710 h 436099"/>
              <a:gd name="connsiteX15" fmla="*/ 32914 w 652779"/>
              <a:gd name="connsiteY15" fmla="*/ 54855 h 436099"/>
              <a:gd name="connsiteX16" fmla="*/ 52113 w 652779"/>
              <a:gd name="connsiteY16" fmla="*/ 35656 h 436099"/>
              <a:gd name="connsiteX17" fmla="*/ 52113 w 652779"/>
              <a:gd name="connsiteY17" fmla="*/ 35656 h 436099"/>
              <a:gd name="connsiteX18" fmla="*/ 614381 w 652779"/>
              <a:gd name="connsiteY18" fmla="*/ 145366 h 436099"/>
              <a:gd name="connsiteX19" fmla="*/ 614381 w 652779"/>
              <a:gd name="connsiteY19" fmla="*/ 181022 h 436099"/>
              <a:gd name="connsiteX20" fmla="*/ 32914 w 652779"/>
              <a:gd name="connsiteY20" fmla="*/ 181022 h 436099"/>
              <a:gd name="connsiteX21" fmla="*/ 32914 w 652779"/>
              <a:gd name="connsiteY21" fmla="*/ 145366 h 436099"/>
              <a:gd name="connsiteX22" fmla="*/ 614381 w 652779"/>
              <a:gd name="connsiteY22" fmla="*/ 145366 h 436099"/>
              <a:gd name="connsiteX23" fmla="*/ 597924 w 652779"/>
              <a:gd name="connsiteY23" fmla="*/ 397701 h 436099"/>
              <a:gd name="connsiteX24" fmla="*/ 54855 w 652779"/>
              <a:gd name="connsiteY24" fmla="*/ 397701 h 436099"/>
              <a:gd name="connsiteX25" fmla="*/ 35656 w 652779"/>
              <a:gd name="connsiteY25" fmla="*/ 378501 h 436099"/>
              <a:gd name="connsiteX26" fmla="*/ 35656 w 652779"/>
              <a:gd name="connsiteY26" fmla="*/ 213936 h 436099"/>
              <a:gd name="connsiteX27" fmla="*/ 617123 w 652779"/>
              <a:gd name="connsiteY27" fmla="*/ 213936 h 436099"/>
              <a:gd name="connsiteX28" fmla="*/ 617123 w 652779"/>
              <a:gd name="connsiteY28" fmla="*/ 378501 h 436099"/>
              <a:gd name="connsiteX29" fmla="*/ 597924 w 652779"/>
              <a:gd name="connsiteY29" fmla="*/ 397701 h 436099"/>
              <a:gd name="connsiteX30" fmla="*/ 597924 w 652779"/>
              <a:gd name="connsiteY30" fmla="*/ 397701 h 43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52779" h="436099">
                <a:moveTo>
                  <a:pt x="597924" y="0"/>
                </a:moveTo>
                <a:lnTo>
                  <a:pt x="54855" y="0"/>
                </a:lnTo>
                <a:cubicBezTo>
                  <a:pt x="24686" y="0"/>
                  <a:pt x="0" y="24685"/>
                  <a:pt x="0" y="54855"/>
                </a:cubicBezTo>
                <a:lnTo>
                  <a:pt x="0" y="381244"/>
                </a:lnTo>
                <a:cubicBezTo>
                  <a:pt x="0" y="411414"/>
                  <a:pt x="24686" y="436099"/>
                  <a:pt x="54855" y="436099"/>
                </a:cubicBezTo>
                <a:lnTo>
                  <a:pt x="597924" y="436099"/>
                </a:lnTo>
                <a:cubicBezTo>
                  <a:pt x="628094" y="436099"/>
                  <a:pt x="652779" y="411414"/>
                  <a:pt x="652779" y="381244"/>
                </a:cubicBezTo>
                <a:lnTo>
                  <a:pt x="652779" y="54855"/>
                </a:lnTo>
                <a:cubicBezTo>
                  <a:pt x="652779" y="24685"/>
                  <a:pt x="628094" y="0"/>
                  <a:pt x="597924" y="0"/>
                </a:cubicBezTo>
                <a:lnTo>
                  <a:pt x="597924" y="0"/>
                </a:lnTo>
                <a:close/>
                <a:moveTo>
                  <a:pt x="52113" y="35656"/>
                </a:moveTo>
                <a:lnTo>
                  <a:pt x="595181" y="35656"/>
                </a:lnTo>
                <a:cubicBezTo>
                  <a:pt x="606152" y="35656"/>
                  <a:pt x="614381" y="43884"/>
                  <a:pt x="614381" y="54855"/>
                </a:cubicBezTo>
                <a:lnTo>
                  <a:pt x="614381" y="109710"/>
                </a:lnTo>
                <a:lnTo>
                  <a:pt x="32914" y="109710"/>
                </a:lnTo>
                <a:lnTo>
                  <a:pt x="32914" y="54855"/>
                </a:lnTo>
                <a:cubicBezTo>
                  <a:pt x="35656" y="43884"/>
                  <a:pt x="43884" y="35656"/>
                  <a:pt x="52113" y="35656"/>
                </a:cubicBezTo>
                <a:lnTo>
                  <a:pt x="52113" y="35656"/>
                </a:lnTo>
                <a:close/>
                <a:moveTo>
                  <a:pt x="614381" y="145366"/>
                </a:moveTo>
                <a:lnTo>
                  <a:pt x="614381" y="181022"/>
                </a:lnTo>
                <a:lnTo>
                  <a:pt x="32914" y="181022"/>
                </a:lnTo>
                <a:lnTo>
                  <a:pt x="32914" y="145366"/>
                </a:lnTo>
                <a:lnTo>
                  <a:pt x="614381" y="145366"/>
                </a:lnTo>
                <a:close/>
                <a:moveTo>
                  <a:pt x="597924" y="397701"/>
                </a:moveTo>
                <a:lnTo>
                  <a:pt x="54855" y="397701"/>
                </a:lnTo>
                <a:cubicBezTo>
                  <a:pt x="43884" y="397701"/>
                  <a:pt x="35656" y="389472"/>
                  <a:pt x="35656" y="378501"/>
                </a:cubicBezTo>
                <a:lnTo>
                  <a:pt x="35656" y="213936"/>
                </a:lnTo>
                <a:lnTo>
                  <a:pt x="617123" y="213936"/>
                </a:lnTo>
                <a:lnTo>
                  <a:pt x="617123" y="378501"/>
                </a:lnTo>
                <a:cubicBezTo>
                  <a:pt x="614381" y="389472"/>
                  <a:pt x="606152" y="397701"/>
                  <a:pt x="597924" y="397701"/>
                </a:cubicBezTo>
                <a:lnTo>
                  <a:pt x="597924" y="397701"/>
                </a:lnTo>
                <a:close/>
              </a:path>
            </a:pathLst>
          </a:custGeom>
          <a:solidFill>
            <a:srgbClr val="000000"/>
          </a:solidFill>
          <a:ln w="27426" cap="flat">
            <a:noFill/>
            <a:prstDash val="solid"/>
            <a:miter/>
          </a:ln>
        </p:spPr>
        <p:txBody>
          <a:bodyPr rtlCol="0" anchor="ctr"/>
          <a:lstStyle/>
          <a:p>
            <a:endParaRPr lang="en-US"/>
          </a:p>
        </p:txBody>
      </p:sp>
      <p:sp>
        <p:nvSpPr>
          <p:cNvPr id="22" name="TextBox 21">
            <a:extLst>
              <a:ext uri="{FF2B5EF4-FFF2-40B4-BE49-F238E27FC236}">
                <a16:creationId xmlns:a16="http://schemas.microsoft.com/office/drawing/2014/main" id="{E3CC4031-74F8-439C-DB1B-DD877B640CB3}"/>
              </a:ext>
            </a:extLst>
          </p:cNvPr>
          <p:cNvSpPr txBox="1"/>
          <p:nvPr/>
        </p:nvSpPr>
        <p:spPr>
          <a:xfrm>
            <a:off x="8121685" y="2763686"/>
            <a:ext cx="1242584" cy="523220"/>
          </a:xfrm>
          <a:prstGeom prst="rect">
            <a:avLst/>
          </a:prstGeom>
          <a:noFill/>
        </p:spPr>
        <p:txBody>
          <a:bodyPr wrap="square" rtlCol="0">
            <a:spAutoFit/>
          </a:bodyPr>
          <a:lstStyle/>
          <a:p>
            <a:r>
              <a:rPr lang="en-IE" sz="2800" b="1">
                <a:solidFill>
                  <a:srgbClr val="60220F"/>
                </a:solidFill>
              </a:rPr>
              <a:t>Loan</a:t>
            </a:r>
          </a:p>
        </p:txBody>
      </p:sp>
      <p:sp>
        <p:nvSpPr>
          <p:cNvPr id="23" name="TextBox 22">
            <a:extLst>
              <a:ext uri="{FF2B5EF4-FFF2-40B4-BE49-F238E27FC236}">
                <a16:creationId xmlns:a16="http://schemas.microsoft.com/office/drawing/2014/main" id="{F50BB604-080B-82F3-A2A0-5F8C7693DEE8}"/>
              </a:ext>
            </a:extLst>
          </p:cNvPr>
          <p:cNvSpPr txBox="1"/>
          <p:nvPr/>
        </p:nvSpPr>
        <p:spPr>
          <a:xfrm>
            <a:off x="8467438" y="3905704"/>
            <a:ext cx="1242584" cy="523220"/>
          </a:xfrm>
          <a:prstGeom prst="rect">
            <a:avLst/>
          </a:prstGeom>
          <a:noFill/>
        </p:spPr>
        <p:txBody>
          <a:bodyPr wrap="square" rtlCol="0">
            <a:spAutoFit/>
          </a:bodyPr>
          <a:lstStyle/>
          <a:p>
            <a:r>
              <a:rPr lang="en-IE" sz="2800" b="1" u="sng">
                <a:solidFill>
                  <a:srgbClr val="60220F"/>
                </a:solidFill>
              </a:rPr>
              <a:t>or</a:t>
            </a:r>
          </a:p>
        </p:txBody>
      </p:sp>
      <p:sp>
        <p:nvSpPr>
          <p:cNvPr id="24" name="TextBox 23">
            <a:extLst>
              <a:ext uri="{FF2B5EF4-FFF2-40B4-BE49-F238E27FC236}">
                <a16:creationId xmlns:a16="http://schemas.microsoft.com/office/drawing/2014/main" id="{CE8E8F87-12A0-6CEA-DCD9-56603A8B0B13}"/>
              </a:ext>
            </a:extLst>
          </p:cNvPr>
          <p:cNvSpPr txBox="1"/>
          <p:nvPr/>
        </p:nvSpPr>
        <p:spPr>
          <a:xfrm>
            <a:off x="7928092" y="4813829"/>
            <a:ext cx="1242584" cy="954107"/>
          </a:xfrm>
          <a:prstGeom prst="rect">
            <a:avLst/>
          </a:prstGeom>
          <a:noFill/>
        </p:spPr>
        <p:txBody>
          <a:bodyPr wrap="square" rtlCol="0">
            <a:spAutoFit/>
          </a:bodyPr>
          <a:lstStyle/>
          <a:p>
            <a:r>
              <a:rPr lang="en-IE" sz="2800" b="1">
                <a:solidFill>
                  <a:srgbClr val="60220F"/>
                </a:solidFill>
              </a:rPr>
              <a:t>Line of Credit</a:t>
            </a:r>
          </a:p>
        </p:txBody>
      </p:sp>
      <p:sp>
        <p:nvSpPr>
          <p:cNvPr id="26" name="TextBox 25">
            <a:extLst>
              <a:ext uri="{FF2B5EF4-FFF2-40B4-BE49-F238E27FC236}">
                <a16:creationId xmlns:a16="http://schemas.microsoft.com/office/drawing/2014/main" id="{0FDE5CF4-FFA9-DFD6-6DE3-86FDC4953058}"/>
              </a:ext>
            </a:extLst>
          </p:cNvPr>
          <p:cNvSpPr txBox="1"/>
          <p:nvPr/>
        </p:nvSpPr>
        <p:spPr>
          <a:xfrm>
            <a:off x="7404483" y="209760"/>
            <a:ext cx="4813957" cy="1200329"/>
          </a:xfrm>
          <a:prstGeom prst="rect">
            <a:avLst/>
          </a:prstGeom>
          <a:solidFill>
            <a:srgbClr val="E3E2DB"/>
          </a:solidFill>
        </p:spPr>
        <p:txBody>
          <a:bodyPr wrap="square" anchor="b">
            <a:spAutoFit/>
          </a:bodyPr>
          <a:lstStyle/>
          <a:p>
            <a:pPr algn="ctr" fontAlgn="base"/>
            <a:r>
              <a:rPr lang="en-IE" sz="2400" b="1">
                <a:solidFill>
                  <a:schemeClr val="bg1"/>
                </a:solidFill>
                <a:highlight>
                  <a:srgbClr val="5EA069"/>
                </a:highlight>
              </a:rPr>
              <a:t>READ</a:t>
            </a:r>
            <a:r>
              <a:rPr lang="en-IE" sz="2400" b="1">
                <a:solidFill>
                  <a:srgbClr val="1E494F"/>
                </a:solidFill>
              </a:rPr>
              <a:t> - </a:t>
            </a:r>
            <a:r>
              <a:rPr lang="en-IE" sz="2400" b="1">
                <a:solidFill>
                  <a:srgbClr val="1E494F"/>
                </a:solidFill>
                <a:hlinkClick r:id="rId2">
                  <a:extLst>
                    <a:ext uri="{A12FA001-AC4F-418D-AE19-62706E023703}">
                      <ahyp:hlinkClr xmlns:ahyp="http://schemas.microsoft.com/office/drawing/2018/hyperlinkcolor" val="tx"/>
                    </a:ext>
                  </a:extLst>
                </a:hlinkClick>
              </a:rPr>
              <a:t>10 questions you should ask</a:t>
            </a:r>
            <a:r>
              <a:rPr lang="en-IE" sz="2400" b="1">
                <a:solidFill>
                  <a:srgbClr val="1E494F"/>
                </a:solidFill>
              </a:rPr>
              <a:t> before applying for a bank loan</a:t>
            </a:r>
          </a:p>
          <a:p>
            <a:pPr algn="ctr" fontAlgn="base"/>
            <a:endParaRPr lang="en-IE" sz="2400" b="1">
              <a:solidFill>
                <a:srgbClr val="1E494F"/>
              </a:solidFill>
            </a:endParaRPr>
          </a:p>
        </p:txBody>
      </p:sp>
    </p:spTree>
    <p:extLst>
      <p:ext uri="{BB962C8B-B14F-4D97-AF65-F5344CB8AC3E}">
        <p14:creationId xmlns:p14="http://schemas.microsoft.com/office/powerpoint/2010/main" val="37980140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ooks, pens, and a wall clock">
            <a:extLst>
              <a:ext uri="{FF2B5EF4-FFF2-40B4-BE49-F238E27FC236}">
                <a16:creationId xmlns:a16="http://schemas.microsoft.com/office/drawing/2014/main" id="{DDCF324B-E571-F925-0EF0-C6D27B389891}"/>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5" name="Text Placeholder 3">
            <a:extLst>
              <a:ext uri="{FF2B5EF4-FFF2-40B4-BE49-F238E27FC236}">
                <a16:creationId xmlns:a16="http://schemas.microsoft.com/office/drawing/2014/main" id="{0C51E8D4-B23A-3B1C-AE71-AE8FA5C8B925}"/>
              </a:ext>
            </a:extLst>
          </p:cNvPr>
          <p:cNvSpPr>
            <a:spLocks noGrp="1"/>
          </p:cNvSpPr>
          <p:nvPr>
            <p:ph type="body" sz="quarter" idx="18"/>
          </p:nvPr>
        </p:nvSpPr>
        <p:spPr>
          <a:xfrm>
            <a:off x="447675" y="309563"/>
            <a:ext cx="6481763" cy="1211262"/>
          </a:xfrm>
        </p:spPr>
        <p:txBody>
          <a:bodyPr/>
          <a:lstStyle/>
          <a:p>
            <a:r>
              <a:rPr lang="en-IE" dirty="0">
                <a:solidFill>
                  <a:srgbClr val="A23B23"/>
                </a:solidFill>
              </a:rPr>
              <a:t>4. Financial Support Options… Bank Loans – </a:t>
            </a:r>
            <a:r>
              <a:rPr lang="en-IE" b="0" dirty="0">
                <a:solidFill>
                  <a:srgbClr val="A23B23"/>
                </a:solidFill>
              </a:rPr>
              <a:t>Top Tips</a:t>
            </a:r>
          </a:p>
        </p:txBody>
      </p:sp>
      <p:sp>
        <p:nvSpPr>
          <p:cNvPr id="6" name="Text Placeholder 5">
            <a:extLst>
              <a:ext uri="{FF2B5EF4-FFF2-40B4-BE49-F238E27FC236}">
                <a16:creationId xmlns:a16="http://schemas.microsoft.com/office/drawing/2014/main" id="{84980608-DBB9-87B6-0127-5FA87C2F07E3}"/>
              </a:ext>
            </a:extLst>
          </p:cNvPr>
          <p:cNvSpPr txBox="1">
            <a:spLocks noGrp="1"/>
          </p:cNvSpPr>
          <p:nvPr>
            <p:ph type="body" sz="quarter" idx="16"/>
          </p:nvPr>
        </p:nvSpPr>
        <p:spPr>
          <a:xfrm>
            <a:off x="270933" y="2066925"/>
            <a:ext cx="7069093" cy="4337598"/>
          </a:xfrm>
          <a:prstGeom prst="rect">
            <a:avLst/>
          </a:prstGeom>
          <a:noFill/>
        </p:spPr>
        <p:txBody>
          <a:bodyPr wrap="square">
            <a:spAutoFit/>
          </a:bodyPr>
          <a:lstStyle/>
          <a:p>
            <a:pPr marL="342900" indent="-342900" algn="l" fontAlgn="base">
              <a:buClr>
                <a:srgbClr val="5EA069"/>
              </a:buClr>
              <a:buFont typeface="Wingdings" panose="05000000000000000000" pitchFamily="2" charset="2"/>
              <a:buChar char="ü"/>
            </a:pPr>
            <a:r>
              <a:rPr lang="en-GB" b="1"/>
              <a:t>Borrow at the right time: </a:t>
            </a:r>
            <a:r>
              <a:rPr lang="en-GB"/>
              <a:t>When you are planning your business loan, make sure that you borrow at the right time. If you take the loan too early, then there are chances that you end up spending most of it for purposes other than what it was meant for. </a:t>
            </a:r>
          </a:p>
          <a:p>
            <a:pPr marL="342000" algn="l" fontAlgn="base">
              <a:buClr>
                <a:srgbClr val="5EA069"/>
              </a:buClr>
            </a:pPr>
            <a:r>
              <a:rPr lang="en-GB"/>
              <a:t>If you borrow it too late then it could put a hold on your business as you will also have to pay the interest at a time when your business can grow exponentially.</a:t>
            </a:r>
          </a:p>
          <a:p>
            <a:pPr marL="342900" indent="-342900" algn="l" fontAlgn="base">
              <a:buClr>
                <a:srgbClr val="5EA069"/>
              </a:buClr>
              <a:buFont typeface="Wingdings" panose="05000000000000000000" pitchFamily="2" charset="2"/>
              <a:buChar char="ü"/>
            </a:pPr>
            <a:r>
              <a:rPr lang="en-GB" b="1"/>
              <a:t>Borrow the right amount:  </a:t>
            </a:r>
            <a:r>
              <a:rPr lang="en-GB"/>
              <a:t>too little can result in under capitalisation and that can bring more challenges to your project.</a:t>
            </a:r>
          </a:p>
        </p:txBody>
      </p:sp>
    </p:spTree>
    <p:extLst>
      <p:ext uri="{BB962C8B-B14F-4D97-AF65-F5344CB8AC3E}">
        <p14:creationId xmlns:p14="http://schemas.microsoft.com/office/powerpoint/2010/main" val="7391953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Magnifying glass showing decling performance">
            <a:extLst>
              <a:ext uri="{FF2B5EF4-FFF2-40B4-BE49-F238E27FC236}">
                <a16:creationId xmlns:a16="http://schemas.microsoft.com/office/drawing/2014/main" id="{E42D5935-1DB9-D35F-5265-4E0CB100DFDD}"/>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5" name="Text Placeholder 4">
            <a:extLst>
              <a:ext uri="{FF2B5EF4-FFF2-40B4-BE49-F238E27FC236}">
                <a16:creationId xmlns:a16="http://schemas.microsoft.com/office/drawing/2014/main" id="{2F5F0C78-D960-6340-1DB6-D4194C8AF9BC}"/>
              </a:ext>
            </a:extLst>
          </p:cNvPr>
          <p:cNvSpPr txBox="1">
            <a:spLocks noGrp="1"/>
          </p:cNvSpPr>
          <p:nvPr>
            <p:ph type="body" sz="quarter" idx="16"/>
          </p:nvPr>
        </p:nvSpPr>
        <p:spPr>
          <a:xfrm>
            <a:off x="287867" y="2025997"/>
            <a:ext cx="6846865" cy="4669996"/>
          </a:xfrm>
          <a:prstGeom prst="rect">
            <a:avLst/>
          </a:prstGeom>
          <a:noFill/>
        </p:spPr>
        <p:txBody>
          <a:bodyPr wrap="square">
            <a:spAutoFit/>
          </a:bodyPr>
          <a:lstStyle/>
          <a:p>
            <a:pPr marL="342900" indent="-342900" algn="l" fontAlgn="base">
              <a:buClr>
                <a:srgbClr val="5EA069"/>
              </a:buClr>
              <a:buFont typeface="Wingdings" panose="05000000000000000000" pitchFamily="2" charset="2"/>
              <a:buChar char="ü"/>
            </a:pPr>
            <a:r>
              <a:rPr lang="en-IE" b="1"/>
              <a:t>Compare loan packages</a:t>
            </a:r>
            <a:r>
              <a:rPr lang="en-IE"/>
              <a:t> -Lenders describe the cost of a loan in different ways. Some will tell you the interest rate on the loan, and others may tell you the total amount of money you have to pay back. When lenders describe loan cost in different ways, it makes it difficult to compare your loan options. </a:t>
            </a:r>
          </a:p>
          <a:p>
            <a:pPr marL="342900" indent="-342900" algn="l" fontAlgn="base">
              <a:buClr>
                <a:srgbClr val="5EA069"/>
              </a:buClr>
              <a:buFont typeface="Wingdings" panose="05000000000000000000" pitchFamily="2" charset="2"/>
              <a:buChar char="ü"/>
            </a:pPr>
            <a:r>
              <a:rPr lang="en-IE"/>
              <a:t>To make comparison easier, ask the lender to tell you the </a:t>
            </a:r>
            <a:r>
              <a:rPr lang="en-IE" b="1"/>
              <a:t>Annual Percentage Rate (APR)</a:t>
            </a:r>
            <a:r>
              <a:rPr lang="en-IE"/>
              <a:t> of the loan. APR is the total cost of a loan over one year, including fees.  APR can be much higher for alternative lenders that provide fast funding and work with lower credit borrowers.</a:t>
            </a:r>
          </a:p>
          <a:p>
            <a:pPr marL="342900" indent="-342900" algn="l" fontAlgn="base">
              <a:buClr>
                <a:srgbClr val="5EA069"/>
              </a:buClr>
              <a:buFont typeface="Wingdings" panose="05000000000000000000" pitchFamily="2" charset="2"/>
              <a:buChar char="ü"/>
            </a:pPr>
            <a:endParaRPr lang="en-IE"/>
          </a:p>
        </p:txBody>
      </p:sp>
      <p:sp>
        <p:nvSpPr>
          <p:cNvPr id="6" name="Text Placeholder 3">
            <a:extLst>
              <a:ext uri="{FF2B5EF4-FFF2-40B4-BE49-F238E27FC236}">
                <a16:creationId xmlns:a16="http://schemas.microsoft.com/office/drawing/2014/main" id="{DD7036D5-3920-A349-3390-1E0D668C1FE3}"/>
              </a:ext>
            </a:extLst>
          </p:cNvPr>
          <p:cNvSpPr>
            <a:spLocks noGrp="1"/>
          </p:cNvSpPr>
          <p:nvPr>
            <p:ph type="body" sz="quarter" idx="18"/>
          </p:nvPr>
        </p:nvSpPr>
        <p:spPr>
          <a:xfrm>
            <a:off x="447675" y="309563"/>
            <a:ext cx="6481763" cy="1211262"/>
          </a:xfrm>
        </p:spPr>
        <p:txBody>
          <a:bodyPr/>
          <a:lstStyle/>
          <a:p>
            <a:r>
              <a:rPr lang="en-IE" dirty="0">
                <a:solidFill>
                  <a:srgbClr val="A23B23"/>
                </a:solidFill>
              </a:rPr>
              <a:t>4. Financial Support Options… Bank Loans – </a:t>
            </a:r>
            <a:r>
              <a:rPr lang="en-IE" b="0" dirty="0">
                <a:solidFill>
                  <a:srgbClr val="A23B23"/>
                </a:solidFill>
              </a:rPr>
              <a:t>Top Tips</a:t>
            </a:r>
          </a:p>
        </p:txBody>
      </p:sp>
    </p:spTree>
    <p:extLst>
      <p:ext uri="{BB962C8B-B14F-4D97-AF65-F5344CB8AC3E}">
        <p14:creationId xmlns:p14="http://schemas.microsoft.com/office/powerpoint/2010/main" val="33522928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E23F4D2-0EB2-E933-66DE-34475C71412F}"/>
              </a:ext>
            </a:extLst>
          </p:cNvPr>
          <p:cNvSpPr>
            <a:spLocks noGrp="1"/>
          </p:cNvSpPr>
          <p:nvPr>
            <p:ph type="pic" sz="quarter" idx="15"/>
          </p:nvPr>
        </p:nvSpPr>
        <p:spPr/>
      </p:sp>
      <p:pic>
        <p:nvPicPr>
          <p:cNvPr id="4" name="Online Media 3" title="What Is A Grant?">
            <a:hlinkClick r:id="" action="ppaction://media"/>
            <a:extLst>
              <a:ext uri="{FF2B5EF4-FFF2-40B4-BE49-F238E27FC236}">
                <a16:creationId xmlns:a16="http://schemas.microsoft.com/office/drawing/2014/main" id="{1D814A18-45E2-BF6F-8229-1497D9C5293C}"/>
              </a:ext>
            </a:extLst>
          </p:cNvPr>
          <p:cNvPicPr>
            <a:picLocks noRot="1" noChangeAspect="1"/>
          </p:cNvPicPr>
          <p:nvPr>
            <a:videoFile r:link="rId1"/>
          </p:nvPr>
        </p:nvPicPr>
        <p:blipFill>
          <a:blip r:embed="rId3"/>
          <a:stretch>
            <a:fillRect/>
          </a:stretch>
        </p:blipFill>
        <p:spPr>
          <a:xfrm>
            <a:off x="5388464" y="1889846"/>
            <a:ext cx="5749985" cy="3631060"/>
          </a:xfrm>
          <a:prstGeom prst="rect">
            <a:avLst/>
          </a:prstGeom>
        </p:spPr>
      </p:pic>
      <p:sp>
        <p:nvSpPr>
          <p:cNvPr id="6" name="TextBox 5">
            <a:extLst>
              <a:ext uri="{FF2B5EF4-FFF2-40B4-BE49-F238E27FC236}">
                <a16:creationId xmlns:a16="http://schemas.microsoft.com/office/drawing/2014/main" id="{C9EEF28F-F3C5-4E62-DEC3-383A77B6C3C0}"/>
              </a:ext>
            </a:extLst>
          </p:cNvPr>
          <p:cNvSpPr txBox="1"/>
          <p:nvPr/>
        </p:nvSpPr>
        <p:spPr>
          <a:xfrm>
            <a:off x="9051266" y="6002392"/>
            <a:ext cx="6094562" cy="369332"/>
          </a:xfrm>
          <a:prstGeom prst="rect">
            <a:avLst/>
          </a:prstGeom>
          <a:noFill/>
        </p:spPr>
        <p:txBody>
          <a:bodyPr wrap="square">
            <a:spAutoFit/>
          </a:bodyPr>
          <a:lstStyle/>
          <a:p>
            <a:r>
              <a:rPr lang="en-US">
                <a:hlinkClick r:id="rId4"/>
              </a:rPr>
              <a:t>What Is A Grant? - YouTube</a:t>
            </a:r>
            <a:endParaRPr lang="en-IE"/>
          </a:p>
        </p:txBody>
      </p:sp>
      <p:sp>
        <p:nvSpPr>
          <p:cNvPr id="7" name="Text Placeholder 2">
            <a:extLst>
              <a:ext uri="{FF2B5EF4-FFF2-40B4-BE49-F238E27FC236}">
                <a16:creationId xmlns:a16="http://schemas.microsoft.com/office/drawing/2014/main" id="{CA20E6C6-A22D-9ADA-8C96-FB1A8FF7202D}"/>
              </a:ext>
            </a:extLst>
          </p:cNvPr>
          <p:cNvSpPr>
            <a:spLocks noGrp="1"/>
          </p:cNvSpPr>
          <p:nvPr>
            <p:ph type="body" sz="quarter" idx="13"/>
          </p:nvPr>
        </p:nvSpPr>
        <p:spPr>
          <a:xfrm>
            <a:off x="447675" y="309563"/>
            <a:ext cx="11329988" cy="914400"/>
          </a:xfrm>
        </p:spPr>
        <p:txBody>
          <a:bodyPr anchor="ctr"/>
          <a:lstStyle/>
          <a:p>
            <a:r>
              <a:rPr lang="en-IE" dirty="0"/>
              <a:t>5.  Financial Support Options…Grants</a:t>
            </a:r>
          </a:p>
        </p:txBody>
      </p:sp>
      <p:sp>
        <p:nvSpPr>
          <p:cNvPr id="9" name="TextBox 8">
            <a:extLst>
              <a:ext uri="{FF2B5EF4-FFF2-40B4-BE49-F238E27FC236}">
                <a16:creationId xmlns:a16="http://schemas.microsoft.com/office/drawing/2014/main" id="{CE14FB43-42D4-8E4C-FCB5-F11FC0D2D9F0}"/>
              </a:ext>
            </a:extLst>
          </p:cNvPr>
          <p:cNvSpPr txBox="1"/>
          <p:nvPr/>
        </p:nvSpPr>
        <p:spPr>
          <a:xfrm>
            <a:off x="447675" y="1979698"/>
            <a:ext cx="4101465" cy="4524315"/>
          </a:xfrm>
          <a:prstGeom prst="rect">
            <a:avLst/>
          </a:prstGeom>
          <a:noFill/>
        </p:spPr>
        <p:txBody>
          <a:bodyPr wrap="square">
            <a:spAutoFit/>
          </a:bodyPr>
          <a:lstStyle/>
          <a:p>
            <a:pPr algn="l"/>
            <a:r>
              <a:rPr lang="en-GB" sz="2400" i="0" dirty="0">
                <a:solidFill>
                  <a:srgbClr val="60220F"/>
                </a:solidFill>
                <a:effectLst/>
              </a:rPr>
              <a:t>A GRANT is an award, usually financial, given by a public body or a foundation, to an individual or a business to facilitate a specific goal e.g. start-up, expansion, etc.  There are many local, regional, national grant opportunities.  Start your research on which one is right for you. </a:t>
            </a:r>
            <a:r>
              <a:rPr lang="en-US" sz="2400" dirty="0">
                <a:solidFill>
                  <a:srgbClr val="60220F"/>
                </a:solidFill>
              </a:rPr>
              <a:t>This is an i</a:t>
            </a:r>
            <a:r>
              <a:rPr lang="en-US" sz="2400" i="0" dirty="0">
                <a:solidFill>
                  <a:srgbClr val="60220F"/>
                </a:solidFill>
                <a:effectLst/>
              </a:rPr>
              <a:t>nteresting video on what a grant does and does not do.</a:t>
            </a:r>
            <a:endParaRPr lang="en-GB" sz="2400" i="0" dirty="0">
              <a:solidFill>
                <a:srgbClr val="60220F"/>
              </a:solidFill>
              <a:effectLst/>
            </a:endParaRPr>
          </a:p>
        </p:txBody>
      </p:sp>
    </p:spTree>
    <p:extLst>
      <p:ext uri="{BB962C8B-B14F-4D97-AF65-F5344CB8AC3E}">
        <p14:creationId xmlns:p14="http://schemas.microsoft.com/office/powerpoint/2010/main" val="31562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452E8A-09B2-8D92-5BB1-A62204C18161}"/>
              </a:ext>
            </a:extLst>
          </p:cNvPr>
          <p:cNvSpPr>
            <a:spLocks noGrp="1"/>
          </p:cNvSpPr>
          <p:nvPr>
            <p:ph type="body" sz="quarter" idx="13"/>
          </p:nvPr>
        </p:nvSpPr>
        <p:spPr/>
        <p:txBody>
          <a:bodyPr/>
          <a:lstStyle/>
          <a:p>
            <a:r>
              <a:rPr lang="en-IE" i="0"/>
              <a:t>Nationally, funders/lenders estimate that between 50 and 60% of all applications they receive, are immediately turned down because they are ineligible and do not meet clearly laid out guidelines.</a:t>
            </a:r>
          </a:p>
        </p:txBody>
      </p:sp>
      <p:sp>
        <p:nvSpPr>
          <p:cNvPr id="5" name="Text Placeholder 4">
            <a:extLst>
              <a:ext uri="{FF2B5EF4-FFF2-40B4-BE49-F238E27FC236}">
                <a16:creationId xmlns:a16="http://schemas.microsoft.com/office/drawing/2014/main" id="{62A140E4-F4B5-7120-F4C6-2F969392AEB7}"/>
              </a:ext>
            </a:extLst>
          </p:cNvPr>
          <p:cNvSpPr>
            <a:spLocks noGrp="1"/>
          </p:cNvSpPr>
          <p:nvPr>
            <p:ph type="body" sz="quarter" idx="18"/>
          </p:nvPr>
        </p:nvSpPr>
        <p:spPr>
          <a:xfrm>
            <a:off x="6683963" y="463953"/>
            <a:ext cx="6449493" cy="1331796"/>
          </a:xfrm>
        </p:spPr>
        <p:txBody>
          <a:bodyPr/>
          <a:lstStyle/>
          <a:p>
            <a:r>
              <a:rPr lang="en-IE" dirty="0"/>
              <a:t>Did you know?</a:t>
            </a:r>
          </a:p>
        </p:txBody>
      </p:sp>
      <p:pic>
        <p:nvPicPr>
          <p:cNvPr id="8" name="Picture Placeholder 7" descr="'The End' typed on a typewriter">
            <a:extLst>
              <a:ext uri="{FF2B5EF4-FFF2-40B4-BE49-F238E27FC236}">
                <a16:creationId xmlns:a16="http://schemas.microsoft.com/office/drawing/2014/main" id="{E69E51E5-B182-265B-64A8-76C913E501FA}"/>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60703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17C08DE-1881-EE10-8E05-1477B450E899}"/>
              </a:ext>
            </a:extLst>
          </p:cNvPr>
          <p:cNvSpPr>
            <a:spLocks noGrp="1"/>
          </p:cNvSpPr>
          <p:nvPr>
            <p:ph type="body" sz="quarter" idx="16"/>
          </p:nvPr>
        </p:nvSpPr>
        <p:spPr>
          <a:xfrm>
            <a:off x="268407" y="1980633"/>
            <a:ext cx="11655186" cy="4038600"/>
          </a:xfrm>
        </p:spPr>
        <p:txBody>
          <a:bodyPr/>
          <a:lstStyle/>
          <a:p>
            <a:pPr algn="l"/>
            <a:r>
              <a:rPr lang="en-GB" dirty="0"/>
              <a:t>When used wisely, your smallholding’s financial statements become a tool for forecasting revenue, deciding if/when to introduce a new product or service, invest in new equipment or marketing, and much, much more. </a:t>
            </a:r>
          </a:p>
          <a:p>
            <a:pPr algn="l"/>
            <a:r>
              <a:rPr lang="en-GB" dirty="0"/>
              <a:t>Think of financial statements as a dashboard for your smallholding. They tell you what you  own and owe at a specific point in time, whether your operations are profitable, and how much cash flows in and out of your smallholding. You will need them as part of a business plan or to get approved for business credit.  In this Module, we have worked to make the process as simple and powerful as possible. </a:t>
            </a:r>
          </a:p>
          <a:p>
            <a:pPr algn="l"/>
            <a:r>
              <a:rPr lang="en-GB" dirty="0"/>
              <a:t>In addition to absorbing the financial learning in this Module, smallholders can vastly improve their financial literacy by comparing their financials with those of a respected peer smallholder in their industry. Few things are more valuable than learning from a successful peer or group of peers. Comparing financials is a great way to do this.</a:t>
            </a:r>
          </a:p>
          <a:p>
            <a:pPr algn="l"/>
            <a:endParaRPr lang="en-IE" dirty="0"/>
          </a:p>
        </p:txBody>
      </p:sp>
      <p:sp>
        <p:nvSpPr>
          <p:cNvPr id="5" name="Text Placeholder 3">
            <a:extLst>
              <a:ext uri="{FF2B5EF4-FFF2-40B4-BE49-F238E27FC236}">
                <a16:creationId xmlns:a16="http://schemas.microsoft.com/office/drawing/2014/main" id="{699912BE-3114-E611-1EEB-E43A3D3F4B74}"/>
              </a:ext>
            </a:extLst>
          </p:cNvPr>
          <p:cNvSpPr>
            <a:spLocks noGrp="1"/>
          </p:cNvSpPr>
          <p:nvPr>
            <p:ph type="body" sz="quarter" idx="18"/>
          </p:nvPr>
        </p:nvSpPr>
        <p:spPr>
          <a:xfrm>
            <a:off x="169478" y="587137"/>
            <a:ext cx="11096625" cy="1211262"/>
          </a:xfrm>
        </p:spPr>
        <p:txBody>
          <a:bodyPr anchor="ctr">
            <a:normAutofit/>
          </a:bodyPr>
          <a:lstStyle/>
          <a:p>
            <a:pPr algn="l"/>
            <a:r>
              <a:rPr lang="en-GB" dirty="0"/>
              <a:t>The Basics of Financial Literacy as a Smallholder </a:t>
            </a:r>
          </a:p>
          <a:p>
            <a:pPr algn="l"/>
            <a:endParaRPr lang="en-IE" dirty="0">
              <a:solidFill>
                <a:srgbClr val="AE523C"/>
              </a:solidFill>
            </a:endParaRPr>
          </a:p>
        </p:txBody>
      </p:sp>
      <p:grpSp>
        <p:nvGrpSpPr>
          <p:cNvPr id="6" name="Graphic 250">
            <a:extLst>
              <a:ext uri="{FF2B5EF4-FFF2-40B4-BE49-F238E27FC236}">
                <a16:creationId xmlns:a16="http://schemas.microsoft.com/office/drawing/2014/main" id="{17672ACF-5486-FF14-5168-AC4FFE7E79CD}"/>
              </a:ext>
            </a:extLst>
          </p:cNvPr>
          <p:cNvGrpSpPr/>
          <p:nvPr/>
        </p:nvGrpSpPr>
        <p:grpSpPr>
          <a:xfrm>
            <a:off x="9985275" y="309563"/>
            <a:ext cx="1280823" cy="1079071"/>
            <a:chOff x="6283970" y="3216418"/>
            <a:chExt cx="254179" cy="253306"/>
          </a:xfrm>
          <a:solidFill>
            <a:srgbClr val="AE523C"/>
          </a:solidFill>
        </p:grpSpPr>
        <p:sp>
          <p:nvSpPr>
            <p:cNvPr id="7" name="Freeform 265">
              <a:extLst>
                <a:ext uri="{FF2B5EF4-FFF2-40B4-BE49-F238E27FC236}">
                  <a16:creationId xmlns:a16="http://schemas.microsoft.com/office/drawing/2014/main" id="{F903F0E1-6CFD-6320-BA83-1298CD11E1B7}"/>
                </a:ext>
              </a:extLst>
            </p:cNvPr>
            <p:cNvSpPr/>
            <p:nvPr/>
          </p:nvSpPr>
          <p:spPr>
            <a:xfrm>
              <a:off x="6283970" y="3232708"/>
              <a:ext cx="121386" cy="237016"/>
            </a:xfrm>
            <a:custGeom>
              <a:avLst/>
              <a:gdLst>
                <a:gd name="connsiteX0" fmla="*/ 121387 w 121386"/>
                <a:gd name="connsiteY0" fmla="*/ 61087 h 237016"/>
                <a:gd name="connsiteX1" fmla="*/ 110796 w 121386"/>
                <a:gd name="connsiteY1" fmla="*/ 26064 h 237016"/>
                <a:gd name="connsiteX2" fmla="*/ 104279 w 121386"/>
                <a:gd name="connsiteY2" fmla="*/ 30951 h 237016"/>
                <a:gd name="connsiteX3" fmla="*/ 114055 w 121386"/>
                <a:gd name="connsiteY3" fmla="*/ 61087 h 237016"/>
                <a:gd name="connsiteX4" fmla="*/ 61101 w 121386"/>
                <a:gd name="connsiteY4" fmla="*/ 114029 h 237016"/>
                <a:gd name="connsiteX5" fmla="*/ 8147 w 121386"/>
                <a:gd name="connsiteY5" fmla="*/ 61087 h 237016"/>
                <a:gd name="connsiteX6" fmla="*/ 61101 w 121386"/>
                <a:gd name="connsiteY6" fmla="*/ 8145 h 237016"/>
                <a:gd name="connsiteX7" fmla="*/ 87985 w 121386"/>
                <a:gd name="connsiteY7" fmla="*/ 15475 h 237016"/>
                <a:gd name="connsiteX8" fmla="*/ 92059 w 121386"/>
                <a:gd name="connsiteY8" fmla="*/ 8145 h 237016"/>
                <a:gd name="connsiteX9" fmla="*/ 61101 w 121386"/>
                <a:gd name="connsiteY9" fmla="*/ 0 h 237016"/>
                <a:gd name="connsiteX10" fmla="*/ 0 w 121386"/>
                <a:gd name="connsiteY10" fmla="*/ 61087 h 237016"/>
                <a:gd name="connsiteX11" fmla="*/ 40734 w 121386"/>
                <a:gd name="connsiteY11" fmla="*/ 118915 h 237016"/>
                <a:gd name="connsiteX12" fmla="*/ 22811 w 121386"/>
                <a:gd name="connsiteY12" fmla="*/ 131133 h 237016"/>
                <a:gd name="connsiteX13" fmla="*/ 8147 w 121386"/>
                <a:gd name="connsiteY13" fmla="*/ 158825 h 237016"/>
                <a:gd name="connsiteX14" fmla="*/ 9776 w 121386"/>
                <a:gd name="connsiteY14" fmla="*/ 169414 h 237016"/>
                <a:gd name="connsiteX15" fmla="*/ 24440 w 121386"/>
                <a:gd name="connsiteY15" fmla="*/ 213396 h 237016"/>
                <a:gd name="connsiteX16" fmla="*/ 24440 w 121386"/>
                <a:gd name="connsiteY16" fmla="*/ 215840 h 237016"/>
                <a:gd name="connsiteX17" fmla="*/ 13850 w 121386"/>
                <a:gd name="connsiteY17" fmla="*/ 237016 h 237016"/>
                <a:gd name="connsiteX18" fmla="*/ 92873 w 121386"/>
                <a:gd name="connsiteY18" fmla="*/ 237016 h 237016"/>
                <a:gd name="connsiteX19" fmla="*/ 82282 w 121386"/>
                <a:gd name="connsiteY19" fmla="*/ 215840 h 237016"/>
                <a:gd name="connsiteX20" fmla="*/ 82282 w 121386"/>
                <a:gd name="connsiteY20" fmla="*/ 188147 h 237016"/>
                <a:gd name="connsiteX21" fmla="*/ 86356 w 121386"/>
                <a:gd name="connsiteY21" fmla="*/ 188147 h 237016"/>
                <a:gd name="connsiteX22" fmla="*/ 98576 w 121386"/>
                <a:gd name="connsiteY22" fmla="*/ 175930 h 237016"/>
                <a:gd name="connsiteX23" fmla="*/ 95317 w 121386"/>
                <a:gd name="connsiteY23" fmla="*/ 167785 h 237016"/>
                <a:gd name="connsiteX24" fmla="*/ 98576 w 121386"/>
                <a:gd name="connsiteY24" fmla="*/ 159640 h 237016"/>
                <a:gd name="connsiteX25" fmla="*/ 95317 w 121386"/>
                <a:gd name="connsiteY25" fmla="*/ 151495 h 237016"/>
                <a:gd name="connsiteX26" fmla="*/ 98576 w 121386"/>
                <a:gd name="connsiteY26" fmla="*/ 143350 h 237016"/>
                <a:gd name="connsiteX27" fmla="*/ 97761 w 121386"/>
                <a:gd name="connsiteY27" fmla="*/ 139278 h 237016"/>
                <a:gd name="connsiteX28" fmla="*/ 102649 w 121386"/>
                <a:gd name="connsiteY28" fmla="*/ 139278 h 237016"/>
                <a:gd name="connsiteX29" fmla="*/ 114869 w 121386"/>
                <a:gd name="connsiteY29" fmla="*/ 127060 h 237016"/>
                <a:gd name="connsiteX30" fmla="*/ 102649 w 121386"/>
                <a:gd name="connsiteY30" fmla="*/ 114843 h 237016"/>
                <a:gd name="connsiteX31" fmla="*/ 92059 w 121386"/>
                <a:gd name="connsiteY31" fmla="*/ 114843 h 237016"/>
                <a:gd name="connsiteX32" fmla="*/ 121387 w 121386"/>
                <a:gd name="connsiteY32" fmla="*/ 61087 h 237016"/>
                <a:gd name="connsiteX33" fmla="*/ 121387 w 121386"/>
                <a:gd name="connsiteY33" fmla="*/ 61087 h 237016"/>
                <a:gd name="connsiteX34" fmla="*/ 72506 w 121386"/>
                <a:gd name="connsiteY34" fmla="*/ 121359 h 237016"/>
                <a:gd name="connsiteX35" fmla="*/ 72506 w 121386"/>
                <a:gd name="connsiteY35" fmla="*/ 131133 h 237016"/>
                <a:gd name="connsiteX36" fmla="*/ 68433 w 121386"/>
                <a:gd name="connsiteY36" fmla="*/ 131133 h 237016"/>
                <a:gd name="connsiteX37" fmla="*/ 64359 w 121386"/>
                <a:gd name="connsiteY37" fmla="*/ 131947 h 237016"/>
                <a:gd name="connsiteX38" fmla="*/ 64359 w 121386"/>
                <a:gd name="connsiteY38" fmla="*/ 130318 h 237016"/>
                <a:gd name="connsiteX39" fmla="*/ 64359 w 121386"/>
                <a:gd name="connsiteY39" fmla="*/ 127875 h 237016"/>
                <a:gd name="connsiteX40" fmla="*/ 63545 w 121386"/>
                <a:gd name="connsiteY40" fmla="*/ 122173 h 237016"/>
                <a:gd name="connsiteX41" fmla="*/ 72506 w 121386"/>
                <a:gd name="connsiteY41" fmla="*/ 121359 h 237016"/>
                <a:gd name="connsiteX42" fmla="*/ 72506 w 121386"/>
                <a:gd name="connsiteY42" fmla="*/ 121359 h 237016"/>
                <a:gd name="connsiteX43" fmla="*/ 59471 w 121386"/>
                <a:gd name="connsiteY43" fmla="*/ 167785 h 237016"/>
                <a:gd name="connsiteX44" fmla="*/ 56212 w 121386"/>
                <a:gd name="connsiteY44" fmla="*/ 175930 h 237016"/>
                <a:gd name="connsiteX45" fmla="*/ 68433 w 121386"/>
                <a:gd name="connsiteY45" fmla="*/ 188147 h 237016"/>
                <a:gd name="connsiteX46" fmla="*/ 72506 w 121386"/>
                <a:gd name="connsiteY46" fmla="*/ 188147 h 237016"/>
                <a:gd name="connsiteX47" fmla="*/ 72506 w 121386"/>
                <a:gd name="connsiteY47" fmla="*/ 192220 h 237016"/>
                <a:gd name="connsiteX48" fmla="*/ 68433 w 121386"/>
                <a:gd name="connsiteY48" fmla="*/ 196292 h 237016"/>
                <a:gd name="connsiteX49" fmla="*/ 52139 w 121386"/>
                <a:gd name="connsiteY49" fmla="*/ 196292 h 237016"/>
                <a:gd name="connsiteX50" fmla="*/ 48066 w 121386"/>
                <a:gd name="connsiteY50" fmla="*/ 192220 h 237016"/>
                <a:gd name="connsiteX51" fmla="*/ 48066 w 121386"/>
                <a:gd name="connsiteY51" fmla="*/ 155568 h 237016"/>
                <a:gd name="connsiteX52" fmla="*/ 52954 w 121386"/>
                <a:gd name="connsiteY52" fmla="*/ 145794 h 237016"/>
                <a:gd name="connsiteX53" fmla="*/ 56212 w 121386"/>
                <a:gd name="connsiteY53" fmla="*/ 143350 h 237016"/>
                <a:gd name="connsiteX54" fmla="*/ 59471 w 121386"/>
                <a:gd name="connsiteY54" fmla="*/ 151495 h 237016"/>
                <a:gd name="connsiteX55" fmla="*/ 56212 w 121386"/>
                <a:gd name="connsiteY55" fmla="*/ 159640 h 237016"/>
                <a:gd name="connsiteX56" fmla="*/ 59471 w 121386"/>
                <a:gd name="connsiteY56" fmla="*/ 167785 h 237016"/>
                <a:gd name="connsiteX57" fmla="*/ 59471 w 121386"/>
                <a:gd name="connsiteY57" fmla="*/ 167785 h 237016"/>
                <a:gd name="connsiteX58" fmla="*/ 16294 w 121386"/>
                <a:gd name="connsiteY58" fmla="*/ 166970 h 237016"/>
                <a:gd name="connsiteX59" fmla="*/ 14664 w 121386"/>
                <a:gd name="connsiteY59" fmla="*/ 158825 h 237016"/>
                <a:gd name="connsiteX60" fmla="*/ 26070 w 121386"/>
                <a:gd name="connsiteY60" fmla="*/ 137649 h 237016"/>
                <a:gd name="connsiteX61" fmla="*/ 47251 w 121386"/>
                <a:gd name="connsiteY61" fmla="*/ 122988 h 237016"/>
                <a:gd name="connsiteX62" fmla="*/ 50510 w 121386"/>
                <a:gd name="connsiteY62" fmla="*/ 122173 h 237016"/>
                <a:gd name="connsiteX63" fmla="*/ 56212 w 121386"/>
                <a:gd name="connsiteY63" fmla="*/ 127875 h 237016"/>
                <a:gd name="connsiteX64" fmla="*/ 56212 w 121386"/>
                <a:gd name="connsiteY64" fmla="*/ 130318 h 237016"/>
                <a:gd name="connsiteX65" fmla="*/ 53769 w 121386"/>
                <a:gd name="connsiteY65" fmla="*/ 134391 h 237016"/>
                <a:gd name="connsiteX66" fmla="*/ 48066 w 121386"/>
                <a:gd name="connsiteY66" fmla="*/ 139278 h 237016"/>
                <a:gd name="connsiteX67" fmla="*/ 39919 w 121386"/>
                <a:gd name="connsiteY67" fmla="*/ 155568 h 237016"/>
                <a:gd name="connsiteX68" fmla="*/ 39919 w 121386"/>
                <a:gd name="connsiteY68" fmla="*/ 192220 h 237016"/>
                <a:gd name="connsiteX69" fmla="*/ 52139 w 121386"/>
                <a:gd name="connsiteY69" fmla="*/ 204437 h 237016"/>
                <a:gd name="connsiteX70" fmla="*/ 68433 w 121386"/>
                <a:gd name="connsiteY70" fmla="*/ 204437 h 237016"/>
                <a:gd name="connsiteX71" fmla="*/ 72506 w 121386"/>
                <a:gd name="connsiteY71" fmla="*/ 203622 h 237016"/>
                <a:gd name="connsiteX72" fmla="*/ 72506 w 121386"/>
                <a:gd name="connsiteY72" fmla="*/ 212582 h 237016"/>
                <a:gd name="connsiteX73" fmla="*/ 31772 w 121386"/>
                <a:gd name="connsiteY73" fmla="*/ 212582 h 237016"/>
                <a:gd name="connsiteX74" fmla="*/ 31772 w 121386"/>
                <a:gd name="connsiteY74" fmla="*/ 212582 h 237016"/>
                <a:gd name="connsiteX75" fmla="*/ 16294 w 121386"/>
                <a:gd name="connsiteY75" fmla="*/ 166970 h 237016"/>
                <a:gd name="connsiteX76" fmla="*/ 26070 w 121386"/>
                <a:gd name="connsiteY76" fmla="*/ 229686 h 237016"/>
                <a:gd name="connsiteX77" fmla="*/ 30143 w 121386"/>
                <a:gd name="connsiteY77" fmla="*/ 221541 h 237016"/>
                <a:gd name="connsiteX78" fmla="*/ 74136 w 121386"/>
                <a:gd name="connsiteY78" fmla="*/ 221541 h 237016"/>
                <a:gd name="connsiteX79" fmla="*/ 78209 w 121386"/>
                <a:gd name="connsiteY79" fmla="*/ 229686 h 237016"/>
                <a:gd name="connsiteX80" fmla="*/ 26070 w 121386"/>
                <a:gd name="connsiteY80" fmla="*/ 229686 h 237016"/>
                <a:gd name="connsiteX81" fmla="*/ 84726 w 121386"/>
                <a:gd name="connsiteY81" fmla="*/ 180002 h 237016"/>
                <a:gd name="connsiteX82" fmla="*/ 68433 w 121386"/>
                <a:gd name="connsiteY82" fmla="*/ 180002 h 237016"/>
                <a:gd name="connsiteX83" fmla="*/ 64359 w 121386"/>
                <a:gd name="connsiteY83" fmla="*/ 175930 h 237016"/>
                <a:gd name="connsiteX84" fmla="*/ 68433 w 121386"/>
                <a:gd name="connsiteY84" fmla="*/ 171857 h 237016"/>
                <a:gd name="connsiteX85" fmla="*/ 84726 w 121386"/>
                <a:gd name="connsiteY85" fmla="*/ 171857 h 237016"/>
                <a:gd name="connsiteX86" fmla="*/ 88800 w 121386"/>
                <a:gd name="connsiteY86" fmla="*/ 175930 h 237016"/>
                <a:gd name="connsiteX87" fmla="*/ 84726 w 121386"/>
                <a:gd name="connsiteY87" fmla="*/ 180002 h 237016"/>
                <a:gd name="connsiteX88" fmla="*/ 84726 w 121386"/>
                <a:gd name="connsiteY88" fmla="*/ 180002 h 237016"/>
                <a:gd name="connsiteX89" fmla="*/ 84726 w 121386"/>
                <a:gd name="connsiteY89" fmla="*/ 163712 h 237016"/>
                <a:gd name="connsiteX90" fmla="*/ 68433 w 121386"/>
                <a:gd name="connsiteY90" fmla="*/ 163712 h 237016"/>
                <a:gd name="connsiteX91" fmla="*/ 64359 w 121386"/>
                <a:gd name="connsiteY91" fmla="*/ 159640 h 237016"/>
                <a:gd name="connsiteX92" fmla="*/ 68433 w 121386"/>
                <a:gd name="connsiteY92" fmla="*/ 155568 h 237016"/>
                <a:gd name="connsiteX93" fmla="*/ 84726 w 121386"/>
                <a:gd name="connsiteY93" fmla="*/ 155568 h 237016"/>
                <a:gd name="connsiteX94" fmla="*/ 88800 w 121386"/>
                <a:gd name="connsiteY94" fmla="*/ 159640 h 237016"/>
                <a:gd name="connsiteX95" fmla="*/ 84726 w 121386"/>
                <a:gd name="connsiteY95" fmla="*/ 163712 h 237016"/>
                <a:gd name="connsiteX96" fmla="*/ 84726 w 121386"/>
                <a:gd name="connsiteY96" fmla="*/ 163712 h 237016"/>
                <a:gd name="connsiteX97" fmla="*/ 84726 w 121386"/>
                <a:gd name="connsiteY97" fmla="*/ 147423 h 237016"/>
                <a:gd name="connsiteX98" fmla="*/ 68433 w 121386"/>
                <a:gd name="connsiteY98" fmla="*/ 147423 h 237016"/>
                <a:gd name="connsiteX99" fmla="*/ 64359 w 121386"/>
                <a:gd name="connsiteY99" fmla="*/ 143350 h 237016"/>
                <a:gd name="connsiteX100" fmla="*/ 68433 w 121386"/>
                <a:gd name="connsiteY100" fmla="*/ 139278 h 237016"/>
                <a:gd name="connsiteX101" fmla="*/ 84726 w 121386"/>
                <a:gd name="connsiteY101" fmla="*/ 139278 h 237016"/>
                <a:gd name="connsiteX102" fmla="*/ 88800 w 121386"/>
                <a:gd name="connsiteY102" fmla="*/ 143350 h 237016"/>
                <a:gd name="connsiteX103" fmla="*/ 84726 w 121386"/>
                <a:gd name="connsiteY103" fmla="*/ 147423 h 237016"/>
                <a:gd name="connsiteX104" fmla="*/ 84726 w 121386"/>
                <a:gd name="connsiteY104" fmla="*/ 147423 h 237016"/>
                <a:gd name="connsiteX105" fmla="*/ 101020 w 121386"/>
                <a:gd name="connsiteY105" fmla="*/ 122988 h 237016"/>
                <a:gd name="connsiteX106" fmla="*/ 105093 w 121386"/>
                <a:gd name="connsiteY106" fmla="*/ 127060 h 237016"/>
                <a:gd name="connsiteX107" fmla="*/ 101020 w 121386"/>
                <a:gd name="connsiteY107" fmla="*/ 131133 h 237016"/>
                <a:gd name="connsiteX108" fmla="*/ 80653 w 121386"/>
                <a:gd name="connsiteY108" fmla="*/ 131133 h 237016"/>
                <a:gd name="connsiteX109" fmla="*/ 80653 w 121386"/>
                <a:gd name="connsiteY109" fmla="*/ 122988 h 237016"/>
                <a:gd name="connsiteX110" fmla="*/ 101020 w 121386"/>
                <a:gd name="connsiteY110" fmla="*/ 122988 h 23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21386" h="237016">
                  <a:moveTo>
                    <a:pt x="121387" y="61087"/>
                  </a:moveTo>
                  <a:cubicBezTo>
                    <a:pt x="121387" y="48869"/>
                    <a:pt x="117313" y="36652"/>
                    <a:pt x="110796" y="26064"/>
                  </a:cubicBezTo>
                  <a:lnTo>
                    <a:pt x="104279" y="30951"/>
                  </a:lnTo>
                  <a:cubicBezTo>
                    <a:pt x="110796" y="39910"/>
                    <a:pt x="114055" y="50498"/>
                    <a:pt x="114055" y="61087"/>
                  </a:cubicBezTo>
                  <a:cubicBezTo>
                    <a:pt x="114055" y="90408"/>
                    <a:pt x="90429" y="114029"/>
                    <a:pt x="61101" y="114029"/>
                  </a:cubicBezTo>
                  <a:cubicBezTo>
                    <a:pt x="31772" y="114029"/>
                    <a:pt x="8147" y="90408"/>
                    <a:pt x="8147" y="61087"/>
                  </a:cubicBezTo>
                  <a:cubicBezTo>
                    <a:pt x="8147" y="31765"/>
                    <a:pt x="31772" y="8145"/>
                    <a:pt x="61101" y="8145"/>
                  </a:cubicBezTo>
                  <a:cubicBezTo>
                    <a:pt x="70877" y="8145"/>
                    <a:pt x="79838" y="10589"/>
                    <a:pt x="87985" y="15475"/>
                  </a:cubicBezTo>
                  <a:lnTo>
                    <a:pt x="92059" y="8145"/>
                  </a:lnTo>
                  <a:cubicBezTo>
                    <a:pt x="82282" y="2444"/>
                    <a:pt x="71692" y="0"/>
                    <a:pt x="61101" y="0"/>
                  </a:cubicBezTo>
                  <a:cubicBezTo>
                    <a:pt x="26884" y="0"/>
                    <a:pt x="0" y="27693"/>
                    <a:pt x="0" y="61087"/>
                  </a:cubicBezTo>
                  <a:cubicBezTo>
                    <a:pt x="0" y="87965"/>
                    <a:pt x="17108" y="110771"/>
                    <a:pt x="40734" y="118915"/>
                  </a:cubicBezTo>
                  <a:lnTo>
                    <a:pt x="22811" y="131133"/>
                  </a:lnTo>
                  <a:cubicBezTo>
                    <a:pt x="13850" y="137649"/>
                    <a:pt x="8147" y="147423"/>
                    <a:pt x="8147" y="158825"/>
                  </a:cubicBezTo>
                  <a:cubicBezTo>
                    <a:pt x="8147" y="162083"/>
                    <a:pt x="8961" y="166156"/>
                    <a:pt x="9776" y="169414"/>
                  </a:cubicBezTo>
                  <a:lnTo>
                    <a:pt x="24440" y="213396"/>
                  </a:lnTo>
                  <a:lnTo>
                    <a:pt x="24440" y="215840"/>
                  </a:lnTo>
                  <a:lnTo>
                    <a:pt x="13850" y="237016"/>
                  </a:lnTo>
                  <a:lnTo>
                    <a:pt x="92873" y="237016"/>
                  </a:lnTo>
                  <a:lnTo>
                    <a:pt x="82282" y="215840"/>
                  </a:lnTo>
                  <a:lnTo>
                    <a:pt x="82282" y="188147"/>
                  </a:lnTo>
                  <a:lnTo>
                    <a:pt x="86356" y="188147"/>
                  </a:lnTo>
                  <a:cubicBezTo>
                    <a:pt x="92873" y="188147"/>
                    <a:pt x="98576" y="182446"/>
                    <a:pt x="98576" y="175930"/>
                  </a:cubicBezTo>
                  <a:cubicBezTo>
                    <a:pt x="98576" y="172672"/>
                    <a:pt x="96946" y="170228"/>
                    <a:pt x="95317" y="167785"/>
                  </a:cubicBezTo>
                  <a:cubicBezTo>
                    <a:pt x="96946" y="165341"/>
                    <a:pt x="98576" y="162898"/>
                    <a:pt x="98576" y="159640"/>
                  </a:cubicBezTo>
                  <a:cubicBezTo>
                    <a:pt x="98576" y="156382"/>
                    <a:pt x="96946" y="153938"/>
                    <a:pt x="95317" y="151495"/>
                  </a:cubicBezTo>
                  <a:cubicBezTo>
                    <a:pt x="96946" y="149052"/>
                    <a:pt x="98576" y="146608"/>
                    <a:pt x="98576" y="143350"/>
                  </a:cubicBezTo>
                  <a:cubicBezTo>
                    <a:pt x="98576" y="141721"/>
                    <a:pt x="98576" y="140907"/>
                    <a:pt x="97761" y="139278"/>
                  </a:cubicBezTo>
                  <a:lnTo>
                    <a:pt x="102649" y="139278"/>
                  </a:lnTo>
                  <a:cubicBezTo>
                    <a:pt x="109167" y="139278"/>
                    <a:pt x="114869" y="133576"/>
                    <a:pt x="114869" y="127060"/>
                  </a:cubicBezTo>
                  <a:cubicBezTo>
                    <a:pt x="114869" y="120545"/>
                    <a:pt x="109167" y="114843"/>
                    <a:pt x="102649" y="114843"/>
                  </a:cubicBezTo>
                  <a:lnTo>
                    <a:pt x="92059" y="114843"/>
                  </a:lnTo>
                  <a:cubicBezTo>
                    <a:pt x="109167" y="104255"/>
                    <a:pt x="121387" y="83893"/>
                    <a:pt x="121387" y="61087"/>
                  </a:cubicBezTo>
                  <a:lnTo>
                    <a:pt x="121387" y="61087"/>
                  </a:lnTo>
                  <a:close/>
                  <a:moveTo>
                    <a:pt x="72506" y="121359"/>
                  </a:moveTo>
                  <a:lnTo>
                    <a:pt x="72506" y="131133"/>
                  </a:lnTo>
                  <a:lnTo>
                    <a:pt x="68433" y="131133"/>
                  </a:lnTo>
                  <a:cubicBezTo>
                    <a:pt x="66804" y="131133"/>
                    <a:pt x="65174" y="131133"/>
                    <a:pt x="64359" y="131947"/>
                  </a:cubicBezTo>
                  <a:cubicBezTo>
                    <a:pt x="64359" y="131133"/>
                    <a:pt x="64359" y="131133"/>
                    <a:pt x="64359" y="130318"/>
                  </a:cubicBezTo>
                  <a:lnTo>
                    <a:pt x="64359" y="127875"/>
                  </a:lnTo>
                  <a:cubicBezTo>
                    <a:pt x="64359" y="126246"/>
                    <a:pt x="63545" y="123802"/>
                    <a:pt x="63545" y="122173"/>
                  </a:cubicBezTo>
                  <a:cubicBezTo>
                    <a:pt x="65989" y="122173"/>
                    <a:pt x="69248" y="122173"/>
                    <a:pt x="72506" y="121359"/>
                  </a:cubicBezTo>
                  <a:lnTo>
                    <a:pt x="72506" y="121359"/>
                  </a:lnTo>
                  <a:close/>
                  <a:moveTo>
                    <a:pt x="59471" y="167785"/>
                  </a:moveTo>
                  <a:cubicBezTo>
                    <a:pt x="57842" y="170228"/>
                    <a:pt x="56212" y="172672"/>
                    <a:pt x="56212" y="175930"/>
                  </a:cubicBezTo>
                  <a:cubicBezTo>
                    <a:pt x="56212" y="182446"/>
                    <a:pt x="61915" y="188147"/>
                    <a:pt x="68433" y="188147"/>
                  </a:cubicBezTo>
                  <a:lnTo>
                    <a:pt x="72506" y="188147"/>
                  </a:lnTo>
                  <a:lnTo>
                    <a:pt x="72506" y="192220"/>
                  </a:lnTo>
                  <a:cubicBezTo>
                    <a:pt x="72506" y="194663"/>
                    <a:pt x="70877" y="196292"/>
                    <a:pt x="68433" y="196292"/>
                  </a:cubicBezTo>
                  <a:lnTo>
                    <a:pt x="52139" y="196292"/>
                  </a:lnTo>
                  <a:cubicBezTo>
                    <a:pt x="49695" y="196292"/>
                    <a:pt x="48066" y="194663"/>
                    <a:pt x="48066" y="192220"/>
                  </a:cubicBezTo>
                  <a:lnTo>
                    <a:pt x="48066" y="155568"/>
                  </a:lnTo>
                  <a:cubicBezTo>
                    <a:pt x="48066" y="151495"/>
                    <a:pt x="49695" y="148237"/>
                    <a:pt x="52954" y="145794"/>
                  </a:cubicBezTo>
                  <a:lnTo>
                    <a:pt x="56212" y="143350"/>
                  </a:lnTo>
                  <a:cubicBezTo>
                    <a:pt x="56212" y="146608"/>
                    <a:pt x="57842" y="149052"/>
                    <a:pt x="59471" y="151495"/>
                  </a:cubicBezTo>
                  <a:cubicBezTo>
                    <a:pt x="57842" y="153938"/>
                    <a:pt x="56212" y="156382"/>
                    <a:pt x="56212" y="159640"/>
                  </a:cubicBezTo>
                  <a:cubicBezTo>
                    <a:pt x="56212" y="162898"/>
                    <a:pt x="57027" y="165341"/>
                    <a:pt x="59471" y="167785"/>
                  </a:cubicBezTo>
                  <a:lnTo>
                    <a:pt x="59471" y="167785"/>
                  </a:lnTo>
                  <a:close/>
                  <a:moveTo>
                    <a:pt x="16294" y="166970"/>
                  </a:moveTo>
                  <a:cubicBezTo>
                    <a:pt x="15479" y="164527"/>
                    <a:pt x="14664" y="162083"/>
                    <a:pt x="14664" y="158825"/>
                  </a:cubicBezTo>
                  <a:cubicBezTo>
                    <a:pt x="14664" y="150681"/>
                    <a:pt x="18737" y="142536"/>
                    <a:pt x="26070" y="137649"/>
                  </a:cubicBezTo>
                  <a:lnTo>
                    <a:pt x="47251" y="122988"/>
                  </a:lnTo>
                  <a:cubicBezTo>
                    <a:pt x="48066" y="122173"/>
                    <a:pt x="48881" y="122173"/>
                    <a:pt x="50510" y="122173"/>
                  </a:cubicBezTo>
                  <a:cubicBezTo>
                    <a:pt x="53769" y="122173"/>
                    <a:pt x="56212" y="124617"/>
                    <a:pt x="56212" y="127875"/>
                  </a:cubicBezTo>
                  <a:lnTo>
                    <a:pt x="56212" y="130318"/>
                  </a:lnTo>
                  <a:cubicBezTo>
                    <a:pt x="56212" y="131947"/>
                    <a:pt x="55398" y="133576"/>
                    <a:pt x="53769" y="134391"/>
                  </a:cubicBezTo>
                  <a:lnTo>
                    <a:pt x="48066" y="139278"/>
                  </a:lnTo>
                  <a:cubicBezTo>
                    <a:pt x="43178" y="143350"/>
                    <a:pt x="39919" y="149052"/>
                    <a:pt x="39919" y="155568"/>
                  </a:cubicBezTo>
                  <a:lnTo>
                    <a:pt x="39919" y="192220"/>
                  </a:lnTo>
                  <a:cubicBezTo>
                    <a:pt x="39919" y="198735"/>
                    <a:pt x="45622" y="204437"/>
                    <a:pt x="52139" y="204437"/>
                  </a:cubicBezTo>
                  <a:lnTo>
                    <a:pt x="68433" y="204437"/>
                  </a:lnTo>
                  <a:cubicBezTo>
                    <a:pt x="70062" y="204437"/>
                    <a:pt x="70877" y="204437"/>
                    <a:pt x="72506" y="203622"/>
                  </a:cubicBezTo>
                  <a:lnTo>
                    <a:pt x="72506" y="212582"/>
                  </a:lnTo>
                  <a:lnTo>
                    <a:pt x="31772" y="212582"/>
                  </a:lnTo>
                  <a:lnTo>
                    <a:pt x="31772" y="212582"/>
                  </a:lnTo>
                  <a:lnTo>
                    <a:pt x="16294" y="166970"/>
                  </a:lnTo>
                  <a:close/>
                  <a:moveTo>
                    <a:pt x="26070" y="229686"/>
                  </a:moveTo>
                  <a:lnTo>
                    <a:pt x="30143" y="221541"/>
                  </a:lnTo>
                  <a:lnTo>
                    <a:pt x="74136" y="221541"/>
                  </a:lnTo>
                  <a:lnTo>
                    <a:pt x="78209" y="229686"/>
                  </a:lnTo>
                  <a:lnTo>
                    <a:pt x="26070" y="229686"/>
                  </a:lnTo>
                  <a:close/>
                  <a:moveTo>
                    <a:pt x="84726" y="180002"/>
                  </a:moveTo>
                  <a:lnTo>
                    <a:pt x="68433" y="180002"/>
                  </a:lnTo>
                  <a:cubicBezTo>
                    <a:pt x="65989" y="180002"/>
                    <a:pt x="64359" y="178373"/>
                    <a:pt x="64359" y="175930"/>
                  </a:cubicBezTo>
                  <a:cubicBezTo>
                    <a:pt x="64359" y="173486"/>
                    <a:pt x="65989" y="171857"/>
                    <a:pt x="68433" y="171857"/>
                  </a:cubicBezTo>
                  <a:lnTo>
                    <a:pt x="84726" y="171857"/>
                  </a:lnTo>
                  <a:cubicBezTo>
                    <a:pt x="87171" y="171857"/>
                    <a:pt x="88800" y="173486"/>
                    <a:pt x="88800" y="175930"/>
                  </a:cubicBezTo>
                  <a:cubicBezTo>
                    <a:pt x="88800" y="178373"/>
                    <a:pt x="87171" y="180002"/>
                    <a:pt x="84726" y="180002"/>
                  </a:cubicBezTo>
                  <a:lnTo>
                    <a:pt x="84726" y="180002"/>
                  </a:lnTo>
                  <a:close/>
                  <a:moveTo>
                    <a:pt x="84726" y="163712"/>
                  </a:moveTo>
                  <a:lnTo>
                    <a:pt x="68433" y="163712"/>
                  </a:lnTo>
                  <a:cubicBezTo>
                    <a:pt x="65989" y="163712"/>
                    <a:pt x="64359" y="162083"/>
                    <a:pt x="64359" y="159640"/>
                  </a:cubicBezTo>
                  <a:cubicBezTo>
                    <a:pt x="64359" y="157197"/>
                    <a:pt x="65989" y="155568"/>
                    <a:pt x="68433" y="155568"/>
                  </a:cubicBezTo>
                  <a:lnTo>
                    <a:pt x="84726" y="155568"/>
                  </a:lnTo>
                  <a:cubicBezTo>
                    <a:pt x="87171" y="155568"/>
                    <a:pt x="88800" y="157197"/>
                    <a:pt x="88800" y="159640"/>
                  </a:cubicBezTo>
                  <a:cubicBezTo>
                    <a:pt x="88800" y="162083"/>
                    <a:pt x="87171" y="163712"/>
                    <a:pt x="84726" y="163712"/>
                  </a:cubicBezTo>
                  <a:lnTo>
                    <a:pt x="84726" y="163712"/>
                  </a:lnTo>
                  <a:close/>
                  <a:moveTo>
                    <a:pt x="84726" y="147423"/>
                  </a:moveTo>
                  <a:lnTo>
                    <a:pt x="68433" y="147423"/>
                  </a:lnTo>
                  <a:cubicBezTo>
                    <a:pt x="65989" y="147423"/>
                    <a:pt x="64359" y="145794"/>
                    <a:pt x="64359" y="143350"/>
                  </a:cubicBezTo>
                  <a:cubicBezTo>
                    <a:pt x="64359" y="140907"/>
                    <a:pt x="65989" y="139278"/>
                    <a:pt x="68433" y="139278"/>
                  </a:cubicBezTo>
                  <a:lnTo>
                    <a:pt x="84726" y="139278"/>
                  </a:lnTo>
                  <a:cubicBezTo>
                    <a:pt x="87171" y="139278"/>
                    <a:pt x="88800" y="140907"/>
                    <a:pt x="88800" y="143350"/>
                  </a:cubicBezTo>
                  <a:cubicBezTo>
                    <a:pt x="88800" y="145794"/>
                    <a:pt x="87171" y="147423"/>
                    <a:pt x="84726" y="147423"/>
                  </a:cubicBezTo>
                  <a:lnTo>
                    <a:pt x="84726" y="147423"/>
                  </a:lnTo>
                  <a:close/>
                  <a:moveTo>
                    <a:pt x="101020" y="122988"/>
                  </a:moveTo>
                  <a:cubicBezTo>
                    <a:pt x="103464" y="122988"/>
                    <a:pt x="105093" y="124617"/>
                    <a:pt x="105093" y="127060"/>
                  </a:cubicBezTo>
                  <a:cubicBezTo>
                    <a:pt x="105093" y="129504"/>
                    <a:pt x="103464" y="131133"/>
                    <a:pt x="101020" y="131133"/>
                  </a:cubicBezTo>
                  <a:lnTo>
                    <a:pt x="80653" y="131133"/>
                  </a:lnTo>
                  <a:lnTo>
                    <a:pt x="80653" y="122988"/>
                  </a:lnTo>
                  <a:lnTo>
                    <a:pt x="101020" y="122988"/>
                  </a:lnTo>
                  <a:close/>
                </a:path>
              </a:pathLst>
            </a:custGeom>
            <a:grpFill/>
            <a:ln w="8132" cap="flat">
              <a:noFill/>
              <a:prstDash val="solid"/>
              <a:miter/>
            </a:ln>
          </p:spPr>
          <p:txBody>
            <a:bodyPr rtlCol="0" anchor="ctr"/>
            <a:lstStyle/>
            <a:p>
              <a:endParaRPr lang="en-US"/>
            </a:p>
          </p:txBody>
        </p:sp>
        <p:sp>
          <p:nvSpPr>
            <p:cNvPr id="8" name="Freeform 266">
              <a:extLst>
                <a:ext uri="{FF2B5EF4-FFF2-40B4-BE49-F238E27FC236}">
                  <a16:creationId xmlns:a16="http://schemas.microsoft.com/office/drawing/2014/main" id="{9266D72D-C4AC-636E-6BB6-EBF9F5732FDE}"/>
                </a:ext>
              </a:extLst>
            </p:cNvPr>
            <p:cNvSpPr/>
            <p:nvPr/>
          </p:nvSpPr>
          <p:spPr>
            <a:xfrm>
              <a:off x="6413504" y="3216418"/>
              <a:ext cx="124646" cy="253306"/>
            </a:xfrm>
            <a:custGeom>
              <a:avLst/>
              <a:gdLst>
                <a:gd name="connsiteX0" fmla="*/ 102650 w 124646"/>
                <a:gd name="connsiteY0" fmla="*/ 0 h 253306"/>
                <a:gd name="connsiteX1" fmla="*/ 20367 w 124646"/>
                <a:gd name="connsiteY1" fmla="*/ 0 h 253306"/>
                <a:gd name="connsiteX2" fmla="*/ 0 w 124646"/>
                <a:gd name="connsiteY2" fmla="*/ 20362 h 253306"/>
                <a:gd name="connsiteX3" fmla="*/ 0 w 124646"/>
                <a:gd name="connsiteY3" fmla="*/ 151495 h 253306"/>
                <a:gd name="connsiteX4" fmla="*/ 20367 w 124646"/>
                <a:gd name="connsiteY4" fmla="*/ 171857 h 253306"/>
                <a:gd name="connsiteX5" fmla="*/ 27699 w 124646"/>
                <a:gd name="connsiteY5" fmla="*/ 171857 h 253306"/>
                <a:gd name="connsiteX6" fmla="*/ 30143 w 124646"/>
                <a:gd name="connsiteY6" fmla="*/ 176744 h 253306"/>
                <a:gd name="connsiteX7" fmla="*/ 32587 w 124646"/>
                <a:gd name="connsiteY7" fmla="*/ 185704 h 253306"/>
                <a:gd name="connsiteX8" fmla="*/ 32587 w 124646"/>
                <a:gd name="connsiteY8" fmla="*/ 204437 h 253306"/>
                <a:gd name="connsiteX9" fmla="*/ 39105 w 124646"/>
                <a:gd name="connsiteY9" fmla="*/ 222356 h 253306"/>
                <a:gd name="connsiteX10" fmla="*/ 48066 w 124646"/>
                <a:gd name="connsiteY10" fmla="*/ 232944 h 253306"/>
                <a:gd name="connsiteX11" fmla="*/ 41549 w 124646"/>
                <a:gd name="connsiteY11" fmla="*/ 249234 h 253306"/>
                <a:gd name="connsiteX12" fmla="*/ 41549 w 124646"/>
                <a:gd name="connsiteY12" fmla="*/ 253306 h 253306"/>
                <a:gd name="connsiteX13" fmla="*/ 115684 w 124646"/>
                <a:gd name="connsiteY13" fmla="*/ 253306 h 253306"/>
                <a:gd name="connsiteX14" fmla="*/ 115684 w 124646"/>
                <a:gd name="connsiteY14" fmla="*/ 249234 h 253306"/>
                <a:gd name="connsiteX15" fmla="*/ 109167 w 124646"/>
                <a:gd name="connsiteY15" fmla="*/ 232944 h 253306"/>
                <a:gd name="connsiteX16" fmla="*/ 118128 w 124646"/>
                <a:gd name="connsiteY16" fmla="*/ 222356 h 253306"/>
                <a:gd name="connsiteX17" fmla="*/ 124646 w 124646"/>
                <a:gd name="connsiteY17" fmla="*/ 204437 h 253306"/>
                <a:gd name="connsiteX18" fmla="*/ 124646 w 124646"/>
                <a:gd name="connsiteY18" fmla="*/ 20362 h 253306"/>
                <a:gd name="connsiteX19" fmla="*/ 102650 w 124646"/>
                <a:gd name="connsiteY19" fmla="*/ 0 h 253306"/>
                <a:gd name="connsiteX20" fmla="*/ 102650 w 124646"/>
                <a:gd name="connsiteY20" fmla="*/ 0 h 253306"/>
                <a:gd name="connsiteX21" fmla="*/ 25255 w 124646"/>
                <a:gd name="connsiteY21" fmla="*/ 147423 h 253306"/>
                <a:gd name="connsiteX22" fmla="*/ 25255 w 124646"/>
                <a:gd name="connsiteY22" fmla="*/ 139278 h 253306"/>
                <a:gd name="connsiteX23" fmla="*/ 33402 w 124646"/>
                <a:gd name="connsiteY23" fmla="*/ 139278 h 253306"/>
                <a:gd name="connsiteX24" fmla="*/ 33402 w 124646"/>
                <a:gd name="connsiteY24" fmla="*/ 147423 h 253306"/>
                <a:gd name="connsiteX25" fmla="*/ 25255 w 124646"/>
                <a:gd name="connsiteY25" fmla="*/ 147423 h 253306"/>
                <a:gd name="connsiteX26" fmla="*/ 49696 w 124646"/>
                <a:gd name="connsiteY26" fmla="*/ 245976 h 253306"/>
                <a:gd name="connsiteX27" fmla="*/ 53769 w 124646"/>
                <a:gd name="connsiteY27" fmla="*/ 238646 h 253306"/>
                <a:gd name="connsiteX28" fmla="*/ 54584 w 124646"/>
                <a:gd name="connsiteY28" fmla="*/ 237831 h 253306"/>
                <a:gd name="connsiteX29" fmla="*/ 100206 w 124646"/>
                <a:gd name="connsiteY29" fmla="*/ 237831 h 253306"/>
                <a:gd name="connsiteX30" fmla="*/ 101020 w 124646"/>
                <a:gd name="connsiteY30" fmla="*/ 238646 h 253306"/>
                <a:gd name="connsiteX31" fmla="*/ 105094 w 124646"/>
                <a:gd name="connsiteY31" fmla="*/ 245976 h 253306"/>
                <a:gd name="connsiteX32" fmla="*/ 49696 w 124646"/>
                <a:gd name="connsiteY32" fmla="*/ 245976 h 253306"/>
                <a:gd name="connsiteX33" fmla="*/ 114870 w 124646"/>
                <a:gd name="connsiteY33" fmla="*/ 167785 h 253306"/>
                <a:gd name="connsiteX34" fmla="*/ 114870 w 124646"/>
                <a:gd name="connsiteY34" fmla="*/ 204437 h 253306"/>
                <a:gd name="connsiteX35" fmla="*/ 109982 w 124646"/>
                <a:gd name="connsiteY35" fmla="*/ 217469 h 253306"/>
                <a:gd name="connsiteX36" fmla="*/ 101020 w 124646"/>
                <a:gd name="connsiteY36" fmla="*/ 228872 h 253306"/>
                <a:gd name="connsiteX37" fmla="*/ 55399 w 124646"/>
                <a:gd name="connsiteY37" fmla="*/ 228872 h 253306"/>
                <a:gd name="connsiteX38" fmla="*/ 45622 w 124646"/>
                <a:gd name="connsiteY38" fmla="*/ 216654 h 253306"/>
                <a:gd name="connsiteX39" fmla="*/ 40734 w 124646"/>
                <a:gd name="connsiteY39" fmla="*/ 203622 h 253306"/>
                <a:gd name="connsiteX40" fmla="*/ 40734 w 124646"/>
                <a:gd name="connsiteY40" fmla="*/ 184889 h 253306"/>
                <a:gd name="connsiteX41" fmla="*/ 37475 w 124646"/>
                <a:gd name="connsiteY41" fmla="*/ 171857 h 253306"/>
                <a:gd name="connsiteX42" fmla="*/ 32587 w 124646"/>
                <a:gd name="connsiteY42" fmla="*/ 162083 h 253306"/>
                <a:gd name="connsiteX43" fmla="*/ 32587 w 124646"/>
                <a:gd name="connsiteY43" fmla="*/ 161269 h 253306"/>
                <a:gd name="connsiteX44" fmla="*/ 35032 w 124646"/>
                <a:gd name="connsiteY44" fmla="*/ 158825 h 253306"/>
                <a:gd name="connsiteX45" fmla="*/ 48881 w 124646"/>
                <a:gd name="connsiteY45" fmla="*/ 172672 h 253306"/>
                <a:gd name="connsiteX46" fmla="*/ 48881 w 124646"/>
                <a:gd name="connsiteY46" fmla="*/ 191405 h 253306"/>
                <a:gd name="connsiteX47" fmla="*/ 57027 w 124646"/>
                <a:gd name="connsiteY47" fmla="*/ 191405 h 253306"/>
                <a:gd name="connsiteX48" fmla="*/ 57027 w 124646"/>
                <a:gd name="connsiteY48" fmla="*/ 109142 h 253306"/>
                <a:gd name="connsiteX49" fmla="*/ 61101 w 124646"/>
                <a:gd name="connsiteY49" fmla="*/ 105069 h 253306"/>
                <a:gd name="connsiteX50" fmla="*/ 65174 w 124646"/>
                <a:gd name="connsiteY50" fmla="*/ 109142 h 253306"/>
                <a:gd name="connsiteX51" fmla="*/ 65174 w 124646"/>
                <a:gd name="connsiteY51" fmla="*/ 191405 h 253306"/>
                <a:gd name="connsiteX52" fmla="*/ 73321 w 124646"/>
                <a:gd name="connsiteY52" fmla="*/ 191405 h 253306"/>
                <a:gd name="connsiteX53" fmla="*/ 73321 w 124646"/>
                <a:gd name="connsiteY53" fmla="*/ 147423 h 253306"/>
                <a:gd name="connsiteX54" fmla="*/ 81468 w 124646"/>
                <a:gd name="connsiteY54" fmla="*/ 149866 h 253306"/>
                <a:gd name="connsiteX55" fmla="*/ 81468 w 124646"/>
                <a:gd name="connsiteY55" fmla="*/ 191405 h 253306"/>
                <a:gd name="connsiteX56" fmla="*/ 89615 w 124646"/>
                <a:gd name="connsiteY56" fmla="*/ 191405 h 253306"/>
                <a:gd name="connsiteX57" fmla="*/ 89615 w 124646"/>
                <a:gd name="connsiteY57" fmla="*/ 151495 h 253306"/>
                <a:gd name="connsiteX58" fmla="*/ 97761 w 124646"/>
                <a:gd name="connsiteY58" fmla="*/ 153938 h 253306"/>
                <a:gd name="connsiteX59" fmla="*/ 97761 w 124646"/>
                <a:gd name="connsiteY59" fmla="*/ 191405 h 253306"/>
                <a:gd name="connsiteX60" fmla="*/ 105908 w 124646"/>
                <a:gd name="connsiteY60" fmla="*/ 191405 h 253306"/>
                <a:gd name="connsiteX61" fmla="*/ 105908 w 124646"/>
                <a:gd name="connsiteY61" fmla="*/ 155568 h 253306"/>
                <a:gd name="connsiteX62" fmla="*/ 110797 w 124646"/>
                <a:gd name="connsiteY62" fmla="*/ 157197 h 253306"/>
                <a:gd name="connsiteX63" fmla="*/ 114055 w 124646"/>
                <a:gd name="connsiteY63" fmla="*/ 161269 h 253306"/>
                <a:gd name="connsiteX64" fmla="*/ 114055 w 124646"/>
                <a:gd name="connsiteY64" fmla="*/ 167785 h 253306"/>
                <a:gd name="connsiteX65" fmla="*/ 90430 w 124646"/>
                <a:gd name="connsiteY65" fmla="*/ 144165 h 253306"/>
                <a:gd name="connsiteX66" fmla="*/ 90430 w 124646"/>
                <a:gd name="connsiteY66" fmla="*/ 139278 h 253306"/>
                <a:gd name="connsiteX67" fmla="*/ 98576 w 124646"/>
                <a:gd name="connsiteY67" fmla="*/ 139278 h 253306"/>
                <a:gd name="connsiteX68" fmla="*/ 98576 w 124646"/>
                <a:gd name="connsiteY68" fmla="*/ 146608 h 253306"/>
                <a:gd name="connsiteX69" fmla="*/ 90430 w 124646"/>
                <a:gd name="connsiteY69" fmla="*/ 144165 h 253306"/>
                <a:gd name="connsiteX70" fmla="*/ 114870 w 124646"/>
                <a:gd name="connsiteY70" fmla="*/ 150681 h 253306"/>
                <a:gd name="connsiteX71" fmla="*/ 114055 w 124646"/>
                <a:gd name="connsiteY71" fmla="*/ 150681 h 253306"/>
                <a:gd name="connsiteX72" fmla="*/ 106723 w 124646"/>
                <a:gd name="connsiteY72" fmla="*/ 149052 h 253306"/>
                <a:gd name="connsiteX73" fmla="*/ 106723 w 124646"/>
                <a:gd name="connsiteY73" fmla="*/ 139278 h 253306"/>
                <a:gd name="connsiteX74" fmla="*/ 98576 w 124646"/>
                <a:gd name="connsiteY74" fmla="*/ 131133 h 253306"/>
                <a:gd name="connsiteX75" fmla="*/ 90430 w 124646"/>
                <a:gd name="connsiteY75" fmla="*/ 131133 h 253306"/>
                <a:gd name="connsiteX76" fmla="*/ 82283 w 124646"/>
                <a:gd name="connsiteY76" fmla="*/ 139278 h 253306"/>
                <a:gd name="connsiteX77" fmla="*/ 82283 w 124646"/>
                <a:gd name="connsiteY77" fmla="*/ 142536 h 253306"/>
                <a:gd name="connsiteX78" fmla="*/ 74136 w 124646"/>
                <a:gd name="connsiteY78" fmla="*/ 140092 h 253306"/>
                <a:gd name="connsiteX79" fmla="*/ 74136 w 124646"/>
                <a:gd name="connsiteY79" fmla="*/ 110771 h 253306"/>
                <a:gd name="connsiteX80" fmla="*/ 61916 w 124646"/>
                <a:gd name="connsiteY80" fmla="*/ 98553 h 253306"/>
                <a:gd name="connsiteX81" fmla="*/ 49696 w 124646"/>
                <a:gd name="connsiteY81" fmla="*/ 110771 h 253306"/>
                <a:gd name="connsiteX82" fmla="*/ 49696 w 124646"/>
                <a:gd name="connsiteY82" fmla="*/ 156382 h 253306"/>
                <a:gd name="connsiteX83" fmla="*/ 39919 w 124646"/>
                <a:gd name="connsiteY83" fmla="*/ 151495 h 253306"/>
                <a:gd name="connsiteX84" fmla="*/ 41549 w 124646"/>
                <a:gd name="connsiteY84" fmla="*/ 146608 h 253306"/>
                <a:gd name="connsiteX85" fmla="*/ 41549 w 124646"/>
                <a:gd name="connsiteY85" fmla="*/ 138463 h 253306"/>
                <a:gd name="connsiteX86" fmla="*/ 33402 w 124646"/>
                <a:gd name="connsiteY86" fmla="*/ 130318 h 253306"/>
                <a:gd name="connsiteX87" fmla="*/ 25255 w 124646"/>
                <a:gd name="connsiteY87" fmla="*/ 130318 h 253306"/>
                <a:gd name="connsiteX88" fmla="*/ 17109 w 124646"/>
                <a:gd name="connsiteY88" fmla="*/ 138463 h 253306"/>
                <a:gd name="connsiteX89" fmla="*/ 17109 w 124646"/>
                <a:gd name="connsiteY89" fmla="*/ 146608 h 253306"/>
                <a:gd name="connsiteX90" fmla="*/ 25255 w 124646"/>
                <a:gd name="connsiteY90" fmla="*/ 154753 h 253306"/>
                <a:gd name="connsiteX91" fmla="*/ 27699 w 124646"/>
                <a:gd name="connsiteY91" fmla="*/ 154753 h 253306"/>
                <a:gd name="connsiteX92" fmla="*/ 25255 w 124646"/>
                <a:gd name="connsiteY92" fmla="*/ 161269 h 253306"/>
                <a:gd name="connsiteX93" fmla="*/ 25255 w 124646"/>
                <a:gd name="connsiteY93" fmla="*/ 162898 h 253306"/>
                <a:gd name="connsiteX94" fmla="*/ 21182 w 124646"/>
                <a:gd name="connsiteY94" fmla="*/ 162898 h 253306"/>
                <a:gd name="connsiteX95" fmla="*/ 8962 w 124646"/>
                <a:gd name="connsiteY95" fmla="*/ 150681 h 253306"/>
                <a:gd name="connsiteX96" fmla="*/ 8962 w 124646"/>
                <a:gd name="connsiteY96" fmla="*/ 19548 h 253306"/>
                <a:gd name="connsiteX97" fmla="*/ 21182 w 124646"/>
                <a:gd name="connsiteY97" fmla="*/ 7330 h 253306"/>
                <a:gd name="connsiteX98" fmla="*/ 103464 w 124646"/>
                <a:gd name="connsiteY98" fmla="*/ 7330 h 253306"/>
                <a:gd name="connsiteX99" fmla="*/ 115684 w 124646"/>
                <a:gd name="connsiteY99" fmla="*/ 19548 h 253306"/>
                <a:gd name="connsiteX100" fmla="*/ 115684 w 124646"/>
                <a:gd name="connsiteY100" fmla="*/ 150681 h 25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24646" h="253306">
                  <a:moveTo>
                    <a:pt x="102650" y="0"/>
                  </a:moveTo>
                  <a:lnTo>
                    <a:pt x="20367" y="0"/>
                  </a:lnTo>
                  <a:cubicBezTo>
                    <a:pt x="8962" y="0"/>
                    <a:pt x="0" y="8959"/>
                    <a:pt x="0" y="20362"/>
                  </a:cubicBezTo>
                  <a:lnTo>
                    <a:pt x="0" y="151495"/>
                  </a:lnTo>
                  <a:cubicBezTo>
                    <a:pt x="0" y="162898"/>
                    <a:pt x="8962" y="171857"/>
                    <a:pt x="20367" y="171857"/>
                  </a:cubicBezTo>
                  <a:lnTo>
                    <a:pt x="27699" y="171857"/>
                  </a:lnTo>
                  <a:lnTo>
                    <a:pt x="30143" y="176744"/>
                  </a:lnTo>
                  <a:cubicBezTo>
                    <a:pt x="31773" y="179188"/>
                    <a:pt x="32587" y="182446"/>
                    <a:pt x="32587" y="185704"/>
                  </a:cubicBezTo>
                  <a:lnTo>
                    <a:pt x="32587" y="204437"/>
                  </a:lnTo>
                  <a:cubicBezTo>
                    <a:pt x="32587" y="210953"/>
                    <a:pt x="35032" y="217469"/>
                    <a:pt x="39105" y="222356"/>
                  </a:cubicBezTo>
                  <a:lnTo>
                    <a:pt x="48066" y="232944"/>
                  </a:lnTo>
                  <a:cubicBezTo>
                    <a:pt x="43993" y="237831"/>
                    <a:pt x="41549" y="243532"/>
                    <a:pt x="41549" y="249234"/>
                  </a:cubicBezTo>
                  <a:lnTo>
                    <a:pt x="41549" y="253306"/>
                  </a:lnTo>
                  <a:lnTo>
                    <a:pt x="115684" y="253306"/>
                  </a:lnTo>
                  <a:lnTo>
                    <a:pt x="115684" y="249234"/>
                  </a:lnTo>
                  <a:cubicBezTo>
                    <a:pt x="115684" y="242718"/>
                    <a:pt x="113240" y="237016"/>
                    <a:pt x="109167" y="232944"/>
                  </a:cubicBezTo>
                  <a:lnTo>
                    <a:pt x="118128" y="222356"/>
                  </a:lnTo>
                  <a:cubicBezTo>
                    <a:pt x="122202" y="217469"/>
                    <a:pt x="124646" y="210953"/>
                    <a:pt x="124646" y="204437"/>
                  </a:cubicBezTo>
                  <a:lnTo>
                    <a:pt x="124646" y="20362"/>
                  </a:lnTo>
                  <a:cubicBezTo>
                    <a:pt x="123017" y="8959"/>
                    <a:pt x="114055" y="0"/>
                    <a:pt x="102650" y="0"/>
                  </a:cubicBezTo>
                  <a:lnTo>
                    <a:pt x="102650" y="0"/>
                  </a:lnTo>
                  <a:close/>
                  <a:moveTo>
                    <a:pt x="25255" y="147423"/>
                  </a:moveTo>
                  <a:lnTo>
                    <a:pt x="25255" y="139278"/>
                  </a:lnTo>
                  <a:lnTo>
                    <a:pt x="33402" y="139278"/>
                  </a:lnTo>
                  <a:lnTo>
                    <a:pt x="33402" y="147423"/>
                  </a:lnTo>
                  <a:lnTo>
                    <a:pt x="25255" y="147423"/>
                  </a:lnTo>
                  <a:close/>
                  <a:moveTo>
                    <a:pt x="49696" y="245976"/>
                  </a:moveTo>
                  <a:cubicBezTo>
                    <a:pt x="50510" y="243532"/>
                    <a:pt x="52140" y="241089"/>
                    <a:pt x="53769" y="238646"/>
                  </a:cubicBezTo>
                  <a:lnTo>
                    <a:pt x="54584" y="237831"/>
                  </a:lnTo>
                  <a:lnTo>
                    <a:pt x="100206" y="237831"/>
                  </a:lnTo>
                  <a:lnTo>
                    <a:pt x="101020" y="238646"/>
                  </a:lnTo>
                  <a:cubicBezTo>
                    <a:pt x="102650" y="240274"/>
                    <a:pt x="104279" y="242718"/>
                    <a:pt x="105094" y="245976"/>
                  </a:cubicBezTo>
                  <a:lnTo>
                    <a:pt x="49696" y="245976"/>
                  </a:lnTo>
                  <a:close/>
                  <a:moveTo>
                    <a:pt x="114870" y="167785"/>
                  </a:moveTo>
                  <a:lnTo>
                    <a:pt x="114870" y="204437"/>
                  </a:lnTo>
                  <a:cubicBezTo>
                    <a:pt x="114870" y="209324"/>
                    <a:pt x="113240" y="213396"/>
                    <a:pt x="109982" y="217469"/>
                  </a:cubicBezTo>
                  <a:lnTo>
                    <a:pt x="101020" y="228872"/>
                  </a:lnTo>
                  <a:lnTo>
                    <a:pt x="55399" y="228872"/>
                  </a:lnTo>
                  <a:lnTo>
                    <a:pt x="45622" y="216654"/>
                  </a:lnTo>
                  <a:cubicBezTo>
                    <a:pt x="42363" y="213396"/>
                    <a:pt x="40734" y="208509"/>
                    <a:pt x="40734" y="203622"/>
                  </a:cubicBezTo>
                  <a:lnTo>
                    <a:pt x="40734" y="184889"/>
                  </a:lnTo>
                  <a:cubicBezTo>
                    <a:pt x="40734" y="180817"/>
                    <a:pt x="39919" y="175930"/>
                    <a:pt x="37475" y="171857"/>
                  </a:cubicBezTo>
                  <a:lnTo>
                    <a:pt x="32587" y="162083"/>
                  </a:lnTo>
                  <a:cubicBezTo>
                    <a:pt x="32587" y="162083"/>
                    <a:pt x="32587" y="161269"/>
                    <a:pt x="32587" y="161269"/>
                  </a:cubicBezTo>
                  <a:cubicBezTo>
                    <a:pt x="32587" y="159640"/>
                    <a:pt x="33402" y="158825"/>
                    <a:pt x="35032" y="158825"/>
                  </a:cubicBezTo>
                  <a:cubicBezTo>
                    <a:pt x="42363" y="158825"/>
                    <a:pt x="48881" y="165341"/>
                    <a:pt x="48881" y="172672"/>
                  </a:cubicBezTo>
                  <a:lnTo>
                    <a:pt x="48881" y="191405"/>
                  </a:lnTo>
                  <a:lnTo>
                    <a:pt x="57027" y="191405"/>
                  </a:lnTo>
                  <a:lnTo>
                    <a:pt x="57027" y="109142"/>
                  </a:lnTo>
                  <a:cubicBezTo>
                    <a:pt x="57027" y="106698"/>
                    <a:pt x="58657" y="105069"/>
                    <a:pt x="61101" y="105069"/>
                  </a:cubicBezTo>
                  <a:cubicBezTo>
                    <a:pt x="63545" y="105069"/>
                    <a:pt x="65174" y="106698"/>
                    <a:pt x="65174" y="109142"/>
                  </a:cubicBezTo>
                  <a:lnTo>
                    <a:pt x="65174" y="191405"/>
                  </a:lnTo>
                  <a:lnTo>
                    <a:pt x="73321" y="191405"/>
                  </a:lnTo>
                  <a:lnTo>
                    <a:pt x="73321" y="147423"/>
                  </a:lnTo>
                  <a:lnTo>
                    <a:pt x="81468" y="149866"/>
                  </a:lnTo>
                  <a:lnTo>
                    <a:pt x="81468" y="191405"/>
                  </a:lnTo>
                  <a:lnTo>
                    <a:pt x="89615" y="191405"/>
                  </a:lnTo>
                  <a:lnTo>
                    <a:pt x="89615" y="151495"/>
                  </a:lnTo>
                  <a:lnTo>
                    <a:pt x="97761" y="153938"/>
                  </a:lnTo>
                  <a:lnTo>
                    <a:pt x="97761" y="191405"/>
                  </a:lnTo>
                  <a:lnTo>
                    <a:pt x="105908" y="191405"/>
                  </a:lnTo>
                  <a:lnTo>
                    <a:pt x="105908" y="155568"/>
                  </a:lnTo>
                  <a:lnTo>
                    <a:pt x="110797" y="157197"/>
                  </a:lnTo>
                  <a:cubicBezTo>
                    <a:pt x="112426" y="158011"/>
                    <a:pt x="114055" y="159640"/>
                    <a:pt x="114055" y="161269"/>
                  </a:cubicBezTo>
                  <a:lnTo>
                    <a:pt x="114055" y="167785"/>
                  </a:lnTo>
                  <a:close/>
                  <a:moveTo>
                    <a:pt x="90430" y="144165"/>
                  </a:moveTo>
                  <a:lnTo>
                    <a:pt x="90430" y="139278"/>
                  </a:lnTo>
                  <a:lnTo>
                    <a:pt x="98576" y="139278"/>
                  </a:lnTo>
                  <a:lnTo>
                    <a:pt x="98576" y="146608"/>
                  </a:lnTo>
                  <a:lnTo>
                    <a:pt x="90430" y="144165"/>
                  </a:lnTo>
                  <a:close/>
                  <a:moveTo>
                    <a:pt x="114870" y="150681"/>
                  </a:moveTo>
                  <a:cubicBezTo>
                    <a:pt x="114870" y="150681"/>
                    <a:pt x="114055" y="150681"/>
                    <a:pt x="114055" y="150681"/>
                  </a:cubicBezTo>
                  <a:lnTo>
                    <a:pt x="106723" y="149052"/>
                  </a:lnTo>
                  <a:lnTo>
                    <a:pt x="106723" y="139278"/>
                  </a:lnTo>
                  <a:cubicBezTo>
                    <a:pt x="106723" y="134391"/>
                    <a:pt x="102650" y="131133"/>
                    <a:pt x="98576" y="131133"/>
                  </a:cubicBezTo>
                  <a:lnTo>
                    <a:pt x="90430" y="131133"/>
                  </a:lnTo>
                  <a:cubicBezTo>
                    <a:pt x="85541" y="131133"/>
                    <a:pt x="82283" y="135205"/>
                    <a:pt x="82283" y="139278"/>
                  </a:cubicBezTo>
                  <a:lnTo>
                    <a:pt x="82283" y="142536"/>
                  </a:lnTo>
                  <a:lnTo>
                    <a:pt x="74136" y="140092"/>
                  </a:lnTo>
                  <a:lnTo>
                    <a:pt x="74136" y="110771"/>
                  </a:lnTo>
                  <a:cubicBezTo>
                    <a:pt x="74136" y="104255"/>
                    <a:pt x="68433" y="98553"/>
                    <a:pt x="61916" y="98553"/>
                  </a:cubicBezTo>
                  <a:cubicBezTo>
                    <a:pt x="55399" y="98553"/>
                    <a:pt x="49696" y="104255"/>
                    <a:pt x="49696" y="110771"/>
                  </a:cubicBezTo>
                  <a:lnTo>
                    <a:pt x="49696" y="156382"/>
                  </a:lnTo>
                  <a:cubicBezTo>
                    <a:pt x="47252" y="153938"/>
                    <a:pt x="43993" y="152310"/>
                    <a:pt x="39919" y="151495"/>
                  </a:cubicBezTo>
                  <a:cubicBezTo>
                    <a:pt x="40734" y="149866"/>
                    <a:pt x="41549" y="148237"/>
                    <a:pt x="41549" y="146608"/>
                  </a:cubicBezTo>
                  <a:lnTo>
                    <a:pt x="41549" y="138463"/>
                  </a:lnTo>
                  <a:cubicBezTo>
                    <a:pt x="41549" y="133576"/>
                    <a:pt x="37475" y="130318"/>
                    <a:pt x="33402" y="130318"/>
                  </a:cubicBezTo>
                  <a:lnTo>
                    <a:pt x="25255" y="130318"/>
                  </a:lnTo>
                  <a:cubicBezTo>
                    <a:pt x="20367" y="130318"/>
                    <a:pt x="17109" y="134391"/>
                    <a:pt x="17109" y="138463"/>
                  </a:cubicBezTo>
                  <a:lnTo>
                    <a:pt x="17109" y="146608"/>
                  </a:lnTo>
                  <a:cubicBezTo>
                    <a:pt x="17109" y="151495"/>
                    <a:pt x="21182" y="154753"/>
                    <a:pt x="25255" y="154753"/>
                  </a:cubicBezTo>
                  <a:lnTo>
                    <a:pt x="27699" y="154753"/>
                  </a:lnTo>
                  <a:cubicBezTo>
                    <a:pt x="26070" y="156382"/>
                    <a:pt x="25255" y="158825"/>
                    <a:pt x="25255" y="161269"/>
                  </a:cubicBezTo>
                  <a:cubicBezTo>
                    <a:pt x="25255" y="162083"/>
                    <a:pt x="25255" y="162083"/>
                    <a:pt x="25255" y="162898"/>
                  </a:cubicBezTo>
                  <a:lnTo>
                    <a:pt x="21182" y="162898"/>
                  </a:lnTo>
                  <a:cubicBezTo>
                    <a:pt x="14665" y="162898"/>
                    <a:pt x="8962" y="157197"/>
                    <a:pt x="8962" y="150681"/>
                  </a:cubicBezTo>
                  <a:lnTo>
                    <a:pt x="8962" y="19548"/>
                  </a:lnTo>
                  <a:cubicBezTo>
                    <a:pt x="8962" y="13032"/>
                    <a:pt x="14665" y="7330"/>
                    <a:pt x="21182" y="7330"/>
                  </a:cubicBezTo>
                  <a:lnTo>
                    <a:pt x="103464" y="7330"/>
                  </a:lnTo>
                  <a:cubicBezTo>
                    <a:pt x="109982" y="7330"/>
                    <a:pt x="115684" y="13032"/>
                    <a:pt x="115684" y="19548"/>
                  </a:cubicBezTo>
                  <a:lnTo>
                    <a:pt x="115684" y="150681"/>
                  </a:lnTo>
                  <a:close/>
                </a:path>
              </a:pathLst>
            </a:custGeom>
            <a:grpFill/>
            <a:ln w="8132" cap="flat">
              <a:noFill/>
              <a:prstDash val="solid"/>
              <a:miter/>
            </a:ln>
          </p:spPr>
          <p:txBody>
            <a:bodyPr rtlCol="0" anchor="ctr"/>
            <a:lstStyle/>
            <a:p>
              <a:endParaRPr lang="en-US"/>
            </a:p>
          </p:txBody>
        </p:sp>
        <p:sp>
          <p:nvSpPr>
            <p:cNvPr id="9" name="Freeform 267">
              <a:extLst>
                <a:ext uri="{FF2B5EF4-FFF2-40B4-BE49-F238E27FC236}">
                  <a16:creationId xmlns:a16="http://schemas.microsoft.com/office/drawing/2014/main" id="{9D32122E-CA6B-0B98-E744-66B98E95ED58}"/>
                </a:ext>
              </a:extLst>
            </p:cNvPr>
            <p:cNvSpPr/>
            <p:nvPr/>
          </p:nvSpPr>
          <p:spPr>
            <a:xfrm>
              <a:off x="6429797" y="3232708"/>
              <a:ext cx="90429" cy="40724"/>
            </a:xfrm>
            <a:custGeom>
              <a:avLst/>
              <a:gdLst>
                <a:gd name="connsiteX0" fmla="*/ 82283 w 90429"/>
                <a:gd name="connsiteY0" fmla="*/ 0 h 40724"/>
                <a:gd name="connsiteX1" fmla="*/ 8147 w 90429"/>
                <a:gd name="connsiteY1" fmla="*/ 0 h 40724"/>
                <a:gd name="connsiteX2" fmla="*/ 0 w 90429"/>
                <a:gd name="connsiteY2" fmla="*/ 8145 h 40724"/>
                <a:gd name="connsiteX3" fmla="*/ 0 w 90429"/>
                <a:gd name="connsiteY3" fmla="*/ 32580 h 40724"/>
                <a:gd name="connsiteX4" fmla="*/ 8147 w 90429"/>
                <a:gd name="connsiteY4" fmla="*/ 40724 h 40724"/>
                <a:gd name="connsiteX5" fmla="*/ 82283 w 90429"/>
                <a:gd name="connsiteY5" fmla="*/ 40724 h 40724"/>
                <a:gd name="connsiteX6" fmla="*/ 90430 w 90429"/>
                <a:gd name="connsiteY6" fmla="*/ 32580 h 40724"/>
                <a:gd name="connsiteX7" fmla="*/ 90430 w 90429"/>
                <a:gd name="connsiteY7" fmla="*/ 8145 h 40724"/>
                <a:gd name="connsiteX8" fmla="*/ 82283 w 90429"/>
                <a:gd name="connsiteY8" fmla="*/ 0 h 40724"/>
                <a:gd name="connsiteX9" fmla="*/ 82283 w 90429"/>
                <a:gd name="connsiteY9" fmla="*/ 0 h 40724"/>
                <a:gd name="connsiteX10" fmla="*/ 8962 w 90429"/>
                <a:gd name="connsiteY10" fmla="*/ 32580 h 40724"/>
                <a:gd name="connsiteX11" fmla="*/ 8962 w 90429"/>
                <a:gd name="connsiteY11" fmla="*/ 8145 h 40724"/>
                <a:gd name="connsiteX12" fmla="*/ 83097 w 90429"/>
                <a:gd name="connsiteY12" fmla="*/ 8145 h 40724"/>
                <a:gd name="connsiteX13" fmla="*/ 83097 w 90429"/>
                <a:gd name="connsiteY13" fmla="*/ 32580 h 40724"/>
                <a:gd name="connsiteX14" fmla="*/ 8962 w 90429"/>
                <a:gd name="connsiteY14" fmla="*/ 32580 h 4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429" h="40724">
                  <a:moveTo>
                    <a:pt x="82283" y="0"/>
                  </a:moveTo>
                  <a:lnTo>
                    <a:pt x="8147" y="0"/>
                  </a:lnTo>
                  <a:cubicBezTo>
                    <a:pt x="3259" y="0"/>
                    <a:pt x="0" y="4072"/>
                    <a:pt x="0" y="8145"/>
                  </a:cubicBezTo>
                  <a:lnTo>
                    <a:pt x="0" y="32580"/>
                  </a:lnTo>
                  <a:cubicBezTo>
                    <a:pt x="0" y="37467"/>
                    <a:pt x="4073" y="40724"/>
                    <a:pt x="8147" y="40724"/>
                  </a:cubicBezTo>
                  <a:lnTo>
                    <a:pt x="82283" y="40724"/>
                  </a:lnTo>
                  <a:cubicBezTo>
                    <a:pt x="87171" y="40724"/>
                    <a:pt x="90430" y="36652"/>
                    <a:pt x="90430" y="32580"/>
                  </a:cubicBezTo>
                  <a:lnTo>
                    <a:pt x="90430" y="8145"/>
                  </a:lnTo>
                  <a:cubicBezTo>
                    <a:pt x="90430" y="3258"/>
                    <a:pt x="87171" y="0"/>
                    <a:pt x="82283" y="0"/>
                  </a:cubicBezTo>
                  <a:lnTo>
                    <a:pt x="82283" y="0"/>
                  </a:lnTo>
                  <a:close/>
                  <a:moveTo>
                    <a:pt x="8962" y="32580"/>
                  </a:moveTo>
                  <a:lnTo>
                    <a:pt x="8962" y="8145"/>
                  </a:lnTo>
                  <a:lnTo>
                    <a:pt x="83097" y="8145"/>
                  </a:lnTo>
                  <a:lnTo>
                    <a:pt x="83097" y="32580"/>
                  </a:lnTo>
                  <a:lnTo>
                    <a:pt x="8962" y="32580"/>
                  </a:lnTo>
                  <a:close/>
                </a:path>
              </a:pathLst>
            </a:custGeom>
            <a:grpFill/>
            <a:ln w="8132" cap="flat">
              <a:noFill/>
              <a:prstDash val="solid"/>
              <a:miter/>
            </a:ln>
          </p:spPr>
          <p:txBody>
            <a:bodyPr rtlCol="0" anchor="ctr"/>
            <a:lstStyle/>
            <a:p>
              <a:endParaRPr lang="en-US"/>
            </a:p>
          </p:txBody>
        </p:sp>
        <p:sp>
          <p:nvSpPr>
            <p:cNvPr id="10" name="Freeform 268">
              <a:extLst>
                <a:ext uri="{FF2B5EF4-FFF2-40B4-BE49-F238E27FC236}">
                  <a16:creationId xmlns:a16="http://schemas.microsoft.com/office/drawing/2014/main" id="{26757682-C411-26BB-AC74-35DB7151E04C}"/>
                </a:ext>
              </a:extLst>
            </p:cNvPr>
            <p:cNvSpPr/>
            <p:nvPr/>
          </p:nvSpPr>
          <p:spPr>
            <a:xfrm>
              <a:off x="6430612" y="3281577"/>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4072"/>
                    <a:pt x="20367"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1" name="Freeform 269">
              <a:extLst>
                <a:ext uri="{FF2B5EF4-FFF2-40B4-BE49-F238E27FC236}">
                  <a16:creationId xmlns:a16="http://schemas.microsoft.com/office/drawing/2014/main" id="{AF598D3D-2A63-445D-82DE-4E85B2E7C807}"/>
                </a:ext>
              </a:extLst>
            </p:cNvPr>
            <p:cNvSpPr/>
            <p:nvPr/>
          </p:nvSpPr>
          <p:spPr>
            <a:xfrm>
              <a:off x="6463200" y="3281577"/>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4072"/>
                    <a:pt x="20367"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2" name="Freeform 270">
              <a:extLst>
                <a:ext uri="{FF2B5EF4-FFF2-40B4-BE49-F238E27FC236}">
                  <a16:creationId xmlns:a16="http://schemas.microsoft.com/office/drawing/2014/main" id="{926DAD9B-E689-CEB5-3D2C-DAB9B2C0B5D2}"/>
                </a:ext>
              </a:extLst>
            </p:cNvPr>
            <p:cNvSpPr/>
            <p:nvPr/>
          </p:nvSpPr>
          <p:spPr>
            <a:xfrm>
              <a:off x="6495787" y="3281577"/>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4072"/>
                    <a:pt x="21181"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3" name="Freeform 271">
              <a:extLst>
                <a:ext uri="{FF2B5EF4-FFF2-40B4-BE49-F238E27FC236}">
                  <a16:creationId xmlns:a16="http://schemas.microsoft.com/office/drawing/2014/main" id="{E50C4800-45B5-FF2E-31BC-89080ADE79D3}"/>
                </a:ext>
              </a:extLst>
            </p:cNvPr>
            <p:cNvSpPr/>
            <p:nvPr/>
          </p:nvSpPr>
          <p:spPr>
            <a:xfrm>
              <a:off x="6430612" y="3314971"/>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3258"/>
                    <a:pt x="20367"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4" name="Freeform 272">
              <a:extLst>
                <a:ext uri="{FF2B5EF4-FFF2-40B4-BE49-F238E27FC236}">
                  <a16:creationId xmlns:a16="http://schemas.microsoft.com/office/drawing/2014/main" id="{64F6D98B-67B9-D410-EEA2-0F4371A24D78}"/>
                </a:ext>
              </a:extLst>
            </p:cNvPr>
            <p:cNvSpPr/>
            <p:nvPr/>
          </p:nvSpPr>
          <p:spPr>
            <a:xfrm>
              <a:off x="6495787" y="3314971"/>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3258"/>
                    <a:pt x="21181"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5" name="Freeform 273">
              <a:extLst>
                <a:ext uri="{FF2B5EF4-FFF2-40B4-BE49-F238E27FC236}">
                  <a16:creationId xmlns:a16="http://schemas.microsoft.com/office/drawing/2014/main" id="{EDC55200-AAA5-4B97-6643-7FF137FA3860}"/>
                </a:ext>
              </a:extLst>
            </p:cNvPr>
            <p:cNvSpPr/>
            <p:nvPr/>
          </p:nvSpPr>
          <p:spPr>
            <a:xfrm>
              <a:off x="6299449" y="3227821"/>
              <a:ext cx="105908" cy="110770"/>
            </a:xfrm>
            <a:custGeom>
              <a:avLst/>
              <a:gdLst>
                <a:gd name="connsiteX0" fmla="*/ 81468 w 105908"/>
                <a:gd name="connsiteY0" fmla="*/ 8959 h 110770"/>
                <a:gd name="connsiteX1" fmla="*/ 92873 w 105908"/>
                <a:gd name="connsiteY1" fmla="*/ 8959 h 110770"/>
                <a:gd name="connsiteX2" fmla="*/ 52954 w 105908"/>
                <a:gd name="connsiteY2" fmla="*/ 52128 h 110770"/>
                <a:gd name="connsiteX3" fmla="*/ 36661 w 105908"/>
                <a:gd name="connsiteY3" fmla="*/ 35838 h 110770"/>
                <a:gd name="connsiteX4" fmla="*/ 8147 w 105908"/>
                <a:gd name="connsiteY4" fmla="*/ 64345 h 110770"/>
                <a:gd name="connsiteX5" fmla="*/ 44807 w 105908"/>
                <a:gd name="connsiteY5" fmla="*/ 29322 h 110770"/>
                <a:gd name="connsiteX6" fmla="*/ 59472 w 105908"/>
                <a:gd name="connsiteY6" fmla="*/ 32580 h 110770"/>
                <a:gd name="connsiteX7" fmla="*/ 62730 w 105908"/>
                <a:gd name="connsiteY7" fmla="*/ 25249 h 110770"/>
                <a:gd name="connsiteX8" fmla="*/ 44807 w 105908"/>
                <a:gd name="connsiteY8" fmla="*/ 21177 h 110770"/>
                <a:gd name="connsiteX9" fmla="*/ 0 w 105908"/>
                <a:gd name="connsiteY9" fmla="*/ 65974 h 110770"/>
                <a:gd name="connsiteX10" fmla="*/ 44807 w 105908"/>
                <a:gd name="connsiteY10" fmla="*/ 110771 h 110770"/>
                <a:gd name="connsiteX11" fmla="*/ 89615 w 105908"/>
                <a:gd name="connsiteY11" fmla="*/ 65974 h 110770"/>
                <a:gd name="connsiteX12" fmla="*/ 83912 w 105908"/>
                <a:gd name="connsiteY12" fmla="*/ 43983 h 110770"/>
                <a:gd name="connsiteX13" fmla="*/ 76580 w 105908"/>
                <a:gd name="connsiteY13" fmla="*/ 48055 h 110770"/>
                <a:gd name="connsiteX14" fmla="*/ 81468 w 105908"/>
                <a:gd name="connsiteY14" fmla="*/ 65974 h 110770"/>
                <a:gd name="connsiteX15" fmla="*/ 73321 w 105908"/>
                <a:gd name="connsiteY15" fmla="*/ 88780 h 110770"/>
                <a:gd name="connsiteX16" fmla="*/ 73321 w 105908"/>
                <a:gd name="connsiteY16" fmla="*/ 41539 h 110770"/>
                <a:gd name="connsiteX17" fmla="*/ 97761 w 105908"/>
                <a:gd name="connsiteY17" fmla="*/ 14661 h 110770"/>
                <a:gd name="connsiteX18" fmla="*/ 97761 w 105908"/>
                <a:gd name="connsiteY18" fmla="*/ 24435 h 110770"/>
                <a:gd name="connsiteX19" fmla="*/ 105908 w 105908"/>
                <a:gd name="connsiteY19" fmla="*/ 24435 h 110770"/>
                <a:gd name="connsiteX20" fmla="*/ 105908 w 105908"/>
                <a:gd name="connsiteY20" fmla="*/ 0 h 110770"/>
                <a:gd name="connsiteX21" fmla="*/ 81468 w 105908"/>
                <a:gd name="connsiteY21" fmla="*/ 0 h 110770"/>
                <a:gd name="connsiteX22" fmla="*/ 81468 w 105908"/>
                <a:gd name="connsiteY22" fmla="*/ 8959 h 110770"/>
                <a:gd name="connsiteX23" fmla="*/ 16294 w 105908"/>
                <a:gd name="connsiteY23" fmla="*/ 89594 h 110770"/>
                <a:gd name="connsiteX24" fmla="*/ 8962 w 105908"/>
                <a:gd name="connsiteY24" fmla="*/ 74933 h 110770"/>
                <a:gd name="connsiteX25" fmla="*/ 16294 w 105908"/>
                <a:gd name="connsiteY25" fmla="*/ 67603 h 110770"/>
                <a:gd name="connsiteX26" fmla="*/ 16294 w 105908"/>
                <a:gd name="connsiteY26" fmla="*/ 89594 h 110770"/>
                <a:gd name="connsiteX27" fmla="*/ 32587 w 105908"/>
                <a:gd name="connsiteY27" fmla="*/ 100997 h 110770"/>
                <a:gd name="connsiteX28" fmla="*/ 24440 w 105908"/>
                <a:gd name="connsiteY28" fmla="*/ 96924 h 110770"/>
                <a:gd name="connsiteX29" fmla="*/ 24440 w 105908"/>
                <a:gd name="connsiteY29" fmla="*/ 59458 h 110770"/>
                <a:gd name="connsiteX30" fmla="*/ 32587 w 105908"/>
                <a:gd name="connsiteY30" fmla="*/ 51313 h 110770"/>
                <a:gd name="connsiteX31" fmla="*/ 32587 w 105908"/>
                <a:gd name="connsiteY31" fmla="*/ 100997 h 110770"/>
                <a:gd name="connsiteX32" fmla="*/ 48881 w 105908"/>
                <a:gd name="connsiteY32" fmla="*/ 102626 h 110770"/>
                <a:gd name="connsiteX33" fmla="*/ 44807 w 105908"/>
                <a:gd name="connsiteY33" fmla="*/ 102626 h 110770"/>
                <a:gd name="connsiteX34" fmla="*/ 40734 w 105908"/>
                <a:gd name="connsiteY34" fmla="*/ 102626 h 110770"/>
                <a:gd name="connsiteX35" fmla="*/ 40734 w 105908"/>
                <a:gd name="connsiteY35" fmla="*/ 51313 h 110770"/>
                <a:gd name="connsiteX36" fmla="*/ 48881 w 105908"/>
                <a:gd name="connsiteY36" fmla="*/ 59458 h 110770"/>
                <a:gd name="connsiteX37" fmla="*/ 48881 w 105908"/>
                <a:gd name="connsiteY37" fmla="*/ 102626 h 110770"/>
                <a:gd name="connsiteX38" fmla="*/ 65174 w 105908"/>
                <a:gd name="connsiteY38" fmla="*/ 96924 h 110770"/>
                <a:gd name="connsiteX39" fmla="*/ 57027 w 105908"/>
                <a:gd name="connsiteY39" fmla="*/ 100997 h 110770"/>
                <a:gd name="connsiteX40" fmla="*/ 57027 w 105908"/>
                <a:gd name="connsiteY40" fmla="*/ 59458 h 110770"/>
                <a:gd name="connsiteX41" fmla="*/ 65174 w 105908"/>
                <a:gd name="connsiteY41" fmla="*/ 50498 h 110770"/>
                <a:gd name="connsiteX42" fmla="*/ 65174 w 105908"/>
                <a:gd name="connsiteY42" fmla="*/ 96924 h 11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5908" h="110770">
                  <a:moveTo>
                    <a:pt x="81468" y="8959"/>
                  </a:moveTo>
                  <a:lnTo>
                    <a:pt x="92873" y="8959"/>
                  </a:lnTo>
                  <a:lnTo>
                    <a:pt x="52954" y="52128"/>
                  </a:lnTo>
                  <a:lnTo>
                    <a:pt x="36661" y="35838"/>
                  </a:lnTo>
                  <a:lnTo>
                    <a:pt x="8147" y="64345"/>
                  </a:lnTo>
                  <a:cubicBezTo>
                    <a:pt x="8962" y="44797"/>
                    <a:pt x="25255" y="29322"/>
                    <a:pt x="44807" y="29322"/>
                  </a:cubicBezTo>
                  <a:cubicBezTo>
                    <a:pt x="49696" y="29322"/>
                    <a:pt x="55399" y="30136"/>
                    <a:pt x="59472" y="32580"/>
                  </a:cubicBezTo>
                  <a:lnTo>
                    <a:pt x="62730" y="25249"/>
                  </a:lnTo>
                  <a:cubicBezTo>
                    <a:pt x="57027" y="22806"/>
                    <a:pt x="50510" y="21177"/>
                    <a:pt x="44807" y="21177"/>
                  </a:cubicBezTo>
                  <a:cubicBezTo>
                    <a:pt x="19552" y="21177"/>
                    <a:pt x="0" y="41539"/>
                    <a:pt x="0" y="65974"/>
                  </a:cubicBezTo>
                  <a:cubicBezTo>
                    <a:pt x="0" y="91223"/>
                    <a:pt x="20367" y="110771"/>
                    <a:pt x="44807" y="110771"/>
                  </a:cubicBezTo>
                  <a:cubicBezTo>
                    <a:pt x="69248" y="110771"/>
                    <a:pt x="89615" y="90408"/>
                    <a:pt x="89615" y="65974"/>
                  </a:cubicBezTo>
                  <a:cubicBezTo>
                    <a:pt x="89615" y="57829"/>
                    <a:pt x="87171" y="50498"/>
                    <a:pt x="83912" y="43983"/>
                  </a:cubicBezTo>
                  <a:lnTo>
                    <a:pt x="76580" y="48055"/>
                  </a:lnTo>
                  <a:cubicBezTo>
                    <a:pt x="79839" y="53756"/>
                    <a:pt x="81468" y="60272"/>
                    <a:pt x="81468" y="65974"/>
                  </a:cubicBezTo>
                  <a:cubicBezTo>
                    <a:pt x="81468" y="74933"/>
                    <a:pt x="78209" y="83078"/>
                    <a:pt x="73321" y="88780"/>
                  </a:cubicBezTo>
                  <a:lnTo>
                    <a:pt x="73321" y="41539"/>
                  </a:lnTo>
                  <a:lnTo>
                    <a:pt x="97761" y="14661"/>
                  </a:lnTo>
                  <a:lnTo>
                    <a:pt x="97761" y="24435"/>
                  </a:lnTo>
                  <a:lnTo>
                    <a:pt x="105908" y="24435"/>
                  </a:lnTo>
                  <a:lnTo>
                    <a:pt x="105908" y="0"/>
                  </a:lnTo>
                  <a:lnTo>
                    <a:pt x="81468" y="0"/>
                  </a:lnTo>
                  <a:lnTo>
                    <a:pt x="81468" y="8959"/>
                  </a:lnTo>
                  <a:close/>
                  <a:moveTo>
                    <a:pt x="16294" y="89594"/>
                  </a:moveTo>
                  <a:cubicBezTo>
                    <a:pt x="13035" y="85521"/>
                    <a:pt x="10591" y="80635"/>
                    <a:pt x="8962" y="74933"/>
                  </a:cubicBezTo>
                  <a:lnTo>
                    <a:pt x="16294" y="67603"/>
                  </a:lnTo>
                  <a:lnTo>
                    <a:pt x="16294" y="89594"/>
                  </a:lnTo>
                  <a:close/>
                  <a:moveTo>
                    <a:pt x="32587" y="100997"/>
                  </a:moveTo>
                  <a:cubicBezTo>
                    <a:pt x="29329" y="100182"/>
                    <a:pt x="26885" y="98553"/>
                    <a:pt x="24440" y="96924"/>
                  </a:cubicBezTo>
                  <a:lnTo>
                    <a:pt x="24440" y="59458"/>
                  </a:lnTo>
                  <a:lnTo>
                    <a:pt x="32587" y="51313"/>
                  </a:lnTo>
                  <a:lnTo>
                    <a:pt x="32587" y="100997"/>
                  </a:lnTo>
                  <a:close/>
                  <a:moveTo>
                    <a:pt x="48881" y="102626"/>
                  </a:moveTo>
                  <a:cubicBezTo>
                    <a:pt x="47252" y="102626"/>
                    <a:pt x="46437" y="102626"/>
                    <a:pt x="44807" y="102626"/>
                  </a:cubicBezTo>
                  <a:cubicBezTo>
                    <a:pt x="43178" y="102626"/>
                    <a:pt x="42363" y="102626"/>
                    <a:pt x="40734" y="102626"/>
                  </a:cubicBezTo>
                  <a:lnTo>
                    <a:pt x="40734" y="51313"/>
                  </a:lnTo>
                  <a:lnTo>
                    <a:pt x="48881" y="59458"/>
                  </a:lnTo>
                  <a:lnTo>
                    <a:pt x="48881" y="102626"/>
                  </a:lnTo>
                  <a:close/>
                  <a:moveTo>
                    <a:pt x="65174" y="96924"/>
                  </a:moveTo>
                  <a:cubicBezTo>
                    <a:pt x="62730" y="98553"/>
                    <a:pt x="60286" y="100182"/>
                    <a:pt x="57027" y="100997"/>
                  </a:cubicBezTo>
                  <a:lnTo>
                    <a:pt x="57027" y="59458"/>
                  </a:lnTo>
                  <a:lnTo>
                    <a:pt x="65174" y="50498"/>
                  </a:lnTo>
                  <a:lnTo>
                    <a:pt x="65174" y="96924"/>
                  </a:lnTo>
                  <a:close/>
                </a:path>
              </a:pathLst>
            </a:custGeom>
            <a:grpFill/>
            <a:ln w="8132"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6CC36A53-14A2-A897-B178-7203211EA836}"/>
              </a:ext>
            </a:extLst>
          </p:cNvPr>
          <p:cNvSpPr txBox="1"/>
          <p:nvPr/>
        </p:nvSpPr>
        <p:spPr>
          <a:xfrm>
            <a:off x="9644817" y="6479042"/>
            <a:ext cx="3798965" cy="307777"/>
          </a:xfrm>
          <a:prstGeom prst="rect">
            <a:avLst/>
          </a:prstGeom>
          <a:noFill/>
        </p:spPr>
        <p:txBody>
          <a:bodyPr wrap="square" rtlCol="0">
            <a:spAutoFit/>
          </a:bodyPr>
          <a:lstStyle/>
          <a:p>
            <a:r>
              <a:rPr lang="en-IE" sz="1400" i="0" dirty="0">
                <a:solidFill>
                  <a:srgbClr val="A23B23"/>
                </a:solidFill>
                <a:effectLst/>
              </a:rPr>
              <a:t>Credit: Forbes Finance Council</a:t>
            </a:r>
            <a:endParaRPr lang="en-IE" sz="1400" dirty="0">
              <a:solidFill>
                <a:srgbClr val="A23B23"/>
              </a:solidFill>
            </a:endParaRPr>
          </a:p>
        </p:txBody>
      </p:sp>
    </p:spTree>
    <p:extLst>
      <p:ext uri="{BB962C8B-B14F-4D97-AF65-F5344CB8AC3E}">
        <p14:creationId xmlns:p14="http://schemas.microsoft.com/office/powerpoint/2010/main" val="27176401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Businesswoman reviewing notes on a wall">
            <a:extLst>
              <a:ext uri="{FF2B5EF4-FFF2-40B4-BE49-F238E27FC236}">
                <a16:creationId xmlns:a16="http://schemas.microsoft.com/office/drawing/2014/main" id="{8ABBDDD8-8C3D-858E-ABD4-495826C83439}"/>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3" name="Text Placeholder 2">
            <a:extLst>
              <a:ext uri="{FF2B5EF4-FFF2-40B4-BE49-F238E27FC236}">
                <a16:creationId xmlns:a16="http://schemas.microsoft.com/office/drawing/2014/main" id="{9ABF261D-B27D-55EF-23D8-895D63650C4F}"/>
              </a:ext>
            </a:extLst>
          </p:cNvPr>
          <p:cNvSpPr>
            <a:spLocks noGrp="1"/>
          </p:cNvSpPr>
          <p:nvPr>
            <p:ph type="body" sz="quarter" idx="16"/>
          </p:nvPr>
        </p:nvSpPr>
        <p:spPr/>
        <p:txBody>
          <a:bodyPr/>
          <a:lstStyle/>
          <a:p>
            <a:pPr algn="l"/>
            <a:r>
              <a:rPr lang="en-IE"/>
              <a:t>The primary concern of funders is that your project or proposed enterprise is well planned. In making an effective application important questions to start with include:</a:t>
            </a:r>
          </a:p>
          <a:p>
            <a:pPr marL="342900" indent="-342900" algn="l">
              <a:buFont typeface="Arial" panose="020B0604020202020204" pitchFamily="34" charset="0"/>
              <a:buChar char="•"/>
            </a:pPr>
            <a:r>
              <a:rPr lang="en-IE"/>
              <a:t>What am I trying to achieve?</a:t>
            </a:r>
          </a:p>
          <a:p>
            <a:pPr marL="342900" indent="-342900" algn="l">
              <a:buFont typeface="Arial" panose="020B0604020202020204" pitchFamily="34" charset="0"/>
              <a:buChar char="•"/>
            </a:pPr>
            <a:r>
              <a:rPr lang="en-IE"/>
              <a:t>What will my new service or product be?</a:t>
            </a:r>
          </a:p>
          <a:p>
            <a:pPr marL="342900" indent="-342900" algn="l">
              <a:buFont typeface="Arial" panose="020B0604020202020204" pitchFamily="34" charset="0"/>
              <a:buChar char="•"/>
            </a:pPr>
            <a:r>
              <a:rPr lang="en-IE"/>
              <a:t>Do I need to purchase new equipment?</a:t>
            </a:r>
          </a:p>
          <a:p>
            <a:pPr marL="342900" indent="-342900" algn="l">
              <a:buFont typeface="Arial" panose="020B0604020202020204" pitchFamily="34" charset="0"/>
              <a:buChar char="•"/>
            </a:pPr>
            <a:r>
              <a:rPr lang="en-IE"/>
              <a:t>Am I further developing what already exists and how?</a:t>
            </a:r>
          </a:p>
          <a:p>
            <a:pPr marL="342900" indent="-342900" algn="l">
              <a:buFont typeface="Arial" panose="020B0604020202020204" pitchFamily="34" charset="0"/>
              <a:buChar char="•"/>
            </a:pPr>
            <a:r>
              <a:rPr lang="en-IE"/>
              <a:t>Will this proposal have a wider impact?</a:t>
            </a:r>
          </a:p>
        </p:txBody>
      </p:sp>
      <p:sp>
        <p:nvSpPr>
          <p:cNvPr id="4" name="Text Placeholder 3">
            <a:extLst>
              <a:ext uri="{FF2B5EF4-FFF2-40B4-BE49-F238E27FC236}">
                <a16:creationId xmlns:a16="http://schemas.microsoft.com/office/drawing/2014/main" id="{7E536650-DF1A-E046-2400-1A18FCEF37F6}"/>
              </a:ext>
            </a:extLst>
          </p:cNvPr>
          <p:cNvSpPr>
            <a:spLocks noGrp="1"/>
          </p:cNvSpPr>
          <p:nvPr>
            <p:ph type="body" sz="quarter" idx="18"/>
          </p:nvPr>
        </p:nvSpPr>
        <p:spPr/>
        <p:txBody>
          <a:bodyPr>
            <a:normAutofit fontScale="92500"/>
          </a:bodyPr>
          <a:lstStyle/>
          <a:p>
            <a:r>
              <a:rPr lang="en-IE"/>
              <a:t>TIP 1: </a:t>
            </a:r>
            <a:r>
              <a:rPr lang="en-IE" b="0"/>
              <a:t>Forget about the money (at least initially) &amp; define your project</a:t>
            </a:r>
            <a:endParaRPr lang="en-IE"/>
          </a:p>
        </p:txBody>
      </p:sp>
    </p:spTree>
    <p:extLst>
      <p:ext uri="{BB962C8B-B14F-4D97-AF65-F5344CB8AC3E}">
        <p14:creationId xmlns:p14="http://schemas.microsoft.com/office/powerpoint/2010/main" val="35236317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art on a dartboard">
            <a:extLst>
              <a:ext uri="{FF2B5EF4-FFF2-40B4-BE49-F238E27FC236}">
                <a16:creationId xmlns:a16="http://schemas.microsoft.com/office/drawing/2014/main" id="{6158AB65-E108-E5A2-B667-C24BBA760731}"/>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rot="16200000">
            <a:off x="6333229" y="999222"/>
            <a:ext cx="6858000" cy="4859549"/>
          </a:xfrm>
        </p:spPr>
      </p:pic>
      <p:sp>
        <p:nvSpPr>
          <p:cNvPr id="3" name="Text Placeholder 2">
            <a:extLst>
              <a:ext uri="{FF2B5EF4-FFF2-40B4-BE49-F238E27FC236}">
                <a16:creationId xmlns:a16="http://schemas.microsoft.com/office/drawing/2014/main" id="{5D354818-D879-599C-8E5B-9F4DD40D104D}"/>
              </a:ext>
            </a:extLst>
          </p:cNvPr>
          <p:cNvSpPr>
            <a:spLocks noGrp="1"/>
          </p:cNvSpPr>
          <p:nvPr>
            <p:ph type="body" sz="quarter" idx="16"/>
          </p:nvPr>
        </p:nvSpPr>
        <p:spPr>
          <a:xfrm>
            <a:off x="447065" y="1972451"/>
            <a:ext cx="6825003" cy="4038015"/>
          </a:xfrm>
        </p:spPr>
        <p:txBody>
          <a:bodyPr/>
          <a:lstStyle/>
          <a:p>
            <a:pPr algn="l"/>
            <a:r>
              <a:rPr lang="en-IE"/>
              <a:t>It is essential that you address how your project will fulfil the funder’s aims. (E.g., a bank wants to see growth, a rural regeneration fund want to see the impact on the community.) Link your project to the funder’s </a:t>
            </a:r>
            <a:r>
              <a:rPr lang="en-IE" b="1"/>
              <a:t>KEY criteria and show how your project furthers their aims and objectives</a:t>
            </a:r>
            <a:r>
              <a:rPr lang="en-IE"/>
              <a:t>.</a:t>
            </a:r>
          </a:p>
          <a:p>
            <a:pPr algn="l"/>
            <a:r>
              <a:rPr lang="en-IE"/>
              <a:t>At a very minimum you should:</a:t>
            </a:r>
          </a:p>
          <a:p>
            <a:pPr marL="342900" indent="-342900" algn="l">
              <a:spcBef>
                <a:spcPts val="500"/>
              </a:spcBef>
              <a:buFont typeface="Arial" panose="020B0604020202020204" pitchFamily="34" charset="0"/>
              <a:buChar char="•"/>
            </a:pPr>
            <a:r>
              <a:rPr lang="en-IE"/>
              <a:t>Read the guidelines published by the funder,</a:t>
            </a:r>
          </a:p>
          <a:p>
            <a:pPr marL="342900" indent="-342900" algn="l">
              <a:spcBef>
                <a:spcPts val="500"/>
              </a:spcBef>
              <a:buFont typeface="Arial" panose="020B0604020202020204" pitchFamily="34" charset="0"/>
              <a:buChar char="•"/>
            </a:pPr>
            <a:r>
              <a:rPr lang="en-IE"/>
              <a:t>Consider their motivation, the format for applying, and the level of funding, </a:t>
            </a:r>
          </a:p>
          <a:p>
            <a:pPr marL="342900" indent="-342900" algn="l">
              <a:spcBef>
                <a:spcPts val="500"/>
              </a:spcBef>
              <a:buFont typeface="Arial" panose="020B0604020202020204" pitchFamily="34" charset="0"/>
              <a:buChar char="•"/>
            </a:pPr>
            <a:r>
              <a:rPr lang="en-IE"/>
              <a:t>Be aware of submission deadlines, your eligibility and the decision-making process.</a:t>
            </a:r>
          </a:p>
        </p:txBody>
      </p:sp>
      <p:sp>
        <p:nvSpPr>
          <p:cNvPr id="4" name="Text Placeholder 3">
            <a:extLst>
              <a:ext uri="{FF2B5EF4-FFF2-40B4-BE49-F238E27FC236}">
                <a16:creationId xmlns:a16="http://schemas.microsoft.com/office/drawing/2014/main" id="{72448530-B5D2-53DE-9CDE-28DE1BD33FC9}"/>
              </a:ext>
            </a:extLst>
          </p:cNvPr>
          <p:cNvSpPr>
            <a:spLocks noGrp="1"/>
          </p:cNvSpPr>
          <p:nvPr>
            <p:ph type="body" sz="quarter" idx="18"/>
          </p:nvPr>
        </p:nvSpPr>
        <p:spPr/>
        <p:txBody>
          <a:bodyPr/>
          <a:lstStyle/>
          <a:p>
            <a:r>
              <a:rPr lang="en-IE"/>
              <a:t>TIP 2: </a:t>
            </a:r>
            <a:r>
              <a:rPr lang="en-IE" b="0"/>
              <a:t>Show how your project ALIGNS with your funders aims</a:t>
            </a:r>
            <a:endParaRPr lang="en-IE"/>
          </a:p>
        </p:txBody>
      </p:sp>
    </p:spTree>
    <p:extLst>
      <p:ext uri="{BB962C8B-B14F-4D97-AF65-F5344CB8AC3E}">
        <p14:creationId xmlns:p14="http://schemas.microsoft.com/office/powerpoint/2010/main" val="27705500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Long ladder glowing among shorter dull ladders">
            <a:extLst>
              <a:ext uri="{FF2B5EF4-FFF2-40B4-BE49-F238E27FC236}">
                <a16:creationId xmlns:a16="http://schemas.microsoft.com/office/drawing/2014/main" id="{50251F93-2723-B451-1010-BE789A28373A}"/>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t="-156"/>
          <a:stretch/>
        </p:blipFill>
        <p:spPr>
          <a:xfrm>
            <a:off x="7340026" y="0"/>
            <a:ext cx="4851974" cy="6858000"/>
          </a:xfrm>
        </p:spPr>
      </p:pic>
      <p:sp>
        <p:nvSpPr>
          <p:cNvPr id="3" name="Text Placeholder 2">
            <a:extLst>
              <a:ext uri="{FF2B5EF4-FFF2-40B4-BE49-F238E27FC236}">
                <a16:creationId xmlns:a16="http://schemas.microsoft.com/office/drawing/2014/main" id="{A70E88C3-7F55-C827-53D6-EFE1FE8B0C78}"/>
              </a:ext>
            </a:extLst>
          </p:cNvPr>
          <p:cNvSpPr>
            <a:spLocks noGrp="1"/>
          </p:cNvSpPr>
          <p:nvPr>
            <p:ph type="body" sz="quarter" idx="16"/>
          </p:nvPr>
        </p:nvSpPr>
        <p:spPr>
          <a:xfrm>
            <a:off x="447065" y="1955198"/>
            <a:ext cx="6892961" cy="4038015"/>
          </a:xfrm>
        </p:spPr>
        <p:txBody>
          <a:bodyPr/>
          <a:lstStyle/>
          <a:p>
            <a:pPr marL="342900" indent="-342900" algn="l">
              <a:buFont typeface="Arial" panose="020B0604020202020204" pitchFamily="34" charset="0"/>
              <a:buChar char="•"/>
            </a:pPr>
            <a:r>
              <a:rPr lang="en-IE"/>
              <a:t>What are the real and positive differences the funded project will make for your smallholding / your immediate community?</a:t>
            </a:r>
          </a:p>
          <a:p>
            <a:pPr marL="342900" indent="-342900" algn="l">
              <a:buFont typeface="Arial" panose="020B0604020202020204" pitchFamily="34" charset="0"/>
              <a:buChar char="•"/>
            </a:pPr>
            <a:r>
              <a:rPr lang="en-IE"/>
              <a:t>How does the project meet your smallholdings needs and how were these needs uncovered?</a:t>
            </a:r>
          </a:p>
          <a:p>
            <a:pPr marL="342900" indent="-342900" algn="l">
              <a:buFont typeface="Arial" panose="020B0604020202020204" pitchFamily="34" charset="0"/>
              <a:buChar char="•"/>
            </a:pPr>
            <a:r>
              <a:rPr lang="en-IE"/>
              <a:t>What is the economic impact of the project on your smallholding or on that of the local economy?</a:t>
            </a:r>
          </a:p>
          <a:p>
            <a:pPr algn="l"/>
            <a:r>
              <a:rPr lang="en-IE"/>
              <a:t>It is important to answer these questions in both a qualitative and quantitative manner. This is a good place to bring in some story telling to paint a clear picture.</a:t>
            </a:r>
          </a:p>
        </p:txBody>
      </p:sp>
      <p:sp>
        <p:nvSpPr>
          <p:cNvPr id="4" name="Text Placeholder 3">
            <a:extLst>
              <a:ext uri="{FF2B5EF4-FFF2-40B4-BE49-F238E27FC236}">
                <a16:creationId xmlns:a16="http://schemas.microsoft.com/office/drawing/2014/main" id="{4D5F076C-050D-D0F5-260D-C792BD337154}"/>
              </a:ext>
            </a:extLst>
          </p:cNvPr>
          <p:cNvSpPr>
            <a:spLocks noGrp="1"/>
          </p:cNvSpPr>
          <p:nvPr>
            <p:ph type="body" sz="quarter" idx="18"/>
          </p:nvPr>
        </p:nvSpPr>
        <p:spPr/>
        <p:txBody>
          <a:bodyPr/>
          <a:lstStyle/>
          <a:p>
            <a:r>
              <a:rPr lang="en-IE"/>
              <a:t>TIP 3:</a:t>
            </a:r>
            <a:r>
              <a:rPr lang="en-IE" b="0"/>
              <a:t> Sell the benefits of your proposed project</a:t>
            </a:r>
            <a:endParaRPr lang="en-IE"/>
          </a:p>
        </p:txBody>
      </p:sp>
    </p:spTree>
    <p:extLst>
      <p:ext uri="{BB962C8B-B14F-4D97-AF65-F5344CB8AC3E}">
        <p14:creationId xmlns:p14="http://schemas.microsoft.com/office/powerpoint/2010/main" val="14727988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96A40B-AC77-7977-EC73-7CC7B11091C3}"/>
              </a:ext>
            </a:extLst>
          </p:cNvPr>
          <p:cNvSpPr>
            <a:spLocks noGrp="1"/>
          </p:cNvSpPr>
          <p:nvPr>
            <p:ph type="body" sz="quarter" idx="16"/>
          </p:nvPr>
        </p:nvSpPr>
        <p:spPr/>
        <p:txBody>
          <a:bodyPr/>
          <a:lstStyle/>
          <a:p>
            <a:pPr algn="l"/>
            <a:r>
              <a:rPr lang="en-IE"/>
              <a:t>One of the primary reasons why applications get funded is that the funders are convinced that the applicant is:</a:t>
            </a:r>
          </a:p>
          <a:p>
            <a:pPr marL="457200" indent="-457200" algn="l">
              <a:buFont typeface="+mj-lt"/>
              <a:buAutoNum type="arabicPeriod"/>
            </a:pPr>
            <a:r>
              <a:rPr lang="en-IE"/>
              <a:t>Well organised</a:t>
            </a:r>
          </a:p>
          <a:p>
            <a:pPr marL="457200" indent="-457200" algn="l">
              <a:buFont typeface="+mj-lt"/>
              <a:buAutoNum type="arabicPeriod"/>
            </a:pPr>
            <a:r>
              <a:rPr lang="en-IE"/>
              <a:t>Has a good track record</a:t>
            </a:r>
          </a:p>
          <a:p>
            <a:pPr marL="457200" indent="-457200" algn="l">
              <a:buFont typeface="+mj-lt"/>
              <a:buAutoNum type="arabicPeriod"/>
            </a:pPr>
            <a:r>
              <a:rPr lang="en-IE"/>
              <a:t>Is a capable ‘promoter’ to carry out the proposed project</a:t>
            </a:r>
          </a:p>
          <a:p>
            <a:pPr algn="l"/>
            <a:r>
              <a:rPr lang="en-IE"/>
              <a:t>To do this you need to approach the application creation process in a </a:t>
            </a:r>
            <a:r>
              <a:rPr lang="en-IE" b="1"/>
              <a:t>professional manner</a:t>
            </a:r>
            <a:r>
              <a:rPr lang="en-IE"/>
              <a:t>.</a:t>
            </a:r>
          </a:p>
        </p:txBody>
      </p:sp>
      <p:sp>
        <p:nvSpPr>
          <p:cNvPr id="4" name="Text Placeholder 3">
            <a:extLst>
              <a:ext uri="{FF2B5EF4-FFF2-40B4-BE49-F238E27FC236}">
                <a16:creationId xmlns:a16="http://schemas.microsoft.com/office/drawing/2014/main" id="{A9352E4E-A02B-F211-31C4-D0D3BA11ECB1}"/>
              </a:ext>
            </a:extLst>
          </p:cNvPr>
          <p:cNvSpPr>
            <a:spLocks noGrp="1"/>
          </p:cNvSpPr>
          <p:nvPr>
            <p:ph type="body" sz="quarter" idx="18"/>
          </p:nvPr>
        </p:nvSpPr>
        <p:spPr/>
        <p:txBody>
          <a:bodyPr/>
          <a:lstStyle/>
          <a:p>
            <a:r>
              <a:rPr lang="en-IE"/>
              <a:t>TIP 4:</a:t>
            </a:r>
            <a:r>
              <a:rPr lang="en-IE" b="0"/>
              <a:t> Build on your credibility and be professional</a:t>
            </a:r>
            <a:endParaRPr lang="en-IE"/>
          </a:p>
        </p:txBody>
      </p:sp>
      <p:pic>
        <p:nvPicPr>
          <p:cNvPr id="10" name="Picture Placeholder 9" descr="Woman in an indoor garden">
            <a:extLst>
              <a:ext uri="{FF2B5EF4-FFF2-40B4-BE49-F238E27FC236}">
                <a16:creationId xmlns:a16="http://schemas.microsoft.com/office/drawing/2014/main" id="{A205FE32-ABAE-C3E1-6FF2-C4AA3BF78A5A}"/>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188339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rson carrying sunflower">
            <a:extLst>
              <a:ext uri="{FF2B5EF4-FFF2-40B4-BE49-F238E27FC236}">
                <a16:creationId xmlns:a16="http://schemas.microsoft.com/office/drawing/2014/main" id="{7ED80035-DDFE-094C-7B37-D7A5CD755EAA}"/>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089299F7-5120-0661-A58D-B4592488CD5B}"/>
              </a:ext>
            </a:extLst>
          </p:cNvPr>
          <p:cNvSpPr>
            <a:spLocks noGrp="1"/>
          </p:cNvSpPr>
          <p:nvPr>
            <p:ph type="body" sz="quarter" idx="16"/>
          </p:nvPr>
        </p:nvSpPr>
        <p:spPr/>
        <p:txBody>
          <a:bodyPr/>
          <a:lstStyle/>
          <a:p>
            <a:r>
              <a:rPr lang="en-IE" i="1"/>
              <a:t>“People will forget what you said. People will forget what you did. But people will never forget how you made them feel.” – Maya Angelou</a:t>
            </a:r>
          </a:p>
          <a:p>
            <a:pPr algn="l"/>
            <a:r>
              <a:rPr lang="en-IE"/>
              <a:t>If you are excited about the project’s potential – share that excitement. If you believe in it – share that belief. </a:t>
            </a:r>
          </a:p>
          <a:p>
            <a:pPr algn="l"/>
            <a:r>
              <a:rPr lang="en-IE"/>
              <a:t>Remember that funders are people too and they might be experiencing the problem that you are trying to provide a solution to.</a:t>
            </a:r>
          </a:p>
          <a:p>
            <a:pPr algn="l"/>
            <a:r>
              <a:rPr lang="en-IE"/>
              <a:t>Always remember the human element when crafting an application.</a:t>
            </a:r>
          </a:p>
        </p:txBody>
      </p:sp>
      <p:sp>
        <p:nvSpPr>
          <p:cNvPr id="4" name="Text Placeholder 3">
            <a:extLst>
              <a:ext uri="{FF2B5EF4-FFF2-40B4-BE49-F238E27FC236}">
                <a16:creationId xmlns:a16="http://schemas.microsoft.com/office/drawing/2014/main" id="{5F269C7B-F0B2-2AB3-2070-D99E18A2B1D6}"/>
              </a:ext>
            </a:extLst>
          </p:cNvPr>
          <p:cNvSpPr>
            <a:spLocks noGrp="1"/>
          </p:cNvSpPr>
          <p:nvPr>
            <p:ph type="body" sz="quarter" idx="18"/>
          </p:nvPr>
        </p:nvSpPr>
        <p:spPr>
          <a:xfrm>
            <a:off x="447065" y="309491"/>
            <a:ext cx="6781871" cy="1210837"/>
          </a:xfrm>
        </p:spPr>
        <p:txBody>
          <a:bodyPr>
            <a:normAutofit/>
          </a:bodyPr>
          <a:lstStyle/>
          <a:p>
            <a:r>
              <a:rPr lang="en-IE"/>
              <a:t>TIP 5:</a:t>
            </a:r>
            <a:r>
              <a:rPr lang="en-IE" b="0"/>
              <a:t> Share your passion and remember people give to people…</a:t>
            </a:r>
            <a:endParaRPr lang="en-IE"/>
          </a:p>
        </p:txBody>
      </p:sp>
    </p:spTree>
    <p:extLst>
      <p:ext uri="{BB962C8B-B14F-4D97-AF65-F5344CB8AC3E}">
        <p14:creationId xmlns:p14="http://schemas.microsoft.com/office/powerpoint/2010/main" val="17837840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ry cracking soil">
            <a:extLst>
              <a:ext uri="{FF2B5EF4-FFF2-40B4-BE49-F238E27FC236}">
                <a16:creationId xmlns:a16="http://schemas.microsoft.com/office/drawing/2014/main" id="{ABA42C6A-A7DA-4C6D-6761-EC65362D53D5}"/>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3" name="Text Placeholder 2">
            <a:extLst>
              <a:ext uri="{FF2B5EF4-FFF2-40B4-BE49-F238E27FC236}">
                <a16:creationId xmlns:a16="http://schemas.microsoft.com/office/drawing/2014/main" id="{A579F46F-05D8-743D-5265-7CF502D8173D}"/>
              </a:ext>
            </a:extLst>
          </p:cNvPr>
          <p:cNvSpPr>
            <a:spLocks noGrp="1"/>
          </p:cNvSpPr>
          <p:nvPr>
            <p:ph type="body" sz="quarter" idx="16"/>
          </p:nvPr>
        </p:nvSpPr>
        <p:spPr/>
        <p:txBody>
          <a:bodyPr/>
          <a:lstStyle/>
          <a:p>
            <a:pPr algn="l"/>
            <a:r>
              <a:rPr lang="en-IE"/>
              <a:t>Often a good way to strengthen your funding application is </a:t>
            </a:r>
            <a:r>
              <a:rPr lang="en-IE" b="1"/>
              <a:t>to try and find cracks or flaws in it</a:t>
            </a:r>
            <a:r>
              <a:rPr lang="en-IE"/>
              <a:t>.</a:t>
            </a:r>
          </a:p>
          <a:p>
            <a:pPr algn="l"/>
            <a:r>
              <a:rPr lang="en-IE"/>
              <a:t>So ask yourself and others; ‘Why wouldn’t they fund this?’</a:t>
            </a:r>
          </a:p>
          <a:p>
            <a:pPr algn="l"/>
            <a:r>
              <a:rPr lang="en-IE"/>
              <a:t>Having identified the weaknesses you can then work on correcting them and making a more concrete case.</a:t>
            </a:r>
          </a:p>
          <a:p>
            <a:pPr algn="l"/>
            <a:r>
              <a:rPr lang="en-IE"/>
              <a:t>This is a great exercise to do with others and they may see things/gaps that you didn’t realise were there.</a:t>
            </a:r>
          </a:p>
        </p:txBody>
      </p:sp>
      <p:sp>
        <p:nvSpPr>
          <p:cNvPr id="4" name="Text Placeholder 3">
            <a:extLst>
              <a:ext uri="{FF2B5EF4-FFF2-40B4-BE49-F238E27FC236}">
                <a16:creationId xmlns:a16="http://schemas.microsoft.com/office/drawing/2014/main" id="{CAF6894E-53AD-DE7F-DE6C-1F52813F7F9E}"/>
              </a:ext>
            </a:extLst>
          </p:cNvPr>
          <p:cNvSpPr>
            <a:spLocks noGrp="1"/>
          </p:cNvSpPr>
          <p:nvPr>
            <p:ph type="body" sz="quarter" idx="18"/>
          </p:nvPr>
        </p:nvSpPr>
        <p:spPr/>
        <p:txBody>
          <a:bodyPr/>
          <a:lstStyle/>
          <a:p>
            <a:r>
              <a:rPr lang="en-IE"/>
              <a:t>TIP 6:</a:t>
            </a:r>
            <a:r>
              <a:rPr lang="en-IE" b="0"/>
              <a:t> Ask yourself ‘Why wouldn’t they fund this?’</a:t>
            </a:r>
            <a:endParaRPr lang="en-IE"/>
          </a:p>
        </p:txBody>
      </p:sp>
    </p:spTree>
    <p:extLst>
      <p:ext uri="{BB962C8B-B14F-4D97-AF65-F5344CB8AC3E}">
        <p14:creationId xmlns:p14="http://schemas.microsoft.com/office/powerpoint/2010/main" val="7620997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47708A3-8C9A-F96E-3BBC-3811BF95C7FE}"/>
              </a:ext>
            </a:extLst>
          </p:cNvPr>
          <p:cNvPicPr>
            <a:picLocks noGrp="1" noChangeAspect="1"/>
          </p:cNvPicPr>
          <p:nvPr>
            <p:ph type="pic" sz="quarter" idx="17"/>
          </p:nvPr>
        </p:nvPicPr>
        <p:blipFill rotWithShape="1">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l="8566" r="6726"/>
          <a:stretch/>
        </p:blipFill>
        <p:spPr>
          <a:xfrm>
            <a:off x="7340026" y="0"/>
            <a:ext cx="4851974" cy="6858000"/>
          </a:xfrm>
        </p:spPr>
      </p:pic>
      <p:sp>
        <p:nvSpPr>
          <p:cNvPr id="3" name="Text Placeholder 2">
            <a:extLst>
              <a:ext uri="{FF2B5EF4-FFF2-40B4-BE49-F238E27FC236}">
                <a16:creationId xmlns:a16="http://schemas.microsoft.com/office/drawing/2014/main" id="{3321D9F3-CD6D-1065-D0E4-6DE10DC8B7F4}"/>
              </a:ext>
            </a:extLst>
          </p:cNvPr>
          <p:cNvSpPr>
            <a:spLocks noGrp="1"/>
          </p:cNvSpPr>
          <p:nvPr>
            <p:ph type="body" sz="quarter" idx="16"/>
          </p:nvPr>
        </p:nvSpPr>
        <p:spPr>
          <a:xfrm>
            <a:off x="447065" y="2067342"/>
            <a:ext cx="6892961" cy="4038015"/>
          </a:xfrm>
        </p:spPr>
        <p:txBody>
          <a:bodyPr/>
          <a:lstStyle/>
          <a:p>
            <a:pPr algn="l"/>
            <a:r>
              <a:rPr lang="en-IE" dirty="0"/>
              <a:t>In the last few sections we worked on your financials with great care…this is why:</a:t>
            </a:r>
          </a:p>
          <a:p>
            <a:pPr marL="342900" indent="-342900" algn="l">
              <a:buFont typeface="Arial" panose="020B0604020202020204" pitchFamily="34" charset="0"/>
              <a:buChar char="•"/>
            </a:pPr>
            <a:r>
              <a:rPr lang="en-IE" dirty="0"/>
              <a:t>Be thorough in the project financial planning, costing your expenditure in line with the tender process (if necessary) that was highlighted by the funder</a:t>
            </a:r>
          </a:p>
          <a:p>
            <a:pPr marL="342900" indent="-342900" algn="l">
              <a:buFont typeface="Arial" panose="020B0604020202020204" pitchFamily="34" charset="0"/>
              <a:buChar char="•"/>
            </a:pPr>
            <a:r>
              <a:rPr lang="en-IE" dirty="0"/>
              <a:t>If required be convincing you have your match-funding in place</a:t>
            </a:r>
          </a:p>
          <a:p>
            <a:pPr marL="342900" indent="-342900" algn="l">
              <a:buFont typeface="Arial" panose="020B0604020202020204" pitchFamily="34" charset="0"/>
              <a:buChar char="•"/>
            </a:pPr>
            <a:r>
              <a:rPr lang="en-IE" dirty="0"/>
              <a:t>Know your overhead costs</a:t>
            </a:r>
          </a:p>
          <a:p>
            <a:pPr marL="342900" indent="-342900" algn="l">
              <a:buFont typeface="Arial" panose="020B0604020202020204" pitchFamily="34" charset="0"/>
              <a:buChar char="•"/>
            </a:pPr>
            <a:r>
              <a:rPr lang="en-IE" dirty="0"/>
              <a:t>Have last year’s (at least) accounts ready</a:t>
            </a:r>
          </a:p>
          <a:p>
            <a:pPr marL="342900" indent="-342900" algn="l">
              <a:buFont typeface="Arial" panose="020B0604020202020204" pitchFamily="34" charset="0"/>
              <a:buChar char="•"/>
            </a:pPr>
            <a:r>
              <a:rPr lang="en-IE" dirty="0"/>
              <a:t>Have your financial projections</a:t>
            </a:r>
          </a:p>
        </p:txBody>
      </p:sp>
      <p:sp>
        <p:nvSpPr>
          <p:cNvPr id="4" name="Text Placeholder 3">
            <a:extLst>
              <a:ext uri="{FF2B5EF4-FFF2-40B4-BE49-F238E27FC236}">
                <a16:creationId xmlns:a16="http://schemas.microsoft.com/office/drawing/2014/main" id="{57348890-196A-4288-6EF7-94DB38C69D83}"/>
              </a:ext>
            </a:extLst>
          </p:cNvPr>
          <p:cNvSpPr>
            <a:spLocks noGrp="1"/>
          </p:cNvSpPr>
          <p:nvPr>
            <p:ph type="body" sz="quarter" idx="18"/>
          </p:nvPr>
        </p:nvSpPr>
        <p:spPr/>
        <p:txBody>
          <a:bodyPr/>
          <a:lstStyle/>
          <a:p>
            <a:r>
              <a:rPr lang="en-IE"/>
              <a:t>TIP 7: </a:t>
            </a:r>
            <a:r>
              <a:rPr lang="en-IE" b="0"/>
              <a:t>Budget – Know your finances</a:t>
            </a:r>
            <a:endParaRPr lang="en-IE"/>
          </a:p>
        </p:txBody>
      </p:sp>
    </p:spTree>
    <p:extLst>
      <p:ext uri="{BB962C8B-B14F-4D97-AF65-F5344CB8AC3E}">
        <p14:creationId xmlns:p14="http://schemas.microsoft.com/office/powerpoint/2010/main" val="24899094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Old house by the mountains">
            <a:extLst>
              <a:ext uri="{FF2B5EF4-FFF2-40B4-BE49-F238E27FC236}">
                <a16:creationId xmlns:a16="http://schemas.microsoft.com/office/drawing/2014/main" id="{B8390E27-6639-2D84-4293-05FEF8D6BBE7}"/>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3" name="Text Placeholder 2">
            <a:extLst>
              <a:ext uri="{FF2B5EF4-FFF2-40B4-BE49-F238E27FC236}">
                <a16:creationId xmlns:a16="http://schemas.microsoft.com/office/drawing/2014/main" id="{C023B22C-70E2-6E20-B19F-6FEE1FC137AA}"/>
              </a:ext>
            </a:extLst>
          </p:cNvPr>
          <p:cNvSpPr>
            <a:spLocks noGrp="1"/>
          </p:cNvSpPr>
          <p:nvPr>
            <p:ph type="body" sz="quarter" idx="16"/>
          </p:nvPr>
        </p:nvSpPr>
        <p:spPr>
          <a:xfrm>
            <a:off x="447065" y="2067342"/>
            <a:ext cx="6678354" cy="4038015"/>
          </a:xfrm>
        </p:spPr>
        <p:txBody>
          <a:bodyPr/>
          <a:lstStyle/>
          <a:p>
            <a:pPr algn="l"/>
            <a:r>
              <a:rPr lang="en-IE"/>
              <a:t>Sustainability is key. With this in mind, you should prepare answers which address:</a:t>
            </a:r>
          </a:p>
          <a:p>
            <a:pPr marL="342900" indent="-342900" algn="l">
              <a:buFont typeface="Arial" panose="020B0604020202020204" pitchFamily="34" charset="0"/>
              <a:buChar char="•"/>
            </a:pPr>
            <a:r>
              <a:rPr lang="en-IE"/>
              <a:t>How will the impact continue/live on?</a:t>
            </a:r>
          </a:p>
          <a:p>
            <a:pPr marL="342900" indent="-342900" algn="l">
              <a:buFont typeface="Arial" panose="020B0604020202020204" pitchFamily="34" charset="0"/>
              <a:buChar char="•"/>
            </a:pPr>
            <a:r>
              <a:rPr lang="en-IE"/>
              <a:t>What are the risks (internal &amp; external)?</a:t>
            </a:r>
          </a:p>
          <a:p>
            <a:pPr marL="342900" indent="-342900" algn="l">
              <a:buFont typeface="Arial" panose="020B0604020202020204" pitchFamily="34" charset="0"/>
              <a:buChar char="•"/>
            </a:pPr>
            <a:r>
              <a:rPr lang="en-IE"/>
              <a:t>How will you implement:</a:t>
            </a:r>
          </a:p>
          <a:p>
            <a:pPr marL="914400" lvl="1" indent="-457200" algn="l">
              <a:buFont typeface="+mj-lt"/>
              <a:buAutoNum type="arabicPeriod"/>
            </a:pPr>
            <a:r>
              <a:rPr lang="en-IE"/>
              <a:t>Monitoring</a:t>
            </a:r>
          </a:p>
          <a:p>
            <a:pPr marL="914400" lvl="1" indent="-457200" algn="l">
              <a:buFont typeface="+mj-lt"/>
              <a:buAutoNum type="arabicPeriod"/>
            </a:pPr>
            <a:r>
              <a:rPr lang="en-IE"/>
              <a:t>Evaluation</a:t>
            </a:r>
          </a:p>
          <a:p>
            <a:pPr marL="914400" lvl="1" indent="-457200" algn="l">
              <a:buFont typeface="+mj-lt"/>
              <a:buAutoNum type="arabicPeriod"/>
            </a:pPr>
            <a:r>
              <a:rPr lang="en-IE"/>
              <a:t>Reporting</a:t>
            </a:r>
          </a:p>
          <a:p>
            <a:pPr algn="l"/>
            <a:r>
              <a:rPr lang="en-IE"/>
              <a:t>Remember it’s a long road and not just a hurdle run that the funder is focused on. The future matters!</a:t>
            </a:r>
          </a:p>
        </p:txBody>
      </p:sp>
      <p:sp>
        <p:nvSpPr>
          <p:cNvPr id="4" name="Text Placeholder 3">
            <a:extLst>
              <a:ext uri="{FF2B5EF4-FFF2-40B4-BE49-F238E27FC236}">
                <a16:creationId xmlns:a16="http://schemas.microsoft.com/office/drawing/2014/main" id="{873A527F-D221-7C2F-FC0A-53708465ADA0}"/>
              </a:ext>
            </a:extLst>
          </p:cNvPr>
          <p:cNvSpPr>
            <a:spLocks noGrp="1"/>
          </p:cNvSpPr>
          <p:nvPr>
            <p:ph type="body" sz="quarter" idx="18"/>
          </p:nvPr>
        </p:nvSpPr>
        <p:spPr/>
        <p:txBody>
          <a:bodyPr/>
          <a:lstStyle/>
          <a:p>
            <a:r>
              <a:rPr lang="en-IE"/>
              <a:t>TIP 8:</a:t>
            </a:r>
            <a:r>
              <a:rPr lang="en-IE" b="0"/>
              <a:t> Pay particular attention to the sustainability section</a:t>
            </a:r>
            <a:endParaRPr lang="en-IE"/>
          </a:p>
        </p:txBody>
      </p:sp>
    </p:spTree>
    <p:extLst>
      <p:ext uri="{BB962C8B-B14F-4D97-AF65-F5344CB8AC3E}">
        <p14:creationId xmlns:p14="http://schemas.microsoft.com/office/powerpoint/2010/main" val="14416740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871AF6-01A8-4541-9301-6117C6DCC477}"/>
              </a:ext>
            </a:extLst>
          </p:cNvPr>
          <p:cNvSpPr>
            <a:spLocks noGrp="1"/>
          </p:cNvSpPr>
          <p:nvPr>
            <p:ph type="body" sz="quarter" idx="16"/>
          </p:nvPr>
        </p:nvSpPr>
        <p:spPr/>
        <p:txBody>
          <a:bodyPr/>
          <a:lstStyle/>
          <a:p>
            <a:pPr algn="l"/>
            <a:r>
              <a:rPr lang="en-IE" b="1"/>
              <a:t>TIP 9:</a:t>
            </a:r>
            <a:r>
              <a:rPr lang="en-IE"/>
              <a:t> Don’t assume the funder has prior knowledge, Describe your background and capabilities with conviction and describe your project truthfully and succinctly.</a:t>
            </a:r>
          </a:p>
          <a:p>
            <a:pPr algn="l"/>
            <a:r>
              <a:rPr lang="en-IE" b="1"/>
              <a:t>TIP 10:</a:t>
            </a:r>
            <a:r>
              <a:rPr lang="en-IE"/>
              <a:t> Break down the application process into bite-size pieces. Many people start well but fade as the application form progresses…Stay strong through-out!</a:t>
            </a:r>
          </a:p>
          <a:p>
            <a:pPr algn="l"/>
            <a:r>
              <a:rPr lang="en-IE" b="1"/>
              <a:t>TIP 11: </a:t>
            </a:r>
            <a:r>
              <a:rPr lang="en-IE"/>
              <a:t>Think carefully about the presentation of your application – appearances matter. Most funders will read many applications and in an application is easy to read and well presented it makes their lives easier.</a:t>
            </a:r>
          </a:p>
          <a:p>
            <a:pPr algn="l"/>
            <a:r>
              <a:rPr lang="en-IE" b="1"/>
              <a:t>TIP 12: </a:t>
            </a:r>
            <a:r>
              <a:rPr lang="en-IE"/>
              <a:t>Do not overpromise – one day you will have to deliver!</a:t>
            </a:r>
          </a:p>
          <a:p>
            <a:pPr algn="l"/>
            <a:r>
              <a:rPr lang="en-IE" b="1"/>
              <a:t>TIP 13: </a:t>
            </a:r>
            <a:r>
              <a:rPr lang="en-IE"/>
              <a:t>It always takes a lot longer to put an application for funding together that you expect.</a:t>
            </a:r>
            <a:endParaRPr lang="en-RU" b="1"/>
          </a:p>
        </p:txBody>
      </p:sp>
      <p:sp>
        <p:nvSpPr>
          <p:cNvPr id="3" name="Text Placeholder 2">
            <a:extLst>
              <a:ext uri="{FF2B5EF4-FFF2-40B4-BE49-F238E27FC236}">
                <a16:creationId xmlns:a16="http://schemas.microsoft.com/office/drawing/2014/main" id="{38EF719F-715C-1544-B79E-1EE28DEABEAE}"/>
              </a:ext>
            </a:extLst>
          </p:cNvPr>
          <p:cNvSpPr>
            <a:spLocks noGrp="1"/>
          </p:cNvSpPr>
          <p:nvPr>
            <p:ph type="body" sz="quarter" idx="18"/>
          </p:nvPr>
        </p:nvSpPr>
        <p:spPr>
          <a:xfrm>
            <a:off x="214153" y="317057"/>
            <a:ext cx="7851546" cy="1210837"/>
          </a:xfrm>
        </p:spPr>
        <p:txBody>
          <a:bodyPr/>
          <a:lstStyle/>
          <a:p>
            <a:r>
              <a:rPr lang="en-IE"/>
              <a:t>More TIPS for success in writing a funding application…</a:t>
            </a:r>
            <a:endParaRPr lang="en-RU"/>
          </a:p>
        </p:txBody>
      </p:sp>
      <p:pic>
        <p:nvPicPr>
          <p:cNvPr id="5" name="Picture 4">
            <a:extLst>
              <a:ext uri="{FF2B5EF4-FFF2-40B4-BE49-F238E27FC236}">
                <a16:creationId xmlns:a16="http://schemas.microsoft.com/office/drawing/2014/main" id="{297098EF-AC0D-0DDC-CC33-78C15804F7EE}"/>
              </a:ext>
            </a:extLst>
          </p:cNvPr>
          <p:cNvPicPr>
            <a:picLocks noChangeAspect="1"/>
          </p:cNvPicPr>
          <p:nvPr/>
        </p:nvPicPr>
        <p:blipFill>
          <a:blip r:embed="rId2"/>
          <a:stretch>
            <a:fillRect/>
          </a:stretch>
        </p:blipFill>
        <p:spPr>
          <a:xfrm>
            <a:off x="10375804" y="195362"/>
            <a:ext cx="1378021" cy="1454225"/>
          </a:xfrm>
          <a:prstGeom prst="rect">
            <a:avLst/>
          </a:prstGeom>
        </p:spPr>
      </p:pic>
    </p:spTree>
    <p:extLst>
      <p:ext uri="{BB962C8B-B14F-4D97-AF65-F5344CB8AC3E}">
        <p14:creationId xmlns:p14="http://schemas.microsoft.com/office/powerpoint/2010/main" val="19564440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871AF6-01A8-4541-9301-6117C6DCC477}"/>
              </a:ext>
            </a:extLst>
          </p:cNvPr>
          <p:cNvSpPr>
            <a:spLocks noGrp="1"/>
          </p:cNvSpPr>
          <p:nvPr>
            <p:ph type="body" sz="quarter" idx="16"/>
          </p:nvPr>
        </p:nvSpPr>
        <p:spPr/>
        <p:txBody>
          <a:bodyPr/>
          <a:lstStyle/>
          <a:p>
            <a:pPr algn="l"/>
            <a:r>
              <a:rPr lang="en-IE" b="1"/>
              <a:t>TIP 14:</a:t>
            </a:r>
            <a:r>
              <a:rPr lang="en-IE"/>
              <a:t> Remember it can be a competitive process – put your best foot forward</a:t>
            </a:r>
          </a:p>
          <a:p>
            <a:pPr algn="l"/>
            <a:r>
              <a:rPr lang="en-IE" b="1"/>
              <a:t>TIP 15:</a:t>
            </a:r>
            <a:r>
              <a:rPr lang="en-IE"/>
              <a:t> Write in an interesting way that captures the energy and spirit of your beliefs, your vision and your project</a:t>
            </a:r>
          </a:p>
          <a:p>
            <a:pPr algn="l"/>
            <a:r>
              <a:rPr lang="en-IE" b="1"/>
              <a:t>TIP 16: </a:t>
            </a:r>
            <a:r>
              <a:rPr lang="en-IE"/>
              <a:t>It is important to provide evidence of ‘need’. It is not enough to say: “we know…” or “we think…”. Back statements up with relevant research.</a:t>
            </a:r>
          </a:p>
          <a:p>
            <a:pPr algn="l"/>
            <a:r>
              <a:rPr lang="en-IE" b="1"/>
              <a:t>TIP 17: </a:t>
            </a:r>
            <a:r>
              <a:rPr lang="en-IE"/>
              <a:t>Show how your proposed project is additional – not competing or causing a displacement of others</a:t>
            </a:r>
          </a:p>
          <a:p>
            <a:pPr algn="l"/>
            <a:r>
              <a:rPr lang="en-IE" b="1"/>
              <a:t>TIP 18: </a:t>
            </a:r>
            <a:r>
              <a:rPr lang="en-IE"/>
              <a:t>ALWAYS – talk to the funding agency (bank or organisation) before you apply</a:t>
            </a:r>
            <a:endParaRPr lang="en-RU" b="1"/>
          </a:p>
        </p:txBody>
      </p:sp>
      <p:sp>
        <p:nvSpPr>
          <p:cNvPr id="3" name="Text Placeholder 2">
            <a:extLst>
              <a:ext uri="{FF2B5EF4-FFF2-40B4-BE49-F238E27FC236}">
                <a16:creationId xmlns:a16="http://schemas.microsoft.com/office/drawing/2014/main" id="{38EF719F-715C-1544-B79E-1EE28DEABEAE}"/>
              </a:ext>
            </a:extLst>
          </p:cNvPr>
          <p:cNvSpPr>
            <a:spLocks noGrp="1"/>
          </p:cNvSpPr>
          <p:nvPr>
            <p:ph type="body" sz="quarter" idx="18"/>
          </p:nvPr>
        </p:nvSpPr>
        <p:spPr>
          <a:xfrm>
            <a:off x="214153" y="317057"/>
            <a:ext cx="7851546" cy="1210837"/>
          </a:xfrm>
        </p:spPr>
        <p:txBody>
          <a:bodyPr/>
          <a:lstStyle/>
          <a:p>
            <a:r>
              <a:rPr lang="en-IE"/>
              <a:t>More TIPS for success in writing a funding application…</a:t>
            </a:r>
            <a:endParaRPr lang="en-RU"/>
          </a:p>
        </p:txBody>
      </p:sp>
      <p:pic>
        <p:nvPicPr>
          <p:cNvPr id="5" name="Picture 4">
            <a:extLst>
              <a:ext uri="{FF2B5EF4-FFF2-40B4-BE49-F238E27FC236}">
                <a16:creationId xmlns:a16="http://schemas.microsoft.com/office/drawing/2014/main" id="{297098EF-AC0D-0DDC-CC33-78C15804F7EE}"/>
              </a:ext>
            </a:extLst>
          </p:cNvPr>
          <p:cNvPicPr>
            <a:picLocks noChangeAspect="1"/>
          </p:cNvPicPr>
          <p:nvPr/>
        </p:nvPicPr>
        <p:blipFill>
          <a:blip r:embed="rId2"/>
          <a:stretch>
            <a:fillRect/>
          </a:stretch>
        </p:blipFill>
        <p:spPr>
          <a:xfrm>
            <a:off x="10375804" y="195362"/>
            <a:ext cx="1378021" cy="1454225"/>
          </a:xfrm>
          <a:prstGeom prst="rect">
            <a:avLst/>
          </a:prstGeom>
        </p:spPr>
      </p:pic>
    </p:spTree>
    <p:extLst>
      <p:ext uri="{BB962C8B-B14F-4D97-AF65-F5344CB8AC3E}">
        <p14:creationId xmlns:p14="http://schemas.microsoft.com/office/powerpoint/2010/main" val="3434357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ows on a mountains pasture">
            <a:extLst>
              <a:ext uri="{FF2B5EF4-FFF2-40B4-BE49-F238E27FC236}">
                <a16:creationId xmlns:a16="http://schemas.microsoft.com/office/drawing/2014/main" id="{BA8B9E6E-66B3-3285-60FC-C0EB4BBC5884}"/>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3" name="Text Placeholder 2">
            <a:extLst>
              <a:ext uri="{FF2B5EF4-FFF2-40B4-BE49-F238E27FC236}">
                <a16:creationId xmlns:a16="http://schemas.microsoft.com/office/drawing/2014/main" id="{0AB73FA4-DEC5-DABC-62D1-EF0D00A775F8}"/>
              </a:ext>
            </a:extLst>
          </p:cNvPr>
          <p:cNvSpPr>
            <a:spLocks noGrp="1"/>
          </p:cNvSpPr>
          <p:nvPr>
            <p:ph type="body" sz="quarter" idx="16"/>
          </p:nvPr>
        </p:nvSpPr>
        <p:spPr>
          <a:xfrm>
            <a:off x="352947" y="1981077"/>
            <a:ext cx="6677581" cy="4038015"/>
          </a:xfrm>
        </p:spPr>
        <p:txBody>
          <a:bodyPr/>
          <a:lstStyle/>
          <a:p>
            <a:pPr algn="l"/>
            <a:r>
              <a:rPr lang="en-US" dirty="0"/>
              <a:t>All businesses need money coming in to pay the bills. </a:t>
            </a:r>
            <a:r>
              <a:rPr lang="en-US" b="1" dirty="0"/>
              <a:t>Cash is the lifeblood of all businesses and monitoring cash flow is a key part of business management</a:t>
            </a:r>
            <a:r>
              <a:rPr lang="en-US" dirty="0"/>
              <a:t>.</a:t>
            </a:r>
          </a:p>
          <a:p>
            <a:pPr algn="l"/>
            <a:r>
              <a:rPr lang="en-US" dirty="0"/>
              <a:t>For smallholdings, the money coming in is typically not regular, in either amount or timing, therefore planning cash flow may be more difficult, but it is still a very important task for you as a smallholder.</a:t>
            </a:r>
          </a:p>
          <a:p>
            <a:pPr algn="l"/>
            <a:r>
              <a:rPr lang="en-US" dirty="0"/>
              <a:t>For many smallholders,  if the price falls around selling time, it is difficult to adjust spending as much of the money has already been spent.</a:t>
            </a:r>
            <a:endParaRPr lang="en-IE" dirty="0"/>
          </a:p>
        </p:txBody>
      </p:sp>
      <p:sp>
        <p:nvSpPr>
          <p:cNvPr id="4" name="Text Placeholder 3">
            <a:extLst>
              <a:ext uri="{FF2B5EF4-FFF2-40B4-BE49-F238E27FC236}">
                <a16:creationId xmlns:a16="http://schemas.microsoft.com/office/drawing/2014/main" id="{27508AC6-029F-5C7F-A462-07A06444E28C}"/>
              </a:ext>
            </a:extLst>
          </p:cNvPr>
          <p:cNvSpPr>
            <a:spLocks noGrp="1"/>
          </p:cNvSpPr>
          <p:nvPr>
            <p:ph type="body" sz="quarter" idx="18"/>
          </p:nvPr>
        </p:nvSpPr>
        <p:spPr/>
        <p:txBody>
          <a:bodyPr anchor="ctr"/>
          <a:lstStyle/>
          <a:p>
            <a:r>
              <a:rPr lang="en-IE" dirty="0"/>
              <a:t>Financial Planning for Smallholdings…</a:t>
            </a:r>
          </a:p>
        </p:txBody>
      </p:sp>
    </p:spTree>
    <p:extLst>
      <p:ext uri="{BB962C8B-B14F-4D97-AF65-F5344CB8AC3E}">
        <p14:creationId xmlns:p14="http://schemas.microsoft.com/office/powerpoint/2010/main" val="25940708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 person&#10;&#10;Description automatically generated">
            <a:extLst>
              <a:ext uri="{FF2B5EF4-FFF2-40B4-BE49-F238E27FC236}">
                <a16:creationId xmlns:a16="http://schemas.microsoft.com/office/drawing/2014/main" id="{C430E61D-599A-FE4B-6AF0-95590DE3C467}"/>
              </a:ext>
            </a:extLst>
          </p:cNvPr>
          <p:cNvPicPr>
            <a:picLocks noGrp="1" noChangeAspect="1"/>
          </p:cNvPicPr>
          <p:nvPr>
            <p:ph type="pic" sz="quarter" idx="19"/>
          </p:nvPr>
        </p:nvPicPr>
        <p:blipFill rotWithShape="1">
          <a:blip r:embed="rId2" cstate="print">
            <a:extLst>
              <a:ext uri="{28A0092B-C50C-407E-A947-70E740481C1C}">
                <a14:useLocalDpi xmlns:a14="http://schemas.microsoft.com/office/drawing/2010/main"/>
              </a:ext>
            </a:extLst>
          </a:blip>
          <a:srcRect/>
          <a:stretch/>
        </p:blipFill>
        <p:spPr>
          <a:xfrm>
            <a:off x="6497638" y="0"/>
            <a:ext cx="5694362" cy="6858000"/>
          </a:xfrm>
        </p:spPr>
      </p:pic>
      <p:sp>
        <p:nvSpPr>
          <p:cNvPr id="3" name="Text Placeholder 2">
            <a:extLst>
              <a:ext uri="{FF2B5EF4-FFF2-40B4-BE49-F238E27FC236}">
                <a16:creationId xmlns:a16="http://schemas.microsoft.com/office/drawing/2014/main" id="{38FBCC82-A859-FD99-9657-D42EB21B6FCC}"/>
              </a:ext>
            </a:extLst>
          </p:cNvPr>
          <p:cNvSpPr>
            <a:spLocks noGrp="1"/>
          </p:cNvSpPr>
          <p:nvPr>
            <p:ph type="body" sz="quarter" idx="18"/>
          </p:nvPr>
        </p:nvSpPr>
        <p:spPr>
          <a:xfrm>
            <a:off x="620613" y="1207895"/>
            <a:ext cx="5475387" cy="4460917"/>
          </a:xfrm>
        </p:spPr>
        <p:txBody>
          <a:bodyPr>
            <a:normAutofit/>
          </a:bodyPr>
          <a:lstStyle/>
          <a:p>
            <a:pPr marL="342900" indent="-342900" algn="l">
              <a:buFont typeface="Arial" panose="020B0604020202020204" pitchFamily="34" charset="0"/>
              <a:buChar char="•"/>
            </a:pPr>
            <a:r>
              <a:rPr lang="en-US" sz="2200">
                <a:hlinkClick r:id="rId3"/>
              </a:rPr>
              <a:t>Grants and Schemes - Teagasc | Agriculture and Food Development Authority</a:t>
            </a:r>
            <a:endParaRPr lang="en-US" sz="2200"/>
          </a:p>
          <a:p>
            <a:pPr marL="342900" indent="-342900" algn="l">
              <a:buFont typeface="Arial" panose="020B0604020202020204" pitchFamily="34" charset="0"/>
              <a:buChar char="•"/>
            </a:pPr>
            <a:r>
              <a:rPr lang="en-US" sz="2200">
                <a:hlinkClick r:id="rId4"/>
              </a:rPr>
              <a:t>gov.ie - Schemes and Payments (www.gov.ie)</a:t>
            </a:r>
            <a:endParaRPr lang="en-US" sz="2200"/>
          </a:p>
          <a:p>
            <a:pPr marL="342900" indent="-342900" algn="l">
              <a:buFont typeface="Arial" panose="020B0604020202020204" pitchFamily="34" charset="0"/>
              <a:buChar char="•"/>
            </a:pPr>
            <a:r>
              <a:rPr lang="en-US" sz="2200">
                <a:hlinkClick r:id="rId5"/>
              </a:rPr>
              <a:t>Agriculture and Farming, Finance Support to Farmers | AIB Business</a:t>
            </a:r>
            <a:endParaRPr lang="en-US" sz="2200"/>
          </a:p>
          <a:p>
            <a:pPr marL="342900" indent="-342900" algn="l">
              <a:buFont typeface="Arial" panose="020B0604020202020204" pitchFamily="34" charset="0"/>
              <a:buChar char="•"/>
            </a:pPr>
            <a:r>
              <a:rPr lang="en-US" sz="2200">
                <a:hlinkClick r:id="rId6"/>
              </a:rPr>
              <a:t>Brexit Impact Loan Scheme (BILS) – SBCI</a:t>
            </a:r>
            <a:endParaRPr lang="en-US" sz="2200"/>
          </a:p>
          <a:p>
            <a:pPr marL="342900" indent="-342900" algn="l">
              <a:buFont typeface="Arial" panose="020B0604020202020204" pitchFamily="34" charset="0"/>
              <a:buChar char="•"/>
            </a:pPr>
            <a:r>
              <a:rPr lang="en-US" sz="2200">
                <a:hlinkClick r:id="rId7"/>
              </a:rPr>
              <a:t>Crowdfunding in Ireland - a short guide (thinkbusiness.ie)</a:t>
            </a:r>
            <a:endParaRPr lang="en-IE" sz="2200"/>
          </a:p>
        </p:txBody>
      </p:sp>
      <p:sp>
        <p:nvSpPr>
          <p:cNvPr id="6" name="TextBox 5">
            <a:extLst>
              <a:ext uri="{FF2B5EF4-FFF2-40B4-BE49-F238E27FC236}">
                <a16:creationId xmlns:a16="http://schemas.microsoft.com/office/drawing/2014/main" id="{28D5E58E-07F5-A5EA-916B-ED92F7473A70}"/>
              </a:ext>
            </a:extLst>
          </p:cNvPr>
          <p:cNvSpPr txBox="1"/>
          <p:nvPr/>
        </p:nvSpPr>
        <p:spPr>
          <a:xfrm>
            <a:off x="517585" y="0"/>
            <a:ext cx="5980053" cy="1200329"/>
          </a:xfrm>
          <a:prstGeom prst="rect">
            <a:avLst/>
          </a:prstGeom>
          <a:noFill/>
        </p:spPr>
        <p:txBody>
          <a:bodyPr wrap="square" rtlCol="0">
            <a:spAutoFit/>
          </a:bodyPr>
          <a:lstStyle/>
          <a:p>
            <a:r>
              <a:rPr lang="en-IE" sz="3600">
                <a:solidFill>
                  <a:srgbClr val="A23B23"/>
                </a:solidFill>
              </a:rPr>
              <a:t>Explore the options available to you in your region…</a:t>
            </a:r>
          </a:p>
        </p:txBody>
      </p:sp>
      <p:sp>
        <p:nvSpPr>
          <p:cNvPr id="7" name="Arrow: Left 6">
            <a:extLst>
              <a:ext uri="{FF2B5EF4-FFF2-40B4-BE49-F238E27FC236}">
                <a16:creationId xmlns:a16="http://schemas.microsoft.com/office/drawing/2014/main" id="{E65A0822-28EE-CAED-9E5D-1F1521055774}"/>
              </a:ext>
            </a:extLst>
          </p:cNvPr>
          <p:cNvSpPr/>
          <p:nvPr/>
        </p:nvSpPr>
        <p:spPr>
          <a:xfrm>
            <a:off x="5426015" y="1345721"/>
            <a:ext cx="2665563" cy="1544128"/>
          </a:xfrm>
          <a:prstGeom prst="leftArrow">
            <a:avLst/>
          </a:prstGeom>
          <a:solidFill>
            <a:srgbClr val="6D6A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a:solidFill>
                  <a:schemeClr val="bg1"/>
                </a:solidFill>
              </a:rPr>
              <a:t>Some IRISH Options</a:t>
            </a:r>
          </a:p>
        </p:txBody>
      </p:sp>
    </p:spTree>
    <p:extLst>
      <p:ext uri="{BB962C8B-B14F-4D97-AF65-F5344CB8AC3E}">
        <p14:creationId xmlns:p14="http://schemas.microsoft.com/office/powerpoint/2010/main" val="29041920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18EB2B-ABC7-8E4F-B8D2-4BD541976C07}"/>
              </a:ext>
            </a:extLst>
          </p:cNvPr>
          <p:cNvSpPr>
            <a:spLocks noGrp="1"/>
          </p:cNvSpPr>
          <p:nvPr>
            <p:ph type="body" sz="quarter" idx="16"/>
          </p:nvPr>
        </p:nvSpPr>
        <p:spPr/>
        <p:txBody>
          <a:bodyPr/>
          <a:lstStyle/>
          <a:p>
            <a:pPr algn="ctr"/>
            <a:r>
              <a:rPr lang="en-IE" sz="2400" b="1"/>
              <a:t>Create a solid BUSINESS PLAN</a:t>
            </a:r>
          </a:p>
        </p:txBody>
      </p:sp>
      <p:sp>
        <p:nvSpPr>
          <p:cNvPr id="3" name="Text Placeholder 2">
            <a:extLst>
              <a:ext uri="{FF2B5EF4-FFF2-40B4-BE49-F238E27FC236}">
                <a16:creationId xmlns:a16="http://schemas.microsoft.com/office/drawing/2014/main" id="{360ACE94-7A45-C1DD-B476-1DC32F3EEBFC}"/>
              </a:ext>
            </a:extLst>
          </p:cNvPr>
          <p:cNvSpPr>
            <a:spLocks noGrp="1"/>
          </p:cNvSpPr>
          <p:nvPr>
            <p:ph type="body" sz="quarter" idx="28"/>
          </p:nvPr>
        </p:nvSpPr>
        <p:spPr/>
        <p:txBody>
          <a:bodyPr/>
          <a:lstStyle/>
          <a:p>
            <a:r>
              <a:rPr lang="en-IE"/>
              <a:t>The 3 main steps to Funding…</a:t>
            </a:r>
          </a:p>
        </p:txBody>
      </p:sp>
      <p:sp>
        <p:nvSpPr>
          <p:cNvPr id="4" name="Text Placeholder 3">
            <a:extLst>
              <a:ext uri="{FF2B5EF4-FFF2-40B4-BE49-F238E27FC236}">
                <a16:creationId xmlns:a16="http://schemas.microsoft.com/office/drawing/2014/main" id="{7A0B49B6-C6F6-07AA-B40F-9BA6D2FC1DEC}"/>
              </a:ext>
            </a:extLst>
          </p:cNvPr>
          <p:cNvSpPr>
            <a:spLocks noGrp="1"/>
          </p:cNvSpPr>
          <p:nvPr>
            <p:ph type="body" sz="quarter" idx="15"/>
          </p:nvPr>
        </p:nvSpPr>
        <p:spPr/>
        <p:txBody>
          <a:bodyPr/>
          <a:lstStyle/>
          <a:p>
            <a:r>
              <a:rPr lang="en-IE"/>
              <a:t>1</a:t>
            </a:r>
          </a:p>
        </p:txBody>
      </p:sp>
      <p:sp>
        <p:nvSpPr>
          <p:cNvPr id="5" name="Text Placeholder 4">
            <a:extLst>
              <a:ext uri="{FF2B5EF4-FFF2-40B4-BE49-F238E27FC236}">
                <a16:creationId xmlns:a16="http://schemas.microsoft.com/office/drawing/2014/main" id="{22B0417C-9ECC-A389-751D-2E6BDBE2E4F6}"/>
              </a:ext>
            </a:extLst>
          </p:cNvPr>
          <p:cNvSpPr>
            <a:spLocks noGrp="1"/>
          </p:cNvSpPr>
          <p:nvPr>
            <p:ph type="body" sz="quarter" idx="29"/>
          </p:nvPr>
        </p:nvSpPr>
        <p:spPr>
          <a:xfrm>
            <a:off x="5127941" y="3889432"/>
            <a:ext cx="1936117" cy="1404186"/>
          </a:xfrm>
        </p:spPr>
        <p:txBody>
          <a:bodyPr/>
          <a:lstStyle/>
          <a:p>
            <a:pPr algn="ctr"/>
            <a:r>
              <a:rPr lang="en-IE" sz="2400" b="1"/>
              <a:t>Complete your FUNDING APPLICATION</a:t>
            </a:r>
          </a:p>
        </p:txBody>
      </p:sp>
      <p:sp>
        <p:nvSpPr>
          <p:cNvPr id="6" name="Text Placeholder 5">
            <a:extLst>
              <a:ext uri="{FF2B5EF4-FFF2-40B4-BE49-F238E27FC236}">
                <a16:creationId xmlns:a16="http://schemas.microsoft.com/office/drawing/2014/main" id="{E43E093E-CE7B-A48A-4DDB-6663E6C75F81}"/>
              </a:ext>
            </a:extLst>
          </p:cNvPr>
          <p:cNvSpPr>
            <a:spLocks noGrp="1"/>
          </p:cNvSpPr>
          <p:nvPr>
            <p:ph type="body" sz="quarter" idx="30"/>
          </p:nvPr>
        </p:nvSpPr>
        <p:spPr/>
        <p:txBody>
          <a:bodyPr/>
          <a:lstStyle/>
          <a:p>
            <a:r>
              <a:rPr lang="en-IE"/>
              <a:t>2</a:t>
            </a:r>
          </a:p>
        </p:txBody>
      </p:sp>
      <p:sp>
        <p:nvSpPr>
          <p:cNvPr id="7" name="Text Placeholder 6">
            <a:extLst>
              <a:ext uri="{FF2B5EF4-FFF2-40B4-BE49-F238E27FC236}">
                <a16:creationId xmlns:a16="http://schemas.microsoft.com/office/drawing/2014/main" id="{F60CE5C3-CB85-FCEC-2223-AC14C917C34C}"/>
              </a:ext>
            </a:extLst>
          </p:cNvPr>
          <p:cNvSpPr>
            <a:spLocks noGrp="1"/>
          </p:cNvSpPr>
          <p:nvPr>
            <p:ph type="body" sz="quarter" idx="31"/>
          </p:nvPr>
        </p:nvSpPr>
        <p:spPr/>
        <p:txBody>
          <a:bodyPr/>
          <a:lstStyle/>
          <a:p>
            <a:pPr algn="ctr"/>
            <a:r>
              <a:rPr lang="en-IE" sz="2400" b="1"/>
              <a:t>PITCHING your idea to potential funders</a:t>
            </a:r>
          </a:p>
        </p:txBody>
      </p:sp>
      <p:sp>
        <p:nvSpPr>
          <p:cNvPr id="8" name="Text Placeholder 7">
            <a:extLst>
              <a:ext uri="{FF2B5EF4-FFF2-40B4-BE49-F238E27FC236}">
                <a16:creationId xmlns:a16="http://schemas.microsoft.com/office/drawing/2014/main" id="{E3178C39-CC80-40BB-14AB-98FF3995C42A}"/>
              </a:ext>
            </a:extLst>
          </p:cNvPr>
          <p:cNvSpPr>
            <a:spLocks noGrp="1"/>
          </p:cNvSpPr>
          <p:nvPr>
            <p:ph type="body" sz="quarter" idx="32"/>
          </p:nvPr>
        </p:nvSpPr>
        <p:spPr/>
        <p:txBody>
          <a:bodyPr/>
          <a:lstStyle/>
          <a:p>
            <a:r>
              <a:rPr lang="en-IE"/>
              <a:t>3</a:t>
            </a:r>
          </a:p>
        </p:txBody>
      </p:sp>
    </p:spTree>
    <p:extLst>
      <p:ext uri="{BB962C8B-B14F-4D97-AF65-F5344CB8AC3E}">
        <p14:creationId xmlns:p14="http://schemas.microsoft.com/office/powerpoint/2010/main" val="41947672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5C58F4-C6BD-BDD5-780D-5C4A68E702ED}"/>
              </a:ext>
            </a:extLst>
          </p:cNvPr>
          <p:cNvSpPr>
            <a:spLocks noGrp="1"/>
          </p:cNvSpPr>
          <p:nvPr>
            <p:ph type="body" sz="quarter" idx="17"/>
          </p:nvPr>
        </p:nvSpPr>
        <p:spPr>
          <a:xfrm>
            <a:off x="510841" y="405662"/>
            <a:ext cx="6278148" cy="1181598"/>
          </a:xfrm>
        </p:spPr>
        <p:txBody>
          <a:bodyPr>
            <a:normAutofit/>
          </a:bodyPr>
          <a:lstStyle/>
          <a:p>
            <a:r>
              <a:rPr lang="en-IE">
                <a:solidFill>
                  <a:srgbClr val="A23B23"/>
                </a:solidFill>
              </a:rPr>
              <a:t>Why and when you will need to PITCH…</a:t>
            </a:r>
          </a:p>
        </p:txBody>
      </p:sp>
      <p:sp>
        <p:nvSpPr>
          <p:cNvPr id="5" name="TextBox 4">
            <a:extLst>
              <a:ext uri="{FF2B5EF4-FFF2-40B4-BE49-F238E27FC236}">
                <a16:creationId xmlns:a16="http://schemas.microsoft.com/office/drawing/2014/main" id="{BDDD0DBE-BB32-3ADF-071E-84D312C274F6}"/>
              </a:ext>
            </a:extLst>
          </p:cNvPr>
          <p:cNvSpPr txBox="1"/>
          <p:nvPr/>
        </p:nvSpPr>
        <p:spPr>
          <a:xfrm>
            <a:off x="510841" y="1725283"/>
            <a:ext cx="6278148" cy="4524315"/>
          </a:xfrm>
          <a:prstGeom prst="rect">
            <a:avLst/>
          </a:prstGeom>
          <a:noFill/>
        </p:spPr>
        <p:txBody>
          <a:bodyPr wrap="square" rtlCol="0">
            <a:spAutoFit/>
          </a:bodyPr>
          <a:lstStyle/>
          <a:p>
            <a:r>
              <a:rPr lang="en-IE" sz="2400" dirty="0">
                <a:solidFill>
                  <a:srgbClr val="60220F"/>
                </a:solidFill>
              </a:rPr>
              <a:t>Sometimes when you are seeking funding, you may have to present or PITCH your project idea to funders (banks or agencies) as you seek their financial support.</a:t>
            </a:r>
          </a:p>
          <a:p>
            <a:endParaRPr lang="en-IE" sz="2400" dirty="0">
              <a:solidFill>
                <a:srgbClr val="60220F"/>
              </a:solidFill>
            </a:endParaRPr>
          </a:p>
          <a:p>
            <a:r>
              <a:rPr lang="en-IE" sz="2400" dirty="0">
                <a:solidFill>
                  <a:srgbClr val="60220F"/>
                </a:solidFill>
              </a:rPr>
              <a:t>Do not let TV shows like Dragons Den/ Shark Tank put you off the idea of what the pitching process involves!</a:t>
            </a:r>
          </a:p>
          <a:p>
            <a:endParaRPr lang="en-IE" sz="2400" dirty="0">
              <a:solidFill>
                <a:srgbClr val="60220F"/>
              </a:solidFill>
            </a:endParaRPr>
          </a:p>
          <a:p>
            <a:r>
              <a:rPr lang="en-IE" sz="2400" dirty="0">
                <a:solidFill>
                  <a:srgbClr val="60220F"/>
                </a:solidFill>
              </a:rPr>
              <a:t>In the slides that follow, we will share some key insights of how you can create a near perfect pitch.</a:t>
            </a:r>
          </a:p>
        </p:txBody>
      </p:sp>
    </p:spTree>
    <p:extLst>
      <p:ext uri="{BB962C8B-B14F-4D97-AF65-F5344CB8AC3E}">
        <p14:creationId xmlns:p14="http://schemas.microsoft.com/office/powerpoint/2010/main" val="40271067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rson presenting to his team">
            <a:extLst>
              <a:ext uri="{FF2B5EF4-FFF2-40B4-BE49-F238E27FC236}">
                <a16:creationId xmlns:a16="http://schemas.microsoft.com/office/drawing/2014/main" id="{54F1CE0F-C29C-77D5-28FB-A3665FB2103D}"/>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3" name="Text Placeholder 2">
            <a:extLst>
              <a:ext uri="{FF2B5EF4-FFF2-40B4-BE49-F238E27FC236}">
                <a16:creationId xmlns:a16="http://schemas.microsoft.com/office/drawing/2014/main" id="{E081CF8C-2EC4-F46F-3493-46ED820B7367}"/>
              </a:ext>
            </a:extLst>
          </p:cNvPr>
          <p:cNvSpPr>
            <a:spLocks noGrp="1"/>
          </p:cNvSpPr>
          <p:nvPr>
            <p:ph type="body" sz="quarter" idx="16"/>
          </p:nvPr>
        </p:nvSpPr>
        <p:spPr/>
        <p:txBody>
          <a:bodyPr/>
          <a:lstStyle/>
          <a:p>
            <a:pPr algn="l"/>
            <a:r>
              <a:rPr lang="en-US" dirty="0"/>
              <a:t>A pitch is typically a short and concise presentation which provides all relevant and realistic information on WHY the funders should financially back the project. </a:t>
            </a:r>
          </a:p>
          <a:p>
            <a:pPr algn="l"/>
            <a:r>
              <a:rPr lang="en-US" dirty="0"/>
              <a:t>The best pitches are those that tell a story and are delivered with passion, knowledge of the subject matter and confidence.  They create an emotional connection and draw people in to be vested/invested in the project.</a:t>
            </a:r>
          </a:p>
          <a:p>
            <a:pPr algn="l"/>
            <a:r>
              <a:rPr lang="en-US" dirty="0"/>
              <a:t>Tap into your </a:t>
            </a:r>
            <a:r>
              <a:rPr lang="en-US" b="1" dirty="0"/>
              <a:t>best storyteller mode </a:t>
            </a:r>
            <a:r>
              <a:rPr lang="en-US" dirty="0"/>
              <a:t>and it will be key to your pitch success.  People but people! </a:t>
            </a:r>
          </a:p>
          <a:p>
            <a:pPr algn="l"/>
            <a:endParaRPr lang="en-IE" dirty="0"/>
          </a:p>
        </p:txBody>
      </p:sp>
      <p:sp>
        <p:nvSpPr>
          <p:cNvPr id="4" name="Text Placeholder 3">
            <a:extLst>
              <a:ext uri="{FF2B5EF4-FFF2-40B4-BE49-F238E27FC236}">
                <a16:creationId xmlns:a16="http://schemas.microsoft.com/office/drawing/2014/main" id="{15211ABA-686A-8975-7EFE-7B0C141F859F}"/>
              </a:ext>
            </a:extLst>
          </p:cNvPr>
          <p:cNvSpPr>
            <a:spLocks noGrp="1"/>
          </p:cNvSpPr>
          <p:nvPr>
            <p:ph type="body" sz="quarter" idx="18"/>
          </p:nvPr>
        </p:nvSpPr>
        <p:spPr/>
        <p:txBody>
          <a:bodyPr anchor="ctr"/>
          <a:lstStyle/>
          <a:p>
            <a:r>
              <a:rPr lang="en-IE"/>
              <a:t>What is a Pitch?</a:t>
            </a:r>
          </a:p>
        </p:txBody>
      </p:sp>
    </p:spTree>
    <p:extLst>
      <p:ext uri="{BB962C8B-B14F-4D97-AF65-F5344CB8AC3E}">
        <p14:creationId xmlns:p14="http://schemas.microsoft.com/office/powerpoint/2010/main" val="4636735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CC96EA87-A5B4-4A39-9C1F-AF29FCB055BC}"/>
              </a:ext>
            </a:extLst>
          </p:cNvPr>
          <p:cNvGraphicFramePr/>
          <p:nvPr>
            <p:extLst>
              <p:ext uri="{D42A27DB-BD31-4B8C-83A1-F6EECF244321}">
                <p14:modId xmlns:p14="http://schemas.microsoft.com/office/powerpoint/2010/main" val="3842308509"/>
              </p:ext>
            </p:extLst>
          </p:nvPr>
        </p:nvGraphicFramePr>
        <p:xfrm>
          <a:off x="1635125" y="291339"/>
          <a:ext cx="8921750" cy="6275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loud 4">
            <a:extLst>
              <a:ext uri="{FF2B5EF4-FFF2-40B4-BE49-F238E27FC236}">
                <a16:creationId xmlns:a16="http://schemas.microsoft.com/office/drawing/2014/main" id="{45D45696-C6F3-4819-BA38-2A40D3633BA4}"/>
              </a:ext>
            </a:extLst>
          </p:cNvPr>
          <p:cNvSpPr/>
          <p:nvPr/>
        </p:nvSpPr>
        <p:spPr>
          <a:xfrm>
            <a:off x="8292322" y="291340"/>
            <a:ext cx="3551746" cy="1987382"/>
          </a:xfrm>
          <a:prstGeom prst="cloud">
            <a:avLst/>
          </a:prstGeom>
          <a:solidFill>
            <a:srgbClr val="E3E2DB"/>
          </a:solidFill>
          <a:ln>
            <a:solidFill>
              <a:srgbClr val="E3E2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IE">
                <a:solidFill>
                  <a:srgbClr val="60220F"/>
                </a:solidFill>
              </a:rPr>
              <a:t>Use strong and/or compelling visuals. People only retain 10% of what they hear</a:t>
            </a:r>
          </a:p>
        </p:txBody>
      </p:sp>
      <p:sp>
        <p:nvSpPr>
          <p:cNvPr id="6" name="Cloud 5">
            <a:extLst>
              <a:ext uri="{FF2B5EF4-FFF2-40B4-BE49-F238E27FC236}">
                <a16:creationId xmlns:a16="http://schemas.microsoft.com/office/drawing/2014/main" id="{5EE2250E-E012-4243-863F-CA4C57A881D7}"/>
              </a:ext>
            </a:extLst>
          </p:cNvPr>
          <p:cNvSpPr/>
          <p:nvPr/>
        </p:nvSpPr>
        <p:spPr>
          <a:xfrm>
            <a:off x="8054182" y="4407398"/>
            <a:ext cx="3916363" cy="2159263"/>
          </a:xfrm>
          <a:prstGeom prst="cloud">
            <a:avLst/>
          </a:prstGeom>
          <a:solidFill>
            <a:srgbClr val="E3E2DB"/>
          </a:solidFill>
          <a:ln>
            <a:solidFill>
              <a:srgbClr val="E3E2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IE">
                <a:solidFill>
                  <a:srgbClr val="60220F"/>
                </a:solidFill>
              </a:rPr>
              <a:t>Provide a little background on your farm’s development history and who is onboard with this project</a:t>
            </a:r>
          </a:p>
        </p:txBody>
      </p:sp>
      <p:sp>
        <p:nvSpPr>
          <p:cNvPr id="7" name="Cloud 6">
            <a:extLst>
              <a:ext uri="{FF2B5EF4-FFF2-40B4-BE49-F238E27FC236}">
                <a16:creationId xmlns:a16="http://schemas.microsoft.com/office/drawing/2014/main" id="{D11DDD29-E309-447B-8F13-AE3A26E59712}"/>
              </a:ext>
            </a:extLst>
          </p:cNvPr>
          <p:cNvSpPr/>
          <p:nvPr/>
        </p:nvSpPr>
        <p:spPr>
          <a:xfrm>
            <a:off x="718328" y="4622411"/>
            <a:ext cx="3181350" cy="1857375"/>
          </a:xfrm>
          <a:prstGeom prst="cloud">
            <a:avLst/>
          </a:prstGeom>
          <a:solidFill>
            <a:srgbClr val="E3E2DB"/>
          </a:solidFill>
          <a:ln>
            <a:solidFill>
              <a:srgbClr val="E3E2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IE" sz="1800">
                <a:solidFill>
                  <a:srgbClr val="60220F"/>
                </a:solidFill>
              </a:rPr>
              <a:t>Choose your </a:t>
            </a:r>
            <a:r>
              <a:rPr lang="en-IE" sz="1800" b="1">
                <a:solidFill>
                  <a:srgbClr val="60220F"/>
                </a:solidFill>
              </a:rPr>
              <a:t>strongest presenter, </a:t>
            </a:r>
            <a:r>
              <a:rPr lang="en-IE" sz="1800">
                <a:solidFill>
                  <a:srgbClr val="60220F"/>
                </a:solidFill>
              </a:rPr>
              <a:t>regardless of their position.</a:t>
            </a:r>
            <a:endParaRPr lang="en-IE">
              <a:solidFill>
                <a:srgbClr val="60220F"/>
              </a:solidFill>
            </a:endParaRPr>
          </a:p>
        </p:txBody>
      </p:sp>
      <p:sp>
        <p:nvSpPr>
          <p:cNvPr id="8" name="Cloud 7">
            <a:extLst>
              <a:ext uri="{FF2B5EF4-FFF2-40B4-BE49-F238E27FC236}">
                <a16:creationId xmlns:a16="http://schemas.microsoft.com/office/drawing/2014/main" id="{3A9739BE-A0C7-4888-B0EE-0966B49743A2}"/>
              </a:ext>
            </a:extLst>
          </p:cNvPr>
          <p:cNvSpPr/>
          <p:nvPr/>
        </p:nvSpPr>
        <p:spPr>
          <a:xfrm>
            <a:off x="851948" y="1629835"/>
            <a:ext cx="2085975" cy="1458978"/>
          </a:xfrm>
          <a:prstGeom prst="cloud">
            <a:avLst/>
          </a:prstGeom>
          <a:solidFill>
            <a:srgbClr val="E3E2DB"/>
          </a:solidFill>
          <a:ln>
            <a:solidFill>
              <a:srgbClr val="E3E2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IE">
                <a:solidFill>
                  <a:srgbClr val="60220F"/>
                </a:solidFill>
              </a:rPr>
              <a:t>Know your project costs</a:t>
            </a:r>
          </a:p>
        </p:txBody>
      </p:sp>
      <p:sp>
        <p:nvSpPr>
          <p:cNvPr id="10" name="TextBox 9">
            <a:extLst>
              <a:ext uri="{FF2B5EF4-FFF2-40B4-BE49-F238E27FC236}">
                <a16:creationId xmlns:a16="http://schemas.microsoft.com/office/drawing/2014/main" id="{08387650-BADD-8232-3DF9-A9F532ABD8A6}"/>
              </a:ext>
            </a:extLst>
          </p:cNvPr>
          <p:cNvSpPr txBox="1"/>
          <p:nvPr/>
        </p:nvSpPr>
        <p:spPr>
          <a:xfrm>
            <a:off x="117938" y="96237"/>
            <a:ext cx="4097547" cy="1200329"/>
          </a:xfrm>
          <a:prstGeom prst="rect">
            <a:avLst/>
          </a:prstGeom>
          <a:noFill/>
          <a:ln>
            <a:solidFill>
              <a:srgbClr val="E3E2DB"/>
            </a:solidFill>
          </a:ln>
        </p:spPr>
        <p:txBody>
          <a:bodyPr wrap="square" rtlCol="0">
            <a:spAutoFit/>
          </a:bodyPr>
          <a:lstStyle/>
          <a:p>
            <a:pPr algn="ctr"/>
            <a:r>
              <a:rPr lang="en-IE" sz="3600" b="1">
                <a:solidFill>
                  <a:srgbClr val="A23B23"/>
                </a:solidFill>
              </a:rPr>
              <a:t>PITCH PERFECT INGREDIENTS</a:t>
            </a:r>
          </a:p>
        </p:txBody>
      </p:sp>
    </p:spTree>
    <p:extLst>
      <p:ext uri="{BB962C8B-B14F-4D97-AF65-F5344CB8AC3E}">
        <p14:creationId xmlns:p14="http://schemas.microsoft.com/office/powerpoint/2010/main" val="18999396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A86C6-59A2-08D3-B546-DBB2D2105438}"/>
              </a:ext>
            </a:extLst>
          </p:cNvPr>
          <p:cNvSpPr>
            <a:spLocks noGrp="1"/>
          </p:cNvSpPr>
          <p:nvPr>
            <p:ph type="body" sz="quarter" idx="18"/>
          </p:nvPr>
        </p:nvSpPr>
        <p:spPr>
          <a:xfrm>
            <a:off x="447066" y="783624"/>
            <a:ext cx="2735972" cy="3843867"/>
          </a:xfrm>
        </p:spPr>
        <p:txBody>
          <a:bodyPr/>
          <a:lstStyle/>
          <a:p>
            <a:r>
              <a:rPr lang="en-IE"/>
              <a:t>Dealing with a NO…see it as a learning experience not failure!!</a:t>
            </a:r>
          </a:p>
        </p:txBody>
      </p:sp>
      <p:sp>
        <p:nvSpPr>
          <p:cNvPr id="4" name="TextBox 3">
            <a:extLst>
              <a:ext uri="{FF2B5EF4-FFF2-40B4-BE49-F238E27FC236}">
                <a16:creationId xmlns:a16="http://schemas.microsoft.com/office/drawing/2014/main" id="{A21B1CBF-A266-65C9-67C0-F63F0354488D}"/>
              </a:ext>
            </a:extLst>
          </p:cNvPr>
          <p:cNvSpPr txBox="1"/>
          <p:nvPr/>
        </p:nvSpPr>
        <p:spPr>
          <a:xfrm>
            <a:off x="3953505" y="783624"/>
            <a:ext cx="7899828" cy="6036524"/>
          </a:xfrm>
          <a:prstGeom prst="rect">
            <a:avLst/>
          </a:prstGeom>
          <a:noFill/>
        </p:spPr>
        <p:txBody>
          <a:bodyPr wrap="square">
            <a:spAutoFit/>
          </a:bodyPr>
          <a:lstStyle/>
          <a:p>
            <a:pPr>
              <a:lnSpc>
                <a:spcPct val="80000"/>
              </a:lnSpc>
            </a:pPr>
            <a:r>
              <a:rPr lang="en-IE" altLang="en-US" sz="2400" dirty="0">
                <a:solidFill>
                  <a:srgbClr val="60220F"/>
                </a:solidFill>
              </a:rPr>
              <a:t>If the recipe isn’t right, and you don’t get the Grant, Crowd Fund or Bank Loan - be sure to use these rejections as a learning experience!   </a:t>
            </a:r>
          </a:p>
          <a:p>
            <a:pPr>
              <a:lnSpc>
                <a:spcPct val="80000"/>
              </a:lnSpc>
            </a:pPr>
            <a:endParaRPr lang="en-IE" sz="2400" dirty="0">
              <a:solidFill>
                <a:srgbClr val="60220F"/>
              </a:solidFill>
            </a:endParaRPr>
          </a:p>
          <a:p>
            <a:pPr>
              <a:lnSpc>
                <a:spcPct val="80000"/>
              </a:lnSpc>
            </a:pPr>
            <a:r>
              <a:rPr lang="en-IE" sz="2400" dirty="0">
                <a:solidFill>
                  <a:srgbClr val="60220F"/>
                </a:solidFill>
              </a:rPr>
              <a:t>Encountering a no can be disheartening.  But don’t let it get the better of you. Consider these steps to increase your chances of being reconsidered, improve your potential for obtaining financing in the future, and in general,  relieve the stress of securing funding. </a:t>
            </a:r>
          </a:p>
          <a:p>
            <a:pPr>
              <a:lnSpc>
                <a:spcPct val="80000"/>
              </a:lnSpc>
            </a:pPr>
            <a:endParaRPr lang="en-IE" sz="2400" dirty="0">
              <a:solidFill>
                <a:srgbClr val="60220F"/>
              </a:solidFill>
            </a:endParaRPr>
          </a:p>
          <a:p>
            <a:pPr>
              <a:lnSpc>
                <a:spcPct val="80000"/>
              </a:lnSpc>
            </a:pPr>
            <a:r>
              <a:rPr lang="en-IE" altLang="en-US" sz="2400" b="1" dirty="0">
                <a:solidFill>
                  <a:srgbClr val="60220F"/>
                </a:solidFill>
              </a:rPr>
              <a:t>Reflect on your approach, </a:t>
            </a:r>
            <a:r>
              <a:rPr lang="en-IE" altLang="en-US" sz="2400" dirty="0">
                <a:solidFill>
                  <a:srgbClr val="60220F"/>
                </a:solidFill>
              </a:rPr>
              <a:t>be honest with yourself. Did you rush the application? Did you really think you met the priorities, or did you not do yourself justice in writing about your project? </a:t>
            </a:r>
          </a:p>
          <a:p>
            <a:pPr>
              <a:lnSpc>
                <a:spcPct val="80000"/>
              </a:lnSpc>
            </a:pPr>
            <a:endParaRPr lang="en-IE" altLang="en-US" sz="2400" dirty="0">
              <a:solidFill>
                <a:srgbClr val="60220F"/>
              </a:solidFill>
            </a:endParaRPr>
          </a:p>
          <a:p>
            <a:pPr>
              <a:lnSpc>
                <a:spcPct val="80000"/>
              </a:lnSpc>
            </a:pPr>
            <a:r>
              <a:rPr lang="en-IE" altLang="en-US" sz="2400" b="1" dirty="0">
                <a:solidFill>
                  <a:srgbClr val="60220F"/>
                </a:solidFill>
              </a:rPr>
              <a:t>Ask for feedback </a:t>
            </a:r>
            <a:r>
              <a:rPr lang="en-IE" altLang="en-US" sz="2400" dirty="0">
                <a:solidFill>
                  <a:srgbClr val="60220F"/>
                </a:solidFill>
              </a:rPr>
              <a:t>even if your rejection letter specifies a reason for your rejection, asking for verbal feedback will sometimes bring you a fuller and more open response. </a:t>
            </a:r>
          </a:p>
          <a:p>
            <a:pPr>
              <a:spcBef>
                <a:spcPts val="2000"/>
              </a:spcBef>
            </a:pPr>
            <a:endParaRPr lang="en-US" sz="2400" b="1" dirty="0">
              <a:solidFill>
                <a:srgbClr val="60220F"/>
              </a:solidFill>
            </a:endParaRPr>
          </a:p>
        </p:txBody>
      </p:sp>
    </p:spTree>
    <p:extLst>
      <p:ext uri="{BB962C8B-B14F-4D97-AF65-F5344CB8AC3E}">
        <p14:creationId xmlns:p14="http://schemas.microsoft.com/office/powerpoint/2010/main" val="20117713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41E29B-2811-2F28-EB23-7EE713008BB9}"/>
              </a:ext>
            </a:extLst>
          </p:cNvPr>
          <p:cNvSpPr>
            <a:spLocks noGrp="1"/>
          </p:cNvSpPr>
          <p:nvPr>
            <p:ph type="body" sz="quarter" idx="18"/>
          </p:nvPr>
        </p:nvSpPr>
        <p:spPr/>
        <p:txBody>
          <a:bodyPr anchor="ctr">
            <a:normAutofit/>
          </a:bodyPr>
          <a:lstStyle/>
          <a:p>
            <a:r>
              <a:rPr lang="en-US" sz="3200" i="1" dirty="0"/>
              <a:t>I’ve missed more than 9,000 shots in my career. I’ve lost almost 300 games. 26 times I’ve been trusted to take the game winning shot and missed. I’ve failed over and over and over again in my life. </a:t>
            </a:r>
            <a:r>
              <a:rPr lang="en-US" sz="3200" b="1" i="1" dirty="0"/>
              <a:t>And that is why I succeed!</a:t>
            </a:r>
            <a:endParaRPr lang="en-IE" sz="3200" i="1" dirty="0"/>
          </a:p>
        </p:txBody>
      </p:sp>
      <p:sp>
        <p:nvSpPr>
          <p:cNvPr id="3" name="Text Placeholder 2">
            <a:extLst>
              <a:ext uri="{FF2B5EF4-FFF2-40B4-BE49-F238E27FC236}">
                <a16:creationId xmlns:a16="http://schemas.microsoft.com/office/drawing/2014/main" id="{D87BD904-BE98-BAEB-E27A-DD21CC352E88}"/>
              </a:ext>
            </a:extLst>
          </p:cNvPr>
          <p:cNvSpPr>
            <a:spLocks noGrp="1"/>
          </p:cNvSpPr>
          <p:nvPr>
            <p:ph type="body" sz="quarter" idx="16"/>
          </p:nvPr>
        </p:nvSpPr>
        <p:spPr>
          <a:xfrm>
            <a:off x="447059" y="556500"/>
            <a:ext cx="11297875" cy="580518"/>
          </a:xfrm>
        </p:spPr>
        <p:txBody>
          <a:bodyPr/>
          <a:lstStyle/>
          <a:p>
            <a:r>
              <a:rPr lang="en-US"/>
              <a:t>Having the right attitude …</a:t>
            </a:r>
            <a:endParaRPr lang="en-IE"/>
          </a:p>
        </p:txBody>
      </p:sp>
      <p:sp>
        <p:nvSpPr>
          <p:cNvPr id="4" name="TextBox 3">
            <a:extLst>
              <a:ext uri="{FF2B5EF4-FFF2-40B4-BE49-F238E27FC236}">
                <a16:creationId xmlns:a16="http://schemas.microsoft.com/office/drawing/2014/main" id="{F6ADD25D-64D5-6A3E-9151-E3D86AE14963}"/>
              </a:ext>
            </a:extLst>
          </p:cNvPr>
          <p:cNvSpPr txBox="1"/>
          <p:nvPr/>
        </p:nvSpPr>
        <p:spPr>
          <a:xfrm>
            <a:off x="327804" y="1621766"/>
            <a:ext cx="1475117" cy="1938992"/>
          </a:xfrm>
          <a:prstGeom prst="rect">
            <a:avLst/>
          </a:prstGeom>
          <a:noFill/>
        </p:spPr>
        <p:txBody>
          <a:bodyPr wrap="square" rtlCol="0">
            <a:spAutoFit/>
          </a:bodyPr>
          <a:lstStyle/>
          <a:p>
            <a:r>
              <a:rPr lang="en-US" sz="12000" dirty="0">
                <a:solidFill>
                  <a:srgbClr val="6C6A39"/>
                </a:solidFill>
              </a:rPr>
              <a:t>“</a:t>
            </a:r>
            <a:endParaRPr lang="en-IE" sz="12000" dirty="0">
              <a:solidFill>
                <a:srgbClr val="6C6A39"/>
              </a:solidFill>
            </a:endParaRPr>
          </a:p>
        </p:txBody>
      </p:sp>
      <p:sp>
        <p:nvSpPr>
          <p:cNvPr id="5" name="TextBox 4">
            <a:extLst>
              <a:ext uri="{FF2B5EF4-FFF2-40B4-BE49-F238E27FC236}">
                <a16:creationId xmlns:a16="http://schemas.microsoft.com/office/drawing/2014/main" id="{576C79B3-DD51-5EC2-E66F-6450A95E1B27}"/>
              </a:ext>
            </a:extLst>
          </p:cNvPr>
          <p:cNvSpPr txBox="1"/>
          <p:nvPr/>
        </p:nvSpPr>
        <p:spPr>
          <a:xfrm>
            <a:off x="11126630" y="4096107"/>
            <a:ext cx="1475117" cy="1938992"/>
          </a:xfrm>
          <a:prstGeom prst="rect">
            <a:avLst/>
          </a:prstGeom>
          <a:noFill/>
        </p:spPr>
        <p:txBody>
          <a:bodyPr wrap="square" rtlCol="0">
            <a:spAutoFit/>
          </a:bodyPr>
          <a:lstStyle/>
          <a:p>
            <a:r>
              <a:rPr lang="en-US" sz="12000">
                <a:solidFill>
                  <a:srgbClr val="6C6A39"/>
                </a:solidFill>
              </a:rPr>
              <a:t>”</a:t>
            </a:r>
            <a:endParaRPr lang="en-IE" sz="12000">
              <a:solidFill>
                <a:srgbClr val="6C6A39"/>
              </a:solidFill>
            </a:endParaRPr>
          </a:p>
        </p:txBody>
      </p:sp>
      <p:sp>
        <p:nvSpPr>
          <p:cNvPr id="6" name="TextBox 5">
            <a:extLst>
              <a:ext uri="{FF2B5EF4-FFF2-40B4-BE49-F238E27FC236}">
                <a16:creationId xmlns:a16="http://schemas.microsoft.com/office/drawing/2014/main" id="{689B3E1D-5873-B043-7BBA-CBF9493FAAB0}"/>
              </a:ext>
            </a:extLst>
          </p:cNvPr>
          <p:cNvSpPr txBox="1"/>
          <p:nvPr/>
        </p:nvSpPr>
        <p:spPr>
          <a:xfrm>
            <a:off x="5836487" y="4745563"/>
            <a:ext cx="5290143" cy="830997"/>
          </a:xfrm>
          <a:prstGeom prst="rect">
            <a:avLst/>
          </a:prstGeom>
          <a:noFill/>
        </p:spPr>
        <p:txBody>
          <a:bodyPr wrap="square" rtlCol="0">
            <a:spAutoFit/>
          </a:bodyPr>
          <a:lstStyle/>
          <a:p>
            <a:r>
              <a:rPr lang="en-US" sz="2400" dirty="0"/>
              <a:t>Michael Jordan,</a:t>
            </a:r>
            <a:r>
              <a:rPr lang="en-GB" sz="2400" dirty="0"/>
              <a:t> US entrepreneur and former professional basketball player</a:t>
            </a:r>
            <a:r>
              <a:rPr lang="en-US" sz="2400" dirty="0"/>
              <a:t> </a:t>
            </a:r>
            <a:endParaRPr lang="en-IE" dirty="0"/>
          </a:p>
        </p:txBody>
      </p:sp>
    </p:spTree>
    <p:extLst>
      <p:ext uri="{BB962C8B-B14F-4D97-AF65-F5344CB8AC3E}">
        <p14:creationId xmlns:p14="http://schemas.microsoft.com/office/powerpoint/2010/main" val="27226861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A86C6-59A2-08D3-B546-DBB2D2105438}"/>
              </a:ext>
            </a:extLst>
          </p:cNvPr>
          <p:cNvSpPr>
            <a:spLocks noGrp="1"/>
          </p:cNvSpPr>
          <p:nvPr>
            <p:ph type="body" sz="quarter" idx="18"/>
          </p:nvPr>
        </p:nvSpPr>
        <p:spPr>
          <a:xfrm>
            <a:off x="447066" y="783624"/>
            <a:ext cx="2735972" cy="3843867"/>
          </a:xfrm>
        </p:spPr>
        <p:txBody>
          <a:bodyPr/>
          <a:lstStyle/>
          <a:p>
            <a:r>
              <a:rPr lang="en-IE"/>
              <a:t>Dealing with a NO…see it as a learning experience not failure!!</a:t>
            </a:r>
          </a:p>
        </p:txBody>
      </p:sp>
      <p:sp>
        <p:nvSpPr>
          <p:cNvPr id="4" name="TextBox 3">
            <a:extLst>
              <a:ext uri="{FF2B5EF4-FFF2-40B4-BE49-F238E27FC236}">
                <a16:creationId xmlns:a16="http://schemas.microsoft.com/office/drawing/2014/main" id="{A21B1CBF-A266-65C9-67C0-F63F0354488D}"/>
              </a:ext>
            </a:extLst>
          </p:cNvPr>
          <p:cNvSpPr txBox="1"/>
          <p:nvPr/>
        </p:nvSpPr>
        <p:spPr>
          <a:xfrm>
            <a:off x="3976365" y="471720"/>
            <a:ext cx="7899828" cy="6381234"/>
          </a:xfrm>
          <a:prstGeom prst="rect">
            <a:avLst/>
          </a:prstGeom>
          <a:noFill/>
        </p:spPr>
        <p:txBody>
          <a:bodyPr wrap="square">
            <a:spAutoFit/>
          </a:bodyPr>
          <a:lstStyle/>
          <a:p>
            <a:r>
              <a:rPr lang="en-US" altLang="en-US" sz="2300" b="1" dirty="0">
                <a:solidFill>
                  <a:srgbClr val="60220F"/>
                </a:solidFill>
              </a:rPr>
              <a:t>Act professionally </a:t>
            </a:r>
            <a:r>
              <a:rPr lang="en-US" altLang="en-US" sz="2300" dirty="0">
                <a:solidFill>
                  <a:srgbClr val="60220F"/>
                </a:solidFill>
              </a:rPr>
              <a:t>even though disheartened, keep your </a:t>
            </a:r>
            <a:r>
              <a:rPr lang="en-US" altLang="en-US" sz="2300" dirty="0" err="1">
                <a:solidFill>
                  <a:srgbClr val="60220F"/>
                </a:solidFill>
              </a:rPr>
              <a:t>behaviour</a:t>
            </a:r>
            <a:r>
              <a:rPr lang="en-US" altLang="en-US" sz="2300" dirty="0">
                <a:solidFill>
                  <a:srgbClr val="60220F"/>
                </a:solidFill>
              </a:rPr>
              <a:t> and actions as professional as possible. If you thank the possible supporter politely for his/her time, and follow up in a few weeks when you’ve gathered more information or adjusted your business model, you may have a much better chance of getting that funding. </a:t>
            </a:r>
          </a:p>
          <a:p>
            <a:endParaRPr lang="en-US" altLang="en-US" sz="2300" dirty="0">
              <a:solidFill>
                <a:srgbClr val="60220F"/>
              </a:solidFill>
            </a:endParaRPr>
          </a:p>
          <a:p>
            <a:r>
              <a:rPr lang="en-US" altLang="en-US" sz="2300" b="1" dirty="0">
                <a:solidFill>
                  <a:srgbClr val="60220F"/>
                </a:solidFill>
              </a:rPr>
              <a:t>Find out what did get funded: </a:t>
            </a:r>
            <a:r>
              <a:rPr lang="en-US" altLang="en-US" sz="2300" dirty="0">
                <a:solidFill>
                  <a:srgbClr val="60220F"/>
                </a:solidFill>
              </a:rPr>
              <a:t>funders often publish lists of what they did fund. This can give you insight…</a:t>
            </a:r>
          </a:p>
          <a:p>
            <a:endParaRPr lang="en-US" altLang="en-US" sz="2300" dirty="0">
              <a:solidFill>
                <a:srgbClr val="60220F"/>
              </a:solidFill>
            </a:endParaRPr>
          </a:p>
          <a:p>
            <a:pPr marL="342900" indent="-342900">
              <a:buFont typeface="Arial" panose="020B0604020202020204" pitchFamily="34" charset="0"/>
              <a:buChar char="•"/>
            </a:pPr>
            <a:r>
              <a:rPr lang="en-US" altLang="en-US" sz="2300" dirty="0">
                <a:solidFill>
                  <a:srgbClr val="60220F"/>
                </a:solidFill>
              </a:rPr>
              <a:t>What do you notice about the projects that got funded?</a:t>
            </a:r>
          </a:p>
          <a:p>
            <a:pPr marL="342900" indent="-342900">
              <a:buFont typeface="Arial" panose="020B0604020202020204" pitchFamily="34" charset="0"/>
              <a:buChar char="•"/>
            </a:pPr>
            <a:r>
              <a:rPr lang="en-US" altLang="en-US" sz="2300" dirty="0">
                <a:solidFill>
                  <a:srgbClr val="60220F"/>
                </a:solidFill>
              </a:rPr>
              <a:t>Were the businesses at a different stage to you? </a:t>
            </a:r>
          </a:p>
          <a:p>
            <a:pPr marL="342900" indent="-342900">
              <a:buFont typeface="Arial" panose="020B0604020202020204" pitchFamily="34" charset="0"/>
              <a:buChar char="•"/>
            </a:pPr>
            <a:r>
              <a:rPr lang="en-US" altLang="en-US" sz="2300" dirty="0">
                <a:solidFill>
                  <a:srgbClr val="60220F"/>
                </a:solidFill>
              </a:rPr>
              <a:t>Were you asking for much more (or less) money than they received? </a:t>
            </a:r>
          </a:p>
          <a:p>
            <a:pPr marL="342900" indent="-342900">
              <a:buFont typeface="Arial" panose="020B0604020202020204" pitchFamily="34" charset="0"/>
              <a:buChar char="•"/>
            </a:pPr>
            <a:r>
              <a:rPr lang="en-US" altLang="en-US" sz="2300" dirty="0">
                <a:solidFill>
                  <a:srgbClr val="60220F"/>
                </a:solidFill>
              </a:rPr>
              <a:t>Were you applying for activities that this funder hasn’t supported?</a:t>
            </a:r>
          </a:p>
          <a:p>
            <a:pPr>
              <a:spcBef>
                <a:spcPts val="2000"/>
              </a:spcBef>
            </a:pPr>
            <a:endParaRPr lang="en-US" sz="2400" b="1" dirty="0">
              <a:solidFill>
                <a:srgbClr val="60220F"/>
              </a:solidFill>
            </a:endParaRPr>
          </a:p>
        </p:txBody>
      </p:sp>
    </p:spTree>
    <p:extLst>
      <p:ext uri="{BB962C8B-B14F-4D97-AF65-F5344CB8AC3E}">
        <p14:creationId xmlns:p14="http://schemas.microsoft.com/office/powerpoint/2010/main" val="5739590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A86C6-59A2-08D3-B546-DBB2D2105438}"/>
              </a:ext>
            </a:extLst>
          </p:cNvPr>
          <p:cNvSpPr>
            <a:spLocks noGrp="1"/>
          </p:cNvSpPr>
          <p:nvPr>
            <p:ph type="body" sz="quarter" idx="18"/>
          </p:nvPr>
        </p:nvSpPr>
        <p:spPr>
          <a:xfrm>
            <a:off x="447066" y="783624"/>
            <a:ext cx="2735972" cy="3843867"/>
          </a:xfrm>
        </p:spPr>
        <p:txBody>
          <a:bodyPr/>
          <a:lstStyle/>
          <a:p>
            <a:r>
              <a:rPr lang="en-IE"/>
              <a:t>Dealing with a NO…see it as a learning experience not failure!!</a:t>
            </a:r>
          </a:p>
        </p:txBody>
      </p:sp>
      <p:sp>
        <p:nvSpPr>
          <p:cNvPr id="4" name="TextBox 3">
            <a:extLst>
              <a:ext uri="{FF2B5EF4-FFF2-40B4-BE49-F238E27FC236}">
                <a16:creationId xmlns:a16="http://schemas.microsoft.com/office/drawing/2014/main" id="{A21B1CBF-A266-65C9-67C0-F63F0354488D}"/>
              </a:ext>
            </a:extLst>
          </p:cNvPr>
          <p:cNvSpPr txBox="1"/>
          <p:nvPr/>
        </p:nvSpPr>
        <p:spPr>
          <a:xfrm>
            <a:off x="3953505" y="783624"/>
            <a:ext cx="7899828" cy="5150128"/>
          </a:xfrm>
          <a:prstGeom prst="rect">
            <a:avLst/>
          </a:prstGeom>
          <a:noFill/>
        </p:spPr>
        <p:txBody>
          <a:bodyPr wrap="square">
            <a:spAutoFit/>
          </a:bodyPr>
          <a:lstStyle/>
          <a:p>
            <a:r>
              <a:rPr lang="en-US" altLang="en-US" sz="2400" b="1">
                <a:solidFill>
                  <a:srgbClr val="60220F"/>
                </a:solidFill>
              </a:rPr>
              <a:t>Co</a:t>
            </a:r>
            <a:r>
              <a:rPr lang="en-US" sz="2400" b="1">
                <a:solidFill>
                  <a:srgbClr val="60220F"/>
                </a:solidFill>
              </a:rPr>
              <a:t>ntemplate Your Options:</a:t>
            </a:r>
            <a:r>
              <a:rPr lang="en-US" sz="2400">
                <a:solidFill>
                  <a:srgbClr val="60220F"/>
                </a:solidFill>
              </a:rPr>
              <a:t> There’s no right or wrong way to pursue funding. If one channel seems to be generating more obstacles than opportunities for progress, it might be time to change up your strategy. Increasing your chances of getting a yes could be simply a matter of choosing the right channel (or group of channels) to use to cultivate funding. </a:t>
            </a:r>
          </a:p>
          <a:p>
            <a:endParaRPr lang="en-US" sz="2400" b="1">
              <a:solidFill>
                <a:srgbClr val="60220F"/>
              </a:solidFill>
            </a:endParaRPr>
          </a:p>
          <a:p>
            <a:r>
              <a:rPr lang="en-US" sz="2400" b="1">
                <a:solidFill>
                  <a:srgbClr val="60220F"/>
                </a:solidFill>
              </a:rPr>
              <a:t>Look At Your Business Model:</a:t>
            </a:r>
            <a:r>
              <a:rPr lang="en-US" sz="2400">
                <a:solidFill>
                  <a:srgbClr val="60220F"/>
                </a:solidFill>
              </a:rPr>
              <a:t> Use the rejection as a learning opportunity. Take a look at your business model for any major flaws or weaknesses. Fixing these gaps will make your overall business idea more attractive to other potential funders, and could be enough to change your initial rejecters’ mind.</a:t>
            </a:r>
            <a:endParaRPr lang="en-IE" sz="2400">
              <a:solidFill>
                <a:srgbClr val="60220F"/>
              </a:solidFill>
            </a:endParaRPr>
          </a:p>
          <a:p>
            <a:pPr>
              <a:spcBef>
                <a:spcPts val="2000"/>
              </a:spcBef>
            </a:pPr>
            <a:endParaRPr lang="en-US" sz="2400" b="1">
              <a:solidFill>
                <a:srgbClr val="60220F"/>
              </a:solidFill>
            </a:endParaRPr>
          </a:p>
        </p:txBody>
      </p:sp>
    </p:spTree>
    <p:extLst>
      <p:ext uri="{BB962C8B-B14F-4D97-AF65-F5344CB8AC3E}">
        <p14:creationId xmlns:p14="http://schemas.microsoft.com/office/powerpoint/2010/main" val="37259186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93A683-39C7-404D-90C0-BA71A260CD3F}"/>
              </a:ext>
            </a:extLst>
          </p:cNvPr>
          <p:cNvSpPr>
            <a:spLocks noGrp="1"/>
          </p:cNvSpPr>
          <p:nvPr>
            <p:ph type="body" sz="quarter" idx="17"/>
          </p:nvPr>
        </p:nvSpPr>
        <p:spPr/>
        <p:txBody>
          <a:bodyPr/>
          <a:lstStyle/>
          <a:p>
            <a:r>
              <a:rPr lang="en-IE" dirty="0">
                <a:hlinkClick r:id="rId2"/>
              </a:rPr>
              <a:t>www.small-holders.eu</a:t>
            </a:r>
            <a:endParaRPr lang="en-IE" dirty="0"/>
          </a:p>
          <a:p>
            <a:endParaRPr lang="en-RU" dirty="0"/>
          </a:p>
        </p:txBody>
      </p:sp>
      <p:sp>
        <p:nvSpPr>
          <p:cNvPr id="6" name="Text Placeholder 5">
            <a:extLst>
              <a:ext uri="{FF2B5EF4-FFF2-40B4-BE49-F238E27FC236}">
                <a16:creationId xmlns:a16="http://schemas.microsoft.com/office/drawing/2014/main" id="{A88B656C-8CEC-E24F-8786-3C8EF05E8EF8}"/>
              </a:ext>
            </a:extLst>
          </p:cNvPr>
          <p:cNvSpPr>
            <a:spLocks noGrp="1"/>
          </p:cNvSpPr>
          <p:nvPr>
            <p:ph type="body" sz="quarter" idx="21"/>
          </p:nvPr>
        </p:nvSpPr>
        <p:spPr>
          <a:xfrm>
            <a:off x="570255" y="169028"/>
            <a:ext cx="6969231" cy="4478886"/>
          </a:xfrm>
        </p:spPr>
        <p:txBody>
          <a:bodyPr>
            <a:normAutofit/>
          </a:bodyPr>
          <a:lstStyle/>
          <a:p>
            <a:r>
              <a:rPr lang="en-IE" sz="4000" dirty="0"/>
              <a:t>Well done!!! </a:t>
            </a:r>
          </a:p>
          <a:p>
            <a:r>
              <a:rPr lang="en-IE" sz="2400" dirty="0"/>
              <a:t>You have just completed Module 2. It wasn’t easy and we covered many financial  topics that you may not have been familiar with.  Keep going now and jump into module 3 where we go into deeper learning on </a:t>
            </a:r>
            <a:r>
              <a:rPr lang="en-GB" sz="2400" b="1" dirty="0"/>
              <a:t>Getting to know your Market</a:t>
            </a:r>
          </a:p>
          <a:p>
            <a:endParaRPr lang="en-RU" sz="2400" b="1" dirty="0"/>
          </a:p>
        </p:txBody>
      </p:sp>
    </p:spTree>
    <p:extLst>
      <p:ext uri="{BB962C8B-B14F-4D97-AF65-F5344CB8AC3E}">
        <p14:creationId xmlns:p14="http://schemas.microsoft.com/office/powerpoint/2010/main" val="1144424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Goats on grass">
            <a:extLst>
              <a:ext uri="{FF2B5EF4-FFF2-40B4-BE49-F238E27FC236}">
                <a16:creationId xmlns:a16="http://schemas.microsoft.com/office/drawing/2014/main" id="{F2C024EA-5C22-B258-C7AC-448B1DDD5976}"/>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06E433CE-2925-6B3D-913E-87BB5F29C0A0}"/>
              </a:ext>
            </a:extLst>
          </p:cNvPr>
          <p:cNvSpPr>
            <a:spLocks noGrp="1"/>
          </p:cNvSpPr>
          <p:nvPr>
            <p:ph type="body" sz="quarter" idx="16"/>
          </p:nvPr>
        </p:nvSpPr>
        <p:spPr/>
        <p:txBody>
          <a:bodyPr/>
          <a:lstStyle/>
          <a:p>
            <a:pPr algn="l"/>
            <a:r>
              <a:rPr lang="en-US" dirty="0"/>
              <a:t>A simple cash flow budget will </a:t>
            </a:r>
            <a:r>
              <a:rPr lang="en-US" b="1" dirty="0"/>
              <a:t>highlight potential borrowing requirements</a:t>
            </a:r>
            <a:r>
              <a:rPr lang="en-US" dirty="0"/>
              <a:t> and will </a:t>
            </a:r>
            <a:r>
              <a:rPr lang="en-US" b="1" dirty="0"/>
              <a:t>help provide evidence to a bank </a:t>
            </a:r>
            <a:r>
              <a:rPr lang="en-US" dirty="0"/>
              <a:t>manager that you have the capability to manage finances effectively and repay any borrowing.</a:t>
            </a:r>
          </a:p>
          <a:p>
            <a:pPr algn="l"/>
            <a:r>
              <a:rPr lang="en-US" dirty="0"/>
              <a:t>There are 2 key elements of cash flow budgeting. These are:	</a:t>
            </a:r>
          </a:p>
          <a:p>
            <a:pPr marL="457200" indent="-457200" algn="l">
              <a:buAutoNum type="arabicPeriod"/>
            </a:pPr>
            <a:r>
              <a:rPr lang="en-IE" b="1" i="0" dirty="0">
                <a:solidFill>
                  <a:srgbClr val="222222"/>
                </a:solidFill>
                <a:effectLst/>
              </a:rPr>
              <a:t>Cash Flow Planning </a:t>
            </a:r>
            <a:endParaRPr lang="en-IE" dirty="0">
              <a:solidFill>
                <a:srgbClr val="6C6A39"/>
              </a:solidFill>
            </a:endParaRPr>
          </a:p>
          <a:p>
            <a:pPr marL="457200" indent="-457200" algn="l">
              <a:buAutoNum type="arabicPeriod"/>
            </a:pPr>
            <a:r>
              <a:rPr lang="en-IE" b="1" i="0" dirty="0">
                <a:solidFill>
                  <a:srgbClr val="222222"/>
                </a:solidFill>
                <a:effectLst/>
              </a:rPr>
              <a:t>Review/Control</a:t>
            </a:r>
          </a:p>
          <a:p>
            <a:pPr algn="l"/>
            <a:endParaRPr lang="en-IE" dirty="0"/>
          </a:p>
        </p:txBody>
      </p:sp>
      <p:sp>
        <p:nvSpPr>
          <p:cNvPr id="5" name="Text Placeholder 3">
            <a:extLst>
              <a:ext uri="{FF2B5EF4-FFF2-40B4-BE49-F238E27FC236}">
                <a16:creationId xmlns:a16="http://schemas.microsoft.com/office/drawing/2014/main" id="{F5B402B6-8127-5126-A532-C96C0398FE5D}"/>
              </a:ext>
            </a:extLst>
          </p:cNvPr>
          <p:cNvSpPr>
            <a:spLocks noGrp="1"/>
          </p:cNvSpPr>
          <p:nvPr>
            <p:ph type="body" sz="quarter" idx="18"/>
          </p:nvPr>
        </p:nvSpPr>
        <p:spPr>
          <a:xfrm>
            <a:off x="447675" y="309563"/>
            <a:ext cx="6481763" cy="1211262"/>
          </a:xfrm>
        </p:spPr>
        <p:txBody>
          <a:bodyPr anchor="ctr"/>
          <a:lstStyle/>
          <a:p>
            <a:r>
              <a:rPr lang="en-US" dirty="0"/>
              <a:t>The Starting Point .. </a:t>
            </a:r>
          </a:p>
          <a:p>
            <a:r>
              <a:rPr lang="en-US" dirty="0"/>
              <a:t>Cash Flow Budgeting</a:t>
            </a:r>
            <a:endParaRPr lang="en-IE" dirty="0"/>
          </a:p>
        </p:txBody>
      </p:sp>
    </p:spTree>
    <p:extLst>
      <p:ext uri="{BB962C8B-B14F-4D97-AF65-F5344CB8AC3E}">
        <p14:creationId xmlns:p14="http://schemas.microsoft.com/office/powerpoint/2010/main" val="3512626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F765E5-5080-F860-4074-4160B40E401B}"/>
              </a:ext>
            </a:extLst>
          </p:cNvPr>
          <p:cNvSpPr>
            <a:spLocks noGrp="1"/>
          </p:cNvSpPr>
          <p:nvPr>
            <p:ph type="body" sz="quarter" idx="16"/>
          </p:nvPr>
        </p:nvSpPr>
        <p:spPr>
          <a:xfrm>
            <a:off x="347133" y="2067342"/>
            <a:ext cx="6841067" cy="4038015"/>
          </a:xfrm>
        </p:spPr>
        <p:txBody>
          <a:bodyPr/>
          <a:lstStyle/>
          <a:p>
            <a:pPr algn="l"/>
            <a:r>
              <a:rPr lang="en-US" b="1" dirty="0"/>
              <a:t>Cash flow </a:t>
            </a:r>
            <a:r>
              <a:rPr lang="en-US" dirty="0"/>
              <a:t>is the movement of money in and out of a business over a period of time. </a:t>
            </a:r>
            <a:r>
              <a:rPr lang="en-US" b="1" dirty="0"/>
              <a:t>Cash flow forecasting</a:t>
            </a:r>
            <a:r>
              <a:rPr lang="en-US" dirty="0"/>
              <a:t> involves predicting the </a:t>
            </a:r>
            <a:r>
              <a:rPr lang="en-US" u="sng" dirty="0"/>
              <a:t>future flow of cash </a:t>
            </a:r>
            <a:r>
              <a:rPr lang="en-US" dirty="0"/>
              <a:t>into and out of your bank accounts. Forecasting cash inflows and outflows  regularly is important, especially for three types of businesses:</a:t>
            </a:r>
          </a:p>
          <a:p>
            <a:pPr marL="342900" indent="-342900" algn="l">
              <a:buFont typeface="Arial" panose="020B0604020202020204" pitchFamily="34" charset="0"/>
              <a:buChar char="•"/>
            </a:pPr>
            <a:r>
              <a:rPr lang="en-US" dirty="0"/>
              <a:t>new businesses</a:t>
            </a:r>
          </a:p>
          <a:p>
            <a:pPr marL="342900" indent="-342900" algn="l">
              <a:buFont typeface="Arial" panose="020B0604020202020204" pitchFamily="34" charset="0"/>
              <a:buChar char="•"/>
            </a:pPr>
            <a:r>
              <a:rPr lang="en-US" dirty="0"/>
              <a:t>fast-growing businesses</a:t>
            </a:r>
          </a:p>
          <a:p>
            <a:pPr marL="342900" indent="-342900" algn="l">
              <a:buFont typeface="Arial" panose="020B0604020202020204" pitchFamily="34" charset="0"/>
              <a:buChar char="•"/>
            </a:pPr>
            <a:r>
              <a:rPr lang="en-US" dirty="0"/>
              <a:t>businesses with unpredictable sales patterns, for example seasonal businesses like smallholders</a:t>
            </a:r>
            <a:endParaRPr lang="en-IE" dirty="0"/>
          </a:p>
        </p:txBody>
      </p:sp>
      <p:sp>
        <p:nvSpPr>
          <p:cNvPr id="5" name="Text Placeholder 3">
            <a:extLst>
              <a:ext uri="{FF2B5EF4-FFF2-40B4-BE49-F238E27FC236}">
                <a16:creationId xmlns:a16="http://schemas.microsoft.com/office/drawing/2014/main" id="{ADEC55ED-4B60-BBC0-7CD8-355A05AC8EBD}"/>
              </a:ext>
            </a:extLst>
          </p:cNvPr>
          <p:cNvSpPr>
            <a:spLocks noGrp="1"/>
          </p:cNvSpPr>
          <p:nvPr>
            <p:ph type="body" sz="quarter" idx="18"/>
          </p:nvPr>
        </p:nvSpPr>
        <p:spPr>
          <a:xfrm>
            <a:off x="447675" y="309563"/>
            <a:ext cx="6481763" cy="1211262"/>
          </a:xfrm>
        </p:spPr>
        <p:txBody>
          <a:bodyPr anchor="ctr"/>
          <a:lstStyle/>
          <a:p>
            <a:r>
              <a:rPr lang="en-IE" dirty="0">
                <a:solidFill>
                  <a:srgbClr val="AE523C"/>
                </a:solidFill>
              </a:rPr>
              <a:t>1.  Cash Flow Planning</a:t>
            </a:r>
          </a:p>
        </p:txBody>
      </p:sp>
      <p:pic>
        <p:nvPicPr>
          <p:cNvPr id="11" name="Picture Placeholder 10" descr="Blue and orange gradient with arrows">
            <a:extLst>
              <a:ext uri="{FF2B5EF4-FFF2-40B4-BE49-F238E27FC236}">
                <a16:creationId xmlns:a16="http://schemas.microsoft.com/office/drawing/2014/main" id="{E90537AA-68A6-D755-CA1D-D1E862EC1929}"/>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09163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6D9CC8-9337-A738-AF30-13F04AF0073D}"/>
              </a:ext>
            </a:extLst>
          </p:cNvPr>
          <p:cNvSpPr>
            <a:spLocks noGrp="1"/>
          </p:cNvSpPr>
          <p:nvPr>
            <p:ph type="body" sz="quarter" idx="16"/>
          </p:nvPr>
        </p:nvSpPr>
        <p:spPr>
          <a:xfrm>
            <a:off x="447065" y="2067342"/>
            <a:ext cx="5210785" cy="4038015"/>
          </a:xfrm>
        </p:spPr>
        <p:txBody>
          <a:bodyPr/>
          <a:lstStyle/>
          <a:p>
            <a:r>
              <a:rPr lang="en-US" dirty="0"/>
              <a:t>The more comprehensive and accurate the cash flow forecast or plan, the greater the value to your smallholder business.</a:t>
            </a:r>
          </a:p>
          <a:p>
            <a:r>
              <a:rPr lang="en-US" b="1" dirty="0"/>
              <a:t>What should you include in your plan? </a:t>
            </a:r>
          </a:p>
          <a:p>
            <a:r>
              <a:rPr lang="en-US" dirty="0"/>
              <a:t>The simple answer is everything! </a:t>
            </a:r>
          </a:p>
          <a:p>
            <a:r>
              <a:rPr lang="en-US" dirty="0"/>
              <a:t>Anything and everything that will be paid for in the period, and any money coming in from any source must be included.</a:t>
            </a:r>
            <a:endParaRPr lang="en-IE" dirty="0"/>
          </a:p>
        </p:txBody>
      </p:sp>
      <p:sp>
        <p:nvSpPr>
          <p:cNvPr id="4" name="Text Placeholder 3">
            <a:extLst>
              <a:ext uri="{FF2B5EF4-FFF2-40B4-BE49-F238E27FC236}">
                <a16:creationId xmlns:a16="http://schemas.microsoft.com/office/drawing/2014/main" id="{F26E5426-69C1-5F5D-23CC-5C61F3E224C1}"/>
              </a:ext>
            </a:extLst>
          </p:cNvPr>
          <p:cNvSpPr>
            <a:spLocks noGrp="1"/>
          </p:cNvSpPr>
          <p:nvPr>
            <p:ph type="body" sz="quarter" idx="18"/>
          </p:nvPr>
        </p:nvSpPr>
        <p:spPr/>
        <p:txBody>
          <a:bodyPr anchor="ctr"/>
          <a:lstStyle/>
          <a:p>
            <a:r>
              <a:rPr lang="en-IE"/>
              <a:t>A Cash Flow Forecast</a:t>
            </a:r>
          </a:p>
        </p:txBody>
      </p:sp>
      <p:graphicFrame>
        <p:nvGraphicFramePr>
          <p:cNvPr id="5" name="Table 4">
            <a:extLst>
              <a:ext uri="{FF2B5EF4-FFF2-40B4-BE49-F238E27FC236}">
                <a16:creationId xmlns:a16="http://schemas.microsoft.com/office/drawing/2014/main" id="{9001613B-7CE7-29BA-3473-C010499707F0}"/>
              </a:ext>
            </a:extLst>
          </p:cNvPr>
          <p:cNvGraphicFramePr>
            <a:graphicFrameLocks noGrp="1"/>
          </p:cNvGraphicFramePr>
          <p:nvPr>
            <p:extLst>
              <p:ext uri="{D42A27DB-BD31-4B8C-83A1-F6EECF244321}">
                <p14:modId xmlns:p14="http://schemas.microsoft.com/office/powerpoint/2010/main" val="2979048411"/>
              </p:ext>
            </p:extLst>
          </p:nvPr>
        </p:nvGraphicFramePr>
        <p:xfrm>
          <a:off x="6263641" y="0"/>
          <a:ext cx="5846769" cy="6858006"/>
        </p:xfrm>
        <a:graphic>
          <a:graphicData uri="http://schemas.openxmlformats.org/drawingml/2006/table">
            <a:tbl>
              <a:tblPr/>
              <a:tblGrid>
                <a:gridCol w="1948923">
                  <a:extLst>
                    <a:ext uri="{9D8B030D-6E8A-4147-A177-3AD203B41FA5}">
                      <a16:colId xmlns:a16="http://schemas.microsoft.com/office/drawing/2014/main" val="1098025881"/>
                    </a:ext>
                  </a:extLst>
                </a:gridCol>
                <a:gridCol w="1948923">
                  <a:extLst>
                    <a:ext uri="{9D8B030D-6E8A-4147-A177-3AD203B41FA5}">
                      <a16:colId xmlns:a16="http://schemas.microsoft.com/office/drawing/2014/main" val="2334422851"/>
                    </a:ext>
                  </a:extLst>
                </a:gridCol>
                <a:gridCol w="1948923">
                  <a:extLst>
                    <a:ext uri="{9D8B030D-6E8A-4147-A177-3AD203B41FA5}">
                      <a16:colId xmlns:a16="http://schemas.microsoft.com/office/drawing/2014/main" val="2339223646"/>
                    </a:ext>
                  </a:extLst>
                </a:gridCol>
              </a:tblGrid>
              <a:tr h="304058">
                <a:tc>
                  <a:txBody>
                    <a:bodyPr/>
                    <a:lstStyle/>
                    <a:p>
                      <a:pPr algn="l" fontAlgn="t"/>
                      <a:r>
                        <a:rPr lang="en-IE" sz="1000">
                          <a:effectLst/>
                        </a:rPr>
                        <a:t>Income</a:t>
                      </a:r>
                    </a:p>
                  </a:txBody>
                  <a:tcPr marL="48348" marR="48348" marT="24174" marB="24174">
                    <a:lnL w="9525" cap="flat" cmpd="sng" algn="ctr">
                      <a:solidFill>
                        <a:schemeClr val="bg1"/>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tc>
                  <a:txBody>
                    <a:bodyPr/>
                    <a:lstStyle/>
                    <a:p>
                      <a:pPr algn="l" fontAlgn="t"/>
                      <a:r>
                        <a:rPr lang="en-IE" sz="1000">
                          <a:effectLst/>
                        </a:rPr>
                        <a:t>Oct</a:t>
                      </a:r>
                    </a:p>
                  </a:txBody>
                  <a:tcPr marL="48348" marR="48348" marT="24174" marB="24174">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tc>
                  <a:txBody>
                    <a:bodyPr/>
                    <a:lstStyle/>
                    <a:p>
                      <a:pPr algn="l" fontAlgn="t"/>
                      <a:r>
                        <a:rPr lang="en-IE" sz="1000">
                          <a:effectLst/>
                        </a:rPr>
                        <a:t>Nov</a:t>
                      </a:r>
                    </a:p>
                  </a:txBody>
                  <a:tcPr marL="48348" marR="48348" marT="24174" marB="24174">
                    <a:lnL w="6350" cap="flat" cmpd="sng" algn="ctr">
                      <a:solidFill>
                        <a:srgbClr val="666666"/>
                      </a:solidFill>
                      <a:prstDash val="solid"/>
                      <a:round/>
                      <a:headEnd type="none" w="med" len="med"/>
                      <a:tailEnd type="none" w="med" len="med"/>
                    </a:lnL>
                    <a:lnR>
                      <a:noFill/>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extLst>
                  <a:ext uri="{0D108BD9-81ED-4DB2-BD59-A6C34878D82A}">
                    <a16:rowId xmlns:a16="http://schemas.microsoft.com/office/drawing/2014/main" val="443047293"/>
                  </a:ext>
                </a:extLst>
              </a:tr>
              <a:tr h="304058">
                <a:tc>
                  <a:txBody>
                    <a:bodyPr/>
                    <a:lstStyle/>
                    <a:p>
                      <a:pPr algn="l" fontAlgn="t"/>
                      <a:r>
                        <a:rPr lang="en-IE" sz="1000">
                          <a:effectLst/>
                        </a:rPr>
                        <a:t>Cull Cows</a:t>
                      </a:r>
                    </a:p>
                  </a:txBody>
                  <a:tcPr marL="48348" marR="48348" marT="24174" marB="24174">
                    <a:lnL w="9525" cap="flat" cmpd="sng" algn="ctr">
                      <a:solidFill>
                        <a:schemeClr val="bg1"/>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tc>
                  <a:txBody>
                    <a:bodyPr/>
                    <a:lstStyle/>
                    <a:p>
                      <a:pPr algn="l" fontAlgn="t"/>
                      <a:r>
                        <a:rPr lang="en-IE" sz="1000">
                          <a:effectLst/>
                        </a:rPr>
                        <a:t>1700</a:t>
                      </a:r>
                    </a:p>
                  </a:txBody>
                  <a:tcPr marL="48348" marR="48348" marT="24174" marB="24174">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tc>
                  <a:txBody>
                    <a:bodyPr/>
                    <a:lstStyle/>
                    <a:p>
                      <a:pPr algn="l" fontAlgn="t"/>
                      <a:r>
                        <a:rPr lang="en-IE" sz="1000">
                          <a:effectLst/>
                        </a:rPr>
                        <a:t> </a:t>
                      </a:r>
                    </a:p>
                  </a:txBody>
                  <a:tcPr marL="48348" marR="48348" marT="24174" marB="24174">
                    <a:lnL w="6350" cap="flat" cmpd="sng" algn="ctr">
                      <a:solidFill>
                        <a:srgbClr val="666666"/>
                      </a:solidFill>
                      <a:prstDash val="solid"/>
                      <a:round/>
                      <a:headEnd type="none" w="med" len="med"/>
                      <a:tailEnd type="none" w="med" len="med"/>
                    </a:lnL>
                    <a:lnR>
                      <a:noFill/>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409122041"/>
                  </a:ext>
                </a:extLst>
              </a:tr>
              <a:tr h="304058">
                <a:tc>
                  <a:txBody>
                    <a:bodyPr/>
                    <a:lstStyle/>
                    <a:p>
                      <a:pPr algn="l" fontAlgn="t"/>
                      <a:r>
                        <a:rPr lang="en-IE" sz="1000">
                          <a:effectLst/>
                        </a:rPr>
                        <a:t>Silage</a:t>
                      </a:r>
                    </a:p>
                  </a:txBody>
                  <a:tcPr marL="48348" marR="48348" marT="24174" marB="24174">
                    <a:lnL w="9525" cap="flat" cmpd="sng" algn="ctr">
                      <a:solidFill>
                        <a:schemeClr val="bg1"/>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tc>
                  <a:txBody>
                    <a:bodyPr/>
                    <a:lstStyle/>
                    <a:p>
                      <a:pPr algn="l" fontAlgn="t"/>
                      <a:r>
                        <a:rPr lang="en-IE" sz="1000">
                          <a:effectLst/>
                        </a:rPr>
                        <a:t>1250</a:t>
                      </a:r>
                    </a:p>
                  </a:txBody>
                  <a:tcPr marL="48348" marR="48348" marT="24174" marB="24174">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tc>
                  <a:txBody>
                    <a:bodyPr/>
                    <a:lstStyle/>
                    <a:p>
                      <a:pPr algn="l" fontAlgn="t"/>
                      <a:r>
                        <a:rPr lang="en-IE" sz="1000">
                          <a:effectLst/>
                        </a:rPr>
                        <a:t>1250</a:t>
                      </a:r>
                    </a:p>
                  </a:txBody>
                  <a:tcPr marL="48348" marR="48348" marT="24174" marB="24174">
                    <a:lnL w="6350" cap="flat" cmpd="sng" algn="ctr">
                      <a:solidFill>
                        <a:srgbClr val="666666"/>
                      </a:solidFill>
                      <a:prstDash val="solid"/>
                      <a:round/>
                      <a:headEnd type="none" w="med" len="med"/>
                      <a:tailEnd type="none" w="med" len="med"/>
                    </a:lnL>
                    <a:lnR>
                      <a:noFill/>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extLst>
                  <a:ext uri="{0D108BD9-81ED-4DB2-BD59-A6C34878D82A}">
                    <a16:rowId xmlns:a16="http://schemas.microsoft.com/office/drawing/2014/main" val="3526719774"/>
                  </a:ext>
                </a:extLst>
              </a:tr>
              <a:tr h="304058">
                <a:tc>
                  <a:txBody>
                    <a:bodyPr/>
                    <a:lstStyle/>
                    <a:p>
                      <a:pPr algn="l" fontAlgn="t"/>
                      <a:r>
                        <a:rPr lang="en-IE" sz="1000">
                          <a:effectLst/>
                        </a:rPr>
                        <a:t>Beef Cattle</a:t>
                      </a:r>
                    </a:p>
                  </a:txBody>
                  <a:tcPr marL="48348" marR="48348" marT="24174" marB="24174">
                    <a:lnL w="9525" cap="flat" cmpd="sng" algn="ctr">
                      <a:solidFill>
                        <a:schemeClr val="bg1"/>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tc>
                  <a:txBody>
                    <a:bodyPr/>
                    <a:lstStyle/>
                    <a:p>
                      <a:pPr algn="l" fontAlgn="t"/>
                      <a:r>
                        <a:rPr lang="en-IE" sz="1000">
                          <a:effectLst/>
                        </a:rPr>
                        <a:t>14000</a:t>
                      </a:r>
                    </a:p>
                  </a:txBody>
                  <a:tcPr marL="48348" marR="48348" marT="24174" marB="24174">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tc>
                  <a:txBody>
                    <a:bodyPr/>
                    <a:lstStyle/>
                    <a:p>
                      <a:pPr algn="l" fontAlgn="t"/>
                      <a:r>
                        <a:rPr lang="en-IE" sz="1000">
                          <a:effectLst/>
                        </a:rPr>
                        <a:t> </a:t>
                      </a:r>
                    </a:p>
                  </a:txBody>
                  <a:tcPr marL="48348" marR="48348" marT="24174" marB="24174">
                    <a:lnL w="6350" cap="flat" cmpd="sng" algn="ctr">
                      <a:solidFill>
                        <a:srgbClr val="666666"/>
                      </a:solidFill>
                      <a:prstDash val="solid"/>
                      <a:round/>
                      <a:headEnd type="none" w="med" len="med"/>
                      <a:tailEnd type="none" w="med" len="med"/>
                    </a:lnL>
                    <a:lnR>
                      <a:noFill/>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2839203325"/>
                  </a:ext>
                </a:extLst>
              </a:tr>
              <a:tr h="534885">
                <a:tc>
                  <a:txBody>
                    <a:bodyPr/>
                    <a:lstStyle/>
                    <a:p>
                      <a:pPr algn="l" fontAlgn="t"/>
                      <a:r>
                        <a:rPr lang="en-IE" sz="1000">
                          <a:effectLst/>
                        </a:rPr>
                        <a:t>CAP Payment</a:t>
                      </a:r>
                    </a:p>
                  </a:txBody>
                  <a:tcPr marL="48348" marR="48348" marT="24174" marB="24174">
                    <a:lnL w="9525" cap="flat" cmpd="sng" algn="ctr">
                      <a:solidFill>
                        <a:schemeClr val="bg1"/>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tc>
                  <a:txBody>
                    <a:bodyPr/>
                    <a:lstStyle/>
                    <a:p>
                      <a:pPr algn="l" fontAlgn="t"/>
                      <a:r>
                        <a:rPr lang="en-IE" sz="1000" dirty="0">
                          <a:effectLst/>
                        </a:rPr>
                        <a:t> </a:t>
                      </a:r>
                    </a:p>
                  </a:txBody>
                  <a:tcPr marL="48348" marR="48348" marT="24174" marB="24174">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tc>
                  <a:txBody>
                    <a:bodyPr/>
                    <a:lstStyle/>
                    <a:p>
                      <a:pPr algn="l" fontAlgn="t"/>
                      <a:r>
                        <a:rPr lang="en-IE" sz="1000">
                          <a:effectLst/>
                        </a:rPr>
                        <a:t> </a:t>
                      </a:r>
                    </a:p>
                  </a:txBody>
                  <a:tcPr marL="48348" marR="48348" marT="24174" marB="24174">
                    <a:lnL w="6350" cap="flat" cmpd="sng" algn="ctr">
                      <a:solidFill>
                        <a:srgbClr val="666666"/>
                      </a:solidFill>
                      <a:prstDash val="solid"/>
                      <a:round/>
                      <a:headEnd type="none" w="med" len="med"/>
                      <a:tailEnd type="none" w="med" len="med"/>
                    </a:lnL>
                    <a:lnR>
                      <a:noFill/>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extLst>
                  <a:ext uri="{0D108BD9-81ED-4DB2-BD59-A6C34878D82A}">
                    <a16:rowId xmlns:a16="http://schemas.microsoft.com/office/drawing/2014/main" val="1029836253"/>
                  </a:ext>
                </a:extLst>
              </a:tr>
              <a:tr h="534885">
                <a:tc>
                  <a:txBody>
                    <a:bodyPr/>
                    <a:lstStyle/>
                    <a:p>
                      <a:pPr algn="l" fontAlgn="t"/>
                      <a:r>
                        <a:rPr lang="en-IE" sz="1000">
                          <a:effectLst/>
                        </a:rPr>
                        <a:t>Total Income</a:t>
                      </a:r>
                    </a:p>
                  </a:txBody>
                  <a:tcPr marL="48348" marR="48348" marT="24174" marB="24174">
                    <a:lnL w="9525" cap="flat" cmpd="sng" algn="ctr">
                      <a:solidFill>
                        <a:schemeClr val="bg1"/>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tc>
                  <a:txBody>
                    <a:bodyPr/>
                    <a:lstStyle/>
                    <a:p>
                      <a:pPr algn="l" fontAlgn="t"/>
                      <a:r>
                        <a:rPr lang="en-IE" sz="1000">
                          <a:effectLst/>
                        </a:rPr>
                        <a:t>16,950</a:t>
                      </a:r>
                    </a:p>
                  </a:txBody>
                  <a:tcPr marL="48348" marR="48348" marT="24174" marB="24174">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tc>
                  <a:txBody>
                    <a:bodyPr/>
                    <a:lstStyle/>
                    <a:p>
                      <a:pPr algn="l" fontAlgn="t"/>
                      <a:r>
                        <a:rPr lang="en-IE" sz="1000">
                          <a:effectLst/>
                        </a:rPr>
                        <a:t>1250</a:t>
                      </a:r>
                    </a:p>
                  </a:txBody>
                  <a:tcPr marL="48348" marR="48348" marT="24174" marB="24174">
                    <a:lnL w="6350" cap="flat" cmpd="sng" algn="ctr">
                      <a:solidFill>
                        <a:srgbClr val="666666"/>
                      </a:solidFill>
                      <a:prstDash val="solid"/>
                      <a:round/>
                      <a:headEnd type="none" w="med" len="med"/>
                      <a:tailEnd type="none" w="med" len="med"/>
                    </a:lnL>
                    <a:lnR>
                      <a:noFill/>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136716654"/>
                  </a:ext>
                </a:extLst>
              </a:tr>
              <a:tr h="304058">
                <a:tc>
                  <a:txBody>
                    <a:bodyPr/>
                    <a:lstStyle/>
                    <a:p>
                      <a:pPr algn="l" fontAlgn="t"/>
                      <a:r>
                        <a:rPr lang="en-IE" sz="1000" dirty="0">
                          <a:effectLst/>
                        </a:rPr>
                        <a:t>Expenses</a:t>
                      </a:r>
                    </a:p>
                  </a:txBody>
                  <a:tcPr marL="48348" marR="48348" marT="24174" marB="24174">
                    <a:lnL w="9525" cap="flat" cmpd="sng" algn="ctr">
                      <a:solidFill>
                        <a:schemeClr val="bg1"/>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tc>
                  <a:txBody>
                    <a:bodyPr/>
                    <a:lstStyle/>
                    <a:p>
                      <a:pPr algn="l" fontAlgn="t"/>
                      <a:r>
                        <a:rPr lang="en-IE" sz="1000">
                          <a:effectLst/>
                        </a:rPr>
                        <a:t> </a:t>
                      </a:r>
                    </a:p>
                  </a:txBody>
                  <a:tcPr marL="48348" marR="48348" marT="24174" marB="24174">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tc>
                  <a:txBody>
                    <a:bodyPr/>
                    <a:lstStyle/>
                    <a:p>
                      <a:pPr algn="l" fontAlgn="t"/>
                      <a:r>
                        <a:rPr lang="en-IE" sz="1000">
                          <a:effectLst/>
                        </a:rPr>
                        <a:t> </a:t>
                      </a:r>
                    </a:p>
                  </a:txBody>
                  <a:tcPr marL="48348" marR="48348" marT="24174" marB="24174">
                    <a:lnL w="6350" cap="flat" cmpd="sng" algn="ctr">
                      <a:solidFill>
                        <a:srgbClr val="666666"/>
                      </a:solidFill>
                      <a:prstDash val="solid"/>
                      <a:round/>
                      <a:headEnd type="none" w="med" len="med"/>
                      <a:tailEnd type="none" w="med" len="med"/>
                    </a:lnL>
                    <a:lnR>
                      <a:noFill/>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extLst>
                  <a:ext uri="{0D108BD9-81ED-4DB2-BD59-A6C34878D82A}">
                    <a16:rowId xmlns:a16="http://schemas.microsoft.com/office/drawing/2014/main" val="4001216335"/>
                  </a:ext>
                </a:extLst>
              </a:tr>
              <a:tr h="304058">
                <a:tc>
                  <a:txBody>
                    <a:bodyPr/>
                    <a:lstStyle/>
                    <a:p>
                      <a:pPr algn="l" fontAlgn="t"/>
                      <a:r>
                        <a:rPr lang="en-IE" sz="1000">
                          <a:effectLst/>
                        </a:rPr>
                        <a:t>Meal</a:t>
                      </a:r>
                    </a:p>
                  </a:txBody>
                  <a:tcPr marL="48348" marR="48348" marT="24174" marB="24174">
                    <a:lnL w="9525" cap="flat" cmpd="sng" algn="ctr">
                      <a:solidFill>
                        <a:schemeClr val="bg1"/>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tc>
                  <a:txBody>
                    <a:bodyPr/>
                    <a:lstStyle/>
                    <a:p>
                      <a:pPr algn="l" fontAlgn="t"/>
                      <a:r>
                        <a:rPr lang="en-IE" sz="1000">
                          <a:effectLst/>
                        </a:rPr>
                        <a:t>1500</a:t>
                      </a:r>
                    </a:p>
                  </a:txBody>
                  <a:tcPr marL="48348" marR="48348" marT="24174" marB="24174">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tc>
                  <a:txBody>
                    <a:bodyPr/>
                    <a:lstStyle/>
                    <a:p>
                      <a:pPr algn="l" fontAlgn="t"/>
                      <a:r>
                        <a:rPr lang="en-IE" sz="1000">
                          <a:effectLst/>
                        </a:rPr>
                        <a:t>1500</a:t>
                      </a:r>
                    </a:p>
                  </a:txBody>
                  <a:tcPr marL="48348" marR="48348" marT="24174" marB="24174">
                    <a:lnL w="6350" cap="flat" cmpd="sng" algn="ctr">
                      <a:solidFill>
                        <a:srgbClr val="666666"/>
                      </a:solidFill>
                      <a:prstDash val="solid"/>
                      <a:round/>
                      <a:headEnd type="none" w="med" len="med"/>
                      <a:tailEnd type="none" w="med" len="med"/>
                    </a:lnL>
                    <a:lnR>
                      <a:noFill/>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3077609107"/>
                  </a:ext>
                </a:extLst>
              </a:tr>
              <a:tr h="304058">
                <a:tc>
                  <a:txBody>
                    <a:bodyPr/>
                    <a:lstStyle/>
                    <a:p>
                      <a:pPr algn="l" fontAlgn="t"/>
                      <a:r>
                        <a:rPr lang="en-IE" sz="1000">
                          <a:effectLst/>
                        </a:rPr>
                        <a:t>Fertiliser</a:t>
                      </a:r>
                    </a:p>
                  </a:txBody>
                  <a:tcPr marL="48348" marR="48348" marT="24174" marB="24174">
                    <a:lnL w="9525" cap="flat" cmpd="sng" algn="ctr">
                      <a:solidFill>
                        <a:schemeClr val="bg1"/>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tc>
                  <a:txBody>
                    <a:bodyPr/>
                    <a:lstStyle/>
                    <a:p>
                      <a:pPr algn="l" fontAlgn="t"/>
                      <a:r>
                        <a:rPr lang="en-IE" sz="1000">
                          <a:effectLst/>
                        </a:rPr>
                        <a:t> </a:t>
                      </a:r>
                    </a:p>
                  </a:txBody>
                  <a:tcPr marL="48348" marR="48348" marT="24174" marB="24174">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tc>
                  <a:txBody>
                    <a:bodyPr/>
                    <a:lstStyle/>
                    <a:p>
                      <a:pPr algn="l" fontAlgn="t"/>
                      <a:r>
                        <a:rPr lang="en-IE" sz="1000">
                          <a:effectLst/>
                        </a:rPr>
                        <a:t>3000</a:t>
                      </a:r>
                    </a:p>
                  </a:txBody>
                  <a:tcPr marL="48348" marR="48348" marT="24174" marB="24174">
                    <a:lnL w="6350" cap="flat" cmpd="sng" algn="ctr">
                      <a:solidFill>
                        <a:srgbClr val="666666"/>
                      </a:solidFill>
                      <a:prstDash val="solid"/>
                      <a:round/>
                      <a:headEnd type="none" w="med" len="med"/>
                      <a:tailEnd type="none" w="med" len="med"/>
                    </a:lnL>
                    <a:lnR>
                      <a:noFill/>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extLst>
                  <a:ext uri="{0D108BD9-81ED-4DB2-BD59-A6C34878D82A}">
                    <a16:rowId xmlns:a16="http://schemas.microsoft.com/office/drawing/2014/main" val="1860039787"/>
                  </a:ext>
                </a:extLst>
              </a:tr>
              <a:tr h="304058">
                <a:tc>
                  <a:txBody>
                    <a:bodyPr/>
                    <a:lstStyle/>
                    <a:p>
                      <a:pPr algn="l" fontAlgn="t"/>
                      <a:r>
                        <a:rPr lang="en-IE" sz="1000">
                          <a:effectLst/>
                        </a:rPr>
                        <a:t>Vet</a:t>
                      </a:r>
                    </a:p>
                  </a:txBody>
                  <a:tcPr marL="48348" marR="48348" marT="24174" marB="24174">
                    <a:lnL w="9525" cap="flat" cmpd="sng" algn="ctr">
                      <a:solidFill>
                        <a:schemeClr val="bg1"/>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tc>
                  <a:txBody>
                    <a:bodyPr/>
                    <a:lstStyle/>
                    <a:p>
                      <a:pPr algn="l" fontAlgn="t"/>
                      <a:r>
                        <a:rPr lang="en-IE" sz="1000">
                          <a:effectLst/>
                        </a:rPr>
                        <a:t>300</a:t>
                      </a:r>
                    </a:p>
                  </a:txBody>
                  <a:tcPr marL="48348" marR="48348" marT="24174" marB="24174">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tc>
                  <a:txBody>
                    <a:bodyPr/>
                    <a:lstStyle/>
                    <a:p>
                      <a:pPr algn="l" fontAlgn="t"/>
                      <a:r>
                        <a:rPr lang="en-IE" sz="1000">
                          <a:effectLst/>
                        </a:rPr>
                        <a:t>300</a:t>
                      </a:r>
                    </a:p>
                  </a:txBody>
                  <a:tcPr marL="48348" marR="48348" marT="24174" marB="24174">
                    <a:lnL w="6350" cap="flat" cmpd="sng" algn="ctr">
                      <a:solidFill>
                        <a:srgbClr val="666666"/>
                      </a:solidFill>
                      <a:prstDash val="solid"/>
                      <a:round/>
                      <a:headEnd type="none" w="med" len="med"/>
                      <a:tailEnd type="none" w="med" len="med"/>
                    </a:lnL>
                    <a:lnR>
                      <a:noFill/>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1491134293"/>
                  </a:ext>
                </a:extLst>
              </a:tr>
              <a:tr h="304058">
                <a:tc>
                  <a:txBody>
                    <a:bodyPr/>
                    <a:lstStyle/>
                    <a:p>
                      <a:pPr algn="l" fontAlgn="t"/>
                      <a:r>
                        <a:rPr lang="en-IE" sz="1000">
                          <a:effectLst/>
                        </a:rPr>
                        <a:t>Contractor</a:t>
                      </a:r>
                    </a:p>
                  </a:txBody>
                  <a:tcPr marL="48348" marR="48348" marT="24174" marB="24174">
                    <a:lnL w="9525" cap="flat" cmpd="sng" algn="ctr">
                      <a:solidFill>
                        <a:schemeClr val="bg1"/>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tc>
                  <a:txBody>
                    <a:bodyPr/>
                    <a:lstStyle/>
                    <a:p>
                      <a:pPr algn="l" fontAlgn="t"/>
                      <a:r>
                        <a:rPr lang="en-IE" sz="1000">
                          <a:effectLst/>
                        </a:rPr>
                        <a:t> </a:t>
                      </a:r>
                    </a:p>
                  </a:txBody>
                  <a:tcPr marL="48348" marR="48348" marT="24174" marB="24174">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tc>
                  <a:txBody>
                    <a:bodyPr/>
                    <a:lstStyle/>
                    <a:p>
                      <a:pPr algn="l" fontAlgn="t"/>
                      <a:r>
                        <a:rPr lang="en-IE" sz="1000">
                          <a:effectLst/>
                        </a:rPr>
                        <a:t>4500</a:t>
                      </a:r>
                    </a:p>
                  </a:txBody>
                  <a:tcPr marL="48348" marR="48348" marT="24174" marB="24174">
                    <a:lnL w="6350" cap="flat" cmpd="sng" algn="ctr">
                      <a:solidFill>
                        <a:srgbClr val="666666"/>
                      </a:solidFill>
                      <a:prstDash val="solid"/>
                      <a:round/>
                      <a:headEnd type="none" w="med" len="med"/>
                      <a:tailEnd type="none" w="med" len="med"/>
                    </a:lnL>
                    <a:lnR>
                      <a:noFill/>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extLst>
                  <a:ext uri="{0D108BD9-81ED-4DB2-BD59-A6C34878D82A}">
                    <a16:rowId xmlns:a16="http://schemas.microsoft.com/office/drawing/2014/main" val="4206016401"/>
                  </a:ext>
                </a:extLst>
              </a:tr>
              <a:tr h="304058">
                <a:tc>
                  <a:txBody>
                    <a:bodyPr/>
                    <a:lstStyle/>
                    <a:p>
                      <a:pPr algn="l" fontAlgn="t"/>
                      <a:r>
                        <a:rPr lang="en-IE" sz="1000">
                          <a:effectLst/>
                        </a:rPr>
                        <a:t>Fuel</a:t>
                      </a:r>
                    </a:p>
                  </a:txBody>
                  <a:tcPr marL="48348" marR="48348" marT="24174" marB="24174">
                    <a:lnL w="9525" cap="flat" cmpd="sng" algn="ctr">
                      <a:solidFill>
                        <a:schemeClr val="bg1"/>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tc>
                  <a:txBody>
                    <a:bodyPr/>
                    <a:lstStyle/>
                    <a:p>
                      <a:pPr algn="l" fontAlgn="t"/>
                      <a:r>
                        <a:rPr lang="en-IE" sz="1000">
                          <a:effectLst/>
                        </a:rPr>
                        <a:t>150</a:t>
                      </a:r>
                    </a:p>
                  </a:txBody>
                  <a:tcPr marL="48348" marR="48348" marT="24174" marB="24174">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tc>
                  <a:txBody>
                    <a:bodyPr/>
                    <a:lstStyle/>
                    <a:p>
                      <a:pPr algn="l" fontAlgn="t"/>
                      <a:r>
                        <a:rPr lang="en-IE" sz="1000">
                          <a:effectLst/>
                        </a:rPr>
                        <a:t>1000</a:t>
                      </a:r>
                    </a:p>
                  </a:txBody>
                  <a:tcPr marL="48348" marR="48348" marT="24174" marB="24174">
                    <a:lnL w="6350" cap="flat" cmpd="sng" algn="ctr">
                      <a:solidFill>
                        <a:srgbClr val="666666"/>
                      </a:solidFill>
                      <a:prstDash val="solid"/>
                      <a:round/>
                      <a:headEnd type="none" w="med" len="med"/>
                      <a:tailEnd type="none" w="med" len="med"/>
                    </a:lnL>
                    <a:lnR>
                      <a:noFill/>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3935908950"/>
                  </a:ext>
                </a:extLst>
              </a:tr>
              <a:tr h="765712">
                <a:tc>
                  <a:txBody>
                    <a:bodyPr/>
                    <a:lstStyle/>
                    <a:p>
                      <a:pPr algn="l" fontAlgn="t"/>
                      <a:r>
                        <a:rPr lang="en-IE" sz="1000">
                          <a:solidFill>
                            <a:srgbClr val="222222"/>
                          </a:solidFill>
                          <a:effectLst/>
                        </a:rPr>
                        <a:t>Water/Electricity/Rates</a:t>
                      </a:r>
                    </a:p>
                  </a:txBody>
                  <a:tcPr marL="48348" marR="48348" marT="24174" marB="24174">
                    <a:lnL w="9525" cap="flat" cmpd="sng" algn="ctr">
                      <a:solidFill>
                        <a:schemeClr val="bg1"/>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tc>
                  <a:txBody>
                    <a:bodyPr/>
                    <a:lstStyle/>
                    <a:p>
                      <a:pPr algn="l" fontAlgn="t"/>
                      <a:r>
                        <a:rPr lang="en-IE" sz="1000">
                          <a:effectLst/>
                        </a:rPr>
                        <a:t>200</a:t>
                      </a:r>
                    </a:p>
                  </a:txBody>
                  <a:tcPr marL="48348" marR="48348" marT="24174" marB="24174">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tc>
                  <a:txBody>
                    <a:bodyPr/>
                    <a:lstStyle/>
                    <a:p>
                      <a:pPr algn="l" fontAlgn="t"/>
                      <a:r>
                        <a:rPr lang="en-IE" sz="1000">
                          <a:effectLst/>
                        </a:rPr>
                        <a:t>400</a:t>
                      </a:r>
                    </a:p>
                  </a:txBody>
                  <a:tcPr marL="48348" marR="48348" marT="24174" marB="24174">
                    <a:lnL w="6350" cap="flat" cmpd="sng" algn="ctr">
                      <a:solidFill>
                        <a:srgbClr val="666666"/>
                      </a:solidFill>
                      <a:prstDash val="solid"/>
                      <a:round/>
                      <a:headEnd type="none" w="med" len="med"/>
                      <a:tailEnd type="none" w="med" len="med"/>
                    </a:lnL>
                    <a:lnR>
                      <a:noFill/>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extLst>
                  <a:ext uri="{0D108BD9-81ED-4DB2-BD59-A6C34878D82A}">
                    <a16:rowId xmlns:a16="http://schemas.microsoft.com/office/drawing/2014/main" val="3273490563"/>
                  </a:ext>
                </a:extLst>
              </a:tr>
              <a:tr h="304058">
                <a:tc>
                  <a:txBody>
                    <a:bodyPr/>
                    <a:lstStyle/>
                    <a:p>
                      <a:pPr algn="l" fontAlgn="t"/>
                      <a:r>
                        <a:rPr lang="en-IE" sz="1000">
                          <a:effectLst/>
                        </a:rPr>
                        <a:t>Insurance</a:t>
                      </a:r>
                    </a:p>
                  </a:txBody>
                  <a:tcPr marL="48348" marR="48348" marT="24174" marB="24174">
                    <a:lnL w="9525" cap="flat" cmpd="sng" algn="ctr">
                      <a:solidFill>
                        <a:schemeClr val="bg1"/>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tc>
                  <a:txBody>
                    <a:bodyPr/>
                    <a:lstStyle/>
                    <a:p>
                      <a:pPr algn="l" fontAlgn="t"/>
                      <a:r>
                        <a:rPr lang="en-IE" sz="1000">
                          <a:effectLst/>
                        </a:rPr>
                        <a:t>200</a:t>
                      </a:r>
                    </a:p>
                  </a:txBody>
                  <a:tcPr marL="48348" marR="48348" marT="24174" marB="24174">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tc>
                  <a:txBody>
                    <a:bodyPr/>
                    <a:lstStyle/>
                    <a:p>
                      <a:pPr algn="l" fontAlgn="t"/>
                      <a:r>
                        <a:rPr lang="en-IE" sz="1000">
                          <a:effectLst/>
                        </a:rPr>
                        <a:t>200</a:t>
                      </a:r>
                    </a:p>
                  </a:txBody>
                  <a:tcPr marL="48348" marR="48348" marT="24174" marB="24174">
                    <a:lnL w="6350" cap="flat" cmpd="sng" algn="ctr">
                      <a:solidFill>
                        <a:srgbClr val="666666"/>
                      </a:solidFill>
                      <a:prstDash val="solid"/>
                      <a:round/>
                      <a:headEnd type="none" w="med" len="med"/>
                      <a:tailEnd type="none" w="med" len="med"/>
                    </a:lnL>
                    <a:lnR>
                      <a:noFill/>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3596600634"/>
                  </a:ext>
                </a:extLst>
              </a:tr>
              <a:tr h="304058">
                <a:tc>
                  <a:txBody>
                    <a:bodyPr/>
                    <a:lstStyle/>
                    <a:p>
                      <a:pPr algn="l" fontAlgn="t"/>
                      <a:r>
                        <a:rPr lang="en-IE" sz="1000">
                          <a:effectLst/>
                        </a:rPr>
                        <a:t>Ai/Semen</a:t>
                      </a:r>
                    </a:p>
                  </a:txBody>
                  <a:tcPr marL="48348" marR="48348" marT="24174" marB="24174">
                    <a:lnL w="9525" cap="flat" cmpd="sng" algn="ctr">
                      <a:solidFill>
                        <a:schemeClr val="bg1"/>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tc>
                  <a:txBody>
                    <a:bodyPr/>
                    <a:lstStyle/>
                    <a:p>
                      <a:pPr algn="l" fontAlgn="t"/>
                      <a:r>
                        <a:rPr lang="en-IE" sz="1000">
                          <a:effectLst/>
                        </a:rPr>
                        <a:t> </a:t>
                      </a:r>
                    </a:p>
                  </a:txBody>
                  <a:tcPr marL="48348" marR="48348" marT="24174" marB="24174">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tc>
                  <a:txBody>
                    <a:bodyPr/>
                    <a:lstStyle/>
                    <a:p>
                      <a:pPr algn="l" fontAlgn="t"/>
                      <a:r>
                        <a:rPr lang="en-IE" sz="1000">
                          <a:effectLst/>
                        </a:rPr>
                        <a:t>375</a:t>
                      </a:r>
                    </a:p>
                  </a:txBody>
                  <a:tcPr marL="48348" marR="48348" marT="24174" marB="24174">
                    <a:lnL w="6350" cap="flat" cmpd="sng" algn="ctr">
                      <a:solidFill>
                        <a:srgbClr val="666666"/>
                      </a:solidFill>
                      <a:prstDash val="solid"/>
                      <a:round/>
                      <a:headEnd type="none" w="med" len="med"/>
                      <a:tailEnd type="none" w="med" len="med"/>
                    </a:lnL>
                    <a:lnR>
                      <a:noFill/>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extLst>
                  <a:ext uri="{0D108BD9-81ED-4DB2-BD59-A6C34878D82A}">
                    <a16:rowId xmlns:a16="http://schemas.microsoft.com/office/drawing/2014/main" val="4245175146"/>
                  </a:ext>
                </a:extLst>
              </a:tr>
              <a:tr h="534885">
                <a:tc>
                  <a:txBody>
                    <a:bodyPr/>
                    <a:lstStyle/>
                    <a:p>
                      <a:pPr algn="l" fontAlgn="t"/>
                      <a:r>
                        <a:rPr lang="en-IE" sz="1000">
                          <a:effectLst/>
                        </a:rPr>
                        <a:t>Loan repayment</a:t>
                      </a:r>
                    </a:p>
                  </a:txBody>
                  <a:tcPr marL="48348" marR="48348" marT="24174" marB="24174">
                    <a:lnL w="9525" cap="flat" cmpd="sng" algn="ctr">
                      <a:solidFill>
                        <a:schemeClr val="bg1"/>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tc>
                  <a:txBody>
                    <a:bodyPr/>
                    <a:lstStyle/>
                    <a:p>
                      <a:pPr algn="l" fontAlgn="t"/>
                      <a:r>
                        <a:rPr lang="en-IE" sz="1000">
                          <a:effectLst/>
                        </a:rPr>
                        <a:t>200</a:t>
                      </a:r>
                    </a:p>
                  </a:txBody>
                  <a:tcPr marL="48348" marR="48348" marT="24174" marB="24174">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tc>
                  <a:txBody>
                    <a:bodyPr/>
                    <a:lstStyle/>
                    <a:p>
                      <a:pPr algn="l" fontAlgn="t"/>
                      <a:r>
                        <a:rPr lang="en-IE" sz="1000">
                          <a:effectLst/>
                        </a:rPr>
                        <a:t>200</a:t>
                      </a:r>
                    </a:p>
                  </a:txBody>
                  <a:tcPr marL="48348" marR="48348" marT="24174" marB="24174">
                    <a:lnL w="6350" cap="flat" cmpd="sng" algn="ctr">
                      <a:solidFill>
                        <a:srgbClr val="666666"/>
                      </a:solidFill>
                      <a:prstDash val="solid"/>
                      <a:round/>
                      <a:headEnd type="none" w="med" len="med"/>
                      <a:tailEnd type="none" w="med" len="med"/>
                    </a:lnL>
                    <a:lnR>
                      <a:noFill/>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2204155887"/>
                  </a:ext>
                </a:extLst>
              </a:tr>
              <a:tr h="534885">
                <a:tc>
                  <a:txBody>
                    <a:bodyPr/>
                    <a:lstStyle/>
                    <a:p>
                      <a:pPr algn="l" fontAlgn="t"/>
                      <a:r>
                        <a:rPr lang="en-IE" sz="1000">
                          <a:effectLst/>
                        </a:rPr>
                        <a:t>Total Expenses</a:t>
                      </a:r>
                    </a:p>
                  </a:txBody>
                  <a:tcPr marL="48348" marR="48348" marT="24174" marB="24174">
                    <a:lnL w="9525" cap="flat" cmpd="sng" algn="ctr">
                      <a:solidFill>
                        <a:schemeClr val="bg1"/>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tc>
                  <a:txBody>
                    <a:bodyPr/>
                    <a:lstStyle/>
                    <a:p>
                      <a:pPr algn="l" fontAlgn="t"/>
                      <a:r>
                        <a:rPr lang="en-IE" sz="1000">
                          <a:effectLst/>
                        </a:rPr>
                        <a:t>2,550</a:t>
                      </a:r>
                    </a:p>
                  </a:txBody>
                  <a:tcPr marL="48348" marR="48348" marT="24174" marB="24174">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tc>
                  <a:txBody>
                    <a:bodyPr/>
                    <a:lstStyle/>
                    <a:p>
                      <a:pPr algn="l" fontAlgn="t"/>
                      <a:r>
                        <a:rPr lang="en-IE" sz="1000">
                          <a:effectLst/>
                        </a:rPr>
                        <a:t>11,475</a:t>
                      </a:r>
                    </a:p>
                  </a:txBody>
                  <a:tcPr marL="48348" marR="48348" marT="24174" marB="24174">
                    <a:lnL w="6350" cap="flat" cmpd="sng" algn="ctr">
                      <a:solidFill>
                        <a:srgbClr val="666666"/>
                      </a:solidFill>
                      <a:prstDash val="solid"/>
                      <a:round/>
                      <a:headEnd type="none" w="med" len="med"/>
                      <a:tailEnd type="none" w="med" len="med"/>
                    </a:lnL>
                    <a:lnR>
                      <a:noFill/>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extLst>
                  <a:ext uri="{0D108BD9-81ED-4DB2-BD59-A6C34878D82A}">
                    <a16:rowId xmlns:a16="http://schemas.microsoft.com/office/drawing/2014/main" val="925906452"/>
                  </a:ext>
                </a:extLst>
              </a:tr>
              <a:tr h="304058">
                <a:tc>
                  <a:txBody>
                    <a:bodyPr/>
                    <a:lstStyle/>
                    <a:p>
                      <a:pPr algn="l" fontAlgn="t"/>
                      <a:r>
                        <a:rPr lang="en-IE" sz="1000">
                          <a:effectLst/>
                        </a:rPr>
                        <a:t>Cashflow</a:t>
                      </a:r>
                    </a:p>
                  </a:txBody>
                  <a:tcPr marL="48348" marR="48348" marT="24174" marB="24174">
                    <a:lnL w="9525" cap="flat" cmpd="sng" algn="ctr">
                      <a:solidFill>
                        <a:schemeClr val="bg1"/>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tc>
                  <a:txBody>
                    <a:bodyPr/>
                    <a:lstStyle/>
                    <a:p>
                      <a:pPr algn="l" fontAlgn="t"/>
                      <a:r>
                        <a:rPr lang="en-IE" sz="1000">
                          <a:effectLst/>
                        </a:rPr>
                        <a:t>14,400</a:t>
                      </a:r>
                    </a:p>
                  </a:txBody>
                  <a:tcPr marL="48348" marR="48348" marT="24174" marB="24174">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tc>
                  <a:txBody>
                    <a:bodyPr/>
                    <a:lstStyle/>
                    <a:p>
                      <a:pPr algn="l" fontAlgn="t"/>
                      <a:r>
                        <a:rPr lang="en-IE" sz="1000" dirty="0">
                          <a:effectLst/>
                        </a:rPr>
                        <a:t>10,225</a:t>
                      </a:r>
                    </a:p>
                  </a:txBody>
                  <a:tcPr marL="48348" marR="48348" marT="24174" marB="24174">
                    <a:lnL w="6350" cap="flat" cmpd="sng" algn="ctr">
                      <a:solidFill>
                        <a:srgbClr val="666666"/>
                      </a:solidFill>
                      <a:prstDash val="solid"/>
                      <a:round/>
                      <a:headEnd type="none" w="med" len="med"/>
                      <a:tailEnd type="none" w="med" len="med"/>
                    </a:lnL>
                    <a:lnR>
                      <a:noFill/>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3564864576"/>
                  </a:ext>
                </a:extLst>
              </a:tr>
            </a:tbl>
          </a:graphicData>
        </a:graphic>
      </p:graphicFrame>
    </p:spTree>
    <p:extLst>
      <p:ext uri="{BB962C8B-B14F-4D97-AF65-F5344CB8AC3E}">
        <p14:creationId xmlns:p14="http://schemas.microsoft.com/office/powerpoint/2010/main" val="2492785533"/>
      </p:ext>
    </p:extLst>
  </p:cSld>
  <p:clrMapOvr>
    <a:masterClrMapping/>
  </p:clrMapOvr>
</p:sld>
</file>

<file path=ppt/theme/theme1.xml><?xml version="1.0" encoding="utf-8"?>
<a:theme xmlns:a="http://schemas.openxmlformats.org/drawingml/2006/main" name="Office Theme">
  <a:themeElements>
    <a:clrScheme name="Gre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F7F29FAAF84E49985F5364605989CA" ma:contentTypeVersion="8" ma:contentTypeDescription="Create a new document." ma:contentTypeScope="" ma:versionID="422fd0eccd15940ec8205d25b9bb0228">
  <xsd:schema xmlns:xsd="http://www.w3.org/2001/XMLSchema" xmlns:xs="http://www.w3.org/2001/XMLSchema" xmlns:p="http://schemas.microsoft.com/office/2006/metadata/properties" xmlns:ns2="67dd3286-db87-444e-8dd1-4849b974caca" targetNamespace="http://schemas.microsoft.com/office/2006/metadata/properties" ma:root="true" ma:fieldsID="0aaa5d8ecb3d525cb0abd63b0ddb9e30" ns2:_="">
    <xsd:import namespace="67dd3286-db87-444e-8dd1-4849b974cac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dd3286-db87-444e-8dd1-4849b974ca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F5010F-35BF-44EA-A569-0F60FD568589}">
  <ds:schemaRefs>
    <ds:schemaRef ds:uri="67dd3286-db87-444e-8dd1-4849b974ca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D7DA8CE-63CF-46B1-883A-2A57755AB5A5}">
  <ds:schemaRefs>
    <ds:schemaRef ds:uri="http://purl.org/dc/terms/"/>
    <ds:schemaRef ds:uri="http://schemas.microsoft.com/office/2006/documentManagement/types"/>
    <ds:schemaRef ds:uri="http://purl.org/dc/elements/1.1/"/>
    <ds:schemaRef ds:uri="http://schemas.openxmlformats.org/package/2006/metadata/core-properties"/>
    <ds:schemaRef ds:uri="67dd3286-db87-444e-8dd1-4849b974caca"/>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1737818F-86D4-4BCD-82EE-22F5C34488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2290</TotalTime>
  <Words>6813</Words>
  <Application>Microsoft Office PowerPoint</Application>
  <PresentationFormat>Widescreen</PresentationFormat>
  <Paragraphs>492</Paragraphs>
  <Slides>69</Slides>
  <Notes>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69</vt:i4>
      </vt:variant>
    </vt:vector>
  </HeadingPairs>
  <TitlesOfParts>
    <vt:vector size="78" baseType="lpstr">
      <vt:lpstr>Arial</vt:lpstr>
      <vt:lpstr>Calibri</vt:lpstr>
      <vt:lpstr>Calibri Light</vt:lpstr>
      <vt:lpstr>Montserrat Light</vt:lpstr>
      <vt:lpstr>Quattrocento Sans</vt:lpstr>
      <vt:lpstr>ReithSans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canice euei</cp:lastModifiedBy>
  <cp:revision>10</cp:revision>
  <dcterms:created xsi:type="dcterms:W3CDTF">2019-11-20T14:08:21Z</dcterms:created>
  <dcterms:modified xsi:type="dcterms:W3CDTF">2022-11-28T14:45:47Z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0x010100D0F7F29FAAF84E49985F5364605989CA</vt:lpwstr>
  </property>
</Properties>
</file>