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6"/>
  </p:notesMasterIdLst>
  <p:sldIdLst>
    <p:sldId id="275" r:id="rId5"/>
    <p:sldId id="343" r:id="rId6"/>
    <p:sldId id="4589" r:id="rId7"/>
    <p:sldId id="381" r:id="rId8"/>
    <p:sldId id="382" r:id="rId9"/>
    <p:sldId id="383" r:id="rId10"/>
    <p:sldId id="4384" r:id="rId11"/>
    <p:sldId id="4385" r:id="rId12"/>
    <p:sldId id="4386" r:id="rId13"/>
    <p:sldId id="4387" r:id="rId14"/>
    <p:sldId id="4388" r:id="rId15"/>
    <p:sldId id="4389" r:id="rId16"/>
    <p:sldId id="260" r:id="rId17"/>
    <p:sldId id="4501" r:id="rId18"/>
    <p:sldId id="4509" r:id="rId19"/>
    <p:sldId id="4510" r:id="rId20"/>
    <p:sldId id="344" r:id="rId21"/>
    <p:sldId id="4557" r:id="rId22"/>
    <p:sldId id="4558" r:id="rId23"/>
    <p:sldId id="4559" r:id="rId24"/>
    <p:sldId id="4590" r:id="rId25"/>
    <p:sldId id="4563" r:id="rId26"/>
    <p:sldId id="4561" r:id="rId27"/>
    <p:sldId id="4562" r:id="rId28"/>
    <p:sldId id="345" r:id="rId29"/>
    <p:sldId id="4564" r:id="rId30"/>
    <p:sldId id="4565" r:id="rId31"/>
    <p:sldId id="4567" r:id="rId32"/>
    <p:sldId id="4568" r:id="rId33"/>
    <p:sldId id="4570" r:id="rId34"/>
    <p:sldId id="347" r:id="rId35"/>
    <p:sldId id="4573" r:id="rId36"/>
    <p:sldId id="4572" r:id="rId37"/>
    <p:sldId id="348" r:id="rId38"/>
    <p:sldId id="4574" r:id="rId39"/>
    <p:sldId id="4587" r:id="rId40"/>
    <p:sldId id="4575" r:id="rId41"/>
    <p:sldId id="4571" r:id="rId42"/>
    <p:sldId id="4577" r:id="rId43"/>
    <p:sldId id="4579" r:id="rId44"/>
    <p:sldId id="4580" r:id="rId45"/>
    <p:sldId id="4581" r:id="rId46"/>
    <p:sldId id="4582" r:id="rId47"/>
    <p:sldId id="4578" r:id="rId48"/>
    <p:sldId id="4583" r:id="rId49"/>
    <p:sldId id="4584" r:id="rId50"/>
    <p:sldId id="4585" r:id="rId51"/>
    <p:sldId id="4586" r:id="rId52"/>
    <p:sldId id="349" r:id="rId53"/>
    <p:sldId id="4588" r:id="rId54"/>
    <p:sldId id="4593" r:id="rId55"/>
    <p:sldId id="4594" r:id="rId56"/>
    <p:sldId id="4595" r:id="rId57"/>
    <p:sldId id="4603" r:id="rId58"/>
    <p:sldId id="4604" r:id="rId59"/>
    <p:sldId id="4605" r:id="rId60"/>
    <p:sldId id="4596" r:id="rId61"/>
    <p:sldId id="4601" r:id="rId62"/>
    <p:sldId id="4597" r:id="rId63"/>
    <p:sldId id="4598" r:id="rId64"/>
    <p:sldId id="4599" r:id="rId65"/>
    <p:sldId id="4600" r:id="rId66"/>
    <p:sldId id="4602" r:id="rId67"/>
    <p:sldId id="4591" r:id="rId68"/>
    <p:sldId id="4592" r:id="rId69"/>
    <p:sldId id="356" r:id="rId70"/>
    <p:sldId id="357" r:id="rId71"/>
    <p:sldId id="358" r:id="rId72"/>
    <p:sldId id="360" r:id="rId73"/>
    <p:sldId id="363" r:id="rId74"/>
    <p:sldId id="4448"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2B030D-011A-8B4F-9112-49A488042403}" name="Paula Whyte ( Momentum Consulting )" initials="PW(MC)" userId="Paula Whyte ( Momentum Consulting )"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220F"/>
    <a:srgbClr val="A23B23"/>
    <a:srgbClr val="6D6A3A"/>
    <a:srgbClr val="404F2F"/>
    <a:srgbClr val="A7BAA2"/>
    <a:srgbClr val="E3E2DB"/>
    <a:srgbClr val="F9A169"/>
    <a:srgbClr val="8D5B98"/>
    <a:srgbClr val="0675AD"/>
    <a:srgbClr val="E7F3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31"/>
    <p:restoredTop sz="94605"/>
  </p:normalViewPr>
  <p:slideViewPr>
    <p:cSldViewPr snapToGrid="0">
      <p:cViewPr varScale="1">
        <p:scale>
          <a:sx n="76" d="100"/>
          <a:sy n="76" d="100"/>
        </p:scale>
        <p:origin x="94" y="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0937499999999999E-2"/>
          <c:y val="7.0312495674674236E-3"/>
          <c:w val="0.96562499999999996"/>
          <c:h val="0.94843750317190556"/>
        </c:manualLayout>
      </c:layout>
      <c:pie3DChart>
        <c:varyColors val="1"/>
        <c:ser>
          <c:idx val="0"/>
          <c:order val="0"/>
          <c:tx>
            <c:strRef>
              <c:f>Sheet1!$B$1</c:f>
              <c:strCache>
                <c:ptCount val="1"/>
                <c:pt idx="0">
                  <c:v>Sales</c:v>
                </c:pt>
              </c:strCache>
            </c:strRef>
          </c:tx>
          <c:dPt>
            <c:idx val="0"/>
            <c:bubble3D val="0"/>
            <c:spPr>
              <a:solidFill>
                <a:srgbClr val="A23B23"/>
              </a:solidFill>
              <a:ln>
                <a:noFill/>
              </a:ln>
              <a:effectLst/>
              <a:sp3d/>
            </c:spPr>
            <c:extLst>
              <c:ext xmlns:c16="http://schemas.microsoft.com/office/drawing/2014/chart" uri="{C3380CC4-5D6E-409C-BE32-E72D297353CC}">
                <c16:uniqueId val="{00000002-44F4-1143-8A89-D70BC8C058C2}"/>
              </c:ext>
            </c:extLst>
          </c:dPt>
          <c:dPt>
            <c:idx val="1"/>
            <c:bubble3D val="0"/>
            <c:spPr>
              <a:solidFill>
                <a:srgbClr val="404F2F"/>
              </a:solidFill>
              <a:ln>
                <a:noFill/>
              </a:ln>
              <a:effectLst/>
              <a:sp3d/>
            </c:spPr>
            <c:extLst>
              <c:ext xmlns:c16="http://schemas.microsoft.com/office/drawing/2014/chart" uri="{C3380CC4-5D6E-409C-BE32-E72D297353CC}">
                <c16:uniqueId val="{00000001-44F4-1143-8A89-D70BC8C058C2}"/>
              </c:ext>
            </c:extLst>
          </c:dPt>
          <c:dPt>
            <c:idx val="2"/>
            <c:bubble3D val="0"/>
            <c:spPr>
              <a:solidFill>
                <a:srgbClr val="60220F"/>
              </a:solidFill>
              <a:ln>
                <a:noFill/>
              </a:ln>
              <a:effectLst/>
              <a:sp3d/>
            </c:spPr>
            <c:extLst>
              <c:ext xmlns:c16="http://schemas.microsoft.com/office/drawing/2014/chart" uri="{C3380CC4-5D6E-409C-BE32-E72D297353CC}">
                <c16:uniqueId val="{00000003-44F4-1143-8A89-D70BC8C058C2}"/>
              </c:ext>
            </c:extLst>
          </c:dPt>
          <c:dPt>
            <c:idx val="3"/>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a:noFill/>
              </a:ln>
              <a:effectLst/>
              <a:sp3d/>
            </c:spPr>
            <c:extLst>
              <c:ext xmlns:c16="http://schemas.microsoft.com/office/drawing/2014/chart" uri="{C3380CC4-5D6E-409C-BE32-E72D297353CC}">
                <c16:uniqueId val="{00000007-70D2-4ACC-BF41-86D414B1301F}"/>
              </c:ext>
            </c:extLst>
          </c:dPt>
          <c:cat>
            <c:strRef>
              <c:f>Sheet1!$A$2:$A$5</c:f>
              <c:strCache>
                <c:ptCount val="3"/>
                <c:pt idx="0">
                  <c:v>1st Qtr</c:v>
                </c:pt>
                <c:pt idx="1">
                  <c:v>2nd Qtr</c:v>
                </c:pt>
                <c:pt idx="2">
                  <c:v>3rd Qtr</c:v>
                </c:pt>
              </c:strCache>
            </c:strRef>
          </c:cat>
          <c:val>
            <c:numRef>
              <c:f>Sheet1!$B$2:$B$5</c:f>
              <c:numCache>
                <c:formatCode>General</c:formatCode>
                <c:ptCount val="4"/>
                <c:pt idx="0">
                  <c:v>20</c:v>
                </c:pt>
                <c:pt idx="1">
                  <c:v>20</c:v>
                </c:pt>
                <c:pt idx="2">
                  <c:v>60</c:v>
                </c:pt>
              </c:numCache>
            </c:numRef>
          </c:val>
          <c:extLst>
            <c:ext xmlns:c16="http://schemas.microsoft.com/office/drawing/2014/chart" uri="{C3380CC4-5D6E-409C-BE32-E72D297353CC}">
              <c16:uniqueId val="{00000000-44F4-1143-8A89-D70BC8C058C2}"/>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997B68-3518-4CFD-9EA9-1F35257E5F1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8A074C4-6852-4466-AADE-DD8679420229}">
      <dgm:prSet custT="1"/>
      <dgm:spPr/>
      <dgm:t>
        <a:bodyPr/>
        <a:lstStyle/>
        <a:p>
          <a:pPr>
            <a:lnSpc>
              <a:spcPct val="100000"/>
            </a:lnSpc>
          </a:pPr>
          <a:r>
            <a:rPr lang="en-US" sz="2400">
              <a:solidFill>
                <a:srgbClr val="60220F"/>
              </a:solidFill>
            </a:rPr>
            <a:t>Food production and food waste is not the only source of environmental damage in the agri-food industry.</a:t>
          </a:r>
        </a:p>
      </dgm:t>
    </dgm:pt>
    <dgm:pt modelId="{1CB29881-D67A-4CEA-9FC1-F3174B975662}" type="parTrans" cxnId="{FE45D84F-E078-4FB2-A4F4-693EE0858A7B}">
      <dgm:prSet/>
      <dgm:spPr/>
      <dgm:t>
        <a:bodyPr/>
        <a:lstStyle/>
        <a:p>
          <a:endParaRPr lang="en-US" sz="2400">
            <a:solidFill>
              <a:srgbClr val="60220F"/>
            </a:solidFill>
          </a:endParaRPr>
        </a:p>
      </dgm:t>
    </dgm:pt>
    <dgm:pt modelId="{67D1D96F-6DBF-4A6A-AC7A-8013FA7B0C54}" type="sibTrans" cxnId="{FE45D84F-E078-4FB2-A4F4-693EE0858A7B}">
      <dgm:prSet/>
      <dgm:spPr/>
      <dgm:t>
        <a:bodyPr/>
        <a:lstStyle/>
        <a:p>
          <a:endParaRPr lang="en-US" sz="2400">
            <a:solidFill>
              <a:srgbClr val="60220F"/>
            </a:solidFill>
          </a:endParaRPr>
        </a:p>
      </dgm:t>
    </dgm:pt>
    <dgm:pt modelId="{A0EDA91D-3D9F-4002-AA74-7DDE90CE7A93}">
      <dgm:prSet custT="1"/>
      <dgm:spPr>
        <a:noFill/>
      </dgm:spPr>
      <dgm:t>
        <a:bodyPr/>
        <a:lstStyle/>
        <a:p>
          <a:pPr>
            <a:lnSpc>
              <a:spcPct val="100000"/>
            </a:lnSpc>
          </a:pPr>
          <a:r>
            <a:rPr lang="en-US" sz="2400">
              <a:solidFill>
                <a:srgbClr val="60220F"/>
              </a:solidFill>
            </a:rPr>
            <a:t>Plastic production drives the fossil fuel industry as well as polluting our seas and contaminating our natural resources.</a:t>
          </a:r>
        </a:p>
      </dgm:t>
    </dgm:pt>
    <dgm:pt modelId="{617F0BD9-641C-4795-93FA-CF1679A50B1B}" type="parTrans" cxnId="{5A65A076-13E2-4A8F-AC09-2BDD7E2AFF39}">
      <dgm:prSet/>
      <dgm:spPr/>
      <dgm:t>
        <a:bodyPr/>
        <a:lstStyle/>
        <a:p>
          <a:endParaRPr lang="en-US" sz="2400">
            <a:solidFill>
              <a:srgbClr val="60220F"/>
            </a:solidFill>
          </a:endParaRPr>
        </a:p>
      </dgm:t>
    </dgm:pt>
    <dgm:pt modelId="{81E7C065-4FB2-44AE-B2C2-A40198BDAE1B}" type="sibTrans" cxnId="{5A65A076-13E2-4A8F-AC09-2BDD7E2AFF39}">
      <dgm:prSet/>
      <dgm:spPr/>
      <dgm:t>
        <a:bodyPr/>
        <a:lstStyle/>
        <a:p>
          <a:endParaRPr lang="en-US" sz="2400">
            <a:solidFill>
              <a:srgbClr val="60220F"/>
            </a:solidFill>
          </a:endParaRPr>
        </a:p>
      </dgm:t>
    </dgm:pt>
    <dgm:pt modelId="{20CC8BBA-BD4C-4689-A138-7D7712CBEFDB}">
      <dgm:prSet phldr="0" custT="1"/>
      <dgm:spPr/>
      <dgm:t>
        <a:bodyPr/>
        <a:lstStyle/>
        <a:p>
          <a:pPr rtl="0">
            <a:lnSpc>
              <a:spcPct val="100000"/>
            </a:lnSpc>
          </a:pPr>
          <a:r>
            <a:rPr lang="en-US" sz="2400" b="0" dirty="0">
              <a:solidFill>
                <a:srgbClr val="60220F"/>
              </a:solidFill>
              <a:latin typeface="+mn-lt"/>
            </a:rPr>
            <a:t>As smallholders and agri-food players, it is important to look for opportunities to design out all harmful  and unnecessary waste.</a:t>
          </a:r>
        </a:p>
      </dgm:t>
    </dgm:pt>
    <dgm:pt modelId="{27B895FA-BBA4-4B34-A058-AD6FE7F03C78}" type="parTrans" cxnId="{B19773FF-5150-4265-A742-892F459655E8}">
      <dgm:prSet/>
      <dgm:spPr/>
      <dgm:t>
        <a:bodyPr/>
        <a:lstStyle/>
        <a:p>
          <a:endParaRPr lang="en-IE" sz="2400">
            <a:solidFill>
              <a:srgbClr val="60220F"/>
            </a:solidFill>
          </a:endParaRPr>
        </a:p>
      </dgm:t>
    </dgm:pt>
    <dgm:pt modelId="{F6F7C488-84B9-4E37-81BD-2B64864C361E}" type="sibTrans" cxnId="{B19773FF-5150-4265-A742-892F459655E8}">
      <dgm:prSet/>
      <dgm:spPr/>
      <dgm:t>
        <a:bodyPr/>
        <a:lstStyle/>
        <a:p>
          <a:endParaRPr lang="en-IE" sz="2400">
            <a:solidFill>
              <a:srgbClr val="60220F"/>
            </a:solidFill>
          </a:endParaRPr>
        </a:p>
      </dgm:t>
    </dgm:pt>
    <dgm:pt modelId="{3FFA3B37-4F0A-4976-AA79-8B25D46CF6F0}" type="pres">
      <dgm:prSet presAssocID="{9D997B68-3518-4CFD-9EA9-1F35257E5F1B}" presName="root" presStyleCnt="0">
        <dgm:presLayoutVars>
          <dgm:dir/>
          <dgm:resizeHandles val="exact"/>
        </dgm:presLayoutVars>
      </dgm:prSet>
      <dgm:spPr/>
    </dgm:pt>
    <dgm:pt modelId="{AB7ECA51-6ADD-4AB1-B62D-F2D33063A787}" type="pres">
      <dgm:prSet presAssocID="{A8A074C4-6852-4466-AADE-DD8679420229}" presName="compNode" presStyleCnt="0"/>
      <dgm:spPr/>
    </dgm:pt>
    <dgm:pt modelId="{839E1447-F543-4E29-987E-34ED3759658F}" type="pres">
      <dgm:prSet presAssocID="{A8A074C4-6852-4466-AADE-DD8679420229}" presName="bgRect" presStyleLbl="bgShp" presStyleIdx="0" presStyleCnt="3"/>
      <dgm:spPr>
        <a:noFill/>
      </dgm:spPr>
    </dgm:pt>
    <dgm:pt modelId="{F5B282B8-5C8A-47EA-8881-86782DB52B56}" type="pres">
      <dgm:prSet presAssocID="{A8A074C4-6852-4466-AADE-DD8679420229}" presName="iconRect" presStyleLbl="node1" presStyleIdx="0" presStyleCnt="3" custLinFactNeighborX="-3904" custLinFactNeighborY="-1133"/>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8575">
          <a:solidFill>
            <a:srgbClr val="A7BAA2"/>
          </a:solidFill>
        </a:ln>
      </dgm:spPr>
    </dgm:pt>
    <dgm:pt modelId="{5FEF30EF-62AD-4B15-8935-FA5859298A18}" type="pres">
      <dgm:prSet presAssocID="{A8A074C4-6852-4466-AADE-DD8679420229}" presName="spaceRect" presStyleCnt="0"/>
      <dgm:spPr/>
    </dgm:pt>
    <dgm:pt modelId="{1692932B-434D-4B1D-9D74-A0D9B6A53E9D}" type="pres">
      <dgm:prSet presAssocID="{A8A074C4-6852-4466-AADE-DD8679420229}" presName="parTx" presStyleLbl="revTx" presStyleIdx="0" presStyleCnt="3" custScaleX="110816">
        <dgm:presLayoutVars>
          <dgm:chMax val="0"/>
          <dgm:chPref val="0"/>
        </dgm:presLayoutVars>
      </dgm:prSet>
      <dgm:spPr/>
    </dgm:pt>
    <dgm:pt modelId="{0D2D476F-25B3-47B8-B2D4-0823FBD75DA0}" type="pres">
      <dgm:prSet presAssocID="{67D1D96F-6DBF-4A6A-AC7A-8013FA7B0C54}" presName="sibTrans" presStyleCnt="0"/>
      <dgm:spPr/>
    </dgm:pt>
    <dgm:pt modelId="{BAD4FFB2-79B5-439F-AC98-5F4350BF4DDC}" type="pres">
      <dgm:prSet presAssocID="{A0EDA91D-3D9F-4002-AA74-7DDE90CE7A93}" presName="compNode" presStyleCnt="0"/>
      <dgm:spPr/>
    </dgm:pt>
    <dgm:pt modelId="{50033466-966E-46D6-BF01-87F25CCDB746}" type="pres">
      <dgm:prSet presAssocID="{A0EDA91D-3D9F-4002-AA74-7DDE90CE7A93}" presName="bgRect" presStyleLbl="bgShp" presStyleIdx="1" presStyleCnt="3"/>
      <dgm:spPr>
        <a:noFill/>
      </dgm:spPr>
    </dgm:pt>
    <dgm:pt modelId="{DD89E52E-BD7A-4C50-8F6A-59F4950ADEE5}" type="pres">
      <dgm:prSet presAssocID="{A0EDA91D-3D9F-4002-AA74-7DDE90CE7A93}" presName="iconRect" presStyleLbl="node1" presStyleIdx="1" presStyleCnt="3" custLinFactNeighborX="-3904" custLinFactNeighborY="-1197"/>
      <dgm:spPr>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8575">
          <a:solidFill>
            <a:srgbClr val="A7BAA2"/>
          </a:solidFill>
        </a:ln>
      </dgm:spPr>
    </dgm:pt>
    <dgm:pt modelId="{9292CAD0-B2D4-418C-8C53-CD8691596162}" type="pres">
      <dgm:prSet presAssocID="{A0EDA91D-3D9F-4002-AA74-7DDE90CE7A93}" presName="spaceRect" presStyleCnt="0"/>
      <dgm:spPr/>
    </dgm:pt>
    <dgm:pt modelId="{DA2389B6-B4A6-4520-BF8A-3E643DB75639}" type="pres">
      <dgm:prSet presAssocID="{A0EDA91D-3D9F-4002-AA74-7DDE90CE7A93}" presName="parTx" presStyleLbl="revTx" presStyleIdx="1" presStyleCnt="3" custScaleX="111687">
        <dgm:presLayoutVars>
          <dgm:chMax val="0"/>
          <dgm:chPref val="0"/>
        </dgm:presLayoutVars>
      </dgm:prSet>
      <dgm:spPr/>
    </dgm:pt>
    <dgm:pt modelId="{05033849-CCD7-4335-9985-321158F1B4E0}" type="pres">
      <dgm:prSet presAssocID="{81E7C065-4FB2-44AE-B2C2-A40198BDAE1B}" presName="sibTrans" presStyleCnt="0"/>
      <dgm:spPr/>
    </dgm:pt>
    <dgm:pt modelId="{B19DD5B6-60D7-45CE-BF06-3E0803CF612F}" type="pres">
      <dgm:prSet presAssocID="{20CC8BBA-BD4C-4689-A138-7D7712CBEFDB}" presName="compNode" presStyleCnt="0"/>
      <dgm:spPr/>
    </dgm:pt>
    <dgm:pt modelId="{5F0BFC84-084D-4C85-9297-11A42D0B7FF8}" type="pres">
      <dgm:prSet presAssocID="{20CC8BBA-BD4C-4689-A138-7D7712CBEFDB}" presName="bgRect" presStyleLbl="bgShp" presStyleIdx="2" presStyleCnt="3"/>
      <dgm:spPr>
        <a:noFill/>
      </dgm:spPr>
    </dgm:pt>
    <dgm:pt modelId="{79666553-F21C-4491-98D3-ABA5B0C0BEBF}" type="pres">
      <dgm:prSet presAssocID="{20CC8BBA-BD4C-4689-A138-7D7712CBEFDB}" presName="iconRect" presStyleLbl="node1" presStyleIdx="2" presStyleCnt="3" custLinFactNeighborX="534" custLinFactNeighborY="-1571"/>
      <dgm:spPr>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8575">
          <a:solidFill>
            <a:srgbClr val="A7BAA2"/>
          </a:solidFill>
        </a:ln>
      </dgm:spPr>
    </dgm:pt>
    <dgm:pt modelId="{BB38AB0F-ED49-4DDF-A4D1-F9B36EF3627B}" type="pres">
      <dgm:prSet presAssocID="{20CC8BBA-BD4C-4689-A138-7D7712CBEFDB}" presName="spaceRect" presStyleCnt="0"/>
      <dgm:spPr/>
    </dgm:pt>
    <dgm:pt modelId="{BA0B568E-E270-49D2-9603-1A302BE7D9A3}" type="pres">
      <dgm:prSet presAssocID="{20CC8BBA-BD4C-4689-A138-7D7712CBEFDB}" presName="parTx" presStyleLbl="revTx" presStyleIdx="2" presStyleCnt="3" custScaleX="110413">
        <dgm:presLayoutVars>
          <dgm:chMax val="0"/>
          <dgm:chPref val="0"/>
        </dgm:presLayoutVars>
      </dgm:prSet>
      <dgm:spPr/>
    </dgm:pt>
  </dgm:ptLst>
  <dgm:cxnLst>
    <dgm:cxn modelId="{E8D50E2C-43EB-43D5-BAD9-208CF36D3E52}" type="presOf" srcId="{A0EDA91D-3D9F-4002-AA74-7DDE90CE7A93}" destId="{DA2389B6-B4A6-4520-BF8A-3E643DB75639}" srcOrd="0" destOrd="0" presId="urn:microsoft.com/office/officeart/2018/2/layout/IconVerticalSolidList"/>
    <dgm:cxn modelId="{C49CB741-36AC-43E1-85B0-ECB3A43B2CF2}" type="presOf" srcId="{9D997B68-3518-4CFD-9EA9-1F35257E5F1B}" destId="{3FFA3B37-4F0A-4976-AA79-8B25D46CF6F0}" srcOrd="0" destOrd="0" presId="urn:microsoft.com/office/officeart/2018/2/layout/IconVerticalSolidList"/>
    <dgm:cxn modelId="{8CCD5B4A-2C62-41A7-B40C-DC4C8EDCA092}" type="presOf" srcId="{20CC8BBA-BD4C-4689-A138-7D7712CBEFDB}" destId="{BA0B568E-E270-49D2-9603-1A302BE7D9A3}" srcOrd="0" destOrd="0" presId="urn:microsoft.com/office/officeart/2018/2/layout/IconVerticalSolidList"/>
    <dgm:cxn modelId="{FE45D84F-E078-4FB2-A4F4-693EE0858A7B}" srcId="{9D997B68-3518-4CFD-9EA9-1F35257E5F1B}" destId="{A8A074C4-6852-4466-AADE-DD8679420229}" srcOrd="0" destOrd="0" parTransId="{1CB29881-D67A-4CEA-9FC1-F3174B975662}" sibTransId="{67D1D96F-6DBF-4A6A-AC7A-8013FA7B0C54}"/>
    <dgm:cxn modelId="{5A65A076-13E2-4A8F-AC09-2BDD7E2AFF39}" srcId="{9D997B68-3518-4CFD-9EA9-1F35257E5F1B}" destId="{A0EDA91D-3D9F-4002-AA74-7DDE90CE7A93}" srcOrd="1" destOrd="0" parTransId="{617F0BD9-641C-4795-93FA-CF1679A50B1B}" sibTransId="{81E7C065-4FB2-44AE-B2C2-A40198BDAE1B}"/>
    <dgm:cxn modelId="{44CCC6AB-CE01-44BC-B431-83CCE9BD09BF}" type="presOf" srcId="{A8A074C4-6852-4466-AADE-DD8679420229}" destId="{1692932B-434D-4B1D-9D74-A0D9B6A53E9D}" srcOrd="0" destOrd="0" presId="urn:microsoft.com/office/officeart/2018/2/layout/IconVerticalSolidList"/>
    <dgm:cxn modelId="{B19773FF-5150-4265-A742-892F459655E8}" srcId="{9D997B68-3518-4CFD-9EA9-1F35257E5F1B}" destId="{20CC8BBA-BD4C-4689-A138-7D7712CBEFDB}" srcOrd="2" destOrd="0" parTransId="{27B895FA-BBA4-4B34-A058-AD6FE7F03C78}" sibTransId="{F6F7C488-84B9-4E37-81BD-2B64864C361E}"/>
    <dgm:cxn modelId="{79943477-3602-48B8-A0E1-FF6C9278DBFB}" type="presParOf" srcId="{3FFA3B37-4F0A-4976-AA79-8B25D46CF6F0}" destId="{AB7ECA51-6ADD-4AB1-B62D-F2D33063A787}" srcOrd="0" destOrd="0" presId="urn:microsoft.com/office/officeart/2018/2/layout/IconVerticalSolidList"/>
    <dgm:cxn modelId="{2F1E46A6-F251-414C-9CF9-42D29B06AA2E}" type="presParOf" srcId="{AB7ECA51-6ADD-4AB1-B62D-F2D33063A787}" destId="{839E1447-F543-4E29-987E-34ED3759658F}" srcOrd="0" destOrd="0" presId="urn:microsoft.com/office/officeart/2018/2/layout/IconVerticalSolidList"/>
    <dgm:cxn modelId="{1C02ECE6-A6A6-4570-9F94-0BBAF3C21B8F}" type="presParOf" srcId="{AB7ECA51-6ADD-4AB1-B62D-F2D33063A787}" destId="{F5B282B8-5C8A-47EA-8881-86782DB52B56}" srcOrd="1" destOrd="0" presId="urn:microsoft.com/office/officeart/2018/2/layout/IconVerticalSolidList"/>
    <dgm:cxn modelId="{B69EDF63-533F-4247-BFF9-94431C4743FA}" type="presParOf" srcId="{AB7ECA51-6ADD-4AB1-B62D-F2D33063A787}" destId="{5FEF30EF-62AD-4B15-8935-FA5859298A18}" srcOrd="2" destOrd="0" presId="urn:microsoft.com/office/officeart/2018/2/layout/IconVerticalSolidList"/>
    <dgm:cxn modelId="{F6F4F86A-E66F-4613-8CEE-17C82CEF2A4B}" type="presParOf" srcId="{AB7ECA51-6ADD-4AB1-B62D-F2D33063A787}" destId="{1692932B-434D-4B1D-9D74-A0D9B6A53E9D}" srcOrd="3" destOrd="0" presId="urn:microsoft.com/office/officeart/2018/2/layout/IconVerticalSolidList"/>
    <dgm:cxn modelId="{F06D0783-F5F5-4307-8636-48502506D759}" type="presParOf" srcId="{3FFA3B37-4F0A-4976-AA79-8B25D46CF6F0}" destId="{0D2D476F-25B3-47B8-B2D4-0823FBD75DA0}" srcOrd="1" destOrd="0" presId="urn:microsoft.com/office/officeart/2018/2/layout/IconVerticalSolidList"/>
    <dgm:cxn modelId="{D133AC80-FE04-454F-9F19-5D25A2BC1D48}" type="presParOf" srcId="{3FFA3B37-4F0A-4976-AA79-8B25D46CF6F0}" destId="{BAD4FFB2-79B5-439F-AC98-5F4350BF4DDC}" srcOrd="2" destOrd="0" presId="urn:microsoft.com/office/officeart/2018/2/layout/IconVerticalSolidList"/>
    <dgm:cxn modelId="{CB6A5959-8749-4559-A059-D57794227178}" type="presParOf" srcId="{BAD4FFB2-79B5-439F-AC98-5F4350BF4DDC}" destId="{50033466-966E-46D6-BF01-87F25CCDB746}" srcOrd="0" destOrd="0" presId="urn:microsoft.com/office/officeart/2018/2/layout/IconVerticalSolidList"/>
    <dgm:cxn modelId="{1C9E31B4-7E39-4EAA-86F6-4BECAF22D7A0}" type="presParOf" srcId="{BAD4FFB2-79B5-439F-AC98-5F4350BF4DDC}" destId="{DD89E52E-BD7A-4C50-8F6A-59F4950ADEE5}" srcOrd="1" destOrd="0" presId="urn:microsoft.com/office/officeart/2018/2/layout/IconVerticalSolidList"/>
    <dgm:cxn modelId="{6C5DFFA4-76F6-4349-B0B8-CF8A93D2818A}" type="presParOf" srcId="{BAD4FFB2-79B5-439F-AC98-5F4350BF4DDC}" destId="{9292CAD0-B2D4-418C-8C53-CD8691596162}" srcOrd="2" destOrd="0" presId="urn:microsoft.com/office/officeart/2018/2/layout/IconVerticalSolidList"/>
    <dgm:cxn modelId="{7F8E9AC7-84D6-4998-8472-1F9E6EF97CFC}" type="presParOf" srcId="{BAD4FFB2-79B5-439F-AC98-5F4350BF4DDC}" destId="{DA2389B6-B4A6-4520-BF8A-3E643DB75639}" srcOrd="3" destOrd="0" presId="urn:microsoft.com/office/officeart/2018/2/layout/IconVerticalSolidList"/>
    <dgm:cxn modelId="{A5A0B871-FDA7-4054-8948-77465CEB2780}" type="presParOf" srcId="{3FFA3B37-4F0A-4976-AA79-8B25D46CF6F0}" destId="{05033849-CCD7-4335-9985-321158F1B4E0}" srcOrd="3" destOrd="0" presId="urn:microsoft.com/office/officeart/2018/2/layout/IconVerticalSolidList"/>
    <dgm:cxn modelId="{8B1FA250-C6E2-4F14-A2D5-AA001839B3F9}" type="presParOf" srcId="{3FFA3B37-4F0A-4976-AA79-8B25D46CF6F0}" destId="{B19DD5B6-60D7-45CE-BF06-3E0803CF612F}" srcOrd="4" destOrd="0" presId="urn:microsoft.com/office/officeart/2018/2/layout/IconVerticalSolidList"/>
    <dgm:cxn modelId="{78C06BDF-DA93-4189-A9B9-D367810FB369}" type="presParOf" srcId="{B19DD5B6-60D7-45CE-BF06-3E0803CF612F}" destId="{5F0BFC84-084D-4C85-9297-11A42D0B7FF8}" srcOrd="0" destOrd="0" presId="urn:microsoft.com/office/officeart/2018/2/layout/IconVerticalSolidList"/>
    <dgm:cxn modelId="{48ADECF6-CBCB-4E2E-9E47-57B26C36C28E}" type="presParOf" srcId="{B19DD5B6-60D7-45CE-BF06-3E0803CF612F}" destId="{79666553-F21C-4491-98D3-ABA5B0C0BEBF}" srcOrd="1" destOrd="0" presId="urn:microsoft.com/office/officeart/2018/2/layout/IconVerticalSolidList"/>
    <dgm:cxn modelId="{298C033C-CC30-497E-AE41-F18D7EF4CA2D}" type="presParOf" srcId="{B19DD5B6-60D7-45CE-BF06-3E0803CF612F}" destId="{BB38AB0F-ED49-4DDF-A4D1-F9B36EF3627B}" srcOrd="2" destOrd="0" presId="urn:microsoft.com/office/officeart/2018/2/layout/IconVerticalSolidList"/>
    <dgm:cxn modelId="{EEC88207-5EA4-4F0A-ACEA-708E9D992DF4}" type="presParOf" srcId="{B19DD5B6-60D7-45CE-BF06-3E0803CF612F}" destId="{BA0B568E-E270-49D2-9603-1A302BE7D9A3}" srcOrd="3" destOrd="0" presId="urn:microsoft.com/office/officeart/2018/2/layout/IconVerticalSoli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9E1447-F543-4E29-987E-34ED3759658F}">
      <dsp:nvSpPr>
        <dsp:cNvPr id="0" name=""/>
        <dsp:cNvSpPr/>
      </dsp:nvSpPr>
      <dsp:spPr>
        <a:xfrm>
          <a:off x="-87297" y="7478"/>
          <a:ext cx="6866626" cy="1228763"/>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F5B282B8-5C8A-47EA-8881-86782DB52B56}">
      <dsp:nvSpPr>
        <dsp:cNvPr id="0" name=""/>
        <dsp:cNvSpPr/>
      </dsp:nvSpPr>
      <dsp:spPr>
        <a:xfrm>
          <a:off x="257968" y="276293"/>
          <a:ext cx="677141" cy="675820"/>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8575" cap="flat" cmpd="sng" algn="ctr">
          <a:solidFill>
            <a:srgbClr val="A7BAA2"/>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92932B-434D-4B1D-9D74-A0D9B6A53E9D}">
      <dsp:nvSpPr>
        <dsp:cNvPr id="0" name=""/>
        <dsp:cNvSpPr/>
      </dsp:nvSpPr>
      <dsp:spPr>
        <a:xfrm>
          <a:off x="1046062" y="7478"/>
          <a:ext cx="5884734" cy="1229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171" tIns="130171" rIns="130171" bIns="130171" numCol="1" spcCol="1270" anchor="ctr" anchorCtr="0">
          <a:noAutofit/>
        </a:bodyPr>
        <a:lstStyle/>
        <a:p>
          <a:pPr marL="0" lvl="0" indent="0" algn="l" defTabSz="1066800">
            <a:lnSpc>
              <a:spcPct val="100000"/>
            </a:lnSpc>
            <a:spcBef>
              <a:spcPct val="0"/>
            </a:spcBef>
            <a:spcAft>
              <a:spcPct val="35000"/>
            </a:spcAft>
            <a:buNone/>
          </a:pPr>
          <a:r>
            <a:rPr lang="en-US" sz="2400" kern="1200">
              <a:solidFill>
                <a:srgbClr val="60220F"/>
              </a:solidFill>
            </a:rPr>
            <a:t>Food production and food waste is not the only source of environmental damage in the agri-food industry.</a:t>
          </a:r>
        </a:p>
      </dsp:txBody>
      <dsp:txXfrm>
        <a:off x="1046062" y="7478"/>
        <a:ext cx="5884734" cy="1229964"/>
      </dsp:txXfrm>
    </dsp:sp>
    <dsp:sp modelId="{50033466-966E-46D6-BF01-87F25CCDB746}">
      <dsp:nvSpPr>
        <dsp:cNvPr id="0" name=""/>
        <dsp:cNvSpPr/>
      </dsp:nvSpPr>
      <dsp:spPr>
        <a:xfrm>
          <a:off x="-87297" y="1502486"/>
          <a:ext cx="6866626" cy="1228763"/>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DD89E52E-BD7A-4C50-8F6A-59F4950ADEE5}">
      <dsp:nvSpPr>
        <dsp:cNvPr id="0" name=""/>
        <dsp:cNvSpPr/>
      </dsp:nvSpPr>
      <dsp:spPr>
        <a:xfrm>
          <a:off x="257968" y="1770868"/>
          <a:ext cx="677141" cy="675820"/>
        </a:xfrm>
        <a:prstGeom prst="rect">
          <a:avLst/>
        </a:prstGeom>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8575" cap="flat" cmpd="sng" algn="ctr">
          <a:solidFill>
            <a:srgbClr val="A7BAA2"/>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2389B6-B4A6-4520-BF8A-3E643DB75639}">
      <dsp:nvSpPr>
        <dsp:cNvPr id="0" name=""/>
        <dsp:cNvSpPr/>
      </dsp:nvSpPr>
      <dsp:spPr>
        <a:xfrm>
          <a:off x="1022935" y="1502486"/>
          <a:ext cx="5930987" cy="1229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171" tIns="130171" rIns="130171" bIns="130171" numCol="1" spcCol="1270" anchor="ctr" anchorCtr="0">
          <a:noAutofit/>
        </a:bodyPr>
        <a:lstStyle/>
        <a:p>
          <a:pPr marL="0" lvl="0" indent="0" algn="l" defTabSz="1066800">
            <a:lnSpc>
              <a:spcPct val="100000"/>
            </a:lnSpc>
            <a:spcBef>
              <a:spcPct val="0"/>
            </a:spcBef>
            <a:spcAft>
              <a:spcPct val="35000"/>
            </a:spcAft>
            <a:buNone/>
          </a:pPr>
          <a:r>
            <a:rPr lang="en-US" sz="2400" kern="1200">
              <a:solidFill>
                <a:srgbClr val="60220F"/>
              </a:solidFill>
            </a:rPr>
            <a:t>Plastic production drives the fossil fuel industry as well as polluting our seas and contaminating our natural resources.</a:t>
          </a:r>
        </a:p>
      </dsp:txBody>
      <dsp:txXfrm>
        <a:off x="1022935" y="1502486"/>
        <a:ext cx="5930987" cy="1229964"/>
      </dsp:txXfrm>
    </dsp:sp>
    <dsp:sp modelId="{5F0BFC84-084D-4C85-9297-11A42D0B7FF8}">
      <dsp:nvSpPr>
        <dsp:cNvPr id="0" name=""/>
        <dsp:cNvSpPr/>
      </dsp:nvSpPr>
      <dsp:spPr>
        <a:xfrm>
          <a:off x="-87297" y="2997494"/>
          <a:ext cx="6866626" cy="1228763"/>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79666553-F21C-4491-98D3-ABA5B0C0BEBF}">
      <dsp:nvSpPr>
        <dsp:cNvPr id="0" name=""/>
        <dsp:cNvSpPr/>
      </dsp:nvSpPr>
      <dsp:spPr>
        <a:xfrm>
          <a:off x="288019" y="3263349"/>
          <a:ext cx="677141" cy="675820"/>
        </a:xfrm>
        <a:prstGeom prst="rect">
          <a:avLst/>
        </a:prstGeom>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8575" cap="flat" cmpd="sng" algn="ctr">
          <a:solidFill>
            <a:srgbClr val="A7BAA2"/>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0B568E-E270-49D2-9603-1A302BE7D9A3}">
      <dsp:nvSpPr>
        <dsp:cNvPr id="0" name=""/>
        <dsp:cNvSpPr/>
      </dsp:nvSpPr>
      <dsp:spPr>
        <a:xfrm>
          <a:off x="1056762" y="2997494"/>
          <a:ext cx="5863333" cy="1229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171" tIns="130171" rIns="130171" bIns="130171" numCol="1" spcCol="1270" anchor="ctr" anchorCtr="0">
          <a:noAutofit/>
        </a:bodyPr>
        <a:lstStyle/>
        <a:p>
          <a:pPr marL="0" lvl="0" indent="0" algn="l" defTabSz="1066800" rtl="0">
            <a:lnSpc>
              <a:spcPct val="100000"/>
            </a:lnSpc>
            <a:spcBef>
              <a:spcPct val="0"/>
            </a:spcBef>
            <a:spcAft>
              <a:spcPct val="35000"/>
            </a:spcAft>
            <a:buNone/>
          </a:pPr>
          <a:r>
            <a:rPr lang="en-US" sz="2400" b="0" kern="1200" dirty="0">
              <a:solidFill>
                <a:srgbClr val="60220F"/>
              </a:solidFill>
              <a:latin typeface="+mn-lt"/>
            </a:rPr>
            <a:t>As smallholders and agri-food players, it is important to look for opportunities to design out all harmful  and unnecessary waste.</a:t>
          </a:r>
        </a:p>
      </dsp:txBody>
      <dsp:txXfrm>
        <a:off x="1056762" y="2997494"/>
        <a:ext cx="5863333" cy="122996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11/25/2022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93000"/>
              </a:lnSpc>
              <a:spcBef>
                <a:spcPts val="0"/>
              </a:spcBef>
              <a:spcAft>
                <a:spcPts val="0"/>
              </a:spcAft>
              <a:buSzPts val="1200"/>
              <a:buNone/>
            </a:pPr>
            <a:fld id="{00000000-1234-1234-1234-123412341234}" type="slidenum">
              <a:rPr lang="en-US" sz="1200" b="0" i="0">
                <a:solidFill>
                  <a:srgbClr val="000000"/>
                </a:solidFill>
                <a:latin typeface="Times New Roman"/>
                <a:ea typeface="Times New Roman"/>
                <a:cs typeface="Times New Roman"/>
                <a:sym typeface="Times New Roman"/>
              </a:rPr>
              <a:t>13</a:t>
            </a:fld>
            <a:endParaRPr sz="1200" b="0" i="0">
              <a:solidFill>
                <a:srgbClr val="000000"/>
              </a:solidFill>
              <a:latin typeface="Times New Roman"/>
              <a:ea typeface="Times New Roman"/>
              <a:cs typeface="Times New Roman"/>
              <a:sym typeface="Times New Roman"/>
            </a:endParaRPr>
          </a:p>
        </p:txBody>
      </p:sp>
      <p:sp>
        <p:nvSpPr>
          <p:cNvPr id="178" name="Google Shape;178;p5: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79" name="Google Shape;179;p5:notes"/>
          <p:cNvSpPr txBox="1">
            <a:spLocks noGrp="1"/>
          </p:cNvSpPr>
          <p:nvPr>
            <p:ph type="body" idx="1"/>
          </p:nvPr>
        </p:nvSpPr>
        <p:spPr>
          <a:xfrm>
            <a:off x="777875" y="4776788"/>
            <a:ext cx="6218100" cy="4526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p:txBody>
      </p:sp>
    </p:spTree>
    <p:extLst>
      <p:ext uri="{BB962C8B-B14F-4D97-AF65-F5344CB8AC3E}">
        <p14:creationId xmlns:p14="http://schemas.microsoft.com/office/powerpoint/2010/main" val="113161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4A299-DD6E-4F4E-AAAF-972CE464E941}" type="slidenum">
              <a:rPr lang="en-US" smtClean="0"/>
              <a:t>67</a:t>
            </a:fld>
            <a:endParaRPr lang="en-US"/>
          </a:p>
        </p:txBody>
      </p:sp>
    </p:spTree>
    <p:extLst>
      <p:ext uri="{BB962C8B-B14F-4D97-AF65-F5344CB8AC3E}">
        <p14:creationId xmlns:p14="http://schemas.microsoft.com/office/powerpoint/2010/main" val="2173832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20.emf"/><Relationship Id="rId7" Type="http://schemas.openxmlformats.org/officeDocument/2006/relationships/image" Target="../media/image23.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2.emf"/><Relationship Id="rId4" Type="http://schemas.openxmlformats.org/officeDocument/2006/relationships/image" Target="../media/image21.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6022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7" y="583620"/>
            <a:ext cx="6668505" cy="1384995"/>
          </a:xfrm>
          <a:prstGeom prst="rect">
            <a:avLst/>
          </a:prstGeom>
          <a:ln>
            <a:solidFill>
              <a:srgbClr val="E3E2DB"/>
            </a:solidFill>
          </a:ln>
        </p:spPr>
        <p:txBody>
          <a:bodyPr wrap="square">
            <a:spAutoFit/>
          </a:bodyPr>
          <a:lstStyle/>
          <a:p>
            <a:pPr fontAlgn="base"/>
            <a:r>
              <a:rPr lang="en-US" sz="4000" b="1" i="0" u="none" strike="noStrike" kern="1200" baseline="0">
                <a:solidFill>
                  <a:srgbClr val="E3E2DB"/>
                </a:solidFill>
                <a:effectLst/>
                <a:latin typeface="+mn-lt"/>
                <a:ea typeface="+mn-ea"/>
                <a:cs typeface="+mn-cs"/>
                <a:sym typeface="Quattrocento Sans"/>
              </a:rPr>
              <a:t>Sustainable Smallholders EU</a:t>
            </a:r>
            <a:endParaRPr lang="en-IE" sz="4000" b="1" i="0" u="none" strike="noStrike" kern="1200" baseline="0">
              <a:solidFill>
                <a:srgbClr val="E3E2DB"/>
              </a:solidFill>
              <a:effectLst/>
              <a:latin typeface="+mn-lt"/>
              <a:ea typeface="+mn-ea"/>
              <a:cs typeface="+mn-cs"/>
              <a:sym typeface="Quattrocento Sans"/>
            </a:endParaRPr>
          </a:p>
          <a:p>
            <a:pPr fontAlgn="base"/>
            <a:r>
              <a:rPr lang="en-IE" sz="4400" b="0" i="0" u="none" strike="noStrike" kern="1200" baseline="0">
                <a:solidFill>
                  <a:srgbClr val="E3E2DB"/>
                </a:solidFill>
                <a:effectLst/>
                <a:latin typeface="+mn-lt"/>
                <a:ea typeface="+mn-ea"/>
                <a:cs typeface="+mn-cs"/>
                <a:sym typeface="Quattrocento Sans"/>
              </a:rPr>
              <a:t>FONT TYPEFACE &amp; SIZE</a:t>
            </a:r>
            <a:endParaRPr lang="en-IE" sz="3600" baseline="0">
              <a:solidFill>
                <a:srgbClr val="E3E2DB"/>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rgbClr val="E3E2DB"/>
                </a:solidFill>
                <a:effectLst/>
                <a:latin typeface="+mn-lt"/>
                <a:ea typeface="+mn-ea"/>
                <a:cs typeface="+mn-cs"/>
              </a:rPr>
              <a:t>PLEASE</a:t>
            </a:r>
            <a:r>
              <a:rPr lang="en-IE" sz="3000" b="0" i="0" u="none" strike="noStrike" kern="1200" baseline="0">
                <a:solidFill>
                  <a:srgbClr val="E3E2DB"/>
                </a:solidFill>
                <a:effectLst/>
                <a:latin typeface="+mn-lt"/>
                <a:ea typeface="+mn-ea"/>
                <a:cs typeface="+mn-cs"/>
              </a:rPr>
              <a:t> ENSURE TO KEEP FONTS AS PER THE LAYOUT</a:t>
            </a:r>
            <a:endParaRPr lang="en-IE" sz="3000" b="0" i="0" u="none" strike="noStrike" kern="1200">
              <a:solidFill>
                <a:srgbClr val="E3E2DB"/>
              </a:solidFill>
              <a:effectLst/>
              <a:latin typeface="+mn-lt"/>
              <a:ea typeface="+mn-ea"/>
              <a:cs typeface="+mn-cs"/>
            </a:endParaRPr>
          </a:p>
          <a:p>
            <a:pPr fontAlgn="base"/>
            <a:endParaRPr lang="en-IE" sz="3000" b="0" i="0" u="none" strike="noStrike" kern="1200">
              <a:solidFill>
                <a:srgbClr val="E3E2DB"/>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rgbClr val="E3E2DB"/>
                </a:solidFill>
                <a:effectLst/>
                <a:latin typeface="+mn-lt"/>
                <a:ea typeface="+mn-ea"/>
                <a:cs typeface="+mn-cs"/>
              </a:rPr>
              <a:t>48 point </a:t>
            </a:r>
            <a:r>
              <a:rPr lang="en-IE" sz="3000" b="0" i="0" u="none" strike="noStrike" kern="1200" baseline="0">
                <a:solidFill>
                  <a:srgbClr val="E3E2DB"/>
                </a:solidFill>
                <a:effectLst/>
                <a:latin typeface="+mn-lt"/>
                <a:ea typeface="+mn-ea"/>
                <a:cs typeface="+mn-cs"/>
              </a:rPr>
              <a:t> -  </a:t>
            </a:r>
            <a:r>
              <a:rPr lang="en-IE" sz="3000" b="0" i="0" u="none" strike="noStrike" kern="1200">
                <a:solidFill>
                  <a:srgbClr val="E3E2DB"/>
                </a:solidFill>
                <a:effectLst/>
                <a:latin typeface="+mn-lt"/>
                <a:ea typeface="+mn-ea"/>
                <a:cs typeface="+mn-cs"/>
              </a:rPr>
              <a:t>Divider</a:t>
            </a:r>
            <a:r>
              <a:rPr lang="en-IE" sz="3000" b="0" i="0" u="none" strike="noStrike" kern="1200" baseline="0">
                <a:solidFill>
                  <a:srgbClr val="E3E2DB"/>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rgbClr val="E3E2DB"/>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E3E2DB"/>
                </a:solidFill>
                <a:effectLst/>
                <a:latin typeface="+mn-lt"/>
                <a:ea typeface="+mn-ea"/>
                <a:cs typeface="+mn-cs"/>
              </a:rPr>
              <a:t>36 point</a:t>
            </a:r>
            <a:r>
              <a:rPr lang="en-IE" sz="3000" b="0" i="0" u="none" strike="noStrike" kern="1200" baseline="0">
                <a:solidFill>
                  <a:srgbClr val="E3E2DB"/>
                </a:solidFill>
                <a:effectLst/>
                <a:latin typeface="+mn-lt"/>
                <a:ea typeface="+mn-ea"/>
                <a:cs typeface="+mn-cs"/>
              </a:rPr>
              <a:t>  -  </a:t>
            </a:r>
            <a:r>
              <a:rPr lang="en-IE" sz="3000" b="0" i="0" u="none" strike="noStrike" kern="1200">
                <a:solidFill>
                  <a:srgbClr val="E3E2DB"/>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rgbClr val="E3E2DB"/>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E3E2DB"/>
                </a:solidFill>
                <a:effectLst/>
                <a:latin typeface="+mn-lt"/>
                <a:ea typeface="+mn-ea"/>
                <a:cs typeface="+mn-cs"/>
              </a:rPr>
              <a:t>30 point</a:t>
            </a:r>
            <a:r>
              <a:rPr lang="en-IE" sz="3000" b="0" i="0" u="none" strike="noStrike" kern="1200" baseline="0">
                <a:solidFill>
                  <a:srgbClr val="E3E2DB"/>
                </a:solidFill>
                <a:effectLst/>
                <a:latin typeface="+mn-lt"/>
                <a:ea typeface="+mn-ea"/>
                <a:cs typeface="+mn-cs"/>
              </a:rPr>
              <a:t>  -  </a:t>
            </a:r>
            <a:r>
              <a:rPr lang="en-IE" sz="3000" b="0" i="0" u="none" strike="noStrike" kern="1200">
                <a:solidFill>
                  <a:srgbClr val="E3E2DB"/>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E3E2DB"/>
                </a:solidFill>
                <a:effectLst/>
                <a:latin typeface="+mn-lt"/>
                <a:ea typeface="+mn-ea"/>
                <a:cs typeface="+mn-cs"/>
              </a:rPr>
              <a:t>	</a:t>
            </a:r>
            <a:r>
              <a:rPr lang="en-IE" sz="3000" b="0" i="0" u="none" strike="noStrike" kern="1200" baseline="0">
                <a:solidFill>
                  <a:srgbClr val="E3E2DB"/>
                </a:solidFill>
                <a:effectLst/>
                <a:latin typeface="+mn-lt"/>
                <a:ea typeface="+mn-ea"/>
                <a:cs typeface="+mn-cs"/>
              </a:rPr>
              <a:t>       </a:t>
            </a:r>
            <a:r>
              <a:rPr lang="en-IE" sz="3000" b="0" i="0" u="none" strike="noStrike" kern="1200">
                <a:solidFill>
                  <a:srgbClr val="E3E2DB"/>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rgbClr val="E3E2DB"/>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E3E2DB"/>
                </a:solidFill>
                <a:effectLst/>
                <a:latin typeface="+mn-lt"/>
                <a:ea typeface="+mn-ea"/>
                <a:cs typeface="+mn-cs"/>
              </a:rPr>
              <a:t>24 point</a:t>
            </a:r>
            <a:r>
              <a:rPr lang="en-IE" sz="3000" b="0" i="0" u="none" strike="noStrike" kern="1200" baseline="0">
                <a:solidFill>
                  <a:srgbClr val="E3E2DB"/>
                </a:solidFill>
                <a:effectLst/>
                <a:latin typeface="+mn-lt"/>
                <a:ea typeface="+mn-ea"/>
                <a:cs typeface="+mn-cs"/>
              </a:rPr>
              <a:t>  -  </a:t>
            </a:r>
            <a:r>
              <a:rPr lang="en-IE" sz="3000" b="0" i="0" u="none" strike="noStrike" kern="1200" baseline="0">
                <a:solidFill>
                  <a:srgbClr val="E3E2DB"/>
                </a:solidFill>
                <a:effectLst/>
                <a:latin typeface="+mn-lt"/>
                <a:ea typeface="Quattrocento Sans"/>
                <a:cs typeface="Quattrocento Sans"/>
                <a:sym typeface="Quattrocento Sans"/>
              </a:rPr>
              <a:t>Main </a:t>
            </a:r>
            <a:r>
              <a:rPr lang="en-IE" sz="3000" b="0" i="0" u="none" strike="noStrike" kern="1200">
                <a:solidFill>
                  <a:srgbClr val="E3E2DB"/>
                </a:solidFill>
                <a:effectLst/>
                <a:latin typeface="+mn-lt"/>
                <a:ea typeface="+mn-ea"/>
                <a:cs typeface="+mn-cs"/>
              </a:rPr>
              <a:t>Text Body </a:t>
            </a:r>
            <a:endParaRPr lang="en-US" sz="3000">
              <a:solidFill>
                <a:srgbClr val="E3E2DB"/>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8" y="2883583"/>
            <a:ext cx="6010856" cy="2123658"/>
          </a:xfrm>
          <a:prstGeom prst="rect">
            <a:avLst/>
          </a:prstGeom>
        </p:spPr>
        <p:txBody>
          <a:bodyPr wrap="square">
            <a:spAutoFit/>
          </a:bodyPr>
          <a:lstStyle/>
          <a:p>
            <a:pPr fontAlgn="base"/>
            <a:r>
              <a:rPr lang="en-IE" sz="2400" b="0" i="0" u="none" strike="noStrike" kern="1200" baseline="0">
                <a:solidFill>
                  <a:srgbClr val="E3E2DB"/>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rgbClr val="E3E2DB"/>
                </a:solidFill>
                <a:effectLst/>
                <a:latin typeface="+mn-lt"/>
                <a:ea typeface="+mn-ea"/>
                <a:cs typeface="+mn-cs"/>
                <a:sym typeface="Quattrocento Sans"/>
              </a:rPr>
              <a:t>Teach Digital </a:t>
            </a:r>
            <a:r>
              <a:rPr lang="en-IE" sz="2400" b="0" i="0" u="none" strike="noStrike" kern="1200" baseline="0">
                <a:solidFill>
                  <a:srgbClr val="E3E2DB"/>
                </a:solidFill>
                <a:effectLst/>
                <a:latin typeface="+mn-lt"/>
                <a:ea typeface="+mn-ea"/>
                <a:cs typeface="+mn-cs"/>
                <a:sym typeface="Quattrocento Sans"/>
              </a:rPr>
              <a:t>PowerPoint is</a:t>
            </a:r>
            <a:r>
              <a:rPr lang="is-IS" sz="2400" b="0" i="0" u="none" strike="noStrike" kern="1200" baseline="0">
                <a:solidFill>
                  <a:srgbClr val="E3E2DB"/>
                </a:solidFill>
                <a:effectLst/>
                <a:latin typeface="+mn-lt"/>
                <a:ea typeface="+mn-ea"/>
                <a:cs typeface="+mn-cs"/>
                <a:sym typeface="Quattrocento Sans"/>
              </a:rPr>
              <a:t>….</a:t>
            </a:r>
            <a:endParaRPr lang="en-IE" sz="2400" b="0" i="0" u="none" strike="noStrike" kern="1200" baseline="0">
              <a:solidFill>
                <a:srgbClr val="E3E2DB"/>
              </a:solidFill>
              <a:effectLst/>
              <a:latin typeface="+mn-lt"/>
              <a:ea typeface="+mn-ea"/>
              <a:cs typeface="+mn-cs"/>
              <a:sym typeface="Quattrocento Sans"/>
            </a:endParaRPr>
          </a:p>
          <a:p>
            <a:pPr fontAlgn="base"/>
            <a:endParaRPr lang="en-IE" sz="2400" b="0" i="0" u="none" strike="noStrike" kern="1200" baseline="0">
              <a:solidFill>
                <a:srgbClr val="E3E2DB"/>
              </a:solidFill>
              <a:effectLst/>
              <a:latin typeface="+mn-lt"/>
              <a:ea typeface="+mn-ea"/>
              <a:cs typeface="+mn-cs"/>
              <a:sym typeface="Quattrocento Sans"/>
            </a:endParaRPr>
          </a:p>
          <a:p>
            <a:pPr fontAlgn="base"/>
            <a:r>
              <a:rPr lang="en-IE" sz="3600" b="1" i="1" baseline="0">
                <a:solidFill>
                  <a:srgbClr val="E3E2DB"/>
                </a:solidFill>
                <a:latin typeface="+mn-lt"/>
                <a:ea typeface="Quattrocento Sans"/>
                <a:cs typeface="Quattrocento Sans"/>
                <a:sym typeface="Quattrocento Sans"/>
              </a:rPr>
              <a:t>Calibri</a:t>
            </a:r>
            <a:endParaRPr lang="en-IE" sz="3600" baseline="0">
              <a:solidFill>
                <a:srgbClr val="E3E2DB"/>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rgbClr val="E3E2DB"/>
                </a:solidFill>
                <a:effectLst/>
                <a:latin typeface="+mn-lt"/>
                <a:ea typeface="+mn-ea"/>
                <a:cs typeface="+mn-cs"/>
              </a:rPr>
              <a:t>*** </a:t>
            </a:r>
            <a:r>
              <a:rPr lang="en-IE" sz="2400" b="1" kern="1200">
                <a:solidFill>
                  <a:srgbClr val="E3E2DB"/>
                </a:solidFill>
                <a:effectLst/>
                <a:latin typeface="+mn-lt"/>
                <a:ea typeface="+mn-ea"/>
                <a:cs typeface="+mn-cs"/>
              </a:rPr>
              <a:t>PLEASE DELETE THIS INSTRUCTION SLIDE BEFORE PRESENTING FINAL PRESENTATION </a:t>
            </a:r>
            <a:r>
              <a:rPr lang="en-IE" sz="2400" kern="1200">
                <a:solidFill>
                  <a:srgbClr val="E3E2DB"/>
                </a:solidFill>
                <a:effectLst/>
                <a:latin typeface="+mn-lt"/>
                <a:ea typeface="+mn-ea"/>
                <a:cs typeface="+mn-cs"/>
              </a:rPr>
              <a:t>*** </a:t>
            </a:r>
            <a:endParaRPr lang="en-US" sz="2400" kern="1200">
              <a:solidFill>
                <a:srgbClr val="E3E2DB"/>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40026" y="1"/>
            <a:ext cx="4851973" cy="6857998"/>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a:t>03</a:t>
            </a:r>
          </a:p>
        </p:txBody>
      </p:sp>
    </p:spTree>
    <p:extLst>
      <p:ext uri="{BB962C8B-B14F-4D97-AF65-F5344CB8AC3E}">
        <p14:creationId xmlns:p14="http://schemas.microsoft.com/office/powerpoint/2010/main" val="852433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2044807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6D6A3A"/>
                </a:solidFill>
                <a:latin typeface="+mn-lt"/>
              </a:defRPr>
            </a:lvl1pPr>
          </a:lstStyle>
          <a:p>
            <a:pPr lvl="0"/>
            <a:r>
              <a:rPr lang="en-US"/>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2268906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404F2F"/>
                </a:solidFill>
                <a:latin typeface="+mn-lt"/>
              </a:defRPr>
            </a:lvl1pPr>
          </a:lstStyle>
          <a:p>
            <a:pPr lvl="0"/>
            <a:r>
              <a:rPr lang="en-US"/>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1861049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2434540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6D6A3A"/>
                </a:solidFill>
                <a:latin typeface="+mn-lt"/>
              </a:defRPr>
            </a:lvl1pPr>
          </a:lstStyle>
          <a:p>
            <a:pPr lvl="0"/>
            <a:r>
              <a:rPr lang="en-US"/>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39515607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404F2F"/>
                </a:solidFill>
                <a:latin typeface="+mn-lt"/>
              </a:defRPr>
            </a:lvl1pPr>
          </a:lstStyle>
          <a:p>
            <a:pPr lvl="0"/>
            <a:r>
              <a:rPr lang="en-US"/>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456219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A23B23"/>
                </a:solidFill>
                <a:latin typeface="+mn-lt"/>
              </a:defRPr>
            </a:lvl1pPr>
          </a:lstStyle>
          <a:p>
            <a:pPr lvl="0"/>
            <a:r>
              <a:rPr lang="en-US"/>
              <a:t>01</a:t>
            </a:r>
          </a:p>
        </p:txBody>
      </p:sp>
    </p:spTree>
    <p:extLst>
      <p:ext uri="{BB962C8B-B14F-4D97-AF65-F5344CB8AC3E}">
        <p14:creationId xmlns:p14="http://schemas.microsoft.com/office/powerpoint/2010/main" val="999890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6D6A3A"/>
                </a:solidFill>
                <a:latin typeface="+mn-lt"/>
              </a:defRPr>
            </a:lvl1pPr>
          </a:lstStyle>
          <a:p>
            <a:pPr lvl="0"/>
            <a:r>
              <a:rPr lang="en-US"/>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6D6A3A"/>
                </a:solidFill>
                <a:latin typeface="+mn-lt"/>
              </a:defRPr>
            </a:lvl1pPr>
          </a:lstStyle>
          <a:p>
            <a:pPr lvl="0"/>
            <a:r>
              <a:rPr lang="en-US"/>
              <a:t>02</a:t>
            </a:r>
          </a:p>
        </p:txBody>
      </p:sp>
    </p:spTree>
    <p:extLst>
      <p:ext uri="{BB962C8B-B14F-4D97-AF65-F5344CB8AC3E}">
        <p14:creationId xmlns:p14="http://schemas.microsoft.com/office/powerpoint/2010/main" val="3501078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404F2F"/>
                </a:solidFill>
                <a:latin typeface="+mn-lt"/>
              </a:defRPr>
            </a:lvl1pPr>
          </a:lstStyle>
          <a:p>
            <a:pPr lvl="0"/>
            <a:r>
              <a:rPr lang="en-US"/>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404F2F"/>
                </a:solidFill>
                <a:latin typeface="+mn-lt"/>
              </a:defRPr>
            </a:lvl1pPr>
          </a:lstStyle>
          <a:p>
            <a:pPr lvl="0"/>
            <a:r>
              <a:rPr lang="en-US"/>
              <a:t>03</a:t>
            </a:r>
          </a:p>
        </p:txBody>
      </p:sp>
    </p:spTree>
    <p:extLst>
      <p:ext uri="{BB962C8B-B14F-4D97-AF65-F5344CB8AC3E}">
        <p14:creationId xmlns:p14="http://schemas.microsoft.com/office/powerpoint/2010/main" val="2913511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4067"/>
            <a:ext cx="12192000" cy="6858001"/>
          </a:xfrm>
          <a:prstGeom prst="rect">
            <a:avLst/>
          </a:prstGeom>
          <a:solidFill>
            <a:srgbClr val="6D6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586901" y="491138"/>
            <a:ext cx="4309564" cy="5262979"/>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a:solidFill>
                  <a:srgbClr val="E3E2DB"/>
                </a:solidFill>
                <a:latin typeface="+mn-lt"/>
                <a:ea typeface="Quattrocento Sans"/>
                <a:cs typeface="Quattrocento Sans"/>
                <a:sym typeface="Quattrocento Sans"/>
              </a:rPr>
              <a:t>ICONS</a:t>
            </a:r>
            <a:r>
              <a:rPr lang="en-IE" sz="3600" baseline="0">
                <a:solidFill>
                  <a:srgbClr val="E3E2DB"/>
                </a:solidFill>
                <a:latin typeface="+mn-lt"/>
                <a:ea typeface="Quattrocento Sans"/>
                <a:cs typeface="Quattrocento Sans"/>
                <a:sym typeface="Quattrocento Sans"/>
              </a:rPr>
              <a:t> WHICH CAN BE USED WITHIN THE </a:t>
            </a:r>
            <a:r>
              <a:rPr lang="en-IE" sz="3000" b="1" baseline="0">
                <a:solidFill>
                  <a:srgbClr val="E3E2DB"/>
                </a:solidFill>
                <a:latin typeface="+mn-lt"/>
                <a:ea typeface="Quattrocento Sans"/>
                <a:cs typeface="Quattrocento Sans"/>
                <a:sym typeface="Quattrocento Sans"/>
              </a:rPr>
              <a:t>Sustainable </a:t>
            </a:r>
          </a:p>
          <a:p>
            <a:pPr marL="0" lvl="0" indent="0" algn="l" rtl="0">
              <a:spcBef>
                <a:spcPts val="0"/>
              </a:spcBef>
              <a:spcAft>
                <a:spcPts val="0"/>
              </a:spcAft>
              <a:buClr>
                <a:schemeClr val="dk1"/>
              </a:buClr>
              <a:buSzPts val="1100"/>
              <a:buFont typeface="Arial"/>
              <a:buNone/>
            </a:pPr>
            <a:r>
              <a:rPr lang="en-IE" sz="3000" b="1" baseline="0">
                <a:solidFill>
                  <a:srgbClr val="E3E2DB"/>
                </a:solidFill>
                <a:latin typeface="+mn-lt"/>
                <a:ea typeface="Quattrocento Sans"/>
                <a:cs typeface="Quattrocento Sans"/>
                <a:sym typeface="Quattrocento Sans"/>
              </a:rPr>
              <a:t>Smallholders EU</a:t>
            </a:r>
          </a:p>
          <a:p>
            <a:pPr marL="0" lvl="0" indent="0" algn="l" rtl="0">
              <a:spcBef>
                <a:spcPts val="0"/>
              </a:spcBef>
              <a:spcAft>
                <a:spcPts val="0"/>
              </a:spcAft>
              <a:buClr>
                <a:schemeClr val="dk1"/>
              </a:buClr>
              <a:buSzPts val="1100"/>
              <a:buFont typeface="Arial"/>
              <a:buNone/>
            </a:pPr>
            <a:r>
              <a:rPr lang="en-IE" sz="3600" baseline="0">
                <a:solidFill>
                  <a:srgbClr val="E3E2DB"/>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a:solidFill>
                <a:srgbClr val="E3E2DB"/>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a:solidFill>
                  <a:srgbClr val="E3E2DB"/>
                </a:solidFill>
                <a:latin typeface="+mn-lt"/>
                <a:ea typeface="Quattrocento Sans"/>
                <a:cs typeface="Quattrocento Sans"/>
                <a:sym typeface="Quattrocento Sans"/>
              </a:rPr>
              <a:t>Resize them without losing quality.</a:t>
            </a:r>
            <a:r>
              <a:rPr lang="en-IE" sz="2400" i="1" baseline="0">
                <a:solidFill>
                  <a:srgbClr val="E3E2DB"/>
                </a:solidFill>
                <a:latin typeface="+mn-lt"/>
                <a:ea typeface="Quattrocento Sans"/>
                <a:cs typeface="Quattrocento Sans"/>
                <a:sym typeface="Quattrocento Sans"/>
              </a:rPr>
              <a:t> </a:t>
            </a:r>
            <a:r>
              <a:rPr lang="en-IE" sz="2400" i="1">
                <a:solidFill>
                  <a:srgbClr val="E3E2DB"/>
                </a:solidFill>
                <a:latin typeface="+mn-lt"/>
                <a:ea typeface="Quattrocento Sans"/>
                <a:cs typeface="Quattrocento Sans"/>
                <a:sym typeface="Quattrocento Sans"/>
              </a:rPr>
              <a:t> Change line colour, width and style.</a:t>
            </a:r>
            <a:r>
              <a:rPr lang="en-IE" sz="2400" i="1" baseline="0">
                <a:solidFill>
                  <a:srgbClr val="E3E2DB"/>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a:solidFill>
                <a:srgbClr val="E3E2DB"/>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a:solidFill>
                  <a:srgbClr val="E3E2DB"/>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a:solidFill>
                  <a:srgbClr val="E3E2DB"/>
                </a:solidFill>
                <a:effectLst/>
                <a:latin typeface="+mn-lt"/>
                <a:ea typeface="+mn-ea"/>
                <a:cs typeface="+mn-cs"/>
              </a:rPr>
              <a:t>*** </a:t>
            </a:r>
            <a:r>
              <a:rPr lang="en-IE" sz="2400" b="1" kern="1200">
                <a:solidFill>
                  <a:srgbClr val="E3E2DB"/>
                </a:solidFill>
                <a:effectLst/>
                <a:latin typeface="+mn-lt"/>
                <a:ea typeface="+mn-ea"/>
                <a:cs typeface="+mn-cs"/>
              </a:rPr>
              <a:t>PLEASE DELETE THIS INSTRUCTION SLIDE BEFORE PRESENTING FINAL PRESENTATION </a:t>
            </a:r>
            <a:r>
              <a:rPr lang="en-IE" sz="2400" kern="1200">
                <a:solidFill>
                  <a:srgbClr val="E3E2DB"/>
                </a:solidFill>
                <a:effectLst/>
                <a:latin typeface="+mn-lt"/>
                <a:ea typeface="+mn-ea"/>
                <a:cs typeface="+mn-cs"/>
              </a:rPr>
              <a:t>*** </a:t>
            </a:r>
            <a:endParaRPr lang="en-US" sz="2400" kern="1200">
              <a:solidFill>
                <a:srgbClr val="E3E2DB"/>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rgbClr val="E3E2DB"/>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rgbClr val="E3E2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hotos x 3 with header - Purple">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07CF830-4631-094A-A527-764FA69605F1}"/>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0">
                <a:solidFill>
                  <a:srgbClr val="A23B23"/>
                </a:solidFill>
                <a:latin typeface="+mn-lt"/>
              </a:defRPr>
            </a:lvl1pPr>
          </a:lstStyle>
          <a:p>
            <a:pPr lvl="0"/>
            <a:r>
              <a:rPr lang="en-US"/>
              <a:t>Meet Our Team</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12" name="Picture Placeholder 23">
            <a:extLst>
              <a:ext uri="{FF2B5EF4-FFF2-40B4-BE49-F238E27FC236}">
                <a16:creationId xmlns:a16="http://schemas.microsoft.com/office/drawing/2014/main" id="{2F2018B5-F1BE-404F-AFAA-525BA50BEA62}"/>
              </a:ext>
            </a:extLst>
          </p:cNvPr>
          <p:cNvSpPr>
            <a:spLocks noGrp="1"/>
          </p:cNvSpPr>
          <p:nvPr>
            <p:ph type="pic" sz="quarter" idx="10"/>
          </p:nvPr>
        </p:nvSpPr>
        <p:spPr>
          <a:xfrm>
            <a:off x="1179684" y="2215451"/>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13" name="Picture Placeholder 23">
            <a:extLst>
              <a:ext uri="{FF2B5EF4-FFF2-40B4-BE49-F238E27FC236}">
                <a16:creationId xmlns:a16="http://schemas.microsoft.com/office/drawing/2014/main" id="{5FE3C8CA-A3ED-AA41-8BE0-7F0C69BD9453}"/>
              </a:ext>
            </a:extLst>
          </p:cNvPr>
          <p:cNvSpPr>
            <a:spLocks noGrp="1"/>
          </p:cNvSpPr>
          <p:nvPr>
            <p:ph type="pic" sz="quarter" idx="11"/>
          </p:nvPr>
        </p:nvSpPr>
        <p:spPr>
          <a:xfrm>
            <a:off x="3867471" y="2224844"/>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14" name="Picture Placeholder 23">
            <a:extLst>
              <a:ext uri="{FF2B5EF4-FFF2-40B4-BE49-F238E27FC236}">
                <a16:creationId xmlns:a16="http://schemas.microsoft.com/office/drawing/2014/main" id="{DD0205D3-AEA2-C24C-BB8D-9C90CB8F0153}"/>
              </a:ext>
            </a:extLst>
          </p:cNvPr>
          <p:cNvSpPr>
            <a:spLocks noGrp="1"/>
          </p:cNvSpPr>
          <p:nvPr>
            <p:ph type="pic" sz="quarter" idx="12"/>
          </p:nvPr>
        </p:nvSpPr>
        <p:spPr>
          <a:xfrm>
            <a:off x="6543647" y="2220542"/>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16" name="Picture Placeholder 23">
            <a:extLst>
              <a:ext uri="{FF2B5EF4-FFF2-40B4-BE49-F238E27FC236}">
                <a16:creationId xmlns:a16="http://schemas.microsoft.com/office/drawing/2014/main" id="{809B3A34-62D7-8C46-BC7B-EDD020858883}"/>
              </a:ext>
            </a:extLst>
          </p:cNvPr>
          <p:cNvSpPr>
            <a:spLocks noGrp="1"/>
          </p:cNvSpPr>
          <p:nvPr>
            <p:ph type="pic" sz="quarter" idx="13"/>
          </p:nvPr>
        </p:nvSpPr>
        <p:spPr>
          <a:xfrm>
            <a:off x="9231434" y="2229933"/>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17" name="Text Placeholder 17">
            <a:extLst>
              <a:ext uri="{FF2B5EF4-FFF2-40B4-BE49-F238E27FC236}">
                <a16:creationId xmlns:a16="http://schemas.microsoft.com/office/drawing/2014/main" id="{F251951A-D1DD-5D4C-941D-7B5E2F0E20A6}"/>
              </a:ext>
            </a:extLst>
          </p:cNvPr>
          <p:cNvSpPr>
            <a:spLocks noGrp="1"/>
          </p:cNvSpPr>
          <p:nvPr>
            <p:ph type="body" sz="quarter" idx="18" hasCustomPrompt="1"/>
          </p:nvPr>
        </p:nvSpPr>
        <p:spPr>
          <a:xfrm>
            <a:off x="864405" y="4939781"/>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20" name="Text Placeholder 23">
            <a:extLst>
              <a:ext uri="{FF2B5EF4-FFF2-40B4-BE49-F238E27FC236}">
                <a16:creationId xmlns:a16="http://schemas.microsoft.com/office/drawing/2014/main" id="{C384E32A-88AA-324F-8857-D08FCE27D570}"/>
              </a:ext>
            </a:extLst>
          </p:cNvPr>
          <p:cNvSpPr>
            <a:spLocks noGrp="1"/>
          </p:cNvSpPr>
          <p:nvPr>
            <p:ph type="body" sz="quarter" idx="16" hasCustomPrompt="1"/>
          </p:nvPr>
        </p:nvSpPr>
        <p:spPr>
          <a:xfrm>
            <a:off x="864404" y="4408268"/>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sp>
        <p:nvSpPr>
          <p:cNvPr id="25" name="Text Placeholder 17">
            <a:extLst>
              <a:ext uri="{FF2B5EF4-FFF2-40B4-BE49-F238E27FC236}">
                <a16:creationId xmlns:a16="http://schemas.microsoft.com/office/drawing/2014/main" id="{67DB5D44-9FA7-EE43-9A76-1C0C4B54FA8C}"/>
              </a:ext>
            </a:extLst>
          </p:cNvPr>
          <p:cNvSpPr>
            <a:spLocks noGrp="1"/>
          </p:cNvSpPr>
          <p:nvPr>
            <p:ph type="body" sz="quarter" idx="19" hasCustomPrompt="1"/>
          </p:nvPr>
        </p:nvSpPr>
        <p:spPr>
          <a:xfrm>
            <a:off x="3603613" y="4957476"/>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26" name="Text Placeholder 23">
            <a:extLst>
              <a:ext uri="{FF2B5EF4-FFF2-40B4-BE49-F238E27FC236}">
                <a16:creationId xmlns:a16="http://schemas.microsoft.com/office/drawing/2014/main" id="{8554059D-BFCA-B946-9B42-F93718A897F2}"/>
              </a:ext>
            </a:extLst>
          </p:cNvPr>
          <p:cNvSpPr>
            <a:spLocks noGrp="1"/>
          </p:cNvSpPr>
          <p:nvPr>
            <p:ph type="body" sz="quarter" idx="20" hasCustomPrompt="1"/>
          </p:nvPr>
        </p:nvSpPr>
        <p:spPr>
          <a:xfrm>
            <a:off x="3603612" y="4425963"/>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sp>
        <p:nvSpPr>
          <p:cNvPr id="27" name="Text Placeholder 17">
            <a:extLst>
              <a:ext uri="{FF2B5EF4-FFF2-40B4-BE49-F238E27FC236}">
                <a16:creationId xmlns:a16="http://schemas.microsoft.com/office/drawing/2014/main" id="{08F8A712-656F-0345-90EF-85916E9267D4}"/>
              </a:ext>
            </a:extLst>
          </p:cNvPr>
          <p:cNvSpPr>
            <a:spLocks noGrp="1"/>
          </p:cNvSpPr>
          <p:nvPr>
            <p:ph type="body" sz="quarter" idx="21" hasCustomPrompt="1"/>
          </p:nvPr>
        </p:nvSpPr>
        <p:spPr>
          <a:xfrm>
            <a:off x="6298550" y="4928028"/>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28" name="Text Placeholder 23">
            <a:extLst>
              <a:ext uri="{FF2B5EF4-FFF2-40B4-BE49-F238E27FC236}">
                <a16:creationId xmlns:a16="http://schemas.microsoft.com/office/drawing/2014/main" id="{086B79D9-B02D-E74C-B272-A37FDF850128}"/>
              </a:ext>
            </a:extLst>
          </p:cNvPr>
          <p:cNvSpPr>
            <a:spLocks noGrp="1"/>
          </p:cNvSpPr>
          <p:nvPr>
            <p:ph type="body" sz="quarter" idx="22" hasCustomPrompt="1"/>
          </p:nvPr>
        </p:nvSpPr>
        <p:spPr>
          <a:xfrm>
            <a:off x="6298549" y="4396515"/>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sp>
        <p:nvSpPr>
          <p:cNvPr id="29" name="Text Placeholder 17">
            <a:extLst>
              <a:ext uri="{FF2B5EF4-FFF2-40B4-BE49-F238E27FC236}">
                <a16:creationId xmlns:a16="http://schemas.microsoft.com/office/drawing/2014/main" id="{5448CFF2-AFA1-8E47-BE41-163E76D5879A}"/>
              </a:ext>
            </a:extLst>
          </p:cNvPr>
          <p:cNvSpPr>
            <a:spLocks noGrp="1"/>
          </p:cNvSpPr>
          <p:nvPr>
            <p:ph type="body" sz="quarter" idx="23" hasCustomPrompt="1"/>
          </p:nvPr>
        </p:nvSpPr>
        <p:spPr>
          <a:xfrm>
            <a:off x="9037758" y="4945723"/>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Title</a:t>
            </a:r>
            <a:endParaRPr lang="en-US"/>
          </a:p>
          <a:p>
            <a:pPr lvl="0"/>
            <a:endParaRPr lang="en-US"/>
          </a:p>
        </p:txBody>
      </p:sp>
      <p:sp>
        <p:nvSpPr>
          <p:cNvPr id="30" name="Text Placeholder 23">
            <a:extLst>
              <a:ext uri="{FF2B5EF4-FFF2-40B4-BE49-F238E27FC236}">
                <a16:creationId xmlns:a16="http://schemas.microsoft.com/office/drawing/2014/main" id="{985C66A8-D3F2-2A4E-AA1F-585A58A4804E}"/>
              </a:ext>
            </a:extLst>
          </p:cNvPr>
          <p:cNvSpPr>
            <a:spLocks noGrp="1"/>
          </p:cNvSpPr>
          <p:nvPr>
            <p:ph type="body" sz="quarter" idx="24" hasCustomPrompt="1"/>
          </p:nvPr>
        </p:nvSpPr>
        <p:spPr>
          <a:xfrm>
            <a:off x="9037757" y="4414210"/>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pic>
        <p:nvPicPr>
          <p:cNvPr id="2" name="Picture 1">
            <a:extLst>
              <a:ext uri="{FF2B5EF4-FFF2-40B4-BE49-F238E27FC236}">
                <a16:creationId xmlns:a16="http://schemas.microsoft.com/office/drawing/2014/main" id="{4CC453C5-8468-4A45-A1E2-15993C944EB0}"/>
              </a:ext>
            </a:extLst>
          </p:cNvPr>
          <p:cNvPicPr>
            <a:picLocks noChangeAspect="1"/>
          </p:cNvPicPr>
          <p:nvPr userDrawn="1"/>
        </p:nvPicPr>
        <p:blipFill>
          <a:blip r:embed="rId3"/>
          <a:stretch>
            <a:fillRect/>
          </a:stretch>
        </p:blipFill>
        <p:spPr>
          <a:xfrm>
            <a:off x="930372" y="1943782"/>
            <a:ext cx="2222500" cy="2286000"/>
          </a:xfrm>
          <a:prstGeom prst="rect">
            <a:avLst/>
          </a:prstGeom>
        </p:spPr>
      </p:pic>
      <p:pic>
        <p:nvPicPr>
          <p:cNvPr id="33" name="Picture 32">
            <a:extLst>
              <a:ext uri="{FF2B5EF4-FFF2-40B4-BE49-F238E27FC236}">
                <a16:creationId xmlns:a16="http://schemas.microsoft.com/office/drawing/2014/main" id="{EA61A521-3772-C44D-90AC-C96F9024AE9C}"/>
              </a:ext>
            </a:extLst>
          </p:cNvPr>
          <p:cNvPicPr>
            <a:picLocks noChangeAspect="1"/>
          </p:cNvPicPr>
          <p:nvPr userDrawn="1"/>
        </p:nvPicPr>
        <p:blipFill>
          <a:blip r:embed="rId3"/>
          <a:stretch>
            <a:fillRect/>
          </a:stretch>
        </p:blipFill>
        <p:spPr>
          <a:xfrm rot="14575661">
            <a:off x="3607311" y="1943782"/>
            <a:ext cx="2222500" cy="2286000"/>
          </a:xfrm>
          <a:prstGeom prst="rect">
            <a:avLst/>
          </a:prstGeom>
        </p:spPr>
      </p:pic>
      <p:pic>
        <p:nvPicPr>
          <p:cNvPr id="34" name="Picture 33">
            <a:extLst>
              <a:ext uri="{FF2B5EF4-FFF2-40B4-BE49-F238E27FC236}">
                <a16:creationId xmlns:a16="http://schemas.microsoft.com/office/drawing/2014/main" id="{740658EF-9D71-A84F-829E-6B6EBC3A00EF}"/>
              </a:ext>
            </a:extLst>
          </p:cNvPr>
          <p:cNvPicPr>
            <a:picLocks noChangeAspect="1"/>
          </p:cNvPicPr>
          <p:nvPr userDrawn="1"/>
        </p:nvPicPr>
        <p:blipFill>
          <a:blip r:embed="rId3"/>
          <a:stretch>
            <a:fillRect/>
          </a:stretch>
        </p:blipFill>
        <p:spPr>
          <a:xfrm rot="20072618">
            <a:off x="6284250" y="1930530"/>
            <a:ext cx="2222500" cy="2286000"/>
          </a:xfrm>
          <a:prstGeom prst="rect">
            <a:avLst/>
          </a:prstGeom>
        </p:spPr>
      </p:pic>
      <p:pic>
        <p:nvPicPr>
          <p:cNvPr id="35" name="Picture 34">
            <a:extLst>
              <a:ext uri="{FF2B5EF4-FFF2-40B4-BE49-F238E27FC236}">
                <a16:creationId xmlns:a16="http://schemas.microsoft.com/office/drawing/2014/main" id="{ECBABE38-F211-224D-988D-2679F638CEC5}"/>
              </a:ext>
            </a:extLst>
          </p:cNvPr>
          <p:cNvPicPr>
            <a:picLocks noChangeAspect="1"/>
          </p:cNvPicPr>
          <p:nvPr userDrawn="1"/>
        </p:nvPicPr>
        <p:blipFill>
          <a:blip r:embed="rId3"/>
          <a:stretch>
            <a:fillRect/>
          </a:stretch>
        </p:blipFill>
        <p:spPr>
          <a:xfrm rot="3476303">
            <a:off x="8987693" y="1943781"/>
            <a:ext cx="2222500" cy="2286000"/>
          </a:xfrm>
          <a:prstGeom prst="rect">
            <a:avLst/>
          </a:prstGeom>
        </p:spPr>
      </p:pic>
    </p:spTree>
    <p:extLst>
      <p:ext uri="{BB962C8B-B14F-4D97-AF65-F5344CB8AC3E}">
        <p14:creationId xmlns:p14="http://schemas.microsoft.com/office/powerpoint/2010/main" val="1308147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0" y="-1592"/>
            <a:ext cx="638354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6383547" y="0"/>
            <a:ext cx="5808452" cy="685800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5648934" cy="3843867"/>
          </a:xfrm>
          <a:noFill/>
        </p:spPr>
        <p:txBody>
          <a:bodyPr>
            <a:normAutofit/>
          </a:bodyPr>
          <a:lstStyle>
            <a:lvl1pPr marL="0" indent="0" algn="ctr">
              <a:buNone/>
              <a:defRPr sz="2400" b="1">
                <a:solidFill>
                  <a:srgbClr val="A23B23"/>
                </a:solidFill>
                <a:latin typeface="+mn-lt"/>
              </a:defRPr>
            </a:lvl1pPr>
          </a:lstStyle>
          <a:p>
            <a:pPr lvl="0"/>
            <a:r>
              <a:rPr lang="en-US"/>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0" y="4153358"/>
            <a:ext cx="4330459"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362398" y="6497331"/>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14927"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330459" y="6426528"/>
            <a:ext cx="441158" cy="441158"/>
          </a:xfrm>
          <a:prstGeom prst="rect">
            <a:avLst/>
          </a:prstGeom>
        </p:spPr>
      </p:pic>
    </p:spTree>
    <p:extLst>
      <p:ext uri="{BB962C8B-B14F-4D97-AF65-F5344CB8AC3E}">
        <p14:creationId xmlns:p14="http://schemas.microsoft.com/office/powerpoint/2010/main" val="1890645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685800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2735972" cy="3843867"/>
          </a:xfrm>
          <a:noFill/>
        </p:spPr>
        <p:txBody>
          <a:bodyPr>
            <a:normAutofit/>
          </a:bodyPr>
          <a:lstStyle>
            <a:lvl1pPr marL="0" indent="0" algn="ctr">
              <a:buNone/>
              <a:defRPr sz="3600" b="1">
                <a:solidFill>
                  <a:srgbClr val="6D6A3A"/>
                </a:solidFill>
                <a:latin typeface="+mn-lt"/>
              </a:defRPr>
            </a:lvl1pPr>
          </a:lstStyle>
          <a:p>
            <a:pPr lvl="0"/>
            <a:r>
              <a:rPr lang="en-US"/>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13748" y="4153358"/>
            <a:ext cx="3657600"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12576308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685800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2735972" cy="3843867"/>
          </a:xfrm>
          <a:noFill/>
        </p:spPr>
        <p:txBody>
          <a:bodyPr>
            <a:normAutofit/>
          </a:bodyPr>
          <a:lstStyle>
            <a:lvl1pPr marL="0" indent="0" algn="ctr">
              <a:buNone/>
              <a:defRPr sz="3600" b="1">
                <a:solidFill>
                  <a:srgbClr val="404F2F"/>
                </a:solidFill>
                <a:latin typeface="+mn-lt"/>
              </a:defRPr>
            </a:lvl1pPr>
          </a:lstStyle>
          <a:p>
            <a:pPr lvl="0"/>
            <a:r>
              <a:rPr lang="en-US"/>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13748" y="4153358"/>
            <a:ext cx="3657600"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32697025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A23B23"/>
                </a:solidFill>
                <a:latin typeface="+mn-lt"/>
              </a:defRPr>
            </a:lvl1pPr>
          </a:lstStyle>
          <a:p>
            <a:pPr lvl="0"/>
            <a:r>
              <a:rPr lang="en-US"/>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8467203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6D6A3A"/>
                </a:solidFill>
                <a:latin typeface="+mn-lt"/>
              </a:defRPr>
            </a:lvl1pPr>
          </a:lstStyle>
          <a:p>
            <a:pPr lvl="0"/>
            <a:r>
              <a:rPr lang="en-US"/>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5254107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404F2F"/>
                </a:solidFill>
                <a:latin typeface="+mn-lt"/>
              </a:defRPr>
            </a:lvl1pPr>
          </a:lstStyle>
          <a:p>
            <a:pPr lvl="0"/>
            <a:r>
              <a:rPr lang="en-US"/>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2390765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66A58A-3726-C742-8B8D-955C628F409B}"/>
              </a:ext>
            </a:extLst>
          </p:cNvPr>
          <p:cNvPicPr>
            <a:picLocks noChangeAspect="1"/>
          </p:cNvPicPr>
          <p:nvPr userDrawn="1"/>
        </p:nvPicPr>
        <p:blipFill>
          <a:blip r:embed="rId2"/>
          <a:stretch>
            <a:fillRect/>
          </a:stretch>
        </p:blipFill>
        <p:spPr>
          <a:xfrm>
            <a:off x="8443847" y="1677930"/>
            <a:ext cx="1675370" cy="1738763"/>
          </a:xfrm>
          <a:prstGeom prst="rect">
            <a:avLst/>
          </a:prstGeom>
        </p:spPr>
      </p:pic>
      <p:pic>
        <p:nvPicPr>
          <p:cNvPr id="6" name="Picture 5">
            <a:extLst>
              <a:ext uri="{FF2B5EF4-FFF2-40B4-BE49-F238E27FC236}">
                <a16:creationId xmlns:a16="http://schemas.microsoft.com/office/drawing/2014/main" id="{25666FFB-F398-C249-BDF8-396C0EAA9DA6}"/>
              </a:ext>
            </a:extLst>
          </p:cNvPr>
          <p:cNvPicPr>
            <a:picLocks noChangeAspect="1"/>
          </p:cNvPicPr>
          <p:nvPr userDrawn="1"/>
        </p:nvPicPr>
        <p:blipFill>
          <a:blip r:embed="rId3"/>
          <a:stretch>
            <a:fillRect/>
          </a:stretch>
        </p:blipFill>
        <p:spPr>
          <a:xfrm>
            <a:off x="5223808" y="1690237"/>
            <a:ext cx="1675370" cy="1738762"/>
          </a:xfrm>
          <a:prstGeom prst="rect">
            <a:avLst/>
          </a:prstGeom>
        </p:spPr>
      </p:pic>
      <p:pic>
        <p:nvPicPr>
          <p:cNvPr id="5" name="Picture 4">
            <a:extLst>
              <a:ext uri="{FF2B5EF4-FFF2-40B4-BE49-F238E27FC236}">
                <a16:creationId xmlns:a16="http://schemas.microsoft.com/office/drawing/2014/main" id="{2BECAA8B-82CE-2342-849B-D3D6287893D4}"/>
              </a:ext>
            </a:extLst>
          </p:cNvPr>
          <p:cNvPicPr>
            <a:picLocks noChangeAspect="1"/>
          </p:cNvPicPr>
          <p:nvPr userDrawn="1"/>
        </p:nvPicPr>
        <p:blipFill>
          <a:blip r:embed="rId4"/>
          <a:stretch>
            <a:fillRect/>
          </a:stretch>
        </p:blipFill>
        <p:spPr>
          <a:xfrm>
            <a:off x="1963774" y="1703490"/>
            <a:ext cx="1675370" cy="1738762"/>
          </a:xfrm>
          <a:prstGeom prst="rect">
            <a:avLst/>
          </a:prstGeom>
        </p:spPr>
      </p:pic>
      <p:sp>
        <p:nvSpPr>
          <p:cNvPr id="24" name="Rectangle 23">
            <a:extLst>
              <a:ext uri="{FF2B5EF4-FFF2-40B4-BE49-F238E27FC236}">
                <a16:creationId xmlns:a16="http://schemas.microsoft.com/office/drawing/2014/main" id="{EEBD70F8-2F74-8248-9A37-E09EFB89D78D}"/>
              </a:ext>
            </a:extLst>
          </p:cNvPr>
          <p:cNvSpPr/>
          <p:nvPr userDrawn="1"/>
        </p:nvSpPr>
        <p:spPr>
          <a:xfrm>
            <a:off x="1269817" y="3811727"/>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55" name="Text Placeholder 25"/>
          <p:cNvSpPr>
            <a:spLocks noGrp="1"/>
          </p:cNvSpPr>
          <p:nvPr>
            <p:ph type="body" sz="quarter" idx="16" hasCustomPrompt="1"/>
          </p:nvPr>
        </p:nvSpPr>
        <p:spPr>
          <a:xfrm>
            <a:off x="1963774" y="3885972"/>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22" name="Text Placeholder 23">
            <a:extLst>
              <a:ext uri="{FF2B5EF4-FFF2-40B4-BE49-F238E27FC236}">
                <a16:creationId xmlns:a16="http://schemas.microsoft.com/office/drawing/2014/main" id="{4A4F8B45-2C62-9448-B270-D183787915E6}"/>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54" name="Text Placeholder 25"/>
          <p:cNvSpPr>
            <a:spLocks noGrp="1"/>
          </p:cNvSpPr>
          <p:nvPr>
            <p:ph type="body" sz="quarter" idx="15" hasCustomPrompt="1"/>
          </p:nvPr>
        </p:nvSpPr>
        <p:spPr>
          <a:xfrm>
            <a:off x="2384601" y="2212261"/>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5" name="TextBox 24">
            <a:extLst>
              <a:ext uri="{FF2B5EF4-FFF2-40B4-BE49-F238E27FC236}">
                <a16:creationId xmlns:a16="http://schemas.microsoft.com/office/drawing/2014/main" id="{FE57A767-04F4-6848-9360-5E4CD14D0C31}"/>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40" name="Picture 39">
            <a:extLst>
              <a:ext uri="{FF2B5EF4-FFF2-40B4-BE49-F238E27FC236}">
                <a16:creationId xmlns:a16="http://schemas.microsoft.com/office/drawing/2014/main" id="{E6388D06-054E-0D4D-86F8-CE867ECDC8D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41" name="Picture 40">
            <a:extLst>
              <a:ext uri="{FF2B5EF4-FFF2-40B4-BE49-F238E27FC236}">
                <a16:creationId xmlns:a16="http://schemas.microsoft.com/office/drawing/2014/main" id="{72108343-A22A-AC4B-B170-739002A2416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42" name="Rectangle 41">
            <a:extLst>
              <a:ext uri="{FF2B5EF4-FFF2-40B4-BE49-F238E27FC236}">
                <a16:creationId xmlns:a16="http://schemas.microsoft.com/office/drawing/2014/main" id="{5685FF61-82F4-4741-9ACE-0C15B9338BF5}"/>
              </a:ext>
            </a:extLst>
          </p:cNvPr>
          <p:cNvSpPr/>
          <p:nvPr userDrawn="1"/>
        </p:nvSpPr>
        <p:spPr>
          <a:xfrm>
            <a:off x="4529851" y="3798475"/>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3" name="Text Placeholder 25">
            <a:extLst>
              <a:ext uri="{FF2B5EF4-FFF2-40B4-BE49-F238E27FC236}">
                <a16:creationId xmlns:a16="http://schemas.microsoft.com/office/drawing/2014/main" id="{3362767B-6703-4C43-9536-38C1789C0283}"/>
              </a:ext>
            </a:extLst>
          </p:cNvPr>
          <p:cNvSpPr>
            <a:spLocks noGrp="1"/>
          </p:cNvSpPr>
          <p:nvPr>
            <p:ph type="body" sz="quarter" idx="29" hasCustomPrompt="1"/>
          </p:nvPr>
        </p:nvSpPr>
        <p:spPr>
          <a:xfrm>
            <a:off x="5223808" y="3872720"/>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45" name="Text Placeholder 25">
            <a:extLst>
              <a:ext uri="{FF2B5EF4-FFF2-40B4-BE49-F238E27FC236}">
                <a16:creationId xmlns:a16="http://schemas.microsoft.com/office/drawing/2014/main" id="{BA6BA4FF-20BE-3F49-A33A-345ADCC6968D}"/>
              </a:ext>
            </a:extLst>
          </p:cNvPr>
          <p:cNvSpPr>
            <a:spLocks noGrp="1"/>
          </p:cNvSpPr>
          <p:nvPr>
            <p:ph type="body" sz="quarter" idx="30" hasCustomPrompt="1"/>
          </p:nvPr>
        </p:nvSpPr>
        <p:spPr>
          <a:xfrm>
            <a:off x="5644635" y="2199009"/>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46" name="Rectangle 45">
            <a:extLst>
              <a:ext uri="{FF2B5EF4-FFF2-40B4-BE49-F238E27FC236}">
                <a16:creationId xmlns:a16="http://schemas.microsoft.com/office/drawing/2014/main" id="{A4E24E56-7BD8-8E48-B7D4-A0B80459DA6E}"/>
              </a:ext>
            </a:extLst>
          </p:cNvPr>
          <p:cNvSpPr/>
          <p:nvPr userDrawn="1"/>
        </p:nvSpPr>
        <p:spPr>
          <a:xfrm>
            <a:off x="7763381" y="3798475"/>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7" name="Text Placeholder 25">
            <a:extLst>
              <a:ext uri="{FF2B5EF4-FFF2-40B4-BE49-F238E27FC236}">
                <a16:creationId xmlns:a16="http://schemas.microsoft.com/office/drawing/2014/main" id="{730227C3-03E5-D443-837D-81FCF4E781EF}"/>
              </a:ext>
            </a:extLst>
          </p:cNvPr>
          <p:cNvSpPr>
            <a:spLocks noGrp="1"/>
          </p:cNvSpPr>
          <p:nvPr>
            <p:ph type="body" sz="quarter" idx="31" hasCustomPrompt="1"/>
          </p:nvPr>
        </p:nvSpPr>
        <p:spPr>
          <a:xfrm>
            <a:off x="8457338" y="3872720"/>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49" name="Text Placeholder 25">
            <a:extLst>
              <a:ext uri="{FF2B5EF4-FFF2-40B4-BE49-F238E27FC236}">
                <a16:creationId xmlns:a16="http://schemas.microsoft.com/office/drawing/2014/main" id="{FF028C67-9615-574C-B510-F89585C73DB1}"/>
              </a:ext>
            </a:extLst>
          </p:cNvPr>
          <p:cNvSpPr>
            <a:spLocks noGrp="1"/>
          </p:cNvSpPr>
          <p:nvPr>
            <p:ph type="body" sz="quarter" idx="32" hasCustomPrompt="1"/>
          </p:nvPr>
        </p:nvSpPr>
        <p:spPr>
          <a:xfrm>
            <a:off x="8878165" y="2199009"/>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Tree>
    <p:extLst>
      <p:ext uri="{BB962C8B-B14F-4D97-AF65-F5344CB8AC3E}">
        <p14:creationId xmlns:p14="http://schemas.microsoft.com/office/powerpoint/2010/main" val="1529164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239A97-B41C-7D49-91E3-3AC01EE4DBE1}"/>
              </a:ext>
            </a:extLst>
          </p:cNvPr>
          <p:cNvSpPr/>
          <p:nvPr userDrawn="1"/>
        </p:nvSpPr>
        <p:spPr>
          <a:xfrm>
            <a:off x="0" y="1893434"/>
            <a:ext cx="12192000" cy="4964566"/>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387" t="10823" r="9307" b="5574"/>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Click here  to add photo</a:t>
            </a:r>
          </a:p>
        </p:txBody>
      </p:sp>
      <p:sp>
        <p:nvSpPr>
          <p:cNvPr id="14" name="Text Placeholder 23">
            <a:extLst>
              <a:ext uri="{FF2B5EF4-FFF2-40B4-BE49-F238E27FC236}">
                <a16:creationId xmlns:a16="http://schemas.microsoft.com/office/drawing/2014/main" id="{E1E5AEE7-0BD8-3B4A-B8F3-E55ED2AE84B3}"/>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A23B23"/>
                </a:solidFill>
                <a:latin typeface="+mn-lt"/>
              </a:defRPr>
            </a:lvl1pPr>
          </a:lstStyle>
          <a:p>
            <a:pPr lvl="0"/>
            <a:r>
              <a:rPr lang="en-US"/>
              <a:t>Laptop Preview</a:t>
            </a:r>
          </a:p>
        </p:txBody>
      </p:sp>
      <p:sp>
        <p:nvSpPr>
          <p:cNvPr id="15" name="TextBox 14">
            <a:extLst>
              <a:ext uri="{FF2B5EF4-FFF2-40B4-BE49-F238E27FC236}">
                <a16:creationId xmlns:a16="http://schemas.microsoft.com/office/drawing/2014/main" id="{64990F19-E81F-2841-8FD0-E41B6DDDDFD8}"/>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F29AB694-A0D5-B846-8F81-80CA5380BF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513A0C12-E697-0A4F-907E-2E0CFCE2CF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AB7F17-E7CC-E940-B9CF-F9DA9FC31B7E}"/>
              </a:ext>
            </a:extLst>
          </p:cNvPr>
          <p:cNvSpPr/>
          <p:nvPr userDrawn="1"/>
        </p:nvSpPr>
        <p:spPr>
          <a:xfrm>
            <a:off x="0" y="1245147"/>
            <a:ext cx="12192000" cy="5612853"/>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Click here to add photo</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447066" y="1419515"/>
            <a:ext cx="6361734" cy="4441458"/>
          </a:xfrm>
        </p:spPr>
        <p:txBody>
          <a:bodyPr>
            <a:noAutofit/>
          </a:bodyPr>
          <a:lstStyle>
            <a:lvl1pPr marL="0" indent="0" algn="ctr">
              <a:buNone/>
              <a:defRPr sz="300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 Title</a:t>
            </a:r>
          </a:p>
        </p:txBody>
      </p:sp>
      <p:sp>
        <p:nvSpPr>
          <p:cNvPr id="10" name="Text Placeholder 23">
            <a:extLst>
              <a:ext uri="{FF2B5EF4-FFF2-40B4-BE49-F238E27FC236}">
                <a16:creationId xmlns:a16="http://schemas.microsoft.com/office/drawing/2014/main" id="{DD04F487-90D6-984D-93A3-D9F6A6C3EC71}"/>
              </a:ext>
            </a:extLst>
          </p:cNvPr>
          <p:cNvSpPr>
            <a:spLocks noGrp="1"/>
          </p:cNvSpPr>
          <p:nvPr>
            <p:ph type="body" sz="quarter" idx="13" hasCustomPrompt="1"/>
          </p:nvPr>
        </p:nvSpPr>
        <p:spPr>
          <a:xfrm>
            <a:off x="447066" y="309492"/>
            <a:ext cx="6361734" cy="914202"/>
          </a:xfrm>
          <a:noFill/>
        </p:spPr>
        <p:txBody>
          <a:bodyPr>
            <a:normAutofit/>
          </a:bodyPr>
          <a:lstStyle>
            <a:lvl1pPr marL="0" indent="0" algn="ctr">
              <a:buNone/>
              <a:defRPr sz="3600" b="0">
                <a:solidFill>
                  <a:srgbClr val="6D6A3A"/>
                </a:solidFill>
                <a:latin typeface="+mn-lt"/>
              </a:defRPr>
            </a:lvl1pPr>
          </a:lstStyle>
          <a:p>
            <a:pPr lvl="0"/>
            <a:r>
              <a:rPr lang="en-US"/>
              <a:t>Laptop Preview</a:t>
            </a:r>
          </a:p>
        </p:txBody>
      </p:sp>
      <p:sp>
        <p:nvSpPr>
          <p:cNvPr id="13" name="TextBox 12">
            <a:extLst>
              <a:ext uri="{FF2B5EF4-FFF2-40B4-BE49-F238E27FC236}">
                <a16:creationId xmlns:a16="http://schemas.microsoft.com/office/drawing/2014/main" id="{5362853E-BA20-BB42-8EDD-BA26E269BB53}"/>
              </a:ext>
            </a:extLst>
          </p:cNvPr>
          <p:cNvSpPr txBox="1"/>
          <p:nvPr userDrawn="1"/>
        </p:nvSpPr>
        <p:spPr>
          <a:xfrm>
            <a:off x="927263"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DBD2DC8B-88B3-5A43-8C49-019A790077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51971" y="6413660"/>
            <a:ext cx="441158" cy="441158"/>
          </a:xfrm>
          <a:prstGeom prst="rect">
            <a:avLst/>
          </a:prstGeom>
        </p:spPr>
      </p:pic>
      <p:pic>
        <p:nvPicPr>
          <p:cNvPr id="19" name="Picture 18">
            <a:extLst>
              <a:ext uri="{FF2B5EF4-FFF2-40B4-BE49-F238E27FC236}">
                <a16:creationId xmlns:a16="http://schemas.microsoft.com/office/drawing/2014/main" id="{E9FD8D32-FEAE-5E4B-B368-DB32B420C7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783661" y="6416842"/>
            <a:ext cx="441158" cy="441158"/>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4F8FE0-2E41-8848-9DEA-D02E147BD21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7937" y="-38373"/>
            <a:ext cx="12327875" cy="696283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3774535" y="3090316"/>
            <a:ext cx="4642930" cy="697353"/>
          </a:xfrm>
        </p:spPr>
        <p:txBody>
          <a:bodyPr>
            <a:noAutofit/>
          </a:bodyPr>
          <a:lstStyle>
            <a:lvl1pPr marL="0" indent="0" algn="ctr">
              <a:buNone/>
              <a:defRPr sz="5400" b="1" baseline="0">
                <a:solidFill>
                  <a:srgbClr val="A23B23"/>
                </a:solidFill>
                <a:latin typeface="+mn-lt"/>
              </a:defRPr>
            </a:lvl1pPr>
          </a:lstStyle>
          <a:p>
            <a:pPr lvl="0"/>
            <a:r>
              <a:rPr lang="en-US"/>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3774535" y="3818948"/>
            <a:ext cx="4642930" cy="697353"/>
          </a:xfrm>
        </p:spPr>
        <p:txBody>
          <a:bodyPr>
            <a:normAutofit/>
          </a:bodyPr>
          <a:lstStyle>
            <a:lvl1pPr marL="0" indent="0" algn="ctr">
              <a:buNone/>
              <a:defRPr sz="3600">
                <a:solidFill>
                  <a:srgbClr val="60220F"/>
                </a:solidFill>
                <a:latin typeface="+mn-lt"/>
              </a:defRPr>
            </a:lvl1pPr>
          </a:lstStyle>
          <a:p>
            <a:pPr lvl="0"/>
            <a:r>
              <a:rPr lang="en-US"/>
              <a:t>Sub-Heading</a:t>
            </a:r>
          </a:p>
        </p:txBody>
      </p:sp>
      <p:pic>
        <p:nvPicPr>
          <p:cNvPr id="3" name="Picture 2">
            <a:extLst>
              <a:ext uri="{FF2B5EF4-FFF2-40B4-BE49-F238E27FC236}">
                <a16:creationId xmlns:a16="http://schemas.microsoft.com/office/drawing/2014/main" id="{D9F052E0-18CA-3C4C-8E5E-1F470BDB112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46398" y="0"/>
            <a:ext cx="3699204" cy="2457421"/>
          </a:xfrm>
          <a:prstGeom prst="rect">
            <a:avLst/>
          </a:prstGeom>
        </p:spPr>
      </p:pic>
      <p:pic>
        <p:nvPicPr>
          <p:cNvPr id="2" name="Picture 1">
            <a:extLst>
              <a:ext uri="{FF2B5EF4-FFF2-40B4-BE49-F238E27FC236}">
                <a16:creationId xmlns:a16="http://schemas.microsoft.com/office/drawing/2014/main" id="{D440D5B1-3A8C-7144-85FD-5C371ADEE80B}"/>
              </a:ext>
            </a:extLst>
          </p:cNvPr>
          <p:cNvPicPr>
            <a:picLocks noChangeAspect="1"/>
          </p:cNvPicPr>
          <p:nvPr userDrawn="1"/>
        </p:nvPicPr>
        <p:blipFill>
          <a:blip r:embed="rId4"/>
          <a:stretch>
            <a:fillRect/>
          </a:stretch>
        </p:blipFill>
        <p:spPr>
          <a:xfrm>
            <a:off x="338141" y="6220971"/>
            <a:ext cx="1840921" cy="411785"/>
          </a:xfrm>
          <a:prstGeom prst="rect">
            <a:avLst/>
          </a:prstGeom>
        </p:spPr>
      </p:pic>
      <p:pic>
        <p:nvPicPr>
          <p:cNvPr id="7" name="Picture 6">
            <a:extLst>
              <a:ext uri="{FF2B5EF4-FFF2-40B4-BE49-F238E27FC236}">
                <a16:creationId xmlns:a16="http://schemas.microsoft.com/office/drawing/2014/main" id="{8AF30132-7C74-314F-9BCC-4ABC0ABC80A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62450" y="246729"/>
            <a:ext cx="2629550" cy="3572219"/>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F719718-539F-4141-8997-A986D42A827E}"/>
              </a:ext>
            </a:extLst>
          </p:cNvPr>
          <p:cNvSpPr/>
          <p:nvPr userDrawn="1"/>
        </p:nvSpPr>
        <p:spPr>
          <a:xfrm>
            <a:off x="0" y="2335213"/>
            <a:ext cx="12192000" cy="4522787"/>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425" t="-1173" r="6562" b="12394"/>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a:t>Click here to add photo</a:t>
            </a:r>
          </a:p>
        </p:txBody>
      </p:sp>
      <p:sp>
        <p:nvSpPr>
          <p:cNvPr id="17" name="Text Placeholder 23">
            <a:extLst>
              <a:ext uri="{FF2B5EF4-FFF2-40B4-BE49-F238E27FC236}">
                <a16:creationId xmlns:a16="http://schemas.microsoft.com/office/drawing/2014/main" id="{19DAFAB6-71BC-4C42-87B5-F270377AF08B}"/>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404F2F"/>
                </a:solidFill>
                <a:latin typeface="+mn-lt"/>
              </a:defRPr>
            </a:lvl1pPr>
          </a:lstStyle>
          <a:p>
            <a:pPr lvl="0"/>
            <a:r>
              <a:rPr lang="en-US"/>
              <a:t>Mobile Preview</a:t>
            </a:r>
          </a:p>
        </p:txBody>
      </p:sp>
      <p:sp>
        <p:nvSpPr>
          <p:cNvPr id="18" name="TextBox 17">
            <a:extLst>
              <a:ext uri="{FF2B5EF4-FFF2-40B4-BE49-F238E27FC236}">
                <a16:creationId xmlns:a16="http://schemas.microsoft.com/office/drawing/2014/main" id="{6EFD1175-6283-2541-BB5B-193A18264CC9}"/>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4659659F-C533-1B40-8A77-8C11744414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0" name="Picture 19">
            <a:extLst>
              <a:ext uri="{FF2B5EF4-FFF2-40B4-BE49-F238E27FC236}">
                <a16:creationId xmlns:a16="http://schemas.microsoft.com/office/drawing/2014/main" id="{E77EFAB7-C84C-4240-B7C0-3F94C2921D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3BDC11-316A-2942-A68D-84819EE5171B}"/>
              </a:ext>
            </a:extLst>
          </p:cNvPr>
          <p:cNvSpPr/>
          <p:nvPr userDrawn="1"/>
        </p:nvSpPr>
        <p:spPr>
          <a:xfrm>
            <a:off x="0" y="0"/>
            <a:ext cx="12191999" cy="6858000"/>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4436620" y="3403208"/>
            <a:ext cx="2812464" cy="323455"/>
          </a:xfrm>
        </p:spPr>
        <p:txBody>
          <a:bodyPr anchor="t">
            <a:normAutofit/>
          </a:bodyPr>
          <a:lstStyle>
            <a:lvl1pPr marL="0" indent="0" algn="ctr">
              <a:buNone/>
              <a:defRPr sz="1600">
                <a:solidFill>
                  <a:srgbClr val="6D6A3A"/>
                </a:solidFill>
              </a:defRPr>
            </a:lvl1pPr>
          </a:lstStyle>
          <a:p>
            <a:pPr lvl="0"/>
            <a:r>
              <a:rPr lang="en-US"/>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4436620" y="4180836"/>
            <a:ext cx="2812464" cy="323455"/>
          </a:xfrm>
        </p:spPr>
        <p:txBody>
          <a:bodyPr anchor="t">
            <a:normAutofit/>
          </a:bodyPr>
          <a:lstStyle>
            <a:lvl1pPr marL="0" indent="0" algn="ctr">
              <a:buNone/>
              <a:defRPr sz="1600">
                <a:solidFill>
                  <a:srgbClr val="6D6A3A"/>
                </a:solidFill>
              </a:defRPr>
            </a:lvl1pPr>
          </a:lstStyle>
          <a:p>
            <a:pPr lvl="0"/>
            <a:r>
              <a:rPr lang="en-US"/>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4436620" y="4958465"/>
            <a:ext cx="2812464" cy="323455"/>
          </a:xfrm>
        </p:spPr>
        <p:txBody>
          <a:bodyPr anchor="t">
            <a:normAutofit/>
          </a:bodyPr>
          <a:lstStyle>
            <a:lvl1pPr marL="0" indent="0" algn="ctr">
              <a:buNone/>
              <a:defRPr sz="1600">
                <a:solidFill>
                  <a:srgbClr val="6D6A3A"/>
                </a:solidFill>
              </a:defRPr>
            </a:lvl1pPr>
          </a:lstStyle>
          <a:p>
            <a:pPr lvl="0"/>
            <a:r>
              <a:rPr lang="en-US"/>
              <a:t>Text 1</a:t>
            </a:r>
          </a:p>
        </p:txBody>
      </p:sp>
      <p:pic>
        <p:nvPicPr>
          <p:cNvPr id="12" name="Picture 11">
            <a:extLst>
              <a:ext uri="{FF2B5EF4-FFF2-40B4-BE49-F238E27FC236}">
                <a16:creationId xmlns:a16="http://schemas.microsoft.com/office/drawing/2014/main" id="{C5271788-4CA4-464C-9D7B-65B32F0F3EFF}"/>
              </a:ext>
            </a:extLst>
          </p:cNvPr>
          <p:cNvPicPr>
            <a:picLocks noChangeAspect="1"/>
          </p:cNvPicPr>
          <p:nvPr userDrawn="1"/>
        </p:nvPicPr>
        <p:blipFill>
          <a:blip r:embed="rId2"/>
          <a:stretch>
            <a:fillRect/>
          </a:stretch>
        </p:blipFill>
        <p:spPr>
          <a:xfrm>
            <a:off x="9555076" y="6083509"/>
            <a:ext cx="1840921" cy="411785"/>
          </a:xfrm>
          <a:prstGeom prst="rect">
            <a:avLst/>
          </a:prstGeom>
        </p:spPr>
      </p:pic>
      <p:sp>
        <p:nvSpPr>
          <p:cNvPr id="15" name="Text Box 5">
            <a:extLst>
              <a:ext uri="{FF2B5EF4-FFF2-40B4-BE49-F238E27FC236}">
                <a16:creationId xmlns:a16="http://schemas.microsoft.com/office/drawing/2014/main" id="{D6464519-6330-A14B-8072-74F35DCBEA13}"/>
              </a:ext>
            </a:extLst>
          </p:cNvPr>
          <p:cNvSpPr txBox="1"/>
          <p:nvPr userDrawn="1"/>
        </p:nvSpPr>
        <p:spPr>
          <a:xfrm>
            <a:off x="4245108" y="6061476"/>
            <a:ext cx="4732132" cy="138513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a:solidFill>
                  <a:srgbClr val="414042"/>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a:solidFill>
                <a:srgbClr val="414042"/>
              </a:solidFill>
              <a:effectLst/>
              <a:ea typeface="Calibri" panose="020F0502020204030204" pitchFamily="34" charset="0"/>
              <a:cs typeface="Times New Roman" panose="02020603050405020304" pitchFamily="18" charset="0"/>
            </a:endParaRPr>
          </a:p>
          <a:p>
            <a:pPr algn="ctr"/>
            <a:r>
              <a:rPr lang="en-US" sz="800">
                <a:solidFill>
                  <a:srgbClr val="414042"/>
                </a:solidFill>
                <a:effectLst/>
                <a:ea typeface="Calibri" panose="020F0502020204030204" pitchFamily="34" charset="0"/>
                <a:cs typeface="Times New Roman" panose="02020603050405020304" pitchFamily="18" charset="0"/>
              </a:rPr>
              <a:t> </a:t>
            </a:r>
            <a:endParaRPr lang="en-IE" sz="1100">
              <a:solidFill>
                <a:srgbClr val="414042"/>
              </a:solidFill>
              <a:effectLst/>
              <a:ea typeface="Calibri" panose="020F0502020204030204" pitchFamily="34" charset="0"/>
              <a:cs typeface="Times New Roman" panose="02020603050405020304" pitchFamily="18" charset="0"/>
            </a:endParaRPr>
          </a:p>
        </p:txBody>
      </p:sp>
      <p:sp>
        <p:nvSpPr>
          <p:cNvPr id="16" name="Text Placeholder 23">
            <a:extLst>
              <a:ext uri="{FF2B5EF4-FFF2-40B4-BE49-F238E27FC236}">
                <a16:creationId xmlns:a16="http://schemas.microsoft.com/office/drawing/2014/main" id="{7030094F-C34E-2E47-A934-54A5E736DB06}"/>
              </a:ext>
            </a:extLst>
          </p:cNvPr>
          <p:cNvSpPr>
            <a:spLocks noGrp="1"/>
          </p:cNvSpPr>
          <p:nvPr>
            <p:ph type="body" sz="quarter" idx="20" hasCustomPrompt="1"/>
          </p:nvPr>
        </p:nvSpPr>
        <p:spPr>
          <a:xfrm>
            <a:off x="4245108" y="1962016"/>
            <a:ext cx="3195486" cy="731140"/>
          </a:xfrm>
        </p:spPr>
        <p:txBody>
          <a:bodyPr anchor="ctr">
            <a:normAutofit/>
          </a:bodyPr>
          <a:lstStyle>
            <a:lvl1pPr marL="0" indent="0" algn="ctr">
              <a:buNone/>
              <a:defRPr sz="2800" baseline="0">
                <a:solidFill>
                  <a:srgbClr val="60220F"/>
                </a:solidFill>
                <a:latin typeface="+mn-lt"/>
              </a:defRPr>
            </a:lvl1pPr>
          </a:lstStyle>
          <a:p>
            <a:pPr lvl="0"/>
            <a:r>
              <a:rPr lang="en-US"/>
              <a:t>Any Questions?</a:t>
            </a:r>
          </a:p>
        </p:txBody>
      </p:sp>
      <p:sp>
        <p:nvSpPr>
          <p:cNvPr id="17" name="Text Placeholder 23">
            <a:extLst>
              <a:ext uri="{FF2B5EF4-FFF2-40B4-BE49-F238E27FC236}">
                <a16:creationId xmlns:a16="http://schemas.microsoft.com/office/drawing/2014/main" id="{1FD74090-AFB6-3A41-8FD3-2E36AB8FAE3C}"/>
              </a:ext>
            </a:extLst>
          </p:cNvPr>
          <p:cNvSpPr>
            <a:spLocks noGrp="1"/>
          </p:cNvSpPr>
          <p:nvPr>
            <p:ph type="body" sz="quarter" idx="21" hasCustomPrompt="1"/>
          </p:nvPr>
        </p:nvSpPr>
        <p:spPr>
          <a:xfrm>
            <a:off x="4245109" y="1152440"/>
            <a:ext cx="3195485" cy="837258"/>
          </a:xfrm>
        </p:spPr>
        <p:txBody>
          <a:bodyPr anchor="ctr">
            <a:normAutofit/>
          </a:bodyPr>
          <a:lstStyle>
            <a:lvl1pPr marL="0" indent="0" algn="ctr">
              <a:buNone/>
              <a:defRPr sz="4800" baseline="0">
                <a:solidFill>
                  <a:srgbClr val="A23B23"/>
                </a:solidFill>
                <a:latin typeface="+mn-lt"/>
              </a:defRPr>
            </a:lvl1pPr>
          </a:lstStyle>
          <a:p>
            <a:pPr lvl="0"/>
            <a:r>
              <a:rPr lang="en-US"/>
              <a:t>Thank You</a:t>
            </a:r>
          </a:p>
        </p:txBody>
      </p:sp>
      <p:pic>
        <p:nvPicPr>
          <p:cNvPr id="3" name="Picture 2">
            <a:extLst>
              <a:ext uri="{FF2B5EF4-FFF2-40B4-BE49-F238E27FC236}">
                <a16:creationId xmlns:a16="http://schemas.microsoft.com/office/drawing/2014/main" id="{7335EBEC-775B-464C-BD34-9824E3DE74B1}"/>
              </a:ext>
            </a:extLst>
          </p:cNvPr>
          <p:cNvPicPr>
            <a:picLocks noChangeAspect="1"/>
          </p:cNvPicPr>
          <p:nvPr userDrawn="1"/>
        </p:nvPicPr>
        <p:blipFill>
          <a:blip r:embed="rId3"/>
          <a:stretch>
            <a:fillRect/>
          </a:stretch>
        </p:blipFill>
        <p:spPr>
          <a:xfrm>
            <a:off x="5685783" y="2917306"/>
            <a:ext cx="249109" cy="332145"/>
          </a:xfrm>
          <a:prstGeom prst="rect">
            <a:avLst/>
          </a:prstGeom>
        </p:spPr>
      </p:pic>
      <p:pic>
        <p:nvPicPr>
          <p:cNvPr id="5" name="Picture 4">
            <a:extLst>
              <a:ext uri="{FF2B5EF4-FFF2-40B4-BE49-F238E27FC236}">
                <a16:creationId xmlns:a16="http://schemas.microsoft.com/office/drawing/2014/main" id="{336397B9-5EE1-4142-88BB-B7DDBA83F01D}"/>
              </a:ext>
            </a:extLst>
          </p:cNvPr>
          <p:cNvPicPr>
            <a:picLocks noChangeAspect="1"/>
          </p:cNvPicPr>
          <p:nvPr userDrawn="1"/>
        </p:nvPicPr>
        <p:blipFill>
          <a:blip r:embed="rId4"/>
          <a:stretch>
            <a:fillRect/>
          </a:stretch>
        </p:blipFill>
        <p:spPr>
          <a:xfrm>
            <a:off x="5639651" y="4552696"/>
            <a:ext cx="341372" cy="341372"/>
          </a:xfrm>
          <a:prstGeom prst="rect">
            <a:avLst/>
          </a:prstGeom>
        </p:spPr>
      </p:pic>
      <p:pic>
        <p:nvPicPr>
          <p:cNvPr id="6" name="Picture 5">
            <a:extLst>
              <a:ext uri="{FF2B5EF4-FFF2-40B4-BE49-F238E27FC236}">
                <a16:creationId xmlns:a16="http://schemas.microsoft.com/office/drawing/2014/main" id="{F38FB7BA-5944-0743-ACBD-9D1ECB82DF6D}"/>
              </a:ext>
            </a:extLst>
          </p:cNvPr>
          <p:cNvPicPr>
            <a:picLocks noChangeAspect="1"/>
          </p:cNvPicPr>
          <p:nvPr userDrawn="1"/>
        </p:nvPicPr>
        <p:blipFill>
          <a:blip r:embed="rId5"/>
          <a:stretch>
            <a:fillRect/>
          </a:stretch>
        </p:blipFill>
        <p:spPr>
          <a:xfrm>
            <a:off x="5662717" y="3799584"/>
            <a:ext cx="295241" cy="202978"/>
          </a:xfrm>
          <a:prstGeom prst="rect">
            <a:avLst/>
          </a:prstGeom>
        </p:spPr>
      </p:pic>
      <p:pic>
        <p:nvPicPr>
          <p:cNvPr id="18" name="Picture 17">
            <a:extLst>
              <a:ext uri="{FF2B5EF4-FFF2-40B4-BE49-F238E27FC236}">
                <a16:creationId xmlns:a16="http://schemas.microsoft.com/office/drawing/2014/main" id="{444A31D4-13AF-E245-ABDD-2B92213E0DC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134187" y="-68177"/>
            <a:ext cx="2629550" cy="3572219"/>
          </a:xfrm>
          <a:prstGeom prst="rect">
            <a:avLst/>
          </a:prstGeom>
        </p:spPr>
      </p:pic>
      <p:pic>
        <p:nvPicPr>
          <p:cNvPr id="7" name="Picture 6">
            <a:extLst>
              <a:ext uri="{FF2B5EF4-FFF2-40B4-BE49-F238E27FC236}">
                <a16:creationId xmlns:a16="http://schemas.microsoft.com/office/drawing/2014/main" id="{856A01DD-9AED-2244-912D-F38F49688C86}"/>
              </a:ext>
            </a:extLst>
          </p:cNvPr>
          <p:cNvPicPr>
            <a:picLocks noChangeAspect="1"/>
          </p:cNvPicPr>
          <p:nvPr userDrawn="1"/>
        </p:nvPicPr>
        <p:blipFill>
          <a:blip r:embed="rId7"/>
          <a:stretch>
            <a:fillRect/>
          </a:stretch>
        </p:blipFill>
        <p:spPr>
          <a:xfrm rot="2253997">
            <a:off x="-101668" y="5230371"/>
            <a:ext cx="4125376" cy="1069542"/>
          </a:xfrm>
          <a:prstGeom prst="rect">
            <a:avLst/>
          </a:prstGeom>
        </p:spPr>
      </p:pic>
      <p:pic>
        <p:nvPicPr>
          <p:cNvPr id="8" name="Picture 7">
            <a:extLst>
              <a:ext uri="{FF2B5EF4-FFF2-40B4-BE49-F238E27FC236}">
                <a16:creationId xmlns:a16="http://schemas.microsoft.com/office/drawing/2014/main" id="{83102EE5-53FA-7941-852F-5B889F87FA2D}"/>
              </a:ext>
            </a:extLst>
          </p:cNvPr>
          <p:cNvPicPr>
            <a:picLocks noChangeAspect="1"/>
          </p:cNvPicPr>
          <p:nvPr userDrawn="1"/>
        </p:nvPicPr>
        <p:blipFill>
          <a:blip r:embed="rId8"/>
          <a:stretch>
            <a:fillRect/>
          </a:stretch>
        </p:blipFill>
        <p:spPr>
          <a:xfrm rot="1117024">
            <a:off x="-139517" y="3849799"/>
            <a:ext cx="1854200" cy="825500"/>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ext box -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marL="0" indent="0">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rgbClr val="A23B23"/>
                </a:solidFill>
                <a:latin typeface="+mn-lt"/>
              </a:defRPr>
            </a:lvl1pPr>
          </a:lstStyle>
          <a:p>
            <a:pPr lvl="0"/>
            <a:r>
              <a:rPr lang="en-US"/>
              <a:t>Heading</a:t>
            </a:r>
          </a:p>
        </p:txBody>
      </p:sp>
      <p:sp>
        <p:nvSpPr>
          <p:cNvPr id="12" name="TextBox 11">
            <a:extLst>
              <a:ext uri="{FF2B5EF4-FFF2-40B4-BE49-F238E27FC236}">
                <a16:creationId xmlns:a16="http://schemas.microsoft.com/office/drawing/2014/main" id="{41757A58-95F5-081E-5E67-1C48768A54A4}"/>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DFC01E44-C482-6997-C562-C060CCCD1A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5" name="Picture 14">
            <a:extLst>
              <a:ext uri="{FF2B5EF4-FFF2-40B4-BE49-F238E27FC236}">
                <a16:creationId xmlns:a16="http://schemas.microsoft.com/office/drawing/2014/main" id="{985CBA66-AF98-15A8-1435-2672B409FC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16" name="Picture 15">
            <a:extLst>
              <a:ext uri="{FF2B5EF4-FFF2-40B4-BE49-F238E27FC236}">
                <a16:creationId xmlns:a16="http://schemas.microsoft.com/office/drawing/2014/main" id="{CBDB47FF-9745-1B29-9253-9CB3C5B1D5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358" y="5250602"/>
            <a:ext cx="2902397" cy="1614127"/>
          </a:xfrm>
          <a:prstGeom prst="rect">
            <a:avLst/>
          </a:prstGeom>
        </p:spPr>
      </p:pic>
    </p:spTree>
    <p:extLst>
      <p:ext uri="{BB962C8B-B14F-4D97-AF65-F5344CB8AC3E}">
        <p14:creationId xmlns:p14="http://schemas.microsoft.com/office/powerpoint/2010/main" val="15295132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18116" y="1084544"/>
            <a:ext cx="3462422" cy="4621568"/>
            <a:chOff x="1333421" y="1575267"/>
            <a:chExt cx="7926559" cy="10580207"/>
          </a:xfrm>
          <a:gradFill flip="none" rotWithShape="1">
            <a:gsLst>
              <a:gs pos="0">
                <a:srgbClr val="6D6A3A">
                  <a:tint val="66000"/>
                  <a:satMod val="160000"/>
                </a:srgbClr>
              </a:gs>
              <a:gs pos="50000">
                <a:srgbClr val="6D6A3A">
                  <a:tint val="44500"/>
                  <a:satMod val="160000"/>
                </a:srgbClr>
              </a:gs>
              <a:gs pos="100000">
                <a:srgbClr val="6D6A3A">
                  <a:tint val="23500"/>
                  <a:satMod val="160000"/>
                </a:srgbClr>
              </a:gs>
            </a:gsLst>
            <a:lin ang="5400000" scaled="1"/>
            <a:tileRect/>
          </a:gradFill>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grpFill/>
            <a:ln>
              <a:noFill/>
            </a:ln>
            <a:effectLst/>
          </p:spPr>
          <p:txBody>
            <a:bodyPr wrap="none" anchor="ctr"/>
            <a:lstStyle/>
            <a:p>
              <a:endParaRPr lang="en-US"/>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grp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grp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grp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grp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734715" y="1476869"/>
            <a:ext cx="4312551" cy="4147846"/>
          </a:xfrm>
        </p:spPr>
        <p:txBody>
          <a:bodyPr/>
          <a:lstStyle>
            <a:lvl1pP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734715" y="642972"/>
            <a:ext cx="4308887" cy="582221"/>
          </a:xfrm>
        </p:spPr>
        <p:txBody>
          <a:bodyPr>
            <a:normAutofit/>
          </a:bodyPr>
          <a:lstStyle>
            <a:lvl1pPr marL="0" indent="0" algn="l">
              <a:buNone/>
              <a:defRPr sz="3600" b="1" i="0">
                <a:solidFill>
                  <a:srgbClr val="A23B23"/>
                </a:solidFill>
                <a:latin typeface="+mn-lt"/>
              </a:defRPr>
            </a:lvl1pPr>
          </a:lstStyle>
          <a:p>
            <a:pPr lvl="0"/>
            <a:r>
              <a:rPr lang="en-US"/>
              <a:t>Heading</a:t>
            </a:r>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8" y="2956402"/>
            <a:ext cx="3298903" cy="442320"/>
          </a:xfrm>
        </p:spPr>
        <p:txBody>
          <a:bodyPr>
            <a:normAutofit/>
          </a:bodyPr>
          <a:lstStyle>
            <a:lvl1pPr marL="0" indent="0" algn="r">
              <a:buNone/>
              <a:defRPr sz="2200" b="1" i="0">
                <a:solidFill>
                  <a:srgbClr val="000000"/>
                </a:solidFill>
                <a:latin typeface="+mn-lt"/>
              </a:defRPr>
            </a:lvl1pPr>
          </a:lstStyle>
          <a:p>
            <a:pPr lvl="0"/>
            <a:r>
              <a:rPr lang="en-US"/>
              <a:t>Title</a:t>
            </a:r>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52603" y="782873"/>
            <a:ext cx="3298903" cy="442320"/>
          </a:xfrm>
        </p:spPr>
        <p:txBody>
          <a:bodyPr>
            <a:normAutofit/>
          </a:bodyPr>
          <a:lstStyle>
            <a:lvl1pPr marL="0" indent="0" algn="r">
              <a:buNone/>
              <a:defRPr sz="2200" b="1" i="0">
                <a:solidFill>
                  <a:srgbClr val="000000"/>
                </a:solidFill>
                <a:latin typeface="+mn-lt"/>
              </a:defRPr>
            </a:lvl1pPr>
          </a:lstStyle>
          <a:p>
            <a:pPr lvl="0"/>
            <a:r>
              <a:rPr lang="en-US"/>
              <a:t>Title</a:t>
            </a:r>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2795" y="5261232"/>
            <a:ext cx="3298903" cy="442320"/>
          </a:xfrm>
        </p:spPr>
        <p:txBody>
          <a:bodyPr>
            <a:normAutofit/>
          </a:bodyPr>
          <a:lstStyle>
            <a:lvl1pPr marL="0" indent="0" algn="r">
              <a:buNone/>
              <a:defRPr sz="2200" b="1" i="0">
                <a:solidFill>
                  <a:srgbClr val="000000"/>
                </a:solidFill>
                <a:latin typeface="+mn-lt"/>
              </a:defRPr>
            </a:lvl1pPr>
          </a:lstStyle>
          <a:p>
            <a:pPr lvl="0"/>
            <a:r>
              <a:rPr lang="en-US"/>
              <a:t>Title</a:t>
            </a:r>
          </a:p>
        </p:txBody>
      </p:sp>
      <p:sp>
        <p:nvSpPr>
          <p:cNvPr id="48" name="TextBox 47">
            <a:extLst>
              <a:ext uri="{FF2B5EF4-FFF2-40B4-BE49-F238E27FC236}">
                <a16:creationId xmlns:a16="http://schemas.microsoft.com/office/drawing/2014/main" id="{80FCEDA8-6FBC-0386-7074-DBEEAB760540}"/>
              </a:ext>
            </a:extLst>
          </p:cNvPr>
          <p:cNvSpPr txBox="1"/>
          <p:nvPr userDrawn="1"/>
        </p:nvSpPr>
        <p:spPr>
          <a:xfrm>
            <a:off x="238709" y="640083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60" name="Picture 59">
            <a:extLst>
              <a:ext uri="{FF2B5EF4-FFF2-40B4-BE49-F238E27FC236}">
                <a16:creationId xmlns:a16="http://schemas.microsoft.com/office/drawing/2014/main" id="{D502CBDA-A8FF-2FA3-5583-7288F81DDC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63417" y="6318750"/>
            <a:ext cx="441158" cy="441158"/>
          </a:xfrm>
          <a:prstGeom prst="rect">
            <a:avLst/>
          </a:prstGeom>
        </p:spPr>
      </p:pic>
      <p:pic>
        <p:nvPicPr>
          <p:cNvPr id="61" name="Picture 60">
            <a:extLst>
              <a:ext uri="{FF2B5EF4-FFF2-40B4-BE49-F238E27FC236}">
                <a16:creationId xmlns:a16="http://schemas.microsoft.com/office/drawing/2014/main" id="{464F53A3-699A-53B7-7FE5-55FA13B0A6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095107" y="6321932"/>
            <a:ext cx="441158" cy="441158"/>
          </a:xfrm>
          <a:prstGeom prst="rect">
            <a:avLst/>
          </a:prstGeom>
        </p:spPr>
      </p:pic>
    </p:spTree>
    <p:extLst>
      <p:ext uri="{BB962C8B-B14F-4D97-AF65-F5344CB8AC3E}">
        <p14:creationId xmlns:p14="http://schemas.microsoft.com/office/powerpoint/2010/main" val="22177020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261897" cy="1805615"/>
            <a:chOff x="2122935" y="4949396"/>
            <a:chExt cx="19887240" cy="3790686"/>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A7BAA2"/>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A7BAA2"/>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A7BAA2"/>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A7BAA2"/>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65990"/>
            <a:ext cx="2106525" cy="1237497"/>
          </a:xfrm>
        </p:spPr>
        <p:txBody>
          <a:bodyPr/>
          <a:lstStyle>
            <a:lvl1pPr algn="ctr">
              <a:buNone/>
              <a:defRPr sz="15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51141"/>
            <a:ext cx="2106525" cy="1237497"/>
          </a:xfrm>
        </p:spPr>
        <p:txBody>
          <a:bodyPr/>
          <a:lstStyle>
            <a:lvl1pPr algn="ctr">
              <a:buNone/>
              <a:defRPr sz="15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17367"/>
            <a:ext cx="2106525" cy="1237497"/>
          </a:xfrm>
        </p:spPr>
        <p:txBody>
          <a:bodyPr/>
          <a:lstStyle>
            <a:lvl1pPr algn="ctr">
              <a:buNone/>
              <a:defRPr sz="15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lstStyle>
            <a:lvl1pPr algn="ctr">
              <a:buNone/>
              <a:defRPr sz="15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00000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15%</a:t>
            </a:r>
            <a:endParaRPr lang="en-US"/>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00000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75%</a:t>
            </a:r>
            <a:endParaRPr lang="en-US"/>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00000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40%</a:t>
            </a:r>
            <a:endParaRPr lang="en-US"/>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00000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60%</a:t>
            </a:r>
            <a:endParaRPr lang="en-US"/>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1" i="0">
                <a:solidFill>
                  <a:srgbClr val="A23B23"/>
                </a:solidFill>
                <a:latin typeface="+mn-lt"/>
              </a:defRPr>
            </a:lvl1pPr>
          </a:lstStyle>
          <a:p>
            <a:pPr lvl="0"/>
            <a:r>
              <a:rPr lang="en-US"/>
              <a:t>Heading</a:t>
            </a:r>
          </a:p>
        </p:txBody>
      </p:sp>
      <p:sp>
        <p:nvSpPr>
          <p:cNvPr id="24" name="TextBox 23">
            <a:extLst>
              <a:ext uri="{FF2B5EF4-FFF2-40B4-BE49-F238E27FC236}">
                <a16:creationId xmlns:a16="http://schemas.microsoft.com/office/drawing/2014/main" id="{F4E992B3-4CFA-30DF-0CAB-3D8ED6BFD2AF}"/>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7B3F85BE-3B1F-C5F3-5941-6FFDE1F63F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31" name="Picture 30">
            <a:extLst>
              <a:ext uri="{FF2B5EF4-FFF2-40B4-BE49-F238E27FC236}">
                <a16:creationId xmlns:a16="http://schemas.microsoft.com/office/drawing/2014/main" id="{D6FFDB65-C0E4-B919-042E-7E8481E125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10406752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1130496" y="1840129"/>
            <a:ext cx="9351341" cy="1816946"/>
            <a:chOff x="2456043" y="4949392"/>
            <a:chExt cx="18122610" cy="3814474"/>
          </a:xfrm>
        </p:grpSpPr>
        <p:sp>
          <p:nvSpPr>
            <p:cNvPr id="30" name="Shape 493">
              <a:extLst>
                <a:ext uri="{FF2B5EF4-FFF2-40B4-BE49-F238E27FC236}">
                  <a16:creationId xmlns:a16="http://schemas.microsoft.com/office/drawing/2014/main" id="{FA93A623-AC46-CA41-AB39-3D0015516C37}"/>
                </a:ext>
              </a:extLst>
            </p:cNvPr>
            <p:cNvSpPr/>
            <p:nvPr/>
          </p:nvSpPr>
          <p:spPr>
            <a:xfrm>
              <a:off x="2456043" y="4949392"/>
              <a:ext cx="3790687" cy="3790686"/>
            </a:xfrm>
            <a:prstGeom prst="ellipse">
              <a:avLst/>
            </a:prstGeom>
            <a:solidFill>
              <a:schemeClr val="bg2"/>
            </a:solidFill>
            <a:ln w="190500" cap="flat" cmpd="sng">
              <a:solidFill>
                <a:srgbClr val="A7BAA2"/>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9711857" y="4973180"/>
              <a:ext cx="3790689" cy="3790686"/>
            </a:xfrm>
            <a:prstGeom prst="ellipse">
              <a:avLst/>
            </a:prstGeom>
            <a:solidFill>
              <a:schemeClr val="bg2"/>
            </a:solidFill>
            <a:ln w="190500" cap="flat" cmpd="sng">
              <a:solidFill>
                <a:srgbClr val="A7BAA2"/>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6787964" y="4949394"/>
              <a:ext cx="3790689" cy="3790686"/>
            </a:xfrm>
            <a:prstGeom prst="ellipse">
              <a:avLst/>
            </a:prstGeom>
            <a:solidFill>
              <a:schemeClr val="bg2"/>
            </a:solidFill>
            <a:ln w="190500" cap="flat" cmpd="sng">
              <a:solidFill>
                <a:srgbClr val="A7BAA2"/>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1024393" y="4314483"/>
            <a:ext cx="2106525" cy="1237497"/>
          </a:xfrm>
        </p:spPr>
        <p:txBody>
          <a:bodyPr/>
          <a:lstStyle>
            <a:lvl1pPr algn="ctr">
              <a:buNone/>
              <a:defRPr sz="15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4761878" y="4298497"/>
            <a:ext cx="2106525" cy="1237497"/>
          </a:xfrm>
        </p:spPr>
        <p:txBody>
          <a:bodyPr/>
          <a:lstStyle>
            <a:lvl1pPr algn="ctr">
              <a:buNone/>
              <a:defRPr sz="15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8400457" y="4264723"/>
            <a:ext cx="2106525" cy="1237497"/>
          </a:xfrm>
        </p:spPr>
        <p:txBody>
          <a:bodyPr/>
          <a:lstStyle>
            <a:lvl1pPr algn="ctr">
              <a:buNone/>
              <a:defRPr sz="15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1035320" y="2583392"/>
            <a:ext cx="2106525" cy="1237497"/>
          </a:xfrm>
        </p:spPr>
        <p:txBody>
          <a:bodyPr/>
          <a:lstStyle>
            <a:lvl1pPr algn="ctr">
              <a:buNone/>
              <a:defRPr sz="3600" b="1" i="0" spc="0">
                <a:solidFill>
                  <a:srgbClr val="00000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15%</a:t>
            </a:r>
            <a:endParaRPr lang="en-US"/>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4799270" y="2582255"/>
            <a:ext cx="2106525" cy="1237497"/>
          </a:xfrm>
        </p:spPr>
        <p:txBody>
          <a:bodyPr/>
          <a:lstStyle>
            <a:lvl1pPr algn="ctr">
              <a:buNone/>
              <a:defRPr sz="3600" b="1" i="0" spc="0">
                <a:solidFill>
                  <a:srgbClr val="00000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75%</a:t>
            </a:r>
            <a:endParaRPr lang="en-US"/>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8450570" y="2582255"/>
            <a:ext cx="2106525" cy="1237497"/>
          </a:xfrm>
        </p:spPr>
        <p:txBody>
          <a:bodyPr/>
          <a:lstStyle>
            <a:lvl1pPr algn="ctr">
              <a:buNone/>
              <a:defRPr sz="3600" b="1" i="0" spc="0">
                <a:solidFill>
                  <a:srgbClr val="00000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40%</a:t>
            </a:r>
            <a:endParaRPr lang="en-US"/>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1" i="0">
                <a:solidFill>
                  <a:srgbClr val="A23B23"/>
                </a:solidFill>
                <a:latin typeface="+mn-lt"/>
              </a:defRPr>
            </a:lvl1pPr>
          </a:lstStyle>
          <a:p>
            <a:pPr lvl="0"/>
            <a:r>
              <a:rPr lang="en-US"/>
              <a:t>Heading</a:t>
            </a:r>
          </a:p>
        </p:txBody>
      </p:sp>
      <p:sp>
        <p:nvSpPr>
          <p:cNvPr id="24" name="TextBox 23">
            <a:extLst>
              <a:ext uri="{FF2B5EF4-FFF2-40B4-BE49-F238E27FC236}">
                <a16:creationId xmlns:a16="http://schemas.microsoft.com/office/drawing/2014/main" id="{F4E992B3-4CFA-30DF-0CAB-3D8ED6BFD2AF}"/>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7B3F85BE-3B1F-C5F3-5941-6FFDE1F63F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31" name="Picture 30">
            <a:extLst>
              <a:ext uri="{FF2B5EF4-FFF2-40B4-BE49-F238E27FC236}">
                <a16:creationId xmlns:a16="http://schemas.microsoft.com/office/drawing/2014/main" id="{D6FFDB65-C0E4-B919-042E-7E8481E125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41975438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1356632" y="-2"/>
            <a:ext cx="5495430" cy="6892757"/>
          </a:xfrm>
          <a:prstGeom prst="rect">
            <a:avLst/>
          </a:prstGeom>
          <a:solidFill>
            <a:srgbClr val="E3E2D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1802710" y="1773241"/>
            <a:ext cx="4621841" cy="4525954"/>
          </a:xfrm>
        </p:spPr>
        <p:txBody>
          <a:bodyPr/>
          <a:lstStyle>
            <a:lvl1pP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1" i="0">
                <a:solidFill>
                  <a:srgbClr val="A23B23"/>
                </a:solidFill>
                <a:latin typeface="+mn-lt"/>
              </a:defRPr>
            </a:lvl1pPr>
          </a:lstStyle>
          <a:p>
            <a:pPr lvl="0"/>
            <a:r>
              <a:rPr lang="en-US"/>
              <a:t>Heading</a:t>
            </a:r>
          </a:p>
        </p:txBody>
      </p:sp>
      <p:sp>
        <p:nvSpPr>
          <p:cNvPr id="12" name="TextBox 11">
            <a:extLst>
              <a:ext uri="{FF2B5EF4-FFF2-40B4-BE49-F238E27FC236}">
                <a16:creationId xmlns:a16="http://schemas.microsoft.com/office/drawing/2014/main" id="{3F1A0924-71FC-BCAB-25A5-D9BF2426CC2A}"/>
              </a:ext>
            </a:extLst>
          </p:cNvPr>
          <p:cNvSpPr txBox="1"/>
          <p:nvPr userDrawn="1"/>
        </p:nvSpPr>
        <p:spPr>
          <a:xfrm rot="16200000">
            <a:off x="-2062995" y="3539082"/>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45E650E1-8F5B-6F6D-FD68-C1917B6E09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373317" y="4966625"/>
            <a:ext cx="441158" cy="441158"/>
          </a:xfrm>
          <a:prstGeom prst="rect">
            <a:avLst/>
          </a:prstGeom>
        </p:spPr>
      </p:pic>
      <p:pic>
        <p:nvPicPr>
          <p:cNvPr id="14" name="Picture 13">
            <a:extLst>
              <a:ext uri="{FF2B5EF4-FFF2-40B4-BE49-F238E27FC236}">
                <a16:creationId xmlns:a16="http://schemas.microsoft.com/office/drawing/2014/main" id="{F7C8E7DC-2F6C-22DB-33FC-61545AAC35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382777" y="2010946"/>
            <a:ext cx="441158" cy="441158"/>
          </a:xfrm>
          <a:prstGeom prst="rect">
            <a:avLst/>
          </a:prstGeom>
        </p:spPr>
      </p:pic>
    </p:spTree>
    <p:extLst>
      <p:ext uri="{BB962C8B-B14F-4D97-AF65-F5344CB8AC3E}">
        <p14:creationId xmlns:p14="http://schemas.microsoft.com/office/powerpoint/2010/main" val="17295447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ster">
  <p:cSld name="Master">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23386850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Laptop with Title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239A97-B41C-7D49-91E3-3AC01EE4DBE1}"/>
              </a:ext>
            </a:extLst>
          </p:cNvPr>
          <p:cNvSpPr/>
          <p:nvPr userDrawn="1"/>
        </p:nvSpPr>
        <p:spPr>
          <a:xfrm>
            <a:off x="0" y="1893434"/>
            <a:ext cx="12192000" cy="4964566"/>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387" t="10823" r="9307" b="5574"/>
          <a:stretch/>
        </p:blipFill>
        <p:spPr>
          <a:xfrm>
            <a:off x="4250717" y="1545796"/>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5388464" y="1979698"/>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Click here  to add photo</a:t>
            </a:r>
          </a:p>
        </p:txBody>
      </p:sp>
      <p:sp>
        <p:nvSpPr>
          <p:cNvPr id="14" name="Text Placeholder 23">
            <a:extLst>
              <a:ext uri="{FF2B5EF4-FFF2-40B4-BE49-F238E27FC236}">
                <a16:creationId xmlns:a16="http://schemas.microsoft.com/office/drawing/2014/main" id="{E1E5AEE7-0BD8-3B4A-B8F3-E55ED2AE84B3}"/>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A23B23"/>
                </a:solidFill>
                <a:latin typeface="+mn-lt"/>
              </a:defRPr>
            </a:lvl1pPr>
          </a:lstStyle>
          <a:p>
            <a:pPr lvl="0"/>
            <a:r>
              <a:rPr lang="en-US"/>
              <a:t>Laptop Preview</a:t>
            </a:r>
          </a:p>
        </p:txBody>
      </p:sp>
      <p:sp>
        <p:nvSpPr>
          <p:cNvPr id="15" name="TextBox 14">
            <a:extLst>
              <a:ext uri="{FF2B5EF4-FFF2-40B4-BE49-F238E27FC236}">
                <a16:creationId xmlns:a16="http://schemas.microsoft.com/office/drawing/2014/main" id="{64990F19-E81F-2841-8FD0-E41B6DDDDFD8}"/>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F29AB694-A0D5-B846-8F81-80CA5380BF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513A0C12-E697-0A4F-907E-2E0CFCE2CF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13086293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436261" y="2161561"/>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6D6A3A"/>
          </a:solidFill>
          <a:ln w="9525" cap="flat">
            <a:noFill/>
            <a:bevel/>
            <a:headEnd/>
            <a:tailEnd/>
          </a:ln>
          <a:effectLst/>
        </p:spPr>
        <p:txBody>
          <a:bodyPr wrap="none" anchor="ctr"/>
          <a:lstStyle/>
          <a:p>
            <a:endParaRPr lang="en-US"/>
          </a:p>
        </p:txBody>
      </p:sp>
      <p:sp>
        <p:nvSpPr>
          <p:cNvPr id="39" name="Freeform 38">
            <a:extLst>
              <a:ext uri="{FF2B5EF4-FFF2-40B4-BE49-F238E27FC236}">
                <a16:creationId xmlns:a16="http://schemas.microsoft.com/office/drawing/2014/main" id="{C8AC7C2A-FE0D-1E46-AEF1-1CC40CA8D48D}"/>
              </a:ext>
            </a:extLst>
          </p:cNvPr>
          <p:cNvSpPr>
            <a:spLocks noChangeArrowheads="1"/>
          </p:cNvSpPr>
          <p:nvPr/>
        </p:nvSpPr>
        <p:spPr bwMode="auto">
          <a:xfrm>
            <a:off x="9095784" y="2114710"/>
            <a:ext cx="2416865" cy="2455650"/>
          </a:xfrm>
          <a:custGeom>
            <a:avLst/>
            <a:gdLst>
              <a:gd name="connsiteX0" fmla="*/ 1347559 w 2728008"/>
              <a:gd name="connsiteY0" fmla="*/ 0 h 2687953"/>
              <a:gd name="connsiteX1" fmla="*/ 1986565 w 2728008"/>
              <a:gd name="connsiteY1" fmla="*/ 161435 h 2687953"/>
              <a:gd name="connsiteX2" fmla="*/ 2048138 w 2728008"/>
              <a:gd name="connsiteY2" fmla="*/ 198721 h 2687953"/>
              <a:gd name="connsiteX3" fmla="*/ 2055744 w 2728008"/>
              <a:gd name="connsiteY3" fmla="*/ 189369 h 2687953"/>
              <a:gd name="connsiteX4" fmla="*/ 2332912 w 2728008"/>
              <a:gd name="connsiteY4" fmla="*/ 73044 h 2687953"/>
              <a:gd name="connsiteX5" fmla="*/ 2728008 w 2728008"/>
              <a:gd name="connsiteY5" fmla="*/ 468361 h 2687953"/>
              <a:gd name="connsiteX6" fmla="*/ 2613550 w 2728008"/>
              <a:gd name="connsiteY6" fmla="*/ 747820 h 2687953"/>
              <a:gd name="connsiteX7" fmla="*/ 2568525 w 2728008"/>
              <a:gd name="connsiteY7" fmla="*/ 785283 h 2687953"/>
              <a:gd name="connsiteX8" fmla="*/ 2584461 w 2728008"/>
              <a:gd name="connsiteY8" fmla="*/ 818260 h 2687953"/>
              <a:gd name="connsiteX9" fmla="*/ 2690307 w 2728008"/>
              <a:gd name="connsiteY9" fmla="*/ 1341306 h 2687953"/>
              <a:gd name="connsiteX10" fmla="*/ 1347559 w 2728008"/>
              <a:gd name="connsiteY10" fmla="*/ 2687953 h 2687953"/>
              <a:gd name="connsiteX11" fmla="*/ 0 w 2728008"/>
              <a:gd name="connsiteY11" fmla="*/ 1341306 h 2687953"/>
              <a:gd name="connsiteX12" fmla="*/ 1347559 w 2728008"/>
              <a:gd name="connsiteY12" fmla="*/ 0 h 268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8008" h="2687953">
                <a:moveTo>
                  <a:pt x="1347559" y="0"/>
                </a:moveTo>
                <a:cubicBezTo>
                  <a:pt x="1578578" y="0"/>
                  <a:pt x="1796338" y="58425"/>
                  <a:pt x="1986565" y="161435"/>
                </a:cubicBezTo>
                <a:lnTo>
                  <a:pt x="2048138" y="198721"/>
                </a:lnTo>
                <a:lnTo>
                  <a:pt x="2055744" y="189369"/>
                </a:lnTo>
                <a:cubicBezTo>
                  <a:pt x="2126421" y="117651"/>
                  <a:pt x="2224261" y="73044"/>
                  <a:pt x="2332912" y="73044"/>
                </a:cubicBezTo>
                <a:cubicBezTo>
                  <a:pt x="2554486" y="73044"/>
                  <a:pt x="2728008" y="251471"/>
                  <a:pt x="2728008" y="468361"/>
                </a:cubicBezTo>
                <a:cubicBezTo>
                  <a:pt x="2728008" y="577073"/>
                  <a:pt x="2684627" y="676036"/>
                  <a:pt x="2613550" y="747820"/>
                </a:cubicBezTo>
                <a:lnTo>
                  <a:pt x="2568525" y="785283"/>
                </a:lnTo>
                <a:lnTo>
                  <a:pt x="2584461" y="818260"/>
                </a:lnTo>
                <a:cubicBezTo>
                  <a:pt x="2652589" y="978837"/>
                  <a:pt x="2690307" y="1155547"/>
                  <a:pt x="2690307" y="1341306"/>
                </a:cubicBezTo>
                <a:cubicBezTo>
                  <a:pt x="2690307" y="2084339"/>
                  <a:pt x="2086819" y="2687953"/>
                  <a:pt x="1347559" y="2687953"/>
                </a:cubicBezTo>
                <a:cubicBezTo>
                  <a:pt x="604023" y="2687953"/>
                  <a:pt x="0" y="2084339"/>
                  <a:pt x="0" y="1341306"/>
                </a:cubicBezTo>
                <a:cubicBezTo>
                  <a:pt x="0" y="598273"/>
                  <a:pt x="604023" y="0"/>
                  <a:pt x="1347559" y="0"/>
                </a:cubicBezTo>
                <a:close/>
              </a:path>
            </a:pathLst>
          </a:custGeom>
          <a:solidFill>
            <a:srgbClr val="60220F"/>
          </a:solidFill>
          <a:ln w="9525" cap="flat">
            <a:noFill/>
            <a:bevel/>
            <a:headEnd/>
            <a:tailEnd/>
          </a:ln>
          <a:effectLst/>
        </p:spPr>
        <p:txBody>
          <a:bodyPr wrap="square" anchor="ctr">
            <a:noAutofit/>
          </a:bodyPr>
          <a:lstStyle/>
          <a:p>
            <a:endParaRPr lang="en-US"/>
          </a:p>
        </p:txBody>
      </p:sp>
      <p:sp>
        <p:nvSpPr>
          <p:cNvPr id="37" name="Freeform 36">
            <a:extLst>
              <a:ext uri="{FF2B5EF4-FFF2-40B4-BE49-F238E27FC236}">
                <a16:creationId xmlns:a16="http://schemas.microsoft.com/office/drawing/2014/main" id="{721E85CF-10E5-434A-B411-502B2961E920}"/>
              </a:ext>
            </a:extLst>
          </p:cNvPr>
          <p:cNvSpPr>
            <a:spLocks noChangeArrowheads="1"/>
          </p:cNvSpPr>
          <p:nvPr/>
        </p:nvSpPr>
        <p:spPr bwMode="auto">
          <a:xfrm>
            <a:off x="5527546" y="1342899"/>
            <a:ext cx="2030557" cy="2134233"/>
          </a:xfrm>
          <a:custGeom>
            <a:avLst/>
            <a:gdLst>
              <a:gd name="connsiteX0" fmla="*/ 395584 w 2030557"/>
              <a:gd name="connsiteY0" fmla="*/ 0 h 2134233"/>
              <a:gd name="connsiteX1" fmla="*/ 723293 w 2030557"/>
              <a:gd name="connsiteY1" fmla="*/ 171657 h 2134233"/>
              <a:gd name="connsiteX2" fmla="*/ 740101 w 2030557"/>
              <a:gd name="connsiteY2" fmla="*/ 202116 h 2134233"/>
              <a:gd name="connsiteX3" fmla="*/ 745673 w 2030557"/>
              <a:gd name="connsiteY3" fmla="*/ 200085 h 2134233"/>
              <a:gd name="connsiteX4" fmla="*/ 1041779 w 2030557"/>
              <a:gd name="connsiteY4" fmla="*/ 155513 h 2134233"/>
              <a:gd name="connsiteX5" fmla="*/ 2030557 w 2030557"/>
              <a:gd name="connsiteY5" fmla="*/ 1144606 h 2134233"/>
              <a:gd name="connsiteX6" fmla="*/ 1041779 w 2030557"/>
              <a:gd name="connsiteY6" fmla="*/ 2134233 h 2134233"/>
              <a:gd name="connsiteX7" fmla="*/ 47125 w 2030557"/>
              <a:gd name="connsiteY7" fmla="*/ 1144606 h 2134233"/>
              <a:gd name="connsiteX8" fmla="*/ 125166 w 2030557"/>
              <a:gd name="connsiteY8" fmla="*/ 760120 h 2134233"/>
              <a:gd name="connsiteX9" fmla="*/ 153261 w 2030557"/>
              <a:gd name="connsiteY9" fmla="*/ 702068 h 2134233"/>
              <a:gd name="connsiteX10" fmla="*/ 116313 w 2030557"/>
              <a:gd name="connsiteY10" fmla="*/ 671853 h 2134233"/>
              <a:gd name="connsiteX11" fmla="*/ 0 w 2030557"/>
              <a:gd name="connsiteY11" fmla="*/ 390556 h 2134233"/>
              <a:gd name="connsiteX12" fmla="*/ 395584 w 2030557"/>
              <a:gd name="connsiteY12" fmla="*/ 0 h 213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0557" h="2134233">
                <a:moveTo>
                  <a:pt x="395584" y="0"/>
                </a:moveTo>
                <a:cubicBezTo>
                  <a:pt x="531383" y="0"/>
                  <a:pt x="651958" y="67828"/>
                  <a:pt x="723293" y="171657"/>
                </a:cubicBezTo>
                <a:lnTo>
                  <a:pt x="740101" y="202116"/>
                </a:lnTo>
                <a:lnTo>
                  <a:pt x="745673" y="200085"/>
                </a:lnTo>
                <a:cubicBezTo>
                  <a:pt x="839168" y="171124"/>
                  <a:pt x="938615" y="155513"/>
                  <a:pt x="1041779" y="155513"/>
                </a:cubicBezTo>
                <a:cubicBezTo>
                  <a:pt x="1587183" y="155513"/>
                  <a:pt x="2030557" y="599563"/>
                  <a:pt x="2030557" y="1144606"/>
                </a:cubicBezTo>
                <a:cubicBezTo>
                  <a:pt x="2030557" y="1690183"/>
                  <a:pt x="1587183" y="2134233"/>
                  <a:pt x="1041779" y="2134233"/>
                </a:cubicBezTo>
                <a:cubicBezTo>
                  <a:pt x="491568" y="2134233"/>
                  <a:pt x="47125" y="1690183"/>
                  <a:pt x="47125" y="1144606"/>
                </a:cubicBezTo>
                <a:cubicBezTo>
                  <a:pt x="47125" y="1008345"/>
                  <a:pt x="74903" y="878396"/>
                  <a:pt x="125166" y="760120"/>
                </a:cubicBezTo>
                <a:lnTo>
                  <a:pt x="153261" y="702068"/>
                </a:lnTo>
                <a:lnTo>
                  <a:pt x="116313" y="671853"/>
                </a:lnTo>
                <a:cubicBezTo>
                  <a:pt x="44576" y="600660"/>
                  <a:pt x="0" y="501686"/>
                  <a:pt x="0" y="390556"/>
                </a:cubicBezTo>
                <a:cubicBezTo>
                  <a:pt x="0" y="173640"/>
                  <a:pt x="178307" y="0"/>
                  <a:pt x="395584" y="0"/>
                </a:cubicBezTo>
                <a:close/>
              </a:path>
            </a:pathLst>
          </a:custGeom>
          <a:solidFill>
            <a:srgbClr val="404F2F"/>
          </a:solidFill>
          <a:ln w="9525" cap="flat">
            <a:noFill/>
            <a:bevel/>
            <a:headEnd/>
            <a:tailEnd/>
          </a:ln>
          <a:effectLst/>
        </p:spPr>
        <p:txBody>
          <a:bodyPr wrap="square" anchor="ctr">
            <a:noAutofit/>
          </a:bodyP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688731" y="3824329"/>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6D6A3A"/>
          </a:solidFill>
          <a:ln w="9525" cap="flat">
            <a:noFill/>
            <a:bevel/>
            <a:headEnd/>
            <a:tailEnd/>
          </a:ln>
          <a:effectLst/>
        </p:spPr>
        <p:txBody>
          <a:bodyPr wrap="none" anchor="ctr"/>
          <a:lstStyle/>
          <a:p>
            <a:endParaRPr lang="en-US"/>
          </a:p>
        </p:txBody>
      </p:sp>
      <p:sp>
        <p:nvSpPr>
          <p:cNvPr id="36" name="Freeform 35">
            <a:extLst>
              <a:ext uri="{FF2B5EF4-FFF2-40B4-BE49-F238E27FC236}">
                <a16:creationId xmlns:a16="http://schemas.microsoft.com/office/drawing/2014/main" id="{0DDA54A1-C5F5-DF42-9617-EAE5E4AEACC0}"/>
              </a:ext>
            </a:extLst>
          </p:cNvPr>
          <p:cNvSpPr>
            <a:spLocks noChangeArrowheads="1"/>
          </p:cNvSpPr>
          <p:nvPr userDrawn="1"/>
        </p:nvSpPr>
        <p:spPr bwMode="auto">
          <a:xfrm>
            <a:off x="4224538" y="3013484"/>
            <a:ext cx="2490027" cy="2313308"/>
          </a:xfrm>
          <a:custGeom>
            <a:avLst/>
            <a:gdLst>
              <a:gd name="connsiteX0" fmla="*/ 1159058 w 2490027"/>
              <a:gd name="connsiteY0" fmla="*/ 0 h 2313308"/>
              <a:gd name="connsiteX1" fmla="*/ 2313308 w 2490027"/>
              <a:gd name="connsiteY1" fmla="*/ 1158792 h 2313308"/>
              <a:gd name="connsiteX2" fmla="*/ 2261418 w 2490027"/>
              <a:gd name="connsiteY2" fmla="*/ 1502123 h 2313308"/>
              <a:gd name="connsiteX3" fmla="*/ 2255744 w 2490027"/>
              <a:gd name="connsiteY3" fmla="*/ 1517630 h 2313308"/>
              <a:gd name="connsiteX4" fmla="*/ 2315092 w 2490027"/>
              <a:gd name="connsiteY4" fmla="*/ 1550005 h 2313308"/>
              <a:gd name="connsiteX5" fmla="*/ 2490027 w 2490027"/>
              <a:gd name="connsiteY5" fmla="*/ 1877935 h 2313308"/>
              <a:gd name="connsiteX6" fmla="*/ 2094443 w 2490027"/>
              <a:gd name="connsiteY6" fmla="*/ 2273252 h 2313308"/>
              <a:gd name="connsiteX7" fmla="*/ 1815172 w 2490027"/>
              <a:gd name="connsiteY7" fmla="*/ 2156927 h 2313308"/>
              <a:gd name="connsiteX8" fmla="*/ 1789139 w 2490027"/>
              <a:gd name="connsiteY8" fmla="*/ 2125433 h 2313308"/>
              <a:gd name="connsiteX9" fmla="*/ 1709258 w 2490027"/>
              <a:gd name="connsiteY9" fmla="*/ 2173971 h 2313308"/>
              <a:gd name="connsiteX10" fmla="*/ 1159058 w 2490027"/>
              <a:gd name="connsiteY10" fmla="*/ 2313308 h 2313308"/>
              <a:gd name="connsiteX11" fmla="*/ 0 w 2490027"/>
              <a:gd name="connsiteY11" fmla="*/ 1158792 h 2313308"/>
              <a:gd name="connsiteX12" fmla="*/ 1159058 w 2490027"/>
              <a:gd name="connsiteY12" fmla="*/ 0 h 231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90027" h="2313308">
                <a:moveTo>
                  <a:pt x="1159058" y="0"/>
                </a:moveTo>
                <a:cubicBezTo>
                  <a:pt x="1796568" y="0"/>
                  <a:pt x="2313308" y="521670"/>
                  <a:pt x="2313308" y="1158792"/>
                </a:cubicBezTo>
                <a:cubicBezTo>
                  <a:pt x="2313308" y="1278352"/>
                  <a:pt x="2295142" y="1393666"/>
                  <a:pt x="2261418" y="1502123"/>
                </a:cubicBezTo>
                <a:lnTo>
                  <a:pt x="2255744" y="1517630"/>
                </a:lnTo>
                <a:lnTo>
                  <a:pt x="2315092" y="1550005"/>
                </a:lnTo>
                <a:cubicBezTo>
                  <a:pt x="2420376" y="1621388"/>
                  <a:pt x="2490027" y="1742045"/>
                  <a:pt x="2490027" y="1877935"/>
                </a:cubicBezTo>
                <a:cubicBezTo>
                  <a:pt x="2490027" y="2094825"/>
                  <a:pt x="2311721" y="2273252"/>
                  <a:pt x="2094443" y="2273252"/>
                </a:cubicBezTo>
                <a:cubicBezTo>
                  <a:pt x="1985805" y="2273252"/>
                  <a:pt x="1886909" y="2228646"/>
                  <a:pt x="1815172" y="2156927"/>
                </a:cubicBezTo>
                <a:lnTo>
                  <a:pt x="1789139" y="2125433"/>
                </a:lnTo>
                <a:lnTo>
                  <a:pt x="1709258" y="2173971"/>
                </a:lnTo>
                <a:cubicBezTo>
                  <a:pt x="1545708" y="2262833"/>
                  <a:pt x="1358280" y="2313308"/>
                  <a:pt x="1159058" y="2313308"/>
                </a:cubicBezTo>
                <a:cubicBezTo>
                  <a:pt x="516740" y="2313308"/>
                  <a:pt x="0" y="1796448"/>
                  <a:pt x="0" y="1158792"/>
                </a:cubicBezTo>
                <a:cubicBezTo>
                  <a:pt x="0" y="521670"/>
                  <a:pt x="516740" y="0"/>
                  <a:pt x="1159058" y="0"/>
                </a:cubicBezTo>
                <a:close/>
              </a:path>
            </a:pathLst>
          </a:custGeom>
          <a:solidFill>
            <a:srgbClr val="A23B23"/>
          </a:solidFill>
          <a:ln w="9525" cap="flat">
            <a:noFill/>
            <a:bevel/>
            <a:headEnd/>
            <a:tailEnd/>
          </a:ln>
          <a:effectLst/>
        </p:spPr>
        <p:txBody>
          <a:bodyPr wrap="square" anchor="ctr">
            <a:noAutofit/>
          </a:bodyPr>
          <a:lstStyle/>
          <a:p>
            <a:endParaRPr lang="en-US"/>
          </a:p>
        </p:txBody>
      </p:sp>
      <p:sp>
        <p:nvSpPr>
          <p:cNvPr id="38" name="Freeform 37">
            <a:extLst>
              <a:ext uri="{FF2B5EF4-FFF2-40B4-BE49-F238E27FC236}">
                <a16:creationId xmlns:a16="http://schemas.microsoft.com/office/drawing/2014/main" id="{6DC177C8-3E5A-3E4A-AD37-257F7688780C}"/>
              </a:ext>
            </a:extLst>
          </p:cNvPr>
          <p:cNvSpPr>
            <a:spLocks noChangeArrowheads="1"/>
          </p:cNvSpPr>
          <p:nvPr userDrawn="1"/>
        </p:nvSpPr>
        <p:spPr bwMode="auto">
          <a:xfrm>
            <a:off x="6875323" y="2400858"/>
            <a:ext cx="2365146" cy="2697377"/>
          </a:xfrm>
          <a:custGeom>
            <a:avLst/>
            <a:gdLst>
              <a:gd name="connsiteX0" fmla="*/ 1578470 w 2365146"/>
              <a:gd name="connsiteY0" fmla="*/ 0 h 2697377"/>
              <a:gd name="connsiteX1" fmla="*/ 1969295 w 2365146"/>
              <a:gd name="connsiteY1" fmla="*/ 395365 h 2697377"/>
              <a:gd name="connsiteX2" fmla="*/ 1938712 w 2365146"/>
              <a:gd name="connsiteY2" fmla="*/ 548209 h 2697377"/>
              <a:gd name="connsiteX3" fmla="*/ 1916962 w 2365146"/>
              <a:gd name="connsiteY3" fmla="*/ 588450 h 2697377"/>
              <a:gd name="connsiteX4" fmla="*/ 1934090 w 2365146"/>
              <a:gd name="connsiteY4" fmla="*/ 601213 h 2697377"/>
              <a:gd name="connsiteX5" fmla="*/ 2365146 w 2365146"/>
              <a:gd name="connsiteY5" fmla="*/ 1514537 h 2697377"/>
              <a:gd name="connsiteX6" fmla="*/ 1182306 w 2365146"/>
              <a:gd name="connsiteY6" fmla="*/ 2697377 h 2697377"/>
              <a:gd name="connsiteX7" fmla="*/ 0 w 2365146"/>
              <a:gd name="connsiteY7" fmla="*/ 1514537 h 2697377"/>
              <a:gd name="connsiteX8" fmla="*/ 1182306 w 2365146"/>
              <a:gd name="connsiteY8" fmla="*/ 332231 h 2697377"/>
              <a:gd name="connsiteX9" fmla="*/ 1188984 w 2365146"/>
              <a:gd name="connsiteY9" fmla="*/ 332567 h 2697377"/>
              <a:gd name="connsiteX10" fmla="*/ 1190730 w 2365146"/>
              <a:gd name="connsiteY10" fmla="*/ 314717 h 2697377"/>
              <a:gd name="connsiteX11" fmla="*/ 1578470 w 2365146"/>
              <a:gd name="connsiteY11" fmla="*/ 0 h 269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5146" h="2697377">
                <a:moveTo>
                  <a:pt x="1578470" y="0"/>
                </a:moveTo>
                <a:cubicBezTo>
                  <a:pt x="1795239" y="0"/>
                  <a:pt x="1969295" y="173640"/>
                  <a:pt x="1969295" y="395365"/>
                </a:cubicBezTo>
                <a:cubicBezTo>
                  <a:pt x="1969295" y="449727"/>
                  <a:pt x="1958416" y="501352"/>
                  <a:pt x="1938712" y="548209"/>
                </a:cubicBezTo>
                <a:lnTo>
                  <a:pt x="1916962" y="588450"/>
                </a:lnTo>
                <a:lnTo>
                  <a:pt x="1934090" y="601213"/>
                </a:lnTo>
                <a:cubicBezTo>
                  <a:pt x="2197118" y="817541"/>
                  <a:pt x="2365146" y="1145500"/>
                  <a:pt x="2365146" y="1514537"/>
                </a:cubicBezTo>
                <a:cubicBezTo>
                  <a:pt x="2365146" y="2166328"/>
                  <a:pt x="1834096" y="2697377"/>
                  <a:pt x="1182306" y="2697377"/>
                </a:cubicBezTo>
                <a:cubicBezTo>
                  <a:pt x="525706" y="2697377"/>
                  <a:pt x="0" y="2166328"/>
                  <a:pt x="0" y="1514537"/>
                </a:cubicBezTo>
                <a:cubicBezTo>
                  <a:pt x="0" y="858472"/>
                  <a:pt x="525706" y="332231"/>
                  <a:pt x="1182306" y="332231"/>
                </a:cubicBezTo>
                <a:lnTo>
                  <a:pt x="1188984" y="332567"/>
                </a:lnTo>
                <a:lnTo>
                  <a:pt x="1190730" y="314717"/>
                </a:lnTo>
                <a:cubicBezTo>
                  <a:pt x="1226980" y="132943"/>
                  <a:pt x="1384126" y="0"/>
                  <a:pt x="1578470" y="0"/>
                </a:cubicBezTo>
                <a:close/>
              </a:path>
            </a:pathLst>
          </a:custGeom>
          <a:solidFill>
            <a:srgbClr val="6D6A3A"/>
          </a:solidFill>
          <a:ln w="9525" cap="flat">
            <a:noFill/>
            <a:bevel/>
            <a:headEnd/>
            <a:tailEnd/>
          </a:ln>
          <a:effectLst/>
        </p:spPr>
        <p:txBody>
          <a:bodyPr wrap="square" anchor="ctr">
            <a:noAutofit/>
          </a:bodyPr>
          <a:lstStyle/>
          <a:p>
            <a:endParaRPr lang="en-US"/>
          </a:p>
        </p:txBody>
      </p:sp>
      <p:sp>
        <p:nvSpPr>
          <p:cNvPr id="144" name="Text Placeholder 17">
            <a:extLst>
              <a:ext uri="{FF2B5EF4-FFF2-40B4-BE49-F238E27FC236}">
                <a16:creationId xmlns:a16="http://schemas.microsoft.com/office/drawing/2014/main" id="{43A9646D-E0E8-9B4E-9F77-3E844CAD8BDC}"/>
              </a:ext>
            </a:extLst>
          </p:cNvPr>
          <p:cNvSpPr>
            <a:spLocks noGrp="1"/>
          </p:cNvSpPr>
          <p:nvPr userDrawn="1">
            <p:ph type="body" sz="quarter" idx="21" hasCustomPrompt="1"/>
          </p:nvPr>
        </p:nvSpPr>
        <p:spPr>
          <a:xfrm>
            <a:off x="2505115" y="2803265"/>
            <a:ext cx="1740791" cy="697634"/>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5" name="Text Placeholder 17">
            <a:extLst>
              <a:ext uri="{FF2B5EF4-FFF2-40B4-BE49-F238E27FC236}">
                <a16:creationId xmlns:a16="http://schemas.microsoft.com/office/drawing/2014/main" id="{DAE6D4C0-6899-EF4D-9FAF-4D8C3B217C65}"/>
              </a:ext>
            </a:extLst>
          </p:cNvPr>
          <p:cNvSpPr>
            <a:spLocks noGrp="1"/>
          </p:cNvSpPr>
          <p:nvPr userDrawn="1">
            <p:ph type="body" sz="quarter" idx="25" hasCustomPrompt="1"/>
          </p:nvPr>
        </p:nvSpPr>
        <p:spPr>
          <a:xfrm>
            <a:off x="2519373" y="2476787"/>
            <a:ext cx="1740791" cy="23846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Your Title</a:t>
            </a:r>
            <a:endParaRPr lang="en-US"/>
          </a:p>
        </p:txBody>
      </p:sp>
      <p:sp>
        <p:nvSpPr>
          <p:cNvPr id="146" name="Text Placeholder 17">
            <a:extLst>
              <a:ext uri="{FF2B5EF4-FFF2-40B4-BE49-F238E27FC236}">
                <a16:creationId xmlns:a16="http://schemas.microsoft.com/office/drawing/2014/main" id="{4967DA91-F81D-4447-97B2-6C673397EF5C}"/>
              </a:ext>
            </a:extLst>
          </p:cNvPr>
          <p:cNvSpPr>
            <a:spLocks noGrp="1"/>
          </p:cNvSpPr>
          <p:nvPr userDrawn="1">
            <p:ph type="body" sz="quarter" idx="26" hasCustomPrompt="1"/>
          </p:nvPr>
        </p:nvSpPr>
        <p:spPr>
          <a:xfrm>
            <a:off x="4451914" y="3788978"/>
            <a:ext cx="1853076" cy="839438"/>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7" name="Text Placeholder 17">
            <a:extLst>
              <a:ext uri="{FF2B5EF4-FFF2-40B4-BE49-F238E27FC236}">
                <a16:creationId xmlns:a16="http://schemas.microsoft.com/office/drawing/2014/main" id="{4A7B02EF-9D32-9E4D-A155-FD8D2BEEF1E8}"/>
              </a:ext>
            </a:extLst>
          </p:cNvPr>
          <p:cNvSpPr>
            <a:spLocks noGrp="1"/>
          </p:cNvSpPr>
          <p:nvPr userDrawn="1">
            <p:ph type="body" sz="quarter" idx="27" hasCustomPrompt="1"/>
          </p:nvPr>
        </p:nvSpPr>
        <p:spPr>
          <a:xfrm>
            <a:off x="4466172" y="3462500"/>
            <a:ext cx="1853076" cy="23846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Your Title</a:t>
            </a:r>
            <a:endParaRPr lang="en-US"/>
          </a:p>
        </p:txBody>
      </p:sp>
      <p:sp>
        <p:nvSpPr>
          <p:cNvPr id="148" name="Text Placeholder 17">
            <a:extLst>
              <a:ext uri="{FF2B5EF4-FFF2-40B4-BE49-F238E27FC236}">
                <a16:creationId xmlns:a16="http://schemas.microsoft.com/office/drawing/2014/main" id="{B53006D1-ED98-8C47-8186-B2BFCF6FB790}"/>
              </a:ext>
            </a:extLst>
          </p:cNvPr>
          <p:cNvSpPr>
            <a:spLocks noGrp="1"/>
          </p:cNvSpPr>
          <p:nvPr userDrawn="1">
            <p:ph type="body" sz="quarter" idx="28" hasCustomPrompt="1"/>
          </p:nvPr>
        </p:nvSpPr>
        <p:spPr>
          <a:xfrm>
            <a:off x="6950565" y="3500899"/>
            <a:ext cx="2130961" cy="880763"/>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9" name="Text Placeholder 17">
            <a:extLst>
              <a:ext uri="{FF2B5EF4-FFF2-40B4-BE49-F238E27FC236}">
                <a16:creationId xmlns:a16="http://schemas.microsoft.com/office/drawing/2014/main" id="{01D6DD52-2A8D-8647-9F45-DD38BF8C4284}"/>
              </a:ext>
            </a:extLst>
          </p:cNvPr>
          <p:cNvSpPr>
            <a:spLocks noGrp="1"/>
          </p:cNvSpPr>
          <p:nvPr userDrawn="1">
            <p:ph type="body" sz="quarter" idx="29" hasCustomPrompt="1"/>
          </p:nvPr>
        </p:nvSpPr>
        <p:spPr>
          <a:xfrm>
            <a:off x="6964823" y="3174422"/>
            <a:ext cx="2130961" cy="23846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Your Title</a:t>
            </a:r>
            <a:endParaRPr lang="en-US"/>
          </a:p>
        </p:txBody>
      </p:sp>
      <p:sp>
        <p:nvSpPr>
          <p:cNvPr id="150" name="Text Placeholder 17">
            <a:extLst>
              <a:ext uri="{FF2B5EF4-FFF2-40B4-BE49-F238E27FC236}">
                <a16:creationId xmlns:a16="http://schemas.microsoft.com/office/drawing/2014/main" id="{FD8DCD0D-631E-D748-A38B-01AB4591DC09}"/>
              </a:ext>
            </a:extLst>
          </p:cNvPr>
          <p:cNvSpPr>
            <a:spLocks noGrp="1"/>
          </p:cNvSpPr>
          <p:nvPr userDrawn="1">
            <p:ph type="body" sz="quarter" idx="30" hasCustomPrompt="1"/>
          </p:nvPr>
        </p:nvSpPr>
        <p:spPr>
          <a:xfrm>
            <a:off x="9067268" y="2446428"/>
            <a:ext cx="2333958" cy="880763"/>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1" name="Text Placeholder 17">
            <a:extLst>
              <a:ext uri="{FF2B5EF4-FFF2-40B4-BE49-F238E27FC236}">
                <a16:creationId xmlns:a16="http://schemas.microsoft.com/office/drawing/2014/main" id="{42BCEFC7-1896-1542-AF5C-B298DDD04ECF}"/>
              </a:ext>
            </a:extLst>
          </p:cNvPr>
          <p:cNvSpPr>
            <a:spLocks noGrp="1"/>
          </p:cNvSpPr>
          <p:nvPr userDrawn="1">
            <p:ph type="body" sz="quarter" idx="31" hasCustomPrompt="1"/>
          </p:nvPr>
        </p:nvSpPr>
        <p:spPr>
          <a:xfrm>
            <a:off x="9081526" y="2119951"/>
            <a:ext cx="2333958" cy="23846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Your Title</a:t>
            </a:r>
            <a:endParaRPr lang="en-US"/>
          </a:p>
        </p:txBody>
      </p:sp>
      <p:sp>
        <p:nvSpPr>
          <p:cNvPr id="152" name="Text Placeholder 17">
            <a:extLst>
              <a:ext uri="{FF2B5EF4-FFF2-40B4-BE49-F238E27FC236}">
                <a16:creationId xmlns:a16="http://schemas.microsoft.com/office/drawing/2014/main" id="{504933AA-9772-824C-B12A-884D2266FA72}"/>
              </a:ext>
            </a:extLst>
          </p:cNvPr>
          <p:cNvSpPr>
            <a:spLocks noGrp="1"/>
          </p:cNvSpPr>
          <p:nvPr userDrawn="1">
            <p:ph type="body" sz="quarter" idx="32" hasCustomPrompt="1"/>
          </p:nvPr>
        </p:nvSpPr>
        <p:spPr>
          <a:xfrm>
            <a:off x="5645112" y="2214208"/>
            <a:ext cx="1740791" cy="880763"/>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3" name="Text Placeholder 17">
            <a:extLst>
              <a:ext uri="{FF2B5EF4-FFF2-40B4-BE49-F238E27FC236}">
                <a16:creationId xmlns:a16="http://schemas.microsoft.com/office/drawing/2014/main" id="{6F3EB50C-D614-9148-BADE-CDDF657537E1}"/>
              </a:ext>
            </a:extLst>
          </p:cNvPr>
          <p:cNvSpPr>
            <a:spLocks noGrp="1"/>
          </p:cNvSpPr>
          <p:nvPr userDrawn="1">
            <p:ph type="body" sz="quarter" idx="33" hasCustomPrompt="1"/>
          </p:nvPr>
        </p:nvSpPr>
        <p:spPr>
          <a:xfrm>
            <a:off x="5659370" y="1887731"/>
            <a:ext cx="1740791" cy="23846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Your Title</a:t>
            </a:r>
            <a:endParaRPr lang="en-US"/>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735393" y="391730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a:t>
            </a:r>
            <a:endParaRPr lang="en-US"/>
          </a:p>
        </p:txBody>
      </p:sp>
      <p:sp>
        <p:nvSpPr>
          <p:cNvPr id="40" name="Text Placeholder 17">
            <a:extLst>
              <a:ext uri="{FF2B5EF4-FFF2-40B4-BE49-F238E27FC236}">
                <a16:creationId xmlns:a16="http://schemas.microsoft.com/office/drawing/2014/main" id="{8932391A-3E85-5C4B-AA4E-79577549F408}"/>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3</a:t>
            </a:r>
            <a:endParaRPr lang="en-US"/>
          </a:p>
        </p:txBody>
      </p:sp>
      <p:sp>
        <p:nvSpPr>
          <p:cNvPr id="41" name="Text Placeholder 17">
            <a:extLst>
              <a:ext uri="{FF2B5EF4-FFF2-40B4-BE49-F238E27FC236}">
                <a16:creationId xmlns:a16="http://schemas.microsoft.com/office/drawing/2014/main" id="{41A708D5-6ED7-584C-A312-A0003D781BBE}"/>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a:t>
            </a:r>
            <a:endParaRPr lang="en-US"/>
          </a:p>
        </p:txBody>
      </p:sp>
      <p:sp>
        <p:nvSpPr>
          <p:cNvPr id="42" name="Text Placeholder 17">
            <a:extLst>
              <a:ext uri="{FF2B5EF4-FFF2-40B4-BE49-F238E27FC236}">
                <a16:creationId xmlns:a16="http://schemas.microsoft.com/office/drawing/2014/main" id="{C52B84AE-8040-EF45-A293-68EFFEED6424}"/>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5</a:t>
            </a:r>
            <a:endParaRPr lang="en-US"/>
          </a:p>
        </p:txBody>
      </p:sp>
      <p:sp>
        <p:nvSpPr>
          <p:cNvPr id="43" name="Text Placeholder 17">
            <a:extLst>
              <a:ext uri="{FF2B5EF4-FFF2-40B4-BE49-F238E27FC236}">
                <a16:creationId xmlns:a16="http://schemas.microsoft.com/office/drawing/2014/main" id="{DCB3084C-9E7F-2641-91E5-6D90EB06B110}"/>
              </a:ext>
            </a:extLst>
          </p:cNvPr>
          <p:cNvSpPr>
            <a:spLocks noGrp="1"/>
          </p:cNvSpPr>
          <p:nvPr>
            <p:ph type="body" sz="quarter" idx="38" hasCustomPrompt="1"/>
          </p:nvPr>
        </p:nvSpPr>
        <p:spPr>
          <a:xfrm>
            <a:off x="10851605" y="2220953"/>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6</a:t>
            </a:r>
            <a:endParaRPr lang="en-US"/>
          </a:p>
        </p:txBody>
      </p:sp>
      <p:sp>
        <p:nvSpPr>
          <p:cNvPr id="28" name="TextBox 27">
            <a:extLst>
              <a:ext uri="{FF2B5EF4-FFF2-40B4-BE49-F238E27FC236}">
                <a16:creationId xmlns:a16="http://schemas.microsoft.com/office/drawing/2014/main" id="{D46005CB-CC12-F9BC-3A4D-2B35547DC690}"/>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858EE7D8-3230-67B0-E836-D0A827C890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80626" y="3806291"/>
            <a:ext cx="804784" cy="827778"/>
          </a:xfrm>
          <a:prstGeom prst="rect">
            <a:avLst/>
          </a:prstGeom>
        </p:spPr>
      </p:pic>
      <p:pic>
        <p:nvPicPr>
          <p:cNvPr id="30" name="Picture 29">
            <a:extLst>
              <a:ext uri="{FF2B5EF4-FFF2-40B4-BE49-F238E27FC236}">
                <a16:creationId xmlns:a16="http://schemas.microsoft.com/office/drawing/2014/main" id="{E96627AD-0996-6121-BA74-8E158AD9B5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76276" y="2152223"/>
            <a:ext cx="804784" cy="827778"/>
          </a:xfrm>
          <a:prstGeom prst="rect">
            <a:avLst/>
          </a:prstGeom>
        </p:spPr>
      </p:pic>
      <p:pic>
        <p:nvPicPr>
          <p:cNvPr id="31" name="Picture 30">
            <a:extLst>
              <a:ext uri="{FF2B5EF4-FFF2-40B4-BE49-F238E27FC236}">
                <a16:creationId xmlns:a16="http://schemas.microsoft.com/office/drawing/2014/main" id="{07B27374-80DF-DE9F-7B59-C659A1348C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58348" y="2342149"/>
            <a:ext cx="804784" cy="827778"/>
          </a:xfrm>
          <a:prstGeom prst="rect">
            <a:avLst/>
          </a:prstGeom>
        </p:spPr>
      </p:pic>
      <p:pic>
        <p:nvPicPr>
          <p:cNvPr id="32" name="Picture 31">
            <a:extLst>
              <a:ext uri="{FF2B5EF4-FFF2-40B4-BE49-F238E27FC236}">
                <a16:creationId xmlns:a16="http://schemas.microsoft.com/office/drawing/2014/main" id="{A8A913AC-999F-A1A6-2975-8DCFD65C7C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01428" y="1322743"/>
            <a:ext cx="804784" cy="827778"/>
          </a:xfrm>
          <a:prstGeom prst="rect">
            <a:avLst/>
          </a:prstGeom>
        </p:spPr>
      </p:pic>
      <p:pic>
        <p:nvPicPr>
          <p:cNvPr id="34" name="Picture 33">
            <a:extLst>
              <a:ext uri="{FF2B5EF4-FFF2-40B4-BE49-F238E27FC236}">
                <a16:creationId xmlns:a16="http://schemas.microsoft.com/office/drawing/2014/main" id="{B78D8163-5C68-5FC2-22A9-7EC6431647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23397" y="4476460"/>
            <a:ext cx="804784" cy="827778"/>
          </a:xfrm>
          <a:prstGeom prst="rect">
            <a:avLst/>
          </a:prstGeom>
        </p:spPr>
      </p:pic>
      <p:pic>
        <p:nvPicPr>
          <p:cNvPr id="44" name="Picture 43">
            <a:extLst>
              <a:ext uri="{FF2B5EF4-FFF2-40B4-BE49-F238E27FC236}">
                <a16:creationId xmlns:a16="http://schemas.microsoft.com/office/drawing/2014/main" id="{132552C3-219A-317E-BB97-C010054396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45" name="Picture 44">
            <a:extLst>
              <a:ext uri="{FF2B5EF4-FFF2-40B4-BE49-F238E27FC236}">
                <a16:creationId xmlns:a16="http://schemas.microsoft.com/office/drawing/2014/main" id="{26AFA656-FAC5-0A77-59F2-B80B484A64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31813" y="6382568"/>
            <a:ext cx="441158" cy="441158"/>
          </a:xfrm>
          <a:prstGeom prst="rect">
            <a:avLst/>
          </a:prstGeom>
        </p:spPr>
      </p:pic>
      <p:sp>
        <p:nvSpPr>
          <p:cNvPr id="49" name="Freeform 35">
            <a:extLst>
              <a:ext uri="{FF2B5EF4-FFF2-40B4-BE49-F238E27FC236}">
                <a16:creationId xmlns:a16="http://schemas.microsoft.com/office/drawing/2014/main" id="{70734748-FBB0-3D4A-7798-BBC41F819457}"/>
              </a:ext>
            </a:extLst>
          </p:cNvPr>
          <p:cNvSpPr>
            <a:spLocks noChangeArrowheads="1"/>
          </p:cNvSpPr>
          <p:nvPr userDrawn="1"/>
        </p:nvSpPr>
        <p:spPr bwMode="auto">
          <a:xfrm rot="4694073">
            <a:off x="141205" y="2305847"/>
            <a:ext cx="2490027" cy="2313308"/>
          </a:xfrm>
          <a:custGeom>
            <a:avLst/>
            <a:gdLst>
              <a:gd name="connsiteX0" fmla="*/ 1159058 w 2490027"/>
              <a:gd name="connsiteY0" fmla="*/ 0 h 2313308"/>
              <a:gd name="connsiteX1" fmla="*/ 2313308 w 2490027"/>
              <a:gd name="connsiteY1" fmla="*/ 1158792 h 2313308"/>
              <a:gd name="connsiteX2" fmla="*/ 2261418 w 2490027"/>
              <a:gd name="connsiteY2" fmla="*/ 1502123 h 2313308"/>
              <a:gd name="connsiteX3" fmla="*/ 2255744 w 2490027"/>
              <a:gd name="connsiteY3" fmla="*/ 1517630 h 2313308"/>
              <a:gd name="connsiteX4" fmla="*/ 2315092 w 2490027"/>
              <a:gd name="connsiteY4" fmla="*/ 1550005 h 2313308"/>
              <a:gd name="connsiteX5" fmla="*/ 2490027 w 2490027"/>
              <a:gd name="connsiteY5" fmla="*/ 1877935 h 2313308"/>
              <a:gd name="connsiteX6" fmla="*/ 2094443 w 2490027"/>
              <a:gd name="connsiteY6" fmla="*/ 2273252 h 2313308"/>
              <a:gd name="connsiteX7" fmla="*/ 1815172 w 2490027"/>
              <a:gd name="connsiteY7" fmla="*/ 2156927 h 2313308"/>
              <a:gd name="connsiteX8" fmla="*/ 1789139 w 2490027"/>
              <a:gd name="connsiteY8" fmla="*/ 2125433 h 2313308"/>
              <a:gd name="connsiteX9" fmla="*/ 1709258 w 2490027"/>
              <a:gd name="connsiteY9" fmla="*/ 2173971 h 2313308"/>
              <a:gd name="connsiteX10" fmla="*/ 1159058 w 2490027"/>
              <a:gd name="connsiteY10" fmla="*/ 2313308 h 2313308"/>
              <a:gd name="connsiteX11" fmla="*/ 0 w 2490027"/>
              <a:gd name="connsiteY11" fmla="*/ 1158792 h 2313308"/>
              <a:gd name="connsiteX12" fmla="*/ 1159058 w 2490027"/>
              <a:gd name="connsiteY12" fmla="*/ 0 h 231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90027" h="2313308">
                <a:moveTo>
                  <a:pt x="1159058" y="0"/>
                </a:moveTo>
                <a:cubicBezTo>
                  <a:pt x="1796568" y="0"/>
                  <a:pt x="2313308" y="521670"/>
                  <a:pt x="2313308" y="1158792"/>
                </a:cubicBezTo>
                <a:cubicBezTo>
                  <a:pt x="2313308" y="1278352"/>
                  <a:pt x="2295142" y="1393666"/>
                  <a:pt x="2261418" y="1502123"/>
                </a:cubicBezTo>
                <a:lnTo>
                  <a:pt x="2255744" y="1517630"/>
                </a:lnTo>
                <a:lnTo>
                  <a:pt x="2315092" y="1550005"/>
                </a:lnTo>
                <a:cubicBezTo>
                  <a:pt x="2420376" y="1621388"/>
                  <a:pt x="2490027" y="1742045"/>
                  <a:pt x="2490027" y="1877935"/>
                </a:cubicBezTo>
                <a:cubicBezTo>
                  <a:pt x="2490027" y="2094825"/>
                  <a:pt x="2311721" y="2273252"/>
                  <a:pt x="2094443" y="2273252"/>
                </a:cubicBezTo>
                <a:cubicBezTo>
                  <a:pt x="1985805" y="2273252"/>
                  <a:pt x="1886909" y="2228646"/>
                  <a:pt x="1815172" y="2156927"/>
                </a:cubicBezTo>
                <a:lnTo>
                  <a:pt x="1789139" y="2125433"/>
                </a:lnTo>
                <a:lnTo>
                  <a:pt x="1709258" y="2173971"/>
                </a:lnTo>
                <a:cubicBezTo>
                  <a:pt x="1545708" y="2262833"/>
                  <a:pt x="1358280" y="2313308"/>
                  <a:pt x="1159058" y="2313308"/>
                </a:cubicBezTo>
                <a:cubicBezTo>
                  <a:pt x="516740" y="2313308"/>
                  <a:pt x="0" y="1796448"/>
                  <a:pt x="0" y="1158792"/>
                </a:cubicBezTo>
                <a:cubicBezTo>
                  <a:pt x="0" y="521670"/>
                  <a:pt x="516740" y="0"/>
                  <a:pt x="1159058" y="0"/>
                </a:cubicBezTo>
                <a:close/>
              </a:path>
            </a:pathLst>
          </a:custGeom>
          <a:solidFill>
            <a:srgbClr val="A23B23"/>
          </a:solidFill>
          <a:ln w="9525" cap="flat">
            <a:noFill/>
            <a:bevel/>
            <a:headEnd/>
            <a:tailEnd/>
          </a:ln>
          <a:effectLst/>
        </p:spPr>
        <p:txBody>
          <a:bodyPr wrap="square" anchor="ctr">
            <a:noAutofit/>
          </a:bodyPr>
          <a:lstStyle/>
          <a:p>
            <a:endParaRPr lang="en-US"/>
          </a:p>
        </p:txBody>
      </p:sp>
      <p:sp>
        <p:nvSpPr>
          <p:cNvPr id="50" name="Text Placeholder 17">
            <a:extLst>
              <a:ext uri="{FF2B5EF4-FFF2-40B4-BE49-F238E27FC236}">
                <a16:creationId xmlns:a16="http://schemas.microsoft.com/office/drawing/2014/main" id="{484E60C4-E259-9E3A-6E33-1EF4D71C8591}"/>
              </a:ext>
            </a:extLst>
          </p:cNvPr>
          <p:cNvSpPr>
            <a:spLocks noGrp="1"/>
          </p:cNvSpPr>
          <p:nvPr>
            <p:ph type="body" sz="quarter" idx="39" hasCustomPrompt="1"/>
          </p:nvPr>
        </p:nvSpPr>
        <p:spPr>
          <a:xfrm>
            <a:off x="576081" y="2963283"/>
            <a:ext cx="1853076" cy="839438"/>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1" name="Text Placeholder 17">
            <a:extLst>
              <a:ext uri="{FF2B5EF4-FFF2-40B4-BE49-F238E27FC236}">
                <a16:creationId xmlns:a16="http://schemas.microsoft.com/office/drawing/2014/main" id="{4032C175-3C1A-1E21-0997-D533C76D0881}"/>
              </a:ext>
            </a:extLst>
          </p:cNvPr>
          <p:cNvSpPr>
            <a:spLocks noGrp="1"/>
          </p:cNvSpPr>
          <p:nvPr>
            <p:ph type="body" sz="quarter" idx="40" hasCustomPrompt="1"/>
          </p:nvPr>
        </p:nvSpPr>
        <p:spPr>
          <a:xfrm>
            <a:off x="590339" y="2636805"/>
            <a:ext cx="1853076" cy="23846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Your Title</a:t>
            </a:r>
            <a:endParaRPr lang="en-US"/>
          </a:p>
        </p:txBody>
      </p:sp>
      <p:sp>
        <p:nvSpPr>
          <p:cNvPr id="52" name="Text Placeholder 17">
            <a:extLst>
              <a:ext uri="{FF2B5EF4-FFF2-40B4-BE49-F238E27FC236}">
                <a16:creationId xmlns:a16="http://schemas.microsoft.com/office/drawing/2014/main" id="{F2682BCE-949C-4788-1FCD-921AF0B83C1E}"/>
              </a:ext>
            </a:extLst>
          </p:cNvPr>
          <p:cNvSpPr>
            <a:spLocks noGrp="1"/>
          </p:cNvSpPr>
          <p:nvPr>
            <p:ph type="body" sz="quarter" idx="41" hasCustomPrompt="1"/>
          </p:nvPr>
        </p:nvSpPr>
        <p:spPr>
          <a:xfrm>
            <a:off x="496996" y="4113165"/>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1</a:t>
            </a:r>
            <a:endParaRPr lang="en-US"/>
          </a:p>
        </p:txBody>
      </p:sp>
      <p:pic>
        <p:nvPicPr>
          <p:cNvPr id="53" name="Picture 52">
            <a:extLst>
              <a:ext uri="{FF2B5EF4-FFF2-40B4-BE49-F238E27FC236}">
                <a16:creationId xmlns:a16="http://schemas.microsoft.com/office/drawing/2014/main" id="{42236F51-D227-35CF-CF25-CDF0A13EA4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2599" y="4018465"/>
            <a:ext cx="804784" cy="827778"/>
          </a:xfrm>
          <a:prstGeom prst="rect">
            <a:avLst/>
          </a:prstGeom>
        </p:spPr>
      </p:pic>
    </p:spTree>
    <p:extLst>
      <p:ext uri="{BB962C8B-B14F-4D97-AF65-F5344CB8AC3E}">
        <p14:creationId xmlns:p14="http://schemas.microsoft.com/office/powerpoint/2010/main" val="2400481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DA1792-1F1E-1E48-874D-FD908AEA7AB3}"/>
              </a:ext>
            </a:extLst>
          </p:cNvPr>
          <p:cNvPicPr>
            <a:picLocks noChangeAspect="1"/>
          </p:cNvPicPr>
          <p:nvPr userDrawn="1"/>
        </p:nvPicPr>
        <p:blipFill>
          <a:blip r:embed="rId2"/>
          <a:stretch>
            <a:fillRect/>
          </a:stretch>
        </p:blipFill>
        <p:spPr>
          <a:xfrm>
            <a:off x="-1" y="4956756"/>
            <a:ext cx="1872867" cy="1901244"/>
          </a:xfrm>
          <a:prstGeom prst="rect">
            <a:avLst/>
          </a:prstGeom>
        </p:spPr>
      </p:pic>
      <p:sp>
        <p:nvSpPr>
          <p:cNvPr id="10" name="TextBox 9">
            <a:extLst>
              <a:ext uri="{FF2B5EF4-FFF2-40B4-BE49-F238E27FC236}">
                <a16:creationId xmlns:a16="http://schemas.microsoft.com/office/drawing/2014/main" id="{6F5E91B6-3403-7E40-919D-CCD57C73FD4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sp>
        <p:nvSpPr>
          <p:cNvPr id="7" name="Text Placeholder 25">
            <a:extLst>
              <a:ext uri="{FF2B5EF4-FFF2-40B4-BE49-F238E27FC236}">
                <a16:creationId xmlns:a16="http://schemas.microsoft.com/office/drawing/2014/main" id="{676CC838-13B7-FF4B-8221-67FEC196447C}"/>
              </a:ext>
            </a:extLst>
          </p:cNvPr>
          <p:cNvSpPr>
            <a:spLocks noGrp="1"/>
          </p:cNvSpPr>
          <p:nvPr>
            <p:ph type="body" sz="quarter" idx="15" hasCustomPrompt="1"/>
          </p:nvPr>
        </p:nvSpPr>
        <p:spPr>
          <a:xfrm>
            <a:off x="6330341" y="574617"/>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1</a:t>
            </a:r>
          </a:p>
        </p:txBody>
      </p:sp>
      <p:sp>
        <p:nvSpPr>
          <p:cNvPr id="8" name="Text Placeholder 17">
            <a:extLst>
              <a:ext uri="{FF2B5EF4-FFF2-40B4-BE49-F238E27FC236}">
                <a16:creationId xmlns:a16="http://schemas.microsoft.com/office/drawing/2014/main" id="{4B820A72-69B8-4D4C-8385-F041AA1ACE67}"/>
              </a:ext>
            </a:extLst>
          </p:cNvPr>
          <p:cNvSpPr>
            <a:spLocks noGrp="1"/>
          </p:cNvSpPr>
          <p:nvPr>
            <p:ph type="body" sz="quarter" idx="18" hasCustomPrompt="1"/>
          </p:nvPr>
        </p:nvSpPr>
        <p:spPr>
          <a:xfrm>
            <a:off x="750855" y="1583402"/>
            <a:ext cx="4306395" cy="4591442"/>
          </a:xfrm>
        </p:spPr>
        <p:txBody>
          <a:bodyPr/>
          <a:lstStyle>
            <a:lvl1pP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0035398-B97A-764A-8FE9-557C3798993E}"/>
              </a:ext>
            </a:extLst>
          </p:cNvPr>
          <p:cNvSpPr>
            <a:spLocks noGrp="1"/>
          </p:cNvSpPr>
          <p:nvPr>
            <p:ph type="body" sz="quarter" idx="16" hasCustomPrompt="1"/>
          </p:nvPr>
        </p:nvSpPr>
        <p:spPr>
          <a:xfrm>
            <a:off x="753301" y="656652"/>
            <a:ext cx="4378451" cy="603631"/>
          </a:xfrm>
        </p:spPr>
        <p:txBody>
          <a:bodyPr>
            <a:normAutofit/>
          </a:bodyPr>
          <a:lstStyle>
            <a:lvl1pPr marL="0" indent="0" algn="l">
              <a:buNone/>
              <a:defRPr sz="3600" b="0" i="0">
                <a:solidFill>
                  <a:srgbClr val="A23B23"/>
                </a:solidFill>
                <a:latin typeface="+mn-lt"/>
              </a:defRPr>
            </a:lvl1pPr>
          </a:lstStyle>
          <a:p>
            <a:pPr lvl="0"/>
            <a:r>
              <a:rPr lang="en-US"/>
              <a:t>Contents Slide</a:t>
            </a:r>
          </a:p>
        </p:txBody>
      </p:sp>
      <p:sp>
        <p:nvSpPr>
          <p:cNvPr id="13" name="Text Placeholder 25">
            <a:extLst>
              <a:ext uri="{FF2B5EF4-FFF2-40B4-BE49-F238E27FC236}">
                <a16:creationId xmlns:a16="http://schemas.microsoft.com/office/drawing/2014/main" id="{59E181A3-3C55-AE4C-A954-98A24663B33A}"/>
              </a:ext>
            </a:extLst>
          </p:cNvPr>
          <p:cNvSpPr>
            <a:spLocks noGrp="1"/>
          </p:cNvSpPr>
          <p:nvPr>
            <p:ph type="body" sz="quarter" idx="14" hasCustomPrompt="1"/>
          </p:nvPr>
        </p:nvSpPr>
        <p:spPr>
          <a:xfrm>
            <a:off x="7060250" y="517422"/>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pic>
        <p:nvPicPr>
          <p:cNvPr id="5" name="Picture 4">
            <a:extLst>
              <a:ext uri="{FF2B5EF4-FFF2-40B4-BE49-F238E27FC236}">
                <a16:creationId xmlns:a16="http://schemas.microsoft.com/office/drawing/2014/main" id="{834C01E1-2765-1C48-8293-46FC43D5AF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5" name="Picture 14">
            <a:extLst>
              <a:ext uri="{FF2B5EF4-FFF2-40B4-BE49-F238E27FC236}">
                <a16:creationId xmlns:a16="http://schemas.microsoft.com/office/drawing/2014/main" id="{6BB917BC-6C3B-E648-A3EB-29256A10FD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16" name="Text Placeholder 25">
            <a:extLst>
              <a:ext uri="{FF2B5EF4-FFF2-40B4-BE49-F238E27FC236}">
                <a16:creationId xmlns:a16="http://schemas.microsoft.com/office/drawing/2014/main" id="{B6905997-00DD-F740-867C-A1FBAEC83655}"/>
              </a:ext>
            </a:extLst>
          </p:cNvPr>
          <p:cNvSpPr>
            <a:spLocks noGrp="1"/>
          </p:cNvSpPr>
          <p:nvPr>
            <p:ph type="body" sz="quarter" idx="19" hasCustomPrompt="1"/>
          </p:nvPr>
        </p:nvSpPr>
        <p:spPr>
          <a:xfrm>
            <a:off x="6314439" y="1542024"/>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2</a:t>
            </a:r>
          </a:p>
        </p:txBody>
      </p:sp>
      <p:sp>
        <p:nvSpPr>
          <p:cNvPr id="17" name="Text Placeholder 25">
            <a:extLst>
              <a:ext uri="{FF2B5EF4-FFF2-40B4-BE49-F238E27FC236}">
                <a16:creationId xmlns:a16="http://schemas.microsoft.com/office/drawing/2014/main" id="{F4542060-3255-E84C-BAB2-B0E5DB2D9F06}"/>
              </a:ext>
            </a:extLst>
          </p:cNvPr>
          <p:cNvSpPr>
            <a:spLocks noGrp="1"/>
          </p:cNvSpPr>
          <p:nvPr>
            <p:ph type="body" sz="quarter" idx="20" hasCustomPrompt="1"/>
          </p:nvPr>
        </p:nvSpPr>
        <p:spPr>
          <a:xfrm>
            <a:off x="7046997" y="1484830"/>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5">
            <a:extLst>
              <a:ext uri="{FF2B5EF4-FFF2-40B4-BE49-F238E27FC236}">
                <a16:creationId xmlns:a16="http://schemas.microsoft.com/office/drawing/2014/main" id="{D3D30582-43F8-F84E-9FCF-DA8612AD70C8}"/>
              </a:ext>
            </a:extLst>
          </p:cNvPr>
          <p:cNvSpPr>
            <a:spLocks noGrp="1"/>
          </p:cNvSpPr>
          <p:nvPr>
            <p:ph type="body" sz="quarter" idx="21" hasCustomPrompt="1"/>
          </p:nvPr>
        </p:nvSpPr>
        <p:spPr>
          <a:xfrm>
            <a:off x="6298536" y="2509434"/>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3</a:t>
            </a:r>
          </a:p>
        </p:txBody>
      </p:sp>
      <p:sp>
        <p:nvSpPr>
          <p:cNvPr id="19" name="Text Placeholder 25">
            <a:extLst>
              <a:ext uri="{FF2B5EF4-FFF2-40B4-BE49-F238E27FC236}">
                <a16:creationId xmlns:a16="http://schemas.microsoft.com/office/drawing/2014/main" id="{CC8F4419-5B86-6247-A880-3A5D3B835FB2}"/>
              </a:ext>
            </a:extLst>
          </p:cNvPr>
          <p:cNvSpPr>
            <a:spLocks noGrp="1"/>
          </p:cNvSpPr>
          <p:nvPr>
            <p:ph type="body" sz="quarter" idx="22" hasCustomPrompt="1"/>
          </p:nvPr>
        </p:nvSpPr>
        <p:spPr>
          <a:xfrm>
            <a:off x="7033746" y="2452238"/>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0" name="Text Placeholder 25">
            <a:extLst>
              <a:ext uri="{FF2B5EF4-FFF2-40B4-BE49-F238E27FC236}">
                <a16:creationId xmlns:a16="http://schemas.microsoft.com/office/drawing/2014/main" id="{E87691B1-111B-AF4D-9A7B-C4A14CFC3C06}"/>
              </a:ext>
            </a:extLst>
          </p:cNvPr>
          <p:cNvSpPr>
            <a:spLocks noGrp="1"/>
          </p:cNvSpPr>
          <p:nvPr>
            <p:ph type="body" sz="quarter" idx="23" hasCustomPrompt="1"/>
          </p:nvPr>
        </p:nvSpPr>
        <p:spPr>
          <a:xfrm>
            <a:off x="6282633" y="3476841"/>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4</a:t>
            </a:r>
          </a:p>
        </p:txBody>
      </p:sp>
      <p:sp>
        <p:nvSpPr>
          <p:cNvPr id="21" name="Text Placeholder 25">
            <a:extLst>
              <a:ext uri="{FF2B5EF4-FFF2-40B4-BE49-F238E27FC236}">
                <a16:creationId xmlns:a16="http://schemas.microsoft.com/office/drawing/2014/main" id="{7E143A14-CD74-1A4C-8AD8-70662B8B1DB7}"/>
              </a:ext>
            </a:extLst>
          </p:cNvPr>
          <p:cNvSpPr>
            <a:spLocks noGrp="1"/>
          </p:cNvSpPr>
          <p:nvPr>
            <p:ph type="body" sz="quarter" idx="24" hasCustomPrompt="1"/>
          </p:nvPr>
        </p:nvSpPr>
        <p:spPr>
          <a:xfrm>
            <a:off x="7020493" y="3419646"/>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2" name="Text Placeholder 25">
            <a:extLst>
              <a:ext uri="{FF2B5EF4-FFF2-40B4-BE49-F238E27FC236}">
                <a16:creationId xmlns:a16="http://schemas.microsoft.com/office/drawing/2014/main" id="{C637FD0A-6E13-C84D-8485-0FEE4ABDBCE7}"/>
              </a:ext>
            </a:extLst>
          </p:cNvPr>
          <p:cNvSpPr>
            <a:spLocks noGrp="1"/>
          </p:cNvSpPr>
          <p:nvPr>
            <p:ph type="body" sz="quarter" idx="25" hasCustomPrompt="1"/>
          </p:nvPr>
        </p:nvSpPr>
        <p:spPr>
          <a:xfrm>
            <a:off x="6266730" y="4444252"/>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5</a:t>
            </a:r>
          </a:p>
        </p:txBody>
      </p:sp>
      <p:sp>
        <p:nvSpPr>
          <p:cNvPr id="23" name="Text Placeholder 25">
            <a:extLst>
              <a:ext uri="{FF2B5EF4-FFF2-40B4-BE49-F238E27FC236}">
                <a16:creationId xmlns:a16="http://schemas.microsoft.com/office/drawing/2014/main" id="{35C54625-7275-114E-AF90-8E5BADDEDFF0}"/>
              </a:ext>
            </a:extLst>
          </p:cNvPr>
          <p:cNvSpPr>
            <a:spLocks noGrp="1"/>
          </p:cNvSpPr>
          <p:nvPr>
            <p:ph type="body" sz="quarter" idx="26" hasCustomPrompt="1"/>
          </p:nvPr>
        </p:nvSpPr>
        <p:spPr>
          <a:xfrm>
            <a:off x="6993989" y="4387054"/>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4" name="Text Placeholder 25">
            <a:extLst>
              <a:ext uri="{FF2B5EF4-FFF2-40B4-BE49-F238E27FC236}">
                <a16:creationId xmlns:a16="http://schemas.microsoft.com/office/drawing/2014/main" id="{69AF7293-8ED7-A54D-B260-97E00FD0302F}"/>
              </a:ext>
            </a:extLst>
          </p:cNvPr>
          <p:cNvSpPr>
            <a:spLocks noGrp="1"/>
          </p:cNvSpPr>
          <p:nvPr>
            <p:ph type="body" sz="quarter" idx="27" hasCustomPrompt="1"/>
          </p:nvPr>
        </p:nvSpPr>
        <p:spPr>
          <a:xfrm>
            <a:off x="6250827" y="5411659"/>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6</a:t>
            </a:r>
          </a:p>
        </p:txBody>
      </p:sp>
      <p:sp>
        <p:nvSpPr>
          <p:cNvPr id="25" name="Text Placeholder 25">
            <a:extLst>
              <a:ext uri="{FF2B5EF4-FFF2-40B4-BE49-F238E27FC236}">
                <a16:creationId xmlns:a16="http://schemas.microsoft.com/office/drawing/2014/main" id="{4E8B211D-78B3-9C48-A25F-261367D9F014}"/>
              </a:ext>
            </a:extLst>
          </p:cNvPr>
          <p:cNvSpPr>
            <a:spLocks noGrp="1"/>
          </p:cNvSpPr>
          <p:nvPr>
            <p:ph type="body" sz="quarter" idx="28" hasCustomPrompt="1"/>
          </p:nvPr>
        </p:nvSpPr>
        <p:spPr>
          <a:xfrm>
            <a:off x="6980736" y="5354464"/>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961901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Fin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3BDC11-316A-2942-A68D-84819EE5171B}"/>
              </a:ext>
            </a:extLst>
          </p:cNvPr>
          <p:cNvSpPr/>
          <p:nvPr userDrawn="1"/>
        </p:nvSpPr>
        <p:spPr>
          <a:xfrm>
            <a:off x="0" y="0"/>
            <a:ext cx="12191999" cy="6858000"/>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4436620" y="4958465"/>
            <a:ext cx="2812464" cy="323455"/>
          </a:xfrm>
        </p:spPr>
        <p:txBody>
          <a:bodyPr anchor="t">
            <a:normAutofit/>
          </a:bodyPr>
          <a:lstStyle>
            <a:lvl1pPr marL="0" indent="0" algn="ctr">
              <a:buNone/>
              <a:defRPr sz="1600">
                <a:solidFill>
                  <a:srgbClr val="6D6A3A"/>
                </a:solidFill>
              </a:defRPr>
            </a:lvl1pPr>
          </a:lstStyle>
          <a:p>
            <a:pPr lvl="0"/>
            <a:r>
              <a:rPr lang="en-US" dirty="0"/>
              <a:t>www.small-holders.eu</a:t>
            </a:r>
          </a:p>
        </p:txBody>
      </p:sp>
      <p:pic>
        <p:nvPicPr>
          <p:cNvPr id="12" name="Picture 11">
            <a:extLst>
              <a:ext uri="{FF2B5EF4-FFF2-40B4-BE49-F238E27FC236}">
                <a16:creationId xmlns:a16="http://schemas.microsoft.com/office/drawing/2014/main" id="{C5271788-4CA4-464C-9D7B-65B32F0F3EFF}"/>
              </a:ext>
            </a:extLst>
          </p:cNvPr>
          <p:cNvPicPr>
            <a:picLocks noChangeAspect="1"/>
          </p:cNvPicPr>
          <p:nvPr userDrawn="1"/>
        </p:nvPicPr>
        <p:blipFill>
          <a:blip r:embed="rId2"/>
          <a:stretch>
            <a:fillRect/>
          </a:stretch>
        </p:blipFill>
        <p:spPr>
          <a:xfrm>
            <a:off x="9555076" y="6083509"/>
            <a:ext cx="1840921" cy="411785"/>
          </a:xfrm>
          <a:prstGeom prst="rect">
            <a:avLst/>
          </a:prstGeom>
        </p:spPr>
      </p:pic>
      <p:sp>
        <p:nvSpPr>
          <p:cNvPr id="15" name="Text Box 5">
            <a:extLst>
              <a:ext uri="{FF2B5EF4-FFF2-40B4-BE49-F238E27FC236}">
                <a16:creationId xmlns:a16="http://schemas.microsoft.com/office/drawing/2014/main" id="{D6464519-6330-A14B-8072-74F35DCBEA13}"/>
              </a:ext>
            </a:extLst>
          </p:cNvPr>
          <p:cNvSpPr txBox="1"/>
          <p:nvPr userDrawn="1"/>
        </p:nvSpPr>
        <p:spPr>
          <a:xfrm>
            <a:off x="4245108" y="6061476"/>
            <a:ext cx="4732132" cy="138513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414042"/>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414042"/>
              </a:solidFill>
              <a:effectLst/>
              <a:ea typeface="Calibri" panose="020F0502020204030204" pitchFamily="34" charset="0"/>
              <a:cs typeface="Times New Roman" panose="02020603050405020304" pitchFamily="18" charset="0"/>
            </a:endParaRPr>
          </a:p>
          <a:p>
            <a:pPr algn="ctr"/>
            <a:r>
              <a:rPr lang="en-US" sz="800" dirty="0">
                <a:solidFill>
                  <a:srgbClr val="414042"/>
                </a:solidFill>
                <a:effectLst/>
                <a:ea typeface="Calibri" panose="020F0502020204030204" pitchFamily="34" charset="0"/>
                <a:cs typeface="Times New Roman" panose="02020603050405020304" pitchFamily="18" charset="0"/>
              </a:rPr>
              <a:t> </a:t>
            </a:r>
            <a:endParaRPr lang="en-IE" sz="1100" dirty="0">
              <a:solidFill>
                <a:srgbClr val="414042"/>
              </a:solidFill>
              <a:effectLst/>
              <a:ea typeface="Calibri" panose="020F0502020204030204" pitchFamily="34" charset="0"/>
              <a:cs typeface="Times New Roman" panose="02020603050405020304" pitchFamily="18" charset="0"/>
            </a:endParaRPr>
          </a:p>
        </p:txBody>
      </p:sp>
      <p:sp>
        <p:nvSpPr>
          <p:cNvPr id="16" name="Text Placeholder 23">
            <a:extLst>
              <a:ext uri="{FF2B5EF4-FFF2-40B4-BE49-F238E27FC236}">
                <a16:creationId xmlns:a16="http://schemas.microsoft.com/office/drawing/2014/main" id="{7030094F-C34E-2E47-A934-54A5E736DB06}"/>
              </a:ext>
            </a:extLst>
          </p:cNvPr>
          <p:cNvSpPr>
            <a:spLocks noGrp="1"/>
          </p:cNvSpPr>
          <p:nvPr>
            <p:ph type="body" sz="quarter" idx="20" hasCustomPrompt="1"/>
          </p:nvPr>
        </p:nvSpPr>
        <p:spPr>
          <a:xfrm>
            <a:off x="4245108" y="1962016"/>
            <a:ext cx="3195486" cy="731140"/>
          </a:xfrm>
        </p:spPr>
        <p:txBody>
          <a:bodyPr anchor="ctr">
            <a:normAutofit/>
          </a:bodyPr>
          <a:lstStyle>
            <a:lvl1pPr marL="0" indent="0" algn="ctr">
              <a:buNone/>
              <a:defRPr sz="2800" baseline="0">
                <a:solidFill>
                  <a:srgbClr val="60220F"/>
                </a:solidFill>
                <a:latin typeface="+mn-lt"/>
              </a:defRPr>
            </a:lvl1pPr>
          </a:lstStyle>
          <a:p>
            <a:pPr lvl="0"/>
            <a:r>
              <a:rPr lang="en-US" dirty="0"/>
              <a:t>Any Questions?</a:t>
            </a:r>
          </a:p>
        </p:txBody>
      </p:sp>
      <p:sp>
        <p:nvSpPr>
          <p:cNvPr id="17" name="Text Placeholder 23">
            <a:extLst>
              <a:ext uri="{FF2B5EF4-FFF2-40B4-BE49-F238E27FC236}">
                <a16:creationId xmlns:a16="http://schemas.microsoft.com/office/drawing/2014/main" id="{1FD74090-AFB6-3A41-8FD3-2E36AB8FAE3C}"/>
              </a:ext>
            </a:extLst>
          </p:cNvPr>
          <p:cNvSpPr>
            <a:spLocks noGrp="1"/>
          </p:cNvSpPr>
          <p:nvPr>
            <p:ph type="body" sz="quarter" idx="21" hasCustomPrompt="1"/>
          </p:nvPr>
        </p:nvSpPr>
        <p:spPr>
          <a:xfrm>
            <a:off x="4245109" y="1152440"/>
            <a:ext cx="3195485" cy="837258"/>
          </a:xfrm>
        </p:spPr>
        <p:txBody>
          <a:bodyPr anchor="ctr">
            <a:normAutofit/>
          </a:bodyPr>
          <a:lstStyle>
            <a:lvl1pPr marL="0" indent="0" algn="ctr">
              <a:buNone/>
              <a:defRPr sz="4800" baseline="0">
                <a:solidFill>
                  <a:srgbClr val="A23B23"/>
                </a:solidFill>
                <a:latin typeface="+mn-lt"/>
              </a:defRPr>
            </a:lvl1pPr>
          </a:lstStyle>
          <a:p>
            <a:pPr lvl="0"/>
            <a:r>
              <a:rPr lang="en-US" dirty="0"/>
              <a:t>Thank You</a:t>
            </a:r>
          </a:p>
        </p:txBody>
      </p:sp>
      <p:pic>
        <p:nvPicPr>
          <p:cNvPr id="5" name="Picture 4">
            <a:extLst>
              <a:ext uri="{FF2B5EF4-FFF2-40B4-BE49-F238E27FC236}">
                <a16:creationId xmlns:a16="http://schemas.microsoft.com/office/drawing/2014/main" id="{336397B9-5EE1-4142-88BB-B7DDBA83F01D}"/>
              </a:ext>
            </a:extLst>
          </p:cNvPr>
          <p:cNvPicPr>
            <a:picLocks noChangeAspect="1"/>
          </p:cNvPicPr>
          <p:nvPr userDrawn="1"/>
        </p:nvPicPr>
        <p:blipFill>
          <a:blip r:embed="rId3"/>
          <a:stretch>
            <a:fillRect/>
          </a:stretch>
        </p:blipFill>
        <p:spPr>
          <a:xfrm>
            <a:off x="5639651" y="4552696"/>
            <a:ext cx="341372" cy="341372"/>
          </a:xfrm>
          <a:prstGeom prst="rect">
            <a:avLst/>
          </a:prstGeom>
        </p:spPr>
      </p:pic>
      <p:pic>
        <p:nvPicPr>
          <p:cNvPr id="18" name="Picture 17">
            <a:extLst>
              <a:ext uri="{FF2B5EF4-FFF2-40B4-BE49-F238E27FC236}">
                <a16:creationId xmlns:a16="http://schemas.microsoft.com/office/drawing/2014/main" id="{444A31D4-13AF-E245-ABDD-2B92213E0DC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34187" y="-68177"/>
            <a:ext cx="2629550" cy="3572219"/>
          </a:xfrm>
          <a:prstGeom prst="rect">
            <a:avLst/>
          </a:prstGeom>
        </p:spPr>
      </p:pic>
      <p:pic>
        <p:nvPicPr>
          <p:cNvPr id="7" name="Picture 6">
            <a:extLst>
              <a:ext uri="{FF2B5EF4-FFF2-40B4-BE49-F238E27FC236}">
                <a16:creationId xmlns:a16="http://schemas.microsoft.com/office/drawing/2014/main" id="{856A01DD-9AED-2244-912D-F38F49688C86}"/>
              </a:ext>
            </a:extLst>
          </p:cNvPr>
          <p:cNvPicPr>
            <a:picLocks noChangeAspect="1"/>
          </p:cNvPicPr>
          <p:nvPr userDrawn="1"/>
        </p:nvPicPr>
        <p:blipFill>
          <a:blip r:embed="rId5"/>
          <a:stretch>
            <a:fillRect/>
          </a:stretch>
        </p:blipFill>
        <p:spPr>
          <a:xfrm rot="2253997">
            <a:off x="-101668" y="5230371"/>
            <a:ext cx="4125376" cy="1069542"/>
          </a:xfrm>
          <a:prstGeom prst="rect">
            <a:avLst/>
          </a:prstGeom>
        </p:spPr>
      </p:pic>
      <p:pic>
        <p:nvPicPr>
          <p:cNvPr id="8" name="Picture 7">
            <a:extLst>
              <a:ext uri="{FF2B5EF4-FFF2-40B4-BE49-F238E27FC236}">
                <a16:creationId xmlns:a16="http://schemas.microsoft.com/office/drawing/2014/main" id="{83102EE5-53FA-7941-852F-5B889F87FA2D}"/>
              </a:ext>
            </a:extLst>
          </p:cNvPr>
          <p:cNvPicPr>
            <a:picLocks noChangeAspect="1"/>
          </p:cNvPicPr>
          <p:nvPr userDrawn="1"/>
        </p:nvPicPr>
        <p:blipFill>
          <a:blip r:embed="rId6"/>
          <a:stretch>
            <a:fillRect/>
          </a:stretch>
        </p:blipFill>
        <p:spPr>
          <a:xfrm rot="1117024">
            <a:off x="-139517" y="3849799"/>
            <a:ext cx="1854200" cy="825500"/>
          </a:xfrm>
          <a:prstGeom prst="rect">
            <a:avLst/>
          </a:prstGeom>
        </p:spPr>
      </p:pic>
    </p:spTree>
    <p:extLst>
      <p:ext uri="{BB962C8B-B14F-4D97-AF65-F5344CB8AC3E}">
        <p14:creationId xmlns:p14="http://schemas.microsoft.com/office/powerpoint/2010/main" val="1211652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139180-7488-C94B-BC0C-C1B0E7D7F378}"/>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9" name="Text Placeholder 25">
            <a:extLst>
              <a:ext uri="{FF2B5EF4-FFF2-40B4-BE49-F238E27FC236}">
                <a16:creationId xmlns:a16="http://schemas.microsoft.com/office/drawing/2014/main" id="{8E4DB493-497A-8248-9FDE-F55F2F4D0DC8}"/>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3">
            <a:extLst>
              <a:ext uri="{FF2B5EF4-FFF2-40B4-BE49-F238E27FC236}">
                <a16:creationId xmlns:a16="http://schemas.microsoft.com/office/drawing/2014/main" id="{CC257068-6BBA-4E4C-B610-5F2FD98BBECF}"/>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15" name="TextBox 14">
            <a:extLst>
              <a:ext uri="{FF2B5EF4-FFF2-40B4-BE49-F238E27FC236}">
                <a16:creationId xmlns:a16="http://schemas.microsoft.com/office/drawing/2014/main" id="{072E4480-FDAF-9B46-99B3-998EF3805AEC}"/>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7BA43C0C-A74D-C246-BE0A-BEF4B75318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8" name="Picture 17">
            <a:extLst>
              <a:ext uri="{FF2B5EF4-FFF2-40B4-BE49-F238E27FC236}">
                <a16:creationId xmlns:a16="http://schemas.microsoft.com/office/drawing/2014/main" id="{50119A42-A92D-F343-88D1-B8EF030FA7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309914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31AED8-AC74-9A4E-B66C-2EFA734BA347}"/>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Text Placeholder 25">
            <a:extLst>
              <a:ext uri="{FF2B5EF4-FFF2-40B4-BE49-F238E27FC236}">
                <a16:creationId xmlns:a16="http://schemas.microsoft.com/office/drawing/2014/main" id="{FB873CF0-5A43-374C-953D-5B02E7E4F8AF}"/>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5" name="Text Placeholder 23">
            <a:extLst>
              <a:ext uri="{FF2B5EF4-FFF2-40B4-BE49-F238E27FC236}">
                <a16:creationId xmlns:a16="http://schemas.microsoft.com/office/drawing/2014/main" id="{2CFED961-F2C4-7045-9F94-D647ADB1077C}"/>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6D6A3A"/>
                </a:solidFill>
                <a:latin typeface="+mn-lt"/>
              </a:defRPr>
            </a:lvl1pPr>
          </a:lstStyle>
          <a:p>
            <a:pPr lvl="0"/>
            <a:r>
              <a:rPr lang="en-US"/>
              <a:t>TITLE</a:t>
            </a:r>
          </a:p>
        </p:txBody>
      </p:sp>
      <p:sp>
        <p:nvSpPr>
          <p:cNvPr id="16" name="TextBox 15">
            <a:extLst>
              <a:ext uri="{FF2B5EF4-FFF2-40B4-BE49-F238E27FC236}">
                <a16:creationId xmlns:a16="http://schemas.microsoft.com/office/drawing/2014/main" id="{DBF0EC50-23CE-A442-83A2-061A37DC3A57}"/>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492144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31AED8-AC74-9A4E-B66C-2EFA734BA347}"/>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Text Placeholder 25">
            <a:extLst>
              <a:ext uri="{FF2B5EF4-FFF2-40B4-BE49-F238E27FC236}">
                <a16:creationId xmlns:a16="http://schemas.microsoft.com/office/drawing/2014/main" id="{FB873CF0-5A43-374C-953D-5B02E7E4F8AF}"/>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5" name="Text Placeholder 23">
            <a:extLst>
              <a:ext uri="{FF2B5EF4-FFF2-40B4-BE49-F238E27FC236}">
                <a16:creationId xmlns:a16="http://schemas.microsoft.com/office/drawing/2014/main" id="{2CFED961-F2C4-7045-9F94-D647ADB1077C}"/>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404F2F"/>
                </a:solidFill>
                <a:latin typeface="+mn-lt"/>
              </a:defRPr>
            </a:lvl1pPr>
          </a:lstStyle>
          <a:p>
            <a:pPr lvl="0"/>
            <a:r>
              <a:rPr lang="en-US"/>
              <a:t>TITLE</a:t>
            </a:r>
          </a:p>
        </p:txBody>
      </p:sp>
      <p:sp>
        <p:nvSpPr>
          <p:cNvPr id="16" name="TextBox 15">
            <a:extLst>
              <a:ext uri="{FF2B5EF4-FFF2-40B4-BE49-F238E27FC236}">
                <a16:creationId xmlns:a16="http://schemas.microsoft.com/office/drawing/2014/main" id="{DBF0EC50-23CE-A442-83A2-061A37DC3A57}"/>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1738290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0026" y="0"/>
            <a:ext cx="4851974" cy="6858000"/>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a:t>01</a:t>
            </a:r>
          </a:p>
        </p:txBody>
      </p:sp>
    </p:spTree>
    <p:extLst>
      <p:ext uri="{BB962C8B-B14F-4D97-AF65-F5344CB8AC3E}">
        <p14:creationId xmlns:p14="http://schemas.microsoft.com/office/powerpoint/2010/main" val="469618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40026" y="0"/>
            <a:ext cx="4851973" cy="6858000"/>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a:t>02</a:t>
            </a:r>
          </a:p>
        </p:txBody>
      </p:sp>
    </p:spTree>
    <p:extLst>
      <p:ext uri="{BB962C8B-B14F-4D97-AF65-F5344CB8AC3E}">
        <p14:creationId xmlns:p14="http://schemas.microsoft.com/office/powerpoint/2010/main" val="74574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11/25/2022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66" r:id="rId3"/>
    <p:sldLayoutId id="2147483682" r:id="rId4"/>
    <p:sldLayoutId id="2147483685" r:id="rId5"/>
    <p:sldLayoutId id="2147483686" r:id="rId6"/>
    <p:sldLayoutId id="2147483690" r:id="rId7"/>
    <p:sldLayoutId id="2147483691" r:id="rId8"/>
    <p:sldLayoutId id="2147483692" r:id="rId9"/>
    <p:sldLayoutId id="2147483693" r:id="rId10"/>
    <p:sldLayoutId id="2147483673" r:id="rId11"/>
    <p:sldLayoutId id="2147483694" r:id="rId12"/>
    <p:sldLayoutId id="2147483695" r:id="rId13"/>
    <p:sldLayoutId id="2147483675" r:id="rId14"/>
    <p:sldLayoutId id="2147483696" r:id="rId15"/>
    <p:sldLayoutId id="2147483697" r:id="rId16"/>
    <p:sldLayoutId id="2147483651" r:id="rId17"/>
    <p:sldLayoutId id="2147483698" r:id="rId18"/>
    <p:sldLayoutId id="2147483699" r:id="rId19"/>
    <p:sldLayoutId id="2147483704" r:id="rId20"/>
    <p:sldLayoutId id="2147483674" r:id="rId21"/>
    <p:sldLayoutId id="2147483700" r:id="rId22"/>
    <p:sldLayoutId id="2147483701" r:id="rId23"/>
    <p:sldLayoutId id="2147483653" r:id="rId24"/>
    <p:sldLayoutId id="2147483703" r:id="rId25"/>
    <p:sldLayoutId id="2147483702" r:id="rId26"/>
    <p:sldLayoutId id="2147483689" r:id="rId27"/>
    <p:sldLayoutId id="2147483677" r:id="rId28"/>
    <p:sldLayoutId id="2147483670" r:id="rId29"/>
    <p:sldLayoutId id="2147483676" r:id="rId30"/>
    <p:sldLayoutId id="2147483669" r:id="rId31"/>
    <p:sldLayoutId id="2147483705" r:id="rId32"/>
    <p:sldLayoutId id="2147483706" r:id="rId33"/>
    <p:sldLayoutId id="2147483707" r:id="rId34"/>
    <p:sldLayoutId id="2147483710" r:id="rId35"/>
    <p:sldLayoutId id="2147483708" r:id="rId36"/>
    <p:sldLayoutId id="2147483709" r:id="rId37"/>
    <p:sldLayoutId id="2147483711" r:id="rId38"/>
    <p:sldLayoutId id="2147483712" r:id="rId39"/>
    <p:sldLayoutId id="2147483713"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trends.google.com/trends/?geo=IE" TargetMode="External"/><Relationship Id="rId1" Type="http://schemas.openxmlformats.org/officeDocument/2006/relationships/slideLayout" Target="../slideLayouts/slideLayout11.xml"/><Relationship Id="rId4" Type="http://schemas.openxmlformats.org/officeDocument/2006/relationships/hyperlink" Target="https://newsinitiative.withgoogle.com/training/lesson/5748139575214080?image=trends&amp;tool=Google%20Trend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7.xml"/><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34.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49.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3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s://ebooksmd.com/positioning-the-battle-for-your-mind/" TargetMode="Externa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hyperlink" Target="https://marketbusinessnews.com/financial-glossary/trend/" TargetMode="External"/><Relationship Id="rId2" Type="http://schemas.openxmlformats.org/officeDocument/2006/relationships/image" Target="../media/image57.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hyperlink" Target="https://www.foodstarsuk.com/commercial-kitchens-license/food-innovation-six-secrets/"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s://nielseniq.com/global/en/insights/report/2021/an-inside-look-into-the-2021-global-consumer-health-and-wellness-revolution/" TargetMode="Externa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hyperlink" Target="https://nielseniq.com/global/en/insights/report/2021/an-inside-look-into-the-2021-global-consumer-health-and-wellness-revolution/#chapter-1" TargetMode="Externa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hyperlink" Target="https://en.wikipedia.org/wiki/2013_horse_meat_scandal" TargetMode="External"/><Relationship Id="rId2" Type="http://schemas.openxmlformats.org/officeDocument/2006/relationships/image" Target="../media/image61.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ahimsamilk.org/" TargetMode="Externa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2" Type="http://schemas.openxmlformats.org/officeDocument/2006/relationships/hyperlink" Target="https://nielseniq.com/global/en/insights/report/2021/an-inside-look-into-the-2021-global-consumer-health-and-wellness-revolution/#chapter-1" TargetMode="Externa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hyperlink" Target="http://assets.wwf.org.uk/downloads/wwf_catering_full_report.pdf?_ga=2.260765005.179122158.1561971478-1152898316.1561547209" TargetMode="External"/><Relationship Id="rId2" Type="http://schemas.openxmlformats.org/officeDocument/2006/relationships/image" Target="../media/image63.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1.jpeg"/><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28.xml"/><Relationship Id="rId1" Type="http://schemas.openxmlformats.org/officeDocument/2006/relationships/video" Target="https://www.youtube.com/embed/VGTPKKOVoz4?start=17&amp;feature=oembed" TargetMode="External"/><Relationship Id="rId4" Type="http://schemas.openxmlformats.org/officeDocument/2006/relationships/hyperlink" Target="https://www.youtube.com/watch?v=VGTPKKOVoz4&amp;t=17s"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hyperlink" Target="https://foodtank.com/news/2015/01/fifteen-seed-saving-initiatives-protecting-biodiversity-for-future-generati/" TargetMode="Externa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www.hellofresh.de/" TargetMode="Externa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www.gousto.co.uk/" TargetMode="External"/><Relationship Id="rId1" Type="http://schemas.openxmlformats.org/officeDocument/2006/relationships/slideLayout" Target="../slideLayouts/slideLayout11.xml"/><Relationship Id="rId4" Type="http://schemas.openxmlformats.org/officeDocument/2006/relationships/image" Target="../media/image8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hyperlink" Target="https://www.eufic.org/en/food-production/article/short-food-supply-chains-reconnecting-producers-and-consumers" TargetMode="Externa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hyperlink" Target="https://www.eufic.org/en/food-production/article/short-food-supply-chains-reconnecting-producers-and-consumers#ref3" TargetMode="Externa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hyperlink" Target="https://eprints.ncl.ac.uk/file_store/production/259320/3B23CC8C-169D-40A2-9677-BDCE5863469A.pdf." TargetMode="External"/><Relationship Id="rId2" Type="http://schemas.openxmlformats.org/officeDocument/2006/relationships/hyperlink" Target="https://www.strength2food.eu/" TargetMode="External"/><Relationship Id="rId1" Type="http://schemas.openxmlformats.org/officeDocument/2006/relationships/slideLayout" Target="../slideLayouts/slideLayout24.xml"/><Relationship Id="rId4" Type="http://schemas.openxmlformats.org/officeDocument/2006/relationships/image" Target="../media/image82.png"/></Relationships>
</file>

<file path=ppt/slides/_rels/slide5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hyperlink" Target="https://www.campagnamica.it/" TargetMode="External"/><Relationship Id="rId2" Type="http://schemas.openxmlformats.org/officeDocument/2006/relationships/hyperlink" Target="https://www.coldiretti.it/" TargetMode="External"/><Relationship Id="rId1" Type="http://schemas.openxmlformats.org/officeDocument/2006/relationships/slideLayout" Target="../slideLayouts/slideLayout24.xml"/><Relationship Id="rId4" Type="http://schemas.openxmlformats.org/officeDocument/2006/relationships/image" Target="../media/image86.png"/></Relationships>
</file>

<file path=ppt/slides/_rels/slide5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24.xml"/><Relationship Id="rId1" Type="http://schemas.openxmlformats.org/officeDocument/2006/relationships/video" Target="https://www.youtube.com/embed/ky-crjMMo54?feature=oembed"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strength2food.eu/wp-content/uploads/2021/07/Practice-note-9-6_FINAL.pdf" TargetMode="External"/><Relationship Id="rId2" Type="http://schemas.openxmlformats.org/officeDocument/2006/relationships/hyperlink" Target="https://www.campagnamica.it/spesa-comoda/" TargetMode="External"/><Relationship Id="rId1" Type="http://schemas.openxmlformats.org/officeDocument/2006/relationships/slideLayout" Target="../slideLayouts/slideLayout24.xml"/><Relationship Id="rId5" Type="http://schemas.openxmlformats.org/officeDocument/2006/relationships/hyperlink" Target="https://www.strength2food.eu/wp-content/uploads/2021/03/D.9.6-Food-fairs-and-farmers%E2%80%99-markets.pdf" TargetMode="External"/><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hyperlink" Target="https://www.fish-quay.com/" TargetMode="Externa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hyperlink" Target="https://www.foodnewcastle.org/food-nation-inspiring-people-about-good-food-in-the-comfort-of-their-own-homes/" TargetMode="Externa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hyperlink" Target="https://www.strength2food.eu/wp-content/uploads/2021/07/Practice-note-9-4_FINAL.pdf" TargetMode="Externa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hyperlink" Target="https://www.strength2food.eu/wp-content/uploads/2021/07/Practice-note-9-4_FINAL.pdf" TargetMode="Externa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8" Type="http://schemas.openxmlformats.org/officeDocument/2006/relationships/hyperlink" Target="https://www.google.com/forms/about/" TargetMode="External"/><Relationship Id="rId13"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hyperlink" Target="https://www.qualtrics.com/marketplace/customer-experience/" TargetMode="External"/><Relationship Id="rId2" Type="http://schemas.openxmlformats.org/officeDocument/2006/relationships/hyperlink" Target="https://survicate.com/" TargetMode="External"/><Relationship Id="rId1" Type="http://schemas.openxmlformats.org/officeDocument/2006/relationships/slideLayout" Target="../slideLayouts/slideLayout21.xml"/><Relationship Id="rId6" Type="http://schemas.openxmlformats.org/officeDocument/2006/relationships/hyperlink" Target="https://www.typeform.com/" TargetMode="External"/><Relationship Id="rId11" Type="http://schemas.openxmlformats.org/officeDocument/2006/relationships/image" Target="../media/image33.png"/><Relationship Id="rId5" Type="http://schemas.openxmlformats.org/officeDocument/2006/relationships/image" Target="../media/image30.png"/><Relationship Id="rId15" Type="http://schemas.openxmlformats.org/officeDocument/2006/relationships/image" Target="../media/image35.png"/><Relationship Id="rId10" Type="http://schemas.openxmlformats.org/officeDocument/2006/relationships/hyperlink" Target="https://www.smartsurvey.co.uk/market-research-surveys/marketing" TargetMode="External"/><Relationship Id="rId4" Type="http://schemas.openxmlformats.org/officeDocument/2006/relationships/hyperlink" Target="https://www.surveymonkey.com/mp/marketing-surveys/" TargetMode="External"/><Relationship Id="rId9" Type="http://schemas.openxmlformats.org/officeDocument/2006/relationships/image" Target="../media/image32.png"/><Relationship Id="rId14" Type="http://schemas.openxmlformats.org/officeDocument/2006/relationships/hyperlink" Target="https://surveysparrow.com/" TargetMode="External"/></Relationships>
</file>

<file path=ppt/slides/_rels/slide70.xml.rels><?xml version="1.0" encoding="UTF-8" standalone="yes"?>
<Relationships xmlns="http://schemas.openxmlformats.org/package/2006/relationships"><Relationship Id="rId2" Type="http://schemas.openxmlformats.org/officeDocument/2006/relationships/hyperlink" Target="https://food.cloud/about" TargetMode="Externa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hyperlink" Target="http://www.small-holders.eu/" TargetMode="Externa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hyperlink" Target="https://pixabay.com/en/binoculars-watch-observation-2474698/" TargetMode="External"/><Relationship Id="rId2" Type="http://schemas.openxmlformats.org/officeDocument/2006/relationships/image" Target="../media/image37.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6DB6DC-6BDA-0344-AD16-A84DB2E2ADD0}"/>
              </a:ext>
            </a:extLst>
          </p:cNvPr>
          <p:cNvSpPr>
            <a:spLocks noGrp="1"/>
          </p:cNvSpPr>
          <p:nvPr>
            <p:ph type="body" sz="quarter" idx="15"/>
          </p:nvPr>
        </p:nvSpPr>
        <p:spPr>
          <a:xfrm>
            <a:off x="4116236" y="2490277"/>
            <a:ext cx="4642930" cy="697353"/>
          </a:xfrm>
        </p:spPr>
        <p:txBody>
          <a:bodyPr/>
          <a:lstStyle/>
          <a:p>
            <a:r>
              <a:rPr lang="en-US" dirty="0"/>
              <a:t>Module 3:</a:t>
            </a:r>
          </a:p>
        </p:txBody>
      </p:sp>
      <p:sp>
        <p:nvSpPr>
          <p:cNvPr id="3" name="Text Placeholder 2">
            <a:extLst>
              <a:ext uri="{FF2B5EF4-FFF2-40B4-BE49-F238E27FC236}">
                <a16:creationId xmlns:a16="http://schemas.microsoft.com/office/drawing/2014/main" id="{51E4B0D2-9CBF-B445-AA9C-54F3090D9059}"/>
              </a:ext>
            </a:extLst>
          </p:cNvPr>
          <p:cNvSpPr>
            <a:spLocks noGrp="1"/>
          </p:cNvSpPr>
          <p:nvPr>
            <p:ph type="body" sz="quarter" idx="16"/>
          </p:nvPr>
        </p:nvSpPr>
        <p:spPr>
          <a:xfrm>
            <a:off x="3118927" y="3818948"/>
            <a:ext cx="6637548" cy="697353"/>
          </a:xfrm>
        </p:spPr>
        <p:txBody>
          <a:bodyPr>
            <a:normAutofit/>
          </a:bodyPr>
          <a:lstStyle/>
          <a:p>
            <a:r>
              <a:rPr lang="en-US"/>
              <a:t>Getting to know your Market</a:t>
            </a:r>
          </a:p>
        </p:txBody>
      </p:sp>
      <p:pic>
        <p:nvPicPr>
          <p:cNvPr id="5" name="Picture 4">
            <a:extLst>
              <a:ext uri="{FF2B5EF4-FFF2-40B4-BE49-F238E27FC236}">
                <a16:creationId xmlns:a16="http://schemas.microsoft.com/office/drawing/2014/main" id="{9953748D-F24A-940B-45B4-17737A82201B}"/>
              </a:ext>
            </a:extLst>
          </p:cNvPr>
          <p:cNvPicPr>
            <a:picLocks noChangeAspect="1"/>
          </p:cNvPicPr>
          <p:nvPr/>
        </p:nvPicPr>
        <p:blipFill>
          <a:blip r:embed="rId2"/>
          <a:stretch>
            <a:fillRect/>
          </a:stretch>
        </p:blipFill>
        <p:spPr>
          <a:xfrm>
            <a:off x="0" y="5920629"/>
            <a:ext cx="8787862" cy="937371"/>
          </a:xfrm>
          <a:prstGeom prst="rect">
            <a:avLst/>
          </a:prstGeom>
        </p:spPr>
      </p:pic>
    </p:spTree>
    <p:extLst>
      <p:ext uri="{BB962C8B-B14F-4D97-AF65-F5344CB8AC3E}">
        <p14:creationId xmlns:p14="http://schemas.microsoft.com/office/powerpoint/2010/main" val="32659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Small open top produce baskets of multi-colored cherry tomatoes, along length and breadth of flat surface">
            <a:extLst>
              <a:ext uri="{FF2B5EF4-FFF2-40B4-BE49-F238E27FC236}">
                <a16:creationId xmlns:a16="http://schemas.microsoft.com/office/drawing/2014/main" id="{AF56C1A8-3306-8C0A-B9EF-A04CE3770BBF}"/>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747D5DB5-9D1B-B0C1-BF57-5078289E2452}"/>
              </a:ext>
            </a:extLst>
          </p:cNvPr>
          <p:cNvSpPr>
            <a:spLocks noGrp="1"/>
          </p:cNvSpPr>
          <p:nvPr>
            <p:ph type="body" sz="quarter" idx="18"/>
          </p:nvPr>
        </p:nvSpPr>
        <p:spPr/>
        <p:txBody>
          <a:bodyPr anchor="ctr"/>
          <a:lstStyle/>
          <a:p>
            <a:r>
              <a:rPr lang="en-IE"/>
              <a:t>4. Pilot Testing…</a:t>
            </a:r>
          </a:p>
        </p:txBody>
      </p:sp>
      <p:sp>
        <p:nvSpPr>
          <p:cNvPr id="5" name="Text Placeholder 2">
            <a:extLst>
              <a:ext uri="{FF2B5EF4-FFF2-40B4-BE49-F238E27FC236}">
                <a16:creationId xmlns:a16="http://schemas.microsoft.com/office/drawing/2014/main" id="{959C024D-5DAA-2900-D994-7A98E4C292D7}"/>
              </a:ext>
            </a:extLst>
          </p:cNvPr>
          <p:cNvSpPr>
            <a:spLocks noGrp="1"/>
          </p:cNvSpPr>
          <p:nvPr>
            <p:ph type="body" sz="quarter" idx="16"/>
          </p:nvPr>
        </p:nvSpPr>
        <p:spPr>
          <a:xfrm>
            <a:off x="447675" y="2066925"/>
            <a:ext cx="6481763" cy="4038600"/>
          </a:xfrm>
        </p:spPr>
        <p:txBody>
          <a:bodyPr vert="horz" lIns="91440" tIns="45720" rIns="91440" bIns="45720" rtlCol="0" anchor="t">
            <a:normAutofit/>
          </a:bodyPr>
          <a:lstStyle/>
          <a:p>
            <a:pPr indent="0" algn="just"/>
            <a:r>
              <a:rPr lang="en-US" dirty="0"/>
              <a:t>In pilot testing, you elicit the help of a few consumers to test your produce, product or service before you launch. This allows you to see what is working and what’s not. Once you have conducted pilot testing and have received feedback,  you get the opportunity to adapt or alter the product or packaging etc. based on what the consumer highlighted.</a:t>
            </a:r>
          </a:p>
          <a:p>
            <a:pPr indent="0" algn="just"/>
            <a:r>
              <a:rPr lang="en-US" dirty="0"/>
              <a:t> This is both a cost and time-saving exercise.</a:t>
            </a:r>
            <a:endParaRPr lang="en-IE" dirty="0"/>
          </a:p>
        </p:txBody>
      </p:sp>
    </p:spTree>
    <p:extLst>
      <p:ext uri="{BB962C8B-B14F-4D97-AF65-F5344CB8AC3E}">
        <p14:creationId xmlns:p14="http://schemas.microsoft.com/office/powerpoint/2010/main" val="4018937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5A96D95-3CF4-01AE-0F09-CADABC1C23F2}"/>
              </a:ext>
            </a:extLst>
          </p:cNvPr>
          <p:cNvSpPr>
            <a:spLocks noGrp="1"/>
          </p:cNvSpPr>
          <p:nvPr>
            <p:ph type="body" sz="quarter" idx="18"/>
          </p:nvPr>
        </p:nvSpPr>
        <p:spPr/>
        <p:txBody>
          <a:bodyPr anchor="ctr"/>
          <a:lstStyle/>
          <a:p>
            <a:r>
              <a:rPr lang="en-IE"/>
              <a:t>5. Social Media Analytics…</a:t>
            </a:r>
          </a:p>
        </p:txBody>
      </p:sp>
      <p:sp>
        <p:nvSpPr>
          <p:cNvPr id="5" name="Text Placeholder 2">
            <a:extLst>
              <a:ext uri="{FF2B5EF4-FFF2-40B4-BE49-F238E27FC236}">
                <a16:creationId xmlns:a16="http://schemas.microsoft.com/office/drawing/2014/main" id="{FBB4B6B3-132D-AF47-F383-9222C8B7749F}"/>
              </a:ext>
            </a:extLst>
          </p:cNvPr>
          <p:cNvSpPr>
            <a:spLocks noGrp="1"/>
          </p:cNvSpPr>
          <p:nvPr>
            <p:ph type="body" sz="quarter" idx="16"/>
          </p:nvPr>
        </p:nvSpPr>
        <p:spPr>
          <a:xfrm>
            <a:off x="182632" y="2066925"/>
            <a:ext cx="6945588" cy="4336773"/>
          </a:xfrm>
        </p:spPr>
        <p:txBody>
          <a:bodyPr vert="horz" lIns="91440" tIns="45720" rIns="91440" bIns="45720" rtlCol="0" anchor="t">
            <a:normAutofit lnSpcReduction="10000"/>
          </a:bodyPr>
          <a:lstStyle/>
          <a:p>
            <a:pPr indent="0" algn="l"/>
            <a:r>
              <a:rPr lang="en-US" dirty="0"/>
              <a:t>Social media analytics is the process of collecting and </a:t>
            </a:r>
            <a:r>
              <a:rPr lang="en-US" dirty="0" err="1"/>
              <a:t>analysing</a:t>
            </a:r>
            <a:r>
              <a:rPr lang="en-US" dirty="0"/>
              <a:t> audience data shared on social networks to improve a company’s strategic business decisions.</a:t>
            </a:r>
          </a:p>
          <a:p>
            <a:pPr indent="0" algn="l"/>
            <a:r>
              <a:rPr lang="en-US" dirty="0"/>
              <a:t>Social media can benefit businesses by enabling marketers to spot trends in consumer </a:t>
            </a:r>
            <a:r>
              <a:rPr lang="en-US" dirty="0" err="1"/>
              <a:t>behaviour</a:t>
            </a:r>
            <a:r>
              <a:rPr lang="en-US" dirty="0"/>
              <a:t> that are relevant to their sector and can influence the success of marketing efforts.</a:t>
            </a:r>
          </a:p>
          <a:p>
            <a:pPr algn="l"/>
            <a:r>
              <a:rPr lang="en-US" dirty="0">
                <a:ea typeface="Calibri" panose="020F0502020204030204"/>
                <a:cs typeface="Calibri" panose="020F0502020204030204"/>
              </a:rPr>
              <a:t>Another useful tool is </a:t>
            </a:r>
            <a:r>
              <a:rPr lang="en-US" dirty="0">
                <a:ea typeface="Calibri" panose="020F0502020204030204"/>
                <a:cs typeface="Calibri" panose="020F0502020204030204"/>
                <a:hlinkClick r:id="rId2"/>
              </a:rPr>
              <a:t>Google Trends</a:t>
            </a:r>
          </a:p>
          <a:p>
            <a:pPr algn="l"/>
            <a:r>
              <a:rPr lang="en-US" dirty="0">
                <a:ea typeface="+mn-lt"/>
                <a:cs typeface="+mn-lt"/>
              </a:rPr>
              <a:t>Google Trends tells us what people are searching for, in real time. We can use this data to measure search interest in a particular topic, in a particular place, and at a particular time. </a:t>
            </a:r>
            <a:endParaRPr lang="en-US" dirty="0"/>
          </a:p>
        </p:txBody>
      </p:sp>
      <p:pic>
        <p:nvPicPr>
          <p:cNvPr id="6" name="Picture Placeholder 4">
            <a:extLst>
              <a:ext uri="{FF2B5EF4-FFF2-40B4-BE49-F238E27FC236}">
                <a16:creationId xmlns:a16="http://schemas.microsoft.com/office/drawing/2014/main" id="{BDC20381-B5B1-2D28-A7C6-8601078678D1}"/>
              </a:ext>
            </a:extLst>
          </p:cNvPr>
          <p:cNvPicPr>
            <a:picLocks noGrp="1" noChangeAspect="1"/>
          </p:cNvPicPr>
          <p:nvPr>
            <p:ph type="pic" sz="quarter" idx="17"/>
          </p:nvPr>
        </p:nvPicPr>
        <p:blipFill>
          <a:blip r:embed="rId3" cstate="print">
            <a:extLst>
              <a:ext uri="{28A0092B-C50C-407E-A947-70E740481C1C}">
                <a14:useLocalDpi xmlns:a14="http://schemas.microsoft.com/office/drawing/2010/main"/>
              </a:ext>
            </a:extLst>
          </a:blip>
          <a:srcRect/>
          <a:stretch>
            <a:fillRect/>
          </a:stretch>
        </p:blipFill>
        <p:spPr>
          <a:xfrm>
            <a:off x="7340600" y="0"/>
            <a:ext cx="4851400" cy="6858000"/>
          </a:xfrm>
          <a:prstGeom prst="rect">
            <a:avLst/>
          </a:prstGeom>
        </p:spPr>
      </p:pic>
      <p:sp>
        <p:nvSpPr>
          <p:cNvPr id="2" name="TextBox 1">
            <a:extLst>
              <a:ext uri="{FF2B5EF4-FFF2-40B4-BE49-F238E27FC236}">
                <a16:creationId xmlns:a16="http://schemas.microsoft.com/office/drawing/2014/main" id="{4A7652ED-4206-54C3-6454-CCAF80D7812C}"/>
              </a:ext>
            </a:extLst>
          </p:cNvPr>
          <p:cNvSpPr txBox="1"/>
          <p:nvPr/>
        </p:nvSpPr>
        <p:spPr>
          <a:xfrm>
            <a:off x="7354956" y="5284304"/>
            <a:ext cx="4191000" cy="10436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3" name="TextBox 2">
            <a:hlinkClick r:id="rId4"/>
            <a:extLst>
              <a:ext uri="{FF2B5EF4-FFF2-40B4-BE49-F238E27FC236}">
                <a16:creationId xmlns:a16="http://schemas.microsoft.com/office/drawing/2014/main" id="{96F8D561-EBB9-0EBF-75D6-7428D4633385}"/>
              </a:ext>
            </a:extLst>
          </p:cNvPr>
          <p:cNvSpPr txBox="1"/>
          <p:nvPr/>
        </p:nvSpPr>
        <p:spPr>
          <a:xfrm>
            <a:off x="7254143" y="5071621"/>
            <a:ext cx="4306169" cy="1200329"/>
          </a:xfrm>
          <a:prstGeom prst="rect">
            <a:avLst/>
          </a:prstGeom>
          <a:solidFill>
            <a:srgbClr val="E3E2DB"/>
          </a:solidFill>
        </p:spPr>
        <p:txBody>
          <a:bodyPr wrap="square" rtlCol="0">
            <a:spAutoFit/>
          </a:bodyPr>
          <a:lstStyle/>
          <a:p>
            <a:pPr algn="ctr"/>
            <a:r>
              <a:rPr lang="en-IE" sz="2400" b="1">
                <a:solidFill>
                  <a:srgbClr val="A23B23"/>
                </a:solidFill>
                <a:hlinkClick r:id="rId4">
                  <a:extLst>
                    <a:ext uri="{A12FA001-AC4F-418D-AE19-62706E023703}">
                      <ahyp:hlinkClr xmlns:ahyp="http://schemas.microsoft.com/office/drawing/2018/hyperlinkcolor" val="tx"/>
                    </a:ext>
                  </a:extLst>
                </a:hlinkClick>
              </a:rPr>
              <a:t>For a 7 minute tutorial on the basic of Google trends CLICK HERE!</a:t>
            </a:r>
            <a:endParaRPr lang="en-IE" sz="2400" b="1">
              <a:solidFill>
                <a:srgbClr val="A23B23"/>
              </a:solidFill>
            </a:endParaRPr>
          </a:p>
        </p:txBody>
      </p:sp>
    </p:spTree>
    <p:extLst>
      <p:ext uri="{BB962C8B-B14F-4D97-AF65-F5344CB8AC3E}">
        <p14:creationId xmlns:p14="http://schemas.microsoft.com/office/powerpoint/2010/main" val="3545605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lowchart: Connector 50">
            <a:extLst>
              <a:ext uri="{FF2B5EF4-FFF2-40B4-BE49-F238E27FC236}">
                <a16:creationId xmlns:a16="http://schemas.microsoft.com/office/drawing/2014/main" id="{68C32FDD-4C9C-00A1-D2EE-70867C73BAA8}"/>
              </a:ext>
            </a:extLst>
          </p:cNvPr>
          <p:cNvSpPr/>
          <p:nvPr/>
        </p:nvSpPr>
        <p:spPr>
          <a:xfrm>
            <a:off x="4571162" y="2906871"/>
            <a:ext cx="368008" cy="362891"/>
          </a:xfrm>
          <a:prstGeom prst="flowChartConnector">
            <a:avLst/>
          </a:prstGeom>
          <a:solidFill>
            <a:srgbClr val="F9A1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 Placeholder 7">
            <a:extLst>
              <a:ext uri="{FF2B5EF4-FFF2-40B4-BE49-F238E27FC236}">
                <a16:creationId xmlns:a16="http://schemas.microsoft.com/office/drawing/2014/main" id="{DA9CEEBA-237B-03C9-4840-F0EE3969EAA6}"/>
              </a:ext>
            </a:extLst>
          </p:cNvPr>
          <p:cNvSpPr>
            <a:spLocks noGrp="1"/>
          </p:cNvSpPr>
          <p:nvPr>
            <p:ph type="body" sz="quarter" idx="16"/>
          </p:nvPr>
        </p:nvSpPr>
        <p:spPr>
          <a:xfrm>
            <a:off x="824069" y="4452413"/>
            <a:ext cx="2289838" cy="344705"/>
          </a:xfrm>
        </p:spPr>
        <p:txBody>
          <a:bodyPr/>
          <a:lstStyle/>
          <a:p>
            <a:r>
              <a:rPr lang="en-IE"/>
              <a:t>Market Definition</a:t>
            </a:r>
          </a:p>
        </p:txBody>
      </p:sp>
      <p:sp>
        <p:nvSpPr>
          <p:cNvPr id="10" name="Text Placeholder 9">
            <a:extLst>
              <a:ext uri="{FF2B5EF4-FFF2-40B4-BE49-F238E27FC236}">
                <a16:creationId xmlns:a16="http://schemas.microsoft.com/office/drawing/2014/main" id="{0DA6631F-0361-F2CC-FC19-6C0D7F674E61}"/>
              </a:ext>
            </a:extLst>
          </p:cNvPr>
          <p:cNvSpPr>
            <a:spLocks noGrp="1"/>
          </p:cNvSpPr>
          <p:nvPr>
            <p:ph type="body" sz="quarter" idx="20"/>
          </p:nvPr>
        </p:nvSpPr>
        <p:spPr>
          <a:xfrm>
            <a:off x="3575411" y="4452412"/>
            <a:ext cx="2289838" cy="344705"/>
          </a:xfrm>
        </p:spPr>
        <p:txBody>
          <a:bodyPr/>
          <a:lstStyle/>
          <a:p>
            <a:r>
              <a:rPr lang="en-IE"/>
              <a:t>Market Segmentation</a:t>
            </a:r>
          </a:p>
        </p:txBody>
      </p:sp>
      <p:sp>
        <p:nvSpPr>
          <p:cNvPr id="12" name="Text Placeholder 11">
            <a:extLst>
              <a:ext uri="{FF2B5EF4-FFF2-40B4-BE49-F238E27FC236}">
                <a16:creationId xmlns:a16="http://schemas.microsoft.com/office/drawing/2014/main" id="{42B3847B-D4E8-4B34-B602-8D7B8A6C30BE}"/>
              </a:ext>
            </a:extLst>
          </p:cNvPr>
          <p:cNvSpPr>
            <a:spLocks noGrp="1"/>
          </p:cNvSpPr>
          <p:nvPr>
            <p:ph type="body" sz="quarter" idx="22"/>
          </p:nvPr>
        </p:nvSpPr>
        <p:spPr>
          <a:xfrm>
            <a:off x="6326753" y="4452413"/>
            <a:ext cx="2289838" cy="344705"/>
          </a:xfrm>
        </p:spPr>
        <p:txBody>
          <a:bodyPr/>
          <a:lstStyle/>
          <a:p>
            <a:r>
              <a:rPr lang="en-IE"/>
              <a:t>Market Positioning</a:t>
            </a:r>
          </a:p>
        </p:txBody>
      </p:sp>
      <p:sp>
        <p:nvSpPr>
          <p:cNvPr id="14" name="Text Placeholder 13">
            <a:extLst>
              <a:ext uri="{FF2B5EF4-FFF2-40B4-BE49-F238E27FC236}">
                <a16:creationId xmlns:a16="http://schemas.microsoft.com/office/drawing/2014/main" id="{D9CA9E9D-D159-BA11-B0EF-F998BBD7B471}"/>
              </a:ext>
            </a:extLst>
          </p:cNvPr>
          <p:cNvSpPr>
            <a:spLocks noGrp="1"/>
          </p:cNvSpPr>
          <p:nvPr>
            <p:ph type="body" sz="quarter" idx="24"/>
          </p:nvPr>
        </p:nvSpPr>
        <p:spPr>
          <a:xfrm>
            <a:off x="9070521" y="4452411"/>
            <a:ext cx="2289838" cy="344705"/>
          </a:xfrm>
        </p:spPr>
        <p:txBody>
          <a:bodyPr/>
          <a:lstStyle/>
          <a:p>
            <a:r>
              <a:rPr lang="en-IE"/>
              <a:t>Customer Management</a:t>
            </a:r>
          </a:p>
        </p:txBody>
      </p:sp>
      <p:grpSp>
        <p:nvGrpSpPr>
          <p:cNvPr id="15" name="Group 14">
            <a:extLst>
              <a:ext uri="{FF2B5EF4-FFF2-40B4-BE49-F238E27FC236}">
                <a16:creationId xmlns:a16="http://schemas.microsoft.com/office/drawing/2014/main" id="{055AA483-2925-7949-74E2-E426C1C93E07}"/>
              </a:ext>
            </a:extLst>
          </p:cNvPr>
          <p:cNvGrpSpPr/>
          <p:nvPr/>
        </p:nvGrpSpPr>
        <p:grpSpPr>
          <a:xfrm>
            <a:off x="1613200" y="2569849"/>
            <a:ext cx="868457" cy="867509"/>
            <a:chOff x="7257599" y="768348"/>
            <a:chExt cx="868457" cy="867509"/>
          </a:xfrm>
          <a:solidFill>
            <a:srgbClr val="60220F"/>
          </a:solidFill>
        </p:grpSpPr>
        <p:sp>
          <p:nvSpPr>
            <p:cNvPr id="16" name="Freeform 314">
              <a:extLst>
                <a:ext uri="{FF2B5EF4-FFF2-40B4-BE49-F238E27FC236}">
                  <a16:creationId xmlns:a16="http://schemas.microsoft.com/office/drawing/2014/main" id="{C110D245-B3A4-3C2A-72CB-FA23786202CA}"/>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F9A169"/>
            </a:solidFill>
            <a:ln w="9028" cap="flat">
              <a:noFill/>
              <a:prstDash val="solid"/>
              <a:miter/>
            </a:ln>
          </p:spPr>
          <p:txBody>
            <a:bodyPr rtlCol="0" anchor="ctr"/>
            <a:lstStyle/>
            <a:p>
              <a:endParaRPr lang="en-US"/>
            </a:p>
          </p:txBody>
        </p:sp>
        <p:grpSp>
          <p:nvGrpSpPr>
            <p:cNvPr id="17" name="Graphic 2">
              <a:extLst>
                <a:ext uri="{FF2B5EF4-FFF2-40B4-BE49-F238E27FC236}">
                  <a16:creationId xmlns:a16="http://schemas.microsoft.com/office/drawing/2014/main" id="{6CB9F4A0-5BB9-9888-9596-DEB2EBF88E48}"/>
                </a:ext>
              </a:extLst>
            </p:cNvPr>
            <p:cNvGrpSpPr/>
            <p:nvPr/>
          </p:nvGrpSpPr>
          <p:grpSpPr>
            <a:xfrm>
              <a:off x="7257599" y="768348"/>
              <a:ext cx="868457" cy="867509"/>
              <a:chOff x="7257599" y="768348"/>
              <a:chExt cx="868457" cy="867509"/>
            </a:xfrm>
            <a:grpFill/>
          </p:grpSpPr>
          <p:sp>
            <p:nvSpPr>
              <p:cNvPr id="18" name="Freeform 316">
                <a:extLst>
                  <a:ext uri="{FF2B5EF4-FFF2-40B4-BE49-F238E27FC236}">
                    <a16:creationId xmlns:a16="http://schemas.microsoft.com/office/drawing/2014/main" id="{3080BC0A-F617-1896-030A-3406F911C0D9}"/>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a:p>
            </p:txBody>
          </p:sp>
          <p:sp>
            <p:nvSpPr>
              <p:cNvPr id="19" name="Freeform 317">
                <a:extLst>
                  <a:ext uri="{FF2B5EF4-FFF2-40B4-BE49-F238E27FC236}">
                    <a16:creationId xmlns:a16="http://schemas.microsoft.com/office/drawing/2014/main" id="{A7001361-3EBC-4CBE-0D12-6A92773E2A8F}"/>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a:p>
            </p:txBody>
          </p:sp>
          <p:sp>
            <p:nvSpPr>
              <p:cNvPr id="20" name="Freeform 318">
                <a:extLst>
                  <a:ext uri="{FF2B5EF4-FFF2-40B4-BE49-F238E27FC236}">
                    <a16:creationId xmlns:a16="http://schemas.microsoft.com/office/drawing/2014/main" id="{C0713728-6F36-FD7D-E236-8A7CD3137774}"/>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a:p>
            </p:txBody>
          </p:sp>
          <p:sp>
            <p:nvSpPr>
              <p:cNvPr id="21" name="Freeform 319">
                <a:extLst>
                  <a:ext uri="{FF2B5EF4-FFF2-40B4-BE49-F238E27FC236}">
                    <a16:creationId xmlns:a16="http://schemas.microsoft.com/office/drawing/2014/main" id="{6CBBA726-50A5-8193-A865-7993CC968935}"/>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a:p>
            </p:txBody>
          </p:sp>
          <p:sp>
            <p:nvSpPr>
              <p:cNvPr id="22" name="Freeform 320">
                <a:extLst>
                  <a:ext uri="{FF2B5EF4-FFF2-40B4-BE49-F238E27FC236}">
                    <a16:creationId xmlns:a16="http://schemas.microsoft.com/office/drawing/2014/main" id="{6174A975-DFCE-3DE2-ED82-A6CE6659A899}"/>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a:p>
            </p:txBody>
          </p:sp>
        </p:grpSp>
      </p:grpSp>
      <p:grpSp>
        <p:nvGrpSpPr>
          <p:cNvPr id="23" name="Google Shape;857;p39">
            <a:extLst>
              <a:ext uri="{FF2B5EF4-FFF2-40B4-BE49-F238E27FC236}">
                <a16:creationId xmlns:a16="http://schemas.microsoft.com/office/drawing/2014/main" id="{E828D360-473A-75C7-99EE-E530BEDD7BD0}"/>
              </a:ext>
            </a:extLst>
          </p:cNvPr>
          <p:cNvGrpSpPr/>
          <p:nvPr/>
        </p:nvGrpSpPr>
        <p:grpSpPr>
          <a:xfrm rot="2840874">
            <a:off x="4186134" y="2553194"/>
            <a:ext cx="1124792" cy="1109617"/>
            <a:chOff x="5233525" y="4954450"/>
            <a:chExt cx="538275" cy="516350"/>
          </a:xfrm>
          <a:solidFill>
            <a:srgbClr val="60220F"/>
          </a:solidFill>
        </p:grpSpPr>
        <p:sp>
          <p:nvSpPr>
            <p:cNvPr id="24" name="Google Shape;858;p39">
              <a:extLst>
                <a:ext uri="{FF2B5EF4-FFF2-40B4-BE49-F238E27FC236}">
                  <a16:creationId xmlns:a16="http://schemas.microsoft.com/office/drawing/2014/main" id="{1A6FD50C-30D9-F2D1-FB93-909E7CEBA7A4}"/>
                </a:ext>
              </a:extLst>
            </p:cNvPr>
            <p:cNvSpPr/>
            <p:nvPr/>
          </p:nvSpPr>
          <p:spPr>
            <a:xfrm>
              <a:off x="5637825" y="4954450"/>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solidFill>
              <a:srgbClr val="60220F"/>
            </a:solidFill>
            <a:ln w="38100"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59;p39">
              <a:extLst>
                <a:ext uri="{FF2B5EF4-FFF2-40B4-BE49-F238E27FC236}">
                  <a16:creationId xmlns:a16="http://schemas.microsoft.com/office/drawing/2014/main" id="{ADD5FB39-8BF9-D8DA-5A01-F3DFAAC80F86}"/>
                </a:ext>
              </a:extLst>
            </p:cNvPr>
            <p:cNvSpPr/>
            <p:nvPr/>
          </p:nvSpPr>
          <p:spPr>
            <a:xfrm>
              <a:off x="5323025" y="4980625"/>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grpFill/>
            <a:ln w="38100"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0;p39">
              <a:extLst>
                <a:ext uri="{FF2B5EF4-FFF2-40B4-BE49-F238E27FC236}">
                  <a16:creationId xmlns:a16="http://schemas.microsoft.com/office/drawing/2014/main" id="{9162E061-AC14-33A3-9A26-E8898754127B}"/>
                </a:ext>
              </a:extLst>
            </p:cNvPr>
            <p:cNvSpPr/>
            <p:nvPr/>
          </p:nvSpPr>
          <p:spPr>
            <a:xfrm>
              <a:off x="5233525" y="5255225"/>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grpFill/>
            <a:ln w="38100"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1;p39">
              <a:extLst>
                <a:ext uri="{FF2B5EF4-FFF2-40B4-BE49-F238E27FC236}">
                  <a16:creationId xmlns:a16="http://schemas.microsoft.com/office/drawing/2014/main" id="{3D3E589D-B793-04DF-B70F-9D71CC7A81C4}"/>
                </a:ext>
              </a:extLst>
            </p:cNvPr>
            <p:cNvSpPr/>
            <p:nvPr/>
          </p:nvSpPr>
          <p:spPr>
            <a:xfrm>
              <a:off x="5453325" y="5382475"/>
              <a:ext cx="88925"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grpFill/>
            <a:ln w="38100"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2;p39">
              <a:extLst>
                <a:ext uri="{FF2B5EF4-FFF2-40B4-BE49-F238E27FC236}">
                  <a16:creationId xmlns:a16="http://schemas.microsoft.com/office/drawing/2014/main" id="{6EE28DC8-7FDC-69BF-D842-2195FF394847}"/>
                </a:ext>
              </a:extLst>
            </p:cNvPr>
            <p:cNvSpPr/>
            <p:nvPr/>
          </p:nvSpPr>
          <p:spPr>
            <a:xfrm>
              <a:off x="5682875" y="5188875"/>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solidFill>
              <a:srgbClr val="60220F"/>
            </a:solidFill>
            <a:ln w="38100"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3;p39">
              <a:extLst>
                <a:ext uri="{FF2B5EF4-FFF2-40B4-BE49-F238E27FC236}">
                  <a16:creationId xmlns:a16="http://schemas.microsoft.com/office/drawing/2014/main" id="{64FD40CF-B818-9EA8-5FDC-4FFA53FDA6A7}"/>
                </a:ext>
              </a:extLst>
            </p:cNvPr>
            <p:cNvSpPr/>
            <p:nvPr/>
          </p:nvSpPr>
          <p:spPr>
            <a:xfrm>
              <a:off x="5411925" y="5110925"/>
              <a:ext cx="188775" cy="189400"/>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grpFill/>
            <a:ln w="38100"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4;p39">
              <a:extLst>
                <a:ext uri="{FF2B5EF4-FFF2-40B4-BE49-F238E27FC236}">
                  <a16:creationId xmlns:a16="http://schemas.microsoft.com/office/drawing/2014/main" id="{F0595166-17CD-E82A-0D08-563E262060DC}"/>
                </a:ext>
              </a:extLst>
            </p:cNvPr>
            <p:cNvSpPr/>
            <p:nvPr/>
          </p:nvSpPr>
          <p:spPr>
            <a:xfrm>
              <a:off x="5367475" y="5025075"/>
              <a:ext cx="81600" cy="105975"/>
            </a:xfrm>
            <a:custGeom>
              <a:avLst/>
              <a:gdLst/>
              <a:ahLst/>
              <a:cxnLst/>
              <a:rect l="l" t="t" r="r" b="b"/>
              <a:pathLst>
                <a:path w="3264" h="4239" fill="none" extrusionOk="0">
                  <a:moveTo>
                    <a:pt x="0" y="1"/>
                  </a:moveTo>
                  <a:lnTo>
                    <a:pt x="3264" y="4238"/>
                  </a:lnTo>
                </a:path>
              </a:pathLst>
            </a:custGeom>
            <a:grpFill/>
            <a:ln w="38100"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5;p39">
              <a:extLst>
                <a:ext uri="{FF2B5EF4-FFF2-40B4-BE49-F238E27FC236}">
                  <a16:creationId xmlns:a16="http://schemas.microsoft.com/office/drawing/2014/main" id="{1E98A40A-9007-A33F-0AB0-03F5C6542DCA}"/>
                </a:ext>
              </a:extLst>
            </p:cNvPr>
            <p:cNvSpPr/>
            <p:nvPr/>
          </p:nvSpPr>
          <p:spPr>
            <a:xfrm>
              <a:off x="5567800" y="4999500"/>
              <a:ext cx="115100" cy="133975"/>
            </a:xfrm>
            <a:custGeom>
              <a:avLst/>
              <a:gdLst/>
              <a:ahLst/>
              <a:cxnLst/>
              <a:rect l="l" t="t" r="r" b="b"/>
              <a:pathLst>
                <a:path w="4604" h="5359" fill="none" extrusionOk="0">
                  <a:moveTo>
                    <a:pt x="0" y="5359"/>
                  </a:moveTo>
                  <a:lnTo>
                    <a:pt x="4603" y="1"/>
                  </a:lnTo>
                </a:path>
              </a:pathLst>
            </a:custGeom>
            <a:grpFill/>
            <a:ln w="38100"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6;p39">
              <a:extLst>
                <a:ext uri="{FF2B5EF4-FFF2-40B4-BE49-F238E27FC236}">
                  <a16:creationId xmlns:a16="http://schemas.microsoft.com/office/drawing/2014/main" id="{4626B4F9-F929-03E0-5D28-F57B4515EC00}"/>
                </a:ext>
              </a:extLst>
            </p:cNvPr>
            <p:cNvSpPr/>
            <p:nvPr/>
          </p:nvSpPr>
          <p:spPr>
            <a:xfrm>
              <a:off x="5600075" y="5217475"/>
              <a:ext cx="127275" cy="16475"/>
            </a:xfrm>
            <a:custGeom>
              <a:avLst/>
              <a:gdLst/>
              <a:ahLst/>
              <a:cxnLst/>
              <a:rect l="l" t="t" r="r" b="b"/>
              <a:pathLst>
                <a:path w="5091" h="659" fill="none" extrusionOk="0">
                  <a:moveTo>
                    <a:pt x="5090" y="658"/>
                  </a:moveTo>
                  <a:lnTo>
                    <a:pt x="0" y="1"/>
                  </a:lnTo>
                </a:path>
              </a:pathLst>
            </a:custGeom>
            <a:grpFill/>
            <a:ln w="38100"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7;p39">
              <a:extLst>
                <a:ext uri="{FF2B5EF4-FFF2-40B4-BE49-F238E27FC236}">
                  <a16:creationId xmlns:a16="http://schemas.microsoft.com/office/drawing/2014/main" id="{045025B6-2371-6B33-A355-08ADB79C0A04}"/>
                </a:ext>
              </a:extLst>
            </p:cNvPr>
            <p:cNvSpPr/>
            <p:nvPr/>
          </p:nvSpPr>
          <p:spPr>
            <a:xfrm>
              <a:off x="5497775" y="5299675"/>
              <a:ext cx="4900" cy="126675"/>
            </a:xfrm>
            <a:custGeom>
              <a:avLst/>
              <a:gdLst/>
              <a:ahLst/>
              <a:cxnLst/>
              <a:rect l="l" t="t" r="r" b="b"/>
              <a:pathLst>
                <a:path w="196" h="5067" fill="none" extrusionOk="0">
                  <a:moveTo>
                    <a:pt x="0" y="5067"/>
                  </a:moveTo>
                  <a:lnTo>
                    <a:pt x="195" y="1"/>
                  </a:lnTo>
                </a:path>
              </a:pathLst>
            </a:custGeom>
            <a:grpFill/>
            <a:ln w="38100"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68;p39">
              <a:extLst>
                <a:ext uri="{FF2B5EF4-FFF2-40B4-BE49-F238E27FC236}">
                  <a16:creationId xmlns:a16="http://schemas.microsoft.com/office/drawing/2014/main" id="{C282D26C-8951-0A0C-47C9-01CEECDF8664}"/>
                </a:ext>
              </a:extLst>
            </p:cNvPr>
            <p:cNvSpPr/>
            <p:nvPr/>
          </p:nvSpPr>
          <p:spPr>
            <a:xfrm>
              <a:off x="5277975" y="5241825"/>
              <a:ext cx="141275" cy="58500"/>
            </a:xfrm>
            <a:custGeom>
              <a:avLst/>
              <a:gdLst/>
              <a:ahLst/>
              <a:cxnLst/>
              <a:rect l="l" t="t" r="r" b="b"/>
              <a:pathLst>
                <a:path w="5651" h="2340" fill="none" extrusionOk="0">
                  <a:moveTo>
                    <a:pt x="0" y="2339"/>
                  </a:moveTo>
                  <a:lnTo>
                    <a:pt x="5651" y="1"/>
                  </a:lnTo>
                </a:path>
              </a:pathLst>
            </a:custGeom>
            <a:grpFill/>
            <a:ln w="38100"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raphic 3">
            <a:extLst>
              <a:ext uri="{FF2B5EF4-FFF2-40B4-BE49-F238E27FC236}">
                <a16:creationId xmlns:a16="http://schemas.microsoft.com/office/drawing/2014/main" id="{8BD1D3FC-CFCD-B06E-91D0-723E39D50C90}"/>
              </a:ext>
            </a:extLst>
          </p:cNvPr>
          <p:cNvGrpSpPr/>
          <p:nvPr/>
        </p:nvGrpSpPr>
        <p:grpSpPr>
          <a:xfrm>
            <a:off x="6849637" y="2473244"/>
            <a:ext cx="1037794" cy="1036764"/>
            <a:chOff x="10436851" y="3696286"/>
            <a:chExt cx="1037794" cy="1036764"/>
          </a:xfrm>
          <a:solidFill>
            <a:srgbClr val="60220F"/>
          </a:solidFill>
        </p:grpSpPr>
        <p:sp>
          <p:nvSpPr>
            <p:cNvPr id="36" name="Freeform 1281">
              <a:extLst>
                <a:ext uri="{FF2B5EF4-FFF2-40B4-BE49-F238E27FC236}">
                  <a16:creationId xmlns:a16="http://schemas.microsoft.com/office/drawing/2014/main" id="{064FAAA1-B2A1-0821-A2EE-9E68038881B2}"/>
                </a:ext>
              </a:extLst>
            </p:cNvPr>
            <p:cNvSpPr/>
            <p:nvPr/>
          </p:nvSpPr>
          <p:spPr>
            <a:xfrm>
              <a:off x="10692957" y="4420376"/>
              <a:ext cx="647293" cy="222163"/>
            </a:xfrm>
            <a:custGeom>
              <a:avLst/>
              <a:gdLst>
                <a:gd name="connsiteX0" fmla="*/ 246849 w 647293"/>
                <a:gd name="connsiteY0" fmla="*/ 156337 h 222163"/>
                <a:gd name="connsiteX1" fmla="*/ 268792 w 647293"/>
                <a:gd name="connsiteY1" fmla="*/ 159080 h 222163"/>
                <a:gd name="connsiteX2" fmla="*/ 271535 w 647293"/>
                <a:gd name="connsiteY2" fmla="*/ 156337 h 222163"/>
                <a:gd name="connsiteX3" fmla="*/ 383987 w 647293"/>
                <a:gd name="connsiteY3" fmla="*/ 0 h 222163"/>
                <a:gd name="connsiteX4" fmla="*/ 628094 w 647293"/>
                <a:gd name="connsiteY4" fmla="*/ 0 h 222163"/>
                <a:gd name="connsiteX5" fmla="*/ 647293 w 647293"/>
                <a:gd name="connsiteY5" fmla="*/ 52113 h 222163"/>
                <a:gd name="connsiteX6" fmla="*/ 170052 w 647293"/>
                <a:gd name="connsiteY6" fmla="*/ 222164 h 222163"/>
                <a:gd name="connsiteX7" fmla="*/ 0 w 647293"/>
                <a:gd name="connsiteY7" fmla="*/ 0 h 222163"/>
                <a:gd name="connsiteX8" fmla="*/ 134396 w 647293"/>
                <a:gd name="connsiteY8" fmla="*/ 0 h 222163"/>
                <a:gd name="connsiteX9" fmla="*/ 246849 w 647293"/>
                <a:gd name="connsiteY9" fmla="*/ 156337 h 222163"/>
                <a:gd name="connsiteX10" fmla="*/ 246849 w 647293"/>
                <a:gd name="connsiteY10" fmla="*/ 156337 h 22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7293" h="222163">
                  <a:moveTo>
                    <a:pt x="246849" y="156337"/>
                  </a:moveTo>
                  <a:cubicBezTo>
                    <a:pt x="252335" y="161823"/>
                    <a:pt x="263306" y="164566"/>
                    <a:pt x="268792" y="159080"/>
                  </a:cubicBezTo>
                  <a:cubicBezTo>
                    <a:pt x="268792" y="159080"/>
                    <a:pt x="268792" y="159080"/>
                    <a:pt x="271535" y="156337"/>
                  </a:cubicBezTo>
                  <a:cubicBezTo>
                    <a:pt x="312676" y="106968"/>
                    <a:pt x="348332" y="54855"/>
                    <a:pt x="383987" y="0"/>
                  </a:cubicBezTo>
                  <a:lnTo>
                    <a:pt x="628094" y="0"/>
                  </a:lnTo>
                  <a:lnTo>
                    <a:pt x="647293" y="52113"/>
                  </a:lnTo>
                  <a:lnTo>
                    <a:pt x="170052" y="222164"/>
                  </a:lnTo>
                  <a:lnTo>
                    <a:pt x="0" y="0"/>
                  </a:lnTo>
                  <a:lnTo>
                    <a:pt x="134396" y="0"/>
                  </a:lnTo>
                  <a:cubicBezTo>
                    <a:pt x="167309" y="54855"/>
                    <a:pt x="205708" y="106968"/>
                    <a:pt x="246849" y="156337"/>
                  </a:cubicBezTo>
                  <a:lnTo>
                    <a:pt x="246849" y="156337"/>
                  </a:lnTo>
                  <a:close/>
                </a:path>
              </a:pathLst>
            </a:custGeom>
            <a:solidFill>
              <a:srgbClr val="F9A169"/>
            </a:solidFill>
            <a:ln w="27426" cap="flat">
              <a:noFill/>
              <a:prstDash val="solid"/>
              <a:miter/>
            </a:ln>
          </p:spPr>
          <p:txBody>
            <a:bodyPr rtlCol="0" anchor="ctr"/>
            <a:lstStyle/>
            <a:p>
              <a:endParaRPr lang="en-US"/>
            </a:p>
          </p:txBody>
        </p:sp>
        <p:grpSp>
          <p:nvGrpSpPr>
            <p:cNvPr id="37" name="Graphic 3">
              <a:extLst>
                <a:ext uri="{FF2B5EF4-FFF2-40B4-BE49-F238E27FC236}">
                  <a16:creationId xmlns:a16="http://schemas.microsoft.com/office/drawing/2014/main" id="{037C0957-1196-7D21-B9BF-027EB0E0C076}"/>
                </a:ext>
              </a:extLst>
            </p:cNvPr>
            <p:cNvGrpSpPr/>
            <p:nvPr/>
          </p:nvGrpSpPr>
          <p:grpSpPr>
            <a:xfrm>
              <a:off x="10436851" y="3696286"/>
              <a:ext cx="1037794" cy="1036764"/>
              <a:chOff x="10436851" y="3696286"/>
              <a:chExt cx="1037794" cy="1036764"/>
            </a:xfrm>
            <a:grpFill/>
          </p:grpSpPr>
          <p:sp>
            <p:nvSpPr>
              <p:cNvPr id="38" name="Freeform 1283">
                <a:extLst>
                  <a:ext uri="{FF2B5EF4-FFF2-40B4-BE49-F238E27FC236}">
                    <a16:creationId xmlns:a16="http://schemas.microsoft.com/office/drawing/2014/main" id="{D040C454-F9A8-EE5C-F643-E865442F84F6}"/>
                  </a:ext>
                </a:extLst>
              </p:cNvPr>
              <p:cNvSpPr/>
              <p:nvPr/>
            </p:nvSpPr>
            <p:spPr>
              <a:xfrm>
                <a:off x="10821867" y="3849881"/>
                <a:ext cx="257819" cy="257819"/>
              </a:xfrm>
              <a:custGeom>
                <a:avLst/>
                <a:gdLst>
                  <a:gd name="connsiteX0" fmla="*/ 257820 w 257819"/>
                  <a:gd name="connsiteY0" fmla="*/ 128910 h 257819"/>
                  <a:gd name="connsiteX1" fmla="*/ 128910 w 257819"/>
                  <a:gd name="connsiteY1" fmla="*/ 0 h 257819"/>
                  <a:gd name="connsiteX2" fmla="*/ 0 w 257819"/>
                  <a:gd name="connsiteY2" fmla="*/ 128910 h 257819"/>
                  <a:gd name="connsiteX3" fmla="*/ 128910 w 257819"/>
                  <a:gd name="connsiteY3" fmla="*/ 257820 h 257819"/>
                  <a:gd name="connsiteX4" fmla="*/ 257820 w 257819"/>
                  <a:gd name="connsiteY4" fmla="*/ 128910 h 257819"/>
                  <a:gd name="connsiteX5" fmla="*/ 30171 w 257819"/>
                  <a:gd name="connsiteY5" fmla="*/ 128910 h 257819"/>
                  <a:gd name="connsiteX6" fmla="*/ 128910 w 257819"/>
                  <a:gd name="connsiteY6" fmla="*/ 30171 h 257819"/>
                  <a:gd name="connsiteX7" fmla="*/ 227649 w 257819"/>
                  <a:gd name="connsiteY7" fmla="*/ 128910 h 257819"/>
                  <a:gd name="connsiteX8" fmla="*/ 128910 w 257819"/>
                  <a:gd name="connsiteY8" fmla="*/ 227649 h 257819"/>
                  <a:gd name="connsiteX9" fmla="*/ 30171 w 257819"/>
                  <a:gd name="connsiteY9" fmla="*/ 128910 h 25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819" h="257819">
                    <a:moveTo>
                      <a:pt x="257820" y="128910"/>
                    </a:moveTo>
                    <a:cubicBezTo>
                      <a:pt x="257820" y="57598"/>
                      <a:pt x="200222" y="0"/>
                      <a:pt x="128910" y="0"/>
                    </a:cubicBezTo>
                    <a:cubicBezTo>
                      <a:pt x="57598" y="0"/>
                      <a:pt x="0" y="57598"/>
                      <a:pt x="0" y="128910"/>
                    </a:cubicBezTo>
                    <a:cubicBezTo>
                      <a:pt x="0" y="200222"/>
                      <a:pt x="57598" y="257820"/>
                      <a:pt x="128910" y="257820"/>
                    </a:cubicBezTo>
                    <a:cubicBezTo>
                      <a:pt x="200222" y="257820"/>
                      <a:pt x="257820" y="200222"/>
                      <a:pt x="257820" y="128910"/>
                    </a:cubicBezTo>
                    <a:close/>
                    <a:moveTo>
                      <a:pt x="30171" y="128910"/>
                    </a:moveTo>
                    <a:cubicBezTo>
                      <a:pt x="30171" y="74055"/>
                      <a:pt x="74055" y="30171"/>
                      <a:pt x="128910" y="30171"/>
                    </a:cubicBezTo>
                    <a:cubicBezTo>
                      <a:pt x="183766" y="30171"/>
                      <a:pt x="227649" y="74055"/>
                      <a:pt x="227649" y="128910"/>
                    </a:cubicBezTo>
                    <a:cubicBezTo>
                      <a:pt x="227649" y="183765"/>
                      <a:pt x="183766" y="227649"/>
                      <a:pt x="128910" y="227649"/>
                    </a:cubicBezTo>
                    <a:cubicBezTo>
                      <a:pt x="74055" y="227649"/>
                      <a:pt x="30171" y="183765"/>
                      <a:pt x="30171" y="128910"/>
                    </a:cubicBezTo>
                    <a:close/>
                  </a:path>
                </a:pathLst>
              </a:custGeom>
              <a:grpFill/>
              <a:ln w="27426" cap="flat">
                <a:noFill/>
                <a:prstDash val="solid"/>
                <a:miter/>
              </a:ln>
            </p:spPr>
            <p:txBody>
              <a:bodyPr rtlCol="0" anchor="ctr"/>
              <a:lstStyle/>
              <a:p>
                <a:endParaRPr lang="en-US"/>
              </a:p>
            </p:txBody>
          </p:sp>
          <p:sp>
            <p:nvSpPr>
              <p:cNvPr id="39" name="Freeform 1284">
                <a:extLst>
                  <a:ext uri="{FF2B5EF4-FFF2-40B4-BE49-F238E27FC236}">
                    <a16:creationId xmlns:a16="http://schemas.microsoft.com/office/drawing/2014/main" id="{9C6DC937-C971-B224-CC37-F3F3C718CD7E}"/>
                  </a:ext>
                </a:extLst>
              </p:cNvPr>
              <p:cNvSpPr/>
              <p:nvPr/>
            </p:nvSpPr>
            <p:spPr>
              <a:xfrm>
                <a:off x="10436851" y="3696286"/>
                <a:ext cx="1037794" cy="1036764"/>
              </a:xfrm>
              <a:custGeom>
                <a:avLst/>
                <a:gdLst>
                  <a:gd name="connsiteX0" fmla="*/ 1032309 w 1037794"/>
                  <a:gd name="connsiteY0" fmla="*/ 1017565 h 1036764"/>
                  <a:gd name="connsiteX1" fmla="*/ 908885 w 1037794"/>
                  <a:gd name="connsiteY1" fmla="*/ 691176 h 1036764"/>
                  <a:gd name="connsiteX2" fmla="*/ 895171 w 1037794"/>
                  <a:gd name="connsiteY2" fmla="*/ 680205 h 1036764"/>
                  <a:gd name="connsiteX3" fmla="*/ 659293 w 1037794"/>
                  <a:gd name="connsiteY3" fmla="*/ 680205 h 1036764"/>
                  <a:gd name="connsiteX4" fmla="*/ 664779 w 1037794"/>
                  <a:gd name="connsiteY4" fmla="*/ 671977 h 1036764"/>
                  <a:gd name="connsiteX5" fmla="*/ 799174 w 1037794"/>
                  <a:gd name="connsiteY5" fmla="*/ 282505 h 1036764"/>
                  <a:gd name="connsiteX6" fmla="*/ 516669 w 1037794"/>
                  <a:gd name="connsiteY6" fmla="*/ 0 h 1036764"/>
                  <a:gd name="connsiteX7" fmla="*/ 234164 w 1037794"/>
                  <a:gd name="connsiteY7" fmla="*/ 282505 h 1036764"/>
                  <a:gd name="connsiteX8" fmla="*/ 368559 w 1037794"/>
                  <a:gd name="connsiteY8" fmla="*/ 671977 h 1036764"/>
                  <a:gd name="connsiteX9" fmla="*/ 374045 w 1037794"/>
                  <a:gd name="connsiteY9" fmla="*/ 680205 h 1036764"/>
                  <a:gd name="connsiteX10" fmla="*/ 138167 w 1037794"/>
                  <a:gd name="connsiteY10" fmla="*/ 680205 h 1036764"/>
                  <a:gd name="connsiteX11" fmla="*/ 124453 w 1037794"/>
                  <a:gd name="connsiteY11" fmla="*/ 691176 h 1036764"/>
                  <a:gd name="connsiteX12" fmla="*/ 1029 w 1037794"/>
                  <a:gd name="connsiteY12" fmla="*/ 1017565 h 1036764"/>
                  <a:gd name="connsiteX13" fmla="*/ 9257 w 1037794"/>
                  <a:gd name="connsiteY13" fmla="*/ 1036764 h 1036764"/>
                  <a:gd name="connsiteX14" fmla="*/ 14742 w 1037794"/>
                  <a:gd name="connsiteY14" fmla="*/ 1036764 h 1036764"/>
                  <a:gd name="connsiteX15" fmla="*/ 1021338 w 1037794"/>
                  <a:gd name="connsiteY15" fmla="*/ 1036764 h 1036764"/>
                  <a:gd name="connsiteX16" fmla="*/ 1037794 w 1037794"/>
                  <a:gd name="connsiteY16" fmla="*/ 1020307 h 1036764"/>
                  <a:gd name="connsiteX17" fmla="*/ 1032309 w 1037794"/>
                  <a:gd name="connsiteY17" fmla="*/ 1017565 h 1036764"/>
                  <a:gd name="connsiteX18" fmla="*/ 1032309 w 1037794"/>
                  <a:gd name="connsiteY18" fmla="*/ 1017565 h 1036764"/>
                  <a:gd name="connsiteX19" fmla="*/ 261592 w 1037794"/>
                  <a:gd name="connsiteY19" fmla="*/ 282505 h 1036764"/>
                  <a:gd name="connsiteX20" fmla="*/ 513926 w 1037794"/>
                  <a:gd name="connsiteY20" fmla="*/ 30170 h 1036764"/>
                  <a:gd name="connsiteX21" fmla="*/ 766261 w 1037794"/>
                  <a:gd name="connsiteY21" fmla="*/ 282505 h 1036764"/>
                  <a:gd name="connsiteX22" fmla="*/ 766261 w 1037794"/>
                  <a:gd name="connsiteY22" fmla="*/ 282505 h 1036764"/>
                  <a:gd name="connsiteX23" fmla="*/ 513926 w 1037794"/>
                  <a:gd name="connsiteY23" fmla="*/ 831057 h 1036764"/>
                  <a:gd name="connsiteX24" fmla="*/ 261592 w 1037794"/>
                  <a:gd name="connsiteY24" fmla="*/ 282505 h 1036764"/>
                  <a:gd name="connsiteX25" fmla="*/ 261592 w 1037794"/>
                  <a:gd name="connsiteY25" fmla="*/ 282505 h 1036764"/>
                  <a:gd name="connsiteX26" fmla="*/ 502955 w 1037794"/>
                  <a:gd name="connsiteY26" fmla="*/ 866713 h 1036764"/>
                  <a:gd name="connsiteX27" fmla="*/ 524897 w 1037794"/>
                  <a:gd name="connsiteY27" fmla="*/ 869456 h 1036764"/>
                  <a:gd name="connsiteX28" fmla="*/ 527640 w 1037794"/>
                  <a:gd name="connsiteY28" fmla="*/ 866713 h 1036764"/>
                  <a:gd name="connsiteX29" fmla="*/ 640093 w 1037794"/>
                  <a:gd name="connsiteY29" fmla="*/ 710375 h 1036764"/>
                  <a:gd name="connsiteX30" fmla="*/ 884200 w 1037794"/>
                  <a:gd name="connsiteY30" fmla="*/ 710375 h 1036764"/>
                  <a:gd name="connsiteX31" fmla="*/ 903399 w 1037794"/>
                  <a:gd name="connsiteY31" fmla="*/ 762488 h 1036764"/>
                  <a:gd name="connsiteX32" fmla="*/ 426158 w 1037794"/>
                  <a:gd name="connsiteY32" fmla="*/ 932539 h 1036764"/>
                  <a:gd name="connsiteX33" fmla="*/ 256106 w 1037794"/>
                  <a:gd name="connsiteY33" fmla="*/ 710375 h 1036764"/>
                  <a:gd name="connsiteX34" fmla="*/ 390502 w 1037794"/>
                  <a:gd name="connsiteY34" fmla="*/ 710375 h 1036764"/>
                  <a:gd name="connsiteX35" fmla="*/ 502955 w 1037794"/>
                  <a:gd name="connsiteY35" fmla="*/ 866713 h 1036764"/>
                  <a:gd name="connsiteX36" fmla="*/ 502955 w 1037794"/>
                  <a:gd name="connsiteY36" fmla="*/ 866713 h 1036764"/>
                  <a:gd name="connsiteX37" fmla="*/ 423415 w 1037794"/>
                  <a:gd name="connsiteY37" fmla="*/ 965452 h 1036764"/>
                  <a:gd name="connsiteX38" fmla="*/ 423415 w 1037794"/>
                  <a:gd name="connsiteY38" fmla="*/ 965452 h 1036764"/>
                  <a:gd name="connsiteX39" fmla="*/ 708662 w 1037794"/>
                  <a:gd name="connsiteY39" fmla="*/ 863970 h 1036764"/>
                  <a:gd name="connsiteX40" fmla="*/ 818373 w 1037794"/>
                  <a:gd name="connsiteY40" fmla="*/ 1006594 h 1036764"/>
                  <a:gd name="connsiteX41" fmla="*/ 305476 w 1037794"/>
                  <a:gd name="connsiteY41" fmla="*/ 1006594 h 1036764"/>
                  <a:gd name="connsiteX42" fmla="*/ 423415 w 1037794"/>
                  <a:gd name="connsiteY42" fmla="*/ 965452 h 1036764"/>
                  <a:gd name="connsiteX43" fmla="*/ 146395 w 1037794"/>
                  <a:gd name="connsiteY43" fmla="*/ 710375 h 1036764"/>
                  <a:gd name="connsiteX44" fmla="*/ 217707 w 1037794"/>
                  <a:gd name="connsiteY44" fmla="*/ 710375 h 1036764"/>
                  <a:gd name="connsiteX45" fmla="*/ 395987 w 1037794"/>
                  <a:gd name="connsiteY45" fmla="*/ 943510 h 1036764"/>
                  <a:gd name="connsiteX46" fmla="*/ 214964 w 1037794"/>
                  <a:gd name="connsiteY46" fmla="*/ 1006594 h 1036764"/>
                  <a:gd name="connsiteX47" fmla="*/ 33942 w 1037794"/>
                  <a:gd name="connsiteY47" fmla="*/ 1006594 h 1036764"/>
                  <a:gd name="connsiteX48" fmla="*/ 146395 w 1037794"/>
                  <a:gd name="connsiteY48" fmla="*/ 710375 h 1036764"/>
                  <a:gd name="connsiteX49" fmla="*/ 859514 w 1037794"/>
                  <a:gd name="connsiteY49" fmla="*/ 1006594 h 1036764"/>
                  <a:gd name="connsiteX50" fmla="*/ 741576 w 1037794"/>
                  <a:gd name="connsiteY50" fmla="*/ 852999 h 1036764"/>
                  <a:gd name="connsiteX51" fmla="*/ 914370 w 1037794"/>
                  <a:gd name="connsiteY51" fmla="*/ 789916 h 1036764"/>
                  <a:gd name="connsiteX52" fmla="*/ 996653 w 1037794"/>
                  <a:gd name="connsiteY52" fmla="*/ 1006594 h 1036764"/>
                  <a:gd name="connsiteX53" fmla="*/ 859514 w 1037794"/>
                  <a:gd name="connsiteY53" fmla="*/ 1006594 h 103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37794" h="1036764">
                    <a:moveTo>
                      <a:pt x="1032309" y="1017565"/>
                    </a:moveTo>
                    <a:lnTo>
                      <a:pt x="908885" y="691176"/>
                    </a:lnTo>
                    <a:cubicBezTo>
                      <a:pt x="906142" y="685691"/>
                      <a:pt x="900656" y="680205"/>
                      <a:pt x="895171" y="680205"/>
                    </a:cubicBezTo>
                    <a:lnTo>
                      <a:pt x="659293" y="680205"/>
                    </a:lnTo>
                    <a:cubicBezTo>
                      <a:pt x="662036" y="677462"/>
                      <a:pt x="662036" y="674719"/>
                      <a:pt x="664779" y="671977"/>
                    </a:cubicBezTo>
                    <a:cubicBezTo>
                      <a:pt x="755290" y="521125"/>
                      <a:pt x="801917" y="389472"/>
                      <a:pt x="799174" y="282505"/>
                    </a:cubicBezTo>
                    <a:cubicBezTo>
                      <a:pt x="799174" y="126167"/>
                      <a:pt x="673007" y="0"/>
                      <a:pt x="516669" y="0"/>
                    </a:cubicBezTo>
                    <a:cubicBezTo>
                      <a:pt x="360331" y="0"/>
                      <a:pt x="234164" y="126167"/>
                      <a:pt x="234164" y="282505"/>
                    </a:cubicBezTo>
                    <a:cubicBezTo>
                      <a:pt x="234164" y="392215"/>
                      <a:pt x="278048" y="523867"/>
                      <a:pt x="368559" y="671977"/>
                    </a:cubicBezTo>
                    <a:cubicBezTo>
                      <a:pt x="371302" y="674719"/>
                      <a:pt x="371302" y="677462"/>
                      <a:pt x="374045" y="680205"/>
                    </a:cubicBezTo>
                    <a:lnTo>
                      <a:pt x="138167" y="680205"/>
                    </a:lnTo>
                    <a:cubicBezTo>
                      <a:pt x="132681" y="680205"/>
                      <a:pt x="127196" y="682948"/>
                      <a:pt x="124453" y="691176"/>
                    </a:cubicBezTo>
                    <a:lnTo>
                      <a:pt x="1029" y="1017565"/>
                    </a:lnTo>
                    <a:cubicBezTo>
                      <a:pt x="-1714" y="1025793"/>
                      <a:pt x="1029" y="1034021"/>
                      <a:pt x="9257" y="1036764"/>
                    </a:cubicBezTo>
                    <a:cubicBezTo>
                      <a:pt x="12000" y="1036764"/>
                      <a:pt x="12000" y="1036764"/>
                      <a:pt x="14742" y="1036764"/>
                    </a:cubicBezTo>
                    <a:lnTo>
                      <a:pt x="1021338" y="1036764"/>
                    </a:lnTo>
                    <a:cubicBezTo>
                      <a:pt x="1029566" y="1036764"/>
                      <a:pt x="1037794" y="1031278"/>
                      <a:pt x="1037794" y="1020307"/>
                    </a:cubicBezTo>
                    <a:cubicBezTo>
                      <a:pt x="1032309" y="1020307"/>
                      <a:pt x="1032309" y="1020307"/>
                      <a:pt x="1032309" y="1017565"/>
                    </a:cubicBezTo>
                    <a:lnTo>
                      <a:pt x="1032309" y="1017565"/>
                    </a:lnTo>
                    <a:close/>
                    <a:moveTo>
                      <a:pt x="261592" y="282505"/>
                    </a:moveTo>
                    <a:cubicBezTo>
                      <a:pt x="261592" y="142624"/>
                      <a:pt x="374045" y="30170"/>
                      <a:pt x="513926" y="30170"/>
                    </a:cubicBezTo>
                    <a:cubicBezTo>
                      <a:pt x="653807" y="30170"/>
                      <a:pt x="766261" y="142624"/>
                      <a:pt x="766261" y="282505"/>
                    </a:cubicBezTo>
                    <a:lnTo>
                      <a:pt x="766261" y="282505"/>
                    </a:lnTo>
                    <a:cubicBezTo>
                      <a:pt x="766261" y="499183"/>
                      <a:pt x="566039" y="767973"/>
                      <a:pt x="513926" y="831057"/>
                    </a:cubicBezTo>
                    <a:cubicBezTo>
                      <a:pt x="461813" y="767973"/>
                      <a:pt x="258849" y="501926"/>
                      <a:pt x="261592" y="282505"/>
                    </a:cubicBezTo>
                    <a:lnTo>
                      <a:pt x="261592" y="282505"/>
                    </a:lnTo>
                    <a:close/>
                    <a:moveTo>
                      <a:pt x="502955" y="866713"/>
                    </a:moveTo>
                    <a:cubicBezTo>
                      <a:pt x="508441" y="872198"/>
                      <a:pt x="519411" y="874941"/>
                      <a:pt x="524897" y="869456"/>
                    </a:cubicBezTo>
                    <a:cubicBezTo>
                      <a:pt x="524897" y="869456"/>
                      <a:pt x="524897" y="869456"/>
                      <a:pt x="527640" y="866713"/>
                    </a:cubicBezTo>
                    <a:cubicBezTo>
                      <a:pt x="568782" y="817343"/>
                      <a:pt x="604437" y="765231"/>
                      <a:pt x="640093" y="710375"/>
                    </a:cubicBezTo>
                    <a:lnTo>
                      <a:pt x="884200" y="710375"/>
                    </a:lnTo>
                    <a:lnTo>
                      <a:pt x="903399" y="762488"/>
                    </a:lnTo>
                    <a:lnTo>
                      <a:pt x="426158" y="932539"/>
                    </a:lnTo>
                    <a:lnTo>
                      <a:pt x="256106" y="710375"/>
                    </a:lnTo>
                    <a:lnTo>
                      <a:pt x="390502" y="710375"/>
                    </a:lnTo>
                    <a:cubicBezTo>
                      <a:pt x="423415" y="765231"/>
                      <a:pt x="461813" y="817343"/>
                      <a:pt x="502955" y="866713"/>
                    </a:cubicBezTo>
                    <a:lnTo>
                      <a:pt x="502955" y="866713"/>
                    </a:lnTo>
                    <a:close/>
                    <a:moveTo>
                      <a:pt x="423415" y="965452"/>
                    </a:moveTo>
                    <a:lnTo>
                      <a:pt x="423415" y="965452"/>
                    </a:lnTo>
                    <a:lnTo>
                      <a:pt x="708662" y="863970"/>
                    </a:lnTo>
                    <a:lnTo>
                      <a:pt x="818373" y="1006594"/>
                    </a:lnTo>
                    <a:lnTo>
                      <a:pt x="305476" y="1006594"/>
                    </a:lnTo>
                    <a:lnTo>
                      <a:pt x="423415" y="965452"/>
                    </a:lnTo>
                    <a:close/>
                    <a:moveTo>
                      <a:pt x="146395" y="710375"/>
                    </a:moveTo>
                    <a:lnTo>
                      <a:pt x="217707" y="710375"/>
                    </a:lnTo>
                    <a:lnTo>
                      <a:pt x="395987" y="943510"/>
                    </a:lnTo>
                    <a:lnTo>
                      <a:pt x="214964" y="1006594"/>
                    </a:lnTo>
                    <a:lnTo>
                      <a:pt x="33942" y="1006594"/>
                    </a:lnTo>
                    <a:lnTo>
                      <a:pt x="146395" y="710375"/>
                    </a:lnTo>
                    <a:close/>
                    <a:moveTo>
                      <a:pt x="859514" y="1006594"/>
                    </a:moveTo>
                    <a:lnTo>
                      <a:pt x="741576" y="852999"/>
                    </a:lnTo>
                    <a:lnTo>
                      <a:pt x="914370" y="789916"/>
                    </a:lnTo>
                    <a:lnTo>
                      <a:pt x="996653" y="1006594"/>
                    </a:lnTo>
                    <a:lnTo>
                      <a:pt x="859514" y="1006594"/>
                    </a:lnTo>
                    <a:close/>
                  </a:path>
                </a:pathLst>
              </a:custGeom>
              <a:grpFill/>
              <a:ln w="27426" cap="flat">
                <a:noFill/>
                <a:prstDash val="solid"/>
                <a:miter/>
              </a:ln>
            </p:spPr>
            <p:txBody>
              <a:bodyPr rtlCol="0" anchor="ctr"/>
              <a:lstStyle/>
              <a:p>
                <a:endParaRPr lang="en-US"/>
              </a:p>
            </p:txBody>
          </p:sp>
        </p:grpSp>
      </p:grpSp>
      <p:grpSp>
        <p:nvGrpSpPr>
          <p:cNvPr id="40" name="Graphic 3">
            <a:extLst>
              <a:ext uri="{FF2B5EF4-FFF2-40B4-BE49-F238E27FC236}">
                <a16:creationId xmlns:a16="http://schemas.microsoft.com/office/drawing/2014/main" id="{33173FB2-7506-1B62-FA09-841BB1297B8C}"/>
              </a:ext>
            </a:extLst>
          </p:cNvPr>
          <p:cNvGrpSpPr/>
          <p:nvPr/>
        </p:nvGrpSpPr>
        <p:grpSpPr>
          <a:xfrm>
            <a:off x="9537977" y="2591183"/>
            <a:ext cx="1097482" cy="800886"/>
            <a:chOff x="8408232" y="3880051"/>
            <a:chExt cx="1097482" cy="800886"/>
          </a:xfrm>
          <a:solidFill>
            <a:srgbClr val="60220F"/>
          </a:solidFill>
        </p:grpSpPr>
        <p:sp>
          <p:nvSpPr>
            <p:cNvPr id="41" name="Freeform 1501">
              <a:extLst>
                <a:ext uri="{FF2B5EF4-FFF2-40B4-BE49-F238E27FC236}">
                  <a16:creationId xmlns:a16="http://schemas.microsoft.com/office/drawing/2014/main" id="{98B82BD0-F5FD-E1E9-6E06-26D2A348A366}"/>
                </a:ext>
              </a:extLst>
            </p:cNvPr>
            <p:cNvSpPr/>
            <p:nvPr/>
          </p:nvSpPr>
          <p:spPr>
            <a:xfrm>
              <a:off x="8493258" y="4565742"/>
              <a:ext cx="32912" cy="115195"/>
            </a:xfrm>
            <a:custGeom>
              <a:avLst/>
              <a:gdLst>
                <a:gd name="connsiteX0" fmla="*/ 16457 w 32912"/>
                <a:gd name="connsiteY0" fmla="*/ 0 h 115195"/>
                <a:gd name="connsiteX1" fmla="*/ 0 w 32912"/>
                <a:gd name="connsiteY1" fmla="*/ 16457 h 115195"/>
                <a:gd name="connsiteX2" fmla="*/ 0 w 32912"/>
                <a:gd name="connsiteY2" fmla="*/ 98740 h 115195"/>
                <a:gd name="connsiteX3" fmla="*/ 16457 w 32912"/>
                <a:gd name="connsiteY3" fmla="*/ 115196 h 115195"/>
                <a:gd name="connsiteX4" fmla="*/ 32913 w 32912"/>
                <a:gd name="connsiteY4" fmla="*/ 98740 h 115195"/>
                <a:gd name="connsiteX5" fmla="*/ 32913 w 32912"/>
                <a:gd name="connsiteY5" fmla="*/ 16457 h 115195"/>
                <a:gd name="connsiteX6" fmla="*/ 16457 w 32912"/>
                <a:gd name="connsiteY6" fmla="*/ 0 h 1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15195">
                  <a:moveTo>
                    <a:pt x="16457" y="0"/>
                  </a:moveTo>
                  <a:cubicBezTo>
                    <a:pt x="8228" y="0"/>
                    <a:pt x="0" y="8228"/>
                    <a:pt x="0" y="16457"/>
                  </a:cubicBezTo>
                  <a:lnTo>
                    <a:pt x="0" y="98740"/>
                  </a:lnTo>
                  <a:cubicBezTo>
                    <a:pt x="0" y="106968"/>
                    <a:pt x="8228" y="115196"/>
                    <a:pt x="16457" y="115196"/>
                  </a:cubicBezTo>
                  <a:cubicBezTo>
                    <a:pt x="24685" y="115196"/>
                    <a:pt x="32913" y="106968"/>
                    <a:pt x="32913" y="98740"/>
                  </a:cubicBezTo>
                  <a:lnTo>
                    <a:pt x="32913" y="16457"/>
                  </a:lnTo>
                  <a:cubicBezTo>
                    <a:pt x="30171" y="8228"/>
                    <a:pt x="24685" y="0"/>
                    <a:pt x="16457" y="0"/>
                  </a:cubicBezTo>
                  <a:close/>
                </a:path>
              </a:pathLst>
            </a:custGeom>
            <a:grpFill/>
            <a:ln w="27426" cap="flat">
              <a:noFill/>
              <a:prstDash val="solid"/>
              <a:miter/>
            </a:ln>
          </p:spPr>
          <p:txBody>
            <a:bodyPr rtlCol="0" anchor="ctr"/>
            <a:lstStyle/>
            <a:p>
              <a:endParaRPr lang="en-US"/>
            </a:p>
          </p:txBody>
        </p:sp>
        <p:grpSp>
          <p:nvGrpSpPr>
            <p:cNvPr id="42" name="Graphic 3">
              <a:extLst>
                <a:ext uri="{FF2B5EF4-FFF2-40B4-BE49-F238E27FC236}">
                  <a16:creationId xmlns:a16="http://schemas.microsoft.com/office/drawing/2014/main" id="{9996091E-A7B8-07DE-0A72-7A90B1BA8086}"/>
                </a:ext>
              </a:extLst>
            </p:cNvPr>
            <p:cNvGrpSpPr/>
            <p:nvPr/>
          </p:nvGrpSpPr>
          <p:grpSpPr>
            <a:xfrm>
              <a:off x="8408232" y="3880051"/>
              <a:ext cx="1097482" cy="800886"/>
              <a:chOff x="8408232" y="3880051"/>
              <a:chExt cx="1097482" cy="800886"/>
            </a:xfrm>
            <a:grpFill/>
          </p:grpSpPr>
          <p:sp>
            <p:nvSpPr>
              <p:cNvPr id="43" name="Freeform 1503">
                <a:extLst>
                  <a:ext uri="{FF2B5EF4-FFF2-40B4-BE49-F238E27FC236}">
                    <a16:creationId xmlns:a16="http://schemas.microsoft.com/office/drawing/2014/main" id="{C9EFABA3-8F63-3142-298B-9F73D2D4931F}"/>
                  </a:ext>
                </a:extLst>
              </p:cNvPr>
              <p:cNvSpPr/>
              <p:nvPr/>
            </p:nvSpPr>
            <p:spPr>
              <a:xfrm>
                <a:off x="8408232" y="3880051"/>
                <a:ext cx="1097482" cy="800886"/>
              </a:xfrm>
              <a:custGeom>
                <a:avLst/>
                <a:gdLst>
                  <a:gd name="connsiteX0" fmla="*/ 1055965 w 1097482"/>
                  <a:gd name="connsiteY0" fmla="*/ 586951 h 800886"/>
                  <a:gd name="connsiteX1" fmla="*/ 990139 w 1097482"/>
                  <a:gd name="connsiteY1" fmla="*/ 567752 h 800886"/>
                  <a:gd name="connsiteX2" fmla="*/ 984653 w 1097482"/>
                  <a:gd name="connsiteY2" fmla="*/ 562266 h 800886"/>
                  <a:gd name="connsiteX3" fmla="*/ 984653 w 1097482"/>
                  <a:gd name="connsiteY3" fmla="*/ 540324 h 800886"/>
                  <a:gd name="connsiteX4" fmla="*/ 1001110 w 1097482"/>
                  <a:gd name="connsiteY4" fmla="*/ 526610 h 800886"/>
                  <a:gd name="connsiteX5" fmla="*/ 1036766 w 1097482"/>
                  <a:gd name="connsiteY5" fmla="*/ 441585 h 800886"/>
                  <a:gd name="connsiteX6" fmla="*/ 1036766 w 1097482"/>
                  <a:gd name="connsiteY6" fmla="*/ 411414 h 800886"/>
                  <a:gd name="connsiteX7" fmla="*/ 1042252 w 1097482"/>
                  <a:gd name="connsiteY7" fmla="*/ 397701 h 800886"/>
                  <a:gd name="connsiteX8" fmla="*/ 1053223 w 1097482"/>
                  <a:gd name="connsiteY8" fmla="*/ 353816 h 800886"/>
                  <a:gd name="connsiteX9" fmla="*/ 1053223 w 1097482"/>
                  <a:gd name="connsiteY9" fmla="*/ 271533 h 800886"/>
                  <a:gd name="connsiteX10" fmla="*/ 1036766 w 1097482"/>
                  <a:gd name="connsiteY10" fmla="*/ 255077 h 800886"/>
                  <a:gd name="connsiteX11" fmla="*/ 883171 w 1097482"/>
                  <a:gd name="connsiteY11" fmla="*/ 255077 h 800886"/>
                  <a:gd name="connsiteX12" fmla="*/ 781689 w 1097482"/>
                  <a:gd name="connsiteY12" fmla="*/ 356559 h 800886"/>
                  <a:gd name="connsiteX13" fmla="*/ 781689 w 1097482"/>
                  <a:gd name="connsiteY13" fmla="*/ 356559 h 800886"/>
                  <a:gd name="connsiteX14" fmla="*/ 789917 w 1097482"/>
                  <a:gd name="connsiteY14" fmla="*/ 394958 h 800886"/>
                  <a:gd name="connsiteX15" fmla="*/ 798145 w 1097482"/>
                  <a:gd name="connsiteY15" fmla="*/ 411414 h 800886"/>
                  <a:gd name="connsiteX16" fmla="*/ 798145 w 1097482"/>
                  <a:gd name="connsiteY16" fmla="*/ 436099 h 800886"/>
                  <a:gd name="connsiteX17" fmla="*/ 850258 w 1097482"/>
                  <a:gd name="connsiteY17" fmla="*/ 537582 h 800886"/>
                  <a:gd name="connsiteX18" fmla="*/ 850258 w 1097482"/>
                  <a:gd name="connsiteY18" fmla="*/ 559523 h 800886"/>
                  <a:gd name="connsiteX19" fmla="*/ 836544 w 1097482"/>
                  <a:gd name="connsiteY19" fmla="*/ 567752 h 800886"/>
                  <a:gd name="connsiteX20" fmla="*/ 803631 w 1097482"/>
                  <a:gd name="connsiteY20" fmla="*/ 575980 h 800886"/>
                  <a:gd name="connsiteX21" fmla="*/ 710377 w 1097482"/>
                  <a:gd name="connsiteY21" fmla="*/ 543067 h 800886"/>
                  <a:gd name="connsiteX22" fmla="*/ 704892 w 1097482"/>
                  <a:gd name="connsiteY22" fmla="*/ 532096 h 800886"/>
                  <a:gd name="connsiteX23" fmla="*/ 674721 w 1097482"/>
                  <a:gd name="connsiteY23" fmla="*/ 501926 h 800886"/>
                  <a:gd name="connsiteX24" fmla="*/ 674721 w 1097482"/>
                  <a:gd name="connsiteY24" fmla="*/ 449813 h 800886"/>
                  <a:gd name="connsiteX25" fmla="*/ 682949 w 1097482"/>
                  <a:gd name="connsiteY25" fmla="*/ 441585 h 800886"/>
                  <a:gd name="connsiteX26" fmla="*/ 740547 w 1097482"/>
                  <a:gd name="connsiteY26" fmla="*/ 304447 h 800886"/>
                  <a:gd name="connsiteX27" fmla="*/ 740547 w 1097482"/>
                  <a:gd name="connsiteY27" fmla="*/ 263305 h 800886"/>
                  <a:gd name="connsiteX28" fmla="*/ 757004 w 1097482"/>
                  <a:gd name="connsiteY28" fmla="*/ 186508 h 800886"/>
                  <a:gd name="connsiteX29" fmla="*/ 757004 w 1097482"/>
                  <a:gd name="connsiteY29" fmla="*/ 16457 h 800886"/>
                  <a:gd name="connsiteX30" fmla="*/ 740547 w 1097482"/>
                  <a:gd name="connsiteY30" fmla="*/ 0 h 800886"/>
                  <a:gd name="connsiteX31" fmla="*/ 501926 w 1097482"/>
                  <a:gd name="connsiteY31" fmla="*/ 0 h 800886"/>
                  <a:gd name="connsiteX32" fmla="*/ 348332 w 1097482"/>
                  <a:gd name="connsiteY32" fmla="*/ 153595 h 800886"/>
                  <a:gd name="connsiteX33" fmla="*/ 348332 w 1097482"/>
                  <a:gd name="connsiteY33" fmla="*/ 186508 h 800886"/>
                  <a:gd name="connsiteX34" fmla="*/ 364788 w 1097482"/>
                  <a:gd name="connsiteY34" fmla="*/ 263305 h 800886"/>
                  <a:gd name="connsiteX35" fmla="*/ 364788 w 1097482"/>
                  <a:gd name="connsiteY35" fmla="*/ 298961 h 800886"/>
                  <a:gd name="connsiteX36" fmla="*/ 433357 w 1097482"/>
                  <a:gd name="connsiteY36" fmla="*/ 447070 h 800886"/>
                  <a:gd name="connsiteX37" fmla="*/ 433357 w 1097482"/>
                  <a:gd name="connsiteY37" fmla="*/ 501926 h 800886"/>
                  <a:gd name="connsiteX38" fmla="*/ 403187 w 1097482"/>
                  <a:gd name="connsiteY38" fmla="*/ 532096 h 800886"/>
                  <a:gd name="connsiteX39" fmla="*/ 397701 w 1097482"/>
                  <a:gd name="connsiteY39" fmla="*/ 543067 h 800886"/>
                  <a:gd name="connsiteX40" fmla="*/ 298961 w 1097482"/>
                  <a:gd name="connsiteY40" fmla="*/ 578723 h 800886"/>
                  <a:gd name="connsiteX41" fmla="*/ 279763 w 1097482"/>
                  <a:gd name="connsiteY41" fmla="*/ 589694 h 800886"/>
                  <a:gd name="connsiteX42" fmla="*/ 263306 w 1097482"/>
                  <a:gd name="connsiteY42" fmla="*/ 581466 h 800886"/>
                  <a:gd name="connsiteX43" fmla="*/ 323646 w 1097482"/>
                  <a:gd name="connsiteY43" fmla="*/ 532096 h 800886"/>
                  <a:gd name="connsiteX44" fmla="*/ 323646 w 1097482"/>
                  <a:gd name="connsiteY44" fmla="*/ 518382 h 800886"/>
                  <a:gd name="connsiteX45" fmla="*/ 309932 w 1097482"/>
                  <a:gd name="connsiteY45" fmla="*/ 419643 h 800886"/>
                  <a:gd name="connsiteX46" fmla="*/ 307190 w 1097482"/>
                  <a:gd name="connsiteY46" fmla="*/ 389472 h 800886"/>
                  <a:gd name="connsiteX47" fmla="*/ 172794 w 1097482"/>
                  <a:gd name="connsiteY47" fmla="*/ 255077 h 800886"/>
                  <a:gd name="connsiteX48" fmla="*/ 38399 w 1097482"/>
                  <a:gd name="connsiteY48" fmla="*/ 389472 h 800886"/>
                  <a:gd name="connsiteX49" fmla="*/ 35656 w 1097482"/>
                  <a:gd name="connsiteY49" fmla="*/ 419643 h 800886"/>
                  <a:gd name="connsiteX50" fmla="*/ 21942 w 1097482"/>
                  <a:gd name="connsiteY50" fmla="*/ 518382 h 800886"/>
                  <a:gd name="connsiteX51" fmla="*/ 21942 w 1097482"/>
                  <a:gd name="connsiteY51" fmla="*/ 532096 h 800886"/>
                  <a:gd name="connsiteX52" fmla="*/ 82283 w 1097482"/>
                  <a:gd name="connsiteY52" fmla="*/ 581466 h 800886"/>
                  <a:gd name="connsiteX53" fmla="*/ 38399 w 1097482"/>
                  <a:gd name="connsiteY53" fmla="*/ 603408 h 800886"/>
                  <a:gd name="connsiteX54" fmla="*/ 0 w 1097482"/>
                  <a:gd name="connsiteY54" fmla="*/ 663748 h 800886"/>
                  <a:gd name="connsiteX55" fmla="*/ 0 w 1097482"/>
                  <a:gd name="connsiteY55" fmla="*/ 781687 h 800886"/>
                  <a:gd name="connsiteX56" fmla="*/ 16457 w 1097482"/>
                  <a:gd name="connsiteY56" fmla="*/ 798144 h 800886"/>
                  <a:gd name="connsiteX57" fmla="*/ 32914 w 1097482"/>
                  <a:gd name="connsiteY57" fmla="*/ 781687 h 800886"/>
                  <a:gd name="connsiteX58" fmla="*/ 32914 w 1097482"/>
                  <a:gd name="connsiteY58" fmla="*/ 663748 h 800886"/>
                  <a:gd name="connsiteX59" fmla="*/ 52112 w 1097482"/>
                  <a:gd name="connsiteY59" fmla="*/ 633578 h 800886"/>
                  <a:gd name="connsiteX60" fmla="*/ 104225 w 1097482"/>
                  <a:gd name="connsiteY60" fmla="*/ 606151 h 800886"/>
                  <a:gd name="connsiteX61" fmla="*/ 123425 w 1097482"/>
                  <a:gd name="connsiteY61" fmla="*/ 622607 h 800886"/>
                  <a:gd name="connsiteX62" fmla="*/ 170052 w 1097482"/>
                  <a:gd name="connsiteY62" fmla="*/ 641806 h 800886"/>
                  <a:gd name="connsiteX63" fmla="*/ 216678 w 1097482"/>
                  <a:gd name="connsiteY63" fmla="*/ 622607 h 800886"/>
                  <a:gd name="connsiteX64" fmla="*/ 235878 w 1097482"/>
                  <a:gd name="connsiteY64" fmla="*/ 606151 h 800886"/>
                  <a:gd name="connsiteX65" fmla="*/ 252335 w 1097482"/>
                  <a:gd name="connsiteY65" fmla="*/ 614379 h 800886"/>
                  <a:gd name="connsiteX66" fmla="*/ 238621 w 1097482"/>
                  <a:gd name="connsiteY66" fmla="*/ 658263 h 800886"/>
                  <a:gd name="connsiteX67" fmla="*/ 238621 w 1097482"/>
                  <a:gd name="connsiteY67" fmla="*/ 781687 h 800886"/>
                  <a:gd name="connsiteX68" fmla="*/ 255077 w 1097482"/>
                  <a:gd name="connsiteY68" fmla="*/ 798144 h 800886"/>
                  <a:gd name="connsiteX69" fmla="*/ 271534 w 1097482"/>
                  <a:gd name="connsiteY69" fmla="*/ 781687 h 800886"/>
                  <a:gd name="connsiteX70" fmla="*/ 271534 w 1097482"/>
                  <a:gd name="connsiteY70" fmla="*/ 658263 h 800886"/>
                  <a:gd name="connsiteX71" fmla="*/ 307190 w 1097482"/>
                  <a:gd name="connsiteY71" fmla="*/ 608893 h 800886"/>
                  <a:gd name="connsiteX72" fmla="*/ 411415 w 1097482"/>
                  <a:gd name="connsiteY72" fmla="*/ 570495 h 800886"/>
                  <a:gd name="connsiteX73" fmla="*/ 455300 w 1097482"/>
                  <a:gd name="connsiteY73" fmla="*/ 636321 h 800886"/>
                  <a:gd name="connsiteX74" fmla="*/ 479984 w 1097482"/>
                  <a:gd name="connsiteY74" fmla="*/ 650035 h 800886"/>
                  <a:gd name="connsiteX75" fmla="*/ 482727 w 1097482"/>
                  <a:gd name="connsiteY75" fmla="*/ 650035 h 800886"/>
                  <a:gd name="connsiteX76" fmla="*/ 504669 w 1097482"/>
                  <a:gd name="connsiteY76" fmla="*/ 639064 h 800886"/>
                  <a:gd name="connsiteX77" fmla="*/ 532097 w 1097482"/>
                  <a:gd name="connsiteY77" fmla="*/ 611636 h 800886"/>
                  <a:gd name="connsiteX78" fmla="*/ 532097 w 1097482"/>
                  <a:gd name="connsiteY78" fmla="*/ 778944 h 800886"/>
                  <a:gd name="connsiteX79" fmla="*/ 548553 w 1097482"/>
                  <a:gd name="connsiteY79" fmla="*/ 795401 h 800886"/>
                  <a:gd name="connsiteX80" fmla="*/ 565010 w 1097482"/>
                  <a:gd name="connsiteY80" fmla="*/ 778944 h 800886"/>
                  <a:gd name="connsiteX81" fmla="*/ 565010 w 1097482"/>
                  <a:gd name="connsiteY81" fmla="*/ 611636 h 800886"/>
                  <a:gd name="connsiteX82" fmla="*/ 592438 w 1097482"/>
                  <a:gd name="connsiteY82" fmla="*/ 639064 h 800886"/>
                  <a:gd name="connsiteX83" fmla="*/ 614380 w 1097482"/>
                  <a:gd name="connsiteY83" fmla="*/ 650035 h 800886"/>
                  <a:gd name="connsiteX84" fmla="*/ 617123 w 1097482"/>
                  <a:gd name="connsiteY84" fmla="*/ 650035 h 800886"/>
                  <a:gd name="connsiteX85" fmla="*/ 641807 w 1097482"/>
                  <a:gd name="connsiteY85" fmla="*/ 636321 h 800886"/>
                  <a:gd name="connsiteX86" fmla="*/ 685692 w 1097482"/>
                  <a:gd name="connsiteY86" fmla="*/ 570495 h 800886"/>
                  <a:gd name="connsiteX87" fmla="*/ 789917 w 1097482"/>
                  <a:gd name="connsiteY87" fmla="*/ 608893 h 800886"/>
                  <a:gd name="connsiteX88" fmla="*/ 825573 w 1097482"/>
                  <a:gd name="connsiteY88" fmla="*/ 658263 h 800886"/>
                  <a:gd name="connsiteX89" fmla="*/ 825573 w 1097482"/>
                  <a:gd name="connsiteY89" fmla="*/ 781687 h 800886"/>
                  <a:gd name="connsiteX90" fmla="*/ 842030 w 1097482"/>
                  <a:gd name="connsiteY90" fmla="*/ 798144 h 800886"/>
                  <a:gd name="connsiteX91" fmla="*/ 858486 w 1097482"/>
                  <a:gd name="connsiteY91" fmla="*/ 781687 h 800886"/>
                  <a:gd name="connsiteX92" fmla="*/ 858486 w 1097482"/>
                  <a:gd name="connsiteY92" fmla="*/ 658263 h 800886"/>
                  <a:gd name="connsiteX93" fmla="*/ 833801 w 1097482"/>
                  <a:gd name="connsiteY93" fmla="*/ 600665 h 800886"/>
                  <a:gd name="connsiteX94" fmla="*/ 836544 w 1097482"/>
                  <a:gd name="connsiteY94" fmla="*/ 600665 h 800886"/>
                  <a:gd name="connsiteX95" fmla="*/ 850258 w 1097482"/>
                  <a:gd name="connsiteY95" fmla="*/ 595179 h 800886"/>
                  <a:gd name="connsiteX96" fmla="*/ 891399 w 1097482"/>
                  <a:gd name="connsiteY96" fmla="*/ 636321 h 800886"/>
                  <a:gd name="connsiteX97" fmla="*/ 891399 w 1097482"/>
                  <a:gd name="connsiteY97" fmla="*/ 784430 h 800886"/>
                  <a:gd name="connsiteX98" fmla="*/ 907856 w 1097482"/>
                  <a:gd name="connsiteY98" fmla="*/ 800887 h 800886"/>
                  <a:gd name="connsiteX99" fmla="*/ 924313 w 1097482"/>
                  <a:gd name="connsiteY99" fmla="*/ 784430 h 800886"/>
                  <a:gd name="connsiteX100" fmla="*/ 924313 w 1097482"/>
                  <a:gd name="connsiteY100" fmla="*/ 636321 h 800886"/>
                  <a:gd name="connsiteX101" fmla="*/ 965454 w 1097482"/>
                  <a:gd name="connsiteY101" fmla="*/ 595179 h 800886"/>
                  <a:gd name="connsiteX102" fmla="*/ 970940 w 1097482"/>
                  <a:gd name="connsiteY102" fmla="*/ 597922 h 800886"/>
                  <a:gd name="connsiteX103" fmla="*/ 1036766 w 1097482"/>
                  <a:gd name="connsiteY103" fmla="*/ 617122 h 800886"/>
                  <a:gd name="connsiteX104" fmla="*/ 1061451 w 1097482"/>
                  <a:gd name="connsiteY104" fmla="*/ 650035 h 800886"/>
                  <a:gd name="connsiteX105" fmla="*/ 1061451 w 1097482"/>
                  <a:gd name="connsiteY105" fmla="*/ 781687 h 800886"/>
                  <a:gd name="connsiteX106" fmla="*/ 1077907 w 1097482"/>
                  <a:gd name="connsiteY106" fmla="*/ 798144 h 800886"/>
                  <a:gd name="connsiteX107" fmla="*/ 1094364 w 1097482"/>
                  <a:gd name="connsiteY107" fmla="*/ 781687 h 800886"/>
                  <a:gd name="connsiteX108" fmla="*/ 1094364 w 1097482"/>
                  <a:gd name="connsiteY108" fmla="*/ 650035 h 800886"/>
                  <a:gd name="connsiteX109" fmla="*/ 1055965 w 1097482"/>
                  <a:gd name="connsiteY109" fmla="*/ 586951 h 800886"/>
                  <a:gd name="connsiteX110" fmla="*/ 117939 w 1097482"/>
                  <a:gd name="connsiteY110" fmla="*/ 559523 h 800886"/>
                  <a:gd name="connsiteX111" fmla="*/ 65826 w 1097482"/>
                  <a:gd name="connsiteY111" fmla="*/ 526610 h 800886"/>
                  <a:gd name="connsiteX112" fmla="*/ 74055 w 1097482"/>
                  <a:gd name="connsiteY112" fmla="*/ 488212 h 800886"/>
                  <a:gd name="connsiteX113" fmla="*/ 115197 w 1097482"/>
                  <a:gd name="connsiteY113" fmla="*/ 540324 h 800886"/>
                  <a:gd name="connsiteX114" fmla="*/ 115197 w 1097482"/>
                  <a:gd name="connsiteY114" fmla="*/ 559523 h 800886"/>
                  <a:gd name="connsiteX115" fmla="*/ 211193 w 1097482"/>
                  <a:gd name="connsiteY115" fmla="*/ 603408 h 800886"/>
                  <a:gd name="connsiteX116" fmla="*/ 161823 w 1097482"/>
                  <a:gd name="connsiteY116" fmla="*/ 603408 h 800886"/>
                  <a:gd name="connsiteX117" fmla="*/ 148109 w 1097482"/>
                  <a:gd name="connsiteY117" fmla="*/ 589694 h 800886"/>
                  <a:gd name="connsiteX118" fmla="*/ 150852 w 1097482"/>
                  <a:gd name="connsiteY118" fmla="*/ 573237 h 800886"/>
                  <a:gd name="connsiteX119" fmla="*/ 150852 w 1097482"/>
                  <a:gd name="connsiteY119" fmla="*/ 556781 h 800886"/>
                  <a:gd name="connsiteX120" fmla="*/ 186508 w 1097482"/>
                  <a:gd name="connsiteY120" fmla="*/ 562266 h 800886"/>
                  <a:gd name="connsiteX121" fmla="*/ 222164 w 1097482"/>
                  <a:gd name="connsiteY121" fmla="*/ 556781 h 800886"/>
                  <a:gd name="connsiteX122" fmla="*/ 222164 w 1097482"/>
                  <a:gd name="connsiteY122" fmla="*/ 573237 h 800886"/>
                  <a:gd name="connsiteX123" fmla="*/ 224907 w 1097482"/>
                  <a:gd name="connsiteY123" fmla="*/ 589694 h 800886"/>
                  <a:gd name="connsiteX124" fmla="*/ 211193 w 1097482"/>
                  <a:gd name="connsiteY124" fmla="*/ 603408 h 800886"/>
                  <a:gd name="connsiteX125" fmla="*/ 186508 w 1097482"/>
                  <a:gd name="connsiteY125" fmla="*/ 529353 h 800886"/>
                  <a:gd name="connsiteX126" fmla="*/ 101483 w 1097482"/>
                  <a:gd name="connsiteY126" fmla="*/ 444327 h 800886"/>
                  <a:gd name="connsiteX127" fmla="*/ 85026 w 1097482"/>
                  <a:gd name="connsiteY127" fmla="*/ 427871 h 800886"/>
                  <a:gd name="connsiteX128" fmla="*/ 82283 w 1097482"/>
                  <a:gd name="connsiteY128" fmla="*/ 427871 h 800886"/>
                  <a:gd name="connsiteX129" fmla="*/ 82283 w 1097482"/>
                  <a:gd name="connsiteY129" fmla="*/ 425128 h 800886"/>
                  <a:gd name="connsiteX130" fmla="*/ 82283 w 1097482"/>
                  <a:gd name="connsiteY130" fmla="*/ 394958 h 800886"/>
                  <a:gd name="connsiteX131" fmla="*/ 115197 w 1097482"/>
                  <a:gd name="connsiteY131" fmla="*/ 320903 h 800886"/>
                  <a:gd name="connsiteX132" fmla="*/ 186508 w 1097482"/>
                  <a:gd name="connsiteY132" fmla="*/ 290733 h 800886"/>
                  <a:gd name="connsiteX133" fmla="*/ 257820 w 1097482"/>
                  <a:gd name="connsiteY133" fmla="*/ 320903 h 800886"/>
                  <a:gd name="connsiteX134" fmla="*/ 290734 w 1097482"/>
                  <a:gd name="connsiteY134" fmla="*/ 394958 h 800886"/>
                  <a:gd name="connsiteX135" fmla="*/ 290734 w 1097482"/>
                  <a:gd name="connsiteY135" fmla="*/ 425128 h 800886"/>
                  <a:gd name="connsiteX136" fmla="*/ 290734 w 1097482"/>
                  <a:gd name="connsiteY136" fmla="*/ 427871 h 800886"/>
                  <a:gd name="connsiteX137" fmla="*/ 211193 w 1097482"/>
                  <a:gd name="connsiteY137" fmla="*/ 370273 h 800886"/>
                  <a:gd name="connsiteX138" fmla="*/ 150852 w 1097482"/>
                  <a:gd name="connsiteY138" fmla="*/ 359302 h 800886"/>
                  <a:gd name="connsiteX139" fmla="*/ 139881 w 1097482"/>
                  <a:gd name="connsiteY139" fmla="*/ 364787 h 800886"/>
                  <a:gd name="connsiteX140" fmla="*/ 112454 w 1097482"/>
                  <a:gd name="connsiteY140" fmla="*/ 394958 h 800886"/>
                  <a:gd name="connsiteX141" fmla="*/ 112454 w 1097482"/>
                  <a:gd name="connsiteY141" fmla="*/ 416900 h 800886"/>
                  <a:gd name="connsiteX142" fmla="*/ 134395 w 1097482"/>
                  <a:gd name="connsiteY142" fmla="*/ 416900 h 800886"/>
                  <a:gd name="connsiteX143" fmla="*/ 159080 w 1097482"/>
                  <a:gd name="connsiteY143" fmla="*/ 392215 h 800886"/>
                  <a:gd name="connsiteX144" fmla="*/ 271534 w 1097482"/>
                  <a:gd name="connsiteY144" fmla="*/ 458041 h 800886"/>
                  <a:gd name="connsiteX145" fmla="*/ 186508 w 1097482"/>
                  <a:gd name="connsiteY145" fmla="*/ 529353 h 800886"/>
                  <a:gd name="connsiteX146" fmla="*/ 252335 w 1097482"/>
                  <a:gd name="connsiteY146" fmla="*/ 559523 h 800886"/>
                  <a:gd name="connsiteX147" fmla="*/ 252335 w 1097482"/>
                  <a:gd name="connsiteY147" fmla="*/ 540324 h 800886"/>
                  <a:gd name="connsiteX148" fmla="*/ 293476 w 1097482"/>
                  <a:gd name="connsiteY148" fmla="*/ 488212 h 800886"/>
                  <a:gd name="connsiteX149" fmla="*/ 301704 w 1097482"/>
                  <a:gd name="connsiteY149" fmla="*/ 526610 h 800886"/>
                  <a:gd name="connsiteX150" fmla="*/ 252335 w 1097482"/>
                  <a:gd name="connsiteY150" fmla="*/ 559523 h 800886"/>
                  <a:gd name="connsiteX151" fmla="*/ 405929 w 1097482"/>
                  <a:gd name="connsiteY151" fmla="*/ 298961 h 800886"/>
                  <a:gd name="connsiteX152" fmla="*/ 405929 w 1097482"/>
                  <a:gd name="connsiteY152" fmla="*/ 260562 h 800886"/>
                  <a:gd name="connsiteX153" fmla="*/ 403187 w 1097482"/>
                  <a:gd name="connsiteY153" fmla="*/ 252334 h 800886"/>
                  <a:gd name="connsiteX154" fmla="*/ 386730 w 1097482"/>
                  <a:gd name="connsiteY154" fmla="*/ 186508 h 800886"/>
                  <a:gd name="connsiteX155" fmla="*/ 386730 w 1097482"/>
                  <a:gd name="connsiteY155" fmla="*/ 153595 h 800886"/>
                  <a:gd name="connsiteX156" fmla="*/ 507412 w 1097482"/>
                  <a:gd name="connsiteY156" fmla="*/ 32913 h 800886"/>
                  <a:gd name="connsiteX157" fmla="*/ 729576 w 1097482"/>
                  <a:gd name="connsiteY157" fmla="*/ 32913 h 800886"/>
                  <a:gd name="connsiteX158" fmla="*/ 729576 w 1097482"/>
                  <a:gd name="connsiteY158" fmla="*/ 186508 h 800886"/>
                  <a:gd name="connsiteX159" fmla="*/ 713120 w 1097482"/>
                  <a:gd name="connsiteY159" fmla="*/ 252334 h 800886"/>
                  <a:gd name="connsiteX160" fmla="*/ 710377 w 1097482"/>
                  <a:gd name="connsiteY160" fmla="*/ 260562 h 800886"/>
                  <a:gd name="connsiteX161" fmla="*/ 710377 w 1097482"/>
                  <a:gd name="connsiteY161" fmla="*/ 307189 h 800886"/>
                  <a:gd name="connsiteX162" fmla="*/ 661007 w 1097482"/>
                  <a:gd name="connsiteY162" fmla="*/ 419643 h 800886"/>
                  <a:gd name="connsiteX163" fmla="*/ 650036 w 1097482"/>
                  <a:gd name="connsiteY163" fmla="*/ 430614 h 800886"/>
                  <a:gd name="connsiteX164" fmla="*/ 650036 w 1097482"/>
                  <a:gd name="connsiteY164" fmla="*/ 430614 h 800886"/>
                  <a:gd name="connsiteX165" fmla="*/ 545811 w 1097482"/>
                  <a:gd name="connsiteY165" fmla="*/ 460784 h 800886"/>
                  <a:gd name="connsiteX166" fmla="*/ 405929 w 1097482"/>
                  <a:gd name="connsiteY166" fmla="*/ 298961 h 800886"/>
                  <a:gd name="connsiteX167" fmla="*/ 496441 w 1097482"/>
                  <a:gd name="connsiteY167" fmla="*/ 619864 h 800886"/>
                  <a:gd name="connsiteX168" fmla="*/ 496441 w 1097482"/>
                  <a:gd name="connsiteY168" fmla="*/ 619864 h 800886"/>
                  <a:gd name="connsiteX169" fmla="*/ 496441 w 1097482"/>
                  <a:gd name="connsiteY169" fmla="*/ 619864 h 800886"/>
                  <a:gd name="connsiteX170" fmla="*/ 444329 w 1097482"/>
                  <a:gd name="connsiteY170" fmla="*/ 545810 h 800886"/>
                  <a:gd name="connsiteX171" fmla="*/ 460785 w 1097482"/>
                  <a:gd name="connsiteY171" fmla="*/ 529353 h 800886"/>
                  <a:gd name="connsiteX172" fmla="*/ 534840 w 1097482"/>
                  <a:gd name="connsiteY172" fmla="*/ 581466 h 800886"/>
                  <a:gd name="connsiteX173" fmla="*/ 496441 w 1097482"/>
                  <a:gd name="connsiteY173" fmla="*/ 619864 h 800886"/>
                  <a:gd name="connsiteX174" fmla="*/ 559524 w 1097482"/>
                  <a:gd name="connsiteY174" fmla="*/ 559523 h 800886"/>
                  <a:gd name="connsiteX175" fmla="*/ 474498 w 1097482"/>
                  <a:gd name="connsiteY175" fmla="*/ 499183 h 800886"/>
                  <a:gd name="connsiteX176" fmla="*/ 474498 w 1097482"/>
                  <a:gd name="connsiteY176" fmla="*/ 469013 h 800886"/>
                  <a:gd name="connsiteX177" fmla="*/ 548553 w 1097482"/>
                  <a:gd name="connsiteY177" fmla="*/ 490954 h 800886"/>
                  <a:gd name="connsiteX178" fmla="*/ 562267 w 1097482"/>
                  <a:gd name="connsiteY178" fmla="*/ 490954 h 800886"/>
                  <a:gd name="connsiteX179" fmla="*/ 647293 w 1097482"/>
                  <a:gd name="connsiteY179" fmla="*/ 469013 h 800886"/>
                  <a:gd name="connsiteX180" fmla="*/ 647293 w 1097482"/>
                  <a:gd name="connsiteY180" fmla="*/ 499183 h 800886"/>
                  <a:gd name="connsiteX181" fmla="*/ 559524 w 1097482"/>
                  <a:gd name="connsiteY181" fmla="*/ 559523 h 800886"/>
                  <a:gd name="connsiteX182" fmla="*/ 628094 w 1097482"/>
                  <a:gd name="connsiteY182" fmla="*/ 619864 h 800886"/>
                  <a:gd name="connsiteX183" fmla="*/ 628094 w 1097482"/>
                  <a:gd name="connsiteY183" fmla="*/ 619864 h 800886"/>
                  <a:gd name="connsiteX184" fmla="*/ 628094 w 1097482"/>
                  <a:gd name="connsiteY184" fmla="*/ 619864 h 800886"/>
                  <a:gd name="connsiteX185" fmla="*/ 586952 w 1097482"/>
                  <a:gd name="connsiteY185" fmla="*/ 581466 h 800886"/>
                  <a:gd name="connsiteX186" fmla="*/ 661007 w 1097482"/>
                  <a:gd name="connsiteY186" fmla="*/ 529353 h 800886"/>
                  <a:gd name="connsiteX187" fmla="*/ 677464 w 1097482"/>
                  <a:gd name="connsiteY187" fmla="*/ 545810 h 800886"/>
                  <a:gd name="connsiteX188" fmla="*/ 628094 w 1097482"/>
                  <a:gd name="connsiteY188" fmla="*/ 619864 h 800886"/>
                  <a:gd name="connsiteX189" fmla="*/ 918827 w 1097482"/>
                  <a:gd name="connsiteY189" fmla="*/ 606151 h 800886"/>
                  <a:gd name="connsiteX190" fmla="*/ 883171 w 1097482"/>
                  <a:gd name="connsiteY190" fmla="*/ 570495 h 800886"/>
                  <a:gd name="connsiteX191" fmla="*/ 883171 w 1097482"/>
                  <a:gd name="connsiteY191" fmla="*/ 562266 h 800886"/>
                  <a:gd name="connsiteX192" fmla="*/ 883171 w 1097482"/>
                  <a:gd name="connsiteY192" fmla="*/ 556781 h 800886"/>
                  <a:gd name="connsiteX193" fmla="*/ 916084 w 1097482"/>
                  <a:gd name="connsiteY193" fmla="*/ 562266 h 800886"/>
                  <a:gd name="connsiteX194" fmla="*/ 918827 w 1097482"/>
                  <a:gd name="connsiteY194" fmla="*/ 562266 h 800886"/>
                  <a:gd name="connsiteX195" fmla="*/ 954483 w 1097482"/>
                  <a:gd name="connsiteY195" fmla="*/ 556781 h 800886"/>
                  <a:gd name="connsiteX196" fmla="*/ 954483 w 1097482"/>
                  <a:gd name="connsiteY196" fmla="*/ 562266 h 800886"/>
                  <a:gd name="connsiteX197" fmla="*/ 954483 w 1097482"/>
                  <a:gd name="connsiteY197" fmla="*/ 570495 h 800886"/>
                  <a:gd name="connsiteX198" fmla="*/ 918827 w 1097482"/>
                  <a:gd name="connsiteY198" fmla="*/ 606151 h 800886"/>
                  <a:gd name="connsiteX199" fmla="*/ 979168 w 1097482"/>
                  <a:gd name="connsiteY199" fmla="*/ 504668 h 800886"/>
                  <a:gd name="connsiteX200" fmla="*/ 916084 w 1097482"/>
                  <a:gd name="connsiteY200" fmla="*/ 529353 h 800886"/>
                  <a:gd name="connsiteX201" fmla="*/ 831058 w 1097482"/>
                  <a:gd name="connsiteY201" fmla="*/ 438842 h 800886"/>
                  <a:gd name="connsiteX202" fmla="*/ 831058 w 1097482"/>
                  <a:gd name="connsiteY202" fmla="*/ 408671 h 800886"/>
                  <a:gd name="connsiteX203" fmla="*/ 828316 w 1097482"/>
                  <a:gd name="connsiteY203" fmla="*/ 400443 h 800886"/>
                  <a:gd name="connsiteX204" fmla="*/ 817344 w 1097482"/>
                  <a:gd name="connsiteY204" fmla="*/ 381244 h 800886"/>
                  <a:gd name="connsiteX205" fmla="*/ 811859 w 1097482"/>
                  <a:gd name="connsiteY205" fmla="*/ 356559 h 800886"/>
                  <a:gd name="connsiteX206" fmla="*/ 811859 w 1097482"/>
                  <a:gd name="connsiteY206" fmla="*/ 356559 h 800886"/>
                  <a:gd name="connsiteX207" fmla="*/ 880429 w 1097482"/>
                  <a:gd name="connsiteY207" fmla="*/ 287990 h 800886"/>
                  <a:gd name="connsiteX208" fmla="*/ 1017567 w 1097482"/>
                  <a:gd name="connsiteY208" fmla="*/ 287990 h 800886"/>
                  <a:gd name="connsiteX209" fmla="*/ 1017567 w 1097482"/>
                  <a:gd name="connsiteY209" fmla="*/ 353816 h 800886"/>
                  <a:gd name="connsiteX210" fmla="*/ 1009338 w 1097482"/>
                  <a:gd name="connsiteY210" fmla="*/ 383987 h 800886"/>
                  <a:gd name="connsiteX211" fmla="*/ 1001110 w 1097482"/>
                  <a:gd name="connsiteY211" fmla="*/ 400443 h 800886"/>
                  <a:gd name="connsiteX212" fmla="*/ 998367 w 1097482"/>
                  <a:gd name="connsiteY212" fmla="*/ 408671 h 800886"/>
                  <a:gd name="connsiteX213" fmla="*/ 998367 w 1097482"/>
                  <a:gd name="connsiteY213" fmla="*/ 441585 h 800886"/>
                  <a:gd name="connsiteX214" fmla="*/ 979168 w 1097482"/>
                  <a:gd name="connsiteY214" fmla="*/ 504668 h 80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097482" h="800886">
                    <a:moveTo>
                      <a:pt x="1055965" y="586951"/>
                    </a:moveTo>
                    <a:lnTo>
                      <a:pt x="990139" y="567752"/>
                    </a:lnTo>
                    <a:cubicBezTo>
                      <a:pt x="987396" y="567752"/>
                      <a:pt x="984653" y="565009"/>
                      <a:pt x="984653" y="562266"/>
                    </a:cubicBezTo>
                    <a:lnTo>
                      <a:pt x="984653" y="540324"/>
                    </a:lnTo>
                    <a:cubicBezTo>
                      <a:pt x="990139" y="537582"/>
                      <a:pt x="995624" y="532096"/>
                      <a:pt x="1001110" y="526610"/>
                    </a:cubicBezTo>
                    <a:cubicBezTo>
                      <a:pt x="1023052" y="504668"/>
                      <a:pt x="1036766" y="474498"/>
                      <a:pt x="1036766" y="441585"/>
                    </a:cubicBezTo>
                    <a:lnTo>
                      <a:pt x="1036766" y="411414"/>
                    </a:lnTo>
                    <a:lnTo>
                      <a:pt x="1042252" y="397701"/>
                    </a:lnTo>
                    <a:cubicBezTo>
                      <a:pt x="1050480" y="383987"/>
                      <a:pt x="1053223" y="367530"/>
                      <a:pt x="1053223" y="353816"/>
                    </a:cubicBezTo>
                    <a:lnTo>
                      <a:pt x="1053223" y="271533"/>
                    </a:lnTo>
                    <a:cubicBezTo>
                      <a:pt x="1053223" y="263305"/>
                      <a:pt x="1044995" y="255077"/>
                      <a:pt x="1036766" y="255077"/>
                    </a:cubicBezTo>
                    <a:lnTo>
                      <a:pt x="883171" y="255077"/>
                    </a:lnTo>
                    <a:cubicBezTo>
                      <a:pt x="828316" y="255077"/>
                      <a:pt x="781689" y="301704"/>
                      <a:pt x="781689" y="356559"/>
                    </a:cubicBezTo>
                    <a:lnTo>
                      <a:pt x="781689" y="356559"/>
                    </a:lnTo>
                    <a:cubicBezTo>
                      <a:pt x="781689" y="370273"/>
                      <a:pt x="784432" y="381244"/>
                      <a:pt x="789917" y="394958"/>
                    </a:cubicBezTo>
                    <a:lnTo>
                      <a:pt x="798145" y="411414"/>
                    </a:lnTo>
                    <a:lnTo>
                      <a:pt x="798145" y="436099"/>
                    </a:lnTo>
                    <a:cubicBezTo>
                      <a:pt x="798145" y="477240"/>
                      <a:pt x="817344" y="515639"/>
                      <a:pt x="850258" y="537582"/>
                    </a:cubicBezTo>
                    <a:lnTo>
                      <a:pt x="850258" y="559523"/>
                    </a:lnTo>
                    <a:cubicBezTo>
                      <a:pt x="850258" y="562266"/>
                      <a:pt x="850258" y="565009"/>
                      <a:pt x="836544" y="567752"/>
                    </a:cubicBezTo>
                    <a:lnTo>
                      <a:pt x="803631" y="575980"/>
                    </a:lnTo>
                    <a:lnTo>
                      <a:pt x="710377" y="543067"/>
                    </a:lnTo>
                    <a:cubicBezTo>
                      <a:pt x="710377" y="537582"/>
                      <a:pt x="710377" y="534839"/>
                      <a:pt x="704892" y="532096"/>
                    </a:cubicBezTo>
                    <a:lnTo>
                      <a:pt x="674721" y="501926"/>
                    </a:lnTo>
                    <a:lnTo>
                      <a:pt x="674721" y="449813"/>
                    </a:lnTo>
                    <a:cubicBezTo>
                      <a:pt x="677464" y="447070"/>
                      <a:pt x="680206" y="444327"/>
                      <a:pt x="682949" y="441585"/>
                    </a:cubicBezTo>
                    <a:cubicBezTo>
                      <a:pt x="721348" y="405929"/>
                      <a:pt x="740547" y="356559"/>
                      <a:pt x="740547" y="304447"/>
                    </a:cubicBezTo>
                    <a:lnTo>
                      <a:pt x="740547" y="263305"/>
                    </a:lnTo>
                    <a:cubicBezTo>
                      <a:pt x="751518" y="238620"/>
                      <a:pt x="757004" y="213936"/>
                      <a:pt x="757004" y="186508"/>
                    </a:cubicBezTo>
                    <a:lnTo>
                      <a:pt x="757004" y="16457"/>
                    </a:lnTo>
                    <a:cubicBezTo>
                      <a:pt x="757004" y="8228"/>
                      <a:pt x="748775" y="0"/>
                      <a:pt x="740547" y="0"/>
                    </a:cubicBezTo>
                    <a:lnTo>
                      <a:pt x="501926" y="0"/>
                    </a:lnTo>
                    <a:cubicBezTo>
                      <a:pt x="416901" y="0"/>
                      <a:pt x="348332" y="68569"/>
                      <a:pt x="348332" y="153595"/>
                    </a:cubicBezTo>
                    <a:lnTo>
                      <a:pt x="348332" y="186508"/>
                    </a:lnTo>
                    <a:cubicBezTo>
                      <a:pt x="348332" y="213936"/>
                      <a:pt x="353817" y="238620"/>
                      <a:pt x="364788" y="263305"/>
                    </a:cubicBezTo>
                    <a:lnTo>
                      <a:pt x="364788" y="298961"/>
                    </a:lnTo>
                    <a:cubicBezTo>
                      <a:pt x="364788" y="359302"/>
                      <a:pt x="392215" y="411414"/>
                      <a:pt x="433357" y="447070"/>
                    </a:cubicBezTo>
                    <a:lnTo>
                      <a:pt x="433357" y="501926"/>
                    </a:lnTo>
                    <a:lnTo>
                      <a:pt x="403187" y="532096"/>
                    </a:lnTo>
                    <a:cubicBezTo>
                      <a:pt x="400444" y="534839"/>
                      <a:pt x="397701" y="540324"/>
                      <a:pt x="397701" y="543067"/>
                    </a:cubicBezTo>
                    <a:lnTo>
                      <a:pt x="298961" y="578723"/>
                    </a:lnTo>
                    <a:cubicBezTo>
                      <a:pt x="290734" y="581466"/>
                      <a:pt x="285248" y="584208"/>
                      <a:pt x="279763" y="589694"/>
                    </a:cubicBezTo>
                    <a:lnTo>
                      <a:pt x="263306" y="581466"/>
                    </a:lnTo>
                    <a:cubicBezTo>
                      <a:pt x="309932" y="562266"/>
                      <a:pt x="323646" y="532096"/>
                      <a:pt x="323646" y="532096"/>
                    </a:cubicBezTo>
                    <a:cubicBezTo>
                      <a:pt x="326389" y="526610"/>
                      <a:pt x="326389" y="521125"/>
                      <a:pt x="323646" y="518382"/>
                    </a:cubicBezTo>
                    <a:cubicBezTo>
                      <a:pt x="312675" y="496440"/>
                      <a:pt x="309932" y="452556"/>
                      <a:pt x="309932" y="419643"/>
                    </a:cubicBezTo>
                    <a:cubicBezTo>
                      <a:pt x="309932" y="408671"/>
                      <a:pt x="309932" y="397701"/>
                      <a:pt x="307190" y="389472"/>
                    </a:cubicBezTo>
                    <a:cubicBezTo>
                      <a:pt x="301704" y="312675"/>
                      <a:pt x="244106" y="255077"/>
                      <a:pt x="172794" y="255077"/>
                    </a:cubicBezTo>
                    <a:cubicBezTo>
                      <a:pt x="101483" y="255077"/>
                      <a:pt x="43884" y="312675"/>
                      <a:pt x="38399" y="389472"/>
                    </a:cubicBezTo>
                    <a:cubicBezTo>
                      <a:pt x="38399" y="397701"/>
                      <a:pt x="38399" y="408671"/>
                      <a:pt x="35656" y="419643"/>
                    </a:cubicBezTo>
                    <a:cubicBezTo>
                      <a:pt x="35656" y="452556"/>
                      <a:pt x="32914" y="496440"/>
                      <a:pt x="21942" y="518382"/>
                    </a:cubicBezTo>
                    <a:cubicBezTo>
                      <a:pt x="19200" y="523868"/>
                      <a:pt x="19200" y="529353"/>
                      <a:pt x="21942" y="532096"/>
                    </a:cubicBezTo>
                    <a:cubicBezTo>
                      <a:pt x="21942" y="534839"/>
                      <a:pt x="38399" y="562266"/>
                      <a:pt x="82283" y="581466"/>
                    </a:cubicBezTo>
                    <a:lnTo>
                      <a:pt x="38399" y="603408"/>
                    </a:lnTo>
                    <a:cubicBezTo>
                      <a:pt x="16457" y="614379"/>
                      <a:pt x="0" y="639064"/>
                      <a:pt x="0" y="663748"/>
                    </a:cubicBezTo>
                    <a:lnTo>
                      <a:pt x="0" y="781687"/>
                    </a:lnTo>
                    <a:cubicBezTo>
                      <a:pt x="0" y="789916"/>
                      <a:pt x="8228" y="798144"/>
                      <a:pt x="16457" y="798144"/>
                    </a:cubicBezTo>
                    <a:cubicBezTo>
                      <a:pt x="24685" y="798144"/>
                      <a:pt x="32914" y="789916"/>
                      <a:pt x="32914" y="781687"/>
                    </a:cubicBezTo>
                    <a:lnTo>
                      <a:pt x="32914" y="663748"/>
                    </a:lnTo>
                    <a:cubicBezTo>
                      <a:pt x="32914" y="650035"/>
                      <a:pt x="41142" y="639064"/>
                      <a:pt x="52112" y="633578"/>
                    </a:cubicBezTo>
                    <a:lnTo>
                      <a:pt x="104225" y="606151"/>
                    </a:lnTo>
                    <a:lnTo>
                      <a:pt x="123425" y="622607"/>
                    </a:lnTo>
                    <a:cubicBezTo>
                      <a:pt x="137138" y="633578"/>
                      <a:pt x="153595" y="641806"/>
                      <a:pt x="170052" y="641806"/>
                    </a:cubicBezTo>
                    <a:cubicBezTo>
                      <a:pt x="186508" y="641806"/>
                      <a:pt x="202965" y="636321"/>
                      <a:pt x="216678" y="622607"/>
                    </a:cubicBezTo>
                    <a:lnTo>
                      <a:pt x="235878" y="606151"/>
                    </a:lnTo>
                    <a:lnTo>
                      <a:pt x="252335" y="614379"/>
                    </a:lnTo>
                    <a:cubicBezTo>
                      <a:pt x="244106" y="628092"/>
                      <a:pt x="238621" y="641806"/>
                      <a:pt x="238621" y="658263"/>
                    </a:cubicBezTo>
                    <a:lnTo>
                      <a:pt x="238621" y="781687"/>
                    </a:lnTo>
                    <a:cubicBezTo>
                      <a:pt x="238621" y="789916"/>
                      <a:pt x="246849" y="798144"/>
                      <a:pt x="255077" y="798144"/>
                    </a:cubicBezTo>
                    <a:cubicBezTo>
                      <a:pt x="263306" y="798144"/>
                      <a:pt x="271534" y="789916"/>
                      <a:pt x="271534" y="781687"/>
                    </a:cubicBezTo>
                    <a:lnTo>
                      <a:pt x="271534" y="658263"/>
                    </a:lnTo>
                    <a:cubicBezTo>
                      <a:pt x="271534" y="636321"/>
                      <a:pt x="285248" y="617122"/>
                      <a:pt x="307190" y="608893"/>
                    </a:cubicBezTo>
                    <a:lnTo>
                      <a:pt x="411415" y="570495"/>
                    </a:lnTo>
                    <a:lnTo>
                      <a:pt x="455300" y="636321"/>
                    </a:lnTo>
                    <a:cubicBezTo>
                      <a:pt x="460785" y="644549"/>
                      <a:pt x="469013" y="650035"/>
                      <a:pt x="479984" y="650035"/>
                    </a:cubicBezTo>
                    <a:cubicBezTo>
                      <a:pt x="479984" y="650035"/>
                      <a:pt x="482727" y="650035"/>
                      <a:pt x="482727" y="650035"/>
                    </a:cubicBezTo>
                    <a:cubicBezTo>
                      <a:pt x="490955" y="650035"/>
                      <a:pt x="499184" y="647292"/>
                      <a:pt x="504669" y="639064"/>
                    </a:cubicBezTo>
                    <a:lnTo>
                      <a:pt x="532097" y="611636"/>
                    </a:lnTo>
                    <a:lnTo>
                      <a:pt x="532097" y="778944"/>
                    </a:lnTo>
                    <a:cubicBezTo>
                      <a:pt x="532097" y="787173"/>
                      <a:pt x="540326" y="795401"/>
                      <a:pt x="548553" y="795401"/>
                    </a:cubicBezTo>
                    <a:cubicBezTo>
                      <a:pt x="556781" y="795401"/>
                      <a:pt x="565010" y="787173"/>
                      <a:pt x="565010" y="778944"/>
                    </a:cubicBezTo>
                    <a:lnTo>
                      <a:pt x="565010" y="611636"/>
                    </a:lnTo>
                    <a:lnTo>
                      <a:pt x="592438" y="639064"/>
                    </a:lnTo>
                    <a:cubicBezTo>
                      <a:pt x="597923" y="644549"/>
                      <a:pt x="606152" y="650035"/>
                      <a:pt x="614380" y="650035"/>
                    </a:cubicBezTo>
                    <a:cubicBezTo>
                      <a:pt x="614380" y="650035"/>
                      <a:pt x="617123" y="650035"/>
                      <a:pt x="617123" y="650035"/>
                    </a:cubicBezTo>
                    <a:cubicBezTo>
                      <a:pt x="628094" y="650035"/>
                      <a:pt x="636322" y="644549"/>
                      <a:pt x="641807" y="636321"/>
                    </a:cubicBezTo>
                    <a:lnTo>
                      <a:pt x="685692" y="570495"/>
                    </a:lnTo>
                    <a:lnTo>
                      <a:pt x="789917" y="608893"/>
                    </a:lnTo>
                    <a:cubicBezTo>
                      <a:pt x="809116" y="617122"/>
                      <a:pt x="825573" y="636321"/>
                      <a:pt x="825573" y="658263"/>
                    </a:cubicBezTo>
                    <a:lnTo>
                      <a:pt x="825573" y="781687"/>
                    </a:lnTo>
                    <a:cubicBezTo>
                      <a:pt x="825573" y="789916"/>
                      <a:pt x="833801" y="798144"/>
                      <a:pt x="842030" y="798144"/>
                    </a:cubicBezTo>
                    <a:cubicBezTo>
                      <a:pt x="850258" y="798144"/>
                      <a:pt x="858486" y="789916"/>
                      <a:pt x="858486" y="781687"/>
                    </a:cubicBezTo>
                    <a:lnTo>
                      <a:pt x="858486" y="658263"/>
                    </a:lnTo>
                    <a:cubicBezTo>
                      <a:pt x="858486" y="636321"/>
                      <a:pt x="850258" y="614379"/>
                      <a:pt x="833801" y="600665"/>
                    </a:cubicBezTo>
                    <a:lnTo>
                      <a:pt x="836544" y="600665"/>
                    </a:lnTo>
                    <a:cubicBezTo>
                      <a:pt x="839287" y="600665"/>
                      <a:pt x="844772" y="597922"/>
                      <a:pt x="850258" y="595179"/>
                    </a:cubicBezTo>
                    <a:lnTo>
                      <a:pt x="891399" y="636321"/>
                    </a:lnTo>
                    <a:lnTo>
                      <a:pt x="891399" y="784430"/>
                    </a:lnTo>
                    <a:cubicBezTo>
                      <a:pt x="891399" y="792658"/>
                      <a:pt x="899627" y="800887"/>
                      <a:pt x="907856" y="800887"/>
                    </a:cubicBezTo>
                    <a:cubicBezTo>
                      <a:pt x="916084" y="800887"/>
                      <a:pt x="924313" y="792658"/>
                      <a:pt x="924313" y="784430"/>
                    </a:cubicBezTo>
                    <a:lnTo>
                      <a:pt x="924313" y="636321"/>
                    </a:lnTo>
                    <a:lnTo>
                      <a:pt x="965454" y="595179"/>
                    </a:lnTo>
                    <a:cubicBezTo>
                      <a:pt x="968197" y="595179"/>
                      <a:pt x="970940" y="597922"/>
                      <a:pt x="970940" y="597922"/>
                    </a:cubicBezTo>
                    <a:lnTo>
                      <a:pt x="1036766" y="617122"/>
                    </a:lnTo>
                    <a:cubicBezTo>
                      <a:pt x="1050480" y="622607"/>
                      <a:pt x="1061451" y="636321"/>
                      <a:pt x="1061451" y="650035"/>
                    </a:cubicBezTo>
                    <a:lnTo>
                      <a:pt x="1061451" y="781687"/>
                    </a:lnTo>
                    <a:cubicBezTo>
                      <a:pt x="1061451" y="789916"/>
                      <a:pt x="1069679" y="798144"/>
                      <a:pt x="1077907" y="798144"/>
                    </a:cubicBezTo>
                    <a:cubicBezTo>
                      <a:pt x="1086136" y="798144"/>
                      <a:pt x="1094364" y="789916"/>
                      <a:pt x="1094364" y="781687"/>
                    </a:cubicBezTo>
                    <a:lnTo>
                      <a:pt x="1094364" y="650035"/>
                    </a:lnTo>
                    <a:cubicBezTo>
                      <a:pt x="1105335" y="622607"/>
                      <a:pt x="1086136" y="595179"/>
                      <a:pt x="1055965" y="586951"/>
                    </a:cubicBezTo>
                    <a:close/>
                    <a:moveTo>
                      <a:pt x="117939" y="559523"/>
                    </a:moveTo>
                    <a:cubicBezTo>
                      <a:pt x="87769" y="548552"/>
                      <a:pt x="74055" y="534839"/>
                      <a:pt x="65826" y="526610"/>
                    </a:cubicBezTo>
                    <a:cubicBezTo>
                      <a:pt x="71312" y="515639"/>
                      <a:pt x="74055" y="501926"/>
                      <a:pt x="74055" y="488212"/>
                    </a:cubicBezTo>
                    <a:cubicBezTo>
                      <a:pt x="82283" y="510154"/>
                      <a:pt x="98740" y="526610"/>
                      <a:pt x="115197" y="540324"/>
                    </a:cubicBezTo>
                    <a:lnTo>
                      <a:pt x="115197" y="559523"/>
                    </a:lnTo>
                    <a:close/>
                    <a:moveTo>
                      <a:pt x="211193" y="603408"/>
                    </a:moveTo>
                    <a:cubicBezTo>
                      <a:pt x="197480" y="617122"/>
                      <a:pt x="175537" y="617122"/>
                      <a:pt x="161823" y="603408"/>
                    </a:cubicBezTo>
                    <a:lnTo>
                      <a:pt x="148109" y="589694"/>
                    </a:lnTo>
                    <a:cubicBezTo>
                      <a:pt x="150852" y="584208"/>
                      <a:pt x="150852" y="578723"/>
                      <a:pt x="150852" y="573237"/>
                    </a:cubicBezTo>
                    <a:lnTo>
                      <a:pt x="150852" y="556781"/>
                    </a:lnTo>
                    <a:cubicBezTo>
                      <a:pt x="161823" y="559523"/>
                      <a:pt x="172794" y="562266"/>
                      <a:pt x="186508" y="562266"/>
                    </a:cubicBezTo>
                    <a:cubicBezTo>
                      <a:pt x="197480" y="562266"/>
                      <a:pt x="211193" y="559523"/>
                      <a:pt x="222164" y="556781"/>
                    </a:cubicBezTo>
                    <a:lnTo>
                      <a:pt x="222164" y="573237"/>
                    </a:lnTo>
                    <a:cubicBezTo>
                      <a:pt x="222164" y="578723"/>
                      <a:pt x="224907" y="584208"/>
                      <a:pt x="224907" y="589694"/>
                    </a:cubicBezTo>
                    <a:lnTo>
                      <a:pt x="211193" y="603408"/>
                    </a:lnTo>
                    <a:close/>
                    <a:moveTo>
                      <a:pt x="186508" y="529353"/>
                    </a:moveTo>
                    <a:cubicBezTo>
                      <a:pt x="139881" y="529353"/>
                      <a:pt x="101483" y="490954"/>
                      <a:pt x="101483" y="444327"/>
                    </a:cubicBezTo>
                    <a:cubicBezTo>
                      <a:pt x="101483" y="436099"/>
                      <a:pt x="93254" y="427871"/>
                      <a:pt x="85026" y="427871"/>
                    </a:cubicBezTo>
                    <a:cubicBezTo>
                      <a:pt x="85026" y="427871"/>
                      <a:pt x="82283" y="427871"/>
                      <a:pt x="82283" y="427871"/>
                    </a:cubicBezTo>
                    <a:cubicBezTo>
                      <a:pt x="82283" y="427871"/>
                      <a:pt x="82283" y="425128"/>
                      <a:pt x="82283" y="425128"/>
                    </a:cubicBezTo>
                    <a:cubicBezTo>
                      <a:pt x="82283" y="414157"/>
                      <a:pt x="82283" y="403186"/>
                      <a:pt x="82283" y="394958"/>
                    </a:cubicBezTo>
                    <a:cubicBezTo>
                      <a:pt x="85026" y="367530"/>
                      <a:pt x="95997" y="340102"/>
                      <a:pt x="115197" y="320903"/>
                    </a:cubicBezTo>
                    <a:cubicBezTo>
                      <a:pt x="134395" y="301704"/>
                      <a:pt x="159080" y="290733"/>
                      <a:pt x="186508" y="290733"/>
                    </a:cubicBezTo>
                    <a:cubicBezTo>
                      <a:pt x="213936" y="290733"/>
                      <a:pt x="238621" y="301704"/>
                      <a:pt x="257820" y="320903"/>
                    </a:cubicBezTo>
                    <a:cubicBezTo>
                      <a:pt x="277020" y="340102"/>
                      <a:pt x="287991" y="367530"/>
                      <a:pt x="290734" y="394958"/>
                    </a:cubicBezTo>
                    <a:cubicBezTo>
                      <a:pt x="290734" y="403186"/>
                      <a:pt x="290734" y="414157"/>
                      <a:pt x="290734" y="425128"/>
                    </a:cubicBezTo>
                    <a:cubicBezTo>
                      <a:pt x="290734" y="425128"/>
                      <a:pt x="290734" y="427871"/>
                      <a:pt x="290734" y="427871"/>
                    </a:cubicBezTo>
                    <a:cubicBezTo>
                      <a:pt x="274277" y="400443"/>
                      <a:pt x="246849" y="381244"/>
                      <a:pt x="211193" y="370273"/>
                    </a:cubicBezTo>
                    <a:cubicBezTo>
                      <a:pt x="178280" y="359302"/>
                      <a:pt x="150852" y="359302"/>
                      <a:pt x="150852" y="359302"/>
                    </a:cubicBezTo>
                    <a:cubicBezTo>
                      <a:pt x="145366" y="359302"/>
                      <a:pt x="142624" y="362045"/>
                      <a:pt x="139881" y="364787"/>
                    </a:cubicBezTo>
                    <a:lnTo>
                      <a:pt x="112454" y="394958"/>
                    </a:lnTo>
                    <a:cubicBezTo>
                      <a:pt x="106968" y="400443"/>
                      <a:pt x="106968" y="411414"/>
                      <a:pt x="112454" y="416900"/>
                    </a:cubicBezTo>
                    <a:cubicBezTo>
                      <a:pt x="117939" y="422385"/>
                      <a:pt x="128910" y="422385"/>
                      <a:pt x="134395" y="416900"/>
                    </a:cubicBezTo>
                    <a:lnTo>
                      <a:pt x="159080" y="392215"/>
                    </a:lnTo>
                    <a:cubicBezTo>
                      <a:pt x="181023" y="392215"/>
                      <a:pt x="246849" y="400443"/>
                      <a:pt x="271534" y="458041"/>
                    </a:cubicBezTo>
                    <a:cubicBezTo>
                      <a:pt x="263306" y="496440"/>
                      <a:pt x="227649" y="529353"/>
                      <a:pt x="186508" y="529353"/>
                    </a:cubicBezTo>
                    <a:close/>
                    <a:moveTo>
                      <a:pt x="252335" y="559523"/>
                    </a:moveTo>
                    <a:lnTo>
                      <a:pt x="252335" y="540324"/>
                    </a:lnTo>
                    <a:cubicBezTo>
                      <a:pt x="271534" y="526610"/>
                      <a:pt x="285248" y="510154"/>
                      <a:pt x="293476" y="488212"/>
                    </a:cubicBezTo>
                    <a:cubicBezTo>
                      <a:pt x="296219" y="501926"/>
                      <a:pt x="298961" y="515639"/>
                      <a:pt x="301704" y="526610"/>
                    </a:cubicBezTo>
                    <a:cubicBezTo>
                      <a:pt x="298961" y="534839"/>
                      <a:pt x="282505" y="548552"/>
                      <a:pt x="252335" y="559523"/>
                    </a:cubicBezTo>
                    <a:close/>
                    <a:moveTo>
                      <a:pt x="405929" y="298961"/>
                    </a:moveTo>
                    <a:lnTo>
                      <a:pt x="405929" y="260562"/>
                    </a:lnTo>
                    <a:cubicBezTo>
                      <a:pt x="405929" y="257819"/>
                      <a:pt x="405929" y="255077"/>
                      <a:pt x="403187" y="252334"/>
                    </a:cubicBezTo>
                    <a:cubicBezTo>
                      <a:pt x="392215" y="230392"/>
                      <a:pt x="386730" y="208450"/>
                      <a:pt x="386730" y="186508"/>
                    </a:cubicBezTo>
                    <a:lnTo>
                      <a:pt x="386730" y="153595"/>
                    </a:lnTo>
                    <a:cubicBezTo>
                      <a:pt x="386730" y="87768"/>
                      <a:pt x="441586" y="32913"/>
                      <a:pt x="507412" y="32913"/>
                    </a:cubicBezTo>
                    <a:lnTo>
                      <a:pt x="729576" y="32913"/>
                    </a:lnTo>
                    <a:lnTo>
                      <a:pt x="729576" y="186508"/>
                    </a:lnTo>
                    <a:cubicBezTo>
                      <a:pt x="729576" y="208450"/>
                      <a:pt x="724090" y="233135"/>
                      <a:pt x="713120" y="252334"/>
                    </a:cubicBezTo>
                    <a:cubicBezTo>
                      <a:pt x="713120" y="255077"/>
                      <a:pt x="710377" y="257819"/>
                      <a:pt x="710377" y="260562"/>
                    </a:cubicBezTo>
                    <a:lnTo>
                      <a:pt x="710377" y="307189"/>
                    </a:lnTo>
                    <a:cubicBezTo>
                      <a:pt x="710377" y="351074"/>
                      <a:pt x="693920" y="389472"/>
                      <a:pt x="661007" y="419643"/>
                    </a:cubicBezTo>
                    <a:cubicBezTo>
                      <a:pt x="658264" y="422385"/>
                      <a:pt x="652778" y="427871"/>
                      <a:pt x="650036" y="430614"/>
                    </a:cubicBezTo>
                    <a:cubicBezTo>
                      <a:pt x="650036" y="430614"/>
                      <a:pt x="650036" y="430614"/>
                      <a:pt x="650036" y="430614"/>
                    </a:cubicBezTo>
                    <a:cubicBezTo>
                      <a:pt x="619866" y="452556"/>
                      <a:pt x="584209" y="463527"/>
                      <a:pt x="545811" y="460784"/>
                    </a:cubicBezTo>
                    <a:cubicBezTo>
                      <a:pt x="469013" y="455299"/>
                      <a:pt x="405929" y="383987"/>
                      <a:pt x="405929" y="298961"/>
                    </a:cubicBezTo>
                    <a:close/>
                    <a:moveTo>
                      <a:pt x="496441" y="619864"/>
                    </a:moveTo>
                    <a:cubicBezTo>
                      <a:pt x="496441" y="619864"/>
                      <a:pt x="496441" y="622607"/>
                      <a:pt x="496441" y="619864"/>
                    </a:cubicBezTo>
                    <a:cubicBezTo>
                      <a:pt x="493698" y="622607"/>
                      <a:pt x="493698" y="619864"/>
                      <a:pt x="496441" y="619864"/>
                    </a:cubicBezTo>
                    <a:lnTo>
                      <a:pt x="444329" y="545810"/>
                    </a:lnTo>
                    <a:lnTo>
                      <a:pt x="460785" y="529353"/>
                    </a:lnTo>
                    <a:lnTo>
                      <a:pt x="534840" y="581466"/>
                    </a:lnTo>
                    <a:lnTo>
                      <a:pt x="496441" y="619864"/>
                    </a:lnTo>
                    <a:close/>
                    <a:moveTo>
                      <a:pt x="559524" y="559523"/>
                    </a:moveTo>
                    <a:lnTo>
                      <a:pt x="474498" y="499183"/>
                    </a:lnTo>
                    <a:lnTo>
                      <a:pt x="474498" y="469013"/>
                    </a:lnTo>
                    <a:cubicBezTo>
                      <a:pt x="496441" y="479983"/>
                      <a:pt x="521126" y="488212"/>
                      <a:pt x="548553" y="490954"/>
                    </a:cubicBezTo>
                    <a:cubicBezTo>
                      <a:pt x="554039" y="490954"/>
                      <a:pt x="556781" y="490954"/>
                      <a:pt x="562267" y="490954"/>
                    </a:cubicBezTo>
                    <a:cubicBezTo>
                      <a:pt x="592438" y="490954"/>
                      <a:pt x="622609" y="482726"/>
                      <a:pt x="647293" y="469013"/>
                    </a:cubicBezTo>
                    <a:lnTo>
                      <a:pt x="647293" y="499183"/>
                    </a:lnTo>
                    <a:lnTo>
                      <a:pt x="559524" y="559523"/>
                    </a:lnTo>
                    <a:close/>
                    <a:moveTo>
                      <a:pt x="628094" y="619864"/>
                    </a:moveTo>
                    <a:cubicBezTo>
                      <a:pt x="628094" y="619864"/>
                      <a:pt x="628094" y="622607"/>
                      <a:pt x="628094" y="619864"/>
                    </a:cubicBezTo>
                    <a:cubicBezTo>
                      <a:pt x="625351" y="622607"/>
                      <a:pt x="625351" y="622607"/>
                      <a:pt x="628094" y="619864"/>
                    </a:cubicBezTo>
                    <a:lnTo>
                      <a:pt x="586952" y="581466"/>
                    </a:lnTo>
                    <a:lnTo>
                      <a:pt x="661007" y="529353"/>
                    </a:lnTo>
                    <a:lnTo>
                      <a:pt x="677464" y="545810"/>
                    </a:lnTo>
                    <a:lnTo>
                      <a:pt x="628094" y="619864"/>
                    </a:lnTo>
                    <a:close/>
                    <a:moveTo>
                      <a:pt x="918827" y="606151"/>
                    </a:moveTo>
                    <a:lnTo>
                      <a:pt x="883171" y="570495"/>
                    </a:lnTo>
                    <a:cubicBezTo>
                      <a:pt x="883171" y="567752"/>
                      <a:pt x="883171" y="565009"/>
                      <a:pt x="883171" y="562266"/>
                    </a:cubicBezTo>
                    <a:lnTo>
                      <a:pt x="883171" y="556781"/>
                    </a:lnTo>
                    <a:cubicBezTo>
                      <a:pt x="894142" y="559523"/>
                      <a:pt x="905113" y="562266"/>
                      <a:pt x="916084" y="562266"/>
                    </a:cubicBezTo>
                    <a:cubicBezTo>
                      <a:pt x="916084" y="562266"/>
                      <a:pt x="918827" y="562266"/>
                      <a:pt x="918827" y="562266"/>
                    </a:cubicBezTo>
                    <a:cubicBezTo>
                      <a:pt x="929798" y="562266"/>
                      <a:pt x="943512" y="559523"/>
                      <a:pt x="954483" y="556781"/>
                    </a:cubicBezTo>
                    <a:lnTo>
                      <a:pt x="954483" y="562266"/>
                    </a:lnTo>
                    <a:cubicBezTo>
                      <a:pt x="954483" y="565009"/>
                      <a:pt x="954483" y="567752"/>
                      <a:pt x="954483" y="570495"/>
                    </a:cubicBezTo>
                    <a:lnTo>
                      <a:pt x="918827" y="606151"/>
                    </a:lnTo>
                    <a:close/>
                    <a:moveTo>
                      <a:pt x="979168" y="504668"/>
                    </a:moveTo>
                    <a:cubicBezTo>
                      <a:pt x="962712" y="521125"/>
                      <a:pt x="940769" y="529353"/>
                      <a:pt x="916084" y="529353"/>
                    </a:cubicBezTo>
                    <a:cubicBezTo>
                      <a:pt x="869458" y="526610"/>
                      <a:pt x="831058" y="488212"/>
                      <a:pt x="831058" y="438842"/>
                    </a:cubicBezTo>
                    <a:lnTo>
                      <a:pt x="831058" y="408671"/>
                    </a:lnTo>
                    <a:cubicBezTo>
                      <a:pt x="831058" y="405929"/>
                      <a:pt x="831058" y="403186"/>
                      <a:pt x="828316" y="400443"/>
                    </a:cubicBezTo>
                    <a:lnTo>
                      <a:pt x="817344" y="381244"/>
                    </a:lnTo>
                    <a:cubicBezTo>
                      <a:pt x="814602" y="373016"/>
                      <a:pt x="811859" y="364787"/>
                      <a:pt x="811859" y="356559"/>
                    </a:cubicBezTo>
                    <a:lnTo>
                      <a:pt x="811859" y="356559"/>
                    </a:lnTo>
                    <a:cubicBezTo>
                      <a:pt x="811859" y="318161"/>
                      <a:pt x="842030" y="287990"/>
                      <a:pt x="880429" y="287990"/>
                    </a:cubicBezTo>
                    <a:lnTo>
                      <a:pt x="1017567" y="287990"/>
                    </a:lnTo>
                    <a:lnTo>
                      <a:pt x="1017567" y="353816"/>
                    </a:lnTo>
                    <a:cubicBezTo>
                      <a:pt x="1017567" y="364787"/>
                      <a:pt x="1014824" y="375758"/>
                      <a:pt x="1009338" y="383987"/>
                    </a:cubicBezTo>
                    <a:lnTo>
                      <a:pt x="1001110" y="400443"/>
                    </a:lnTo>
                    <a:cubicBezTo>
                      <a:pt x="1001110" y="403186"/>
                      <a:pt x="998367" y="405929"/>
                      <a:pt x="998367" y="408671"/>
                    </a:cubicBezTo>
                    <a:lnTo>
                      <a:pt x="998367" y="441585"/>
                    </a:lnTo>
                    <a:cubicBezTo>
                      <a:pt x="1003853" y="466270"/>
                      <a:pt x="995624" y="488212"/>
                      <a:pt x="979168" y="504668"/>
                    </a:cubicBezTo>
                    <a:close/>
                  </a:path>
                </a:pathLst>
              </a:custGeom>
              <a:grpFill/>
              <a:ln w="27426" cap="flat">
                <a:noFill/>
                <a:prstDash val="solid"/>
                <a:miter/>
              </a:ln>
            </p:spPr>
            <p:txBody>
              <a:bodyPr rtlCol="0" anchor="ctr"/>
              <a:lstStyle/>
              <a:p>
                <a:endParaRPr lang="en-US"/>
              </a:p>
            </p:txBody>
          </p:sp>
          <p:sp>
            <p:nvSpPr>
              <p:cNvPr id="44" name="Freeform 1504">
                <a:extLst>
                  <a:ext uri="{FF2B5EF4-FFF2-40B4-BE49-F238E27FC236}">
                    <a16:creationId xmlns:a16="http://schemas.microsoft.com/office/drawing/2014/main" id="{D62A8588-4E3A-ACB4-A4E6-CF77187E08D4}"/>
                  </a:ext>
                </a:extLst>
              </p:cNvPr>
              <p:cNvSpPr/>
              <p:nvPr/>
            </p:nvSpPr>
            <p:spPr>
              <a:xfrm>
                <a:off x="9258490" y="4220154"/>
                <a:ext cx="135424" cy="52112"/>
              </a:xfrm>
              <a:custGeom>
                <a:avLst/>
                <a:gdLst>
                  <a:gd name="connsiteX0" fmla="*/ 126167 w 135424"/>
                  <a:gd name="connsiteY0" fmla="*/ 19200 h 52112"/>
                  <a:gd name="connsiteX1" fmla="*/ 16457 w 135424"/>
                  <a:gd name="connsiteY1" fmla="*/ 0 h 52112"/>
                  <a:gd name="connsiteX2" fmla="*/ 0 w 135424"/>
                  <a:gd name="connsiteY2" fmla="*/ 16457 h 52112"/>
                  <a:gd name="connsiteX3" fmla="*/ 16457 w 135424"/>
                  <a:gd name="connsiteY3" fmla="*/ 32913 h 52112"/>
                  <a:gd name="connsiteX4" fmla="*/ 112454 w 135424"/>
                  <a:gd name="connsiteY4" fmla="*/ 49370 h 52112"/>
                  <a:gd name="connsiteX5" fmla="*/ 120682 w 135424"/>
                  <a:gd name="connsiteY5" fmla="*/ 52113 h 52112"/>
                  <a:gd name="connsiteX6" fmla="*/ 134395 w 135424"/>
                  <a:gd name="connsiteY6" fmla="*/ 43884 h 52112"/>
                  <a:gd name="connsiteX7" fmla="*/ 126167 w 135424"/>
                  <a:gd name="connsiteY7" fmla="*/ 19200 h 5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24" h="52112">
                    <a:moveTo>
                      <a:pt x="126167" y="19200"/>
                    </a:moveTo>
                    <a:cubicBezTo>
                      <a:pt x="87769" y="0"/>
                      <a:pt x="19200" y="0"/>
                      <a:pt x="16457" y="0"/>
                    </a:cubicBezTo>
                    <a:cubicBezTo>
                      <a:pt x="8228" y="0"/>
                      <a:pt x="0" y="8228"/>
                      <a:pt x="0" y="16457"/>
                    </a:cubicBezTo>
                    <a:cubicBezTo>
                      <a:pt x="0" y="24685"/>
                      <a:pt x="8228" y="32913"/>
                      <a:pt x="16457" y="32913"/>
                    </a:cubicBezTo>
                    <a:cubicBezTo>
                      <a:pt x="35656" y="32913"/>
                      <a:pt x="87769" y="35656"/>
                      <a:pt x="112454" y="49370"/>
                    </a:cubicBezTo>
                    <a:cubicBezTo>
                      <a:pt x="115197" y="49370"/>
                      <a:pt x="117939" y="52113"/>
                      <a:pt x="120682" y="52113"/>
                    </a:cubicBezTo>
                    <a:cubicBezTo>
                      <a:pt x="126167" y="52113"/>
                      <a:pt x="131653" y="49370"/>
                      <a:pt x="134395" y="43884"/>
                    </a:cubicBezTo>
                    <a:cubicBezTo>
                      <a:pt x="137138" y="32913"/>
                      <a:pt x="134395" y="24685"/>
                      <a:pt x="126167" y="19200"/>
                    </a:cubicBezTo>
                    <a:close/>
                  </a:path>
                </a:pathLst>
              </a:custGeom>
              <a:grpFill/>
              <a:ln w="27426" cap="flat">
                <a:noFill/>
                <a:prstDash val="solid"/>
                <a:miter/>
              </a:ln>
            </p:spPr>
            <p:txBody>
              <a:bodyPr rtlCol="0" anchor="ctr"/>
              <a:lstStyle/>
              <a:p>
                <a:endParaRPr lang="en-US"/>
              </a:p>
            </p:txBody>
          </p:sp>
          <p:sp>
            <p:nvSpPr>
              <p:cNvPr id="45" name="Freeform 1505">
                <a:extLst>
                  <a:ext uri="{FF2B5EF4-FFF2-40B4-BE49-F238E27FC236}">
                    <a16:creationId xmlns:a16="http://schemas.microsoft.com/office/drawing/2014/main" id="{45102748-E193-FC4D-3E15-628AD43CE196}"/>
                  </a:ext>
                </a:extLst>
              </p:cNvPr>
              <p:cNvSpPr/>
              <p:nvPr/>
            </p:nvSpPr>
            <p:spPr>
              <a:xfrm>
                <a:off x="8833361" y="4024394"/>
                <a:ext cx="270162" cy="91535"/>
              </a:xfrm>
              <a:custGeom>
                <a:avLst/>
                <a:gdLst>
                  <a:gd name="connsiteX0" fmla="*/ 266049 w 270162"/>
                  <a:gd name="connsiteY0" fmla="*/ 47651 h 91535"/>
                  <a:gd name="connsiteX1" fmla="*/ 27428 w 270162"/>
                  <a:gd name="connsiteY1" fmla="*/ 6509 h 91535"/>
                  <a:gd name="connsiteX2" fmla="*/ 0 w 270162"/>
                  <a:gd name="connsiteY2" fmla="*/ 39422 h 91535"/>
                  <a:gd name="connsiteX3" fmla="*/ 0 w 270162"/>
                  <a:gd name="connsiteY3" fmla="*/ 75078 h 91535"/>
                  <a:gd name="connsiteX4" fmla="*/ 16457 w 270162"/>
                  <a:gd name="connsiteY4" fmla="*/ 91535 h 91535"/>
                  <a:gd name="connsiteX5" fmla="*/ 32914 w 270162"/>
                  <a:gd name="connsiteY5" fmla="*/ 75078 h 91535"/>
                  <a:gd name="connsiteX6" fmla="*/ 32914 w 270162"/>
                  <a:gd name="connsiteY6" fmla="*/ 39422 h 91535"/>
                  <a:gd name="connsiteX7" fmla="*/ 32914 w 270162"/>
                  <a:gd name="connsiteY7" fmla="*/ 39422 h 91535"/>
                  <a:gd name="connsiteX8" fmla="*/ 137138 w 270162"/>
                  <a:gd name="connsiteY8" fmla="*/ 33937 h 91535"/>
                  <a:gd name="connsiteX9" fmla="*/ 244106 w 270162"/>
                  <a:gd name="connsiteY9" fmla="*/ 72335 h 91535"/>
                  <a:gd name="connsiteX10" fmla="*/ 266049 w 270162"/>
                  <a:gd name="connsiteY10" fmla="*/ 72335 h 91535"/>
                  <a:gd name="connsiteX11" fmla="*/ 266049 w 270162"/>
                  <a:gd name="connsiteY11" fmla="*/ 47651 h 9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162" h="91535">
                    <a:moveTo>
                      <a:pt x="266049" y="47651"/>
                    </a:moveTo>
                    <a:cubicBezTo>
                      <a:pt x="205708" y="-12690"/>
                      <a:pt x="79540" y="-1719"/>
                      <a:pt x="27428" y="6509"/>
                    </a:cubicBezTo>
                    <a:cubicBezTo>
                      <a:pt x="10971" y="9252"/>
                      <a:pt x="0" y="22966"/>
                      <a:pt x="0" y="39422"/>
                    </a:cubicBezTo>
                    <a:lnTo>
                      <a:pt x="0" y="75078"/>
                    </a:lnTo>
                    <a:cubicBezTo>
                      <a:pt x="0" y="83307"/>
                      <a:pt x="8228" y="91535"/>
                      <a:pt x="16457" y="91535"/>
                    </a:cubicBezTo>
                    <a:cubicBezTo>
                      <a:pt x="24685" y="91535"/>
                      <a:pt x="32914" y="83307"/>
                      <a:pt x="32914" y="75078"/>
                    </a:cubicBezTo>
                    <a:lnTo>
                      <a:pt x="32914" y="39422"/>
                    </a:lnTo>
                    <a:cubicBezTo>
                      <a:pt x="32914" y="39422"/>
                      <a:pt x="32914" y="39422"/>
                      <a:pt x="32914" y="39422"/>
                    </a:cubicBezTo>
                    <a:cubicBezTo>
                      <a:pt x="52112" y="36680"/>
                      <a:pt x="93254" y="31194"/>
                      <a:pt x="137138" y="33937"/>
                    </a:cubicBezTo>
                    <a:cubicBezTo>
                      <a:pt x="186508" y="36680"/>
                      <a:pt x="222164" y="50394"/>
                      <a:pt x="244106" y="72335"/>
                    </a:cubicBezTo>
                    <a:cubicBezTo>
                      <a:pt x="249592" y="77821"/>
                      <a:pt x="260563" y="77821"/>
                      <a:pt x="266049" y="72335"/>
                    </a:cubicBezTo>
                    <a:cubicBezTo>
                      <a:pt x="271534" y="64107"/>
                      <a:pt x="271534" y="53136"/>
                      <a:pt x="266049" y="47651"/>
                    </a:cubicBezTo>
                    <a:close/>
                  </a:path>
                </a:pathLst>
              </a:custGeom>
              <a:grpFill/>
              <a:ln w="27426" cap="flat">
                <a:noFill/>
                <a:prstDash val="solid"/>
                <a:miter/>
              </a:ln>
            </p:spPr>
            <p:txBody>
              <a:bodyPr rtlCol="0" anchor="ctr"/>
              <a:lstStyle/>
              <a:p>
                <a:endParaRPr lang="en-US"/>
              </a:p>
            </p:txBody>
          </p:sp>
          <p:sp>
            <p:nvSpPr>
              <p:cNvPr id="46" name="Freeform 1506">
                <a:extLst>
                  <a:ext uri="{FF2B5EF4-FFF2-40B4-BE49-F238E27FC236}">
                    <a16:creationId xmlns:a16="http://schemas.microsoft.com/office/drawing/2014/main" id="{1FB42596-7E28-1A48-24E1-A7AED156AD36}"/>
                  </a:ext>
                </a:extLst>
              </p:cNvPr>
              <p:cNvSpPr/>
              <p:nvPr/>
            </p:nvSpPr>
            <p:spPr>
              <a:xfrm>
                <a:off x="8764792" y="4579456"/>
                <a:ext cx="32913" cy="101482"/>
              </a:xfrm>
              <a:custGeom>
                <a:avLst/>
                <a:gdLst>
                  <a:gd name="connsiteX0" fmla="*/ 16457 w 32913"/>
                  <a:gd name="connsiteY0" fmla="*/ 0 h 101482"/>
                  <a:gd name="connsiteX1" fmla="*/ 0 w 32913"/>
                  <a:gd name="connsiteY1" fmla="*/ 16457 h 101482"/>
                  <a:gd name="connsiteX2" fmla="*/ 0 w 32913"/>
                  <a:gd name="connsiteY2" fmla="*/ 85026 h 101482"/>
                  <a:gd name="connsiteX3" fmla="*/ 16457 w 32913"/>
                  <a:gd name="connsiteY3" fmla="*/ 101482 h 101482"/>
                  <a:gd name="connsiteX4" fmla="*/ 32914 w 32913"/>
                  <a:gd name="connsiteY4" fmla="*/ 85026 h 101482"/>
                  <a:gd name="connsiteX5" fmla="*/ 32914 w 32913"/>
                  <a:gd name="connsiteY5" fmla="*/ 16457 h 101482"/>
                  <a:gd name="connsiteX6" fmla="*/ 16457 w 32913"/>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01482">
                    <a:moveTo>
                      <a:pt x="16457" y="0"/>
                    </a:moveTo>
                    <a:cubicBezTo>
                      <a:pt x="8228" y="0"/>
                      <a:pt x="0" y="8228"/>
                      <a:pt x="0" y="16457"/>
                    </a:cubicBezTo>
                    <a:lnTo>
                      <a:pt x="0" y="85026"/>
                    </a:lnTo>
                    <a:cubicBezTo>
                      <a:pt x="0" y="93254"/>
                      <a:pt x="8228" y="101482"/>
                      <a:pt x="16457" y="101482"/>
                    </a:cubicBezTo>
                    <a:cubicBezTo>
                      <a:pt x="24685" y="101482"/>
                      <a:pt x="32914" y="93254"/>
                      <a:pt x="32914" y="85026"/>
                    </a:cubicBezTo>
                    <a:lnTo>
                      <a:pt x="32914" y="16457"/>
                    </a:lnTo>
                    <a:cubicBezTo>
                      <a:pt x="32914" y="8228"/>
                      <a:pt x="24685" y="0"/>
                      <a:pt x="16457" y="0"/>
                    </a:cubicBezTo>
                    <a:close/>
                  </a:path>
                </a:pathLst>
              </a:custGeom>
              <a:grpFill/>
              <a:ln w="27426" cap="flat">
                <a:noFill/>
                <a:prstDash val="solid"/>
                <a:miter/>
              </a:ln>
            </p:spPr>
            <p:txBody>
              <a:bodyPr rtlCol="0" anchor="ctr"/>
              <a:lstStyle/>
              <a:p>
                <a:endParaRPr lang="en-US"/>
              </a:p>
            </p:txBody>
          </p:sp>
          <p:sp>
            <p:nvSpPr>
              <p:cNvPr id="47" name="Freeform 1507">
                <a:extLst>
                  <a:ext uri="{FF2B5EF4-FFF2-40B4-BE49-F238E27FC236}">
                    <a16:creationId xmlns:a16="http://schemas.microsoft.com/office/drawing/2014/main" id="{27831FE5-5BA7-5F57-26ED-0CFABDFDCFD5}"/>
                  </a:ext>
                </a:extLst>
              </p:cNvPr>
              <p:cNvSpPr/>
              <p:nvPr/>
            </p:nvSpPr>
            <p:spPr>
              <a:xfrm>
                <a:off x="9140551" y="4579456"/>
                <a:ext cx="32912" cy="101482"/>
              </a:xfrm>
              <a:custGeom>
                <a:avLst/>
                <a:gdLst>
                  <a:gd name="connsiteX0" fmla="*/ 16456 w 32912"/>
                  <a:gd name="connsiteY0" fmla="*/ 0 h 101482"/>
                  <a:gd name="connsiteX1" fmla="*/ 0 w 32912"/>
                  <a:gd name="connsiteY1" fmla="*/ 16457 h 101482"/>
                  <a:gd name="connsiteX2" fmla="*/ 0 w 32912"/>
                  <a:gd name="connsiteY2" fmla="*/ 85026 h 101482"/>
                  <a:gd name="connsiteX3" fmla="*/ 16456 w 32912"/>
                  <a:gd name="connsiteY3" fmla="*/ 101482 h 101482"/>
                  <a:gd name="connsiteX4" fmla="*/ 32913 w 32912"/>
                  <a:gd name="connsiteY4" fmla="*/ 85026 h 101482"/>
                  <a:gd name="connsiteX5" fmla="*/ 32913 w 32912"/>
                  <a:gd name="connsiteY5" fmla="*/ 16457 h 101482"/>
                  <a:gd name="connsiteX6" fmla="*/ 16456 w 32912"/>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01482">
                    <a:moveTo>
                      <a:pt x="16456" y="0"/>
                    </a:moveTo>
                    <a:cubicBezTo>
                      <a:pt x="8228" y="0"/>
                      <a:pt x="0" y="8228"/>
                      <a:pt x="0" y="16457"/>
                    </a:cubicBezTo>
                    <a:lnTo>
                      <a:pt x="0" y="85026"/>
                    </a:lnTo>
                    <a:cubicBezTo>
                      <a:pt x="0" y="93254"/>
                      <a:pt x="8228" y="101482"/>
                      <a:pt x="16456" y="101482"/>
                    </a:cubicBezTo>
                    <a:cubicBezTo>
                      <a:pt x="24685" y="101482"/>
                      <a:pt x="32913" y="93254"/>
                      <a:pt x="32913" y="85026"/>
                    </a:cubicBezTo>
                    <a:lnTo>
                      <a:pt x="32913" y="16457"/>
                    </a:lnTo>
                    <a:cubicBezTo>
                      <a:pt x="32913" y="8228"/>
                      <a:pt x="24685" y="0"/>
                      <a:pt x="16456" y="0"/>
                    </a:cubicBezTo>
                    <a:close/>
                  </a:path>
                </a:pathLst>
              </a:custGeom>
              <a:grpFill/>
              <a:ln w="27426" cap="flat">
                <a:noFill/>
                <a:prstDash val="solid"/>
                <a:miter/>
              </a:ln>
            </p:spPr>
            <p:txBody>
              <a:bodyPr rtlCol="0" anchor="ctr"/>
              <a:lstStyle/>
              <a:p>
                <a:endParaRPr lang="en-US"/>
              </a:p>
            </p:txBody>
          </p:sp>
          <p:sp>
            <p:nvSpPr>
              <p:cNvPr id="48" name="Freeform 1508">
                <a:extLst>
                  <a:ext uri="{FF2B5EF4-FFF2-40B4-BE49-F238E27FC236}">
                    <a16:creationId xmlns:a16="http://schemas.microsoft.com/office/drawing/2014/main" id="{746FA75A-8C39-9FF3-5212-18F77AA935D8}"/>
                  </a:ext>
                </a:extLst>
              </p:cNvPr>
              <p:cNvSpPr/>
              <p:nvPr/>
            </p:nvSpPr>
            <p:spPr>
              <a:xfrm>
                <a:off x="8852561" y="4409405"/>
                <a:ext cx="90510" cy="91730"/>
              </a:xfrm>
              <a:custGeom>
                <a:avLst/>
                <a:gdLst>
                  <a:gd name="connsiteX0" fmla="*/ 52112 w 90510"/>
                  <a:gd name="connsiteY0" fmla="*/ 90511 h 91730"/>
                  <a:gd name="connsiteX1" fmla="*/ 52112 w 90510"/>
                  <a:gd name="connsiteY1" fmla="*/ 90511 h 91730"/>
                  <a:gd name="connsiteX2" fmla="*/ 52112 w 90510"/>
                  <a:gd name="connsiteY2" fmla="*/ 90511 h 91730"/>
                  <a:gd name="connsiteX3" fmla="*/ 0 w 90510"/>
                  <a:gd name="connsiteY3" fmla="*/ 16456 h 91730"/>
                  <a:gd name="connsiteX4" fmla="*/ 16456 w 90510"/>
                  <a:gd name="connsiteY4" fmla="*/ 0 h 91730"/>
                  <a:gd name="connsiteX5" fmla="*/ 90511 w 90510"/>
                  <a:gd name="connsiteY5" fmla="*/ 52112 h 91730"/>
                  <a:gd name="connsiteX6" fmla="*/ 52112 w 90510"/>
                  <a:gd name="connsiteY6" fmla="*/ 90511 h 9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0" h="91730">
                    <a:moveTo>
                      <a:pt x="52112" y="90511"/>
                    </a:moveTo>
                    <a:cubicBezTo>
                      <a:pt x="52112" y="90511"/>
                      <a:pt x="52112" y="93254"/>
                      <a:pt x="52112" y="90511"/>
                    </a:cubicBezTo>
                    <a:cubicBezTo>
                      <a:pt x="49369" y="93254"/>
                      <a:pt x="49369" y="90511"/>
                      <a:pt x="52112" y="90511"/>
                    </a:cubicBezTo>
                    <a:lnTo>
                      <a:pt x="0" y="16456"/>
                    </a:lnTo>
                    <a:lnTo>
                      <a:pt x="16456" y="0"/>
                    </a:lnTo>
                    <a:lnTo>
                      <a:pt x="90511" y="52112"/>
                    </a:lnTo>
                    <a:lnTo>
                      <a:pt x="52112" y="90511"/>
                    </a:lnTo>
                    <a:close/>
                  </a:path>
                </a:pathLst>
              </a:custGeom>
              <a:solidFill>
                <a:srgbClr val="F9A169"/>
              </a:solidFill>
              <a:ln w="27426" cap="flat">
                <a:noFill/>
                <a:prstDash val="solid"/>
                <a:miter/>
              </a:ln>
            </p:spPr>
            <p:txBody>
              <a:bodyPr rtlCol="0" anchor="ctr"/>
              <a:lstStyle/>
              <a:p>
                <a:endParaRPr lang="en-US"/>
              </a:p>
            </p:txBody>
          </p:sp>
          <p:sp>
            <p:nvSpPr>
              <p:cNvPr id="49" name="Freeform 1509">
                <a:extLst>
                  <a:ext uri="{FF2B5EF4-FFF2-40B4-BE49-F238E27FC236}">
                    <a16:creationId xmlns:a16="http://schemas.microsoft.com/office/drawing/2014/main" id="{832D2073-43FA-6085-BD03-85B3658A2F8E}"/>
                  </a:ext>
                </a:extLst>
              </p:cNvPr>
              <p:cNvSpPr/>
              <p:nvPr/>
            </p:nvSpPr>
            <p:spPr>
              <a:xfrm>
                <a:off x="8995184" y="4409405"/>
                <a:ext cx="90511" cy="92568"/>
              </a:xfrm>
              <a:custGeom>
                <a:avLst/>
                <a:gdLst>
                  <a:gd name="connsiteX0" fmla="*/ 41142 w 90511"/>
                  <a:gd name="connsiteY0" fmla="*/ 90511 h 92568"/>
                  <a:gd name="connsiteX1" fmla="*/ 41142 w 90511"/>
                  <a:gd name="connsiteY1" fmla="*/ 90511 h 92568"/>
                  <a:gd name="connsiteX2" fmla="*/ 41142 w 90511"/>
                  <a:gd name="connsiteY2" fmla="*/ 90511 h 92568"/>
                  <a:gd name="connsiteX3" fmla="*/ 0 w 90511"/>
                  <a:gd name="connsiteY3" fmla="*/ 52112 h 92568"/>
                  <a:gd name="connsiteX4" fmla="*/ 74055 w 90511"/>
                  <a:gd name="connsiteY4" fmla="*/ 0 h 92568"/>
                  <a:gd name="connsiteX5" fmla="*/ 90512 w 90511"/>
                  <a:gd name="connsiteY5" fmla="*/ 16456 h 92568"/>
                  <a:gd name="connsiteX6" fmla="*/ 41142 w 90511"/>
                  <a:gd name="connsiteY6" fmla="*/ 90511 h 9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1" h="92568">
                    <a:moveTo>
                      <a:pt x="41142" y="90511"/>
                    </a:moveTo>
                    <a:cubicBezTo>
                      <a:pt x="41142" y="90511"/>
                      <a:pt x="41142" y="93254"/>
                      <a:pt x="41142" y="90511"/>
                    </a:cubicBezTo>
                    <a:cubicBezTo>
                      <a:pt x="38399" y="93254"/>
                      <a:pt x="38399" y="93254"/>
                      <a:pt x="41142" y="90511"/>
                    </a:cubicBezTo>
                    <a:lnTo>
                      <a:pt x="0" y="52112"/>
                    </a:lnTo>
                    <a:lnTo>
                      <a:pt x="74055" y="0"/>
                    </a:lnTo>
                    <a:lnTo>
                      <a:pt x="90512" y="16456"/>
                    </a:lnTo>
                    <a:lnTo>
                      <a:pt x="41142" y="90511"/>
                    </a:lnTo>
                    <a:close/>
                  </a:path>
                </a:pathLst>
              </a:custGeom>
              <a:solidFill>
                <a:srgbClr val="F9A169"/>
              </a:solidFill>
              <a:ln w="27426" cap="flat">
                <a:noFill/>
                <a:prstDash val="solid"/>
                <a:miter/>
              </a:ln>
            </p:spPr>
            <p:txBody>
              <a:bodyPr rtlCol="0" anchor="ctr"/>
              <a:lstStyle/>
              <a:p>
                <a:endParaRPr lang="en-US"/>
              </a:p>
            </p:txBody>
          </p:sp>
          <p:sp>
            <p:nvSpPr>
              <p:cNvPr id="50" name="Freeform 1510">
                <a:extLst>
                  <a:ext uri="{FF2B5EF4-FFF2-40B4-BE49-F238E27FC236}">
                    <a16:creationId xmlns:a16="http://schemas.microsoft.com/office/drawing/2014/main" id="{63316A38-EEA4-6B9C-2663-3E16D74B81EE}"/>
                  </a:ext>
                </a:extLst>
              </p:cNvPr>
              <p:cNvSpPr/>
              <p:nvPr/>
            </p:nvSpPr>
            <p:spPr>
              <a:xfrm>
                <a:off x="9412085" y="4546543"/>
                <a:ext cx="32912" cy="134395"/>
              </a:xfrm>
              <a:custGeom>
                <a:avLst/>
                <a:gdLst>
                  <a:gd name="connsiteX0" fmla="*/ 16457 w 32912"/>
                  <a:gd name="connsiteY0" fmla="*/ 0 h 134395"/>
                  <a:gd name="connsiteX1" fmla="*/ 0 w 32912"/>
                  <a:gd name="connsiteY1" fmla="*/ 16456 h 134395"/>
                  <a:gd name="connsiteX2" fmla="*/ 0 w 32912"/>
                  <a:gd name="connsiteY2" fmla="*/ 117939 h 134395"/>
                  <a:gd name="connsiteX3" fmla="*/ 16457 w 32912"/>
                  <a:gd name="connsiteY3" fmla="*/ 134395 h 134395"/>
                  <a:gd name="connsiteX4" fmla="*/ 32913 w 32912"/>
                  <a:gd name="connsiteY4" fmla="*/ 117939 h 134395"/>
                  <a:gd name="connsiteX5" fmla="*/ 32913 w 32912"/>
                  <a:gd name="connsiteY5" fmla="*/ 16456 h 134395"/>
                  <a:gd name="connsiteX6" fmla="*/ 16457 w 32912"/>
                  <a:gd name="connsiteY6" fmla="*/ 0 h 1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34395">
                    <a:moveTo>
                      <a:pt x="16457" y="0"/>
                    </a:moveTo>
                    <a:cubicBezTo>
                      <a:pt x="8228" y="0"/>
                      <a:pt x="0" y="8228"/>
                      <a:pt x="0" y="16456"/>
                    </a:cubicBezTo>
                    <a:lnTo>
                      <a:pt x="0" y="117939"/>
                    </a:lnTo>
                    <a:cubicBezTo>
                      <a:pt x="0" y="126167"/>
                      <a:pt x="8228" y="134395"/>
                      <a:pt x="16457" y="134395"/>
                    </a:cubicBezTo>
                    <a:cubicBezTo>
                      <a:pt x="24685" y="134395"/>
                      <a:pt x="32913" y="126167"/>
                      <a:pt x="32913" y="117939"/>
                    </a:cubicBezTo>
                    <a:lnTo>
                      <a:pt x="32913" y="16456"/>
                    </a:lnTo>
                    <a:cubicBezTo>
                      <a:pt x="32913" y="5485"/>
                      <a:pt x="24685" y="0"/>
                      <a:pt x="16457" y="0"/>
                    </a:cubicBezTo>
                    <a:close/>
                  </a:path>
                </a:pathLst>
              </a:custGeom>
              <a:grpFill/>
              <a:ln w="27426" cap="flat">
                <a:noFill/>
                <a:prstDash val="solid"/>
                <a:miter/>
              </a:ln>
            </p:spPr>
            <p:txBody>
              <a:bodyPr rtlCol="0" anchor="ctr"/>
              <a:lstStyle/>
              <a:p>
                <a:endParaRPr lang="en-US"/>
              </a:p>
            </p:txBody>
          </p:sp>
        </p:grpSp>
      </p:grpSp>
      <p:sp>
        <p:nvSpPr>
          <p:cNvPr id="52" name="Text Placeholder 13">
            <a:extLst>
              <a:ext uri="{FF2B5EF4-FFF2-40B4-BE49-F238E27FC236}">
                <a16:creationId xmlns:a16="http://schemas.microsoft.com/office/drawing/2014/main" id="{891B7218-6984-F4CC-1F8A-7B851F60E191}"/>
              </a:ext>
            </a:extLst>
          </p:cNvPr>
          <p:cNvSpPr>
            <a:spLocks noGrp="1"/>
          </p:cNvSpPr>
          <p:nvPr>
            <p:ph type="body" sz="quarter" idx="28"/>
          </p:nvPr>
        </p:nvSpPr>
        <p:spPr>
          <a:xfrm>
            <a:off x="447675" y="221399"/>
            <a:ext cx="11096625" cy="1211262"/>
          </a:xfrm>
        </p:spPr>
        <p:txBody>
          <a:bodyPr>
            <a:normAutofit fontScale="92500" lnSpcReduction="10000"/>
          </a:bodyPr>
          <a:lstStyle/>
          <a:p>
            <a:pPr>
              <a:lnSpc>
                <a:spcPct val="120000"/>
              </a:lnSpc>
            </a:pPr>
            <a:r>
              <a:rPr lang="en-US"/>
              <a:t>By gathering a wide variety of market data, it will help you develop a solid branding and marketing strategy or plan.</a:t>
            </a:r>
            <a:endParaRPr lang="en-IE"/>
          </a:p>
        </p:txBody>
      </p:sp>
    </p:spTree>
    <p:extLst>
      <p:ext uri="{BB962C8B-B14F-4D97-AF65-F5344CB8AC3E}">
        <p14:creationId xmlns:p14="http://schemas.microsoft.com/office/powerpoint/2010/main" val="2059118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7"/>
          <p:cNvSpPr/>
          <p:nvPr/>
        </p:nvSpPr>
        <p:spPr>
          <a:xfrm>
            <a:off x="3362456" y="2018699"/>
            <a:ext cx="2707932" cy="3986014"/>
          </a:xfrm>
          <a:custGeom>
            <a:avLst/>
            <a:gdLst/>
            <a:ahLst/>
            <a:cxnLst/>
            <a:rect l="l" t="t" r="r" b="b"/>
            <a:pathLst>
              <a:path w="4095" h="4093" extrusionOk="0">
                <a:moveTo>
                  <a:pt x="4094" y="4092"/>
                </a:moveTo>
                <a:lnTo>
                  <a:pt x="0" y="4092"/>
                </a:lnTo>
                <a:lnTo>
                  <a:pt x="0" y="0"/>
                </a:lnTo>
                <a:lnTo>
                  <a:pt x="4094" y="0"/>
                </a:lnTo>
                <a:lnTo>
                  <a:pt x="4094" y="4092"/>
                </a:lnTo>
              </a:path>
            </a:pathLst>
          </a:custGeom>
          <a:solidFill>
            <a:srgbClr val="A7BAA2"/>
          </a:solidFill>
          <a:ln>
            <a:noFill/>
          </a:ln>
        </p:spPr>
        <p:txBody>
          <a:bodyPr spcFirstLastPara="1" wrap="square" lIns="45713" tIns="22850" rIns="45713" bIns="22850" anchor="ctr" anchorCtr="0">
            <a:noAutofit/>
          </a:bodyPr>
          <a:lstStyle/>
          <a:p>
            <a:pPr>
              <a:lnSpc>
                <a:spcPct val="93000"/>
              </a:lnSpc>
              <a:buClr>
                <a:srgbClr val="000000"/>
              </a:buClr>
              <a:buSzPts val="1800"/>
            </a:pPr>
            <a:endParaRPr sz="900">
              <a:solidFill>
                <a:srgbClr val="000000"/>
              </a:solidFill>
              <a:latin typeface="Arial"/>
              <a:ea typeface="Arial"/>
              <a:cs typeface="Arial"/>
              <a:sym typeface="Arial"/>
            </a:endParaRPr>
          </a:p>
        </p:txBody>
      </p:sp>
      <p:sp>
        <p:nvSpPr>
          <p:cNvPr id="182" name="Google Shape;182;p7"/>
          <p:cNvSpPr/>
          <p:nvPr/>
        </p:nvSpPr>
        <p:spPr>
          <a:xfrm>
            <a:off x="5758679" y="1990574"/>
            <a:ext cx="3010484" cy="4491441"/>
          </a:xfrm>
          <a:custGeom>
            <a:avLst/>
            <a:gdLst/>
            <a:ahLst/>
            <a:cxnLst/>
            <a:rect l="l" t="t" r="r" b="b"/>
            <a:pathLst>
              <a:path w="4581" h="4581" extrusionOk="0">
                <a:moveTo>
                  <a:pt x="2782" y="4092"/>
                </a:moveTo>
                <a:lnTo>
                  <a:pt x="2782" y="4092"/>
                </a:lnTo>
                <a:cubicBezTo>
                  <a:pt x="4580" y="4092"/>
                  <a:pt x="4580" y="4092"/>
                  <a:pt x="4580" y="4092"/>
                </a:cubicBezTo>
                <a:cubicBezTo>
                  <a:pt x="4580" y="0"/>
                  <a:pt x="4580" y="0"/>
                  <a:pt x="4580" y="0"/>
                </a:cubicBezTo>
                <a:cubicBezTo>
                  <a:pt x="497" y="0"/>
                  <a:pt x="497" y="0"/>
                  <a:pt x="497" y="0"/>
                </a:cubicBezTo>
                <a:cubicBezTo>
                  <a:pt x="497" y="1697"/>
                  <a:pt x="497" y="1697"/>
                  <a:pt x="497" y="1697"/>
                </a:cubicBezTo>
                <a:cubicBezTo>
                  <a:pt x="479" y="1706"/>
                  <a:pt x="451" y="1715"/>
                  <a:pt x="406" y="1715"/>
                </a:cubicBezTo>
                <a:cubicBezTo>
                  <a:pt x="388" y="1715"/>
                  <a:pt x="370" y="1715"/>
                  <a:pt x="361" y="1706"/>
                </a:cubicBezTo>
                <a:cubicBezTo>
                  <a:pt x="325" y="1634"/>
                  <a:pt x="262" y="1580"/>
                  <a:pt x="207" y="1580"/>
                </a:cubicBezTo>
                <a:cubicBezTo>
                  <a:pt x="90" y="1580"/>
                  <a:pt x="0" y="1743"/>
                  <a:pt x="0" y="1950"/>
                </a:cubicBezTo>
                <a:cubicBezTo>
                  <a:pt x="0" y="2149"/>
                  <a:pt x="90" y="2312"/>
                  <a:pt x="207" y="2312"/>
                </a:cubicBezTo>
                <a:cubicBezTo>
                  <a:pt x="262" y="2312"/>
                  <a:pt x="325" y="2267"/>
                  <a:pt x="361" y="2185"/>
                </a:cubicBezTo>
                <a:cubicBezTo>
                  <a:pt x="370" y="2185"/>
                  <a:pt x="388" y="2185"/>
                  <a:pt x="406" y="2185"/>
                </a:cubicBezTo>
                <a:cubicBezTo>
                  <a:pt x="442" y="2185"/>
                  <a:pt x="479" y="2194"/>
                  <a:pt x="497" y="2203"/>
                </a:cubicBezTo>
                <a:cubicBezTo>
                  <a:pt x="497" y="4092"/>
                  <a:pt x="497" y="4092"/>
                  <a:pt x="497" y="4092"/>
                </a:cubicBezTo>
                <a:cubicBezTo>
                  <a:pt x="2285" y="4092"/>
                  <a:pt x="2285" y="4092"/>
                  <a:pt x="2285" y="4092"/>
                </a:cubicBezTo>
                <a:cubicBezTo>
                  <a:pt x="2294" y="4101"/>
                  <a:pt x="2303" y="4128"/>
                  <a:pt x="2303" y="4164"/>
                </a:cubicBezTo>
                <a:cubicBezTo>
                  <a:pt x="2303" y="4182"/>
                  <a:pt x="2303" y="4200"/>
                  <a:pt x="2294" y="4218"/>
                </a:cubicBezTo>
                <a:cubicBezTo>
                  <a:pt x="2221" y="4255"/>
                  <a:pt x="2167" y="4309"/>
                  <a:pt x="2167" y="4372"/>
                </a:cubicBezTo>
                <a:cubicBezTo>
                  <a:pt x="2167" y="4489"/>
                  <a:pt x="2330" y="4580"/>
                  <a:pt x="2538" y="4580"/>
                </a:cubicBezTo>
                <a:cubicBezTo>
                  <a:pt x="2736" y="4580"/>
                  <a:pt x="2899" y="4489"/>
                  <a:pt x="2899" y="4372"/>
                </a:cubicBezTo>
                <a:cubicBezTo>
                  <a:pt x="2899" y="4309"/>
                  <a:pt x="2854" y="4255"/>
                  <a:pt x="2773" y="4218"/>
                </a:cubicBezTo>
                <a:cubicBezTo>
                  <a:pt x="2773" y="4200"/>
                  <a:pt x="2773" y="4191"/>
                  <a:pt x="2773" y="4173"/>
                </a:cubicBezTo>
                <a:cubicBezTo>
                  <a:pt x="2773" y="4137"/>
                  <a:pt x="2782" y="4110"/>
                  <a:pt x="2782" y="4092"/>
                </a:cubicBezTo>
              </a:path>
            </a:pathLst>
          </a:custGeom>
          <a:solidFill>
            <a:srgbClr val="6D6A3A"/>
          </a:solidFill>
          <a:ln>
            <a:noFill/>
          </a:ln>
        </p:spPr>
        <p:txBody>
          <a:bodyPr spcFirstLastPara="1" wrap="square" lIns="45713" tIns="22850" rIns="45713" bIns="22850" anchor="ctr" anchorCtr="0">
            <a:noAutofit/>
          </a:bodyPr>
          <a:lstStyle/>
          <a:p>
            <a:pPr>
              <a:lnSpc>
                <a:spcPct val="93000"/>
              </a:lnSpc>
              <a:buClr>
                <a:srgbClr val="000000"/>
              </a:buClr>
              <a:buSzPts val="1800"/>
            </a:pPr>
            <a:endParaRPr sz="900">
              <a:solidFill>
                <a:srgbClr val="000000"/>
              </a:solidFill>
              <a:latin typeface="Arial"/>
              <a:ea typeface="Arial"/>
              <a:cs typeface="Arial"/>
              <a:sym typeface="Arial"/>
            </a:endParaRPr>
          </a:p>
        </p:txBody>
      </p:sp>
      <p:sp>
        <p:nvSpPr>
          <p:cNvPr id="183" name="Google Shape;183;p7"/>
          <p:cNvSpPr/>
          <p:nvPr/>
        </p:nvSpPr>
        <p:spPr>
          <a:xfrm>
            <a:off x="356420" y="1520456"/>
            <a:ext cx="3351691" cy="4484257"/>
          </a:xfrm>
          <a:custGeom>
            <a:avLst/>
            <a:gdLst/>
            <a:ahLst/>
            <a:cxnLst/>
            <a:rect l="l" t="t" r="r" b="b"/>
            <a:pathLst>
              <a:path w="5061" h="4581" extrusionOk="0">
                <a:moveTo>
                  <a:pt x="4853" y="2167"/>
                </a:moveTo>
                <a:lnTo>
                  <a:pt x="4853" y="2167"/>
                </a:lnTo>
                <a:cubicBezTo>
                  <a:pt x="4789" y="2167"/>
                  <a:pt x="4735" y="2222"/>
                  <a:pt x="4699" y="2294"/>
                </a:cubicBezTo>
                <a:cubicBezTo>
                  <a:pt x="4681" y="2303"/>
                  <a:pt x="4672" y="2303"/>
                  <a:pt x="4654" y="2303"/>
                </a:cubicBezTo>
                <a:cubicBezTo>
                  <a:pt x="4618" y="2303"/>
                  <a:pt x="4591" y="2294"/>
                  <a:pt x="4572" y="2285"/>
                </a:cubicBezTo>
                <a:cubicBezTo>
                  <a:pt x="4572" y="497"/>
                  <a:pt x="4572" y="497"/>
                  <a:pt x="4572" y="497"/>
                </a:cubicBezTo>
                <a:cubicBezTo>
                  <a:pt x="2783" y="497"/>
                  <a:pt x="2783" y="497"/>
                  <a:pt x="2783" y="497"/>
                </a:cubicBezTo>
                <a:cubicBezTo>
                  <a:pt x="2774" y="479"/>
                  <a:pt x="2765" y="443"/>
                  <a:pt x="2756" y="407"/>
                </a:cubicBezTo>
                <a:cubicBezTo>
                  <a:pt x="2756" y="388"/>
                  <a:pt x="2765" y="370"/>
                  <a:pt x="2765" y="361"/>
                </a:cubicBezTo>
                <a:cubicBezTo>
                  <a:pt x="2847" y="325"/>
                  <a:pt x="2892" y="262"/>
                  <a:pt x="2892" y="208"/>
                </a:cubicBezTo>
                <a:cubicBezTo>
                  <a:pt x="2892" y="90"/>
                  <a:pt x="2729" y="0"/>
                  <a:pt x="2530" y="0"/>
                </a:cubicBezTo>
                <a:cubicBezTo>
                  <a:pt x="2322" y="0"/>
                  <a:pt x="2160" y="90"/>
                  <a:pt x="2160" y="208"/>
                </a:cubicBezTo>
                <a:cubicBezTo>
                  <a:pt x="2160" y="262"/>
                  <a:pt x="2214" y="325"/>
                  <a:pt x="2286" y="361"/>
                </a:cubicBezTo>
                <a:cubicBezTo>
                  <a:pt x="2295" y="370"/>
                  <a:pt x="2295" y="388"/>
                  <a:pt x="2295" y="407"/>
                </a:cubicBezTo>
                <a:cubicBezTo>
                  <a:pt x="2295" y="452"/>
                  <a:pt x="2277" y="479"/>
                  <a:pt x="2277" y="497"/>
                </a:cubicBezTo>
                <a:cubicBezTo>
                  <a:pt x="479" y="497"/>
                  <a:pt x="479" y="497"/>
                  <a:pt x="479" y="497"/>
                </a:cubicBezTo>
                <a:cubicBezTo>
                  <a:pt x="479" y="2285"/>
                  <a:pt x="479" y="2285"/>
                  <a:pt x="479" y="2285"/>
                </a:cubicBezTo>
                <a:cubicBezTo>
                  <a:pt x="470" y="2294"/>
                  <a:pt x="443" y="2303"/>
                  <a:pt x="407" y="2303"/>
                </a:cubicBezTo>
                <a:cubicBezTo>
                  <a:pt x="389" y="2303"/>
                  <a:pt x="371" y="2303"/>
                  <a:pt x="353" y="2294"/>
                </a:cubicBezTo>
                <a:cubicBezTo>
                  <a:pt x="317" y="2222"/>
                  <a:pt x="262" y="2167"/>
                  <a:pt x="199" y="2167"/>
                </a:cubicBezTo>
                <a:cubicBezTo>
                  <a:pt x="91" y="2167"/>
                  <a:pt x="0" y="2330"/>
                  <a:pt x="0" y="2538"/>
                </a:cubicBezTo>
                <a:cubicBezTo>
                  <a:pt x="0" y="2737"/>
                  <a:pt x="91" y="2899"/>
                  <a:pt x="199" y="2899"/>
                </a:cubicBezTo>
                <a:cubicBezTo>
                  <a:pt x="262" y="2899"/>
                  <a:pt x="317" y="2854"/>
                  <a:pt x="353" y="2773"/>
                </a:cubicBezTo>
                <a:cubicBezTo>
                  <a:pt x="371" y="2773"/>
                  <a:pt x="389" y="2764"/>
                  <a:pt x="407" y="2764"/>
                </a:cubicBezTo>
                <a:cubicBezTo>
                  <a:pt x="443" y="2773"/>
                  <a:pt x="470" y="2782"/>
                  <a:pt x="479" y="2782"/>
                </a:cubicBezTo>
                <a:cubicBezTo>
                  <a:pt x="479" y="4580"/>
                  <a:pt x="479" y="4580"/>
                  <a:pt x="479" y="4580"/>
                </a:cubicBezTo>
                <a:cubicBezTo>
                  <a:pt x="4572" y="4580"/>
                  <a:pt x="4572" y="4580"/>
                  <a:pt x="4572" y="4580"/>
                </a:cubicBezTo>
                <a:cubicBezTo>
                  <a:pt x="4572" y="2782"/>
                  <a:pt x="4572" y="2782"/>
                  <a:pt x="4572" y="2782"/>
                </a:cubicBezTo>
                <a:cubicBezTo>
                  <a:pt x="4591" y="2782"/>
                  <a:pt x="4618" y="2773"/>
                  <a:pt x="4645" y="2764"/>
                </a:cubicBezTo>
                <a:cubicBezTo>
                  <a:pt x="4663" y="2764"/>
                  <a:pt x="4681" y="2773"/>
                  <a:pt x="4699" y="2773"/>
                </a:cubicBezTo>
                <a:cubicBezTo>
                  <a:pt x="4735" y="2854"/>
                  <a:pt x="4789" y="2899"/>
                  <a:pt x="4853" y="2899"/>
                </a:cubicBezTo>
                <a:cubicBezTo>
                  <a:pt x="4970" y="2899"/>
                  <a:pt x="5060" y="2737"/>
                  <a:pt x="5060" y="2538"/>
                </a:cubicBezTo>
                <a:cubicBezTo>
                  <a:pt x="5060" y="2330"/>
                  <a:pt x="4970" y="2167"/>
                  <a:pt x="4853" y="2167"/>
                </a:cubicBezTo>
              </a:path>
            </a:pathLst>
          </a:custGeom>
          <a:solidFill>
            <a:srgbClr val="E3E2DB"/>
          </a:solidFill>
          <a:ln>
            <a:noFill/>
          </a:ln>
        </p:spPr>
        <p:txBody>
          <a:bodyPr spcFirstLastPara="1" wrap="square" lIns="45713" tIns="22850" rIns="45713" bIns="22850" anchor="ctr" anchorCtr="0">
            <a:noAutofit/>
          </a:bodyPr>
          <a:lstStyle/>
          <a:p>
            <a:pPr>
              <a:lnSpc>
                <a:spcPct val="93000"/>
              </a:lnSpc>
              <a:buClr>
                <a:srgbClr val="000000"/>
              </a:buClr>
              <a:buSzPts val="1800"/>
            </a:pPr>
            <a:endParaRPr sz="900">
              <a:solidFill>
                <a:srgbClr val="000000"/>
              </a:solidFill>
              <a:latin typeface="Arial"/>
              <a:ea typeface="Arial"/>
              <a:cs typeface="Arial"/>
              <a:sym typeface="Arial"/>
            </a:endParaRPr>
          </a:p>
        </p:txBody>
      </p:sp>
      <p:sp>
        <p:nvSpPr>
          <p:cNvPr id="184" name="Google Shape;184;p7"/>
          <p:cNvSpPr/>
          <p:nvPr/>
        </p:nvSpPr>
        <p:spPr>
          <a:xfrm>
            <a:off x="8380669" y="1973206"/>
            <a:ext cx="3010483" cy="4015988"/>
          </a:xfrm>
          <a:custGeom>
            <a:avLst/>
            <a:gdLst/>
            <a:ahLst/>
            <a:cxnLst/>
            <a:rect l="l" t="t" r="r" b="b"/>
            <a:pathLst>
              <a:path w="4582" h="4093" extrusionOk="0">
                <a:moveTo>
                  <a:pt x="208" y="1679"/>
                </a:moveTo>
                <a:lnTo>
                  <a:pt x="208" y="1679"/>
                </a:lnTo>
                <a:cubicBezTo>
                  <a:pt x="271" y="1679"/>
                  <a:pt x="325" y="1725"/>
                  <a:pt x="361" y="1806"/>
                </a:cubicBezTo>
                <a:cubicBezTo>
                  <a:pt x="370" y="1806"/>
                  <a:pt x="388" y="1815"/>
                  <a:pt x="407" y="1815"/>
                </a:cubicBezTo>
                <a:cubicBezTo>
                  <a:pt x="452" y="1815"/>
                  <a:pt x="479" y="1797"/>
                  <a:pt x="497" y="1788"/>
                </a:cubicBezTo>
                <a:cubicBezTo>
                  <a:pt x="497" y="0"/>
                  <a:pt x="497" y="0"/>
                  <a:pt x="497" y="0"/>
                </a:cubicBezTo>
                <a:cubicBezTo>
                  <a:pt x="2286" y="0"/>
                  <a:pt x="2286" y="0"/>
                  <a:pt x="2286" y="0"/>
                </a:cubicBezTo>
                <a:cubicBezTo>
                  <a:pt x="2295" y="18"/>
                  <a:pt x="2304" y="45"/>
                  <a:pt x="2304" y="81"/>
                </a:cubicBezTo>
                <a:cubicBezTo>
                  <a:pt x="2304" y="99"/>
                  <a:pt x="2304" y="117"/>
                  <a:pt x="2304" y="135"/>
                </a:cubicBezTo>
                <a:cubicBezTo>
                  <a:pt x="2223" y="172"/>
                  <a:pt x="2178" y="226"/>
                  <a:pt x="2178" y="289"/>
                </a:cubicBezTo>
                <a:cubicBezTo>
                  <a:pt x="2178" y="397"/>
                  <a:pt x="2340" y="496"/>
                  <a:pt x="2539" y="496"/>
                </a:cubicBezTo>
                <a:cubicBezTo>
                  <a:pt x="2738" y="496"/>
                  <a:pt x="2900" y="397"/>
                  <a:pt x="2900" y="289"/>
                </a:cubicBezTo>
                <a:cubicBezTo>
                  <a:pt x="2900" y="226"/>
                  <a:pt x="2855" y="172"/>
                  <a:pt x="2774" y="135"/>
                </a:cubicBezTo>
                <a:cubicBezTo>
                  <a:pt x="2774" y="117"/>
                  <a:pt x="2774" y="99"/>
                  <a:pt x="2774" y="81"/>
                </a:cubicBezTo>
                <a:cubicBezTo>
                  <a:pt x="2774" y="45"/>
                  <a:pt x="2783" y="18"/>
                  <a:pt x="2792" y="0"/>
                </a:cubicBezTo>
                <a:cubicBezTo>
                  <a:pt x="4581" y="0"/>
                  <a:pt x="4581" y="0"/>
                  <a:pt x="4581" y="0"/>
                </a:cubicBezTo>
                <a:cubicBezTo>
                  <a:pt x="4581" y="4092"/>
                  <a:pt x="4581" y="4092"/>
                  <a:pt x="4581" y="4092"/>
                </a:cubicBezTo>
                <a:cubicBezTo>
                  <a:pt x="497" y="4092"/>
                  <a:pt x="497" y="4092"/>
                  <a:pt x="497" y="4092"/>
                </a:cubicBezTo>
                <a:cubicBezTo>
                  <a:pt x="497" y="2303"/>
                  <a:pt x="497" y="2303"/>
                  <a:pt x="497" y="2303"/>
                </a:cubicBezTo>
                <a:cubicBezTo>
                  <a:pt x="479" y="2294"/>
                  <a:pt x="452" y="2276"/>
                  <a:pt x="416" y="2276"/>
                </a:cubicBezTo>
                <a:cubicBezTo>
                  <a:pt x="388" y="2276"/>
                  <a:pt x="379" y="2276"/>
                  <a:pt x="361" y="2285"/>
                </a:cubicBezTo>
                <a:cubicBezTo>
                  <a:pt x="325" y="2357"/>
                  <a:pt x="271" y="2411"/>
                  <a:pt x="208" y="2411"/>
                </a:cubicBezTo>
                <a:cubicBezTo>
                  <a:pt x="90" y="2411"/>
                  <a:pt x="0" y="2249"/>
                  <a:pt x="0" y="2041"/>
                </a:cubicBezTo>
                <a:cubicBezTo>
                  <a:pt x="0" y="1842"/>
                  <a:pt x="90" y="1679"/>
                  <a:pt x="208" y="1679"/>
                </a:cubicBezTo>
              </a:path>
            </a:pathLst>
          </a:custGeom>
          <a:solidFill>
            <a:srgbClr val="404F2F"/>
          </a:solidFill>
          <a:ln>
            <a:noFill/>
          </a:ln>
        </p:spPr>
        <p:txBody>
          <a:bodyPr spcFirstLastPara="1" wrap="square" lIns="45713" tIns="22850" rIns="45713" bIns="22850" anchor="ctr" anchorCtr="0">
            <a:noAutofit/>
          </a:bodyPr>
          <a:lstStyle/>
          <a:p>
            <a:pPr>
              <a:lnSpc>
                <a:spcPct val="93000"/>
              </a:lnSpc>
              <a:buClr>
                <a:srgbClr val="000000"/>
              </a:buClr>
              <a:buSzPts val="1800"/>
            </a:pPr>
            <a:endParaRPr sz="900">
              <a:solidFill>
                <a:srgbClr val="000000"/>
              </a:solidFill>
              <a:latin typeface="Arial"/>
              <a:ea typeface="Arial"/>
              <a:cs typeface="Arial"/>
              <a:sym typeface="Arial"/>
            </a:endParaRPr>
          </a:p>
        </p:txBody>
      </p:sp>
      <p:sp>
        <p:nvSpPr>
          <p:cNvPr id="30" name="Text Placeholder 5">
            <a:extLst>
              <a:ext uri="{FF2B5EF4-FFF2-40B4-BE49-F238E27FC236}">
                <a16:creationId xmlns:a16="http://schemas.microsoft.com/office/drawing/2014/main" id="{F07F4774-69A1-FA3F-1D5B-CCE2AEB5EC49}"/>
              </a:ext>
            </a:extLst>
          </p:cNvPr>
          <p:cNvSpPr txBox="1">
            <a:spLocks/>
          </p:cNvSpPr>
          <p:nvPr/>
        </p:nvSpPr>
        <p:spPr>
          <a:xfrm>
            <a:off x="725460" y="2931870"/>
            <a:ext cx="2526874" cy="3065084"/>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20000"/>
              </a:lnSpc>
              <a:buNone/>
            </a:pPr>
            <a:r>
              <a:rPr lang="en-US" dirty="0">
                <a:solidFill>
                  <a:srgbClr val="60220F"/>
                </a:solidFill>
              </a:rPr>
              <a:t>Defining your market can </a:t>
            </a:r>
            <a:r>
              <a:rPr lang="en-US" b="1" dirty="0">
                <a:solidFill>
                  <a:srgbClr val="60220F"/>
                </a:solidFill>
              </a:rPr>
              <a:t>provide different perspectives </a:t>
            </a:r>
            <a:r>
              <a:rPr lang="en-US" dirty="0">
                <a:solidFill>
                  <a:srgbClr val="60220F"/>
                </a:solidFill>
              </a:rPr>
              <a:t>from customer-based markets to competitors-based markets &amp; thus can </a:t>
            </a:r>
            <a:r>
              <a:rPr lang="en-US" b="1" dirty="0">
                <a:solidFill>
                  <a:srgbClr val="60220F"/>
                </a:solidFill>
              </a:rPr>
              <a:t>identify opportunities and threats</a:t>
            </a:r>
            <a:r>
              <a:rPr lang="en-US" dirty="0">
                <a:solidFill>
                  <a:srgbClr val="60220F"/>
                </a:solidFill>
              </a:rPr>
              <a:t>.</a:t>
            </a:r>
            <a:endParaRPr lang="en-IE" dirty="0">
              <a:solidFill>
                <a:srgbClr val="60220F"/>
              </a:solidFill>
            </a:endParaRPr>
          </a:p>
        </p:txBody>
      </p:sp>
      <p:sp>
        <p:nvSpPr>
          <p:cNvPr id="31" name="Text Placeholder 5">
            <a:extLst>
              <a:ext uri="{FF2B5EF4-FFF2-40B4-BE49-F238E27FC236}">
                <a16:creationId xmlns:a16="http://schemas.microsoft.com/office/drawing/2014/main" id="{1D891172-8D74-5363-073F-61E7F502880F}"/>
              </a:ext>
            </a:extLst>
          </p:cNvPr>
          <p:cNvSpPr txBox="1">
            <a:spLocks/>
          </p:cNvSpPr>
          <p:nvPr/>
        </p:nvSpPr>
        <p:spPr>
          <a:xfrm>
            <a:off x="3479381" y="2926772"/>
            <a:ext cx="2526874" cy="3062422"/>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20000"/>
              </a:lnSpc>
              <a:buNone/>
            </a:pPr>
            <a:r>
              <a:rPr lang="en-US" dirty="0">
                <a:solidFill>
                  <a:srgbClr val="60220F"/>
                </a:solidFill>
              </a:rPr>
              <a:t>Defining your market can </a:t>
            </a:r>
            <a:r>
              <a:rPr lang="en-US" b="1" dirty="0">
                <a:solidFill>
                  <a:srgbClr val="60220F"/>
                </a:solidFill>
              </a:rPr>
              <a:t>provide different perspectives </a:t>
            </a:r>
            <a:r>
              <a:rPr lang="en-US" dirty="0">
                <a:solidFill>
                  <a:srgbClr val="60220F"/>
                </a:solidFill>
              </a:rPr>
              <a:t>from customer-based markets to competitors-based markets &amp; thus can </a:t>
            </a:r>
            <a:r>
              <a:rPr lang="en-US" b="1" dirty="0">
                <a:solidFill>
                  <a:srgbClr val="60220F"/>
                </a:solidFill>
              </a:rPr>
              <a:t>identify opportunities and threats</a:t>
            </a:r>
            <a:r>
              <a:rPr lang="en-US" dirty="0">
                <a:solidFill>
                  <a:srgbClr val="60220F"/>
                </a:solidFill>
              </a:rPr>
              <a:t>.</a:t>
            </a:r>
            <a:endParaRPr lang="en-IE" dirty="0">
              <a:solidFill>
                <a:srgbClr val="60220F"/>
              </a:solidFill>
            </a:endParaRPr>
          </a:p>
        </p:txBody>
      </p:sp>
      <p:sp>
        <p:nvSpPr>
          <p:cNvPr id="32" name="Text Placeholder 9">
            <a:extLst>
              <a:ext uri="{FF2B5EF4-FFF2-40B4-BE49-F238E27FC236}">
                <a16:creationId xmlns:a16="http://schemas.microsoft.com/office/drawing/2014/main" id="{38FA7E9E-8307-9B12-BC70-2F3DF4C612AA}"/>
              </a:ext>
            </a:extLst>
          </p:cNvPr>
          <p:cNvSpPr txBox="1">
            <a:spLocks/>
          </p:cNvSpPr>
          <p:nvPr/>
        </p:nvSpPr>
        <p:spPr>
          <a:xfrm>
            <a:off x="6074619" y="2924109"/>
            <a:ext cx="2595770" cy="3065085"/>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buNone/>
            </a:pPr>
            <a:r>
              <a:rPr lang="en-US" sz="2000" dirty="0">
                <a:solidFill>
                  <a:srgbClr val="E3E2DB"/>
                </a:solidFill>
              </a:rPr>
              <a:t>Market positioning is essential to </a:t>
            </a:r>
            <a:r>
              <a:rPr lang="en-US" sz="2000" b="1" dirty="0">
                <a:solidFill>
                  <a:srgbClr val="E3E2DB"/>
                </a:solidFill>
              </a:rPr>
              <a:t>gain a sustainable competitive advantage and ensure long-term profitability</a:t>
            </a:r>
            <a:r>
              <a:rPr lang="en-US" sz="2000" dirty="0">
                <a:solidFill>
                  <a:srgbClr val="E3E2DB"/>
                </a:solidFill>
              </a:rPr>
              <a:t>.  You need to </a:t>
            </a:r>
            <a:r>
              <a:rPr lang="en-US" sz="2000" dirty="0">
                <a:solidFill>
                  <a:srgbClr val="E3E2DB"/>
                </a:solidFill>
                <a:latin typeface="Neue Haas Grotesk"/>
              </a:rPr>
              <a:t>serve customers’ needs better than competitors.</a:t>
            </a:r>
            <a:endParaRPr lang="en-IE" sz="2000" dirty="0">
              <a:solidFill>
                <a:srgbClr val="E3E2DB"/>
              </a:solidFill>
            </a:endParaRPr>
          </a:p>
        </p:txBody>
      </p:sp>
      <p:sp>
        <p:nvSpPr>
          <p:cNvPr id="33" name="Text Placeholder 11">
            <a:extLst>
              <a:ext uri="{FF2B5EF4-FFF2-40B4-BE49-F238E27FC236}">
                <a16:creationId xmlns:a16="http://schemas.microsoft.com/office/drawing/2014/main" id="{310ADC4F-93B9-9EB8-021A-9D335D53C28F}"/>
              </a:ext>
            </a:extLst>
          </p:cNvPr>
          <p:cNvSpPr txBox="1">
            <a:spLocks/>
          </p:cNvSpPr>
          <p:nvPr/>
        </p:nvSpPr>
        <p:spPr>
          <a:xfrm>
            <a:off x="8730770" y="2924109"/>
            <a:ext cx="2745885" cy="3065085"/>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900" dirty="0" err="1">
                <a:solidFill>
                  <a:srgbClr val="E3E2DB"/>
                </a:solidFill>
              </a:rPr>
              <a:t>Behavioural</a:t>
            </a:r>
            <a:r>
              <a:rPr lang="en-US" sz="1900" dirty="0">
                <a:solidFill>
                  <a:srgbClr val="E3E2DB"/>
                </a:solidFill>
              </a:rPr>
              <a:t> analysis plays a vital role in </a:t>
            </a:r>
            <a:r>
              <a:rPr lang="en-US" sz="1900" b="1" dirty="0">
                <a:solidFill>
                  <a:srgbClr val="E3E2DB"/>
                </a:solidFill>
              </a:rPr>
              <a:t>understanding who your customers are and their needs. </a:t>
            </a:r>
            <a:r>
              <a:rPr lang="en-US" sz="1900" dirty="0">
                <a:solidFill>
                  <a:srgbClr val="E3E2DB"/>
                </a:solidFill>
              </a:rPr>
              <a:t>By leveraging customer </a:t>
            </a:r>
            <a:r>
              <a:rPr lang="en-US" sz="1900" dirty="0" err="1">
                <a:solidFill>
                  <a:srgbClr val="E3E2DB"/>
                </a:solidFill>
              </a:rPr>
              <a:t>behaviour</a:t>
            </a:r>
            <a:r>
              <a:rPr lang="en-US" sz="1900" dirty="0">
                <a:solidFill>
                  <a:srgbClr val="E3E2DB"/>
                </a:solidFill>
              </a:rPr>
              <a:t> data, you </a:t>
            </a:r>
            <a:r>
              <a:rPr lang="en-US" sz="1900" b="1" dirty="0">
                <a:solidFill>
                  <a:srgbClr val="E3E2DB"/>
                </a:solidFill>
              </a:rPr>
              <a:t>can determine your market segment and refine your marketing </a:t>
            </a:r>
            <a:r>
              <a:rPr lang="en-US" sz="1900" dirty="0">
                <a:solidFill>
                  <a:srgbClr val="E3E2DB"/>
                </a:solidFill>
              </a:rPr>
              <a:t>message/channel.</a:t>
            </a:r>
            <a:endParaRPr lang="en-IE" sz="1900" dirty="0">
              <a:solidFill>
                <a:srgbClr val="E3E2DB"/>
              </a:solidFill>
            </a:endParaRPr>
          </a:p>
        </p:txBody>
      </p:sp>
      <p:sp>
        <p:nvSpPr>
          <p:cNvPr id="34" name="Text Placeholder 7">
            <a:extLst>
              <a:ext uri="{FF2B5EF4-FFF2-40B4-BE49-F238E27FC236}">
                <a16:creationId xmlns:a16="http://schemas.microsoft.com/office/drawing/2014/main" id="{AFB51074-557B-BE3E-4D33-BBC9D8F39354}"/>
              </a:ext>
            </a:extLst>
          </p:cNvPr>
          <p:cNvSpPr txBox="1">
            <a:spLocks/>
          </p:cNvSpPr>
          <p:nvPr/>
        </p:nvSpPr>
        <p:spPr>
          <a:xfrm>
            <a:off x="761146" y="2008892"/>
            <a:ext cx="2455502" cy="34470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IE" b="1" dirty="0">
                <a:solidFill>
                  <a:srgbClr val="A23B23"/>
                </a:solidFill>
              </a:rPr>
              <a:t>Market Definition</a:t>
            </a:r>
          </a:p>
        </p:txBody>
      </p:sp>
      <p:sp>
        <p:nvSpPr>
          <p:cNvPr id="35" name="Text Placeholder 9">
            <a:extLst>
              <a:ext uri="{FF2B5EF4-FFF2-40B4-BE49-F238E27FC236}">
                <a16:creationId xmlns:a16="http://schemas.microsoft.com/office/drawing/2014/main" id="{6A6CF17A-7F82-4065-51EE-54DF854715D1}"/>
              </a:ext>
            </a:extLst>
          </p:cNvPr>
          <p:cNvSpPr txBox="1">
            <a:spLocks/>
          </p:cNvSpPr>
          <p:nvPr/>
        </p:nvSpPr>
        <p:spPr>
          <a:xfrm>
            <a:off x="3575973" y="2018699"/>
            <a:ext cx="2289838" cy="34470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IE" b="1" dirty="0">
                <a:solidFill>
                  <a:srgbClr val="A23B23"/>
                </a:solidFill>
              </a:rPr>
              <a:t>Market Segmentation</a:t>
            </a:r>
          </a:p>
        </p:txBody>
      </p:sp>
      <p:sp>
        <p:nvSpPr>
          <p:cNvPr id="36" name="Text Placeholder 11">
            <a:extLst>
              <a:ext uri="{FF2B5EF4-FFF2-40B4-BE49-F238E27FC236}">
                <a16:creationId xmlns:a16="http://schemas.microsoft.com/office/drawing/2014/main" id="{48EF9692-B761-3DAE-4F6F-9E9CEE948C03}"/>
              </a:ext>
            </a:extLst>
          </p:cNvPr>
          <p:cNvSpPr txBox="1">
            <a:spLocks/>
          </p:cNvSpPr>
          <p:nvPr/>
        </p:nvSpPr>
        <p:spPr>
          <a:xfrm>
            <a:off x="6210254" y="2001903"/>
            <a:ext cx="2289838" cy="34470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IE" b="1" dirty="0">
                <a:solidFill>
                  <a:srgbClr val="A7BAA2"/>
                </a:solidFill>
              </a:rPr>
              <a:t>Market Positioning</a:t>
            </a:r>
          </a:p>
        </p:txBody>
      </p:sp>
      <p:sp>
        <p:nvSpPr>
          <p:cNvPr id="37" name="Text Placeholder 13">
            <a:extLst>
              <a:ext uri="{FF2B5EF4-FFF2-40B4-BE49-F238E27FC236}">
                <a16:creationId xmlns:a16="http://schemas.microsoft.com/office/drawing/2014/main" id="{CC118B47-C2B7-472B-133A-167E76976D4E}"/>
              </a:ext>
            </a:extLst>
          </p:cNvPr>
          <p:cNvSpPr txBox="1">
            <a:spLocks/>
          </p:cNvSpPr>
          <p:nvPr/>
        </p:nvSpPr>
        <p:spPr>
          <a:xfrm>
            <a:off x="8958793" y="1973207"/>
            <a:ext cx="2289838" cy="561661"/>
          </a:xfrm>
          <a:prstGeom prst="rect">
            <a:avLst/>
          </a:prstGeom>
          <a:solidFill>
            <a:srgbClr val="404F2F"/>
          </a:solidFill>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IE" b="1" dirty="0">
                <a:solidFill>
                  <a:srgbClr val="A7BAA2"/>
                </a:solidFill>
              </a:rPr>
              <a:t>Customer Management</a:t>
            </a:r>
          </a:p>
        </p:txBody>
      </p:sp>
      <p:sp>
        <p:nvSpPr>
          <p:cNvPr id="2" name="TextBox 1">
            <a:extLst>
              <a:ext uri="{FF2B5EF4-FFF2-40B4-BE49-F238E27FC236}">
                <a16:creationId xmlns:a16="http://schemas.microsoft.com/office/drawing/2014/main" id="{5E6E35F9-E413-F836-580D-AD4FDF1A1827}"/>
              </a:ext>
            </a:extLst>
          </p:cNvPr>
          <p:cNvSpPr txBox="1"/>
          <p:nvPr/>
        </p:nvSpPr>
        <p:spPr>
          <a:xfrm>
            <a:off x="655608" y="198408"/>
            <a:ext cx="10821047" cy="646331"/>
          </a:xfrm>
          <a:prstGeom prst="rect">
            <a:avLst/>
          </a:prstGeom>
          <a:noFill/>
        </p:spPr>
        <p:txBody>
          <a:bodyPr wrap="square" rtlCol="0">
            <a:spAutoFit/>
          </a:bodyPr>
          <a:lstStyle/>
          <a:p>
            <a:r>
              <a:rPr lang="en-IE" sz="3600" b="1">
                <a:solidFill>
                  <a:srgbClr val="A23B23"/>
                </a:solidFill>
              </a:rPr>
              <a:t>Explanation of each step…</a:t>
            </a:r>
          </a:p>
        </p:txBody>
      </p:sp>
      <p:sp>
        <p:nvSpPr>
          <p:cNvPr id="39" name="TextBox 38">
            <a:extLst>
              <a:ext uri="{FF2B5EF4-FFF2-40B4-BE49-F238E27FC236}">
                <a16:creationId xmlns:a16="http://schemas.microsoft.com/office/drawing/2014/main" id="{552D8C76-E3C2-9294-26DB-525325F1D43B}"/>
              </a:ext>
            </a:extLst>
          </p:cNvPr>
          <p:cNvSpPr txBox="1"/>
          <p:nvPr/>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40" name="Picture 39">
            <a:extLst>
              <a:ext uri="{FF2B5EF4-FFF2-40B4-BE49-F238E27FC236}">
                <a16:creationId xmlns:a16="http://schemas.microsoft.com/office/drawing/2014/main" id="{0E1F8EE4-A194-CD5E-8B14-AEDB7B1648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27907" y="6438988"/>
            <a:ext cx="441158" cy="441158"/>
          </a:xfrm>
          <a:prstGeom prst="rect">
            <a:avLst/>
          </a:prstGeom>
        </p:spPr>
      </p:pic>
      <p:pic>
        <p:nvPicPr>
          <p:cNvPr id="41" name="Picture 40">
            <a:extLst>
              <a:ext uri="{FF2B5EF4-FFF2-40B4-BE49-F238E27FC236}">
                <a16:creationId xmlns:a16="http://schemas.microsoft.com/office/drawing/2014/main" id="{BD3FDC69-8589-0170-60EA-6DD4FCBB1F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2" name="Picture 41">
            <a:extLst>
              <a:ext uri="{FF2B5EF4-FFF2-40B4-BE49-F238E27FC236}">
                <a16:creationId xmlns:a16="http://schemas.microsoft.com/office/drawing/2014/main" id="{BCAAF305-186F-96C3-CD6B-8BBF7955629F}"/>
              </a:ext>
            </a:extLst>
          </p:cNvPr>
          <p:cNvPicPr>
            <a:picLocks noChangeAspect="1"/>
          </p:cNvPicPr>
          <p:nvPr/>
        </p:nvPicPr>
        <p:blipFill>
          <a:blip r:embed="rId4"/>
          <a:stretch>
            <a:fillRect/>
          </a:stretch>
        </p:blipFill>
        <p:spPr>
          <a:xfrm>
            <a:off x="10039416" y="116213"/>
            <a:ext cx="1705518" cy="1754247"/>
          </a:xfrm>
          <a:prstGeom prst="rect">
            <a:avLst/>
          </a:prstGeom>
        </p:spPr>
      </p:pic>
      <p:grpSp>
        <p:nvGrpSpPr>
          <p:cNvPr id="43" name="Graphic 3">
            <a:extLst>
              <a:ext uri="{FF2B5EF4-FFF2-40B4-BE49-F238E27FC236}">
                <a16:creationId xmlns:a16="http://schemas.microsoft.com/office/drawing/2014/main" id="{470C2E3D-697B-CD16-8A44-29F588FC5C5A}"/>
              </a:ext>
            </a:extLst>
          </p:cNvPr>
          <p:cNvGrpSpPr/>
          <p:nvPr/>
        </p:nvGrpSpPr>
        <p:grpSpPr>
          <a:xfrm>
            <a:off x="10412191" y="540530"/>
            <a:ext cx="959968" cy="957224"/>
            <a:chOff x="8711101" y="501407"/>
            <a:chExt cx="959968" cy="957224"/>
          </a:xfrm>
        </p:grpSpPr>
        <p:sp>
          <p:nvSpPr>
            <p:cNvPr id="44" name="Freeform 1103">
              <a:extLst>
                <a:ext uri="{FF2B5EF4-FFF2-40B4-BE49-F238E27FC236}">
                  <a16:creationId xmlns:a16="http://schemas.microsoft.com/office/drawing/2014/main" id="{7B519A0B-FDDB-327A-C5EE-9163374F0532}"/>
                </a:ext>
              </a:extLst>
            </p:cNvPr>
            <p:cNvSpPr/>
            <p:nvPr/>
          </p:nvSpPr>
          <p:spPr>
            <a:xfrm>
              <a:off x="9191085" y="537063"/>
              <a:ext cx="449814" cy="493697"/>
            </a:xfrm>
            <a:custGeom>
              <a:avLst/>
              <a:gdLst>
                <a:gd name="connsiteX0" fmla="*/ 447072 w 449814"/>
                <a:gd name="connsiteY0" fmla="*/ 493697 h 493697"/>
                <a:gd name="connsiteX1" fmla="*/ 128910 w 449814"/>
                <a:gd name="connsiteY1" fmla="*/ 493697 h 493697"/>
                <a:gd name="connsiteX2" fmla="*/ 128910 w 449814"/>
                <a:gd name="connsiteY2" fmla="*/ 447070 h 493697"/>
                <a:gd name="connsiteX3" fmla="*/ 112454 w 449814"/>
                <a:gd name="connsiteY3" fmla="*/ 430614 h 493697"/>
                <a:gd name="connsiteX4" fmla="*/ 0 w 449814"/>
                <a:gd name="connsiteY4" fmla="*/ 430614 h 493697"/>
                <a:gd name="connsiteX5" fmla="*/ 0 w 449814"/>
                <a:gd name="connsiteY5" fmla="*/ 403186 h 493697"/>
                <a:gd name="connsiteX6" fmla="*/ 41142 w 449814"/>
                <a:gd name="connsiteY6" fmla="*/ 381244 h 493697"/>
                <a:gd name="connsiteX7" fmla="*/ 156338 w 449814"/>
                <a:gd name="connsiteY7" fmla="*/ 266048 h 493697"/>
                <a:gd name="connsiteX8" fmla="*/ 156338 w 449814"/>
                <a:gd name="connsiteY8" fmla="*/ 244106 h 493697"/>
                <a:gd name="connsiteX9" fmla="*/ 120682 w 449814"/>
                <a:gd name="connsiteY9" fmla="*/ 208450 h 493697"/>
                <a:gd name="connsiteX10" fmla="*/ 205708 w 449814"/>
                <a:gd name="connsiteY10" fmla="*/ 123424 h 493697"/>
                <a:gd name="connsiteX11" fmla="*/ 183766 w 449814"/>
                <a:gd name="connsiteY11" fmla="*/ 101482 h 493697"/>
                <a:gd name="connsiteX12" fmla="*/ 98741 w 449814"/>
                <a:gd name="connsiteY12" fmla="*/ 186508 h 493697"/>
                <a:gd name="connsiteX13" fmla="*/ 93255 w 449814"/>
                <a:gd name="connsiteY13" fmla="*/ 181022 h 493697"/>
                <a:gd name="connsiteX14" fmla="*/ 71313 w 449814"/>
                <a:gd name="connsiteY14" fmla="*/ 181022 h 493697"/>
                <a:gd name="connsiteX15" fmla="*/ 2744 w 449814"/>
                <a:gd name="connsiteY15" fmla="*/ 249591 h 493697"/>
                <a:gd name="connsiteX16" fmla="*/ 2744 w 449814"/>
                <a:gd name="connsiteY16" fmla="*/ 0 h 493697"/>
                <a:gd name="connsiteX17" fmla="*/ 449815 w 449814"/>
                <a:gd name="connsiteY17" fmla="*/ 0 h 493697"/>
                <a:gd name="connsiteX18" fmla="*/ 449815 w 449814"/>
                <a:gd name="connsiteY18" fmla="*/ 493697 h 4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9814" h="493697">
                  <a:moveTo>
                    <a:pt x="447072" y="493697"/>
                  </a:moveTo>
                  <a:lnTo>
                    <a:pt x="128910" y="493697"/>
                  </a:lnTo>
                  <a:lnTo>
                    <a:pt x="128910" y="447070"/>
                  </a:lnTo>
                  <a:cubicBezTo>
                    <a:pt x="128910" y="438842"/>
                    <a:pt x="120682" y="430614"/>
                    <a:pt x="112454" y="430614"/>
                  </a:cubicBezTo>
                  <a:lnTo>
                    <a:pt x="0" y="430614"/>
                  </a:lnTo>
                  <a:lnTo>
                    <a:pt x="0" y="403186"/>
                  </a:lnTo>
                  <a:cubicBezTo>
                    <a:pt x="13714" y="400443"/>
                    <a:pt x="30171" y="392215"/>
                    <a:pt x="41142" y="381244"/>
                  </a:cubicBezTo>
                  <a:lnTo>
                    <a:pt x="156338" y="266048"/>
                  </a:lnTo>
                  <a:cubicBezTo>
                    <a:pt x="161824" y="260562"/>
                    <a:pt x="161824" y="249591"/>
                    <a:pt x="156338" y="244106"/>
                  </a:cubicBezTo>
                  <a:lnTo>
                    <a:pt x="120682" y="208450"/>
                  </a:lnTo>
                  <a:lnTo>
                    <a:pt x="205708" y="123424"/>
                  </a:lnTo>
                  <a:lnTo>
                    <a:pt x="183766" y="101482"/>
                  </a:lnTo>
                  <a:lnTo>
                    <a:pt x="98741" y="186508"/>
                  </a:lnTo>
                  <a:lnTo>
                    <a:pt x="93255" y="181022"/>
                  </a:lnTo>
                  <a:cubicBezTo>
                    <a:pt x="87769" y="175537"/>
                    <a:pt x="76799" y="175537"/>
                    <a:pt x="71313" y="181022"/>
                  </a:cubicBezTo>
                  <a:lnTo>
                    <a:pt x="2744" y="249591"/>
                  </a:lnTo>
                  <a:lnTo>
                    <a:pt x="2744" y="0"/>
                  </a:lnTo>
                  <a:lnTo>
                    <a:pt x="449815" y="0"/>
                  </a:lnTo>
                  <a:lnTo>
                    <a:pt x="449815" y="493697"/>
                  </a:lnTo>
                  <a:close/>
                </a:path>
              </a:pathLst>
            </a:custGeom>
            <a:solidFill>
              <a:srgbClr val="A7BAA2"/>
            </a:solidFill>
            <a:ln w="27426" cap="flat">
              <a:noFill/>
              <a:prstDash val="solid"/>
              <a:miter/>
            </a:ln>
          </p:spPr>
          <p:txBody>
            <a:bodyPr rtlCol="0" anchor="ctr"/>
            <a:lstStyle/>
            <a:p>
              <a:endParaRPr lang="en-US"/>
            </a:p>
          </p:txBody>
        </p:sp>
        <p:grpSp>
          <p:nvGrpSpPr>
            <p:cNvPr id="45" name="Graphic 3">
              <a:extLst>
                <a:ext uri="{FF2B5EF4-FFF2-40B4-BE49-F238E27FC236}">
                  <a16:creationId xmlns:a16="http://schemas.microsoft.com/office/drawing/2014/main" id="{F2B7230B-236B-73DE-BCF0-FF8E6E9994A4}"/>
                </a:ext>
              </a:extLst>
            </p:cNvPr>
            <p:cNvGrpSpPr/>
            <p:nvPr/>
          </p:nvGrpSpPr>
          <p:grpSpPr>
            <a:xfrm>
              <a:off x="8711101" y="501407"/>
              <a:ext cx="959968" cy="957224"/>
              <a:chOff x="8711101" y="501407"/>
              <a:chExt cx="959968" cy="957224"/>
            </a:xfrm>
            <a:solidFill>
              <a:srgbClr val="000000"/>
            </a:solidFill>
          </p:grpSpPr>
          <p:sp>
            <p:nvSpPr>
              <p:cNvPr id="46" name="Freeform 1105">
                <a:extLst>
                  <a:ext uri="{FF2B5EF4-FFF2-40B4-BE49-F238E27FC236}">
                    <a16:creationId xmlns:a16="http://schemas.microsoft.com/office/drawing/2014/main" id="{9DB72E78-056B-1AE7-01F4-A95F5FE238E3}"/>
                  </a:ext>
                </a:extLst>
              </p:cNvPr>
              <p:cNvSpPr/>
              <p:nvPr/>
            </p:nvSpPr>
            <p:spPr>
              <a:xfrm>
                <a:off x="8711101" y="501407"/>
                <a:ext cx="959968" cy="619864"/>
              </a:xfrm>
              <a:custGeom>
                <a:avLst/>
                <a:gdLst>
                  <a:gd name="connsiteX0" fmla="*/ 940771 w 959968"/>
                  <a:gd name="connsiteY0" fmla="*/ 0 h 619864"/>
                  <a:gd name="connsiteX1" fmla="*/ 463528 w 959968"/>
                  <a:gd name="connsiteY1" fmla="*/ 0 h 619864"/>
                  <a:gd name="connsiteX2" fmla="*/ 447072 w 959968"/>
                  <a:gd name="connsiteY2" fmla="*/ 16457 h 619864"/>
                  <a:gd name="connsiteX3" fmla="*/ 447072 w 959968"/>
                  <a:gd name="connsiteY3" fmla="*/ 277019 h 619864"/>
                  <a:gd name="connsiteX4" fmla="*/ 397701 w 959968"/>
                  <a:gd name="connsiteY4" fmla="*/ 219421 h 619864"/>
                  <a:gd name="connsiteX5" fmla="*/ 337362 w 959968"/>
                  <a:gd name="connsiteY5" fmla="*/ 191993 h 619864"/>
                  <a:gd name="connsiteX6" fmla="*/ 277021 w 959968"/>
                  <a:gd name="connsiteY6" fmla="*/ 191993 h 619864"/>
                  <a:gd name="connsiteX7" fmla="*/ 301704 w 959968"/>
                  <a:gd name="connsiteY7" fmla="*/ 145366 h 619864"/>
                  <a:gd name="connsiteX8" fmla="*/ 318162 w 959968"/>
                  <a:gd name="connsiteY8" fmla="*/ 145366 h 619864"/>
                  <a:gd name="connsiteX9" fmla="*/ 331876 w 959968"/>
                  <a:gd name="connsiteY9" fmla="*/ 137138 h 619864"/>
                  <a:gd name="connsiteX10" fmla="*/ 331876 w 959968"/>
                  <a:gd name="connsiteY10" fmla="*/ 120682 h 619864"/>
                  <a:gd name="connsiteX11" fmla="*/ 301704 w 959968"/>
                  <a:gd name="connsiteY11" fmla="*/ 60341 h 619864"/>
                  <a:gd name="connsiteX12" fmla="*/ 301704 w 959968"/>
                  <a:gd name="connsiteY12" fmla="*/ 49370 h 619864"/>
                  <a:gd name="connsiteX13" fmla="*/ 255079 w 959968"/>
                  <a:gd name="connsiteY13" fmla="*/ 2743 h 619864"/>
                  <a:gd name="connsiteX14" fmla="*/ 159082 w 959968"/>
                  <a:gd name="connsiteY14" fmla="*/ 2743 h 619864"/>
                  <a:gd name="connsiteX15" fmla="*/ 112454 w 959968"/>
                  <a:gd name="connsiteY15" fmla="*/ 49370 h 619864"/>
                  <a:gd name="connsiteX16" fmla="*/ 112454 w 959968"/>
                  <a:gd name="connsiteY16" fmla="*/ 126167 h 619864"/>
                  <a:gd name="connsiteX17" fmla="*/ 137138 w 959968"/>
                  <a:gd name="connsiteY17" fmla="*/ 191993 h 619864"/>
                  <a:gd name="connsiteX18" fmla="*/ 112454 w 959968"/>
                  <a:gd name="connsiteY18" fmla="*/ 191993 h 619864"/>
                  <a:gd name="connsiteX19" fmla="*/ 32914 w 959968"/>
                  <a:gd name="connsiteY19" fmla="*/ 271534 h 619864"/>
                  <a:gd name="connsiteX20" fmla="*/ 32914 w 959968"/>
                  <a:gd name="connsiteY20" fmla="*/ 414157 h 619864"/>
                  <a:gd name="connsiteX21" fmla="*/ 49371 w 959968"/>
                  <a:gd name="connsiteY21" fmla="*/ 460784 h 619864"/>
                  <a:gd name="connsiteX22" fmla="*/ 16458 w 959968"/>
                  <a:gd name="connsiteY22" fmla="*/ 460784 h 619864"/>
                  <a:gd name="connsiteX23" fmla="*/ 0 w 959968"/>
                  <a:gd name="connsiteY23" fmla="*/ 477241 h 619864"/>
                  <a:gd name="connsiteX24" fmla="*/ 0 w 959968"/>
                  <a:gd name="connsiteY24" fmla="*/ 540324 h 619864"/>
                  <a:gd name="connsiteX25" fmla="*/ 16458 w 959968"/>
                  <a:gd name="connsiteY25" fmla="*/ 556781 h 619864"/>
                  <a:gd name="connsiteX26" fmla="*/ 32914 w 959968"/>
                  <a:gd name="connsiteY26" fmla="*/ 556781 h 619864"/>
                  <a:gd name="connsiteX27" fmla="*/ 32914 w 959968"/>
                  <a:gd name="connsiteY27" fmla="*/ 619864 h 619864"/>
                  <a:gd name="connsiteX28" fmla="*/ 65827 w 959968"/>
                  <a:gd name="connsiteY28" fmla="*/ 619864 h 619864"/>
                  <a:gd name="connsiteX29" fmla="*/ 65827 w 959968"/>
                  <a:gd name="connsiteY29" fmla="*/ 556781 h 619864"/>
                  <a:gd name="connsiteX30" fmla="*/ 543069 w 959968"/>
                  <a:gd name="connsiteY30" fmla="*/ 556781 h 619864"/>
                  <a:gd name="connsiteX31" fmla="*/ 543069 w 959968"/>
                  <a:gd name="connsiteY31" fmla="*/ 589694 h 619864"/>
                  <a:gd name="connsiteX32" fmla="*/ 575981 w 959968"/>
                  <a:gd name="connsiteY32" fmla="*/ 589694 h 619864"/>
                  <a:gd name="connsiteX33" fmla="*/ 575981 w 959968"/>
                  <a:gd name="connsiteY33" fmla="*/ 556781 h 619864"/>
                  <a:gd name="connsiteX34" fmla="*/ 943513 w 959968"/>
                  <a:gd name="connsiteY34" fmla="*/ 556781 h 619864"/>
                  <a:gd name="connsiteX35" fmla="*/ 959969 w 959968"/>
                  <a:gd name="connsiteY35" fmla="*/ 540324 h 619864"/>
                  <a:gd name="connsiteX36" fmla="*/ 959969 w 959968"/>
                  <a:gd name="connsiteY36" fmla="*/ 16457 h 619864"/>
                  <a:gd name="connsiteX37" fmla="*/ 940771 w 959968"/>
                  <a:gd name="connsiteY37" fmla="*/ 0 h 619864"/>
                  <a:gd name="connsiteX38" fmla="*/ 940771 w 959968"/>
                  <a:gd name="connsiteY38" fmla="*/ 0 h 619864"/>
                  <a:gd name="connsiteX39" fmla="*/ 145368 w 959968"/>
                  <a:gd name="connsiteY39" fmla="*/ 46627 h 619864"/>
                  <a:gd name="connsiteX40" fmla="*/ 161824 w 959968"/>
                  <a:gd name="connsiteY40" fmla="*/ 30170 h 619864"/>
                  <a:gd name="connsiteX41" fmla="*/ 257821 w 959968"/>
                  <a:gd name="connsiteY41" fmla="*/ 30170 h 619864"/>
                  <a:gd name="connsiteX42" fmla="*/ 274277 w 959968"/>
                  <a:gd name="connsiteY42" fmla="*/ 46627 h 619864"/>
                  <a:gd name="connsiteX43" fmla="*/ 274277 w 959968"/>
                  <a:gd name="connsiteY43" fmla="*/ 63084 h 619864"/>
                  <a:gd name="connsiteX44" fmla="*/ 277021 w 959968"/>
                  <a:gd name="connsiteY44" fmla="*/ 71312 h 619864"/>
                  <a:gd name="connsiteX45" fmla="*/ 296220 w 959968"/>
                  <a:gd name="connsiteY45" fmla="*/ 112453 h 619864"/>
                  <a:gd name="connsiteX46" fmla="*/ 290734 w 959968"/>
                  <a:gd name="connsiteY46" fmla="*/ 112453 h 619864"/>
                  <a:gd name="connsiteX47" fmla="*/ 274277 w 959968"/>
                  <a:gd name="connsiteY47" fmla="*/ 128910 h 619864"/>
                  <a:gd name="connsiteX48" fmla="*/ 252335 w 959968"/>
                  <a:gd name="connsiteY48" fmla="*/ 175537 h 619864"/>
                  <a:gd name="connsiteX49" fmla="*/ 202965 w 959968"/>
                  <a:gd name="connsiteY49" fmla="*/ 191993 h 619864"/>
                  <a:gd name="connsiteX50" fmla="*/ 145368 w 959968"/>
                  <a:gd name="connsiteY50" fmla="*/ 126167 h 619864"/>
                  <a:gd name="connsiteX51" fmla="*/ 145368 w 959968"/>
                  <a:gd name="connsiteY51" fmla="*/ 46627 h 619864"/>
                  <a:gd name="connsiteX52" fmla="*/ 230393 w 959968"/>
                  <a:gd name="connsiteY52" fmla="*/ 222164 h 619864"/>
                  <a:gd name="connsiteX53" fmla="*/ 208451 w 959968"/>
                  <a:gd name="connsiteY53" fmla="*/ 266048 h 619864"/>
                  <a:gd name="connsiteX54" fmla="*/ 186510 w 959968"/>
                  <a:gd name="connsiteY54" fmla="*/ 222164 h 619864"/>
                  <a:gd name="connsiteX55" fmla="*/ 230393 w 959968"/>
                  <a:gd name="connsiteY55" fmla="*/ 222164 h 619864"/>
                  <a:gd name="connsiteX56" fmla="*/ 65827 w 959968"/>
                  <a:gd name="connsiteY56" fmla="*/ 414157 h 619864"/>
                  <a:gd name="connsiteX57" fmla="*/ 65827 w 959968"/>
                  <a:gd name="connsiteY57" fmla="*/ 271534 h 619864"/>
                  <a:gd name="connsiteX58" fmla="*/ 112454 w 959968"/>
                  <a:gd name="connsiteY58" fmla="*/ 224907 h 619864"/>
                  <a:gd name="connsiteX59" fmla="*/ 150852 w 959968"/>
                  <a:gd name="connsiteY59" fmla="*/ 224907 h 619864"/>
                  <a:gd name="connsiteX60" fmla="*/ 194737 w 959968"/>
                  <a:gd name="connsiteY60" fmla="*/ 312675 h 619864"/>
                  <a:gd name="connsiteX61" fmla="*/ 208451 w 959968"/>
                  <a:gd name="connsiteY61" fmla="*/ 320903 h 619864"/>
                  <a:gd name="connsiteX62" fmla="*/ 222165 w 959968"/>
                  <a:gd name="connsiteY62" fmla="*/ 312675 h 619864"/>
                  <a:gd name="connsiteX63" fmla="*/ 266049 w 959968"/>
                  <a:gd name="connsiteY63" fmla="*/ 224907 h 619864"/>
                  <a:gd name="connsiteX64" fmla="*/ 337362 w 959968"/>
                  <a:gd name="connsiteY64" fmla="*/ 224907 h 619864"/>
                  <a:gd name="connsiteX65" fmla="*/ 373017 w 959968"/>
                  <a:gd name="connsiteY65" fmla="*/ 241363 h 619864"/>
                  <a:gd name="connsiteX66" fmla="*/ 449815 w 959968"/>
                  <a:gd name="connsiteY66" fmla="*/ 331874 h 619864"/>
                  <a:gd name="connsiteX67" fmla="*/ 460786 w 959968"/>
                  <a:gd name="connsiteY67" fmla="*/ 337360 h 619864"/>
                  <a:gd name="connsiteX68" fmla="*/ 471756 w 959968"/>
                  <a:gd name="connsiteY68" fmla="*/ 331874 h 619864"/>
                  <a:gd name="connsiteX69" fmla="*/ 559525 w 959968"/>
                  <a:gd name="connsiteY69" fmla="*/ 244106 h 619864"/>
                  <a:gd name="connsiteX70" fmla="*/ 600667 w 959968"/>
                  <a:gd name="connsiteY70" fmla="*/ 285247 h 619864"/>
                  <a:gd name="connsiteX71" fmla="*/ 496442 w 959968"/>
                  <a:gd name="connsiteY71" fmla="*/ 389472 h 619864"/>
                  <a:gd name="connsiteX72" fmla="*/ 427873 w 959968"/>
                  <a:gd name="connsiteY72" fmla="*/ 389472 h 619864"/>
                  <a:gd name="connsiteX73" fmla="*/ 378503 w 959968"/>
                  <a:gd name="connsiteY73" fmla="*/ 340103 h 619864"/>
                  <a:gd name="connsiteX74" fmla="*/ 362046 w 959968"/>
                  <a:gd name="connsiteY74" fmla="*/ 337360 h 619864"/>
                  <a:gd name="connsiteX75" fmla="*/ 351076 w 959968"/>
                  <a:gd name="connsiteY75" fmla="*/ 351074 h 619864"/>
                  <a:gd name="connsiteX76" fmla="*/ 351076 w 959968"/>
                  <a:gd name="connsiteY76" fmla="*/ 463527 h 619864"/>
                  <a:gd name="connsiteX77" fmla="*/ 271535 w 959968"/>
                  <a:gd name="connsiteY77" fmla="*/ 463527 h 619864"/>
                  <a:gd name="connsiteX78" fmla="*/ 271535 w 959968"/>
                  <a:gd name="connsiteY78" fmla="*/ 416900 h 619864"/>
                  <a:gd name="connsiteX79" fmla="*/ 224907 w 959968"/>
                  <a:gd name="connsiteY79" fmla="*/ 370273 h 619864"/>
                  <a:gd name="connsiteX80" fmla="*/ 161824 w 959968"/>
                  <a:gd name="connsiteY80" fmla="*/ 370273 h 619864"/>
                  <a:gd name="connsiteX81" fmla="*/ 161824 w 959968"/>
                  <a:gd name="connsiteY81" fmla="*/ 337360 h 619864"/>
                  <a:gd name="connsiteX82" fmla="*/ 128910 w 959968"/>
                  <a:gd name="connsiteY82" fmla="*/ 337360 h 619864"/>
                  <a:gd name="connsiteX83" fmla="*/ 128910 w 959968"/>
                  <a:gd name="connsiteY83" fmla="*/ 381244 h 619864"/>
                  <a:gd name="connsiteX84" fmla="*/ 145368 w 959968"/>
                  <a:gd name="connsiteY84" fmla="*/ 397701 h 619864"/>
                  <a:gd name="connsiteX85" fmla="*/ 224907 w 959968"/>
                  <a:gd name="connsiteY85" fmla="*/ 397701 h 619864"/>
                  <a:gd name="connsiteX86" fmla="*/ 241365 w 959968"/>
                  <a:gd name="connsiteY86" fmla="*/ 414157 h 619864"/>
                  <a:gd name="connsiteX87" fmla="*/ 241365 w 959968"/>
                  <a:gd name="connsiteY87" fmla="*/ 460784 h 619864"/>
                  <a:gd name="connsiteX88" fmla="*/ 115197 w 959968"/>
                  <a:gd name="connsiteY88" fmla="*/ 460784 h 619864"/>
                  <a:gd name="connsiteX89" fmla="*/ 65827 w 959968"/>
                  <a:gd name="connsiteY89" fmla="*/ 414157 h 619864"/>
                  <a:gd name="connsiteX90" fmla="*/ 65827 w 959968"/>
                  <a:gd name="connsiteY90" fmla="*/ 414157 h 619864"/>
                  <a:gd name="connsiteX91" fmla="*/ 383987 w 959968"/>
                  <a:gd name="connsiteY91" fmla="*/ 460784 h 619864"/>
                  <a:gd name="connsiteX92" fmla="*/ 383987 w 959968"/>
                  <a:gd name="connsiteY92" fmla="*/ 386729 h 619864"/>
                  <a:gd name="connsiteX93" fmla="*/ 408673 w 959968"/>
                  <a:gd name="connsiteY93" fmla="*/ 411414 h 619864"/>
                  <a:gd name="connsiteX94" fmla="*/ 449815 w 959968"/>
                  <a:gd name="connsiteY94" fmla="*/ 433357 h 619864"/>
                  <a:gd name="connsiteX95" fmla="*/ 449815 w 959968"/>
                  <a:gd name="connsiteY95" fmla="*/ 460784 h 619864"/>
                  <a:gd name="connsiteX96" fmla="*/ 383987 w 959968"/>
                  <a:gd name="connsiteY96" fmla="*/ 460784 h 619864"/>
                  <a:gd name="connsiteX97" fmla="*/ 575981 w 959968"/>
                  <a:gd name="connsiteY97" fmla="*/ 526610 h 619864"/>
                  <a:gd name="connsiteX98" fmla="*/ 35657 w 959968"/>
                  <a:gd name="connsiteY98" fmla="*/ 526610 h 619864"/>
                  <a:gd name="connsiteX99" fmla="*/ 35657 w 959968"/>
                  <a:gd name="connsiteY99" fmla="*/ 493697 h 619864"/>
                  <a:gd name="connsiteX100" fmla="*/ 575981 w 959968"/>
                  <a:gd name="connsiteY100" fmla="*/ 493697 h 619864"/>
                  <a:gd name="connsiteX101" fmla="*/ 575981 w 959968"/>
                  <a:gd name="connsiteY101" fmla="*/ 526610 h 619864"/>
                  <a:gd name="connsiteX102" fmla="*/ 924313 w 959968"/>
                  <a:gd name="connsiteY102" fmla="*/ 526610 h 619864"/>
                  <a:gd name="connsiteX103" fmla="*/ 606153 w 959968"/>
                  <a:gd name="connsiteY103" fmla="*/ 526610 h 619864"/>
                  <a:gd name="connsiteX104" fmla="*/ 606153 w 959968"/>
                  <a:gd name="connsiteY104" fmla="*/ 479983 h 619864"/>
                  <a:gd name="connsiteX105" fmla="*/ 589695 w 959968"/>
                  <a:gd name="connsiteY105" fmla="*/ 463527 h 619864"/>
                  <a:gd name="connsiteX106" fmla="*/ 477242 w 959968"/>
                  <a:gd name="connsiteY106" fmla="*/ 463527 h 619864"/>
                  <a:gd name="connsiteX107" fmla="*/ 477242 w 959968"/>
                  <a:gd name="connsiteY107" fmla="*/ 436099 h 619864"/>
                  <a:gd name="connsiteX108" fmla="*/ 518384 w 959968"/>
                  <a:gd name="connsiteY108" fmla="*/ 414157 h 619864"/>
                  <a:gd name="connsiteX109" fmla="*/ 633580 w 959968"/>
                  <a:gd name="connsiteY109" fmla="*/ 298961 h 619864"/>
                  <a:gd name="connsiteX110" fmla="*/ 633580 w 959968"/>
                  <a:gd name="connsiteY110" fmla="*/ 277019 h 619864"/>
                  <a:gd name="connsiteX111" fmla="*/ 597925 w 959968"/>
                  <a:gd name="connsiteY111" fmla="*/ 241363 h 619864"/>
                  <a:gd name="connsiteX112" fmla="*/ 682950 w 959968"/>
                  <a:gd name="connsiteY112" fmla="*/ 156338 h 619864"/>
                  <a:gd name="connsiteX113" fmla="*/ 661008 w 959968"/>
                  <a:gd name="connsiteY113" fmla="*/ 134395 h 619864"/>
                  <a:gd name="connsiteX114" fmla="*/ 575981 w 959968"/>
                  <a:gd name="connsiteY114" fmla="*/ 219421 h 619864"/>
                  <a:gd name="connsiteX115" fmla="*/ 570497 w 959968"/>
                  <a:gd name="connsiteY115" fmla="*/ 213936 h 619864"/>
                  <a:gd name="connsiteX116" fmla="*/ 548553 w 959968"/>
                  <a:gd name="connsiteY116" fmla="*/ 213936 h 619864"/>
                  <a:gd name="connsiteX117" fmla="*/ 479984 w 959968"/>
                  <a:gd name="connsiteY117" fmla="*/ 282505 h 619864"/>
                  <a:gd name="connsiteX118" fmla="*/ 479984 w 959968"/>
                  <a:gd name="connsiteY118" fmla="*/ 32913 h 619864"/>
                  <a:gd name="connsiteX119" fmla="*/ 927057 w 959968"/>
                  <a:gd name="connsiteY119" fmla="*/ 32913 h 619864"/>
                  <a:gd name="connsiteX120" fmla="*/ 927057 w 959968"/>
                  <a:gd name="connsiteY120" fmla="*/ 526610 h 61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959968" h="619864">
                    <a:moveTo>
                      <a:pt x="940771" y="0"/>
                    </a:moveTo>
                    <a:lnTo>
                      <a:pt x="463528" y="0"/>
                    </a:lnTo>
                    <a:cubicBezTo>
                      <a:pt x="455300" y="0"/>
                      <a:pt x="447072" y="8228"/>
                      <a:pt x="447072" y="16457"/>
                    </a:cubicBezTo>
                    <a:lnTo>
                      <a:pt x="447072" y="277019"/>
                    </a:lnTo>
                    <a:lnTo>
                      <a:pt x="397701" y="219421"/>
                    </a:lnTo>
                    <a:cubicBezTo>
                      <a:pt x="381245" y="202964"/>
                      <a:pt x="359304" y="191993"/>
                      <a:pt x="337362" y="191993"/>
                    </a:cubicBezTo>
                    <a:lnTo>
                      <a:pt x="277021" y="191993"/>
                    </a:lnTo>
                    <a:cubicBezTo>
                      <a:pt x="287991" y="178280"/>
                      <a:pt x="296220" y="161823"/>
                      <a:pt x="301704" y="145366"/>
                    </a:cubicBezTo>
                    <a:lnTo>
                      <a:pt x="318162" y="145366"/>
                    </a:lnTo>
                    <a:cubicBezTo>
                      <a:pt x="323648" y="145366"/>
                      <a:pt x="329132" y="142624"/>
                      <a:pt x="331876" y="137138"/>
                    </a:cubicBezTo>
                    <a:cubicBezTo>
                      <a:pt x="334618" y="131653"/>
                      <a:pt x="334618" y="126167"/>
                      <a:pt x="331876" y="120682"/>
                    </a:cubicBezTo>
                    <a:lnTo>
                      <a:pt x="301704" y="60341"/>
                    </a:lnTo>
                    <a:lnTo>
                      <a:pt x="301704" y="49370"/>
                    </a:lnTo>
                    <a:cubicBezTo>
                      <a:pt x="301704" y="21942"/>
                      <a:pt x="279763" y="2743"/>
                      <a:pt x="255079" y="2743"/>
                    </a:cubicBezTo>
                    <a:lnTo>
                      <a:pt x="159082" y="2743"/>
                    </a:lnTo>
                    <a:cubicBezTo>
                      <a:pt x="131654" y="2743"/>
                      <a:pt x="112454" y="24685"/>
                      <a:pt x="112454" y="49370"/>
                    </a:cubicBezTo>
                    <a:lnTo>
                      <a:pt x="112454" y="126167"/>
                    </a:lnTo>
                    <a:cubicBezTo>
                      <a:pt x="112454" y="150852"/>
                      <a:pt x="123425" y="175537"/>
                      <a:pt x="137138" y="191993"/>
                    </a:cubicBezTo>
                    <a:lnTo>
                      <a:pt x="112454" y="191993"/>
                    </a:lnTo>
                    <a:cubicBezTo>
                      <a:pt x="68569" y="191993"/>
                      <a:pt x="32914" y="227649"/>
                      <a:pt x="32914" y="271534"/>
                    </a:cubicBezTo>
                    <a:lnTo>
                      <a:pt x="32914" y="414157"/>
                    </a:lnTo>
                    <a:cubicBezTo>
                      <a:pt x="32914" y="433357"/>
                      <a:pt x="38399" y="449813"/>
                      <a:pt x="49371" y="460784"/>
                    </a:cubicBezTo>
                    <a:lnTo>
                      <a:pt x="16458" y="460784"/>
                    </a:lnTo>
                    <a:cubicBezTo>
                      <a:pt x="8230" y="460784"/>
                      <a:pt x="0" y="469012"/>
                      <a:pt x="0" y="477241"/>
                    </a:cubicBezTo>
                    <a:lnTo>
                      <a:pt x="0" y="540324"/>
                    </a:lnTo>
                    <a:cubicBezTo>
                      <a:pt x="0" y="548552"/>
                      <a:pt x="8230" y="556781"/>
                      <a:pt x="16458" y="556781"/>
                    </a:cubicBezTo>
                    <a:lnTo>
                      <a:pt x="32914" y="556781"/>
                    </a:lnTo>
                    <a:lnTo>
                      <a:pt x="32914" y="619864"/>
                    </a:lnTo>
                    <a:lnTo>
                      <a:pt x="65827" y="619864"/>
                    </a:lnTo>
                    <a:lnTo>
                      <a:pt x="65827" y="556781"/>
                    </a:lnTo>
                    <a:lnTo>
                      <a:pt x="543069" y="556781"/>
                    </a:lnTo>
                    <a:lnTo>
                      <a:pt x="543069" y="589694"/>
                    </a:lnTo>
                    <a:lnTo>
                      <a:pt x="575981" y="589694"/>
                    </a:lnTo>
                    <a:lnTo>
                      <a:pt x="575981" y="556781"/>
                    </a:lnTo>
                    <a:lnTo>
                      <a:pt x="943513" y="556781"/>
                    </a:lnTo>
                    <a:cubicBezTo>
                      <a:pt x="951741" y="556781"/>
                      <a:pt x="959969" y="548552"/>
                      <a:pt x="959969" y="540324"/>
                    </a:cubicBezTo>
                    <a:lnTo>
                      <a:pt x="959969" y="16457"/>
                    </a:lnTo>
                    <a:cubicBezTo>
                      <a:pt x="957227" y="8228"/>
                      <a:pt x="948999" y="0"/>
                      <a:pt x="940771" y="0"/>
                    </a:cubicBezTo>
                    <a:lnTo>
                      <a:pt x="940771" y="0"/>
                    </a:lnTo>
                    <a:close/>
                    <a:moveTo>
                      <a:pt x="145368" y="46627"/>
                    </a:moveTo>
                    <a:cubicBezTo>
                      <a:pt x="145368" y="38399"/>
                      <a:pt x="153596" y="30170"/>
                      <a:pt x="161824" y="30170"/>
                    </a:cubicBezTo>
                    <a:lnTo>
                      <a:pt x="257821" y="30170"/>
                    </a:lnTo>
                    <a:cubicBezTo>
                      <a:pt x="266049" y="30170"/>
                      <a:pt x="274277" y="38399"/>
                      <a:pt x="274277" y="46627"/>
                    </a:cubicBezTo>
                    <a:lnTo>
                      <a:pt x="274277" y="63084"/>
                    </a:lnTo>
                    <a:cubicBezTo>
                      <a:pt x="274277" y="65826"/>
                      <a:pt x="274277" y="68569"/>
                      <a:pt x="277021" y="71312"/>
                    </a:cubicBezTo>
                    <a:lnTo>
                      <a:pt x="296220" y="112453"/>
                    </a:lnTo>
                    <a:lnTo>
                      <a:pt x="290734" y="112453"/>
                    </a:lnTo>
                    <a:cubicBezTo>
                      <a:pt x="282506" y="112453"/>
                      <a:pt x="274277" y="120682"/>
                      <a:pt x="274277" y="128910"/>
                    </a:cubicBezTo>
                    <a:cubicBezTo>
                      <a:pt x="274277" y="148109"/>
                      <a:pt x="266049" y="164566"/>
                      <a:pt x="252335" y="175537"/>
                    </a:cubicBezTo>
                    <a:cubicBezTo>
                      <a:pt x="238621" y="186508"/>
                      <a:pt x="222165" y="194736"/>
                      <a:pt x="202965" y="191993"/>
                    </a:cubicBezTo>
                    <a:cubicBezTo>
                      <a:pt x="170052" y="189251"/>
                      <a:pt x="145368" y="159080"/>
                      <a:pt x="145368" y="126167"/>
                    </a:cubicBezTo>
                    <a:lnTo>
                      <a:pt x="145368" y="46627"/>
                    </a:lnTo>
                    <a:close/>
                    <a:moveTo>
                      <a:pt x="230393" y="222164"/>
                    </a:moveTo>
                    <a:lnTo>
                      <a:pt x="208451" y="266048"/>
                    </a:lnTo>
                    <a:lnTo>
                      <a:pt x="186510" y="222164"/>
                    </a:lnTo>
                    <a:lnTo>
                      <a:pt x="230393" y="222164"/>
                    </a:lnTo>
                    <a:close/>
                    <a:moveTo>
                      <a:pt x="65827" y="414157"/>
                    </a:moveTo>
                    <a:lnTo>
                      <a:pt x="65827" y="271534"/>
                    </a:lnTo>
                    <a:cubicBezTo>
                      <a:pt x="65827" y="244106"/>
                      <a:pt x="87769" y="224907"/>
                      <a:pt x="112454" y="224907"/>
                    </a:cubicBezTo>
                    <a:lnTo>
                      <a:pt x="150852" y="224907"/>
                    </a:lnTo>
                    <a:lnTo>
                      <a:pt x="194737" y="312675"/>
                    </a:lnTo>
                    <a:cubicBezTo>
                      <a:pt x="197480" y="318160"/>
                      <a:pt x="202965" y="320903"/>
                      <a:pt x="208451" y="320903"/>
                    </a:cubicBezTo>
                    <a:cubicBezTo>
                      <a:pt x="213937" y="320903"/>
                      <a:pt x="219421" y="318160"/>
                      <a:pt x="222165" y="312675"/>
                    </a:cubicBezTo>
                    <a:lnTo>
                      <a:pt x="266049" y="224907"/>
                    </a:lnTo>
                    <a:lnTo>
                      <a:pt x="337362" y="224907"/>
                    </a:lnTo>
                    <a:cubicBezTo>
                      <a:pt x="351076" y="224907"/>
                      <a:pt x="364789" y="230392"/>
                      <a:pt x="373017" y="241363"/>
                    </a:cubicBezTo>
                    <a:lnTo>
                      <a:pt x="449815" y="331874"/>
                    </a:lnTo>
                    <a:cubicBezTo>
                      <a:pt x="452557" y="334617"/>
                      <a:pt x="458042" y="337360"/>
                      <a:pt x="460786" y="337360"/>
                    </a:cubicBezTo>
                    <a:cubicBezTo>
                      <a:pt x="466270" y="337360"/>
                      <a:pt x="469014" y="334617"/>
                      <a:pt x="471756" y="331874"/>
                    </a:cubicBezTo>
                    <a:lnTo>
                      <a:pt x="559525" y="244106"/>
                    </a:lnTo>
                    <a:lnTo>
                      <a:pt x="600667" y="285247"/>
                    </a:lnTo>
                    <a:lnTo>
                      <a:pt x="496442" y="389472"/>
                    </a:lnTo>
                    <a:cubicBezTo>
                      <a:pt x="477242" y="408672"/>
                      <a:pt x="447072" y="408672"/>
                      <a:pt x="427873" y="389472"/>
                    </a:cubicBezTo>
                    <a:lnTo>
                      <a:pt x="378503" y="340103"/>
                    </a:lnTo>
                    <a:cubicBezTo>
                      <a:pt x="373017" y="334617"/>
                      <a:pt x="367532" y="334617"/>
                      <a:pt x="362046" y="337360"/>
                    </a:cubicBezTo>
                    <a:cubicBezTo>
                      <a:pt x="356560" y="340103"/>
                      <a:pt x="351076" y="345588"/>
                      <a:pt x="351076" y="351074"/>
                    </a:cubicBezTo>
                    <a:lnTo>
                      <a:pt x="351076" y="463527"/>
                    </a:lnTo>
                    <a:lnTo>
                      <a:pt x="271535" y="463527"/>
                    </a:lnTo>
                    <a:lnTo>
                      <a:pt x="271535" y="416900"/>
                    </a:lnTo>
                    <a:cubicBezTo>
                      <a:pt x="271535" y="389472"/>
                      <a:pt x="249593" y="370273"/>
                      <a:pt x="224907" y="370273"/>
                    </a:cubicBezTo>
                    <a:lnTo>
                      <a:pt x="161824" y="370273"/>
                    </a:lnTo>
                    <a:lnTo>
                      <a:pt x="161824" y="337360"/>
                    </a:lnTo>
                    <a:lnTo>
                      <a:pt x="128910" y="337360"/>
                    </a:lnTo>
                    <a:lnTo>
                      <a:pt x="128910" y="381244"/>
                    </a:lnTo>
                    <a:cubicBezTo>
                      <a:pt x="128910" y="389472"/>
                      <a:pt x="137138" y="397701"/>
                      <a:pt x="145368" y="397701"/>
                    </a:cubicBezTo>
                    <a:lnTo>
                      <a:pt x="224907" y="397701"/>
                    </a:lnTo>
                    <a:cubicBezTo>
                      <a:pt x="233135" y="397701"/>
                      <a:pt x="241365" y="405929"/>
                      <a:pt x="241365" y="414157"/>
                    </a:cubicBezTo>
                    <a:lnTo>
                      <a:pt x="241365" y="460784"/>
                    </a:lnTo>
                    <a:lnTo>
                      <a:pt x="115197" y="460784"/>
                    </a:lnTo>
                    <a:cubicBezTo>
                      <a:pt x="87769" y="460784"/>
                      <a:pt x="65827" y="438842"/>
                      <a:pt x="65827" y="414157"/>
                    </a:cubicBezTo>
                    <a:lnTo>
                      <a:pt x="65827" y="414157"/>
                    </a:lnTo>
                    <a:close/>
                    <a:moveTo>
                      <a:pt x="383987" y="460784"/>
                    </a:moveTo>
                    <a:lnTo>
                      <a:pt x="383987" y="386729"/>
                    </a:lnTo>
                    <a:lnTo>
                      <a:pt x="408673" y="411414"/>
                    </a:lnTo>
                    <a:cubicBezTo>
                      <a:pt x="419645" y="422385"/>
                      <a:pt x="433359" y="430614"/>
                      <a:pt x="449815" y="433357"/>
                    </a:cubicBezTo>
                    <a:lnTo>
                      <a:pt x="449815" y="460784"/>
                    </a:lnTo>
                    <a:lnTo>
                      <a:pt x="383987" y="460784"/>
                    </a:lnTo>
                    <a:close/>
                    <a:moveTo>
                      <a:pt x="575981" y="526610"/>
                    </a:moveTo>
                    <a:lnTo>
                      <a:pt x="35657" y="526610"/>
                    </a:lnTo>
                    <a:lnTo>
                      <a:pt x="35657" y="493697"/>
                    </a:lnTo>
                    <a:lnTo>
                      <a:pt x="575981" y="493697"/>
                    </a:lnTo>
                    <a:lnTo>
                      <a:pt x="575981" y="526610"/>
                    </a:lnTo>
                    <a:close/>
                    <a:moveTo>
                      <a:pt x="924313" y="526610"/>
                    </a:moveTo>
                    <a:lnTo>
                      <a:pt x="606153" y="526610"/>
                    </a:lnTo>
                    <a:lnTo>
                      <a:pt x="606153" y="479983"/>
                    </a:lnTo>
                    <a:cubicBezTo>
                      <a:pt x="606153" y="471755"/>
                      <a:pt x="597925" y="463527"/>
                      <a:pt x="589695" y="463527"/>
                    </a:cubicBezTo>
                    <a:lnTo>
                      <a:pt x="477242" y="463527"/>
                    </a:lnTo>
                    <a:lnTo>
                      <a:pt x="477242" y="436099"/>
                    </a:lnTo>
                    <a:cubicBezTo>
                      <a:pt x="490956" y="433357"/>
                      <a:pt x="507412" y="425128"/>
                      <a:pt x="518384" y="414157"/>
                    </a:cubicBezTo>
                    <a:lnTo>
                      <a:pt x="633580" y="298961"/>
                    </a:lnTo>
                    <a:cubicBezTo>
                      <a:pt x="639066" y="293476"/>
                      <a:pt x="639066" y="282505"/>
                      <a:pt x="633580" y="277019"/>
                    </a:cubicBezTo>
                    <a:lnTo>
                      <a:pt x="597925" y="241363"/>
                    </a:lnTo>
                    <a:lnTo>
                      <a:pt x="682950" y="156338"/>
                    </a:lnTo>
                    <a:lnTo>
                      <a:pt x="661008" y="134395"/>
                    </a:lnTo>
                    <a:lnTo>
                      <a:pt x="575981" y="219421"/>
                    </a:lnTo>
                    <a:lnTo>
                      <a:pt x="570497" y="213936"/>
                    </a:lnTo>
                    <a:cubicBezTo>
                      <a:pt x="565011" y="208450"/>
                      <a:pt x="554039" y="208450"/>
                      <a:pt x="548553" y="213936"/>
                    </a:cubicBezTo>
                    <a:lnTo>
                      <a:pt x="479984" y="282505"/>
                    </a:lnTo>
                    <a:lnTo>
                      <a:pt x="479984" y="32913"/>
                    </a:lnTo>
                    <a:lnTo>
                      <a:pt x="927057" y="32913"/>
                    </a:lnTo>
                    <a:lnTo>
                      <a:pt x="927057" y="526610"/>
                    </a:lnTo>
                    <a:close/>
                  </a:path>
                </a:pathLst>
              </a:custGeom>
              <a:solidFill>
                <a:srgbClr val="60220F"/>
              </a:solidFill>
              <a:ln w="27426" cap="flat">
                <a:noFill/>
                <a:prstDash val="solid"/>
                <a:miter/>
              </a:ln>
            </p:spPr>
            <p:txBody>
              <a:bodyPr rtlCol="0" anchor="ctr"/>
              <a:lstStyle/>
              <a:p>
                <a:endParaRPr lang="en-US"/>
              </a:p>
            </p:txBody>
          </p:sp>
          <p:sp>
            <p:nvSpPr>
              <p:cNvPr id="47" name="Freeform 1106">
                <a:extLst>
                  <a:ext uri="{FF2B5EF4-FFF2-40B4-BE49-F238E27FC236}">
                    <a16:creationId xmlns:a16="http://schemas.microsoft.com/office/drawing/2014/main" id="{1C4FB1A1-1AFA-E1E0-0C58-99FE0F3DC45B}"/>
                  </a:ext>
                </a:extLst>
              </p:cNvPr>
              <p:cNvSpPr/>
              <p:nvPr/>
            </p:nvSpPr>
            <p:spPr>
              <a:xfrm>
                <a:off x="9281598" y="565176"/>
                <a:ext cx="298960" cy="78854"/>
              </a:xfrm>
              <a:custGeom>
                <a:avLst/>
                <a:gdLst>
                  <a:gd name="connsiteX0" fmla="*/ 98739 w 298960"/>
                  <a:gd name="connsiteY0" fmla="*/ 32227 h 78854"/>
                  <a:gd name="connsiteX1" fmla="*/ 186508 w 298960"/>
                  <a:gd name="connsiteY1" fmla="*/ 76112 h 78854"/>
                  <a:gd name="connsiteX2" fmla="*/ 194736 w 298960"/>
                  <a:gd name="connsiteY2" fmla="*/ 78854 h 78854"/>
                  <a:gd name="connsiteX3" fmla="*/ 202964 w 298960"/>
                  <a:gd name="connsiteY3" fmla="*/ 76112 h 78854"/>
                  <a:gd name="connsiteX4" fmla="*/ 298961 w 298960"/>
                  <a:gd name="connsiteY4" fmla="*/ 29485 h 78854"/>
                  <a:gd name="connsiteX5" fmla="*/ 285247 w 298960"/>
                  <a:gd name="connsiteY5" fmla="*/ 2057 h 78854"/>
                  <a:gd name="connsiteX6" fmla="*/ 197478 w 298960"/>
                  <a:gd name="connsiteY6" fmla="*/ 45941 h 78854"/>
                  <a:gd name="connsiteX7" fmla="*/ 109711 w 298960"/>
                  <a:gd name="connsiteY7" fmla="*/ 2057 h 78854"/>
                  <a:gd name="connsiteX8" fmla="*/ 95997 w 298960"/>
                  <a:gd name="connsiteY8" fmla="*/ 2057 h 78854"/>
                  <a:gd name="connsiteX9" fmla="*/ 0 w 298960"/>
                  <a:gd name="connsiteY9" fmla="*/ 48684 h 78854"/>
                  <a:gd name="connsiteX10" fmla="*/ 13714 w 298960"/>
                  <a:gd name="connsiteY10" fmla="*/ 76112 h 78854"/>
                  <a:gd name="connsiteX11" fmla="*/ 98739 w 298960"/>
                  <a:gd name="connsiteY11" fmla="*/ 32227 h 7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960" h="78854">
                    <a:moveTo>
                      <a:pt x="98739" y="32227"/>
                    </a:moveTo>
                    <a:lnTo>
                      <a:pt x="186508" y="76112"/>
                    </a:lnTo>
                    <a:cubicBezTo>
                      <a:pt x="189250" y="76112"/>
                      <a:pt x="191994" y="78854"/>
                      <a:pt x="194736" y="78854"/>
                    </a:cubicBezTo>
                    <a:cubicBezTo>
                      <a:pt x="197478" y="78854"/>
                      <a:pt x="200222" y="78854"/>
                      <a:pt x="202964" y="76112"/>
                    </a:cubicBezTo>
                    <a:lnTo>
                      <a:pt x="298961" y="29485"/>
                    </a:lnTo>
                    <a:lnTo>
                      <a:pt x="285247" y="2057"/>
                    </a:lnTo>
                    <a:lnTo>
                      <a:pt x="197478" y="45941"/>
                    </a:lnTo>
                    <a:lnTo>
                      <a:pt x="109711" y="2057"/>
                    </a:lnTo>
                    <a:cubicBezTo>
                      <a:pt x="104225" y="-686"/>
                      <a:pt x="98739" y="-686"/>
                      <a:pt x="95997" y="2057"/>
                    </a:cubicBezTo>
                    <a:lnTo>
                      <a:pt x="0" y="48684"/>
                    </a:lnTo>
                    <a:lnTo>
                      <a:pt x="13714" y="76112"/>
                    </a:lnTo>
                    <a:lnTo>
                      <a:pt x="98739" y="32227"/>
                    </a:lnTo>
                    <a:close/>
                  </a:path>
                </a:pathLst>
              </a:custGeom>
              <a:solidFill>
                <a:srgbClr val="60220F"/>
              </a:solidFill>
              <a:ln w="27426" cap="flat">
                <a:noFill/>
                <a:prstDash val="solid"/>
                <a:miter/>
              </a:ln>
            </p:spPr>
            <p:txBody>
              <a:bodyPr rtlCol="0" anchor="ctr"/>
              <a:lstStyle/>
              <a:p>
                <a:endParaRPr lang="en-US"/>
              </a:p>
            </p:txBody>
          </p:sp>
          <p:sp>
            <p:nvSpPr>
              <p:cNvPr id="48" name="Freeform 1107">
                <a:extLst>
                  <a:ext uri="{FF2B5EF4-FFF2-40B4-BE49-F238E27FC236}">
                    <a16:creationId xmlns:a16="http://schemas.microsoft.com/office/drawing/2014/main" id="{3205A136-174D-04E4-58CC-7DCA5B8424D6}"/>
                  </a:ext>
                </a:extLst>
              </p:cNvPr>
              <p:cNvSpPr/>
              <p:nvPr/>
            </p:nvSpPr>
            <p:spPr>
              <a:xfrm>
                <a:off x="9396794" y="740027"/>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solidFill>
                <a:srgbClr val="60220F"/>
              </a:solidFill>
              <a:ln w="27426" cap="flat">
                <a:noFill/>
                <a:prstDash val="solid"/>
                <a:miter/>
              </a:ln>
            </p:spPr>
            <p:txBody>
              <a:bodyPr rtlCol="0" anchor="ctr"/>
              <a:lstStyle/>
              <a:p>
                <a:endParaRPr lang="en-US"/>
              </a:p>
            </p:txBody>
          </p:sp>
          <p:sp>
            <p:nvSpPr>
              <p:cNvPr id="49" name="Freeform 1108">
                <a:extLst>
                  <a:ext uri="{FF2B5EF4-FFF2-40B4-BE49-F238E27FC236}">
                    <a16:creationId xmlns:a16="http://schemas.microsoft.com/office/drawing/2014/main" id="{B6F333C8-3F1E-82E8-7939-E21D3384A068}"/>
                  </a:ext>
                </a:extLst>
              </p:cNvPr>
              <p:cNvSpPr/>
              <p:nvPr/>
            </p:nvSpPr>
            <p:spPr>
              <a:xfrm>
                <a:off x="9396794" y="803111"/>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solidFill>
                <a:srgbClr val="60220F"/>
              </a:solidFill>
              <a:ln w="27426" cap="flat">
                <a:noFill/>
                <a:prstDash val="solid"/>
                <a:miter/>
              </a:ln>
            </p:spPr>
            <p:txBody>
              <a:bodyPr rtlCol="0" anchor="ctr"/>
              <a:lstStyle/>
              <a:p>
                <a:endParaRPr lang="en-US"/>
              </a:p>
            </p:txBody>
          </p:sp>
          <p:sp>
            <p:nvSpPr>
              <p:cNvPr id="50" name="Freeform 1109">
                <a:extLst>
                  <a:ext uri="{FF2B5EF4-FFF2-40B4-BE49-F238E27FC236}">
                    <a16:creationId xmlns:a16="http://schemas.microsoft.com/office/drawing/2014/main" id="{B5AF0902-8411-F9A8-7280-FAA8E1729D56}"/>
                  </a:ext>
                </a:extLst>
              </p:cNvPr>
              <p:cNvSpPr/>
              <p:nvPr/>
            </p:nvSpPr>
            <p:spPr>
              <a:xfrm>
                <a:off x="9396794" y="866194"/>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solidFill>
                <a:srgbClr val="60220F"/>
              </a:solidFill>
              <a:ln w="27426" cap="flat">
                <a:noFill/>
                <a:prstDash val="solid"/>
                <a:miter/>
              </a:ln>
            </p:spPr>
            <p:txBody>
              <a:bodyPr rtlCol="0" anchor="ctr"/>
              <a:lstStyle/>
              <a:p>
                <a:endParaRPr lang="en-US"/>
              </a:p>
            </p:txBody>
          </p:sp>
          <p:sp>
            <p:nvSpPr>
              <p:cNvPr id="51" name="Freeform 1110">
                <a:extLst>
                  <a:ext uri="{FF2B5EF4-FFF2-40B4-BE49-F238E27FC236}">
                    <a16:creationId xmlns:a16="http://schemas.microsoft.com/office/drawing/2014/main" id="{D401E655-EB07-05D3-0540-9A7EBDC90FB8}"/>
                  </a:ext>
                </a:extLst>
              </p:cNvPr>
              <p:cNvSpPr/>
              <p:nvPr/>
            </p:nvSpPr>
            <p:spPr>
              <a:xfrm>
                <a:off x="9396794" y="932021"/>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solidFill>
                <a:srgbClr val="60220F"/>
              </a:solidFill>
              <a:ln w="27426" cap="flat">
                <a:noFill/>
                <a:prstDash val="solid"/>
                <a:miter/>
              </a:ln>
            </p:spPr>
            <p:txBody>
              <a:bodyPr rtlCol="0" anchor="ctr"/>
              <a:lstStyle/>
              <a:p>
                <a:endParaRPr lang="en-US"/>
              </a:p>
            </p:txBody>
          </p:sp>
          <p:sp>
            <p:nvSpPr>
              <p:cNvPr id="52" name="Freeform 1111">
                <a:extLst>
                  <a:ext uri="{FF2B5EF4-FFF2-40B4-BE49-F238E27FC236}">
                    <a16:creationId xmlns:a16="http://schemas.microsoft.com/office/drawing/2014/main" id="{1C36A3EB-E3EC-8188-A009-9C843D46AA25}"/>
                  </a:ext>
                </a:extLst>
              </p:cNvPr>
              <p:cNvSpPr/>
              <p:nvPr/>
            </p:nvSpPr>
            <p:spPr>
              <a:xfrm>
                <a:off x="8760472" y="1121271"/>
                <a:ext cx="191993" cy="337359"/>
              </a:xfrm>
              <a:custGeom>
                <a:avLst/>
                <a:gdLst>
                  <a:gd name="connsiteX0" fmla="*/ 0 w 191993"/>
                  <a:gd name="connsiteY0" fmla="*/ 224907 h 337359"/>
                  <a:gd name="connsiteX1" fmla="*/ 0 w 191993"/>
                  <a:gd name="connsiteY1" fmla="*/ 320903 h 337359"/>
                  <a:gd name="connsiteX2" fmla="*/ 16456 w 191993"/>
                  <a:gd name="connsiteY2" fmla="*/ 337360 h 337359"/>
                  <a:gd name="connsiteX3" fmla="*/ 175536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6 w 191993"/>
                  <a:gd name="connsiteY7" fmla="*/ 79540 h 337359"/>
                  <a:gd name="connsiteX8" fmla="*/ 95997 w 191993"/>
                  <a:gd name="connsiteY8" fmla="*/ 0 h 337359"/>
                  <a:gd name="connsiteX9" fmla="*/ 16456 w 191993"/>
                  <a:gd name="connsiteY9" fmla="*/ 79540 h 337359"/>
                  <a:gd name="connsiteX10" fmla="*/ 46626 w 191993"/>
                  <a:gd name="connsiteY10" fmla="*/ 142624 h 337359"/>
                  <a:gd name="connsiteX11" fmla="*/ 0 w 191993"/>
                  <a:gd name="connsiteY11" fmla="*/ 224907 h 337359"/>
                  <a:gd name="connsiteX12" fmla="*/ 0 w 191993"/>
                  <a:gd name="connsiteY12" fmla="*/ 224907 h 337359"/>
                  <a:gd name="connsiteX13" fmla="*/ 46626 w 191993"/>
                  <a:gd name="connsiteY13" fmla="*/ 79540 h 337359"/>
                  <a:gd name="connsiteX14" fmla="*/ 93253 w 191993"/>
                  <a:gd name="connsiteY14" fmla="*/ 32913 h 337359"/>
                  <a:gd name="connsiteX15" fmla="*/ 139880 w 191993"/>
                  <a:gd name="connsiteY15" fmla="*/ 79540 h 337359"/>
                  <a:gd name="connsiteX16" fmla="*/ 93253 w 191993"/>
                  <a:gd name="connsiteY16" fmla="*/ 126167 h 337359"/>
                  <a:gd name="connsiteX17" fmla="*/ 46626 w 191993"/>
                  <a:gd name="connsiteY17" fmla="*/ 79540 h 337359"/>
                  <a:gd name="connsiteX18" fmla="*/ 46626 w 191993"/>
                  <a:gd name="connsiteY18" fmla="*/ 79540 h 337359"/>
                  <a:gd name="connsiteX19" fmla="*/ 32912 w 191993"/>
                  <a:gd name="connsiteY19" fmla="*/ 224907 h 337359"/>
                  <a:gd name="connsiteX20" fmla="*/ 95997 w 191993"/>
                  <a:gd name="connsiteY20" fmla="*/ 161823 h 337359"/>
                  <a:gd name="connsiteX21" fmla="*/ 159080 w 191993"/>
                  <a:gd name="connsiteY21" fmla="*/ 224907 h 337359"/>
                  <a:gd name="connsiteX22" fmla="*/ 159080 w 191993"/>
                  <a:gd name="connsiteY22" fmla="*/ 304447 h 337359"/>
                  <a:gd name="connsiteX23" fmla="*/ 32912 w 191993"/>
                  <a:gd name="connsiteY23" fmla="*/ 304447 h 337359"/>
                  <a:gd name="connsiteX24" fmla="*/ 32912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6" y="337360"/>
                    </a:cubicBezTo>
                    <a:lnTo>
                      <a:pt x="175536" y="337360"/>
                    </a:lnTo>
                    <a:cubicBezTo>
                      <a:pt x="183764" y="337360"/>
                      <a:pt x="191994" y="329131"/>
                      <a:pt x="191994" y="320903"/>
                    </a:cubicBezTo>
                    <a:lnTo>
                      <a:pt x="191994" y="224907"/>
                    </a:lnTo>
                    <a:cubicBezTo>
                      <a:pt x="191994" y="189251"/>
                      <a:pt x="172794" y="159080"/>
                      <a:pt x="145366" y="142624"/>
                    </a:cubicBezTo>
                    <a:cubicBezTo>
                      <a:pt x="164566" y="128910"/>
                      <a:pt x="175536" y="106968"/>
                      <a:pt x="175536" y="79540"/>
                    </a:cubicBezTo>
                    <a:cubicBezTo>
                      <a:pt x="175536" y="35656"/>
                      <a:pt x="139880" y="0"/>
                      <a:pt x="95997" y="0"/>
                    </a:cubicBezTo>
                    <a:cubicBezTo>
                      <a:pt x="52112" y="0"/>
                      <a:pt x="16456" y="35656"/>
                      <a:pt x="16456" y="79540"/>
                    </a:cubicBezTo>
                    <a:cubicBezTo>
                      <a:pt x="16456" y="104225"/>
                      <a:pt x="27428" y="126167"/>
                      <a:pt x="46626" y="142624"/>
                    </a:cubicBezTo>
                    <a:cubicBezTo>
                      <a:pt x="19198" y="159080"/>
                      <a:pt x="0" y="189251"/>
                      <a:pt x="0" y="224907"/>
                    </a:cubicBezTo>
                    <a:lnTo>
                      <a:pt x="0" y="224907"/>
                    </a:lnTo>
                    <a:close/>
                    <a:moveTo>
                      <a:pt x="46626" y="79540"/>
                    </a:moveTo>
                    <a:cubicBezTo>
                      <a:pt x="46626" y="52113"/>
                      <a:pt x="68569" y="32913"/>
                      <a:pt x="93253" y="32913"/>
                    </a:cubicBezTo>
                    <a:cubicBezTo>
                      <a:pt x="120681" y="32913"/>
                      <a:pt x="139880" y="54855"/>
                      <a:pt x="139880" y="79540"/>
                    </a:cubicBezTo>
                    <a:cubicBezTo>
                      <a:pt x="139880" y="104225"/>
                      <a:pt x="117939" y="126167"/>
                      <a:pt x="93253" y="126167"/>
                    </a:cubicBezTo>
                    <a:cubicBezTo>
                      <a:pt x="68569" y="128910"/>
                      <a:pt x="46626" y="106968"/>
                      <a:pt x="46626" y="79540"/>
                    </a:cubicBezTo>
                    <a:lnTo>
                      <a:pt x="46626" y="79540"/>
                    </a:lnTo>
                    <a:close/>
                    <a:moveTo>
                      <a:pt x="32912" y="224907"/>
                    </a:moveTo>
                    <a:cubicBezTo>
                      <a:pt x="32912" y="189251"/>
                      <a:pt x="60340" y="161823"/>
                      <a:pt x="95997" y="161823"/>
                    </a:cubicBezTo>
                    <a:cubicBezTo>
                      <a:pt x="131653" y="161823"/>
                      <a:pt x="159080" y="189251"/>
                      <a:pt x="159080" y="224907"/>
                    </a:cubicBezTo>
                    <a:lnTo>
                      <a:pt x="159080" y="304447"/>
                    </a:lnTo>
                    <a:lnTo>
                      <a:pt x="32912" y="304447"/>
                    </a:lnTo>
                    <a:lnTo>
                      <a:pt x="32912" y="224907"/>
                    </a:lnTo>
                    <a:close/>
                  </a:path>
                </a:pathLst>
              </a:custGeom>
              <a:solidFill>
                <a:srgbClr val="60220F"/>
              </a:solidFill>
              <a:ln w="27426" cap="flat">
                <a:noFill/>
                <a:prstDash val="solid"/>
                <a:miter/>
              </a:ln>
            </p:spPr>
            <p:txBody>
              <a:bodyPr rtlCol="0" anchor="ctr"/>
              <a:lstStyle/>
              <a:p>
                <a:endParaRPr lang="en-US"/>
              </a:p>
            </p:txBody>
          </p:sp>
          <p:sp>
            <p:nvSpPr>
              <p:cNvPr id="53" name="Freeform 1112">
                <a:extLst>
                  <a:ext uri="{FF2B5EF4-FFF2-40B4-BE49-F238E27FC236}">
                    <a16:creationId xmlns:a16="http://schemas.microsoft.com/office/drawing/2014/main" id="{27999CF7-7B1B-DA2A-4AB1-9A3848499DAB}"/>
                  </a:ext>
                </a:extLst>
              </p:cNvPr>
              <p:cNvSpPr/>
              <p:nvPr/>
            </p:nvSpPr>
            <p:spPr>
              <a:xfrm>
                <a:off x="8982636" y="1121271"/>
                <a:ext cx="191993" cy="337359"/>
              </a:xfrm>
              <a:custGeom>
                <a:avLst/>
                <a:gdLst>
                  <a:gd name="connsiteX0" fmla="*/ 0 w 191993"/>
                  <a:gd name="connsiteY0" fmla="*/ 224907 h 337359"/>
                  <a:gd name="connsiteX1" fmla="*/ 0 w 191993"/>
                  <a:gd name="connsiteY1" fmla="*/ 320903 h 337359"/>
                  <a:gd name="connsiteX2" fmla="*/ 16456 w 191993"/>
                  <a:gd name="connsiteY2" fmla="*/ 337360 h 337359"/>
                  <a:gd name="connsiteX3" fmla="*/ 175538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8 w 191993"/>
                  <a:gd name="connsiteY7" fmla="*/ 79540 h 337359"/>
                  <a:gd name="connsiteX8" fmla="*/ 95997 w 191993"/>
                  <a:gd name="connsiteY8" fmla="*/ 0 h 337359"/>
                  <a:gd name="connsiteX9" fmla="*/ 16456 w 191993"/>
                  <a:gd name="connsiteY9" fmla="*/ 79540 h 337359"/>
                  <a:gd name="connsiteX10" fmla="*/ 46627 w 191993"/>
                  <a:gd name="connsiteY10" fmla="*/ 142624 h 337359"/>
                  <a:gd name="connsiteX11" fmla="*/ 0 w 191993"/>
                  <a:gd name="connsiteY11" fmla="*/ 224907 h 337359"/>
                  <a:gd name="connsiteX12" fmla="*/ 0 w 191993"/>
                  <a:gd name="connsiteY12" fmla="*/ 224907 h 337359"/>
                  <a:gd name="connsiteX13" fmla="*/ 49369 w 191993"/>
                  <a:gd name="connsiteY13" fmla="*/ 79540 h 337359"/>
                  <a:gd name="connsiteX14" fmla="*/ 95997 w 191993"/>
                  <a:gd name="connsiteY14" fmla="*/ 32913 h 337359"/>
                  <a:gd name="connsiteX15" fmla="*/ 142624 w 191993"/>
                  <a:gd name="connsiteY15" fmla="*/ 79540 h 337359"/>
                  <a:gd name="connsiteX16" fmla="*/ 95997 w 191993"/>
                  <a:gd name="connsiteY16" fmla="*/ 126167 h 337359"/>
                  <a:gd name="connsiteX17" fmla="*/ 49369 w 191993"/>
                  <a:gd name="connsiteY17" fmla="*/ 79540 h 337359"/>
                  <a:gd name="connsiteX18" fmla="*/ 49369 w 191993"/>
                  <a:gd name="connsiteY18" fmla="*/ 79540 h 337359"/>
                  <a:gd name="connsiteX19" fmla="*/ 32914 w 191993"/>
                  <a:gd name="connsiteY19" fmla="*/ 224907 h 337359"/>
                  <a:gd name="connsiteX20" fmla="*/ 95997 w 191993"/>
                  <a:gd name="connsiteY20" fmla="*/ 161823 h 337359"/>
                  <a:gd name="connsiteX21" fmla="*/ 159080 w 191993"/>
                  <a:gd name="connsiteY21" fmla="*/ 224907 h 337359"/>
                  <a:gd name="connsiteX22" fmla="*/ 159080 w 191993"/>
                  <a:gd name="connsiteY22" fmla="*/ 304447 h 337359"/>
                  <a:gd name="connsiteX23" fmla="*/ 32914 w 191993"/>
                  <a:gd name="connsiteY23" fmla="*/ 304447 h 337359"/>
                  <a:gd name="connsiteX24" fmla="*/ 32914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6" y="337360"/>
                    </a:cubicBezTo>
                    <a:lnTo>
                      <a:pt x="175538" y="337360"/>
                    </a:lnTo>
                    <a:cubicBezTo>
                      <a:pt x="183766" y="337360"/>
                      <a:pt x="191994" y="329131"/>
                      <a:pt x="191994" y="320903"/>
                    </a:cubicBezTo>
                    <a:lnTo>
                      <a:pt x="191994" y="224907"/>
                    </a:lnTo>
                    <a:cubicBezTo>
                      <a:pt x="191994" y="189251"/>
                      <a:pt x="172794" y="159080"/>
                      <a:pt x="145366" y="142624"/>
                    </a:cubicBezTo>
                    <a:cubicBezTo>
                      <a:pt x="164566" y="128910"/>
                      <a:pt x="175538" y="106968"/>
                      <a:pt x="175538" y="79540"/>
                    </a:cubicBezTo>
                    <a:cubicBezTo>
                      <a:pt x="175538" y="35656"/>
                      <a:pt x="139880" y="0"/>
                      <a:pt x="95997" y="0"/>
                    </a:cubicBezTo>
                    <a:cubicBezTo>
                      <a:pt x="52113" y="0"/>
                      <a:pt x="16456" y="35656"/>
                      <a:pt x="16456" y="79540"/>
                    </a:cubicBezTo>
                    <a:cubicBezTo>
                      <a:pt x="16456" y="104225"/>
                      <a:pt x="27428" y="126167"/>
                      <a:pt x="46627" y="142624"/>
                    </a:cubicBezTo>
                    <a:cubicBezTo>
                      <a:pt x="19200" y="159080"/>
                      <a:pt x="0" y="189251"/>
                      <a:pt x="0" y="224907"/>
                    </a:cubicBezTo>
                    <a:lnTo>
                      <a:pt x="0" y="224907"/>
                    </a:lnTo>
                    <a:close/>
                    <a:moveTo>
                      <a:pt x="49369" y="79540"/>
                    </a:moveTo>
                    <a:cubicBezTo>
                      <a:pt x="49369" y="52113"/>
                      <a:pt x="71311" y="32913"/>
                      <a:pt x="95997" y="32913"/>
                    </a:cubicBezTo>
                    <a:cubicBezTo>
                      <a:pt x="120682" y="32913"/>
                      <a:pt x="142624" y="54855"/>
                      <a:pt x="142624" y="79540"/>
                    </a:cubicBezTo>
                    <a:cubicBezTo>
                      <a:pt x="142624" y="104225"/>
                      <a:pt x="120682" y="126167"/>
                      <a:pt x="95997" y="126167"/>
                    </a:cubicBezTo>
                    <a:cubicBezTo>
                      <a:pt x="71311" y="126167"/>
                      <a:pt x="49369" y="106968"/>
                      <a:pt x="49369" y="79540"/>
                    </a:cubicBezTo>
                    <a:lnTo>
                      <a:pt x="49369" y="79540"/>
                    </a:lnTo>
                    <a:close/>
                    <a:moveTo>
                      <a:pt x="32914" y="224907"/>
                    </a:moveTo>
                    <a:cubicBezTo>
                      <a:pt x="32914" y="189251"/>
                      <a:pt x="60341" y="161823"/>
                      <a:pt x="95997" y="161823"/>
                    </a:cubicBezTo>
                    <a:cubicBezTo>
                      <a:pt x="131653" y="161823"/>
                      <a:pt x="159080" y="189251"/>
                      <a:pt x="159080" y="224907"/>
                    </a:cubicBezTo>
                    <a:lnTo>
                      <a:pt x="159080" y="304447"/>
                    </a:lnTo>
                    <a:lnTo>
                      <a:pt x="32914" y="304447"/>
                    </a:lnTo>
                    <a:lnTo>
                      <a:pt x="32914" y="224907"/>
                    </a:lnTo>
                    <a:close/>
                  </a:path>
                </a:pathLst>
              </a:custGeom>
              <a:solidFill>
                <a:srgbClr val="60220F"/>
              </a:solidFill>
              <a:ln w="27426" cap="flat">
                <a:noFill/>
                <a:prstDash val="solid"/>
                <a:miter/>
              </a:ln>
            </p:spPr>
            <p:txBody>
              <a:bodyPr rtlCol="0" anchor="ctr"/>
              <a:lstStyle/>
              <a:p>
                <a:endParaRPr lang="en-US"/>
              </a:p>
            </p:txBody>
          </p:sp>
          <p:sp>
            <p:nvSpPr>
              <p:cNvPr id="54" name="Freeform 1113">
                <a:extLst>
                  <a:ext uri="{FF2B5EF4-FFF2-40B4-BE49-F238E27FC236}">
                    <a16:creationId xmlns:a16="http://schemas.microsoft.com/office/drawing/2014/main" id="{35073658-CC86-13E0-BB8C-87D648A02ECF}"/>
                  </a:ext>
                </a:extLst>
              </p:cNvPr>
              <p:cNvSpPr/>
              <p:nvPr/>
            </p:nvSpPr>
            <p:spPr>
              <a:xfrm>
                <a:off x="9207543" y="1121271"/>
                <a:ext cx="191993" cy="337359"/>
              </a:xfrm>
              <a:custGeom>
                <a:avLst/>
                <a:gdLst>
                  <a:gd name="connsiteX0" fmla="*/ 0 w 191993"/>
                  <a:gd name="connsiteY0" fmla="*/ 224907 h 337359"/>
                  <a:gd name="connsiteX1" fmla="*/ 0 w 191993"/>
                  <a:gd name="connsiteY1" fmla="*/ 320903 h 337359"/>
                  <a:gd name="connsiteX2" fmla="*/ 16456 w 191993"/>
                  <a:gd name="connsiteY2" fmla="*/ 337360 h 337359"/>
                  <a:gd name="connsiteX3" fmla="*/ 175536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6 w 191993"/>
                  <a:gd name="connsiteY7" fmla="*/ 79540 h 337359"/>
                  <a:gd name="connsiteX8" fmla="*/ 95997 w 191993"/>
                  <a:gd name="connsiteY8" fmla="*/ 0 h 337359"/>
                  <a:gd name="connsiteX9" fmla="*/ 16456 w 191993"/>
                  <a:gd name="connsiteY9" fmla="*/ 79540 h 337359"/>
                  <a:gd name="connsiteX10" fmla="*/ 46627 w 191993"/>
                  <a:gd name="connsiteY10" fmla="*/ 142624 h 337359"/>
                  <a:gd name="connsiteX11" fmla="*/ 0 w 191993"/>
                  <a:gd name="connsiteY11" fmla="*/ 224907 h 337359"/>
                  <a:gd name="connsiteX12" fmla="*/ 0 w 191993"/>
                  <a:gd name="connsiteY12" fmla="*/ 224907 h 337359"/>
                  <a:gd name="connsiteX13" fmla="*/ 46627 w 191993"/>
                  <a:gd name="connsiteY13" fmla="*/ 79540 h 337359"/>
                  <a:gd name="connsiteX14" fmla="*/ 93253 w 191993"/>
                  <a:gd name="connsiteY14" fmla="*/ 32913 h 337359"/>
                  <a:gd name="connsiteX15" fmla="*/ 139880 w 191993"/>
                  <a:gd name="connsiteY15" fmla="*/ 79540 h 337359"/>
                  <a:gd name="connsiteX16" fmla="*/ 93253 w 191993"/>
                  <a:gd name="connsiteY16" fmla="*/ 126167 h 337359"/>
                  <a:gd name="connsiteX17" fmla="*/ 46627 w 191993"/>
                  <a:gd name="connsiteY17" fmla="*/ 79540 h 337359"/>
                  <a:gd name="connsiteX18" fmla="*/ 46627 w 191993"/>
                  <a:gd name="connsiteY18" fmla="*/ 79540 h 337359"/>
                  <a:gd name="connsiteX19" fmla="*/ 30170 w 191993"/>
                  <a:gd name="connsiteY19" fmla="*/ 224907 h 337359"/>
                  <a:gd name="connsiteX20" fmla="*/ 93253 w 191993"/>
                  <a:gd name="connsiteY20" fmla="*/ 161823 h 337359"/>
                  <a:gd name="connsiteX21" fmla="*/ 156338 w 191993"/>
                  <a:gd name="connsiteY21" fmla="*/ 224907 h 337359"/>
                  <a:gd name="connsiteX22" fmla="*/ 156338 w 191993"/>
                  <a:gd name="connsiteY22" fmla="*/ 304447 h 337359"/>
                  <a:gd name="connsiteX23" fmla="*/ 30170 w 191993"/>
                  <a:gd name="connsiteY23" fmla="*/ 304447 h 337359"/>
                  <a:gd name="connsiteX24" fmla="*/ 30170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6" y="337360"/>
                    </a:cubicBezTo>
                    <a:lnTo>
                      <a:pt x="175536" y="337360"/>
                    </a:lnTo>
                    <a:cubicBezTo>
                      <a:pt x="183766" y="337360"/>
                      <a:pt x="191994" y="329131"/>
                      <a:pt x="191994" y="320903"/>
                    </a:cubicBezTo>
                    <a:lnTo>
                      <a:pt x="191994" y="224907"/>
                    </a:lnTo>
                    <a:cubicBezTo>
                      <a:pt x="191994" y="189251"/>
                      <a:pt x="172794" y="159080"/>
                      <a:pt x="145366" y="142624"/>
                    </a:cubicBezTo>
                    <a:cubicBezTo>
                      <a:pt x="164566" y="128910"/>
                      <a:pt x="175536" y="106968"/>
                      <a:pt x="175536" y="79540"/>
                    </a:cubicBezTo>
                    <a:cubicBezTo>
                      <a:pt x="175536" y="35656"/>
                      <a:pt x="139880" y="0"/>
                      <a:pt x="95997" y="0"/>
                    </a:cubicBezTo>
                    <a:cubicBezTo>
                      <a:pt x="52112" y="0"/>
                      <a:pt x="16456" y="35656"/>
                      <a:pt x="16456" y="79540"/>
                    </a:cubicBezTo>
                    <a:cubicBezTo>
                      <a:pt x="16456" y="104225"/>
                      <a:pt x="27428" y="126167"/>
                      <a:pt x="46627" y="142624"/>
                    </a:cubicBezTo>
                    <a:cubicBezTo>
                      <a:pt x="16456" y="159080"/>
                      <a:pt x="0" y="189251"/>
                      <a:pt x="0" y="224907"/>
                    </a:cubicBezTo>
                    <a:lnTo>
                      <a:pt x="0" y="224907"/>
                    </a:lnTo>
                    <a:close/>
                    <a:moveTo>
                      <a:pt x="46627" y="79540"/>
                    </a:moveTo>
                    <a:cubicBezTo>
                      <a:pt x="46627" y="52113"/>
                      <a:pt x="68569" y="32913"/>
                      <a:pt x="93253" y="32913"/>
                    </a:cubicBezTo>
                    <a:cubicBezTo>
                      <a:pt x="117939" y="32913"/>
                      <a:pt x="139880" y="54855"/>
                      <a:pt x="139880" y="79540"/>
                    </a:cubicBezTo>
                    <a:cubicBezTo>
                      <a:pt x="139880" y="104225"/>
                      <a:pt x="117939" y="126167"/>
                      <a:pt x="93253" y="126167"/>
                    </a:cubicBezTo>
                    <a:cubicBezTo>
                      <a:pt x="68569" y="126167"/>
                      <a:pt x="46627" y="106968"/>
                      <a:pt x="46627" y="79540"/>
                    </a:cubicBezTo>
                    <a:lnTo>
                      <a:pt x="46627" y="79540"/>
                    </a:lnTo>
                    <a:close/>
                    <a:moveTo>
                      <a:pt x="30170" y="224907"/>
                    </a:moveTo>
                    <a:cubicBezTo>
                      <a:pt x="30170" y="189251"/>
                      <a:pt x="57597" y="161823"/>
                      <a:pt x="93253" y="161823"/>
                    </a:cubicBezTo>
                    <a:cubicBezTo>
                      <a:pt x="128910" y="161823"/>
                      <a:pt x="156338" y="189251"/>
                      <a:pt x="156338" y="224907"/>
                    </a:cubicBezTo>
                    <a:lnTo>
                      <a:pt x="156338" y="304447"/>
                    </a:lnTo>
                    <a:lnTo>
                      <a:pt x="30170" y="304447"/>
                    </a:lnTo>
                    <a:lnTo>
                      <a:pt x="30170" y="224907"/>
                    </a:lnTo>
                    <a:close/>
                  </a:path>
                </a:pathLst>
              </a:custGeom>
              <a:solidFill>
                <a:srgbClr val="60220F"/>
              </a:solidFill>
              <a:ln w="27426" cap="flat">
                <a:noFill/>
                <a:prstDash val="solid"/>
                <a:miter/>
              </a:ln>
            </p:spPr>
            <p:txBody>
              <a:bodyPr rtlCol="0" anchor="ctr"/>
              <a:lstStyle/>
              <a:p>
                <a:endParaRPr lang="en-US"/>
              </a:p>
            </p:txBody>
          </p:sp>
          <p:sp>
            <p:nvSpPr>
              <p:cNvPr id="55" name="Freeform 1114">
                <a:extLst>
                  <a:ext uri="{FF2B5EF4-FFF2-40B4-BE49-F238E27FC236}">
                    <a16:creationId xmlns:a16="http://schemas.microsoft.com/office/drawing/2014/main" id="{E450002C-0A34-94E6-9EB4-57D79DCD8780}"/>
                  </a:ext>
                </a:extLst>
              </p:cNvPr>
              <p:cNvSpPr/>
              <p:nvPr/>
            </p:nvSpPr>
            <p:spPr>
              <a:xfrm>
                <a:off x="9429707" y="1121271"/>
                <a:ext cx="191993" cy="337359"/>
              </a:xfrm>
              <a:custGeom>
                <a:avLst/>
                <a:gdLst>
                  <a:gd name="connsiteX0" fmla="*/ 0 w 191993"/>
                  <a:gd name="connsiteY0" fmla="*/ 224907 h 337359"/>
                  <a:gd name="connsiteX1" fmla="*/ 0 w 191993"/>
                  <a:gd name="connsiteY1" fmla="*/ 320903 h 337359"/>
                  <a:gd name="connsiteX2" fmla="*/ 16458 w 191993"/>
                  <a:gd name="connsiteY2" fmla="*/ 337360 h 337359"/>
                  <a:gd name="connsiteX3" fmla="*/ 175538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8 w 191993"/>
                  <a:gd name="connsiteY7" fmla="*/ 79540 h 337359"/>
                  <a:gd name="connsiteX8" fmla="*/ 95997 w 191993"/>
                  <a:gd name="connsiteY8" fmla="*/ 0 h 337359"/>
                  <a:gd name="connsiteX9" fmla="*/ 16458 w 191993"/>
                  <a:gd name="connsiteY9" fmla="*/ 79540 h 337359"/>
                  <a:gd name="connsiteX10" fmla="*/ 46627 w 191993"/>
                  <a:gd name="connsiteY10" fmla="*/ 142624 h 337359"/>
                  <a:gd name="connsiteX11" fmla="*/ 0 w 191993"/>
                  <a:gd name="connsiteY11" fmla="*/ 224907 h 337359"/>
                  <a:gd name="connsiteX12" fmla="*/ 0 w 191993"/>
                  <a:gd name="connsiteY12" fmla="*/ 224907 h 337359"/>
                  <a:gd name="connsiteX13" fmla="*/ 46627 w 191993"/>
                  <a:gd name="connsiteY13" fmla="*/ 79540 h 337359"/>
                  <a:gd name="connsiteX14" fmla="*/ 93255 w 191993"/>
                  <a:gd name="connsiteY14" fmla="*/ 32913 h 337359"/>
                  <a:gd name="connsiteX15" fmla="*/ 139882 w 191993"/>
                  <a:gd name="connsiteY15" fmla="*/ 79540 h 337359"/>
                  <a:gd name="connsiteX16" fmla="*/ 93255 w 191993"/>
                  <a:gd name="connsiteY16" fmla="*/ 126167 h 337359"/>
                  <a:gd name="connsiteX17" fmla="*/ 46627 w 191993"/>
                  <a:gd name="connsiteY17" fmla="*/ 79540 h 337359"/>
                  <a:gd name="connsiteX18" fmla="*/ 46627 w 191993"/>
                  <a:gd name="connsiteY18" fmla="*/ 79540 h 337359"/>
                  <a:gd name="connsiteX19" fmla="*/ 30171 w 191993"/>
                  <a:gd name="connsiteY19" fmla="*/ 224907 h 337359"/>
                  <a:gd name="connsiteX20" fmla="*/ 93255 w 191993"/>
                  <a:gd name="connsiteY20" fmla="*/ 161823 h 337359"/>
                  <a:gd name="connsiteX21" fmla="*/ 156338 w 191993"/>
                  <a:gd name="connsiteY21" fmla="*/ 224907 h 337359"/>
                  <a:gd name="connsiteX22" fmla="*/ 156338 w 191993"/>
                  <a:gd name="connsiteY22" fmla="*/ 304447 h 337359"/>
                  <a:gd name="connsiteX23" fmla="*/ 30171 w 191993"/>
                  <a:gd name="connsiteY23" fmla="*/ 304447 h 337359"/>
                  <a:gd name="connsiteX24" fmla="*/ 30171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8" y="337360"/>
                    </a:cubicBezTo>
                    <a:lnTo>
                      <a:pt x="175538" y="337360"/>
                    </a:lnTo>
                    <a:cubicBezTo>
                      <a:pt x="183766" y="337360"/>
                      <a:pt x="191994" y="329131"/>
                      <a:pt x="191994" y="320903"/>
                    </a:cubicBezTo>
                    <a:lnTo>
                      <a:pt x="191994" y="224907"/>
                    </a:lnTo>
                    <a:cubicBezTo>
                      <a:pt x="191994" y="189251"/>
                      <a:pt x="172794" y="159080"/>
                      <a:pt x="145366" y="142624"/>
                    </a:cubicBezTo>
                    <a:cubicBezTo>
                      <a:pt x="164566" y="128910"/>
                      <a:pt x="175538" y="106968"/>
                      <a:pt x="175538" y="79540"/>
                    </a:cubicBezTo>
                    <a:cubicBezTo>
                      <a:pt x="175538" y="35656"/>
                      <a:pt x="139882" y="0"/>
                      <a:pt x="95997" y="0"/>
                    </a:cubicBezTo>
                    <a:cubicBezTo>
                      <a:pt x="52113" y="0"/>
                      <a:pt x="16458" y="35656"/>
                      <a:pt x="16458" y="79540"/>
                    </a:cubicBezTo>
                    <a:cubicBezTo>
                      <a:pt x="16458" y="104225"/>
                      <a:pt x="27428" y="126167"/>
                      <a:pt x="46627" y="142624"/>
                    </a:cubicBezTo>
                    <a:cubicBezTo>
                      <a:pt x="19200" y="159080"/>
                      <a:pt x="0" y="189251"/>
                      <a:pt x="0" y="224907"/>
                    </a:cubicBezTo>
                    <a:lnTo>
                      <a:pt x="0" y="224907"/>
                    </a:lnTo>
                    <a:close/>
                    <a:moveTo>
                      <a:pt x="46627" y="79540"/>
                    </a:moveTo>
                    <a:cubicBezTo>
                      <a:pt x="46627" y="52113"/>
                      <a:pt x="68569" y="32913"/>
                      <a:pt x="93255" y="32913"/>
                    </a:cubicBezTo>
                    <a:cubicBezTo>
                      <a:pt x="117939" y="32913"/>
                      <a:pt x="139882" y="54855"/>
                      <a:pt x="139882" y="79540"/>
                    </a:cubicBezTo>
                    <a:cubicBezTo>
                      <a:pt x="139882" y="104225"/>
                      <a:pt x="117939" y="126167"/>
                      <a:pt x="93255" y="126167"/>
                    </a:cubicBezTo>
                    <a:cubicBezTo>
                      <a:pt x="68569" y="126167"/>
                      <a:pt x="46627" y="106968"/>
                      <a:pt x="46627" y="79540"/>
                    </a:cubicBezTo>
                    <a:lnTo>
                      <a:pt x="46627" y="79540"/>
                    </a:lnTo>
                    <a:close/>
                    <a:moveTo>
                      <a:pt x="30171" y="224907"/>
                    </a:moveTo>
                    <a:cubicBezTo>
                      <a:pt x="30171" y="189251"/>
                      <a:pt x="57599" y="161823"/>
                      <a:pt x="93255" y="161823"/>
                    </a:cubicBezTo>
                    <a:cubicBezTo>
                      <a:pt x="128910" y="161823"/>
                      <a:pt x="156338" y="189251"/>
                      <a:pt x="156338" y="224907"/>
                    </a:cubicBezTo>
                    <a:lnTo>
                      <a:pt x="156338" y="304447"/>
                    </a:lnTo>
                    <a:lnTo>
                      <a:pt x="30171" y="304447"/>
                    </a:lnTo>
                    <a:lnTo>
                      <a:pt x="30171" y="224907"/>
                    </a:lnTo>
                    <a:close/>
                  </a:path>
                </a:pathLst>
              </a:custGeom>
              <a:solidFill>
                <a:srgbClr val="60220F"/>
              </a:solidFill>
              <a:ln w="27426" cap="flat">
                <a:noFill/>
                <a:prstDash val="solid"/>
                <a:miter/>
              </a:ln>
            </p:spPr>
            <p:txBody>
              <a:bodyPr rtlCol="0" anchor="ctr"/>
              <a:lstStyle/>
              <a:p>
                <a:endParaRPr lang="en-US"/>
              </a:p>
            </p:txBody>
          </p:sp>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CA2F0E-C05B-4DC6-A032-EEADBB7E96B6}"/>
              </a:ext>
            </a:extLst>
          </p:cNvPr>
          <p:cNvSpPr>
            <a:spLocks noGrp="1"/>
          </p:cNvSpPr>
          <p:nvPr>
            <p:ph type="body" sz="quarter" idx="18"/>
          </p:nvPr>
        </p:nvSpPr>
        <p:spPr>
          <a:xfrm>
            <a:off x="433136" y="1384777"/>
            <a:ext cx="11109679" cy="3867704"/>
          </a:xfrm>
        </p:spPr>
        <p:txBody>
          <a:bodyPr vert="horz" lIns="91440" tIns="45720" rIns="91440" bIns="45720" rtlCol="0" anchor="t">
            <a:normAutofit/>
          </a:bodyPr>
          <a:lstStyle/>
          <a:p>
            <a:pPr indent="0"/>
            <a:r>
              <a:rPr lang="en-US" sz="2200"/>
              <a:t>In marketing, </a:t>
            </a:r>
            <a:r>
              <a:rPr lang="en-US" sz="2200" b="1"/>
              <a:t>market segmentation </a:t>
            </a:r>
            <a:r>
              <a:rPr lang="en-US" sz="2200"/>
              <a:t>is the process of dividing a broad consumer or business market, normally consisting of existing and potential customers, into sub-groups of consumers (known as segments) based on some type of </a:t>
            </a:r>
            <a:r>
              <a:rPr lang="en-US" sz="2200" b="1"/>
              <a:t>shared characteristics</a:t>
            </a:r>
            <a:r>
              <a:rPr lang="en-US" sz="2200"/>
              <a:t>.</a:t>
            </a:r>
          </a:p>
          <a:p>
            <a:r>
              <a:rPr lang="en-US" sz="2200"/>
              <a:t>In dividing or segmenting markets, researchers typically look for common characteristics such as shared needs, common interests, similar lifestyles, or even similar demographic profiles. </a:t>
            </a:r>
            <a:r>
              <a:rPr lang="en-US" sz="2200" b="1"/>
              <a:t>The overall aim of segmentation is to identify high yield segments </a:t>
            </a:r>
            <a:r>
              <a:rPr lang="en-US" sz="2200"/>
              <a:t>– that is, those segments that are likely to be the most profitable or that have growth potential – so that these can be selected for special attention (i.e., become the target markets).</a:t>
            </a:r>
            <a:endParaRPr lang="en-IE" sz="2200"/>
          </a:p>
        </p:txBody>
      </p:sp>
      <p:sp>
        <p:nvSpPr>
          <p:cNvPr id="3" name="Text Placeholder 2">
            <a:extLst>
              <a:ext uri="{FF2B5EF4-FFF2-40B4-BE49-F238E27FC236}">
                <a16:creationId xmlns:a16="http://schemas.microsoft.com/office/drawing/2014/main" id="{8DF36B0C-5FF4-4834-BB0C-4A9DEFECDBFE}"/>
              </a:ext>
            </a:extLst>
          </p:cNvPr>
          <p:cNvSpPr>
            <a:spLocks noGrp="1"/>
          </p:cNvSpPr>
          <p:nvPr>
            <p:ph type="body" sz="quarter" idx="16"/>
          </p:nvPr>
        </p:nvSpPr>
        <p:spPr>
          <a:xfrm>
            <a:off x="533139" y="550953"/>
            <a:ext cx="10808102" cy="582221"/>
          </a:xfrm>
        </p:spPr>
        <p:txBody>
          <a:bodyPr>
            <a:normAutofit lnSpcReduction="10000"/>
          </a:bodyPr>
          <a:lstStyle/>
          <a:p>
            <a:r>
              <a:rPr lang="en-US" b="1"/>
              <a:t>Why do we divide the MARKET?</a:t>
            </a:r>
            <a:endParaRPr lang="en-IE" b="1"/>
          </a:p>
        </p:txBody>
      </p:sp>
      <p:sp>
        <p:nvSpPr>
          <p:cNvPr id="6" name="Arrow: Chevron 5">
            <a:extLst>
              <a:ext uri="{FF2B5EF4-FFF2-40B4-BE49-F238E27FC236}">
                <a16:creationId xmlns:a16="http://schemas.microsoft.com/office/drawing/2014/main" id="{81B6A592-32C8-4E1B-9849-73DDBF2E1EB9}"/>
              </a:ext>
            </a:extLst>
          </p:cNvPr>
          <p:cNvSpPr/>
          <p:nvPr/>
        </p:nvSpPr>
        <p:spPr>
          <a:xfrm>
            <a:off x="649185" y="4566915"/>
            <a:ext cx="2138877" cy="906308"/>
          </a:xfrm>
          <a:prstGeom prst="chevron">
            <a:avLst/>
          </a:prstGeom>
          <a:solidFill>
            <a:srgbClr val="6D6A3A"/>
          </a:solidFill>
          <a:ln>
            <a:solidFill>
              <a:srgbClr val="A7BA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E3E2DB"/>
                </a:solidFill>
              </a:rPr>
              <a:t>Market Segments</a:t>
            </a:r>
            <a:endParaRPr lang="en-IE" b="1">
              <a:solidFill>
                <a:srgbClr val="E3E2DB"/>
              </a:solidFill>
            </a:endParaRPr>
          </a:p>
        </p:txBody>
      </p:sp>
      <p:sp>
        <p:nvSpPr>
          <p:cNvPr id="8" name="Arrow: Chevron 7">
            <a:extLst>
              <a:ext uri="{FF2B5EF4-FFF2-40B4-BE49-F238E27FC236}">
                <a16:creationId xmlns:a16="http://schemas.microsoft.com/office/drawing/2014/main" id="{1162FAC1-091E-43A8-8B06-27462762F667}"/>
              </a:ext>
            </a:extLst>
          </p:cNvPr>
          <p:cNvSpPr/>
          <p:nvPr/>
        </p:nvSpPr>
        <p:spPr>
          <a:xfrm>
            <a:off x="2489940" y="4575007"/>
            <a:ext cx="2138877" cy="906308"/>
          </a:xfrm>
          <a:prstGeom prst="chevron">
            <a:avLst/>
          </a:prstGeom>
          <a:solidFill>
            <a:srgbClr val="6D6A3A"/>
          </a:solidFill>
          <a:ln>
            <a:solidFill>
              <a:srgbClr val="A7BA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E3E2DB"/>
                </a:solidFill>
              </a:rPr>
              <a:t>Targeting</a:t>
            </a:r>
            <a:endParaRPr lang="en-IE" b="1">
              <a:solidFill>
                <a:srgbClr val="E3E2DB"/>
              </a:solidFill>
            </a:endParaRPr>
          </a:p>
        </p:txBody>
      </p:sp>
      <p:sp>
        <p:nvSpPr>
          <p:cNvPr id="9" name="Arrow: Chevron 8">
            <a:extLst>
              <a:ext uri="{FF2B5EF4-FFF2-40B4-BE49-F238E27FC236}">
                <a16:creationId xmlns:a16="http://schemas.microsoft.com/office/drawing/2014/main" id="{D3113473-CD7F-42AA-8691-04AA9B98749A}"/>
              </a:ext>
            </a:extLst>
          </p:cNvPr>
          <p:cNvSpPr/>
          <p:nvPr/>
        </p:nvSpPr>
        <p:spPr>
          <a:xfrm>
            <a:off x="4333208" y="4583099"/>
            <a:ext cx="2138877" cy="906308"/>
          </a:xfrm>
          <a:prstGeom prst="chevron">
            <a:avLst/>
          </a:prstGeom>
          <a:solidFill>
            <a:srgbClr val="6D6A3A"/>
          </a:solidFill>
          <a:ln>
            <a:solidFill>
              <a:srgbClr val="A7BA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50" b="1">
                <a:solidFill>
                  <a:srgbClr val="E3E2DB"/>
                </a:solidFill>
              </a:rPr>
              <a:t>Positioning</a:t>
            </a:r>
            <a:endParaRPr lang="en-IE" sz="1750" b="1">
              <a:solidFill>
                <a:srgbClr val="E3E2DB"/>
              </a:solidFill>
            </a:endParaRPr>
          </a:p>
        </p:txBody>
      </p:sp>
      <p:sp>
        <p:nvSpPr>
          <p:cNvPr id="10" name="Arrow: Chevron 9">
            <a:extLst>
              <a:ext uri="{FF2B5EF4-FFF2-40B4-BE49-F238E27FC236}">
                <a16:creationId xmlns:a16="http://schemas.microsoft.com/office/drawing/2014/main" id="{9BB2A465-B6CC-423C-8B8E-04C460AA81FB}"/>
              </a:ext>
            </a:extLst>
          </p:cNvPr>
          <p:cNvSpPr/>
          <p:nvPr/>
        </p:nvSpPr>
        <p:spPr>
          <a:xfrm>
            <a:off x="6176475" y="4575007"/>
            <a:ext cx="2138878" cy="906308"/>
          </a:xfrm>
          <a:prstGeom prst="chevron">
            <a:avLst/>
          </a:prstGeom>
          <a:solidFill>
            <a:srgbClr val="6D6A3A"/>
          </a:solidFill>
          <a:ln>
            <a:solidFill>
              <a:srgbClr val="A7BA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E3E2DB"/>
                </a:solidFill>
              </a:rPr>
              <a:t>Creating</a:t>
            </a:r>
            <a:endParaRPr lang="en-IE" b="1">
              <a:solidFill>
                <a:srgbClr val="E3E2DB"/>
              </a:solidFill>
            </a:endParaRPr>
          </a:p>
        </p:txBody>
      </p:sp>
      <p:sp>
        <p:nvSpPr>
          <p:cNvPr id="11" name="Arrow: Chevron 10">
            <a:extLst>
              <a:ext uri="{FF2B5EF4-FFF2-40B4-BE49-F238E27FC236}">
                <a16:creationId xmlns:a16="http://schemas.microsoft.com/office/drawing/2014/main" id="{D5228903-F4BA-4BF1-BD81-3CFC218DFF3F}"/>
              </a:ext>
            </a:extLst>
          </p:cNvPr>
          <p:cNvSpPr/>
          <p:nvPr/>
        </p:nvSpPr>
        <p:spPr>
          <a:xfrm>
            <a:off x="8017231" y="4566915"/>
            <a:ext cx="2138877" cy="906308"/>
          </a:xfrm>
          <a:prstGeom prst="chevron">
            <a:avLst/>
          </a:prstGeom>
          <a:solidFill>
            <a:srgbClr val="6D6A3A"/>
          </a:solidFill>
          <a:ln>
            <a:solidFill>
              <a:srgbClr val="A7BA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E3E2DB"/>
                </a:solidFill>
              </a:rPr>
              <a:t>Implementing</a:t>
            </a:r>
            <a:endParaRPr lang="en-IE" sz="1400" b="1">
              <a:solidFill>
                <a:srgbClr val="E3E2DB"/>
              </a:solidFill>
            </a:endParaRPr>
          </a:p>
        </p:txBody>
      </p:sp>
      <p:sp>
        <p:nvSpPr>
          <p:cNvPr id="12" name="Star: 24 Points 11">
            <a:extLst>
              <a:ext uri="{FF2B5EF4-FFF2-40B4-BE49-F238E27FC236}">
                <a16:creationId xmlns:a16="http://schemas.microsoft.com/office/drawing/2014/main" id="{428D806A-C2B9-4F9B-A0B7-823E7E0FAD31}"/>
              </a:ext>
            </a:extLst>
          </p:cNvPr>
          <p:cNvSpPr/>
          <p:nvPr/>
        </p:nvSpPr>
        <p:spPr>
          <a:xfrm>
            <a:off x="10296401" y="4231095"/>
            <a:ext cx="1700463" cy="1577947"/>
          </a:xfrm>
          <a:prstGeom prst="star24">
            <a:avLst/>
          </a:prstGeom>
          <a:solidFill>
            <a:srgbClr val="F9A169"/>
          </a:solidFill>
          <a:ln>
            <a:solidFill>
              <a:srgbClr val="A7BA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A23B23"/>
                </a:solidFill>
              </a:rPr>
              <a:t>Control in the market</a:t>
            </a:r>
            <a:endParaRPr lang="en-IE" b="1">
              <a:solidFill>
                <a:srgbClr val="A23B23"/>
              </a:solidFill>
            </a:endParaRPr>
          </a:p>
        </p:txBody>
      </p:sp>
    </p:spTree>
    <p:extLst>
      <p:ext uri="{BB962C8B-B14F-4D97-AF65-F5344CB8AC3E}">
        <p14:creationId xmlns:p14="http://schemas.microsoft.com/office/powerpoint/2010/main" val="1341005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28714C-4EDF-4FB0-9551-43EC907D165D}"/>
              </a:ext>
            </a:extLst>
          </p:cNvPr>
          <p:cNvSpPr>
            <a:spLocks noGrp="1"/>
          </p:cNvSpPr>
          <p:nvPr>
            <p:ph type="body" sz="quarter" idx="18"/>
          </p:nvPr>
        </p:nvSpPr>
        <p:spPr>
          <a:xfrm>
            <a:off x="323681" y="0"/>
            <a:ext cx="4936141" cy="6311787"/>
          </a:xfrm>
          <a:solidFill>
            <a:srgbClr val="E3E2DB"/>
          </a:solidFill>
        </p:spPr>
        <p:txBody>
          <a:bodyPr vert="horz" lIns="91440" tIns="45720" rIns="91440" bIns="45720" rtlCol="0" anchor="t">
            <a:normAutofit lnSpcReduction="10000"/>
          </a:bodyPr>
          <a:lstStyle/>
          <a:p>
            <a:pPr indent="0"/>
            <a:endParaRPr lang="en-US" dirty="0"/>
          </a:p>
          <a:p>
            <a:pPr indent="0"/>
            <a:endParaRPr lang="en-US" dirty="0"/>
          </a:p>
          <a:p>
            <a:pPr indent="0"/>
            <a:endParaRPr lang="en-US" dirty="0"/>
          </a:p>
          <a:p>
            <a:pPr indent="0"/>
            <a:r>
              <a:rPr lang="en-US" sz="2300" dirty="0"/>
              <a:t>Market segmentation assumes that </a:t>
            </a:r>
            <a:r>
              <a:rPr lang="en-US" sz="2300" b="1" dirty="0"/>
              <a:t>different market segments require different marketing tactics </a:t>
            </a:r>
            <a:r>
              <a:rPr lang="en-US" sz="2300" dirty="0"/>
              <a:t>– i.e., different offers, prices, promotion, distribution, or some combination of marketing variables. </a:t>
            </a:r>
            <a:endParaRPr lang="en-US" sz="2300" dirty="0">
              <a:cs typeface="Calibri"/>
            </a:endParaRPr>
          </a:p>
          <a:p>
            <a:pPr indent="0"/>
            <a:r>
              <a:rPr lang="en-US" sz="2300" dirty="0"/>
              <a:t>Market segmentation is not only designed to identify the most profitable segments but also to </a:t>
            </a:r>
            <a:r>
              <a:rPr lang="en-US" sz="2300" b="1" dirty="0"/>
              <a:t>develop profiles of key segments </a:t>
            </a:r>
            <a:r>
              <a:rPr lang="en-US" sz="2300" dirty="0"/>
              <a:t>in order to better understand their needs and purchase motivations. </a:t>
            </a:r>
            <a:endParaRPr lang="en-US" sz="2300" dirty="0">
              <a:cs typeface="Calibri"/>
            </a:endParaRPr>
          </a:p>
          <a:p>
            <a:pPr indent="0"/>
            <a:r>
              <a:rPr lang="en-US" sz="2300" dirty="0"/>
              <a:t>Insights from segmentation analysis can be used to </a:t>
            </a:r>
            <a:r>
              <a:rPr lang="en-US" sz="2300" b="1" dirty="0"/>
              <a:t>support your marketing strategy </a:t>
            </a:r>
            <a:r>
              <a:rPr lang="en-US" sz="2300" dirty="0"/>
              <a:t>and planning for each specific market.</a:t>
            </a:r>
            <a:endParaRPr lang="en-IE" sz="2300" dirty="0"/>
          </a:p>
          <a:p>
            <a:endParaRPr lang="en-IE" dirty="0"/>
          </a:p>
        </p:txBody>
      </p:sp>
      <p:sp>
        <p:nvSpPr>
          <p:cNvPr id="3" name="Text Placeholder 2">
            <a:extLst>
              <a:ext uri="{FF2B5EF4-FFF2-40B4-BE49-F238E27FC236}">
                <a16:creationId xmlns:a16="http://schemas.microsoft.com/office/drawing/2014/main" id="{3DB2506B-7057-4349-89A5-89A9C91113FE}"/>
              </a:ext>
            </a:extLst>
          </p:cNvPr>
          <p:cNvSpPr>
            <a:spLocks noGrp="1"/>
          </p:cNvSpPr>
          <p:nvPr>
            <p:ph type="body" sz="quarter" idx="16"/>
          </p:nvPr>
        </p:nvSpPr>
        <p:spPr>
          <a:xfrm>
            <a:off x="584409" y="38012"/>
            <a:ext cx="4308887" cy="1157162"/>
          </a:xfrm>
        </p:spPr>
        <p:txBody>
          <a:bodyPr anchor="ctr">
            <a:normAutofit fontScale="92500" lnSpcReduction="20000"/>
          </a:bodyPr>
          <a:lstStyle/>
          <a:p>
            <a:pPr>
              <a:lnSpc>
                <a:spcPct val="120000"/>
              </a:lnSpc>
            </a:pPr>
            <a:r>
              <a:rPr lang="en-US" b="1"/>
              <a:t>Understanding the Consumer / Market?</a:t>
            </a:r>
            <a:endParaRPr lang="en-IE" b="1"/>
          </a:p>
        </p:txBody>
      </p:sp>
      <p:sp>
        <p:nvSpPr>
          <p:cNvPr id="4" name="Text Placeholder 3">
            <a:extLst>
              <a:ext uri="{FF2B5EF4-FFF2-40B4-BE49-F238E27FC236}">
                <a16:creationId xmlns:a16="http://schemas.microsoft.com/office/drawing/2014/main" id="{08A49F82-F5F6-4827-A58B-370ED751EA1C}"/>
              </a:ext>
            </a:extLst>
          </p:cNvPr>
          <p:cNvSpPr>
            <a:spLocks noGrp="1"/>
          </p:cNvSpPr>
          <p:nvPr>
            <p:ph type="body" sz="quarter" idx="20"/>
          </p:nvPr>
        </p:nvSpPr>
        <p:spPr>
          <a:xfrm>
            <a:off x="5383588" y="2956402"/>
            <a:ext cx="3298903" cy="1057248"/>
          </a:xfrm>
        </p:spPr>
        <p:txBody>
          <a:bodyPr>
            <a:normAutofit/>
          </a:bodyPr>
          <a:lstStyle/>
          <a:p>
            <a:r>
              <a:rPr lang="en-US">
                <a:solidFill>
                  <a:srgbClr val="60220F"/>
                </a:solidFill>
              </a:rPr>
              <a:t>Create specific marketing strategy</a:t>
            </a:r>
            <a:endParaRPr lang="en-IE">
              <a:solidFill>
                <a:srgbClr val="60220F"/>
              </a:solidFill>
            </a:endParaRPr>
          </a:p>
        </p:txBody>
      </p:sp>
      <p:sp>
        <p:nvSpPr>
          <p:cNvPr id="5" name="Text Placeholder 4">
            <a:extLst>
              <a:ext uri="{FF2B5EF4-FFF2-40B4-BE49-F238E27FC236}">
                <a16:creationId xmlns:a16="http://schemas.microsoft.com/office/drawing/2014/main" id="{299DF9C6-5BA0-4E33-A1F2-72F270DC512A}"/>
              </a:ext>
            </a:extLst>
          </p:cNvPr>
          <p:cNvSpPr>
            <a:spLocks noGrp="1"/>
          </p:cNvSpPr>
          <p:nvPr>
            <p:ph type="body" sz="quarter" idx="22"/>
          </p:nvPr>
        </p:nvSpPr>
        <p:spPr>
          <a:xfrm>
            <a:off x="7581834" y="587838"/>
            <a:ext cx="2269671" cy="957741"/>
          </a:xfrm>
          <a:noFill/>
        </p:spPr>
        <p:txBody>
          <a:bodyPr>
            <a:normAutofit lnSpcReduction="10000"/>
          </a:bodyPr>
          <a:lstStyle/>
          <a:p>
            <a:r>
              <a:rPr lang="en-US">
                <a:solidFill>
                  <a:srgbClr val="60220F"/>
                </a:solidFill>
              </a:rPr>
              <a:t>Identify the customer &amp; their needs / segment</a:t>
            </a:r>
            <a:endParaRPr lang="en-IE">
              <a:solidFill>
                <a:srgbClr val="60220F"/>
              </a:solidFill>
            </a:endParaRPr>
          </a:p>
        </p:txBody>
      </p:sp>
      <p:sp>
        <p:nvSpPr>
          <p:cNvPr id="6" name="Text Placeholder 5">
            <a:extLst>
              <a:ext uri="{FF2B5EF4-FFF2-40B4-BE49-F238E27FC236}">
                <a16:creationId xmlns:a16="http://schemas.microsoft.com/office/drawing/2014/main" id="{2261684A-A94A-4628-BCD5-B959AF0C2047}"/>
              </a:ext>
            </a:extLst>
          </p:cNvPr>
          <p:cNvSpPr>
            <a:spLocks noGrp="1"/>
          </p:cNvSpPr>
          <p:nvPr>
            <p:ph type="body" sz="quarter" idx="24"/>
          </p:nvPr>
        </p:nvSpPr>
        <p:spPr>
          <a:noFill/>
        </p:spPr>
        <p:txBody>
          <a:bodyPr/>
          <a:lstStyle/>
          <a:p>
            <a:r>
              <a:rPr lang="en-US">
                <a:solidFill>
                  <a:srgbClr val="60220F"/>
                </a:solidFill>
              </a:rPr>
              <a:t>Good market positioning</a:t>
            </a:r>
            <a:endParaRPr lang="en-IE">
              <a:solidFill>
                <a:srgbClr val="60220F"/>
              </a:solidFill>
            </a:endParaRPr>
          </a:p>
        </p:txBody>
      </p:sp>
      <p:pic>
        <p:nvPicPr>
          <p:cNvPr id="8" name="Graphic 7" descr="Back with solid fill">
            <a:extLst>
              <a:ext uri="{FF2B5EF4-FFF2-40B4-BE49-F238E27FC236}">
                <a16:creationId xmlns:a16="http://schemas.microsoft.com/office/drawing/2014/main" id="{816FFD1C-8453-45F6-AB43-72EA6B9AF0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769009">
            <a:off x="8202054" y="1708820"/>
            <a:ext cx="914400" cy="914400"/>
          </a:xfrm>
          <a:prstGeom prst="rect">
            <a:avLst/>
          </a:prstGeom>
        </p:spPr>
      </p:pic>
      <p:pic>
        <p:nvPicPr>
          <p:cNvPr id="9" name="Graphic 8" descr="Back with solid fill">
            <a:extLst>
              <a:ext uri="{FF2B5EF4-FFF2-40B4-BE49-F238E27FC236}">
                <a16:creationId xmlns:a16="http://schemas.microsoft.com/office/drawing/2014/main" id="{8B1FE114-5644-4EF2-8A30-393F2255DA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4805728">
            <a:off x="7855045" y="4037624"/>
            <a:ext cx="914400" cy="914400"/>
          </a:xfrm>
          <a:prstGeom prst="rect">
            <a:avLst/>
          </a:prstGeom>
        </p:spPr>
      </p:pic>
      <p:grpSp>
        <p:nvGrpSpPr>
          <p:cNvPr id="10" name="Graphic 3">
            <a:extLst>
              <a:ext uri="{FF2B5EF4-FFF2-40B4-BE49-F238E27FC236}">
                <a16:creationId xmlns:a16="http://schemas.microsoft.com/office/drawing/2014/main" id="{A5361E0B-FF2F-4B88-BE28-632AF2D6998F}"/>
              </a:ext>
            </a:extLst>
          </p:cNvPr>
          <p:cNvGrpSpPr/>
          <p:nvPr/>
        </p:nvGrpSpPr>
        <p:grpSpPr>
          <a:xfrm>
            <a:off x="6548710" y="333249"/>
            <a:ext cx="1103277" cy="1106018"/>
            <a:chOff x="696736" y="5325926"/>
            <a:chExt cx="1103277" cy="1106018"/>
          </a:xfrm>
          <a:solidFill>
            <a:srgbClr val="60220F"/>
          </a:solidFill>
        </p:grpSpPr>
        <p:sp>
          <p:nvSpPr>
            <p:cNvPr id="11" name="Freeform 1002">
              <a:extLst>
                <a:ext uri="{FF2B5EF4-FFF2-40B4-BE49-F238E27FC236}">
                  <a16:creationId xmlns:a16="http://schemas.microsoft.com/office/drawing/2014/main" id="{D09F0DB8-78FC-4419-B511-0ABACFDE0706}"/>
                </a:ext>
              </a:extLst>
            </p:cNvPr>
            <p:cNvSpPr/>
            <p:nvPr/>
          </p:nvSpPr>
          <p:spPr>
            <a:xfrm>
              <a:off x="696736" y="5325926"/>
              <a:ext cx="924311" cy="773459"/>
            </a:xfrm>
            <a:custGeom>
              <a:avLst/>
              <a:gdLst>
                <a:gd name="connsiteX0" fmla="*/ 74053 w 924311"/>
                <a:gd name="connsiteY0" fmla="*/ 773459 h 773459"/>
                <a:gd name="connsiteX1" fmla="*/ 82283 w 924311"/>
                <a:gd name="connsiteY1" fmla="*/ 737803 h 773459"/>
                <a:gd name="connsiteX2" fmla="*/ 41142 w 924311"/>
                <a:gd name="connsiteY2" fmla="*/ 682948 h 773459"/>
                <a:gd name="connsiteX3" fmla="*/ 41142 w 924311"/>
                <a:gd name="connsiteY3" fmla="*/ 93254 h 773459"/>
                <a:gd name="connsiteX4" fmla="*/ 95997 w 924311"/>
                <a:gd name="connsiteY4" fmla="*/ 38399 h 773459"/>
                <a:gd name="connsiteX5" fmla="*/ 833800 w 924311"/>
                <a:gd name="connsiteY5" fmla="*/ 38399 h 773459"/>
                <a:gd name="connsiteX6" fmla="*/ 888656 w 924311"/>
                <a:gd name="connsiteY6" fmla="*/ 93254 h 773459"/>
                <a:gd name="connsiteX7" fmla="*/ 888656 w 924311"/>
                <a:gd name="connsiteY7" fmla="*/ 112453 h 773459"/>
                <a:gd name="connsiteX8" fmla="*/ 924311 w 924311"/>
                <a:gd name="connsiteY8" fmla="*/ 112453 h 773459"/>
                <a:gd name="connsiteX9" fmla="*/ 924311 w 924311"/>
                <a:gd name="connsiteY9" fmla="*/ 93254 h 773459"/>
                <a:gd name="connsiteX10" fmla="*/ 831058 w 924311"/>
                <a:gd name="connsiteY10" fmla="*/ 0 h 773459"/>
                <a:gd name="connsiteX11" fmla="*/ 93253 w 924311"/>
                <a:gd name="connsiteY11" fmla="*/ 0 h 773459"/>
                <a:gd name="connsiteX12" fmla="*/ 0 w 924311"/>
                <a:gd name="connsiteY12" fmla="*/ 93254 h 773459"/>
                <a:gd name="connsiteX13" fmla="*/ 0 w 924311"/>
                <a:gd name="connsiteY13" fmla="*/ 685691 h 773459"/>
                <a:gd name="connsiteX14" fmla="*/ 74053 w 924311"/>
                <a:gd name="connsiteY14" fmla="*/ 773459 h 77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4311" h="773459">
                  <a:moveTo>
                    <a:pt x="74053" y="773459"/>
                  </a:moveTo>
                  <a:lnTo>
                    <a:pt x="82283" y="737803"/>
                  </a:lnTo>
                  <a:cubicBezTo>
                    <a:pt x="57597" y="732318"/>
                    <a:pt x="41142" y="710375"/>
                    <a:pt x="41142" y="682948"/>
                  </a:cubicBezTo>
                  <a:lnTo>
                    <a:pt x="41142" y="93254"/>
                  </a:lnTo>
                  <a:cubicBezTo>
                    <a:pt x="41142" y="63084"/>
                    <a:pt x="65825" y="38399"/>
                    <a:pt x="95997" y="38399"/>
                  </a:cubicBezTo>
                  <a:lnTo>
                    <a:pt x="833800" y="38399"/>
                  </a:lnTo>
                  <a:cubicBezTo>
                    <a:pt x="863972" y="38399"/>
                    <a:pt x="888656" y="63084"/>
                    <a:pt x="888656" y="93254"/>
                  </a:cubicBezTo>
                  <a:lnTo>
                    <a:pt x="888656" y="112453"/>
                  </a:lnTo>
                  <a:lnTo>
                    <a:pt x="924311" y="112453"/>
                  </a:lnTo>
                  <a:lnTo>
                    <a:pt x="924311" y="93254"/>
                  </a:lnTo>
                  <a:cubicBezTo>
                    <a:pt x="924311" y="41141"/>
                    <a:pt x="883170" y="0"/>
                    <a:pt x="831058" y="0"/>
                  </a:cubicBezTo>
                  <a:lnTo>
                    <a:pt x="93253" y="0"/>
                  </a:lnTo>
                  <a:cubicBezTo>
                    <a:pt x="41142" y="0"/>
                    <a:pt x="0" y="41141"/>
                    <a:pt x="0" y="93254"/>
                  </a:cubicBezTo>
                  <a:lnTo>
                    <a:pt x="0" y="685691"/>
                  </a:lnTo>
                  <a:cubicBezTo>
                    <a:pt x="2742" y="726832"/>
                    <a:pt x="32912" y="765231"/>
                    <a:pt x="74053" y="773459"/>
                  </a:cubicBezTo>
                  <a:close/>
                </a:path>
              </a:pathLst>
            </a:custGeom>
            <a:grpFill/>
            <a:ln w="27426" cap="flat">
              <a:noFill/>
              <a:prstDash val="solid"/>
              <a:miter/>
            </a:ln>
          </p:spPr>
          <p:txBody>
            <a:bodyPr rtlCol="0" anchor="ctr"/>
            <a:lstStyle/>
            <a:p>
              <a:endParaRPr lang="en-US">
                <a:solidFill>
                  <a:srgbClr val="60220F"/>
                </a:solidFill>
              </a:endParaRPr>
            </a:p>
          </p:txBody>
        </p:sp>
        <p:sp>
          <p:nvSpPr>
            <p:cNvPr id="12" name="Freeform 1003">
              <a:extLst>
                <a:ext uri="{FF2B5EF4-FFF2-40B4-BE49-F238E27FC236}">
                  <a16:creationId xmlns:a16="http://schemas.microsoft.com/office/drawing/2014/main" id="{22B2F65D-7537-4037-A770-B2A9A53718AF}"/>
                </a:ext>
              </a:extLst>
            </p:cNvPr>
            <p:cNvSpPr/>
            <p:nvPr/>
          </p:nvSpPr>
          <p:spPr>
            <a:xfrm>
              <a:off x="847588" y="5402723"/>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grpFill/>
            <a:ln w="27426" cap="flat">
              <a:noFill/>
              <a:prstDash val="solid"/>
              <a:miter/>
            </a:ln>
          </p:spPr>
          <p:txBody>
            <a:bodyPr rtlCol="0" anchor="ctr"/>
            <a:lstStyle/>
            <a:p>
              <a:endParaRPr lang="en-US">
                <a:solidFill>
                  <a:srgbClr val="60220F"/>
                </a:solidFill>
              </a:endParaRPr>
            </a:p>
          </p:txBody>
        </p:sp>
        <p:sp>
          <p:nvSpPr>
            <p:cNvPr id="13" name="Freeform 1004">
              <a:extLst>
                <a:ext uri="{FF2B5EF4-FFF2-40B4-BE49-F238E27FC236}">
                  <a16:creationId xmlns:a16="http://schemas.microsoft.com/office/drawing/2014/main" id="{745C2125-21D8-4B96-94CB-7633AF4EFEE3}"/>
                </a:ext>
              </a:extLst>
            </p:cNvPr>
            <p:cNvSpPr/>
            <p:nvPr/>
          </p:nvSpPr>
          <p:spPr>
            <a:xfrm>
              <a:off x="921643" y="5402723"/>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solidFill>
                  <a:srgbClr val="60220F"/>
                </a:solidFill>
              </a:endParaRPr>
            </a:p>
          </p:txBody>
        </p:sp>
        <p:sp>
          <p:nvSpPr>
            <p:cNvPr id="14" name="Freeform 1005">
              <a:extLst>
                <a:ext uri="{FF2B5EF4-FFF2-40B4-BE49-F238E27FC236}">
                  <a16:creationId xmlns:a16="http://schemas.microsoft.com/office/drawing/2014/main" id="{B50229C1-4575-4BD4-BA84-A38836E205F5}"/>
                </a:ext>
              </a:extLst>
            </p:cNvPr>
            <p:cNvSpPr/>
            <p:nvPr/>
          </p:nvSpPr>
          <p:spPr>
            <a:xfrm>
              <a:off x="896958" y="5624886"/>
              <a:ext cx="903056" cy="807057"/>
            </a:xfrm>
            <a:custGeom>
              <a:avLst/>
              <a:gdLst>
                <a:gd name="connsiteX0" fmla="*/ 732319 w 903056"/>
                <a:gd name="connsiteY0" fmla="*/ 496440 h 807057"/>
                <a:gd name="connsiteX1" fmla="*/ 762489 w 903056"/>
                <a:gd name="connsiteY1" fmla="*/ 496440 h 807057"/>
                <a:gd name="connsiteX2" fmla="*/ 762489 w 903056"/>
                <a:gd name="connsiteY2" fmla="*/ 460785 h 807057"/>
                <a:gd name="connsiteX3" fmla="*/ 740547 w 903056"/>
                <a:gd name="connsiteY3" fmla="*/ 460785 h 807057"/>
                <a:gd name="connsiteX4" fmla="*/ 724090 w 903056"/>
                <a:gd name="connsiteY4" fmla="*/ 329131 h 807057"/>
                <a:gd name="connsiteX5" fmla="*/ 724090 w 903056"/>
                <a:gd name="connsiteY5" fmla="*/ 148109 h 807057"/>
                <a:gd name="connsiteX6" fmla="*/ 688434 w 903056"/>
                <a:gd name="connsiteY6" fmla="*/ 148109 h 807057"/>
                <a:gd name="connsiteX7" fmla="*/ 688434 w 903056"/>
                <a:gd name="connsiteY7" fmla="*/ 266048 h 807057"/>
                <a:gd name="connsiteX8" fmla="*/ 652778 w 903056"/>
                <a:gd name="connsiteY8" fmla="*/ 227650 h 807057"/>
                <a:gd name="connsiteX9" fmla="*/ 652778 w 903056"/>
                <a:gd name="connsiteY9" fmla="*/ 74055 h 807057"/>
                <a:gd name="connsiteX10" fmla="*/ 617123 w 903056"/>
                <a:gd name="connsiteY10" fmla="*/ 74055 h 807057"/>
                <a:gd name="connsiteX11" fmla="*/ 617123 w 903056"/>
                <a:gd name="connsiteY11" fmla="*/ 200222 h 807057"/>
                <a:gd name="connsiteX12" fmla="*/ 581467 w 903056"/>
                <a:gd name="connsiteY12" fmla="*/ 183765 h 807057"/>
                <a:gd name="connsiteX13" fmla="*/ 581467 w 903056"/>
                <a:gd name="connsiteY13" fmla="*/ 0 h 807057"/>
                <a:gd name="connsiteX14" fmla="*/ 545810 w 903056"/>
                <a:gd name="connsiteY14" fmla="*/ 0 h 807057"/>
                <a:gd name="connsiteX15" fmla="*/ 545810 w 903056"/>
                <a:gd name="connsiteY15" fmla="*/ 172795 h 807057"/>
                <a:gd name="connsiteX16" fmla="*/ 510154 w 903056"/>
                <a:gd name="connsiteY16" fmla="*/ 167309 h 807057"/>
                <a:gd name="connsiteX17" fmla="*/ 510154 w 903056"/>
                <a:gd name="connsiteY17" fmla="*/ 38399 h 807057"/>
                <a:gd name="connsiteX18" fmla="*/ 474498 w 903056"/>
                <a:gd name="connsiteY18" fmla="*/ 38399 h 807057"/>
                <a:gd name="connsiteX19" fmla="*/ 474498 w 903056"/>
                <a:gd name="connsiteY19" fmla="*/ 167309 h 807057"/>
                <a:gd name="connsiteX20" fmla="*/ 438843 w 903056"/>
                <a:gd name="connsiteY20" fmla="*/ 172795 h 807057"/>
                <a:gd name="connsiteX21" fmla="*/ 438843 w 903056"/>
                <a:gd name="connsiteY21" fmla="*/ 112453 h 807057"/>
                <a:gd name="connsiteX22" fmla="*/ 403187 w 903056"/>
                <a:gd name="connsiteY22" fmla="*/ 112453 h 807057"/>
                <a:gd name="connsiteX23" fmla="*/ 403187 w 903056"/>
                <a:gd name="connsiteY23" fmla="*/ 183765 h 807057"/>
                <a:gd name="connsiteX24" fmla="*/ 367530 w 903056"/>
                <a:gd name="connsiteY24" fmla="*/ 200222 h 807057"/>
                <a:gd name="connsiteX25" fmla="*/ 367530 w 903056"/>
                <a:gd name="connsiteY25" fmla="*/ 90512 h 807057"/>
                <a:gd name="connsiteX26" fmla="*/ 331874 w 903056"/>
                <a:gd name="connsiteY26" fmla="*/ 90512 h 807057"/>
                <a:gd name="connsiteX27" fmla="*/ 331874 w 903056"/>
                <a:gd name="connsiteY27" fmla="*/ 224907 h 807057"/>
                <a:gd name="connsiteX28" fmla="*/ 296219 w 903056"/>
                <a:gd name="connsiteY28" fmla="*/ 263305 h 807057"/>
                <a:gd name="connsiteX29" fmla="*/ 296219 w 903056"/>
                <a:gd name="connsiteY29" fmla="*/ 126167 h 807057"/>
                <a:gd name="connsiteX30" fmla="*/ 260563 w 903056"/>
                <a:gd name="connsiteY30" fmla="*/ 126167 h 807057"/>
                <a:gd name="connsiteX31" fmla="*/ 260563 w 903056"/>
                <a:gd name="connsiteY31" fmla="*/ 326389 h 807057"/>
                <a:gd name="connsiteX32" fmla="*/ 244105 w 903056"/>
                <a:gd name="connsiteY32" fmla="*/ 458042 h 807057"/>
                <a:gd name="connsiteX33" fmla="*/ 0 w 903056"/>
                <a:gd name="connsiteY33" fmla="*/ 458042 h 807057"/>
                <a:gd name="connsiteX34" fmla="*/ 0 w 903056"/>
                <a:gd name="connsiteY34" fmla="*/ 493697 h 807057"/>
                <a:gd name="connsiteX35" fmla="*/ 249591 w 903056"/>
                <a:gd name="connsiteY35" fmla="*/ 493697 h 807057"/>
                <a:gd name="connsiteX36" fmla="*/ 570495 w 903056"/>
                <a:gd name="connsiteY36" fmla="*/ 666492 h 807057"/>
                <a:gd name="connsiteX37" fmla="*/ 644550 w 903056"/>
                <a:gd name="connsiteY37" fmla="*/ 630835 h 807057"/>
                <a:gd name="connsiteX38" fmla="*/ 814602 w 903056"/>
                <a:gd name="connsiteY38" fmla="*/ 800887 h 807057"/>
                <a:gd name="connsiteX39" fmla="*/ 842030 w 903056"/>
                <a:gd name="connsiteY39" fmla="*/ 800887 h 807057"/>
                <a:gd name="connsiteX40" fmla="*/ 896885 w 903056"/>
                <a:gd name="connsiteY40" fmla="*/ 746032 h 807057"/>
                <a:gd name="connsiteX41" fmla="*/ 896885 w 903056"/>
                <a:gd name="connsiteY41" fmla="*/ 718604 h 807057"/>
                <a:gd name="connsiteX42" fmla="*/ 721348 w 903056"/>
                <a:gd name="connsiteY42" fmla="*/ 543067 h 807057"/>
                <a:gd name="connsiteX43" fmla="*/ 732319 w 903056"/>
                <a:gd name="connsiteY43" fmla="*/ 496440 h 807057"/>
                <a:gd name="connsiteX44" fmla="*/ 263305 w 903056"/>
                <a:gd name="connsiteY44" fmla="*/ 422385 h 807057"/>
                <a:gd name="connsiteX45" fmla="*/ 485470 w 903056"/>
                <a:gd name="connsiteY45" fmla="*/ 200222 h 807057"/>
                <a:gd name="connsiteX46" fmla="*/ 707634 w 903056"/>
                <a:gd name="connsiteY46" fmla="*/ 422385 h 807057"/>
                <a:gd name="connsiteX47" fmla="*/ 485470 w 903056"/>
                <a:gd name="connsiteY47" fmla="*/ 644549 h 807057"/>
                <a:gd name="connsiteX48" fmla="*/ 263305 w 903056"/>
                <a:gd name="connsiteY48" fmla="*/ 422385 h 807057"/>
                <a:gd name="connsiteX49" fmla="*/ 847514 w 903056"/>
                <a:gd name="connsiteY49" fmla="*/ 737803 h 807057"/>
                <a:gd name="connsiteX50" fmla="*/ 817344 w 903056"/>
                <a:gd name="connsiteY50" fmla="*/ 767973 h 807057"/>
                <a:gd name="connsiteX51" fmla="*/ 661006 w 903056"/>
                <a:gd name="connsiteY51" fmla="*/ 611637 h 807057"/>
                <a:gd name="connsiteX52" fmla="*/ 688434 w 903056"/>
                <a:gd name="connsiteY52" fmla="*/ 581466 h 807057"/>
                <a:gd name="connsiteX53" fmla="*/ 847514 w 903056"/>
                <a:gd name="connsiteY53" fmla="*/ 737803 h 80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03056" h="807057">
                  <a:moveTo>
                    <a:pt x="732319" y="496440"/>
                  </a:moveTo>
                  <a:lnTo>
                    <a:pt x="762489" y="496440"/>
                  </a:lnTo>
                  <a:lnTo>
                    <a:pt x="762489" y="460785"/>
                  </a:lnTo>
                  <a:lnTo>
                    <a:pt x="740547" y="460785"/>
                  </a:lnTo>
                  <a:cubicBezTo>
                    <a:pt x="748775" y="416900"/>
                    <a:pt x="743289" y="370273"/>
                    <a:pt x="724090" y="329131"/>
                  </a:cubicBezTo>
                  <a:lnTo>
                    <a:pt x="724090" y="148109"/>
                  </a:lnTo>
                  <a:lnTo>
                    <a:pt x="688434" y="148109"/>
                  </a:lnTo>
                  <a:lnTo>
                    <a:pt x="688434" y="266048"/>
                  </a:lnTo>
                  <a:cubicBezTo>
                    <a:pt x="677464" y="252334"/>
                    <a:pt x="663750" y="238621"/>
                    <a:pt x="652778" y="227650"/>
                  </a:cubicBezTo>
                  <a:lnTo>
                    <a:pt x="652778" y="74055"/>
                  </a:lnTo>
                  <a:lnTo>
                    <a:pt x="617123" y="74055"/>
                  </a:lnTo>
                  <a:lnTo>
                    <a:pt x="617123" y="200222"/>
                  </a:lnTo>
                  <a:cubicBezTo>
                    <a:pt x="606151" y="194736"/>
                    <a:pt x="592437" y="186508"/>
                    <a:pt x="581467" y="183765"/>
                  </a:cubicBezTo>
                  <a:lnTo>
                    <a:pt x="581467" y="0"/>
                  </a:lnTo>
                  <a:lnTo>
                    <a:pt x="545810" y="0"/>
                  </a:lnTo>
                  <a:lnTo>
                    <a:pt x="545810" y="172795"/>
                  </a:lnTo>
                  <a:cubicBezTo>
                    <a:pt x="534840" y="170052"/>
                    <a:pt x="521126" y="167309"/>
                    <a:pt x="510154" y="167309"/>
                  </a:cubicBezTo>
                  <a:lnTo>
                    <a:pt x="510154" y="38399"/>
                  </a:lnTo>
                  <a:lnTo>
                    <a:pt x="474498" y="38399"/>
                  </a:lnTo>
                  <a:lnTo>
                    <a:pt x="474498" y="167309"/>
                  </a:lnTo>
                  <a:cubicBezTo>
                    <a:pt x="460785" y="167309"/>
                    <a:pt x="449813" y="170052"/>
                    <a:pt x="438843" y="172795"/>
                  </a:cubicBezTo>
                  <a:lnTo>
                    <a:pt x="438843" y="112453"/>
                  </a:lnTo>
                  <a:lnTo>
                    <a:pt x="403187" y="112453"/>
                  </a:lnTo>
                  <a:lnTo>
                    <a:pt x="403187" y="183765"/>
                  </a:lnTo>
                  <a:cubicBezTo>
                    <a:pt x="389473" y="189250"/>
                    <a:pt x="378502" y="194736"/>
                    <a:pt x="367530" y="200222"/>
                  </a:cubicBezTo>
                  <a:lnTo>
                    <a:pt x="367530" y="90512"/>
                  </a:lnTo>
                  <a:lnTo>
                    <a:pt x="331874" y="90512"/>
                  </a:lnTo>
                  <a:lnTo>
                    <a:pt x="331874" y="224907"/>
                  </a:lnTo>
                  <a:cubicBezTo>
                    <a:pt x="318160" y="235878"/>
                    <a:pt x="307190" y="249592"/>
                    <a:pt x="296219" y="263305"/>
                  </a:cubicBezTo>
                  <a:lnTo>
                    <a:pt x="296219" y="126167"/>
                  </a:lnTo>
                  <a:lnTo>
                    <a:pt x="260563" y="126167"/>
                  </a:lnTo>
                  <a:lnTo>
                    <a:pt x="260563" y="326389"/>
                  </a:lnTo>
                  <a:cubicBezTo>
                    <a:pt x="244105" y="367530"/>
                    <a:pt x="238621" y="414157"/>
                    <a:pt x="244105" y="458042"/>
                  </a:cubicBezTo>
                  <a:lnTo>
                    <a:pt x="0" y="458042"/>
                  </a:lnTo>
                  <a:lnTo>
                    <a:pt x="0" y="493697"/>
                  </a:lnTo>
                  <a:lnTo>
                    <a:pt x="249591" y="493697"/>
                  </a:lnTo>
                  <a:cubicBezTo>
                    <a:pt x="290733" y="630835"/>
                    <a:pt x="433357" y="707633"/>
                    <a:pt x="570495" y="666492"/>
                  </a:cubicBezTo>
                  <a:cubicBezTo>
                    <a:pt x="597923" y="658263"/>
                    <a:pt x="622609" y="647292"/>
                    <a:pt x="644550" y="630835"/>
                  </a:cubicBezTo>
                  <a:lnTo>
                    <a:pt x="814602" y="800887"/>
                  </a:lnTo>
                  <a:cubicBezTo>
                    <a:pt x="822830" y="809115"/>
                    <a:pt x="833800" y="809115"/>
                    <a:pt x="842030" y="800887"/>
                  </a:cubicBezTo>
                  <a:lnTo>
                    <a:pt x="896885" y="746032"/>
                  </a:lnTo>
                  <a:cubicBezTo>
                    <a:pt x="905113" y="737803"/>
                    <a:pt x="905113" y="726832"/>
                    <a:pt x="896885" y="718604"/>
                  </a:cubicBezTo>
                  <a:lnTo>
                    <a:pt x="721348" y="543067"/>
                  </a:lnTo>
                  <a:cubicBezTo>
                    <a:pt x="721348" y="532096"/>
                    <a:pt x="726833" y="515640"/>
                    <a:pt x="732319" y="496440"/>
                  </a:cubicBezTo>
                  <a:close/>
                  <a:moveTo>
                    <a:pt x="263305" y="422385"/>
                  </a:moveTo>
                  <a:cubicBezTo>
                    <a:pt x="263305" y="298961"/>
                    <a:pt x="362046" y="200222"/>
                    <a:pt x="485470" y="200222"/>
                  </a:cubicBezTo>
                  <a:cubicBezTo>
                    <a:pt x="608895" y="200222"/>
                    <a:pt x="707634" y="298961"/>
                    <a:pt x="707634" y="422385"/>
                  </a:cubicBezTo>
                  <a:cubicBezTo>
                    <a:pt x="707634" y="545810"/>
                    <a:pt x="608895" y="644549"/>
                    <a:pt x="485470" y="644549"/>
                  </a:cubicBezTo>
                  <a:cubicBezTo>
                    <a:pt x="364788" y="644549"/>
                    <a:pt x="266049" y="545810"/>
                    <a:pt x="263305" y="422385"/>
                  </a:cubicBezTo>
                  <a:close/>
                  <a:moveTo>
                    <a:pt x="847514" y="737803"/>
                  </a:moveTo>
                  <a:lnTo>
                    <a:pt x="817344" y="767973"/>
                  </a:lnTo>
                  <a:lnTo>
                    <a:pt x="661006" y="611637"/>
                  </a:lnTo>
                  <a:cubicBezTo>
                    <a:pt x="671978" y="603408"/>
                    <a:pt x="680206" y="592437"/>
                    <a:pt x="688434" y="581466"/>
                  </a:cubicBezTo>
                  <a:lnTo>
                    <a:pt x="847514" y="737803"/>
                  </a:lnTo>
                  <a:close/>
                </a:path>
              </a:pathLst>
            </a:custGeom>
            <a:solidFill>
              <a:srgbClr val="F9A169"/>
            </a:solidFill>
            <a:ln w="27426" cap="flat">
              <a:noFill/>
              <a:prstDash val="solid"/>
              <a:miter/>
            </a:ln>
          </p:spPr>
          <p:txBody>
            <a:bodyPr rtlCol="0" anchor="ctr"/>
            <a:lstStyle/>
            <a:p>
              <a:endParaRPr lang="en-US">
                <a:solidFill>
                  <a:srgbClr val="60220F"/>
                </a:solidFill>
              </a:endParaRPr>
            </a:p>
          </p:txBody>
        </p:sp>
        <p:sp>
          <p:nvSpPr>
            <p:cNvPr id="15" name="Freeform 1006">
              <a:extLst>
                <a:ext uri="{FF2B5EF4-FFF2-40B4-BE49-F238E27FC236}">
                  <a16:creationId xmlns:a16="http://schemas.microsoft.com/office/drawing/2014/main" id="{2194F976-9734-47AA-87B3-8756DFEAA2B0}"/>
                </a:ext>
              </a:extLst>
            </p:cNvPr>
            <p:cNvSpPr/>
            <p:nvPr/>
          </p:nvSpPr>
          <p:spPr>
            <a:xfrm>
              <a:off x="1198662" y="5863507"/>
              <a:ext cx="367529" cy="367529"/>
            </a:xfrm>
            <a:custGeom>
              <a:avLst/>
              <a:gdLst>
                <a:gd name="connsiteX0" fmla="*/ 183766 w 367529"/>
                <a:gd name="connsiteY0" fmla="*/ 0 h 367529"/>
                <a:gd name="connsiteX1" fmla="*/ 0 w 367529"/>
                <a:gd name="connsiteY1" fmla="*/ 183765 h 367529"/>
                <a:gd name="connsiteX2" fmla="*/ 183766 w 367529"/>
                <a:gd name="connsiteY2" fmla="*/ 367530 h 367529"/>
                <a:gd name="connsiteX3" fmla="*/ 367530 w 367529"/>
                <a:gd name="connsiteY3" fmla="*/ 183765 h 367529"/>
                <a:gd name="connsiteX4" fmla="*/ 183766 w 367529"/>
                <a:gd name="connsiteY4" fmla="*/ 0 h 367529"/>
                <a:gd name="connsiteX5" fmla="*/ 93253 w 367529"/>
                <a:gd name="connsiteY5" fmla="*/ 68569 h 367529"/>
                <a:gd name="connsiteX6" fmla="*/ 93253 w 367529"/>
                <a:gd name="connsiteY6" fmla="*/ 183765 h 367529"/>
                <a:gd name="connsiteX7" fmla="*/ 128910 w 367529"/>
                <a:gd name="connsiteY7" fmla="*/ 183765 h 367529"/>
                <a:gd name="connsiteX8" fmla="*/ 128910 w 367529"/>
                <a:gd name="connsiteY8" fmla="*/ 46626 h 367529"/>
                <a:gd name="connsiteX9" fmla="*/ 164566 w 367529"/>
                <a:gd name="connsiteY9" fmla="*/ 38399 h 367529"/>
                <a:gd name="connsiteX10" fmla="*/ 164566 w 367529"/>
                <a:gd name="connsiteY10" fmla="*/ 183765 h 367529"/>
                <a:gd name="connsiteX11" fmla="*/ 200222 w 367529"/>
                <a:gd name="connsiteY11" fmla="*/ 183765 h 367529"/>
                <a:gd name="connsiteX12" fmla="*/ 200222 w 367529"/>
                <a:gd name="connsiteY12" fmla="*/ 38399 h 367529"/>
                <a:gd name="connsiteX13" fmla="*/ 235877 w 367529"/>
                <a:gd name="connsiteY13" fmla="*/ 46626 h 367529"/>
                <a:gd name="connsiteX14" fmla="*/ 235877 w 367529"/>
                <a:gd name="connsiteY14" fmla="*/ 183765 h 367529"/>
                <a:gd name="connsiteX15" fmla="*/ 271533 w 367529"/>
                <a:gd name="connsiteY15" fmla="*/ 183765 h 367529"/>
                <a:gd name="connsiteX16" fmla="*/ 271533 w 367529"/>
                <a:gd name="connsiteY16" fmla="*/ 68569 h 367529"/>
                <a:gd name="connsiteX17" fmla="*/ 320904 w 367529"/>
                <a:gd name="connsiteY17" fmla="*/ 219421 h 367529"/>
                <a:gd name="connsiteX18" fmla="*/ 35656 w 367529"/>
                <a:gd name="connsiteY18" fmla="*/ 219421 h 367529"/>
                <a:gd name="connsiteX19" fmla="*/ 93253 w 367529"/>
                <a:gd name="connsiteY19" fmla="*/ 68569 h 367529"/>
                <a:gd name="connsiteX20" fmla="*/ 183766 w 367529"/>
                <a:gd name="connsiteY20" fmla="*/ 331874 h 367529"/>
                <a:gd name="connsiteX21" fmla="*/ 54855 w 367529"/>
                <a:gd name="connsiteY21" fmla="*/ 257819 h 367529"/>
                <a:gd name="connsiteX22" fmla="*/ 309932 w 367529"/>
                <a:gd name="connsiteY22" fmla="*/ 257819 h 367529"/>
                <a:gd name="connsiteX23" fmla="*/ 183766 w 367529"/>
                <a:gd name="connsiteY23" fmla="*/ 331874 h 36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7529" h="367529">
                  <a:moveTo>
                    <a:pt x="183766" y="0"/>
                  </a:moveTo>
                  <a:cubicBezTo>
                    <a:pt x="82283" y="0"/>
                    <a:pt x="0" y="82283"/>
                    <a:pt x="0" y="183765"/>
                  </a:cubicBezTo>
                  <a:cubicBezTo>
                    <a:pt x="0" y="285247"/>
                    <a:pt x="82283" y="367530"/>
                    <a:pt x="183766" y="367530"/>
                  </a:cubicBezTo>
                  <a:cubicBezTo>
                    <a:pt x="285247" y="367530"/>
                    <a:pt x="367530" y="285247"/>
                    <a:pt x="367530" y="183765"/>
                  </a:cubicBezTo>
                  <a:cubicBezTo>
                    <a:pt x="367530" y="82283"/>
                    <a:pt x="285247" y="0"/>
                    <a:pt x="183766" y="0"/>
                  </a:cubicBezTo>
                  <a:close/>
                  <a:moveTo>
                    <a:pt x="93253" y="68569"/>
                  </a:moveTo>
                  <a:lnTo>
                    <a:pt x="93253" y="183765"/>
                  </a:lnTo>
                  <a:lnTo>
                    <a:pt x="128910" y="183765"/>
                  </a:lnTo>
                  <a:lnTo>
                    <a:pt x="128910" y="46626"/>
                  </a:lnTo>
                  <a:cubicBezTo>
                    <a:pt x="139880" y="41141"/>
                    <a:pt x="153594" y="38399"/>
                    <a:pt x="164566" y="38399"/>
                  </a:cubicBezTo>
                  <a:lnTo>
                    <a:pt x="164566" y="183765"/>
                  </a:lnTo>
                  <a:lnTo>
                    <a:pt x="200222" y="183765"/>
                  </a:lnTo>
                  <a:lnTo>
                    <a:pt x="200222" y="38399"/>
                  </a:lnTo>
                  <a:cubicBezTo>
                    <a:pt x="213936" y="41141"/>
                    <a:pt x="224907" y="43884"/>
                    <a:pt x="235877" y="46626"/>
                  </a:cubicBezTo>
                  <a:lnTo>
                    <a:pt x="235877" y="183765"/>
                  </a:lnTo>
                  <a:lnTo>
                    <a:pt x="271533" y="183765"/>
                  </a:lnTo>
                  <a:lnTo>
                    <a:pt x="271533" y="68569"/>
                  </a:lnTo>
                  <a:cubicBezTo>
                    <a:pt x="318160" y="104225"/>
                    <a:pt x="337360" y="164566"/>
                    <a:pt x="320904" y="219421"/>
                  </a:cubicBezTo>
                  <a:lnTo>
                    <a:pt x="35656" y="219421"/>
                  </a:lnTo>
                  <a:cubicBezTo>
                    <a:pt x="27428" y="164566"/>
                    <a:pt x="46627" y="104225"/>
                    <a:pt x="93253" y="68569"/>
                  </a:cubicBezTo>
                  <a:close/>
                  <a:moveTo>
                    <a:pt x="183766" y="331874"/>
                  </a:moveTo>
                  <a:cubicBezTo>
                    <a:pt x="131653" y="331874"/>
                    <a:pt x="82283" y="304447"/>
                    <a:pt x="54855" y="257819"/>
                  </a:cubicBezTo>
                  <a:lnTo>
                    <a:pt x="309932" y="257819"/>
                  </a:lnTo>
                  <a:cubicBezTo>
                    <a:pt x="285247" y="304447"/>
                    <a:pt x="235877" y="331874"/>
                    <a:pt x="183766" y="331874"/>
                  </a:cubicBezTo>
                  <a:close/>
                </a:path>
              </a:pathLst>
            </a:custGeom>
            <a:solidFill>
              <a:srgbClr val="F9A169"/>
            </a:solidFill>
            <a:ln w="27426" cap="flat">
              <a:noFill/>
              <a:prstDash val="solid"/>
              <a:miter/>
            </a:ln>
          </p:spPr>
          <p:txBody>
            <a:bodyPr rtlCol="0" anchor="ctr"/>
            <a:lstStyle/>
            <a:p>
              <a:endParaRPr lang="en-US">
                <a:solidFill>
                  <a:srgbClr val="60220F"/>
                </a:solidFill>
              </a:endParaRPr>
            </a:p>
          </p:txBody>
        </p:sp>
        <p:sp>
          <p:nvSpPr>
            <p:cNvPr id="16" name="Freeform 1007">
              <a:extLst>
                <a:ext uri="{FF2B5EF4-FFF2-40B4-BE49-F238E27FC236}">
                  <a16:creationId xmlns:a16="http://schemas.microsoft.com/office/drawing/2014/main" id="{C1AE5B9B-432E-41AB-8E48-39BD24A78280}"/>
                </a:ext>
              </a:extLst>
            </p:cNvPr>
            <p:cNvSpPr/>
            <p:nvPr/>
          </p:nvSpPr>
          <p:spPr>
            <a:xfrm>
              <a:off x="811931" y="5476778"/>
              <a:ext cx="921570" cy="773459"/>
            </a:xfrm>
            <a:custGeom>
              <a:avLst/>
              <a:gdLst>
                <a:gd name="connsiteX0" fmla="*/ 0 w 921570"/>
                <a:gd name="connsiteY0" fmla="*/ 90511 h 773459"/>
                <a:gd name="connsiteX1" fmla="*/ 0 w 921570"/>
                <a:gd name="connsiteY1" fmla="*/ 680205 h 773459"/>
                <a:gd name="connsiteX2" fmla="*/ 93255 w 921570"/>
                <a:gd name="connsiteY2" fmla="*/ 773459 h 773459"/>
                <a:gd name="connsiteX3" fmla="*/ 331876 w 921570"/>
                <a:gd name="connsiteY3" fmla="*/ 773459 h 773459"/>
                <a:gd name="connsiteX4" fmla="*/ 331876 w 921570"/>
                <a:gd name="connsiteY4" fmla="*/ 737803 h 773459"/>
                <a:gd name="connsiteX5" fmla="*/ 93255 w 921570"/>
                <a:gd name="connsiteY5" fmla="*/ 737803 h 773459"/>
                <a:gd name="connsiteX6" fmla="*/ 38399 w 921570"/>
                <a:gd name="connsiteY6" fmla="*/ 682948 h 773459"/>
                <a:gd name="connsiteX7" fmla="*/ 38399 w 921570"/>
                <a:gd name="connsiteY7" fmla="*/ 93254 h 773459"/>
                <a:gd name="connsiteX8" fmla="*/ 93255 w 921570"/>
                <a:gd name="connsiteY8" fmla="*/ 38399 h 773459"/>
                <a:gd name="connsiteX9" fmla="*/ 831060 w 921570"/>
                <a:gd name="connsiteY9" fmla="*/ 38399 h 773459"/>
                <a:gd name="connsiteX10" fmla="*/ 885915 w 921570"/>
                <a:gd name="connsiteY10" fmla="*/ 93254 h 773459"/>
                <a:gd name="connsiteX11" fmla="*/ 885915 w 921570"/>
                <a:gd name="connsiteY11" fmla="*/ 682948 h 773459"/>
                <a:gd name="connsiteX12" fmla="*/ 872201 w 921570"/>
                <a:gd name="connsiteY12" fmla="*/ 718604 h 773459"/>
                <a:gd name="connsiteX13" fmla="*/ 899629 w 921570"/>
                <a:gd name="connsiteY13" fmla="*/ 743289 h 773459"/>
                <a:gd name="connsiteX14" fmla="*/ 921571 w 921570"/>
                <a:gd name="connsiteY14" fmla="*/ 682948 h 773459"/>
                <a:gd name="connsiteX15" fmla="*/ 921571 w 921570"/>
                <a:gd name="connsiteY15" fmla="*/ 93254 h 773459"/>
                <a:gd name="connsiteX16" fmla="*/ 828316 w 921570"/>
                <a:gd name="connsiteY16" fmla="*/ 0 h 773459"/>
                <a:gd name="connsiteX17" fmla="*/ 90513 w 921570"/>
                <a:gd name="connsiteY17" fmla="*/ 0 h 773459"/>
                <a:gd name="connsiteX18" fmla="*/ 0 w 921570"/>
                <a:gd name="connsiteY18" fmla="*/ 90511 h 77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570" h="773459">
                  <a:moveTo>
                    <a:pt x="0" y="90511"/>
                  </a:moveTo>
                  <a:lnTo>
                    <a:pt x="0" y="680205"/>
                  </a:lnTo>
                  <a:cubicBezTo>
                    <a:pt x="0" y="732318"/>
                    <a:pt x="41142" y="773459"/>
                    <a:pt x="93255" y="773459"/>
                  </a:cubicBezTo>
                  <a:lnTo>
                    <a:pt x="331876" y="773459"/>
                  </a:lnTo>
                  <a:lnTo>
                    <a:pt x="331876" y="737803"/>
                  </a:lnTo>
                  <a:lnTo>
                    <a:pt x="93255" y="737803"/>
                  </a:lnTo>
                  <a:cubicBezTo>
                    <a:pt x="63085" y="737803"/>
                    <a:pt x="38399" y="713118"/>
                    <a:pt x="38399" y="682948"/>
                  </a:cubicBezTo>
                  <a:lnTo>
                    <a:pt x="38399" y="93254"/>
                  </a:lnTo>
                  <a:cubicBezTo>
                    <a:pt x="38399" y="63083"/>
                    <a:pt x="63085" y="38399"/>
                    <a:pt x="93255" y="38399"/>
                  </a:cubicBezTo>
                  <a:lnTo>
                    <a:pt x="831060" y="38399"/>
                  </a:lnTo>
                  <a:cubicBezTo>
                    <a:pt x="861230" y="38399"/>
                    <a:pt x="885915" y="63083"/>
                    <a:pt x="885915" y="93254"/>
                  </a:cubicBezTo>
                  <a:lnTo>
                    <a:pt x="885915" y="682948"/>
                  </a:lnTo>
                  <a:cubicBezTo>
                    <a:pt x="885915" y="696661"/>
                    <a:pt x="880429" y="710375"/>
                    <a:pt x="872201" y="718604"/>
                  </a:cubicBezTo>
                  <a:lnTo>
                    <a:pt x="899629" y="743289"/>
                  </a:lnTo>
                  <a:cubicBezTo>
                    <a:pt x="913343" y="726832"/>
                    <a:pt x="921571" y="704890"/>
                    <a:pt x="921571" y="682948"/>
                  </a:cubicBezTo>
                  <a:lnTo>
                    <a:pt x="921571" y="93254"/>
                  </a:lnTo>
                  <a:cubicBezTo>
                    <a:pt x="921571" y="41141"/>
                    <a:pt x="880429" y="0"/>
                    <a:pt x="828316" y="0"/>
                  </a:cubicBezTo>
                  <a:lnTo>
                    <a:pt x="90513" y="0"/>
                  </a:lnTo>
                  <a:cubicBezTo>
                    <a:pt x="41142" y="0"/>
                    <a:pt x="0" y="41141"/>
                    <a:pt x="0" y="90511"/>
                  </a:cubicBezTo>
                  <a:close/>
                </a:path>
              </a:pathLst>
            </a:custGeom>
            <a:grpFill/>
            <a:ln w="27426" cap="flat">
              <a:noFill/>
              <a:prstDash val="solid"/>
              <a:miter/>
            </a:ln>
          </p:spPr>
          <p:txBody>
            <a:bodyPr rtlCol="0" anchor="ctr"/>
            <a:lstStyle/>
            <a:p>
              <a:endParaRPr lang="en-US">
                <a:solidFill>
                  <a:srgbClr val="60220F"/>
                </a:solidFill>
              </a:endParaRPr>
            </a:p>
          </p:txBody>
        </p:sp>
        <p:sp>
          <p:nvSpPr>
            <p:cNvPr id="17" name="Freeform 1008">
              <a:extLst>
                <a:ext uri="{FF2B5EF4-FFF2-40B4-BE49-F238E27FC236}">
                  <a16:creationId xmlns:a16="http://schemas.microsoft.com/office/drawing/2014/main" id="{123ED05A-FCB7-484A-ABD9-00CFE875653D}"/>
                </a:ext>
              </a:extLst>
            </p:cNvPr>
            <p:cNvSpPr/>
            <p:nvPr/>
          </p:nvSpPr>
          <p:spPr>
            <a:xfrm>
              <a:off x="885987" y="5550832"/>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solidFill>
                  <a:srgbClr val="60220F"/>
                </a:solidFill>
              </a:endParaRPr>
            </a:p>
          </p:txBody>
        </p:sp>
        <p:sp>
          <p:nvSpPr>
            <p:cNvPr id="18" name="Freeform 1009">
              <a:extLst>
                <a:ext uri="{FF2B5EF4-FFF2-40B4-BE49-F238E27FC236}">
                  <a16:creationId xmlns:a16="http://schemas.microsoft.com/office/drawing/2014/main" id="{CF5F0D1C-0BBF-4B9B-907D-A08F07E14DB8}"/>
                </a:ext>
              </a:extLst>
            </p:cNvPr>
            <p:cNvSpPr/>
            <p:nvPr/>
          </p:nvSpPr>
          <p:spPr>
            <a:xfrm>
              <a:off x="960041" y="5550832"/>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solidFill>
                  <a:srgbClr val="60220F"/>
                </a:solidFill>
              </a:endParaRPr>
            </a:p>
          </p:txBody>
        </p:sp>
        <p:sp>
          <p:nvSpPr>
            <p:cNvPr id="19" name="Freeform 1010">
              <a:extLst>
                <a:ext uri="{FF2B5EF4-FFF2-40B4-BE49-F238E27FC236}">
                  <a16:creationId xmlns:a16="http://schemas.microsoft.com/office/drawing/2014/main" id="{F4D41054-FA9E-4EBF-81AA-69C0D635EAF7}"/>
                </a:ext>
              </a:extLst>
            </p:cNvPr>
            <p:cNvSpPr/>
            <p:nvPr/>
          </p:nvSpPr>
          <p:spPr>
            <a:xfrm>
              <a:off x="1031353" y="5550832"/>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solidFill>
                  <a:srgbClr val="60220F"/>
                </a:solidFill>
              </a:endParaRPr>
            </a:p>
          </p:txBody>
        </p:sp>
        <p:sp>
          <p:nvSpPr>
            <p:cNvPr id="20" name="Freeform 1011">
              <a:extLst>
                <a:ext uri="{FF2B5EF4-FFF2-40B4-BE49-F238E27FC236}">
                  <a16:creationId xmlns:a16="http://schemas.microsoft.com/office/drawing/2014/main" id="{953FE340-2683-46F0-AF34-F4F799C6718A}"/>
                </a:ext>
              </a:extLst>
            </p:cNvPr>
            <p:cNvSpPr/>
            <p:nvPr/>
          </p:nvSpPr>
          <p:spPr>
            <a:xfrm>
              <a:off x="921643" y="5937562"/>
              <a:ext cx="35655" cy="109710"/>
            </a:xfrm>
            <a:custGeom>
              <a:avLst/>
              <a:gdLst>
                <a:gd name="connsiteX0" fmla="*/ -1 w 35655"/>
                <a:gd name="connsiteY0" fmla="*/ 0 h 109710"/>
                <a:gd name="connsiteX1" fmla="*/ 35655 w 35655"/>
                <a:gd name="connsiteY1" fmla="*/ 0 h 109710"/>
                <a:gd name="connsiteX2" fmla="*/ 35655 w 35655"/>
                <a:gd name="connsiteY2" fmla="*/ 109710 h 109710"/>
                <a:gd name="connsiteX3" fmla="*/ -1 w 35655"/>
                <a:gd name="connsiteY3" fmla="*/ 109710 h 109710"/>
              </a:gdLst>
              <a:ahLst/>
              <a:cxnLst>
                <a:cxn ang="0">
                  <a:pos x="connsiteX0" y="connsiteY0"/>
                </a:cxn>
                <a:cxn ang="0">
                  <a:pos x="connsiteX1" y="connsiteY1"/>
                </a:cxn>
                <a:cxn ang="0">
                  <a:pos x="connsiteX2" y="connsiteY2"/>
                </a:cxn>
                <a:cxn ang="0">
                  <a:pos x="connsiteX3" y="connsiteY3"/>
                </a:cxn>
              </a:cxnLst>
              <a:rect l="l" t="t" r="r" b="b"/>
              <a:pathLst>
                <a:path w="35655" h="109710">
                  <a:moveTo>
                    <a:pt x="-1" y="0"/>
                  </a:moveTo>
                  <a:lnTo>
                    <a:pt x="35655" y="0"/>
                  </a:lnTo>
                  <a:lnTo>
                    <a:pt x="35655" y="109710"/>
                  </a:lnTo>
                  <a:lnTo>
                    <a:pt x="-1" y="109710"/>
                  </a:lnTo>
                  <a:close/>
                </a:path>
              </a:pathLst>
            </a:custGeom>
            <a:solidFill>
              <a:srgbClr val="F9A169"/>
            </a:solidFill>
            <a:ln w="27426" cap="flat">
              <a:noFill/>
              <a:prstDash val="solid"/>
              <a:miter/>
            </a:ln>
          </p:spPr>
          <p:txBody>
            <a:bodyPr rtlCol="0" anchor="ctr"/>
            <a:lstStyle/>
            <a:p>
              <a:endParaRPr lang="en-US">
                <a:solidFill>
                  <a:srgbClr val="60220F"/>
                </a:solidFill>
              </a:endParaRPr>
            </a:p>
          </p:txBody>
        </p:sp>
        <p:sp>
          <p:nvSpPr>
            <p:cNvPr id="21" name="Freeform 1012">
              <a:extLst>
                <a:ext uri="{FF2B5EF4-FFF2-40B4-BE49-F238E27FC236}">
                  <a16:creationId xmlns:a16="http://schemas.microsoft.com/office/drawing/2014/main" id="{8C348CF1-5BB4-4D8F-97FA-857B2301556B}"/>
                </a:ext>
              </a:extLst>
            </p:cNvPr>
            <p:cNvSpPr/>
            <p:nvPr/>
          </p:nvSpPr>
          <p:spPr>
            <a:xfrm>
              <a:off x="995697" y="5827851"/>
              <a:ext cx="35655" cy="222163"/>
            </a:xfrm>
            <a:custGeom>
              <a:avLst/>
              <a:gdLst>
                <a:gd name="connsiteX0" fmla="*/ 0 w 35655"/>
                <a:gd name="connsiteY0" fmla="*/ 0 h 222163"/>
                <a:gd name="connsiteX1" fmla="*/ 35655 w 35655"/>
                <a:gd name="connsiteY1" fmla="*/ 0 h 222163"/>
                <a:gd name="connsiteX2" fmla="*/ 35655 w 35655"/>
                <a:gd name="connsiteY2" fmla="*/ 222164 h 222163"/>
                <a:gd name="connsiteX3" fmla="*/ 0 w 35655"/>
                <a:gd name="connsiteY3" fmla="*/ 222164 h 222163"/>
              </a:gdLst>
              <a:ahLst/>
              <a:cxnLst>
                <a:cxn ang="0">
                  <a:pos x="connsiteX0" y="connsiteY0"/>
                </a:cxn>
                <a:cxn ang="0">
                  <a:pos x="connsiteX1" y="connsiteY1"/>
                </a:cxn>
                <a:cxn ang="0">
                  <a:pos x="connsiteX2" y="connsiteY2"/>
                </a:cxn>
                <a:cxn ang="0">
                  <a:pos x="connsiteX3" y="connsiteY3"/>
                </a:cxn>
              </a:cxnLst>
              <a:rect l="l" t="t" r="r" b="b"/>
              <a:pathLst>
                <a:path w="35655" h="222163">
                  <a:moveTo>
                    <a:pt x="0" y="0"/>
                  </a:moveTo>
                  <a:lnTo>
                    <a:pt x="35655" y="0"/>
                  </a:lnTo>
                  <a:lnTo>
                    <a:pt x="35655" y="222164"/>
                  </a:lnTo>
                  <a:lnTo>
                    <a:pt x="0" y="222164"/>
                  </a:lnTo>
                  <a:close/>
                </a:path>
              </a:pathLst>
            </a:custGeom>
            <a:solidFill>
              <a:srgbClr val="F9A169"/>
            </a:solidFill>
            <a:ln w="27426" cap="flat">
              <a:noFill/>
              <a:prstDash val="solid"/>
              <a:miter/>
            </a:ln>
          </p:spPr>
          <p:txBody>
            <a:bodyPr rtlCol="0" anchor="ctr"/>
            <a:lstStyle/>
            <a:p>
              <a:endParaRPr lang="en-US">
                <a:solidFill>
                  <a:srgbClr val="60220F"/>
                </a:solidFill>
              </a:endParaRPr>
            </a:p>
          </p:txBody>
        </p:sp>
        <p:sp>
          <p:nvSpPr>
            <p:cNvPr id="22" name="Freeform 1013">
              <a:extLst>
                <a:ext uri="{FF2B5EF4-FFF2-40B4-BE49-F238E27FC236}">
                  <a16:creationId xmlns:a16="http://schemas.microsoft.com/office/drawing/2014/main" id="{9413174E-830D-4552-A5C7-1EA2CCDC40CE}"/>
                </a:ext>
              </a:extLst>
            </p:cNvPr>
            <p:cNvSpPr/>
            <p:nvPr/>
          </p:nvSpPr>
          <p:spPr>
            <a:xfrm>
              <a:off x="1069752" y="5882706"/>
              <a:ext cx="35655" cy="167308"/>
            </a:xfrm>
            <a:custGeom>
              <a:avLst/>
              <a:gdLst>
                <a:gd name="connsiteX0" fmla="*/ 0 w 35655"/>
                <a:gd name="connsiteY0" fmla="*/ 0 h 167308"/>
                <a:gd name="connsiteX1" fmla="*/ 35656 w 35655"/>
                <a:gd name="connsiteY1" fmla="*/ 0 h 167308"/>
                <a:gd name="connsiteX2" fmla="*/ 35656 w 35655"/>
                <a:gd name="connsiteY2" fmla="*/ 167308 h 167308"/>
                <a:gd name="connsiteX3" fmla="*/ 0 w 35655"/>
                <a:gd name="connsiteY3" fmla="*/ 167308 h 167308"/>
              </a:gdLst>
              <a:ahLst/>
              <a:cxnLst>
                <a:cxn ang="0">
                  <a:pos x="connsiteX0" y="connsiteY0"/>
                </a:cxn>
                <a:cxn ang="0">
                  <a:pos x="connsiteX1" y="connsiteY1"/>
                </a:cxn>
                <a:cxn ang="0">
                  <a:pos x="connsiteX2" y="connsiteY2"/>
                </a:cxn>
                <a:cxn ang="0">
                  <a:pos x="connsiteX3" y="connsiteY3"/>
                </a:cxn>
              </a:cxnLst>
              <a:rect l="l" t="t" r="r" b="b"/>
              <a:pathLst>
                <a:path w="35655" h="167308">
                  <a:moveTo>
                    <a:pt x="0" y="0"/>
                  </a:moveTo>
                  <a:lnTo>
                    <a:pt x="35656" y="0"/>
                  </a:lnTo>
                  <a:lnTo>
                    <a:pt x="35656" y="167308"/>
                  </a:lnTo>
                  <a:lnTo>
                    <a:pt x="0" y="167308"/>
                  </a:lnTo>
                  <a:close/>
                </a:path>
              </a:pathLst>
            </a:custGeom>
            <a:solidFill>
              <a:srgbClr val="F9A169"/>
            </a:solidFill>
            <a:ln w="27426" cap="flat">
              <a:noFill/>
              <a:prstDash val="solid"/>
              <a:miter/>
            </a:ln>
          </p:spPr>
          <p:txBody>
            <a:bodyPr rtlCol="0" anchor="ctr"/>
            <a:lstStyle/>
            <a:p>
              <a:endParaRPr lang="en-US">
                <a:solidFill>
                  <a:srgbClr val="60220F"/>
                </a:solidFill>
              </a:endParaRPr>
            </a:p>
          </p:txBody>
        </p:sp>
      </p:grpSp>
      <p:grpSp>
        <p:nvGrpSpPr>
          <p:cNvPr id="23" name="Graphic 3">
            <a:extLst>
              <a:ext uri="{FF2B5EF4-FFF2-40B4-BE49-F238E27FC236}">
                <a16:creationId xmlns:a16="http://schemas.microsoft.com/office/drawing/2014/main" id="{CD14074E-540F-4A2B-A861-6AC2F4B11467}"/>
              </a:ext>
            </a:extLst>
          </p:cNvPr>
          <p:cNvGrpSpPr/>
          <p:nvPr/>
        </p:nvGrpSpPr>
        <p:grpSpPr>
          <a:xfrm>
            <a:off x="6063583" y="3485026"/>
            <a:ext cx="1135695" cy="927053"/>
            <a:chOff x="4588722" y="5454835"/>
            <a:chExt cx="1135695" cy="927053"/>
          </a:xfrm>
          <a:solidFill>
            <a:srgbClr val="60220F"/>
          </a:solidFill>
        </p:grpSpPr>
        <p:sp>
          <p:nvSpPr>
            <p:cNvPr id="24" name="Freeform 1093">
              <a:extLst>
                <a:ext uri="{FF2B5EF4-FFF2-40B4-BE49-F238E27FC236}">
                  <a16:creationId xmlns:a16="http://schemas.microsoft.com/office/drawing/2014/main" id="{B0D4E7A3-66FA-4010-890D-F9A0B16C2B1A}"/>
                </a:ext>
              </a:extLst>
            </p:cNvPr>
            <p:cNvSpPr/>
            <p:nvPr/>
          </p:nvSpPr>
          <p:spPr>
            <a:xfrm>
              <a:off x="5441723" y="6107613"/>
              <a:ext cx="145366" cy="46626"/>
            </a:xfrm>
            <a:custGeom>
              <a:avLst/>
              <a:gdLst>
                <a:gd name="connsiteX0" fmla="*/ 1 w 145366"/>
                <a:gd name="connsiteY0" fmla="*/ 0 h 46626"/>
                <a:gd name="connsiteX1" fmla="*/ 145367 w 145366"/>
                <a:gd name="connsiteY1" fmla="*/ 0 h 46626"/>
                <a:gd name="connsiteX2" fmla="*/ 145367 w 145366"/>
                <a:gd name="connsiteY2" fmla="*/ 46627 h 46626"/>
                <a:gd name="connsiteX3" fmla="*/ 1 w 145366"/>
                <a:gd name="connsiteY3" fmla="*/ 46627 h 46626"/>
              </a:gdLst>
              <a:ahLst/>
              <a:cxnLst>
                <a:cxn ang="0">
                  <a:pos x="connsiteX0" y="connsiteY0"/>
                </a:cxn>
                <a:cxn ang="0">
                  <a:pos x="connsiteX1" y="connsiteY1"/>
                </a:cxn>
                <a:cxn ang="0">
                  <a:pos x="connsiteX2" y="connsiteY2"/>
                </a:cxn>
                <a:cxn ang="0">
                  <a:pos x="connsiteX3" y="connsiteY3"/>
                </a:cxn>
              </a:cxnLst>
              <a:rect l="l" t="t" r="r" b="b"/>
              <a:pathLst>
                <a:path w="145366" h="46626">
                  <a:moveTo>
                    <a:pt x="1" y="0"/>
                  </a:moveTo>
                  <a:lnTo>
                    <a:pt x="145367" y="0"/>
                  </a:lnTo>
                  <a:lnTo>
                    <a:pt x="145367" y="46627"/>
                  </a:lnTo>
                  <a:lnTo>
                    <a:pt x="1" y="46627"/>
                  </a:lnTo>
                  <a:close/>
                </a:path>
              </a:pathLst>
            </a:custGeom>
            <a:grpFill/>
            <a:ln w="27426" cap="flat">
              <a:noFill/>
              <a:prstDash val="solid"/>
              <a:miter/>
            </a:ln>
          </p:spPr>
          <p:txBody>
            <a:bodyPr rtlCol="0" anchor="ctr"/>
            <a:lstStyle/>
            <a:p>
              <a:endParaRPr lang="en-US">
                <a:solidFill>
                  <a:srgbClr val="60220F"/>
                </a:solidFill>
              </a:endParaRPr>
            </a:p>
          </p:txBody>
        </p:sp>
        <p:sp>
          <p:nvSpPr>
            <p:cNvPr id="25" name="Freeform 1094">
              <a:extLst>
                <a:ext uri="{FF2B5EF4-FFF2-40B4-BE49-F238E27FC236}">
                  <a16:creationId xmlns:a16="http://schemas.microsoft.com/office/drawing/2014/main" id="{CC0E6B09-2A8B-41A6-A60A-EE2B93C99661}"/>
                </a:ext>
              </a:extLst>
            </p:cNvPr>
            <p:cNvSpPr/>
            <p:nvPr/>
          </p:nvSpPr>
          <p:spPr>
            <a:xfrm>
              <a:off x="5170189" y="5635858"/>
              <a:ext cx="57598" cy="27427"/>
            </a:xfrm>
            <a:custGeom>
              <a:avLst/>
              <a:gdLst>
                <a:gd name="connsiteX0" fmla="*/ 0 w 57598"/>
                <a:gd name="connsiteY0" fmla="*/ 0 h 27427"/>
                <a:gd name="connsiteX1" fmla="*/ 57597 w 57598"/>
                <a:gd name="connsiteY1" fmla="*/ 0 h 27427"/>
                <a:gd name="connsiteX2" fmla="*/ 57597 w 57598"/>
                <a:gd name="connsiteY2" fmla="*/ 27427 h 27427"/>
                <a:gd name="connsiteX3" fmla="*/ 0 w 57598"/>
                <a:gd name="connsiteY3" fmla="*/ 27427 h 27427"/>
              </a:gdLst>
              <a:ahLst/>
              <a:cxnLst>
                <a:cxn ang="0">
                  <a:pos x="connsiteX0" y="connsiteY0"/>
                </a:cxn>
                <a:cxn ang="0">
                  <a:pos x="connsiteX1" y="connsiteY1"/>
                </a:cxn>
                <a:cxn ang="0">
                  <a:pos x="connsiteX2" y="connsiteY2"/>
                </a:cxn>
                <a:cxn ang="0">
                  <a:pos x="connsiteX3" y="connsiteY3"/>
                </a:cxn>
              </a:cxnLst>
              <a:rect l="l" t="t" r="r" b="b"/>
              <a:pathLst>
                <a:path w="57598" h="27427">
                  <a:moveTo>
                    <a:pt x="0" y="0"/>
                  </a:moveTo>
                  <a:lnTo>
                    <a:pt x="57597" y="0"/>
                  </a:lnTo>
                  <a:lnTo>
                    <a:pt x="57597" y="27427"/>
                  </a:lnTo>
                  <a:lnTo>
                    <a:pt x="0" y="27427"/>
                  </a:lnTo>
                  <a:close/>
                </a:path>
              </a:pathLst>
            </a:custGeom>
            <a:grpFill/>
            <a:ln w="27426" cap="flat">
              <a:noFill/>
              <a:prstDash val="solid"/>
              <a:miter/>
            </a:ln>
          </p:spPr>
          <p:txBody>
            <a:bodyPr rtlCol="0" anchor="ctr"/>
            <a:lstStyle/>
            <a:p>
              <a:endParaRPr lang="en-US">
                <a:solidFill>
                  <a:srgbClr val="60220F"/>
                </a:solidFill>
              </a:endParaRPr>
            </a:p>
          </p:txBody>
        </p:sp>
        <p:sp>
          <p:nvSpPr>
            <p:cNvPr id="26" name="Freeform 1095">
              <a:extLst>
                <a:ext uri="{FF2B5EF4-FFF2-40B4-BE49-F238E27FC236}">
                  <a16:creationId xmlns:a16="http://schemas.microsoft.com/office/drawing/2014/main" id="{4E8C0FEF-E74B-4892-9B84-E649609671E2}"/>
                </a:ext>
              </a:extLst>
            </p:cNvPr>
            <p:cNvSpPr/>
            <p:nvPr/>
          </p:nvSpPr>
          <p:spPr>
            <a:xfrm>
              <a:off x="5170189" y="5762025"/>
              <a:ext cx="57598" cy="27427"/>
            </a:xfrm>
            <a:custGeom>
              <a:avLst/>
              <a:gdLst>
                <a:gd name="connsiteX0" fmla="*/ 0 w 57598"/>
                <a:gd name="connsiteY0" fmla="*/ 0 h 27427"/>
                <a:gd name="connsiteX1" fmla="*/ 57597 w 57598"/>
                <a:gd name="connsiteY1" fmla="*/ 0 h 27427"/>
                <a:gd name="connsiteX2" fmla="*/ 57597 w 57598"/>
                <a:gd name="connsiteY2" fmla="*/ 27427 h 27427"/>
                <a:gd name="connsiteX3" fmla="*/ 0 w 57598"/>
                <a:gd name="connsiteY3" fmla="*/ 27427 h 27427"/>
              </a:gdLst>
              <a:ahLst/>
              <a:cxnLst>
                <a:cxn ang="0">
                  <a:pos x="connsiteX0" y="connsiteY0"/>
                </a:cxn>
                <a:cxn ang="0">
                  <a:pos x="connsiteX1" y="connsiteY1"/>
                </a:cxn>
                <a:cxn ang="0">
                  <a:pos x="connsiteX2" y="connsiteY2"/>
                </a:cxn>
                <a:cxn ang="0">
                  <a:pos x="connsiteX3" y="connsiteY3"/>
                </a:cxn>
              </a:cxnLst>
              <a:rect l="l" t="t" r="r" b="b"/>
              <a:pathLst>
                <a:path w="57598" h="27427">
                  <a:moveTo>
                    <a:pt x="0" y="0"/>
                  </a:moveTo>
                  <a:lnTo>
                    <a:pt x="57597" y="0"/>
                  </a:lnTo>
                  <a:lnTo>
                    <a:pt x="57597" y="27427"/>
                  </a:lnTo>
                  <a:lnTo>
                    <a:pt x="0" y="27427"/>
                  </a:lnTo>
                  <a:close/>
                </a:path>
              </a:pathLst>
            </a:custGeom>
            <a:grpFill/>
            <a:ln w="27426" cap="flat">
              <a:noFill/>
              <a:prstDash val="solid"/>
              <a:miter/>
            </a:ln>
          </p:spPr>
          <p:txBody>
            <a:bodyPr rtlCol="0" anchor="ctr"/>
            <a:lstStyle/>
            <a:p>
              <a:endParaRPr lang="en-US">
                <a:solidFill>
                  <a:srgbClr val="60220F"/>
                </a:solidFill>
              </a:endParaRPr>
            </a:p>
          </p:txBody>
        </p:sp>
        <p:grpSp>
          <p:nvGrpSpPr>
            <p:cNvPr id="27" name="Graphic 3">
              <a:extLst>
                <a:ext uri="{FF2B5EF4-FFF2-40B4-BE49-F238E27FC236}">
                  <a16:creationId xmlns:a16="http://schemas.microsoft.com/office/drawing/2014/main" id="{DDBFE4E7-4C5F-4B54-8AEF-7613853EBBDB}"/>
                </a:ext>
              </a:extLst>
            </p:cNvPr>
            <p:cNvGrpSpPr/>
            <p:nvPr/>
          </p:nvGrpSpPr>
          <p:grpSpPr>
            <a:xfrm>
              <a:off x="4588722" y="5454835"/>
              <a:ext cx="1135695" cy="927053"/>
              <a:chOff x="4588722" y="5454835"/>
              <a:chExt cx="1135695" cy="927053"/>
            </a:xfrm>
            <a:grpFill/>
          </p:grpSpPr>
          <p:sp>
            <p:nvSpPr>
              <p:cNvPr id="28" name="Freeform 1097">
                <a:extLst>
                  <a:ext uri="{FF2B5EF4-FFF2-40B4-BE49-F238E27FC236}">
                    <a16:creationId xmlns:a16="http://schemas.microsoft.com/office/drawing/2014/main" id="{1722829B-2542-4493-A35B-A0F644FB32AC}"/>
                  </a:ext>
                </a:extLst>
              </p:cNvPr>
              <p:cNvSpPr/>
              <p:nvPr/>
            </p:nvSpPr>
            <p:spPr>
              <a:xfrm>
                <a:off x="4681977" y="5454835"/>
                <a:ext cx="1042440" cy="927053"/>
              </a:xfrm>
              <a:custGeom>
                <a:avLst/>
                <a:gdLst>
                  <a:gd name="connsiteX0" fmla="*/ 979168 w 1042440"/>
                  <a:gd name="connsiteY0" fmla="*/ 60341 h 927053"/>
                  <a:gd name="connsiteX1" fmla="*/ 932541 w 1042440"/>
                  <a:gd name="connsiteY1" fmla="*/ 60341 h 927053"/>
                  <a:gd name="connsiteX2" fmla="*/ 932541 w 1042440"/>
                  <a:gd name="connsiteY2" fmla="*/ 16456 h 927053"/>
                  <a:gd name="connsiteX3" fmla="*/ 916083 w 1042440"/>
                  <a:gd name="connsiteY3" fmla="*/ 0 h 927053"/>
                  <a:gd name="connsiteX4" fmla="*/ 814602 w 1042440"/>
                  <a:gd name="connsiteY4" fmla="*/ 0 h 927053"/>
                  <a:gd name="connsiteX5" fmla="*/ 798145 w 1042440"/>
                  <a:gd name="connsiteY5" fmla="*/ 16456 h 927053"/>
                  <a:gd name="connsiteX6" fmla="*/ 798145 w 1042440"/>
                  <a:gd name="connsiteY6" fmla="*/ 60341 h 927053"/>
                  <a:gd name="connsiteX7" fmla="*/ 246849 w 1042440"/>
                  <a:gd name="connsiteY7" fmla="*/ 60341 h 927053"/>
                  <a:gd name="connsiteX8" fmla="*/ 246849 w 1042440"/>
                  <a:gd name="connsiteY8" fmla="*/ 16456 h 927053"/>
                  <a:gd name="connsiteX9" fmla="*/ 230391 w 1042440"/>
                  <a:gd name="connsiteY9" fmla="*/ 0 h 927053"/>
                  <a:gd name="connsiteX10" fmla="*/ 128910 w 1042440"/>
                  <a:gd name="connsiteY10" fmla="*/ 0 h 927053"/>
                  <a:gd name="connsiteX11" fmla="*/ 112453 w 1042440"/>
                  <a:gd name="connsiteY11" fmla="*/ 16456 h 927053"/>
                  <a:gd name="connsiteX12" fmla="*/ 112453 w 1042440"/>
                  <a:gd name="connsiteY12" fmla="*/ 60341 h 927053"/>
                  <a:gd name="connsiteX13" fmla="*/ 74055 w 1042440"/>
                  <a:gd name="connsiteY13" fmla="*/ 60341 h 927053"/>
                  <a:gd name="connsiteX14" fmla="*/ 0 w 1042440"/>
                  <a:gd name="connsiteY14" fmla="*/ 134396 h 927053"/>
                  <a:gd name="connsiteX15" fmla="*/ 0 w 1042440"/>
                  <a:gd name="connsiteY15" fmla="*/ 540324 h 927053"/>
                  <a:gd name="connsiteX16" fmla="*/ 16456 w 1042440"/>
                  <a:gd name="connsiteY16" fmla="*/ 556781 h 927053"/>
                  <a:gd name="connsiteX17" fmla="*/ 32914 w 1042440"/>
                  <a:gd name="connsiteY17" fmla="*/ 540324 h 927053"/>
                  <a:gd name="connsiteX18" fmla="*/ 32914 w 1042440"/>
                  <a:gd name="connsiteY18" fmla="*/ 134396 h 927053"/>
                  <a:gd name="connsiteX19" fmla="*/ 74055 w 1042440"/>
                  <a:gd name="connsiteY19" fmla="*/ 93254 h 927053"/>
                  <a:gd name="connsiteX20" fmla="*/ 981910 w 1042440"/>
                  <a:gd name="connsiteY20" fmla="*/ 93254 h 927053"/>
                  <a:gd name="connsiteX21" fmla="*/ 1014824 w 1042440"/>
                  <a:gd name="connsiteY21" fmla="*/ 126167 h 927053"/>
                  <a:gd name="connsiteX22" fmla="*/ 1014824 w 1042440"/>
                  <a:gd name="connsiteY22" fmla="*/ 680205 h 927053"/>
                  <a:gd name="connsiteX23" fmla="*/ 981910 w 1042440"/>
                  <a:gd name="connsiteY23" fmla="*/ 713119 h 927053"/>
                  <a:gd name="connsiteX24" fmla="*/ 946255 w 1042440"/>
                  <a:gd name="connsiteY24" fmla="*/ 713119 h 927053"/>
                  <a:gd name="connsiteX25" fmla="*/ 946255 w 1042440"/>
                  <a:gd name="connsiteY25" fmla="*/ 650035 h 927053"/>
                  <a:gd name="connsiteX26" fmla="*/ 929797 w 1042440"/>
                  <a:gd name="connsiteY26" fmla="*/ 633578 h 927053"/>
                  <a:gd name="connsiteX27" fmla="*/ 748775 w 1042440"/>
                  <a:gd name="connsiteY27" fmla="*/ 633578 h 927053"/>
                  <a:gd name="connsiteX28" fmla="*/ 732319 w 1042440"/>
                  <a:gd name="connsiteY28" fmla="*/ 650035 h 927053"/>
                  <a:gd name="connsiteX29" fmla="*/ 732319 w 1042440"/>
                  <a:gd name="connsiteY29" fmla="*/ 713119 h 927053"/>
                  <a:gd name="connsiteX30" fmla="*/ 463527 w 1042440"/>
                  <a:gd name="connsiteY30" fmla="*/ 713119 h 927053"/>
                  <a:gd name="connsiteX31" fmla="*/ 526612 w 1042440"/>
                  <a:gd name="connsiteY31" fmla="*/ 696662 h 927053"/>
                  <a:gd name="connsiteX32" fmla="*/ 608895 w 1042440"/>
                  <a:gd name="connsiteY32" fmla="*/ 641807 h 927053"/>
                  <a:gd name="connsiteX33" fmla="*/ 715862 w 1042440"/>
                  <a:gd name="connsiteY33" fmla="*/ 510154 h 927053"/>
                  <a:gd name="connsiteX34" fmla="*/ 718605 w 1042440"/>
                  <a:gd name="connsiteY34" fmla="*/ 501926 h 927053"/>
                  <a:gd name="connsiteX35" fmla="*/ 726833 w 1042440"/>
                  <a:gd name="connsiteY35" fmla="*/ 375758 h 927053"/>
                  <a:gd name="connsiteX36" fmla="*/ 707634 w 1042440"/>
                  <a:gd name="connsiteY36" fmla="*/ 345588 h 927053"/>
                  <a:gd name="connsiteX37" fmla="*/ 715862 w 1042440"/>
                  <a:gd name="connsiteY37" fmla="*/ 331874 h 927053"/>
                  <a:gd name="connsiteX38" fmla="*/ 699406 w 1042440"/>
                  <a:gd name="connsiteY38" fmla="*/ 315418 h 927053"/>
                  <a:gd name="connsiteX39" fmla="*/ 625351 w 1042440"/>
                  <a:gd name="connsiteY39" fmla="*/ 315418 h 927053"/>
                  <a:gd name="connsiteX40" fmla="*/ 608895 w 1042440"/>
                  <a:gd name="connsiteY40" fmla="*/ 331874 h 927053"/>
                  <a:gd name="connsiteX41" fmla="*/ 625351 w 1042440"/>
                  <a:gd name="connsiteY41" fmla="*/ 348331 h 927053"/>
                  <a:gd name="connsiteX42" fmla="*/ 680206 w 1042440"/>
                  <a:gd name="connsiteY42" fmla="*/ 348331 h 927053"/>
                  <a:gd name="connsiteX43" fmla="*/ 674720 w 1042440"/>
                  <a:gd name="connsiteY43" fmla="*/ 353817 h 927053"/>
                  <a:gd name="connsiteX44" fmla="*/ 614379 w 1042440"/>
                  <a:gd name="connsiteY44" fmla="*/ 414157 h 927053"/>
                  <a:gd name="connsiteX45" fmla="*/ 581467 w 1042440"/>
                  <a:gd name="connsiteY45" fmla="*/ 455298 h 927053"/>
                  <a:gd name="connsiteX46" fmla="*/ 584209 w 1042440"/>
                  <a:gd name="connsiteY46" fmla="*/ 479984 h 927053"/>
                  <a:gd name="connsiteX47" fmla="*/ 608895 w 1042440"/>
                  <a:gd name="connsiteY47" fmla="*/ 477241 h 927053"/>
                  <a:gd name="connsiteX48" fmla="*/ 628093 w 1042440"/>
                  <a:gd name="connsiteY48" fmla="*/ 452556 h 927053"/>
                  <a:gd name="connsiteX49" fmla="*/ 677464 w 1042440"/>
                  <a:gd name="connsiteY49" fmla="*/ 501926 h 927053"/>
                  <a:gd name="connsiteX50" fmla="*/ 578723 w 1042440"/>
                  <a:gd name="connsiteY50" fmla="*/ 619864 h 927053"/>
                  <a:gd name="connsiteX51" fmla="*/ 512898 w 1042440"/>
                  <a:gd name="connsiteY51" fmla="*/ 663748 h 927053"/>
                  <a:gd name="connsiteX52" fmla="*/ 249591 w 1042440"/>
                  <a:gd name="connsiteY52" fmla="*/ 740546 h 927053"/>
                  <a:gd name="connsiteX53" fmla="*/ 260563 w 1042440"/>
                  <a:gd name="connsiteY53" fmla="*/ 773459 h 927053"/>
                  <a:gd name="connsiteX54" fmla="*/ 318160 w 1042440"/>
                  <a:gd name="connsiteY54" fmla="*/ 754260 h 927053"/>
                  <a:gd name="connsiteX55" fmla="*/ 318160 w 1042440"/>
                  <a:gd name="connsiteY55" fmla="*/ 894140 h 927053"/>
                  <a:gd name="connsiteX56" fmla="*/ 296219 w 1042440"/>
                  <a:gd name="connsiteY56" fmla="*/ 894140 h 927053"/>
                  <a:gd name="connsiteX57" fmla="*/ 279763 w 1042440"/>
                  <a:gd name="connsiteY57" fmla="*/ 910597 h 927053"/>
                  <a:gd name="connsiteX58" fmla="*/ 296219 w 1042440"/>
                  <a:gd name="connsiteY58" fmla="*/ 927054 h 927053"/>
                  <a:gd name="connsiteX59" fmla="*/ 397701 w 1042440"/>
                  <a:gd name="connsiteY59" fmla="*/ 927054 h 927053"/>
                  <a:gd name="connsiteX60" fmla="*/ 414157 w 1042440"/>
                  <a:gd name="connsiteY60" fmla="*/ 910597 h 927053"/>
                  <a:gd name="connsiteX61" fmla="*/ 397701 w 1042440"/>
                  <a:gd name="connsiteY61" fmla="*/ 894140 h 927053"/>
                  <a:gd name="connsiteX62" fmla="*/ 351074 w 1042440"/>
                  <a:gd name="connsiteY62" fmla="*/ 894140 h 927053"/>
                  <a:gd name="connsiteX63" fmla="*/ 351074 w 1042440"/>
                  <a:gd name="connsiteY63" fmla="*/ 748774 h 927053"/>
                  <a:gd name="connsiteX64" fmla="*/ 976425 w 1042440"/>
                  <a:gd name="connsiteY64" fmla="*/ 748774 h 927053"/>
                  <a:gd name="connsiteX65" fmla="*/ 1042252 w 1042440"/>
                  <a:gd name="connsiteY65" fmla="*/ 682948 h 927053"/>
                  <a:gd name="connsiteX66" fmla="*/ 1042252 w 1042440"/>
                  <a:gd name="connsiteY66" fmla="*/ 128910 h 927053"/>
                  <a:gd name="connsiteX67" fmla="*/ 979168 w 1042440"/>
                  <a:gd name="connsiteY67" fmla="*/ 60341 h 927053"/>
                  <a:gd name="connsiteX68" fmla="*/ 979168 w 1042440"/>
                  <a:gd name="connsiteY68" fmla="*/ 60341 h 927053"/>
                  <a:gd name="connsiteX69" fmla="*/ 831058 w 1042440"/>
                  <a:gd name="connsiteY69" fmla="*/ 30170 h 927053"/>
                  <a:gd name="connsiteX70" fmla="*/ 899627 w 1042440"/>
                  <a:gd name="connsiteY70" fmla="*/ 30170 h 927053"/>
                  <a:gd name="connsiteX71" fmla="*/ 899627 w 1042440"/>
                  <a:gd name="connsiteY71" fmla="*/ 57598 h 927053"/>
                  <a:gd name="connsiteX72" fmla="*/ 831058 w 1042440"/>
                  <a:gd name="connsiteY72" fmla="*/ 57598 h 927053"/>
                  <a:gd name="connsiteX73" fmla="*/ 831058 w 1042440"/>
                  <a:gd name="connsiteY73" fmla="*/ 30170 h 927053"/>
                  <a:gd name="connsiteX74" fmla="*/ 145366 w 1042440"/>
                  <a:gd name="connsiteY74" fmla="*/ 30170 h 927053"/>
                  <a:gd name="connsiteX75" fmla="*/ 213936 w 1042440"/>
                  <a:gd name="connsiteY75" fmla="*/ 30170 h 927053"/>
                  <a:gd name="connsiteX76" fmla="*/ 213936 w 1042440"/>
                  <a:gd name="connsiteY76" fmla="*/ 57598 h 927053"/>
                  <a:gd name="connsiteX77" fmla="*/ 145366 w 1042440"/>
                  <a:gd name="connsiteY77" fmla="*/ 57598 h 927053"/>
                  <a:gd name="connsiteX78" fmla="*/ 145366 w 1042440"/>
                  <a:gd name="connsiteY78" fmla="*/ 30170 h 927053"/>
                  <a:gd name="connsiteX79" fmla="*/ 696662 w 1042440"/>
                  <a:gd name="connsiteY79" fmla="*/ 383987 h 927053"/>
                  <a:gd name="connsiteX80" fmla="*/ 691178 w 1042440"/>
                  <a:gd name="connsiteY80" fmla="*/ 460784 h 927053"/>
                  <a:gd name="connsiteX81" fmla="*/ 655520 w 1042440"/>
                  <a:gd name="connsiteY81" fmla="*/ 425129 h 927053"/>
                  <a:gd name="connsiteX82" fmla="*/ 696662 w 1042440"/>
                  <a:gd name="connsiteY82" fmla="*/ 383987 h 927053"/>
                  <a:gd name="connsiteX83" fmla="*/ 765231 w 1042440"/>
                  <a:gd name="connsiteY83" fmla="*/ 710376 h 927053"/>
                  <a:gd name="connsiteX84" fmla="*/ 765231 w 1042440"/>
                  <a:gd name="connsiteY84" fmla="*/ 663748 h 927053"/>
                  <a:gd name="connsiteX85" fmla="*/ 910599 w 1042440"/>
                  <a:gd name="connsiteY85" fmla="*/ 663748 h 927053"/>
                  <a:gd name="connsiteX86" fmla="*/ 910599 w 1042440"/>
                  <a:gd name="connsiteY86" fmla="*/ 710376 h 927053"/>
                  <a:gd name="connsiteX87" fmla="*/ 765231 w 1042440"/>
                  <a:gd name="connsiteY87" fmla="*/ 710376 h 92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42440" h="927053">
                    <a:moveTo>
                      <a:pt x="979168" y="60341"/>
                    </a:moveTo>
                    <a:lnTo>
                      <a:pt x="932541" y="60341"/>
                    </a:lnTo>
                    <a:lnTo>
                      <a:pt x="932541" y="16456"/>
                    </a:lnTo>
                    <a:cubicBezTo>
                      <a:pt x="932541" y="8228"/>
                      <a:pt x="924313" y="0"/>
                      <a:pt x="916083" y="0"/>
                    </a:cubicBezTo>
                    <a:lnTo>
                      <a:pt x="814602" y="0"/>
                    </a:lnTo>
                    <a:cubicBezTo>
                      <a:pt x="806373" y="0"/>
                      <a:pt x="798145" y="8228"/>
                      <a:pt x="798145" y="16456"/>
                    </a:cubicBezTo>
                    <a:lnTo>
                      <a:pt x="798145" y="60341"/>
                    </a:lnTo>
                    <a:lnTo>
                      <a:pt x="246849" y="60341"/>
                    </a:lnTo>
                    <a:lnTo>
                      <a:pt x="246849" y="16456"/>
                    </a:lnTo>
                    <a:cubicBezTo>
                      <a:pt x="246849" y="8228"/>
                      <a:pt x="238621" y="0"/>
                      <a:pt x="230391" y="0"/>
                    </a:cubicBezTo>
                    <a:lnTo>
                      <a:pt x="128910" y="0"/>
                    </a:lnTo>
                    <a:cubicBezTo>
                      <a:pt x="120681" y="0"/>
                      <a:pt x="112453" y="8228"/>
                      <a:pt x="112453" y="16456"/>
                    </a:cubicBezTo>
                    <a:lnTo>
                      <a:pt x="112453" y="60341"/>
                    </a:lnTo>
                    <a:lnTo>
                      <a:pt x="74055" y="60341"/>
                    </a:lnTo>
                    <a:cubicBezTo>
                      <a:pt x="32914" y="60341"/>
                      <a:pt x="0" y="93254"/>
                      <a:pt x="0" y="134396"/>
                    </a:cubicBezTo>
                    <a:lnTo>
                      <a:pt x="0" y="540324"/>
                    </a:lnTo>
                    <a:cubicBezTo>
                      <a:pt x="0" y="548553"/>
                      <a:pt x="8228" y="556781"/>
                      <a:pt x="16456" y="556781"/>
                    </a:cubicBezTo>
                    <a:cubicBezTo>
                      <a:pt x="24684" y="556781"/>
                      <a:pt x="32914" y="548553"/>
                      <a:pt x="32914" y="540324"/>
                    </a:cubicBezTo>
                    <a:lnTo>
                      <a:pt x="32914" y="134396"/>
                    </a:lnTo>
                    <a:cubicBezTo>
                      <a:pt x="32914" y="112453"/>
                      <a:pt x="52112" y="93254"/>
                      <a:pt x="74055" y="93254"/>
                    </a:cubicBezTo>
                    <a:lnTo>
                      <a:pt x="981910" y="93254"/>
                    </a:lnTo>
                    <a:cubicBezTo>
                      <a:pt x="1001110" y="93254"/>
                      <a:pt x="1014824" y="106968"/>
                      <a:pt x="1014824" y="126167"/>
                    </a:cubicBezTo>
                    <a:lnTo>
                      <a:pt x="1014824" y="680205"/>
                    </a:lnTo>
                    <a:cubicBezTo>
                      <a:pt x="1014824" y="699405"/>
                      <a:pt x="1001110" y="713119"/>
                      <a:pt x="981910" y="713119"/>
                    </a:cubicBezTo>
                    <a:lnTo>
                      <a:pt x="946255" y="713119"/>
                    </a:lnTo>
                    <a:lnTo>
                      <a:pt x="946255" y="650035"/>
                    </a:lnTo>
                    <a:cubicBezTo>
                      <a:pt x="946255" y="641807"/>
                      <a:pt x="938027" y="633578"/>
                      <a:pt x="929797" y="633578"/>
                    </a:cubicBezTo>
                    <a:lnTo>
                      <a:pt x="748775" y="633578"/>
                    </a:lnTo>
                    <a:cubicBezTo>
                      <a:pt x="740547" y="633578"/>
                      <a:pt x="732319" y="641807"/>
                      <a:pt x="732319" y="650035"/>
                    </a:cubicBezTo>
                    <a:lnTo>
                      <a:pt x="732319" y="713119"/>
                    </a:lnTo>
                    <a:lnTo>
                      <a:pt x="463527" y="713119"/>
                    </a:lnTo>
                    <a:lnTo>
                      <a:pt x="526612" y="696662"/>
                    </a:lnTo>
                    <a:cubicBezTo>
                      <a:pt x="559524" y="688433"/>
                      <a:pt x="586951" y="669234"/>
                      <a:pt x="608895" y="641807"/>
                    </a:cubicBezTo>
                    <a:lnTo>
                      <a:pt x="715862" y="510154"/>
                    </a:lnTo>
                    <a:cubicBezTo>
                      <a:pt x="718605" y="507411"/>
                      <a:pt x="718605" y="504669"/>
                      <a:pt x="718605" y="501926"/>
                    </a:cubicBezTo>
                    <a:lnTo>
                      <a:pt x="726833" y="375758"/>
                    </a:lnTo>
                    <a:cubicBezTo>
                      <a:pt x="726833" y="364787"/>
                      <a:pt x="721348" y="351074"/>
                      <a:pt x="707634" y="345588"/>
                    </a:cubicBezTo>
                    <a:cubicBezTo>
                      <a:pt x="713120" y="342846"/>
                      <a:pt x="715862" y="337360"/>
                      <a:pt x="715862" y="331874"/>
                    </a:cubicBezTo>
                    <a:cubicBezTo>
                      <a:pt x="715862" y="323646"/>
                      <a:pt x="707634" y="315418"/>
                      <a:pt x="699406" y="315418"/>
                    </a:cubicBezTo>
                    <a:lnTo>
                      <a:pt x="625351" y="315418"/>
                    </a:lnTo>
                    <a:cubicBezTo>
                      <a:pt x="617123" y="315418"/>
                      <a:pt x="608895" y="323646"/>
                      <a:pt x="608895" y="331874"/>
                    </a:cubicBezTo>
                    <a:cubicBezTo>
                      <a:pt x="608895" y="340103"/>
                      <a:pt x="617123" y="348331"/>
                      <a:pt x="625351" y="348331"/>
                    </a:cubicBezTo>
                    <a:lnTo>
                      <a:pt x="680206" y="348331"/>
                    </a:lnTo>
                    <a:cubicBezTo>
                      <a:pt x="677464" y="348331"/>
                      <a:pt x="677464" y="351074"/>
                      <a:pt x="674720" y="353817"/>
                    </a:cubicBezTo>
                    <a:lnTo>
                      <a:pt x="614379" y="414157"/>
                    </a:lnTo>
                    <a:cubicBezTo>
                      <a:pt x="603409" y="425129"/>
                      <a:pt x="592437" y="441584"/>
                      <a:pt x="581467" y="455298"/>
                    </a:cubicBezTo>
                    <a:cubicBezTo>
                      <a:pt x="575981" y="463527"/>
                      <a:pt x="575981" y="471755"/>
                      <a:pt x="584209" y="479984"/>
                    </a:cubicBezTo>
                    <a:cubicBezTo>
                      <a:pt x="592437" y="485469"/>
                      <a:pt x="600665" y="485469"/>
                      <a:pt x="608895" y="477241"/>
                    </a:cubicBezTo>
                    <a:lnTo>
                      <a:pt x="628093" y="452556"/>
                    </a:lnTo>
                    <a:lnTo>
                      <a:pt x="677464" y="501926"/>
                    </a:lnTo>
                    <a:lnTo>
                      <a:pt x="578723" y="619864"/>
                    </a:lnTo>
                    <a:cubicBezTo>
                      <a:pt x="562267" y="641807"/>
                      <a:pt x="537582" y="655520"/>
                      <a:pt x="512898" y="663748"/>
                    </a:cubicBezTo>
                    <a:lnTo>
                      <a:pt x="249591" y="740546"/>
                    </a:lnTo>
                    <a:cubicBezTo>
                      <a:pt x="230391" y="746031"/>
                      <a:pt x="238621" y="778945"/>
                      <a:pt x="260563" y="773459"/>
                    </a:cubicBezTo>
                    <a:lnTo>
                      <a:pt x="318160" y="754260"/>
                    </a:lnTo>
                    <a:lnTo>
                      <a:pt x="318160" y="894140"/>
                    </a:lnTo>
                    <a:lnTo>
                      <a:pt x="296219" y="894140"/>
                    </a:lnTo>
                    <a:cubicBezTo>
                      <a:pt x="287991" y="894140"/>
                      <a:pt x="279763" y="902369"/>
                      <a:pt x="279763" y="910597"/>
                    </a:cubicBezTo>
                    <a:cubicBezTo>
                      <a:pt x="279763" y="918826"/>
                      <a:pt x="287991" y="927054"/>
                      <a:pt x="296219" y="927054"/>
                    </a:cubicBezTo>
                    <a:lnTo>
                      <a:pt x="397701" y="927054"/>
                    </a:lnTo>
                    <a:cubicBezTo>
                      <a:pt x="405929" y="927054"/>
                      <a:pt x="414157" y="918826"/>
                      <a:pt x="414157" y="910597"/>
                    </a:cubicBezTo>
                    <a:cubicBezTo>
                      <a:pt x="414157" y="902369"/>
                      <a:pt x="405929" y="894140"/>
                      <a:pt x="397701" y="894140"/>
                    </a:cubicBezTo>
                    <a:lnTo>
                      <a:pt x="351074" y="894140"/>
                    </a:lnTo>
                    <a:lnTo>
                      <a:pt x="351074" y="748774"/>
                    </a:lnTo>
                    <a:lnTo>
                      <a:pt x="976425" y="748774"/>
                    </a:lnTo>
                    <a:cubicBezTo>
                      <a:pt x="1012080" y="748774"/>
                      <a:pt x="1042252" y="718604"/>
                      <a:pt x="1042252" y="682948"/>
                    </a:cubicBezTo>
                    <a:lnTo>
                      <a:pt x="1042252" y="128910"/>
                    </a:lnTo>
                    <a:cubicBezTo>
                      <a:pt x="1044994" y="87768"/>
                      <a:pt x="1017566" y="60341"/>
                      <a:pt x="979168" y="60341"/>
                    </a:cubicBezTo>
                    <a:lnTo>
                      <a:pt x="979168" y="60341"/>
                    </a:lnTo>
                    <a:close/>
                    <a:moveTo>
                      <a:pt x="831058" y="30170"/>
                    </a:moveTo>
                    <a:lnTo>
                      <a:pt x="899627" y="30170"/>
                    </a:lnTo>
                    <a:lnTo>
                      <a:pt x="899627" y="57598"/>
                    </a:lnTo>
                    <a:lnTo>
                      <a:pt x="831058" y="57598"/>
                    </a:lnTo>
                    <a:lnTo>
                      <a:pt x="831058" y="30170"/>
                    </a:lnTo>
                    <a:close/>
                    <a:moveTo>
                      <a:pt x="145366" y="30170"/>
                    </a:moveTo>
                    <a:lnTo>
                      <a:pt x="213936" y="30170"/>
                    </a:lnTo>
                    <a:lnTo>
                      <a:pt x="213936" y="57598"/>
                    </a:lnTo>
                    <a:lnTo>
                      <a:pt x="145366" y="57598"/>
                    </a:lnTo>
                    <a:lnTo>
                      <a:pt x="145366" y="30170"/>
                    </a:lnTo>
                    <a:close/>
                    <a:moveTo>
                      <a:pt x="696662" y="383987"/>
                    </a:moveTo>
                    <a:lnTo>
                      <a:pt x="691178" y="460784"/>
                    </a:lnTo>
                    <a:lnTo>
                      <a:pt x="655520" y="425129"/>
                    </a:lnTo>
                    <a:lnTo>
                      <a:pt x="696662" y="383987"/>
                    </a:lnTo>
                    <a:close/>
                    <a:moveTo>
                      <a:pt x="765231" y="710376"/>
                    </a:moveTo>
                    <a:lnTo>
                      <a:pt x="765231" y="663748"/>
                    </a:lnTo>
                    <a:lnTo>
                      <a:pt x="910599" y="663748"/>
                    </a:lnTo>
                    <a:lnTo>
                      <a:pt x="910599" y="710376"/>
                    </a:lnTo>
                    <a:lnTo>
                      <a:pt x="765231" y="710376"/>
                    </a:lnTo>
                    <a:close/>
                  </a:path>
                </a:pathLst>
              </a:custGeom>
              <a:grpFill/>
              <a:ln w="27426" cap="flat">
                <a:noFill/>
                <a:prstDash val="solid"/>
                <a:miter/>
              </a:ln>
            </p:spPr>
            <p:txBody>
              <a:bodyPr rtlCol="0" anchor="ctr"/>
              <a:lstStyle/>
              <a:p>
                <a:endParaRPr lang="en-US">
                  <a:solidFill>
                    <a:srgbClr val="60220F"/>
                  </a:solidFill>
                </a:endParaRPr>
              </a:p>
            </p:txBody>
          </p:sp>
          <p:sp>
            <p:nvSpPr>
              <p:cNvPr id="29" name="Freeform 1098">
                <a:extLst>
                  <a:ext uri="{FF2B5EF4-FFF2-40B4-BE49-F238E27FC236}">
                    <a16:creationId xmlns:a16="http://schemas.microsoft.com/office/drawing/2014/main" id="{650A8D1F-384B-4A4B-B5FD-7C07C1D2B039}"/>
                  </a:ext>
                </a:extLst>
              </p:cNvPr>
              <p:cNvSpPr/>
              <p:nvPr/>
            </p:nvSpPr>
            <p:spPr>
              <a:xfrm>
                <a:off x="4588722" y="5715398"/>
                <a:ext cx="662087" cy="663747"/>
              </a:xfrm>
              <a:custGeom>
                <a:avLst/>
                <a:gdLst>
                  <a:gd name="connsiteX0" fmla="*/ 312676 w 662087"/>
                  <a:gd name="connsiteY0" fmla="*/ 630835 h 663747"/>
                  <a:gd name="connsiteX1" fmla="*/ 98741 w 662087"/>
                  <a:gd name="connsiteY1" fmla="*/ 630835 h 663747"/>
                  <a:gd name="connsiteX2" fmla="*/ 98741 w 662087"/>
                  <a:gd name="connsiteY2" fmla="*/ 543067 h 663747"/>
                  <a:gd name="connsiteX3" fmla="*/ 137138 w 662087"/>
                  <a:gd name="connsiteY3" fmla="*/ 378501 h 663747"/>
                  <a:gd name="connsiteX4" fmla="*/ 211193 w 662087"/>
                  <a:gd name="connsiteY4" fmla="*/ 331874 h 663747"/>
                  <a:gd name="connsiteX5" fmla="*/ 493698 w 662087"/>
                  <a:gd name="connsiteY5" fmla="*/ 331874 h 663747"/>
                  <a:gd name="connsiteX6" fmla="*/ 655522 w 662087"/>
                  <a:gd name="connsiteY6" fmla="*/ 274276 h 663747"/>
                  <a:gd name="connsiteX7" fmla="*/ 658264 w 662087"/>
                  <a:gd name="connsiteY7" fmla="*/ 249591 h 663747"/>
                  <a:gd name="connsiteX8" fmla="*/ 633580 w 662087"/>
                  <a:gd name="connsiteY8" fmla="*/ 246849 h 663747"/>
                  <a:gd name="connsiteX9" fmla="*/ 493698 w 662087"/>
                  <a:gd name="connsiteY9" fmla="*/ 298961 h 663747"/>
                  <a:gd name="connsiteX10" fmla="*/ 373017 w 662087"/>
                  <a:gd name="connsiteY10" fmla="*/ 298961 h 663747"/>
                  <a:gd name="connsiteX11" fmla="*/ 403187 w 662087"/>
                  <a:gd name="connsiteY11" fmla="*/ 224906 h 663747"/>
                  <a:gd name="connsiteX12" fmla="*/ 403187 w 662087"/>
                  <a:gd name="connsiteY12" fmla="*/ 164566 h 663747"/>
                  <a:gd name="connsiteX13" fmla="*/ 479984 w 662087"/>
                  <a:gd name="connsiteY13" fmla="*/ 82283 h 663747"/>
                  <a:gd name="connsiteX14" fmla="*/ 397701 w 662087"/>
                  <a:gd name="connsiteY14" fmla="*/ 0 h 663747"/>
                  <a:gd name="connsiteX15" fmla="*/ 323646 w 662087"/>
                  <a:gd name="connsiteY15" fmla="*/ 27428 h 663747"/>
                  <a:gd name="connsiteX16" fmla="*/ 285248 w 662087"/>
                  <a:gd name="connsiteY16" fmla="*/ 43884 h 663747"/>
                  <a:gd name="connsiteX17" fmla="*/ 238621 w 662087"/>
                  <a:gd name="connsiteY17" fmla="*/ 43884 h 663747"/>
                  <a:gd name="connsiteX18" fmla="*/ 170052 w 662087"/>
                  <a:gd name="connsiteY18" fmla="*/ 112453 h 663747"/>
                  <a:gd name="connsiteX19" fmla="*/ 170052 w 662087"/>
                  <a:gd name="connsiteY19" fmla="*/ 238620 h 663747"/>
                  <a:gd name="connsiteX20" fmla="*/ 181024 w 662087"/>
                  <a:gd name="connsiteY20" fmla="*/ 277018 h 663747"/>
                  <a:gd name="connsiteX21" fmla="*/ 194737 w 662087"/>
                  <a:gd name="connsiteY21" fmla="*/ 290732 h 663747"/>
                  <a:gd name="connsiteX22" fmla="*/ 213936 w 662087"/>
                  <a:gd name="connsiteY22" fmla="*/ 301704 h 663747"/>
                  <a:gd name="connsiteX23" fmla="*/ 106969 w 662087"/>
                  <a:gd name="connsiteY23" fmla="*/ 364787 h 663747"/>
                  <a:gd name="connsiteX24" fmla="*/ 65827 w 662087"/>
                  <a:gd name="connsiteY24" fmla="*/ 543067 h 663747"/>
                  <a:gd name="connsiteX25" fmla="*/ 65827 w 662087"/>
                  <a:gd name="connsiteY25" fmla="*/ 630835 h 663747"/>
                  <a:gd name="connsiteX26" fmla="*/ 16458 w 662087"/>
                  <a:gd name="connsiteY26" fmla="*/ 630835 h 663747"/>
                  <a:gd name="connsiteX27" fmla="*/ 0 w 662087"/>
                  <a:gd name="connsiteY27" fmla="*/ 647291 h 663747"/>
                  <a:gd name="connsiteX28" fmla="*/ 16458 w 662087"/>
                  <a:gd name="connsiteY28" fmla="*/ 663748 h 663747"/>
                  <a:gd name="connsiteX29" fmla="*/ 315418 w 662087"/>
                  <a:gd name="connsiteY29" fmla="*/ 663748 h 663747"/>
                  <a:gd name="connsiteX30" fmla="*/ 331876 w 662087"/>
                  <a:gd name="connsiteY30" fmla="*/ 647291 h 663747"/>
                  <a:gd name="connsiteX31" fmla="*/ 312676 w 662087"/>
                  <a:gd name="connsiteY31" fmla="*/ 630835 h 663747"/>
                  <a:gd name="connsiteX32" fmla="*/ 312676 w 662087"/>
                  <a:gd name="connsiteY32" fmla="*/ 630835 h 663747"/>
                  <a:gd name="connsiteX33" fmla="*/ 285248 w 662087"/>
                  <a:gd name="connsiteY33" fmla="*/ 298961 h 663747"/>
                  <a:gd name="connsiteX34" fmla="*/ 257821 w 662087"/>
                  <a:gd name="connsiteY34" fmla="*/ 293475 h 663747"/>
                  <a:gd name="connsiteX35" fmla="*/ 268791 w 662087"/>
                  <a:gd name="connsiteY35" fmla="*/ 285247 h 663747"/>
                  <a:gd name="connsiteX36" fmla="*/ 290734 w 662087"/>
                  <a:gd name="connsiteY36" fmla="*/ 238620 h 663747"/>
                  <a:gd name="connsiteX37" fmla="*/ 290734 w 662087"/>
                  <a:gd name="connsiteY37" fmla="*/ 164566 h 663747"/>
                  <a:gd name="connsiteX38" fmla="*/ 364788 w 662087"/>
                  <a:gd name="connsiteY38" fmla="*/ 164566 h 663747"/>
                  <a:gd name="connsiteX39" fmla="*/ 364788 w 662087"/>
                  <a:gd name="connsiteY39" fmla="*/ 224906 h 663747"/>
                  <a:gd name="connsiteX40" fmla="*/ 290734 w 662087"/>
                  <a:gd name="connsiteY40" fmla="*/ 298961 h 663747"/>
                  <a:gd name="connsiteX41" fmla="*/ 285248 w 662087"/>
                  <a:gd name="connsiteY41" fmla="*/ 298961 h 663747"/>
                  <a:gd name="connsiteX42" fmla="*/ 200222 w 662087"/>
                  <a:gd name="connsiteY42" fmla="*/ 235877 h 663747"/>
                  <a:gd name="connsiteX43" fmla="*/ 200222 w 662087"/>
                  <a:gd name="connsiteY43" fmla="*/ 109710 h 663747"/>
                  <a:gd name="connsiteX44" fmla="*/ 235879 w 662087"/>
                  <a:gd name="connsiteY44" fmla="*/ 74054 h 663747"/>
                  <a:gd name="connsiteX45" fmla="*/ 282505 w 662087"/>
                  <a:gd name="connsiteY45" fmla="*/ 74054 h 663747"/>
                  <a:gd name="connsiteX46" fmla="*/ 345590 w 662087"/>
                  <a:gd name="connsiteY46" fmla="*/ 46626 h 663747"/>
                  <a:gd name="connsiteX47" fmla="*/ 394959 w 662087"/>
                  <a:gd name="connsiteY47" fmla="*/ 30170 h 663747"/>
                  <a:gd name="connsiteX48" fmla="*/ 444329 w 662087"/>
                  <a:gd name="connsiteY48" fmla="*/ 79540 h 663747"/>
                  <a:gd name="connsiteX49" fmla="*/ 394959 w 662087"/>
                  <a:gd name="connsiteY49" fmla="*/ 128909 h 663747"/>
                  <a:gd name="connsiteX50" fmla="*/ 277021 w 662087"/>
                  <a:gd name="connsiteY50" fmla="*/ 128909 h 663747"/>
                  <a:gd name="connsiteX51" fmla="*/ 260563 w 662087"/>
                  <a:gd name="connsiteY51" fmla="*/ 145366 h 663747"/>
                  <a:gd name="connsiteX52" fmla="*/ 260563 w 662087"/>
                  <a:gd name="connsiteY52" fmla="*/ 235877 h 663747"/>
                  <a:gd name="connsiteX53" fmla="*/ 224907 w 662087"/>
                  <a:gd name="connsiteY53" fmla="*/ 263305 h 663747"/>
                  <a:gd name="connsiteX54" fmla="*/ 200222 w 662087"/>
                  <a:gd name="connsiteY54" fmla="*/ 235877 h 663747"/>
                  <a:gd name="connsiteX55" fmla="*/ 200222 w 662087"/>
                  <a:gd name="connsiteY55" fmla="*/ 235877 h 6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62087" h="663747">
                    <a:moveTo>
                      <a:pt x="312676" y="630835"/>
                    </a:moveTo>
                    <a:lnTo>
                      <a:pt x="98741" y="630835"/>
                    </a:lnTo>
                    <a:lnTo>
                      <a:pt x="98741" y="543067"/>
                    </a:lnTo>
                    <a:cubicBezTo>
                      <a:pt x="98741" y="485468"/>
                      <a:pt x="112454" y="430613"/>
                      <a:pt x="137138" y="378501"/>
                    </a:cubicBezTo>
                    <a:cubicBezTo>
                      <a:pt x="150852" y="351073"/>
                      <a:pt x="178280" y="331874"/>
                      <a:pt x="211193" y="331874"/>
                    </a:cubicBezTo>
                    <a:lnTo>
                      <a:pt x="493698" y="331874"/>
                    </a:lnTo>
                    <a:cubicBezTo>
                      <a:pt x="551297" y="331874"/>
                      <a:pt x="608895" y="309932"/>
                      <a:pt x="655522" y="274276"/>
                    </a:cubicBezTo>
                    <a:cubicBezTo>
                      <a:pt x="663750" y="268790"/>
                      <a:pt x="663750" y="257819"/>
                      <a:pt x="658264" y="249591"/>
                    </a:cubicBezTo>
                    <a:cubicBezTo>
                      <a:pt x="652778" y="241363"/>
                      <a:pt x="641808" y="241363"/>
                      <a:pt x="633580" y="246849"/>
                    </a:cubicBezTo>
                    <a:cubicBezTo>
                      <a:pt x="595181" y="279761"/>
                      <a:pt x="545811" y="298961"/>
                      <a:pt x="493698" y="298961"/>
                    </a:cubicBezTo>
                    <a:lnTo>
                      <a:pt x="373017" y="298961"/>
                    </a:lnTo>
                    <a:cubicBezTo>
                      <a:pt x="392215" y="279761"/>
                      <a:pt x="403187" y="252334"/>
                      <a:pt x="403187" y="224906"/>
                    </a:cubicBezTo>
                    <a:lnTo>
                      <a:pt x="403187" y="164566"/>
                    </a:lnTo>
                    <a:cubicBezTo>
                      <a:pt x="447071" y="161823"/>
                      <a:pt x="479984" y="126166"/>
                      <a:pt x="479984" y="82283"/>
                    </a:cubicBezTo>
                    <a:cubicBezTo>
                      <a:pt x="479984" y="35656"/>
                      <a:pt x="441587" y="0"/>
                      <a:pt x="397701" y="0"/>
                    </a:cubicBezTo>
                    <a:cubicBezTo>
                      <a:pt x="370274" y="0"/>
                      <a:pt x="342846" y="5485"/>
                      <a:pt x="323646" y="27428"/>
                    </a:cubicBezTo>
                    <a:cubicBezTo>
                      <a:pt x="315418" y="38399"/>
                      <a:pt x="301704" y="43884"/>
                      <a:pt x="285248" y="43884"/>
                    </a:cubicBezTo>
                    <a:lnTo>
                      <a:pt x="238621" y="43884"/>
                    </a:lnTo>
                    <a:cubicBezTo>
                      <a:pt x="200222" y="43884"/>
                      <a:pt x="170052" y="74054"/>
                      <a:pt x="170052" y="112453"/>
                    </a:cubicBezTo>
                    <a:lnTo>
                      <a:pt x="170052" y="238620"/>
                    </a:lnTo>
                    <a:cubicBezTo>
                      <a:pt x="170052" y="252334"/>
                      <a:pt x="172794" y="266047"/>
                      <a:pt x="181024" y="277018"/>
                    </a:cubicBezTo>
                    <a:cubicBezTo>
                      <a:pt x="183766" y="282504"/>
                      <a:pt x="189252" y="287990"/>
                      <a:pt x="194737" y="290732"/>
                    </a:cubicBezTo>
                    <a:cubicBezTo>
                      <a:pt x="200222" y="293475"/>
                      <a:pt x="208451" y="296218"/>
                      <a:pt x="213936" y="301704"/>
                    </a:cubicBezTo>
                    <a:cubicBezTo>
                      <a:pt x="170052" y="301704"/>
                      <a:pt x="126168" y="326389"/>
                      <a:pt x="106969" y="364787"/>
                    </a:cubicBezTo>
                    <a:cubicBezTo>
                      <a:pt x="79541" y="419642"/>
                      <a:pt x="65827" y="482725"/>
                      <a:pt x="65827" y="543067"/>
                    </a:cubicBezTo>
                    <a:lnTo>
                      <a:pt x="65827" y="630835"/>
                    </a:lnTo>
                    <a:lnTo>
                      <a:pt x="16458" y="630835"/>
                    </a:lnTo>
                    <a:cubicBezTo>
                      <a:pt x="8228" y="630835"/>
                      <a:pt x="0" y="639063"/>
                      <a:pt x="0" y="647291"/>
                    </a:cubicBezTo>
                    <a:cubicBezTo>
                      <a:pt x="0" y="655520"/>
                      <a:pt x="8228" y="663748"/>
                      <a:pt x="16458" y="663748"/>
                    </a:cubicBezTo>
                    <a:lnTo>
                      <a:pt x="315418" y="663748"/>
                    </a:lnTo>
                    <a:cubicBezTo>
                      <a:pt x="323646" y="663748"/>
                      <a:pt x="331876" y="655520"/>
                      <a:pt x="331876" y="647291"/>
                    </a:cubicBezTo>
                    <a:cubicBezTo>
                      <a:pt x="331876" y="639063"/>
                      <a:pt x="320904" y="630835"/>
                      <a:pt x="312676" y="630835"/>
                    </a:cubicBezTo>
                    <a:lnTo>
                      <a:pt x="312676" y="630835"/>
                    </a:lnTo>
                    <a:close/>
                    <a:moveTo>
                      <a:pt x="285248" y="298961"/>
                    </a:moveTo>
                    <a:cubicBezTo>
                      <a:pt x="277021" y="298961"/>
                      <a:pt x="266049" y="296218"/>
                      <a:pt x="257821" y="293475"/>
                    </a:cubicBezTo>
                    <a:cubicBezTo>
                      <a:pt x="260563" y="290732"/>
                      <a:pt x="266049" y="287990"/>
                      <a:pt x="268791" y="285247"/>
                    </a:cubicBezTo>
                    <a:cubicBezTo>
                      <a:pt x="282505" y="274276"/>
                      <a:pt x="290734" y="257819"/>
                      <a:pt x="290734" y="238620"/>
                    </a:cubicBezTo>
                    <a:lnTo>
                      <a:pt x="290734" y="164566"/>
                    </a:lnTo>
                    <a:lnTo>
                      <a:pt x="364788" y="164566"/>
                    </a:lnTo>
                    <a:lnTo>
                      <a:pt x="364788" y="224906"/>
                    </a:lnTo>
                    <a:cubicBezTo>
                      <a:pt x="364788" y="266047"/>
                      <a:pt x="331876" y="298961"/>
                      <a:pt x="290734" y="298961"/>
                    </a:cubicBezTo>
                    <a:cubicBezTo>
                      <a:pt x="287991" y="298961"/>
                      <a:pt x="287991" y="298961"/>
                      <a:pt x="285248" y="298961"/>
                    </a:cubicBezTo>
                    <a:close/>
                    <a:moveTo>
                      <a:pt x="200222" y="235877"/>
                    </a:moveTo>
                    <a:lnTo>
                      <a:pt x="200222" y="109710"/>
                    </a:lnTo>
                    <a:cubicBezTo>
                      <a:pt x="200222" y="90511"/>
                      <a:pt x="216679" y="74054"/>
                      <a:pt x="235879" y="74054"/>
                    </a:cubicBezTo>
                    <a:lnTo>
                      <a:pt x="282505" y="74054"/>
                    </a:lnTo>
                    <a:cubicBezTo>
                      <a:pt x="307190" y="74054"/>
                      <a:pt x="329132" y="63083"/>
                      <a:pt x="345590" y="46626"/>
                    </a:cubicBezTo>
                    <a:cubicBezTo>
                      <a:pt x="359304" y="32913"/>
                      <a:pt x="375759" y="30170"/>
                      <a:pt x="394959" y="30170"/>
                    </a:cubicBezTo>
                    <a:cubicBezTo>
                      <a:pt x="422387" y="30170"/>
                      <a:pt x="444329" y="52112"/>
                      <a:pt x="444329" y="79540"/>
                    </a:cubicBezTo>
                    <a:cubicBezTo>
                      <a:pt x="444329" y="106968"/>
                      <a:pt x="422387" y="128909"/>
                      <a:pt x="394959" y="128909"/>
                    </a:cubicBezTo>
                    <a:lnTo>
                      <a:pt x="277021" y="128909"/>
                    </a:lnTo>
                    <a:cubicBezTo>
                      <a:pt x="268791" y="128909"/>
                      <a:pt x="260563" y="137138"/>
                      <a:pt x="260563" y="145366"/>
                    </a:cubicBezTo>
                    <a:lnTo>
                      <a:pt x="260563" y="235877"/>
                    </a:lnTo>
                    <a:cubicBezTo>
                      <a:pt x="260563" y="255077"/>
                      <a:pt x="244107" y="268790"/>
                      <a:pt x="224907" y="263305"/>
                    </a:cubicBezTo>
                    <a:cubicBezTo>
                      <a:pt x="208451" y="260562"/>
                      <a:pt x="200222" y="249591"/>
                      <a:pt x="200222" y="235877"/>
                    </a:cubicBezTo>
                    <a:lnTo>
                      <a:pt x="200222" y="235877"/>
                    </a:lnTo>
                    <a:close/>
                  </a:path>
                </a:pathLst>
              </a:custGeom>
              <a:grpFill/>
              <a:ln w="27426" cap="flat">
                <a:noFill/>
                <a:prstDash val="solid"/>
                <a:miter/>
              </a:ln>
            </p:spPr>
            <p:txBody>
              <a:bodyPr rtlCol="0" anchor="ctr"/>
              <a:lstStyle/>
              <a:p>
                <a:endParaRPr lang="en-US">
                  <a:solidFill>
                    <a:srgbClr val="60220F"/>
                  </a:solidFill>
                </a:endParaRPr>
              </a:p>
            </p:txBody>
          </p:sp>
          <p:sp>
            <p:nvSpPr>
              <p:cNvPr id="30" name="Freeform 1099">
                <a:extLst>
                  <a:ext uri="{FF2B5EF4-FFF2-40B4-BE49-F238E27FC236}">
                    <a16:creationId xmlns:a16="http://schemas.microsoft.com/office/drawing/2014/main" id="{FD4E3F29-4FC3-45C4-B552-9F790069A49F}"/>
                  </a:ext>
                </a:extLst>
              </p:cNvPr>
              <p:cNvSpPr/>
              <p:nvPr/>
            </p:nvSpPr>
            <p:spPr>
              <a:xfrm>
                <a:off x="5142762" y="5613916"/>
                <a:ext cx="123424" cy="93253"/>
              </a:xfrm>
              <a:custGeom>
                <a:avLst/>
                <a:gdLst>
                  <a:gd name="connsiteX0" fmla="*/ 16456 w 123424"/>
                  <a:gd name="connsiteY0" fmla="*/ 93254 h 93253"/>
                  <a:gd name="connsiteX1" fmla="*/ 106969 w 123424"/>
                  <a:gd name="connsiteY1" fmla="*/ 93254 h 93253"/>
                  <a:gd name="connsiteX2" fmla="*/ 123425 w 123424"/>
                  <a:gd name="connsiteY2" fmla="*/ 76797 h 93253"/>
                  <a:gd name="connsiteX3" fmla="*/ 123425 w 123424"/>
                  <a:gd name="connsiteY3" fmla="*/ 16457 h 93253"/>
                  <a:gd name="connsiteX4" fmla="*/ 106969 w 123424"/>
                  <a:gd name="connsiteY4" fmla="*/ 0 h 93253"/>
                  <a:gd name="connsiteX5" fmla="*/ 16456 w 123424"/>
                  <a:gd name="connsiteY5" fmla="*/ 0 h 93253"/>
                  <a:gd name="connsiteX6" fmla="*/ 0 w 123424"/>
                  <a:gd name="connsiteY6" fmla="*/ 16457 h 93253"/>
                  <a:gd name="connsiteX7" fmla="*/ 0 w 123424"/>
                  <a:gd name="connsiteY7" fmla="*/ 76797 h 93253"/>
                  <a:gd name="connsiteX8" fmla="*/ 16456 w 123424"/>
                  <a:gd name="connsiteY8" fmla="*/ 93254 h 93253"/>
                  <a:gd name="connsiteX9" fmla="*/ 32914 w 123424"/>
                  <a:gd name="connsiteY9" fmla="*/ 32913 h 93253"/>
                  <a:gd name="connsiteX10" fmla="*/ 90511 w 123424"/>
                  <a:gd name="connsiteY10" fmla="*/ 32913 h 93253"/>
                  <a:gd name="connsiteX11" fmla="*/ 90511 w 123424"/>
                  <a:gd name="connsiteY11" fmla="*/ 60341 h 93253"/>
                  <a:gd name="connsiteX12" fmla="*/ 32914 w 123424"/>
                  <a:gd name="connsiteY12" fmla="*/ 60341 h 93253"/>
                  <a:gd name="connsiteX13" fmla="*/ 32914 w 123424"/>
                  <a:gd name="connsiteY13" fmla="*/ 32913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16456" y="93254"/>
                    </a:move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ubicBezTo>
                      <a:pt x="0" y="87769"/>
                      <a:pt x="5486" y="93254"/>
                      <a:pt x="16456" y="93254"/>
                    </a:cubicBezTo>
                    <a:close/>
                    <a:moveTo>
                      <a:pt x="32914" y="32913"/>
                    </a:moveTo>
                    <a:lnTo>
                      <a:pt x="90511" y="32913"/>
                    </a:lnTo>
                    <a:lnTo>
                      <a:pt x="90511" y="60341"/>
                    </a:lnTo>
                    <a:lnTo>
                      <a:pt x="32914" y="60341"/>
                    </a:lnTo>
                    <a:lnTo>
                      <a:pt x="32914" y="32913"/>
                    </a:lnTo>
                    <a:close/>
                  </a:path>
                </a:pathLst>
              </a:custGeom>
              <a:solidFill>
                <a:srgbClr val="F9A169"/>
              </a:solidFill>
              <a:ln w="27426" cap="flat">
                <a:noFill/>
                <a:prstDash val="solid"/>
                <a:miter/>
              </a:ln>
            </p:spPr>
            <p:txBody>
              <a:bodyPr rtlCol="0" anchor="ctr"/>
              <a:lstStyle/>
              <a:p>
                <a:endParaRPr lang="en-US">
                  <a:solidFill>
                    <a:srgbClr val="60220F"/>
                  </a:solidFill>
                </a:endParaRPr>
              </a:p>
            </p:txBody>
          </p:sp>
          <p:sp>
            <p:nvSpPr>
              <p:cNvPr id="31" name="Freeform 1100">
                <a:extLst>
                  <a:ext uri="{FF2B5EF4-FFF2-40B4-BE49-F238E27FC236}">
                    <a16:creationId xmlns:a16="http://schemas.microsoft.com/office/drawing/2014/main" id="{DEE28123-AF55-42C8-A2D8-2B9EB2C73B3E}"/>
                  </a:ext>
                </a:extLst>
              </p:cNvPr>
              <p:cNvSpPr/>
              <p:nvPr/>
            </p:nvSpPr>
            <p:spPr>
              <a:xfrm>
                <a:off x="5142762" y="5740083"/>
                <a:ext cx="123424" cy="93253"/>
              </a:xfrm>
              <a:custGeom>
                <a:avLst/>
                <a:gdLst>
                  <a:gd name="connsiteX0" fmla="*/ 0 w 123424"/>
                  <a:gd name="connsiteY0" fmla="*/ 76797 h 93253"/>
                  <a:gd name="connsiteX1" fmla="*/ 16456 w 123424"/>
                  <a:gd name="connsiteY1" fmla="*/ 93254 h 93253"/>
                  <a:gd name="connsiteX2" fmla="*/ 106969 w 123424"/>
                  <a:gd name="connsiteY2" fmla="*/ 93254 h 93253"/>
                  <a:gd name="connsiteX3" fmla="*/ 123425 w 123424"/>
                  <a:gd name="connsiteY3" fmla="*/ 76797 h 93253"/>
                  <a:gd name="connsiteX4" fmla="*/ 123425 w 123424"/>
                  <a:gd name="connsiteY4" fmla="*/ 16457 h 93253"/>
                  <a:gd name="connsiteX5" fmla="*/ 106969 w 123424"/>
                  <a:gd name="connsiteY5" fmla="*/ 0 h 93253"/>
                  <a:gd name="connsiteX6" fmla="*/ 16456 w 123424"/>
                  <a:gd name="connsiteY6" fmla="*/ 0 h 93253"/>
                  <a:gd name="connsiteX7" fmla="*/ 0 w 123424"/>
                  <a:gd name="connsiteY7" fmla="*/ 16457 h 93253"/>
                  <a:gd name="connsiteX8" fmla="*/ 0 w 123424"/>
                  <a:gd name="connsiteY8" fmla="*/ 76797 h 93253"/>
                  <a:gd name="connsiteX9" fmla="*/ 32914 w 123424"/>
                  <a:gd name="connsiteY9" fmla="*/ 30171 h 93253"/>
                  <a:gd name="connsiteX10" fmla="*/ 90511 w 123424"/>
                  <a:gd name="connsiteY10" fmla="*/ 30171 h 93253"/>
                  <a:gd name="connsiteX11" fmla="*/ 90511 w 123424"/>
                  <a:gd name="connsiteY11" fmla="*/ 57598 h 93253"/>
                  <a:gd name="connsiteX12" fmla="*/ 32914 w 123424"/>
                  <a:gd name="connsiteY12" fmla="*/ 57598 h 93253"/>
                  <a:gd name="connsiteX13" fmla="*/ 32914 w 123424"/>
                  <a:gd name="connsiteY13" fmla="*/ 30171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0" y="76797"/>
                    </a:moveTo>
                    <a:cubicBezTo>
                      <a:pt x="0" y="85026"/>
                      <a:pt x="8228" y="93254"/>
                      <a:pt x="16456" y="93254"/>
                    </a:cubicBez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lose/>
                    <a:moveTo>
                      <a:pt x="32914" y="30171"/>
                    </a:moveTo>
                    <a:lnTo>
                      <a:pt x="90511" y="30171"/>
                    </a:lnTo>
                    <a:lnTo>
                      <a:pt x="90511" y="57598"/>
                    </a:lnTo>
                    <a:lnTo>
                      <a:pt x="32914" y="57598"/>
                    </a:lnTo>
                    <a:lnTo>
                      <a:pt x="32914" y="30171"/>
                    </a:lnTo>
                    <a:close/>
                  </a:path>
                </a:pathLst>
              </a:custGeom>
              <a:solidFill>
                <a:srgbClr val="F9A169"/>
              </a:solidFill>
              <a:ln w="27426" cap="flat">
                <a:noFill/>
                <a:prstDash val="solid"/>
                <a:miter/>
              </a:ln>
            </p:spPr>
            <p:txBody>
              <a:bodyPr rtlCol="0" anchor="ctr"/>
              <a:lstStyle/>
              <a:p>
                <a:endParaRPr lang="en-US">
                  <a:solidFill>
                    <a:srgbClr val="60220F"/>
                  </a:solidFill>
                </a:endParaRPr>
              </a:p>
            </p:txBody>
          </p:sp>
          <p:sp>
            <p:nvSpPr>
              <p:cNvPr id="32" name="Freeform 1101">
                <a:extLst>
                  <a:ext uri="{FF2B5EF4-FFF2-40B4-BE49-F238E27FC236}">
                    <a16:creationId xmlns:a16="http://schemas.microsoft.com/office/drawing/2014/main" id="{C9A0D907-7800-4606-80B8-269FA45BFBEA}"/>
                  </a:ext>
                </a:extLst>
              </p:cNvPr>
              <p:cNvSpPr/>
              <p:nvPr/>
            </p:nvSpPr>
            <p:spPr>
              <a:xfrm>
                <a:off x="5296356" y="5644086"/>
                <a:ext cx="329132" cy="32912"/>
              </a:xfrm>
              <a:custGeom>
                <a:avLst/>
                <a:gdLst>
                  <a:gd name="connsiteX0" fmla="*/ 16458 w 329132"/>
                  <a:gd name="connsiteY0" fmla="*/ 32913 h 32912"/>
                  <a:gd name="connsiteX1" fmla="*/ 312676 w 329132"/>
                  <a:gd name="connsiteY1" fmla="*/ 32913 h 32912"/>
                  <a:gd name="connsiteX2" fmla="*/ 329132 w 329132"/>
                  <a:gd name="connsiteY2" fmla="*/ 16457 h 32912"/>
                  <a:gd name="connsiteX3" fmla="*/ 312676 w 329132"/>
                  <a:gd name="connsiteY3" fmla="*/ 0 h 32912"/>
                  <a:gd name="connsiteX4" fmla="*/ 16458 w 329132"/>
                  <a:gd name="connsiteY4" fmla="*/ 0 h 32912"/>
                  <a:gd name="connsiteX5" fmla="*/ 0 w 329132"/>
                  <a:gd name="connsiteY5" fmla="*/ 16457 h 32912"/>
                  <a:gd name="connsiteX6" fmla="*/ 16458 w 329132"/>
                  <a:gd name="connsiteY6" fmla="*/ 32913 h 3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2" h="32912">
                    <a:moveTo>
                      <a:pt x="16458" y="32913"/>
                    </a:moveTo>
                    <a:lnTo>
                      <a:pt x="312676" y="32913"/>
                    </a:lnTo>
                    <a:cubicBezTo>
                      <a:pt x="320904" y="32913"/>
                      <a:pt x="329132" y="24685"/>
                      <a:pt x="329132" y="16457"/>
                    </a:cubicBezTo>
                    <a:cubicBezTo>
                      <a:pt x="329132" y="8228"/>
                      <a:pt x="320904" y="0"/>
                      <a:pt x="312676" y="0"/>
                    </a:cubicBezTo>
                    <a:lnTo>
                      <a:pt x="16458" y="0"/>
                    </a:lnTo>
                    <a:cubicBezTo>
                      <a:pt x="8230" y="0"/>
                      <a:pt x="0" y="8228"/>
                      <a:pt x="0" y="16457"/>
                    </a:cubicBezTo>
                    <a:cubicBezTo>
                      <a:pt x="0" y="24685"/>
                      <a:pt x="8230" y="32913"/>
                      <a:pt x="16458" y="32913"/>
                    </a:cubicBezTo>
                    <a:close/>
                  </a:path>
                </a:pathLst>
              </a:custGeom>
              <a:grpFill/>
              <a:ln w="27426" cap="flat">
                <a:noFill/>
                <a:prstDash val="solid"/>
                <a:miter/>
              </a:ln>
            </p:spPr>
            <p:txBody>
              <a:bodyPr rtlCol="0" anchor="ctr"/>
              <a:lstStyle/>
              <a:p>
                <a:endParaRPr lang="en-US">
                  <a:solidFill>
                    <a:srgbClr val="60220F"/>
                  </a:solidFill>
                </a:endParaRPr>
              </a:p>
            </p:txBody>
          </p:sp>
        </p:grpSp>
      </p:grpSp>
      <p:grpSp>
        <p:nvGrpSpPr>
          <p:cNvPr id="33" name="Group 32">
            <a:extLst>
              <a:ext uri="{FF2B5EF4-FFF2-40B4-BE49-F238E27FC236}">
                <a16:creationId xmlns:a16="http://schemas.microsoft.com/office/drawing/2014/main" id="{ADB3D70E-A7D9-4C4B-BFCC-13E53022427B}"/>
              </a:ext>
            </a:extLst>
          </p:cNvPr>
          <p:cNvGrpSpPr/>
          <p:nvPr/>
        </p:nvGrpSpPr>
        <p:grpSpPr>
          <a:xfrm>
            <a:off x="7937037" y="5725604"/>
            <a:ext cx="975706" cy="699046"/>
            <a:chOff x="3454400" y="159975"/>
            <a:chExt cx="4578885" cy="3280548"/>
          </a:xfrm>
          <a:solidFill>
            <a:srgbClr val="60220F"/>
          </a:solidFill>
        </p:grpSpPr>
        <p:sp>
          <p:nvSpPr>
            <p:cNvPr id="34" name="Freeform 403">
              <a:extLst>
                <a:ext uri="{FF2B5EF4-FFF2-40B4-BE49-F238E27FC236}">
                  <a16:creationId xmlns:a16="http://schemas.microsoft.com/office/drawing/2014/main" id="{2ABAE4A0-2F9B-45A7-BA30-3469C7D8E6F1}"/>
                </a:ext>
              </a:extLst>
            </p:cNvPr>
            <p:cNvSpPr/>
            <p:nvPr/>
          </p:nvSpPr>
          <p:spPr>
            <a:xfrm>
              <a:off x="4917909" y="815474"/>
              <a:ext cx="1818990" cy="1732303"/>
            </a:xfrm>
            <a:custGeom>
              <a:avLst/>
              <a:gdLst>
                <a:gd name="connsiteX0" fmla="*/ 779311 w 1818990"/>
                <a:gd name="connsiteY0" fmla="*/ 202057 h 1732303"/>
                <a:gd name="connsiteX1" fmla="*/ 821509 w 1818990"/>
                <a:gd name="connsiteY1" fmla="*/ 146379 h 1732303"/>
                <a:gd name="connsiteX2" fmla="*/ 834078 w 1818990"/>
                <a:gd name="connsiteY2" fmla="*/ 148175 h 1732303"/>
                <a:gd name="connsiteX3" fmla="*/ 908598 w 1818990"/>
                <a:gd name="connsiteY3" fmla="*/ 0 h 1732303"/>
                <a:gd name="connsiteX4" fmla="*/ 935532 w 1818990"/>
                <a:gd name="connsiteY4" fmla="*/ 49392 h 1732303"/>
                <a:gd name="connsiteX5" fmla="*/ 1159988 w 1818990"/>
                <a:gd name="connsiteY5" fmla="*/ 506490 h 1732303"/>
                <a:gd name="connsiteX6" fmla="*/ 1259647 w 1818990"/>
                <a:gd name="connsiteY6" fmla="*/ 579231 h 1732303"/>
                <a:gd name="connsiteX7" fmla="*/ 1525402 w 1818990"/>
                <a:gd name="connsiteY7" fmla="*/ 616948 h 1732303"/>
                <a:gd name="connsiteX8" fmla="*/ 1818991 w 1818990"/>
                <a:gd name="connsiteY8" fmla="*/ 660053 h 1732303"/>
                <a:gd name="connsiteX9" fmla="*/ 1783976 w 1818990"/>
                <a:gd name="connsiteY9" fmla="*/ 696873 h 1732303"/>
                <a:gd name="connsiteX10" fmla="*/ 1418561 w 1818990"/>
                <a:gd name="connsiteY10" fmla="*/ 1052493 h 1732303"/>
                <a:gd name="connsiteX11" fmla="*/ 1376364 w 1818990"/>
                <a:gd name="connsiteY11" fmla="*/ 1172829 h 1732303"/>
                <a:gd name="connsiteX12" fmla="*/ 1424846 w 1818990"/>
                <a:gd name="connsiteY12" fmla="*/ 1450321 h 1732303"/>
                <a:gd name="connsiteX13" fmla="*/ 1472431 w 1818990"/>
                <a:gd name="connsiteY13" fmla="*/ 1731405 h 1732303"/>
                <a:gd name="connsiteX14" fmla="*/ 1422153 w 1818990"/>
                <a:gd name="connsiteY14" fmla="*/ 1706261 h 1732303"/>
                <a:gd name="connsiteX15" fmla="*/ 979526 w 1818990"/>
                <a:gd name="connsiteY15" fmla="*/ 1472772 h 1732303"/>
                <a:gd name="connsiteX16" fmla="*/ 841261 w 1818990"/>
                <a:gd name="connsiteY16" fmla="*/ 1471874 h 1732303"/>
                <a:gd name="connsiteX17" fmla="*/ 457890 w 1818990"/>
                <a:gd name="connsiteY17" fmla="*/ 1673931 h 1732303"/>
                <a:gd name="connsiteX18" fmla="*/ 345662 w 1818990"/>
                <a:gd name="connsiteY18" fmla="*/ 1732303 h 1732303"/>
                <a:gd name="connsiteX19" fmla="*/ 439036 w 1818990"/>
                <a:gd name="connsiteY19" fmla="*/ 1188096 h 1732303"/>
                <a:gd name="connsiteX20" fmla="*/ 395042 w 1818990"/>
                <a:gd name="connsiteY20" fmla="*/ 1048003 h 1732303"/>
                <a:gd name="connsiteX21" fmla="*/ 35913 w 1818990"/>
                <a:gd name="connsiteY21" fmla="*/ 698669 h 1732303"/>
                <a:gd name="connsiteX22" fmla="*/ 0 w 1818990"/>
                <a:gd name="connsiteY22" fmla="*/ 661849 h 1732303"/>
                <a:gd name="connsiteX23" fmla="*/ 47585 w 1818990"/>
                <a:gd name="connsiteY23" fmla="*/ 652869 h 1732303"/>
                <a:gd name="connsiteX24" fmla="*/ 525227 w 1818990"/>
                <a:gd name="connsiteY24" fmla="*/ 585517 h 1732303"/>
                <a:gd name="connsiteX25" fmla="*/ 648229 w 1818990"/>
                <a:gd name="connsiteY25" fmla="*/ 521757 h 1732303"/>
                <a:gd name="connsiteX26" fmla="*/ 677857 w 1818990"/>
                <a:gd name="connsiteY26" fmla="*/ 442730 h 1732303"/>
                <a:gd name="connsiteX27" fmla="*/ 685937 w 1818990"/>
                <a:gd name="connsiteY27" fmla="*/ 443628 h 173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18990" h="1732303">
                  <a:moveTo>
                    <a:pt x="779311" y="202057"/>
                  </a:moveTo>
                  <a:cubicBezTo>
                    <a:pt x="773924" y="176912"/>
                    <a:pt x="788289" y="146379"/>
                    <a:pt x="821509" y="146379"/>
                  </a:cubicBezTo>
                  <a:cubicBezTo>
                    <a:pt x="825998" y="146379"/>
                    <a:pt x="830487" y="147277"/>
                    <a:pt x="834078" y="148175"/>
                  </a:cubicBezTo>
                  <a:cubicBezTo>
                    <a:pt x="860115" y="102376"/>
                    <a:pt x="881663" y="52984"/>
                    <a:pt x="908598" y="0"/>
                  </a:cubicBezTo>
                  <a:cubicBezTo>
                    <a:pt x="920269" y="21553"/>
                    <a:pt x="928350" y="35921"/>
                    <a:pt x="935532" y="49392"/>
                  </a:cubicBezTo>
                  <a:cubicBezTo>
                    <a:pt x="1010949" y="201159"/>
                    <a:pt x="1086367" y="353825"/>
                    <a:pt x="1159988" y="506490"/>
                  </a:cubicBezTo>
                  <a:cubicBezTo>
                    <a:pt x="1180638" y="549595"/>
                    <a:pt x="1212960" y="572944"/>
                    <a:pt x="1259647" y="579231"/>
                  </a:cubicBezTo>
                  <a:cubicBezTo>
                    <a:pt x="1348531" y="590905"/>
                    <a:pt x="1436518" y="603477"/>
                    <a:pt x="1525402" y="616948"/>
                  </a:cubicBezTo>
                  <a:cubicBezTo>
                    <a:pt x="1620572" y="630418"/>
                    <a:pt x="1716639" y="644787"/>
                    <a:pt x="1818991" y="660053"/>
                  </a:cubicBezTo>
                  <a:cubicBezTo>
                    <a:pt x="1803728" y="676218"/>
                    <a:pt x="1794749" y="686994"/>
                    <a:pt x="1783976" y="696873"/>
                  </a:cubicBezTo>
                  <a:cubicBezTo>
                    <a:pt x="1662770" y="815413"/>
                    <a:pt x="1541563" y="934851"/>
                    <a:pt x="1418561" y="1052493"/>
                  </a:cubicBezTo>
                  <a:cubicBezTo>
                    <a:pt x="1383546" y="1086619"/>
                    <a:pt x="1367386" y="1124336"/>
                    <a:pt x="1376364" y="1172829"/>
                  </a:cubicBezTo>
                  <a:cubicBezTo>
                    <a:pt x="1393422" y="1265327"/>
                    <a:pt x="1408685" y="1357824"/>
                    <a:pt x="1424846" y="1450321"/>
                  </a:cubicBezTo>
                  <a:cubicBezTo>
                    <a:pt x="1440109" y="1541921"/>
                    <a:pt x="1455372" y="1633520"/>
                    <a:pt x="1472431" y="1731405"/>
                  </a:cubicBezTo>
                  <a:cubicBezTo>
                    <a:pt x="1450883" y="1720629"/>
                    <a:pt x="1436518" y="1714343"/>
                    <a:pt x="1422153" y="1706261"/>
                  </a:cubicBezTo>
                  <a:cubicBezTo>
                    <a:pt x="1274910" y="1629030"/>
                    <a:pt x="1126769" y="1551799"/>
                    <a:pt x="979526" y="1472772"/>
                  </a:cubicBezTo>
                  <a:cubicBezTo>
                    <a:pt x="931941" y="1446729"/>
                    <a:pt x="889743" y="1444933"/>
                    <a:pt x="841261" y="1471874"/>
                  </a:cubicBezTo>
                  <a:cubicBezTo>
                    <a:pt x="714668" y="1541022"/>
                    <a:pt x="586279" y="1606579"/>
                    <a:pt x="457890" y="1673931"/>
                  </a:cubicBezTo>
                  <a:cubicBezTo>
                    <a:pt x="422875" y="1691892"/>
                    <a:pt x="387860" y="1710751"/>
                    <a:pt x="345662" y="1732303"/>
                  </a:cubicBezTo>
                  <a:cubicBezTo>
                    <a:pt x="377086" y="1545513"/>
                    <a:pt x="405816" y="1366804"/>
                    <a:pt x="439036" y="1188096"/>
                  </a:cubicBezTo>
                  <a:cubicBezTo>
                    <a:pt x="449810" y="1130622"/>
                    <a:pt x="437240" y="1087516"/>
                    <a:pt x="395042" y="1048003"/>
                  </a:cubicBezTo>
                  <a:cubicBezTo>
                    <a:pt x="273836" y="933055"/>
                    <a:pt x="155324" y="815413"/>
                    <a:pt x="35913" y="698669"/>
                  </a:cubicBezTo>
                  <a:cubicBezTo>
                    <a:pt x="25139" y="687892"/>
                    <a:pt x="14365" y="677116"/>
                    <a:pt x="0" y="661849"/>
                  </a:cubicBezTo>
                  <a:cubicBezTo>
                    <a:pt x="21548" y="657359"/>
                    <a:pt x="35015" y="654665"/>
                    <a:pt x="47585" y="652869"/>
                  </a:cubicBezTo>
                  <a:cubicBezTo>
                    <a:pt x="206499" y="629520"/>
                    <a:pt x="365414" y="601681"/>
                    <a:pt x="525227" y="585517"/>
                  </a:cubicBezTo>
                  <a:cubicBezTo>
                    <a:pt x="582688" y="579231"/>
                    <a:pt x="620396" y="557678"/>
                    <a:pt x="648229" y="521757"/>
                  </a:cubicBezTo>
                  <a:cubicBezTo>
                    <a:pt x="623090" y="497510"/>
                    <a:pt x="632966" y="442730"/>
                    <a:pt x="677857" y="442730"/>
                  </a:cubicBezTo>
                  <a:cubicBezTo>
                    <a:pt x="680551" y="442730"/>
                    <a:pt x="683244" y="442730"/>
                    <a:pt x="685937" y="443628"/>
                  </a:cubicBezTo>
                </a:path>
              </a:pathLst>
            </a:custGeom>
            <a:solidFill>
              <a:srgbClr val="F9A169"/>
            </a:solidFill>
            <a:ln w="8971" cap="flat">
              <a:noFill/>
              <a:prstDash val="solid"/>
              <a:miter/>
            </a:ln>
          </p:spPr>
          <p:txBody>
            <a:bodyPr rtlCol="0" anchor="ctr"/>
            <a:lstStyle/>
            <a:p>
              <a:endParaRPr lang="en-US">
                <a:solidFill>
                  <a:srgbClr val="60220F"/>
                </a:solidFill>
              </a:endParaRPr>
            </a:p>
          </p:txBody>
        </p:sp>
        <p:grpSp>
          <p:nvGrpSpPr>
            <p:cNvPr id="35" name="Group 34">
              <a:extLst>
                <a:ext uri="{FF2B5EF4-FFF2-40B4-BE49-F238E27FC236}">
                  <a16:creationId xmlns:a16="http://schemas.microsoft.com/office/drawing/2014/main" id="{A98D52D1-04FA-43DB-81B6-0233401779B4}"/>
                </a:ext>
              </a:extLst>
            </p:cNvPr>
            <p:cNvGrpSpPr/>
            <p:nvPr/>
          </p:nvGrpSpPr>
          <p:grpSpPr>
            <a:xfrm>
              <a:off x="3454400" y="159975"/>
              <a:ext cx="4578885" cy="3280548"/>
              <a:chOff x="3454400" y="159975"/>
              <a:chExt cx="4578885" cy="3280548"/>
            </a:xfrm>
            <a:grpFill/>
          </p:grpSpPr>
          <p:sp>
            <p:nvSpPr>
              <p:cNvPr id="36" name="Freeform 405">
                <a:extLst>
                  <a:ext uri="{FF2B5EF4-FFF2-40B4-BE49-F238E27FC236}">
                    <a16:creationId xmlns:a16="http://schemas.microsoft.com/office/drawing/2014/main" id="{E267B7EE-09BA-43CE-B63C-FA76F6BE66D2}"/>
                  </a:ext>
                </a:extLst>
              </p:cNvPr>
              <p:cNvSpPr/>
              <p:nvPr/>
            </p:nvSpPr>
            <p:spPr>
              <a:xfrm>
                <a:off x="3454400" y="163639"/>
                <a:ext cx="2024310" cy="3276884"/>
              </a:xfrm>
              <a:custGeom>
                <a:avLst/>
                <a:gdLst>
                  <a:gd name="connsiteX0" fmla="*/ 0 w 2024310"/>
                  <a:gd name="connsiteY0" fmla="*/ 1615139 h 3276884"/>
                  <a:gd name="connsiteX1" fmla="*/ 502781 w 2024310"/>
                  <a:gd name="connsiteY1" fmla="*/ 1456187 h 3276884"/>
                  <a:gd name="connsiteX2" fmla="*/ 659003 w 2024310"/>
                  <a:gd name="connsiteY2" fmla="*/ 1519948 h 3276884"/>
                  <a:gd name="connsiteX3" fmla="*/ 659003 w 2024310"/>
                  <a:gd name="connsiteY3" fmla="*/ 1316094 h 3276884"/>
                  <a:gd name="connsiteX4" fmla="*/ 106841 w 2024310"/>
                  <a:gd name="connsiteY4" fmla="*/ 815891 h 3276884"/>
                  <a:gd name="connsiteX5" fmla="*/ 173280 w 2024310"/>
                  <a:gd name="connsiteY5" fmla="*/ 726986 h 3276884"/>
                  <a:gd name="connsiteX6" fmla="*/ 723646 w 2024310"/>
                  <a:gd name="connsiteY6" fmla="*/ 893122 h 3276884"/>
                  <a:gd name="connsiteX7" fmla="*/ 734420 w 2024310"/>
                  <a:gd name="connsiteY7" fmla="*/ 899408 h 3276884"/>
                  <a:gd name="connsiteX8" fmla="*/ 783800 w 2024310"/>
                  <a:gd name="connsiteY8" fmla="*/ 762009 h 3276884"/>
                  <a:gd name="connsiteX9" fmla="*/ 774822 w 2024310"/>
                  <a:gd name="connsiteY9" fmla="*/ 730578 h 3276884"/>
                  <a:gd name="connsiteX10" fmla="*/ 916678 w 2024310"/>
                  <a:gd name="connsiteY10" fmla="*/ 59748 h 3276884"/>
                  <a:gd name="connsiteX11" fmla="*/ 1036986 w 2024310"/>
                  <a:gd name="connsiteY11" fmla="*/ 2274 h 3276884"/>
                  <a:gd name="connsiteX12" fmla="*/ 1107914 w 2024310"/>
                  <a:gd name="connsiteY12" fmla="*/ 18438 h 3276884"/>
                  <a:gd name="connsiteX13" fmla="*/ 1050454 w 2024310"/>
                  <a:gd name="connsiteY13" fmla="*/ 728782 h 3276884"/>
                  <a:gd name="connsiteX14" fmla="*/ 967854 w 2024310"/>
                  <a:gd name="connsiteY14" fmla="*/ 771887 h 3276884"/>
                  <a:gd name="connsiteX15" fmla="*/ 893335 w 2024310"/>
                  <a:gd name="connsiteY15" fmla="*/ 849118 h 3276884"/>
                  <a:gd name="connsiteX16" fmla="*/ 1940197 w 2024310"/>
                  <a:gd name="connsiteY16" fmla="*/ 2981944 h 3276884"/>
                  <a:gd name="connsiteX17" fmla="*/ 2021001 w 2024310"/>
                  <a:gd name="connsiteY17" fmla="*/ 3077135 h 3276884"/>
                  <a:gd name="connsiteX18" fmla="*/ 1901591 w 2024310"/>
                  <a:gd name="connsiteY18" fmla="*/ 3110362 h 3276884"/>
                  <a:gd name="connsiteX19" fmla="*/ 1574783 w 2024310"/>
                  <a:gd name="connsiteY19" fmla="*/ 2981944 h 3276884"/>
                  <a:gd name="connsiteX20" fmla="*/ 1569396 w 2024310"/>
                  <a:gd name="connsiteY20" fmla="*/ 2989128 h 3276884"/>
                  <a:gd name="connsiteX21" fmla="*/ 1010052 w 2024310"/>
                  <a:gd name="connsiteY21" fmla="*/ 3258537 h 3276884"/>
                  <a:gd name="connsiteX22" fmla="*/ 865502 w 2024310"/>
                  <a:gd name="connsiteY22" fmla="*/ 3200165 h 3276884"/>
                  <a:gd name="connsiteX23" fmla="*/ 823304 w 2024310"/>
                  <a:gd name="connsiteY23" fmla="*/ 3104076 h 3276884"/>
                  <a:gd name="connsiteX24" fmla="*/ 1190514 w 2024310"/>
                  <a:gd name="connsiteY24" fmla="*/ 2715228 h 3276884"/>
                  <a:gd name="connsiteX25" fmla="*/ 1207573 w 2024310"/>
                  <a:gd name="connsiteY25" fmla="*/ 2707146 h 3276884"/>
                  <a:gd name="connsiteX26" fmla="*/ 1040578 w 2024310"/>
                  <a:gd name="connsiteY26" fmla="*/ 2523947 h 3276884"/>
                  <a:gd name="connsiteX27" fmla="*/ 738011 w 2024310"/>
                  <a:gd name="connsiteY27" fmla="*/ 2686491 h 3276884"/>
                  <a:gd name="connsiteX28" fmla="*/ 285508 w 2024310"/>
                  <a:gd name="connsiteY28" fmla="*/ 2471861 h 3276884"/>
                  <a:gd name="connsiteX29" fmla="*/ 289997 w 2024310"/>
                  <a:gd name="connsiteY29" fmla="*/ 2389243 h 3276884"/>
                  <a:gd name="connsiteX30" fmla="*/ 802654 w 2024310"/>
                  <a:gd name="connsiteY30" fmla="*/ 2151264 h 3276884"/>
                  <a:gd name="connsiteX31" fmla="*/ 812530 w 2024310"/>
                  <a:gd name="connsiteY31" fmla="*/ 2148570 h 3276884"/>
                  <a:gd name="connsiteX32" fmla="*/ 725442 w 2024310"/>
                  <a:gd name="connsiteY32" fmla="*/ 1910591 h 3276884"/>
                  <a:gd name="connsiteX33" fmla="*/ 638353 w 2024310"/>
                  <a:gd name="connsiteY33" fmla="*/ 1957289 h 3276884"/>
                  <a:gd name="connsiteX34" fmla="*/ 76315 w 2024310"/>
                  <a:gd name="connsiteY34" fmla="*/ 1790255 h 3276884"/>
                  <a:gd name="connsiteX35" fmla="*/ 0 w 2024310"/>
                  <a:gd name="connsiteY35" fmla="*/ 1670817 h 3276884"/>
                  <a:gd name="connsiteX36" fmla="*/ 0 w 2024310"/>
                  <a:gd name="connsiteY36" fmla="*/ 1615139 h 3276884"/>
                  <a:gd name="connsiteX37" fmla="*/ 1036986 w 2024310"/>
                  <a:gd name="connsiteY37" fmla="*/ 148653 h 3276884"/>
                  <a:gd name="connsiteX38" fmla="*/ 832283 w 2024310"/>
                  <a:gd name="connsiteY38" fmla="*/ 578810 h 3276884"/>
                  <a:gd name="connsiteX39" fmla="*/ 971445 w 2024310"/>
                  <a:gd name="connsiteY39" fmla="*/ 623712 h 3276884"/>
                  <a:gd name="connsiteX40" fmla="*/ 1036986 w 2024310"/>
                  <a:gd name="connsiteY40" fmla="*/ 148653 h 3276884"/>
                  <a:gd name="connsiteX41" fmla="*/ 966956 w 2024310"/>
                  <a:gd name="connsiteY41" fmla="*/ 3096892 h 3276884"/>
                  <a:gd name="connsiteX42" fmla="*/ 1425744 w 2024310"/>
                  <a:gd name="connsiteY42" fmla="*/ 2982841 h 3276884"/>
                  <a:gd name="connsiteX43" fmla="*/ 1341349 w 2024310"/>
                  <a:gd name="connsiteY43" fmla="*/ 2833768 h 3276884"/>
                  <a:gd name="connsiteX44" fmla="*/ 966956 w 2024310"/>
                  <a:gd name="connsiteY44" fmla="*/ 3096892 h 3276884"/>
                  <a:gd name="connsiteX45" fmla="*/ 428262 w 2024310"/>
                  <a:gd name="connsiteY45" fmla="*/ 2426960 h 3276884"/>
                  <a:gd name="connsiteX46" fmla="*/ 910393 w 2024310"/>
                  <a:gd name="connsiteY46" fmla="*/ 2466473 h 3276884"/>
                  <a:gd name="connsiteX47" fmla="*/ 898722 w 2024310"/>
                  <a:gd name="connsiteY47" fmla="*/ 2329074 h 3276884"/>
                  <a:gd name="connsiteX48" fmla="*/ 859217 w 2024310"/>
                  <a:gd name="connsiteY48" fmla="*/ 2308420 h 3276884"/>
                  <a:gd name="connsiteX49" fmla="*/ 428262 w 2024310"/>
                  <a:gd name="connsiteY49" fmla="*/ 2426960 h 3276884"/>
                  <a:gd name="connsiteX50" fmla="*/ 242412 w 2024310"/>
                  <a:gd name="connsiteY50" fmla="*/ 851812 h 3276884"/>
                  <a:gd name="connsiteX51" fmla="*/ 251391 w 2024310"/>
                  <a:gd name="connsiteY51" fmla="*/ 911980 h 3276884"/>
                  <a:gd name="connsiteX52" fmla="*/ 594359 w 2024310"/>
                  <a:gd name="connsiteY52" fmla="*/ 1187676 h 3276884"/>
                  <a:gd name="connsiteX53" fmla="*/ 666185 w 2024310"/>
                  <a:gd name="connsiteY53" fmla="*/ 1087994 h 3276884"/>
                  <a:gd name="connsiteX54" fmla="*/ 242412 w 2024310"/>
                  <a:gd name="connsiteY54" fmla="*/ 851812 h 3276884"/>
                  <a:gd name="connsiteX55" fmla="*/ 154426 w 2024310"/>
                  <a:gd name="connsiteY55" fmla="*/ 1659143 h 3276884"/>
                  <a:gd name="connsiteX56" fmla="*/ 560242 w 2024310"/>
                  <a:gd name="connsiteY56" fmla="*/ 1841443 h 3276884"/>
                  <a:gd name="connsiteX57" fmla="*/ 653616 w 2024310"/>
                  <a:gd name="connsiteY57" fmla="*/ 1755232 h 3276884"/>
                  <a:gd name="connsiteX58" fmla="*/ 597053 w 2024310"/>
                  <a:gd name="connsiteY58" fmla="*/ 1646570 h 3276884"/>
                  <a:gd name="connsiteX59" fmla="*/ 154426 w 2024310"/>
                  <a:gd name="connsiteY59" fmla="*/ 1659143 h 327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024310" h="3276884">
                    <a:moveTo>
                      <a:pt x="0" y="1615139"/>
                    </a:moveTo>
                    <a:cubicBezTo>
                      <a:pt x="140958" y="1478638"/>
                      <a:pt x="305260" y="1410388"/>
                      <a:pt x="502781" y="1456187"/>
                    </a:cubicBezTo>
                    <a:cubicBezTo>
                      <a:pt x="556651" y="1468760"/>
                      <a:pt x="606031" y="1497497"/>
                      <a:pt x="659003" y="1519948"/>
                    </a:cubicBezTo>
                    <a:cubicBezTo>
                      <a:pt x="659003" y="1454391"/>
                      <a:pt x="659003" y="1385243"/>
                      <a:pt x="659003" y="1316094"/>
                    </a:cubicBezTo>
                    <a:cubicBezTo>
                      <a:pt x="296282" y="1369976"/>
                      <a:pt x="107739" y="1079014"/>
                      <a:pt x="106841" y="815891"/>
                    </a:cubicBezTo>
                    <a:cubicBezTo>
                      <a:pt x="106841" y="759315"/>
                      <a:pt x="119411" y="739558"/>
                      <a:pt x="173280" y="726986"/>
                    </a:cubicBezTo>
                    <a:cubicBezTo>
                      <a:pt x="388758" y="674002"/>
                      <a:pt x="578198" y="711719"/>
                      <a:pt x="723646" y="893122"/>
                    </a:cubicBezTo>
                    <a:cubicBezTo>
                      <a:pt x="725442" y="894918"/>
                      <a:pt x="728135" y="895816"/>
                      <a:pt x="734420" y="899408"/>
                    </a:cubicBezTo>
                    <a:cubicBezTo>
                      <a:pt x="751478" y="853608"/>
                      <a:pt x="769435" y="807809"/>
                      <a:pt x="783800" y="762009"/>
                    </a:cubicBezTo>
                    <a:cubicBezTo>
                      <a:pt x="786494" y="753029"/>
                      <a:pt x="781107" y="738660"/>
                      <a:pt x="774822" y="730578"/>
                    </a:cubicBezTo>
                    <a:cubicBezTo>
                      <a:pt x="614111" y="533011"/>
                      <a:pt x="653616" y="228578"/>
                      <a:pt x="916678" y="59748"/>
                    </a:cubicBezTo>
                    <a:cubicBezTo>
                      <a:pt x="954387" y="35501"/>
                      <a:pt x="994789" y="14846"/>
                      <a:pt x="1036986" y="2274"/>
                    </a:cubicBezTo>
                    <a:cubicBezTo>
                      <a:pt x="1057636" y="-4012"/>
                      <a:pt x="1095345" y="3172"/>
                      <a:pt x="1107914" y="18438"/>
                    </a:cubicBezTo>
                    <a:cubicBezTo>
                      <a:pt x="1279399" y="220496"/>
                      <a:pt x="1301844" y="551869"/>
                      <a:pt x="1050454" y="728782"/>
                    </a:cubicBezTo>
                    <a:cubicBezTo>
                      <a:pt x="1025315" y="746742"/>
                      <a:pt x="997482" y="764703"/>
                      <a:pt x="967854" y="771887"/>
                    </a:cubicBezTo>
                    <a:cubicBezTo>
                      <a:pt x="923861" y="782664"/>
                      <a:pt x="907700" y="810502"/>
                      <a:pt x="893335" y="849118"/>
                    </a:cubicBezTo>
                    <a:cubicBezTo>
                      <a:pt x="572812" y="1731883"/>
                      <a:pt x="1046862" y="2697267"/>
                      <a:pt x="1940197" y="2981944"/>
                    </a:cubicBezTo>
                    <a:cubicBezTo>
                      <a:pt x="2011125" y="3004394"/>
                      <a:pt x="2033571" y="3031335"/>
                      <a:pt x="2021001" y="3077135"/>
                    </a:cubicBezTo>
                    <a:cubicBezTo>
                      <a:pt x="2008431" y="3122036"/>
                      <a:pt x="1969825" y="3135507"/>
                      <a:pt x="1901591" y="3110362"/>
                    </a:cubicBezTo>
                    <a:cubicBezTo>
                      <a:pt x="1792954" y="3069951"/>
                      <a:pt x="1686113" y="3025947"/>
                      <a:pt x="1574783" y="2981944"/>
                    </a:cubicBezTo>
                    <a:cubicBezTo>
                      <a:pt x="1575681" y="2980147"/>
                      <a:pt x="1571191" y="2983739"/>
                      <a:pt x="1569396" y="2989128"/>
                    </a:cubicBezTo>
                    <a:cubicBezTo>
                      <a:pt x="1494876" y="3197471"/>
                      <a:pt x="1272216" y="3326788"/>
                      <a:pt x="1010052" y="3258537"/>
                    </a:cubicBezTo>
                    <a:cubicBezTo>
                      <a:pt x="960671" y="3245067"/>
                      <a:pt x="913087" y="3220820"/>
                      <a:pt x="865502" y="3200165"/>
                    </a:cubicBezTo>
                    <a:cubicBezTo>
                      <a:pt x="823304" y="3181306"/>
                      <a:pt x="810735" y="3147181"/>
                      <a:pt x="823304" y="3104076"/>
                    </a:cubicBezTo>
                    <a:cubicBezTo>
                      <a:pt x="878969" y="2910999"/>
                      <a:pt x="987606" y="2769110"/>
                      <a:pt x="1190514" y="2715228"/>
                    </a:cubicBezTo>
                    <a:cubicBezTo>
                      <a:pt x="1195901" y="2713432"/>
                      <a:pt x="1200390" y="2709840"/>
                      <a:pt x="1207573" y="2707146"/>
                    </a:cubicBezTo>
                    <a:cubicBezTo>
                      <a:pt x="1151010" y="2645182"/>
                      <a:pt x="1096243" y="2585013"/>
                      <a:pt x="1040578" y="2523947"/>
                    </a:cubicBezTo>
                    <a:cubicBezTo>
                      <a:pt x="961569" y="2619139"/>
                      <a:pt x="861013" y="2677511"/>
                      <a:pt x="738011" y="2686491"/>
                    </a:cubicBezTo>
                    <a:cubicBezTo>
                      <a:pt x="548570" y="2699961"/>
                      <a:pt x="401327" y="2616445"/>
                      <a:pt x="285508" y="2471861"/>
                    </a:cubicBezTo>
                    <a:cubicBezTo>
                      <a:pt x="263960" y="2445818"/>
                      <a:pt x="271143" y="2415285"/>
                      <a:pt x="289997" y="2389243"/>
                    </a:cubicBezTo>
                    <a:cubicBezTo>
                      <a:pt x="416590" y="2215024"/>
                      <a:pt x="579096" y="2117139"/>
                      <a:pt x="802654" y="2151264"/>
                    </a:cubicBezTo>
                    <a:cubicBezTo>
                      <a:pt x="805348" y="2151264"/>
                      <a:pt x="808041" y="2150366"/>
                      <a:pt x="812530" y="2148570"/>
                    </a:cubicBezTo>
                    <a:cubicBezTo>
                      <a:pt x="783800" y="2069543"/>
                      <a:pt x="755070" y="1991414"/>
                      <a:pt x="725442" y="1910591"/>
                    </a:cubicBezTo>
                    <a:cubicBezTo>
                      <a:pt x="694916" y="1926756"/>
                      <a:pt x="667981" y="1944717"/>
                      <a:pt x="638353" y="1957289"/>
                    </a:cubicBezTo>
                    <a:cubicBezTo>
                      <a:pt x="439036" y="2043500"/>
                      <a:pt x="216375" y="1977944"/>
                      <a:pt x="76315" y="1790255"/>
                    </a:cubicBezTo>
                    <a:cubicBezTo>
                      <a:pt x="48482" y="1752538"/>
                      <a:pt x="25139" y="1711229"/>
                      <a:pt x="0" y="1670817"/>
                    </a:cubicBezTo>
                    <a:cubicBezTo>
                      <a:pt x="0" y="1651060"/>
                      <a:pt x="0" y="1633100"/>
                      <a:pt x="0" y="1615139"/>
                    </a:cubicBezTo>
                    <a:close/>
                    <a:moveTo>
                      <a:pt x="1036986" y="148653"/>
                    </a:moveTo>
                    <a:cubicBezTo>
                      <a:pt x="862809" y="223190"/>
                      <a:pt x="773026" y="412675"/>
                      <a:pt x="832283" y="578810"/>
                    </a:cubicBezTo>
                    <a:cubicBezTo>
                      <a:pt x="860115" y="656939"/>
                      <a:pt x="905006" y="671308"/>
                      <a:pt x="971445" y="623712"/>
                    </a:cubicBezTo>
                    <a:cubicBezTo>
                      <a:pt x="1120484" y="516846"/>
                      <a:pt x="1150112" y="309401"/>
                      <a:pt x="1036986" y="148653"/>
                    </a:cubicBezTo>
                    <a:close/>
                    <a:moveTo>
                      <a:pt x="966956" y="3096892"/>
                    </a:moveTo>
                    <a:cubicBezTo>
                      <a:pt x="1133053" y="3189389"/>
                      <a:pt x="1335962" y="3137303"/>
                      <a:pt x="1425744" y="2982841"/>
                    </a:cubicBezTo>
                    <a:cubicBezTo>
                      <a:pt x="1476920" y="2893936"/>
                      <a:pt x="1444598" y="2836462"/>
                      <a:pt x="1341349" y="2833768"/>
                    </a:cubicBezTo>
                    <a:cubicBezTo>
                      <a:pt x="1167171" y="2827482"/>
                      <a:pt x="1021723" y="2929858"/>
                      <a:pt x="966956" y="3096892"/>
                    </a:cubicBezTo>
                    <a:close/>
                    <a:moveTo>
                      <a:pt x="428262" y="2426960"/>
                    </a:moveTo>
                    <a:cubicBezTo>
                      <a:pt x="552162" y="2575135"/>
                      <a:pt x="774822" y="2593096"/>
                      <a:pt x="910393" y="2466473"/>
                    </a:cubicBezTo>
                    <a:cubicBezTo>
                      <a:pt x="964263" y="2416184"/>
                      <a:pt x="959774" y="2369486"/>
                      <a:pt x="898722" y="2329074"/>
                    </a:cubicBezTo>
                    <a:cubicBezTo>
                      <a:pt x="886152" y="2320992"/>
                      <a:pt x="873582" y="2313808"/>
                      <a:pt x="859217" y="2308420"/>
                    </a:cubicBezTo>
                    <a:cubicBezTo>
                      <a:pt x="702098" y="2241067"/>
                      <a:pt x="535103" y="2286867"/>
                      <a:pt x="428262" y="2426960"/>
                    </a:cubicBezTo>
                    <a:close/>
                    <a:moveTo>
                      <a:pt x="242412" y="851812"/>
                    </a:moveTo>
                    <a:cubicBezTo>
                      <a:pt x="246004" y="873365"/>
                      <a:pt x="247799" y="892223"/>
                      <a:pt x="251391" y="911980"/>
                    </a:cubicBezTo>
                    <a:cubicBezTo>
                      <a:pt x="285508" y="1083504"/>
                      <a:pt x="431853" y="1201146"/>
                      <a:pt x="594359" y="1187676"/>
                    </a:cubicBezTo>
                    <a:cubicBezTo>
                      <a:pt x="658105" y="1182288"/>
                      <a:pt x="680550" y="1150857"/>
                      <a:pt x="666185" y="1087994"/>
                    </a:cubicBezTo>
                    <a:cubicBezTo>
                      <a:pt x="623090" y="906592"/>
                      <a:pt x="427364" y="795236"/>
                      <a:pt x="242412" y="851812"/>
                    </a:cubicBezTo>
                    <a:close/>
                    <a:moveTo>
                      <a:pt x="154426" y="1659143"/>
                    </a:moveTo>
                    <a:cubicBezTo>
                      <a:pt x="225354" y="1812706"/>
                      <a:pt x="405816" y="1893529"/>
                      <a:pt x="560242" y="1841443"/>
                    </a:cubicBezTo>
                    <a:cubicBezTo>
                      <a:pt x="604235" y="1826177"/>
                      <a:pt x="643740" y="1805522"/>
                      <a:pt x="653616" y="1755232"/>
                    </a:cubicBezTo>
                    <a:cubicBezTo>
                      <a:pt x="663492" y="1704942"/>
                      <a:pt x="630272" y="1674409"/>
                      <a:pt x="597053" y="1646570"/>
                    </a:cubicBezTo>
                    <a:cubicBezTo>
                      <a:pt x="477642" y="1549583"/>
                      <a:pt x="281019" y="1555869"/>
                      <a:pt x="154426" y="1659143"/>
                    </a:cubicBezTo>
                    <a:close/>
                  </a:path>
                </a:pathLst>
              </a:custGeom>
              <a:grpFill/>
              <a:ln w="8971" cap="flat">
                <a:noFill/>
                <a:prstDash val="solid"/>
                <a:miter/>
              </a:ln>
            </p:spPr>
            <p:txBody>
              <a:bodyPr rtlCol="0" anchor="ctr"/>
              <a:lstStyle/>
              <a:p>
                <a:endParaRPr lang="en-US">
                  <a:solidFill>
                    <a:srgbClr val="60220F"/>
                  </a:solidFill>
                </a:endParaRPr>
              </a:p>
            </p:txBody>
          </p:sp>
          <p:sp>
            <p:nvSpPr>
              <p:cNvPr id="37" name="Freeform 406">
                <a:extLst>
                  <a:ext uri="{FF2B5EF4-FFF2-40B4-BE49-F238E27FC236}">
                    <a16:creationId xmlns:a16="http://schemas.microsoft.com/office/drawing/2014/main" id="{822B66A5-A25A-41AD-9608-4E2B103C66B0}"/>
                  </a:ext>
                </a:extLst>
              </p:cNvPr>
              <p:cNvSpPr/>
              <p:nvPr/>
            </p:nvSpPr>
            <p:spPr>
              <a:xfrm>
                <a:off x="6010295" y="159975"/>
                <a:ext cx="2022990" cy="3267374"/>
              </a:xfrm>
              <a:custGeom>
                <a:avLst/>
                <a:gdLst>
                  <a:gd name="connsiteX0" fmla="*/ 1289483 w 2022990"/>
                  <a:gd name="connsiteY0" fmla="*/ 907562 h 3267374"/>
                  <a:gd name="connsiteX1" fmla="*/ 1332579 w 2022990"/>
                  <a:gd name="connsiteY1" fmla="*/ 857272 h 3267374"/>
                  <a:gd name="connsiteX2" fmla="*/ 1868579 w 2022990"/>
                  <a:gd name="connsiteY2" fmla="*/ 737834 h 3267374"/>
                  <a:gd name="connsiteX3" fmla="*/ 1913471 w 2022990"/>
                  <a:gd name="connsiteY3" fmla="*/ 796206 h 3267374"/>
                  <a:gd name="connsiteX4" fmla="*/ 1539976 w 2022990"/>
                  <a:gd name="connsiteY4" fmla="*/ 1318861 h 3267374"/>
                  <a:gd name="connsiteX5" fmla="*/ 1451091 w 2022990"/>
                  <a:gd name="connsiteY5" fmla="*/ 1326045 h 3267374"/>
                  <a:gd name="connsiteX6" fmla="*/ 1364002 w 2022990"/>
                  <a:gd name="connsiteY6" fmla="*/ 1319759 h 3267374"/>
                  <a:gd name="connsiteX7" fmla="*/ 1364002 w 2022990"/>
                  <a:gd name="connsiteY7" fmla="*/ 1532592 h 3267374"/>
                  <a:gd name="connsiteX8" fmla="*/ 1597437 w 2022990"/>
                  <a:gd name="connsiteY8" fmla="*/ 1447279 h 3267374"/>
                  <a:gd name="connsiteX9" fmla="*/ 1996968 w 2022990"/>
                  <a:gd name="connsiteY9" fmla="*/ 1594556 h 3267374"/>
                  <a:gd name="connsiteX10" fmla="*/ 2016720 w 2022990"/>
                  <a:gd name="connsiteY10" fmla="*/ 1675379 h 3267374"/>
                  <a:gd name="connsiteX11" fmla="*/ 1525611 w 2022990"/>
                  <a:gd name="connsiteY11" fmla="*/ 1995977 h 3267374"/>
                  <a:gd name="connsiteX12" fmla="*/ 1299359 w 2022990"/>
                  <a:gd name="connsiteY12" fmla="*/ 1909766 h 3267374"/>
                  <a:gd name="connsiteX13" fmla="*/ 1212270 w 2022990"/>
                  <a:gd name="connsiteY13" fmla="*/ 2145050 h 3267374"/>
                  <a:gd name="connsiteX14" fmla="*/ 1403507 w 2022990"/>
                  <a:gd name="connsiteY14" fmla="*/ 2157622 h 3267374"/>
                  <a:gd name="connsiteX15" fmla="*/ 1734804 w 2022990"/>
                  <a:gd name="connsiteY15" fmla="*/ 2396499 h 3267374"/>
                  <a:gd name="connsiteX16" fmla="*/ 1735702 w 2022990"/>
                  <a:gd name="connsiteY16" fmla="*/ 2473730 h 3267374"/>
                  <a:gd name="connsiteX17" fmla="*/ 1040786 w 2022990"/>
                  <a:gd name="connsiteY17" fmla="*/ 2585086 h 3267374"/>
                  <a:gd name="connsiteX18" fmla="*/ 978836 w 2022990"/>
                  <a:gd name="connsiteY18" fmla="*/ 2529407 h 3267374"/>
                  <a:gd name="connsiteX19" fmla="*/ 815432 w 2022990"/>
                  <a:gd name="connsiteY19" fmla="*/ 2708116 h 3267374"/>
                  <a:gd name="connsiteX20" fmla="*/ 837878 w 2022990"/>
                  <a:gd name="connsiteY20" fmla="*/ 2718892 h 3267374"/>
                  <a:gd name="connsiteX21" fmla="*/ 1200599 w 2022990"/>
                  <a:gd name="connsiteY21" fmla="*/ 3113128 h 3267374"/>
                  <a:gd name="connsiteX22" fmla="*/ 1163788 w 2022990"/>
                  <a:gd name="connsiteY22" fmla="*/ 3199339 h 3267374"/>
                  <a:gd name="connsiteX23" fmla="*/ 1007567 w 2022990"/>
                  <a:gd name="connsiteY23" fmla="*/ 3263100 h 3267374"/>
                  <a:gd name="connsiteX24" fmla="*/ 916886 w 2022990"/>
                  <a:gd name="connsiteY24" fmla="*/ 3215504 h 3267374"/>
                  <a:gd name="connsiteX25" fmla="*/ 975245 w 2022990"/>
                  <a:gd name="connsiteY25" fmla="*/ 3133783 h 3267374"/>
                  <a:gd name="connsiteX26" fmla="*/ 1055151 w 2022990"/>
                  <a:gd name="connsiteY26" fmla="*/ 3107740 h 3267374"/>
                  <a:gd name="connsiteX27" fmla="*/ 634072 w 2022990"/>
                  <a:gd name="connsiteY27" fmla="*/ 2859883 h 3267374"/>
                  <a:gd name="connsiteX28" fmla="*/ 590977 w 2022990"/>
                  <a:gd name="connsiteY28" fmla="*/ 2963157 h 3267374"/>
                  <a:gd name="connsiteX29" fmla="*/ 688839 w 2022990"/>
                  <a:gd name="connsiteY29" fmla="*/ 3087983 h 3267374"/>
                  <a:gd name="connsiteX30" fmla="*/ 711285 w 2022990"/>
                  <a:gd name="connsiteY30" fmla="*/ 3103250 h 3267374"/>
                  <a:gd name="connsiteX31" fmla="*/ 742709 w 2022990"/>
                  <a:gd name="connsiteY31" fmla="*/ 3201135 h 3267374"/>
                  <a:gd name="connsiteX32" fmla="*/ 636765 w 2022990"/>
                  <a:gd name="connsiteY32" fmla="*/ 3214606 h 3267374"/>
                  <a:gd name="connsiteX33" fmla="*/ 467975 w 2022990"/>
                  <a:gd name="connsiteY33" fmla="*/ 3023325 h 3267374"/>
                  <a:gd name="connsiteX34" fmla="*/ 449120 w 2022990"/>
                  <a:gd name="connsiteY34" fmla="*/ 2978423 h 3267374"/>
                  <a:gd name="connsiteX35" fmla="*/ 341381 w 2022990"/>
                  <a:gd name="connsiteY35" fmla="*/ 3030509 h 3267374"/>
                  <a:gd name="connsiteX36" fmla="*/ 107947 w 2022990"/>
                  <a:gd name="connsiteY36" fmla="*/ 3120313 h 3267374"/>
                  <a:gd name="connsiteX37" fmla="*/ 3800 w 2022990"/>
                  <a:gd name="connsiteY37" fmla="*/ 3083493 h 3267374"/>
                  <a:gd name="connsiteX38" fmla="*/ 69341 w 2022990"/>
                  <a:gd name="connsiteY38" fmla="*/ 2990996 h 3267374"/>
                  <a:gd name="connsiteX39" fmla="*/ 1055151 w 2022990"/>
                  <a:gd name="connsiteY39" fmla="*/ 2158520 h 3267374"/>
                  <a:gd name="connsiteX40" fmla="*/ 1122488 w 2022990"/>
                  <a:gd name="connsiteY40" fmla="*/ 836618 h 3267374"/>
                  <a:gd name="connsiteX41" fmla="*/ 1069516 w 2022990"/>
                  <a:gd name="connsiteY41" fmla="*/ 783634 h 3267374"/>
                  <a:gd name="connsiteX42" fmla="*/ 815432 w 2022990"/>
                  <a:gd name="connsiteY42" fmla="*/ 204403 h 3267374"/>
                  <a:gd name="connsiteX43" fmla="*/ 907908 w 2022990"/>
                  <a:gd name="connsiteY43" fmla="*/ 31981 h 3267374"/>
                  <a:gd name="connsiteX44" fmla="*/ 986019 w 2022990"/>
                  <a:gd name="connsiteY44" fmla="*/ 5040 h 3267374"/>
                  <a:gd name="connsiteX45" fmla="*/ 1337966 w 2022990"/>
                  <a:gd name="connsiteY45" fmla="*/ 402868 h 3267374"/>
                  <a:gd name="connsiteX46" fmla="*/ 1254468 w 2022990"/>
                  <a:gd name="connsiteY46" fmla="*/ 726160 h 3267374"/>
                  <a:gd name="connsiteX47" fmla="*/ 1245490 w 2022990"/>
                  <a:gd name="connsiteY47" fmla="*/ 786328 h 3267374"/>
                  <a:gd name="connsiteX48" fmla="*/ 1289483 w 2022990"/>
                  <a:gd name="connsiteY48" fmla="*/ 907562 h 3267374"/>
                  <a:gd name="connsiteX49" fmla="*/ 1870375 w 2022990"/>
                  <a:gd name="connsiteY49" fmla="*/ 1665501 h 3267374"/>
                  <a:gd name="connsiteX50" fmla="*/ 1395426 w 2022990"/>
                  <a:gd name="connsiteY50" fmla="*/ 1677175 h 3267374"/>
                  <a:gd name="connsiteX51" fmla="*/ 1417872 w 2022990"/>
                  <a:gd name="connsiteY51" fmla="*/ 1826249 h 3267374"/>
                  <a:gd name="connsiteX52" fmla="*/ 1870375 w 2022990"/>
                  <a:gd name="connsiteY52" fmla="*/ 1665501 h 3267374"/>
                  <a:gd name="connsiteX53" fmla="*/ 984223 w 2022990"/>
                  <a:gd name="connsiteY53" fmla="*/ 147827 h 3267374"/>
                  <a:gd name="connsiteX54" fmla="*/ 938434 w 2022990"/>
                  <a:gd name="connsiteY54" fmla="*/ 247509 h 3267374"/>
                  <a:gd name="connsiteX55" fmla="*/ 1060538 w 2022990"/>
                  <a:gd name="connsiteY55" fmla="*/ 632764 h 3267374"/>
                  <a:gd name="connsiteX56" fmla="*/ 1184438 w 2022990"/>
                  <a:gd name="connsiteY56" fmla="*/ 594149 h 3267374"/>
                  <a:gd name="connsiteX57" fmla="*/ 984223 w 2022990"/>
                  <a:gd name="connsiteY57" fmla="*/ 147827 h 3267374"/>
                  <a:gd name="connsiteX58" fmla="*/ 1594743 w 2022990"/>
                  <a:gd name="connsiteY58" fmla="*/ 2428828 h 3267374"/>
                  <a:gd name="connsiteX59" fmla="*/ 1340659 w 2022990"/>
                  <a:gd name="connsiteY59" fmla="*/ 2281551 h 3267374"/>
                  <a:gd name="connsiteX60" fmla="*/ 1092860 w 2022990"/>
                  <a:gd name="connsiteY60" fmla="*/ 2367762 h 3267374"/>
                  <a:gd name="connsiteX61" fmla="*/ 1089269 w 2022990"/>
                  <a:gd name="connsiteY61" fmla="*/ 2443196 h 3267374"/>
                  <a:gd name="connsiteX62" fmla="*/ 1594743 w 2022990"/>
                  <a:gd name="connsiteY62" fmla="*/ 2428828 h 3267374"/>
                  <a:gd name="connsiteX63" fmla="*/ 1777900 w 2022990"/>
                  <a:gd name="connsiteY63" fmla="*/ 855476 h 3267374"/>
                  <a:gd name="connsiteX64" fmla="*/ 1354127 w 2022990"/>
                  <a:gd name="connsiteY64" fmla="*/ 1103333 h 3267374"/>
                  <a:gd name="connsiteX65" fmla="*/ 1424157 w 2022990"/>
                  <a:gd name="connsiteY65" fmla="*/ 1191340 h 3267374"/>
                  <a:gd name="connsiteX66" fmla="*/ 1777900 w 2022990"/>
                  <a:gd name="connsiteY66" fmla="*/ 855476 h 326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022990" h="3267374">
                    <a:moveTo>
                      <a:pt x="1289483" y="907562"/>
                    </a:moveTo>
                    <a:cubicBezTo>
                      <a:pt x="1306542" y="887805"/>
                      <a:pt x="1319111" y="872539"/>
                      <a:pt x="1332579" y="857272"/>
                    </a:cubicBezTo>
                    <a:cubicBezTo>
                      <a:pt x="1468150" y="709995"/>
                      <a:pt x="1687219" y="675870"/>
                      <a:pt x="1868579" y="737834"/>
                    </a:cubicBezTo>
                    <a:cubicBezTo>
                      <a:pt x="1888332" y="744120"/>
                      <a:pt x="1912573" y="775551"/>
                      <a:pt x="1913471" y="796206"/>
                    </a:cubicBezTo>
                    <a:cubicBezTo>
                      <a:pt x="1925142" y="1002753"/>
                      <a:pt x="1810221" y="1266775"/>
                      <a:pt x="1539976" y="1318861"/>
                    </a:cubicBezTo>
                    <a:cubicBezTo>
                      <a:pt x="1511246" y="1324249"/>
                      <a:pt x="1480720" y="1326045"/>
                      <a:pt x="1451091" y="1326045"/>
                    </a:cubicBezTo>
                    <a:cubicBezTo>
                      <a:pt x="1423259" y="1326045"/>
                      <a:pt x="1394529" y="1322453"/>
                      <a:pt x="1364002" y="1319759"/>
                    </a:cubicBezTo>
                    <a:cubicBezTo>
                      <a:pt x="1364002" y="1388009"/>
                      <a:pt x="1364002" y="1457158"/>
                      <a:pt x="1364002" y="1532592"/>
                    </a:cubicBezTo>
                    <a:cubicBezTo>
                      <a:pt x="1436726" y="1483200"/>
                      <a:pt x="1512143" y="1451769"/>
                      <a:pt x="1597437" y="1447279"/>
                    </a:cubicBezTo>
                    <a:cubicBezTo>
                      <a:pt x="1751862" y="1439197"/>
                      <a:pt x="1882944" y="1493079"/>
                      <a:pt x="1996968" y="1594556"/>
                    </a:cubicBezTo>
                    <a:cubicBezTo>
                      <a:pt x="2021209" y="1616109"/>
                      <a:pt x="2030188" y="1643050"/>
                      <a:pt x="2016720" y="1675379"/>
                    </a:cubicBezTo>
                    <a:cubicBezTo>
                      <a:pt x="1945792" y="1839719"/>
                      <a:pt x="1767126" y="2016631"/>
                      <a:pt x="1525611" y="1995977"/>
                    </a:cubicBezTo>
                    <a:cubicBezTo>
                      <a:pt x="1443909" y="1988792"/>
                      <a:pt x="1369389" y="1960055"/>
                      <a:pt x="1299359" y="1909766"/>
                    </a:cubicBezTo>
                    <a:cubicBezTo>
                      <a:pt x="1269731" y="1991486"/>
                      <a:pt x="1240103" y="2069615"/>
                      <a:pt x="1212270" y="2145050"/>
                    </a:cubicBezTo>
                    <a:cubicBezTo>
                      <a:pt x="1275118" y="2148642"/>
                      <a:pt x="1340659" y="2145050"/>
                      <a:pt x="1403507" y="2157622"/>
                    </a:cubicBezTo>
                    <a:cubicBezTo>
                      <a:pt x="1548056" y="2187257"/>
                      <a:pt x="1656693" y="2274367"/>
                      <a:pt x="1734804" y="2396499"/>
                    </a:cubicBezTo>
                    <a:cubicBezTo>
                      <a:pt x="1747373" y="2415358"/>
                      <a:pt x="1748271" y="2456667"/>
                      <a:pt x="1735702" y="2473730"/>
                    </a:cubicBezTo>
                    <a:cubicBezTo>
                      <a:pt x="1585765" y="2674889"/>
                      <a:pt x="1279607" y="2784448"/>
                      <a:pt x="1040786" y="2585086"/>
                    </a:cubicBezTo>
                    <a:cubicBezTo>
                      <a:pt x="1020136" y="2568023"/>
                      <a:pt x="1001282" y="2549164"/>
                      <a:pt x="978836" y="2529407"/>
                    </a:cubicBezTo>
                    <a:cubicBezTo>
                      <a:pt x="926763" y="2585984"/>
                      <a:pt x="871995" y="2646152"/>
                      <a:pt x="815432" y="2708116"/>
                    </a:cubicBezTo>
                    <a:cubicBezTo>
                      <a:pt x="823513" y="2711708"/>
                      <a:pt x="829797" y="2716198"/>
                      <a:pt x="837878" y="2718892"/>
                    </a:cubicBezTo>
                    <a:cubicBezTo>
                      <a:pt x="1038990" y="2776366"/>
                      <a:pt x="1147627" y="2919153"/>
                      <a:pt x="1200599" y="3113128"/>
                    </a:cubicBezTo>
                    <a:cubicBezTo>
                      <a:pt x="1210475" y="3150846"/>
                      <a:pt x="1199701" y="3182277"/>
                      <a:pt x="1163788" y="3199339"/>
                    </a:cubicBezTo>
                    <a:cubicBezTo>
                      <a:pt x="1112612" y="3222688"/>
                      <a:pt x="1060538" y="3246037"/>
                      <a:pt x="1007567" y="3263100"/>
                    </a:cubicBezTo>
                    <a:cubicBezTo>
                      <a:pt x="963573" y="3277468"/>
                      <a:pt x="925865" y="3254119"/>
                      <a:pt x="916886" y="3215504"/>
                    </a:cubicBezTo>
                    <a:cubicBezTo>
                      <a:pt x="908806" y="3178685"/>
                      <a:pt x="931252" y="3147254"/>
                      <a:pt x="975245" y="3133783"/>
                    </a:cubicBezTo>
                    <a:cubicBezTo>
                      <a:pt x="1002180" y="3125701"/>
                      <a:pt x="1028216" y="3116720"/>
                      <a:pt x="1055151" y="3107740"/>
                    </a:cubicBezTo>
                    <a:cubicBezTo>
                      <a:pt x="1027319" y="2926338"/>
                      <a:pt x="800169" y="2793429"/>
                      <a:pt x="634072" y="2859883"/>
                    </a:cubicBezTo>
                    <a:cubicBezTo>
                      <a:pt x="584692" y="2879640"/>
                      <a:pt x="564939" y="2915561"/>
                      <a:pt x="590977" y="2963157"/>
                    </a:cubicBezTo>
                    <a:cubicBezTo>
                      <a:pt x="616115" y="3008956"/>
                      <a:pt x="655620" y="3046674"/>
                      <a:pt x="688839" y="3087983"/>
                    </a:cubicBezTo>
                    <a:cubicBezTo>
                      <a:pt x="694226" y="3094269"/>
                      <a:pt x="703204" y="3097862"/>
                      <a:pt x="711285" y="3103250"/>
                    </a:cubicBezTo>
                    <a:cubicBezTo>
                      <a:pt x="752585" y="3131987"/>
                      <a:pt x="764256" y="3167010"/>
                      <a:pt x="742709" y="3201135"/>
                    </a:cubicBezTo>
                    <a:cubicBezTo>
                      <a:pt x="721161" y="3236159"/>
                      <a:pt x="681656" y="3241547"/>
                      <a:pt x="636765" y="3214606"/>
                    </a:cubicBezTo>
                    <a:cubicBezTo>
                      <a:pt x="560450" y="3167908"/>
                      <a:pt x="504785" y="3104148"/>
                      <a:pt x="467975" y="3023325"/>
                    </a:cubicBezTo>
                    <a:cubicBezTo>
                      <a:pt x="461690" y="3009854"/>
                      <a:pt x="456303" y="2996384"/>
                      <a:pt x="449120" y="2978423"/>
                    </a:cubicBezTo>
                    <a:cubicBezTo>
                      <a:pt x="412309" y="2996384"/>
                      <a:pt x="378192" y="3016141"/>
                      <a:pt x="341381" y="3030509"/>
                    </a:cubicBezTo>
                    <a:cubicBezTo>
                      <a:pt x="264168" y="3061940"/>
                      <a:pt x="186956" y="3092474"/>
                      <a:pt x="107947" y="3120313"/>
                    </a:cubicBezTo>
                    <a:cubicBezTo>
                      <a:pt x="54078" y="3139171"/>
                      <a:pt x="16369" y="3123905"/>
                      <a:pt x="3800" y="3083493"/>
                    </a:cubicBezTo>
                    <a:cubicBezTo>
                      <a:pt x="-9668" y="3040388"/>
                      <a:pt x="12778" y="3008956"/>
                      <a:pt x="69341" y="2990996"/>
                    </a:cubicBezTo>
                    <a:cubicBezTo>
                      <a:pt x="513764" y="2850903"/>
                      <a:pt x="846856" y="2574309"/>
                      <a:pt x="1055151" y="2158520"/>
                    </a:cubicBezTo>
                    <a:cubicBezTo>
                      <a:pt x="1269731" y="1730159"/>
                      <a:pt x="1286790" y="1287430"/>
                      <a:pt x="1122488" y="836618"/>
                    </a:cubicBezTo>
                    <a:cubicBezTo>
                      <a:pt x="1112612" y="809677"/>
                      <a:pt x="1099145" y="793512"/>
                      <a:pt x="1069516" y="783634"/>
                    </a:cubicBezTo>
                    <a:cubicBezTo>
                      <a:pt x="839674" y="703709"/>
                      <a:pt x="727446" y="451362"/>
                      <a:pt x="815432" y="204403"/>
                    </a:cubicBezTo>
                    <a:cubicBezTo>
                      <a:pt x="836980" y="143337"/>
                      <a:pt x="874689" y="88557"/>
                      <a:pt x="907908" y="31981"/>
                    </a:cubicBezTo>
                    <a:cubicBezTo>
                      <a:pt x="924967" y="4142"/>
                      <a:pt x="953697" y="-7532"/>
                      <a:pt x="986019" y="5040"/>
                    </a:cubicBezTo>
                    <a:cubicBezTo>
                      <a:pt x="1170970" y="77781"/>
                      <a:pt x="1302951" y="199015"/>
                      <a:pt x="1337966" y="402868"/>
                    </a:cubicBezTo>
                    <a:cubicBezTo>
                      <a:pt x="1358616" y="522306"/>
                      <a:pt x="1328090" y="630968"/>
                      <a:pt x="1254468" y="726160"/>
                    </a:cubicBezTo>
                    <a:cubicBezTo>
                      <a:pt x="1238307" y="746814"/>
                      <a:pt x="1235614" y="762979"/>
                      <a:pt x="1245490" y="786328"/>
                    </a:cubicBezTo>
                    <a:cubicBezTo>
                      <a:pt x="1260753" y="824045"/>
                      <a:pt x="1273323" y="863558"/>
                      <a:pt x="1289483" y="907562"/>
                    </a:cubicBezTo>
                    <a:close/>
                    <a:moveTo>
                      <a:pt x="1870375" y="1665501"/>
                    </a:moveTo>
                    <a:cubicBezTo>
                      <a:pt x="1729417" y="1546961"/>
                      <a:pt x="1529202" y="1553247"/>
                      <a:pt x="1395426" y="1677175"/>
                    </a:cubicBezTo>
                    <a:cubicBezTo>
                      <a:pt x="1332579" y="1736445"/>
                      <a:pt x="1339761" y="1786735"/>
                      <a:pt x="1417872" y="1826249"/>
                    </a:cubicBezTo>
                    <a:cubicBezTo>
                      <a:pt x="1582174" y="1908867"/>
                      <a:pt x="1770716" y="1842413"/>
                      <a:pt x="1870375" y="1665501"/>
                    </a:cubicBezTo>
                    <a:close/>
                    <a:moveTo>
                      <a:pt x="984223" y="147827"/>
                    </a:moveTo>
                    <a:cubicBezTo>
                      <a:pt x="968960" y="181054"/>
                      <a:pt x="950106" y="213383"/>
                      <a:pt x="938434" y="247509"/>
                    </a:cubicBezTo>
                    <a:cubicBezTo>
                      <a:pt x="886360" y="395684"/>
                      <a:pt x="939332" y="558228"/>
                      <a:pt x="1060538" y="632764"/>
                    </a:cubicBezTo>
                    <a:cubicBezTo>
                      <a:pt x="1117999" y="667788"/>
                      <a:pt x="1162890" y="655215"/>
                      <a:pt x="1184438" y="594149"/>
                    </a:cubicBezTo>
                    <a:cubicBezTo>
                      <a:pt x="1247285" y="410950"/>
                      <a:pt x="1173664" y="245713"/>
                      <a:pt x="984223" y="147827"/>
                    </a:cubicBezTo>
                    <a:close/>
                    <a:moveTo>
                      <a:pt x="1594743" y="2428828"/>
                    </a:moveTo>
                    <a:cubicBezTo>
                      <a:pt x="1529202" y="2347107"/>
                      <a:pt x="1447500" y="2292327"/>
                      <a:pt x="1340659" y="2281551"/>
                    </a:cubicBezTo>
                    <a:cubicBezTo>
                      <a:pt x="1245490" y="2272570"/>
                      <a:pt x="1161992" y="2299511"/>
                      <a:pt x="1092860" y="2367762"/>
                    </a:cubicBezTo>
                    <a:cubicBezTo>
                      <a:pt x="1067721" y="2392907"/>
                      <a:pt x="1065925" y="2413561"/>
                      <a:pt x="1089269" y="2443196"/>
                    </a:cubicBezTo>
                    <a:cubicBezTo>
                      <a:pt x="1209577" y="2595862"/>
                      <a:pt x="1468150" y="2590474"/>
                      <a:pt x="1594743" y="2428828"/>
                    </a:cubicBezTo>
                    <a:close/>
                    <a:moveTo>
                      <a:pt x="1777900" y="855476"/>
                    </a:moveTo>
                    <a:cubicBezTo>
                      <a:pt x="1598335" y="795308"/>
                      <a:pt x="1388244" y="917440"/>
                      <a:pt x="1354127" y="1103333"/>
                    </a:cubicBezTo>
                    <a:cubicBezTo>
                      <a:pt x="1343353" y="1159909"/>
                      <a:pt x="1364900" y="1186850"/>
                      <a:pt x="1424157" y="1191340"/>
                    </a:cubicBezTo>
                    <a:cubicBezTo>
                      <a:pt x="1610904" y="1207505"/>
                      <a:pt x="1773410" y="1053941"/>
                      <a:pt x="1777900" y="855476"/>
                    </a:cubicBezTo>
                    <a:close/>
                  </a:path>
                </a:pathLst>
              </a:custGeom>
              <a:grpFill/>
              <a:ln w="8971" cap="flat">
                <a:noFill/>
                <a:prstDash val="solid"/>
                <a:miter/>
              </a:ln>
            </p:spPr>
            <p:txBody>
              <a:bodyPr rtlCol="0" anchor="ctr"/>
              <a:lstStyle/>
              <a:p>
                <a:endParaRPr lang="en-US">
                  <a:solidFill>
                    <a:srgbClr val="60220F"/>
                  </a:solidFill>
                </a:endParaRPr>
              </a:p>
            </p:txBody>
          </p:sp>
          <p:sp>
            <p:nvSpPr>
              <p:cNvPr id="38" name="Freeform 407">
                <a:extLst>
                  <a:ext uri="{FF2B5EF4-FFF2-40B4-BE49-F238E27FC236}">
                    <a16:creationId xmlns:a16="http://schemas.microsoft.com/office/drawing/2014/main" id="{956C7709-488F-4965-9BE2-58F1372C4C71}"/>
                  </a:ext>
                </a:extLst>
              </p:cNvPr>
              <p:cNvSpPr/>
              <p:nvPr/>
            </p:nvSpPr>
            <p:spPr>
              <a:xfrm>
                <a:off x="4658969" y="648132"/>
                <a:ext cx="2164692" cy="2067396"/>
              </a:xfrm>
              <a:custGeom>
                <a:avLst/>
                <a:gdLst>
                  <a:gd name="connsiteX0" fmla="*/ 1994377 w 2164692"/>
                  <a:gd name="connsiteY0" fmla="*/ 835194 h 2067396"/>
                  <a:gd name="connsiteX1" fmla="*/ 1700788 w 2164692"/>
                  <a:gd name="connsiteY1" fmla="*/ 792088 h 2067396"/>
                  <a:gd name="connsiteX2" fmla="*/ 1435033 w 2164692"/>
                  <a:gd name="connsiteY2" fmla="*/ 754371 h 2067396"/>
                  <a:gd name="connsiteX3" fmla="*/ 1335374 w 2164692"/>
                  <a:gd name="connsiteY3" fmla="*/ 681630 h 2067396"/>
                  <a:gd name="connsiteX4" fmla="*/ 1110918 w 2164692"/>
                  <a:gd name="connsiteY4" fmla="*/ 224532 h 2067396"/>
                  <a:gd name="connsiteX5" fmla="*/ 1083983 w 2164692"/>
                  <a:gd name="connsiteY5" fmla="*/ 175140 h 2067396"/>
                  <a:gd name="connsiteX6" fmla="*/ 995997 w 2164692"/>
                  <a:gd name="connsiteY6" fmla="*/ 345766 h 2067396"/>
                  <a:gd name="connsiteX7" fmla="*/ 928660 w 2164692"/>
                  <a:gd name="connsiteY7" fmla="*/ 381688 h 2067396"/>
                  <a:gd name="connsiteX8" fmla="*/ 873893 w 2164692"/>
                  <a:gd name="connsiteY8" fmla="*/ 332296 h 2067396"/>
                  <a:gd name="connsiteX9" fmla="*/ 882871 w 2164692"/>
                  <a:gd name="connsiteY9" fmla="*/ 277516 h 2067396"/>
                  <a:gd name="connsiteX10" fmla="*/ 987018 w 2164692"/>
                  <a:gd name="connsiteY10" fmla="*/ 64682 h 2067396"/>
                  <a:gd name="connsiteX11" fmla="*/ 1084881 w 2164692"/>
                  <a:gd name="connsiteY11" fmla="*/ 24 h 2067396"/>
                  <a:gd name="connsiteX12" fmla="*/ 1181846 w 2164692"/>
                  <a:gd name="connsiteY12" fmla="*/ 66478 h 2067396"/>
                  <a:gd name="connsiteX13" fmla="*/ 1433237 w 2164692"/>
                  <a:gd name="connsiteY13" fmla="*/ 579255 h 2067396"/>
                  <a:gd name="connsiteX14" fmla="*/ 1498778 w 2164692"/>
                  <a:gd name="connsiteY14" fmla="*/ 627748 h 2067396"/>
                  <a:gd name="connsiteX15" fmla="*/ 2059918 w 2164692"/>
                  <a:gd name="connsiteY15" fmla="*/ 708571 h 2067396"/>
                  <a:gd name="connsiteX16" fmla="*/ 2159576 w 2164692"/>
                  <a:gd name="connsiteY16" fmla="*/ 784904 h 2067396"/>
                  <a:gd name="connsiteX17" fmla="*/ 2120970 w 2164692"/>
                  <a:gd name="connsiteY17" fmla="*/ 900750 h 2067396"/>
                  <a:gd name="connsiteX18" fmla="*/ 1719643 w 2164692"/>
                  <a:gd name="connsiteY18" fmla="*/ 1289598 h 2067396"/>
                  <a:gd name="connsiteX19" fmla="*/ 1690014 w 2164692"/>
                  <a:gd name="connsiteY19" fmla="*/ 1378503 h 2067396"/>
                  <a:gd name="connsiteX20" fmla="*/ 1784286 w 2164692"/>
                  <a:gd name="connsiteY20" fmla="*/ 1920016 h 2067396"/>
                  <a:gd name="connsiteX21" fmla="*/ 1749271 w 2164692"/>
                  <a:gd name="connsiteY21" fmla="*/ 2045740 h 2067396"/>
                  <a:gd name="connsiteX22" fmla="*/ 1615495 w 2164692"/>
                  <a:gd name="connsiteY22" fmla="*/ 2044842 h 2067396"/>
                  <a:gd name="connsiteX23" fmla="*/ 1118101 w 2164692"/>
                  <a:gd name="connsiteY23" fmla="*/ 1781719 h 2067396"/>
                  <a:gd name="connsiteX24" fmla="*/ 1044479 w 2164692"/>
                  <a:gd name="connsiteY24" fmla="*/ 1782617 h 2067396"/>
                  <a:gd name="connsiteX25" fmla="*/ 547085 w 2164692"/>
                  <a:gd name="connsiteY25" fmla="*/ 2044842 h 2067396"/>
                  <a:gd name="connsiteX26" fmla="*/ 414207 w 2164692"/>
                  <a:gd name="connsiteY26" fmla="*/ 2044842 h 2067396"/>
                  <a:gd name="connsiteX27" fmla="*/ 379192 w 2164692"/>
                  <a:gd name="connsiteY27" fmla="*/ 1919118 h 2067396"/>
                  <a:gd name="connsiteX28" fmla="*/ 475259 w 2164692"/>
                  <a:gd name="connsiteY28" fmla="*/ 1365032 h 2067396"/>
                  <a:gd name="connsiteX29" fmla="*/ 453711 w 2164692"/>
                  <a:gd name="connsiteY29" fmla="*/ 1299476 h 2067396"/>
                  <a:gd name="connsiteX30" fmla="*/ 43406 w 2164692"/>
                  <a:gd name="connsiteY30" fmla="*/ 900750 h 2067396"/>
                  <a:gd name="connsiteX31" fmla="*/ 1208 w 2164692"/>
                  <a:gd name="connsiteY31" fmla="*/ 798374 h 2067396"/>
                  <a:gd name="connsiteX32" fmla="*/ 96377 w 2164692"/>
                  <a:gd name="connsiteY32" fmla="*/ 711265 h 2067396"/>
                  <a:gd name="connsiteX33" fmla="*/ 653028 w 2164692"/>
                  <a:gd name="connsiteY33" fmla="*/ 630442 h 2067396"/>
                  <a:gd name="connsiteX34" fmla="*/ 734730 w 2164692"/>
                  <a:gd name="connsiteY34" fmla="*/ 576561 h 2067396"/>
                  <a:gd name="connsiteX35" fmla="*/ 826308 w 2164692"/>
                  <a:gd name="connsiteY35" fmla="*/ 540639 h 2067396"/>
                  <a:gd name="connsiteX36" fmla="*/ 854141 w 2164692"/>
                  <a:gd name="connsiteY36" fmla="*/ 636729 h 2067396"/>
                  <a:gd name="connsiteX37" fmla="*/ 698817 w 2164692"/>
                  <a:gd name="connsiteY37" fmla="*/ 761555 h 2067396"/>
                  <a:gd name="connsiteX38" fmla="*/ 221175 w 2164692"/>
                  <a:gd name="connsiteY38" fmla="*/ 828907 h 2067396"/>
                  <a:gd name="connsiteX39" fmla="*/ 173590 w 2164692"/>
                  <a:gd name="connsiteY39" fmla="*/ 837888 h 2067396"/>
                  <a:gd name="connsiteX40" fmla="*/ 209503 w 2164692"/>
                  <a:gd name="connsiteY40" fmla="*/ 874707 h 2067396"/>
                  <a:gd name="connsiteX41" fmla="*/ 568633 w 2164692"/>
                  <a:gd name="connsiteY41" fmla="*/ 1224041 h 2067396"/>
                  <a:gd name="connsiteX42" fmla="*/ 612626 w 2164692"/>
                  <a:gd name="connsiteY42" fmla="*/ 1364134 h 2067396"/>
                  <a:gd name="connsiteX43" fmla="*/ 519252 w 2164692"/>
                  <a:gd name="connsiteY43" fmla="*/ 1908342 h 2067396"/>
                  <a:gd name="connsiteX44" fmla="*/ 631480 w 2164692"/>
                  <a:gd name="connsiteY44" fmla="*/ 1849970 h 2067396"/>
                  <a:gd name="connsiteX45" fmla="*/ 1014851 w 2164692"/>
                  <a:gd name="connsiteY45" fmla="*/ 1647912 h 2067396"/>
                  <a:gd name="connsiteX46" fmla="*/ 1153116 w 2164692"/>
                  <a:gd name="connsiteY46" fmla="*/ 1648811 h 2067396"/>
                  <a:gd name="connsiteX47" fmla="*/ 1595743 w 2164692"/>
                  <a:gd name="connsiteY47" fmla="*/ 1882299 h 2067396"/>
                  <a:gd name="connsiteX48" fmla="*/ 1646021 w 2164692"/>
                  <a:gd name="connsiteY48" fmla="*/ 1907444 h 2067396"/>
                  <a:gd name="connsiteX49" fmla="*/ 1598436 w 2164692"/>
                  <a:gd name="connsiteY49" fmla="*/ 1626360 h 2067396"/>
                  <a:gd name="connsiteX50" fmla="*/ 1549954 w 2164692"/>
                  <a:gd name="connsiteY50" fmla="*/ 1348868 h 2067396"/>
                  <a:gd name="connsiteX51" fmla="*/ 1592152 w 2164692"/>
                  <a:gd name="connsiteY51" fmla="*/ 1228532 h 2067396"/>
                  <a:gd name="connsiteX52" fmla="*/ 1957566 w 2164692"/>
                  <a:gd name="connsiteY52" fmla="*/ 872911 h 2067396"/>
                  <a:gd name="connsiteX53" fmla="*/ 1994377 w 2164692"/>
                  <a:gd name="connsiteY53" fmla="*/ 835194 h 206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4692" h="2067396">
                    <a:moveTo>
                      <a:pt x="1994377" y="835194"/>
                    </a:moveTo>
                    <a:cubicBezTo>
                      <a:pt x="1892025" y="819927"/>
                      <a:pt x="1795958" y="805559"/>
                      <a:pt x="1700788" y="792088"/>
                    </a:cubicBezTo>
                    <a:cubicBezTo>
                      <a:pt x="1612802" y="779516"/>
                      <a:pt x="1523917" y="766943"/>
                      <a:pt x="1435033" y="754371"/>
                    </a:cubicBezTo>
                    <a:cubicBezTo>
                      <a:pt x="1388346" y="748084"/>
                      <a:pt x="1356024" y="724736"/>
                      <a:pt x="1335374" y="681630"/>
                    </a:cubicBezTo>
                    <a:cubicBezTo>
                      <a:pt x="1260855" y="528965"/>
                      <a:pt x="1185437" y="377197"/>
                      <a:pt x="1110918" y="224532"/>
                    </a:cubicBezTo>
                    <a:cubicBezTo>
                      <a:pt x="1103735" y="210163"/>
                      <a:pt x="1095655" y="196693"/>
                      <a:pt x="1083983" y="175140"/>
                    </a:cubicBezTo>
                    <a:cubicBezTo>
                      <a:pt x="1053458" y="237104"/>
                      <a:pt x="1029216" y="293680"/>
                      <a:pt x="995997" y="345766"/>
                    </a:cubicBezTo>
                    <a:cubicBezTo>
                      <a:pt x="983427" y="365523"/>
                      <a:pt x="950208" y="383484"/>
                      <a:pt x="928660" y="381688"/>
                    </a:cubicBezTo>
                    <a:cubicBezTo>
                      <a:pt x="908908" y="379891"/>
                      <a:pt x="885564" y="353849"/>
                      <a:pt x="873893" y="332296"/>
                    </a:cubicBezTo>
                    <a:cubicBezTo>
                      <a:pt x="866710" y="319723"/>
                      <a:pt x="875688" y="294578"/>
                      <a:pt x="882871" y="277516"/>
                    </a:cubicBezTo>
                    <a:cubicBezTo>
                      <a:pt x="916090" y="205673"/>
                      <a:pt x="952003" y="135627"/>
                      <a:pt x="987018" y="64682"/>
                    </a:cubicBezTo>
                    <a:cubicBezTo>
                      <a:pt x="1006771" y="23373"/>
                      <a:pt x="1038194" y="-874"/>
                      <a:pt x="1084881" y="24"/>
                    </a:cubicBezTo>
                    <a:cubicBezTo>
                      <a:pt x="1131568" y="24"/>
                      <a:pt x="1162094" y="25169"/>
                      <a:pt x="1181846" y="66478"/>
                    </a:cubicBezTo>
                    <a:cubicBezTo>
                      <a:pt x="1266242" y="237104"/>
                      <a:pt x="1350637" y="407730"/>
                      <a:pt x="1433237" y="579255"/>
                    </a:cubicBezTo>
                    <a:cubicBezTo>
                      <a:pt x="1447602" y="609788"/>
                      <a:pt x="1466456" y="623258"/>
                      <a:pt x="1498778" y="627748"/>
                    </a:cubicBezTo>
                    <a:cubicBezTo>
                      <a:pt x="1686423" y="653791"/>
                      <a:pt x="1873170" y="682528"/>
                      <a:pt x="2059918" y="708571"/>
                    </a:cubicBezTo>
                    <a:cubicBezTo>
                      <a:pt x="2108400" y="715755"/>
                      <a:pt x="2144313" y="736410"/>
                      <a:pt x="2159576" y="784904"/>
                    </a:cubicBezTo>
                    <a:cubicBezTo>
                      <a:pt x="2174839" y="832500"/>
                      <a:pt x="2154189" y="868421"/>
                      <a:pt x="2120970" y="900750"/>
                    </a:cubicBezTo>
                    <a:cubicBezTo>
                      <a:pt x="1987194" y="1030964"/>
                      <a:pt x="1855214" y="1161179"/>
                      <a:pt x="1719643" y="1289598"/>
                    </a:cubicBezTo>
                    <a:cubicBezTo>
                      <a:pt x="1691810" y="1316539"/>
                      <a:pt x="1683730" y="1340785"/>
                      <a:pt x="1690014" y="1378503"/>
                    </a:cubicBezTo>
                    <a:cubicBezTo>
                      <a:pt x="1723234" y="1559007"/>
                      <a:pt x="1752862" y="1739512"/>
                      <a:pt x="1784286" y="1920016"/>
                    </a:cubicBezTo>
                    <a:cubicBezTo>
                      <a:pt x="1793264" y="1968510"/>
                      <a:pt x="1791468" y="2012513"/>
                      <a:pt x="1749271" y="2045740"/>
                    </a:cubicBezTo>
                    <a:cubicBezTo>
                      <a:pt x="1705277" y="2079866"/>
                      <a:pt x="1661284" y="2069089"/>
                      <a:pt x="1615495" y="2044842"/>
                    </a:cubicBezTo>
                    <a:cubicBezTo>
                      <a:pt x="1450295" y="1956835"/>
                      <a:pt x="1283300" y="1870624"/>
                      <a:pt x="1118101" y="1781719"/>
                    </a:cubicBezTo>
                    <a:cubicBezTo>
                      <a:pt x="1091166" y="1767351"/>
                      <a:pt x="1070516" y="1768249"/>
                      <a:pt x="1044479" y="1782617"/>
                    </a:cubicBezTo>
                    <a:cubicBezTo>
                      <a:pt x="879280" y="1870624"/>
                      <a:pt x="712284" y="1956835"/>
                      <a:pt x="547085" y="2044842"/>
                    </a:cubicBezTo>
                    <a:cubicBezTo>
                      <a:pt x="501296" y="2069089"/>
                      <a:pt x="458200" y="2078968"/>
                      <a:pt x="414207" y="2044842"/>
                    </a:cubicBezTo>
                    <a:cubicBezTo>
                      <a:pt x="372009" y="2011615"/>
                      <a:pt x="371111" y="1967612"/>
                      <a:pt x="379192" y="1919118"/>
                    </a:cubicBezTo>
                    <a:cubicBezTo>
                      <a:pt x="411513" y="1734124"/>
                      <a:pt x="442040" y="1549129"/>
                      <a:pt x="475259" y="1365032"/>
                    </a:cubicBezTo>
                    <a:cubicBezTo>
                      <a:pt x="480646" y="1336295"/>
                      <a:pt x="474361" y="1319233"/>
                      <a:pt x="453711" y="1299476"/>
                    </a:cubicBezTo>
                    <a:cubicBezTo>
                      <a:pt x="316344" y="1167465"/>
                      <a:pt x="179875" y="1033659"/>
                      <a:pt x="43406" y="900750"/>
                    </a:cubicBezTo>
                    <a:cubicBezTo>
                      <a:pt x="13778" y="872013"/>
                      <a:pt x="-5077" y="840582"/>
                      <a:pt x="1208" y="798374"/>
                    </a:cubicBezTo>
                    <a:cubicBezTo>
                      <a:pt x="9288" y="750779"/>
                      <a:pt x="43406" y="719347"/>
                      <a:pt x="96377" y="711265"/>
                    </a:cubicBezTo>
                    <a:cubicBezTo>
                      <a:pt x="282227" y="684324"/>
                      <a:pt x="467178" y="656485"/>
                      <a:pt x="653028" y="630442"/>
                    </a:cubicBezTo>
                    <a:cubicBezTo>
                      <a:pt x="690737" y="625054"/>
                      <a:pt x="718569" y="616972"/>
                      <a:pt x="734730" y="576561"/>
                    </a:cubicBezTo>
                    <a:cubicBezTo>
                      <a:pt x="751789" y="534353"/>
                      <a:pt x="791293" y="522679"/>
                      <a:pt x="826308" y="540639"/>
                    </a:cubicBezTo>
                    <a:cubicBezTo>
                      <a:pt x="861323" y="558600"/>
                      <a:pt x="870301" y="593623"/>
                      <a:pt x="854141" y="636729"/>
                    </a:cubicBezTo>
                    <a:cubicBezTo>
                      <a:pt x="826308" y="709469"/>
                      <a:pt x="784110" y="752575"/>
                      <a:pt x="698817" y="761555"/>
                    </a:cubicBezTo>
                    <a:cubicBezTo>
                      <a:pt x="539004" y="777720"/>
                      <a:pt x="380090" y="805559"/>
                      <a:pt x="221175" y="828907"/>
                    </a:cubicBezTo>
                    <a:cubicBezTo>
                      <a:pt x="207708" y="830704"/>
                      <a:pt x="195138" y="834296"/>
                      <a:pt x="173590" y="837888"/>
                    </a:cubicBezTo>
                    <a:cubicBezTo>
                      <a:pt x="188853" y="853154"/>
                      <a:pt x="198729" y="863931"/>
                      <a:pt x="209503" y="874707"/>
                    </a:cubicBezTo>
                    <a:cubicBezTo>
                      <a:pt x="328914" y="991451"/>
                      <a:pt x="447426" y="1108195"/>
                      <a:pt x="568633" y="1224041"/>
                    </a:cubicBezTo>
                    <a:cubicBezTo>
                      <a:pt x="610830" y="1264453"/>
                      <a:pt x="623400" y="1307558"/>
                      <a:pt x="612626" y="1364134"/>
                    </a:cubicBezTo>
                    <a:cubicBezTo>
                      <a:pt x="579406" y="1541945"/>
                      <a:pt x="550676" y="1721551"/>
                      <a:pt x="519252" y="1908342"/>
                    </a:cubicBezTo>
                    <a:cubicBezTo>
                      <a:pt x="561450" y="1886789"/>
                      <a:pt x="596465" y="1868828"/>
                      <a:pt x="631480" y="1849970"/>
                    </a:cubicBezTo>
                    <a:cubicBezTo>
                      <a:pt x="758971" y="1782617"/>
                      <a:pt x="888258" y="1717061"/>
                      <a:pt x="1014851" y="1647912"/>
                    </a:cubicBezTo>
                    <a:cubicBezTo>
                      <a:pt x="1063333" y="1620972"/>
                      <a:pt x="1105531" y="1622767"/>
                      <a:pt x="1153116" y="1648811"/>
                    </a:cubicBezTo>
                    <a:cubicBezTo>
                      <a:pt x="1299461" y="1727837"/>
                      <a:pt x="1447602" y="1804170"/>
                      <a:pt x="1595743" y="1882299"/>
                    </a:cubicBezTo>
                    <a:cubicBezTo>
                      <a:pt x="1610108" y="1889483"/>
                      <a:pt x="1624473" y="1896667"/>
                      <a:pt x="1646021" y="1907444"/>
                    </a:cubicBezTo>
                    <a:cubicBezTo>
                      <a:pt x="1629860" y="1809558"/>
                      <a:pt x="1614597" y="1717959"/>
                      <a:pt x="1598436" y="1626360"/>
                    </a:cubicBezTo>
                    <a:cubicBezTo>
                      <a:pt x="1582276" y="1533862"/>
                      <a:pt x="1567012" y="1441365"/>
                      <a:pt x="1549954" y="1348868"/>
                    </a:cubicBezTo>
                    <a:cubicBezTo>
                      <a:pt x="1540976" y="1300374"/>
                      <a:pt x="1557136" y="1262657"/>
                      <a:pt x="1592152" y="1228532"/>
                    </a:cubicBezTo>
                    <a:cubicBezTo>
                      <a:pt x="1714256" y="1110889"/>
                      <a:pt x="1835462" y="991451"/>
                      <a:pt x="1957566" y="872911"/>
                    </a:cubicBezTo>
                    <a:cubicBezTo>
                      <a:pt x="1969238" y="862135"/>
                      <a:pt x="1979113" y="851358"/>
                      <a:pt x="1994377" y="835194"/>
                    </a:cubicBezTo>
                    <a:close/>
                  </a:path>
                </a:pathLst>
              </a:custGeom>
              <a:grpFill/>
              <a:ln w="8971" cap="flat">
                <a:noFill/>
                <a:prstDash val="solid"/>
                <a:miter/>
              </a:ln>
            </p:spPr>
            <p:txBody>
              <a:bodyPr rtlCol="0" anchor="ctr"/>
              <a:lstStyle/>
              <a:p>
                <a:endParaRPr lang="en-US">
                  <a:solidFill>
                    <a:srgbClr val="60220F"/>
                  </a:solidFill>
                </a:endParaRPr>
              </a:p>
            </p:txBody>
          </p:sp>
          <p:sp>
            <p:nvSpPr>
              <p:cNvPr id="39" name="Freeform 408">
                <a:extLst>
                  <a:ext uri="{FF2B5EF4-FFF2-40B4-BE49-F238E27FC236}">
                    <a16:creationId xmlns:a16="http://schemas.microsoft.com/office/drawing/2014/main" id="{85A9C8DB-B976-4725-A880-B2AADE5D7D5F}"/>
                  </a:ext>
                </a:extLst>
              </p:cNvPr>
              <p:cNvSpPr/>
              <p:nvPr/>
            </p:nvSpPr>
            <p:spPr>
              <a:xfrm>
                <a:off x="5871887" y="168271"/>
                <a:ext cx="159266" cy="311931"/>
              </a:xfrm>
              <a:custGeom>
                <a:avLst/>
                <a:gdLst>
                  <a:gd name="connsiteX0" fmla="*/ 159267 w 159266"/>
                  <a:gd name="connsiteY0" fmla="*/ 74873 h 311931"/>
                  <a:gd name="connsiteX1" fmla="*/ 130536 w 159266"/>
                  <a:gd name="connsiteY1" fmla="*/ 259867 h 311931"/>
                  <a:gd name="connsiteX2" fmla="*/ 57812 w 159266"/>
                  <a:gd name="connsiteY2" fmla="*/ 311055 h 311931"/>
                  <a:gd name="connsiteX3" fmla="*/ 352 w 159266"/>
                  <a:gd name="connsiteY3" fmla="*/ 243703 h 311931"/>
                  <a:gd name="connsiteX4" fmla="*/ 29082 w 159266"/>
                  <a:gd name="connsiteY4" fmla="*/ 49728 h 311931"/>
                  <a:gd name="connsiteX5" fmla="*/ 103601 w 159266"/>
                  <a:gd name="connsiteY5" fmla="*/ 1234 h 311931"/>
                  <a:gd name="connsiteX6" fmla="*/ 159267 w 159266"/>
                  <a:gd name="connsiteY6" fmla="*/ 74873 h 31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266" h="311931">
                    <a:moveTo>
                      <a:pt x="159267" y="74873"/>
                    </a:moveTo>
                    <a:cubicBezTo>
                      <a:pt x="150288" y="134143"/>
                      <a:pt x="143106" y="197005"/>
                      <a:pt x="130536" y="259867"/>
                    </a:cubicBezTo>
                    <a:cubicBezTo>
                      <a:pt x="123354" y="296687"/>
                      <a:pt x="95521" y="316443"/>
                      <a:pt x="57812" y="311055"/>
                    </a:cubicBezTo>
                    <a:cubicBezTo>
                      <a:pt x="21002" y="305667"/>
                      <a:pt x="-3239" y="280522"/>
                      <a:pt x="352" y="243703"/>
                    </a:cubicBezTo>
                    <a:cubicBezTo>
                      <a:pt x="6637" y="179045"/>
                      <a:pt x="16512" y="113488"/>
                      <a:pt x="29082" y="49728"/>
                    </a:cubicBezTo>
                    <a:cubicBezTo>
                      <a:pt x="36265" y="12909"/>
                      <a:pt x="65893" y="-5052"/>
                      <a:pt x="103601" y="1234"/>
                    </a:cubicBezTo>
                    <a:cubicBezTo>
                      <a:pt x="140412" y="7521"/>
                      <a:pt x="157471" y="32665"/>
                      <a:pt x="159267" y="74873"/>
                    </a:cubicBezTo>
                    <a:close/>
                  </a:path>
                </a:pathLst>
              </a:custGeom>
              <a:grpFill/>
              <a:ln w="8971" cap="flat">
                <a:noFill/>
                <a:prstDash val="solid"/>
                <a:miter/>
              </a:ln>
            </p:spPr>
            <p:txBody>
              <a:bodyPr rtlCol="0" anchor="ctr"/>
              <a:lstStyle/>
              <a:p>
                <a:endParaRPr lang="en-US">
                  <a:solidFill>
                    <a:srgbClr val="60220F"/>
                  </a:solidFill>
                </a:endParaRPr>
              </a:p>
            </p:txBody>
          </p:sp>
          <p:sp>
            <p:nvSpPr>
              <p:cNvPr id="40" name="Freeform 409">
                <a:extLst>
                  <a:ext uri="{FF2B5EF4-FFF2-40B4-BE49-F238E27FC236}">
                    <a16:creationId xmlns:a16="http://schemas.microsoft.com/office/drawing/2014/main" id="{7F032354-D1BB-4E76-9F33-35EEBD401E36}"/>
                  </a:ext>
                </a:extLst>
              </p:cNvPr>
              <p:cNvSpPr/>
              <p:nvPr/>
            </p:nvSpPr>
            <p:spPr>
              <a:xfrm>
                <a:off x="5466801" y="166889"/>
                <a:ext cx="160355" cy="313885"/>
              </a:xfrm>
              <a:custGeom>
                <a:avLst/>
                <a:gdLst>
                  <a:gd name="connsiteX0" fmla="*/ 160332 w 160355"/>
                  <a:gd name="connsiteY0" fmla="*/ 237003 h 313885"/>
                  <a:gd name="connsiteX1" fmla="*/ 101973 w 160355"/>
                  <a:gd name="connsiteY1" fmla="*/ 313335 h 313885"/>
                  <a:gd name="connsiteX2" fmla="*/ 27454 w 160355"/>
                  <a:gd name="connsiteY2" fmla="*/ 256759 h 313885"/>
                  <a:gd name="connsiteX3" fmla="*/ 519 w 160355"/>
                  <a:gd name="connsiteY3" fmla="*/ 75357 h 313885"/>
                  <a:gd name="connsiteX4" fmla="*/ 56184 w 160355"/>
                  <a:gd name="connsiteY4" fmla="*/ 820 h 313885"/>
                  <a:gd name="connsiteX5" fmla="*/ 132499 w 160355"/>
                  <a:gd name="connsiteY5" fmla="*/ 53804 h 313885"/>
                  <a:gd name="connsiteX6" fmla="*/ 160332 w 160355"/>
                  <a:gd name="connsiteY6" fmla="*/ 237003 h 3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355" h="313885">
                    <a:moveTo>
                      <a:pt x="160332" y="237003"/>
                    </a:moveTo>
                    <a:cubicBezTo>
                      <a:pt x="161229" y="278312"/>
                      <a:pt x="136988" y="307947"/>
                      <a:pt x="101973" y="313335"/>
                    </a:cubicBezTo>
                    <a:cubicBezTo>
                      <a:pt x="67856" y="317825"/>
                      <a:pt x="34637" y="294477"/>
                      <a:pt x="27454" y="256759"/>
                    </a:cubicBezTo>
                    <a:cubicBezTo>
                      <a:pt x="16680" y="196591"/>
                      <a:pt x="7702" y="136423"/>
                      <a:pt x="519" y="75357"/>
                    </a:cubicBezTo>
                    <a:cubicBezTo>
                      <a:pt x="-3970" y="36742"/>
                      <a:pt x="21169" y="6208"/>
                      <a:pt x="56184" y="820"/>
                    </a:cubicBezTo>
                    <a:cubicBezTo>
                      <a:pt x="92097" y="-4568"/>
                      <a:pt x="125316" y="16985"/>
                      <a:pt x="132499" y="53804"/>
                    </a:cubicBezTo>
                    <a:cubicBezTo>
                      <a:pt x="144171" y="116666"/>
                      <a:pt x="151354" y="178631"/>
                      <a:pt x="160332" y="237003"/>
                    </a:cubicBezTo>
                    <a:close/>
                  </a:path>
                </a:pathLst>
              </a:custGeom>
              <a:grpFill/>
              <a:ln w="8971" cap="flat">
                <a:noFill/>
                <a:prstDash val="solid"/>
                <a:miter/>
              </a:ln>
            </p:spPr>
            <p:txBody>
              <a:bodyPr rtlCol="0" anchor="ctr"/>
              <a:lstStyle/>
              <a:p>
                <a:endParaRPr lang="en-US">
                  <a:solidFill>
                    <a:srgbClr val="60220F"/>
                  </a:solidFill>
                </a:endParaRPr>
              </a:p>
            </p:txBody>
          </p:sp>
          <p:sp>
            <p:nvSpPr>
              <p:cNvPr id="41" name="Freeform 410">
                <a:extLst>
                  <a:ext uri="{FF2B5EF4-FFF2-40B4-BE49-F238E27FC236}">
                    <a16:creationId xmlns:a16="http://schemas.microsoft.com/office/drawing/2014/main" id="{58C60359-2431-4D8B-95EE-8E9FE08B481A}"/>
                  </a:ext>
                </a:extLst>
              </p:cNvPr>
              <p:cNvSpPr/>
              <p:nvPr/>
            </p:nvSpPr>
            <p:spPr>
              <a:xfrm>
                <a:off x="6187892" y="371009"/>
                <a:ext cx="231121" cy="281339"/>
              </a:xfrm>
              <a:custGeom>
                <a:avLst/>
                <a:gdLst>
                  <a:gd name="connsiteX0" fmla="*/ 231122 w 231121"/>
                  <a:gd name="connsiteY0" fmla="*/ 58925 h 281339"/>
                  <a:gd name="connsiteX1" fmla="*/ 210472 w 231121"/>
                  <a:gd name="connsiteY1" fmla="*/ 108317 h 281339"/>
                  <a:gd name="connsiteX2" fmla="*/ 126077 w 231121"/>
                  <a:gd name="connsiteY2" fmla="*/ 244818 h 281339"/>
                  <a:gd name="connsiteX3" fmla="*/ 33601 w 231121"/>
                  <a:gd name="connsiteY3" fmla="*/ 271759 h 281339"/>
                  <a:gd name="connsiteX4" fmla="*/ 12053 w 231121"/>
                  <a:gd name="connsiteY4" fmla="*/ 174771 h 281339"/>
                  <a:gd name="connsiteX5" fmla="*/ 101835 w 231121"/>
                  <a:gd name="connsiteY5" fmla="*/ 31086 h 281339"/>
                  <a:gd name="connsiteX6" fmla="*/ 179946 w 231121"/>
                  <a:gd name="connsiteY6" fmla="*/ 5941 h 281339"/>
                  <a:gd name="connsiteX7" fmla="*/ 231122 w 231121"/>
                  <a:gd name="connsiteY7" fmla="*/ 58925 h 28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121" h="281339">
                    <a:moveTo>
                      <a:pt x="231122" y="58925"/>
                    </a:moveTo>
                    <a:cubicBezTo>
                      <a:pt x="222144" y="81376"/>
                      <a:pt x="218552" y="96642"/>
                      <a:pt x="210472" y="108317"/>
                    </a:cubicBezTo>
                    <a:cubicBezTo>
                      <a:pt x="183537" y="154116"/>
                      <a:pt x="155705" y="199916"/>
                      <a:pt x="126077" y="244818"/>
                    </a:cubicBezTo>
                    <a:cubicBezTo>
                      <a:pt x="101835" y="281637"/>
                      <a:pt x="66820" y="290617"/>
                      <a:pt x="33601" y="271759"/>
                    </a:cubicBezTo>
                    <a:cubicBezTo>
                      <a:pt x="-517" y="252002"/>
                      <a:pt x="-10393" y="213386"/>
                      <a:pt x="12053" y="174771"/>
                    </a:cubicBezTo>
                    <a:cubicBezTo>
                      <a:pt x="40783" y="126277"/>
                      <a:pt x="70411" y="77784"/>
                      <a:pt x="101835" y="31086"/>
                    </a:cubicBezTo>
                    <a:cubicBezTo>
                      <a:pt x="120690" y="2349"/>
                      <a:pt x="151215" y="-7529"/>
                      <a:pt x="179946" y="5941"/>
                    </a:cubicBezTo>
                    <a:cubicBezTo>
                      <a:pt x="200596" y="16717"/>
                      <a:pt x="214961" y="41862"/>
                      <a:pt x="231122" y="58925"/>
                    </a:cubicBezTo>
                    <a:close/>
                  </a:path>
                </a:pathLst>
              </a:custGeom>
              <a:grpFill/>
              <a:ln w="8971" cap="flat">
                <a:noFill/>
                <a:prstDash val="solid"/>
                <a:miter/>
              </a:ln>
            </p:spPr>
            <p:txBody>
              <a:bodyPr rtlCol="0" anchor="ctr"/>
              <a:lstStyle/>
              <a:p>
                <a:endParaRPr lang="en-US">
                  <a:solidFill>
                    <a:srgbClr val="60220F"/>
                  </a:solidFill>
                </a:endParaRPr>
              </a:p>
            </p:txBody>
          </p:sp>
          <p:sp>
            <p:nvSpPr>
              <p:cNvPr id="42" name="Freeform 411">
                <a:extLst>
                  <a:ext uri="{FF2B5EF4-FFF2-40B4-BE49-F238E27FC236}">
                    <a16:creationId xmlns:a16="http://schemas.microsoft.com/office/drawing/2014/main" id="{4223CFBA-6158-4786-B432-1452EB1A5D2C}"/>
                  </a:ext>
                </a:extLst>
              </p:cNvPr>
              <p:cNvSpPr/>
              <p:nvPr/>
            </p:nvSpPr>
            <p:spPr>
              <a:xfrm>
                <a:off x="5084914" y="370440"/>
                <a:ext cx="227981" cy="276684"/>
              </a:xfrm>
              <a:custGeom>
                <a:avLst/>
                <a:gdLst>
                  <a:gd name="connsiteX0" fmla="*/ 227981 w 227981"/>
                  <a:gd name="connsiteY0" fmla="*/ 229223 h 276684"/>
                  <a:gd name="connsiteX1" fmla="*/ 180396 w 227981"/>
                  <a:gd name="connsiteY1" fmla="*/ 275022 h 276684"/>
                  <a:gd name="connsiteX2" fmla="*/ 110366 w 227981"/>
                  <a:gd name="connsiteY2" fmla="*/ 256164 h 276684"/>
                  <a:gd name="connsiteX3" fmla="*/ 8014 w 227981"/>
                  <a:gd name="connsiteY3" fmla="*/ 94518 h 276684"/>
                  <a:gd name="connsiteX4" fmla="*/ 28664 w 227981"/>
                  <a:gd name="connsiteY4" fmla="*/ 15491 h 276684"/>
                  <a:gd name="connsiteX5" fmla="*/ 110366 w 227981"/>
                  <a:gd name="connsiteY5" fmla="*/ 18185 h 276684"/>
                  <a:gd name="connsiteX6" fmla="*/ 223492 w 227981"/>
                  <a:gd name="connsiteY6" fmla="*/ 198690 h 276684"/>
                  <a:gd name="connsiteX7" fmla="*/ 227981 w 227981"/>
                  <a:gd name="connsiteY7" fmla="*/ 229223 h 27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81" h="276684">
                    <a:moveTo>
                      <a:pt x="227981" y="229223"/>
                    </a:moveTo>
                    <a:cubicBezTo>
                      <a:pt x="215412" y="241795"/>
                      <a:pt x="201046" y="269634"/>
                      <a:pt x="180396" y="275022"/>
                    </a:cubicBezTo>
                    <a:cubicBezTo>
                      <a:pt x="159747" y="280410"/>
                      <a:pt x="122038" y="272328"/>
                      <a:pt x="110366" y="256164"/>
                    </a:cubicBezTo>
                    <a:cubicBezTo>
                      <a:pt x="71760" y="205874"/>
                      <a:pt x="39438" y="150196"/>
                      <a:pt x="8014" y="94518"/>
                    </a:cubicBezTo>
                    <a:cubicBezTo>
                      <a:pt x="-8147" y="65781"/>
                      <a:pt x="832" y="35248"/>
                      <a:pt x="28664" y="15491"/>
                    </a:cubicBezTo>
                    <a:cubicBezTo>
                      <a:pt x="55599" y="-4266"/>
                      <a:pt x="91512" y="-6960"/>
                      <a:pt x="110366" y="18185"/>
                    </a:cubicBezTo>
                    <a:cubicBezTo>
                      <a:pt x="152564" y="75659"/>
                      <a:pt x="186681" y="138521"/>
                      <a:pt x="223492" y="198690"/>
                    </a:cubicBezTo>
                    <a:cubicBezTo>
                      <a:pt x="225288" y="204078"/>
                      <a:pt x="224390" y="211262"/>
                      <a:pt x="227981" y="229223"/>
                    </a:cubicBezTo>
                    <a:close/>
                  </a:path>
                </a:pathLst>
              </a:custGeom>
              <a:grpFill/>
              <a:ln w="8971" cap="flat">
                <a:noFill/>
                <a:prstDash val="solid"/>
                <a:miter/>
              </a:ln>
            </p:spPr>
            <p:txBody>
              <a:bodyPr rtlCol="0" anchor="ctr"/>
              <a:lstStyle/>
              <a:p>
                <a:endParaRPr lang="en-US">
                  <a:solidFill>
                    <a:srgbClr val="60220F"/>
                  </a:solidFill>
                </a:endParaRPr>
              </a:p>
            </p:txBody>
          </p:sp>
        </p:grpSp>
      </p:grpSp>
    </p:spTree>
    <p:extLst>
      <p:ext uri="{BB962C8B-B14F-4D97-AF65-F5344CB8AC3E}">
        <p14:creationId xmlns:p14="http://schemas.microsoft.com/office/powerpoint/2010/main" val="1361869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95962F-4A80-40B0-9242-34DF6FC83FCB}"/>
              </a:ext>
            </a:extLst>
          </p:cNvPr>
          <p:cNvSpPr>
            <a:spLocks noGrp="1"/>
          </p:cNvSpPr>
          <p:nvPr>
            <p:ph type="body" sz="quarter" idx="31"/>
          </p:nvPr>
        </p:nvSpPr>
        <p:spPr>
          <a:xfrm>
            <a:off x="820986" y="3927611"/>
            <a:ext cx="2106525" cy="1906983"/>
          </a:xfrm>
        </p:spPr>
        <p:txBody>
          <a:bodyPr>
            <a:noAutofit/>
          </a:bodyPr>
          <a:lstStyle/>
          <a:p>
            <a:r>
              <a:rPr lang="en-US" sz="1800" b="1"/>
              <a:t>Region</a:t>
            </a:r>
          </a:p>
          <a:p>
            <a:r>
              <a:rPr lang="en-US" sz="1800" b="1"/>
              <a:t>Country</a:t>
            </a:r>
          </a:p>
          <a:p>
            <a:r>
              <a:rPr lang="en-US" sz="1800" b="1"/>
              <a:t>Urban / Rural</a:t>
            </a:r>
          </a:p>
          <a:p>
            <a:r>
              <a:rPr lang="en-US" sz="1800" b="1"/>
              <a:t>Density</a:t>
            </a:r>
          </a:p>
          <a:p>
            <a:r>
              <a:rPr lang="en-US" sz="1800" b="1"/>
              <a:t>Language</a:t>
            </a:r>
          </a:p>
          <a:p>
            <a:r>
              <a:rPr lang="en-US" sz="1800" b="1"/>
              <a:t>Climate</a:t>
            </a:r>
            <a:endParaRPr lang="en-IE" sz="1800" b="1"/>
          </a:p>
        </p:txBody>
      </p:sp>
      <p:sp>
        <p:nvSpPr>
          <p:cNvPr id="3" name="Text Placeholder 2">
            <a:extLst>
              <a:ext uri="{FF2B5EF4-FFF2-40B4-BE49-F238E27FC236}">
                <a16:creationId xmlns:a16="http://schemas.microsoft.com/office/drawing/2014/main" id="{CF7CE5FA-A726-409C-8A77-07AFA699CA22}"/>
              </a:ext>
            </a:extLst>
          </p:cNvPr>
          <p:cNvSpPr>
            <a:spLocks noGrp="1"/>
          </p:cNvSpPr>
          <p:nvPr>
            <p:ph type="body" sz="quarter" idx="35"/>
          </p:nvPr>
        </p:nvSpPr>
        <p:spPr>
          <a:xfrm>
            <a:off x="3272010" y="3887081"/>
            <a:ext cx="2823989" cy="2060647"/>
          </a:xfrm>
        </p:spPr>
        <p:txBody>
          <a:bodyPr vert="horz" lIns="91440" tIns="45720" rIns="91440" bIns="45720" rtlCol="0" anchor="t">
            <a:noAutofit/>
          </a:bodyPr>
          <a:lstStyle/>
          <a:p>
            <a:r>
              <a:rPr lang="en-US" sz="1800" b="1"/>
              <a:t>Age</a:t>
            </a:r>
          </a:p>
          <a:p>
            <a:r>
              <a:rPr lang="en-US" sz="1800" b="1"/>
              <a:t>Gender</a:t>
            </a:r>
            <a:endParaRPr lang="en-US" sz="1800" b="1">
              <a:cs typeface="Calibri"/>
            </a:endParaRPr>
          </a:p>
          <a:p>
            <a:r>
              <a:rPr lang="en-US" sz="1800" b="1"/>
              <a:t>Income</a:t>
            </a:r>
            <a:endParaRPr lang="en-US" sz="1800" b="1">
              <a:cs typeface="Calibri"/>
            </a:endParaRPr>
          </a:p>
          <a:p>
            <a:r>
              <a:rPr lang="en-US" sz="1800" b="1"/>
              <a:t>Education/ Occupation</a:t>
            </a:r>
            <a:endParaRPr lang="en-US" sz="1800" b="1">
              <a:cs typeface="Calibri"/>
            </a:endParaRPr>
          </a:p>
          <a:p>
            <a:r>
              <a:rPr lang="en-US" sz="1800" b="1"/>
              <a:t>Social Status</a:t>
            </a:r>
            <a:endParaRPr lang="en-US" sz="1800" b="1">
              <a:cs typeface="Calibri"/>
            </a:endParaRPr>
          </a:p>
          <a:p>
            <a:r>
              <a:rPr lang="en-US" sz="1800" b="1"/>
              <a:t>Family / Life stage</a:t>
            </a:r>
            <a:endParaRPr lang="en-IE" sz="1800" b="1"/>
          </a:p>
        </p:txBody>
      </p:sp>
      <p:sp>
        <p:nvSpPr>
          <p:cNvPr id="4" name="Text Placeholder 3">
            <a:extLst>
              <a:ext uri="{FF2B5EF4-FFF2-40B4-BE49-F238E27FC236}">
                <a16:creationId xmlns:a16="http://schemas.microsoft.com/office/drawing/2014/main" id="{A4F80D04-2E82-49F8-89F0-AB6595524244}"/>
              </a:ext>
            </a:extLst>
          </p:cNvPr>
          <p:cNvSpPr>
            <a:spLocks noGrp="1"/>
          </p:cNvSpPr>
          <p:nvPr>
            <p:ph type="body" sz="quarter" idx="36"/>
          </p:nvPr>
        </p:nvSpPr>
        <p:spPr>
          <a:xfrm>
            <a:off x="6427562" y="3887081"/>
            <a:ext cx="2279468" cy="1955606"/>
          </a:xfrm>
        </p:spPr>
        <p:txBody>
          <a:bodyPr>
            <a:noAutofit/>
          </a:bodyPr>
          <a:lstStyle/>
          <a:p>
            <a:r>
              <a:rPr lang="en-US" sz="1800" b="1"/>
              <a:t>Lifestyle</a:t>
            </a:r>
          </a:p>
          <a:p>
            <a:r>
              <a:rPr lang="en-US" sz="1800" b="1"/>
              <a:t> Beliefs / Opinion</a:t>
            </a:r>
          </a:p>
          <a:p>
            <a:r>
              <a:rPr lang="en-US" sz="1800" b="1"/>
              <a:t>Concerns / fears</a:t>
            </a:r>
          </a:p>
          <a:p>
            <a:r>
              <a:rPr lang="en-US" sz="1800" b="1"/>
              <a:t>Personality</a:t>
            </a:r>
          </a:p>
          <a:p>
            <a:r>
              <a:rPr lang="en-US" sz="1800" b="1"/>
              <a:t>Values</a:t>
            </a:r>
          </a:p>
          <a:p>
            <a:r>
              <a:rPr lang="en-US" sz="1800" b="1"/>
              <a:t>Attitudes</a:t>
            </a:r>
            <a:endParaRPr lang="en-IE" sz="1800" b="1"/>
          </a:p>
        </p:txBody>
      </p:sp>
      <p:sp>
        <p:nvSpPr>
          <p:cNvPr id="5" name="Text Placeholder 4">
            <a:extLst>
              <a:ext uri="{FF2B5EF4-FFF2-40B4-BE49-F238E27FC236}">
                <a16:creationId xmlns:a16="http://schemas.microsoft.com/office/drawing/2014/main" id="{FE982588-D4EF-4F1C-9820-485F69D6A277}"/>
              </a:ext>
            </a:extLst>
          </p:cNvPr>
          <p:cNvSpPr>
            <a:spLocks noGrp="1"/>
          </p:cNvSpPr>
          <p:nvPr>
            <p:ph type="body" sz="quarter" idx="37"/>
          </p:nvPr>
        </p:nvSpPr>
        <p:spPr>
          <a:xfrm>
            <a:off x="9264489" y="3885664"/>
            <a:ext cx="2106525" cy="2060647"/>
          </a:xfrm>
        </p:spPr>
        <p:txBody>
          <a:bodyPr>
            <a:noAutofit/>
          </a:bodyPr>
          <a:lstStyle/>
          <a:p>
            <a:r>
              <a:rPr lang="en-US" sz="1800" b="1"/>
              <a:t>Benefits sought</a:t>
            </a:r>
          </a:p>
          <a:p>
            <a:r>
              <a:rPr lang="en-US" sz="1800" b="1"/>
              <a:t>Purchase habits</a:t>
            </a:r>
          </a:p>
          <a:p>
            <a:r>
              <a:rPr lang="en-US" sz="1800" b="1"/>
              <a:t>Usage</a:t>
            </a:r>
          </a:p>
          <a:p>
            <a:r>
              <a:rPr lang="en-US" sz="1800" b="1"/>
              <a:t>Intent</a:t>
            </a:r>
          </a:p>
          <a:p>
            <a:r>
              <a:rPr lang="en-US" sz="1800" b="1"/>
              <a:t>Occasion</a:t>
            </a:r>
          </a:p>
          <a:p>
            <a:r>
              <a:rPr lang="en-US" sz="1800" b="1"/>
              <a:t>Buyer stage</a:t>
            </a:r>
          </a:p>
          <a:p>
            <a:r>
              <a:rPr lang="en-US" sz="1800" b="1"/>
              <a:t>Engagement</a:t>
            </a:r>
            <a:endParaRPr lang="en-IE" sz="1800" b="1"/>
          </a:p>
        </p:txBody>
      </p:sp>
      <p:sp>
        <p:nvSpPr>
          <p:cNvPr id="6" name="Text Placeholder 5">
            <a:extLst>
              <a:ext uri="{FF2B5EF4-FFF2-40B4-BE49-F238E27FC236}">
                <a16:creationId xmlns:a16="http://schemas.microsoft.com/office/drawing/2014/main" id="{22A53C34-EEC1-4519-B095-1B2A9FD3D7AA}"/>
              </a:ext>
            </a:extLst>
          </p:cNvPr>
          <p:cNvSpPr>
            <a:spLocks noGrp="1"/>
          </p:cNvSpPr>
          <p:nvPr>
            <p:ph type="body" sz="quarter" idx="38"/>
          </p:nvPr>
        </p:nvSpPr>
        <p:spPr>
          <a:xfrm>
            <a:off x="904742" y="3429000"/>
            <a:ext cx="2106525" cy="343396"/>
          </a:xfrm>
          <a:solidFill>
            <a:srgbClr val="E3E2DB"/>
          </a:solidFill>
        </p:spPr>
        <p:txBody>
          <a:bodyPr>
            <a:normAutofit fontScale="55000" lnSpcReduction="20000"/>
          </a:bodyPr>
          <a:lstStyle/>
          <a:p>
            <a:r>
              <a:rPr lang="en-US">
                <a:solidFill>
                  <a:srgbClr val="A23B23"/>
                </a:solidFill>
              </a:rPr>
              <a:t>Geographics</a:t>
            </a:r>
            <a:endParaRPr lang="en-IE">
              <a:solidFill>
                <a:srgbClr val="A23B23"/>
              </a:solidFill>
            </a:endParaRPr>
          </a:p>
        </p:txBody>
      </p:sp>
      <p:sp>
        <p:nvSpPr>
          <p:cNvPr id="7" name="Text Placeholder 6">
            <a:extLst>
              <a:ext uri="{FF2B5EF4-FFF2-40B4-BE49-F238E27FC236}">
                <a16:creationId xmlns:a16="http://schemas.microsoft.com/office/drawing/2014/main" id="{35014926-E361-4649-B1AE-5BAB5CA2A1B6}"/>
              </a:ext>
            </a:extLst>
          </p:cNvPr>
          <p:cNvSpPr>
            <a:spLocks noGrp="1"/>
          </p:cNvSpPr>
          <p:nvPr>
            <p:ph type="body" sz="quarter" idx="39"/>
          </p:nvPr>
        </p:nvSpPr>
        <p:spPr>
          <a:xfrm>
            <a:off x="3697637" y="3429000"/>
            <a:ext cx="2106525" cy="343396"/>
          </a:xfrm>
          <a:solidFill>
            <a:srgbClr val="E3E2DB"/>
          </a:solidFill>
        </p:spPr>
        <p:txBody>
          <a:bodyPr>
            <a:normAutofit fontScale="55000" lnSpcReduction="20000"/>
          </a:bodyPr>
          <a:lstStyle/>
          <a:p>
            <a:r>
              <a:rPr lang="en-US">
                <a:solidFill>
                  <a:srgbClr val="A23B23"/>
                </a:solidFill>
              </a:rPr>
              <a:t>Demographics</a:t>
            </a:r>
            <a:endParaRPr lang="en-IE">
              <a:solidFill>
                <a:srgbClr val="A23B23"/>
              </a:solidFill>
            </a:endParaRPr>
          </a:p>
        </p:txBody>
      </p:sp>
      <p:sp>
        <p:nvSpPr>
          <p:cNvPr id="8" name="Text Placeholder 7">
            <a:extLst>
              <a:ext uri="{FF2B5EF4-FFF2-40B4-BE49-F238E27FC236}">
                <a16:creationId xmlns:a16="http://schemas.microsoft.com/office/drawing/2014/main" id="{48E0B75F-CCD0-4D3C-9C7E-2256FD6EB99A}"/>
              </a:ext>
            </a:extLst>
          </p:cNvPr>
          <p:cNvSpPr>
            <a:spLocks noGrp="1"/>
          </p:cNvSpPr>
          <p:nvPr>
            <p:ph type="body" sz="quarter" idx="40"/>
          </p:nvPr>
        </p:nvSpPr>
        <p:spPr>
          <a:xfrm>
            <a:off x="6477675" y="3429000"/>
            <a:ext cx="2106525" cy="343396"/>
          </a:xfrm>
          <a:solidFill>
            <a:srgbClr val="E3E2DB"/>
          </a:solidFill>
        </p:spPr>
        <p:txBody>
          <a:bodyPr>
            <a:normAutofit fontScale="55000" lnSpcReduction="20000"/>
          </a:bodyPr>
          <a:lstStyle/>
          <a:p>
            <a:r>
              <a:rPr lang="en-US">
                <a:solidFill>
                  <a:srgbClr val="A23B23"/>
                </a:solidFill>
              </a:rPr>
              <a:t>Psychographics</a:t>
            </a:r>
            <a:endParaRPr lang="en-IE">
              <a:solidFill>
                <a:srgbClr val="A23B23"/>
              </a:solidFill>
            </a:endParaRPr>
          </a:p>
        </p:txBody>
      </p:sp>
      <p:sp>
        <p:nvSpPr>
          <p:cNvPr id="9" name="Text Placeholder 8">
            <a:extLst>
              <a:ext uri="{FF2B5EF4-FFF2-40B4-BE49-F238E27FC236}">
                <a16:creationId xmlns:a16="http://schemas.microsoft.com/office/drawing/2014/main" id="{A43C9E53-FB9C-4834-BFC3-362E095B6455}"/>
              </a:ext>
            </a:extLst>
          </p:cNvPr>
          <p:cNvSpPr>
            <a:spLocks noGrp="1"/>
          </p:cNvSpPr>
          <p:nvPr>
            <p:ph type="body" sz="quarter" idx="41"/>
          </p:nvPr>
        </p:nvSpPr>
        <p:spPr>
          <a:xfrm>
            <a:off x="9270570" y="3429000"/>
            <a:ext cx="2106525" cy="343396"/>
          </a:xfrm>
          <a:solidFill>
            <a:srgbClr val="E3E2DB"/>
          </a:solidFill>
        </p:spPr>
        <p:txBody>
          <a:bodyPr>
            <a:normAutofit fontScale="55000" lnSpcReduction="20000"/>
          </a:bodyPr>
          <a:lstStyle/>
          <a:p>
            <a:r>
              <a:rPr lang="en-US" err="1">
                <a:solidFill>
                  <a:srgbClr val="A23B23"/>
                </a:solidFill>
              </a:rPr>
              <a:t>Behavioural</a:t>
            </a:r>
            <a:endParaRPr lang="en-IE">
              <a:solidFill>
                <a:srgbClr val="A23B23"/>
              </a:solidFill>
            </a:endParaRPr>
          </a:p>
        </p:txBody>
      </p:sp>
      <p:sp>
        <p:nvSpPr>
          <p:cNvPr id="10" name="Text Placeholder 9">
            <a:extLst>
              <a:ext uri="{FF2B5EF4-FFF2-40B4-BE49-F238E27FC236}">
                <a16:creationId xmlns:a16="http://schemas.microsoft.com/office/drawing/2014/main" id="{622323C8-6739-4A10-93DF-6E4B954375CF}"/>
              </a:ext>
            </a:extLst>
          </p:cNvPr>
          <p:cNvSpPr>
            <a:spLocks noGrp="1"/>
          </p:cNvSpPr>
          <p:nvPr>
            <p:ph type="body" sz="quarter" idx="29"/>
          </p:nvPr>
        </p:nvSpPr>
        <p:spPr>
          <a:xfrm>
            <a:off x="10764" y="0"/>
            <a:ext cx="12181236" cy="1028423"/>
          </a:xfrm>
          <a:solidFill>
            <a:srgbClr val="E3E2DB"/>
          </a:solidFill>
        </p:spPr>
        <p:txBody>
          <a:bodyPr anchor="ctr">
            <a:normAutofit/>
          </a:bodyPr>
          <a:lstStyle/>
          <a:p>
            <a:r>
              <a:rPr lang="en-US" b="1" dirty="0"/>
              <a:t>Market Segmentation in Action.  Segment according to ..</a:t>
            </a:r>
            <a:endParaRPr lang="en-IE" b="1" dirty="0"/>
          </a:p>
        </p:txBody>
      </p:sp>
      <p:pic>
        <p:nvPicPr>
          <p:cNvPr id="19" name="Graphic 18" descr="World with solid fill">
            <a:extLst>
              <a:ext uri="{FF2B5EF4-FFF2-40B4-BE49-F238E27FC236}">
                <a16:creationId xmlns:a16="http://schemas.microsoft.com/office/drawing/2014/main" id="{124B22C7-8C4F-4772-8540-570D46B12C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89877" y="2267803"/>
            <a:ext cx="914400" cy="914400"/>
          </a:xfrm>
          <a:prstGeom prst="rect">
            <a:avLst/>
          </a:prstGeom>
        </p:spPr>
      </p:pic>
      <p:pic>
        <p:nvPicPr>
          <p:cNvPr id="21" name="Graphic 20" descr="Brain in head outline">
            <a:extLst>
              <a:ext uri="{FF2B5EF4-FFF2-40B4-BE49-F238E27FC236}">
                <a16:creationId xmlns:a16="http://schemas.microsoft.com/office/drawing/2014/main" id="{282EF9A4-975B-4586-867C-F22E398900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60551" y="2133362"/>
            <a:ext cx="914400" cy="914400"/>
          </a:xfrm>
          <a:prstGeom prst="rect">
            <a:avLst/>
          </a:prstGeom>
        </p:spPr>
      </p:pic>
      <p:pic>
        <p:nvPicPr>
          <p:cNvPr id="23" name="Graphic 22" descr="Smiling face outline with solid fill">
            <a:extLst>
              <a:ext uri="{FF2B5EF4-FFF2-40B4-BE49-F238E27FC236}">
                <a16:creationId xmlns:a16="http://schemas.microsoft.com/office/drawing/2014/main" id="{6B5AFCDB-5F6B-4CF2-8558-D4467A5EBA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23624" y="2267803"/>
            <a:ext cx="914400" cy="914400"/>
          </a:xfrm>
          <a:prstGeom prst="rect">
            <a:avLst/>
          </a:prstGeom>
        </p:spPr>
      </p:pic>
      <p:pic>
        <p:nvPicPr>
          <p:cNvPr id="25" name="Graphic 24" descr="Male profile outline">
            <a:extLst>
              <a:ext uri="{FF2B5EF4-FFF2-40B4-BE49-F238E27FC236}">
                <a16:creationId xmlns:a16="http://schemas.microsoft.com/office/drawing/2014/main" id="{38FD8EB4-DAED-4620-92F7-1C816B82773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93699" y="2267803"/>
            <a:ext cx="914400" cy="914400"/>
          </a:xfrm>
          <a:prstGeom prst="rect">
            <a:avLst/>
          </a:prstGeom>
        </p:spPr>
      </p:pic>
    </p:spTree>
    <p:extLst>
      <p:ext uri="{BB962C8B-B14F-4D97-AF65-F5344CB8AC3E}">
        <p14:creationId xmlns:p14="http://schemas.microsoft.com/office/powerpoint/2010/main" val="704032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3E399701-305A-23BE-7972-454740B1F93B}"/>
              </a:ext>
            </a:extLst>
          </p:cNvPr>
          <p:cNvSpPr>
            <a:spLocks noGrp="1"/>
          </p:cNvSpPr>
          <p:nvPr>
            <p:ph type="body" sz="quarter" idx="18"/>
          </p:nvPr>
        </p:nvSpPr>
        <p:spPr>
          <a:xfrm>
            <a:off x="447675" y="309563"/>
            <a:ext cx="11096625" cy="1211262"/>
          </a:xfrm>
          <a:noFill/>
        </p:spPr>
        <p:txBody>
          <a:bodyPr anchor="ctr">
            <a:normAutofit/>
          </a:bodyPr>
          <a:lstStyle/>
          <a:p>
            <a:r>
              <a:rPr lang="en-US"/>
              <a:t>Going from Segments to Target Groups…</a:t>
            </a:r>
            <a:endParaRPr lang="en-IE"/>
          </a:p>
        </p:txBody>
      </p:sp>
      <p:sp>
        <p:nvSpPr>
          <p:cNvPr id="5" name="Text Placeholder 1">
            <a:extLst>
              <a:ext uri="{FF2B5EF4-FFF2-40B4-BE49-F238E27FC236}">
                <a16:creationId xmlns:a16="http://schemas.microsoft.com/office/drawing/2014/main" id="{EDC4E95A-DEBC-C85C-1383-6490D83C2FCD}"/>
              </a:ext>
            </a:extLst>
          </p:cNvPr>
          <p:cNvSpPr>
            <a:spLocks noGrp="1"/>
          </p:cNvSpPr>
          <p:nvPr>
            <p:ph type="body" sz="quarter" idx="16"/>
          </p:nvPr>
        </p:nvSpPr>
        <p:spPr>
          <a:xfrm>
            <a:off x="447674" y="2066925"/>
            <a:ext cx="10965073" cy="4038600"/>
          </a:xfrm>
        </p:spPr>
        <p:txBody>
          <a:bodyPr vert="horz" lIns="91440" tIns="45720" rIns="91440" bIns="45720" rtlCol="0" anchor="t">
            <a:normAutofit/>
          </a:bodyPr>
          <a:lstStyle/>
          <a:p>
            <a:pPr algn="l"/>
            <a:r>
              <a:rPr lang="en-US" dirty="0"/>
              <a:t>Buyer preferences and </a:t>
            </a:r>
            <a:r>
              <a:rPr lang="en-US" dirty="0" err="1"/>
              <a:t>behaviour</a:t>
            </a:r>
            <a:r>
              <a:rPr lang="en-US" dirty="0"/>
              <a:t> in agrifood markets are constantly evolving, so it’s more important than ever to be operating from the most recent, relevant picture of your target consumers.</a:t>
            </a:r>
          </a:p>
          <a:p>
            <a:pPr algn="l"/>
            <a:r>
              <a:rPr lang="en-US" b="1" dirty="0"/>
              <a:t>It is important to gather insights to understand your chosen segment </a:t>
            </a:r>
            <a:r>
              <a:rPr lang="en-US" dirty="0"/>
              <a:t>e.g.,:</a:t>
            </a:r>
            <a:endParaRPr lang="en-US" dirty="0">
              <a:cs typeface="Calibri"/>
            </a:endParaRPr>
          </a:p>
          <a:p>
            <a:pPr marL="342900" indent="-342900" algn="l">
              <a:buFont typeface="Arial" panose="020B0604020202020204" pitchFamily="34" charset="0"/>
              <a:buChar char="•"/>
            </a:pPr>
            <a:r>
              <a:rPr lang="en-US" dirty="0"/>
              <a:t>Measure product demand to determine which segments would be most likely to purchase your produce/product </a:t>
            </a:r>
            <a:r>
              <a:rPr lang="en-US" dirty="0">
                <a:sym typeface="Wingdings" panose="05000000000000000000" pitchFamily="2" charset="2"/>
              </a:rPr>
              <a:t> indication of </a:t>
            </a:r>
            <a:r>
              <a:rPr lang="en-US" b="1" dirty="0">
                <a:sym typeface="Wingdings" panose="05000000000000000000" pitchFamily="2" charset="2"/>
              </a:rPr>
              <a:t>market size</a:t>
            </a:r>
            <a:endParaRPr lang="en-US" b="1" dirty="0">
              <a:cs typeface="Calibri"/>
            </a:endParaRPr>
          </a:p>
          <a:p>
            <a:pPr marL="342900" indent="-342900" algn="l">
              <a:buFont typeface="Arial" panose="020B0604020202020204" pitchFamily="34" charset="0"/>
              <a:buChar char="•"/>
            </a:pPr>
            <a:r>
              <a:rPr lang="en-US" dirty="0"/>
              <a:t>Develop a deep understanding of your buyer personas, their preferences, and behaviours</a:t>
            </a:r>
            <a:r>
              <a:rPr lang="en-US" dirty="0">
                <a:sym typeface="Wingdings" panose="05000000000000000000" pitchFamily="2" charset="2"/>
              </a:rPr>
              <a:t> indication of </a:t>
            </a:r>
            <a:r>
              <a:rPr lang="en-US" b="1" dirty="0">
                <a:sym typeface="Wingdings" panose="05000000000000000000" pitchFamily="2" charset="2"/>
              </a:rPr>
              <a:t>growth &amp; profitability potential</a:t>
            </a:r>
            <a:endParaRPr lang="en-US" b="1" dirty="0">
              <a:cs typeface="Calibri"/>
            </a:endParaRPr>
          </a:p>
          <a:p>
            <a:pPr marL="342900" indent="-342900" algn="l">
              <a:buFont typeface="Arial" panose="020B0604020202020204" pitchFamily="34" charset="0"/>
              <a:buChar char="•"/>
            </a:pPr>
            <a:r>
              <a:rPr lang="en-US" dirty="0"/>
              <a:t>Guide campaign targeting by learning which segments would respond the best to marketing</a:t>
            </a:r>
            <a:endParaRPr lang="en-US" dirty="0">
              <a:cs typeface="Calibri"/>
            </a:endParaRPr>
          </a:p>
        </p:txBody>
      </p:sp>
    </p:spTree>
    <p:extLst>
      <p:ext uri="{BB962C8B-B14F-4D97-AF65-F5344CB8AC3E}">
        <p14:creationId xmlns:p14="http://schemas.microsoft.com/office/powerpoint/2010/main" val="941558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70CC1D-08EF-49BD-A986-C8B52B177507}"/>
              </a:ext>
            </a:extLst>
          </p:cNvPr>
          <p:cNvSpPr>
            <a:spLocks noGrp="1"/>
          </p:cNvSpPr>
          <p:nvPr>
            <p:ph type="body" sz="quarter" idx="18"/>
          </p:nvPr>
        </p:nvSpPr>
        <p:spPr>
          <a:xfrm>
            <a:off x="1391162" y="1070170"/>
            <a:ext cx="5371220" cy="5684959"/>
          </a:xfrm>
        </p:spPr>
        <p:txBody>
          <a:bodyPr vert="horz" lIns="91440" tIns="45720" rIns="91440" bIns="45720" rtlCol="0" anchor="t">
            <a:normAutofit fontScale="85000" lnSpcReduction="10000"/>
          </a:bodyPr>
          <a:lstStyle/>
          <a:p>
            <a:pPr indent="0"/>
            <a:r>
              <a:rPr lang="en-US" b="1" dirty="0"/>
              <a:t>Segmentation: </a:t>
            </a:r>
            <a:r>
              <a:rPr lang="en-US" dirty="0"/>
              <a:t>this is where you get to know your customers. It is the process by which you understand </a:t>
            </a:r>
            <a:r>
              <a:rPr lang="en-US" u="sng" dirty="0"/>
              <a:t>why</a:t>
            </a:r>
            <a:r>
              <a:rPr lang="en-US" dirty="0"/>
              <a:t> they would purchase your produce or products.</a:t>
            </a:r>
          </a:p>
          <a:p>
            <a:pPr indent="0" algn="ctr"/>
            <a:endParaRPr lang="en-US" dirty="0"/>
          </a:p>
          <a:p>
            <a:pPr indent="0"/>
            <a:r>
              <a:rPr lang="en-US" b="1" dirty="0"/>
              <a:t>Targeting: </a:t>
            </a:r>
            <a:r>
              <a:rPr lang="en-US" dirty="0"/>
              <a:t>this is the act of increasing your market relevance. It is the process by which you assess which people you can best satisfy with your products and services and </a:t>
            </a:r>
            <a:r>
              <a:rPr lang="en-US" u="sng" dirty="0"/>
              <a:t>how</a:t>
            </a:r>
            <a:r>
              <a:rPr lang="en-US" dirty="0"/>
              <a:t> you can make yourself irresistible to them.</a:t>
            </a:r>
            <a:endParaRPr lang="en-US" dirty="0">
              <a:cs typeface="Calibri"/>
            </a:endParaRPr>
          </a:p>
          <a:p>
            <a:pPr indent="0" algn="ctr"/>
            <a:endParaRPr lang="en-US" dirty="0"/>
          </a:p>
          <a:p>
            <a:pPr indent="0"/>
            <a:r>
              <a:rPr lang="en-US" b="1" dirty="0"/>
              <a:t>Positioning: </a:t>
            </a:r>
            <a:r>
              <a:rPr lang="en-US" dirty="0"/>
              <a:t>this is the act of locating yourself appropriately e.g. as a premium heritage producer. It is how you arrange yourself for the market based on your findings in the earlier stages. Consider the relative pros and cons of the market you intend to enter and question whether this market is aligned with your current goals – put simply, is this target market </a:t>
            </a:r>
            <a:r>
              <a:rPr lang="en-US" u="sng" dirty="0"/>
              <a:t>worth your efforts</a:t>
            </a:r>
            <a:r>
              <a:rPr lang="en-US" dirty="0"/>
              <a:t>?</a:t>
            </a:r>
            <a:endParaRPr lang="en-IE" b="1" dirty="0"/>
          </a:p>
        </p:txBody>
      </p:sp>
      <p:pic>
        <p:nvPicPr>
          <p:cNvPr id="7" name="Graphic 6" descr="Cursor with solid fill">
            <a:extLst>
              <a:ext uri="{FF2B5EF4-FFF2-40B4-BE49-F238E27FC236}">
                <a16:creationId xmlns:a16="http://schemas.microsoft.com/office/drawing/2014/main" id="{08B219B0-11E6-430F-8DDF-BE95DFB776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3415404">
            <a:off x="3782423" y="1970108"/>
            <a:ext cx="588696" cy="588696"/>
          </a:xfrm>
          <a:prstGeom prst="rect">
            <a:avLst/>
          </a:prstGeom>
        </p:spPr>
      </p:pic>
      <p:pic>
        <p:nvPicPr>
          <p:cNvPr id="8" name="Graphic 7" descr="Cursor with solid fill">
            <a:extLst>
              <a:ext uri="{FF2B5EF4-FFF2-40B4-BE49-F238E27FC236}">
                <a16:creationId xmlns:a16="http://schemas.microsoft.com/office/drawing/2014/main" id="{70D7455F-1A37-47CF-A575-EDDECB2766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3415404">
            <a:off x="3782423" y="3756727"/>
            <a:ext cx="588696" cy="588696"/>
          </a:xfrm>
          <a:prstGeom prst="rect">
            <a:avLst/>
          </a:prstGeom>
        </p:spPr>
      </p:pic>
      <p:pic>
        <p:nvPicPr>
          <p:cNvPr id="10" name="Picture 9" descr="Organic food set as background of white circle">
            <a:extLst>
              <a:ext uri="{FF2B5EF4-FFF2-40B4-BE49-F238E27FC236}">
                <a16:creationId xmlns:a16="http://schemas.microsoft.com/office/drawing/2014/main" id="{25D755A4-C7B1-4E5E-99B6-F3A524AD2A0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72439" y="1658867"/>
            <a:ext cx="4879498" cy="4296871"/>
          </a:xfrm>
          <a:prstGeom prst="rect">
            <a:avLst/>
          </a:prstGeom>
        </p:spPr>
      </p:pic>
      <p:pic>
        <p:nvPicPr>
          <p:cNvPr id="14" name="Graphic 13" descr="In love face outline with solid fill">
            <a:extLst>
              <a:ext uri="{FF2B5EF4-FFF2-40B4-BE49-F238E27FC236}">
                <a16:creationId xmlns:a16="http://schemas.microsoft.com/office/drawing/2014/main" id="{C29B7BD5-768C-48C1-A1CE-507D5674BD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12226" y="3034931"/>
            <a:ext cx="1432290" cy="1432290"/>
          </a:xfrm>
          <a:prstGeom prst="rect">
            <a:avLst/>
          </a:prstGeom>
        </p:spPr>
      </p:pic>
      <p:sp>
        <p:nvSpPr>
          <p:cNvPr id="5" name="Text Placeholder 4">
            <a:extLst>
              <a:ext uri="{FF2B5EF4-FFF2-40B4-BE49-F238E27FC236}">
                <a16:creationId xmlns:a16="http://schemas.microsoft.com/office/drawing/2014/main" id="{0835D291-F2CA-4BB7-884E-DB11043C443F}"/>
              </a:ext>
            </a:extLst>
          </p:cNvPr>
          <p:cNvSpPr>
            <a:spLocks noGrp="1"/>
          </p:cNvSpPr>
          <p:nvPr>
            <p:ph type="body" sz="quarter" idx="16"/>
          </p:nvPr>
        </p:nvSpPr>
        <p:spPr>
          <a:xfrm>
            <a:off x="1718560" y="210755"/>
            <a:ext cx="4716425" cy="582221"/>
          </a:xfrm>
        </p:spPr>
        <p:txBody>
          <a:bodyPr>
            <a:normAutofit lnSpcReduction="10000"/>
          </a:bodyPr>
          <a:lstStyle/>
          <a:p>
            <a:r>
              <a:rPr lang="en-US" dirty="0"/>
              <a:t>Getting into position!!</a:t>
            </a:r>
            <a:endParaRPr lang="en-IE" dirty="0"/>
          </a:p>
        </p:txBody>
      </p:sp>
    </p:spTree>
    <p:extLst>
      <p:ext uri="{BB962C8B-B14F-4D97-AF65-F5344CB8AC3E}">
        <p14:creationId xmlns:p14="http://schemas.microsoft.com/office/powerpoint/2010/main" val="2580673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F3DD975-377E-A83F-8469-E88EE90BCF51}"/>
              </a:ext>
            </a:extLst>
          </p:cNvPr>
          <p:cNvSpPr>
            <a:spLocks noGrp="1"/>
          </p:cNvSpPr>
          <p:nvPr>
            <p:ph type="body" sz="quarter" idx="18"/>
          </p:nvPr>
        </p:nvSpPr>
        <p:spPr>
          <a:xfrm>
            <a:off x="298914" y="325830"/>
            <a:ext cx="5648325" cy="449562"/>
          </a:xfrm>
        </p:spPr>
        <p:txBody>
          <a:bodyPr>
            <a:noAutofit/>
          </a:bodyPr>
          <a:lstStyle/>
          <a:p>
            <a:r>
              <a:rPr lang="en-US" sz="3600"/>
              <a:t>Market Positioning:</a:t>
            </a:r>
          </a:p>
          <a:p>
            <a:endParaRPr lang="en-IE" sz="3600" b="0"/>
          </a:p>
        </p:txBody>
      </p:sp>
      <p:sp>
        <p:nvSpPr>
          <p:cNvPr id="5" name="Text Placeholder 2">
            <a:extLst>
              <a:ext uri="{FF2B5EF4-FFF2-40B4-BE49-F238E27FC236}">
                <a16:creationId xmlns:a16="http://schemas.microsoft.com/office/drawing/2014/main" id="{3E008090-3D27-909E-B81F-15E0E97A0469}"/>
              </a:ext>
            </a:extLst>
          </p:cNvPr>
          <p:cNvSpPr txBox="1">
            <a:spLocks/>
          </p:cNvSpPr>
          <p:nvPr/>
        </p:nvSpPr>
        <p:spPr>
          <a:xfrm>
            <a:off x="631496" y="998238"/>
            <a:ext cx="5464504" cy="3867150"/>
          </a:xfrm>
          <a:prstGeom prst="rect">
            <a:avLst/>
          </a:prstGeom>
          <a:noFill/>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a:buNone/>
              <a:defRPr sz="2400" b="1" kern="1200">
                <a:solidFill>
                  <a:srgbClr val="A23B2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0" dirty="0">
                <a:solidFill>
                  <a:srgbClr val="60220F"/>
                </a:solidFill>
              </a:rPr>
              <a:t>We have discussed consumer perceptions and preferences, in particular for premium heritage products (Module 1).</a:t>
            </a:r>
          </a:p>
          <a:p>
            <a:r>
              <a:rPr lang="en-US" b="0" dirty="0">
                <a:solidFill>
                  <a:srgbClr val="60220F"/>
                </a:solidFill>
              </a:rPr>
              <a:t>Market Positioning refers to the ability to influence consumers' perception regarding your brand, produce, or product relative to competitors.</a:t>
            </a:r>
            <a:endParaRPr lang="en-US" b="0" dirty="0">
              <a:solidFill>
                <a:srgbClr val="60220F"/>
              </a:solidFill>
              <a:cs typeface="Calibri"/>
            </a:endParaRPr>
          </a:p>
          <a:p>
            <a:r>
              <a:rPr lang="en-US" b="0" dirty="0">
                <a:solidFill>
                  <a:srgbClr val="60220F"/>
                </a:solidFill>
              </a:rPr>
              <a:t>The objective of market positioning is to establish the image or identity of a brand or product so that consumers perceive it in a certain way.</a:t>
            </a:r>
            <a:endParaRPr lang="en-IE" b="0" dirty="0">
              <a:solidFill>
                <a:srgbClr val="60220F"/>
              </a:solidFill>
            </a:endParaRPr>
          </a:p>
        </p:txBody>
      </p:sp>
      <p:sp>
        <p:nvSpPr>
          <p:cNvPr id="6" name="TextBox 5">
            <a:extLst>
              <a:ext uri="{FF2B5EF4-FFF2-40B4-BE49-F238E27FC236}">
                <a16:creationId xmlns:a16="http://schemas.microsoft.com/office/drawing/2014/main" id="{C79DF124-A599-AF07-9669-17B5450138EB}"/>
              </a:ext>
            </a:extLst>
          </p:cNvPr>
          <p:cNvSpPr txBox="1"/>
          <p:nvPr/>
        </p:nvSpPr>
        <p:spPr>
          <a:xfrm>
            <a:off x="6543676" y="2408269"/>
            <a:ext cx="5464504" cy="4508927"/>
          </a:xfrm>
          <a:prstGeom prst="rect">
            <a:avLst/>
          </a:prstGeom>
          <a:noFill/>
        </p:spPr>
        <p:txBody>
          <a:bodyPr wrap="square" lIns="91440" tIns="45720" rIns="91440" bIns="45720" anchor="t">
            <a:spAutoFit/>
          </a:bodyPr>
          <a:lstStyle/>
          <a:p>
            <a:pPr algn="just"/>
            <a:r>
              <a:rPr lang="en-US" sz="2300" dirty="0">
                <a:solidFill>
                  <a:srgbClr val="60220F"/>
                </a:solidFill>
                <a:ea typeface="+mn-lt"/>
                <a:cs typeface="+mn-lt"/>
              </a:rPr>
              <a:t>It was one  of the earliest books to look                                        at the problem of how one makes a brand stand out in a world that’s saturated with competitors, and with consumers who have grown skeptical because of media bombardment. It’s a problem that’s more  relevant today than ever.  </a:t>
            </a:r>
          </a:p>
          <a:p>
            <a:pPr algn="just"/>
            <a:endParaRPr lang="en-US" sz="1100" dirty="0">
              <a:solidFill>
                <a:srgbClr val="60220F"/>
              </a:solidFill>
            </a:endParaRPr>
          </a:p>
          <a:p>
            <a:pPr algn="just"/>
            <a:r>
              <a:rPr lang="en-US" sz="2300" dirty="0">
                <a:solidFill>
                  <a:srgbClr val="60220F"/>
                </a:solidFill>
              </a:rPr>
              <a:t>The Positioning concept, which changed the nature of advertising, can affect the product, its price, place of sale, and its promotion.</a:t>
            </a:r>
            <a:endParaRPr lang="en-US" sz="2300" dirty="0">
              <a:solidFill>
                <a:srgbClr val="60220F"/>
              </a:solidFill>
              <a:cs typeface="Calibri"/>
            </a:endParaRPr>
          </a:p>
          <a:p>
            <a:endParaRPr lang="en-IE" sz="2300" dirty="0">
              <a:solidFill>
                <a:srgbClr val="60220F"/>
              </a:solidFill>
            </a:endParaRPr>
          </a:p>
        </p:txBody>
      </p:sp>
      <p:pic>
        <p:nvPicPr>
          <p:cNvPr id="7" name="Picture 4" descr="Positioning Al Ries &amp; Jack Trout">
            <a:hlinkClick r:id="rId2"/>
            <a:extLst>
              <a:ext uri="{FF2B5EF4-FFF2-40B4-BE49-F238E27FC236}">
                <a16:creationId xmlns:a16="http://schemas.microsoft.com/office/drawing/2014/main" id="{27A14257-4E26-5C14-F289-916A39EAA2D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668079" y="179419"/>
            <a:ext cx="1500561" cy="20722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53F15D5-A054-0AF1-F18C-EB4714376A3D}"/>
              </a:ext>
            </a:extLst>
          </p:cNvPr>
          <p:cNvSpPr txBox="1"/>
          <p:nvPr/>
        </p:nvSpPr>
        <p:spPr>
          <a:xfrm>
            <a:off x="8341043" y="313727"/>
            <a:ext cx="3408997" cy="1446550"/>
          </a:xfrm>
          <a:prstGeom prst="rect">
            <a:avLst/>
          </a:prstGeom>
          <a:noFill/>
        </p:spPr>
        <p:txBody>
          <a:bodyPr wrap="square">
            <a:spAutoFit/>
          </a:bodyPr>
          <a:lstStyle/>
          <a:p>
            <a:r>
              <a:rPr lang="en-US" sz="2200" b="1" dirty="0">
                <a:solidFill>
                  <a:srgbClr val="60220F"/>
                </a:solidFill>
                <a:hlinkClick r:id="rId2">
                  <a:extLst>
                    <a:ext uri="{A12FA001-AC4F-418D-AE19-62706E023703}">
                      <ahyp:hlinkClr xmlns:ahyp="http://schemas.microsoft.com/office/drawing/2018/hyperlinkcolor" val="tx"/>
                    </a:ext>
                  </a:extLst>
                </a:hlinkClick>
              </a:rPr>
              <a:t>"Positioning – The Battle for Your Mind" </a:t>
            </a:r>
            <a:r>
              <a:rPr lang="en-US" sz="2200" dirty="0">
                <a:solidFill>
                  <a:srgbClr val="60220F"/>
                </a:solidFill>
              </a:rPr>
              <a:t>was first published in 1981, </a:t>
            </a:r>
          </a:p>
          <a:p>
            <a:r>
              <a:rPr lang="en-US" sz="2200" dirty="0">
                <a:solidFill>
                  <a:srgbClr val="60220F"/>
                </a:solidFill>
              </a:rPr>
              <a:t>by Al </a:t>
            </a:r>
            <a:r>
              <a:rPr lang="en-US" sz="2200" dirty="0" err="1">
                <a:solidFill>
                  <a:srgbClr val="60220F"/>
                </a:solidFill>
              </a:rPr>
              <a:t>Ries</a:t>
            </a:r>
            <a:r>
              <a:rPr lang="en-US" sz="2200" dirty="0">
                <a:solidFill>
                  <a:srgbClr val="60220F"/>
                </a:solidFill>
              </a:rPr>
              <a:t> and Jack Trout. </a:t>
            </a:r>
            <a:endParaRPr lang="en-IE" sz="2200" dirty="0"/>
          </a:p>
        </p:txBody>
      </p:sp>
    </p:spTree>
    <p:extLst>
      <p:ext uri="{BB962C8B-B14F-4D97-AF65-F5344CB8AC3E}">
        <p14:creationId xmlns:p14="http://schemas.microsoft.com/office/powerpoint/2010/main" val="1496982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2AF209-B708-DD47-BDC0-D6531A6AA7C7}"/>
              </a:ext>
            </a:extLst>
          </p:cNvPr>
          <p:cNvSpPr>
            <a:spLocks noGrp="1"/>
          </p:cNvSpPr>
          <p:nvPr>
            <p:ph type="body" sz="quarter" idx="15"/>
          </p:nvPr>
        </p:nvSpPr>
        <p:spPr/>
        <p:txBody>
          <a:bodyPr/>
          <a:lstStyle/>
          <a:p>
            <a:endParaRPr lang="en-RU"/>
          </a:p>
        </p:txBody>
      </p:sp>
      <p:sp>
        <p:nvSpPr>
          <p:cNvPr id="3" name="Text Placeholder 2">
            <a:extLst>
              <a:ext uri="{FF2B5EF4-FFF2-40B4-BE49-F238E27FC236}">
                <a16:creationId xmlns:a16="http://schemas.microsoft.com/office/drawing/2014/main" id="{ACE446B9-9021-E34A-9EEE-AB9843B7192F}"/>
              </a:ext>
            </a:extLst>
          </p:cNvPr>
          <p:cNvSpPr>
            <a:spLocks noGrp="1"/>
          </p:cNvSpPr>
          <p:nvPr>
            <p:ph type="body" sz="quarter" idx="18"/>
          </p:nvPr>
        </p:nvSpPr>
        <p:spPr>
          <a:xfrm>
            <a:off x="605791" y="1320596"/>
            <a:ext cx="5240021" cy="5045913"/>
          </a:xfrm>
        </p:spPr>
        <p:txBody>
          <a:bodyPr>
            <a:normAutofit lnSpcReduction="10000"/>
          </a:bodyPr>
          <a:lstStyle/>
          <a:p>
            <a:pPr marL="0" indent="0"/>
            <a:r>
              <a:rPr lang="en-IE" dirty="0"/>
              <a:t>While Modules 1 and 2 introduced us to </a:t>
            </a:r>
            <a:r>
              <a:rPr lang="en-GB" dirty="0"/>
              <a:t>the Premium of Heritage Produce, Module 3 puts the spotlight in a deeper way on the consumer, what are the consumer trends and insights you need to be aware of, how can a short supply chain really  accelerate your smallholder business model and then broader trends that also </a:t>
            </a:r>
            <a:r>
              <a:rPr lang="en-IE" dirty="0"/>
              <a:t>have a key role to play in the sustainability of your smallholder business.  </a:t>
            </a:r>
          </a:p>
          <a:p>
            <a:pPr marL="0" indent="0"/>
            <a:r>
              <a:rPr lang="en-IE" dirty="0"/>
              <a:t>		We finalise your learning 		with a focus on the 			circular economy, which 		is key to smallholding 			sustainability. </a:t>
            </a:r>
            <a:endParaRPr lang="en-GB" dirty="0"/>
          </a:p>
        </p:txBody>
      </p:sp>
      <p:sp>
        <p:nvSpPr>
          <p:cNvPr id="5" name="Text Placeholder 4">
            <a:extLst>
              <a:ext uri="{FF2B5EF4-FFF2-40B4-BE49-F238E27FC236}">
                <a16:creationId xmlns:a16="http://schemas.microsoft.com/office/drawing/2014/main" id="{F4DBBAFF-0C2B-7545-91B1-0659D836DD78}"/>
              </a:ext>
            </a:extLst>
          </p:cNvPr>
          <p:cNvSpPr>
            <a:spLocks noGrp="1"/>
          </p:cNvSpPr>
          <p:nvPr>
            <p:ph type="body" sz="quarter" idx="14"/>
          </p:nvPr>
        </p:nvSpPr>
        <p:spPr>
          <a:xfrm>
            <a:off x="7121499" y="656652"/>
            <a:ext cx="4718277" cy="822373"/>
          </a:xfrm>
        </p:spPr>
        <p:txBody>
          <a:bodyPr/>
          <a:lstStyle/>
          <a:p>
            <a:r>
              <a:rPr lang="en-US" dirty="0"/>
              <a:t>Deeper Learning in Consumer Trends and Insights</a:t>
            </a:r>
            <a:endParaRPr lang="en-US" strike="sngStrike" dirty="0"/>
          </a:p>
          <a:p>
            <a:endParaRPr lang="en-RU" dirty="0"/>
          </a:p>
        </p:txBody>
      </p:sp>
      <p:sp>
        <p:nvSpPr>
          <p:cNvPr id="6" name="Text Placeholder 5">
            <a:extLst>
              <a:ext uri="{FF2B5EF4-FFF2-40B4-BE49-F238E27FC236}">
                <a16:creationId xmlns:a16="http://schemas.microsoft.com/office/drawing/2014/main" id="{D9484154-309E-B94F-9E02-479B8089D20C}"/>
              </a:ext>
            </a:extLst>
          </p:cNvPr>
          <p:cNvSpPr>
            <a:spLocks noGrp="1"/>
          </p:cNvSpPr>
          <p:nvPr>
            <p:ph type="body" sz="quarter" idx="19"/>
          </p:nvPr>
        </p:nvSpPr>
        <p:spPr/>
        <p:txBody>
          <a:bodyPr/>
          <a:lstStyle/>
          <a:p>
            <a:endParaRPr lang="en-RU"/>
          </a:p>
        </p:txBody>
      </p:sp>
      <p:sp>
        <p:nvSpPr>
          <p:cNvPr id="7" name="Text Placeholder 6">
            <a:extLst>
              <a:ext uri="{FF2B5EF4-FFF2-40B4-BE49-F238E27FC236}">
                <a16:creationId xmlns:a16="http://schemas.microsoft.com/office/drawing/2014/main" id="{AFB87F6A-4B73-F74F-BA52-CF46610128EC}"/>
              </a:ext>
            </a:extLst>
          </p:cNvPr>
          <p:cNvSpPr>
            <a:spLocks noGrp="1"/>
          </p:cNvSpPr>
          <p:nvPr>
            <p:ph type="body" sz="quarter" idx="20"/>
          </p:nvPr>
        </p:nvSpPr>
        <p:spPr>
          <a:xfrm>
            <a:off x="7123302" y="2415747"/>
            <a:ext cx="4718277" cy="822373"/>
          </a:xfrm>
        </p:spPr>
        <p:txBody>
          <a:bodyPr/>
          <a:lstStyle/>
          <a:p>
            <a:r>
              <a:rPr lang="en-US" dirty="0"/>
              <a:t>The Impact of Short Supply Chain</a:t>
            </a:r>
            <a:endParaRPr lang="en-RU" dirty="0"/>
          </a:p>
        </p:txBody>
      </p:sp>
      <p:sp>
        <p:nvSpPr>
          <p:cNvPr id="8" name="Text Placeholder 7">
            <a:extLst>
              <a:ext uri="{FF2B5EF4-FFF2-40B4-BE49-F238E27FC236}">
                <a16:creationId xmlns:a16="http://schemas.microsoft.com/office/drawing/2014/main" id="{EA8B913C-8926-7941-B6B4-DEB86137719D}"/>
              </a:ext>
            </a:extLst>
          </p:cNvPr>
          <p:cNvSpPr>
            <a:spLocks noGrp="1"/>
          </p:cNvSpPr>
          <p:nvPr>
            <p:ph type="body" sz="quarter" idx="21"/>
          </p:nvPr>
        </p:nvSpPr>
        <p:spPr/>
        <p:txBody>
          <a:bodyPr/>
          <a:lstStyle/>
          <a:p>
            <a:endParaRPr lang="en-RU"/>
          </a:p>
        </p:txBody>
      </p:sp>
      <p:sp>
        <p:nvSpPr>
          <p:cNvPr id="9" name="Text Placeholder 8">
            <a:extLst>
              <a:ext uri="{FF2B5EF4-FFF2-40B4-BE49-F238E27FC236}">
                <a16:creationId xmlns:a16="http://schemas.microsoft.com/office/drawing/2014/main" id="{83F85A19-5B38-EE4B-B0B4-BD4B1473081F}"/>
              </a:ext>
            </a:extLst>
          </p:cNvPr>
          <p:cNvSpPr>
            <a:spLocks noGrp="1"/>
          </p:cNvSpPr>
          <p:nvPr>
            <p:ph type="body" sz="quarter" idx="22"/>
          </p:nvPr>
        </p:nvSpPr>
        <p:spPr>
          <a:xfrm>
            <a:off x="7121498" y="1658917"/>
            <a:ext cx="4718277" cy="822373"/>
          </a:xfrm>
        </p:spPr>
        <p:txBody>
          <a:bodyPr/>
          <a:lstStyle/>
          <a:p>
            <a:r>
              <a:rPr lang="en-US" dirty="0"/>
              <a:t>Consumer and Market Trends</a:t>
            </a:r>
          </a:p>
          <a:p>
            <a:endParaRPr lang="en-RU" dirty="0"/>
          </a:p>
        </p:txBody>
      </p:sp>
      <p:sp>
        <p:nvSpPr>
          <p:cNvPr id="10" name="Text Placeholder 9">
            <a:extLst>
              <a:ext uri="{FF2B5EF4-FFF2-40B4-BE49-F238E27FC236}">
                <a16:creationId xmlns:a16="http://schemas.microsoft.com/office/drawing/2014/main" id="{636DA96F-A929-4744-AD5F-9470E77D59E6}"/>
              </a:ext>
            </a:extLst>
          </p:cNvPr>
          <p:cNvSpPr>
            <a:spLocks noGrp="1"/>
          </p:cNvSpPr>
          <p:nvPr>
            <p:ph type="body" sz="quarter" idx="23"/>
          </p:nvPr>
        </p:nvSpPr>
        <p:spPr/>
        <p:txBody>
          <a:bodyPr/>
          <a:lstStyle/>
          <a:p>
            <a:endParaRPr lang="en-RU"/>
          </a:p>
        </p:txBody>
      </p:sp>
      <p:sp>
        <p:nvSpPr>
          <p:cNvPr id="11" name="Text Placeholder 10">
            <a:extLst>
              <a:ext uri="{FF2B5EF4-FFF2-40B4-BE49-F238E27FC236}">
                <a16:creationId xmlns:a16="http://schemas.microsoft.com/office/drawing/2014/main" id="{9D516B15-FED1-7947-AA84-CA65F13AE2F4}"/>
              </a:ext>
            </a:extLst>
          </p:cNvPr>
          <p:cNvSpPr>
            <a:spLocks noGrp="1"/>
          </p:cNvSpPr>
          <p:nvPr>
            <p:ph type="body" sz="quarter" idx="24"/>
          </p:nvPr>
        </p:nvSpPr>
        <p:spPr>
          <a:xfrm>
            <a:off x="7121498" y="3418012"/>
            <a:ext cx="4718277" cy="822373"/>
          </a:xfrm>
        </p:spPr>
        <p:txBody>
          <a:bodyPr/>
          <a:lstStyle/>
          <a:p>
            <a:r>
              <a:rPr lang="en-GB" dirty="0"/>
              <a:t>Being part of the Circular Economy</a:t>
            </a:r>
            <a:endParaRPr lang="en-RU" dirty="0"/>
          </a:p>
        </p:txBody>
      </p:sp>
      <p:sp>
        <p:nvSpPr>
          <p:cNvPr id="16" name="Text Placeholder 4">
            <a:extLst>
              <a:ext uri="{FF2B5EF4-FFF2-40B4-BE49-F238E27FC236}">
                <a16:creationId xmlns:a16="http://schemas.microsoft.com/office/drawing/2014/main" id="{DE521F9B-F27A-0251-EAC6-9D9B681E36AA}"/>
              </a:ext>
            </a:extLst>
          </p:cNvPr>
          <p:cNvSpPr>
            <a:spLocks noGrp="1"/>
          </p:cNvSpPr>
          <p:nvPr>
            <p:ph type="body" sz="quarter" idx="16"/>
          </p:nvPr>
        </p:nvSpPr>
        <p:spPr>
          <a:xfrm>
            <a:off x="584900" y="245465"/>
            <a:ext cx="5107597" cy="822373"/>
          </a:xfrm>
        </p:spPr>
        <p:txBody>
          <a:bodyPr>
            <a:normAutofit lnSpcReduction="10000"/>
          </a:bodyPr>
          <a:lstStyle/>
          <a:p>
            <a:r>
              <a:rPr lang="en-US" sz="2800" b="1" dirty="0"/>
              <a:t>Module 3: Getting to know your Market</a:t>
            </a:r>
            <a:endParaRPr lang="en-RU" sz="2800" b="1" dirty="0"/>
          </a:p>
        </p:txBody>
      </p:sp>
    </p:spTree>
    <p:extLst>
      <p:ext uri="{BB962C8B-B14F-4D97-AF65-F5344CB8AC3E}">
        <p14:creationId xmlns:p14="http://schemas.microsoft.com/office/powerpoint/2010/main" val="1468474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White stairs with a blue arrow drawn in the middle pointing upwards">
            <a:extLst>
              <a:ext uri="{FF2B5EF4-FFF2-40B4-BE49-F238E27FC236}">
                <a16:creationId xmlns:a16="http://schemas.microsoft.com/office/drawing/2014/main" id="{9041CB44-A821-9C39-5ECD-36792EF1FF29}"/>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F95C19CC-04EE-EB48-948A-C0DCFE8CECDC}"/>
              </a:ext>
            </a:extLst>
          </p:cNvPr>
          <p:cNvSpPr>
            <a:spLocks noGrp="1"/>
          </p:cNvSpPr>
          <p:nvPr>
            <p:ph type="body" sz="quarter" idx="16"/>
          </p:nvPr>
        </p:nvSpPr>
        <p:spPr/>
        <p:txBody>
          <a:bodyPr/>
          <a:lstStyle/>
          <a:p>
            <a:r>
              <a:rPr lang="en-IE" dirty="0"/>
              <a:t>So now we understand why market research and segmentation is so important and valuable, let’s examine how following </a:t>
            </a:r>
            <a:r>
              <a:rPr lang="en-IE" b="1" dirty="0"/>
              <a:t>trends</a:t>
            </a:r>
            <a:r>
              <a:rPr lang="en-IE" dirty="0"/>
              <a:t> can also be useful for you to understand what consumers want and help you build relationships with them.</a:t>
            </a:r>
          </a:p>
          <a:p>
            <a:r>
              <a:rPr lang="en-IE" b="1" dirty="0"/>
              <a:t>KEEP COMING with us on this new journey of exploration, learning and discovery. You are making great progress and each STEP is bringing you closer to creating a sustainable smallholder business model and satisfying your customer’s needs!!</a:t>
            </a:r>
          </a:p>
        </p:txBody>
      </p:sp>
      <p:sp>
        <p:nvSpPr>
          <p:cNvPr id="4" name="Text Placeholder 3">
            <a:extLst>
              <a:ext uri="{FF2B5EF4-FFF2-40B4-BE49-F238E27FC236}">
                <a16:creationId xmlns:a16="http://schemas.microsoft.com/office/drawing/2014/main" id="{2B20975A-F326-17E5-B85B-CCB1384A2111}"/>
              </a:ext>
            </a:extLst>
          </p:cNvPr>
          <p:cNvSpPr>
            <a:spLocks noGrp="1"/>
          </p:cNvSpPr>
          <p:nvPr>
            <p:ph type="body" sz="quarter" idx="18"/>
          </p:nvPr>
        </p:nvSpPr>
        <p:spPr>
          <a:xfrm>
            <a:off x="275615" y="663821"/>
            <a:ext cx="6482545" cy="1210837"/>
          </a:xfrm>
        </p:spPr>
        <p:txBody>
          <a:bodyPr/>
          <a:lstStyle/>
          <a:p>
            <a:r>
              <a:rPr lang="en-IE" dirty="0"/>
              <a:t>Next step…Trends</a:t>
            </a:r>
          </a:p>
        </p:txBody>
      </p:sp>
    </p:spTree>
    <p:extLst>
      <p:ext uri="{BB962C8B-B14F-4D97-AF65-F5344CB8AC3E}">
        <p14:creationId xmlns:p14="http://schemas.microsoft.com/office/powerpoint/2010/main" val="376776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B7252A-1D5B-CBC9-9F7E-E04FB506E924}"/>
              </a:ext>
            </a:extLst>
          </p:cNvPr>
          <p:cNvSpPr>
            <a:spLocks noGrp="1"/>
          </p:cNvSpPr>
          <p:nvPr>
            <p:ph type="body" sz="quarter" idx="17"/>
          </p:nvPr>
        </p:nvSpPr>
        <p:spPr>
          <a:xfrm>
            <a:off x="2029090" y="1604734"/>
            <a:ext cx="3791493" cy="2855123"/>
          </a:xfrm>
        </p:spPr>
        <p:txBody>
          <a:bodyPr>
            <a:normAutofit/>
          </a:bodyPr>
          <a:lstStyle/>
          <a:p>
            <a:r>
              <a:rPr lang="en-IE"/>
              <a:t>Consumer and Market Trends</a:t>
            </a:r>
          </a:p>
        </p:txBody>
      </p:sp>
      <p:sp>
        <p:nvSpPr>
          <p:cNvPr id="3" name="Text Placeholder 2">
            <a:extLst>
              <a:ext uri="{FF2B5EF4-FFF2-40B4-BE49-F238E27FC236}">
                <a16:creationId xmlns:a16="http://schemas.microsoft.com/office/drawing/2014/main" id="{09B6F2C3-BF44-7415-36D0-96D60C452AB4}"/>
              </a:ext>
            </a:extLst>
          </p:cNvPr>
          <p:cNvSpPr>
            <a:spLocks noGrp="1"/>
          </p:cNvSpPr>
          <p:nvPr>
            <p:ph type="body" sz="quarter" idx="18"/>
          </p:nvPr>
        </p:nvSpPr>
        <p:spPr/>
        <p:txBody>
          <a:bodyPr/>
          <a:lstStyle/>
          <a:p>
            <a:r>
              <a:rPr lang="en-IE"/>
              <a:t>02</a:t>
            </a:r>
          </a:p>
        </p:txBody>
      </p:sp>
    </p:spTree>
    <p:extLst>
      <p:ext uri="{BB962C8B-B14F-4D97-AF65-F5344CB8AC3E}">
        <p14:creationId xmlns:p14="http://schemas.microsoft.com/office/powerpoint/2010/main" val="30622798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4B4E4B-ED0F-8983-5E5F-51CFEA4B8319}"/>
              </a:ext>
            </a:extLst>
          </p:cNvPr>
          <p:cNvSpPr>
            <a:spLocks noGrp="1"/>
          </p:cNvSpPr>
          <p:nvPr>
            <p:ph type="body" sz="quarter" idx="14"/>
          </p:nvPr>
        </p:nvSpPr>
        <p:spPr/>
        <p:txBody>
          <a:bodyPr>
            <a:normAutofit fontScale="85000" lnSpcReduction="20000"/>
          </a:bodyPr>
          <a:lstStyle/>
          <a:p>
            <a:r>
              <a:rPr lang="en-IE"/>
              <a:t>”</a:t>
            </a:r>
          </a:p>
        </p:txBody>
      </p:sp>
      <p:sp>
        <p:nvSpPr>
          <p:cNvPr id="3" name="Text Placeholder 2">
            <a:extLst>
              <a:ext uri="{FF2B5EF4-FFF2-40B4-BE49-F238E27FC236}">
                <a16:creationId xmlns:a16="http://schemas.microsoft.com/office/drawing/2014/main" id="{8D80EB43-6A97-C790-D163-43477B948BAE}"/>
              </a:ext>
            </a:extLst>
          </p:cNvPr>
          <p:cNvSpPr>
            <a:spLocks noGrp="1"/>
          </p:cNvSpPr>
          <p:nvPr>
            <p:ph type="body" sz="quarter" idx="13"/>
          </p:nvPr>
        </p:nvSpPr>
        <p:spPr>
          <a:xfrm>
            <a:off x="7613379" y="1010871"/>
            <a:ext cx="4369392" cy="4493975"/>
          </a:xfrm>
        </p:spPr>
        <p:txBody>
          <a:bodyPr/>
          <a:lstStyle/>
          <a:p>
            <a:r>
              <a:rPr lang="en-US"/>
              <a:t>A trend is a general direction into which something is changing, developing, or veering toward. </a:t>
            </a:r>
            <a:endParaRPr lang="en-IE"/>
          </a:p>
        </p:txBody>
      </p:sp>
      <p:sp>
        <p:nvSpPr>
          <p:cNvPr id="4" name="Text Placeholder 3">
            <a:extLst>
              <a:ext uri="{FF2B5EF4-FFF2-40B4-BE49-F238E27FC236}">
                <a16:creationId xmlns:a16="http://schemas.microsoft.com/office/drawing/2014/main" id="{385E448F-DBD6-3608-2D1F-FAE8D5CACE80}"/>
              </a:ext>
            </a:extLst>
          </p:cNvPr>
          <p:cNvSpPr>
            <a:spLocks noGrp="1"/>
          </p:cNvSpPr>
          <p:nvPr>
            <p:ph type="body" sz="quarter" idx="15"/>
          </p:nvPr>
        </p:nvSpPr>
        <p:spPr/>
        <p:txBody>
          <a:bodyPr>
            <a:normAutofit fontScale="92500" lnSpcReduction="10000"/>
          </a:bodyPr>
          <a:lstStyle/>
          <a:p>
            <a:r>
              <a:rPr lang="en-IE"/>
              <a:t>“</a:t>
            </a:r>
          </a:p>
        </p:txBody>
      </p:sp>
      <p:sp>
        <p:nvSpPr>
          <p:cNvPr id="5" name="Text Placeholder 4">
            <a:extLst>
              <a:ext uri="{FF2B5EF4-FFF2-40B4-BE49-F238E27FC236}">
                <a16:creationId xmlns:a16="http://schemas.microsoft.com/office/drawing/2014/main" id="{02076F98-4904-0E29-1269-35B3C8828AD6}"/>
              </a:ext>
            </a:extLst>
          </p:cNvPr>
          <p:cNvSpPr>
            <a:spLocks noGrp="1"/>
          </p:cNvSpPr>
          <p:nvPr>
            <p:ph type="body" sz="quarter" idx="18"/>
          </p:nvPr>
        </p:nvSpPr>
        <p:spPr/>
        <p:txBody>
          <a:bodyPr anchor="ctr"/>
          <a:lstStyle/>
          <a:p>
            <a:r>
              <a:rPr lang="en-IE"/>
              <a:t>Using Trends to your Advantage…</a:t>
            </a:r>
          </a:p>
        </p:txBody>
      </p:sp>
      <p:pic>
        <p:nvPicPr>
          <p:cNvPr id="9" name="Picture Placeholder 8" descr="Aromatherapy bottles">
            <a:extLst>
              <a:ext uri="{FF2B5EF4-FFF2-40B4-BE49-F238E27FC236}">
                <a16:creationId xmlns:a16="http://schemas.microsoft.com/office/drawing/2014/main" id="{800A42A2-7C35-4953-2978-8695F7301896}"/>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p:pic>
      <p:sp>
        <p:nvSpPr>
          <p:cNvPr id="7" name="TextBox 6">
            <a:extLst>
              <a:ext uri="{FF2B5EF4-FFF2-40B4-BE49-F238E27FC236}">
                <a16:creationId xmlns:a16="http://schemas.microsoft.com/office/drawing/2014/main" id="{5D55873A-38E7-2D3C-140A-EAFCA0E26F4A}"/>
              </a:ext>
            </a:extLst>
          </p:cNvPr>
          <p:cNvSpPr txBox="1"/>
          <p:nvPr/>
        </p:nvSpPr>
        <p:spPr>
          <a:xfrm>
            <a:off x="10951234" y="5948186"/>
            <a:ext cx="914400" cy="369332"/>
          </a:xfrm>
          <a:prstGeom prst="rect">
            <a:avLst/>
          </a:prstGeom>
          <a:noFill/>
        </p:spPr>
        <p:txBody>
          <a:bodyPr wrap="square" rtlCol="0">
            <a:spAutoFit/>
          </a:bodyPr>
          <a:lstStyle/>
          <a:p>
            <a:r>
              <a:rPr lang="en-IE">
                <a:hlinkClick r:id="rId3"/>
              </a:rPr>
              <a:t>Source</a:t>
            </a:r>
            <a:endParaRPr lang="en-IE"/>
          </a:p>
        </p:txBody>
      </p:sp>
    </p:spTree>
    <p:extLst>
      <p:ext uri="{BB962C8B-B14F-4D97-AF65-F5344CB8AC3E}">
        <p14:creationId xmlns:p14="http://schemas.microsoft.com/office/powerpoint/2010/main" val="2973190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0887B0-4B81-7E15-9E6D-9F58ADFF0550}"/>
              </a:ext>
            </a:extLst>
          </p:cNvPr>
          <p:cNvSpPr>
            <a:spLocks noGrp="1"/>
          </p:cNvSpPr>
          <p:nvPr>
            <p:ph type="body" sz="quarter" idx="15"/>
          </p:nvPr>
        </p:nvSpPr>
        <p:spPr>
          <a:xfrm>
            <a:off x="5584923" y="563504"/>
            <a:ext cx="511077" cy="635000"/>
          </a:xfrm>
        </p:spPr>
        <p:txBody>
          <a:bodyPr/>
          <a:lstStyle/>
          <a:p>
            <a:r>
              <a:rPr lang="en-IE" b="1"/>
              <a:t>1</a:t>
            </a:r>
          </a:p>
        </p:txBody>
      </p:sp>
      <p:sp>
        <p:nvSpPr>
          <p:cNvPr id="3" name="Text Placeholder 2">
            <a:extLst>
              <a:ext uri="{FF2B5EF4-FFF2-40B4-BE49-F238E27FC236}">
                <a16:creationId xmlns:a16="http://schemas.microsoft.com/office/drawing/2014/main" id="{5B977FD7-2F88-0FC3-69F6-9E387B7928BC}"/>
              </a:ext>
            </a:extLst>
          </p:cNvPr>
          <p:cNvSpPr>
            <a:spLocks noGrp="1"/>
          </p:cNvSpPr>
          <p:nvPr>
            <p:ph type="body" sz="quarter" idx="18"/>
          </p:nvPr>
        </p:nvSpPr>
        <p:spPr>
          <a:xfrm>
            <a:off x="625125" y="1581193"/>
            <a:ext cx="4306395" cy="4591442"/>
          </a:xfrm>
        </p:spPr>
        <p:txBody>
          <a:bodyPr/>
          <a:lstStyle/>
          <a:p>
            <a:pPr indent="0"/>
            <a:r>
              <a:rPr lang="en-IE" dirty="0"/>
              <a:t>In a </a:t>
            </a:r>
            <a:r>
              <a:rPr lang="en-IE" dirty="0">
                <a:hlinkClick r:id="rId2"/>
              </a:rPr>
              <a:t>recent study </a:t>
            </a:r>
            <a:r>
              <a:rPr lang="en-IE" dirty="0"/>
              <a:t>of food trends that are having an influence on food innovation, </a:t>
            </a:r>
            <a:r>
              <a:rPr lang="en-IE" b="1" dirty="0"/>
              <a:t>SIX key/macro (big picture) trends have been identified</a:t>
            </a:r>
            <a:r>
              <a:rPr lang="en-IE" dirty="0"/>
              <a:t>. </a:t>
            </a:r>
          </a:p>
          <a:p>
            <a:pPr indent="0"/>
            <a:r>
              <a:rPr lang="en-IE" dirty="0"/>
              <a:t>Let’s take a look at these and determine if these will impact you as a smallholder! </a:t>
            </a:r>
          </a:p>
          <a:p>
            <a:pPr indent="0"/>
            <a:endParaRPr lang="en-IE" dirty="0"/>
          </a:p>
        </p:txBody>
      </p:sp>
      <p:sp>
        <p:nvSpPr>
          <p:cNvPr id="5" name="Text Placeholder 4">
            <a:extLst>
              <a:ext uri="{FF2B5EF4-FFF2-40B4-BE49-F238E27FC236}">
                <a16:creationId xmlns:a16="http://schemas.microsoft.com/office/drawing/2014/main" id="{51E20374-E685-00B8-4FA4-663A253837E5}"/>
              </a:ext>
            </a:extLst>
          </p:cNvPr>
          <p:cNvSpPr>
            <a:spLocks noGrp="1"/>
          </p:cNvSpPr>
          <p:nvPr>
            <p:ph type="body" sz="quarter" idx="14"/>
          </p:nvPr>
        </p:nvSpPr>
        <p:spPr>
          <a:xfrm>
            <a:off x="6255030" y="563504"/>
            <a:ext cx="5537902" cy="822373"/>
          </a:xfrm>
          <a:solidFill>
            <a:srgbClr val="E3E2DB"/>
          </a:solidFill>
          <a:ln>
            <a:solidFill>
              <a:srgbClr val="A7BAA2"/>
            </a:solidFill>
          </a:ln>
        </p:spPr>
        <p:txBody>
          <a:bodyPr/>
          <a:lstStyle/>
          <a:p>
            <a:r>
              <a:rPr lang="en-US" sz="2400" b="1" i="0" u="none" strike="noStrike">
                <a:effectLst/>
              </a:rPr>
              <a:t>A Focus On Long Term Health</a:t>
            </a:r>
            <a:endParaRPr lang="en-US" sz="2400" b="1" i="0">
              <a:effectLst/>
            </a:endParaRPr>
          </a:p>
        </p:txBody>
      </p:sp>
      <p:sp>
        <p:nvSpPr>
          <p:cNvPr id="6" name="Text Placeholder 5">
            <a:extLst>
              <a:ext uri="{FF2B5EF4-FFF2-40B4-BE49-F238E27FC236}">
                <a16:creationId xmlns:a16="http://schemas.microsoft.com/office/drawing/2014/main" id="{4E6B3FD8-4D00-C655-91CE-D58E4414BFB9}"/>
              </a:ext>
            </a:extLst>
          </p:cNvPr>
          <p:cNvSpPr>
            <a:spLocks noGrp="1"/>
          </p:cNvSpPr>
          <p:nvPr>
            <p:ph type="body" sz="quarter" idx="19"/>
          </p:nvPr>
        </p:nvSpPr>
        <p:spPr>
          <a:xfrm>
            <a:off x="5569021" y="1530911"/>
            <a:ext cx="511077" cy="635000"/>
          </a:xfrm>
        </p:spPr>
        <p:txBody>
          <a:bodyPr/>
          <a:lstStyle/>
          <a:p>
            <a:r>
              <a:rPr lang="en-IE" b="1"/>
              <a:t>2</a:t>
            </a:r>
          </a:p>
        </p:txBody>
      </p:sp>
      <p:sp>
        <p:nvSpPr>
          <p:cNvPr id="7" name="Text Placeholder 6">
            <a:extLst>
              <a:ext uri="{FF2B5EF4-FFF2-40B4-BE49-F238E27FC236}">
                <a16:creationId xmlns:a16="http://schemas.microsoft.com/office/drawing/2014/main" id="{0FD36DD8-F766-074C-9CA7-1F70D5B567AB}"/>
              </a:ext>
            </a:extLst>
          </p:cNvPr>
          <p:cNvSpPr>
            <a:spLocks noGrp="1"/>
          </p:cNvSpPr>
          <p:nvPr>
            <p:ph type="body" sz="quarter" idx="20"/>
          </p:nvPr>
        </p:nvSpPr>
        <p:spPr>
          <a:xfrm>
            <a:off x="6241777" y="1530912"/>
            <a:ext cx="5537902" cy="822373"/>
          </a:xfrm>
          <a:solidFill>
            <a:srgbClr val="E3E2DB"/>
          </a:solidFill>
          <a:ln>
            <a:solidFill>
              <a:srgbClr val="A7BAA2"/>
            </a:solidFill>
          </a:ln>
        </p:spPr>
        <p:txBody>
          <a:bodyPr/>
          <a:lstStyle/>
          <a:p>
            <a:r>
              <a:rPr lang="en-US" sz="2400" b="1" i="0" u="none" strike="noStrike">
                <a:effectLst/>
              </a:rPr>
              <a:t>Traceability: Sourcing &amp; Production Awareness</a:t>
            </a:r>
            <a:endParaRPr lang="en-US" sz="2400" b="1" i="0">
              <a:effectLst/>
            </a:endParaRPr>
          </a:p>
        </p:txBody>
      </p:sp>
      <p:sp>
        <p:nvSpPr>
          <p:cNvPr id="8" name="Text Placeholder 7">
            <a:extLst>
              <a:ext uri="{FF2B5EF4-FFF2-40B4-BE49-F238E27FC236}">
                <a16:creationId xmlns:a16="http://schemas.microsoft.com/office/drawing/2014/main" id="{513B650B-F0AD-2BDA-2844-5436D22A7FE2}"/>
              </a:ext>
            </a:extLst>
          </p:cNvPr>
          <p:cNvSpPr>
            <a:spLocks noGrp="1"/>
          </p:cNvSpPr>
          <p:nvPr>
            <p:ph type="body" sz="quarter" idx="21"/>
          </p:nvPr>
        </p:nvSpPr>
        <p:spPr>
          <a:xfrm>
            <a:off x="5553118" y="2498321"/>
            <a:ext cx="511077" cy="635000"/>
          </a:xfrm>
        </p:spPr>
        <p:txBody>
          <a:bodyPr/>
          <a:lstStyle/>
          <a:p>
            <a:r>
              <a:rPr lang="en-IE" b="1"/>
              <a:t>3</a:t>
            </a:r>
          </a:p>
        </p:txBody>
      </p:sp>
      <p:sp>
        <p:nvSpPr>
          <p:cNvPr id="9" name="Text Placeholder 8">
            <a:extLst>
              <a:ext uri="{FF2B5EF4-FFF2-40B4-BE49-F238E27FC236}">
                <a16:creationId xmlns:a16="http://schemas.microsoft.com/office/drawing/2014/main" id="{27F34431-84EA-EE42-8D0A-27841CC74BF5}"/>
              </a:ext>
            </a:extLst>
          </p:cNvPr>
          <p:cNvSpPr>
            <a:spLocks noGrp="1"/>
          </p:cNvSpPr>
          <p:nvPr>
            <p:ph type="body" sz="quarter" idx="22"/>
          </p:nvPr>
        </p:nvSpPr>
        <p:spPr>
          <a:xfrm>
            <a:off x="6228526" y="2498320"/>
            <a:ext cx="5537902" cy="822373"/>
          </a:xfrm>
          <a:solidFill>
            <a:srgbClr val="E3E2DB"/>
          </a:solidFill>
          <a:ln>
            <a:solidFill>
              <a:srgbClr val="A7BAA2"/>
            </a:solidFill>
          </a:ln>
        </p:spPr>
        <p:txBody>
          <a:bodyPr/>
          <a:lstStyle/>
          <a:p>
            <a:r>
              <a:rPr lang="en-US" sz="2400" b="1" i="0" u="none" strike="noStrike">
                <a:effectLst/>
              </a:rPr>
              <a:t>Social Responsibility: Avoiding Unnecessary Packaging &amp; </a:t>
            </a:r>
            <a:r>
              <a:rPr lang="en-US" sz="2400" b="1"/>
              <a:t>Food Waste </a:t>
            </a:r>
            <a:endParaRPr lang="en-US" sz="2400" b="1" i="0">
              <a:effectLst/>
            </a:endParaRPr>
          </a:p>
        </p:txBody>
      </p:sp>
      <p:sp>
        <p:nvSpPr>
          <p:cNvPr id="10" name="Text Placeholder 9">
            <a:extLst>
              <a:ext uri="{FF2B5EF4-FFF2-40B4-BE49-F238E27FC236}">
                <a16:creationId xmlns:a16="http://schemas.microsoft.com/office/drawing/2014/main" id="{5580656B-E354-B9BE-C73A-C1C9C018A0E8}"/>
              </a:ext>
            </a:extLst>
          </p:cNvPr>
          <p:cNvSpPr>
            <a:spLocks noGrp="1"/>
          </p:cNvSpPr>
          <p:nvPr>
            <p:ph type="body" sz="quarter" idx="23"/>
          </p:nvPr>
        </p:nvSpPr>
        <p:spPr>
          <a:xfrm>
            <a:off x="5537215" y="3465728"/>
            <a:ext cx="511077" cy="635000"/>
          </a:xfrm>
        </p:spPr>
        <p:txBody>
          <a:bodyPr/>
          <a:lstStyle/>
          <a:p>
            <a:r>
              <a:rPr lang="en-IE" b="1"/>
              <a:t>4</a:t>
            </a:r>
          </a:p>
        </p:txBody>
      </p:sp>
      <p:sp>
        <p:nvSpPr>
          <p:cNvPr id="11" name="Text Placeholder 10">
            <a:extLst>
              <a:ext uri="{FF2B5EF4-FFF2-40B4-BE49-F238E27FC236}">
                <a16:creationId xmlns:a16="http://schemas.microsoft.com/office/drawing/2014/main" id="{EEEF317E-1D9A-B291-60B3-6EAA3715F36B}"/>
              </a:ext>
            </a:extLst>
          </p:cNvPr>
          <p:cNvSpPr>
            <a:spLocks noGrp="1"/>
          </p:cNvSpPr>
          <p:nvPr>
            <p:ph type="body" sz="quarter" idx="24"/>
          </p:nvPr>
        </p:nvSpPr>
        <p:spPr>
          <a:xfrm>
            <a:off x="6215273" y="3465728"/>
            <a:ext cx="5537902" cy="822373"/>
          </a:xfrm>
          <a:solidFill>
            <a:srgbClr val="E3E2DB"/>
          </a:solidFill>
          <a:ln>
            <a:solidFill>
              <a:srgbClr val="A7BAA2"/>
            </a:solidFill>
          </a:ln>
        </p:spPr>
        <p:txBody>
          <a:bodyPr/>
          <a:lstStyle/>
          <a:p>
            <a:r>
              <a:rPr lang="en-US" sz="2400" b="1" i="0" u="none" strike="noStrike" err="1">
                <a:effectLst/>
              </a:rPr>
              <a:t>Globalisation</a:t>
            </a:r>
            <a:r>
              <a:rPr lang="en-US" sz="2400" b="1" i="0" u="none" strike="noStrike">
                <a:effectLst/>
              </a:rPr>
              <a:t> &amp; Travel: A Search For New &amp; Under-Explored </a:t>
            </a:r>
            <a:r>
              <a:rPr lang="en-US" sz="2400" b="1" i="0" u="none" strike="noStrike" err="1">
                <a:effectLst/>
              </a:rPr>
              <a:t>Flavours</a:t>
            </a:r>
            <a:endParaRPr lang="en-US" sz="2400" b="1" i="0">
              <a:effectLst/>
            </a:endParaRPr>
          </a:p>
        </p:txBody>
      </p:sp>
      <p:sp>
        <p:nvSpPr>
          <p:cNvPr id="12" name="Text Placeholder 11">
            <a:extLst>
              <a:ext uri="{FF2B5EF4-FFF2-40B4-BE49-F238E27FC236}">
                <a16:creationId xmlns:a16="http://schemas.microsoft.com/office/drawing/2014/main" id="{23C0394E-1FEC-DB6C-765E-F6AC67408F3B}"/>
              </a:ext>
            </a:extLst>
          </p:cNvPr>
          <p:cNvSpPr>
            <a:spLocks noGrp="1"/>
          </p:cNvSpPr>
          <p:nvPr>
            <p:ph type="body" sz="quarter" idx="25"/>
          </p:nvPr>
        </p:nvSpPr>
        <p:spPr>
          <a:xfrm>
            <a:off x="5521312" y="4433139"/>
            <a:ext cx="511077" cy="635000"/>
          </a:xfrm>
        </p:spPr>
        <p:txBody>
          <a:bodyPr/>
          <a:lstStyle/>
          <a:p>
            <a:r>
              <a:rPr lang="en-IE" b="1"/>
              <a:t>5</a:t>
            </a:r>
          </a:p>
        </p:txBody>
      </p:sp>
      <p:sp>
        <p:nvSpPr>
          <p:cNvPr id="13" name="Text Placeholder 12">
            <a:extLst>
              <a:ext uri="{FF2B5EF4-FFF2-40B4-BE49-F238E27FC236}">
                <a16:creationId xmlns:a16="http://schemas.microsoft.com/office/drawing/2014/main" id="{F4A92CE0-BE0F-CE49-40FE-E1360772B7B1}"/>
              </a:ext>
            </a:extLst>
          </p:cNvPr>
          <p:cNvSpPr>
            <a:spLocks noGrp="1"/>
          </p:cNvSpPr>
          <p:nvPr>
            <p:ph type="body" sz="quarter" idx="26"/>
          </p:nvPr>
        </p:nvSpPr>
        <p:spPr>
          <a:xfrm>
            <a:off x="6188769" y="4433136"/>
            <a:ext cx="5537902" cy="822373"/>
          </a:xfrm>
          <a:solidFill>
            <a:srgbClr val="E3E2DB"/>
          </a:solidFill>
          <a:ln>
            <a:solidFill>
              <a:srgbClr val="A7BAA2"/>
            </a:solidFill>
          </a:ln>
        </p:spPr>
        <p:txBody>
          <a:bodyPr/>
          <a:lstStyle/>
          <a:p>
            <a:r>
              <a:rPr lang="en-US" sz="2400" b="1" i="0" u="none" strike="noStrike">
                <a:effectLst/>
              </a:rPr>
              <a:t>Digital Innovation: Food At Our Fingertips</a:t>
            </a:r>
            <a:endParaRPr lang="en-US" sz="2400" b="1" i="0">
              <a:effectLst/>
            </a:endParaRPr>
          </a:p>
        </p:txBody>
      </p:sp>
      <p:sp>
        <p:nvSpPr>
          <p:cNvPr id="14" name="Text Placeholder 13">
            <a:extLst>
              <a:ext uri="{FF2B5EF4-FFF2-40B4-BE49-F238E27FC236}">
                <a16:creationId xmlns:a16="http://schemas.microsoft.com/office/drawing/2014/main" id="{06E3DA24-8DF4-1AB3-6B57-223731D7F29C}"/>
              </a:ext>
            </a:extLst>
          </p:cNvPr>
          <p:cNvSpPr>
            <a:spLocks noGrp="1"/>
          </p:cNvSpPr>
          <p:nvPr>
            <p:ph type="body" sz="quarter" idx="27"/>
          </p:nvPr>
        </p:nvSpPr>
        <p:spPr>
          <a:xfrm>
            <a:off x="5505409" y="5400546"/>
            <a:ext cx="511077" cy="635000"/>
          </a:xfrm>
        </p:spPr>
        <p:txBody>
          <a:bodyPr/>
          <a:lstStyle/>
          <a:p>
            <a:r>
              <a:rPr lang="en-IE" b="1"/>
              <a:t>6</a:t>
            </a:r>
          </a:p>
        </p:txBody>
      </p:sp>
      <p:sp>
        <p:nvSpPr>
          <p:cNvPr id="15" name="Text Placeholder 14">
            <a:extLst>
              <a:ext uri="{FF2B5EF4-FFF2-40B4-BE49-F238E27FC236}">
                <a16:creationId xmlns:a16="http://schemas.microsoft.com/office/drawing/2014/main" id="{7CCAF79F-F307-7358-C91E-621B43C4A514}"/>
              </a:ext>
            </a:extLst>
          </p:cNvPr>
          <p:cNvSpPr>
            <a:spLocks noGrp="1"/>
          </p:cNvSpPr>
          <p:nvPr>
            <p:ph type="body" sz="quarter" idx="28"/>
          </p:nvPr>
        </p:nvSpPr>
        <p:spPr>
          <a:xfrm>
            <a:off x="6175516" y="5400546"/>
            <a:ext cx="5537902" cy="822373"/>
          </a:xfrm>
          <a:solidFill>
            <a:srgbClr val="E3E2DB"/>
          </a:solidFill>
          <a:ln>
            <a:solidFill>
              <a:srgbClr val="A7BAA2"/>
            </a:solidFill>
          </a:ln>
        </p:spPr>
        <p:txBody>
          <a:bodyPr/>
          <a:lstStyle/>
          <a:p>
            <a:r>
              <a:rPr lang="en-US" sz="2400" b="1" i="0" u="none" strike="noStrike">
                <a:effectLst/>
              </a:rPr>
              <a:t>Convenience: Easy But Not Speedy Home Cooking Solutions</a:t>
            </a:r>
            <a:endParaRPr lang="en-IE" sz="2400" b="1"/>
          </a:p>
        </p:txBody>
      </p:sp>
      <p:sp>
        <p:nvSpPr>
          <p:cNvPr id="16" name="Text Placeholder 3">
            <a:extLst>
              <a:ext uri="{FF2B5EF4-FFF2-40B4-BE49-F238E27FC236}">
                <a16:creationId xmlns:a16="http://schemas.microsoft.com/office/drawing/2014/main" id="{7BA56CEC-C98B-0BB4-8642-E652D705B4C2}"/>
              </a:ext>
            </a:extLst>
          </p:cNvPr>
          <p:cNvSpPr>
            <a:spLocks noGrp="1"/>
          </p:cNvSpPr>
          <p:nvPr>
            <p:ph type="body" sz="quarter" idx="16"/>
          </p:nvPr>
        </p:nvSpPr>
        <p:spPr>
          <a:xfrm>
            <a:off x="754063" y="657225"/>
            <a:ext cx="4378325" cy="603250"/>
          </a:xfrm>
        </p:spPr>
        <p:txBody>
          <a:bodyPr anchor="ctr"/>
          <a:lstStyle/>
          <a:p>
            <a:r>
              <a:rPr lang="en-IE"/>
              <a:t>Recent Food Trends…</a:t>
            </a:r>
          </a:p>
        </p:txBody>
      </p:sp>
    </p:spTree>
    <p:extLst>
      <p:ext uri="{BB962C8B-B14F-4D97-AF65-F5344CB8AC3E}">
        <p14:creationId xmlns:p14="http://schemas.microsoft.com/office/powerpoint/2010/main" val="1191422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8E29C5-9A85-3DB8-A471-CB3018C226A4}"/>
              </a:ext>
            </a:extLst>
          </p:cNvPr>
          <p:cNvSpPr>
            <a:spLocks noGrp="1"/>
          </p:cNvSpPr>
          <p:nvPr>
            <p:ph type="body" sz="quarter" idx="16"/>
          </p:nvPr>
        </p:nvSpPr>
        <p:spPr>
          <a:xfrm>
            <a:off x="198408" y="1886187"/>
            <a:ext cx="7021901" cy="4038015"/>
          </a:xfrm>
        </p:spPr>
        <p:txBody>
          <a:bodyPr/>
          <a:lstStyle/>
          <a:p>
            <a:r>
              <a:rPr lang="en-US" dirty="0"/>
              <a:t>According to a </a:t>
            </a:r>
            <a:r>
              <a:rPr lang="en-US" dirty="0">
                <a:hlinkClick r:id="rId2"/>
              </a:rPr>
              <a:t>global insight report </a:t>
            </a:r>
            <a:r>
              <a:rPr lang="en-US" dirty="0"/>
              <a:t>, </a:t>
            </a:r>
            <a:r>
              <a:rPr lang="en-US" b="1" dirty="0"/>
              <a:t>Health &amp; Wellness </a:t>
            </a:r>
            <a:r>
              <a:rPr lang="en-US" dirty="0"/>
              <a:t>is </a:t>
            </a:r>
            <a:r>
              <a:rPr lang="en-US" b="1" u="sng" dirty="0"/>
              <a:t>THE</a:t>
            </a:r>
            <a:r>
              <a:rPr lang="en-US" dirty="0"/>
              <a:t> single most powerful consumer force currently and it appears that it is here to stay.</a:t>
            </a:r>
          </a:p>
          <a:p>
            <a:r>
              <a:rPr lang="en-US" dirty="0"/>
              <a:t>Therefore, as a producer of food/as a smallholder it is important to understand the rising well-being trend. </a:t>
            </a:r>
          </a:p>
          <a:p>
            <a:r>
              <a:rPr lang="en-US" dirty="0"/>
              <a:t>As a result of Covid-19,  consumers are deliberate with their choices. 2021 was a year of recalibration, reflection, and resilience. What matters to consumers, now? All statements that naturally matter to smallholders …Meaningful and purposeful living, health management, strength and wellness, mental health and stability, happiness, social connection, environmental betterment, balance, and fulfillment.</a:t>
            </a:r>
            <a:endParaRPr lang="en-IE" dirty="0"/>
          </a:p>
        </p:txBody>
      </p:sp>
      <p:sp>
        <p:nvSpPr>
          <p:cNvPr id="4" name="Text Placeholder 3">
            <a:extLst>
              <a:ext uri="{FF2B5EF4-FFF2-40B4-BE49-F238E27FC236}">
                <a16:creationId xmlns:a16="http://schemas.microsoft.com/office/drawing/2014/main" id="{7A53A648-42F9-F68D-6DBD-64D45A765138}"/>
              </a:ext>
            </a:extLst>
          </p:cNvPr>
          <p:cNvSpPr>
            <a:spLocks noGrp="1"/>
          </p:cNvSpPr>
          <p:nvPr>
            <p:ph type="body" sz="quarter" idx="18"/>
          </p:nvPr>
        </p:nvSpPr>
        <p:spPr/>
        <p:txBody>
          <a:bodyPr anchor="ctr"/>
          <a:lstStyle/>
          <a:p>
            <a:r>
              <a:rPr lang="en-IE"/>
              <a:t>1. A Focus on Long Term Health…</a:t>
            </a:r>
          </a:p>
        </p:txBody>
      </p:sp>
      <p:pic>
        <p:nvPicPr>
          <p:cNvPr id="10" name="Picture Placeholder 9" descr="Woman in sportswear at lake">
            <a:extLst>
              <a:ext uri="{FF2B5EF4-FFF2-40B4-BE49-F238E27FC236}">
                <a16:creationId xmlns:a16="http://schemas.microsoft.com/office/drawing/2014/main" id="{76F2B67A-E826-6584-626D-CEDEAE56B504}"/>
              </a:ext>
            </a:extLst>
          </p:cNvPr>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4742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06545A-618C-EA40-ADA8-12E87017057C}"/>
              </a:ext>
            </a:extLst>
          </p:cNvPr>
          <p:cNvSpPr>
            <a:spLocks noGrp="1"/>
          </p:cNvSpPr>
          <p:nvPr>
            <p:ph type="body" sz="quarter" idx="16"/>
          </p:nvPr>
        </p:nvSpPr>
        <p:spPr/>
        <p:txBody>
          <a:bodyPr/>
          <a:lstStyle/>
          <a:p>
            <a:r>
              <a:rPr lang="en-US" sz="2800" b="0" i="0" dirty="0">
                <a:effectLst/>
              </a:rPr>
              <a:t>Wellbeing is far more comprehensive than health or wellness, as it considers </a:t>
            </a:r>
            <a:r>
              <a:rPr lang="en-US" sz="2800" b="1" i="0" dirty="0">
                <a:effectLst/>
              </a:rPr>
              <a:t>a broader range of personal factors and speaks to the goals of a well-rounded life</a:t>
            </a:r>
            <a:r>
              <a:rPr lang="en-US" sz="2800" b="0" i="0" dirty="0">
                <a:effectLst/>
              </a:rPr>
              <a:t>. </a:t>
            </a:r>
          </a:p>
          <a:p>
            <a:r>
              <a:rPr lang="en-US" sz="2800" b="0" i="0" dirty="0">
                <a:effectLst/>
              </a:rPr>
              <a:t>Fueled by the informed ideology and mass influence of younger generations (Gen Z), who are hyper-aware of social and environmental issues, the expansive future of consumer health and wellness is proactive, highly personal, mindful, and motivated towards well-being. </a:t>
            </a:r>
          </a:p>
          <a:p>
            <a:r>
              <a:rPr lang="en-US" sz="2800" dirty="0"/>
              <a:t>Again, so pertinent and </a:t>
            </a:r>
            <a:r>
              <a:rPr lang="en-US" sz="2800" dirty="0" err="1"/>
              <a:t>alligned</a:t>
            </a:r>
            <a:r>
              <a:rPr lang="en-US" sz="2800" dirty="0"/>
              <a:t> to the values of smallholder producers. </a:t>
            </a:r>
            <a:endParaRPr lang="en-US" sz="2800" b="0" i="0" dirty="0">
              <a:effectLst/>
            </a:endParaRPr>
          </a:p>
          <a:p>
            <a:endParaRPr lang="en-RU" sz="2800" dirty="0"/>
          </a:p>
        </p:txBody>
      </p:sp>
      <p:sp>
        <p:nvSpPr>
          <p:cNvPr id="3" name="Text Placeholder 2">
            <a:extLst>
              <a:ext uri="{FF2B5EF4-FFF2-40B4-BE49-F238E27FC236}">
                <a16:creationId xmlns:a16="http://schemas.microsoft.com/office/drawing/2014/main" id="{1168375E-363A-AB43-A004-3BFF6E4ECB51}"/>
              </a:ext>
            </a:extLst>
          </p:cNvPr>
          <p:cNvSpPr>
            <a:spLocks noGrp="1"/>
          </p:cNvSpPr>
          <p:nvPr>
            <p:ph type="body" sz="quarter" idx="18"/>
          </p:nvPr>
        </p:nvSpPr>
        <p:spPr/>
        <p:txBody>
          <a:bodyPr anchor="ctr"/>
          <a:lstStyle/>
          <a:p>
            <a:r>
              <a:rPr lang="en-IE" dirty="0"/>
              <a:t>What is WELLBEING?</a:t>
            </a:r>
            <a:endParaRPr lang="en-RU" dirty="0"/>
          </a:p>
        </p:txBody>
      </p:sp>
      <p:pic>
        <p:nvPicPr>
          <p:cNvPr id="5" name="Graphic 4" descr="Agriculture outline">
            <a:extLst>
              <a:ext uri="{FF2B5EF4-FFF2-40B4-BE49-F238E27FC236}">
                <a16:creationId xmlns:a16="http://schemas.microsoft.com/office/drawing/2014/main" id="{D57AEA91-BDED-F47D-37EA-D570D04BA9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15267" y="214724"/>
            <a:ext cx="1400370" cy="1400370"/>
          </a:xfrm>
          <a:prstGeom prst="rect">
            <a:avLst/>
          </a:prstGeom>
        </p:spPr>
      </p:pic>
    </p:spTree>
    <p:extLst>
      <p:ext uri="{BB962C8B-B14F-4D97-AF65-F5344CB8AC3E}">
        <p14:creationId xmlns:p14="http://schemas.microsoft.com/office/powerpoint/2010/main" val="1486424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4F1D9C-C530-01B0-3707-427BFE8BAAE7}"/>
              </a:ext>
            </a:extLst>
          </p:cNvPr>
          <p:cNvSpPr>
            <a:spLocks noGrp="1"/>
          </p:cNvSpPr>
          <p:nvPr>
            <p:ph type="body" sz="quarter" idx="16"/>
          </p:nvPr>
        </p:nvSpPr>
        <p:spPr>
          <a:xfrm>
            <a:off x="1380225" y="3885972"/>
            <a:ext cx="2889849" cy="1404186"/>
          </a:xfrm>
        </p:spPr>
        <p:txBody>
          <a:bodyPr/>
          <a:lstStyle/>
          <a:p>
            <a:r>
              <a:rPr lang="en-IE" b="1"/>
              <a:t>The reasons to be healthy are multiplying &amp; changing.</a:t>
            </a:r>
          </a:p>
          <a:p>
            <a:r>
              <a:rPr lang="en-IE"/>
              <a:t>There are disruptive societal &amp; economic changes shaping how health care is being prioritised, defined &amp; managed across the globe.</a:t>
            </a:r>
          </a:p>
        </p:txBody>
      </p:sp>
      <p:sp>
        <p:nvSpPr>
          <p:cNvPr id="3" name="Text Placeholder 2">
            <a:extLst>
              <a:ext uri="{FF2B5EF4-FFF2-40B4-BE49-F238E27FC236}">
                <a16:creationId xmlns:a16="http://schemas.microsoft.com/office/drawing/2014/main" id="{D4600DA5-5071-922C-7D28-B052DEACC78B}"/>
              </a:ext>
            </a:extLst>
          </p:cNvPr>
          <p:cNvSpPr>
            <a:spLocks noGrp="1"/>
          </p:cNvSpPr>
          <p:nvPr>
            <p:ph type="body" sz="quarter" idx="28"/>
          </p:nvPr>
        </p:nvSpPr>
        <p:spPr/>
        <p:txBody>
          <a:bodyPr/>
          <a:lstStyle/>
          <a:p>
            <a:r>
              <a:rPr lang="en-IE" dirty="0"/>
              <a:t>Three Major Themes are converging that are influencing this trend towards Health &amp; Wellbeing…</a:t>
            </a:r>
          </a:p>
        </p:txBody>
      </p:sp>
      <p:sp>
        <p:nvSpPr>
          <p:cNvPr id="4" name="Text Placeholder 3">
            <a:extLst>
              <a:ext uri="{FF2B5EF4-FFF2-40B4-BE49-F238E27FC236}">
                <a16:creationId xmlns:a16="http://schemas.microsoft.com/office/drawing/2014/main" id="{6EF955C7-9260-8DBF-AFC7-EF293F6E36A7}"/>
              </a:ext>
            </a:extLst>
          </p:cNvPr>
          <p:cNvSpPr>
            <a:spLocks noGrp="1"/>
          </p:cNvSpPr>
          <p:nvPr>
            <p:ph type="body" sz="quarter" idx="15"/>
          </p:nvPr>
        </p:nvSpPr>
        <p:spPr>
          <a:xfrm>
            <a:off x="1931673" y="2902374"/>
            <a:ext cx="1820817" cy="770567"/>
          </a:xfrm>
          <a:solidFill>
            <a:schemeClr val="bg1"/>
          </a:solidFill>
          <a:ln>
            <a:solidFill>
              <a:srgbClr val="A23B23"/>
            </a:solidFill>
          </a:ln>
        </p:spPr>
        <p:txBody>
          <a:bodyPr anchor="t"/>
          <a:lstStyle/>
          <a:p>
            <a:r>
              <a:rPr lang="en-IE" sz="2400">
                <a:solidFill>
                  <a:srgbClr val="60220F"/>
                </a:solidFill>
              </a:rPr>
              <a:t>Catalysts &amp; Contributors</a:t>
            </a:r>
          </a:p>
        </p:txBody>
      </p:sp>
      <p:sp>
        <p:nvSpPr>
          <p:cNvPr id="6" name="Text Placeholder 5">
            <a:extLst>
              <a:ext uri="{FF2B5EF4-FFF2-40B4-BE49-F238E27FC236}">
                <a16:creationId xmlns:a16="http://schemas.microsoft.com/office/drawing/2014/main" id="{E58F6A98-25DC-CEDA-0533-8C7430E0E4E2}"/>
              </a:ext>
            </a:extLst>
          </p:cNvPr>
          <p:cNvSpPr>
            <a:spLocks noGrp="1"/>
          </p:cNvSpPr>
          <p:nvPr>
            <p:ph type="body" sz="quarter" idx="30"/>
          </p:nvPr>
        </p:nvSpPr>
        <p:spPr>
          <a:xfrm>
            <a:off x="2384600" y="2088955"/>
            <a:ext cx="833717" cy="770567"/>
          </a:xfrm>
        </p:spPr>
        <p:txBody>
          <a:bodyPr/>
          <a:lstStyle/>
          <a:p>
            <a:r>
              <a:rPr lang="en-IE"/>
              <a:t>1</a:t>
            </a:r>
          </a:p>
        </p:txBody>
      </p:sp>
      <p:sp>
        <p:nvSpPr>
          <p:cNvPr id="8" name="Text Placeholder 7">
            <a:extLst>
              <a:ext uri="{FF2B5EF4-FFF2-40B4-BE49-F238E27FC236}">
                <a16:creationId xmlns:a16="http://schemas.microsoft.com/office/drawing/2014/main" id="{982978C0-03FB-6FC6-85C0-F5CBAB4228EC}"/>
              </a:ext>
            </a:extLst>
          </p:cNvPr>
          <p:cNvSpPr>
            <a:spLocks noGrp="1"/>
          </p:cNvSpPr>
          <p:nvPr>
            <p:ph type="body" sz="quarter" idx="32"/>
          </p:nvPr>
        </p:nvSpPr>
        <p:spPr>
          <a:xfrm>
            <a:off x="8878165" y="2006353"/>
            <a:ext cx="833717" cy="770567"/>
          </a:xfrm>
        </p:spPr>
        <p:txBody>
          <a:bodyPr/>
          <a:lstStyle/>
          <a:p>
            <a:r>
              <a:rPr lang="en-IE"/>
              <a:t>3</a:t>
            </a:r>
          </a:p>
        </p:txBody>
      </p:sp>
      <p:sp>
        <p:nvSpPr>
          <p:cNvPr id="9" name="Text Placeholder 5">
            <a:extLst>
              <a:ext uri="{FF2B5EF4-FFF2-40B4-BE49-F238E27FC236}">
                <a16:creationId xmlns:a16="http://schemas.microsoft.com/office/drawing/2014/main" id="{E2AF0585-A9E4-95C9-8880-2351706ABAE9}"/>
              </a:ext>
            </a:extLst>
          </p:cNvPr>
          <p:cNvSpPr txBox="1">
            <a:spLocks/>
          </p:cNvSpPr>
          <p:nvPr/>
        </p:nvSpPr>
        <p:spPr>
          <a:xfrm>
            <a:off x="5631382" y="2006353"/>
            <a:ext cx="833717" cy="770567"/>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a:buNone/>
              <a:defRPr sz="4000" b="1" kern="1200" baseline="0">
                <a:solidFill>
                  <a:srgbClr val="E3E2D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a:t>2</a:t>
            </a:r>
          </a:p>
        </p:txBody>
      </p:sp>
      <p:sp>
        <p:nvSpPr>
          <p:cNvPr id="10" name="Text Placeholder 3">
            <a:extLst>
              <a:ext uri="{FF2B5EF4-FFF2-40B4-BE49-F238E27FC236}">
                <a16:creationId xmlns:a16="http://schemas.microsoft.com/office/drawing/2014/main" id="{5B7FA6E1-4337-FBE7-2DAC-64E207C38D56}"/>
              </a:ext>
            </a:extLst>
          </p:cNvPr>
          <p:cNvSpPr txBox="1">
            <a:spLocks/>
          </p:cNvSpPr>
          <p:nvPr/>
        </p:nvSpPr>
        <p:spPr>
          <a:xfrm>
            <a:off x="8457338" y="2902373"/>
            <a:ext cx="1820817" cy="770567"/>
          </a:xfrm>
          <a:prstGeom prst="rect">
            <a:avLst/>
          </a:prstGeom>
          <a:solidFill>
            <a:schemeClr val="bg1"/>
          </a:solidFill>
          <a:ln>
            <a:solidFill>
              <a:srgbClr val="404F2F"/>
            </a:solidFill>
          </a:ln>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4000" b="1" kern="1200" baseline="0">
                <a:solidFill>
                  <a:srgbClr val="E3E2D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sz="2400">
                <a:solidFill>
                  <a:srgbClr val="60220F"/>
                </a:solidFill>
              </a:rPr>
              <a:t>Consumer Choices</a:t>
            </a:r>
          </a:p>
        </p:txBody>
      </p:sp>
      <p:sp>
        <p:nvSpPr>
          <p:cNvPr id="11" name="Text Placeholder 3">
            <a:extLst>
              <a:ext uri="{FF2B5EF4-FFF2-40B4-BE49-F238E27FC236}">
                <a16:creationId xmlns:a16="http://schemas.microsoft.com/office/drawing/2014/main" id="{233AE970-11C1-08BE-15B1-43116E75040C}"/>
              </a:ext>
            </a:extLst>
          </p:cNvPr>
          <p:cNvSpPr txBox="1">
            <a:spLocks/>
          </p:cNvSpPr>
          <p:nvPr/>
        </p:nvSpPr>
        <p:spPr>
          <a:xfrm>
            <a:off x="5185591" y="2902374"/>
            <a:ext cx="1820817" cy="770567"/>
          </a:xfrm>
          <a:prstGeom prst="rect">
            <a:avLst/>
          </a:prstGeom>
          <a:solidFill>
            <a:schemeClr val="bg1"/>
          </a:solidFill>
          <a:ln>
            <a:solidFill>
              <a:srgbClr val="6D6A3A"/>
            </a:solidFill>
          </a:ln>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4000" b="1" kern="1200" baseline="0">
                <a:solidFill>
                  <a:srgbClr val="E3E2D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sz="2400">
                <a:solidFill>
                  <a:srgbClr val="60220F"/>
                </a:solidFill>
              </a:rPr>
              <a:t>Rising Health Costs</a:t>
            </a:r>
          </a:p>
        </p:txBody>
      </p:sp>
      <p:sp>
        <p:nvSpPr>
          <p:cNvPr id="12" name="Arrow: Right 11">
            <a:extLst>
              <a:ext uri="{FF2B5EF4-FFF2-40B4-BE49-F238E27FC236}">
                <a16:creationId xmlns:a16="http://schemas.microsoft.com/office/drawing/2014/main" id="{F5B3C9A4-8CEC-133B-8C76-D666F8EBCEAA}"/>
              </a:ext>
            </a:extLst>
          </p:cNvPr>
          <p:cNvSpPr/>
          <p:nvPr/>
        </p:nvSpPr>
        <p:spPr>
          <a:xfrm>
            <a:off x="4133168" y="3089248"/>
            <a:ext cx="767751" cy="3968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Arrow: Right 12">
            <a:extLst>
              <a:ext uri="{FF2B5EF4-FFF2-40B4-BE49-F238E27FC236}">
                <a16:creationId xmlns:a16="http://schemas.microsoft.com/office/drawing/2014/main" id="{940C69CC-63E7-05D3-5352-4C0B325AAA5C}"/>
              </a:ext>
            </a:extLst>
          </p:cNvPr>
          <p:cNvSpPr/>
          <p:nvPr/>
        </p:nvSpPr>
        <p:spPr>
          <a:xfrm>
            <a:off x="7347997" y="3089247"/>
            <a:ext cx="767751" cy="3968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Text Placeholder 1">
            <a:extLst>
              <a:ext uri="{FF2B5EF4-FFF2-40B4-BE49-F238E27FC236}">
                <a16:creationId xmlns:a16="http://schemas.microsoft.com/office/drawing/2014/main" id="{9DE21624-5945-4364-2943-A603461400D6}"/>
              </a:ext>
            </a:extLst>
          </p:cNvPr>
          <p:cNvSpPr txBox="1">
            <a:spLocks/>
          </p:cNvSpPr>
          <p:nvPr/>
        </p:nvSpPr>
        <p:spPr>
          <a:xfrm>
            <a:off x="7850098" y="3885972"/>
            <a:ext cx="2889849" cy="1404186"/>
          </a:xfrm>
          <a:prstGeom prst="rect">
            <a:avLst/>
          </a:prstGeom>
          <a:no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1800" kern="1200" baseline="0">
                <a:solidFill>
                  <a:srgbClr val="60220F"/>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b="1"/>
              <a:t>There are varied ways for how consumers decide to invest in their health.</a:t>
            </a:r>
          </a:p>
          <a:p>
            <a:r>
              <a:rPr lang="en-IE"/>
              <a:t>Behaviours vary drastically according to the </a:t>
            </a:r>
            <a:r>
              <a:rPr lang="en-IE" b="1"/>
              <a:t>proactive, reactive or passive </a:t>
            </a:r>
            <a:r>
              <a:rPr lang="en-IE"/>
              <a:t>disposition of consumers.</a:t>
            </a:r>
          </a:p>
        </p:txBody>
      </p:sp>
      <p:sp>
        <p:nvSpPr>
          <p:cNvPr id="15" name="Text Placeholder 1">
            <a:extLst>
              <a:ext uri="{FF2B5EF4-FFF2-40B4-BE49-F238E27FC236}">
                <a16:creationId xmlns:a16="http://schemas.microsoft.com/office/drawing/2014/main" id="{CDF77CB6-3649-2E24-3196-6B6C370567B4}"/>
              </a:ext>
            </a:extLst>
          </p:cNvPr>
          <p:cNvSpPr txBox="1">
            <a:spLocks/>
          </p:cNvSpPr>
          <p:nvPr/>
        </p:nvSpPr>
        <p:spPr>
          <a:xfrm>
            <a:off x="4651074" y="3885972"/>
            <a:ext cx="2889849" cy="1404186"/>
          </a:xfrm>
          <a:prstGeom prst="rect">
            <a:avLst/>
          </a:prstGeom>
          <a:no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1800" kern="1200" baseline="0">
                <a:solidFill>
                  <a:srgbClr val="60220F"/>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b="1"/>
              <a:t>The cost of health &amp; wellness is rising, fast.</a:t>
            </a:r>
          </a:p>
          <a:p>
            <a:r>
              <a:rPr lang="en-IE"/>
              <a:t>Governments, businesses &amp; even consumers themselves are awakened to the benefits of preventative &amp; proactive efforts .</a:t>
            </a:r>
          </a:p>
        </p:txBody>
      </p:sp>
      <p:sp>
        <p:nvSpPr>
          <p:cNvPr id="17" name="TextBox 16">
            <a:extLst>
              <a:ext uri="{FF2B5EF4-FFF2-40B4-BE49-F238E27FC236}">
                <a16:creationId xmlns:a16="http://schemas.microsoft.com/office/drawing/2014/main" id="{C2F6DDCE-6BCE-89B3-BD37-247CE8DE28C1}"/>
              </a:ext>
            </a:extLst>
          </p:cNvPr>
          <p:cNvSpPr txBox="1"/>
          <p:nvPr/>
        </p:nvSpPr>
        <p:spPr>
          <a:xfrm>
            <a:off x="10662249" y="6400800"/>
            <a:ext cx="1250830" cy="369332"/>
          </a:xfrm>
          <a:prstGeom prst="rect">
            <a:avLst/>
          </a:prstGeom>
          <a:noFill/>
        </p:spPr>
        <p:txBody>
          <a:bodyPr wrap="square" rtlCol="0">
            <a:spAutoFit/>
          </a:bodyPr>
          <a:lstStyle/>
          <a:p>
            <a:r>
              <a:rPr lang="en-IE">
                <a:hlinkClick r:id="rId2"/>
              </a:rPr>
              <a:t>Source</a:t>
            </a:r>
            <a:endParaRPr lang="en-IE"/>
          </a:p>
        </p:txBody>
      </p:sp>
    </p:spTree>
    <p:extLst>
      <p:ext uri="{BB962C8B-B14F-4D97-AF65-F5344CB8AC3E}">
        <p14:creationId xmlns:p14="http://schemas.microsoft.com/office/powerpoint/2010/main" val="1249460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91241-A7EE-9398-776D-38347EF039F2}"/>
              </a:ext>
            </a:extLst>
          </p:cNvPr>
          <p:cNvSpPr>
            <a:spLocks noGrp="1"/>
          </p:cNvSpPr>
          <p:nvPr>
            <p:ph type="body" sz="quarter" idx="31"/>
          </p:nvPr>
        </p:nvSpPr>
        <p:spPr>
          <a:xfrm>
            <a:off x="978635" y="3881886"/>
            <a:ext cx="2445194" cy="2113470"/>
          </a:xfrm>
        </p:spPr>
        <p:txBody>
          <a:bodyPr>
            <a:noAutofit/>
          </a:bodyPr>
          <a:lstStyle/>
          <a:p>
            <a:pPr marL="0" indent="0">
              <a:lnSpc>
                <a:spcPct val="100000"/>
              </a:lnSpc>
            </a:pPr>
            <a:r>
              <a:rPr lang="en-IE" sz="2400" dirty="0"/>
              <a:t>of global consumers say they make proactive choices on a regular basis</a:t>
            </a:r>
          </a:p>
          <a:p>
            <a:pPr marL="0" indent="0">
              <a:lnSpc>
                <a:spcPct val="100000"/>
              </a:lnSpc>
            </a:pPr>
            <a:r>
              <a:rPr lang="en-IE" sz="2400" b="1" dirty="0"/>
              <a:t>PROACTIVE</a:t>
            </a:r>
          </a:p>
          <a:p>
            <a:pPr marL="0" indent="0">
              <a:lnSpc>
                <a:spcPct val="100000"/>
              </a:lnSpc>
            </a:pPr>
            <a:endParaRPr lang="en-IE" sz="2000" dirty="0"/>
          </a:p>
        </p:txBody>
      </p:sp>
      <p:sp>
        <p:nvSpPr>
          <p:cNvPr id="3" name="Text Placeholder 2">
            <a:extLst>
              <a:ext uri="{FF2B5EF4-FFF2-40B4-BE49-F238E27FC236}">
                <a16:creationId xmlns:a16="http://schemas.microsoft.com/office/drawing/2014/main" id="{CBEC986A-311E-1739-B629-65DA3B989B71}"/>
              </a:ext>
            </a:extLst>
          </p:cNvPr>
          <p:cNvSpPr>
            <a:spLocks noGrp="1"/>
          </p:cNvSpPr>
          <p:nvPr>
            <p:ph type="body" sz="quarter" idx="35"/>
          </p:nvPr>
        </p:nvSpPr>
        <p:spPr>
          <a:xfrm>
            <a:off x="4556138" y="3877572"/>
            <a:ext cx="2884792" cy="2358894"/>
          </a:xfrm>
        </p:spPr>
        <p:txBody>
          <a:bodyPr>
            <a:noAutofit/>
          </a:bodyPr>
          <a:lstStyle/>
          <a:p>
            <a:pPr marL="0" indent="0">
              <a:lnSpc>
                <a:spcPct val="100000"/>
              </a:lnSpc>
            </a:pPr>
            <a:r>
              <a:rPr lang="en-IE" sz="2400" dirty="0"/>
              <a:t>of global consumers day they are triggered to </a:t>
            </a:r>
            <a:r>
              <a:rPr lang="en-IE" sz="2400" dirty="0" err="1"/>
              <a:t>priortise</a:t>
            </a:r>
            <a:r>
              <a:rPr lang="en-IE" sz="2400" dirty="0"/>
              <a:t> health when it is necessary</a:t>
            </a:r>
          </a:p>
          <a:p>
            <a:pPr marL="0" indent="0"/>
            <a:r>
              <a:rPr lang="en-IE" sz="2400" b="1" dirty="0"/>
              <a:t>REACTIVE</a:t>
            </a:r>
          </a:p>
        </p:txBody>
      </p:sp>
      <p:sp>
        <p:nvSpPr>
          <p:cNvPr id="4" name="Text Placeholder 3">
            <a:extLst>
              <a:ext uri="{FF2B5EF4-FFF2-40B4-BE49-F238E27FC236}">
                <a16:creationId xmlns:a16="http://schemas.microsoft.com/office/drawing/2014/main" id="{A410BCC7-91D3-9824-5D43-C15B639C41F5}"/>
              </a:ext>
            </a:extLst>
          </p:cNvPr>
          <p:cNvSpPr>
            <a:spLocks noGrp="1"/>
          </p:cNvSpPr>
          <p:nvPr>
            <p:ph type="body" sz="quarter" idx="36"/>
          </p:nvPr>
        </p:nvSpPr>
        <p:spPr>
          <a:xfrm>
            <a:off x="8400457" y="3881887"/>
            <a:ext cx="2595203" cy="2113470"/>
          </a:xfrm>
        </p:spPr>
        <p:txBody>
          <a:bodyPr>
            <a:normAutofit fontScale="92500" lnSpcReduction="10000"/>
          </a:bodyPr>
          <a:lstStyle/>
          <a:p>
            <a:pPr marL="0" indent="0">
              <a:lnSpc>
                <a:spcPct val="110000"/>
              </a:lnSpc>
            </a:pPr>
            <a:r>
              <a:rPr lang="en-IE" sz="2600" dirty="0"/>
              <a:t>of global consumers say they don’t </a:t>
            </a:r>
            <a:r>
              <a:rPr lang="en-IE" sz="2600" dirty="0" err="1"/>
              <a:t>priortise</a:t>
            </a:r>
            <a:r>
              <a:rPr lang="en-IE" sz="2600" dirty="0"/>
              <a:t> health &amp; wellness</a:t>
            </a:r>
          </a:p>
          <a:p>
            <a:pPr marL="0" indent="0">
              <a:lnSpc>
                <a:spcPct val="110000"/>
              </a:lnSpc>
            </a:pPr>
            <a:r>
              <a:rPr lang="en-IE" sz="2600" b="1" dirty="0"/>
              <a:t>PASSIVE</a:t>
            </a:r>
            <a:endParaRPr lang="en-IE" sz="2000" b="1" dirty="0"/>
          </a:p>
        </p:txBody>
      </p:sp>
      <p:sp>
        <p:nvSpPr>
          <p:cNvPr id="5" name="Text Placeholder 4">
            <a:extLst>
              <a:ext uri="{FF2B5EF4-FFF2-40B4-BE49-F238E27FC236}">
                <a16:creationId xmlns:a16="http://schemas.microsoft.com/office/drawing/2014/main" id="{5DC8E8E8-2076-AD13-830D-9328A09988F1}"/>
              </a:ext>
            </a:extLst>
          </p:cNvPr>
          <p:cNvSpPr>
            <a:spLocks noGrp="1"/>
          </p:cNvSpPr>
          <p:nvPr>
            <p:ph type="body" sz="quarter" idx="38"/>
          </p:nvPr>
        </p:nvSpPr>
        <p:spPr>
          <a:xfrm>
            <a:off x="1147970" y="2393611"/>
            <a:ext cx="2106525" cy="1237497"/>
          </a:xfrm>
        </p:spPr>
        <p:txBody>
          <a:bodyPr/>
          <a:lstStyle/>
          <a:p>
            <a:r>
              <a:rPr lang="en-IE">
                <a:solidFill>
                  <a:srgbClr val="60220F"/>
                </a:solidFill>
              </a:rPr>
              <a:t>48%</a:t>
            </a:r>
          </a:p>
        </p:txBody>
      </p:sp>
      <p:sp>
        <p:nvSpPr>
          <p:cNvPr id="6" name="Text Placeholder 5">
            <a:extLst>
              <a:ext uri="{FF2B5EF4-FFF2-40B4-BE49-F238E27FC236}">
                <a16:creationId xmlns:a16="http://schemas.microsoft.com/office/drawing/2014/main" id="{CBD83E93-08C8-670A-5763-C3E74640BEED}"/>
              </a:ext>
            </a:extLst>
          </p:cNvPr>
          <p:cNvSpPr>
            <a:spLocks noGrp="1"/>
          </p:cNvSpPr>
          <p:nvPr>
            <p:ph type="body" sz="quarter" idx="39"/>
          </p:nvPr>
        </p:nvSpPr>
        <p:spPr>
          <a:xfrm>
            <a:off x="4799270" y="2393611"/>
            <a:ext cx="2106525" cy="1237497"/>
          </a:xfrm>
        </p:spPr>
        <p:txBody>
          <a:bodyPr/>
          <a:lstStyle/>
          <a:p>
            <a:r>
              <a:rPr lang="en-IE">
                <a:solidFill>
                  <a:srgbClr val="60220F"/>
                </a:solidFill>
              </a:rPr>
              <a:t>29%</a:t>
            </a:r>
          </a:p>
        </p:txBody>
      </p:sp>
      <p:sp>
        <p:nvSpPr>
          <p:cNvPr id="7" name="Text Placeholder 6">
            <a:extLst>
              <a:ext uri="{FF2B5EF4-FFF2-40B4-BE49-F238E27FC236}">
                <a16:creationId xmlns:a16="http://schemas.microsoft.com/office/drawing/2014/main" id="{25DD5E47-8F5B-9592-AB2D-6D65DDC727BD}"/>
              </a:ext>
            </a:extLst>
          </p:cNvPr>
          <p:cNvSpPr>
            <a:spLocks noGrp="1"/>
          </p:cNvSpPr>
          <p:nvPr>
            <p:ph type="body" sz="quarter" idx="40"/>
          </p:nvPr>
        </p:nvSpPr>
        <p:spPr>
          <a:xfrm>
            <a:off x="8450570" y="2396568"/>
            <a:ext cx="2106525" cy="1237497"/>
          </a:xfrm>
        </p:spPr>
        <p:txBody>
          <a:bodyPr/>
          <a:lstStyle/>
          <a:p>
            <a:r>
              <a:rPr lang="en-IE">
                <a:solidFill>
                  <a:srgbClr val="60220F"/>
                </a:solidFill>
              </a:rPr>
              <a:t>23%</a:t>
            </a:r>
          </a:p>
        </p:txBody>
      </p:sp>
      <p:sp>
        <p:nvSpPr>
          <p:cNvPr id="8" name="Text Placeholder 7">
            <a:extLst>
              <a:ext uri="{FF2B5EF4-FFF2-40B4-BE49-F238E27FC236}">
                <a16:creationId xmlns:a16="http://schemas.microsoft.com/office/drawing/2014/main" id="{4880A659-E2D7-D7DC-D12D-3174C4008BF0}"/>
              </a:ext>
            </a:extLst>
          </p:cNvPr>
          <p:cNvSpPr>
            <a:spLocks noGrp="1"/>
          </p:cNvSpPr>
          <p:nvPr>
            <p:ph type="body" sz="quarter" idx="29"/>
          </p:nvPr>
        </p:nvSpPr>
        <p:spPr>
          <a:xfrm>
            <a:off x="10764" y="146650"/>
            <a:ext cx="12181236" cy="1237496"/>
          </a:xfrm>
        </p:spPr>
        <p:txBody>
          <a:bodyPr>
            <a:normAutofit/>
          </a:bodyPr>
          <a:lstStyle/>
          <a:p>
            <a:r>
              <a:rPr lang="en-IE" dirty="0"/>
              <a:t>The good news is that…</a:t>
            </a:r>
            <a:br>
              <a:rPr lang="en-US" dirty="0"/>
            </a:br>
            <a:r>
              <a:rPr lang="en-US" sz="3000" b="0" i="0" dirty="0">
                <a:solidFill>
                  <a:srgbClr val="6D6A3A"/>
                </a:solidFill>
                <a:effectLst/>
                <a:latin typeface="Aktiv Grotesk"/>
              </a:rPr>
              <a:t>Nearly half of global consumers are proactive in their health decisions</a:t>
            </a:r>
            <a:endParaRPr lang="en-IE" dirty="0">
              <a:solidFill>
                <a:srgbClr val="6D6A3A"/>
              </a:solidFill>
            </a:endParaRPr>
          </a:p>
        </p:txBody>
      </p:sp>
      <p:sp>
        <p:nvSpPr>
          <p:cNvPr id="10" name="TextBox 9">
            <a:extLst>
              <a:ext uri="{FF2B5EF4-FFF2-40B4-BE49-F238E27FC236}">
                <a16:creationId xmlns:a16="http://schemas.microsoft.com/office/drawing/2014/main" id="{D3DDD495-8C91-6068-3115-8E43C4DA718D}"/>
              </a:ext>
            </a:extLst>
          </p:cNvPr>
          <p:cNvSpPr txBox="1"/>
          <p:nvPr/>
        </p:nvSpPr>
        <p:spPr>
          <a:xfrm>
            <a:off x="9290649" y="6324904"/>
            <a:ext cx="2914658" cy="461665"/>
          </a:xfrm>
          <a:prstGeom prst="rect">
            <a:avLst/>
          </a:prstGeom>
          <a:noFill/>
        </p:spPr>
        <p:txBody>
          <a:bodyPr wrap="square">
            <a:spAutoFit/>
          </a:bodyPr>
          <a:lstStyle/>
          <a:p>
            <a:r>
              <a:rPr lang="en-US" sz="1200" b="0" i="0">
                <a:solidFill>
                  <a:schemeClr val="bg1">
                    <a:lumMod val="50000"/>
                  </a:schemeClr>
                </a:solidFill>
                <a:effectLst/>
              </a:rPr>
              <a:t>Source: </a:t>
            </a:r>
            <a:r>
              <a:rPr lang="en-US" sz="1200" b="0" i="0" err="1">
                <a:solidFill>
                  <a:schemeClr val="bg1">
                    <a:lumMod val="50000"/>
                  </a:schemeClr>
                </a:solidFill>
                <a:effectLst/>
              </a:rPr>
              <a:t>NielsenIQ</a:t>
            </a:r>
            <a:r>
              <a:rPr lang="en-US" sz="1200" b="0" i="0">
                <a:solidFill>
                  <a:schemeClr val="bg1">
                    <a:lumMod val="50000"/>
                  </a:schemeClr>
                </a:solidFill>
                <a:effectLst/>
              </a:rPr>
              <a:t> Global Health &amp; Wellness Study of 17 markets, September 2021</a:t>
            </a:r>
            <a:endParaRPr lang="en-IE" sz="1200">
              <a:solidFill>
                <a:schemeClr val="bg1">
                  <a:lumMod val="50000"/>
                </a:schemeClr>
              </a:solidFill>
            </a:endParaRPr>
          </a:p>
        </p:txBody>
      </p:sp>
    </p:spTree>
    <p:extLst>
      <p:ext uri="{BB962C8B-B14F-4D97-AF65-F5344CB8AC3E}">
        <p14:creationId xmlns:p14="http://schemas.microsoft.com/office/powerpoint/2010/main" val="2813536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A95519-2BB2-D474-64D8-23DAE5120EF0}"/>
              </a:ext>
            </a:extLst>
          </p:cNvPr>
          <p:cNvSpPr>
            <a:spLocks noGrp="1"/>
          </p:cNvSpPr>
          <p:nvPr>
            <p:ph type="body" sz="quarter" idx="18"/>
          </p:nvPr>
        </p:nvSpPr>
        <p:spPr/>
        <p:txBody>
          <a:bodyPr/>
          <a:lstStyle/>
          <a:p>
            <a:r>
              <a:rPr lang="en-US" dirty="0"/>
              <a:t>Consumers are paying attention to what businesses are doing. Across all retail sectors, consumers expect businesses and governments to play a more active role in their health and well-being journey. </a:t>
            </a:r>
          </a:p>
          <a:p>
            <a:endParaRPr lang="en-US" sz="1000" b="1" dirty="0"/>
          </a:p>
          <a:p>
            <a:r>
              <a:rPr lang="en-US" b="1" dirty="0"/>
              <a:t>In fact, a majority (72%) of surveyed global consumers feel that companies have a big role to play in the availability and access of healthy food for all.</a:t>
            </a:r>
          </a:p>
          <a:p>
            <a:endParaRPr lang="en-US" sz="1400" b="1" dirty="0"/>
          </a:p>
          <a:p>
            <a:r>
              <a:rPr lang="en-US" sz="2800" b="1" u="sng" dirty="0">
                <a:solidFill>
                  <a:schemeClr val="bg1"/>
                </a:solidFill>
                <a:highlight>
                  <a:srgbClr val="6D6A3A"/>
                </a:highlight>
              </a:rPr>
              <a:t>This is where the trend has relevance and importance for you and your smallholding business!!</a:t>
            </a:r>
            <a:endParaRPr lang="en-IE" sz="2800" b="1" u="sng" dirty="0">
              <a:solidFill>
                <a:schemeClr val="bg1"/>
              </a:solidFill>
              <a:highlight>
                <a:srgbClr val="6D6A3A"/>
              </a:highlight>
            </a:endParaRPr>
          </a:p>
        </p:txBody>
      </p:sp>
      <p:sp>
        <p:nvSpPr>
          <p:cNvPr id="3" name="Text Placeholder 2">
            <a:extLst>
              <a:ext uri="{FF2B5EF4-FFF2-40B4-BE49-F238E27FC236}">
                <a16:creationId xmlns:a16="http://schemas.microsoft.com/office/drawing/2014/main" id="{3546A5A9-BD31-A5F7-6D0E-C07D7BE45FBD}"/>
              </a:ext>
            </a:extLst>
          </p:cNvPr>
          <p:cNvSpPr>
            <a:spLocks noGrp="1"/>
          </p:cNvSpPr>
          <p:nvPr>
            <p:ph type="body" sz="quarter" idx="16"/>
          </p:nvPr>
        </p:nvSpPr>
        <p:spPr>
          <a:xfrm>
            <a:off x="378048" y="441202"/>
            <a:ext cx="11297875" cy="580518"/>
          </a:xfrm>
        </p:spPr>
        <p:txBody>
          <a:bodyPr/>
          <a:lstStyle/>
          <a:p>
            <a:r>
              <a:rPr lang="en-IE" sz="3600" b="1" dirty="0"/>
              <a:t>Consumers want your business to do more…</a:t>
            </a:r>
          </a:p>
        </p:txBody>
      </p:sp>
    </p:spTree>
    <p:extLst>
      <p:ext uri="{BB962C8B-B14F-4D97-AF65-F5344CB8AC3E}">
        <p14:creationId xmlns:p14="http://schemas.microsoft.com/office/powerpoint/2010/main" val="3748467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hree sheep in countryside">
            <a:extLst>
              <a:ext uri="{FF2B5EF4-FFF2-40B4-BE49-F238E27FC236}">
                <a16:creationId xmlns:a16="http://schemas.microsoft.com/office/drawing/2014/main" id="{207A3219-AB5F-1AE7-9D5E-4C77A38FE4D2}"/>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440872"/>
            <a:ext cx="4851974" cy="6858000"/>
          </a:xfrm>
        </p:spPr>
      </p:pic>
      <p:sp>
        <p:nvSpPr>
          <p:cNvPr id="3" name="Text Placeholder 2">
            <a:extLst>
              <a:ext uri="{FF2B5EF4-FFF2-40B4-BE49-F238E27FC236}">
                <a16:creationId xmlns:a16="http://schemas.microsoft.com/office/drawing/2014/main" id="{D9F4754F-4782-FE1C-BD4C-AC447F398C44}"/>
              </a:ext>
            </a:extLst>
          </p:cNvPr>
          <p:cNvSpPr>
            <a:spLocks noGrp="1"/>
          </p:cNvSpPr>
          <p:nvPr>
            <p:ph type="body" sz="quarter" idx="16"/>
          </p:nvPr>
        </p:nvSpPr>
        <p:spPr/>
        <p:txBody>
          <a:bodyPr/>
          <a:lstStyle/>
          <a:p>
            <a:r>
              <a:rPr lang="en-US" dirty="0"/>
              <a:t>The next macro trend to consider is all about a yearning for sourceability. Less from an ethical standpoint – as with Fairtrade – and more of a trust or mistrust of the supply chain.</a:t>
            </a:r>
          </a:p>
          <a:p>
            <a:r>
              <a:rPr lang="en-US" b="0" i="0" dirty="0">
                <a:effectLst/>
              </a:rPr>
              <a:t>Recent events in food history have </a:t>
            </a:r>
            <a:r>
              <a:rPr lang="en-US" b="0" i="0" dirty="0" err="1">
                <a:effectLst/>
              </a:rPr>
              <a:t>catalysed</a:t>
            </a:r>
            <a:r>
              <a:rPr lang="en-US" b="0" i="0" dirty="0">
                <a:effectLst/>
              </a:rPr>
              <a:t> this trend, for example,  the </a:t>
            </a:r>
            <a:r>
              <a:rPr lang="en-US" b="0" i="0" u="none" strike="noStrike" dirty="0">
                <a:effectLst/>
                <a:hlinkClick r:id="rId3">
                  <a:extLst>
                    <a:ext uri="{A12FA001-AC4F-418D-AE19-62706E023703}">
                      <ahyp:hlinkClr xmlns:ahyp="http://schemas.microsoft.com/office/drawing/2018/hyperlinkcolor" val="tx"/>
                    </a:ext>
                  </a:extLst>
                </a:hlinkClick>
              </a:rPr>
              <a:t>horse meat scandal in 2013</a:t>
            </a:r>
            <a:r>
              <a:rPr lang="en-US" b="0" i="0" dirty="0">
                <a:effectLst/>
              </a:rPr>
              <a:t>. Consumers care now more than ever about where their food comes from. </a:t>
            </a:r>
            <a:r>
              <a:rPr lang="en-US" b="1" dirty="0"/>
              <a:t>More than ever, y</a:t>
            </a:r>
            <a:r>
              <a:rPr lang="en-US" b="1" i="0" dirty="0">
                <a:effectLst/>
              </a:rPr>
              <a:t>ou as a </a:t>
            </a:r>
            <a:r>
              <a:rPr lang="en-US" b="1" dirty="0"/>
              <a:t>smallholder</a:t>
            </a:r>
            <a:r>
              <a:rPr lang="en-US" b="1" i="0" dirty="0">
                <a:effectLst/>
              </a:rPr>
              <a:t> and producer of food need to work hard to earn the trust of the consumer. </a:t>
            </a:r>
            <a:endParaRPr lang="en-IE" b="1" dirty="0"/>
          </a:p>
        </p:txBody>
      </p:sp>
      <p:sp>
        <p:nvSpPr>
          <p:cNvPr id="4" name="Text Placeholder 3">
            <a:extLst>
              <a:ext uri="{FF2B5EF4-FFF2-40B4-BE49-F238E27FC236}">
                <a16:creationId xmlns:a16="http://schemas.microsoft.com/office/drawing/2014/main" id="{09CF0A0D-36EE-3DE3-FD34-FE4179E43CED}"/>
              </a:ext>
            </a:extLst>
          </p:cNvPr>
          <p:cNvSpPr>
            <a:spLocks noGrp="1"/>
          </p:cNvSpPr>
          <p:nvPr>
            <p:ph type="body" sz="quarter" idx="18"/>
          </p:nvPr>
        </p:nvSpPr>
        <p:spPr/>
        <p:txBody>
          <a:bodyPr/>
          <a:lstStyle/>
          <a:p>
            <a:r>
              <a:rPr lang="en-IE"/>
              <a:t>2. Traceability: Sourcing &amp; Production Awareness</a:t>
            </a:r>
          </a:p>
          <a:p>
            <a:endParaRPr lang="en-IE"/>
          </a:p>
        </p:txBody>
      </p:sp>
    </p:spTree>
    <p:extLst>
      <p:ext uri="{BB962C8B-B14F-4D97-AF65-F5344CB8AC3E}">
        <p14:creationId xmlns:p14="http://schemas.microsoft.com/office/powerpoint/2010/main" val="920633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BAFA05-AFEB-B864-AB7D-336366D6AF41}"/>
              </a:ext>
            </a:extLst>
          </p:cNvPr>
          <p:cNvSpPr>
            <a:spLocks noGrp="1"/>
          </p:cNvSpPr>
          <p:nvPr>
            <p:ph type="body" sz="quarter" idx="17"/>
          </p:nvPr>
        </p:nvSpPr>
        <p:spPr>
          <a:xfrm>
            <a:off x="2029090" y="1604733"/>
            <a:ext cx="3791493" cy="2449681"/>
          </a:xfrm>
        </p:spPr>
        <p:txBody>
          <a:bodyPr>
            <a:normAutofit/>
          </a:bodyPr>
          <a:lstStyle/>
          <a:p>
            <a:r>
              <a:rPr lang="en-IE" dirty="0"/>
              <a:t>Deeper Learning in Consumer  Trends and Insights,  </a:t>
            </a:r>
          </a:p>
        </p:txBody>
      </p:sp>
      <p:sp>
        <p:nvSpPr>
          <p:cNvPr id="3" name="Text Placeholder 2">
            <a:extLst>
              <a:ext uri="{FF2B5EF4-FFF2-40B4-BE49-F238E27FC236}">
                <a16:creationId xmlns:a16="http://schemas.microsoft.com/office/drawing/2014/main" id="{9281327A-2D5A-53B7-DD2A-5993704DA006}"/>
              </a:ext>
            </a:extLst>
          </p:cNvPr>
          <p:cNvSpPr>
            <a:spLocks noGrp="1"/>
          </p:cNvSpPr>
          <p:nvPr>
            <p:ph type="body" sz="quarter" idx="18"/>
          </p:nvPr>
        </p:nvSpPr>
        <p:spPr/>
        <p:txBody>
          <a:bodyPr/>
          <a:lstStyle/>
          <a:p>
            <a:r>
              <a:rPr lang="en-IE"/>
              <a:t>01</a:t>
            </a:r>
          </a:p>
        </p:txBody>
      </p:sp>
    </p:spTree>
    <p:extLst>
      <p:ext uri="{BB962C8B-B14F-4D97-AF65-F5344CB8AC3E}">
        <p14:creationId xmlns:p14="http://schemas.microsoft.com/office/powerpoint/2010/main" val="21627832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4C9FF26-AE17-E496-6DC3-BC634C9BBF0A}"/>
              </a:ext>
            </a:extLst>
          </p:cNvPr>
          <p:cNvSpPr>
            <a:spLocks noGrp="1"/>
          </p:cNvSpPr>
          <p:nvPr>
            <p:ph type="pic" sz="quarter" idx="15"/>
          </p:nvPr>
        </p:nvSpPr>
        <p:spPr/>
      </p:sp>
      <p:sp>
        <p:nvSpPr>
          <p:cNvPr id="4" name="Text Placeholder 3">
            <a:extLst>
              <a:ext uri="{FF2B5EF4-FFF2-40B4-BE49-F238E27FC236}">
                <a16:creationId xmlns:a16="http://schemas.microsoft.com/office/drawing/2014/main" id="{CA61BB1A-FAA9-8FFC-3AF9-08004EF7754E}"/>
              </a:ext>
            </a:extLst>
          </p:cNvPr>
          <p:cNvSpPr>
            <a:spLocks noGrp="1"/>
          </p:cNvSpPr>
          <p:nvPr>
            <p:ph type="body" sz="quarter" idx="13"/>
          </p:nvPr>
        </p:nvSpPr>
        <p:spPr>
          <a:xfrm>
            <a:off x="447675" y="309563"/>
            <a:ext cx="11329988" cy="914400"/>
          </a:xfrm>
        </p:spPr>
        <p:txBody>
          <a:bodyPr anchor="ctr"/>
          <a:lstStyle/>
          <a:p>
            <a:pPr algn="l"/>
            <a:r>
              <a:rPr lang="en-IE" dirty="0"/>
              <a:t>Be Inspired…a UK case study </a:t>
            </a:r>
            <a:r>
              <a:rPr lang="en-IE" b="1" dirty="0"/>
              <a:t>Ahimsa</a:t>
            </a:r>
          </a:p>
        </p:txBody>
      </p:sp>
      <p:sp>
        <p:nvSpPr>
          <p:cNvPr id="5" name="Text Placeholder 2">
            <a:extLst>
              <a:ext uri="{FF2B5EF4-FFF2-40B4-BE49-F238E27FC236}">
                <a16:creationId xmlns:a16="http://schemas.microsoft.com/office/drawing/2014/main" id="{83BFE8D9-DA57-793A-B75C-0F0AD0D2FF89}"/>
              </a:ext>
            </a:extLst>
          </p:cNvPr>
          <p:cNvSpPr txBox="1">
            <a:spLocks/>
          </p:cNvSpPr>
          <p:nvPr/>
        </p:nvSpPr>
        <p:spPr>
          <a:xfrm>
            <a:off x="181155" y="1979698"/>
            <a:ext cx="5020573" cy="403801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a:solidFill>
                  <a:srgbClr val="60220F"/>
                </a:solidFill>
              </a:rPr>
              <a:t>Ahimsa</a:t>
            </a:r>
          </a:p>
          <a:p>
            <a:pPr marL="0" indent="0">
              <a:buNone/>
            </a:pPr>
            <a:r>
              <a:rPr lang="en-US" sz="2400" b="1" dirty="0">
                <a:solidFill>
                  <a:srgbClr val="60220F"/>
                </a:solidFill>
              </a:rPr>
              <a:t>Compassionate dairy farming!</a:t>
            </a:r>
          </a:p>
          <a:p>
            <a:pPr marL="0" indent="0">
              <a:buNone/>
            </a:pPr>
            <a:r>
              <a:rPr lang="en-US" sz="2400" dirty="0">
                <a:solidFill>
                  <a:srgbClr val="60220F"/>
                </a:solidFill>
                <a:hlinkClick r:id="rId2">
                  <a:extLst>
                    <a:ext uri="{A12FA001-AC4F-418D-AE19-62706E023703}">
                      <ahyp:hlinkClr xmlns:ahyp="http://schemas.microsoft.com/office/drawing/2018/hyperlinkcolor" val="tx"/>
                    </a:ext>
                  </a:extLst>
                </a:hlinkClick>
              </a:rPr>
              <a:t>Ahimsa</a:t>
            </a:r>
            <a:r>
              <a:rPr lang="en-US" sz="2400" dirty="0">
                <a:solidFill>
                  <a:srgbClr val="60220F"/>
                </a:solidFill>
              </a:rPr>
              <a:t> (meaning cruelty-free) Dairy Foundation is a not-for-profit dairy in the idyllic Rutland hills, in the UK, where the ‘happiest cows in the world’ are sung to, massaged and fed digestive biscuits as part of their daily routine. They also aim to further sustainable farming, support biodiversity &amp; the environment.</a:t>
            </a:r>
            <a:endParaRPr lang="en-IE" sz="2400" dirty="0">
              <a:solidFill>
                <a:srgbClr val="60220F"/>
              </a:solidFill>
            </a:endParaRPr>
          </a:p>
        </p:txBody>
      </p:sp>
      <p:pic>
        <p:nvPicPr>
          <p:cNvPr id="7" name="Picture 6">
            <a:hlinkClick r:id="rId2"/>
            <a:extLst>
              <a:ext uri="{FF2B5EF4-FFF2-40B4-BE49-F238E27FC236}">
                <a16:creationId xmlns:a16="http://schemas.microsoft.com/office/drawing/2014/main" id="{05C93110-C366-2EDA-4D52-4FE651A955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88464" y="1979698"/>
            <a:ext cx="5782744" cy="3478212"/>
          </a:xfrm>
          <a:prstGeom prst="rect">
            <a:avLst/>
          </a:prstGeom>
        </p:spPr>
      </p:pic>
    </p:spTree>
    <p:extLst>
      <p:ext uri="{BB962C8B-B14F-4D97-AF65-F5344CB8AC3E}">
        <p14:creationId xmlns:p14="http://schemas.microsoft.com/office/powerpoint/2010/main" val="2182295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84D10-D902-4144-9862-929BA7F3FCAB}"/>
              </a:ext>
            </a:extLst>
          </p:cNvPr>
          <p:cNvSpPr>
            <a:spLocks noGrp="1"/>
          </p:cNvSpPr>
          <p:nvPr>
            <p:ph type="body" sz="quarter" idx="17"/>
          </p:nvPr>
        </p:nvSpPr>
        <p:spPr>
          <a:xfrm>
            <a:off x="345057" y="207033"/>
            <a:ext cx="6719977" cy="6176513"/>
          </a:xfrm>
        </p:spPr>
        <p:txBody>
          <a:bodyPr anchor="t">
            <a:normAutofit fontScale="92500" lnSpcReduction="20000"/>
          </a:bodyPr>
          <a:lstStyle/>
          <a:p>
            <a:pPr algn="ctr"/>
            <a:r>
              <a:rPr lang="en-US" dirty="0">
                <a:solidFill>
                  <a:srgbClr val="A23B23"/>
                </a:solidFill>
              </a:rPr>
              <a:t>There is a baseline consumer expectation for </a:t>
            </a:r>
            <a:r>
              <a:rPr lang="en-US" b="1" dirty="0">
                <a:solidFill>
                  <a:srgbClr val="A23B23"/>
                </a:solidFill>
              </a:rPr>
              <a:t>clean, simple &amp; sustainable goods</a:t>
            </a:r>
          </a:p>
          <a:p>
            <a:pPr algn="ctr"/>
            <a:endParaRPr lang="en-US" sz="100" b="1" dirty="0">
              <a:solidFill>
                <a:srgbClr val="A23B23"/>
              </a:solidFill>
            </a:endParaRPr>
          </a:p>
          <a:p>
            <a:pPr>
              <a:lnSpc>
                <a:spcPct val="110000"/>
              </a:lnSpc>
            </a:pPr>
            <a:r>
              <a:rPr lang="en-US" sz="2500" b="0" i="0" dirty="0">
                <a:effectLst/>
              </a:rPr>
              <a:t>The concept of altruistic health and wellness, or care regimes which pay back to other causes and communities, is no longer just an aspiration.  </a:t>
            </a:r>
            <a:r>
              <a:rPr lang="en-US" sz="2500" b="1" i="0" dirty="0">
                <a:effectLst/>
              </a:rPr>
              <a:t>For many consumers, there is a baseline expectation for produce &amp; products with clean, simple, and sustainable ingredients, without compromise</a:t>
            </a:r>
            <a:r>
              <a:rPr lang="en-US" sz="2500" b="0" i="0" dirty="0">
                <a:effectLst/>
              </a:rPr>
              <a:t>. </a:t>
            </a:r>
          </a:p>
          <a:p>
            <a:pPr>
              <a:lnSpc>
                <a:spcPct val="110000"/>
              </a:lnSpc>
            </a:pPr>
            <a:r>
              <a:rPr lang="en-US" sz="2500" b="0" i="0" dirty="0">
                <a:effectLst/>
              </a:rPr>
              <a:t>Take note that today’s conscious consumers have dual expectations for products. Products need to meet altruistic needs while still delivering and advancing on the value of traditional product benefits. Issues pertaining to the environment are especially top of mind for consumers right now. </a:t>
            </a:r>
            <a:r>
              <a:rPr lang="en-US" sz="2500" b="1" i="0" dirty="0">
                <a:effectLst/>
              </a:rPr>
              <a:t>Consumers are </a:t>
            </a:r>
            <a:r>
              <a:rPr lang="en-US" sz="2500" b="1" i="0" dirty="0" err="1">
                <a:effectLst/>
              </a:rPr>
              <a:t>prioritising</a:t>
            </a:r>
            <a:r>
              <a:rPr lang="en-US" sz="2500" b="1" i="0" dirty="0">
                <a:effectLst/>
              </a:rPr>
              <a:t> the health of the planet, in addition to the health of themselves.</a:t>
            </a:r>
            <a:endParaRPr lang="en-RU" sz="2500" b="1" dirty="0"/>
          </a:p>
        </p:txBody>
      </p:sp>
      <p:sp>
        <p:nvSpPr>
          <p:cNvPr id="4" name="TextBox 3">
            <a:extLst>
              <a:ext uri="{FF2B5EF4-FFF2-40B4-BE49-F238E27FC236}">
                <a16:creationId xmlns:a16="http://schemas.microsoft.com/office/drawing/2014/main" id="{BCA461A1-BC45-DD38-134F-D463A7304EC2}"/>
              </a:ext>
            </a:extLst>
          </p:cNvPr>
          <p:cNvSpPr txBox="1"/>
          <p:nvPr/>
        </p:nvSpPr>
        <p:spPr>
          <a:xfrm>
            <a:off x="6012612" y="6014215"/>
            <a:ext cx="1250830" cy="369332"/>
          </a:xfrm>
          <a:prstGeom prst="rect">
            <a:avLst/>
          </a:prstGeom>
          <a:noFill/>
        </p:spPr>
        <p:txBody>
          <a:bodyPr wrap="square" rtlCol="0">
            <a:spAutoFit/>
          </a:bodyPr>
          <a:lstStyle/>
          <a:p>
            <a:r>
              <a:rPr lang="en-IE">
                <a:hlinkClick r:id="rId2"/>
              </a:rPr>
              <a:t>Source</a:t>
            </a:r>
            <a:endParaRPr lang="en-IE"/>
          </a:p>
        </p:txBody>
      </p:sp>
      <p:sp>
        <p:nvSpPr>
          <p:cNvPr id="5" name="Speech Bubble: Rectangle with Corners Rounded 4">
            <a:extLst>
              <a:ext uri="{FF2B5EF4-FFF2-40B4-BE49-F238E27FC236}">
                <a16:creationId xmlns:a16="http://schemas.microsoft.com/office/drawing/2014/main" id="{A3950390-B581-F2B4-C7D7-2A40E99D9148}"/>
              </a:ext>
            </a:extLst>
          </p:cNvPr>
          <p:cNvSpPr/>
          <p:nvPr/>
        </p:nvSpPr>
        <p:spPr>
          <a:xfrm>
            <a:off x="7556740" y="845388"/>
            <a:ext cx="2475781" cy="2191110"/>
          </a:xfrm>
          <a:custGeom>
            <a:avLst/>
            <a:gdLst>
              <a:gd name="connsiteX0" fmla="*/ 0 w 2475781"/>
              <a:gd name="connsiteY0" fmla="*/ 365192 h 2191110"/>
              <a:gd name="connsiteX1" fmla="*/ 365192 w 2475781"/>
              <a:gd name="connsiteY1" fmla="*/ 0 h 2191110"/>
              <a:gd name="connsiteX2" fmla="*/ 412630 w 2475781"/>
              <a:gd name="connsiteY2" fmla="*/ 0 h 2191110"/>
              <a:gd name="connsiteX3" fmla="*/ 412630 w 2475781"/>
              <a:gd name="connsiteY3" fmla="*/ 0 h 2191110"/>
              <a:gd name="connsiteX4" fmla="*/ 715913 w 2475781"/>
              <a:gd name="connsiteY4" fmla="*/ 0 h 2191110"/>
              <a:gd name="connsiteX5" fmla="*/ 1031575 w 2475781"/>
              <a:gd name="connsiteY5" fmla="*/ 0 h 2191110"/>
              <a:gd name="connsiteX6" fmla="*/ 1560292 w 2475781"/>
              <a:gd name="connsiteY6" fmla="*/ 0 h 2191110"/>
              <a:gd name="connsiteX7" fmla="*/ 2110589 w 2475781"/>
              <a:gd name="connsiteY7" fmla="*/ 0 h 2191110"/>
              <a:gd name="connsiteX8" fmla="*/ 2475781 w 2475781"/>
              <a:gd name="connsiteY8" fmla="*/ 365192 h 2191110"/>
              <a:gd name="connsiteX9" fmla="*/ 2475781 w 2475781"/>
              <a:gd name="connsiteY9" fmla="*/ 794281 h 2191110"/>
              <a:gd name="connsiteX10" fmla="*/ 2475781 w 2475781"/>
              <a:gd name="connsiteY10" fmla="*/ 1278148 h 2191110"/>
              <a:gd name="connsiteX11" fmla="*/ 2475781 w 2475781"/>
              <a:gd name="connsiteY11" fmla="*/ 1278148 h 2191110"/>
              <a:gd name="connsiteX12" fmla="*/ 2475781 w 2475781"/>
              <a:gd name="connsiteY12" fmla="*/ 1825925 h 2191110"/>
              <a:gd name="connsiteX13" fmla="*/ 2475781 w 2475781"/>
              <a:gd name="connsiteY13" fmla="*/ 1825918 h 2191110"/>
              <a:gd name="connsiteX14" fmla="*/ 2110589 w 2475781"/>
              <a:gd name="connsiteY14" fmla="*/ 2191110 h 2191110"/>
              <a:gd name="connsiteX15" fmla="*/ 1581872 w 2475781"/>
              <a:gd name="connsiteY15" fmla="*/ 2191110 h 2191110"/>
              <a:gd name="connsiteX16" fmla="*/ 1031575 w 2475781"/>
              <a:gd name="connsiteY16" fmla="*/ 2191110 h 2191110"/>
              <a:gd name="connsiteX17" fmla="*/ 707157 w 2475781"/>
              <a:gd name="connsiteY17" fmla="*/ 2614404 h 2191110"/>
              <a:gd name="connsiteX18" fmla="*/ 364376 w 2475781"/>
              <a:gd name="connsiteY18" fmla="*/ 3061657 h 2191110"/>
              <a:gd name="connsiteX19" fmla="*/ 113411 w 2475781"/>
              <a:gd name="connsiteY19" fmla="*/ 3389110 h 2191110"/>
              <a:gd name="connsiteX20" fmla="*/ -229370 w 2475781"/>
              <a:gd name="connsiteY20" fmla="*/ 3836364 h 2191110"/>
              <a:gd name="connsiteX21" fmla="*/ -804753 w 2475781"/>
              <a:gd name="connsiteY21" fmla="*/ 4587111 h 2191110"/>
              <a:gd name="connsiteX22" fmla="*/ -561276 w 2475781"/>
              <a:gd name="connsiteY22" fmla="*/ 4107911 h 2191110"/>
              <a:gd name="connsiteX23" fmla="*/ -317800 w 2475781"/>
              <a:gd name="connsiteY23" fmla="*/ 3628711 h 2191110"/>
              <a:gd name="connsiteX24" fmla="*/ -62149 w 2475781"/>
              <a:gd name="connsiteY24" fmla="*/ 3125550 h 2191110"/>
              <a:gd name="connsiteX25" fmla="*/ 181327 w 2475781"/>
              <a:gd name="connsiteY25" fmla="*/ 2646350 h 2191110"/>
              <a:gd name="connsiteX26" fmla="*/ 412630 w 2475781"/>
              <a:gd name="connsiteY26" fmla="*/ 2191110 h 2191110"/>
              <a:gd name="connsiteX27" fmla="*/ 365192 w 2475781"/>
              <a:gd name="connsiteY27" fmla="*/ 2191110 h 2191110"/>
              <a:gd name="connsiteX28" fmla="*/ 0 w 2475781"/>
              <a:gd name="connsiteY28" fmla="*/ 1825918 h 2191110"/>
              <a:gd name="connsiteX29" fmla="*/ 0 w 2475781"/>
              <a:gd name="connsiteY29" fmla="*/ 1825925 h 2191110"/>
              <a:gd name="connsiteX30" fmla="*/ 0 w 2475781"/>
              <a:gd name="connsiteY30" fmla="*/ 1278148 h 2191110"/>
              <a:gd name="connsiteX31" fmla="*/ 0 w 2475781"/>
              <a:gd name="connsiteY31" fmla="*/ 1278148 h 2191110"/>
              <a:gd name="connsiteX32" fmla="*/ 0 w 2475781"/>
              <a:gd name="connsiteY32" fmla="*/ 849059 h 2191110"/>
              <a:gd name="connsiteX33" fmla="*/ 0 w 2475781"/>
              <a:gd name="connsiteY33" fmla="*/ 365192 h 219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5781" h="2191110" fill="none" extrusionOk="0">
                <a:moveTo>
                  <a:pt x="0" y="365192"/>
                </a:moveTo>
                <a:cubicBezTo>
                  <a:pt x="15918" y="156128"/>
                  <a:pt x="130512" y="44218"/>
                  <a:pt x="365192" y="0"/>
                </a:cubicBezTo>
                <a:cubicBezTo>
                  <a:pt x="384015" y="-4031"/>
                  <a:pt x="393428" y="5098"/>
                  <a:pt x="412630" y="0"/>
                </a:cubicBezTo>
                <a:lnTo>
                  <a:pt x="412630" y="0"/>
                </a:lnTo>
                <a:cubicBezTo>
                  <a:pt x="483380" y="-30379"/>
                  <a:pt x="578354" y="25197"/>
                  <a:pt x="715913" y="0"/>
                </a:cubicBezTo>
                <a:cubicBezTo>
                  <a:pt x="853472" y="-25197"/>
                  <a:pt x="926239" y="35031"/>
                  <a:pt x="1031575" y="0"/>
                </a:cubicBezTo>
                <a:cubicBezTo>
                  <a:pt x="1232626" y="-20740"/>
                  <a:pt x="1422299" y="48291"/>
                  <a:pt x="1560292" y="0"/>
                </a:cubicBezTo>
                <a:cubicBezTo>
                  <a:pt x="1698285" y="-48291"/>
                  <a:pt x="1844912" y="6493"/>
                  <a:pt x="2110589" y="0"/>
                </a:cubicBezTo>
                <a:cubicBezTo>
                  <a:pt x="2333831" y="-1638"/>
                  <a:pt x="2497099" y="176482"/>
                  <a:pt x="2475781" y="365192"/>
                </a:cubicBezTo>
                <a:cubicBezTo>
                  <a:pt x="2483016" y="491142"/>
                  <a:pt x="2435188" y="647169"/>
                  <a:pt x="2475781" y="794281"/>
                </a:cubicBezTo>
                <a:cubicBezTo>
                  <a:pt x="2516374" y="941393"/>
                  <a:pt x="2445819" y="1144545"/>
                  <a:pt x="2475781" y="1278148"/>
                </a:cubicBezTo>
                <a:lnTo>
                  <a:pt x="2475781" y="1278148"/>
                </a:lnTo>
                <a:cubicBezTo>
                  <a:pt x="2537895" y="1416629"/>
                  <a:pt x="2429702" y="1568901"/>
                  <a:pt x="2475781" y="1825925"/>
                </a:cubicBezTo>
                <a:lnTo>
                  <a:pt x="2475781" y="1825918"/>
                </a:lnTo>
                <a:cubicBezTo>
                  <a:pt x="2451817" y="2020690"/>
                  <a:pt x="2324956" y="2188616"/>
                  <a:pt x="2110589" y="2191110"/>
                </a:cubicBezTo>
                <a:cubicBezTo>
                  <a:pt x="1905855" y="2220670"/>
                  <a:pt x="1696895" y="2151692"/>
                  <a:pt x="1581872" y="2191110"/>
                </a:cubicBezTo>
                <a:cubicBezTo>
                  <a:pt x="1466849" y="2230528"/>
                  <a:pt x="1248427" y="2181514"/>
                  <a:pt x="1031575" y="2191110"/>
                </a:cubicBezTo>
                <a:cubicBezTo>
                  <a:pt x="906516" y="2383210"/>
                  <a:pt x="776959" y="2479761"/>
                  <a:pt x="707157" y="2614404"/>
                </a:cubicBezTo>
                <a:cubicBezTo>
                  <a:pt x="637355" y="2749047"/>
                  <a:pt x="444944" y="2904251"/>
                  <a:pt x="364376" y="3061657"/>
                </a:cubicBezTo>
                <a:cubicBezTo>
                  <a:pt x="283808" y="3219063"/>
                  <a:pt x="196819" y="3205020"/>
                  <a:pt x="113411" y="3389110"/>
                </a:cubicBezTo>
                <a:cubicBezTo>
                  <a:pt x="30003" y="3573200"/>
                  <a:pt x="-95918" y="3592627"/>
                  <a:pt x="-229370" y="3836364"/>
                </a:cubicBezTo>
                <a:cubicBezTo>
                  <a:pt x="-362822" y="4080101"/>
                  <a:pt x="-614768" y="4263511"/>
                  <a:pt x="-804753" y="4587111"/>
                </a:cubicBezTo>
                <a:cubicBezTo>
                  <a:pt x="-763994" y="4448049"/>
                  <a:pt x="-646265" y="4365772"/>
                  <a:pt x="-561276" y="4107911"/>
                </a:cubicBezTo>
                <a:cubicBezTo>
                  <a:pt x="-476288" y="3850050"/>
                  <a:pt x="-345394" y="3780550"/>
                  <a:pt x="-317800" y="3628711"/>
                </a:cubicBezTo>
                <a:cubicBezTo>
                  <a:pt x="-290205" y="3476872"/>
                  <a:pt x="-109074" y="3344934"/>
                  <a:pt x="-62149" y="3125550"/>
                </a:cubicBezTo>
                <a:cubicBezTo>
                  <a:pt x="-15224" y="2906166"/>
                  <a:pt x="73419" y="2881503"/>
                  <a:pt x="181327" y="2646350"/>
                </a:cubicBezTo>
                <a:cubicBezTo>
                  <a:pt x="289235" y="2411198"/>
                  <a:pt x="374246" y="2301396"/>
                  <a:pt x="412630" y="2191110"/>
                </a:cubicBezTo>
                <a:cubicBezTo>
                  <a:pt x="399395" y="2194079"/>
                  <a:pt x="380758" y="2187661"/>
                  <a:pt x="365192" y="2191110"/>
                </a:cubicBezTo>
                <a:cubicBezTo>
                  <a:pt x="192104" y="2192854"/>
                  <a:pt x="-3463" y="1974153"/>
                  <a:pt x="0" y="1825918"/>
                </a:cubicBezTo>
                <a:lnTo>
                  <a:pt x="0" y="1825925"/>
                </a:lnTo>
                <a:cubicBezTo>
                  <a:pt x="-6583" y="1715332"/>
                  <a:pt x="27460" y="1467527"/>
                  <a:pt x="0" y="1278148"/>
                </a:cubicBezTo>
                <a:lnTo>
                  <a:pt x="0" y="1278148"/>
                </a:lnTo>
                <a:cubicBezTo>
                  <a:pt x="-31118" y="1065223"/>
                  <a:pt x="40343" y="994594"/>
                  <a:pt x="0" y="849059"/>
                </a:cubicBezTo>
                <a:cubicBezTo>
                  <a:pt x="-40343" y="703524"/>
                  <a:pt x="1531" y="580806"/>
                  <a:pt x="0" y="365192"/>
                </a:cubicBezTo>
                <a:close/>
              </a:path>
              <a:path w="2475781" h="2191110" stroke="0" extrusionOk="0">
                <a:moveTo>
                  <a:pt x="0" y="365192"/>
                </a:moveTo>
                <a:cubicBezTo>
                  <a:pt x="-5480" y="171280"/>
                  <a:pt x="141987" y="-16706"/>
                  <a:pt x="365192" y="0"/>
                </a:cubicBezTo>
                <a:cubicBezTo>
                  <a:pt x="377064" y="-4439"/>
                  <a:pt x="390891" y="3135"/>
                  <a:pt x="412630" y="0"/>
                </a:cubicBezTo>
                <a:lnTo>
                  <a:pt x="412630" y="0"/>
                </a:lnTo>
                <a:cubicBezTo>
                  <a:pt x="564138" y="-38487"/>
                  <a:pt x="661103" y="6695"/>
                  <a:pt x="734481" y="0"/>
                </a:cubicBezTo>
                <a:cubicBezTo>
                  <a:pt x="807859" y="-6695"/>
                  <a:pt x="888023" y="34306"/>
                  <a:pt x="1031575" y="0"/>
                </a:cubicBezTo>
                <a:cubicBezTo>
                  <a:pt x="1238323" y="-25652"/>
                  <a:pt x="1431090" y="12893"/>
                  <a:pt x="1549502" y="0"/>
                </a:cubicBezTo>
                <a:cubicBezTo>
                  <a:pt x="1667914" y="-12893"/>
                  <a:pt x="1872542" y="50762"/>
                  <a:pt x="2110589" y="0"/>
                </a:cubicBezTo>
                <a:cubicBezTo>
                  <a:pt x="2325948" y="24987"/>
                  <a:pt x="2457537" y="180187"/>
                  <a:pt x="2475781" y="365192"/>
                </a:cubicBezTo>
                <a:cubicBezTo>
                  <a:pt x="2497190" y="518857"/>
                  <a:pt x="2442785" y="684033"/>
                  <a:pt x="2475781" y="839929"/>
                </a:cubicBezTo>
                <a:cubicBezTo>
                  <a:pt x="2508777" y="995825"/>
                  <a:pt x="2459188" y="1064582"/>
                  <a:pt x="2475781" y="1278148"/>
                </a:cubicBezTo>
                <a:lnTo>
                  <a:pt x="2475781" y="1278148"/>
                </a:lnTo>
                <a:cubicBezTo>
                  <a:pt x="2487856" y="1408227"/>
                  <a:pt x="2450762" y="1715659"/>
                  <a:pt x="2475781" y="1825925"/>
                </a:cubicBezTo>
                <a:lnTo>
                  <a:pt x="2475781" y="1825918"/>
                </a:lnTo>
                <a:cubicBezTo>
                  <a:pt x="2446666" y="2039637"/>
                  <a:pt x="2262381" y="2173968"/>
                  <a:pt x="2110589" y="2191110"/>
                </a:cubicBezTo>
                <a:cubicBezTo>
                  <a:pt x="1867075" y="2251887"/>
                  <a:pt x="1706177" y="2184466"/>
                  <a:pt x="1571082" y="2191110"/>
                </a:cubicBezTo>
                <a:cubicBezTo>
                  <a:pt x="1435987" y="2197754"/>
                  <a:pt x="1151446" y="2128299"/>
                  <a:pt x="1031575" y="2191110"/>
                </a:cubicBezTo>
                <a:cubicBezTo>
                  <a:pt x="934845" y="2363985"/>
                  <a:pt x="757041" y="2495105"/>
                  <a:pt x="688794" y="2638364"/>
                </a:cubicBezTo>
                <a:cubicBezTo>
                  <a:pt x="620547" y="2781623"/>
                  <a:pt x="522555" y="2852668"/>
                  <a:pt x="419466" y="2989777"/>
                </a:cubicBezTo>
                <a:cubicBezTo>
                  <a:pt x="316377" y="3126886"/>
                  <a:pt x="162312" y="3247871"/>
                  <a:pt x="131774" y="3365150"/>
                </a:cubicBezTo>
                <a:cubicBezTo>
                  <a:pt x="101236" y="3482430"/>
                  <a:pt x="-27585" y="3555657"/>
                  <a:pt x="-155917" y="3740524"/>
                </a:cubicBezTo>
                <a:cubicBezTo>
                  <a:pt x="-284249" y="3925391"/>
                  <a:pt x="-360625" y="3993211"/>
                  <a:pt x="-443608" y="4115897"/>
                </a:cubicBezTo>
                <a:cubicBezTo>
                  <a:pt x="-526591" y="4238583"/>
                  <a:pt x="-676283" y="4346324"/>
                  <a:pt x="-804753" y="4587111"/>
                </a:cubicBezTo>
                <a:cubicBezTo>
                  <a:pt x="-746278" y="4366979"/>
                  <a:pt x="-613009" y="4250255"/>
                  <a:pt x="-536929" y="4059991"/>
                </a:cubicBezTo>
                <a:cubicBezTo>
                  <a:pt x="-460849" y="3869727"/>
                  <a:pt x="-356469" y="3766351"/>
                  <a:pt x="-269104" y="3532871"/>
                </a:cubicBezTo>
                <a:cubicBezTo>
                  <a:pt x="-181739" y="3299390"/>
                  <a:pt x="-92311" y="3214220"/>
                  <a:pt x="-25628" y="3053670"/>
                </a:cubicBezTo>
                <a:cubicBezTo>
                  <a:pt x="41056" y="2893120"/>
                  <a:pt x="289817" y="2645041"/>
                  <a:pt x="412630" y="2191110"/>
                </a:cubicBezTo>
                <a:cubicBezTo>
                  <a:pt x="393349" y="2191156"/>
                  <a:pt x="388522" y="2186939"/>
                  <a:pt x="365192" y="2191110"/>
                </a:cubicBezTo>
                <a:cubicBezTo>
                  <a:pt x="173054" y="2193238"/>
                  <a:pt x="25346" y="2005717"/>
                  <a:pt x="0" y="1825918"/>
                </a:cubicBezTo>
                <a:lnTo>
                  <a:pt x="0" y="1825925"/>
                </a:lnTo>
                <a:cubicBezTo>
                  <a:pt x="-62823" y="1691223"/>
                  <a:pt x="2260" y="1431119"/>
                  <a:pt x="0" y="1278148"/>
                </a:cubicBezTo>
                <a:lnTo>
                  <a:pt x="0" y="1278148"/>
                </a:lnTo>
                <a:cubicBezTo>
                  <a:pt x="-13311" y="1090939"/>
                  <a:pt x="26008" y="1042827"/>
                  <a:pt x="0" y="839929"/>
                </a:cubicBezTo>
                <a:cubicBezTo>
                  <a:pt x="-26008" y="637031"/>
                  <a:pt x="26932" y="593747"/>
                  <a:pt x="0" y="365192"/>
                </a:cubicBezTo>
                <a:close/>
              </a:path>
            </a:pathLst>
          </a:custGeom>
          <a:solidFill>
            <a:srgbClr val="6D6A3A"/>
          </a:solidFill>
          <a:ln>
            <a:solidFill>
              <a:srgbClr val="E3E2DB"/>
            </a:solidFill>
            <a:extLst>
              <a:ext uri="{C807C97D-BFC1-408E-A445-0C87EB9F89A2}">
                <ask:lineSketchStyleProps xmlns:ask="http://schemas.microsoft.com/office/drawing/2018/sketchyshapes" sd="1444754163">
                  <a:prstGeom prst="wedgeRoundRectCallout">
                    <a:avLst>
                      <a:gd name="adj1" fmla="val -82505"/>
                      <a:gd name="adj2" fmla="val 159351"/>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solidFill>
                  <a:schemeClr val="bg1"/>
                </a:solidFill>
              </a:rPr>
              <a:t>AS SMALLHOLDERS AND CARETAKERS OF THE EARTH, YOU CAN GIVE THEM THIS!</a:t>
            </a:r>
          </a:p>
        </p:txBody>
      </p:sp>
    </p:spTree>
    <p:extLst>
      <p:ext uri="{BB962C8B-B14F-4D97-AF65-F5344CB8AC3E}">
        <p14:creationId xmlns:p14="http://schemas.microsoft.com/office/powerpoint/2010/main" val="997844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Over head shot of cauliflower on a wheelbarrow in the middle of the field">
            <a:extLst>
              <a:ext uri="{FF2B5EF4-FFF2-40B4-BE49-F238E27FC236}">
                <a16:creationId xmlns:a16="http://schemas.microsoft.com/office/drawing/2014/main" id="{5399BC37-3FF9-64C6-3BE7-A0124E3D833E}"/>
              </a:ext>
            </a:extLst>
          </p:cNvPr>
          <p:cNvPicPr>
            <a:picLocks noGrp="1" noChangeAspect="1"/>
          </p:cNvPicPr>
          <p:nvPr>
            <p:ph type="pic" sz="quarter" idx="24"/>
          </p:nvPr>
        </p:nvPicPr>
        <p:blipFill>
          <a:blip r:embed="rId2" cstate="screen">
            <a:extLst>
              <a:ext uri="{28A0092B-C50C-407E-A947-70E740481C1C}">
                <a14:useLocalDpi xmlns:a14="http://schemas.microsoft.com/office/drawing/2010/main"/>
              </a:ext>
            </a:extLst>
          </a:blip>
          <a:srcRect/>
          <a:stretch>
            <a:fillRect/>
          </a:stretch>
        </p:blipFill>
        <p:spPr>
          <a:xfrm>
            <a:off x="6000147" y="2505376"/>
            <a:ext cx="5544888" cy="3406464"/>
          </a:xfrm>
        </p:spPr>
      </p:pic>
      <p:sp>
        <p:nvSpPr>
          <p:cNvPr id="3" name="Text Placeholder 2">
            <a:extLst>
              <a:ext uri="{FF2B5EF4-FFF2-40B4-BE49-F238E27FC236}">
                <a16:creationId xmlns:a16="http://schemas.microsoft.com/office/drawing/2014/main" id="{1D082B0E-A36D-2176-2CE4-DD5ABB99452A}"/>
              </a:ext>
            </a:extLst>
          </p:cNvPr>
          <p:cNvSpPr>
            <a:spLocks noGrp="1"/>
          </p:cNvSpPr>
          <p:nvPr>
            <p:ph type="body" sz="quarter" idx="26"/>
          </p:nvPr>
        </p:nvSpPr>
        <p:spPr>
          <a:xfrm>
            <a:off x="451163" y="1588533"/>
            <a:ext cx="11097968" cy="481810"/>
          </a:xfrm>
        </p:spPr>
        <p:txBody>
          <a:bodyPr/>
          <a:lstStyle/>
          <a:p>
            <a:pPr algn="l"/>
            <a:r>
              <a:rPr lang="en-IE" b="1" dirty="0"/>
              <a:t>The Rise in Sustainable Diets…</a:t>
            </a:r>
          </a:p>
        </p:txBody>
      </p:sp>
      <p:sp>
        <p:nvSpPr>
          <p:cNvPr id="5" name="Text Placeholder 4">
            <a:extLst>
              <a:ext uri="{FF2B5EF4-FFF2-40B4-BE49-F238E27FC236}">
                <a16:creationId xmlns:a16="http://schemas.microsoft.com/office/drawing/2014/main" id="{27AE3E26-D4FF-2283-A10E-2949E29E63DB}"/>
              </a:ext>
            </a:extLst>
          </p:cNvPr>
          <p:cNvSpPr>
            <a:spLocks noGrp="1"/>
          </p:cNvSpPr>
          <p:nvPr>
            <p:ph type="body" sz="quarter" idx="28"/>
          </p:nvPr>
        </p:nvSpPr>
        <p:spPr/>
        <p:txBody>
          <a:bodyPr anchor="ctr"/>
          <a:lstStyle/>
          <a:p>
            <a:pPr algn="l"/>
            <a:r>
              <a:rPr lang="en-IE" dirty="0"/>
              <a:t>Becoming more Ethical and Aware of their Impact</a:t>
            </a:r>
          </a:p>
        </p:txBody>
      </p:sp>
      <p:sp>
        <p:nvSpPr>
          <p:cNvPr id="7" name="Text Placeholder 2">
            <a:extLst>
              <a:ext uri="{FF2B5EF4-FFF2-40B4-BE49-F238E27FC236}">
                <a16:creationId xmlns:a16="http://schemas.microsoft.com/office/drawing/2014/main" id="{AC0C9EDF-5BEC-8169-D10F-9B6CD60F26D1}"/>
              </a:ext>
            </a:extLst>
          </p:cNvPr>
          <p:cNvSpPr>
            <a:spLocks noGrp="1"/>
          </p:cNvSpPr>
          <p:nvPr>
            <p:ph type="body" sz="quarter" idx="27"/>
          </p:nvPr>
        </p:nvSpPr>
        <p:spPr>
          <a:xfrm>
            <a:off x="447675" y="2505375"/>
            <a:ext cx="5292725" cy="3251200"/>
          </a:xfrm>
        </p:spPr>
        <p:txBody>
          <a:bodyPr vert="horz" lIns="91440" tIns="45720" rIns="91440" bIns="45720" rtlCol="0" anchor="t">
            <a:noAutofit/>
          </a:bodyPr>
          <a:lstStyle/>
          <a:p>
            <a:pPr algn="just"/>
            <a:r>
              <a:rPr lang="en-IE" b="1" dirty="0">
                <a:ea typeface="+mn-lt"/>
                <a:cs typeface="+mn-lt"/>
              </a:rPr>
              <a:t>Sustainable Diets are those that:</a:t>
            </a:r>
            <a:endParaRPr lang="en-US" dirty="0">
              <a:ea typeface="+mn-lt"/>
              <a:cs typeface="+mn-lt"/>
            </a:endParaRPr>
          </a:p>
          <a:p>
            <a:pPr marL="285750" indent="-285750" algn="just">
              <a:buFont typeface="Symbol"/>
              <a:buChar char="•"/>
            </a:pPr>
            <a:r>
              <a:rPr lang="en-IE" dirty="0">
                <a:ea typeface="+mn-lt"/>
                <a:cs typeface="+mn-lt"/>
              </a:rPr>
              <a:t>Protect biodiversity and ecosystems </a:t>
            </a:r>
            <a:endParaRPr lang="en-US" dirty="0">
              <a:ea typeface="+mn-lt"/>
              <a:cs typeface="+mn-lt"/>
            </a:endParaRPr>
          </a:p>
          <a:p>
            <a:pPr marL="285750" indent="-285750" algn="just">
              <a:buFont typeface="Symbol"/>
              <a:buChar char="•"/>
            </a:pPr>
            <a:r>
              <a:rPr lang="en-IE" dirty="0">
                <a:ea typeface="+mn-lt"/>
                <a:cs typeface="+mn-lt"/>
              </a:rPr>
              <a:t>Are culturally acceptable </a:t>
            </a:r>
            <a:endParaRPr lang="en-US" dirty="0">
              <a:ea typeface="+mn-lt"/>
              <a:cs typeface="+mn-lt"/>
            </a:endParaRPr>
          </a:p>
          <a:p>
            <a:pPr marL="285750" indent="-285750" algn="just">
              <a:buFont typeface="Symbol"/>
              <a:buChar char="•"/>
            </a:pPr>
            <a:r>
              <a:rPr lang="en-IE" dirty="0">
                <a:ea typeface="+mn-lt"/>
                <a:cs typeface="+mn-lt"/>
              </a:rPr>
              <a:t>Are easy to come by and affordable </a:t>
            </a:r>
            <a:endParaRPr lang="en-US" dirty="0">
              <a:ea typeface="+mn-lt"/>
              <a:cs typeface="+mn-lt"/>
            </a:endParaRPr>
          </a:p>
          <a:p>
            <a:pPr marL="285750" indent="-285750" algn="just">
              <a:buFont typeface="Symbol"/>
              <a:buChar char="•"/>
            </a:pPr>
            <a:r>
              <a:rPr lang="en-IE" dirty="0">
                <a:ea typeface="+mn-lt"/>
                <a:cs typeface="+mn-lt"/>
              </a:rPr>
              <a:t>Deliver nutritious, heathy, safe and adequate food </a:t>
            </a:r>
            <a:endParaRPr lang="en-US" dirty="0">
              <a:ea typeface="+mn-lt"/>
              <a:cs typeface="+mn-lt"/>
            </a:endParaRPr>
          </a:p>
          <a:p>
            <a:pPr marL="285750" indent="-285750" algn="just">
              <a:buFont typeface="Symbol"/>
              <a:buChar char="•"/>
            </a:pPr>
            <a:r>
              <a:rPr lang="en-IE" dirty="0">
                <a:ea typeface="+mn-lt"/>
                <a:cs typeface="+mn-lt"/>
              </a:rPr>
              <a:t>Optimise natural and human resources</a:t>
            </a:r>
            <a:endParaRPr lang="en-US" dirty="0">
              <a:ea typeface="+mn-lt"/>
              <a:cs typeface="+mn-lt"/>
            </a:endParaRPr>
          </a:p>
          <a:p>
            <a:pPr algn="just"/>
            <a:r>
              <a:rPr lang="en-US" dirty="0">
                <a:cs typeface="Calibri"/>
                <a:hlinkClick r:id="rId3"/>
              </a:rPr>
              <a:t>Source</a:t>
            </a:r>
            <a:r>
              <a:rPr lang="en-US" dirty="0">
                <a:cs typeface="Calibri"/>
              </a:rPr>
              <a:t> </a:t>
            </a:r>
          </a:p>
        </p:txBody>
      </p:sp>
      <p:grpSp>
        <p:nvGrpSpPr>
          <p:cNvPr id="10" name="Group 9">
            <a:extLst>
              <a:ext uri="{FF2B5EF4-FFF2-40B4-BE49-F238E27FC236}">
                <a16:creationId xmlns:a16="http://schemas.microsoft.com/office/drawing/2014/main" id="{D82E0560-432A-9BB7-C328-474AB905961E}"/>
              </a:ext>
            </a:extLst>
          </p:cNvPr>
          <p:cNvGrpSpPr/>
          <p:nvPr/>
        </p:nvGrpSpPr>
        <p:grpSpPr>
          <a:xfrm>
            <a:off x="10482300" y="618601"/>
            <a:ext cx="901130" cy="901727"/>
            <a:chOff x="5614841" y="786428"/>
            <a:chExt cx="901130" cy="901727"/>
          </a:xfrm>
          <a:solidFill>
            <a:srgbClr val="60220F"/>
          </a:solidFill>
        </p:grpSpPr>
        <p:grpSp>
          <p:nvGrpSpPr>
            <p:cNvPr id="11" name="Graphic 2">
              <a:extLst>
                <a:ext uri="{FF2B5EF4-FFF2-40B4-BE49-F238E27FC236}">
                  <a16:creationId xmlns:a16="http://schemas.microsoft.com/office/drawing/2014/main" id="{C0F6FCCA-4A39-E6D6-2B3F-1D2AE44C1856}"/>
                </a:ext>
              </a:extLst>
            </p:cNvPr>
            <p:cNvGrpSpPr/>
            <p:nvPr/>
          </p:nvGrpSpPr>
          <p:grpSpPr>
            <a:xfrm>
              <a:off x="5715019" y="1058540"/>
              <a:ext cx="543506" cy="445337"/>
              <a:chOff x="5715019" y="1058540"/>
              <a:chExt cx="543506" cy="445337"/>
            </a:xfrm>
            <a:grpFill/>
          </p:grpSpPr>
          <p:sp>
            <p:nvSpPr>
              <p:cNvPr id="13" name="Freeform 210">
                <a:extLst>
                  <a:ext uri="{FF2B5EF4-FFF2-40B4-BE49-F238E27FC236}">
                    <a16:creationId xmlns:a16="http://schemas.microsoft.com/office/drawing/2014/main" id="{79A76252-1192-02E8-C9EC-8E890FA04288}"/>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6D6A3A"/>
              </a:solidFill>
              <a:ln w="9028" cap="flat">
                <a:noFill/>
                <a:prstDash val="solid"/>
                <a:miter/>
              </a:ln>
            </p:spPr>
            <p:txBody>
              <a:bodyPr rtlCol="0" anchor="ctr"/>
              <a:lstStyle/>
              <a:p>
                <a:endParaRPr lang="en-US"/>
              </a:p>
            </p:txBody>
          </p:sp>
          <p:sp>
            <p:nvSpPr>
              <p:cNvPr id="14" name="Freeform 211">
                <a:extLst>
                  <a:ext uri="{FF2B5EF4-FFF2-40B4-BE49-F238E27FC236}">
                    <a16:creationId xmlns:a16="http://schemas.microsoft.com/office/drawing/2014/main" id="{CE3F7D6B-8CE0-D7F7-625B-2A18E62F3BD2}"/>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6D6A3A"/>
              </a:solidFill>
              <a:ln w="9028" cap="flat">
                <a:noFill/>
                <a:prstDash val="solid"/>
                <a:miter/>
              </a:ln>
            </p:spPr>
            <p:txBody>
              <a:bodyPr rtlCol="0" anchor="ctr"/>
              <a:lstStyle/>
              <a:p>
                <a:endParaRPr lang="en-US"/>
              </a:p>
            </p:txBody>
          </p:sp>
        </p:grpSp>
        <p:sp>
          <p:nvSpPr>
            <p:cNvPr id="12" name="Freeform 209">
              <a:extLst>
                <a:ext uri="{FF2B5EF4-FFF2-40B4-BE49-F238E27FC236}">
                  <a16:creationId xmlns:a16="http://schemas.microsoft.com/office/drawing/2014/main" id="{DCC0766B-F83F-A4A2-E559-61C0F47B66E7}"/>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grpFill/>
            <a:ln w="9028" cap="flat">
              <a:noFill/>
              <a:prstDash val="solid"/>
              <a:miter/>
            </a:ln>
          </p:spPr>
          <p:txBody>
            <a:bodyPr rtlCol="0" anchor="ctr"/>
            <a:lstStyle/>
            <a:p>
              <a:endParaRPr lang="en-US"/>
            </a:p>
          </p:txBody>
        </p:sp>
      </p:grpSp>
    </p:spTree>
    <p:extLst>
      <p:ext uri="{BB962C8B-B14F-4D97-AF65-F5344CB8AC3E}">
        <p14:creationId xmlns:p14="http://schemas.microsoft.com/office/powerpoint/2010/main" val="15918882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B249D9-CF6C-5934-EA16-D798041DE6E3}"/>
              </a:ext>
            </a:extLst>
          </p:cNvPr>
          <p:cNvSpPr>
            <a:spLocks noGrp="1"/>
          </p:cNvSpPr>
          <p:nvPr>
            <p:ph type="body" sz="quarter" idx="16"/>
          </p:nvPr>
        </p:nvSpPr>
        <p:spPr>
          <a:xfrm>
            <a:off x="638571" y="2081078"/>
            <a:ext cx="6539469" cy="4216172"/>
          </a:xfrm>
        </p:spPr>
        <p:txBody>
          <a:bodyPr/>
          <a:lstStyle/>
          <a:p>
            <a:r>
              <a:rPr lang="en-US" dirty="0"/>
              <a:t>Yes, plastic packaging is sometimes needed to sustain food quality, avoid food waste and contribute to food safety. However, many products are packaged for customers convenience.</a:t>
            </a:r>
          </a:p>
          <a:p>
            <a:r>
              <a:rPr lang="en-US" dirty="0"/>
              <a:t>The transition to less packaged food is a big trend in our consumer-driven society, but it is also a healthier alternative. </a:t>
            </a:r>
          </a:p>
          <a:p>
            <a:r>
              <a:rPr lang="en-US" dirty="0"/>
              <a:t>YOU CAN MEET THIS TREND.  What is the minimum packaging solution for your produce? </a:t>
            </a:r>
          </a:p>
          <a:p>
            <a:endParaRPr lang="en-US" dirty="0"/>
          </a:p>
        </p:txBody>
      </p:sp>
      <p:sp>
        <p:nvSpPr>
          <p:cNvPr id="4" name="Text Placeholder 3">
            <a:extLst>
              <a:ext uri="{FF2B5EF4-FFF2-40B4-BE49-F238E27FC236}">
                <a16:creationId xmlns:a16="http://schemas.microsoft.com/office/drawing/2014/main" id="{B77893C2-F440-636B-7613-0E8EB28A1168}"/>
              </a:ext>
            </a:extLst>
          </p:cNvPr>
          <p:cNvSpPr>
            <a:spLocks noGrp="1"/>
          </p:cNvSpPr>
          <p:nvPr>
            <p:ph type="body" sz="quarter" idx="18"/>
          </p:nvPr>
        </p:nvSpPr>
        <p:spPr>
          <a:xfrm>
            <a:off x="215661" y="309491"/>
            <a:ext cx="7124365" cy="1210837"/>
          </a:xfrm>
        </p:spPr>
        <p:txBody>
          <a:bodyPr>
            <a:normAutofit fontScale="92500"/>
          </a:bodyPr>
          <a:lstStyle/>
          <a:p>
            <a:r>
              <a:rPr lang="en-US"/>
              <a:t>3. Social Responsibility: Avoiding Unnecessary Packaging &amp; Food Waste</a:t>
            </a:r>
            <a:endParaRPr lang="en-IE"/>
          </a:p>
        </p:txBody>
      </p:sp>
      <p:pic>
        <p:nvPicPr>
          <p:cNvPr id="2054" name="Picture 6">
            <a:extLst>
              <a:ext uri="{FF2B5EF4-FFF2-40B4-BE49-F238E27FC236}">
                <a16:creationId xmlns:a16="http://schemas.microsoft.com/office/drawing/2014/main" id="{687B2449-9818-B923-4CA1-4D49D527B883}"/>
              </a:ext>
            </a:extLst>
          </p:cNvPr>
          <p:cNvPicPr>
            <a:picLocks noGrp="1" noChangeAspect="1" noChangeArrowheads="1"/>
          </p:cNvPicPr>
          <p:nvPr>
            <p:ph type="pic" sz="quarter" idx="17"/>
          </p:nvPr>
        </p:nvPicPr>
        <p:blipFill>
          <a:blip r:embed="rId2" cstate="print">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2685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944CAB-5204-0142-B92F-563C50EF4F08}"/>
              </a:ext>
            </a:extLst>
          </p:cNvPr>
          <p:cNvSpPr>
            <a:spLocks noGrp="1"/>
          </p:cNvSpPr>
          <p:nvPr>
            <p:ph type="body" sz="quarter" idx="17"/>
          </p:nvPr>
        </p:nvSpPr>
        <p:spPr>
          <a:xfrm>
            <a:off x="296102" y="1502015"/>
            <a:ext cx="6978769" cy="4683923"/>
          </a:xfrm>
        </p:spPr>
        <p:txBody>
          <a:bodyPr anchor="t">
            <a:normAutofit/>
          </a:bodyPr>
          <a:lstStyle/>
          <a:p>
            <a:pPr>
              <a:lnSpc>
                <a:spcPct val="110000"/>
              </a:lnSpc>
            </a:pPr>
            <a:r>
              <a:rPr lang="en-US" sz="2400" dirty="0"/>
              <a:t>Consumers are now more aware of the packaging dilemma and buying foods that are sold in pre-packaging makes them realise that it would be better if it were all just simplified, by sourcing or shopping at the source.</a:t>
            </a:r>
          </a:p>
          <a:p>
            <a:pPr>
              <a:lnSpc>
                <a:spcPct val="110000"/>
              </a:lnSpc>
            </a:pPr>
            <a:r>
              <a:rPr lang="en-US" sz="2400" dirty="0"/>
              <a:t>People are realising that </a:t>
            </a:r>
            <a:r>
              <a:rPr lang="en-US" sz="2400" b="1" dirty="0"/>
              <a:t>locally sourced is better and that by making the switch they are being more socially responsible.</a:t>
            </a:r>
            <a:r>
              <a:rPr lang="en-US" sz="2400" dirty="0"/>
              <a:t> Sometimes when purchasing packaged food is unavoidable, they are now trying to make the most environmentally sound choice by buying climate neutral or compostable packaging.</a:t>
            </a:r>
          </a:p>
        </p:txBody>
      </p:sp>
      <p:sp>
        <p:nvSpPr>
          <p:cNvPr id="4" name="Text Placeholder 3">
            <a:extLst>
              <a:ext uri="{FF2B5EF4-FFF2-40B4-BE49-F238E27FC236}">
                <a16:creationId xmlns:a16="http://schemas.microsoft.com/office/drawing/2014/main" id="{42002497-65E9-6187-256D-CF24E38B21AA}"/>
              </a:ext>
            </a:extLst>
          </p:cNvPr>
          <p:cNvSpPr>
            <a:spLocks noGrp="1"/>
          </p:cNvSpPr>
          <p:nvPr>
            <p:ph type="body" sz="quarter" idx="18"/>
          </p:nvPr>
        </p:nvSpPr>
        <p:spPr>
          <a:xfrm>
            <a:off x="447065" y="291178"/>
            <a:ext cx="6482545" cy="1210837"/>
          </a:xfrm>
        </p:spPr>
        <p:txBody>
          <a:bodyPr anchor="t">
            <a:normAutofit/>
          </a:bodyPr>
          <a:lstStyle/>
          <a:p>
            <a:pPr algn="ctr"/>
            <a:r>
              <a:rPr lang="en-US" sz="3600"/>
              <a:t>Social Responsibility: </a:t>
            </a:r>
            <a:r>
              <a:rPr lang="en-US" sz="3600" b="1"/>
              <a:t>Avoiding Unnecessary Packaging</a:t>
            </a:r>
          </a:p>
          <a:p>
            <a:endParaRPr lang="en-IE" sz="3600"/>
          </a:p>
        </p:txBody>
      </p:sp>
    </p:spTree>
    <p:extLst>
      <p:ext uri="{BB962C8B-B14F-4D97-AF65-F5344CB8AC3E}">
        <p14:creationId xmlns:p14="http://schemas.microsoft.com/office/powerpoint/2010/main" val="22082684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EB6575F-3517-DCA2-6066-62D5A5B76FB7}"/>
              </a:ext>
            </a:extLst>
          </p:cNvPr>
          <p:cNvSpPr>
            <a:spLocks noGrp="1"/>
          </p:cNvSpPr>
          <p:nvPr>
            <p:ph type="body" sz="quarter" idx="18"/>
          </p:nvPr>
        </p:nvSpPr>
        <p:spPr/>
        <p:txBody>
          <a:bodyPr anchor="ctr"/>
          <a:lstStyle/>
          <a:p>
            <a:r>
              <a:rPr lang="en-IE"/>
              <a:t>Packaging Waste…</a:t>
            </a:r>
          </a:p>
        </p:txBody>
      </p:sp>
      <p:graphicFrame>
        <p:nvGraphicFramePr>
          <p:cNvPr id="6" name="Text Placeholder 3">
            <a:extLst>
              <a:ext uri="{FF2B5EF4-FFF2-40B4-BE49-F238E27FC236}">
                <a16:creationId xmlns:a16="http://schemas.microsoft.com/office/drawing/2014/main" id="{BBED0005-F044-88A9-2EE0-60C253AE9E4D}"/>
              </a:ext>
            </a:extLst>
          </p:cNvPr>
          <p:cNvGraphicFramePr/>
          <p:nvPr>
            <p:extLst>
              <p:ext uri="{D42A27DB-BD31-4B8C-83A1-F6EECF244321}">
                <p14:modId xmlns:p14="http://schemas.microsoft.com/office/powerpoint/2010/main" val="2617220487"/>
              </p:ext>
            </p:extLst>
          </p:nvPr>
        </p:nvGraphicFramePr>
        <p:xfrm>
          <a:off x="276046" y="2053719"/>
          <a:ext cx="6866626" cy="4234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6" descr="A picture containing sky, outdoor, beach, people&#10;&#10;Description automatically generated">
            <a:extLst>
              <a:ext uri="{FF2B5EF4-FFF2-40B4-BE49-F238E27FC236}">
                <a16:creationId xmlns:a16="http://schemas.microsoft.com/office/drawing/2014/main" id="{60B30E79-A6C9-9BBA-B1AF-9E841F5CC988}"/>
              </a:ext>
            </a:extLst>
          </p:cNvPr>
          <p:cNvPicPr>
            <a:picLocks noGrp="1" noChangeAspect="1"/>
          </p:cNvPicPr>
          <p:nvPr>
            <p:ph type="pic" sz="quarter" idx="17"/>
          </p:nvPr>
        </p:nvPicPr>
        <p:blipFill rotWithShape="1">
          <a:blip r:embed="rId7" cstate="screen">
            <a:extLst>
              <a:ext uri="{28A0092B-C50C-407E-A947-70E740481C1C}">
                <a14:useLocalDpi xmlns:a14="http://schemas.microsoft.com/office/drawing/2010/main"/>
              </a:ext>
            </a:extLst>
          </a:blip>
          <a:srcRect/>
          <a:stretch/>
        </p:blipFill>
        <p:spPr>
          <a:xfrm flipH="1">
            <a:off x="7340600" y="0"/>
            <a:ext cx="4851400" cy="6858000"/>
          </a:xfrm>
        </p:spPr>
      </p:pic>
    </p:spTree>
    <p:extLst>
      <p:ext uri="{BB962C8B-B14F-4D97-AF65-F5344CB8AC3E}">
        <p14:creationId xmlns:p14="http://schemas.microsoft.com/office/powerpoint/2010/main" val="3489084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AB06EB-4A79-B260-9B1D-8224B03DD095}"/>
              </a:ext>
            </a:extLst>
          </p:cNvPr>
          <p:cNvSpPr>
            <a:spLocks noGrp="1"/>
          </p:cNvSpPr>
          <p:nvPr>
            <p:ph type="body" sz="quarter" idx="16"/>
          </p:nvPr>
        </p:nvSpPr>
        <p:spPr>
          <a:xfrm>
            <a:off x="446450" y="282888"/>
            <a:ext cx="11297875" cy="580518"/>
          </a:xfrm>
        </p:spPr>
        <p:txBody>
          <a:bodyPr/>
          <a:lstStyle/>
          <a:p>
            <a:r>
              <a:rPr lang="en-IE" sz="3600" b="1"/>
              <a:t>PLASTIC WASTE REDUCTION</a:t>
            </a:r>
          </a:p>
          <a:p>
            <a:r>
              <a:rPr lang="en-IE" sz="3600" b="1"/>
              <a:t>Consumers’ feelings…</a:t>
            </a:r>
            <a:endParaRPr lang="en-IE" sz="3600"/>
          </a:p>
        </p:txBody>
      </p:sp>
      <p:sp>
        <p:nvSpPr>
          <p:cNvPr id="4" name="Text Placeholder 2">
            <a:extLst>
              <a:ext uri="{FF2B5EF4-FFF2-40B4-BE49-F238E27FC236}">
                <a16:creationId xmlns:a16="http://schemas.microsoft.com/office/drawing/2014/main" id="{CFA90203-49DE-FB80-0FAA-FF5C52CAC39F}"/>
              </a:ext>
            </a:extLst>
          </p:cNvPr>
          <p:cNvSpPr>
            <a:spLocks noGrp="1"/>
          </p:cNvSpPr>
          <p:nvPr>
            <p:ph type="body" sz="quarter" idx="18"/>
          </p:nvPr>
        </p:nvSpPr>
        <p:spPr>
          <a:xfrm>
            <a:off x="447675" y="1757363"/>
            <a:ext cx="11296650" cy="3856037"/>
          </a:xfrm>
        </p:spPr>
        <p:txBody>
          <a:bodyPr/>
          <a:lstStyle/>
          <a:p>
            <a:pPr marL="0" indent="0" algn="just"/>
            <a:r>
              <a:rPr lang="en-IE" dirty="0"/>
              <a:t>Many European consumers are frustrated with current levels of food packaging. </a:t>
            </a:r>
          </a:p>
          <a:p>
            <a:pPr marL="0" indent="0" algn="just"/>
            <a:r>
              <a:rPr lang="en-IE" dirty="0"/>
              <a:t>In a survey by UK consumer watchdog ‘Which?’, 94% of respondents agreed that manufacturers and supermarkets should act to reduce the amount of packaging used in their products, 54% said that they try to purchase products which are not over-packaged and 23% reported excess packaging as a reason to avoid buying a product.  </a:t>
            </a:r>
          </a:p>
          <a:p>
            <a:pPr marL="0" indent="0"/>
            <a:r>
              <a:rPr lang="en-IE" sz="1800" dirty="0"/>
              <a:t>(Which?, Which? unwraps packaging in supermarkets, in Which? Magazine. 2011, Which?: London, UK)</a:t>
            </a:r>
            <a:endParaRPr lang="en-IE" sz="3600" dirty="0"/>
          </a:p>
          <a:p>
            <a:r>
              <a:rPr lang="en-IE" sz="3200" b="1" dirty="0">
                <a:solidFill>
                  <a:srgbClr val="6D6A3A"/>
                </a:solidFill>
              </a:rPr>
              <a:t>Remember:  The most environmentally friendly packaging =                       No Packaging</a:t>
            </a:r>
          </a:p>
          <a:p>
            <a:endParaRPr lang="en-IE" dirty="0"/>
          </a:p>
        </p:txBody>
      </p:sp>
    </p:spTree>
    <p:extLst>
      <p:ext uri="{BB962C8B-B14F-4D97-AF65-F5344CB8AC3E}">
        <p14:creationId xmlns:p14="http://schemas.microsoft.com/office/powerpoint/2010/main" val="19694817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CC01382-143A-AE2A-C09A-D366C841D354}"/>
              </a:ext>
            </a:extLst>
          </p:cNvPr>
          <p:cNvSpPr>
            <a:spLocks noGrp="1"/>
          </p:cNvSpPr>
          <p:nvPr>
            <p:ph type="body" sz="quarter" idx="26"/>
          </p:nvPr>
        </p:nvSpPr>
        <p:spPr>
          <a:xfrm>
            <a:off x="447065" y="1337912"/>
            <a:ext cx="11097968" cy="481810"/>
          </a:xfrm>
        </p:spPr>
        <p:txBody>
          <a:bodyPr/>
          <a:lstStyle/>
          <a:p>
            <a:pPr algn="l"/>
            <a:r>
              <a:rPr lang="en-IE" b="1" dirty="0"/>
              <a:t>Food waste…</a:t>
            </a:r>
          </a:p>
        </p:txBody>
      </p:sp>
      <p:sp>
        <p:nvSpPr>
          <p:cNvPr id="5" name="Text Placeholder 4">
            <a:extLst>
              <a:ext uri="{FF2B5EF4-FFF2-40B4-BE49-F238E27FC236}">
                <a16:creationId xmlns:a16="http://schemas.microsoft.com/office/drawing/2014/main" id="{6FD6A000-8D44-81FA-2459-7FADF34536E0}"/>
              </a:ext>
            </a:extLst>
          </p:cNvPr>
          <p:cNvSpPr>
            <a:spLocks noGrp="1"/>
          </p:cNvSpPr>
          <p:nvPr>
            <p:ph type="body" sz="quarter" idx="28"/>
          </p:nvPr>
        </p:nvSpPr>
        <p:spPr/>
        <p:txBody>
          <a:bodyPr anchor="ctr"/>
          <a:lstStyle/>
          <a:p>
            <a:pPr algn="l"/>
            <a:r>
              <a:rPr lang="en-IE" b="0"/>
              <a:t>Social Responsibility</a:t>
            </a:r>
            <a:r>
              <a:rPr lang="en-IE"/>
              <a:t>…Avoiding Food Waste</a:t>
            </a:r>
          </a:p>
        </p:txBody>
      </p:sp>
      <p:sp>
        <p:nvSpPr>
          <p:cNvPr id="7" name="Text Placeholder 2">
            <a:extLst>
              <a:ext uri="{FF2B5EF4-FFF2-40B4-BE49-F238E27FC236}">
                <a16:creationId xmlns:a16="http://schemas.microsoft.com/office/drawing/2014/main" id="{B70BF3D9-8758-A26C-FF57-A94B09A76F0A}"/>
              </a:ext>
            </a:extLst>
          </p:cNvPr>
          <p:cNvSpPr>
            <a:spLocks noGrp="1"/>
          </p:cNvSpPr>
          <p:nvPr>
            <p:ph type="body" sz="quarter" idx="27"/>
          </p:nvPr>
        </p:nvSpPr>
        <p:spPr>
          <a:xfrm>
            <a:off x="447065" y="2149487"/>
            <a:ext cx="6375819" cy="3522333"/>
          </a:xfrm>
        </p:spPr>
        <p:txBody>
          <a:bodyPr vert="horz" lIns="91440" tIns="45720" rIns="91440" bIns="45720" rtlCol="0" anchor="t">
            <a:noAutofit/>
          </a:bodyPr>
          <a:lstStyle/>
          <a:p>
            <a:pPr marL="0" lvl="1" algn="l"/>
            <a:r>
              <a:rPr lang="en-IE" altLang="en-US" dirty="0">
                <a:solidFill>
                  <a:srgbClr val="60220F"/>
                </a:solidFill>
                <a:cs typeface="Arial"/>
              </a:rPr>
              <a:t>Food waste is an issue that affects all aspects of society, producers, growers, retail, hospitality, consumers and those who experience food poverty, with roughly one third of all food produced going to waste. </a:t>
            </a:r>
          </a:p>
          <a:p>
            <a:pPr marL="0" lvl="1" algn="l"/>
            <a:endParaRPr lang="en-US" dirty="0">
              <a:solidFill>
                <a:srgbClr val="60220F"/>
              </a:solidFill>
              <a:cs typeface="Arial"/>
            </a:endParaRPr>
          </a:p>
          <a:p>
            <a:pPr marL="0" lvl="1" algn="l"/>
            <a:r>
              <a:rPr lang="en-IE" dirty="0">
                <a:solidFill>
                  <a:srgbClr val="60220F"/>
                </a:solidFill>
                <a:ea typeface="+mn-lt"/>
                <a:cs typeface="+mn-lt"/>
              </a:rPr>
              <a:t>While food waste is a global issue, the streams differ in developing and developed countries.  In developing countries, the majority of losses occur in processing and post-harvest, whereas in developed countries, the majority of the losses occur at the retail and consumer level.</a:t>
            </a:r>
            <a:endParaRPr lang="en-IE" altLang="en-US" dirty="0">
              <a:solidFill>
                <a:srgbClr val="60220F"/>
              </a:solidFill>
              <a:cs typeface="Arial"/>
            </a:endParaRPr>
          </a:p>
          <a:p>
            <a:pPr marL="0" lvl="1" algn="l"/>
            <a:endParaRPr lang="en-IE" altLang="en-US" dirty="0">
              <a:solidFill>
                <a:srgbClr val="60220F"/>
              </a:solidFill>
              <a:cs typeface="Calibri" panose="020F0502020204030204"/>
            </a:endParaRPr>
          </a:p>
          <a:p>
            <a:endParaRPr lang="en-IE" dirty="0">
              <a:cs typeface="Calibri" panose="020F0502020204030204"/>
            </a:endParaRPr>
          </a:p>
        </p:txBody>
      </p:sp>
      <p:grpSp>
        <p:nvGrpSpPr>
          <p:cNvPr id="8" name="Group 7">
            <a:extLst>
              <a:ext uri="{FF2B5EF4-FFF2-40B4-BE49-F238E27FC236}">
                <a16:creationId xmlns:a16="http://schemas.microsoft.com/office/drawing/2014/main" id="{E7904A41-D23A-2BB5-E82E-D10894A5297C}"/>
              </a:ext>
            </a:extLst>
          </p:cNvPr>
          <p:cNvGrpSpPr/>
          <p:nvPr/>
        </p:nvGrpSpPr>
        <p:grpSpPr>
          <a:xfrm>
            <a:off x="10482300" y="618601"/>
            <a:ext cx="901130" cy="901727"/>
            <a:chOff x="5614841" y="786428"/>
            <a:chExt cx="901130" cy="901727"/>
          </a:xfrm>
          <a:solidFill>
            <a:srgbClr val="60220F"/>
          </a:solidFill>
        </p:grpSpPr>
        <p:grpSp>
          <p:nvGrpSpPr>
            <p:cNvPr id="9" name="Graphic 2">
              <a:extLst>
                <a:ext uri="{FF2B5EF4-FFF2-40B4-BE49-F238E27FC236}">
                  <a16:creationId xmlns:a16="http://schemas.microsoft.com/office/drawing/2014/main" id="{F92FC83A-8319-723C-AC95-48513C861FA7}"/>
                </a:ext>
              </a:extLst>
            </p:cNvPr>
            <p:cNvGrpSpPr/>
            <p:nvPr/>
          </p:nvGrpSpPr>
          <p:grpSpPr>
            <a:xfrm>
              <a:off x="5715019" y="1058540"/>
              <a:ext cx="543506" cy="445337"/>
              <a:chOff x="5715019" y="1058540"/>
              <a:chExt cx="543506" cy="445337"/>
            </a:xfrm>
            <a:grpFill/>
          </p:grpSpPr>
          <p:sp>
            <p:nvSpPr>
              <p:cNvPr id="11" name="Freeform 210">
                <a:extLst>
                  <a:ext uri="{FF2B5EF4-FFF2-40B4-BE49-F238E27FC236}">
                    <a16:creationId xmlns:a16="http://schemas.microsoft.com/office/drawing/2014/main" id="{8F756EC6-E581-A65A-4D2C-5B1AD9AEAF97}"/>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6D6A3A"/>
              </a:solidFill>
              <a:ln w="9028" cap="flat">
                <a:noFill/>
                <a:prstDash val="solid"/>
                <a:miter/>
              </a:ln>
            </p:spPr>
            <p:txBody>
              <a:bodyPr rtlCol="0" anchor="ctr"/>
              <a:lstStyle/>
              <a:p>
                <a:endParaRPr lang="en-US"/>
              </a:p>
            </p:txBody>
          </p:sp>
          <p:sp>
            <p:nvSpPr>
              <p:cNvPr id="12" name="Freeform 211">
                <a:extLst>
                  <a:ext uri="{FF2B5EF4-FFF2-40B4-BE49-F238E27FC236}">
                    <a16:creationId xmlns:a16="http://schemas.microsoft.com/office/drawing/2014/main" id="{D4A06C1E-3487-3DCA-B27E-0D0999968C2A}"/>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6D6A3A"/>
              </a:solidFill>
              <a:ln w="9028" cap="flat">
                <a:noFill/>
                <a:prstDash val="solid"/>
                <a:miter/>
              </a:ln>
            </p:spPr>
            <p:txBody>
              <a:bodyPr rtlCol="0" anchor="ctr"/>
              <a:lstStyle/>
              <a:p>
                <a:endParaRPr lang="en-US"/>
              </a:p>
            </p:txBody>
          </p:sp>
        </p:grpSp>
        <p:sp>
          <p:nvSpPr>
            <p:cNvPr id="10" name="Freeform 209">
              <a:extLst>
                <a:ext uri="{FF2B5EF4-FFF2-40B4-BE49-F238E27FC236}">
                  <a16:creationId xmlns:a16="http://schemas.microsoft.com/office/drawing/2014/main" id="{757CFC5A-5373-E686-60A5-A65798D954B9}"/>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grpFill/>
            <a:ln w="9028" cap="flat">
              <a:noFill/>
              <a:prstDash val="solid"/>
              <a:miter/>
            </a:ln>
          </p:spPr>
          <p:txBody>
            <a:bodyPr rtlCol="0" anchor="ctr"/>
            <a:lstStyle/>
            <a:p>
              <a:endParaRPr lang="en-US"/>
            </a:p>
          </p:txBody>
        </p:sp>
      </p:grpSp>
      <p:pic>
        <p:nvPicPr>
          <p:cNvPr id="13" name="Picture Placeholder 6">
            <a:extLst>
              <a:ext uri="{FF2B5EF4-FFF2-40B4-BE49-F238E27FC236}">
                <a16:creationId xmlns:a16="http://schemas.microsoft.com/office/drawing/2014/main" id="{5F98820D-D41D-42AF-4740-140C140E9788}"/>
              </a:ext>
            </a:extLst>
          </p:cNvPr>
          <p:cNvPicPr>
            <a:picLocks noGrp="1" noChangeAspect="1"/>
          </p:cNvPicPr>
          <p:nvPr>
            <p:ph type="pic" sz="quarter" idx="24"/>
          </p:nvPr>
        </p:nvPicPr>
        <p:blipFill rotWithShape="1">
          <a:blip r:embed="rId2" cstate="screen">
            <a:extLst>
              <a:ext uri="{28A0092B-C50C-407E-A947-70E740481C1C}">
                <a14:useLocalDpi xmlns:a14="http://schemas.microsoft.com/office/drawing/2010/main"/>
              </a:ext>
            </a:extLst>
          </a:blip>
          <a:srcRect/>
          <a:stretch/>
        </p:blipFill>
        <p:spPr>
          <a:xfrm flipH="1">
            <a:off x="6900863" y="2389188"/>
            <a:ext cx="4643437" cy="3522662"/>
          </a:xfrm>
        </p:spPr>
      </p:pic>
    </p:spTree>
    <p:extLst>
      <p:ext uri="{BB962C8B-B14F-4D97-AF65-F5344CB8AC3E}">
        <p14:creationId xmlns:p14="http://schemas.microsoft.com/office/powerpoint/2010/main" val="4420643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2E8053F6-F8F8-0C92-FC01-8E2E6E654533}"/>
              </a:ext>
            </a:extLst>
          </p:cNvPr>
          <p:cNvSpPr txBox="1">
            <a:spLocks/>
          </p:cNvSpPr>
          <p:nvPr/>
        </p:nvSpPr>
        <p:spPr>
          <a:xfrm>
            <a:off x="1438149" y="469085"/>
            <a:ext cx="8857251" cy="116098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b="1" dirty="0">
                <a:solidFill>
                  <a:srgbClr val="A23B23"/>
                </a:solidFill>
              </a:rPr>
              <a:t>The 3 Main Categories                                                            of Food Waste</a:t>
            </a:r>
            <a:endParaRPr lang="en-IE" sz="3600" b="1" dirty="0">
              <a:solidFill>
                <a:srgbClr val="A23B23"/>
              </a:solidFill>
            </a:endParaRPr>
          </a:p>
        </p:txBody>
      </p:sp>
      <p:graphicFrame>
        <p:nvGraphicFramePr>
          <p:cNvPr id="2" name="Chart 1">
            <a:extLst>
              <a:ext uri="{FF2B5EF4-FFF2-40B4-BE49-F238E27FC236}">
                <a16:creationId xmlns:a16="http://schemas.microsoft.com/office/drawing/2014/main" id="{AB0A85F2-C72B-F097-C744-8B309499FA58}"/>
              </a:ext>
            </a:extLst>
          </p:cNvPr>
          <p:cNvGraphicFramePr/>
          <p:nvPr>
            <p:extLst>
              <p:ext uri="{D42A27DB-BD31-4B8C-83A1-F6EECF244321}">
                <p14:modId xmlns:p14="http://schemas.microsoft.com/office/powerpoint/2010/main" val="170630699"/>
              </p:ext>
            </p:extLst>
          </p:nvPr>
        </p:nvGraphicFramePr>
        <p:xfrm>
          <a:off x="673768" y="1821096"/>
          <a:ext cx="6124074" cy="454361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9DB705FE-EB85-2859-2519-EAB52E89745A}"/>
              </a:ext>
            </a:extLst>
          </p:cNvPr>
          <p:cNvSpPr txBox="1"/>
          <p:nvPr/>
        </p:nvSpPr>
        <p:spPr>
          <a:xfrm rot="21181181">
            <a:off x="3771008" y="2399260"/>
            <a:ext cx="2052934" cy="830099"/>
          </a:xfrm>
          <a:prstGeom prst="rect">
            <a:avLst/>
          </a:prstGeom>
          <a:noFill/>
        </p:spPr>
        <p:txBody>
          <a:bodyPr wrap="square" rtlCol="0">
            <a:spAutoFit/>
          </a:bodyPr>
          <a:lstStyle/>
          <a:p>
            <a:pPr marL="0" marR="0" lvl="0" indent="0" defTabSz="914400" eaLnBrk="1" fontAlgn="auto" latinLnBrk="0" hangingPunct="1">
              <a:lnSpc>
                <a:spcPts val="19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bg1"/>
                </a:solidFill>
                <a:effectLst/>
                <a:uLnTx/>
                <a:uFillTx/>
              </a:rPr>
              <a:t>20% UNAVOIDABLE FOOD WASTE</a:t>
            </a:r>
            <a:endParaRPr kumimoji="0" lang="en-IE" sz="2000" b="1" i="0" u="none" strike="noStrike" kern="0" cap="none" spc="0" normalizeH="0" baseline="0" noProof="0" dirty="0">
              <a:ln>
                <a:noFill/>
              </a:ln>
              <a:solidFill>
                <a:schemeClr val="bg1"/>
              </a:solidFill>
              <a:effectLst/>
              <a:uLnTx/>
              <a:uFillTx/>
            </a:endParaRPr>
          </a:p>
        </p:txBody>
      </p:sp>
      <p:sp>
        <p:nvSpPr>
          <p:cNvPr id="4" name="TextBox 3">
            <a:extLst>
              <a:ext uri="{FF2B5EF4-FFF2-40B4-BE49-F238E27FC236}">
                <a16:creationId xmlns:a16="http://schemas.microsoft.com/office/drawing/2014/main" id="{D888BF95-F9A4-9BD1-8C89-D2904AAD4036}"/>
              </a:ext>
            </a:extLst>
          </p:cNvPr>
          <p:cNvSpPr txBox="1"/>
          <p:nvPr/>
        </p:nvSpPr>
        <p:spPr>
          <a:xfrm rot="21136131">
            <a:off x="4856815" y="3174673"/>
            <a:ext cx="1848993" cy="1073755"/>
          </a:xfrm>
          <a:prstGeom prst="rect">
            <a:avLst/>
          </a:prstGeom>
          <a:noFill/>
        </p:spPr>
        <p:txBody>
          <a:bodyPr wrap="square" rtlCol="0">
            <a:spAutoFit/>
          </a:bodyPr>
          <a:lstStyle/>
          <a:p>
            <a:pPr marL="0" marR="0" lvl="0" indent="0" defTabSz="914400" eaLnBrk="1" fontAlgn="auto" latinLnBrk="0" hangingPunct="1">
              <a:lnSpc>
                <a:spcPts val="19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bg1"/>
                </a:solidFill>
                <a:effectLst/>
                <a:uLnTx/>
                <a:uFillTx/>
              </a:rPr>
              <a:t>20% POTENTIALLY AVOIDABLE FOOD WASTE</a:t>
            </a:r>
            <a:endParaRPr kumimoji="0" lang="en-IE" sz="2000" b="1" i="0" u="none" strike="noStrike" kern="0" cap="none" spc="0" normalizeH="0" baseline="0" noProof="0" dirty="0">
              <a:ln>
                <a:noFill/>
              </a:ln>
              <a:solidFill>
                <a:schemeClr val="bg1"/>
              </a:solidFill>
              <a:effectLst/>
              <a:uLnTx/>
              <a:uFillTx/>
            </a:endParaRPr>
          </a:p>
        </p:txBody>
      </p:sp>
      <p:sp>
        <p:nvSpPr>
          <p:cNvPr id="5" name="TextBox 4">
            <a:extLst>
              <a:ext uri="{FF2B5EF4-FFF2-40B4-BE49-F238E27FC236}">
                <a16:creationId xmlns:a16="http://schemas.microsoft.com/office/drawing/2014/main" id="{8EAB5F46-AA6E-DC91-A636-10D504B5AA4D}"/>
              </a:ext>
            </a:extLst>
          </p:cNvPr>
          <p:cNvSpPr txBox="1"/>
          <p:nvPr/>
        </p:nvSpPr>
        <p:spPr>
          <a:xfrm>
            <a:off x="1261114" y="3735017"/>
            <a:ext cx="1708149" cy="608885"/>
          </a:xfrm>
          <a:prstGeom prst="rect">
            <a:avLst/>
          </a:prstGeom>
          <a:noFill/>
        </p:spPr>
        <p:txBody>
          <a:bodyPr wrap="square" rtlCol="0">
            <a:spAutoFit/>
          </a:bodyPr>
          <a:lstStyle/>
          <a:p>
            <a:pPr marL="0" marR="0" lvl="0" indent="0" defTabSz="914400" eaLnBrk="1" fontAlgn="auto" latinLnBrk="0" hangingPunct="1">
              <a:lnSpc>
                <a:spcPts val="19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bg1"/>
                </a:solidFill>
                <a:effectLst/>
                <a:uLnTx/>
                <a:uFillTx/>
              </a:rPr>
              <a:t>AVOIDABLE FOOD WASTE</a:t>
            </a:r>
            <a:endParaRPr kumimoji="0" lang="en-IE" sz="2000" b="1" i="0" u="none" strike="noStrike" kern="0" cap="none" spc="0" normalizeH="0" baseline="0" noProof="0" dirty="0">
              <a:ln>
                <a:noFill/>
              </a:ln>
              <a:solidFill>
                <a:schemeClr val="bg1"/>
              </a:solidFill>
              <a:effectLst/>
              <a:uLnTx/>
              <a:uFillTx/>
            </a:endParaRPr>
          </a:p>
        </p:txBody>
      </p:sp>
      <p:grpSp>
        <p:nvGrpSpPr>
          <p:cNvPr id="15" name="Group 14">
            <a:extLst>
              <a:ext uri="{FF2B5EF4-FFF2-40B4-BE49-F238E27FC236}">
                <a16:creationId xmlns:a16="http://schemas.microsoft.com/office/drawing/2014/main" id="{BE056956-D1F2-F053-7AFF-201D3A3A6D67}"/>
              </a:ext>
            </a:extLst>
          </p:cNvPr>
          <p:cNvGrpSpPr/>
          <p:nvPr/>
        </p:nvGrpSpPr>
        <p:grpSpPr>
          <a:xfrm>
            <a:off x="1238326" y="2875390"/>
            <a:ext cx="2052934" cy="1071737"/>
            <a:chOff x="3420374" y="3257272"/>
            <a:chExt cx="2052934" cy="1071737"/>
          </a:xfrm>
        </p:grpSpPr>
        <p:sp>
          <p:nvSpPr>
            <p:cNvPr id="7" name="TextBox 6">
              <a:extLst>
                <a:ext uri="{FF2B5EF4-FFF2-40B4-BE49-F238E27FC236}">
                  <a16:creationId xmlns:a16="http://schemas.microsoft.com/office/drawing/2014/main" id="{B3875A6D-6055-A3C3-F4FF-D9FFB0EC5B80}"/>
                </a:ext>
              </a:extLst>
            </p:cNvPr>
            <p:cNvSpPr txBox="1"/>
            <p:nvPr/>
          </p:nvSpPr>
          <p:spPr>
            <a:xfrm>
              <a:off x="3420374" y="3257272"/>
              <a:ext cx="1134373" cy="92333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chemeClr val="bg1"/>
                  </a:solidFill>
                  <a:effectLst/>
                  <a:uLnTx/>
                  <a:uFillTx/>
                </a:rPr>
                <a:t>60</a:t>
              </a:r>
            </a:p>
          </p:txBody>
        </p:sp>
        <p:sp>
          <p:nvSpPr>
            <p:cNvPr id="14" name="TextBox 13">
              <a:extLst>
                <a:ext uri="{FF2B5EF4-FFF2-40B4-BE49-F238E27FC236}">
                  <a16:creationId xmlns:a16="http://schemas.microsoft.com/office/drawing/2014/main" id="{DD0EB86B-A7C6-6610-15B3-FFB0BD565ED7}"/>
                </a:ext>
              </a:extLst>
            </p:cNvPr>
            <p:cNvSpPr txBox="1"/>
            <p:nvPr/>
          </p:nvSpPr>
          <p:spPr>
            <a:xfrm>
              <a:off x="4169231" y="3498012"/>
              <a:ext cx="1304077" cy="830997"/>
            </a:xfrm>
            <a:prstGeom prst="rect">
              <a:avLst/>
            </a:prstGeom>
            <a:noFill/>
          </p:spPr>
          <p:txBody>
            <a:bodyPr wrap="square">
              <a:spAutoFit/>
            </a:bodyPr>
            <a:lstStyle/>
            <a:p>
              <a:r>
                <a:rPr kumimoji="0" lang="en-US" sz="4800" b="1" i="0" u="none" strike="noStrike" kern="0" cap="none" spc="0" normalizeH="0" baseline="30000" noProof="0" dirty="0">
                  <a:ln>
                    <a:noFill/>
                  </a:ln>
                  <a:solidFill>
                    <a:schemeClr val="bg1"/>
                  </a:solidFill>
                  <a:effectLst/>
                  <a:uLnTx/>
                  <a:uFillTx/>
                </a:rPr>
                <a:t>%</a:t>
              </a:r>
              <a:endParaRPr lang="en-US" sz="4800" dirty="0">
                <a:solidFill>
                  <a:schemeClr val="bg1"/>
                </a:solidFill>
              </a:endParaRPr>
            </a:p>
          </p:txBody>
        </p:sp>
      </p:grpSp>
    </p:spTree>
    <p:extLst>
      <p:ext uri="{BB962C8B-B14F-4D97-AF65-F5344CB8AC3E}">
        <p14:creationId xmlns:p14="http://schemas.microsoft.com/office/powerpoint/2010/main" val="30179883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anana peel">
            <a:extLst>
              <a:ext uri="{FF2B5EF4-FFF2-40B4-BE49-F238E27FC236}">
                <a16:creationId xmlns:a16="http://schemas.microsoft.com/office/drawing/2014/main" id="{8714373B-AABE-3D12-C3B0-0FD13C96BCF0}"/>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p:pic>
      <p:sp>
        <p:nvSpPr>
          <p:cNvPr id="5" name="Text Placeholder 3">
            <a:extLst>
              <a:ext uri="{FF2B5EF4-FFF2-40B4-BE49-F238E27FC236}">
                <a16:creationId xmlns:a16="http://schemas.microsoft.com/office/drawing/2014/main" id="{620FCEA5-1A4A-FED0-2576-B7528316A5A8}"/>
              </a:ext>
            </a:extLst>
          </p:cNvPr>
          <p:cNvSpPr>
            <a:spLocks noGrp="1"/>
          </p:cNvSpPr>
          <p:nvPr>
            <p:ph type="body" sz="quarter" idx="16"/>
          </p:nvPr>
        </p:nvSpPr>
        <p:spPr>
          <a:xfrm>
            <a:off x="163003" y="1894397"/>
            <a:ext cx="7057306" cy="4038600"/>
          </a:xfrm>
        </p:spPr>
        <p:txBody>
          <a:bodyPr/>
          <a:lstStyle/>
          <a:p>
            <a:pPr algn="l">
              <a:spcBef>
                <a:spcPct val="50000"/>
              </a:spcBef>
            </a:pPr>
            <a:r>
              <a:rPr lang="en-IE" altLang="en-US" b="1" dirty="0">
                <a:solidFill>
                  <a:srgbClr val="6D6A3A"/>
                </a:solidFill>
              </a:rPr>
              <a:t>60% Avoidable: </a:t>
            </a:r>
            <a:r>
              <a:rPr lang="en-IE" altLang="en-US" dirty="0">
                <a:solidFill>
                  <a:srgbClr val="6D6A3A"/>
                </a:solidFill>
              </a:rPr>
              <a:t>plate scrapings, leftovers , gone off fruit and veg, passed date items, damaged stock which cannot be used due to Health &amp; Safety, etc. </a:t>
            </a:r>
          </a:p>
          <a:p>
            <a:pPr algn="l">
              <a:spcBef>
                <a:spcPct val="50000"/>
              </a:spcBef>
            </a:pPr>
            <a:r>
              <a:rPr lang="en-IE" altLang="en-US" b="1" dirty="0"/>
              <a:t>20% Potentially Avoidable</a:t>
            </a:r>
            <a:r>
              <a:rPr lang="en-IE" altLang="en-US" dirty="0"/>
              <a:t>: bread leftovers made into bread-crumbs, vegetable trimmings used for stock and soups, meat and fish bones used for stock, discarded butter for cooking, old fruit for jams and smoothies, pickling or fermenting products etc.</a:t>
            </a:r>
          </a:p>
          <a:p>
            <a:pPr algn="l">
              <a:spcBef>
                <a:spcPct val="50000"/>
              </a:spcBef>
            </a:pPr>
            <a:r>
              <a:rPr lang="en-IE" altLang="en-US" b="1" dirty="0">
                <a:solidFill>
                  <a:srgbClr val="A23B23"/>
                </a:solidFill>
              </a:rPr>
              <a:t>20% Unavoidable: </a:t>
            </a:r>
            <a:r>
              <a:rPr lang="en-IE" altLang="en-US" dirty="0">
                <a:solidFill>
                  <a:srgbClr val="A23B23"/>
                </a:solidFill>
              </a:rPr>
              <a:t>animal bones (before or after used to make stock), banana skins, unusable prep waste (e.g. potato peels with soil on them), etc</a:t>
            </a:r>
            <a:endParaRPr lang="en-US" altLang="en-US" dirty="0">
              <a:solidFill>
                <a:srgbClr val="A23B23"/>
              </a:solidFill>
            </a:endParaRPr>
          </a:p>
          <a:p>
            <a:pPr algn="l"/>
            <a:endParaRPr lang="en-IE" dirty="0"/>
          </a:p>
        </p:txBody>
      </p:sp>
      <p:sp>
        <p:nvSpPr>
          <p:cNvPr id="6" name="Text Placeholder 2">
            <a:extLst>
              <a:ext uri="{FF2B5EF4-FFF2-40B4-BE49-F238E27FC236}">
                <a16:creationId xmlns:a16="http://schemas.microsoft.com/office/drawing/2014/main" id="{1374C563-6B7C-1AA5-593E-07A4861B01D6}"/>
              </a:ext>
            </a:extLst>
          </p:cNvPr>
          <p:cNvSpPr>
            <a:spLocks noGrp="1"/>
          </p:cNvSpPr>
          <p:nvPr>
            <p:ph type="body" sz="quarter" idx="18"/>
          </p:nvPr>
        </p:nvSpPr>
        <p:spPr>
          <a:xfrm>
            <a:off x="447675" y="309563"/>
            <a:ext cx="6481763" cy="1211262"/>
          </a:xfrm>
        </p:spPr>
        <p:txBody>
          <a:bodyPr anchor="ctr">
            <a:normAutofit/>
          </a:bodyPr>
          <a:lstStyle/>
          <a:p>
            <a:r>
              <a:rPr lang="en-US" b="1"/>
              <a:t>Description of the 3 categories:</a:t>
            </a:r>
            <a:endParaRPr lang="en-IE" b="1"/>
          </a:p>
        </p:txBody>
      </p:sp>
    </p:spTree>
    <p:extLst>
      <p:ext uri="{BB962C8B-B14F-4D97-AF65-F5344CB8AC3E}">
        <p14:creationId xmlns:p14="http://schemas.microsoft.com/office/powerpoint/2010/main" val="3493214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aper head with rainbow gears">
            <a:extLst>
              <a:ext uri="{FF2B5EF4-FFF2-40B4-BE49-F238E27FC236}">
                <a16:creationId xmlns:a16="http://schemas.microsoft.com/office/drawing/2014/main" id="{070B1172-27A8-CAF5-4DFF-96A623260893}"/>
              </a:ext>
            </a:extLst>
          </p:cNvPr>
          <p:cNvPicPr>
            <a:picLocks noGrp="1" noChangeAspect="1"/>
          </p:cNvPicPr>
          <p:nvPr>
            <p:ph type="pic" sz="quarter" idx="17"/>
          </p:nvPr>
        </p:nvPicPr>
        <p:blipFill>
          <a:blip r:embed="rId2" cstate="screen">
            <a:extLst>
              <a:ext uri="{BEBA8EAE-BF5A-486C-A8C5-ECC9F3942E4B}">
                <a14:imgProps xmlns:a14="http://schemas.microsoft.com/office/drawing/2010/main">
                  <a14:imgLayer r:embed="rId3">
                    <a14:imgEffect>
                      <a14:colorTemperature colorTemp="8800"/>
                    </a14:imgEffect>
                    <a14:imgEffect>
                      <a14:saturation sat="66000"/>
                    </a14:imgEffect>
                  </a14:imgLayer>
                </a14:imgProps>
              </a:ex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4C3F216E-3EE7-7826-AC92-3965FC107141}"/>
              </a:ext>
            </a:extLst>
          </p:cNvPr>
          <p:cNvSpPr>
            <a:spLocks noGrp="1"/>
          </p:cNvSpPr>
          <p:nvPr>
            <p:ph type="body" sz="quarter" idx="16"/>
          </p:nvPr>
        </p:nvSpPr>
        <p:spPr>
          <a:xfrm>
            <a:off x="276045" y="1963825"/>
            <a:ext cx="6883879" cy="4038015"/>
          </a:xfrm>
        </p:spPr>
        <p:txBody>
          <a:bodyPr/>
          <a:lstStyle/>
          <a:p>
            <a:pPr indent="0" algn="l"/>
            <a:r>
              <a:rPr lang="en-US" dirty="0"/>
              <a:t>For food producers of all types, it can be challenging to produce new agrifood products and services, on a continuous basis for their consumers. </a:t>
            </a:r>
          </a:p>
          <a:p>
            <a:pPr marL="342900" indent="-342900" algn="l">
              <a:buFont typeface="Arial" panose="020B0604020202020204" pitchFamily="34" charset="0"/>
              <a:buChar char="•"/>
            </a:pPr>
            <a:r>
              <a:rPr lang="en-US" dirty="0"/>
              <a:t>What are the </a:t>
            </a:r>
            <a:r>
              <a:rPr lang="en-US" b="1" dirty="0"/>
              <a:t>preferences and expectations of consumers</a:t>
            </a:r>
            <a:r>
              <a:rPr lang="en-US" dirty="0"/>
              <a:t>? </a:t>
            </a:r>
          </a:p>
          <a:p>
            <a:pPr marL="342900" indent="-342900" algn="l">
              <a:buFont typeface="Arial" panose="020B0604020202020204" pitchFamily="34" charset="0"/>
              <a:buChar char="•"/>
            </a:pPr>
            <a:r>
              <a:rPr lang="en-US" dirty="0"/>
              <a:t>What </a:t>
            </a:r>
            <a:r>
              <a:rPr lang="en-US" b="1" dirty="0"/>
              <a:t>factors influence their decisions to purchase</a:t>
            </a:r>
            <a:r>
              <a:rPr lang="en-US" dirty="0"/>
              <a:t> new, organic, ethically grown, or healthy food products?</a:t>
            </a:r>
          </a:p>
          <a:p>
            <a:pPr indent="0" algn="l"/>
            <a:r>
              <a:rPr lang="en-US" dirty="0"/>
              <a:t>In order to gain a better insight into your target market’s food consumption attitudes, expectations, and behaviours, it is important to carry out some market research.</a:t>
            </a:r>
            <a:endParaRPr lang="en-IE" dirty="0"/>
          </a:p>
        </p:txBody>
      </p:sp>
      <p:sp>
        <p:nvSpPr>
          <p:cNvPr id="4" name="Text Placeholder 3">
            <a:extLst>
              <a:ext uri="{FF2B5EF4-FFF2-40B4-BE49-F238E27FC236}">
                <a16:creationId xmlns:a16="http://schemas.microsoft.com/office/drawing/2014/main" id="{7F002213-1AF5-E86E-37A0-06920996E1F9}"/>
              </a:ext>
            </a:extLst>
          </p:cNvPr>
          <p:cNvSpPr>
            <a:spLocks noGrp="1"/>
          </p:cNvSpPr>
          <p:nvPr>
            <p:ph type="body" sz="quarter" idx="18"/>
          </p:nvPr>
        </p:nvSpPr>
        <p:spPr>
          <a:xfrm>
            <a:off x="0" y="355211"/>
            <a:ext cx="6482545" cy="1210837"/>
          </a:xfrm>
        </p:spPr>
        <p:txBody>
          <a:bodyPr anchor="ctr"/>
          <a:lstStyle/>
          <a:p>
            <a:r>
              <a:rPr lang="en-IE" dirty="0"/>
              <a:t>Understanding your Customer…</a:t>
            </a:r>
          </a:p>
        </p:txBody>
      </p:sp>
    </p:spTree>
    <p:extLst>
      <p:ext uri="{BB962C8B-B14F-4D97-AF65-F5344CB8AC3E}">
        <p14:creationId xmlns:p14="http://schemas.microsoft.com/office/powerpoint/2010/main" val="3007261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2BC03963-00C9-CC4E-6C99-E1E34E82A8ED}"/>
              </a:ext>
            </a:extLst>
          </p:cNvPr>
          <p:cNvSpPr>
            <a:spLocks noGrp="1"/>
          </p:cNvSpPr>
          <p:nvPr>
            <p:ph type="body" sz="quarter" idx="26"/>
          </p:nvPr>
        </p:nvSpPr>
        <p:spPr>
          <a:xfrm>
            <a:off x="447675" y="241541"/>
            <a:ext cx="11096625" cy="1509621"/>
          </a:xfrm>
        </p:spPr>
        <p:txBody>
          <a:bodyPr>
            <a:normAutofit/>
          </a:bodyPr>
          <a:lstStyle/>
          <a:p>
            <a:pPr algn="l"/>
            <a:r>
              <a:rPr lang="en-US" sz="3600" b="1">
                <a:solidFill>
                  <a:srgbClr val="A23B23"/>
                </a:solidFill>
              </a:rPr>
              <a:t>SPOTLIGHT ON THE UK </a:t>
            </a:r>
          </a:p>
          <a:p>
            <a:pPr algn="l"/>
            <a:r>
              <a:rPr lang="en-US" sz="3600" b="1">
                <a:solidFill>
                  <a:srgbClr val="6D6A3A"/>
                </a:solidFill>
              </a:rPr>
              <a:t>What is happening in food waste in UK?</a:t>
            </a:r>
            <a:endParaRPr lang="en-IE" sz="3600" b="1">
              <a:solidFill>
                <a:srgbClr val="6D6A3A"/>
              </a:solidFill>
            </a:endParaRPr>
          </a:p>
        </p:txBody>
      </p:sp>
      <p:sp>
        <p:nvSpPr>
          <p:cNvPr id="8" name="Text Placeholder 2">
            <a:extLst>
              <a:ext uri="{FF2B5EF4-FFF2-40B4-BE49-F238E27FC236}">
                <a16:creationId xmlns:a16="http://schemas.microsoft.com/office/drawing/2014/main" id="{955BEA5B-5C44-2031-43CA-5B4ED7B5F25E}"/>
              </a:ext>
            </a:extLst>
          </p:cNvPr>
          <p:cNvSpPr>
            <a:spLocks noGrp="1"/>
          </p:cNvSpPr>
          <p:nvPr>
            <p:ph type="body" sz="quarter" idx="27"/>
          </p:nvPr>
        </p:nvSpPr>
        <p:spPr>
          <a:xfrm>
            <a:off x="447675" y="2580640"/>
            <a:ext cx="5292725" cy="3251200"/>
          </a:xfrm>
        </p:spPr>
        <p:txBody>
          <a:bodyPr/>
          <a:lstStyle/>
          <a:p>
            <a:r>
              <a:rPr lang="en-IE" altLang="en-US" sz="2400" b="1"/>
              <a:t>15 million tonnes </a:t>
            </a:r>
            <a:r>
              <a:rPr lang="en-IE" altLang="en-US" sz="2400"/>
              <a:t>of food is discarded every year in the UK alone. </a:t>
            </a:r>
          </a:p>
          <a:p>
            <a:r>
              <a:rPr lang="en-IE" altLang="en-US" sz="2400"/>
              <a:t>Worryingly, almost </a:t>
            </a:r>
            <a:r>
              <a:rPr lang="en-IE" altLang="en-US" sz="2400" b="1"/>
              <a:t>4 million tonnes  </a:t>
            </a:r>
            <a:r>
              <a:rPr lang="en-IE" altLang="en-US" sz="2400"/>
              <a:t>is thrown away despite </a:t>
            </a:r>
            <a:r>
              <a:rPr lang="en-IE" altLang="en-US" sz="2400" u="sng"/>
              <a:t>still being edible</a:t>
            </a:r>
            <a:r>
              <a:rPr lang="en-IE" altLang="en-US" sz="2400"/>
              <a:t>.</a:t>
            </a:r>
          </a:p>
          <a:p>
            <a:r>
              <a:rPr lang="en-IE" altLang="en-US" sz="2400"/>
              <a:t>In addition to the actual waste of food, the </a:t>
            </a:r>
            <a:r>
              <a:rPr lang="en-IE" altLang="en-US" sz="2400" b="1"/>
              <a:t>costs of the energy </a:t>
            </a:r>
            <a:r>
              <a:rPr lang="en-IE" altLang="en-US" sz="2400"/>
              <a:t>to produce,  transport, store and dispose the food are also wasted.</a:t>
            </a:r>
            <a:endParaRPr lang="en-IE" altLang="en-US" sz="2400">
              <a:cs typeface="Arial" panose="020B0604020202020204" pitchFamily="34" charset="0"/>
            </a:endParaRPr>
          </a:p>
          <a:p>
            <a:endParaRPr lang="en-IE"/>
          </a:p>
        </p:txBody>
      </p:sp>
      <p:pic>
        <p:nvPicPr>
          <p:cNvPr id="10" name="Picture Placeholder 7" descr="A picture containing dish&#10;&#10;Description automatically generated">
            <a:extLst>
              <a:ext uri="{FF2B5EF4-FFF2-40B4-BE49-F238E27FC236}">
                <a16:creationId xmlns:a16="http://schemas.microsoft.com/office/drawing/2014/main" id="{6DEBDF4D-28C1-02CB-AEE0-8D5D38CCADA5}"/>
              </a:ext>
            </a:extLst>
          </p:cNvPr>
          <p:cNvPicPr>
            <a:picLocks noGrp="1" noChangeAspect="1"/>
          </p:cNvPicPr>
          <p:nvPr>
            <p:ph type="pic" sz="quarter" idx="24"/>
          </p:nvPr>
        </p:nvPicPr>
        <p:blipFill rotWithShape="1">
          <a:blip r:embed="rId2" cstate="print">
            <a:extLst>
              <a:ext uri="{28A0092B-C50C-407E-A947-70E740481C1C}">
                <a14:useLocalDpi xmlns:a14="http://schemas.microsoft.com/office/drawing/2010/main"/>
              </a:ext>
            </a:extLst>
          </a:blip>
          <a:srcRect/>
          <a:stretch/>
        </p:blipFill>
        <p:spPr>
          <a:xfrm>
            <a:off x="6251575" y="2660650"/>
            <a:ext cx="5292725" cy="3251200"/>
          </a:xfrm>
        </p:spPr>
      </p:pic>
      <p:grpSp>
        <p:nvGrpSpPr>
          <p:cNvPr id="11" name="Group 10">
            <a:extLst>
              <a:ext uri="{FF2B5EF4-FFF2-40B4-BE49-F238E27FC236}">
                <a16:creationId xmlns:a16="http://schemas.microsoft.com/office/drawing/2014/main" id="{70BF4AED-B911-0E6B-BDE4-51CCB489FFB1}"/>
              </a:ext>
            </a:extLst>
          </p:cNvPr>
          <p:cNvGrpSpPr/>
          <p:nvPr/>
        </p:nvGrpSpPr>
        <p:grpSpPr>
          <a:xfrm>
            <a:off x="10482300" y="618601"/>
            <a:ext cx="901130" cy="901727"/>
            <a:chOff x="5614841" y="786428"/>
            <a:chExt cx="901130" cy="901727"/>
          </a:xfrm>
          <a:solidFill>
            <a:srgbClr val="60220F"/>
          </a:solidFill>
        </p:grpSpPr>
        <p:grpSp>
          <p:nvGrpSpPr>
            <p:cNvPr id="12" name="Graphic 2">
              <a:extLst>
                <a:ext uri="{FF2B5EF4-FFF2-40B4-BE49-F238E27FC236}">
                  <a16:creationId xmlns:a16="http://schemas.microsoft.com/office/drawing/2014/main" id="{D3D19763-BD50-4A91-413F-DCA13A7FD879}"/>
                </a:ext>
              </a:extLst>
            </p:cNvPr>
            <p:cNvGrpSpPr/>
            <p:nvPr/>
          </p:nvGrpSpPr>
          <p:grpSpPr>
            <a:xfrm>
              <a:off x="5715019" y="1058540"/>
              <a:ext cx="543506" cy="445337"/>
              <a:chOff x="5715019" y="1058540"/>
              <a:chExt cx="543506" cy="445337"/>
            </a:xfrm>
            <a:grpFill/>
          </p:grpSpPr>
          <p:sp>
            <p:nvSpPr>
              <p:cNvPr id="14" name="Freeform 210">
                <a:extLst>
                  <a:ext uri="{FF2B5EF4-FFF2-40B4-BE49-F238E27FC236}">
                    <a16:creationId xmlns:a16="http://schemas.microsoft.com/office/drawing/2014/main" id="{180F476A-C77C-9AA9-8362-14AAA7899122}"/>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6D6A3A"/>
              </a:solidFill>
              <a:ln w="9028" cap="flat">
                <a:noFill/>
                <a:prstDash val="solid"/>
                <a:miter/>
              </a:ln>
            </p:spPr>
            <p:txBody>
              <a:bodyPr rtlCol="0" anchor="ctr"/>
              <a:lstStyle/>
              <a:p>
                <a:endParaRPr lang="en-US"/>
              </a:p>
            </p:txBody>
          </p:sp>
          <p:sp>
            <p:nvSpPr>
              <p:cNvPr id="15" name="Freeform 211">
                <a:extLst>
                  <a:ext uri="{FF2B5EF4-FFF2-40B4-BE49-F238E27FC236}">
                    <a16:creationId xmlns:a16="http://schemas.microsoft.com/office/drawing/2014/main" id="{04D43333-EEBB-CB35-59F4-8711923D7847}"/>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6D6A3A"/>
              </a:solidFill>
              <a:ln w="9028" cap="flat">
                <a:noFill/>
                <a:prstDash val="solid"/>
                <a:miter/>
              </a:ln>
            </p:spPr>
            <p:txBody>
              <a:bodyPr rtlCol="0" anchor="ctr"/>
              <a:lstStyle/>
              <a:p>
                <a:endParaRPr lang="en-US"/>
              </a:p>
            </p:txBody>
          </p:sp>
        </p:grpSp>
        <p:sp>
          <p:nvSpPr>
            <p:cNvPr id="13" name="Freeform 209">
              <a:extLst>
                <a:ext uri="{FF2B5EF4-FFF2-40B4-BE49-F238E27FC236}">
                  <a16:creationId xmlns:a16="http://schemas.microsoft.com/office/drawing/2014/main" id="{F91A563E-C395-3402-3015-6F33DB986904}"/>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grpFill/>
            <a:ln w="9028" cap="flat">
              <a:noFill/>
              <a:prstDash val="solid"/>
              <a:miter/>
            </a:ln>
          </p:spPr>
          <p:txBody>
            <a:bodyPr rtlCol="0" anchor="ctr"/>
            <a:lstStyle/>
            <a:p>
              <a:endParaRPr lang="en-US"/>
            </a:p>
          </p:txBody>
        </p:sp>
      </p:grpSp>
    </p:spTree>
    <p:extLst>
      <p:ext uri="{BB962C8B-B14F-4D97-AF65-F5344CB8AC3E}">
        <p14:creationId xmlns:p14="http://schemas.microsoft.com/office/powerpoint/2010/main" val="4324676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2BC03963-00C9-CC4E-6C99-E1E34E82A8ED}"/>
              </a:ext>
            </a:extLst>
          </p:cNvPr>
          <p:cNvSpPr>
            <a:spLocks noGrp="1"/>
          </p:cNvSpPr>
          <p:nvPr>
            <p:ph type="body" sz="quarter" idx="26"/>
          </p:nvPr>
        </p:nvSpPr>
        <p:spPr>
          <a:xfrm>
            <a:off x="447675" y="241541"/>
            <a:ext cx="11096625" cy="1509621"/>
          </a:xfrm>
        </p:spPr>
        <p:txBody>
          <a:bodyPr>
            <a:normAutofit/>
          </a:bodyPr>
          <a:lstStyle/>
          <a:p>
            <a:pPr algn="l"/>
            <a:r>
              <a:rPr lang="en-US" sz="3600" b="1">
                <a:solidFill>
                  <a:srgbClr val="A23B23"/>
                </a:solidFill>
              </a:rPr>
              <a:t>SPOTLIGHT ON IRELAND </a:t>
            </a:r>
          </a:p>
          <a:p>
            <a:pPr algn="l"/>
            <a:r>
              <a:rPr lang="en-US" sz="3600" b="1">
                <a:solidFill>
                  <a:srgbClr val="6D6A3A"/>
                </a:solidFill>
              </a:rPr>
              <a:t>What is happening in food waste in Ireland?</a:t>
            </a:r>
            <a:endParaRPr lang="en-IE" sz="3600" b="1">
              <a:solidFill>
                <a:srgbClr val="6D6A3A"/>
              </a:solidFill>
            </a:endParaRPr>
          </a:p>
        </p:txBody>
      </p:sp>
      <p:sp>
        <p:nvSpPr>
          <p:cNvPr id="8" name="Text Placeholder 2">
            <a:extLst>
              <a:ext uri="{FF2B5EF4-FFF2-40B4-BE49-F238E27FC236}">
                <a16:creationId xmlns:a16="http://schemas.microsoft.com/office/drawing/2014/main" id="{955BEA5B-5C44-2031-43CA-5B4ED7B5F25E}"/>
              </a:ext>
            </a:extLst>
          </p:cNvPr>
          <p:cNvSpPr>
            <a:spLocks noGrp="1"/>
          </p:cNvSpPr>
          <p:nvPr>
            <p:ph type="body" sz="quarter" idx="27"/>
          </p:nvPr>
        </p:nvSpPr>
        <p:spPr>
          <a:xfrm>
            <a:off x="384415" y="2539881"/>
            <a:ext cx="5711585" cy="3251200"/>
          </a:xfrm>
        </p:spPr>
        <p:txBody>
          <a:bodyPr/>
          <a:lstStyle/>
          <a:p>
            <a:pPr algn="l">
              <a:spcBef>
                <a:spcPts val="600"/>
              </a:spcBef>
            </a:pPr>
            <a:r>
              <a:rPr lang="en-IE" altLang="en-US" sz="2400">
                <a:cs typeface="Arial" panose="020B0604020202020204" pitchFamily="34" charset="0"/>
              </a:rPr>
              <a:t>There are about 750,000 tonnes of organic waste generated each year by businesses in Ireland. </a:t>
            </a:r>
          </a:p>
          <a:p>
            <a:pPr marL="180000" indent="-216000" algn="l">
              <a:lnSpc>
                <a:spcPct val="100000"/>
              </a:lnSpc>
              <a:spcBef>
                <a:spcPts val="600"/>
              </a:spcBef>
              <a:buFont typeface="Arial" panose="020B0604020202020204" pitchFamily="34" charset="0"/>
              <a:buChar char="•"/>
            </a:pPr>
            <a:r>
              <a:rPr lang="en-IE" altLang="en-US" sz="2400">
                <a:cs typeface="Arial" panose="020B0604020202020204" pitchFamily="34" charset="0"/>
              </a:rPr>
              <a:t>Of this, over 300,000 comes from </a:t>
            </a:r>
            <a:r>
              <a:rPr lang="en-IE" altLang="en-US" sz="2400" b="1">
                <a:cs typeface="Arial" panose="020B0604020202020204" pitchFamily="34" charset="0"/>
              </a:rPr>
              <a:t>commercial businesses </a:t>
            </a:r>
            <a:r>
              <a:rPr lang="en-IE" altLang="en-US" sz="2400">
                <a:cs typeface="Arial" panose="020B0604020202020204" pitchFamily="34" charset="0"/>
              </a:rPr>
              <a:t>(e.g. food retail, hotels, food wholesale, hospitals, restaurants, etc.) </a:t>
            </a:r>
          </a:p>
          <a:p>
            <a:pPr marL="180000" indent="-216000" algn="l">
              <a:lnSpc>
                <a:spcPct val="100000"/>
              </a:lnSpc>
              <a:spcBef>
                <a:spcPts val="600"/>
              </a:spcBef>
              <a:buFont typeface="Arial" panose="020B0604020202020204" pitchFamily="34" charset="0"/>
              <a:buChar char="•"/>
            </a:pPr>
            <a:r>
              <a:rPr lang="en-IE" altLang="en-US">
                <a:cs typeface="Arial" panose="020B0604020202020204" pitchFamily="34" charset="0"/>
              </a:rPr>
              <a:t>O</a:t>
            </a:r>
            <a:r>
              <a:rPr lang="en-IE" altLang="en-US" sz="2400">
                <a:cs typeface="Arial" panose="020B0604020202020204" pitchFamily="34" charset="0"/>
              </a:rPr>
              <a:t>ver 400,000 tonnes is generated by the </a:t>
            </a:r>
            <a:r>
              <a:rPr lang="en-IE" altLang="en-US" sz="2400" b="1">
                <a:cs typeface="Arial" panose="020B0604020202020204" pitchFamily="34" charset="0"/>
              </a:rPr>
              <a:t>industrial food producing </a:t>
            </a:r>
            <a:r>
              <a:rPr lang="en-IE" altLang="en-US" sz="2400">
                <a:cs typeface="Arial" panose="020B0604020202020204" pitchFamily="34" charset="0"/>
              </a:rPr>
              <a:t>sector.</a:t>
            </a:r>
          </a:p>
          <a:p>
            <a:pPr>
              <a:spcBef>
                <a:spcPts val="600"/>
              </a:spcBef>
            </a:pPr>
            <a:endParaRPr lang="en-IE"/>
          </a:p>
        </p:txBody>
      </p:sp>
      <p:grpSp>
        <p:nvGrpSpPr>
          <p:cNvPr id="11" name="Group 10">
            <a:extLst>
              <a:ext uri="{FF2B5EF4-FFF2-40B4-BE49-F238E27FC236}">
                <a16:creationId xmlns:a16="http://schemas.microsoft.com/office/drawing/2014/main" id="{70BF4AED-B911-0E6B-BDE4-51CCB489FFB1}"/>
              </a:ext>
            </a:extLst>
          </p:cNvPr>
          <p:cNvGrpSpPr/>
          <p:nvPr/>
        </p:nvGrpSpPr>
        <p:grpSpPr>
          <a:xfrm>
            <a:off x="10482300" y="618601"/>
            <a:ext cx="901130" cy="901727"/>
            <a:chOff x="5614841" y="786428"/>
            <a:chExt cx="901130" cy="901727"/>
          </a:xfrm>
          <a:solidFill>
            <a:srgbClr val="60220F"/>
          </a:solidFill>
        </p:grpSpPr>
        <p:grpSp>
          <p:nvGrpSpPr>
            <p:cNvPr id="12" name="Graphic 2">
              <a:extLst>
                <a:ext uri="{FF2B5EF4-FFF2-40B4-BE49-F238E27FC236}">
                  <a16:creationId xmlns:a16="http://schemas.microsoft.com/office/drawing/2014/main" id="{D3D19763-BD50-4A91-413F-DCA13A7FD879}"/>
                </a:ext>
              </a:extLst>
            </p:cNvPr>
            <p:cNvGrpSpPr/>
            <p:nvPr/>
          </p:nvGrpSpPr>
          <p:grpSpPr>
            <a:xfrm>
              <a:off x="5715019" y="1058540"/>
              <a:ext cx="543506" cy="445337"/>
              <a:chOff x="5715019" y="1058540"/>
              <a:chExt cx="543506" cy="445337"/>
            </a:xfrm>
            <a:grpFill/>
          </p:grpSpPr>
          <p:sp>
            <p:nvSpPr>
              <p:cNvPr id="14" name="Freeform 210">
                <a:extLst>
                  <a:ext uri="{FF2B5EF4-FFF2-40B4-BE49-F238E27FC236}">
                    <a16:creationId xmlns:a16="http://schemas.microsoft.com/office/drawing/2014/main" id="{180F476A-C77C-9AA9-8362-14AAA7899122}"/>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6D6A3A"/>
              </a:solidFill>
              <a:ln w="9028" cap="flat">
                <a:noFill/>
                <a:prstDash val="solid"/>
                <a:miter/>
              </a:ln>
            </p:spPr>
            <p:txBody>
              <a:bodyPr rtlCol="0" anchor="ctr"/>
              <a:lstStyle/>
              <a:p>
                <a:endParaRPr lang="en-US"/>
              </a:p>
            </p:txBody>
          </p:sp>
          <p:sp>
            <p:nvSpPr>
              <p:cNvPr id="15" name="Freeform 211">
                <a:extLst>
                  <a:ext uri="{FF2B5EF4-FFF2-40B4-BE49-F238E27FC236}">
                    <a16:creationId xmlns:a16="http://schemas.microsoft.com/office/drawing/2014/main" id="{04D43333-EEBB-CB35-59F4-8711923D7847}"/>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6D6A3A"/>
              </a:solidFill>
              <a:ln w="9028" cap="flat">
                <a:noFill/>
                <a:prstDash val="solid"/>
                <a:miter/>
              </a:ln>
            </p:spPr>
            <p:txBody>
              <a:bodyPr rtlCol="0" anchor="ctr"/>
              <a:lstStyle/>
              <a:p>
                <a:endParaRPr lang="en-US"/>
              </a:p>
            </p:txBody>
          </p:sp>
        </p:grpSp>
        <p:sp>
          <p:nvSpPr>
            <p:cNvPr id="13" name="Freeform 209">
              <a:extLst>
                <a:ext uri="{FF2B5EF4-FFF2-40B4-BE49-F238E27FC236}">
                  <a16:creationId xmlns:a16="http://schemas.microsoft.com/office/drawing/2014/main" id="{F91A563E-C395-3402-3015-6F33DB986904}"/>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grpFill/>
            <a:ln w="9028" cap="flat">
              <a:noFill/>
              <a:prstDash val="solid"/>
              <a:miter/>
            </a:ln>
          </p:spPr>
          <p:txBody>
            <a:bodyPr rtlCol="0" anchor="ctr"/>
            <a:lstStyle/>
            <a:p>
              <a:endParaRPr lang="en-US"/>
            </a:p>
          </p:txBody>
        </p:sp>
      </p:grpSp>
      <p:pic>
        <p:nvPicPr>
          <p:cNvPr id="16" name="Picture Placeholder 5">
            <a:extLst>
              <a:ext uri="{FF2B5EF4-FFF2-40B4-BE49-F238E27FC236}">
                <a16:creationId xmlns:a16="http://schemas.microsoft.com/office/drawing/2014/main" id="{C6E7BC0B-9D7E-4873-0434-444359D3DFC1}"/>
              </a:ext>
            </a:extLst>
          </p:cNvPr>
          <p:cNvPicPr>
            <a:picLocks noGrp="1" noChangeAspect="1"/>
          </p:cNvPicPr>
          <p:nvPr>
            <p:ph type="pic" sz="quarter" idx="24"/>
          </p:nvPr>
        </p:nvPicPr>
        <p:blipFill rotWithShape="1">
          <a:blip r:embed="rId2" cstate="screen">
            <a:extLst>
              <a:ext uri="{28A0092B-C50C-407E-A947-70E740481C1C}">
                <a14:useLocalDpi xmlns:a14="http://schemas.microsoft.com/office/drawing/2010/main"/>
              </a:ext>
            </a:extLst>
          </a:blip>
          <a:srcRect/>
          <a:stretch/>
        </p:blipFill>
        <p:spPr>
          <a:xfrm>
            <a:off x="6251575" y="2539881"/>
            <a:ext cx="5292725" cy="3371969"/>
          </a:xfrm>
        </p:spPr>
      </p:pic>
    </p:spTree>
    <p:extLst>
      <p:ext uri="{BB962C8B-B14F-4D97-AF65-F5344CB8AC3E}">
        <p14:creationId xmlns:p14="http://schemas.microsoft.com/office/powerpoint/2010/main" val="2774056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9" title="foodwaste = money waste">
            <a:hlinkClick r:id="" action="ppaction://media"/>
            <a:extLst>
              <a:ext uri="{FF2B5EF4-FFF2-40B4-BE49-F238E27FC236}">
                <a16:creationId xmlns:a16="http://schemas.microsoft.com/office/drawing/2014/main" id="{28B1A00C-E053-1672-10FB-F1458123C201}"/>
              </a:ext>
            </a:extLst>
          </p:cNvPr>
          <p:cNvPicPr>
            <a:picLocks noGrp="1" noRot="1" noChangeAspect="1"/>
          </p:cNvPicPr>
          <p:nvPr>
            <p:ph type="pic" sz="quarter" idx="15"/>
            <a:videoFile r:link="rId1"/>
          </p:nvPr>
        </p:nvPicPr>
        <p:blipFill>
          <a:blip r:embed="rId3"/>
          <a:srcRect l="3983" r="3983"/>
          <a:stretch>
            <a:fillRect/>
          </a:stretch>
        </p:blipFill>
        <p:spPr>
          <a:xfrm>
            <a:off x="3184525" y="1811547"/>
            <a:ext cx="5665788" cy="3560553"/>
          </a:xfrm>
          <a:prstGeom prst="rect">
            <a:avLst/>
          </a:prstGeom>
        </p:spPr>
      </p:pic>
      <p:sp>
        <p:nvSpPr>
          <p:cNvPr id="5" name="Text Placeholder 1">
            <a:extLst>
              <a:ext uri="{FF2B5EF4-FFF2-40B4-BE49-F238E27FC236}">
                <a16:creationId xmlns:a16="http://schemas.microsoft.com/office/drawing/2014/main" id="{50F42B0E-2D20-F6F4-14A7-FDB6415DE61B}"/>
              </a:ext>
            </a:extLst>
          </p:cNvPr>
          <p:cNvSpPr>
            <a:spLocks noGrp="1"/>
          </p:cNvSpPr>
          <p:nvPr>
            <p:ph type="body" sz="quarter" idx="13"/>
          </p:nvPr>
        </p:nvSpPr>
        <p:spPr>
          <a:xfrm>
            <a:off x="447675" y="155275"/>
            <a:ext cx="11329988" cy="1281396"/>
          </a:xfrm>
        </p:spPr>
        <p:txBody>
          <a:bodyPr>
            <a:normAutofit fontScale="85000" lnSpcReduction="10000"/>
          </a:bodyPr>
          <a:lstStyle/>
          <a:p>
            <a:pPr>
              <a:lnSpc>
                <a:spcPct val="110000"/>
              </a:lnSpc>
            </a:pPr>
            <a:r>
              <a:rPr lang="en-US" b="1" dirty="0"/>
              <a:t>As well as an Environmental Impact there is an Economical Impact. </a:t>
            </a:r>
          </a:p>
          <a:p>
            <a:pPr>
              <a:lnSpc>
                <a:spcPct val="110000"/>
              </a:lnSpc>
            </a:pPr>
            <a:r>
              <a:rPr lang="en-US" b="1" dirty="0"/>
              <a:t>Food Waste = </a:t>
            </a:r>
            <a:r>
              <a:rPr lang="en-US" b="1" dirty="0">
                <a:solidFill>
                  <a:srgbClr val="6D6A3A"/>
                </a:solidFill>
              </a:rPr>
              <a:t>Money Waste</a:t>
            </a:r>
            <a:endParaRPr lang="en-IE" b="1" dirty="0">
              <a:solidFill>
                <a:srgbClr val="6D6A3A"/>
              </a:solidFill>
            </a:endParaRPr>
          </a:p>
        </p:txBody>
      </p:sp>
      <p:sp>
        <p:nvSpPr>
          <p:cNvPr id="6" name="TextBox 5">
            <a:extLst>
              <a:ext uri="{FF2B5EF4-FFF2-40B4-BE49-F238E27FC236}">
                <a16:creationId xmlns:a16="http://schemas.microsoft.com/office/drawing/2014/main" id="{A8D11264-D7E1-DBD7-5011-30FF605CA725}"/>
              </a:ext>
            </a:extLst>
          </p:cNvPr>
          <p:cNvSpPr txBox="1"/>
          <p:nvPr/>
        </p:nvSpPr>
        <p:spPr>
          <a:xfrm>
            <a:off x="351842" y="6028398"/>
            <a:ext cx="4295775" cy="523220"/>
          </a:xfrm>
          <a:prstGeom prst="rect">
            <a:avLst/>
          </a:prstGeom>
          <a:noFill/>
        </p:spPr>
        <p:txBody>
          <a:bodyPr wrap="square" rtlCol="0">
            <a:spAutoFit/>
          </a:bodyPr>
          <a:lstStyle/>
          <a:p>
            <a:r>
              <a:rPr lang="en-IE" sz="1400" err="1">
                <a:hlinkClick r:id="rId4"/>
              </a:rPr>
              <a:t>foodwaste</a:t>
            </a:r>
            <a:r>
              <a:rPr lang="en-IE" sz="1400">
                <a:hlinkClick r:id="rId4"/>
              </a:rPr>
              <a:t> = money waste – YouTube</a:t>
            </a:r>
            <a:endParaRPr lang="en-IE" sz="1400"/>
          </a:p>
          <a:p>
            <a:endParaRPr lang="en-IE" sz="1400"/>
          </a:p>
        </p:txBody>
      </p:sp>
      <p:sp>
        <p:nvSpPr>
          <p:cNvPr id="7" name="TextBox 6">
            <a:extLst>
              <a:ext uri="{FF2B5EF4-FFF2-40B4-BE49-F238E27FC236}">
                <a16:creationId xmlns:a16="http://schemas.microsoft.com/office/drawing/2014/main" id="{3DC99990-B83B-1A70-8D07-03D8D621FE98}"/>
              </a:ext>
            </a:extLst>
          </p:cNvPr>
          <p:cNvSpPr txBox="1"/>
          <p:nvPr/>
        </p:nvSpPr>
        <p:spPr>
          <a:xfrm>
            <a:off x="9220200" y="1897466"/>
            <a:ext cx="2971800" cy="4154984"/>
          </a:xfrm>
          <a:prstGeom prst="rect">
            <a:avLst/>
          </a:prstGeom>
          <a:noFill/>
        </p:spPr>
        <p:txBody>
          <a:bodyPr wrap="square" rtlCol="0">
            <a:spAutoFit/>
          </a:bodyPr>
          <a:lstStyle/>
          <a:p>
            <a:pPr algn="ctr"/>
            <a:r>
              <a:rPr lang="en-US" sz="2400">
                <a:solidFill>
                  <a:srgbClr val="60220F"/>
                </a:solidFill>
              </a:rPr>
              <a:t>This is a comical  video produced by Monaghan Co. Council in Ireland to encourage food service businesses to </a:t>
            </a:r>
            <a:r>
              <a:rPr lang="en-US" sz="2400" b="0" i="0">
                <a:solidFill>
                  <a:srgbClr val="60220F"/>
                </a:solidFill>
                <a:effectLst/>
              </a:rPr>
              <a:t>Prevent Food Waste at source. With the message…</a:t>
            </a:r>
          </a:p>
          <a:p>
            <a:pPr algn="ctr"/>
            <a:r>
              <a:rPr lang="en-US" sz="2400" b="1" i="0">
                <a:solidFill>
                  <a:srgbClr val="60220F"/>
                </a:solidFill>
                <a:effectLst/>
              </a:rPr>
              <a:t>Less food waste = more profit</a:t>
            </a:r>
            <a:endParaRPr lang="en-IE" sz="2400" b="1">
              <a:solidFill>
                <a:srgbClr val="60220F"/>
              </a:solidFill>
            </a:endParaRPr>
          </a:p>
        </p:txBody>
      </p:sp>
      <p:sp>
        <p:nvSpPr>
          <p:cNvPr id="8" name="Oval 7">
            <a:extLst>
              <a:ext uri="{FF2B5EF4-FFF2-40B4-BE49-F238E27FC236}">
                <a16:creationId xmlns:a16="http://schemas.microsoft.com/office/drawing/2014/main" id="{E97CA9A5-E20A-3D16-7333-BB4C7208B29B}"/>
              </a:ext>
            </a:extLst>
          </p:cNvPr>
          <p:cNvSpPr/>
          <p:nvPr/>
        </p:nvSpPr>
        <p:spPr>
          <a:xfrm>
            <a:off x="879543" y="1625540"/>
            <a:ext cx="1790700" cy="1281397"/>
          </a:xfrm>
          <a:prstGeom prst="ellipse">
            <a:avLst/>
          </a:prstGeom>
          <a:solidFill>
            <a:srgbClr val="6D6A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WATCH</a:t>
            </a:r>
            <a:r>
              <a:rPr lang="en-US">
                <a:solidFill>
                  <a:schemeClr val="bg1"/>
                </a:solidFill>
              </a:rPr>
              <a:t> </a:t>
            </a:r>
            <a:endParaRPr lang="en-IE">
              <a:solidFill>
                <a:schemeClr val="bg1"/>
              </a:solidFill>
            </a:endParaRPr>
          </a:p>
        </p:txBody>
      </p:sp>
    </p:spTree>
    <p:extLst>
      <p:ext uri="{BB962C8B-B14F-4D97-AF65-F5344CB8AC3E}">
        <p14:creationId xmlns:p14="http://schemas.microsoft.com/office/powerpoint/2010/main" val="319204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5D9615B-ECFC-7CBA-180C-762C07695679}"/>
              </a:ext>
            </a:extLst>
          </p:cNvPr>
          <p:cNvSpPr>
            <a:spLocks noGrp="1"/>
          </p:cNvSpPr>
          <p:nvPr>
            <p:ph type="body" sz="quarter" idx="16"/>
          </p:nvPr>
        </p:nvSpPr>
        <p:spPr/>
        <p:txBody>
          <a:bodyPr/>
          <a:lstStyle/>
          <a:p>
            <a:r>
              <a:rPr lang="en-US"/>
              <a:t>The world is getting smaller. You can now travel easily around Europe and further afield and consumers are taking full advantage of this fact. Therefore, the consumer’s reach widens, and as their exposure to new cultures increases, their appetite for new food and drink grows.</a:t>
            </a:r>
          </a:p>
          <a:p>
            <a:r>
              <a:rPr lang="en-US"/>
              <a:t>This trend may give rise to opportunities to you too. Smallholdings with a diverse array of crops and even forgotten varieties could meet this desire for unusual, exotic or even inaccessible </a:t>
            </a:r>
            <a:r>
              <a:rPr lang="en-US" err="1"/>
              <a:t>flavours</a:t>
            </a:r>
            <a:r>
              <a:rPr lang="en-US"/>
              <a:t>.</a:t>
            </a:r>
            <a:endParaRPr lang="en-IE"/>
          </a:p>
        </p:txBody>
      </p:sp>
      <p:sp>
        <p:nvSpPr>
          <p:cNvPr id="4" name="Text Placeholder 3">
            <a:extLst>
              <a:ext uri="{FF2B5EF4-FFF2-40B4-BE49-F238E27FC236}">
                <a16:creationId xmlns:a16="http://schemas.microsoft.com/office/drawing/2014/main" id="{D38DE703-9E74-09E3-DF37-EDB3AB88944C}"/>
              </a:ext>
            </a:extLst>
          </p:cNvPr>
          <p:cNvSpPr>
            <a:spLocks noGrp="1"/>
          </p:cNvSpPr>
          <p:nvPr>
            <p:ph type="body" sz="quarter" idx="18"/>
          </p:nvPr>
        </p:nvSpPr>
        <p:spPr/>
        <p:txBody>
          <a:bodyPr>
            <a:normAutofit fontScale="92500"/>
          </a:bodyPr>
          <a:lstStyle/>
          <a:p>
            <a:r>
              <a:rPr lang="en-US"/>
              <a:t>4. </a:t>
            </a:r>
            <a:r>
              <a:rPr lang="en-US" err="1"/>
              <a:t>Globalisation</a:t>
            </a:r>
            <a:r>
              <a:rPr lang="en-US"/>
              <a:t> &amp; Travel: A Search For New &amp; Under-Explored </a:t>
            </a:r>
            <a:r>
              <a:rPr lang="en-US" err="1"/>
              <a:t>Flavours</a:t>
            </a:r>
            <a:endParaRPr lang="en-US"/>
          </a:p>
          <a:p>
            <a:endParaRPr lang="en-IE"/>
          </a:p>
        </p:txBody>
      </p:sp>
      <p:pic>
        <p:nvPicPr>
          <p:cNvPr id="4098" name="Picture 2">
            <a:extLst>
              <a:ext uri="{FF2B5EF4-FFF2-40B4-BE49-F238E27FC236}">
                <a16:creationId xmlns:a16="http://schemas.microsoft.com/office/drawing/2014/main" id="{4D346C94-C3F5-3BA1-4869-061A495C7F83}"/>
              </a:ext>
            </a:extLst>
          </p:cNvPr>
          <p:cNvPicPr>
            <a:picLocks noGrp="1" noChangeAspect="1" noChangeArrowheads="1"/>
          </p:cNvPicPr>
          <p:nvPr>
            <p:ph type="pic" sz="quarter" idx="17"/>
          </p:nvPr>
        </p:nvPicPr>
        <p:blipFill>
          <a:blip r:embed="rId2" cstate="print">
            <a:extLst>
              <a:ext uri="{28A0092B-C50C-407E-A947-70E740481C1C}">
                <a14:useLocalDpi xmlns:a14="http://schemas.microsoft.com/office/drawing/2010/main"/>
              </a:ext>
            </a:extLst>
          </a:blip>
          <a:srcRect l="26825" r="2682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7428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881E32-FCB4-D0BB-0E2F-0D4C0B563E4F}"/>
              </a:ext>
            </a:extLst>
          </p:cNvPr>
          <p:cNvSpPr>
            <a:spLocks noGrp="1"/>
          </p:cNvSpPr>
          <p:nvPr>
            <p:ph type="body" sz="quarter" idx="16"/>
          </p:nvPr>
        </p:nvSpPr>
        <p:spPr>
          <a:xfrm>
            <a:off x="258793" y="1972451"/>
            <a:ext cx="6858000" cy="4038015"/>
          </a:xfrm>
        </p:spPr>
        <p:txBody>
          <a:bodyPr/>
          <a:lstStyle/>
          <a:p>
            <a:r>
              <a:rPr lang="en-US"/>
              <a:t>Roughly 100,000 global plant varieties are endangered today. Extreme weather events, over-exploitation of ecosystems, habitat loss, and a lack of public awareness threaten future plant biodiversity. Conservation techniques, such as the creation of seed banks and seed exchanges among farmers, gardeners, and even nations, play an important role in preserving ancient, heirloom varieties of important food crops. Saving seeds doesn’t only help improve agricultural biodiversity, but helps farmers and researchers find varieties of crops that grow better in different regions, especially as the impacts of climate change become evident.</a:t>
            </a:r>
            <a:endParaRPr lang="en-IE"/>
          </a:p>
        </p:txBody>
      </p:sp>
      <p:sp>
        <p:nvSpPr>
          <p:cNvPr id="4" name="Text Placeholder 3">
            <a:extLst>
              <a:ext uri="{FF2B5EF4-FFF2-40B4-BE49-F238E27FC236}">
                <a16:creationId xmlns:a16="http://schemas.microsoft.com/office/drawing/2014/main" id="{90AB3289-56D2-1FB3-DE54-ACAE28A24945}"/>
              </a:ext>
            </a:extLst>
          </p:cNvPr>
          <p:cNvSpPr>
            <a:spLocks noGrp="1"/>
          </p:cNvSpPr>
          <p:nvPr>
            <p:ph type="body" sz="quarter" idx="18"/>
          </p:nvPr>
        </p:nvSpPr>
        <p:spPr/>
        <p:txBody>
          <a:bodyPr anchor="ctr"/>
          <a:lstStyle/>
          <a:p>
            <a:r>
              <a:rPr lang="en-IE"/>
              <a:t>Saving Flavours - your role…</a:t>
            </a:r>
          </a:p>
        </p:txBody>
      </p:sp>
      <p:sp>
        <p:nvSpPr>
          <p:cNvPr id="5" name="TextBox 4">
            <a:extLst>
              <a:ext uri="{FF2B5EF4-FFF2-40B4-BE49-F238E27FC236}">
                <a16:creationId xmlns:a16="http://schemas.microsoft.com/office/drawing/2014/main" id="{B959CCB6-EBF3-1224-2F5C-B108129A0D41}"/>
              </a:ext>
            </a:extLst>
          </p:cNvPr>
          <p:cNvSpPr txBox="1"/>
          <p:nvPr/>
        </p:nvSpPr>
        <p:spPr>
          <a:xfrm>
            <a:off x="7842242" y="2620024"/>
            <a:ext cx="4090965" cy="3847207"/>
          </a:xfrm>
          <a:prstGeom prst="rect">
            <a:avLst/>
          </a:prstGeom>
          <a:noFill/>
        </p:spPr>
        <p:txBody>
          <a:bodyPr wrap="square" rtlCol="0">
            <a:spAutoFit/>
          </a:bodyPr>
          <a:lstStyle/>
          <a:p>
            <a:pPr algn="ctr"/>
            <a:r>
              <a:rPr lang="en-IE" sz="3600" b="1" dirty="0">
                <a:solidFill>
                  <a:srgbClr val="6D6A3A"/>
                </a:solidFill>
              </a:rPr>
              <a:t>Tell the consumers your story of how you are striving to preserve your regional flavours and heritage! </a:t>
            </a:r>
            <a:r>
              <a:rPr lang="en-IE" sz="2800" b="1" dirty="0">
                <a:solidFill>
                  <a:srgbClr val="6D6A3A"/>
                </a:solidFill>
              </a:rPr>
              <a:t>(Module 2)</a:t>
            </a:r>
          </a:p>
        </p:txBody>
      </p:sp>
      <p:grpSp>
        <p:nvGrpSpPr>
          <p:cNvPr id="6" name="Group 5">
            <a:extLst>
              <a:ext uri="{FF2B5EF4-FFF2-40B4-BE49-F238E27FC236}">
                <a16:creationId xmlns:a16="http://schemas.microsoft.com/office/drawing/2014/main" id="{7AB0AF5F-9605-6952-796E-DD200311E0FC}"/>
              </a:ext>
            </a:extLst>
          </p:cNvPr>
          <p:cNvGrpSpPr/>
          <p:nvPr/>
        </p:nvGrpSpPr>
        <p:grpSpPr>
          <a:xfrm>
            <a:off x="9121550" y="690114"/>
            <a:ext cx="1592458" cy="1546208"/>
            <a:chOff x="5591874" y="2370217"/>
            <a:chExt cx="948345" cy="850874"/>
          </a:xfrm>
          <a:solidFill>
            <a:srgbClr val="60220F"/>
          </a:solidFill>
        </p:grpSpPr>
        <p:sp>
          <p:nvSpPr>
            <p:cNvPr id="7" name="Freeform 213">
              <a:extLst>
                <a:ext uri="{FF2B5EF4-FFF2-40B4-BE49-F238E27FC236}">
                  <a16:creationId xmlns:a16="http://schemas.microsoft.com/office/drawing/2014/main" id="{0ADAED9E-3949-03C0-3AEC-A72F3460DA15}"/>
                </a:ext>
              </a:extLst>
            </p:cNvPr>
            <p:cNvSpPr/>
            <p:nvPr/>
          </p:nvSpPr>
          <p:spPr>
            <a:xfrm>
              <a:off x="6136387" y="2470431"/>
              <a:ext cx="155736" cy="311645"/>
            </a:xfrm>
            <a:custGeom>
              <a:avLst/>
              <a:gdLst>
                <a:gd name="connsiteX0" fmla="*/ 116719 w 155736"/>
                <a:gd name="connsiteY0" fmla="*/ 225830 h 311645"/>
                <a:gd name="connsiteX1" fmla="*/ 104975 w 155736"/>
                <a:gd name="connsiteY1" fmla="*/ 239380 h 311645"/>
                <a:gd name="connsiteX2" fmla="*/ 34516 w 155736"/>
                <a:gd name="connsiteY2" fmla="*/ 311646 h 311645"/>
                <a:gd name="connsiteX3" fmla="*/ 3804 w 155736"/>
                <a:gd name="connsiteY3" fmla="*/ 213184 h 311645"/>
                <a:gd name="connsiteX4" fmla="*/ 23676 w 155736"/>
                <a:gd name="connsiteY4" fmla="*/ 127368 h 311645"/>
                <a:gd name="connsiteX5" fmla="*/ 73359 w 155736"/>
                <a:gd name="connsiteY5" fmla="*/ 74072 h 311645"/>
                <a:gd name="connsiteX6" fmla="*/ 85102 w 155736"/>
                <a:gd name="connsiteY6" fmla="*/ 57813 h 311645"/>
                <a:gd name="connsiteX7" fmla="*/ 115815 w 155736"/>
                <a:gd name="connsiteY7" fmla="*/ 903 h 311645"/>
                <a:gd name="connsiteX8" fmla="*/ 116719 w 155736"/>
                <a:gd name="connsiteY8" fmla="*/ 0 h 311645"/>
                <a:gd name="connsiteX9" fmla="*/ 117622 w 155736"/>
                <a:gd name="connsiteY9" fmla="*/ 0 h 311645"/>
                <a:gd name="connsiteX10" fmla="*/ 143818 w 155736"/>
                <a:gd name="connsiteY10" fmla="*/ 175245 h 31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736" h="311645">
                  <a:moveTo>
                    <a:pt x="116719" y="225830"/>
                  </a:moveTo>
                  <a:cubicBezTo>
                    <a:pt x="113105" y="230347"/>
                    <a:pt x="109492" y="234864"/>
                    <a:pt x="104975" y="239380"/>
                  </a:cubicBezTo>
                  <a:lnTo>
                    <a:pt x="34516" y="311646"/>
                  </a:lnTo>
                  <a:lnTo>
                    <a:pt x="3804" y="213184"/>
                  </a:lnTo>
                  <a:cubicBezTo>
                    <a:pt x="-5230" y="183374"/>
                    <a:pt x="1997" y="149951"/>
                    <a:pt x="23676" y="127368"/>
                  </a:cubicBezTo>
                  <a:lnTo>
                    <a:pt x="73359" y="74072"/>
                  </a:lnTo>
                  <a:cubicBezTo>
                    <a:pt x="77876" y="69556"/>
                    <a:pt x="82392" y="63233"/>
                    <a:pt x="85102" y="57813"/>
                  </a:cubicBezTo>
                  <a:lnTo>
                    <a:pt x="115815" y="903"/>
                  </a:lnTo>
                  <a:cubicBezTo>
                    <a:pt x="115815" y="903"/>
                    <a:pt x="115815" y="0"/>
                    <a:pt x="116719" y="0"/>
                  </a:cubicBezTo>
                  <a:cubicBezTo>
                    <a:pt x="117622" y="0"/>
                    <a:pt x="117622" y="0"/>
                    <a:pt x="117622" y="0"/>
                  </a:cubicBezTo>
                  <a:cubicBezTo>
                    <a:pt x="156465" y="50586"/>
                    <a:pt x="166401" y="115625"/>
                    <a:pt x="143818" y="175245"/>
                  </a:cubicBezTo>
                </a:path>
              </a:pathLst>
            </a:custGeom>
            <a:solidFill>
              <a:srgbClr val="6D6A3A"/>
            </a:solidFill>
            <a:ln w="9028" cap="flat">
              <a:noFill/>
              <a:prstDash val="solid"/>
              <a:miter/>
            </a:ln>
          </p:spPr>
          <p:txBody>
            <a:bodyPr rtlCol="0" anchor="ctr"/>
            <a:lstStyle/>
            <a:p>
              <a:endParaRPr lang="en-US"/>
            </a:p>
          </p:txBody>
        </p:sp>
        <p:sp>
          <p:nvSpPr>
            <p:cNvPr id="8" name="Freeform 214">
              <a:extLst>
                <a:ext uri="{FF2B5EF4-FFF2-40B4-BE49-F238E27FC236}">
                  <a16:creationId xmlns:a16="http://schemas.microsoft.com/office/drawing/2014/main" id="{AB2FDC74-75ED-14CA-CC3C-4BDA29CA28CA}"/>
                </a:ext>
              </a:extLst>
            </p:cNvPr>
            <p:cNvSpPr/>
            <p:nvPr/>
          </p:nvSpPr>
          <p:spPr>
            <a:xfrm>
              <a:off x="6066118" y="2521921"/>
              <a:ext cx="90137" cy="249316"/>
            </a:xfrm>
            <a:custGeom>
              <a:avLst/>
              <a:gdLst>
                <a:gd name="connsiteX0" fmla="*/ 0 w 90137"/>
                <a:gd name="connsiteY0" fmla="*/ 130982 h 249316"/>
                <a:gd name="connsiteX1" fmla="*/ 52393 w 90137"/>
                <a:gd name="connsiteY1" fmla="*/ 27100 h 249316"/>
                <a:gd name="connsiteX2" fmla="*/ 89429 w 90137"/>
                <a:gd name="connsiteY2" fmla="*/ 0 h 249316"/>
                <a:gd name="connsiteX3" fmla="*/ 85816 w 90137"/>
                <a:gd name="connsiteY3" fmla="*/ 43359 h 249316"/>
                <a:gd name="connsiteX4" fmla="*/ 73169 w 90137"/>
                <a:gd name="connsiteY4" fmla="*/ 56909 h 249316"/>
                <a:gd name="connsiteX5" fmla="*/ 46973 w 90137"/>
                <a:gd name="connsiteY5" fmla="*/ 169824 h 249316"/>
                <a:gd name="connsiteX6" fmla="*/ 72266 w 90137"/>
                <a:gd name="connsiteY6" fmla="*/ 249317 h 249316"/>
                <a:gd name="connsiteX7" fmla="*/ 51489 w 90137"/>
                <a:gd name="connsiteY7" fmla="*/ 233960 h 249316"/>
                <a:gd name="connsiteX8" fmla="*/ 0 w 90137"/>
                <a:gd name="connsiteY8" fmla="*/ 130982 h 24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37" h="249316">
                  <a:moveTo>
                    <a:pt x="0" y="130982"/>
                  </a:moveTo>
                  <a:cubicBezTo>
                    <a:pt x="0" y="89428"/>
                    <a:pt x="18970" y="51489"/>
                    <a:pt x="52393" y="27100"/>
                  </a:cubicBezTo>
                  <a:lnTo>
                    <a:pt x="89429" y="0"/>
                  </a:lnTo>
                  <a:cubicBezTo>
                    <a:pt x="91236" y="13550"/>
                    <a:pt x="89429" y="28003"/>
                    <a:pt x="85816" y="43359"/>
                  </a:cubicBezTo>
                  <a:lnTo>
                    <a:pt x="73169" y="56909"/>
                  </a:lnTo>
                  <a:cubicBezTo>
                    <a:pt x="45166" y="87622"/>
                    <a:pt x="35229" y="130982"/>
                    <a:pt x="46973" y="169824"/>
                  </a:cubicBezTo>
                  <a:lnTo>
                    <a:pt x="72266" y="249317"/>
                  </a:lnTo>
                  <a:lnTo>
                    <a:pt x="51489" y="233960"/>
                  </a:lnTo>
                  <a:cubicBezTo>
                    <a:pt x="18970" y="210474"/>
                    <a:pt x="0" y="172534"/>
                    <a:pt x="0" y="130982"/>
                  </a:cubicBezTo>
                  <a:close/>
                </a:path>
              </a:pathLst>
            </a:custGeom>
            <a:solidFill>
              <a:srgbClr val="6D6A3A"/>
            </a:solidFill>
            <a:ln w="9028" cap="flat">
              <a:noFill/>
              <a:prstDash val="solid"/>
              <a:miter/>
            </a:ln>
          </p:spPr>
          <p:txBody>
            <a:bodyPr rtlCol="0" anchor="ctr"/>
            <a:lstStyle/>
            <a:p>
              <a:endParaRPr lang="en-US"/>
            </a:p>
          </p:txBody>
        </p:sp>
        <p:grpSp>
          <p:nvGrpSpPr>
            <p:cNvPr id="9" name="Graphic 2">
              <a:extLst>
                <a:ext uri="{FF2B5EF4-FFF2-40B4-BE49-F238E27FC236}">
                  <a16:creationId xmlns:a16="http://schemas.microsoft.com/office/drawing/2014/main" id="{5A2AF63F-0397-4DC4-5CC1-2C2ABF36EC4D}"/>
                </a:ext>
              </a:extLst>
            </p:cNvPr>
            <p:cNvGrpSpPr/>
            <p:nvPr/>
          </p:nvGrpSpPr>
          <p:grpSpPr>
            <a:xfrm>
              <a:off x="5591874" y="2370217"/>
              <a:ext cx="948345" cy="850874"/>
              <a:chOff x="5591874" y="2370217"/>
              <a:chExt cx="948345" cy="850874"/>
            </a:xfrm>
            <a:grpFill/>
          </p:grpSpPr>
          <p:sp>
            <p:nvSpPr>
              <p:cNvPr id="10" name="Freeform 216">
                <a:extLst>
                  <a:ext uri="{FF2B5EF4-FFF2-40B4-BE49-F238E27FC236}">
                    <a16:creationId xmlns:a16="http://schemas.microsoft.com/office/drawing/2014/main" id="{69075308-DA55-B58A-F0B4-40C66CC9DA16}"/>
                  </a:ext>
                </a:extLst>
              </p:cNvPr>
              <p:cNvSpPr/>
              <p:nvPr/>
            </p:nvSpPr>
            <p:spPr>
              <a:xfrm>
                <a:off x="5591874" y="2460359"/>
                <a:ext cx="948345" cy="758021"/>
              </a:xfrm>
              <a:custGeom>
                <a:avLst/>
                <a:gdLst>
                  <a:gd name="connsiteX0" fmla="*/ 943068 w 948345"/>
                  <a:gd name="connsiteY0" fmla="*/ 515932 h 758021"/>
                  <a:gd name="connsiteX1" fmla="*/ 874415 w 948345"/>
                  <a:gd name="connsiteY1" fmla="*/ 487026 h 758021"/>
                  <a:gd name="connsiteX2" fmla="*/ 832863 w 948345"/>
                  <a:gd name="connsiteY2" fmla="*/ 501479 h 758021"/>
                  <a:gd name="connsiteX3" fmla="*/ 787696 w 948345"/>
                  <a:gd name="connsiteY3" fmla="*/ 461733 h 758021"/>
                  <a:gd name="connsiteX4" fmla="*/ 578126 w 948345"/>
                  <a:gd name="connsiteY4" fmla="*/ 412050 h 758021"/>
                  <a:gd name="connsiteX5" fmla="*/ 578126 w 948345"/>
                  <a:gd name="connsiteY5" fmla="*/ 373207 h 758021"/>
                  <a:gd name="connsiteX6" fmla="*/ 660328 w 948345"/>
                  <a:gd name="connsiteY6" fmla="*/ 287392 h 758021"/>
                  <a:gd name="connsiteX7" fmla="*/ 673878 w 948345"/>
                  <a:gd name="connsiteY7" fmla="*/ 272035 h 758021"/>
                  <a:gd name="connsiteX8" fmla="*/ 672071 w 948345"/>
                  <a:gd name="connsiteY8" fmla="*/ 252162 h 758021"/>
                  <a:gd name="connsiteX9" fmla="*/ 652198 w 948345"/>
                  <a:gd name="connsiteY9" fmla="*/ 253969 h 758021"/>
                  <a:gd name="connsiteX10" fmla="*/ 640455 w 948345"/>
                  <a:gd name="connsiteY10" fmla="*/ 267519 h 758021"/>
                  <a:gd name="connsiteX11" fmla="*/ 569996 w 948345"/>
                  <a:gd name="connsiteY11" fmla="*/ 339784 h 758021"/>
                  <a:gd name="connsiteX12" fmla="*/ 539283 w 948345"/>
                  <a:gd name="connsiteY12" fmla="*/ 241322 h 758021"/>
                  <a:gd name="connsiteX13" fmla="*/ 559156 w 948345"/>
                  <a:gd name="connsiteY13" fmla="*/ 155506 h 758021"/>
                  <a:gd name="connsiteX14" fmla="*/ 608839 w 948345"/>
                  <a:gd name="connsiteY14" fmla="*/ 102211 h 758021"/>
                  <a:gd name="connsiteX15" fmla="*/ 620582 w 948345"/>
                  <a:gd name="connsiteY15" fmla="*/ 85951 h 758021"/>
                  <a:gd name="connsiteX16" fmla="*/ 651295 w 948345"/>
                  <a:gd name="connsiteY16" fmla="*/ 29041 h 758021"/>
                  <a:gd name="connsiteX17" fmla="*/ 652198 w 948345"/>
                  <a:gd name="connsiteY17" fmla="*/ 28138 h 758021"/>
                  <a:gd name="connsiteX18" fmla="*/ 653101 w 948345"/>
                  <a:gd name="connsiteY18" fmla="*/ 28138 h 758021"/>
                  <a:gd name="connsiteX19" fmla="*/ 679298 w 948345"/>
                  <a:gd name="connsiteY19" fmla="*/ 203383 h 758021"/>
                  <a:gd name="connsiteX20" fmla="*/ 687428 w 948345"/>
                  <a:gd name="connsiteY20" fmla="*/ 221449 h 758021"/>
                  <a:gd name="connsiteX21" fmla="*/ 705494 w 948345"/>
                  <a:gd name="connsiteY21" fmla="*/ 213319 h 758021"/>
                  <a:gd name="connsiteX22" fmla="*/ 674781 w 948345"/>
                  <a:gd name="connsiteY22" fmla="*/ 10975 h 758021"/>
                  <a:gd name="connsiteX23" fmla="*/ 649488 w 948345"/>
                  <a:gd name="connsiteY23" fmla="*/ 136 h 758021"/>
                  <a:gd name="connsiteX24" fmla="*/ 626002 w 948345"/>
                  <a:gd name="connsiteY24" fmla="*/ 15492 h 758021"/>
                  <a:gd name="connsiteX25" fmla="*/ 595289 w 948345"/>
                  <a:gd name="connsiteY25" fmla="*/ 72401 h 758021"/>
                  <a:gd name="connsiteX26" fmla="*/ 587159 w 948345"/>
                  <a:gd name="connsiteY26" fmla="*/ 83241 h 758021"/>
                  <a:gd name="connsiteX27" fmla="*/ 582642 w 948345"/>
                  <a:gd name="connsiteY27" fmla="*/ 88661 h 758021"/>
                  <a:gd name="connsiteX28" fmla="*/ 579029 w 948345"/>
                  <a:gd name="connsiteY28" fmla="*/ 61561 h 758021"/>
                  <a:gd name="connsiteX29" fmla="*/ 566383 w 948345"/>
                  <a:gd name="connsiteY29" fmla="*/ 47108 h 758021"/>
                  <a:gd name="connsiteX30" fmla="*/ 547413 w 948345"/>
                  <a:gd name="connsiteY30" fmla="*/ 49818 h 758021"/>
                  <a:gd name="connsiteX31" fmla="*/ 500440 w 948345"/>
                  <a:gd name="connsiteY31" fmla="*/ 84144 h 758021"/>
                  <a:gd name="connsiteX32" fmla="*/ 436304 w 948345"/>
                  <a:gd name="connsiteY32" fmla="*/ 209706 h 758021"/>
                  <a:gd name="connsiteX33" fmla="*/ 499537 w 948345"/>
                  <a:gd name="connsiteY33" fmla="*/ 336171 h 758021"/>
                  <a:gd name="connsiteX34" fmla="*/ 549219 w 948345"/>
                  <a:gd name="connsiteY34" fmla="*/ 373207 h 758021"/>
                  <a:gd name="connsiteX35" fmla="*/ 549219 w 948345"/>
                  <a:gd name="connsiteY35" fmla="*/ 420180 h 758021"/>
                  <a:gd name="connsiteX36" fmla="*/ 525733 w 948345"/>
                  <a:gd name="connsiteY36" fmla="*/ 431019 h 758021"/>
                  <a:gd name="connsiteX37" fmla="*/ 403785 w 948345"/>
                  <a:gd name="connsiteY37" fmla="*/ 497865 h 758021"/>
                  <a:gd name="connsiteX38" fmla="*/ 395655 w 948345"/>
                  <a:gd name="connsiteY38" fmla="*/ 497865 h 758021"/>
                  <a:gd name="connsiteX39" fmla="*/ 326099 w 948345"/>
                  <a:gd name="connsiteY39" fmla="*/ 471669 h 758021"/>
                  <a:gd name="connsiteX40" fmla="*/ 152661 w 948345"/>
                  <a:gd name="connsiteY40" fmla="*/ 471669 h 758021"/>
                  <a:gd name="connsiteX41" fmla="*/ 119239 w 948345"/>
                  <a:gd name="connsiteY41" fmla="*/ 451796 h 758021"/>
                  <a:gd name="connsiteX42" fmla="*/ 13550 w 948345"/>
                  <a:gd name="connsiteY42" fmla="*/ 451796 h 758021"/>
                  <a:gd name="connsiteX43" fmla="*/ 0 w 948345"/>
                  <a:gd name="connsiteY43" fmla="*/ 465346 h 758021"/>
                  <a:gd name="connsiteX44" fmla="*/ 13550 w 948345"/>
                  <a:gd name="connsiteY44" fmla="*/ 478896 h 758021"/>
                  <a:gd name="connsiteX45" fmla="*/ 119239 w 948345"/>
                  <a:gd name="connsiteY45" fmla="*/ 478896 h 758021"/>
                  <a:gd name="connsiteX46" fmla="*/ 130078 w 948345"/>
                  <a:gd name="connsiteY46" fmla="*/ 489735 h 758021"/>
                  <a:gd name="connsiteX47" fmla="*/ 130078 w 948345"/>
                  <a:gd name="connsiteY47" fmla="*/ 530385 h 758021"/>
                  <a:gd name="connsiteX48" fmla="*/ 143628 w 948345"/>
                  <a:gd name="connsiteY48" fmla="*/ 543935 h 758021"/>
                  <a:gd name="connsiteX49" fmla="*/ 157178 w 948345"/>
                  <a:gd name="connsiteY49" fmla="*/ 530385 h 758021"/>
                  <a:gd name="connsiteX50" fmla="*/ 157178 w 948345"/>
                  <a:gd name="connsiteY50" fmla="*/ 497865 h 758021"/>
                  <a:gd name="connsiteX51" fmla="*/ 326099 w 948345"/>
                  <a:gd name="connsiteY51" fmla="*/ 497865 h 758021"/>
                  <a:gd name="connsiteX52" fmla="*/ 380298 w 948345"/>
                  <a:gd name="connsiteY52" fmla="*/ 520449 h 758021"/>
                  <a:gd name="connsiteX53" fmla="*/ 390235 w 948345"/>
                  <a:gd name="connsiteY53" fmla="*/ 524965 h 758021"/>
                  <a:gd name="connsiteX54" fmla="*/ 561866 w 948345"/>
                  <a:gd name="connsiteY54" fmla="*/ 524965 h 758021"/>
                  <a:gd name="connsiteX55" fmla="*/ 597999 w 948345"/>
                  <a:gd name="connsiteY55" fmla="*/ 561098 h 758021"/>
                  <a:gd name="connsiteX56" fmla="*/ 561866 w 948345"/>
                  <a:gd name="connsiteY56" fmla="*/ 597231 h 758021"/>
                  <a:gd name="connsiteX57" fmla="*/ 422754 w 948345"/>
                  <a:gd name="connsiteY57" fmla="*/ 597231 h 758021"/>
                  <a:gd name="connsiteX58" fmla="*/ 405591 w 948345"/>
                  <a:gd name="connsiteY58" fmla="*/ 604457 h 758021"/>
                  <a:gd name="connsiteX59" fmla="*/ 382105 w 948345"/>
                  <a:gd name="connsiteY59" fmla="*/ 627944 h 758021"/>
                  <a:gd name="connsiteX60" fmla="*/ 382105 w 948345"/>
                  <a:gd name="connsiteY60" fmla="*/ 647817 h 758021"/>
                  <a:gd name="connsiteX61" fmla="*/ 392041 w 948345"/>
                  <a:gd name="connsiteY61" fmla="*/ 652333 h 758021"/>
                  <a:gd name="connsiteX62" fmla="*/ 401978 w 948345"/>
                  <a:gd name="connsiteY62" fmla="*/ 647817 h 758021"/>
                  <a:gd name="connsiteX63" fmla="*/ 424561 w 948345"/>
                  <a:gd name="connsiteY63" fmla="*/ 625234 h 758021"/>
                  <a:gd name="connsiteX64" fmla="*/ 561866 w 948345"/>
                  <a:gd name="connsiteY64" fmla="*/ 625234 h 758021"/>
                  <a:gd name="connsiteX65" fmla="*/ 604322 w 948345"/>
                  <a:gd name="connsiteY65" fmla="*/ 608974 h 758021"/>
                  <a:gd name="connsiteX66" fmla="*/ 883448 w 948345"/>
                  <a:gd name="connsiteY66" fmla="*/ 510512 h 758021"/>
                  <a:gd name="connsiteX67" fmla="*/ 917775 w 948345"/>
                  <a:gd name="connsiteY67" fmla="*/ 524965 h 758021"/>
                  <a:gd name="connsiteX68" fmla="*/ 905128 w 948345"/>
                  <a:gd name="connsiteY68" fmla="*/ 561098 h 758021"/>
                  <a:gd name="connsiteX69" fmla="*/ 604322 w 948345"/>
                  <a:gd name="connsiteY69" fmla="*/ 717373 h 758021"/>
                  <a:gd name="connsiteX70" fmla="*/ 547413 w 948345"/>
                  <a:gd name="connsiteY70" fmla="*/ 730922 h 758021"/>
                  <a:gd name="connsiteX71" fmla="*/ 523023 w 948345"/>
                  <a:gd name="connsiteY71" fmla="*/ 730922 h 758021"/>
                  <a:gd name="connsiteX72" fmla="*/ 509473 w 948345"/>
                  <a:gd name="connsiteY72" fmla="*/ 744472 h 758021"/>
                  <a:gd name="connsiteX73" fmla="*/ 523023 w 948345"/>
                  <a:gd name="connsiteY73" fmla="*/ 758022 h 758021"/>
                  <a:gd name="connsiteX74" fmla="*/ 547413 w 948345"/>
                  <a:gd name="connsiteY74" fmla="*/ 758022 h 758021"/>
                  <a:gd name="connsiteX75" fmla="*/ 617872 w 948345"/>
                  <a:gd name="connsiteY75" fmla="*/ 740859 h 758021"/>
                  <a:gd name="connsiteX76" fmla="*/ 918678 w 948345"/>
                  <a:gd name="connsiteY76" fmla="*/ 584584 h 758021"/>
                  <a:gd name="connsiteX77" fmla="*/ 943068 w 948345"/>
                  <a:gd name="connsiteY77" fmla="*/ 515932 h 758021"/>
                  <a:gd name="connsiteX78" fmla="*/ 943068 w 948345"/>
                  <a:gd name="connsiteY78" fmla="*/ 515932 h 758021"/>
                  <a:gd name="connsiteX79" fmla="*/ 465211 w 948345"/>
                  <a:gd name="connsiteY79" fmla="*/ 211512 h 758021"/>
                  <a:gd name="connsiteX80" fmla="*/ 517603 w 948345"/>
                  <a:gd name="connsiteY80" fmla="*/ 107631 h 758021"/>
                  <a:gd name="connsiteX81" fmla="*/ 554639 w 948345"/>
                  <a:gd name="connsiteY81" fmla="*/ 80531 h 758021"/>
                  <a:gd name="connsiteX82" fmla="*/ 551026 w 948345"/>
                  <a:gd name="connsiteY82" fmla="*/ 123890 h 758021"/>
                  <a:gd name="connsiteX83" fmla="*/ 538380 w 948345"/>
                  <a:gd name="connsiteY83" fmla="*/ 137440 h 758021"/>
                  <a:gd name="connsiteX84" fmla="*/ 512183 w 948345"/>
                  <a:gd name="connsiteY84" fmla="*/ 250355 h 758021"/>
                  <a:gd name="connsiteX85" fmla="*/ 537476 w 948345"/>
                  <a:gd name="connsiteY85" fmla="*/ 329848 h 758021"/>
                  <a:gd name="connsiteX86" fmla="*/ 516700 w 948345"/>
                  <a:gd name="connsiteY86" fmla="*/ 314491 h 758021"/>
                  <a:gd name="connsiteX87" fmla="*/ 465211 w 948345"/>
                  <a:gd name="connsiteY87" fmla="*/ 211512 h 758021"/>
                  <a:gd name="connsiteX88" fmla="*/ 561866 w 948345"/>
                  <a:gd name="connsiteY88" fmla="*/ 499672 h 758021"/>
                  <a:gd name="connsiteX89" fmla="*/ 462501 w 948345"/>
                  <a:gd name="connsiteY89" fmla="*/ 499672 h 758021"/>
                  <a:gd name="connsiteX90" fmla="*/ 540186 w 948345"/>
                  <a:gd name="connsiteY90" fmla="*/ 457216 h 758021"/>
                  <a:gd name="connsiteX91" fmla="*/ 769630 w 948345"/>
                  <a:gd name="connsiteY91" fmla="*/ 482509 h 758021"/>
                  <a:gd name="connsiteX92" fmla="*/ 803053 w 948345"/>
                  <a:gd name="connsiteY92" fmla="*/ 511415 h 758021"/>
                  <a:gd name="connsiteX93" fmla="*/ 626002 w 948345"/>
                  <a:gd name="connsiteY93" fmla="*/ 573745 h 758021"/>
                  <a:gd name="connsiteX94" fmla="*/ 626905 w 948345"/>
                  <a:gd name="connsiteY94" fmla="*/ 562905 h 758021"/>
                  <a:gd name="connsiteX95" fmla="*/ 561866 w 948345"/>
                  <a:gd name="connsiteY95" fmla="*/ 499672 h 758021"/>
                  <a:gd name="connsiteX96" fmla="*/ 561866 w 948345"/>
                  <a:gd name="connsiteY96" fmla="*/ 499672 h 75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948345" h="758021">
                    <a:moveTo>
                      <a:pt x="943068" y="515932"/>
                    </a:moveTo>
                    <a:cubicBezTo>
                      <a:pt x="931325" y="489735"/>
                      <a:pt x="901515" y="477089"/>
                      <a:pt x="874415" y="487026"/>
                    </a:cubicBezTo>
                    <a:lnTo>
                      <a:pt x="832863" y="501479"/>
                    </a:lnTo>
                    <a:lnTo>
                      <a:pt x="787696" y="461733"/>
                    </a:lnTo>
                    <a:cubicBezTo>
                      <a:pt x="729884" y="411147"/>
                      <a:pt x="651295" y="393080"/>
                      <a:pt x="578126" y="412050"/>
                    </a:cubicBezTo>
                    <a:lnTo>
                      <a:pt x="578126" y="373207"/>
                    </a:lnTo>
                    <a:lnTo>
                      <a:pt x="660328" y="287392"/>
                    </a:lnTo>
                    <a:cubicBezTo>
                      <a:pt x="664845" y="282875"/>
                      <a:pt x="669361" y="277455"/>
                      <a:pt x="673878" y="272035"/>
                    </a:cubicBezTo>
                    <a:cubicBezTo>
                      <a:pt x="678394" y="265712"/>
                      <a:pt x="677491" y="257582"/>
                      <a:pt x="672071" y="252162"/>
                    </a:cubicBezTo>
                    <a:cubicBezTo>
                      <a:pt x="665748" y="247645"/>
                      <a:pt x="657618" y="248549"/>
                      <a:pt x="652198" y="253969"/>
                    </a:cubicBezTo>
                    <a:cubicBezTo>
                      <a:pt x="648585" y="258485"/>
                      <a:pt x="644971" y="263002"/>
                      <a:pt x="640455" y="267519"/>
                    </a:cubicBezTo>
                    <a:lnTo>
                      <a:pt x="569996" y="339784"/>
                    </a:lnTo>
                    <a:lnTo>
                      <a:pt x="539283" y="241322"/>
                    </a:lnTo>
                    <a:cubicBezTo>
                      <a:pt x="530250" y="211512"/>
                      <a:pt x="537476" y="178089"/>
                      <a:pt x="559156" y="155506"/>
                    </a:cubicBezTo>
                    <a:lnTo>
                      <a:pt x="608839" y="102211"/>
                    </a:lnTo>
                    <a:cubicBezTo>
                      <a:pt x="613355" y="97694"/>
                      <a:pt x="617872" y="91371"/>
                      <a:pt x="620582" y="85951"/>
                    </a:cubicBezTo>
                    <a:lnTo>
                      <a:pt x="651295" y="29041"/>
                    </a:lnTo>
                    <a:cubicBezTo>
                      <a:pt x="651295" y="29041"/>
                      <a:pt x="651295" y="28138"/>
                      <a:pt x="652198" y="28138"/>
                    </a:cubicBezTo>
                    <a:cubicBezTo>
                      <a:pt x="653101" y="28138"/>
                      <a:pt x="653101" y="28138"/>
                      <a:pt x="653101" y="28138"/>
                    </a:cubicBezTo>
                    <a:cubicBezTo>
                      <a:pt x="691944" y="78724"/>
                      <a:pt x="701881" y="143763"/>
                      <a:pt x="679298" y="203383"/>
                    </a:cubicBezTo>
                    <a:cubicBezTo>
                      <a:pt x="676588" y="210609"/>
                      <a:pt x="680201" y="218739"/>
                      <a:pt x="687428" y="221449"/>
                    </a:cubicBezTo>
                    <a:cubicBezTo>
                      <a:pt x="694654" y="224159"/>
                      <a:pt x="702784" y="220546"/>
                      <a:pt x="705494" y="213319"/>
                    </a:cubicBezTo>
                    <a:cubicBezTo>
                      <a:pt x="731690" y="144667"/>
                      <a:pt x="719947" y="68788"/>
                      <a:pt x="674781" y="10975"/>
                    </a:cubicBezTo>
                    <a:cubicBezTo>
                      <a:pt x="668458" y="2845"/>
                      <a:pt x="659425" y="-768"/>
                      <a:pt x="649488" y="136"/>
                    </a:cubicBezTo>
                    <a:cubicBezTo>
                      <a:pt x="639552" y="1039"/>
                      <a:pt x="631422" y="6458"/>
                      <a:pt x="626002" y="15492"/>
                    </a:cubicBezTo>
                    <a:lnTo>
                      <a:pt x="595289" y="72401"/>
                    </a:lnTo>
                    <a:cubicBezTo>
                      <a:pt x="593482" y="76014"/>
                      <a:pt x="590772" y="79628"/>
                      <a:pt x="587159" y="83241"/>
                    </a:cubicBezTo>
                    <a:lnTo>
                      <a:pt x="582642" y="88661"/>
                    </a:lnTo>
                    <a:cubicBezTo>
                      <a:pt x="582642" y="79628"/>
                      <a:pt x="580836" y="70595"/>
                      <a:pt x="579029" y="61561"/>
                    </a:cubicBezTo>
                    <a:cubicBezTo>
                      <a:pt x="577222" y="55238"/>
                      <a:pt x="572706" y="49818"/>
                      <a:pt x="566383" y="47108"/>
                    </a:cubicBezTo>
                    <a:cubicBezTo>
                      <a:pt x="560059" y="44398"/>
                      <a:pt x="552833" y="46205"/>
                      <a:pt x="547413" y="49818"/>
                    </a:cubicBezTo>
                    <a:lnTo>
                      <a:pt x="500440" y="84144"/>
                    </a:lnTo>
                    <a:cubicBezTo>
                      <a:pt x="459791" y="113954"/>
                      <a:pt x="436304" y="160023"/>
                      <a:pt x="436304" y="209706"/>
                    </a:cubicBezTo>
                    <a:cubicBezTo>
                      <a:pt x="436304" y="259388"/>
                      <a:pt x="458887" y="306361"/>
                      <a:pt x="499537" y="336171"/>
                    </a:cubicBezTo>
                    <a:lnTo>
                      <a:pt x="549219" y="373207"/>
                    </a:lnTo>
                    <a:lnTo>
                      <a:pt x="549219" y="420180"/>
                    </a:lnTo>
                    <a:cubicBezTo>
                      <a:pt x="541090" y="423793"/>
                      <a:pt x="532960" y="427407"/>
                      <a:pt x="525733" y="431019"/>
                    </a:cubicBezTo>
                    <a:lnTo>
                      <a:pt x="403785" y="497865"/>
                    </a:lnTo>
                    <a:lnTo>
                      <a:pt x="395655" y="497865"/>
                    </a:lnTo>
                    <a:cubicBezTo>
                      <a:pt x="376685" y="480702"/>
                      <a:pt x="352295" y="471669"/>
                      <a:pt x="326099" y="471669"/>
                    </a:cubicBezTo>
                    <a:lnTo>
                      <a:pt x="152661" y="471669"/>
                    </a:lnTo>
                    <a:cubicBezTo>
                      <a:pt x="146338" y="459926"/>
                      <a:pt x="133691" y="451796"/>
                      <a:pt x="119239" y="451796"/>
                    </a:cubicBezTo>
                    <a:lnTo>
                      <a:pt x="13550" y="451796"/>
                    </a:lnTo>
                    <a:cubicBezTo>
                      <a:pt x="6323" y="451796"/>
                      <a:pt x="0" y="458119"/>
                      <a:pt x="0" y="465346"/>
                    </a:cubicBezTo>
                    <a:cubicBezTo>
                      <a:pt x="0" y="472573"/>
                      <a:pt x="6323" y="478896"/>
                      <a:pt x="13550" y="478896"/>
                    </a:cubicBezTo>
                    <a:lnTo>
                      <a:pt x="119239" y="478896"/>
                    </a:lnTo>
                    <a:cubicBezTo>
                      <a:pt x="125562" y="478896"/>
                      <a:pt x="130078" y="483413"/>
                      <a:pt x="130078" y="489735"/>
                    </a:cubicBezTo>
                    <a:lnTo>
                      <a:pt x="130078" y="530385"/>
                    </a:lnTo>
                    <a:cubicBezTo>
                      <a:pt x="130078" y="537612"/>
                      <a:pt x="136402" y="543935"/>
                      <a:pt x="143628" y="543935"/>
                    </a:cubicBezTo>
                    <a:cubicBezTo>
                      <a:pt x="150855" y="543935"/>
                      <a:pt x="157178" y="537612"/>
                      <a:pt x="157178" y="530385"/>
                    </a:cubicBezTo>
                    <a:lnTo>
                      <a:pt x="157178" y="497865"/>
                    </a:lnTo>
                    <a:lnTo>
                      <a:pt x="326099" y="497865"/>
                    </a:lnTo>
                    <a:cubicBezTo>
                      <a:pt x="346875" y="497865"/>
                      <a:pt x="365845" y="505996"/>
                      <a:pt x="380298" y="520449"/>
                    </a:cubicBezTo>
                    <a:cubicBezTo>
                      <a:pt x="383008" y="523158"/>
                      <a:pt x="386621" y="524965"/>
                      <a:pt x="390235" y="524965"/>
                    </a:cubicBezTo>
                    <a:lnTo>
                      <a:pt x="561866" y="524965"/>
                    </a:lnTo>
                    <a:cubicBezTo>
                      <a:pt x="581739" y="524965"/>
                      <a:pt x="597999" y="541225"/>
                      <a:pt x="597999" y="561098"/>
                    </a:cubicBezTo>
                    <a:cubicBezTo>
                      <a:pt x="597999" y="580971"/>
                      <a:pt x="581739" y="597231"/>
                      <a:pt x="561866" y="597231"/>
                    </a:cubicBezTo>
                    <a:lnTo>
                      <a:pt x="422754" y="597231"/>
                    </a:lnTo>
                    <a:cubicBezTo>
                      <a:pt x="416431" y="597231"/>
                      <a:pt x="410108" y="599941"/>
                      <a:pt x="405591" y="604457"/>
                    </a:cubicBezTo>
                    <a:lnTo>
                      <a:pt x="382105" y="627944"/>
                    </a:lnTo>
                    <a:cubicBezTo>
                      <a:pt x="376685" y="633364"/>
                      <a:pt x="376685" y="642397"/>
                      <a:pt x="382105" y="647817"/>
                    </a:cubicBezTo>
                    <a:cubicBezTo>
                      <a:pt x="384815" y="650527"/>
                      <a:pt x="388428" y="652333"/>
                      <a:pt x="392041" y="652333"/>
                    </a:cubicBezTo>
                    <a:cubicBezTo>
                      <a:pt x="395655" y="652333"/>
                      <a:pt x="399268" y="650527"/>
                      <a:pt x="401978" y="647817"/>
                    </a:cubicBezTo>
                    <a:lnTo>
                      <a:pt x="424561" y="625234"/>
                    </a:lnTo>
                    <a:lnTo>
                      <a:pt x="561866" y="625234"/>
                    </a:lnTo>
                    <a:cubicBezTo>
                      <a:pt x="578126" y="625234"/>
                      <a:pt x="592579" y="618911"/>
                      <a:pt x="604322" y="608974"/>
                    </a:cubicBezTo>
                    <a:lnTo>
                      <a:pt x="883448" y="510512"/>
                    </a:lnTo>
                    <a:cubicBezTo>
                      <a:pt x="896998" y="505996"/>
                      <a:pt x="912355" y="512318"/>
                      <a:pt x="917775" y="524965"/>
                    </a:cubicBezTo>
                    <a:cubicBezTo>
                      <a:pt x="924098" y="538515"/>
                      <a:pt x="918678" y="554775"/>
                      <a:pt x="905128" y="561098"/>
                    </a:cubicBezTo>
                    <a:lnTo>
                      <a:pt x="604322" y="717373"/>
                    </a:lnTo>
                    <a:cubicBezTo>
                      <a:pt x="586256" y="726406"/>
                      <a:pt x="567286" y="730922"/>
                      <a:pt x="547413" y="730922"/>
                    </a:cubicBezTo>
                    <a:lnTo>
                      <a:pt x="523023" y="730922"/>
                    </a:lnTo>
                    <a:cubicBezTo>
                      <a:pt x="515797" y="730922"/>
                      <a:pt x="509473" y="737246"/>
                      <a:pt x="509473" y="744472"/>
                    </a:cubicBezTo>
                    <a:cubicBezTo>
                      <a:pt x="509473" y="751699"/>
                      <a:pt x="515797" y="758022"/>
                      <a:pt x="523023" y="758022"/>
                    </a:cubicBezTo>
                    <a:lnTo>
                      <a:pt x="547413" y="758022"/>
                    </a:lnTo>
                    <a:cubicBezTo>
                      <a:pt x="571802" y="758022"/>
                      <a:pt x="596192" y="751699"/>
                      <a:pt x="617872" y="740859"/>
                    </a:cubicBezTo>
                    <a:lnTo>
                      <a:pt x="918678" y="584584"/>
                    </a:lnTo>
                    <a:cubicBezTo>
                      <a:pt x="944874" y="574648"/>
                      <a:pt x="955714" y="543032"/>
                      <a:pt x="943068" y="515932"/>
                    </a:cubicBezTo>
                    <a:lnTo>
                      <a:pt x="943068" y="515932"/>
                    </a:lnTo>
                    <a:close/>
                    <a:moveTo>
                      <a:pt x="465211" y="211512"/>
                    </a:moveTo>
                    <a:cubicBezTo>
                      <a:pt x="465211" y="169960"/>
                      <a:pt x="484180" y="132020"/>
                      <a:pt x="517603" y="107631"/>
                    </a:cubicBezTo>
                    <a:lnTo>
                      <a:pt x="554639" y="80531"/>
                    </a:lnTo>
                    <a:cubicBezTo>
                      <a:pt x="556446" y="94081"/>
                      <a:pt x="554639" y="108534"/>
                      <a:pt x="551026" y="123890"/>
                    </a:cubicBezTo>
                    <a:lnTo>
                      <a:pt x="538380" y="137440"/>
                    </a:lnTo>
                    <a:cubicBezTo>
                      <a:pt x="510377" y="168153"/>
                      <a:pt x="500440" y="211512"/>
                      <a:pt x="512183" y="250355"/>
                    </a:cubicBezTo>
                    <a:lnTo>
                      <a:pt x="537476" y="329848"/>
                    </a:lnTo>
                    <a:lnTo>
                      <a:pt x="516700" y="314491"/>
                    </a:lnTo>
                    <a:cubicBezTo>
                      <a:pt x="484180" y="291005"/>
                      <a:pt x="465211" y="253066"/>
                      <a:pt x="465211" y="211512"/>
                    </a:cubicBezTo>
                    <a:close/>
                    <a:moveTo>
                      <a:pt x="561866" y="499672"/>
                    </a:moveTo>
                    <a:lnTo>
                      <a:pt x="462501" y="499672"/>
                    </a:lnTo>
                    <a:lnTo>
                      <a:pt x="540186" y="457216"/>
                    </a:lnTo>
                    <a:cubicBezTo>
                      <a:pt x="614259" y="416567"/>
                      <a:pt x="706398" y="427407"/>
                      <a:pt x="769630" y="482509"/>
                    </a:cubicBezTo>
                    <a:lnTo>
                      <a:pt x="803053" y="511415"/>
                    </a:lnTo>
                    <a:lnTo>
                      <a:pt x="626002" y="573745"/>
                    </a:lnTo>
                    <a:cubicBezTo>
                      <a:pt x="626905" y="570131"/>
                      <a:pt x="626905" y="566518"/>
                      <a:pt x="626905" y="562905"/>
                    </a:cubicBezTo>
                    <a:cubicBezTo>
                      <a:pt x="626002" y="528579"/>
                      <a:pt x="597096" y="499672"/>
                      <a:pt x="561866" y="499672"/>
                    </a:cubicBezTo>
                    <a:lnTo>
                      <a:pt x="561866" y="499672"/>
                    </a:lnTo>
                    <a:close/>
                  </a:path>
                </a:pathLst>
              </a:custGeom>
              <a:grpFill/>
              <a:ln w="9028" cap="flat">
                <a:noFill/>
                <a:prstDash val="solid"/>
                <a:miter/>
              </a:ln>
            </p:spPr>
            <p:txBody>
              <a:bodyPr rtlCol="0" anchor="ctr"/>
              <a:lstStyle/>
              <a:p>
                <a:endParaRPr lang="en-US"/>
              </a:p>
            </p:txBody>
          </p:sp>
          <p:sp>
            <p:nvSpPr>
              <p:cNvPr id="11" name="Freeform 217">
                <a:extLst>
                  <a:ext uri="{FF2B5EF4-FFF2-40B4-BE49-F238E27FC236}">
                    <a16:creationId xmlns:a16="http://schemas.microsoft.com/office/drawing/2014/main" id="{DFABF6BC-70B7-8A7C-C66B-BD885F242A92}"/>
                  </a:ext>
                </a:extLst>
              </p:cNvPr>
              <p:cNvSpPr/>
              <p:nvPr/>
            </p:nvSpPr>
            <p:spPr>
              <a:xfrm>
                <a:off x="5591874" y="3039524"/>
                <a:ext cx="477039" cy="181567"/>
              </a:xfrm>
              <a:custGeom>
                <a:avLst/>
                <a:gdLst>
                  <a:gd name="connsiteX0" fmla="*/ 464307 w 477039"/>
                  <a:gd name="connsiteY0" fmla="*/ 154468 h 181567"/>
                  <a:gd name="connsiteX1" fmla="*/ 289063 w 477039"/>
                  <a:gd name="connsiteY1" fmla="*/ 154468 h 181567"/>
                  <a:gd name="connsiteX2" fmla="*/ 207764 w 477039"/>
                  <a:gd name="connsiteY2" fmla="*/ 124658 h 181567"/>
                  <a:gd name="connsiteX3" fmla="*/ 199634 w 477039"/>
                  <a:gd name="connsiteY3" fmla="*/ 117432 h 181567"/>
                  <a:gd name="connsiteX4" fmla="*/ 190601 w 477039"/>
                  <a:gd name="connsiteY4" fmla="*/ 113818 h 181567"/>
                  <a:gd name="connsiteX5" fmla="*/ 158081 w 477039"/>
                  <a:gd name="connsiteY5" fmla="*/ 113818 h 181567"/>
                  <a:gd name="connsiteX6" fmla="*/ 158081 w 477039"/>
                  <a:gd name="connsiteY6" fmla="*/ 13550 h 181567"/>
                  <a:gd name="connsiteX7" fmla="*/ 144531 w 477039"/>
                  <a:gd name="connsiteY7" fmla="*/ 0 h 181567"/>
                  <a:gd name="connsiteX8" fmla="*/ 130982 w 477039"/>
                  <a:gd name="connsiteY8" fmla="*/ 13550 h 181567"/>
                  <a:gd name="connsiteX9" fmla="*/ 130982 w 477039"/>
                  <a:gd name="connsiteY9" fmla="*/ 124658 h 181567"/>
                  <a:gd name="connsiteX10" fmla="*/ 120142 w 477039"/>
                  <a:gd name="connsiteY10" fmla="*/ 135498 h 181567"/>
                  <a:gd name="connsiteX11" fmla="*/ 13550 w 477039"/>
                  <a:gd name="connsiteY11" fmla="*/ 135498 h 181567"/>
                  <a:gd name="connsiteX12" fmla="*/ 0 w 477039"/>
                  <a:gd name="connsiteY12" fmla="*/ 149048 h 181567"/>
                  <a:gd name="connsiteX13" fmla="*/ 13550 w 477039"/>
                  <a:gd name="connsiteY13" fmla="*/ 162598 h 181567"/>
                  <a:gd name="connsiteX14" fmla="*/ 119239 w 477039"/>
                  <a:gd name="connsiteY14" fmla="*/ 162598 h 181567"/>
                  <a:gd name="connsiteX15" fmla="*/ 153565 w 477039"/>
                  <a:gd name="connsiteY15" fmla="*/ 140918 h 181567"/>
                  <a:gd name="connsiteX16" fmla="*/ 184278 w 477039"/>
                  <a:gd name="connsiteY16" fmla="*/ 140918 h 181567"/>
                  <a:gd name="connsiteX17" fmla="*/ 188794 w 477039"/>
                  <a:gd name="connsiteY17" fmla="*/ 144531 h 181567"/>
                  <a:gd name="connsiteX18" fmla="*/ 288160 w 477039"/>
                  <a:gd name="connsiteY18" fmla="*/ 181567 h 181567"/>
                  <a:gd name="connsiteX19" fmla="*/ 463404 w 477039"/>
                  <a:gd name="connsiteY19" fmla="*/ 181567 h 181567"/>
                  <a:gd name="connsiteX20" fmla="*/ 476954 w 477039"/>
                  <a:gd name="connsiteY20" fmla="*/ 168018 h 181567"/>
                  <a:gd name="connsiteX21" fmla="*/ 464307 w 477039"/>
                  <a:gd name="connsiteY21" fmla="*/ 154468 h 181567"/>
                  <a:gd name="connsiteX22" fmla="*/ 464307 w 477039"/>
                  <a:gd name="connsiteY22" fmla="*/ 154468 h 18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7039" h="181567">
                    <a:moveTo>
                      <a:pt x="464307" y="154468"/>
                    </a:moveTo>
                    <a:lnTo>
                      <a:pt x="289063" y="154468"/>
                    </a:lnTo>
                    <a:cubicBezTo>
                      <a:pt x="259253" y="154468"/>
                      <a:pt x="230347" y="143628"/>
                      <a:pt x="207764" y="124658"/>
                    </a:cubicBezTo>
                    <a:lnTo>
                      <a:pt x="199634" y="117432"/>
                    </a:lnTo>
                    <a:cubicBezTo>
                      <a:pt x="196924" y="115625"/>
                      <a:pt x="194214" y="113818"/>
                      <a:pt x="190601" y="113818"/>
                    </a:cubicBezTo>
                    <a:lnTo>
                      <a:pt x="158081" y="113818"/>
                    </a:lnTo>
                    <a:lnTo>
                      <a:pt x="158081" y="13550"/>
                    </a:lnTo>
                    <a:cubicBezTo>
                      <a:pt x="158081" y="6323"/>
                      <a:pt x="151758" y="0"/>
                      <a:pt x="144531" y="0"/>
                    </a:cubicBezTo>
                    <a:cubicBezTo>
                      <a:pt x="137305" y="0"/>
                      <a:pt x="130982" y="6323"/>
                      <a:pt x="130982" y="13550"/>
                    </a:cubicBezTo>
                    <a:lnTo>
                      <a:pt x="130982" y="124658"/>
                    </a:lnTo>
                    <a:cubicBezTo>
                      <a:pt x="130982" y="130982"/>
                      <a:pt x="126465" y="135498"/>
                      <a:pt x="120142" y="135498"/>
                    </a:cubicBezTo>
                    <a:lnTo>
                      <a:pt x="13550" y="135498"/>
                    </a:lnTo>
                    <a:cubicBezTo>
                      <a:pt x="6323" y="135498"/>
                      <a:pt x="0" y="141822"/>
                      <a:pt x="0" y="149048"/>
                    </a:cubicBezTo>
                    <a:cubicBezTo>
                      <a:pt x="0" y="156275"/>
                      <a:pt x="6323" y="162598"/>
                      <a:pt x="13550" y="162598"/>
                    </a:cubicBezTo>
                    <a:lnTo>
                      <a:pt x="119239" y="162598"/>
                    </a:lnTo>
                    <a:cubicBezTo>
                      <a:pt x="134595" y="162598"/>
                      <a:pt x="147241" y="153565"/>
                      <a:pt x="153565" y="140918"/>
                    </a:cubicBezTo>
                    <a:lnTo>
                      <a:pt x="184278" y="140918"/>
                    </a:lnTo>
                    <a:lnTo>
                      <a:pt x="188794" y="144531"/>
                    </a:lnTo>
                    <a:cubicBezTo>
                      <a:pt x="216797" y="168018"/>
                      <a:pt x="252027" y="181567"/>
                      <a:pt x="288160" y="181567"/>
                    </a:cubicBezTo>
                    <a:lnTo>
                      <a:pt x="463404" y="181567"/>
                    </a:lnTo>
                    <a:cubicBezTo>
                      <a:pt x="470631" y="181567"/>
                      <a:pt x="476954" y="175245"/>
                      <a:pt x="476954" y="168018"/>
                    </a:cubicBezTo>
                    <a:cubicBezTo>
                      <a:pt x="477857" y="160791"/>
                      <a:pt x="471534" y="154468"/>
                      <a:pt x="464307" y="154468"/>
                    </a:cubicBezTo>
                    <a:lnTo>
                      <a:pt x="464307" y="154468"/>
                    </a:lnTo>
                    <a:close/>
                  </a:path>
                </a:pathLst>
              </a:custGeom>
              <a:grpFill/>
              <a:ln w="9028" cap="flat">
                <a:noFill/>
                <a:prstDash val="solid"/>
                <a:miter/>
              </a:ln>
            </p:spPr>
            <p:txBody>
              <a:bodyPr rtlCol="0" anchor="ctr"/>
              <a:lstStyle/>
              <a:p>
                <a:endParaRPr lang="en-US"/>
              </a:p>
            </p:txBody>
          </p:sp>
          <p:sp>
            <p:nvSpPr>
              <p:cNvPr id="12" name="Freeform 218">
                <a:extLst>
                  <a:ext uri="{FF2B5EF4-FFF2-40B4-BE49-F238E27FC236}">
                    <a16:creationId xmlns:a16="http://schemas.microsoft.com/office/drawing/2014/main" id="{95757E96-BBBC-0FEA-71E4-F5FC73CE3BFA}"/>
                  </a:ext>
                </a:extLst>
              </p:cNvPr>
              <p:cNvSpPr/>
              <p:nvPr/>
            </p:nvSpPr>
            <p:spPr>
              <a:xfrm>
                <a:off x="5864677" y="2438787"/>
                <a:ext cx="122879" cy="444462"/>
              </a:xfrm>
              <a:custGeom>
                <a:avLst/>
                <a:gdLst>
                  <a:gd name="connsiteX0" fmla="*/ 99365 w 122879"/>
                  <a:gd name="connsiteY0" fmla="*/ 440849 h 444462"/>
                  <a:gd name="connsiteX1" fmla="*/ 108399 w 122879"/>
                  <a:gd name="connsiteY1" fmla="*/ 444462 h 444462"/>
                  <a:gd name="connsiteX2" fmla="*/ 119238 w 122879"/>
                  <a:gd name="connsiteY2" fmla="*/ 439946 h 444462"/>
                  <a:gd name="connsiteX3" fmla="*/ 118335 w 122879"/>
                  <a:gd name="connsiteY3" fmla="*/ 420073 h 444462"/>
                  <a:gd name="connsiteX4" fmla="*/ 28906 w 122879"/>
                  <a:gd name="connsiteY4" fmla="*/ 222245 h 444462"/>
                  <a:gd name="connsiteX5" fmla="*/ 118335 w 122879"/>
                  <a:gd name="connsiteY5" fmla="*/ 24418 h 444462"/>
                  <a:gd name="connsiteX6" fmla="*/ 119238 w 122879"/>
                  <a:gd name="connsiteY6" fmla="*/ 4545 h 444462"/>
                  <a:gd name="connsiteX7" fmla="*/ 99365 w 122879"/>
                  <a:gd name="connsiteY7" fmla="*/ 3642 h 444462"/>
                  <a:gd name="connsiteX8" fmla="*/ 0 w 122879"/>
                  <a:gd name="connsiteY8" fmla="*/ 222245 h 444462"/>
                  <a:gd name="connsiteX9" fmla="*/ 99365 w 122879"/>
                  <a:gd name="connsiteY9" fmla="*/ 440849 h 44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879" h="444462">
                    <a:moveTo>
                      <a:pt x="99365" y="440849"/>
                    </a:moveTo>
                    <a:cubicBezTo>
                      <a:pt x="102075" y="443559"/>
                      <a:pt x="105688" y="444462"/>
                      <a:pt x="108399" y="444462"/>
                    </a:cubicBezTo>
                    <a:cubicBezTo>
                      <a:pt x="112012" y="444462"/>
                      <a:pt x="116528" y="442656"/>
                      <a:pt x="119238" y="439946"/>
                    </a:cubicBezTo>
                    <a:cubicBezTo>
                      <a:pt x="124658" y="434525"/>
                      <a:pt x="123755" y="425492"/>
                      <a:pt x="118335" y="420073"/>
                    </a:cubicBezTo>
                    <a:cubicBezTo>
                      <a:pt x="61426" y="370390"/>
                      <a:pt x="28906" y="298124"/>
                      <a:pt x="28906" y="222245"/>
                    </a:cubicBezTo>
                    <a:cubicBezTo>
                      <a:pt x="28906" y="146366"/>
                      <a:pt x="61426" y="74101"/>
                      <a:pt x="118335" y="24418"/>
                    </a:cubicBezTo>
                    <a:cubicBezTo>
                      <a:pt x="123755" y="18998"/>
                      <a:pt x="124658" y="10868"/>
                      <a:pt x="119238" y="4545"/>
                    </a:cubicBezTo>
                    <a:cubicBezTo>
                      <a:pt x="113818" y="-875"/>
                      <a:pt x="105688" y="-1779"/>
                      <a:pt x="99365" y="3642"/>
                    </a:cubicBezTo>
                    <a:cubicBezTo>
                      <a:pt x="36133" y="58744"/>
                      <a:pt x="0" y="139140"/>
                      <a:pt x="0" y="222245"/>
                    </a:cubicBezTo>
                    <a:cubicBezTo>
                      <a:pt x="0" y="305351"/>
                      <a:pt x="36133" y="385746"/>
                      <a:pt x="99365" y="440849"/>
                    </a:cubicBezTo>
                    <a:close/>
                  </a:path>
                </a:pathLst>
              </a:custGeom>
              <a:grpFill/>
              <a:ln w="9028" cap="flat">
                <a:noFill/>
                <a:prstDash val="solid"/>
                <a:miter/>
              </a:ln>
            </p:spPr>
            <p:txBody>
              <a:bodyPr rtlCol="0" anchor="ctr"/>
              <a:lstStyle/>
              <a:p>
                <a:endParaRPr lang="en-US"/>
              </a:p>
            </p:txBody>
          </p:sp>
          <p:sp>
            <p:nvSpPr>
              <p:cNvPr id="13" name="Freeform 219">
                <a:extLst>
                  <a:ext uri="{FF2B5EF4-FFF2-40B4-BE49-F238E27FC236}">
                    <a16:creationId xmlns:a16="http://schemas.microsoft.com/office/drawing/2014/main" id="{8B361B93-DC60-26A6-6B1B-BF648C715559}"/>
                  </a:ext>
                </a:extLst>
              </p:cNvPr>
              <p:cNvSpPr/>
              <p:nvPr/>
            </p:nvSpPr>
            <p:spPr>
              <a:xfrm>
                <a:off x="6326247" y="2439690"/>
                <a:ext cx="121073" cy="442655"/>
              </a:xfrm>
              <a:custGeom>
                <a:avLst/>
                <a:gdLst>
                  <a:gd name="connsiteX0" fmla="*/ 5448 w 121073"/>
                  <a:gd name="connsiteY0" fmla="*/ 418266 h 442655"/>
                  <a:gd name="connsiteX1" fmla="*/ 4545 w 121073"/>
                  <a:gd name="connsiteY1" fmla="*/ 438139 h 442655"/>
                  <a:gd name="connsiteX2" fmla="*/ 14481 w 121073"/>
                  <a:gd name="connsiteY2" fmla="*/ 442655 h 442655"/>
                  <a:gd name="connsiteX3" fmla="*/ 23514 w 121073"/>
                  <a:gd name="connsiteY3" fmla="*/ 439042 h 442655"/>
                  <a:gd name="connsiteX4" fmla="*/ 121073 w 121073"/>
                  <a:gd name="connsiteY4" fmla="*/ 221342 h 442655"/>
                  <a:gd name="connsiteX5" fmla="*/ 23514 w 121073"/>
                  <a:gd name="connsiteY5" fmla="*/ 3641 h 442655"/>
                  <a:gd name="connsiteX6" fmla="*/ 3641 w 121073"/>
                  <a:gd name="connsiteY6" fmla="*/ 4544 h 442655"/>
                  <a:gd name="connsiteX7" fmla="*/ 4545 w 121073"/>
                  <a:gd name="connsiteY7" fmla="*/ 24418 h 442655"/>
                  <a:gd name="connsiteX8" fmla="*/ 93070 w 121073"/>
                  <a:gd name="connsiteY8" fmla="*/ 221342 h 442655"/>
                  <a:gd name="connsiteX9" fmla="*/ 5448 w 121073"/>
                  <a:gd name="connsiteY9" fmla="*/ 418266 h 44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073" h="442655">
                    <a:moveTo>
                      <a:pt x="5448" y="418266"/>
                    </a:moveTo>
                    <a:cubicBezTo>
                      <a:pt x="28" y="423686"/>
                      <a:pt x="-875" y="431816"/>
                      <a:pt x="4545" y="438139"/>
                    </a:cubicBezTo>
                    <a:cubicBezTo>
                      <a:pt x="7255" y="440849"/>
                      <a:pt x="10868" y="442655"/>
                      <a:pt x="14481" y="442655"/>
                    </a:cubicBezTo>
                    <a:cubicBezTo>
                      <a:pt x="18094" y="442655"/>
                      <a:pt x="20804" y="441752"/>
                      <a:pt x="23514" y="439042"/>
                    </a:cubicBezTo>
                    <a:cubicBezTo>
                      <a:pt x="85843" y="383939"/>
                      <a:pt x="121073" y="304447"/>
                      <a:pt x="121073" y="221342"/>
                    </a:cubicBezTo>
                    <a:cubicBezTo>
                      <a:pt x="121073" y="138236"/>
                      <a:pt x="85843" y="58744"/>
                      <a:pt x="23514" y="3641"/>
                    </a:cubicBezTo>
                    <a:cubicBezTo>
                      <a:pt x="18094" y="-1778"/>
                      <a:pt x="9061" y="-875"/>
                      <a:pt x="3641" y="4544"/>
                    </a:cubicBezTo>
                    <a:cubicBezTo>
                      <a:pt x="-1779" y="9965"/>
                      <a:pt x="-875" y="18998"/>
                      <a:pt x="4545" y="24418"/>
                    </a:cubicBezTo>
                    <a:cubicBezTo>
                      <a:pt x="60551" y="74100"/>
                      <a:pt x="93070" y="146366"/>
                      <a:pt x="93070" y="221342"/>
                    </a:cubicBezTo>
                    <a:cubicBezTo>
                      <a:pt x="93070" y="296318"/>
                      <a:pt x="61454" y="368583"/>
                      <a:pt x="5448" y="418266"/>
                    </a:cubicBezTo>
                    <a:close/>
                  </a:path>
                </a:pathLst>
              </a:custGeom>
              <a:grpFill/>
              <a:ln w="9028" cap="flat">
                <a:noFill/>
                <a:prstDash val="solid"/>
                <a:miter/>
              </a:ln>
            </p:spPr>
            <p:txBody>
              <a:bodyPr rtlCol="0" anchor="ctr"/>
              <a:lstStyle/>
              <a:p>
                <a:endParaRPr lang="en-US"/>
              </a:p>
            </p:txBody>
          </p:sp>
          <p:sp>
            <p:nvSpPr>
              <p:cNvPr id="14" name="Freeform 220">
                <a:extLst>
                  <a:ext uri="{FF2B5EF4-FFF2-40B4-BE49-F238E27FC236}">
                    <a16:creationId xmlns:a16="http://schemas.microsoft.com/office/drawing/2014/main" id="{9E6F05BF-A7DC-218B-6C56-78873FCD9C08}"/>
                  </a:ext>
                </a:extLst>
              </p:cNvPr>
              <p:cNvSpPr/>
              <p:nvPr/>
            </p:nvSpPr>
            <p:spPr>
              <a:xfrm>
                <a:off x="6099443" y="2370217"/>
                <a:ext cx="125106" cy="32465"/>
              </a:xfrm>
              <a:custGeom>
                <a:avLst/>
                <a:gdLst>
                  <a:gd name="connsiteX0" fmla="*/ 16358 w 125106"/>
                  <a:gd name="connsiteY0" fmla="*/ 30658 h 32465"/>
                  <a:gd name="connsiteX1" fmla="*/ 108497 w 125106"/>
                  <a:gd name="connsiteY1" fmla="*/ 32465 h 32465"/>
                  <a:gd name="connsiteX2" fmla="*/ 111207 w 125106"/>
                  <a:gd name="connsiteY2" fmla="*/ 32465 h 32465"/>
                  <a:gd name="connsiteX3" fmla="*/ 124757 w 125106"/>
                  <a:gd name="connsiteY3" fmla="*/ 21625 h 32465"/>
                  <a:gd name="connsiteX4" fmla="*/ 113917 w 125106"/>
                  <a:gd name="connsiteY4" fmla="*/ 5365 h 32465"/>
                  <a:gd name="connsiteX5" fmla="*/ 11842 w 125106"/>
                  <a:gd name="connsiteY5" fmla="*/ 3559 h 32465"/>
                  <a:gd name="connsiteX6" fmla="*/ 99 w 125106"/>
                  <a:gd name="connsiteY6" fmla="*/ 19818 h 32465"/>
                  <a:gd name="connsiteX7" fmla="*/ 16358 w 125106"/>
                  <a:gd name="connsiteY7" fmla="*/ 30658 h 32465"/>
                  <a:gd name="connsiteX8" fmla="*/ 16358 w 125106"/>
                  <a:gd name="connsiteY8" fmla="*/ 30658 h 3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106" h="32465">
                    <a:moveTo>
                      <a:pt x="16358" y="30658"/>
                    </a:moveTo>
                    <a:cubicBezTo>
                      <a:pt x="47071" y="26142"/>
                      <a:pt x="78687" y="27045"/>
                      <a:pt x="108497" y="32465"/>
                    </a:cubicBezTo>
                    <a:cubicBezTo>
                      <a:pt x="109400" y="32465"/>
                      <a:pt x="110304" y="32465"/>
                      <a:pt x="111207" y="32465"/>
                    </a:cubicBezTo>
                    <a:cubicBezTo>
                      <a:pt x="117530" y="32465"/>
                      <a:pt x="123853" y="27949"/>
                      <a:pt x="124757" y="21625"/>
                    </a:cubicBezTo>
                    <a:cubicBezTo>
                      <a:pt x="126564" y="14399"/>
                      <a:pt x="121144" y="7172"/>
                      <a:pt x="113917" y="5365"/>
                    </a:cubicBezTo>
                    <a:cubicBezTo>
                      <a:pt x="80494" y="-958"/>
                      <a:pt x="45265" y="-1861"/>
                      <a:pt x="11842" y="3559"/>
                    </a:cubicBezTo>
                    <a:cubicBezTo>
                      <a:pt x="4615" y="4462"/>
                      <a:pt x="-805" y="11689"/>
                      <a:pt x="99" y="19818"/>
                    </a:cubicBezTo>
                    <a:cubicBezTo>
                      <a:pt x="1002" y="27949"/>
                      <a:pt x="8228" y="31562"/>
                      <a:pt x="16358" y="30658"/>
                    </a:cubicBezTo>
                    <a:lnTo>
                      <a:pt x="16358" y="30658"/>
                    </a:lnTo>
                    <a:close/>
                  </a:path>
                </a:pathLst>
              </a:custGeom>
              <a:grpFill/>
              <a:ln w="9028" cap="flat">
                <a:noFill/>
                <a:prstDash val="solid"/>
                <a:miter/>
              </a:ln>
            </p:spPr>
            <p:txBody>
              <a:bodyPr rtlCol="0" anchor="ctr"/>
              <a:lstStyle/>
              <a:p>
                <a:endParaRPr lang="en-US"/>
              </a:p>
            </p:txBody>
          </p:sp>
        </p:grpSp>
      </p:grpSp>
      <p:sp>
        <p:nvSpPr>
          <p:cNvPr id="15" name="TextBox 14">
            <a:extLst>
              <a:ext uri="{FF2B5EF4-FFF2-40B4-BE49-F238E27FC236}">
                <a16:creationId xmlns:a16="http://schemas.microsoft.com/office/drawing/2014/main" id="{16D903A3-60A6-EF7A-84C3-2B0CF2068635}"/>
              </a:ext>
            </a:extLst>
          </p:cNvPr>
          <p:cNvSpPr txBox="1"/>
          <p:nvPr/>
        </p:nvSpPr>
        <p:spPr>
          <a:xfrm>
            <a:off x="146649" y="6426679"/>
            <a:ext cx="1664898" cy="369332"/>
          </a:xfrm>
          <a:prstGeom prst="rect">
            <a:avLst/>
          </a:prstGeom>
          <a:noFill/>
        </p:spPr>
        <p:txBody>
          <a:bodyPr wrap="square" rtlCol="0">
            <a:spAutoFit/>
          </a:bodyPr>
          <a:lstStyle/>
          <a:p>
            <a:r>
              <a:rPr lang="en-IE">
                <a:hlinkClick r:id="rId2"/>
              </a:rPr>
              <a:t>Source</a:t>
            </a:r>
            <a:endParaRPr lang="en-IE"/>
          </a:p>
        </p:txBody>
      </p:sp>
    </p:spTree>
    <p:extLst>
      <p:ext uri="{BB962C8B-B14F-4D97-AF65-F5344CB8AC3E}">
        <p14:creationId xmlns:p14="http://schemas.microsoft.com/office/powerpoint/2010/main" val="6954912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Garden vegetables harvest">
            <a:extLst>
              <a:ext uri="{FF2B5EF4-FFF2-40B4-BE49-F238E27FC236}">
                <a16:creationId xmlns:a16="http://schemas.microsoft.com/office/drawing/2014/main" id="{03AE4FD9-35B5-F909-C3C8-27256B0AC1C2}"/>
              </a:ext>
            </a:extLst>
          </p:cNvPr>
          <p:cNvPicPr>
            <a:picLocks noGrp="1" noChangeAspect="1"/>
          </p:cNvPicPr>
          <p:nvPr>
            <p:ph type="pic" sz="quarter" idx="17"/>
          </p:nvPr>
        </p:nvPicPr>
        <p:blipFill rotWithShape="1">
          <a:blip r:embed="rId2" cstate="print">
            <a:extLst>
              <a:ext uri="{28A0092B-C50C-407E-A947-70E740481C1C}">
                <a14:useLocalDpi xmlns:a14="http://schemas.microsoft.com/office/drawing/2010/main"/>
              </a:ext>
            </a:extLst>
          </a:blip>
          <a:srcRect/>
          <a:stretch/>
        </p:blipFill>
        <p:spPr>
          <a:xfrm>
            <a:off x="7340026" y="0"/>
            <a:ext cx="4851974" cy="6858000"/>
          </a:xfrm>
        </p:spPr>
      </p:pic>
      <p:sp>
        <p:nvSpPr>
          <p:cNvPr id="3" name="Text Placeholder 2">
            <a:extLst>
              <a:ext uri="{FF2B5EF4-FFF2-40B4-BE49-F238E27FC236}">
                <a16:creationId xmlns:a16="http://schemas.microsoft.com/office/drawing/2014/main" id="{D5ABD307-B43B-4E9F-1A80-A273FD80AE85}"/>
              </a:ext>
            </a:extLst>
          </p:cNvPr>
          <p:cNvSpPr>
            <a:spLocks noGrp="1"/>
          </p:cNvSpPr>
          <p:nvPr>
            <p:ph type="body" sz="quarter" idx="16"/>
          </p:nvPr>
        </p:nvSpPr>
        <p:spPr>
          <a:xfrm>
            <a:off x="218465" y="1781592"/>
            <a:ext cx="6711145" cy="4038015"/>
          </a:xfrm>
        </p:spPr>
        <p:txBody>
          <a:bodyPr/>
          <a:lstStyle/>
          <a:p>
            <a:r>
              <a:rPr lang="en-US" dirty="0"/>
              <a:t>The way we consume our food has changed irreversibly, forever, with digital and food &amp; drink innovation marrying each other.</a:t>
            </a:r>
          </a:p>
          <a:p>
            <a:r>
              <a:rPr lang="en-US" dirty="0"/>
              <a:t> Online shopping has changed shopping habits completely and consumers now demand more from the comfort of their own home with voice ordering and one-hour turnarounds no longer a sci-fantasy.</a:t>
            </a:r>
          </a:p>
          <a:p>
            <a:r>
              <a:rPr lang="en-US" dirty="0"/>
              <a:t>Rising to the challenge of ‘innovate or die’, many food producers are looking to create healthy eating home delivery and at home recipe boxes. Smallholders are already getting on board, both new and old brands, and finding success.</a:t>
            </a:r>
          </a:p>
          <a:p>
            <a:r>
              <a:rPr lang="en-US" sz="1600" b="1" dirty="0">
                <a:solidFill>
                  <a:schemeClr val="bg1"/>
                </a:solidFill>
                <a:highlight>
                  <a:srgbClr val="6D6A3A"/>
                </a:highlight>
              </a:rPr>
              <a:t>CHECK OUT OUR COLLABORATION TOOLKIT FOR MANY INSPIRING EXAMPLES</a:t>
            </a:r>
            <a:endParaRPr lang="en-IE" sz="1600" b="1" dirty="0">
              <a:solidFill>
                <a:schemeClr val="bg1"/>
              </a:solidFill>
              <a:highlight>
                <a:srgbClr val="6D6A3A"/>
              </a:highlight>
            </a:endParaRPr>
          </a:p>
        </p:txBody>
      </p:sp>
      <p:sp>
        <p:nvSpPr>
          <p:cNvPr id="4" name="Text Placeholder 3">
            <a:extLst>
              <a:ext uri="{FF2B5EF4-FFF2-40B4-BE49-F238E27FC236}">
                <a16:creationId xmlns:a16="http://schemas.microsoft.com/office/drawing/2014/main" id="{8F29BC6E-F67D-AC25-789F-50ED2951015A}"/>
              </a:ext>
            </a:extLst>
          </p:cNvPr>
          <p:cNvSpPr>
            <a:spLocks noGrp="1"/>
          </p:cNvSpPr>
          <p:nvPr>
            <p:ph type="body" sz="quarter" idx="18"/>
          </p:nvPr>
        </p:nvSpPr>
        <p:spPr/>
        <p:txBody>
          <a:bodyPr/>
          <a:lstStyle/>
          <a:p>
            <a:r>
              <a:rPr lang="en-US"/>
              <a:t>5. Digital Innovation: Food At Our Fingertips</a:t>
            </a:r>
          </a:p>
          <a:p>
            <a:endParaRPr lang="en-IE"/>
          </a:p>
        </p:txBody>
      </p:sp>
    </p:spTree>
    <p:extLst>
      <p:ext uri="{BB962C8B-B14F-4D97-AF65-F5344CB8AC3E}">
        <p14:creationId xmlns:p14="http://schemas.microsoft.com/office/powerpoint/2010/main" val="15916831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9B4D82-7680-381C-4821-DA70DF228127}"/>
              </a:ext>
            </a:extLst>
          </p:cNvPr>
          <p:cNvSpPr>
            <a:spLocks noGrp="1"/>
          </p:cNvSpPr>
          <p:nvPr>
            <p:ph type="body" sz="quarter" idx="16"/>
          </p:nvPr>
        </p:nvSpPr>
        <p:spPr>
          <a:xfrm>
            <a:off x="129396" y="2067342"/>
            <a:ext cx="7047781" cy="4038015"/>
          </a:xfrm>
        </p:spPr>
        <p:txBody>
          <a:bodyPr/>
          <a:lstStyle/>
          <a:p>
            <a:r>
              <a:rPr lang="en-IE">
                <a:hlinkClick r:id="rId2"/>
              </a:rPr>
              <a:t>Hello Fresh </a:t>
            </a:r>
            <a:r>
              <a:rPr lang="en-IE"/>
              <a:t>offers 30 fresh recipes each week that the customer can choose 6 from. </a:t>
            </a:r>
            <a:r>
              <a:rPr lang="en-IE" b="1"/>
              <a:t>All ordering is done online</a:t>
            </a:r>
            <a:r>
              <a:rPr lang="en-IE"/>
              <a:t>. They then, gather all the required quality ingredients together with cooking cards and box &amp; deliver them directly to the customer’s home.</a:t>
            </a:r>
          </a:p>
          <a:p>
            <a:pPr algn="ctr"/>
            <a:r>
              <a:rPr lang="en-US" b="1" i="1">
                <a:solidFill>
                  <a:srgbClr val="242424"/>
                </a:solidFill>
                <a:effectLst/>
              </a:rPr>
              <a:t>“Directly from the field to your box</a:t>
            </a:r>
          </a:p>
          <a:p>
            <a:pPr algn="ctr"/>
            <a:r>
              <a:rPr lang="en-US" b="0" i="1">
                <a:solidFill>
                  <a:srgbClr val="242424"/>
                </a:solidFill>
                <a:effectLst/>
              </a:rPr>
              <a:t>"Fresh" is 50% of our name and our 100% promise to you. Only the freshest ingredients directly from the producer come into your box. This is ensured by selected, regional suppliers and strict quality controls.”</a:t>
            </a:r>
          </a:p>
          <a:p>
            <a:endParaRPr lang="en-IE"/>
          </a:p>
        </p:txBody>
      </p:sp>
      <p:sp>
        <p:nvSpPr>
          <p:cNvPr id="4" name="Text Placeholder 3">
            <a:extLst>
              <a:ext uri="{FF2B5EF4-FFF2-40B4-BE49-F238E27FC236}">
                <a16:creationId xmlns:a16="http://schemas.microsoft.com/office/drawing/2014/main" id="{FCF9EA76-E5DF-B341-1DBC-A425358525AA}"/>
              </a:ext>
            </a:extLst>
          </p:cNvPr>
          <p:cNvSpPr>
            <a:spLocks noGrp="1"/>
          </p:cNvSpPr>
          <p:nvPr>
            <p:ph type="body" sz="quarter" idx="18"/>
          </p:nvPr>
        </p:nvSpPr>
        <p:spPr/>
        <p:txBody>
          <a:bodyPr/>
          <a:lstStyle/>
          <a:p>
            <a:r>
              <a:rPr lang="en-IE"/>
              <a:t>Be Inspired…Hello Fresh - Germany</a:t>
            </a:r>
          </a:p>
        </p:txBody>
      </p:sp>
      <p:pic>
        <p:nvPicPr>
          <p:cNvPr id="7" name="Picture 6">
            <a:hlinkClick r:id="rId2"/>
            <a:extLst>
              <a:ext uri="{FF2B5EF4-FFF2-40B4-BE49-F238E27FC236}">
                <a16:creationId xmlns:a16="http://schemas.microsoft.com/office/drawing/2014/main" id="{04B65D35-CA97-A9B1-4170-7032AD95D6D6}"/>
              </a:ext>
            </a:extLst>
          </p:cNvPr>
          <p:cNvPicPr>
            <a:picLocks noChangeAspect="1"/>
          </p:cNvPicPr>
          <p:nvPr/>
        </p:nvPicPr>
        <p:blipFill>
          <a:blip r:embed="rId3"/>
          <a:stretch>
            <a:fillRect/>
          </a:stretch>
        </p:blipFill>
        <p:spPr>
          <a:xfrm>
            <a:off x="7699987" y="1691237"/>
            <a:ext cx="4194597" cy="3475525"/>
          </a:xfrm>
          <a:prstGeom prst="rect">
            <a:avLst/>
          </a:prstGeom>
        </p:spPr>
      </p:pic>
      <p:sp>
        <p:nvSpPr>
          <p:cNvPr id="8" name="Speech Bubble: Rectangle with Corners Rounded 7">
            <a:extLst>
              <a:ext uri="{FF2B5EF4-FFF2-40B4-BE49-F238E27FC236}">
                <a16:creationId xmlns:a16="http://schemas.microsoft.com/office/drawing/2014/main" id="{4B23968D-0B21-4A37-A3FD-E929CC5D5193}"/>
              </a:ext>
            </a:extLst>
          </p:cNvPr>
          <p:cNvSpPr/>
          <p:nvPr/>
        </p:nvSpPr>
        <p:spPr>
          <a:xfrm>
            <a:off x="10101532" y="2584113"/>
            <a:ext cx="45719" cy="4571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Speech Bubble: Rectangle with Corners Rounded 8">
            <a:extLst>
              <a:ext uri="{FF2B5EF4-FFF2-40B4-BE49-F238E27FC236}">
                <a16:creationId xmlns:a16="http://schemas.microsoft.com/office/drawing/2014/main" id="{11D58B1B-ED62-17CF-D9BA-CE1F0860FBCC}"/>
              </a:ext>
            </a:extLst>
          </p:cNvPr>
          <p:cNvSpPr/>
          <p:nvPr/>
        </p:nvSpPr>
        <p:spPr>
          <a:xfrm>
            <a:off x="7806906" y="5007629"/>
            <a:ext cx="3976777" cy="1539820"/>
          </a:xfrm>
          <a:prstGeom prst="wedgeRoundRectCallout">
            <a:avLst>
              <a:gd name="adj1" fmla="val -72243"/>
              <a:gd name="adj2" fmla="val -4715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200" b="1">
                <a:solidFill>
                  <a:srgbClr val="60220F"/>
                </a:solidFill>
              </a:rPr>
              <a:t>Is there a collaboration opportunity similar to this for you as a supplier in your region?</a:t>
            </a:r>
          </a:p>
        </p:txBody>
      </p:sp>
    </p:spTree>
    <p:extLst>
      <p:ext uri="{BB962C8B-B14F-4D97-AF65-F5344CB8AC3E}">
        <p14:creationId xmlns:p14="http://schemas.microsoft.com/office/powerpoint/2010/main" val="1612267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7D1CE7-3C29-4373-0FFD-4B66BE1D12C6}"/>
              </a:ext>
            </a:extLst>
          </p:cNvPr>
          <p:cNvSpPr>
            <a:spLocks noGrp="1"/>
          </p:cNvSpPr>
          <p:nvPr>
            <p:ph type="body" sz="quarter" idx="16"/>
          </p:nvPr>
        </p:nvSpPr>
        <p:spPr>
          <a:xfrm>
            <a:off x="112143" y="1811548"/>
            <a:ext cx="7185804" cy="4164414"/>
          </a:xfrm>
        </p:spPr>
        <p:txBody>
          <a:bodyPr/>
          <a:lstStyle/>
          <a:p>
            <a:r>
              <a:rPr lang="en-US"/>
              <a:t>The final macro trend on this list is all about the value of convenience. It used to be that speed and convenience were synonyms in food and drink innovation – with microwave meals in abundance. Consumers have </a:t>
            </a:r>
            <a:r>
              <a:rPr lang="en-US" err="1"/>
              <a:t>realised</a:t>
            </a:r>
            <a:r>
              <a:rPr lang="en-US"/>
              <a:t> that their need for speed has often come at a cost to quality and enough is enough. The replacement is all about ease of use and preparation, so the slow cooker has seen a resurgence along with overnight marinades etc. An example is </a:t>
            </a:r>
            <a:r>
              <a:rPr lang="en-US">
                <a:hlinkClick r:id="rId2"/>
              </a:rPr>
              <a:t>UK company </a:t>
            </a:r>
            <a:r>
              <a:rPr lang="en-US" err="1">
                <a:hlinkClick r:id="rId2"/>
              </a:rPr>
              <a:t>Gousto</a:t>
            </a:r>
            <a:endParaRPr lang="en-US"/>
          </a:p>
          <a:p>
            <a:r>
              <a:rPr lang="en-US"/>
              <a:t>Although this model is geared at food service businesses…is there </a:t>
            </a:r>
            <a:r>
              <a:rPr lang="en-US" b="1"/>
              <a:t>an opportunity again for you as a local and quality grower to form a collaboration with such a company?</a:t>
            </a:r>
            <a:endParaRPr lang="en-IE" b="1"/>
          </a:p>
        </p:txBody>
      </p:sp>
      <p:sp>
        <p:nvSpPr>
          <p:cNvPr id="4" name="Text Placeholder 3">
            <a:extLst>
              <a:ext uri="{FF2B5EF4-FFF2-40B4-BE49-F238E27FC236}">
                <a16:creationId xmlns:a16="http://schemas.microsoft.com/office/drawing/2014/main" id="{1B673837-E2DB-A196-25CC-AFEB1897B528}"/>
              </a:ext>
            </a:extLst>
          </p:cNvPr>
          <p:cNvSpPr>
            <a:spLocks noGrp="1"/>
          </p:cNvSpPr>
          <p:nvPr>
            <p:ph type="body" sz="quarter" idx="18"/>
          </p:nvPr>
        </p:nvSpPr>
        <p:spPr/>
        <p:txBody>
          <a:bodyPr/>
          <a:lstStyle/>
          <a:p>
            <a:r>
              <a:rPr lang="en-US"/>
              <a:t>6. Convenience: Easy But Not Speedy Home Cooking Solutions</a:t>
            </a:r>
          </a:p>
          <a:p>
            <a:endParaRPr lang="en-IE"/>
          </a:p>
        </p:txBody>
      </p:sp>
      <p:pic>
        <p:nvPicPr>
          <p:cNvPr id="8" name="Picture 7">
            <a:hlinkClick r:id="rId2"/>
            <a:extLst>
              <a:ext uri="{FF2B5EF4-FFF2-40B4-BE49-F238E27FC236}">
                <a16:creationId xmlns:a16="http://schemas.microsoft.com/office/drawing/2014/main" id="{4331E096-134B-213E-71C9-35FF6F9269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41180" y="1760786"/>
            <a:ext cx="4638677" cy="2551428"/>
          </a:xfrm>
          <a:prstGeom prst="rect">
            <a:avLst/>
          </a:prstGeom>
        </p:spPr>
      </p:pic>
      <p:pic>
        <p:nvPicPr>
          <p:cNvPr id="9" name="Picture 8">
            <a:hlinkClick r:id="rId2"/>
            <a:extLst>
              <a:ext uri="{FF2B5EF4-FFF2-40B4-BE49-F238E27FC236}">
                <a16:creationId xmlns:a16="http://schemas.microsoft.com/office/drawing/2014/main" id="{DBEB1291-2511-EC99-0861-469F3DDB34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36479" y="4054414"/>
            <a:ext cx="2406770" cy="2406770"/>
          </a:xfrm>
          <a:prstGeom prst="rect">
            <a:avLst/>
          </a:prstGeom>
        </p:spPr>
      </p:pic>
    </p:spTree>
    <p:extLst>
      <p:ext uri="{BB962C8B-B14F-4D97-AF65-F5344CB8AC3E}">
        <p14:creationId xmlns:p14="http://schemas.microsoft.com/office/powerpoint/2010/main" val="38555449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777364-76C0-8AC5-21C4-BF8F070BAC13}"/>
              </a:ext>
            </a:extLst>
          </p:cNvPr>
          <p:cNvSpPr>
            <a:spLocks noGrp="1"/>
          </p:cNvSpPr>
          <p:nvPr>
            <p:ph type="body" sz="quarter" idx="18"/>
          </p:nvPr>
        </p:nvSpPr>
        <p:spPr>
          <a:xfrm>
            <a:off x="386643" y="1011238"/>
            <a:ext cx="4836867" cy="1244124"/>
          </a:xfrm>
        </p:spPr>
        <p:txBody>
          <a:bodyPr>
            <a:normAutofit/>
          </a:bodyPr>
          <a:lstStyle/>
          <a:p>
            <a:pPr marL="0" indent="0"/>
            <a:r>
              <a:rPr lang="en-US" sz="2400" b="0" i="0" dirty="0">
                <a:solidFill>
                  <a:srgbClr val="60220F"/>
                </a:solidFill>
                <a:effectLst/>
                <a:latin typeface="Maxx-Regular"/>
              </a:rPr>
              <a:t>The </a:t>
            </a:r>
            <a:r>
              <a:rPr lang="en-US" sz="2400" b="1" i="0" dirty="0">
                <a:solidFill>
                  <a:srgbClr val="60220F"/>
                </a:solidFill>
                <a:effectLst/>
              </a:rPr>
              <a:t>six key macro trends </a:t>
            </a:r>
            <a:r>
              <a:rPr lang="en-US" sz="2400" b="0" i="0" dirty="0">
                <a:solidFill>
                  <a:srgbClr val="60220F"/>
                </a:solidFill>
                <a:effectLst/>
                <a:latin typeface="Maxx-Regular"/>
              </a:rPr>
              <a:t>which are driving food innovation are:</a:t>
            </a:r>
            <a:endParaRPr lang="en-IE" sz="2400" dirty="0">
              <a:solidFill>
                <a:srgbClr val="60220F"/>
              </a:solidFill>
            </a:endParaRPr>
          </a:p>
        </p:txBody>
      </p:sp>
      <p:sp>
        <p:nvSpPr>
          <p:cNvPr id="4" name="Text Placeholder 3">
            <a:extLst>
              <a:ext uri="{FF2B5EF4-FFF2-40B4-BE49-F238E27FC236}">
                <a16:creationId xmlns:a16="http://schemas.microsoft.com/office/drawing/2014/main" id="{38D89CE0-9F84-B3AD-07D9-F70BE7715380}"/>
              </a:ext>
            </a:extLst>
          </p:cNvPr>
          <p:cNvSpPr>
            <a:spLocks noGrp="1"/>
          </p:cNvSpPr>
          <p:nvPr>
            <p:ph type="body" sz="quarter" idx="21"/>
          </p:nvPr>
        </p:nvSpPr>
        <p:spPr>
          <a:xfrm>
            <a:off x="501116" y="2886809"/>
            <a:ext cx="1740791" cy="697634"/>
          </a:xfrm>
        </p:spPr>
        <p:txBody>
          <a:bodyPr>
            <a:normAutofit/>
          </a:bodyPr>
          <a:lstStyle/>
          <a:p>
            <a:pPr marL="0" indent="0"/>
            <a:r>
              <a:rPr lang="en-IE" sz="2000" b="1">
                <a:solidFill>
                  <a:schemeClr val="bg1"/>
                </a:solidFill>
              </a:rPr>
              <a:t>Long Term Health</a:t>
            </a:r>
          </a:p>
        </p:txBody>
      </p:sp>
      <p:sp>
        <p:nvSpPr>
          <p:cNvPr id="14" name="Text Placeholder 13">
            <a:extLst>
              <a:ext uri="{FF2B5EF4-FFF2-40B4-BE49-F238E27FC236}">
                <a16:creationId xmlns:a16="http://schemas.microsoft.com/office/drawing/2014/main" id="{197FA2B3-B9D0-AD57-2210-210E23CD2A63}"/>
              </a:ext>
            </a:extLst>
          </p:cNvPr>
          <p:cNvSpPr>
            <a:spLocks noGrp="1"/>
          </p:cNvSpPr>
          <p:nvPr>
            <p:ph type="body" sz="quarter" idx="34"/>
          </p:nvPr>
        </p:nvSpPr>
        <p:spPr>
          <a:xfrm>
            <a:off x="501116" y="4111445"/>
            <a:ext cx="695250" cy="734798"/>
          </a:xfrm>
        </p:spPr>
        <p:txBody>
          <a:bodyPr/>
          <a:lstStyle/>
          <a:p>
            <a:r>
              <a:rPr lang="en-IE"/>
              <a:t>1</a:t>
            </a:r>
          </a:p>
        </p:txBody>
      </p:sp>
      <p:sp>
        <p:nvSpPr>
          <p:cNvPr id="15" name="Text Placeholder 14">
            <a:extLst>
              <a:ext uri="{FF2B5EF4-FFF2-40B4-BE49-F238E27FC236}">
                <a16:creationId xmlns:a16="http://schemas.microsoft.com/office/drawing/2014/main" id="{D6B8412D-755E-D5B1-EA3F-5DF9C7DD7B73}"/>
              </a:ext>
            </a:extLst>
          </p:cNvPr>
          <p:cNvSpPr>
            <a:spLocks noGrp="1"/>
          </p:cNvSpPr>
          <p:nvPr>
            <p:ph type="body" sz="quarter" idx="35"/>
          </p:nvPr>
        </p:nvSpPr>
        <p:spPr/>
        <p:txBody>
          <a:bodyPr/>
          <a:lstStyle/>
          <a:p>
            <a:r>
              <a:rPr lang="en-IE"/>
              <a:t>3</a:t>
            </a:r>
          </a:p>
        </p:txBody>
      </p:sp>
      <p:sp>
        <p:nvSpPr>
          <p:cNvPr id="16" name="Text Placeholder 15">
            <a:extLst>
              <a:ext uri="{FF2B5EF4-FFF2-40B4-BE49-F238E27FC236}">
                <a16:creationId xmlns:a16="http://schemas.microsoft.com/office/drawing/2014/main" id="{BB3DB4B2-989F-7FD0-94D7-7106BCCBAED2}"/>
              </a:ext>
            </a:extLst>
          </p:cNvPr>
          <p:cNvSpPr>
            <a:spLocks noGrp="1"/>
          </p:cNvSpPr>
          <p:nvPr>
            <p:ph type="body" sz="quarter" idx="36"/>
          </p:nvPr>
        </p:nvSpPr>
        <p:spPr/>
        <p:txBody>
          <a:bodyPr/>
          <a:lstStyle/>
          <a:p>
            <a:r>
              <a:rPr lang="en-IE"/>
              <a:t>4</a:t>
            </a:r>
          </a:p>
        </p:txBody>
      </p:sp>
      <p:sp>
        <p:nvSpPr>
          <p:cNvPr id="18" name="Text Placeholder 17">
            <a:extLst>
              <a:ext uri="{FF2B5EF4-FFF2-40B4-BE49-F238E27FC236}">
                <a16:creationId xmlns:a16="http://schemas.microsoft.com/office/drawing/2014/main" id="{C115F7F6-D8EC-802F-92D7-CE1E5D5C6F0E}"/>
              </a:ext>
            </a:extLst>
          </p:cNvPr>
          <p:cNvSpPr>
            <a:spLocks noGrp="1"/>
          </p:cNvSpPr>
          <p:nvPr>
            <p:ph type="body" sz="quarter" idx="4294967295"/>
          </p:nvPr>
        </p:nvSpPr>
        <p:spPr>
          <a:xfrm>
            <a:off x="10995634" y="2272778"/>
            <a:ext cx="695250" cy="734798"/>
          </a:xfrm>
        </p:spPr>
        <p:txBody>
          <a:bodyPr>
            <a:normAutofit/>
          </a:bodyPr>
          <a:lstStyle/>
          <a:p>
            <a:pPr marL="0" indent="0">
              <a:buNone/>
            </a:pPr>
            <a:r>
              <a:rPr lang="en-IE" sz="3600" b="1">
                <a:solidFill>
                  <a:schemeClr val="bg1"/>
                </a:solidFill>
              </a:rPr>
              <a:t>6</a:t>
            </a:r>
          </a:p>
        </p:txBody>
      </p:sp>
      <p:sp>
        <p:nvSpPr>
          <p:cNvPr id="19" name="TextBox 18">
            <a:extLst>
              <a:ext uri="{FF2B5EF4-FFF2-40B4-BE49-F238E27FC236}">
                <a16:creationId xmlns:a16="http://schemas.microsoft.com/office/drawing/2014/main" id="{91C87306-E4D8-1361-88CB-34C8B7E9D6E8}"/>
              </a:ext>
            </a:extLst>
          </p:cNvPr>
          <p:cNvSpPr txBox="1"/>
          <p:nvPr/>
        </p:nvSpPr>
        <p:spPr>
          <a:xfrm>
            <a:off x="2763464" y="3897612"/>
            <a:ext cx="695250" cy="646331"/>
          </a:xfrm>
          <a:prstGeom prst="rect">
            <a:avLst/>
          </a:prstGeom>
          <a:noFill/>
        </p:spPr>
        <p:txBody>
          <a:bodyPr wrap="square" rtlCol="0">
            <a:spAutoFit/>
          </a:bodyPr>
          <a:lstStyle/>
          <a:p>
            <a:pPr algn="ctr"/>
            <a:r>
              <a:rPr lang="en-IE" sz="3600" b="1">
                <a:solidFill>
                  <a:schemeClr val="bg1"/>
                </a:solidFill>
              </a:rPr>
              <a:t>2</a:t>
            </a:r>
          </a:p>
        </p:txBody>
      </p:sp>
      <p:sp>
        <p:nvSpPr>
          <p:cNvPr id="20" name="Text Placeholder 3">
            <a:extLst>
              <a:ext uri="{FF2B5EF4-FFF2-40B4-BE49-F238E27FC236}">
                <a16:creationId xmlns:a16="http://schemas.microsoft.com/office/drawing/2014/main" id="{C846A5A3-2F57-C5A0-BB64-353C34D1986A}"/>
              </a:ext>
            </a:extLst>
          </p:cNvPr>
          <p:cNvSpPr txBox="1">
            <a:spLocks/>
          </p:cNvSpPr>
          <p:nvPr/>
        </p:nvSpPr>
        <p:spPr>
          <a:xfrm>
            <a:off x="2588318" y="2654589"/>
            <a:ext cx="1740791" cy="1030627"/>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a:buNone/>
              <a:defRPr sz="1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r>
              <a:rPr lang="en-IE" sz="2000" b="1">
                <a:solidFill>
                  <a:schemeClr val="bg1"/>
                </a:solidFill>
              </a:rPr>
              <a:t>Traceability &amp; Production Awareness</a:t>
            </a:r>
          </a:p>
        </p:txBody>
      </p:sp>
      <p:sp>
        <p:nvSpPr>
          <p:cNvPr id="22" name="Text Placeholder 21">
            <a:extLst>
              <a:ext uri="{FF2B5EF4-FFF2-40B4-BE49-F238E27FC236}">
                <a16:creationId xmlns:a16="http://schemas.microsoft.com/office/drawing/2014/main" id="{3998C0E0-3CD4-67D9-0033-F377272715D8}"/>
              </a:ext>
            </a:extLst>
          </p:cNvPr>
          <p:cNvSpPr>
            <a:spLocks noGrp="1"/>
          </p:cNvSpPr>
          <p:nvPr>
            <p:ph type="body" sz="quarter" idx="37"/>
          </p:nvPr>
        </p:nvSpPr>
        <p:spPr/>
        <p:txBody>
          <a:bodyPr/>
          <a:lstStyle/>
          <a:p>
            <a:r>
              <a:rPr lang="en-IE"/>
              <a:t>5</a:t>
            </a:r>
          </a:p>
        </p:txBody>
      </p:sp>
      <p:sp>
        <p:nvSpPr>
          <p:cNvPr id="23" name="Text Placeholder 3">
            <a:extLst>
              <a:ext uri="{FF2B5EF4-FFF2-40B4-BE49-F238E27FC236}">
                <a16:creationId xmlns:a16="http://schemas.microsoft.com/office/drawing/2014/main" id="{1B2675C3-D96E-E5A6-90BE-0853BCB4D3C2}"/>
              </a:ext>
            </a:extLst>
          </p:cNvPr>
          <p:cNvSpPr txBox="1">
            <a:spLocks/>
          </p:cNvSpPr>
          <p:nvPr/>
        </p:nvSpPr>
        <p:spPr>
          <a:xfrm>
            <a:off x="4530231" y="3714540"/>
            <a:ext cx="1740791" cy="1030627"/>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a:buNone/>
              <a:defRPr sz="1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r>
              <a:rPr lang="en-IE" sz="2000" b="1">
                <a:solidFill>
                  <a:schemeClr val="bg1"/>
                </a:solidFill>
              </a:rPr>
              <a:t>Social Responsibility</a:t>
            </a:r>
          </a:p>
        </p:txBody>
      </p:sp>
      <p:sp>
        <p:nvSpPr>
          <p:cNvPr id="24" name="Text Placeholder 3">
            <a:extLst>
              <a:ext uri="{FF2B5EF4-FFF2-40B4-BE49-F238E27FC236}">
                <a16:creationId xmlns:a16="http://schemas.microsoft.com/office/drawing/2014/main" id="{4E5972A6-8569-4D80-4D32-2B97ACD388A1}"/>
              </a:ext>
            </a:extLst>
          </p:cNvPr>
          <p:cNvSpPr txBox="1">
            <a:spLocks/>
          </p:cNvSpPr>
          <p:nvPr/>
        </p:nvSpPr>
        <p:spPr>
          <a:xfrm>
            <a:off x="5699125" y="2124864"/>
            <a:ext cx="1740791" cy="1030627"/>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a:buNone/>
              <a:defRPr sz="1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r>
              <a:rPr lang="en-IE" sz="2000" b="1">
                <a:solidFill>
                  <a:schemeClr val="bg1"/>
                </a:solidFill>
              </a:rPr>
              <a:t>Influence of Travel on flavours</a:t>
            </a:r>
          </a:p>
        </p:txBody>
      </p:sp>
      <p:sp>
        <p:nvSpPr>
          <p:cNvPr id="25" name="Text Placeholder 3">
            <a:extLst>
              <a:ext uri="{FF2B5EF4-FFF2-40B4-BE49-F238E27FC236}">
                <a16:creationId xmlns:a16="http://schemas.microsoft.com/office/drawing/2014/main" id="{3C3FC471-8046-EE44-4038-A84A55293020}"/>
              </a:ext>
            </a:extLst>
          </p:cNvPr>
          <p:cNvSpPr txBox="1">
            <a:spLocks/>
          </p:cNvSpPr>
          <p:nvPr/>
        </p:nvSpPr>
        <p:spPr>
          <a:xfrm>
            <a:off x="7249491" y="3714540"/>
            <a:ext cx="1740791" cy="1030627"/>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a:buNone/>
              <a:defRPr sz="1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r>
              <a:rPr lang="en-IE" sz="2000" b="1">
                <a:solidFill>
                  <a:schemeClr val="bg1"/>
                </a:solidFill>
              </a:rPr>
              <a:t>Digitalisation</a:t>
            </a:r>
          </a:p>
        </p:txBody>
      </p:sp>
      <p:sp>
        <p:nvSpPr>
          <p:cNvPr id="26" name="Text Placeholder 3">
            <a:extLst>
              <a:ext uri="{FF2B5EF4-FFF2-40B4-BE49-F238E27FC236}">
                <a16:creationId xmlns:a16="http://schemas.microsoft.com/office/drawing/2014/main" id="{933F0B96-BC06-2A81-D2A3-482FE6BD8EDE}"/>
              </a:ext>
            </a:extLst>
          </p:cNvPr>
          <p:cNvSpPr txBox="1">
            <a:spLocks/>
          </p:cNvSpPr>
          <p:nvPr/>
        </p:nvSpPr>
        <p:spPr>
          <a:xfrm>
            <a:off x="9489903" y="3158894"/>
            <a:ext cx="1740791" cy="1030627"/>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a:buNone/>
              <a:defRPr sz="1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r>
              <a:rPr lang="en-IE" sz="2000" b="1">
                <a:solidFill>
                  <a:schemeClr val="bg1"/>
                </a:solidFill>
              </a:rPr>
              <a:t>Convenience</a:t>
            </a:r>
          </a:p>
        </p:txBody>
      </p:sp>
      <p:sp>
        <p:nvSpPr>
          <p:cNvPr id="27" name="Text Placeholder 2">
            <a:extLst>
              <a:ext uri="{FF2B5EF4-FFF2-40B4-BE49-F238E27FC236}">
                <a16:creationId xmlns:a16="http://schemas.microsoft.com/office/drawing/2014/main" id="{10256AF4-EF2E-A6B1-603A-98BFCFF3BED4}"/>
              </a:ext>
            </a:extLst>
          </p:cNvPr>
          <p:cNvSpPr>
            <a:spLocks noGrp="1"/>
          </p:cNvSpPr>
          <p:nvPr>
            <p:ph type="body" sz="quarter" idx="16"/>
          </p:nvPr>
        </p:nvSpPr>
        <p:spPr>
          <a:xfrm>
            <a:off x="411163" y="430213"/>
            <a:ext cx="4308475" cy="581025"/>
          </a:xfrm>
        </p:spPr>
        <p:txBody>
          <a:bodyPr>
            <a:normAutofit lnSpcReduction="10000"/>
          </a:bodyPr>
          <a:lstStyle/>
          <a:p>
            <a:r>
              <a:rPr lang="en-IE" sz="3600" dirty="0">
                <a:solidFill>
                  <a:srgbClr val="A23B23"/>
                </a:solidFill>
              </a:rPr>
              <a:t>A Quick Recap…</a:t>
            </a:r>
            <a:endParaRPr lang="en-RU" sz="3600" dirty="0">
              <a:solidFill>
                <a:srgbClr val="A23B23"/>
              </a:solidFill>
            </a:endParaRPr>
          </a:p>
        </p:txBody>
      </p:sp>
    </p:spTree>
    <p:extLst>
      <p:ext uri="{BB962C8B-B14F-4D97-AF65-F5344CB8AC3E}">
        <p14:creationId xmlns:p14="http://schemas.microsoft.com/office/powerpoint/2010/main" val="40297779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6C4663-9B71-954A-921A-67A52D14DB4D}"/>
              </a:ext>
            </a:extLst>
          </p:cNvPr>
          <p:cNvSpPr>
            <a:spLocks noGrp="1"/>
          </p:cNvSpPr>
          <p:nvPr>
            <p:ph type="body" sz="quarter" idx="17"/>
          </p:nvPr>
        </p:nvSpPr>
        <p:spPr>
          <a:xfrm>
            <a:off x="645489" y="1633199"/>
            <a:ext cx="6514435" cy="5098424"/>
          </a:xfrm>
        </p:spPr>
        <p:txBody>
          <a:bodyPr anchor="t">
            <a:normAutofit/>
          </a:bodyPr>
          <a:lstStyle/>
          <a:p>
            <a:r>
              <a:rPr lang="en-US" sz="2400" dirty="0"/>
              <a:t>A continued </a:t>
            </a:r>
            <a:r>
              <a:rPr lang="en-US" sz="2400" b="1" dirty="0"/>
              <a:t>concern about the environment </a:t>
            </a:r>
            <a:r>
              <a:rPr lang="en-US" sz="2400" dirty="0"/>
              <a:t>is sure to drive the next range of food innovations, especially as many move to a vegan and vegetarian diet. Couple that with food delivery making more and more waves and convenient, accessible, healthy and recyclable foods that taste good could soon be the new normal. </a:t>
            </a:r>
          </a:p>
          <a:p>
            <a:endParaRPr lang="en-US" sz="2400" dirty="0"/>
          </a:p>
          <a:p>
            <a:pPr algn="ctr"/>
            <a:r>
              <a:rPr lang="en-US" sz="2400" b="1" dirty="0"/>
              <a:t>YOU ARE AHEAD OF THE GAME ON THIS!!!</a:t>
            </a:r>
            <a:endParaRPr lang="en-RU" sz="2400" b="1" dirty="0"/>
          </a:p>
        </p:txBody>
      </p:sp>
      <p:sp>
        <p:nvSpPr>
          <p:cNvPr id="6" name="TextBox 5">
            <a:extLst>
              <a:ext uri="{FF2B5EF4-FFF2-40B4-BE49-F238E27FC236}">
                <a16:creationId xmlns:a16="http://schemas.microsoft.com/office/drawing/2014/main" id="{536CE80A-9D84-B337-A0C7-DBFDDA795197}"/>
              </a:ext>
            </a:extLst>
          </p:cNvPr>
          <p:cNvSpPr txBox="1"/>
          <p:nvPr/>
        </p:nvSpPr>
        <p:spPr>
          <a:xfrm>
            <a:off x="645489" y="310551"/>
            <a:ext cx="5919213" cy="646331"/>
          </a:xfrm>
          <a:prstGeom prst="rect">
            <a:avLst/>
          </a:prstGeom>
          <a:noFill/>
        </p:spPr>
        <p:txBody>
          <a:bodyPr wrap="square" rtlCol="0">
            <a:spAutoFit/>
          </a:bodyPr>
          <a:lstStyle/>
          <a:p>
            <a:r>
              <a:rPr lang="en-IE" sz="3600">
                <a:solidFill>
                  <a:srgbClr val="A23B23"/>
                </a:solidFill>
              </a:rPr>
              <a:t>What’s Next?</a:t>
            </a:r>
          </a:p>
        </p:txBody>
      </p:sp>
    </p:spTree>
    <p:extLst>
      <p:ext uri="{BB962C8B-B14F-4D97-AF65-F5344CB8AC3E}">
        <p14:creationId xmlns:p14="http://schemas.microsoft.com/office/powerpoint/2010/main" val="2140978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Magnifier placed on a white background">
            <a:extLst>
              <a:ext uri="{FF2B5EF4-FFF2-40B4-BE49-F238E27FC236}">
                <a16:creationId xmlns:a16="http://schemas.microsoft.com/office/drawing/2014/main" id="{566F090E-85C3-76A0-CBC7-C1357658D124}"/>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3" name="Text Placeholder 2">
            <a:extLst>
              <a:ext uri="{FF2B5EF4-FFF2-40B4-BE49-F238E27FC236}">
                <a16:creationId xmlns:a16="http://schemas.microsoft.com/office/drawing/2014/main" id="{B237FB84-9A53-F9E9-4514-888BBA60FE1A}"/>
              </a:ext>
            </a:extLst>
          </p:cNvPr>
          <p:cNvSpPr>
            <a:spLocks noGrp="1"/>
          </p:cNvSpPr>
          <p:nvPr>
            <p:ph type="body" sz="quarter" idx="16"/>
          </p:nvPr>
        </p:nvSpPr>
        <p:spPr>
          <a:xfrm>
            <a:off x="267419" y="1843055"/>
            <a:ext cx="6918385" cy="4038015"/>
          </a:xfrm>
        </p:spPr>
        <p:txBody>
          <a:bodyPr/>
          <a:lstStyle/>
          <a:p>
            <a:pPr algn="l"/>
            <a:r>
              <a:rPr lang="en-US" dirty="0"/>
              <a:t>Market research leads you to the insights you need to grow. It provides projects of all sizes with relevant data, thereby helping them to make more informed decisions. No matter what your product or brand is, market research is crucial. </a:t>
            </a:r>
          </a:p>
          <a:p>
            <a:pPr algn="l"/>
            <a:r>
              <a:rPr lang="en-US" dirty="0"/>
              <a:t>Without market research, it can feel like you are promoting your brand, product or service blindly. </a:t>
            </a:r>
          </a:p>
          <a:p>
            <a:pPr algn="l"/>
            <a:r>
              <a:rPr lang="en-US" dirty="0"/>
              <a:t>But with it, you can identify key demographics, learn more about your consumers (in our case, those who value the p</a:t>
            </a:r>
            <a:r>
              <a:rPr lang="en-US" sz="2400" dirty="0">
                <a:solidFill>
                  <a:srgbClr val="60220F"/>
                </a:solidFill>
              </a:rPr>
              <a:t>remium of heritage </a:t>
            </a:r>
            <a:r>
              <a:rPr lang="en-US" dirty="0"/>
              <a:t>p</a:t>
            </a:r>
            <a:r>
              <a:rPr lang="en-US" sz="2400" dirty="0">
                <a:solidFill>
                  <a:srgbClr val="60220F"/>
                </a:solidFill>
              </a:rPr>
              <a:t>roduce and </a:t>
            </a:r>
            <a:r>
              <a:rPr lang="en-US" kern="0" dirty="0"/>
              <a:t>learn how to  </a:t>
            </a:r>
            <a:r>
              <a:rPr lang="en-US" dirty="0"/>
              <a:t>implement tactics in a more accurate and successful manner.</a:t>
            </a:r>
          </a:p>
          <a:p>
            <a:endParaRPr lang="en-IE" dirty="0"/>
          </a:p>
        </p:txBody>
      </p:sp>
      <p:sp>
        <p:nvSpPr>
          <p:cNvPr id="4" name="Text Placeholder 3">
            <a:extLst>
              <a:ext uri="{FF2B5EF4-FFF2-40B4-BE49-F238E27FC236}">
                <a16:creationId xmlns:a16="http://schemas.microsoft.com/office/drawing/2014/main" id="{C87E120A-0DF4-0F02-663B-04FE7EEF5FB5}"/>
              </a:ext>
            </a:extLst>
          </p:cNvPr>
          <p:cNvSpPr>
            <a:spLocks noGrp="1"/>
          </p:cNvSpPr>
          <p:nvPr>
            <p:ph type="body" sz="quarter" idx="18"/>
          </p:nvPr>
        </p:nvSpPr>
        <p:spPr>
          <a:xfrm>
            <a:off x="267419" y="218051"/>
            <a:ext cx="6482545" cy="1210837"/>
          </a:xfrm>
        </p:spPr>
        <p:txBody>
          <a:bodyPr anchor="ctr"/>
          <a:lstStyle/>
          <a:p>
            <a:r>
              <a:rPr lang="en-IE" dirty="0"/>
              <a:t>Why we Research the Market?</a:t>
            </a:r>
          </a:p>
        </p:txBody>
      </p:sp>
    </p:spTree>
    <p:extLst>
      <p:ext uri="{BB962C8B-B14F-4D97-AF65-F5344CB8AC3E}">
        <p14:creationId xmlns:p14="http://schemas.microsoft.com/office/powerpoint/2010/main" val="10609569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A113D6-C0B1-401A-06C0-0B11C91EF0CC}"/>
              </a:ext>
            </a:extLst>
          </p:cNvPr>
          <p:cNvSpPr>
            <a:spLocks noGrp="1"/>
          </p:cNvSpPr>
          <p:nvPr>
            <p:ph type="body" sz="quarter" idx="17"/>
          </p:nvPr>
        </p:nvSpPr>
        <p:spPr>
          <a:xfrm>
            <a:off x="2029090" y="1604734"/>
            <a:ext cx="3791493" cy="2803364"/>
          </a:xfrm>
        </p:spPr>
        <p:txBody>
          <a:bodyPr/>
          <a:lstStyle/>
          <a:p>
            <a:r>
              <a:rPr lang="en-IE"/>
              <a:t>The Impact of Short Supply Chains</a:t>
            </a:r>
          </a:p>
        </p:txBody>
      </p:sp>
      <p:sp>
        <p:nvSpPr>
          <p:cNvPr id="3" name="Text Placeholder 2">
            <a:extLst>
              <a:ext uri="{FF2B5EF4-FFF2-40B4-BE49-F238E27FC236}">
                <a16:creationId xmlns:a16="http://schemas.microsoft.com/office/drawing/2014/main" id="{539E05DA-604D-0EB0-77D3-F89FC7A39492}"/>
              </a:ext>
            </a:extLst>
          </p:cNvPr>
          <p:cNvSpPr>
            <a:spLocks noGrp="1"/>
          </p:cNvSpPr>
          <p:nvPr>
            <p:ph type="body" sz="quarter" idx="18"/>
          </p:nvPr>
        </p:nvSpPr>
        <p:spPr/>
        <p:txBody>
          <a:bodyPr/>
          <a:lstStyle/>
          <a:p>
            <a:r>
              <a:rPr lang="en-IE"/>
              <a:t>03</a:t>
            </a:r>
          </a:p>
        </p:txBody>
      </p:sp>
    </p:spTree>
    <p:extLst>
      <p:ext uri="{BB962C8B-B14F-4D97-AF65-F5344CB8AC3E}">
        <p14:creationId xmlns:p14="http://schemas.microsoft.com/office/powerpoint/2010/main" val="28845466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184B5C-72B1-AF41-B036-8FB176A25397}"/>
              </a:ext>
            </a:extLst>
          </p:cNvPr>
          <p:cNvSpPr>
            <a:spLocks noGrp="1"/>
          </p:cNvSpPr>
          <p:nvPr>
            <p:ph type="body" sz="quarter" idx="16"/>
          </p:nvPr>
        </p:nvSpPr>
        <p:spPr>
          <a:xfrm>
            <a:off x="462877" y="515800"/>
            <a:ext cx="11297875" cy="580518"/>
          </a:xfrm>
        </p:spPr>
        <p:txBody>
          <a:bodyPr/>
          <a:lstStyle/>
          <a:p>
            <a:r>
              <a:rPr lang="en-IE" sz="3600" b="1" dirty="0"/>
              <a:t>Spotlight on Short Food Supply Chains (SFSCs)</a:t>
            </a:r>
            <a:endParaRPr lang="en-RU" sz="3600" b="1" dirty="0"/>
          </a:p>
        </p:txBody>
      </p:sp>
      <p:sp>
        <p:nvSpPr>
          <p:cNvPr id="4" name="Text Placeholder 2">
            <a:extLst>
              <a:ext uri="{FF2B5EF4-FFF2-40B4-BE49-F238E27FC236}">
                <a16:creationId xmlns:a16="http://schemas.microsoft.com/office/drawing/2014/main" id="{D1F7E676-3C84-DA4A-C3F3-FB74B2EBF977}"/>
              </a:ext>
            </a:extLst>
          </p:cNvPr>
          <p:cNvSpPr>
            <a:spLocks noGrp="1"/>
          </p:cNvSpPr>
          <p:nvPr>
            <p:ph type="body" sz="quarter" idx="18"/>
          </p:nvPr>
        </p:nvSpPr>
        <p:spPr>
          <a:xfrm>
            <a:off x="544010" y="1500981"/>
            <a:ext cx="11216742" cy="3856037"/>
          </a:xfrm>
        </p:spPr>
        <p:txBody>
          <a:bodyPr vert="horz" lIns="91440" tIns="45720" rIns="91440" bIns="45720" rtlCol="0" anchor="t">
            <a:noAutofit/>
          </a:bodyPr>
          <a:lstStyle/>
          <a:p>
            <a:pPr marL="0" lvl="1" indent="0" algn="just"/>
            <a:r>
              <a:rPr lang="en-GB" sz="2400" spc="0" dirty="0">
                <a:solidFill>
                  <a:srgbClr val="60220F"/>
                </a:solidFill>
                <a:latin typeface="+mn-lt"/>
                <a:cs typeface="Calibri" panose="020F0502020204030204"/>
              </a:rPr>
              <a:t>The present food system faces major challenges in terms of sustainable development</a:t>
            </a:r>
          </a:p>
          <a:p>
            <a:pPr marL="0" lvl="1" indent="0" algn="just"/>
            <a:r>
              <a:rPr lang="en-GB" sz="2400" spc="0" dirty="0">
                <a:solidFill>
                  <a:srgbClr val="60220F"/>
                </a:solidFill>
                <a:latin typeface="+mn-lt"/>
                <a:cs typeface="Calibri" panose="020F0502020204030204"/>
              </a:rPr>
              <a:t>along social, economic and environmental dimensions. These challenges are often associated with industrialised production processes and longer and less transparent distribution chains. </a:t>
            </a:r>
          </a:p>
          <a:p>
            <a:pPr marL="0" lvl="1" indent="0" algn="just"/>
            <a:endParaRPr lang="en-GB" sz="900" spc="0" dirty="0">
              <a:solidFill>
                <a:srgbClr val="60220F"/>
              </a:solidFill>
              <a:latin typeface="+mn-lt"/>
              <a:cs typeface="Calibri" panose="020F0502020204030204"/>
            </a:endParaRPr>
          </a:p>
          <a:p>
            <a:pPr marL="0" lvl="1" indent="0" algn="just"/>
            <a:r>
              <a:rPr lang="en-GB" sz="2400" spc="0" dirty="0">
                <a:solidFill>
                  <a:srgbClr val="60220F"/>
                </a:solidFill>
                <a:latin typeface="+mn-lt"/>
                <a:cs typeface="Calibri" panose="020F0502020204030204"/>
              </a:rPr>
              <a:t>A short food supply chain (SFSC), as defined by the EU, is a </a:t>
            </a:r>
            <a:r>
              <a:rPr lang="en-GB" sz="2400" b="1" spc="0" dirty="0">
                <a:solidFill>
                  <a:srgbClr val="60220F"/>
                </a:solidFill>
                <a:latin typeface="+mn-lt"/>
                <a:cs typeface="Calibri" panose="020F0502020204030204"/>
              </a:rPr>
              <a:t>supply chain involving a limited number of economic operators, committed to cooperation, local economic development, and maintaining close geographical and social relations between food producers, processors and consumers.</a:t>
            </a:r>
            <a:r>
              <a:rPr lang="en-GB" sz="2400" spc="0" dirty="0">
                <a:solidFill>
                  <a:srgbClr val="60220F"/>
                </a:solidFill>
                <a:latin typeface="+mn-lt"/>
                <a:cs typeface="Calibri" panose="020F0502020204030204"/>
              </a:rPr>
              <a:t> </a:t>
            </a:r>
            <a:r>
              <a:rPr lang="en-GB" sz="1600" b="1" spc="0" dirty="0">
                <a:solidFill>
                  <a:srgbClr val="60220F"/>
                </a:solidFill>
                <a:latin typeface="+mn-lt"/>
                <a:cs typeface="Calibri" panose="020F0502020204030204"/>
                <a:hlinkClick r:id="rId2"/>
              </a:rPr>
              <a:t>Source</a:t>
            </a:r>
            <a:endParaRPr lang="en-GB" sz="1600" b="1" spc="0" dirty="0">
              <a:solidFill>
                <a:srgbClr val="60220F"/>
              </a:solidFill>
              <a:latin typeface="+mn-lt"/>
              <a:cs typeface="Calibri" panose="020F0502020204030204"/>
            </a:endParaRPr>
          </a:p>
          <a:p>
            <a:pPr marL="0" lvl="1" indent="0" algn="just"/>
            <a:endParaRPr lang="en-GB" sz="1400" spc="0" dirty="0">
              <a:solidFill>
                <a:srgbClr val="60220F"/>
              </a:solidFill>
              <a:latin typeface="+mn-lt"/>
              <a:cs typeface="Calibri" panose="020F0502020204030204"/>
            </a:endParaRPr>
          </a:p>
          <a:p>
            <a:pPr marL="0" lvl="1" indent="0" algn="just"/>
            <a:r>
              <a:rPr lang="en-GB" sz="2400" spc="0" dirty="0">
                <a:solidFill>
                  <a:srgbClr val="60220F"/>
                </a:solidFill>
                <a:latin typeface="+mn-lt"/>
                <a:cs typeface="Calibri" panose="020F0502020204030204"/>
              </a:rPr>
              <a:t>		Recent developments in the food market show a renaissance of 				traditional, direct ways of delivering food, coupled with an emergence of 			more innovative types of distribution systems which provide direct links 			between producers and consumers. 		</a:t>
            </a:r>
            <a:endParaRPr lang="en-GB" sz="2400" b="1" spc="0" dirty="0">
              <a:solidFill>
                <a:srgbClr val="60220F"/>
              </a:solidFill>
              <a:latin typeface="+mn-lt"/>
              <a:cs typeface="Calibri" panose="020F0502020204030204"/>
            </a:endParaRPr>
          </a:p>
        </p:txBody>
      </p:sp>
    </p:spTree>
    <p:extLst>
      <p:ext uri="{BB962C8B-B14F-4D97-AF65-F5344CB8AC3E}">
        <p14:creationId xmlns:p14="http://schemas.microsoft.com/office/powerpoint/2010/main" val="16584441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6C4663-9B71-954A-921A-67A52D14DB4D}"/>
              </a:ext>
            </a:extLst>
          </p:cNvPr>
          <p:cNvSpPr>
            <a:spLocks noGrp="1"/>
          </p:cNvSpPr>
          <p:nvPr>
            <p:ph type="body" sz="quarter" idx="17"/>
          </p:nvPr>
        </p:nvSpPr>
        <p:spPr>
          <a:xfrm>
            <a:off x="518168" y="956882"/>
            <a:ext cx="6514435" cy="5098424"/>
          </a:xfrm>
        </p:spPr>
        <p:txBody>
          <a:bodyPr anchor="t">
            <a:normAutofit lnSpcReduction="10000"/>
          </a:bodyPr>
          <a:lstStyle/>
          <a:p>
            <a:r>
              <a:rPr lang="en-GB" sz="2400" b="0" i="0" dirty="0">
                <a:effectLst/>
              </a:rPr>
              <a:t>The main products typically traded in a SFSC are fresh seasonal fruit and vegetables, followed by animal products (mainly meat, fresh and prepared) and dairy products as well as beverages.</a:t>
            </a:r>
            <a:r>
              <a:rPr lang="en-GB" sz="2400" b="0" i="0" u="none" strike="noStrike" baseline="30000" dirty="0">
                <a:effectLst/>
                <a:hlinkClick r:id="rId2">
                  <a:extLst>
                    <a:ext uri="{A12FA001-AC4F-418D-AE19-62706E023703}">
                      <ahyp:hlinkClr xmlns:ahyp="http://schemas.microsoft.com/office/drawing/2018/hyperlinkcolor" val="tx"/>
                    </a:ext>
                  </a:extLst>
                </a:hlinkClick>
              </a:rPr>
              <a:t>3</a:t>
            </a:r>
            <a:endParaRPr lang="en-RU" sz="2400" b="1" dirty="0"/>
          </a:p>
          <a:p>
            <a:r>
              <a:rPr lang="en-GB" sz="2400" b="0" i="0" dirty="0">
                <a:effectLst/>
              </a:rPr>
              <a:t>There are several different forms of SFSCs.</a:t>
            </a:r>
          </a:p>
          <a:p>
            <a:pPr marL="342900" indent="-342900">
              <a:buFont typeface="Arial" panose="020B0604020202020204" pitchFamily="34" charset="0"/>
              <a:buChar char="•"/>
            </a:pPr>
            <a:r>
              <a:rPr lang="en-GB" sz="2400" b="0" i="0" dirty="0">
                <a:effectLst/>
              </a:rPr>
              <a:t>Direct sales from the </a:t>
            </a:r>
            <a:r>
              <a:rPr lang="en-GB" sz="2400" b="1" i="0" dirty="0">
                <a:effectLst/>
              </a:rPr>
              <a:t>farmer to the end-consumer </a:t>
            </a:r>
            <a:r>
              <a:rPr lang="en-GB" sz="2400" b="0" i="0" dirty="0">
                <a:effectLst/>
              </a:rPr>
              <a:t>(on-farm, farmers’ markets, internet deliveries). </a:t>
            </a:r>
          </a:p>
          <a:p>
            <a:pPr marL="342900" indent="-342900">
              <a:buFont typeface="Arial" panose="020B0604020202020204" pitchFamily="34" charset="0"/>
              <a:buChar char="•"/>
            </a:pPr>
            <a:r>
              <a:rPr lang="en-GB" sz="2400" b="1" i="0" dirty="0">
                <a:effectLst/>
              </a:rPr>
              <a:t>Box delivery schemes</a:t>
            </a:r>
            <a:endParaRPr lang="en-GB" sz="2400" b="0" i="0" dirty="0">
              <a:effectLst/>
            </a:endParaRPr>
          </a:p>
          <a:p>
            <a:pPr marL="342900" indent="-342900">
              <a:buFont typeface="Arial" panose="020B0604020202020204" pitchFamily="34" charset="0"/>
              <a:buChar char="•"/>
            </a:pPr>
            <a:r>
              <a:rPr lang="en-GB" sz="2400" b="1" dirty="0"/>
              <a:t>‘P</a:t>
            </a:r>
            <a:r>
              <a:rPr lang="en-GB" sz="2400" b="1" i="0" dirty="0">
                <a:effectLst/>
              </a:rPr>
              <a:t>ick your Own’ and community-supported agriculture (CSA), </a:t>
            </a:r>
            <a:r>
              <a:rPr lang="en-GB" sz="2400" b="0" i="0" dirty="0">
                <a:effectLst/>
              </a:rPr>
              <a:t>where consumers financially support local growers by purchasing a 'subscription' to their fresh produce for a particular growing season.</a:t>
            </a:r>
          </a:p>
        </p:txBody>
      </p:sp>
      <p:sp>
        <p:nvSpPr>
          <p:cNvPr id="6" name="TextBox 5">
            <a:extLst>
              <a:ext uri="{FF2B5EF4-FFF2-40B4-BE49-F238E27FC236}">
                <a16:creationId xmlns:a16="http://schemas.microsoft.com/office/drawing/2014/main" id="{536CE80A-9D84-B337-A0C7-DBFDDA795197}"/>
              </a:ext>
            </a:extLst>
          </p:cNvPr>
          <p:cNvSpPr txBox="1"/>
          <p:nvPr/>
        </p:nvSpPr>
        <p:spPr>
          <a:xfrm>
            <a:off x="518168" y="156363"/>
            <a:ext cx="5919213" cy="646331"/>
          </a:xfrm>
          <a:prstGeom prst="rect">
            <a:avLst/>
          </a:prstGeom>
          <a:noFill/>
        </p:spPr>
        <p:txBody>
          <a:bodyPr wrap="square" rtlCol="0">
            <a:spAutoFit/>
          </a:bodyPr>
          <a:lstStyle/>
          <a:p>
            <a:r>
              <a:rPr lang="en-IE" sz="3600" dirty="0">
                <a:solidFill>
                  <a:srgbClr val="A23B23"/>
                </a:solidFill>
              </a:rPr>
              <a:t>Types of SFSCs</a:t>
            </a:r>
          </a:p>
        </p:txBody>
      </p:sp>
    </p:spTree>
    <p:extLst>
      <p:ext uri="{BB962C8B-B14F-4D97-AF65-F5344CB8AC3E}">
        <p14:creationId xmlns:p14="http://schemas.microsoft.com/office/powerpoint/2010/main" val="12966526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184B5C-72B1-AF41-B036-8FB176A25397}"/>
              </a:ext>
            </a:extLst>
          </p:cNvPr>
          <p:cNvSpPr>
            <a:spLocks noGrp="1"/>
          </p:cNvSpPr>
          <p:nvPr>
            <p:ph type="body" sz="quarter" idx="16"/>
          </p:nvPr>
        </p:nvSpPr>
        <p:spPr>
          <a:xfrm>
            <a:off x="462877" y="515800"/>
            <a:ext cx="11297875" cy="580518"/>
          </a:xfrm>
        </p:spPr>
        <p:txBody>
          <a:bodyPr/>
          <a:lstStyle/>
          <a:p>
            <a:r>
              <a:rPr lang="en-IE" sz="3600" b="1" dirty="0"/>
              <a:t>Spotlight on Short Food Supply Chains (SFSCs)</a:t>
            </a:r>
            <a:endParaRPr lang="en-RU" sz="3600" b="1" dirty="0"/>
          </a:p>
        </p:txBody>
      </p:sp>
      <p:sp>
        <p:nvSpPr>
          <p:cNvPr id="4" name="Text Placeholder 2">
            <a:extLst>
              <a:ext uri="{FF2B5EF4-FFF2-40B4-BE49-F238E27FC236}">
                <a16:creationId xmlns:a16="http://schemas.microsoft.com/office/drawing/2014/main" id="{D1F7E676-3C84-DA4A-C3F3-FB74B2EBF977}"/>
              </a:ext>
            </a:extLst>
          </p:cNvPr>
          <p:cNvSpPr>
            <a:spLocks noGrp="1"/>
          </p:cNvSpPr>
          <p:nvPr>
            <p:ph type="body" sz="quarter" idx="18"/>
          </p:nvPr>
        </p:nvSpPr>
        <p:spPr>
          <a:xfrm>
            <a:off x="544010" y="1683861"/>
            <a:ext cx="6496870" cy="3856037"/>
          </a:xfrm>
        </p:spPr>
        <p:txBody>
          <a:bodyPr vert="horz" lIns="91440" tIns="45720" rIns="91440" bIns="45720" rtlCol="0" anchor="t">
            <a:noAutofit/>
          </a:bodyPr>
          <a:lstStyle/>
          <a:p>
            <a:pPr marL="0" lvl="1" indent="0" algn="just"/>
            <a:r>
              <a:rPr lang="en-GB" sz="2400" spc="0" dirty="0">
                <a:solidFill>
                  <a:srgbClr val="60220F"/>
                </a:solidFill>
                <a:latin typeface="+mn-lt"/>
                <a:cs typeface="Calibri" panose="020F0502020204030204"/>
              </a:rPr>
              <a:t>As part of a European H2020 project </a:t>
            </a:r>
            <a:r>
              <a:rPr lang="en-GB" sz="2400" spc="0" dirty="0">
                <a:solidFill>
                  <a:srgbClr val="60220F"/>
                </a:solidFill>
                <a:latin typeface="+mn-lt"/>
                <a:cs typeface="Calibri" panose="020F0502020204030204"/>
                <a:hlinkClick r:id="rId2"/>
              </a:rPr>
              <a:t>“Strength2Food”, </a:t>
            </a:r>
            <a:r>
              <a:rPr lang="en-GB" sz="2400" spc="0" dirty="0">
                <a:solidFill>
                  <a:srgbClr val="60220F"/>
                </a:solidFill>
                <a:latin typeface="+mn-lt"/>
                <a:cs typeface="Calibri" panose="020F0502020204030204"/>
              </a:rPr>
              <a:t>researchers conducted a cross-case analysis and examined 12 European SFSC cases from six countries: France, Hungary, Italy, Norway, Poland and the UK. </a:t>
            </a:r>
          </a:p>
          <a:p>
            <a:pPr marL="0" lvl="1" indent="0" algn="just"/>
            <a:r>
              <a:rPr lang="en-GB" sz="2400" spc="0" dirty="0">
                <a:solidFill>
                  <a:srgbClr val="60220F"/>
                </a:solidFill>
                <a:latin typeface="+mn-lt"/>
                <a:cs typeface="Calibri" panose="020F0502020204030204"/>
              </a:rPr>
              <a:t>Check out their work on </a:t>
            </a:r>
            <a:r>
              <a:rPr lang="en-GB" sz="2400" spc="0" dirty="0">
                <a:solidFill>
                  <a:srgbClr val="60220F"/>
                </a:solidFill>
                <a:latin typeface="+mn-lt"/>
                <a:cs typeface="Calibri" panose="020F0502020204030204"/>
                <a:hlinkClick r:id="rId3"/>
              </a:rPr>
              <a:t>LINK</a:t>
            </a:r>
            <a:r>
              <a:rPr lang="en-GB" sz="2400" spc="0" dirty="0">
                <a:solidFill>
                  <a:srgbClr val="60220F"/>
                </a:solidFill>
                <a:latin typeface="+mn-lt"/>
                <a:cs typeface="Calibri" panose="020F0502020204030204"/>
              </a:rPr>
              <a:t>. </a:t>
            </a:r>
          </a:p>
          <a:p>
            <a:pPr marL="0" lvl="1" indent="0" algn="just"/>
            <a:r>
              <a:rPr lang="en-GB" sz="2400" spc="0" dirty="0">
                <a:solidFill>
                  <a:srgbClr val="60220F"/>
                </a:solidFill>
                <a:latin typeface="+mn-lt"/>
                <a:cs typeface="Calibri" panose="020F0502020204030204"/>
              </a:rPr>
              <a:t>We take influence from their work to present the advantages of short chain supply and the key findings of two case studies.</a:t>
            </a:r>
          </a:p>
          <a:p>
            <a:pPr marL="0" lvl="1" indent="0" algn="just"/>
            <a:endParaRPr lang="en-GB" sz="2400" spc="0" dirty="0">
              <a:solidFill>
                <a:srgbClr val="60220F"/>
              </a:solidFill>
              <a:latin typeface="+mn-lt"/>
              <a:cs typeface="Calibri" panose="020F0502020204030204"/>
            </a:endParaRPr>
          </a:p>
          <a:p>
            <a:pPr marL="0" lvl="1" indent="0" algn="just"/>
            <a:endParaRPr lang="en-GB" sz="2400" b="1" spc="0" dirty="0">
              <a:solidFill>
                <a:srgbClr val="60220F"/>
              </a:solidFill>
              <a:latin typeface="+mn-lt"/>
              <a:cs typeface="Calibri" panose="020F0502020204030204"/>
            </a:endParaRPr>
          </a:p>
        </p:txBody>
      </p:sp>
      <p:pic>
        <p:nvPicPr>
          <p:cNvPr id="5" name="Picture 4">
            <a:extLst>
              <a:ext uri="{FF2B5EF4-FFF2-40B4-BE49-F238E27FC236}">
                <a16:creationId xmlns:a16="http://schemas.microsoft.com/office/drawing/2014/main" id="{69B127EC-2D75-CB1A-31D4-5978304DD4A2}"/>
              </a:ext>
            </a:extLst>
          </p:cNvPr>
          <p:cNvPicPr>
            <a:picLocks noChangeAspect="1"/>
          </p:cNvPicPr>
          <p:nvPr/>
        </p:nvPicPr>
        <p:blipFill>
          <a:blip r:embed="rId4"/>
          <a:stretch>
            <a:fillRect/>
          </a:stretch>
        </p:blipFill>
        <p:spPr>
          <a:xfrm>
            <a:off x="7194778" y="1973263"/>
            <a:ext cx="4890647" cy="4143465"/>
          </a:xfrm>
          <a:prstGeom prst="rect">
            <a:avLst/>
          </a:prstGeom>
        </p:spPr>
      </p:pic>
    </p:spTree>
    <p:extLst>
      <p:ext uri="{BB962C8B-B14F-4D97-AF65-F5344CB8AC3E}">
        <p14:creationId xmlns:p14="http://schemas.microsoft.com/office/powerpoint/2010/main" val="8765356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184B5C-72B1-AF41-B036-8FB176A25397}"/>
              </a:ext>
            </a:extLst>
          </p:cNvPr>
          <p:cNvSpPr>
            <a:spLocks noGrp="1"/>
          </p:cNvSpPr>
          <p:nvPr>
            <p:ph type="body" sz="quarter" idx="16"/>
          </p:nvPr>
        </p:nvSpPr>
        <p:spPr>
          <a:xfrm>
            <a:off x="462877" y="515800"/>
            <a:ext cx="11297875" cy="580518"/>
          </a:xfrm>
        </p:spPr>
        <p:txBody>
          <a:bodyPr/>
          <a:lstStyle/>
          <a:p>
            <a:r>
              <a:rPr lang="en-IE" sz="3600" b="1" dirty="0"/>
              <a:t>Social Benefits of Short Food Supply Chains (SFSCs)</a:t>
            </a:r>
            <a:endParaRPr lang="en-RU" sz="3600" b="1" dirty="0"/>
          </a:p>
        </p:txBody>
      </p:sp>
      <p:sp>
        <p:nvSpPr>
          <p:cNvPr id="6" name="Text Placeholder 5">
            <a:extLst>
              <a:ext uri="{FF2B5EF4-FFF2-40B4-BE49-F238E27FC236}">
                <a16:creationId xmlns:a16="http://schemas.microsoft.com/office/drawing/2014/main" id="{C55ED432-6D2C-4D6E-B76F-4C4F61312A6A}"/>
              </a:ext>
            </a:extLst>
          </p:cNvPr>
          <p:cNvSpPr>
            <a:spLocks noGrp="1"/>
          </p:cNvSpPr>
          <p:nvPr>
            <p:ph type="body" sz="quarter" idx="18"/>
          </p:nvPr>
        </p:nvSpPr>
        <p:spPr/>
        <p:txBody>
          <a:bodyPr/>
          <a:lstStyle/>
          <a:p>
            <a:endParaRPr lang="en-IE" dirty="0"/>
          </a:p>
        </p:txBody>
      </p:sp>
      <p:pic>
        <p:nvPicPr>
          <p:cNvPr id="8" name="Picture 7">
            <a:extLst>
              <a:ext uri="{FF2B5EF4-FFF2-40B4-BE49-F238E27FC236}">
                <a16:creationId xmlns:a16="http://schemas.microsoft.com/office/drawing/2014/main" id="{42C5341A-7D8B-EC08-D355-0F0D0AAA3A6C}"/>
              </a:ext>
            </a:extLst>
          </p:cNvPr>
          <p:cNvPicPr>
            <a:picLocks noChangeAspect="1"/>
          </p:cNvPicPr>
          <p:nvPr/>
        </p:nvPicPr>
        <p:blipFill>
          <a:blip r:embed="rId2"/>
          <a:stretch>
            <a:fillRect/>
          </a:stretch>
        </p:blipFill>
        <p:spPr>
          <a:xfrm>
            <a:off x="3035142" y="1704886"/>
            <a:ext cx="8314848" cy="4683570"/>
          </a:xfrm>
          <a:prstGeom prst="rect">
            <a:avLst/>
          </a:prstGeom>
        </p:spPr>
      </p:pic>
    </p:spTree>
    <p:extLst>
      <p:ext uri="{BB962C8B-B14F-4D97-AF65-F5344CB8AC3E}">
        <p14:creationId xmlns:p14="http://schemas.microsoft.com/office/powerpoint/2010/main" val="18250518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184B5C-72B1-AF41-B036-8FB176A25397}"/>
              </a:ext>
            </a:extLst>
          </p:cNvPr>
          <p:cNvSpPr>
            <a:spLocks noGrp="1"/>
          </p:cNvSpPr>
          <p:nvPr>
            <p:ph type="body" sz="quarter" idx="16"/>
          </p:nvPr>
        </p:nvSpPr>
        <p:spPr>
          <a:xfrm>
            <a:off x="462877" y="515800"/>
            <a:ext cx="11607203" cy="580518"/>
          </a:xfrm>
        </p:spPr>
        <p:txBody>
          <a:bodyPr/>
          <a:lstStyle/>
          <a:p>
            <a:r>
              <a:rPr lang="en-IE" sz="3600" b="1" dirty="0"/>
              <a:t>Environmental Benefits of Short Food Supply Chains (SFSCs)</a:t>
            </a:r>
            <a:endParaRPr lang="en-RU" sz="3600" b="1" dirty="0"/>
          </a:p>
        </p:txBody>
      </p:sp>
      <p:sp>
        <p:nvSpPr>
          <p:cNvPr id="6" name="Text Placeholder 5">
            <a:extLst>
              <a:ext uri="{FF2B5EF4-FFF2-40B4-BE49-F238E27FC236}">
                <a16:creationId xmlns:a16="http://schemas.microsoft.com/office/drawing/2014/main" id="{C55ED432-6D2C-4D6E-B76F-4C4F61312A6A}"/>
              </a:ext>
            </a:extLst>
          </p:cNvPr>
          <p:cNvSpPr>
            <a:spLocks noGrp="1"/>
          </p:cNvSpPr>
          <p:nvPr>
            <p:ph type="body" sz="quarter" idx="18"/>
          </p:nvPr>
        </p:nvSpPr>
        <p:spPr/>
        <p:txBody>
          <a:bodyPr/>
          <a:lstStyle/>
          <a:p>
            <a:endParaRPr lang="en-IE" dirty="0"/>
          </a:p>
        </p:txBody>
      </p:sp>
      <p:pic>
        <p:nvPicPr>
          <p:cNvPr id="4" name="Picture 3">
            <a:extLst>
              <a:ext uri="{FF2B5EF4-FFF2-40B4-BE49-F238E27FC236}">
                <a16:creationId xmlns:a16="http://schemas.microsoft.com/office/drawing/2014/main" id="{A36F6C0D-758C-395C-7604-4E771C1D5A0A}"/>
              </a:ext>
            </a:extLst>
          </p:cNvPr>
          <p:cNvPicPr>
            <a:picLocks noChangeAspect="1"/>
          </p:cNvPicPr>
          <p:nvPr/>
        </p:nvPicPr>
        <p:blipFill>
          <a:blip r:embed="rId2"/>
          <a:stretch>
            <a:fillRect/>
          </a:stretch>
        </p:blipFill>
        <p:spPr>
          <a:xfrm>
            <a:off x="2930368" y="1598841"/>
            <a:ext cx="8579642" cy="4856738"/>
          </a:xfrm>
          <a:prstGeom prst="rect">
            <a:avLst/>
          </a:prstGeom>
        </p:spPr>
      </p:pic>
    </p:spTree>
    <p:extLst>
      <p:ext uri="{BB962C8B-B14F-4D97-AF65-F5344CB8AC3E}">
        <p14:creationId xmlns:p14="http://schemas.microsoft.com/office/powerpoint/2010/main" val="11260013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184B5C-72B1-AF41-B036-8FB176A25397}"/>
              </a:ext>
            </a:extLst>
          </p:cNvPr>
          <p:cNvSpPr>
            <a:spLocks noGrp="1"/>
          </p:cNvSpPr>
          <p:nvPr>
            <p:ph type="body" sz="quarter" idx="16"/>
          </p:nvPr>
        </p:nvSpPr>
        <p:spPr>
          <a:xfrm>
            <a:off x="462877" y="515800"/>
            <a:ext cx="11297875" cy="580518"/>
          </a:xfrm>
        </p:spPr>
        <p:txBody>
          <a:bodyPr/>
          <a:lstStyle/>
          <a:p>
            <a:r>
              <a:rPr lang="en-IE" sz="3600" b="1" dirty="0"/>
              <a:t>Economic Benefits of Short Food Supply Chains (SFSCs)</a:t>
            </a:r>
            <a:endParaRPr lang="en-RU" sz="3600" b="1" dirty="0"/>
          </a:p>
        </p:txBody>
      </p:sp>
      <p:sp>
        <p:nvSpPr>
          <p:cNvPr id="6" name="Text Placeholder 5">
            <a:extLst>
              <a:ext uri="{FF2B5EF4-FFF2-40B4-BE49-F238E27FC236}">
                <a16:creationId xmlns:a16="http://schemas.microsoft.com/office/drawing/2014/main" id="{C55ED432-6D2C-4D6E-B76F-4C4F61312A6A}"/>
              </a:ext>
            </a:extLst>
          </p:cNvPr>
          <p:cNvSpPr>
            <a:spLocks noGrp="1"/>
          </p:cNvSpPr>
          <p:nvPr>
            <p:ph type="body" sz="quarter" idx="18"/>
          </p:nvPr>
        </p:nvSpPr>
        <p:spPr/>
        <p:txBody>
          <a:bodyPr/>
          <a:lstStyle/>
          <a:p>
            <a:endParaRPr lang="en-IE" dirty="0"/>
          </a:p>
        </p:txBody>
      </p:sp>
      <p:pic>
        <p:nvPicPr>
          <p:cNvPr id="4" name="Picture 3">
            <a:extLst>
              <a:ext uri="{FF2B5EF4-FFF2-40B4-BE49-F238E27FC236}">
                <a16:creationId xmlns:a16="http://schemas.microsoft.com/office/drawing/2014/main" id="{E03D681E-76FF-0717-4FA7-A39A817809B8}"/>
              </a:ext>
            </a:extLst>
          </p:cNvPr>
          <p:cNvPicPr>
            <a:picLocks noChangeAspect="1"/>
          </p:cNvPicPr>
          <p:nvPr/>
        </p:nvPicPr>
        <p:blipFill>
          <a:blip r:embed="rId2"/>
          <a:stretch>
            <a:fillRect/>
          </a:stretch>
        </p:blipFill>
        <p:spPr>
          <a:xfrm>
            <a:off x="2895441" y="1595031"/>
            <a:ext cx="8751011" cy="4843667"/>
          </a:xfrm>
          <a:prstGeom prst="rect">
            <a:avLst/>
          </a:prstGeom>
        </p:spPr>
      </p:pic>
    </p:spTree>
    <p:extLst>
      <p:ext uri="{BB962C8B-B14F-4D97-AF65-F5344CB8AC3E}">
        <p14:creationId xmlns:p14="http://schemas.microsoft.com/office/powerpoint/2010/main" val="336561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184B5C-72B1-AF41-B036-8FB176A25397}"/>
              </a:ext>
            </a:extLst>
          </p:cNvPr>
          <p:cNvSpPr>
            <a:spLocks noGrp="1"/>
          </p:cNvSpPr>
          <p:nvPr>
            <p:ph type="body" sz="quarter" idx="16"/>
          </p:nvPr>
        </p:nvSpPr>
        <p:spPr>
          <a:xfrm>
            <a:off x="447062" y="160754"/>
            <a:ext cx="11297875" cy="580518"/>
          </a:xfrm>
        </p:spPr>
        <p:txBody>
          <a:bodyPr/>
          <a:lstStyle/>
          <a:p>
            <a:r>
              <a:rPr lang="en-GB" sz="3600" b="1" dirty="0"/>
              <a:t>How to stimulate the development of short food supply chains and farmers’ markets through digital platforms?</a:t>
            </a:r>
            <a:endParaRPr lang="en-RU" sz="3600" b="1" dirty="0"/>
          </a:p>
        </p:txBody>
      </p:sp>
      <p:sp>
        <p:nvSpPr>
          <p:cNvPr id="4" name="Text Placeholder 2">
            <a:extLst>
              <a:ext uri="{FF2B5EF4-FFF2-40B4-BE49-F238E27FC236}">
                <a16:creationId xmlns:a16="http://schemas.microsoft.com/office/drawing/2014/main" id="{D1F7E676-3C84-DA4A-C3F3-FB74B2EBF977}"/>
              </a:ext>
            </a:extLst>
          </p:cNvPr>
          <p:cNvSpPr>
            <a:spLocks noGrp="1"/>
          </p:cNvSpPr>
          <p:nvPr>
            <p:ph type="body" sz="quarter" idx="18"/>
          </p:nvPr>
        </p:nvSpPr>
        <p:spPr>
          <a:xfrm>
            <a:off x="3851910" y="1683861"/>
            <a:ext cx="7989974" cy="3856037"/>
          </a:xfrm>
        </p:spPr>
        <p:txBody>
          <a:bodyPr vert="horz" lIns="91440" tIns="45720" rIns="91440" bIns="45720" rtlCol="0" anchor="t">
            <a:noAutofit/>
          </a:bodyPr>
          <a:lstStyle/>
          <a:p>
            <a:pPr marL="0" lvl="1" indent="0"/>
            <a:r>
              <a:rPr lang="en-GB" sz="2400" spc="0" dirty="0" err="1">
                <a:solidFill>
                  <a:srgbClr val="60220F"/>
                </a:solidFill>
                <a:latin typeface="+mn-lt"/>
                <a:cs typeface="Calibri" panose="020F0502020204030204"/>
              </a:rPr>
              <a:t>Coldiretti</a:t>
            </a:r>
            <a:r>
              <a:rPr lang="en-GB" sz="2400" spc="0" dirty="0">
                <a:solidFill>
                  <a:srgbClr val="60220F"/>
                </a:solidFill>
                <a:latin typeface="+mn-lt"/>
                <a:cs typeface="Calibri" panose="020F0502020204030204"/>
              </a:rPr>
              <a:t> (</a:t>
            </a:r>
            <a:r>
              <a:rPr lang="en-GB" sz="2400" spc="0" dirty="0">
                <a:solidFill>
                  <a:srgbClr val="60220F"/>
                </a:solidFill>
                <a:latin typeface="+mn-lt"/>
                <a:cs typeface="Calibri" panose="020F0502020204030204"/>
                <a:hlinkClick r:id="rId2"/>
              </a:rPr>
              <a:t>National Confederation of Direct Farmers</a:t>
            </a:r>
            <a:r>
              <a:rPr lang="en-GB" sz="2400" spc="0" dirty="0">
                <a:solidFill>
                  <a:srgbClr val="60220F"/>
                </a:solidFill>
                <a:latin typeface="+mn-lt"/>
                <a:cs typeface="Calibri" panose="020F0502020204030204"/>
              </a:rPr>
              <a:t>) is the largest association representing and assisting Italian agriculture,  developed and promoted the use of a smartphone application called </a:t>
            </a:r>
            <a:r>
              <a:rPr lang="en-GB" sz="2400" spc="0" dirty="0">
                <a:solidFill>
                  <a:srgbClr val="60220F"/>
                </a:solidFill>
                <a:latin typeface="+mn-lt"/>
                <a:cs typeface="Calibri" panose="020F0502020204030204"/>
                <a:hlinkClick r:id="rId3"/>
              </a:rPr>
              <a:t>Campagna </a:t>
            </a:r>
            <a:r>
              <a:rPr lang="en-GB" sz="2400" spc="0" dirty="0" err="1">
                <a:solidFill>
                  <a:srgbClr val="60220F"/>
                </a:solidFill>
                <a:latin typeface="+mn-lt"/>
                <a:cs typeface="Calibri" panose="020F0502020204030204"/>
                <a:hlinkClick r:id="rId3"/>
              </a:rPr>
              <a:t>Amica</a:t>
            </a:r>
            <a:r>
              <a:rPr lang="en-GB" sz="2400" spc="0" dirty="0">
                <a:solidFill>
                  <a:srgbClr val="60220F"/>
                </a:solidFill>
                <a:latin typeface="+mn-lt"/>
                <a:cs typeface="Calibri" panose="020F0502020204030204"/>
              </a:rPr>
              <a:t>, aiming at raising consumers’ awareness about the benefits associated with Farmer’s Markets (FM).  </a:t>
            </a:r>
          </a:p>
          <a:p>
            <a:pPr marL="0" lvl="1" indent="0"/>
            <a:endParaRPr lang="en-GB" sz="2400" spc="0" dirty="0">
              <a:solidFill>
                <a:srgbClr val="60220F"/>
              </a:solidFill>
              <a:latin typeface="+mn-lt"/>
              <a:cs typeface="Calibri" panose="020F0502020204030204"/>
            </a:endParaRPr>
          </a:p>
          <a:p>
            <a:pPr marL="0" lvl="1" indent="0"/>
            <a:r>
              <a:rPr lang="en-GB" sz="2400" spc="0" dirty="0">
                <a:solidFill>
                  <a:srgbClr val="60220F"/>
                </a:solidFill>
                <a:latin typeface="+mn-lt"/>
                <a:cs typeface="Calibri" panose="020F0502020204030204"/>
              </a:rPr>
              <a:t>With the support of the University of Parma, the pilot action explored the effectiveness of a mobile application to stimulate consumers’ interest in FMs in Italy. It included a  communication campaign promoting knowledge and use of the application among consumers from four economically disadvantaged regions of Southern Italy.</a:t>
            </a:r>
          </a:p>
          <a:p>
            <a:pPr marL="0" lvl="1" indent="0"/>
            <a:r>
              <a:rPr lang="en-GB" sz="2400" spc="0" dirty="0">
                <a:solidFill>
                  <a:srgbClr val="60220F"/>
                </a:solidFill>
                <a:latin typeface="+mn-lt"/>
                <a:cs typeface="Calibri" panose="020F0502020204030204"/>
              </a:rPr>
              <a:t>		</a:t>
            </a:r>
          </a:p>
        </p:txBody>
      </p:sp>
      <p:pic>
        <p:nvPicPr>
          <p:cNvPr id="8" name="Picture 7">
            <a:extLst>
              <a:ext uri="{FF2B5EF4-FFF2-40B4-BE49-F238E27FC236}">
                <a16:creationId xmlns:a16="http://schemas.microsoft.com/office/drawing/2014/main" id="{8EE8D45A-060C-16B6-D12D-64E8018F0E7A}"/>
              </a:ext>
            </a:extLst>
          </p:cNvPr>
          <p:cNvPicPr>
            <a:picLocks noChangeAspect="1"/>
          </p:cNvPicPr>
          <p:nvPr/>
        </p:nvPicPr>
        <p:blipFill>
          <a:blip r:embed="rId4"/>
          <a:stretch>
            <a:fillRect/>
          </a:stretch>
        </p:blipFill>
        <p:spPr>
          <a:xfrm>
            <a:off x="964505" y="1577891"/>
            <a:ext cx="2330570" cy="3245017"/>
          </a:xfrm>
          <a:prstGeom prst="rect">
            <a:avLst/>
          </a:prstGeom>
        </p:spPr>
      </p:pic>
    </p:spTree>
    <p:extLst>
      <p:ext uri="{BB962C8B-B14F-4D97-AF65-F5344CB8AC3E}">
        <p14:creationId xmlns:p14="http://schemas.microsoft.com/office/powerpoint/2010/main" val="6036909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184B5C-72B1-AF41-B036-8FB176A25397}"/>
              </a:ext>
            </a:extLst>
          </p:cNvPr>
          <p:cNvSpPr>
            <a:spLocks noGrp="1"/>
          </p:cNvSpPr>
          <p:nvPr>
            <p:ph type="body" sz="quarter" idx="16"/>
          </p:nvPr>
        </p:nvSpPr>
        <p:spPr>
          <a:xfrm>
            <a:off x="447062" y="160754"/>
            <a:ext cx="11297875" cy="580518"/>
          </a:xfrm>
        </p:spPr>
        <p:txBody>
          <a:bodyPr/>
          <a:lstStyle/>
          <a:p>
            <a:r>
              <a:rPr lang="en-GB" sz="3600" b="1" dirty="0"/>
              <a:t>How to stimulate the development of short food supply chains and farmers’ markets through digital platforms?</a:t>
            </a:r>
            <a:endParaRPr lang="en-RU" sz="3600" b="1" dirty="0"/>
          </a:p>
        </p:txBody>
      </p:sp>
      <p:sp>
        <p:nvSpPr>
          <p:cNvPr id="4" name="Text Placeholder 2">
            <a:extLst>
              <a:ext uri="{FF2B5EF4-FFF2-40B4-BE49-F238E27FC236}">
                <a16:creationId xmlns:a16="http://schemas.microsoft.com/office/drawing/2014/main" id="{D1F7E676-3C84-DA4A-C3F3-FB74B2EBF977}"/>
              </a:ext>
            </a:extLst>
          </p:cNvPr>
          <p:cNvSpPr>
            <a:spLocks noGrp="1"/>
          </p:cNvSpPr>
          <p:nvPr>
            <p:ph type="body" sz="quarter" idx="18"/>
          </p:nvPr>
        </p:nvSpPr>
        <p:spPr>
          <a:xfrm>
            <a:off x="5623560" y="1752441"/>
            <a:ext cx="6400800" cy="3856037"/>
          </a:xfrm>
        </p:spPr>
        <p:txBody>
          <a:bodyPr vert="horz" lIns="91440" tIns="45720" rIns="91440" bIns="45720" rtlCol="0" anchor="t">
            <a:noAutofit/>
          </a:bodyPr>
          <a:lstStyle/>
          <a:p>
            <a:pPr marL="0" lvl="1" indent="0"/>
            <a:r>
              <a:rPr lang="en-GB" sz="2400" b="1" spc="0" dirty="0">
                <a:solidFill>
                  <a:srgbClr val="60220F"/>
                </a:solidFill>
                <a:latin typeface="+mn-lt"/>
                <a:cs typeface="Calibri" panose="020F0502020204030204"/>
              </a:rPr>
              <a:t>FINDINGS </a:t>
            </a:r>
            <a:r>
              <a:rPr lang="en-GB" sz="2400" spc="0" dirty="0">
                <a:solidFill>
                  <a:srgbClr val="60220F"/>
                </a:solidFill>
                <a:latin typeface="+mn-lt"/>
                <a:cs typeface="Calibri" panose="020F0502020204030204"/>
              </a:rPr>
              <a:t>	</a:t>
            </a:r>
          </a:p>
          <a:p>
            <a:pPr marL="0" lvl="1" indent="0"/>
            <a:r>
              <a:rPr lang="en-GB" sz="2400" spc="0" dirty="0">
                <a:solidFill>
                  <a:srgbClr val="60220F"/>
                </a:solidFill>
                <a:latin typeface="+mn-lt"/>
                <a:cs typeface="Calibri" panose="020F0502020204030204"/>
              </a:rPr>
              <a:t>Findings from the pilot initiative show that “Campagna </a:t>
            </a:r>
            <a:r>
              <a:rPr lang="en-GB" sz="2400" spc="0" dirty="0" err="1">
                <a:solidFill>
                  <a:srgbClr val="60220F"/>
                </a:solidFill>
                <a:latin typeface="+mn-lt"/>
                <a:cs typeface="Calibri" panose="020F0502020204030204"/>
              </a:rPr>
              <a:t>Amica</a:t>
            </a:r>
            <a:r>
              <a:rPr lang="en-GB" sz="2400" spc="0" dirty="0">
                <a:solidFill>
                  <a:srgbClr val="60220F"/>
                </a:solidFill>
                <a:latin typeface="+mn-lt"/>
                <a:cs typeface="Calibri" panose="020F0502020204030204"/>
              </a:rPr>
              <a:t>”  				</a:t>
            </a:r>
          </a:p>
          <a:p>
            <a:pPr marL="342900" lvl="1" indent="-342900">
              <a:buFont typeface="Arial" panose="020B0604020202020204" pitchFamily="34" charset="0"/>
              <a:buChar char="•"/>
            </a:pPr>
            <a:r>
              <a:rPr lang="en-GB" sz="2400" spc="0" dirty="0">
                <a:solidFill>
                  <a:srgbClr val="60220F"/>
                </a:solidFill>
                <a:latin typeface="+mn-lt"/>
                <a:cs typeface="Calibri" panose="020F0502020204030204"/>
              </a:rPr>
              <a:t>contributed to increasing consumers’ knowledge about several themes linked to agriculture, e.g. nutrition,  sustainability, SFSCs, origin, and food quality. </a:t>
            </a:r>
          </a:p>
          <a:p>
            <a:pPr marL="342900" lvl="1" indent="-342900">
              <a:buFont typeface="Arial" panose="020B0604020202020204" pitchFamily="34" charset="0"/>
              <a:buChar char="•"/>
            </a:pPr>
            <a:r>
              <a:rPr lang="en-GB" sz="2400" spc="0" dirty="0">
                <a:solidFill>
                  <a:srgbClr val="60220F"/>
                </a:solidFill>
                <a:latin typeface="+mn-lt"/>
                <a:cs typeface="Calibri" panose="020F0502020204030204"/>
              </a:rPr>
              <a:t>enabled  consumers’ learning about local and traditional recipes, fostering a sense of cultural identity and belonging to a territory. </a:t>
            </a:r>
          </a:p>
          <a:p>
            <a:pPr marL="0" lvl="1" indent="0"/>
            <a:r>
              <a:rPr lang="en-GB" sz="2400" spc="0" dirty="0">
                <a:solidFill>
                  <a:srgbClr val="60220F"/>
                </a:solidFill>
                <a:latin typeface="+mn-lt"/>
                <a:cs typeface="Calibri" panose="020F0502020204030204"/>
              </a:rPr>
              <a:t>		</a:t>
            </a:r>
          </a:p>
        </p:txBody>
      </p:sp>
      <p:pic>
        <p:nvPicPr>
          <p:cNvPr id="2" name="Online Media 1" title="Arriva a Palermo il Villaggio contadino della Coldiretti">
            <a:hlinkClick r:id="" action="ppaction://media"/>
            <a:extLst>
              <a:ext uri="{FF2B5EF4-FFF2-40B4-BE49-F238E27FC236}">
                <a16:creationId xmlns:a16="http://schemas.microsoft.com/office/drawing/2014/main" id="{C2F195B9-724E-B31C-BF40-3261E57EC698}"/>
              </a:ext>
            </a:extLst>
          </p:cNvPr>
          <p:cNvPicPr>
            <a:picLocks noRot="1" noChangeAspect="1"/>
          </p:cNvPicPr>
          <p:nvPr>
            <a:videoFile r:link="rId1"/>
          </p:nvPr>
        </p:nvPicPr>
        <p:blipFill>
          <a:blip r:embed="rId3"/>
          <a:stretch>
            <a:fillRect/>
          </a:stretch>
        </p:blipFill>
        <p:spPr>
          <a:xfrm>
            <a:off x="447062" y="2511558"/>
            <a:ext cx="4137701" cy="2337801"/>
          </a:xfrm>
          <a:prstGeom prst="rect">
            <a:avLst/>
          </a:prstGeom>
        </p:spPr>
      </p:pic>
      <p:sp>
        <p:nvSpPr>
          <p:cNvPr id="6" name="TextBox 5">
            <a:extLst>
              <a:ext uri="{FF2B5EF4-FFF2-40B4-BE49-F238E27FC236}">
                <a16:creationId xmlns:a16="http://schemas.microsoft.com/office/drawing/2014/main" id="{7C367015-A0D0-4B73-CB22-B224D3E890DE}"/>
              </a:ext>
            </a:extLst>
          </p:cNvPr>
          <p:cNvSpPr txBox="1"/>
          <p:nvPr/>
        </p:nvSpPr>
        <p:spPr>
          <a:xfrm>
            <a:off x="348881" y="1626959"/>
            <a:ext cx="4804410" cy="769441"/>
          </a:xfrm>
          <a:prstGeom prst="rect">
            <a:avLst/>
          </a:prstGeom>
          <a:noFill/>
        </p:spPr>
        <p:txBody>
          <a:bodyPr wrap="square">
            <a:spAutoFit/>
          </a:bodyPr>
          <a:lstStyle/>
          <a:p>
            <a:pPr marL="0" lvl="1" indent="0"/>
            <a:r>
              <a:rPr lang="en-GB" sz="2200" b="1" spc="0" dirty="0">
                <a:solidFill>
                  <a:srgbClr val="60220F"/>
                </a:solidFill>
                <a:latin typeface="+mn-lt"/>
                <a:cs typeface="Calibri" panose="020F0502020204030204"/>
              </a:rPr>
              <a:t>CLICK TO WATCH “Campagna </a:t>
            </a:r>
            <a:r>
              <a:rPr lang="en-GB" sz="2200" b="1" spc="0" dirty="0" err="1">
                <a:solidFill>
                  <a:srgbClr val="60220F"/>
                </a:solidFill>
                <a:latin typeface="+mn-lt"/>
                <a:cs typeface="Calibri" panose="020F0502020204030204"/>
              </a:rPr>
              <a:t>Amica</a:t>
            </a:r>
            <a:r>
              <a:rPr lang="en-GB" sz="2200" b="1" spc="0" dirty="0">
                <a:solidFill>
                  <a:srgbClr val="60220F"/>
                </a:solidFill>
                <a:latin typeface="+mn-lt"/>
                <a:cs typeface="Calibri" panose="020F0502020204030204"/>
              </a:rPr>
              <a:t>”  IN ACTION</a:t>
            </a:r>
            <a:r>
              <a:rPr lang="en-GB" sz="1800" spc="0" dirty="0">
                <a:solidFill>
                  <a:srgbClr val="60220F"/>
                </a:solidFill>
                <a:latin typeface="+mn-lt"/>
                <a:cs typeface="Calibri" panose="020F0502020204030204"/>
              </a:rPr>
              <a:t>	</a:t>
            </a:r>
          </a:p>
        </p:txBody>
      </p:sp>
      <p:cxnSp>
        <p:nvCxnSpPr>
          <p:cNvPr id="8" name="Straight Connector 7">
            <a:extLst>
              <a:ext uri="{FF2B5EF4-FFF2-40B4-BE49-F238E27FC236}">
                <a16:creationId xmlns:a16="http://schemas.microsoft.com/office/drawing/2014/main" id="{DE133C8C-0CE3-8046-CD0D-D510C20AC75D}"/>
              </a:ext>
            </a:extLst>
          </p:cNvPr>
          <p:cNvCxnSpPr>
            <a:cxnSpLocks/>
          </p:cNvCxnSpPr>
          <p:nvPr/>
        </p:nvCxnSpPr>
        <p:spPr>
          <a:xfrm>
            <a:off x="5120640" y="2011680"/>
            <a:ext cx="32651" cy="3783330"/>
          </a:xfrm>
          <a:prstGeom prst="line">
            <a:avLst/>
          </a:prstGeom>
          <a:ln>
            <a:solidFill>
              <a:srgbClr val="A23B23"/>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6896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184B5C-72B1-AF41-B036-8FB176A25397}"/>
              </a:ext>
            </a:extLst>
          </p:cNvPr>
          <p:cNvSpPr>
            <a:spLocks noGrp="1"/>
          </p:cNvSpPr>
          <p:nvPr>
            <p:ph type="body" sz="quarter" idx="16"/>
          </p:nvPr>
        </p:nvSpPr>
        <p:spPr>
          <a:xfrm>
            <a:off x="447062" y="160754"/>
            <a:ext cx="11297875" cy="580518"/>
          </a:xfrm>
        </p:spPr>
        <p:txBody>
          <a:bodyPr/>
          <a:lstStyle/>
          <a:p>
            <a:r>
              <a:rPr lang="en-GB" sz="3600" b="1" dirty="0"/>
              <a:t>How to stimulate the development of short food supply chains and farmers’ markets through digital platforms?</a:t>
            </a:r>
            <a:endParaRPr lang="en-RU" sz="3600" b="1" dirty="0"/>
          </a:p>
        </p:txBody>
      </p:sp>
      <p:sp>
        <p:nvSpPr>
          <p:cNvPr id="4" name="Text Placeholder 2">
            <a:extLst>
              <a:ext uri="{FF2B5EF4-FFF2-40B4-BE49-F238E27FC236}">
                <a16:creationId xmlns:a16="http://schemas.microsoft.com/office/drawing/2014/main" id="{D1F7E676-3C84-DA4A-C3F3-FB74B2EBF977}"/>
              </a:ext>
            </a:extLst>
          </p:cNvPr>
          <p:cNvSpPr>
            <a:spLocks noGrp="1"/>
          </p:cNvSpPr>
          <p:nvPr>
            <p:ph type="body" sz="quarter" idx="18"/>
          </p:nvPr>
        </p:nvSpPr>
        <p:spPr>
          <a:xfrm>
            <a:off x="4400549" y="1500981"/>
            <a:ext cx="7703821" cy="3856037"/>
          </a:xfrm>
        </p:spPr>
        <p:txBody>
          <a:bodyPr vert="horz" lIns="91440" tIns="45720" rIns="91440" bIns="45720" rtlCol="0" anchor="t">
            <a:noAutofit/>
          </a:bodyPr>
          <a:lstStyle/>
          <a:p>
            <a:pPr marL="342900" lvl="1" indent="-342900">
              <a:buFont typeface="Arial" panose="020B0604020202020204" pitchFamily="34" charset="0"/>
              <a:buChar char="•"/>
            </a:pPr>
            <a:r>
              <a:rPr lang="en-GB" sz="2400" spc="0" dirty="0">
                <a:solidFill>
                  <a:srgbClr val="60220F"/>
                </a:solidFill>
                <a:latin typeface="+mn-lt"/>
                <a:cs typeface="Calibri" panose="020F0502020204030204"/>
              </a:rPr>
              <a:t>The application was particularly appreciated by consumers, especially urban ones, as a tool to feel closer to farmers and to  enable trust in farmers’ products.</a:t>
            </a:r>
          </a:p>
          <a:p>
            <a:pPr marL="342900" lvl="1" indent="-342900">
              <a:buFont typeface="Arial" panose="020B0604020202020204" pitchFamily="34" charset="0"/>
              <a:buChar char="•"/>
            </a:pPr>
            <a:r>
              <a:rPr lang="en-GB" sz="2400" spc="0" dirty="0">
                <a:solidFill>
                  <a:srgbClr val="60220F"/>
                </a:solidFill>
                <a:latin typeface="+mn-lt"/>
                <a:cs typeface="Calibri" panose="020F0502020204030204"/>
              </a:rPr>
              <a:t>In the context of the Covid-19 pandemic, the application played  a crucial role in re-strengthening the bonds between consumers  and producers despite the social distancing rules and the closure  of FMs, and was used as a pathway for expressing solidarity to local producers. </a:t>
            </a:r>
          </a:p>
          <a:p>
            <a:pPr marL="342900" lvl="1" indent="-342900">
              <a:buFont typeface="Arial" panose="020B0604020202020204" pitchFamily="34" charset="0"/>
              <a:buChar char="•"/>
            </a:pPr>
            <a:r>
              <a:rPr lang="en-GB" sz="2400" spc="0" dirty="0">
                <a:solidFill>
                  <a:srgbClr val="60220F"/>
                </a:solidFill>
                <a:latin typeface="+mn-lt"/>
                <a:cs typeface="Calibri" panose="020F0502020204030204"/>
              </a:rPr>
              <a:t>It also fostered increased local consumption, thanks to facilitated access to information on the nearest FMs  and local farmers, </a:t>
            </a:r>
          </a:p>
          <a:p>
            <a:pPr marL="342900" lvl="1" indent="-342900">
              <a:buFont typeface="Arial" panose="020B0604020202020204" pitchFamily="34" charset="0"/>
              <a:buChar char="•"/>
            </a:pPr>
            <a:r>
              <a:rPr lang="en-GB" sz="2400" spc="0" dirty="0">
                <a:solidFill>
                  <a:srgbClr val="60220F"/>
                </a:solidFill>
                <a:latin typeface="+mn-lt"/>
                <a:cs typeface="Calibri" panose="020F0502020204030204"/>
              </a:rPr>
              <a:t>The possibility of direct interactions between consumers and producers, which notably led to  the development of home delivery features </a:t>
            </a:r>
            <a:r>
              <a:rPr lang="en-GB" sz="2400" spc="0" dirty="0">
                <a:solidFill>
                  <a:srgbClr val="60220F"/>
                </a:solidFill>
                <a:latin typeface="+mn-lt"/>
                <a:cs typeface="Calibri" panose="020F0502020204030204"/>
                <a:hlinkClick r:id="rId2"/>
              </a:rPr>
              <a:t>https://www.campagnamica.it/spesa-comoda/</a:t>
            </a:r>
            <a:r>
              <a:rPr lang="en-GB" sz="2400" spc="0" dirty="0">
                <a:solidFill>
                  <a:srgbClr val="60220F"/>
                </a:solidFill>
                <a:latin typeface="+mn-lt"/>
                <a:cs typeface="Calibri" panose="020F0502020204030204"/>
              </a:rPr>
              <a:t>      </a:t>
            </a:r>
            <a:r>
              <a:rPr lang="en-GB" sz="1600" b="1" spc="0" dirty="0">
                <a:solidFill>
                  <a:srgbClr val="60220F"/>
                </a:solidFill>
                <a:latin typeface="+mn-lt"/>
                <a:cs typeface="Calibri" panose="020F0502020204030204"/>
                <a:hlinkClick r:id="rId3"/>
              </a:rPr>
              <a:t>Source</a:t>
            </a:r>
            <a:endParaRPr lang="en-GB" sz="2400" b="1" spc="0" dirty="0">
              <a:solidFill>
                <a:srgbClr val="60220F"/>
              </a:solidFill>
              <a:latin typeface="+mn-lt"/>
              <a:cs typeface="Calibri" panose="020F0502020204030204"/>
            </a:endParaRPr>
          </a:p>
        </p:txBody>
      </p:sp>
      <p:pic>
        <p:nvPicPr>
          <p:cNvPr id="5" name="Picture 4">
            <a:extLst>
              <a:ext uri="{FF2B5EF4-FFF2-40B4-BE49-F238E27FC236}">
                <a16:creationId xmlns:a16="http://schemas.microsoft.com/office/drawing/2014/main" id="{E41CF8BB-7331-AD06-954D-BE0689D78D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1495" y="1756493"/>
            <a:ext cx="4059054" cy="2974989"/>
          </a:xfrm>
          <a:prstGeom prst="rect">
            <a:avLst/>
          </a:prstGeom>
        </p:spPr>
      </p:pic>
      <p:sp>
        <p:nvSpPr>
          <p:cNvPr id="6" name="TextBox 5">
            <a:extLst>
              <a:ext uri="{FF2B5EF4-FFF2-40B4-BE49-F238E27FC236}">
                <a16:creationId xmlns:a16="http://schemas.microsoft.com/office/drawing/2014/main" id="{240AC6AF-86F5-92FA-62A9-B27490E75678}"/>
              </a:ext>
            </a:extLst>
          </p:cNvPr>
          <p:cNvSpPr txBox="1"/>
          <p:nvPr/>
        </p:nvSpPr>
        <p:spPr>
          <a:xfrm>
            <a:off x="2537460" y="4926330"/>
            <a:ext cx="1977390" cy="1754326"/>
          </a:xfrm>
          <a:prstGeom prst="rect">
            <a:avLst/>
          </a:prstGeom>
          <a:noFill/>
        </p:spPr>
        <p:txBody>
          <a:bodyPr wrap="square" rtlCol="0">
            <a:spAutoFit/>
          </a:bodyPr>
          <a:lstStyle/>
          <a:p>
            <a:r>
              <a:rPr lang="en-IE" b="1" dirty="0">
                <a:solidFill>
                  <a:srgbClr val="6D6A3A"/>
                </a:solidFill>
              </a:rPr>
              <a:t>READ THE FULL REPORT </a:t>
            </a:r>
            <a:r>
              <a:rPr lang="en-GB" dirty="0">
                <a:hlinkClick r:id="rId5"/>
              </a:rPr>
              <a:t>D.9.6-Food-fairs-and-farmers’-markets.pdf (strength2food.eu)</a:t>
            </a:r>
            <a:endParaRPr lang="en-IE" dirty="0"/>
          </a:p>
        </p:txBody>
      </p:sp>
    </p:spTree>
    <p:extLst>
      <p:ext uri="{BB962C8B-B14F-4D97-AF65-F5344CB8AC3E}">
        <p14:creationId xmlns:p14="http://schemas.microsoft.com/office/powerpoint/2010/main" val="2847686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DAEF435-B813-0C42-4DC9-F01D7F5D1278}"/>
              </a:ext>
            </a:extLst>
          </p:cNvPr>
          <p:cNvSpPr>
            <a:spLocks noGrp="1"/>
          </p:cNvSpPr>
          <p:nvPr>
            <p:ph type="body" sz="quarter" idx="18"/>
          </p:nvPr>
        </p:nvSpPr>
        <p:spPr>
          <a:xfrm>
            <a:off x="446893" y="308431"/>
            <a:ext cx="6482545" cy="1210837"/>
          </a:xfrm>
        </p:spPr>
        <p:txBody>
          <a:bodyPr anchor="ctr"/>
          <a:lstStyle/>
          <a:p>
            <a:r>
              <a:rPr lang="en-US"/>
              <a:t>The types of Market Research</a:t>
            </a:r>
            <a:endParaRPr lang="en-IE"/>
          </a:p>
        </p:txBody>
      </p:sp>
      <p:sp>
        <p:nvSpPr>
          <p:cNvPr id="5" name="Text Placeholder 2">
            <a:extLst>
              <a:ext uri="{FF2B5EF4-FFF2-40B4-BE49-F238E27FC236}">
                <a16:creationId xmlns:a16="http://schemas.microsoft.com/office/drawing/2014/main" id="{F360B65A-F4EA-2B07-D559-98D266DCDDEC}"/>
              </a:ext>
            </a:extLst>
          </p:cNvPr>
          <p:cNvSpPr>
            <a:spLocks noGrp="1"/>
          </p:cNvSpPr>
          <p:nvPr>
            <p:ph type="body" sz="quarter" idx="16"/>
          </p:nvPr>
        </p:nvSpPr>
        <p:spPr>
          <a:xfrm>
            <a:off x="447675" y="2066925"/>
            <a:ext cx="6481763" cy="4038600"/>
          </a:xfrm>
        </p:spPr>
        <p:txBody>
          <a:bodyPr vert="horz" lIns="91440" tIns="45720" rIns="91440" bIns="45720" rtlCol="0" anchor="t">
            <a:normAutofit/>
          </a:bodyPr>
          <a:lstStyle/>
          <a:p>
            <a:pPr indent="0"/>
            <a:r>
              <a:rPr lang="en-US" b="1" dirty="0"/>
              <a:t>1. PRIMARY:</a:t>
            </a:r>
            <a:endParaRPr lang="en-US" b="1" dirty="0">
              <a:cs typeface="Calibri"/>
            </a:endParaRPr>
          </a:p>
          <a:p>
            <a:r>
              <a:rPr lang="en-US" b="0" i="0" dirty="0">
                <a:effectLst/>
                <a:latin typeface="Calibri"/>
                <a:cs typeface="Calibri"/>
              </a:rPr>
              <a:t>Primary Research is research done by you or </a:t>
            </a:r>
            <a:r>
              <a:rPr lang="en-US" dirty="0">
                <a:latin typeface="Calibri"/>
                <a:cs typeface="Calibri"/>
              </a:rPr>
              <a:t>someone working with you</a:t>
            </a:r>
            <a:r>
              <a:rPr lang="en-US" b="0" i="0" dirty="0">
                <a:effectLst/>
                <a:latin typeface="Calibri"/>
                <a:cs typeface="Calibri"/>
              </a:rPr>
              <a:t>. All data in Primary Research comes from your sources. (Field Research)</a:t>
            </a:r>
          </a:p>
          <a:p>
            <a:pPr indent="0"/>
            <a:endParaRPr lang="en-US" dirty="0"/>
          </a:p>
          <a:p>
            <a:pPr indent="0"/>
            <a:r>
              <a:rPr lang="en-US" b="1" dirty="0"/>
              <a:t>2. SECONDARY:</a:t>
            </a:r>
          </a:p>
          <a:p>
            <a:pPr indent="0"/>
            <a:r>
              <a:rPr lang="en-US" b="0" i="0" dirty="0">
                <a:effectLst/>
                <a:latin typeface="Calibri"/>
                <a:cs typeface="Calibri"/>
              </a:rPr>
              <a:t>Secondary Research is research that is not done by you but </a:t>
            </a:r>
            <a:r>
              <a:rPr lang="en-US" dirty="0">
                <a:latin typeface="Calibri"/>
                <a:cs typeface="Calibri"/>
              </a:rPr>
              <a:t>can be taken</a:t>
            </a:r>
            <a:r>
              <a:rPr lang="en-US" b="0" i="0" dirty="0">
                <a:effectLst/>
                <a:latin typeface="Calibri"/>
                <a:cs typeface="Calibri"/>
              </a:rPr>
              <a:t> from an existing study. (Desk re</a:t>
            </a:r>
            <a:r>
              <a:rPr lang="en-US" dirty="0">
                <a:latin typeface="Calibri"/>
                <a:cs typeface="Calibri"/>
              </a:rPr>
              <a:t>search)</a:t>
            </a:r>
            <a:endParaRPr lang="en-IE" dirty="0">
              <a:latin typeface="Calibri"/>
              <a:cs typeface="Calibri"/>
            </a:endParaRPr>
          </a:p>
        </p:txBody>
      </p:sp>
      <p:sp>
        <p:nvSpPr>
          <p:cNvPr id="6" name="TextBox 5">
            <a:extLst>
              <a:ext uri="{FF2B5EF4-FFF2-40B4-BE49-F238E27FC236}">
                <a16:creationId xmlns:a16="http://schemas.microsoft.com/office/drawing/2014/main" id="{0D13E9A9-DF7D-48A1-13A5-C75CA2AD95EB}"/>
              </a:ext>
            </a:extLst>
          </p:cNvPr>
          <p:cNvSpPr txBox="1"/>
          <p:nvPr/>
        </p:nvSpPr>
        <p:spPr>
          <a:xfrm>
            <a:off x="7824998" y="729734"/>
            <a:ext cx="3600956" cy="369332"/>
          </a:xfrm>
          <a:prstGeom prst="rect">
            <a:avLst/>
          </a:prstGeom>
          <a:solidFill>
            <a:srgbClr val="A7BAA2"/>
          </a:solidFill>
          <a:ln>
            <a:solidFill>
              <a:srgbClr val="6D6A3A"/>
            </a:solidFill>
          </a:ln>
        </p:spPr>
        <p:txBody>
          <a:bodyPr wrap="square" rtlCol="0">
            <a:spAutoFit/>
          </a:bodyPr>
          <a:lstStyle/>
          <a:p>
            <a:r>
              <a:rPr lang="en-US" b="1">
                <a:solidFill>
                  <a:srgbClr val="000000"/>
                </a:solidFill>
              </a:rPr>
              <a:t>EXAMPLES OF RESEARCH METHODS</a:t>
            </a:r>
            <a:endParaRPr lang="en-IE" b="1">
              <a:solidFill>
                <a:srgbClr val="000000"/>
              </a:solidFill>
            </a:endParaRPr>
          </a:p>
        </p:txBody>
      </p:sp>
      <p:sp>
        <p:nvSpPr>
          <p:cNvPr id="7" name="Flowchart: Alternate Process 6">
            <a:extLst>
              <a:ext uri="{FF2B5EF4-FFF2-40B4-BE49-F238E27FC236}">
                <a16:creationId xmlns:a16="http://schemas.microsoft.com/office/drawing/2014/main" id="{2A287FDD-00DA-2DEA-6E7B-05B4E8CE252B}"/>
              </a:ext>
            </a:extLst>
          </p:cNvPr>
          <p:cNvSpPr/>
          <p:nvPr/>
        </p:nvSpPr>
        <p:spPr>
          <a:xfrm>
            <a:off x="7069741" y="1456567"/>
            <a:ext cx="2443795" cy="1416106"/>
          </a:xfrm>
          <a:prstGeom prst="flowChartAlternateProcess">
            <a:avLst/>
          </a:prstGeom>
          <a:solidFill>
            <a:srgbClr val="6D6A3A"/>
          </a:solidFill>
          <a:ln>
            <a:solidFill>
              <a:srgbClr val="6D6A3A"/>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b="1"/>
              <a:t>SURVEYS</a:t>
            </a:r>
            <a:endParaRPr lang="en-IE" sz="2400" b="1"/>
          </a:p>
        </p:txBody>
      </p:sp>
      <p:sp>
        <p:nvSpPr>
          <p:cNvPr id="8" name="Flowchart: Alternate Process 7">
            <a:extLst>
              <a:ext uri="{FF2B5EF4-FFF2-40B4-BE49-F238E27FC236}">
                <a16:creationId xmlns:a16="http://schemas.microsoft.com/office/drawing/2014/main" id="{F80F69F5-D1BD-06CA-BCFE-F72AA5B6079C}"/>
              </a:ext>
            </a:extLst>
          </p:cNvPr>
          <p:cNvSpPr/>
          <p:nvPr/>
        </p:nvSpPr>
        <p:spPr>
          <a:xfrm>
            <a:off x="9625475" y="2330507"/>
            <a:ext cx="2443795" cy="1416106"/>
          </a:xfrm>
          <a:prstGeom prst="flowChartAlternateProcess">
            <a:avLst/>
          </a:prstGeom>
          <a:solidFill>
            <a:srgbClr val="A23B23"/>
          </a:solidFill>
          <a:ln>
            <a:solidFill>
              <a:srgbClr val="A23B2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b="1"/>
              <a:t>FOCUS GROUPS</a:t>
            </a:r>
            <a:endParaRPr lang="en-IE" sz="2400" b="1"/>
          </a:p>
        </p:txBody>
      </p:sp>
      <p:sp>
        <p:nvSpPr>
          <p:cNvPr id="9" name="Flowchart: Alternate Process 8">
            <a:extLst>
              <a:ext uri="{FF2B5EF4-FFF2-40B4-BE49-F238E27FC236}">
                <a16:creationId xmlns:a16="http://schemas.microsoft.com/office/drawing/2014/main" id="{0F5CF3C8-2530-DF57-FC99-EC3B745A35A1}"/>
              </a:ext>
            </a:extLst>
          </p:cNvPr>
          <p:cNvSpPr/>
          <p:nvPr/>
        </p:nvSpPr>
        <p:spPr>
          <a:xfrm>
            <a:off x="7069741" y="3371681"/>
            <a:ext cx="2443795" cy="1416106"/>
          </a:xfrm>
          <a:prstGeom prst="flowChartAlternateProcess">
            <a:avLst/>
          </a:prstGeom>
          <a:solidFill>
            <a:srgbClr val="A7BAA2"/>
          </a:solidFill>
          <a:ln>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b="1"/>
              <a:t>OBSERVATIONS</a:t>
            </a:r>
            <a:endParaRPr lang="en-IE" sz="2400" b="1"/>
          </a:p>
        </p:txBody>
      </p:sp>
      <p:sp>
        <p:nvSpPr>
          <p:cNvPr id="10" name="Flowchart: Alternate Process 9">
            <a:extLst>
              <a:ext uri="{FF2B5EF4-FFF2-40B4-BE49-F238E27FC236}">
                <a16:creationId xmlns:a16="http://schemas.microsoft.com/office/drawing/2014/main" id="{41179747-E0B8-AF4B-BCA1-1886C2C84090}"/>
              </a:ext>
            </a:extLst>
          </p:cNvPr>
          <p:cNvSpPr/>
          <p:nvPr/>
        </p:nvSpPr>
        <p:spPr>
          <a:xfrm>
            <a:off x="9625476" y="4311706"/>
            <a:ext cx="2443795" cy="1416106"/>
          </a:xfrm>
          <a:prstGeom prst="flowChartAlternateProcess">
            <a:avLst/>
          </a:prstGeom>
          <a:solidFill>
            <a:srgbClr val="404F2F"/>
          </a:solidFill>
          <a:ln>
            <a:solidFill>
              <a:srgbClr val="6D6A3A"/>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b="1"/>
              <a:t>PILOT TESTING</a:t>
            </a:r>
            <a:endParaRPr lang="en-IE" sz="2400" b="1"/>
          </a:p>
        </p:txBody>
      </p:sp>
      <p:sp>
        <p:nvSpPr>
          <p:cNvPr id="11" name="Flowchart: Alternate Process 10">
            <a:extLst>
              <a:ext uri="{FF2B5EF4-FFF2-40B4-BE49-F238E27FC236}">
                <a16:creationId xmlns:a16="http://schemas.microsoft.com/office/drawing/2014/main" id="{74015D84-6A36-6287-72DB-6124A02AF600}"/>
              </a:ext>
            </a:extLst>
          </p:cNvPr>
          <p:cNvSpPr/>
          <p:nvPr/>
        </p:nvSpPr>
        <p:spPr>
          <a:xfrm>
            <a:off x="7069741" y="5286795"/>
            <a:ext cx="2443795" cy="1416106"/>
          </a:xfrm>
          <a:prstGeom prst="flowChartAlternateProcess">
            <a:avLst/>
          </a:prstGeom>
          <a:solidFill>
            <a:srgbClr val="60220F"/>
          </a:solidFill>
          <a:ln>
            <a:solidFill>
              <a:srgbClr val="6D6A3A"/>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b="1"/>
              <a:t>SOCIAL MEDIA ANALYTICS</a:t>
            </a:r>
            <a:endParaRPr lang="en-IE" sz="2400" b="1"/>
          </a:p>
        </p:txBody>
      </p:sp>
    </p:spTree>
    <p:extLst>
      <p:ext uri="{BB962C8B-B14F-4D97-AF65-F5344CB8AC3E}">
        <p14:creationId xmlns:p14="http://schemas.microsoft.com/office/powerpoint/2010/main" val="3303549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184B5C-72B1-AF41-B036-8FB176A25397}"/>
              </a:ext>
            </a:extLst>
          </p:cNvPr>
          <p:cNvSpPr>
            <a:spLocks noGrp="1"/>
          </p:cNvSpPr>
          <p:nvPr>
            <p:ph type="body" sz="quarter" idx="16"/>
          </p:nvPr>
        </p:nvSpPr>
        <p:spPr>
          <a:xfrm>
            <a:off x="316230" y="412214"/>
            <a:ext cx="11297875" cy="580518"/>
          </a:xfrm>
        </p:spPr>
        <p:txBody>
          <a:bodyPr/>
          <a:lstStyle/>
          <a:p>
            <a:r>
              <a:rPr lang="en-GB" sz="3600" b="1" dirty="0"/>
              <a:t>UK case study - How to stimulate short food supply chains for locally landed seafood </a:t>
            </a:r>
            <a:endParaRPr lang="en-RU" sz="3600" b="1" dirty="0"/>
          </a:p>
        </p:txBody>
      </p:sp>
      <p:sp>
        <p:nvSpPr>
          <p:cNvPr id="4" name="Text Placeholder 2">
            <a:extLst>
              <a:ext uri="{FF2B5EF4-FFF2-40B4-BE49-F238E27FC236}">
                <a16:creationId xmlns:a16="http://schemas.microsoft.com/office/drawing/2014/main" id="{D1F7E676-3C84-DA4A-C3F3-FB74B2EBF977}"/>
              </a:ext>
            </a:extLst>
          </p:cNvPr>
          <p:cNvSpPr>
            <a:spLocks noGrp="1"/>
          </p:cNvSpPr>
          <p:nvPr>
            <p:ph type="body" sz="quarter" idx="18"/>
          </p:nvPr>
        </p:nvSpPr>
        <p:spPr>
          <a:xfrm>
            <a:off x="316230" y="1500981"/>
            <a:ext cx="11616690" cy="3856037"/>
          </a:xfrm>
        </p:spPr>
        <p:txBody>
          <a:bodyPr vert="horz" lIns="91440" tIns="45720" rIns="91440" bIns="45720" rtlCol="0" anchor="t">
            <a:noAutofit/>
          </a:bodyPr>
          <a:lstStyle/>
          <a:p>
            <a:pPr marL="0" lvl="1" indent="0"/>
            <a:r>
              <a:rPr lang="en-GB" sz="2400" spc="0" dirty="0">
                <a:solidFill>
                  <a:srgbClr val="60220F"/>
                </a:solidFill>
                <a:latin typeface="+mn-lt"/>
                <a:cs typeface="Calibri" panose="020F0502020204030204"/>
                <a:hlinkClick r:id="rId2"/>
              </a:rPr>
              <a:t>North Shields Fish Quay, </a:t>
            </a:r>
            <a:r>
              <a:rPr lang="en-GB" sz="2400" spc="0" dirty="0">
                <a:solidFill>
                  <a:srgbClr val="60220F"/>
                </a:solidFill>
                <a:latin typeface="+mn-lt"/>
                <a:cs typeface="Calibri" panose="020F0502020204030204"/>
              </a:rPr>
              <a:t>in the north-east of England, is one of  the four busiest fishing ports in the UK. However, much of the  fish landed here is sold for export before it has even reached  the shore. For instance, langoustines native to waters around  the North East coast rarely make their way into local restaurants with the majority sold to countries such as France and Spain.</a:t>
            </a:r>
          </a:p>
          <a:p>
            <a:pPr marL="0" lvl="1" indent="0"/>
            <a:endParaRPr lang="en-GB" sz="800" spc="0" dirty="0">
              <a:solidFill>
                <a:srgbClr val="60220F"/>
              </a:solidFill>
              <a:latin typeface="+mn-lt"/>
              <a:cs typeface="Calibri" panose="020F0502020204030204"/>
            </a:endParaRPr>
          </a:p>
          <a:p>
            <a:pPr marL="0" lvl="1" indent="0"/>
            <a:r>
              <a:rPr lang="en-GB" sz="2400" spc="0" dirty="0">
                <a:solidFill>
                  <a:srgbClr val="60220F"/>
                </a:solidFill>
                <a:latin typeface="+mn-lt"/>
                <a:cs typeface="Calibri" panose="020F0502020204030204"/>
              </a:rPr>
              <a:t>Three main barriers to the development of local  seafood supply chains are identified: </a:t>
            </a:r>
          </a:p>
          <a:p>
            <a:pPr marL="0" lvl="1" indent="0"/>
            <a:r>
              <a:rPr lang="en-GB" sz="2400" spc="0" dirty="0">
                <a:solidFill>
                  <a:srgbClr val="60220F"/>
                </a:solidFill>
                <a:latin typeface="+mn-lt"/>
                <a:cs typeface="Calibri" panose="020F0502020204030204"/>
              </a:rPr>
              <a:t>		i) lack of public awareness  about locally abundant species and key 			sustainability messages,  leading to limited demand for local seafood;</a:t>
            </a:r>
          </a:p>
          <a:p>
            <a:pPr marL="0" lvl="1" indent="0"/>
            <a:r>
              <a:rPr lang="en-GB" sz="2400" spc="0" dirty="0">
                <a:solidFill>
                  <a:srgbClr val="60220F"/>
                </a:solidFill>
                <a:latin typeface="+mn-lt"/>
                <a:cs typeface="Calibri" panose="020F0502020204030204"/>
              </a:rPr>
              <a:t>		ii) poor knowledge and confidence in seafood cooking skills, including chefs 		and other kitchen staff, leading to a tendency to purchase pre-prepared fish 		fillets in the catering and restaurant trade;</a:t>
            </a:r>
          </a:p>
          <a:p>
            <a:pPr marL="0" lvl="1" indent="0"/>
            <a:r>
              <a:rPr lang="en-GB" sz="2400" spc="0" dirty="0">
                <a:solidFill>
                  <a:srgbClr val="60220F"/>
                </a:solidFill>
                <a:latin typeface="+mn-lt"/>
                <a:cs typeface="Calibri" panose="020F0502020204030204"/>
              </a:rPr>
              <a:t>		iii) a prevalence of dishes served in restaurants, and at home, using </a:t>
            </a:r>
          </a:p>
          <a:p>
            <a:pPr marL="0" lvl="1" indent="0"/>
            <a:r>
              <a:rPr lang="en-GB" sz="2400" spc="0" dirty="0">
                <a:solidFill>
                  <a:srgbClr val="60220F"/>
                </a:solidFill>
                <a:latin typeface="+mn-lt"/>
                <a:cs typeface="Calibri" panose="020F0502020204030204"/>
              </a:rPr>
              <a:t>			only a handful of more popular fish species. </a:t>
            </a:r>
          </a:p>
        </p:txBody>
      </p:sp>
    </p:spTree>
    <p:extLst>
      <p:ext uri="{BB962C8B-B14F-4D97-AF65-F5344CB8AC3E}">
        <p14:creationId xmlns:p14="http://schemas.microsoft.com/office/powerpoint/2010/main" val="14349281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184B5C-72B1-AF41-B036-8FB176A25397}"/>
              </a:ext>
            </a:extLst>
          </p:cNvPr>
          <p:cNvSpPr>
            <a:spLocks noGrp="1"/>
          </p:cNvSpPr>
          <p:nvPr>
            <p:ph type="body" sz="quarter" idx="16"/>
          </p:nvPr>
        </p:nvSpPr>
        <p:spPr>
          <a:xfrm>
            <a:off x="316230" y="412214"/>
            <a:ext cx="11297875" cy="580518"/>
          </a:xfrm>
        </p:spPr>
        <p:txBody>
          <a:bodyPr/>
          <a:lstStyle/>
          <a:p>
            <a:r>
              <a:rPr lang="en-GB" sz="3600" b="1" dirty="0"/>
              <a:t>UK case study - How to stimulate short food supply chains for locally landed seafood </a:t>
            </a:r>
            <a:endParaRPr lang="en-RU" sz="3600" b="1" dirty="0"/>
          </a:p>
        </p:txBody>
      </p:sp>
      <p:sp>
        <p:nvSpPr>
          <p:cNvPr id="4" name="Text Placeholder 2">
            <a:extLst>
              <a:ext uri="{FF2B5EF4-FFF2-40B4-BE49-F238E27FC236}">
                <a16:creationId xmlns:a16="http://schemas.microsoft.com/office/drawing/2014/main" id="{D1F7E676-3C84-DA4A-C3F3-FB74B2EBF977}"/>
              </a:ext>
            </a:extLst>
          </p:cNvPr>
          <p:cNvSpPr>
            <a:spLocks noGrp="1"/>
          </p:cNvSpPr>
          <p:nvPr>
            <p:ph type="body" sz="quarter" idx="18"/>
          </p:nvPr>
        </p:nvSpPr>
        <p:spPr>
          <a:xfrm>
            <a:off x="4171950" y="1798161"/>
            <a:ext cx="7905750" cy="3856037"/>
          </a:xfrm>
        </p:spPr>
        <p:txBody>
          <a:bodyPr vert="horz" lIns="91440" tIns="45720" rIns="91440" bIns="45720" rtlCol="0" anchor="t">
            <a:noAutofit/>
          </a:bodyPr>
          <a:lstStyle/>
          <a:p>
            <a:pPr marL="0" lvl="1" indent="0"/>
            <a:r>
              <a:rPr lang="en-GB" sz="2400" spc="0" dirty="0">
                <a:solidFill>
                  <a:srgbClr val="60220F"/>
                </a:solidFill>
                <a:latin typeface="+mn-lt"/>
                <a:cs typeface="Calibri" panose="020F0502020204030204"/>
              </a:rPr>
              <a:t>As part of the Strength2Food project, innovation actions were implemented by Newcastle University and Food Nation (a Social Enterprise with a vision to inspire people about good food </a:t>
            </a:r>
            <a:r>
              <a:rPr lang="en-GB" sz="2400" spc="0" dirty="0">
                <a:solidFill>
                  <a:srgbClr val="60220F"/>
                </a:solidFill>
                <a:latin typeface="+mn-lt"/>
                <a:cs typeface="Calibri" panose="020F0502020204030204"/>
                <a:hlinkClick r:id="rId2"/>
              </a:rPr>
              <a:t>https://www.foodnewcastle.org/food-nation-inspiring-people-about-good-food-in-the-comfort-of-their-own-homes/</a:t>
            </a:r>
            <a:r>
              <a:rPr lang="en-GB" sz="2400" spc="0" dirty="0">
                <a:solidFill>
                  <a:srgbClr val="60220F"/>
                </a:solidFill>
                <a:latin typeface="+mn-lt"/>
                <a:cs typeface="Calibri" panose="020F0502020204030204"/>
              </a:rPr>
              <a:t>  to strengthen the development of new quality markets and short food supply chains (SFSCs) for locally landed  seafood in North-East England. </a:t>
            </a:r>
          </a:p>
          <a:p>
            <a:pPr marL="0" lvl="1" indent="0"/>
            <a:endParaRPr lang="en-GB" sz="900" spc="0" dirty="0">
              <a:solidFill>
                <a:srgbClr val="60220F"/>
              </a:solidFill>
              <a:latin typeface="+mn-lt"/>
              <a:cs typeface="Calibri" panose="020F0502020204030204"/>
            </a:endParaRPr>
          </a:p>
          <a:p>
            <a:pPr marL="0" lvl="1" indent="0"/>
            <a:r>
              <a:rPr lang="en-GB" sz="2400" spc="0" dirty="0">
                <a:solidFill>
                  <a:srgbClr val="60220F"/>
                </a:solidFill>
                <a:latin typeface="+mn-lt"/>
                <a:cs typeface="Calibri" panose="020F0502020204030204"/>
              </a:rPr>
              <a:t>The pilot action involved a local restaurant, the Fish Quay, and  various stakeholders within the fishing industry (fishers, fishmongers, chefs, consumers, academics, and other educational professionals).</a:t>
            </a:r>
          </a:p>
        </p:txBody>
      </p:sp>
    </p:spTree>
    <p:extLst>
      <p:ext uri="{BB962C8B-B14F-4D97-AF65-F5344CB8AC3E}">
        <p14:creationId xmlns:p14="http://schemas.microsoft.com/office/powerpoint/2010/main" val="17093222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184B5C-72B1-AF41-B036-8FB176A25397}"/>
              </a:ext>
            </a:extLst>
          </p:cNvPr>
          <p:cNvSpPr>
            <a:spLocks noGrp="1"/>
          </p:cNvSpPr>
          <p:nvPr>
            <p:ph type="body" sz="quarter" idx="16"/>
          </p:nvPr>
        </p:nvSpPr>
        <p:spPr>
          <a:xfrm>
            <a:off x="316230" y="412214"/>
            <a:ext cx="11297875" cy="580518"/>
          </a:xfrm>
        </p:spPr>
        <p:txBody>
          <a:bodyPr/>
          <a:lstStyle/>
          <a:p>
            <a:r>
              <a:rPr lang="en-GB" sz="3600" b="1" dirty="0"/>
              <a:t>UK case study - How to stimulate short food supply chains for locally landed seafood </a:t>
            </a:r>
            <a:endParaRPr lang="en-RU" sz="3600" b="1" dirty="0"/>
          </a:p>
        </p:txBody>
      </p:sp>
      <p:sp>
        <p:nvSpPr>
          <p:cNvPr id="4" name="Text Placeholder 2">
            <a:extLst>
              <a:ext uri="{FF2B5EF4-FFF2-40B4-BE49-F238E27FC236}">
                <a16:creationId xmlns:a16="http://schemas.microsoft.com/office/drawing/2014/main" id="{D1F7E676-3C84-DA4A-C3F3-FB74B2EBF977}"/>
              </a:ext>
            </a:extLst>
          </p:cNvPr>
          <p:cNvSpPr>
            <a:spLocks noGrp="1"/>
          </p:cNvSpPr>
          <p:nvPr>
            <p:ph type="body" sz="quarter" idx="18"/>
          </p:nvPr>
        </p:nvSpPr>
        <p:spPr>
          <a:xfrm>
            <a:off x="2480310" y="2198211"/>
            <a:ext cx="9612630" cy="3856037"/>
          </a:xfrm>
        </p:spPr>
        <p:txBody>
          <a:bodyPr vert="horz" lIns="91440" tIns="45720" rIns="91440" bIns="45720" rtlCol="0" anchor="t">
            <a:noAutofit/>
          </a:bodyPr>
          <a:lstStyle/>
          <a:p>
            <a:pPr marL="0" lvl="1" indent="0"/>
            <a:r>
              <a:rPr lang="en-GB" sz="2400" spc="0" dirty="0">
                <a:solidFill>
                  <a:srgbClr val="60220F"/>
                </a:solidFill>
                <a:latin typeface="+mn-lt"/>
                <a:cs typeface="Calibri" panose="020F0502020204030204"/>
              </a:rPr>
              <a:t>i) </a:t>
            </a:r>
            <a:r>
              <a:rPr lang="en-GB" sz="2400" b="1" spc="0" dirty="0">
                <a:solidFill>
                  <a:srgbClr val="60220F"/>
                </a:solidFill>
                <a:latin typeface="+mn-lt"/>
                <a:cs typeface="Calibri" panose="020F0502020204030204"/>
              </a:rPr>
              <a:t>a training programme for young trainee chefs </a:t>
            </a:r>
            <a:r>
              <a:rPr lang="en-GB" sz="2400" spc="0" dirty="0">
                <a:solidFill>
                  <a:srgbClr val="60220F"/>
                </a:solidFill>
                <a:latin typeface="+mn-lt"/>
                <a:cs typeface="Calibri" panose="020F0502020204030204"/>
              </a:rPr>
              <a:t>to improve their skills and confidence  in preparing a wider number of seafood species;</a:t>
            </a:r>
          </a:p>
          <a:p>
            <a:pPr marL="0" lvl="1" indent="0"/>
            <a:r>
              <a:rPr lang="en-GB" sz="2400" spc="0" dirty="0">
                <a:solidFill>
                  <a:srgbClr val="60220F"/>
                </a:solidFill>
                <a:latin typeface="+mn-lt"/>
                <a:cs typeface="Calibri" panose="020F0502020204030204"/>
              </a:rPr>
              <a:t> ii</a:t>
            </a:r>
            <a:r>
              <a:rPr lang="en-GB" sz="2400" b="1" spc="0" dirty="0">
                <a:solidFill>
                  <a:srgbClr val="60220F"/>
                </a:solidFill>
                <a:latin typeface="+mn-lt"/>
                <a:cs typeface="Calibri" panose="020F0502020204030204"/>
              </a:rPr>
              <a:t>) Seafood Supper Clubs </a:t>
            </a:r>
            <a:r>
              <a:rPr lang="en-GB" sz="2400" spc="0" dirty="0">
                <a:solidFill>
                  <a:srgbClr val="60220F"/>
                </a:solidFill>
                <a:latin typeface="+mn-lt"/>
                <a:cs typeface="Calibri" panose="020F0502020204030204"/>
              </a:rPr>
              <a:t>to provide trainees with a platform to create, test  and market their recipes, and improve consumer exposure and perceptions towards underutilised species; </a:t>
            </a:r>
          </a:p>
          <a:p>
            <a:pPr marL="0" lvl="1" indent="0"/>
            <a:r>
              <a:rPr lang="en-GB" sz="2400" spc="0" dirty="0">
                <a:solidFill>
                  <a:srgbClr val="60220F"/>
                </a:solidFill>
                <a:latin typeface="+mn-lt"/>
                <a:cs typeface="Calibri" panose="020F0502020204030204"/>
              </a:rPr>
              <a:t>iii) </a:t>
            </a:r>
            <a:r>
              <a:rPr lang="en-GB" sz="2400" b="1" spc="0" dirty="0">
                <a:solidFill>
                  <a:srgbClr val="60220F"/>
                </a:solidFill>
                <a:latin typeface="+mn-lt"/>
                <a:cs typeface="Calibri" panose="020F0502020204030204"/>
              </a:rPr>
              <a:t>online resources  for seafood education</a:t>
            </a:r>
            <a:r>
              <a:rPr lang="en-GB" sz="2400" spc="0" dirty="0">
                <a:solidFill>
                  <a:srgbClr val="60220F"/>
                </a:solidFill>
                <a:latin typeface="+mn-lt"/>
                <a:cs typeface="Calibri" panose="020F0502020204030204"/>
              </a:rPr>
              <a:t>, to inform, inspire and engage the general public on purchasing and cooking a wider variety of seafood; and </a:t>
            </a:r>
          </a:p>
          <a:p>
            <a:pPr marL="0" lvl="1" indent="0"/>
            <a:r>
              <a:rPr lang="en-GB" sz="2400" spc="0" dirty="0">
                <a:solidFill>
                  <a:srgbClr val="60220F"/>
                </a:solidFill>
                <a:latin typeface="+mn-lt"/>
                <a:cs typeface="Calibri" panose="020F0502020204030204"/>
              </a:rPr>
              <a:t>iv) </a:t>
            </a:r>
            <a:r>
              <a:rPr lang="en-GB" sz="2400" b="1" spc="0" dirty="0">
                <a:solidFill>
                  <a:srgbClr val="60220F"/>
                </a:solidFill>
                <a:latin typeface="+mn-lt"/>
                <a:cs typeface="Calibri" panose="020F0502020204030204"/>
              </a:rPr>
              <a:t>Home Recipe Kits including Seafood</a:t>
            </a:r>
            <a:r>
              <a:rPr lang="en-GB" sz="2400" spc="0" dirty="0">
                <a:solidFill>
                  <a:srgbClr val="60220F"/>
                </a:solidFill>
                <a:latin typeface="+mn-lt"/>
                <a:cs typeface="Calibri" panose="020F0502020204030204"/>
              </a:rPr>
              <a:t>, to encourage families  to cook different seafood dishes, by providing convenient and  simple to use meal kits and recipe boxes</a:t>
            </a:r>
          </a:p>
        </p:txBody>
      </p:sp>
      <p:sp>
        <p:nvSpPr>
          <p:cNvPr id="5" name="TextBox 4">
            <a:extLst>
              <a:ext uri="{FF2B5EF4-FFF2-40B4-BE49-F238E27FC236}">
                <a16:creationId xmlns:a16="http://schemas.microsoft.com/office/drawing/2014/main" id="{12F08990-12E7-07C0-3EFF-B3C99C84FF18}"/>
              </a:ext>
            </a:extLst>
          </p:cNvPr>
          <p:cNvSpPr txBox="1"/>
          <p:nvPr/>
        </p:nvSpPr>
        <p:spPr>
          <a:xfrm>
            <a:off x="236220" y="1543129"/>
            <a:ext cx="6097904" cy="461665"/>
          </a:xfrm>
          <a:prstGeom prst="rect">
            <a:avLst/>
          </a:prstGeom>
          <a:noFill/>
        </p:spPr>
        <p:txBody>
          <a:bodyPr wrap="square">
            <a:spAutoFit/>
          </a:bodyPr>
          <a:lstStyle/>
          <a:p>
            <a:pPr marL="0" lvl="1" indent="0"/>
            <a:r>
              <a:rPr lang="en-GB" sz="2400" spc="0" dirty="0">
                <a:solidFill>
                  <a:srgbClr val="60220F"/>
                </a:solidFill>
                <a:latin typeface="+mn-lt"/>
                <a:cs typeface="Calibri" panose="020F0502020204030204"/>
              </a:rPr>
              <a:t>Demonstration activities included:</a:t>
            </a:r>
          </a:p>
        </p:txBody>
      </p:sp>
      <p:sp>
        <p:nvSpPr>
          <p:cNvPr id="6" name="TextBox 5">
            <a:extLst>
              <a:ext uri="{FF2B5EF4-FFF2-40B4-BE49-F238E27FC236}">
                <a16:creationId xmlns:a16="http://schemas.microsoft.com/office/drawing/2014/main" id="{161059C3-0207-3946-908B-29327A1C80F8}"/>
              </a:ext>
            </a:extLst>
          </p:cNvPr>
          <p:cNvSpPr txBox="1"/>
          <p:nvPr/>
        </p:nvSpPr>
        <p:spPr>
          <a:xfrm>
            <a:off x="3589020" y="6076454"/>
            <a:ext cx="9304020" cy="369332"/>
          </a:xfrm>
          <a:prstGeom prst="rect">
            <a:avLst/>
          </a:prstGeom>
          <a:noFill/>
        </p:spPr>
        <p:txBody>
          <a:bodyPr wrap="square" rtlCol="0">
            <a:spAutoFit/>
          </a:bodyPr>
          <a:lstStyle/>
          <a:p>
            <a:r>
              <a:rPr lang="en-IE" b="1" dirty="0">
                <a:solidFill>
                  <a:srgbClr val="6D6A3A"/>
                </a:solidFill>
              </a:rPr>
              <a:t>READ THE FULL REPORT </a:t>
            </a:r>
            <a:r>
              <a:rPr lang="en-GB" dirty="0">
                <a:hlinkClick r:id="rId2"/>
              </a:rPr>
              <a:t>Practice-note-9-4_FINAL.pdf (strength2food.eu)</a:t>
            </a:r>
            <a:endParaRPr lang="en-IE" dirty="0"/>
          </a:p>
        </p:txBody>
      </p:sp>
    </p:spTree>
    <p:extLst>
      <p:ext uri="{BB962C8B-B14F-4D97-AF65-F5344CB8AC3E}">
        <p14:creationId xmlns:p14="http://schemas.microsoft.com/office/powerpoint/2010/main" val="18688976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184B5C-72B1-AF41-B036-8FB176A25397}"/>
              </a:ext>
            </a:extLst>
          </p:cNvPr>
          <p:cNvSpPr>
            <a:spLocks noGrp="1"/>
          </p:cNvSpPr>
          <p:nvPr>
            <p:ph type="body" sz="quarter" idx="16"/>
          </p:nvPr>
        </p:nvSpPr>
        <p:spPr>
          <a:xfrm>
            <a:off x="316230" y="412214"/>
            <a:ext cx="11297875" cy="580518"/>
          </a:xfrm>
        </p:spPr>
        <p:txBody>
          <a:bodyPr/>
          <a:lstStyle/>
          <a:p>
            <a:r>
              <a:rPr lang="en-GB" sz="3600" b="1" dirty="0"/>
              <a:t>UK case study - How to stimulate short food supply chains for locally landed seafood </a:t>
            </a:r>
            <a:endParaRPr lang="en-RU" sz="3600" b="1" dirty="0"/>
          </a:p>
        </p:txBody>
      </p:sp>
      <p:sp>
        <p:nvSpPr>
          <p:cNvPr id="4" name="Text Placeholder 2">
            <a:extLst>
              <a:ext uri="{FF2B5EF4-FFF2-40B4-BE49-F238E27FC236}">
                <a16:creationId xmlns:a16="http://schemas.microsoft.com/office/drawing/2014/main" id="{D1F7E676-3C84-DA4A-C3F3-FB74B2EBF977}"/>
              </a:ext>
            </a:extLst>
          </p:cNvPr>
          <p:cNvSpPr>
            <a:spLocks noGrp="1"/>
          </p:cNvSpPr>
          <p:nvPr>
            <p:ph type="body" sz="quarter" idx="18"/>
          </p:nvPr>
        </p:nvSpPr>
        <p:spPr>
          <a:xfrm>
            <a:off x="2480310" y="2198211"/>
            <a:ext cx="9612630" cy="3856037"/>
          </a:xfrm>
        </p:spPr>
        <p:txBody>
          <a:bodyPr vert="horz" lIns="91440" tIns="45720" rIns="91440" bIns="45720" rtlCol="0" anchor="t">
            <a:noAutofit/>
          </a:bodyPr>
          <a:lstStyle/>
          <a:p>
            <a:pPr marL="0" lvl="1" indent="0"/>
            <a:r>
              <a:rPr lang="en-GB" sz="2400" spc="0" dirty="0">
                <a:solidFill>
                  <a:srgbClr val="60220F"/>
                </a:solidFill>
                <a:latin typeface="+mn-lt"/>
                <a:cs typeface="Calibri" panose="020F0502020204030204"/>
              </a:rPr>
              <a:t>i) </a:t>
            </a:r>
            <a:r>
              <a:rPr lang="en-GB" sz="2400" b="1" spc="0" dirty="0">
                <a:solidFill>
                  <a:srgbClr val="60220F"/>
                </a:solidFill>
                <a:latin typeface="+mn-lt"/>
                <a:cs typeface="Calibri" panose="020F0502020204030204"/>
              </a:rPr>
              <a:t>a training programme for young trainee chefs </a:t>
            </a:r>
            <a:r>
              <a:rPr lang="en-GB" sz="2400" spc="0" dirty="0">
                <a:solidFill>
                  <a:srgbClr val="60220F"/>
                </a:solidFill>
                <a:latin typeface="+mn-lt"/>
                <a:cs typeface="Calibri" panose="020F0502020204030204"/>
              </a:rPr>
              <a:t>to improve their skills and confidence  in preparing a wider number of seafood species;</a:t>
            </a:r>
          </a:p>
          <a:p>
            <a:pPr marL="0" lvl="1" indent="0"/>
            <a:r>
              <a:rPr lang="en-GB" sz="2400" spc="0" dirty="0">
                <a:solidFill>
                  <a:srgbClr val="60220F"/>
                </a:solidFill>
                <a:latin typeface="+mn-lt"/>
                <a:cs typeface="Calibri" panose="020F0502020204030204"/>
              </a:rPr>
              <a:t> ii</a:t>
            </a:r>
            <a:r>
              <a:rPr lang="en-GB" sz="2400" b="1" spc="0" dirty="0">
                <a:solidFill>
                  <a:srgbClr val="60220F"/>
                </a:solidFill>
                <a:latin typeface="+mn-lt"/>
                <a:cs typeface="Calibri" panose="020F0502020204030204"/>
              </a:rPr>
              <a:t>) Seafood Supper Clubs </a:t>
            </a:r>
            <a:r>
              <a:rPr lang="en-GB" sz="2400" spc="0" dirty="0">
                <a:solidFill>
                  <a:srgbClr val="60220F"/>
                </a:solidFill>
                <a:latin typeface="+mn-lt"/>
                <a:cs typeface="Calibri" panose="020F0502020204030204"/>
              </a:rPr>
              <a:t>to provide trainees with a platform to create, test  and market their recipes, and improve consumer exposure and perceptions towards underutilised species; </a:t>
            </a:r>
          </a:p>
          <a:p>
            <a:pPr marL="0" lvl="1" indent="0"/>
            <a:r>
              <a:rPr lang="en-GB" sz="2400" spc="0" dirty="0">
                <a:solidFill>
                  <a:srgbClr val="60220F"/>
                </a:solidFill>
                <a:latin typeface="+mn-lt"/>
                <a:cs typeface="Calibri" panose="020F0502020204030204"/>
              </a:rPr>
              <a:t>iii) </a:t>
            </a:r>
            <a:r>
              <a:rPr lang="en-GB" sz="2400" b="1" spc="0" dirty="0">
                <a:solidFill>
                  <a:srgbClr val="60220F"/>
                </a:solidFill>
                <a:latin typeface="+mn-lt"/>
                <a:cs typeface="Calibri" panose="020F0502020204030204"/>
              </a:rPr>
              <a:t>online resources  for seafood education</a:t>
            </a:r>
            <a:r>
              <a:rPr lang="en-GB" sz="2400" spc="0" dirty="0">
                <a:solidFill>
                  <a:srgbClr val="60220F"/>
                </a:solidFill>
                <a:latin typeface="+mn-lt"/>
                <a:cs typeface="Calibri" panose="020F0502020204030204"/>
              </a:rPr>
              <a:t>, to inform, inspire and engage the general public on purchasing and cooking a wider variety of seafood; and </a:t>
            </a:r>
          </a:p>
          <a:p>
            <a:pPr marL="0" lvl="1" indent="0"/>
            <a:r>
              <a:rPr lang="en-GB" sz="2400" spc="0" dirty="0">
                <a:solidFill>
                  <a:srgbClr val="60220F"/>
                </a:solidFill>
                <a:latin typeface="+mn-lt"/>
                <a:cs typeface="Calibri" panose="020F0502020204030204"/>
              </a:rPr>
              <a:t>iv) </a:t>
            </a:r>
            <a:r>
              <a:rPr lang="en-GB" sz="2400" b="1" spc="0" dirty="0">
                <a:solidFill>
                  <a:srgbClr val="60220F"/>
                </a:solidFill>
                <a:latin typeface="+mn-lt"/>
                <a:cs typeface="Calibri" panose="020F0502020204030204"/>
              </a:rPr>
              <a:t>Home Recipe Kits including Seafood</a:t>
            </a:r>
            <a:r>
              <a:rPr lang="en-GB" sz="2400" spc="0" dirty="0">
                <a:solidFill>
                  <a:srgbClr val="60220F"/>
                </a:solidFill>
                <a:latin typeface="+mn-lt"/>
                <a:cs typeface="Calibri" panose="020F0502020204030204"/>
              </a:rPr>
              <a:t>, to encourage families  to cook different seafood dishes, by providing convenient and  simple to use meal kits and recipe boxes</a:t>
            </a:r>
          </a:p>
        </p:txBody>
      </p:sp>
      <p:sp>
        <p:nvSpPr>
          <p:cNvPr id="5" name="TextBox 4">
            <a:extLst>
              <a:ext uri="{FF2B5EF4-FFF2-40B4-BE49-F238E27FC236}">
                <a16:creationId xmlns:a16="http://schemas.microsoft.com/office/drawing/2014/main" id="{12F08990-12E7-07C0-3EFF-B3C99C84FF18}"/>
              </a:ext>
            </a:extLst>
          </p:cNvPr>
          <p:cNvSpPr txBox="1"/>
          <p:nvPr/>
        </p:nvSpPr>
        <p:spPr>
          <a:xfrm>
            <a:off x="236220" y="1543129"/>
            <a:ext cx="6097904" cy="461665"/>
          </a:xfrm>
          <a:prstGeom prst="rect">
            <a:avLst/>
          </a:prstGeom>
          <a:noFill/>
        </p:spPr>
        <p:txBody>
          <a:bodyPr wrap="square">
            <a:spAutoFit/>
          </a:bodyPr>
          <a:lstStyle/>
          <a:p>
            <a:pPr marL="0" lvl="1" indent="0"/>
            <a:r>
              <a:rPr lang="en-GB" sz="2400" spc="0" dirty="0">
                <a:solidFill>
                  <a:srgbClr val="60220F"/>
                </a:solidFill>
                <a:latin typeface="+mn-lt"/>
                <a:cs typeface="Calibri" panose="020F0502020204030204"/>
              </a:rPr>
              <a:t>Demonstration activities included:</a:t>
            </a:r>
          </a:p>
        </p:txBody>
      </p:sp>
      <p:sp>
        <p:nvSpPr>
          <p:cNvPr id="6" name="TextBox 5">
            <a:extLst>
              <a:ext uri="{FF2B5EF4-FFF2-40B4-BE49-F238E27FC236}">
                <a16:creationId xmlns:a16="http://schemas.microsoft.com/office/drawing/2014/main" id="{161059C3-0207-3946-908B-29327A1C80F8}"/>
              </a:ext>
            </a:extLst>
          </p:cNvPr>
          <p:cNvSpPr txBox="1"/>
          <p:nvPr/>
        </p:nvSpPr>
        <p:spPr>
          <a:xfrm>
            <a:off x="3589020" y="6076454"/>
            <a:ext cx="9304020" cy="369332"/>
          </a:xfrm>
          <a:prstGeom prst="rect">
            <a:avLst/>
          </a:prstGeom>
          <a:noFill/>
        </p:spPr>
        <p:txBody>
          <a:bodyPr wrap="square" rtlCol="0">
            <a:spAutoFit/>
          </a:bodyPr>
          <a:lstStyle/>
          <a:p>
            <a:r>
              <a:rPr lang="en-IE" b="1" dirty="0">
                <a:solidFill>
                  <a:srgbClr val="6D6A3A"/>
                </a:solidFill>
              </a:rPr>
              <a:t>READ THE FULL REPORT </a:t>
            </a:r>
            <a:r>
              <a:rPr lang="en-GB" dirty="0">
                <a:hlinkClick r:id="rId2"/>
              </a:rPr>
              <a:t>Practice-note-9-4_FINAL.pdf (strength2food.eu)</a:t>
            </a:r>
            <a:endParaRPr lang="en-IE" dirty="0"/>
          </a:p>
        </p:txBody>
      </p:sp>
    </p:spTree>
    <p:extLst>
      <p:ext uri="{BB962C8B-B14F-4D97-AF65-F5344CB8AC3E}">
        <p14:creationId xmlns:p14="http://schemas.microsoft.com/office/powerpoint/2010/main" val="41289158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6C7519-D5FC-F5F8-B467-7F98512D138F}"/>
              </a:ext>
            </a:extLst>
          </p:cNvPr>
          <p:cNvSpPr>
            <a:spLocks noGrp="1"/>
          </p:cNvSpPr>
          <p:nvPr>
            <p:ph type="body" sz="quarter" idx="17"/>
          </p:nvPr>
        </p:nvSpPr>
        <p:spPr>
          <a:xfrm>
            <a:off x="2029090" y="1604733"/>
            <a:ext cx="3791493" cy="2535945"/>
          </a:xfrm>
        </p:spPr>
        <p:txBody>
          <a:bodyPr>
            <a:normAutofit/>
          </a:bodyPr>
          <a:lstStyle/>
          <a:p>
            <a:r>
              <a:rPr lang="en-IE"/>
              <a:t>Being part of a Circular Economy</a:t>
            </a:r>
          </a:p>
        </p:txBody>
      </p:sp>
      <p:sp>
        <p:nvSpPr>
          <p:cNvPr id="3" name="Text Placeholder 2">
            <a:extLst>
              <a:ext uri="{FF2B5EF4-FFF2-40B4-BE49-F238E27FC236}">
                <a16:creationId xmlns:a16="http://schemas.microsoft.com/office/drawing/2014/main" id="{78E6A310-B116-26EF-CE0B-23ADF57821AA}"/>
              </a:ext>
            </a:extLst>
          </p:cNvPr>
          <p:cNvSpPr>
            <a:spLocks noGrp="1"/>
          </p:cNvSpPr>
          <p:nvPr>
            <p:ph type="body" sz="quarter" idx="18"/>
          </p:nvPr>
        </p:nvSpPr>
        <p:spPr/>
        <p:txBody>
          <a:bodyPr/>
          <a:lstStyle/>
          <a:p>
            <a:r>
              <a:rPr lang="en-IE"/>
              <a:t>04</a:t>
            </a:r>
          </a:p>
        </p:txBody>
      </p:sp>
    </p:spTree>
    <p:extLst>
      <p:ext uri="{BB962C8B-B14F-4D97-AF65-F5344CB8AC3E}">
        <p14:creationId xmlns:p14="http://schemas.microsoft.com/office/powerpoint/2010/main" val="34813564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Beets sprouted in vegetable garden">
            <a:extLst>
              <a:ext uri="{FF2B5EF4-FFF2-40B4-BE49-F238E27FC236}">
                <a16:creationId xmlns:a16="http://schemas.microsoft.com/office/drawing/2014/main" id="{42948C6B-8245-B07C-E199-419CFF0A3F5A}"/>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a:stretch/>
        </p:blipFill>
        <p:spPr>
          <a:xfrm>
            <a:off x="6383547" y="0"/>
            <a:ext cx="5808452" cy="6858000"/>
          </a:xfrm>
        </p:spPr>
      </p:pic>
      <p:sp>
        <p:nvSpPr>
          <p:cNvPr id="3" name="Text Placeholder 2">
            <a:extLst>
              <a:ext uri="{FF2B5EF4-FFF2-40B4-BE49-F238E27FC236}">
                <a16:creationId xmlns:a16="http://schemas.microsoft.com/office/drawing/2014/main" id="{D1EE7639-0CFB-5E97-C81C-F53715748B4D}"/>
              </a:ext>
            </a:extLst>
          </p:cNvPr>
          <p:cNvSpPr>
            <a:spLocks noGrp="1"/>
          </p:cNvSpPr>
          <p:nvPr>
            <p:ph type="body" sz="quarter" idx="18"/>
          </p:nvPr>
        </p:nvSpPr>
        <p:spPr>
          <a:xfrm>
            <a:off x="138023" y="198408"/>
            <a:ext cx="6117495" cy="4364965"/>
          </a:xfrm>
        </p:spPr>
        <p:txBody>
          <a:bodyPr>
            <a:normAutofit fontScale="92500" lnSpcReduction="10000"/>
          </a:bodyPr>
          <a:lstStyle/>
          <a:p>
            <a:r>
              <a:rPr lang="en-US" sz="3600"/>
              <a:t>A Circular Economy: </a:t>
            </a:r>
          </a:p>
          <a:p>
            <a:r>
              <a:rPr lang="en-US"/>
              <a:t>The future of the food industry</a:t>
            </a:r>
          </a:p>
          <a:p>
            <a:r>
              <a:rPr lang="en-GB" sz="2400" b="1" i="0">
                <a:solidFill>
                  <a:srgbClr val="60220F"/>
                </a:solidFill>
                <a:effectLst/>
              </a:rPr>
              <a:t>“Through the circular economy, our food systems can better deliver nutrition and combat climate change</a:t>
            </a:r>
            <a:r>
              <a:rPr lang="en-GB" sz="2400" b="0" i="0">
                <a:solidFill>
                  <a:srgbClr val="60220F"/>
                </a:solidFill>
                <a:effectLst/>
              </a:rPr>
              <a:t>”. Carlos Moedas, EU Commissioner for Research, Science and Innovation.</a:t>
            </a:r>
          </a:p>
          <a:p>
            <a:r>
              <a:rPr lang="en-GB" sz="2400" b="0" i="0">
                <a:solidFill>
                  <a:srgbClr val="60220F"/>
                </a:solidFill>
                <a:effectLst/>
              </a:rPr>
              <a:t>Changing our food system is one of the most impactful things we can do to address climate change, create healthy communities, and rebuild biodiversity. The current food system has fuelled urbanisation, economic development, and supported a fast-growing population. This has come at an enormous cost to society and the environment. </a:t>
            </a:r>
          </a:p>
          <a:p>
            <a:endParaRPr lang="en-US"/>
          </a:p>
          <a:p>
            <a:endParaRPr lang="en-IE" sz="3600"/>
          </a:p>
        </p:txBody>
      </p:sp>
    </p:spTree>
    <p:extLst>
      <p:ext uri="{BB962C8B-B14F-4D97-AF65-F5344CB8AC3E}">
        <p14:creationId xmlns:p14="http://schemas.microsoft.com/office/powerpoint/2010/main" val="28918470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ircular Economy - SmartUse.Global">
            <a:extLst>
              <a:ext uri="{FF2B5EF4-FFF2-40B4-BE49-F238E27FC236}">
                <a16:creationId xmlns:a16="http://schemas.microsoft.com/office/drawing/2014/main" id="{DD4D91D9-0CC8-A09B-6CCB-72B811AD3684}"/>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5391" t="39011" r="3896" b="29760"/>
          <a:stretch/>
        </p:blipFill>
        <p:spPr bwMode="auto">
          <a:xfrm>
            <a:off x="611581" y="1997778"/>
            <a:ext cx="10932719" cy="1598633"/>
          </a:xfrm>
          <a:prstGeom prst="rect">
            <a:avLst/>
          </a:prstGeom>
          <a:noFill/>
          <a:extLst>
            <a:ext uri="{909E8E84-426E-40DD-AFC4-6F175D3DCCD1}">
              <a14:hiddenFill xmlns:a14="http://schemas.microsoft.com/office/drawing/2010/main">
                <a:solidFill>
                  <a:srgbClr val="FFFFFF"/>
                </a:solidFill>
              </a14:hiddenFill>
            </a:ext>
          </a:extLst>
        </p:spPr>
      </p:pic>
      <p:sp>
        <p:nvSpPr>
          <p:cNvPr id="7" name="Arrow: Right 6">
            <a:extLst>
              <a:ext uri="{FF2B5EF4-FFF2-40B4-BE49-F238E27FC236}">
                <a16:creationId xmlns:a16="http://schemas.microsoft.com/office/drawing/2014/main" id="{B4EAAA4D-A59D-3CD4-7DFB-FC86E0C1D655}"/>
              </a:ext>
            </a:extLst>
          </p:cNvPr>
          <p:cNvSpPr/>
          <p:nvPr/>
        </p:nvSpPr>
        <p:spPr>
          <a:xfrm>
            <a:off x="6164843" y="1692044"/>
            <a:ext cx="3233980" cy="1736955"/>
          </a:xfrm>
          <a:prstGeom prst="rightArrow">
            <a:avLst/>
          </a:prstGeom>
          <a:solidFill>
            <a:srgbClr val="6022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Arrow: Right 7">
            <a:extLst>
              <a:ext uri="{FF2B5EF4-FFF2-40B4-BE49-F238E27FC236}">
                <a16:creationId xmlns:a16="http://schemas.microsoft.com/office/drawing/2014/main" id="{B2B94CAB-F221-A6AE-2CBB-0BBA03B40230}"/>
              </a:ext>
            </a:extLst>
          </p:cNvPr>
          <p:cNvSpPr/>
          <p:nvPr/>
        </p:nvSpPr>
        <p:spPr>
          <a:xfrm>
            <a:off x="4135649" y="1692043"/>
            <a:ext cx="3233980" cy="1736955"/>
          </a:xfrm>
          <a:prstGeom prst="rightArrow">
            <a:avLst/>
          </a:prstGeom>
          <a:solidFill>
            <a:srgbClr val="404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Arrow: Right 8">
            <a:extLst>
              <a:ext uri="{FF2B5EF4-FFF2-40B4-BE49-F238E27FC236}">
                <a16:creationId xmlns:a16="http://schemas.microsoft.com/office/drawing/2014/main" id="{750D9B08-8FCD-21FE-96C0-3B229B7A0E94}"/>
              </a:ext>
            </a:extLst>
          </p:cNvPr>
          <p:cNvSpPr/>
          <p:nvPr/>
        </p:nvSpPr>
        <p:spPr>
          <a:xfrm>
            <a:off x="2269906" y="1703200"/>
            <a:ext cx="2736808" cy="1736955"/>
          </a:xfrm>
          <a:prstGeom prst="rightArrow">
            <a:avLst/>
          </a:prstGeom>
          <a:solidFill>
            <a:srgbClr val="A23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B033A924-7EDE-A40F-CFAF-3425E3B2AF0C}"/>
              </a:ext>
            </a:extLst>
          </p:cNvPr>
          <p:cNvSpPr txBox="1"/>
          <p:nvPr/>
        </p:nvSpPr>
        <p:spPr>
          <a:xfrm>
            <a:off x="2703256" y="2331621"/>
            <a:ext cx="1503335" cy="523220"/>
          </a:xfrm>
          <a:prstGeom prst="rect">
            <a:avLst/>
          </a:prstGeom>
          <a:noFill/>
        </p:spPr>
        <p:txBody>
          <a:bodyPr wrap="square" rtlCol="0">
            <a:spAutoFit/>
          </a:bodyPr>
          <a:lstStyle/>
          <a:p>
            <a:r>
              <a:rPr lang="en-US" sz="2800" b="1" dirty="0">
                <a:solidFill>
                  <a:schemeClr val="bg1"/>
                </a:solidFill>
              </a:rPr>
              <a:t>TAKE</a:t>
            </a:r>
            <a:endParaRPr lang="en-IE" sz="2800" b="1" dirty="0">
              <a:solidFill>
                <a:schemeClr val="bg1"/>
              </a:solidFill>
            </a:endParaRPr>
          </a:p>
        </p:txBody>
      </p:sp>
      <p:sp>
        <p:nvSpPr>
          <p:cNvPr id="11" name="TextBox 10">
            <a:extLst>
              <a:ext uri="{FF2B5EF4-FFF2-40B4-BE49-F238E27FC236}">
                <a16:creationId xmlns:a16="http://schemas.microsoft.com/office/drawing/2014/main" id="{802C67F8-0BDF-B6CA-E9FF-6D656F5FD1CA}"/>
              </a:ext>
            </a:extLst>
          </p:cNvPr>
          <p:cNvSpPr txBox="1"/>
          <p:nvPr/>
        </p:nvSpPr>
        <p:spPr>
          <a:xfrm>
            <a:off x="7372219" y="2262244"/>
            <a:ext cx="1503335" cy="523220"/>
          </a:xfrm>
          <a:prstGeom prst="rect">
            <a:avLst/>
          </a:prstGeom>
          <a:noFill/>
        </p:spPr>
        <p:txBody>
          <a:bodyPr wrap="square" rtlCol="0">
            <a:spAutoFit/>
          </a:bodyPr>
          <a:lstStyle/>
          <a:p>
            <a:r>
              <a:rPr lang="en-US" sz="2800" b="1">
                <a:solidFill>
                  <a:schemeClr val="bg1"/>
                </a:solidFill>
              </a:rPr>
              <a:t>DISPOSE</a:t>
            </a:r>
            <a:endParaRPr lang="en-IE" sz="2800" b="1">
              <a:solidFill>
                <a:schemeClr val="bg1"/>
              </a:solidFill>
            </a:endParaRPr>
          </a:p>
        </p:txBody>
      </p:sp>
      <p:sp>
        <p:nvSpPr>
          <p:cNvPr id="12" name="TextBox 11">
            <a:extLst>
              <a:ext uri="{FF2B5EF4-FFF2-40B4-BE49-F238E27FC236}">
                <a16:creationId xmlns:a16="http://schemas.microsoft.com/office/drawing/2014/main" id="{8FA0B050-2A72-AAAC-C87E-C69B27D9019D}"/>
              </a:ext>
            </a:extLst>
          </p:cNvPr>
          <p:cNvSpPr txBox="1"/>
          <p:nvPr/>
        </p:nvSpPr>
        <p:spPr>
          <a:xfrm>
            <a:off x="5100979" y="2298910"/>
            <a:ext cx="1503335" cy="523220"/>
          </a:xfrm>
          <a:prstGeom prst="rect">
            <a:avLst/>
          </a:prstGeom>
          <a:noFill/>
        </p:spPr>
        <p:txBody>
          <a:bodyPr wrap="square" rtlCol="0">
            <a:spAutoFit/>
          </a:bodyPr>
          <a:lstStyle/>
          <a:p>
            <a:r>
              <a:rPr lang="en-US" sz="2800" b="1">
                <a:solidFill>
                  <a:schemeClr val="bg1"/>
                </a:solidFill>
              </a:rPr>
              <a:t>MAKE</a:t>
            </a:r>
            <a:endParaRPr lang="en-IE" sz="2800" b="1">
              <a:solidFill>
                <a:schemeClr val="bg1"/>
              </a:solidFill>
            </a:endParaRPr>
          </a:p>
        </p:txBody>
      </p:sp>
      <p:sp>
        <p:nvSpPr>
          <p:cNvPr id="20" name="Text Placeholder 1">
            <a:extLst>
              <a:ext uri="{FF2B5EF4-FFF2-40B4-BE49-F238E27FC236}">
                <a16:creationId xmlns:a16="http://schemas.microsoft.com/office/drawing/2014/main" id="{6FEBE80F-CEB7-81E8-6C16-0E9E79361482}"/>
              </a:ext>
            </a:extLst>
          </p:cNvPr>
          <p:cNvSpPr>
            <a:spLocks noGrp="1"/>
          </p:cNvSpPr>
          <p:nvPr>
            <p:ph type="body" sz="quarter" idx="28"/>
          </p:nvPr>
        </p:nvSpPr>
        <p:spPr>
          <a:xfrm>
            <a:off x="447675" y="309563"/>
            <a:ext cx="11096625" cy="1211262"/>
          </a:xfrm>
        </p:spPr>
        <p:txBody>
          <a:bodyPr/>
          <a:lstStyle/>
          <a:p>
            <a:pPr algn="l"/>
            <a:r>
              <a:rPr lang="en-US" b="1"/>
              <a:t>A Linear Economy Model</a:t>
            </a:r>
            <a:endParaRPr lang="en-IE" b="1"/>
          </a:p>
        </p:txBody>
      </p:sp>
      <p:grpSp>
        <p:nvGrpSpPr>
          <p:cNvPr id="21" name="Group 20">
            <a:extLst>
              <a:ext uri="{FF2B5EF4-FFF2-40B4-BE49-F238E27FC236}">
                <a16:creationId xmlns:a16="http://schemas.microsoft.com/office/drawing/2014/main" id="{92987192-2248-416B-312A-1B7C7AA71ECF}"/>
              </a:ext>
            </a:extLst>
          </p:cNvPr>
          <p:cNvGrpSpPr/>
          <p:nvPr/>
        </p:nvGrpSpPr>
        <p:grpSpPr>
          <a:xfrm>
            <a:off x="10482300" y="618601"/>
            <a:ext cx="901130" cy="901727"/>
            <a:chOff x="5614841" y="786428"/>
            <a:chExt cx="901130" cy="901727"/>
          </a:xfrm>
          <a:solidFill>
            <a:srgbClr val="60220F"/>
          </a:solidFill>
        </p:grpSpPr>
        <p:grpSp>
          <p:nvGrpSpPr>
            <p:cNvPr id="22" name="Graphic 2">
              <a:extLst>
                <a:ext uri="{FF2B5EF4-FFF2-40B4-BE49-F238E27FC236}">
                  <a16:creationId xmlns:a16="http://schemas.microsoft.com/office/drawing/2014/main" id="{4BDD7F20-E388-76E0-A086-DBF01AF7FA96}"/>
                </a:ext>
              </a:extLst>
            </p:cNvPr>
            <p:cNvGrpSpPr/>
            <p:nvPr/>
          </p:nvGrpSpPr>
          <p:grpSpPr>
            <a:xfrm>
              <a:off x="5715019" y="1058540"/>
              <a:ext cx="543506" cy="445337"/>
              <a:chOff x="5715019" y="1058540"/>
              <a:chExt cx="543506" cy="445337"/>
            </a:xfrm>
            <a:grpFill/>
          </p:grpSpPr>
          <p:sp>
            <p:nvSpPr>
              <p:cNvPr id="24" name="Freeform 210">
                <a:extLst>
                  <a:ext uri="{FF2B5EF4-FFF2-40B4-BE49-F238E27FC236}">
                    <a16:creationId xmlns:a16="http://schemas.microsoft.com/office/drawing/2014/main" id="{0739A6B3-65F2-1240-0BC1-28E2E094E2DE}"/>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6D6A3A"/>
              </a:solidFill>
              <a:ln w="9028" cap="flat">
                <a:noFill/>
                <a:prstDash val="solid"/>
                <a:miter/>
              </a:ln>
            </p:spPr>
            <p:txBody>
              <a:bodyPr rtlCol="0" anchor="ctr"/>
              <a:lstStyle/>
              <a:p>
                <a:endParaRPr lang="en-US"/>
              </a:p>
            </p:txBody>
          </p:sp>
          <p:sp>
            <p:nvSpPr>
              <p:cNvPr id="25" name="Freeform 211">
                <a:extLst>
                  <a:ext uri="{FF2B5EF4-FFF2-40B4-BE49-F238E27FC236}">
                    <a16:creationId xmlns:a16="http://schemas.microsoft.com/office/drawing/2014/main" id="{E0E8DDB0-07A0-0878-C52B-D86311F2B8EF}"/>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6D6A3A"/>
              </a:solidFill>
              <a:ln w="9028" cap="flat">
                <a:noFill/>
                <a:prstDash val="solid"/>
                <a:miter/>
              </a:ln>
            </p:spPr>
            <p:txBody>
              <a:bodyPr rtlCol="0" anchor="ctr"/>
              <a:lstStyle/>
              <a:p>
                <a:endParaRPr lang="en-US"/>
              </a:p>
            </p:txBody>
          </p:sp>
        </p:grpSp>
        <p:sp>
          <p:nvSpPr>
            <p:cNvPr id="23" name="Freeform 209">
              <a:extLst>
                <a:ext uri="{FF2B5EF4-FFF2-40B4-BE49-F238E27FC236}">
                  <a16:creationId xmlns:a16="http://schemas.microsoft.com/office/drawing/2014/main" id="{315C8F01-A203-26D5-A4CF-221D725FB3BF}"/>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grpFill/>
            <a:ln w="9028" cap="flat">
              <a:noFill/>
              <a:prstDash val="solid"/>
              <a:miter/>
            </a:ln>
          </p:spPr>
          <p:txBody>
            <a:bodyPr rtlCol="0" anchor="ctr"/>
            <a:lstStyle/>
            <a:p>
              <a:endParaRPr lang="en-US"/>
            </a:p>
          </p:txBody>
        </p:sp>
      </p:grpSp>
      <p:sp>
        <p:nvSpPr>
          <p:cNvPr id="26" name="Text Placeholder 3">
            <a:extLst>
              <a:ext uri="{FF2B5EF4-FFF2-40B4-BE49-F238E27FC236}">
                <a16:creationId xmlns:a16="http://schemas.microsoft.com/office/drawing/2014/main" id="{8B3D652F-07DB-30E6-19CB-1663EC99E6D9}"/>
              </a:ext>
            </a:extLst>
          </p:cNvPr>
          <p:cNvSpPr>
            <a:spLocks noGrp="1"/>
          </p:cNvSpPr>
          <p:nvPr>
            <p:ph type="body" sz="quarter" idx="27"/>
          </p:nvPr>
        </p:nvSpPr>
        <p:spPr>
          <a:xfrm>
            <a:off x="4580626" y="3941763"/>
            <a:ext cx="7093849" cy="2089150"/>
          </a:xfrm>
        </p:spPr>
        <p:txBody>
          <a:bodyPr/>
          <a:lstStyle/>
          <a:p>
            <a:r>
              <a:rPr lang="en-US" b="0" i="0">
                <a:effectLst/>
              </a:rPr>
              <a:t>A </a:t>
            </a:r>
            <a:r>
              <a:rPr lang="en-US" b="1" i="0">
                <a:effectLst/>
              </a:rPr>
              <a:t>linear economy</a:t>
            </a:r>
            <a:r>
              <a:rPr lang="en-US" b="0" i="0">
                <a:effectLst/>
              </a:rPr>
              <a:t> traditionally follows the “</a:t>
            </a:r>
            <a:r>
              <a:rPr lang="en-US" b="1" i="0">
                <a:effectLst/>
              </a:rPr>
              <a:t>take-make-dispose”</a:t>
            </a:r>
            <a:r>
              <a:rPr lang="en-US" b="0" i="0">
                <a:effectLst/>
              </a:rPr>
              <a:t> step-by-step plan. This means that raw materials are collected, then transformed into products that are consumed with byproducts/surplus discarded as waste. Value is created in this </a:t>
            </a:r>
            <a:r>
              <a:rPr lang="en-US" i="0">
                <a:effectLst/>
              </a:rPr>
              <a:t>economic</a:t>
            </a:r>
            <a:r>
              <a:rPr lang="en-US" b="0" i="0">
                <a:effectLst/>
              </a:rPr>
              <a:t> system by producing and selling as many products as possible.</a:t>
            </a:r>
            <a:endParaRPr lang="en-IE"/>
          </a:p>
        </p:txBody>
      </p:sp>
      <p:sp>
        <p:nvSpPr>
          <p:cNvPr id="27" name="TextBox 26">
            <a:extLst>
              <a:ext uri="{FF2B5EF4-FFF2-40B4-BE49-F238E27FC236}">
                <a16:creationId xmlns:a16="http://schemas.microsoft.com/office/drawing/2014/main" id="{90227793-0594-0831-F941-F54E2BEE3A50}"/>
              </a:ext>
            </a:extLst>
          </p:cNvPr>
          <p:cNvSpPr txBox="1"/>
          <p:nvPr/>
        </p:nvSpPr>
        <p:spPr>
          <a:xfrm>
            <a:off x="611581" y="4079466"/>
            <a:ext cx="3869473" cy="646331"/>
          </a:xfrm>
          <a:prstGeom prst="rect">
            <a:avLst/>
          </a:prstGeom>
          <a:noFill/>
        </p:spPr>
        <p:txBody>
          <a:bodyPr wrap="square" rtlCol="0">
            <a:spAutoFit/>
          </a:bodyPr>
          <a:lstStyle/>
          <a:p>
            <a:r>
              <a:rPr lang="en-GB" sz="3600" b="1">
                <a:solidFill>
                  <a:srgbClr val="60220F"/>
                </a:solidFill>
              </a:rPr>
              <a:t>Recognise this ?</a:t>
            </a:r>
            <a:endParaRPr lang="en-IE" sz="3600" b="1">
              <a:solidFill>
                <a:srgbClr val="60220F"/>
              </a:solidFill>
            </a:endParaRPr>
          </a:p>
        </p:txBody>
      </p:sp>
      <p:cxnSp>
        <p:nvCxnSpPr>
          <p:cNvPr id="29" name="Straight Connector 28">
            <a:extLst>
              <a:ext uri="{FF2B5EF4-FFF2-40B4-BE49-F238E27FC236}">
                <a16:creationId xmlns:a16="http://schemas.microsoft.com/office/drawing/2014/main" id="{8E88B886-679E-038A-65E8-24BFA307D694}"/>
              </a:ext>
            </a:extLst>
          </p:cNvPr>
          <p:cNvCxnSpPr/>
          <p:nvPr/>
        </p:nvCxnSpPr>
        <p:spPr>
          <a:xfrm>
            <a:off x="4206591" y="3974487"/>
            <a:ext cx="0" cy="1986366"/>
          </a:xfrm>
          <a:prstGeom prst="line">
            <a:avLst/>
          </a:prstGeom>
          <a:ln w="28575">
            <a:solidFill>
              <a:srgbClr val="404F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67674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2FCD123-9930-264F-814B-D00AC2D198C8}"/>
              </a:ext>
            </a:extLst>
          </p:cNvPr>
          <p:cNvSpPr>
            <a:spLocks noGrp="1"/>
          </p:cNvSpPr>
          <p:nvPr>
            <p:ph type="body" sz="quarter" idx="27"/>
          </p:nvPr>
        </p:nvSpPr>
        <p:spPr>
          <a:xfrm>
            <a:off x="564482" y="4960630"/>
            <a:ext cx="11030776" cy="1555500"/>
          </a:xfrm>
        </p:spPr>
        <p:txBody>
          <a:bodyPr/>
          <a:lstStyle/>
          <a:p>
            <a:r>
              <a:rPr lang="en-US" b="0" i="0" dirty="0">
                <a:effectLst/>
              </a:rPr>
              <a:t>In a </a:t>
            </a:r>
            <a:r>
              <a:rPr lang="en-US" b="1" i="0" dirty="0">
                <a:effectLst/>
              </a:rPr>
              <a:t>linear economy</a:t>
            </a:r>
            <a:r>
              <a:rPr lang="en-US" b="0" i="0" dirty="0">
                <a:effectLst/>
              </a:rPr>
              <a:t>, materials flow in a straight line from resource extraction through production to landfill. This model is characterised by two unsustainable processes, </a:t>
            </a:r>
            <a:r>
              <a:rPr lang="en-US" b="1" i="0" dirty="0">
                <a:effectLst/>
              </a:rPr>
              <a:t>resource scarcity </a:t>
            </a:r>
            <a:r>
              <a:rPr lang="en-US" b="0" i="0" dirty="0">
                <a:effectLst/>
              </a:rPr>
              <a:t>&amp; </a:t>
            </a:r>
            <a:r>
              <a:rPr lang="en-US" b="1" i="0" dirty="0">
                <a:effectLst/>
              </a:rPr>
              <a:t>excessive pollution load</a:t>
            </a:r>
            <a:r>
              <a:rPr lang="en-US" b="0" i="0" dirty="0">
                <a:effectLst/>
              </a:rPr>
              <a:t>. </a:t>
            </a:r>
            <a:endParaRPr lang="en-IE" dirty="0"/>
          </a:p>
          <a:p>
            <a:endParaRPr lang="en-RU" dirty="0"/>
          </a:p>
        </p:txBody>
      </p:sp>
      <p:sp>
        <p:nvSpPr>
          <p:cNvPr id="5" name="Text Placeholder 4">
            <a:extLst>
              <a:ext uri="{FF2B5EF4-FFF2-40B4-BE49-F238E27FC236}">
                <a16:creationId xmlns:a16="http://schemas.microsoft.com/office/drawing/2014/main" id="{030FE992-07D1-2F49-90E5-2901002BF57B}"/>
              </a:ext>
            </a:extLst>
          </p:cNvPr>
          <p:cNvSpPr>
            <a:spLocks noGrp="1"/>
          </p:cNvSpPr>
          <p:nvPr>
            <p:ph type="body" sz="quarter" idx="28"/>
          </p:nvPr>
        </p:nvSpPr>
        <p:spPr/>
        <p:txBody>
          <a:bodyPr/>
          <a:lstStyle/>
          <a:p>
            <a:pPr algn="l"/>
            <a:r>
              <a:rPr lang="en-IE">
                <a:solidFill>
                  <a:srgbClr val="404F2F"/>
                </a:solidFill>
              </a:rPr>
              <a:t>Why a Linear Economy Model is bad!</a:t>
            </a:r>
            <a:endParaRPr lang="en-RU">
              <a:solidFill>
                <a:srgbClr val="404F2F"/>
              </a:solidFill>
            </a:endParaRPr>
          </a:p>
        </p:txBody>
      </p:sp>
      <p:grpSp>
        <p:nvGrpSpPr>
          <p:cNvPr id="8" name="Group 7">
            <a:extLst>
              <a:ext uri="{FF2B5EF4-FFF2-40B4-BE49-F238E27FC236}">
                <a16:creationId xmlns:a16="http://schemas.microsoft.com/office/drawing/2014/main" id="{8056FE87-C4D0-F461-0AAB-4D900FDA57C8}"/>
              </a:ext>
            </a:extLst>
          </p:cNvPr>
          <p:cNvGrpSpPr/>
          <p:nvPr/>
        </p:nvGrpSpPr>
        <p:grpSpPr>
          <a:xfrm>
            <a:off x="10482300" y="618601"/>
            <a:ext cx="901130" cy="901727"/>
            <a:chOff x="5614841" y="786428"/>
            <a:chExt cx="901130" cy="901727"/>
          </a:xfrm>
          <a:solidFill>
            <a:srgbClr val="60220F"/>
          </a:solidFill>
        </p:grpSpPr>
        <p:grpSp>
          <p:nvGrpSpPr>
            <p:cNvPr id="9" name="Graphic 2">
              <a:extLst>
                <a:ext uri="{FF2B5EF4-FFF2-40B4-BE49-F238E27FC236}">
                  <a16:creationId xmlns:a16="http://schemas.microsoft.com/office/drawing/2014/main" id="{A7F12F67-EBD6-3DEE-73CF-485F326E532E}"/>
                </a:ext>
              </a:extLst>
            </p:cNvPr>
            <p:cNvGrpSpPr/>
            <p:nvPr/>
          </p:nvGrpSpPr>
          <p:grpSpPr>
            <a:xfrm>
              <a:off x="5715019" y="1058540"/>
              <a:ext cx="543506" cy="445337"/>
              <a:chOff x="5715019" y="1058540"/>
              <a:chExt cx="543506" cy="445337"/>
            </a:xfrm>
            <a:grpFill/>
          </p:grpSpPr>
          <p:sp>
            <p:nvSpPr>
              <p:cNvPr id="11" name="Freeform 210">
                <a:extLst>
                  <a:ext uri="{FF2B5EF4-FFF2-40B4-BE49-F238E27FC236}">
                    <a16:creationId xmlns:a16="http://schemas.microsoft.com/office/drawing/2014/main" id="{FB901D0B-CF6E-1E66-16DF-D2EDD7354FBB}"/>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6D6A3A"/>
              </a:solidFill>
              <a:ln w="9028" cap="flat">
                <a:noFill/>
                <a:prstDash val="solid"/>
                <a:miter/>
              </a:ln>
            </p:spPr>
            <p:txBody>
              <a:bodyPr rtlCol="0" anchor="ctr"/>
              <a:lstStyle/>
              <a:p>
                <a:endParaRPr lang="en-US"/>
              </a:p>
            </p:txBody>
          </p:sp>
          <p:sp>
            <p:nvSpPr>
              <p:cNvPr id="12" name="Freeform 211">
                <a:extLst>
                  <a:ext uri="{FF2B5EF4-FFF2-40B4-BE49-F238E27FC236}">
                    <a16:creationId xmlns:a16="http://schemas.microsoft.com/office/drawing/2014/main" id="{8C4F817D-522A-60AD-0FFB-D927607844CE}"/>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6D6A3A"/>
              </a:solidFill>
              <a:ln w="9028" cap="flat">
                <a:noFill/>
                <a:prstDash val="solid"/>
                <a:miter/>
              </a:ln>
            </p:spPr>
            <p:txBody>
              <a:bodyPr rtlCol="0" anchor="ctr"/>
              <a:lstStyle/>
              <a:p>
                <a:endParaRPr lang="en-US"/>
              </a:p>
            </p:txBody>
          </p:sp>
        </p:grpSp>
        <p:sp>
          <p:nvSpPr>
            <p:cNvPr id="10" name="Freeform 209">
              <a:extLst>
                <a:ext uri="{FF2B5EF4-FFF2-40B4-BE49-F238E27FC236}">
                  <a16:creationId xmlns:a16="http://schemas.microsoft.com/office/drawing/2014/main" id="{3B11FA95-96BA-1B20-CA41-F6A0746DC1EC}"/>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grpFill/>
            <a:ln w="9028" cap="flat">
              <a:noFill/>
              <a:prstDash val="solid"/>
              <a:miter/>
            </a:ln>
          </p:spPr>
          <p:txBody>
            <a:bodyPr rtlCol="0" anchor="ctr"/>
            <a:lstStyle/>
            <a:p>
              <a:endParaRPr lang="en-US"/>
            </a:p>
          </p:txBody>
        </p:sp>
      </p:grpSp>
      <p:grpSp>
        <p:nvGrpSpPr>
          <p:cNvPr id="54" name="Group 53">
            <a:extLst>
              <a:ext uri="{FF2B5EF4-FFF2-40B4-BE49-F238E27FC236}">
                <a16:creationId xmlns:a16="http://schemas.microsoft.com/office/drawing/2014/main" id="{5B9146F0-416E-D494-F911-B2F3161630CF}"/>
              </a:ext>
            </a:extLst>
          </p:cNvPr>
          <p:cNvGrpSpPr/>
          <p:nvPr/>
        </p:nvGrpSpPr>
        <p:grpSpPr>
          <a:xfrm>
            <a:off x="5890115" y="1289327"/>
            <a:ext cx="2788082" cy="3293263"/>
            <a:chOff x="7175469" y="1261103"/>
            <a:chExt cx="2788082" cy="3293263"/>
          </a:xfrm>
        </p:grpSpPr>
        <p:sp>
          <p:nvSpPr>
            <p:cNvPr id="26" name="Freeform 25">
              <a:extLst>
                <a:ext uri="{FF2B5EF4-FFF2-40B4-BE49-F238E27FC236}">
                  <a16:creationId xmlns:a16="http://schemas.microsoft.com/office/drawing/2014/main" id="{B1ED6F9A-0998-6AD5-953B-ED2C1829D7EF}"/>
                </a:ext>
              </a:extLst>
            </p:cNvPr>
            <p:cNvSpPr/>
            <p:nvPr/>
          </p:nvSpPr>
          <p:spPr>
            <a:xfrm>
              <a:off x="7175469" y="1769698"/>
              <a:ext cx="1600557" cy="2119519"/>
            </a:xfrm>
            <a:custGeom>
              <a:avLst/>
              <a:gdLst>
                <a:gd name="connsiteX0" fmla="*/ 1405644 w 1600557"/>
                <a:gd name="connsiteY0" fmla="*/ 172 h 2119519"/>
                <a:gd name="connsiteX1" fmla="*/ 145 w 1600557"/>
                <a:gd name="connsiteY1" fmla="*/ 1362231 h 2119519"/>
                <a:gd name="connsiteX2" fmla="*/ 212296 w 1600557"/>
                <a:gd name="connsiteY2" fmla="*/ 2119520 h 2119519"/>
                <a:gd name="connsiteX3" fmla="*/ 493396 w 1600557"/>
                <a:gd name="connsiteY3" fmla="*/ 1717666 h 2119519"/>
                <a:gd name="connsiteX4" fmla="*/ 917697 w 1600557"/>
                <a:gd name="connsiteY4" fmla="*/ 1688488 h 2119519"/>
                <a:gd name="connsiteX5" fmla="*/ 827533 w 1600557"/>
                <a:gd name="connsiteY5" fmla="*/ 1375493 h 2119519"/>
                <a:gd name="connsiteX6" fmla="*/ 1393711 w 1600557"/>
                <a:gd name="connsiteY6" fmla="*/ 827752 h 2119519"/>
                <a:gd name="connsiteX7" fmla="*/ 1600558 w 1600557"/>
                <a:gd name="connsiteY7" fmla="*/ 398047 h 2119519"/>
                <a:gd name="connsiteX8" fmla="*/ 1405644 w 1600557"/>
                <a:gd name="connsiteY8" fmla="*/ 172 h 211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557" h="2119519">
                  <a:moveTo>
                    <a:pt x="1405644" y="172"/>
                  </a:moveTo>
                  <a:cubicBezTo>
                    <a:pt x="643227" y="-11764"/>
                    <a:pt x="12078" y="598311"/>
                    <a:pt x="145" y="1362231"/>
                  </a:cubicBezTo>
                  <a:cubicBezTo>
                    <a:pt x="-3833" y="1640743"/>
                    <a:pt x="74398" y="1900688"/>
                    <a:pt x="212296" y="2119520"/>
                  </a:cubicBezTo>
                  <a:lnTo>
                    <a:pt x="493396" y="1717666"/>
                  </a:lnTo>
                  <a:lnTo>
                    <a:pt x="917697" y="1688488"/>
                  </a:lnTo>
                  <a:cubicBezTo>
                    <a:pt x="859356" y="1598304"/>
                    <a:pt x="826208" y="1490877"/>
                    <a:pt x="827533" y="1375493"/>
                  </a:cubicBezTo>
                  <a:cubicBezTo>
                    <a:pt x="832837" y="1067804"/>
                    <a:pt x="1086092" y="822447"/>
                    <a:pt x="1393711" y="827752"/>
                  </a:cubicBezTo>
                  <a:lnTo>
                    <a:pt x="1600558" y="398047"/>
                  </a:lnTo>
                  <a:lnTo>
                    <a:pt x="1405644" y="172"/>
                  </a:lnTo>
                  <a:close/>
                </a:path>
              </a:pathLst>
            </a:custGeom>
            <a:solidFill>
              <a:srgbClr val="6D6A3A"/>
            </a:solidFill>
            <a:ln w="13258" cap="flat">
              <a:solidFill>
                <a:srgbClr val="FFFFFF"/>
              </a:solid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E141FA0-A515-6BBB-C6F5-F6897F178BD1}"/>
                </a:ext>
              </a:extLst>
            </p:cNvPr>
            <p:cNvSpPr/>
            <p:nvPr/>
          </p:nvSpPr>
          <p:spPr>
            <a:xfrm>
              <a:off x="7365224" y="3419725"/>
              <a:ext cx="2431778" cy="1134641"/>
            </a:xfrm>
            <a:custGeom>
              <a:avLst/>
              <a:gdLst>
                <a:gd name="connsiteX0" fmla="*/ 0 w 2431778"/>
                <a:gd name="connsiteY0" fmla="*/ 432358 h 1134641"/>
                <a:gd name="connsiteX1" fmla="*/ 1885490 w 2431778"/>
                <a:gd name="connsiteY1" fmla="*/ 954900 h 1134641"/>
                <a:gd name="connsiteX2" fmla="*/ 2431779 w 2431778"/>
                <a:gd name="connsiteY2" fmla="*/ 388591 h 1134641"/>
                <a:gd name="connsiteX3" fmla="*/ 1942506 w 2431778"/>
                <a:gd name="connsiteY3" fmla="*/ 350130 h 1134641"/>
                <a:gd name="connsiteX4" fmla="*/ 1702510 w 2431778"/>
                <a:gd name="connsiteY4" fmla="*/ 0 h 1134641"/>
                <a:gd name="connsiteX5" fmla="*/ 1478426 w 2431778"/>
                <a:gd name="connsiteY5" fmla="*/ 236072 h 1134641"/>
                <a:gd name="connsiteX6" fmla="*/ 719987 w 2431778"/>
                <a:gd name="connsiteY6" fmla="*/ 25199 h 1134641"/>
                <a:gd name="connsiteX7" fmla="*/ 243973 w 2431778"/>
                <a:gd name="connsiteY7" fmla="*/ 63660 h 1134641"/>
                <a:gd name="connsiteX8" fmla="*/ 0 w 2431778"/>
                <a:gd name="connsiteY8" fmla="*/ 432358 h 113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1778" h="1134641">
                  <a:moveTo>
                    <a:pt x="0" y="432358"/>
                  </a:moveTo>
                  <a:cubicBezTo>
                    <a:pt x="375242" y="1096809"/>
                    <a:pt x="1221193" y="1331555"/>
                    <a:pt x="1885490" y="954900"/>
                  </a:cubicBezTo>
                  <a:cubicBezTo>
                    <a:pt x="2126812" y="818296"/>
                    <a:pt x="2312444" y="619359"/>
                    <a:pt x="2431779" y="388591"/>
                  </a:cubicBezTo>
                  <a:lnTo>
                    <a:pt x="1942506" y="350130"/>
                  </a:lnTo>
                  <a:lnTo>
                    <a:pt x="1702510" y="0"/>
                  </a:lnTo>
                  <a:cubicBezTo>
                    <a:pt x="1654777" y="95490"/>
                    <a:pt x="1579198" y="179044"/>
                    <a:pt x="1478426" y="236072"/>
                  </a:cubicBezTo>
                  <a:cubicBezTo>
                    <a:pt x="1210586" y="387265"/>
                    <a:pt x="871144" y="293101"/>
                    <a:pt x="719987" y="25199"/>
                  </a:cubicBezTo>
                  <a:lnTo>
                    <a:pt x="243973" y="63660"/>
                  </a:lnTo>
                  <a:lnTo>
                    <a:pt x="0" y="432358"/>
                  </a:lnTo>
                  <a:close/>
                </a:path>
              </a:pathLst>
            </a:custGeom>
            <a:solidFill>
              <a:srgbClr val="9A1B1E"/>
            </a:solidFill>
            <a:ln w="13258" cap="flat">
              <a:solidFill>
                <a:srgbClr val="FFFFFF"/>
              </a:solid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DB7213AD-035D-99D4-C804-B0E688901E20}"/>
                </a:ext>
              </a:extLst>
            </p:cNvPr>
            <p:cNvSpPr/>
            <p:nvPr/>
          </p:nvSpPr>
          <p:spPr>
            <a:xfrm>
              <a:off x="8508186" y="1765383"/>
              <a:ext cx="1455365" cy="2077416"/>
            </a:xfrm>
            <a:custGeom>
              <a:avLst/>
              <a:gdLst>
                <a:gd name="connsiteX0" fmla="*/ 1268928 w 1455365"/>
                <a:gd name="connsiteY0" fmla="*/ 2077416 h 2077416"/>
                <a:gd name="connsiteX1" fmla="*/ 765069 w 1455365"/>
                <a:gd name="connsiteY1" fmla="*/ 186183 h 2077416"/>
                <a:gd name="connsiteX2" fmla="*/ 0 w 1455365"/>
                <a:gd name="connsiteY2" fmla="*/ 1835 h 2077416"/>
                <a:gd name="connsiteX3" fmla="*/ 213477 w 1455365"/>
                <a:gd name="connsiteY3" fmla="*/ 443476 h 2077416"/>
                <a:gd name="connsiteX4" fmla="*/ 33149 w 1455365"/>
                <a:gd name="connsiteY4" fmla="*/ 828088 h 2077416"/>
                <a:gd name="connsiteX5" fmla="*/ 350049 w 1455365"/>
                <a:gd name="connsiteY5" fmla="*/ 902358 h 2077416"/>
                <a:gd name="connsiteX6" fmla="*/ 552918 w 1455365"/>
                <a:gd name="connsiteY6" fmla="*/ 1663626 h 2077416"/>
                <a:gd name="connsiteX7" fmla="*/ 827389 w 1455365"/>
                <a:gd name="connsiteY7" fmla="*/ 2054870 h 2077416"/>
                <a:gd name="connsiteX8" fmla="*/ 1268928 w 1455365"/>
                <a:gd name="connsiteY8" fmla="*/ 2077416 h 207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365" h="2077416">
                  <a:moveTo>
                    <a:pt x="1268928" y="2077416"/>
                  </a:moveTo>
                  <a:cubicBezTo>
                    <a:pt x="1652125" y="1416944"/>
                    <a:pt x="1425389" y="568144"/>
                    <a:pt x="765069" y="186183"/>
                  </a:cubicBezTo>
                  <a:cubicBezTo>
                    <a:pt x="525074" y="46927"/>
                    <a:pt x="259885" y="-11428"/>
                    <a:pt x="0" y="1835"/>
                  </a:cubicBezTo>
                  <a:lnTo>
                    <a:pt x="213477" y="443476"/>
                  </a:lnTo>
                  <a:lnTo>
                    <a:pt x="33149" y="828088"/>
                  </a:lnTo>
                  <a:cubicBezTo>
                    <a:pt x="140550" y="820131"/>
                    <a:pt x="250604" y="844004"/>
                    <a:pt x="350049" y="902358"/>
                  </a:cubicBezTo>
                  <a:cubicBezTo>
                    <a:pt x="616563" y="1056204"/>
                    <a:pt x="706728" y="1397050"/>
                    <a:pt x="552918" y="1663626"/>
                  </a:cubicBezTo>
                  <a:lnTo>
                    <a:pt x="827389" y="2054870"/>
                  </a:lnTo>
                  <a:lnTo>
                    <a:pt x="1268928" y="2077416"/>
                  </a:lnTo>
                  <a:close/>
                </a:path>
              </a:pathLst>
            </a:custGeom>
            <a:solidFill>
              <a:srgbClr val="4D4925"/>
            </a:solidFill>
            <a:ln w="13258" cap="flat">
              <a:solidFill>
                <a:srgbClr val="FFFFFF"/>
              </a:solidFill>
              <a:prstDash val="solid"/>
              <a:miter/>
            </a:ln>
          </p:spPr>
          <p:txBody>
            <a:bodyPr rtlCol="0" anchor="ctr"/>
            <a:lstStyle/>
            <a:p>
              <a:endParaRPr lang="en-US"/>
            </a:p>
          </p:txBody>
        </p:sp>
        <p:sp>
          <p:nvSpPr>
            <p:cNvPr id="15" name="TextBox 14">
              <a:extLst>
                <a:ext uri="{FF2B5EF4-FFF2-40B4-BE49-F238E27FC236}">
                  <a16:creationId xmlns:a16="http://schemas.microsoft.com/office/drawing/2014/main" id="{6C3A7402-E4B7-A5E0-4930-6DF03F0B3DEA}"/>
                </a:ext>
              </a:extLst>
            </p:cNvPr>
            <p:cNvSpPr txBox="1"/>
            <p:nvPr/>
          </p:nvSpPr>
          <p:spPr>
            <a:xfrm>
              <a:off x="7189711" y="2411953"/>
              <a:ext cx="1429718" cy="489878"/>
            </a:xfrm>
            <a:prstGeom prst="rect">
              <a:avLst/>
            </a:prstGeom>
            <a:noFill/>
          </p:spPr>
          <p:txBody>
            <a:bodyPr wrap="square">
              <a:spAutoFit/>
            </a:bodyPr>
            <a:lstStyle/>
            <a:p>
              <a:pPr algn="ctr">
                <a:lnSpc>
                  <a:spcPts val="1500"/>
                </a:lnSpc>
              </a:pPr>
              <a:r>
                <a:rPr lang="en-US" sz="1800" dirty="0">
                  <a:solidFill>
                    <a:srgbClr val="FFFFFF"/>
                  </a:solidFill>
                  <a:effectLst/>
                  <a:latin typeface="Source Sans 3"/>
                  <a:ea typeface="Meiryo" panose="020B0604030504040204" pitchFamily="34" charset="-128"/>
                  <a:cs typeface="Times New Roman" panose="02020603050405020304" pitchFamily="18" charset="0"/>
                </a:rPr>
                <a:t>sustainable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ts val="1500"/>
                </a:lnSpc>
              </a:pPr>
              <a:r>
                <a:rPr lang="en-US" sz="1800" dirty="0">
                  <a:solidFill>
                    <a:srgbClr val="FFFFFF"/>
                  </a:solidFill>
                  <a:effectLst/>
                  <a:latin typeface="Source Sans 3"/>
                  <a:ea typeface="Meiryo" panose="020B0604030504040204" pitchFamily="34" charset="-128"/>
                  <a:cs typeface="Times New Roman" panose="02020603050405020304" pitchFamily="18" charset="0"/>
                </a:rPr>
                <a:t>use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A610F751-F5F9-526C-9E9A-903C2A356A3C}"/>
                </a:ext>
              </a:extLst>
            </p:cNvPr>
            <p:cNvSpPr txBox="1"/>
            <p:nvPr/>
          </p:nvSpPr>
          <p:spPr>
            <a:xfrm>
              <a:off x="7988762" y="3861622"/>
              <a:ext cx="1484398" cy="489878"/>
            </a:xfrm>
            <a:prstGeom prst="rect">
              <a:avLst/>
            </a:prstGeom>
            <a:noFill/>
          </p:spPr>
          <p:txBody>
            <a:bodyPr wrap="square">
              <a:spAutoFit/>
            </a:bodyPr>
            <a:lstStyle/>
            <a:p>
              <a:pPr algn="ctr">
                <a:lnSpc>
                  <a:spcPts val="1500"/>
                </a:lnSpc>
              </a:pPr>
              <a:r>
                <a:rPr lang="en-US" sz="1800" dirty="0">
                  <a:solidFill>
                    <a:srgbClr val="FFFFFF"/>
                  </a:solidFill>
                  <a:effectLst/>
                  <a:latin typeface="Source Sans 3"/>
                  <a:ea typeface="Meiryo" panose="020B0604030504040204" pitchFamily="34" charset="-128"/>
                  <a:cs typeface="Times New Roman" panose="02020603050405020304" pitchFamily="18" charset="0"/>
                </a:rPr>
                <a:t>sustainable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ts val="1500"/>
                </a:lnSpc>
              </a:pPr>
              <a:r>
                <a:rPr lang="en-US" sz="1800" dirty="0">
                  <a:solidFill>
                    <a:srgbClr val="FFFFFF"/>
                  </a:solidFill>
                  <a:effectLst/>
                  <a:latin typeface="Source Sans 3"/>
                  <a:ea typeface="Meiryo" panose="020B0604030504040204" pitchFamily="34" charset="-128"/>
                  <a:cs typeface="Times New Roman" panose="02020603050405020304" pitchFamily="18" charset="0"/>
                </a:rPr>
                <a:t>production</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8FAE5F94-86AE-5D24-55D8-0695A4D48869}"/>
                </a:ext>
              </a:extLst>
            </p:cNvPr>
            <p:cNvSpPr txBox="1"/>
            <p:nvPr/>
          </p:nvSpPr>
          <p:spPr>
            <a:xfrm>
              <a:off x="8746270" y="2545023"/>
              <a:ext cx="1148166" cy="297517"/>
            </a:xfrm>
            <a:prstGeom prst="rect">
              <a:avLst/>
            </a:prstGeom>
            <a:noFill/>
          </p:spPr>
          <p:txBody>
            <a:bodyPr wrap="square">
              <a:spAutoFit/>
            </a:bodyPr>
            <a:lstStyle/>
            <a:p>
              <a:pPr algn="r">
                <a:lnSpc>
                  <a:spcPts val="1500"/>
                </a:lnSpc>
              </a:pPr>
              <a:r>
                <a:rPr lang="en-US" sz="1800" dirty="0">
                  <a:solidFill>
                    <a:srgbClr val="FFFFFF"/>
                  </a:solidFill>
                  <a:effectLst/>
                  <a:latin typeface="Source Sans 3"/>
                  <a:ea typeface="Meiryo" panose="020B0604030504040204" pitchFamily="34" charset="-128"/>
                  <a:cs typeface="Times New Roman" panose="02020603050405020304" pitchFamily="18" charset="0"/>
                </a:rPr>
                <a:t>recycling</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03A8847C-E9B6-AE5D-51EF-691BE12A367C}"/>
                </a:ext>
              </a:extLst>
            </p:cNvPr>
            <p:cNvSpPr txBox="1"/>
            <p:nvPr/>
          </p:nvSpPr>
          <p:spPr>
            <a:xfrm>
              <a:off x="7386186" y="1261103"/>
              <a:ext cx="2508250" cy="400110"/>
            </a:xfrm>
            <a:prstGeom prst="rect">
              <a:avLst/>
            </a:prstGeom>
            <a:noFill/>
          </p:spPr>
          <p:txBody>
            <a:bodyPr wrap="square">
              <a:spAutoFit/>
            </a:bodyPr>
            <a:lstStyle/>
            <a:p>
              <a:r>
                <a:rPr lang="en-US" sz="2000" b="1" dirty="0">
                  <a:solidFill>
                    <a:srgbClr val="404F2F"/>
                  </a:solidFill>
                  <a:effectLst/>
                  <a:ea typeface="Meiryo" panose="020B0604030504040204" pitchFamily="34" charset="-128"/>
                  <a:cs typeface="Times New Roman" panose="02020603050405020304" pitchFamily="18" charset="0"/>
                </a:rPr>
                <a:t>CIRCULAR ECONOMY</a:t>
              </a:r>
              <a:endParaRPr lang="en-IE" sz="2000" b="1" dirty="0">
                <a:solidFill>
                  <a:srgbClr val="404F2F"/>
                </a:solidFill>
                <a:effectLst/>
                <a:ea typeface="Calibri" panose="020F0502020204030204" pitchFamily="34" charset="0"/>
                <a:cs typeface="Times New Roman" panose="02020603050405020304" pitchFamily="18" charset="0"/>
              </a:endParaRPr>
            </a:p>
          </p:txBody>
        </p:sp>
        <p:sp>
          <p:nvSpPr>
            <p:cNvPr id="29" name="Freeform 28">
              <a:extLst>
                <a:ext uri="{FF2B5EF4-FFF2-40B4-BE49-F238E27FC236}">
                  <a16:creationId xmlns:a16="http://schemas.microsoft.com/office/drawing/2014/main" id="{50D82D59-8D0B-E9B7-1179-3F9EDFAE0607}"/>
                </a:ext>
              </a:extLst>
            </p:cNvPr>
            <p:cNvSpPr/>
            <p:nvPr/>
          </p:nvSpPr>
          <p:spPr>
            <a:xfrm>
              <a:off x="8178027" y="2033954"/>
              <a:ext cx="352988" cy="367799"/>
            </a:xfrm>
            <a:custGeom>
              <a:avLst/>
              <a:gdLst>
                <a:gd name="connsiteX0" fmla="*/ 171046 w 352988"/>
                <a:gd name="connsiteY0" fmla="*/ 274373 h 367799"/>
                <a:gd name="connsiteX1" fmla="*/ 156461 w 352988"/>
                <a:gd name="connsiteY1" fmla="*/ 242543 h 367799"/>
                <a:gd name="connsiteX2" fmla="*/ 46408 w 352988"/>
                <a:gd name="connsiteY2" fmla="*/ 189493 h 367799"/>
                <a:gd name="connsiteX3" fmla="*/ 14585 w 352988"/>
                <a:gd name="connsiteY3" fmla="*/ 83393 h 367799"/>
                <a:gd name="connsiteX4" fmla="*/ 27844 w 352988"/>
                <a:gd name="connsiteY4" fmla="*/ 70130 h 367799"/>
                <a:gd name="connsiteX5" fmla="*/ 115357 w 352988"/>
                <a:gd name="connsiteY5" fmla="*/ 88698 h 367799"/>
                <a:gd name="connsiteX6" fmla="*/ 161765 w 352988"/>
                <a:gd name="connsiteY6" fmla="*/ 13102 h 367799"/>
                <a:gd name="connsiteX7" fmla="*/ 194914 w 352988"/>
                <a:gd name="connsiteY7" fmla="*/ 11776 h 367799"/>
                <a:gd name="connsiteX8" fmla="*/ 241322 w 352988"/>
                <a:gd name="connsiteY8" fmla="*/ 128485 h 367799"/>
                <a:gd name="connsiteX9" fmla="*/ 194914 w 352988"/>
                <a:gd name="connsiteY9" fmla="*/ 227954 h 367799"/>
                <a:gd name="connsiteX10" fmla="*/ 185632 w 352988"/>
                <a:gd name="connsiteY10" fmla="*/ 266416 h 367799"/>
                <a:gd name="connsiteX11" fmla="*/ 193587 w 352988"/>
                <a:gd name="connsiteY11" fmla="*/ 273047 h 367799"/>
                <a:gd name="connsiteX12" fmla="*/ 222758 w 352988"/>
                <a:gd name="connsiteY12" fmla="*/ 263763 h 367799"/>
                <a:gd name="connsiteX13" fmla="*/ 251929 w 352988"/>
                <a:gd name="connsiteY13" fmla="*/ 213366 h 367799"/>
                <a:gd name="connsiteX14" fmla="*/ 289055 w 352988"/>
                <a:gd name="connsiteY14" fmla="*/ 197451 h 367799"/>
                <a:gd name="connsiteX15" fmla="*/ 299663 w 352988"/>
                <a:gd name="connsiteY15" fmla="*/ 196124 h 367799"/>
                <a:gd name="connsiteX16" fmla="*/ 331486 w 352988"/>
                <a:gd name="connsiteY16" fmla="*/ 210713 h 367799"/>
                <a:gd name="connsiteX17" fmla="*/ 343419 w 352988"/>
                <a:gd name="connsiteY17" fmla="*/ 227954 h 367799"/>
                <a:gd name="connsiteX18" fmla="*/ 348723 w 352988"/>
                <a:gd name="connsiteY18" fmla="*/ 258458 h 367799"/>
                <a:gd name="connsiteX19" fmla="*/ 291707 w 352988"/>
                <a:gd name="connsiteY19" fmla="*/ 353948 h 367799"/>
                <a:gd name="connsiteX20" fmla="*/ 266514 w 352988"/>
                <a:gd name="connsiteY20" fmla="*/ 367210 h 367799"/>
                <a:gd name="connsiteX21" fmla="*/ 14585 w 352988"/>
                <a:gd name="connsiteY21" fmla="*/ 367210 h 367799"/>
                <a:gd name="connsiteX22" fmla="*/ 0 w 352988"/>
                <a:gd name="connsiteY22" fmla="*/ 353948 h 367799"/>
                <a:gd name="connsiteX23" fmla="*/ 0 w 352988"/>
                <a:gd name="connsiteY23" fmla="*/ 270394 h 367799"/>
                <a:gd name="connsiteX24" fmla="*/ 13259 w 352988"/>
                <a:gd name="connsiteY24" fmla="*/ 257132 h 367799"/>
                <a:gd name="connsiteX25" fmla="*/ 128617 w 352988"/>
                <a:gd name="connsiteY25" fmla="*/ 258458 h 367799"/>
                <a:gd name="connsiteX26" fmla="*/ 171046 w 352988"/>
                <a:gd name="connsiteY26" fmla="*/ 274373 h 367799"/>
                <a:gd name="connsiteX27" fmla="*/ 116683 w 352988"/>
                <a:gd name="connsiteY27" fmla="*/ 315487 h 367799"/>
                <a:gd name="connsiteX28" fmla="*/ 119335 w 352988"/>
                <a:gd name="connsiteY28" fmla="*/ 308856 h 367799"/>
                <a:gd name="connsiteX29" fmla="*/ 140550 w 352988"/>
                <a:gd name="connsiteY29" fmla="*/ 315487 h 367799"/>
                <a:gd name="connsiteX30" fmla="*/ 185632 w 352988"/>
                <a:gd name="connsiteY30" fmla="*/ 336707 h 367799"/>
                <a:gd name="connsiteX31" fmla="*/ 212151 w 352988"/>
                <a:gd name="connsiteY31" fmla="*/ 327423 h 367799"/>
                <a:gd name="connsiteX32" fmla="*/ 204195 w 352988"/>
                <a:gd name="connsiteY32" fmla="*/ 303551 h 367799"/>
                <a:gd name="connsiteX33" fmla="*/ 99446 w 352988"/>
                <a:gd name="connsiteY33" fmla="*/ 271721 h 367799"/>
                <a:gd name="connsiteX34" fmla="*/ 29171 w 352988"/>
                <a:gd name="connsiteY34" fmla="*/ 271721 h 367799"/>
                <a:gd name="connsiteX35" fmla="*/ 11933 w 352988"/>
                <a:gd name="connsiteY35" fmla="*/ 273047 h 367799"/>
                <a:gd name="connsiteX36" fmla="*/ 11933 w 352988"/>
                <a:gd name="connsiteY36" fmla="*/ 356601 h 367799"/>
                <a:gd name="connsiteX37" fmla="*/ 17237 w 352988"/>
                <a:gd name="connsiteY37" fmla="*/ 357927 h 367799"/>
                <a:gd name="connsiteX38" fmla="*/ 271818 w 352988"/>
                <a:gd name="connsiteY38" fmla="*/ 357927 h 367799"/>
                <a:gd name="connsiteX39" fmla="*/ 286403 w 352988"/>
                <a:gd name="connsiteY39" fmla="*/ 348643 h 367799"/>
                <a:gd name="connsiteX40" fmla="*/ 338115 w 352988"/>
                <a:gd name="connsiteY40" fmla="*/ 261110 h 367799"/>
                <a:gd name="connsiteX41" fmla="*/ 335463 w 352988"/>
                <a:gd name="connsiteY41" fmla="*/ 238564 h 367799"/>
                <a:gd name="connsiteX42" fmla="*/ 315574 w 352988"/>
                <a:gd name="connsiteY42" fmla="*/ 247848 h 367799"/>
                <a:gd name="connsiteX43" fmla="*/ 277122 w 352988"/>
                <a:gd name="connsiteY43" fmla="*/ 314160 h 367799"/>
                <a:gd name="connsiteX44" fmla="*/ 238670 w 352988"/>
                <a:gd name="connsiteY44" fmla="*/ 331402 h 367799"/>
                <a:gd name="connsiteX45" fmla="*/ 221433 w 352988"/>
                <a:gd name="connsiteY45" fmla="*/ 338033 h 367799"/>
                <a:gd name="connsiteX46" fmla="*/ 179002 w 352988"/>
                <a:gd name="connsiteY46" fmla="*/ 347317 h 367799"/>
                <a:gd name="connsiteX47" fmla="*/ 136572 w 352988"/>
                <a:gd name="connsiteY47" fmla="*/ 327423 h 367799"/>
                <a:gd name="connsiteX48" fmla="*/ 116683 w 352988"/>
                <a:gd name="connsiteY48" fmla="*/ 315487 h 367799"/>
                <a:gd name="connsiteX49" fmla="*/ 43756 w 352988"/>
                <a:gd name="connsiteY49" fmla="*/ 80741 h 367799"/>
                <a:gd name="connsiteX50" fmla="*/ 23867 w 352988"/>
                <a:gd name="connsiteY50" fmla="*/ 91351 h 367799"/>
                <a:gd name="connsiteX51" fmla="*/ 33149 w 352988"/>
                <a:gd name="connsiteY51" fmla="*/ 144401 h 367799"/>
                <a:gd name="connsiteX52" fmla="*/ 137898 w 352988"/>
                <a:gd name="connsiteY52" fmla="*/ 229280 h 367799"/>
                <a:gd name="connsiteX53" fmla="*/ 171046 w 352988"/>
                <a:gd name="connsiteY53" fmla="*/ 198777 h 367799"/>
                <a:gd name="connsiteX54" fmla="*/ 171046 w 352988"/>
                <a:gd name="connsiteY54" fmla="*/ 196124 h 367799"/>
                <a:gd name="connsiteX55" fmla="*/ 43756 w 352988"/>
                <a:gd name="connsiteY55" fmla="*/ 80741 h 367799"/>
                <a:gd name="connsiteX56" fmla="*/ 177676 w 352988"/>
                <a:gd name="connsiteY56" fmla="*/ 14428 h 367799"/>
                <a:gd name="connsiteX57" fmla="*/ 132594 w 352988"/>
                <a:gd name="connsiteY57" fmla="*/ 87372 h 367799"/>
                <a:gd name="connsiteX58" fmla="*/ 135246 w 352988"/>
                <a:gd name="connsiteY58" fmla="*/ 103287 h 367799"/>
                <a:gd name="connsiteX59" fmla="*/ 173698 w 352988"/>
                <a:gd name="connsiteY59" fmla="*/ 153684 h 367799"/>
                <a:gd name="connsiteX60" fmla="*/ 149831 w 352988"/>
                <a:gd name="connsiteY60" fmla="*/ 103287 h 367799"/>
                <a:gd name="connsiteX61" fmla="*/ 172373 w 352988"/>
                <a:gd name="connsiteY61" fmla="*/ 111244 h 367799"/>
                <a:gd name="connsiteX62" fmla="*/ 149831 w 352988"/>
                <a:gd name="connsiteY62" fmla="*/ 62173 h 367799"/>
                <a:gd name="connsiteX63" fmla="*/ 172373 w 352988"/>
                <a:gd name="connsiteY63" fmla="*/ 70130 h 367799"/>
                <a:gd name="connsiteX64" fmla="*/ 176350 w 352988"/>
                <a:gd name="connsiteY64" fmla="*/ 25038 h 367799"/>
                <a:gd name="connsiteX65" fmla="*/ 181654 w 352988"/>
                <a:gd name="connsiteY65" fmla="*/ 25038 h 367799"/>
                <a:gd name="connsiteX66" fmla="*/ 184306 w 352988"/>
                <a:gd name="connsiteY66" fmla="*/ 70130 h 367799"/>
                <a:gd name="connsiteX67" fmla="*/ 205521 w 352988"/>
                <a:gd name="connsiteY67" fmla="*/ 62173 h 367799"/>
                <a:gd name="connsiteX68" fmla="*/ 185632 w 352988"/>
                <a:gd name="connsiteY68" fmla="*/ 109918 h 367799"/>
                <a:gd name="connsiteX69" fmla="*/ 206847 w 352988"/>
                <a:gd name="connsiteY69" fmla="*/ 101960 h 367799"/>
                <a:gd name="connsiteX70" fmla="*/ 185632 w 352988"/>
                <a:gd name="connsiteY70" fmla="*/ 153684 h 367799"/>
                <a:gd name="connsiteX71" fmla="*/ 204195 w 352988"/>
                <a:gd name="connsiteY71" fmla="*/ 148379 h 367799"/>
                <a:gd name="connsiteX72" fmla="*/ 206847 w 352988"/>
                <a:gd name="connsiteY72" fmla="*/ 151032 h 367799"/>
                <a:gd name="connsiteX73" fmla="*/ 184306 w 352988"/>
                <a:gd name="connsiteY73" fmla="*/ 217344 h 367799"/>
                <a:gd name="connsiteX74" fmla="*/ 177676 w 352988"/>
                <a:gd name="connsiteY74" fmla="*/ 14428 h 367799"/>
                <a:gd name="connsiteX75" fmla="*/ 322204 w 352988"/>
                <a:gd name="connsiteY75" fmla="*/ 218671 h 367799"/>
                <a:gd name="connsiteX76" fmla="*/ 312922 w 352988"/>
                <a:gd name="connsiteY76" fmla="*/ 209387 h 367799"/>
                <a:gd name="connsiteX77" fmla="*/ 298337 w 352988"/>
                <a:gd name="connsiteY77" fmla="*/ 214692 h 367799"/>
                <a:gd name="connsiteX78" fmla="*/ 261211 w 352988"/>
                <a:gd name="connsiteY78" fmla="*/ 275699 h 367799"/>
                <a:gd name="connsiteX79" fmla="*/ 266514 w 352988"/>
                <a:gd name="connsiteY79" fmla="*/ 292941 h 367799"/>
                <a:gd name="connsiteX80" fmla="*/ 279774 w 352988"/>
                <a:gd name="connsiteY80" fmla="*/ 284983 h 367799"/>
                <a:gd name="connsiteX81" fmla="*/ 318226 w 352988"/>
                <a:gd name="connsiteY81" fmla="*/ 226628 h 367799"/>
                <a:gd name="connsiteX82" fmla="*/ 322204 w 352988"/>
                <a:gd name="connsiteY82" fmla="*/ 218671 h 367799"/>
                <a:gd name="connsiteX83" fmla="*/ 229388 w 352988"/>
                <a:gd name="connsiteY83" fmla="*/ 275699 h 367799"/>
                <a:gd name="connsiteX84" fmla="*/ 251929 w 352988"/>
                <a:gd name="connsiteY84" fmla="*/ 271721 h 367799"/>
                <a:gd name="connsiteX85" fmla="*/ 279774 w 352988"/>
                <a:gd name="connsiteY85" fmla="*/ 223976 h 367799"/>
                <a:gd name="connsiteX86" fmla="*/ 281100 w 352988"/>
                <a:gd name="connsiteY86" fmla="*/ 208060 h 367799"/>
                <a:gd name="connsiteX87" fmla="*/ 265189 w 352988"/>
                <a:gd name="connsiteY87" fmla="*/ 214692 h 367799"/>
                <a:gd name="connsiteX88" fmla="*/ 229388 w 352988"/>
                <a:gd name="connsiteY88" fmla="*/ 275699 h 367799"/>
                <a:gd name="connsiteX89" fmla="*/ 205521 w 352988"/>
                <a:gd name="connsiteY89" fmla="*/ 287635 h 367799"/>
                <a:gd name="connsiteX90" fmla="*/ 217454 w 352988"/>
                <a:gd name="connsiteY90" fmla="*/ 300898 h 367799"/>
                <a:gd name="connsiteX91" fmla="*/ 224084 w 352988"/>
                <a:gd name="connsiteY91" fmla="*/ 314160 h 367799"/>
                <a:gd name="connsiteX92" fmla="*/ 261211 w 352988"/>
                <a:gd name="connsiteY92" fmla="*/ 312835 h 367799"/>
                <a:gd name="connsiteX93" fmla="*/ 259884 w 352988"/>
                <a:gd name="connsiteY93" fmla="*/ 300898 h 367799"/>
                <a:gd name="connsiteX94" fmla="*/ 205521 w 352988"/>
                <a:gd name="connsiteY94" fmla="*/ 287635 h 36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52988" h="367799">
                  <a:moveTo>
                    <a:pt x="171046" y="274373"/>
                  </a:moveTo>
                  <a:cubicBezTo>
                    <a:pt x="180328" y="253153"/>
                    <a:pt x="177676" y="245196"/>
                    <a:pt x="156461" y="242543"/>
                  </a:cubicBezTo>
                  <a:cubicBezTo>
                    <a:pt x="114031" y="237238"/>
                    <a:pt x="74252" y="225302"/>
                    <a:pt x="46408" y="189493"/>
                  </a:cubicBezTo>
                  <a:cubicBezTo>
                    <a:pt x="21215" y="157663"/>
                    <a:pt x="14585" y="121854"/>
                    <a:pt x="14585" y="83393"/>
                  </a:cubicBezTo>
                  <a:cubicBezTo>
                    <a:pt x="14585" y="72783"/>
                    <a:pt x="19889" y="71457"/>
                    <a:pt x="27844" y="70130"/>
                  </a:cubicBezTo>
                  <a:cubicBezTo>
                    <a:pt x="59667" y="68804"/>
                    <a:pt x="90164" y="74109"/>
                    <a:pt x="115357" y="88698"/>
                  </a:cubicBezTo>
                  <a:cubicBezTo>
                    <a:pt x="131268" y="62173"/>
                    <a:pt x="144527" y="36974"/>
                    <a:pt x="161765" y="13102"/>
                  </a:cubicBezTo>
                  <a:cubicBezTo>
                    <a:pt x="173698" y="-4140"/>
                    <a:pt x="180328" y="-4140"/>
                    <a:pt x="194914" y="11776"/>
                  </a:cubicBezTo>
                  <a:cubicBezTo>
                    <a:pt x="225410" y="44932"/>
                    <a:pt x="245299" y="82067"/>
                    <a:pt x="241322" y="128485"/>
                  </a:cubicBezTo>
                  <a:cubicBezTo>
                    <a:pt x="238670" y="166947"/>
                    <a:pt x="220106" y="200103"/>
                    <a:pt x="194914" y="227954"/>
                  </a:cubicBezTo>
                  <a:cubicBezTo>
                    <a:pt x="184306" y="239891"/>
                    <a:pt x="185632" y="253153"/>
                    <a:pt x="185632" y="266416"/>
                  </a:cubicBezTo>
                  <a:cubicBezTo>
                    <a:pt x="185632" y="269068"/>
                    <a:pt x="190935" y="273047"/>
                    <a:pt x="193587" y="273047"/>
                  </a:cubicBezTo>
                  <a:cubicBezTo>
                    <a:pt x="204195" y="274373"/>
                    <a:pt x="216129" y="277026"/>
                    <a:pt x="222758" y="263763"/>
                  </a:cubicBezTo>
                  <a:cubicBezTo>
                    <a:pt x="232040" y="246522"/>
                    <a:pt x="242647" y="229280"/>
                    <a:pt x="251929" y="213366"/>
                  </a:cubicBezTo>
                  <a:cubicBezTo>
                    <a:pt x="263862" y="193472"/>
                    <a:pt x="266514" y="192146"/>
                    <a:pt x="289055" y="197451"/>
                  </a:cubicBezTo>
                  <a:cubicBezTo>
                    <a:pt x="291707" y="198777"/>
                    <a:pt x="295685" y="197451"/>
                    <a:pt x="299663" y="196124"/>
                  </a:cubicBezTo>
                  <a:cubicBezTo>
                    <a:pt x="315574" y="192146"/>
                    <a:pt x="324856" y="196124"/>
                    <a:pt x="331486" y="210713"/>
                  </a:cubicBezTo>
                  <a:cubicBezTo>
                    <a:pt x="334138" y="217344"/>
                    <a:pt x="338115" y="222649"/>
                    <a:pt x="343419" y="227954"/>
                  </a:cubicBezTo>
                  <a:cubicBezTo>
                    <a:pt x="352700" y="237238"/>
                    <a:pt x="356678" y="246522"/>
                    <a:pt x="348723" y="258458"/>
                  </a:cubicBezTo>
                  <a:cubicBezTo>
                    <a:pt x="330159" y="290288"/>
                    <a:pt x="311597" y="323444"/>
                    <a:pt x="291707" y="353948"/>
                  </a:cubicBezTo>
                  <a:cubicBezTo>
                    <a:pt x="287730" y="360579"/>
                    <a:pt x="275796" y="367210"/>
                    <a:pt x="266514" y="367210"/>
                  </a:cubicBezTo>
                  <a:cubicBezTo>
                    <a:pt x="182980" y="368537"/>
                    <a:pt x="98119" y="367210"/>
                    <a:pt x="14585" y="367210"/>
                  </a:cubicBezTo>
                  <a:cubicBezTo>
                    <a:pt x="5303" y="367210"/>
                    <a:pt x="0" y="364558"/>
                    <a:pt x="0" y="353948"/>
                  </a:cubicBezTo>
                  <a:cubicBezTo>
                    <a:pt x="0" y="326097"/>
                    <a:pt x="0" y="298246"/>
                    <a:pt x="0" y="270394"/>
                  </a:cubicBezTo>
                  <a:cubicBezTo>
                    <a:pt x="0" y="261110"/>
                    <a:pt x="3978" y="257132"/>
                    <a:pt x="13259" y="257132"/>
                  </a:cubicBezTo>
                  <a:cubicBezTo>
                    <a:pt x="51711" y="257132"/>
                    <a:pt x="90164" y="255805"/>
                    <a:pt x="128617" y="258458"/>
                  </a:cubicBezTo>
                  <a:cubicBezTo>
                    <a:pt x="143202" y="261110"/>
                    <a:pt x="156461" y="269068"/>
                    <a:pt x="171046" y="274373"/>
                  </a:cubicBezTo>
                  <a:close/>
                  <a:moveTo>
                    <a:pt x="116683" y="315487"/>
                  </a:moveTo>
                  <a:cubicBezTo>
                    <a:pt x="118008" y="312835"/>
                    <a:pt x="118008" y="311508"/>
                    <a:pt x="119335" y="308856"/>
                  </a:cubicBezTo>
                  <a:cubicBezTo>
                    <a:pt x="125965" y="311508"/>
                    <a:pt x="133920" y="312835"/>
                    <a:pt x="140550" y="315487"/>
                  </a:cubicBezTo>
                  <a:cubicBezTo>
                    <a:pt x="156461" y="322118"/>
                    <a:pt x="171046" y="330076"/>
                    <a:pt x="185632" y="336707"/>
                  </a:cubicBezTo>
                  <a:cubicBezTo>
                    <a:pt x="196239" y="342012"/>
                    <a:pt x="206847" y="338033"/>
                    <a:pt x="212151" y="327423"/>
                  </a:cubicBezTo>
                  <a:cubicBezTo>
                    <a:pt x="217454" y="318139"/>
                    <a:pt x="213476" y="307529"/>
                    <a:pt x="204195" y="303551"/>
                  </a:cubicBezTo>
                  <a:cubicBezTo>
                    <a:pt x="171046" y="287635"/>
                    <a:pt x="139224" y="266416"/>
                    <a:pt x="99446" y="271721"/>
                  </a:cubicBezTo>
                  <a:cubicBezTo>
                    <a:pt x="76905" y="274373"/>
                    <a:pt x="53038" y="271721"/>
                    <a:pt x="29171" y="271721"/>
                  </a:cubicBezTo>
                  <a:cubicBezTo>
                    <a:pt x="23867" y="271721"/>
                    <a:pt x="17237" y="273047"/>
                    <a:pt x="11933" y="273047"/>
                  </a:cubicBezTo>
                  <a:cubicBezTo>
                    <a:pt x="11933" y="302224"/>
                    <a:pt x="11933" y="328749"/>
                    <a:pt x="11933" y="356601"/>
                  </a:cubicBezTo>
                  <a:cubicBezTo>
                    <a:pt x="14585" y="357927"/>
                    <a:pt x="15911" y="357927"/>
                    <a:pt x="17237" y="357927"/>
                  </a:cubicBezTo>
                  <a:cubicBezTo>
                    <a:pt x="102098" y="357927"/>
                    <a:pt x="186958" y="357927"/>
                    <a:pt x="271818" y="357927"/>
                  </a:cubicBezTo>
                  <a:cubicBezTo>
                    <a:pt x="277122" y="357927"/>
                    <a:pt x="283751" y="352622"/>
                    <a:pt x="286403" y="348643"/>
                  </a:cubicBezTo>
                  <a:cubicBezTo>
                    <a:pt x="303640" y="319466"/>
                    <a:pt x="320878" y="290288"/>
                    <a:pt x="338115" y="261110"/>
                  </a:cubicBezTo>
                  <a:cubicBezTo>
                    <a:pt x="342093" y="253153"/>
                    <a:pt x="346071" y="243869"/>
                    <a:pt x="335463" y="238564"/>
                  </a:cubicBezTo>
                  <a:cubicBezTo>
                    <a:pt x="326182" y="233259"/>
                    <a:pt x="319552" y="238564"/>
                    <a:pt x="315574" y="247848"/>
                  </a:cubicBezTo>
                  <a:cubicBezTo>
                    <a:pt x="302315" y="270394"/>
                    <a:pt x="287730" y="291614"/>
                    <a:pt x="277122" y="314160"/>
                  </a:cubicBezTo>
                  <a:cubicBezTo>
                    <a:pt x="267841" y="331402"/>
                    <a:pt x="255907" y="335381"/>
                    <a:pt x="238670" y="331402"/>
                  </a:cubicBezTo>
                  <a:cubicBezTo>
                    <a:pt x="233366" y="330076"/>
                    <a:pt x="225410" y="334054"/>
                    <a:pt x="221433" y="338033"/>
                  </a:cubicBezTo>
                  <a:cubicBezTo>
                    <a:pt x="208173" y="352622"/>
                    <a:pt x="197565" y="355274"/>
                    <a:pt x="179002" y="347317"/>
                  </a:cubicBezTo>
                  <a:cubicBezTo>
                    <a:pt x="164416" y="340685"/>
                    <a:pt x="149831" y="334054"/>
                    <a:pt x="136572" y="327423"/>
                  </a:cubicBezTo>
                  <a:cubicBezTo>
                    <a:pt x="128617" y="323444"/>
                    <a:pt x="123313" y="319466"/>
                    <a:pt x="116683" y="315487"/>
                  </a:cubicBezTo>
                  <a:close/>
                  <a:moveTo>
                    <a:pt x="43756" y="80741"/>
                  </a:moveTo>
                  <a:cubicBezTo>
                    <a:pt x="37126" y="83393"/>
                    <a:pt x="22541" y="74109"/>
                    <a:pt x="23867" y="91351"/>
                  </a:cubicBezTo>
                  <a:cubicBezTo>
                    <a:pt x="25192" y="108592"/>
                    <a:pt x="26519" y="127159"/>
                    <a:pt x="33149" y="144401"/>
                  </a:cubicBezTo>
                  <a:cubicBezTo>
                    <a:pt x="49060" y="194798"/>
                    <a:pt x="87512" y="219997"/>
                    <a:pt x="137898" y="229280"/>
                  </a:cubicBezTo>
                  <a:cubicBezTo>
                    <a:pt x="175025" y="235912"/>
                    <a:pt x="176350" y="234585"/>
                    <a:pt x="171046" y="198777"/>
                  </a:cubicBezTo>
                  <a:cubicBezTo>
                    <a:pt x="171046" y="197451"/>
                    <a:pt x="171046" y="196124"/>
                    <a:pt x="171046" y="196124"/>
                  </a:cubicBezTo>
                  <a:cubicBezTo>
                    <a:pt x="163091" y="129812"/>
                    <a:pt x="111379" y="82067"/>
                    <a:pt x="43756" y="80741"/>
                  </a:cubicBezTo>
                  <a:close/>
                  <a:moveTo>
                    <a:pt x="177676" y="14428"/>
                  </a:moveTo>
                  <a:cubicBezTo>
                    <a:pt x="155135" y="34322"/>
                    <a:pt x="141876" y="59521"/>
                    <a:pt x="132594" y="87372"/>
                  </a:cubicBezTo>
                  <a:cubicBezTo>
                    <a:pt x="131268" y="92677"/>
                    <a:pt x="132594" y="99308"/>
                    <a:pt x="135246" y="103287"/>
                  </a:cubicBezTo>
                  <a:cubicBezTo>
                    <a:pt x="147179" y="120528"/>
                    <a:pt x="161765" y="137769"/>
                    <a:pt x="173698" y="153684"/>
                  </a:cubicBezTo>
                  <a:cubicBezTo>
                    <a:pt x="184306" y="131138"/>
                    <a:pt x="157787" y="124507"/>
                    <a:pt x="149831" y="103287"/>
                  </a:cubicBezTo>
                  <a:cubicBezTo>
                    <a:pt x="159113" y="107266"/>
                    <a:pt x="165743" y="109918"/>
                    <a:pt x="172373" y="111244"/>
                  </a:cubicBezTo>
                  <a:cubicBezTo>
                    <a:pt x="180328" y="88698"/>
                    <a:pt x="157787" y="82067"/>
                    <a:pt x="149831" y="62173"/>
                  </a:cubicBezTo>
                  <a:cubicBezTo>
                    <a:pt x="159113" y="64826"/>
                    <a:pt x="165743" y="67478"/>
                    <a:pt x="172373" y="70130"/>
                  </a:cubicBezTo>
                  <a:cubicBezTo>
                    <a:pt x="175025" y="55542"/>
                    <a:pt x="167068" y="38301"/>
                    <a:pt x="176350" y="25038"/>
                  </a:cubicBezTo>
                  <a:cubicBezTo>
                    <a:pt x="177676" y="25038"/>
                    <a:pt x="180328" y="25038"/>
                    <a:pt x="181654" y="25038"/>
                  </a:cubicBezTo>
                  <a:cubicBezTo>
                    <a:pt x="182980" y="39627"/>
                    <a:pt x="182980" y="55542"/>
                    <a:pt x="184306" y="70130"/>
                  </a:cubicBezTo>
                  <a:cubicBezTo>
                    <a:pt x="192262" y="67478"/>
                    <a:pt x="197565" y="64826"/>
                    <a:pt x="205521" y="62173"/>
                  </a:cubicBezTo>
                  <a:cubicBezTo>
                    <a:pt x="201543" y="82067"/>
                    <a:pt x="176350" y="88698"/>
                    <a:pt x="185632" y="109918"/>
                  </a:cubicBezTo>
                  <a:cubicBezTo>
                    <a:pt x="190935" y="107266"/>
                    <a:pt x="197565" y="105939"/>
                    <a:pt x="206847" y="101960"/>
                  </a:cubicBezTo>
                  <a:cubicBezTo>
                    <a:pt x="197565" y="121854"/>
                    <a:pt x="175025" y="131138"/>
                    <a:pt x="185632" y="153684"/>
                  </a:cubicBezTo>
                  <a:cubicBezTo>
                    <a:pt x="192262" y="152358"/>
                    <a:pt x="197565" y="149705"/>
                    <a:pt x="204195" y="148379"/>
                  </a:cubicBezTo>
                  <a:cubicBezTo>
                    <a:pt x="205521" y="149705"/>
                    <a:pt x="206847" y="151032"/>
                    <a:pt x="206847" y="151032"/>
                  </a:cubicBezTo>
                  <a:cubicBezTo>
                    <a:pt x="185632" y="168273"/>
                    <a:pt x="177676" y="190819"/>
                    <a:pt x="184306" y="217344"/>
                  </a:cubicBezTo>
                  <a:cubicBezTo>
                    <a:pt x="245299" y="166947"/>
                    <a:pt x="247951" y="67478"/>
                    <a:pt x="177676" y="14428"/>
                  </a:cubicBezTo>
                  <a:close/>
                  <a:moveTo>
                    <a:pt x="322204" y="218671"/>
                  </a:moveTo>
                  <a:cubicBezTo>
                    <a:pt x="319552" y="214692"/>
                    <a:pt x="316900" y="209387"/>
                    <a:pt x="312922" y="209387"/>
                  </a:cubicBezTo>
                  <a:cubicBezTo>
                    <a:pt x="308945" y="209387"/>
                    <a:pt x="300989" y="210713"/>
                    <a:pt x="298337" y="214692"/>
                  </a:cubicBezTo>
                  <a:cubicBezTo>
                    <a:pt x="285078" y="234585"/>
                    <a:pt x="273144" y="255805"/>
                    <a:pt x="261211" y="275699"/>
                  </a:cubicBezTo>
                  <a:cubicBezTo>
                    <a:pt x="255907" y="283657"/>
                    <a:pt x="257232" y="290288"/>
                    <a:pt x="266514" y="292941"/>
                  </a:cubicBezTo>
                  <a:cubicBezTo>
                    <a:pt x="270492" y="294267"/>
                    <a:pt x="277122" y="288962"/>
                    <a:pt x="279774" y="284983"/>
                  </a:cubicBezTo>
                  <a:cubicBezTo>
                    <a:pt x="293033" y="266416"/>
                    <a:pt x="304967" y="246522"/>
                    <a:pt x="318226" y="226628"/>
                  </a:cubicBezTo>
                  <a:cubicBezTo>
                    <a:pt x="319552" y="223976"/>
                    <a:pt x="320878" y="221323"/>
                    <a:pt x="322204" y="218671"/>
                  </a:cubicBezTo>
                  <a:close/>
                  <a:moveTo>
                    <a:pt x="229388" y="275699"/>
                  </a:moveTo>
                  <a:cubicBezTo>
                    <a:pt x="241322" y="283657"/>
                    <a:pt x="246625" y="279678"/>
                    <a:pt x="251929" y="271721"/>
                  </a:cubicBezTo>
                  <a:cubicBezTo>
                    <a:pt x="261211" y="255805"/>
                    <a:pt x="270492" y="239891"/>
                    <a:pt x="279774" y="223976"/>
                  </a:cubicBezTo>
                  <a:cubicBezTo>
                    <a:pt x="282426" y="219997"/>
                    <a:pt x="281100" y="213366"/>
                    <a:pt x="281100" y="208060"/>
                  </a:cubicBezTo>
                  <a:cubicBezTo>
                    <a:pt x="275796" y="210713"/>
                    <a:pt x="267841" y="210713"/>
                    <a:pt x="265189" y="214692"/>
                  </a:cubicBezTo>
                  <a:cubicBezTo>
                    <a:pt x="251929" y="234585"/>
                    <a:pt x="241322" y="254479"/>
                    <a:pt x="229388" y="275699"/>
                  </a:cubicBezTo>
                  <a:close/>
                  <a:moveTo>
                    <a:pt x="205521" y="287635"/>
                  </a:moveTo>
                  <a:cubicBezTo>
                    <a:pt x="210824" y="294267"/>
                    <a:pt x="214803" y="296919"/>
                    <a:pt x="217454" y="300898"/>
                  </a:cubicBezTo>
                  <a:cubicBezTo>
                    <a:pt x="220106" y="304877"/>
                    <a:pt x="221433" y="310182"/>
                    <a:pt x="224084" y="314160"/>
                  </a:cubicBezTo>
                  <a:cubicBezTo>
                    <a:pt x="228062" y="320792"/>
                    <a:pt x="258559" y="320792"/>
                    <a:pt x="261211" y="312835"/>
                  </a:cubicBezTo>
                  <a:cubicBezTo>
                    <a:pt x="262537" y="308856"/>
                    <a:pt x="262537" y="302224"/>
                    <a:pt x="259884" y="300898"/>
                  </a:cubicBezTo>
                  <a:cubicBezTo>
                    <a:pt x="245299" y="291614"/>
                    <a:pt x="228062" y="287635"/>
                    <a:pt x="205521" y="287635"/>
                  </a:cubicBezTo>
                  <a:close/>
                </a:path>
              </a:pathLst>
            </a:custGeom>
            <a:solidFill>
              <a:srgbClr val="FFFFFF"/>
            </a:solidFill>
            <a:ln w="1325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20B6C9-A169-B061-5FE8-0F43585F61EC}"/>
                </a:ext>
              </a:extLst>
            </p:cNvPr>
            <p:cNvSpPr/>
            <p:nvPr/>
          </p:nvSpPr>
          <p:spPr>
            <a:xfrm>
              <a:off x="7670044" y="3579553"/>
              <a:ext cx="422459" cy="338842"/>
            </a:xfrm>
            <a:custGeom>
              <a:avLst/>
              <a:gdLst>
                <a:gd name="connsiteX0" fmla="*/ 233513 w 422459"/>
                <a:gd name="connsiteY0" fmla="*/ 88180 h 338842"/>
                <a:gd name="connsiteX1" fmla="*/ 274617 w 422459"/>
                <a:gd name="connsiteY1" fmla="*/ 88180 h 338842"/>
                <a:gd name="connsiteX2" fmla="*/ 291855 w 422459"/>
                <a:gd name="connsiteY2" fmla="*/ 94812 h 338842"/>
                <a:gd name="connsiteX3" fmla="*/ 285225 w 422459"/>
                <a:gd name="connsiteY3" fmla="*/ 112053 h 338842"/>
                <a:gd name="connsiteX4" fmla="*/ 281246 w 422459"/>
                <a:gd name="connsiteY4" fmla="*/ 135926 h 338842"/>
                <a:gd name="connsiteX5" fmla="*/ 297158 w 422459"/>
                <a:gd name="connsiteY5" fmla="*/ 135926 h 338842"/>
                <a:gd name="connsiteX6" fmla="*/ 311744 w 422459"/>
                <a:gd name="connsiteY6" fmla="*/ 96138 h 338842"/>
                <a:gd name="connsiteX7" fmla="*/ 339588 w 422459"/>
                <a:gd name="connsiteY7" fmla="*/ 69613 h 338842"/>
                <a:gd name="connsiteX8" fmla="*/ 344892 w 422459"/>
                <a:gd name="connsiteY8" fmla="*/ 65634 h 338842"/>
                <a:gd name="connsiteX9" fmla="*/ 408537 w 422459"/>
                <a:gd name="connsiteY9" fmla="*/ 93486 h 338842"/>
                <a:gd name="connsiteX10" fmla="*/ 420470 w 422459"/>
                <a:gd name="connsiteY10" fmla="*/ 109401 h 338842"/>
                <a:gd name="connsiteX11" fmla="*/ 420470 w 422459"/>
                <a:gd name="connsiteY11" fmla="*/ 137252 h 338842"/>
                <a:gd name="connsiteX12" fmla="*/ 401908 w 422459"/>
                <a:gd name="connsiteY12" fmla="*/ 150514 h 338842"/>
                <a:gd name="connsiteX13" fmla="*/ 397930 w 422459"/>
                <a:gd name="connsiteY13" fmla="*/ 145209 h 338842"/>
                <a:gd name="connsiteX14" fmla="*/ 408537 w 422459"/>
                <a:gd name="connsiteY14" fmla="*/ 135926 h 338842"/>
                <a:gd name="connsiteX15" fmla="*/ 413841 w 422459"/>
                <a:gd name="connsiteY15" fmla="*/ 129294 h 338842"/>
                <a:gd name="connsiteX16" fmla="*/ 380692 w 422459"/>
                <a:gd name="connsiteY16" fmla="*/ 82876 h 338842"/>
                <a:gd name="connsiteX17" fmla="*/ 371411 w 422459"/>
                <a:gd name="connsiteY17" fmla="*/ 81549 h 338842"/>
                <a:gd name="connsiteX18" fmla="*/ 334284 w 422459"/>
                <a:gd name="connsiteY18" fmla="*/ 89507 h 338842"/>
                <a:gd name="connsiteX19" fmla="*/ 323677 w 422459"/>
                <a:gd name="connsiteY19" fmla="*/ 97464 h 338842"/>
                <a:gd name="connsiteX20" fmla="*/ 311744 w 422459"/>
                <a:gd name="connsiteY20" fmla="*/ 118684 h 338842"/>
                <a:gd name="connsiteX21" fmla="*/ 327654 w 422459"/>
                <a:gd name="connsiteY21" fmla="*/ 135926 h 338842"/>
                <a:gd name="connsiteX22" fmla="*/ 352848 w 422459"/>
                <a:gd name="connsiteY22" fmla="*/ 135926 h 338842"/>
                <a:gd name="connsiteX23" fmla="*/ 362129 w 422459"/>
                <a:gd name="connsiteY23" fmla="*/ 155819 h 338842"/>
                <a:gd name="connsiteX24" fmla="*/ 359477 w 422459"/>
                <a:gd name="connsiteY24" fmla="*/ 198259 h 338842"/>
                <a:gd name="connsiteX25" fmla="*/ 371411 w 422459"/>
                <a:gd name="connsiteY25" fmla="*/ 308338 h 338842"/>
                <a:gd name="connsiteX26" fmla="*/ 393951 w 422459"/>
                <a:gd name="connsiteY26" fmla="*/ 329558 h 338842"/>
                <a:gd name="connsiteX27" fmla="*/ 411189 w 422459"/>
                <a:gd name="connsiteY27" fmla="*/ 329558 h 338842"/>
                <a:gd name="connsiteX28" fmla="*/ 412515 w 422459"/>
                <a:gd name="connsiteY28" fmla="*/ 334863 h 338842"/>
                <a:gd name="connsiteX29" fmla="*/ 400581 w 422459"/>
                <a:gd name="connsiteY29" fmla="*/ 338842 h 338842"/>
                <a:gd name="connsiteX30" fmla="*/ 140697 w 422459"/>
                <a:gd name="connsiteY30" fmla="*/ 338842 h 338842"/>
                <a:gd name="connsiteX31" fmla="*/ 130089 w 422459"/>
                <a:gd name="connsiteY31" fmla="*/ 330884 h 338842"/>
                <a:gd name="connsiteX32" fmla="*/ 144674 w 422459"/>
                <a:gd name="connsiteY32" fmla="*/ 328232 h 338842"/>
                <a:gd name="connsiteX33" fmla="*/ 144674 w 422459"/>
                <a:gd name="connsiteY33" fmla="*/ 301707 h 338842"/>
                <a:gd name="connsiteX34" fmla="*/ 104896 w 422459"/>
                <a:gd name="connsiteY34" fmla="*/ 296402 h 338842"/>
                <a:gd name="connsiteX35" fmla="*/ 147 w 422459"/>
                <a:gd name="connsiteY35" fmla="*/ 157146 h 338842"/>
                <a:gd name="connsiteX36" fmla="*/ 10754 w 422459"/>
                <a:gd name="connsiteY36" fmla="*/ 146536 h 338842"/>
                <a:gd name="connsiteX37" fmla="*/ 147326 w 422459"/>
                <a:gd name="connsiteY37" fmla="*/ 243352 h 338842"/>
                <a:gd name="connsiteX38" fmla="*/ 153956 w 422459"/>
                <a:gd name="connsiteY38" fmla="*/ 314969 h 338842"/>
                <a:gd name="connsiteX39" fmla="*/ 156608 w 422459"/>
                <a:gd name="connsiteY39" fmla="*/ 332211 h 338842"/>
                <a:gd name="connsiteX40" fmla="*/ 161911 w 422459"/>
                <a:gd name="connsiteY40" fmla="*/ 332211 h 338842"/>
                <a:gd name="connsiteX41" fmla="*/ 165890 w 422459"/>
                <a:gd name="connsiteY41" fmla="*/ 318948 h 338842"/>
                <a:gd name="connsiteX42" fmla="*/ 181801 w 422459"/>
                <a:gd name="connsiteY42" fmla="*/ 127968 h 338842"/>
                <a:gd name="connsiteX43" fmla="*/ 176497 w 422459"/>
                <a:gd name="connsiteY43" fmla="*/ 113380 h 338842"/>
                <a:gd name="connsiteX44" fmla="*/ 172520 w 422459"/>
                <a:gd name="connsiteY44" fmla="*/ 98791 h 338842"/>
                <a:gd name="connsiteX45" fmla="*/ 185779 w 422459"/>
                <a:gd name="connsiteY45" fmla="*/ 90833 h 338842"/>
                <a:gd name="connsiteX46" fmla="*/ 220253 w 422459"/>
                <a:gd name="connsiteY46" fmla="*/ 84202 h 338842"/>
                <a:gd name="connsiteX47" fmla="*/ 225557 w 422459"/>
                <a:gd name="connsiteY47" fmla="*/ 49719 h 338842"/>
                <a:gd name="connsiteX48" fmla="*/ 217601 w 422459"/>
                <a:gd name="connsiteY48" fmla="*/ 37783 h 338842"/>
                <a:gd name="connsiteX49" fmla="*/ 217601 w 422459"/>
                <a:gd name="connsiteY49" fmla="*/ 36457 h 338842"/>
                <a:gd name="connsiteX50" fmla="*/ 204342 w 422459"/>
                <a:gd name="connsiteY50" fmla="*/ 25847 h 338842"/>
                <a:gd name="connsiteX51" fmla="*/ 155282 w 422459"/>
                <a:gd name="connsiteY51" fmla="*/ 16563 h 338842"/>
                <a:gd name="connsiteX52" fmla="*/ 126112 w 422459"/>
                <a:gd name="connsiteY52" fmla="*/ 44414 h 338842"/>
                <a:gd name="connsiteX53" fmla="*/ 120808 w 422459"/>
                <a:gd name="connsiteY53" fmla="*/ 69613 h 338842"/>
                <a:gd name="connsiteX54" fmla="*/ 140697 w 422459"/>
                <a:gd name="connsiteY54" fmla="*/ 85528 h 338842"/>
                <a:gd name="connsiteX55" fmla="*/ 155282 w 422459"/>
                <a:gd name="connsiteY55" fmla="*/ 89507 h 338842"/>
                <a:gd name="connsiteX56" fmla="*/ 115503 w 422459"/>
                <a:gd name="connsiteY56" fmla="*/ 81549 h 338842"/>
                <a:gd name="connsiteX57" fmla="*/ 120808 w 422459"/>
                <a:gd name="connsiteY57" fmla="*/ 33805 h 338842"/>
                <a:gd name="connsiteX58" fmla="*/ 144674 w 422459"/>
                <a:gd name="connsiteY58" fmla="*/ 9932 h 338842"/>
                <a:gd name="connsiteX59" fmla="*/ 180475 w 422459"/>
                <a:gd name="connsiteY59" fmla="*/ 4627 h 338842"/>
                <a:gd name="connsiteX60" fmla="*/ 218928 w 422459"/>
                <a:gd name="connsiteY60" fmla="*/ 4627 h 338842"/>
                <a:gd name="connsiteX61" fmla="*/ 238817 w 422459"/>
                <a:gd name="connsiteY61" fmla="*/ 3301 h 338842"/>
                <a:gd name="connsiteX62" fmla="*/ 260032 w 422459"/>
                <a:gd name="connsiteY62" fmla="*/ 9932 h 338842"/>
                <a:gd name="connsiteX63" fmla="*/ 290528 w 422459"/>
                <a:gd name="connsiteY63" fmla="*/ 49719 h 338842"/>
                <a:gd name="connsiteX64" fmla="*/ 281246 w 422459"/>
                <a:gd name="connsiteY64" fmla="*/ 70939 h 338842"/>
                <a:gd name="connsiteX65" fmla="*/ 267987 w 422459"/>
                <a:gd name="connsiteY65" fmla="*/ 76244 h 338842"/>
                <a:gd name="connsiteX66" fmla="*/ 266661 w 422459"/>
                <a:gd name="connsiteY66" fmla="*/ 70939 h 338842"/>
                <a:gd name="connsiteX67" fmla="*/ 275943 w 422459"/>
                <a:gd name="connsiteY67" fmla="*/ 64308 h 338842"/>
                <a:gd name="connsiteX68" fmla="*/ 282573 w 422459"/>
                <a:gd name="connsiteY68" fmla="*/ 52372 h 338842"/>
                <a:gd name="connsiteX69" fmla="*/ 252076 w 422459"/>
                <a:gd name="connsiteY69" fmla="*/ 17889 h 338842"/>
                <a:gd name="connsiteX70" fmla="*/ 236165 w 422459"/>
                <a:gd name="connsiteY70" fmla="*/ 11258 h 338842"/>
                <a:gd name="connsiteX71" fmla="*/ 222905 w 422459"/>
                <a:gd name="connsiteY71" fmla="*/ 12584 h 338842"/>
                <a:gd name="connsiteX72" fmla="*/ 221579 w 422459"/>
                <a:gd name="connsiteY72" fmla="*/ 25847 h 338842"/>
                <a:gd name="connsiteX73" fmla="*/ 228209 w 422459"/>
                <a:gd name="connsiteY73" fmla="*/ 40436 h 338842"/>
                <a:gd name="connsiteX74" fmla="*/ 233513 w 422459"/>
                <a:gd name="connsiteY74" fmla="*/ 88180 h 338842"/>
                <a:gd name="connsiteX75" fmla="*/ 140697 w 422459"/>
                <a:gd name="connsiteY75" fmla="*/ 289771 h 338842"/>
                <a:gd name="connsiteX76" fmla="*/ 22687 w 422459"/>
                <a:gd name="connsiteY76" fmla="*/ 151841 h 338842"/>
                <a:gd name="connsiteX77" fmla="*/ 4125 w 422459"/>
                <a:gd name="connsiteY77" fmla="*/ 170408 h 338842"/>
                <a:gd name="connsiteX78" fmla="*/ 9428 w 422459"/>
                <a:gd name="connsiteY78" fmla="*/ 199586 h 338842"/>
                <a:gd name="connsiteX79" fmla="*/ 140697 w 422459"/>
                <a:gd name="connsiteY79" fmla="*/ 289771 h 338842"/>
                <a:gd name="connsiteX80" fmla="*/ 189757 w 422459"/>
                <a:gd name="connsiteY80" fmla="*/ 113380 h 338842"/>
                <a:gd name="connsiteX81" fmla="*/ 183127 w 422459"/>
                <a:gd name="connsiteY81" fmla="*/ 191628 h 338842"/>
                <a:gd name="connsiteX82" fmla="*/ 193734 w 422459"/>
                <a:gd name="connsiteY82" fmla="*/ 203564 h 338842"/>
                <a:gd name="connsiteX83" fmla="*/ 269313 w 422459"/>
                <a:gd name="connsiteY83" fmla="*/ 203564 h 338842"/>
                <a:gd name="connsiteX84" fmla="*/ 279921 w 422459"/>
                <a:gd name="connsiteY84" fmla="*/ 191628 h 338842"/>
                <a:gd name="connsiteX85" fmla="*/ 271965 w 422459"/>
                <a:gd name="connsiteY85" fmla="*/ 125316 h 338842"/>
                <a:gd name="connsiteX86" fmla="*/ 261357 w 422459"/>
                <a:gd name="connsiteY86" fmla="*/ 114705 h 338842"/>
                <a:gd name="connsiteX87" fmla="*/ 189757 w 422459"/>
                <a:gd name="connsiteY87" fmla="*/ 113380 h 338842"/>
                <a:gd name="connsiteX88" fmla="*/ 291855 w 422459"/>
                <a:gd name="connsiteY88" fmla="*/ 329558 h 338842"/>
                <a:gd name="connsiteX89" fmla="*/ 287876 w 422459"/>
                <a:gd name="connsiteY89" fmla="*/ 284466 h 338842"/>
                <a:gd name="connsiteX90" fmla="*/ 271965 w 422459"/>
                <a:gd name="connsiteY90" fmla="*/ 272530 h 338842"/>
                <a:gd name="connsiteX91" fmla="*/ 216276 w 422459"/>
                <a:gd name="connsiteY91" fmla="*/ 272530 h 338842"/>
                <a:gd name="connsiteX92" fmla="*/ 171193 w 422459"/>
                <a:gd name="connsiteY92" fmla="*/ 317622 h 338842"/>
                <a:gd name="connsiteX93" fmla="*/ 171193 w 422459"/>
                <a:gd name="connsiteY93" fmla="*/ 321601 h 338842"/>
                <a:gd name="connsiteX94" fmla="*/ 179149 w 422459"/>
                <a:gd name="connsiteY94" fmla="*/ 329558 h 338842"/>
                <a:gd name="connsiteX95" fmla="*/ 291855 w 422459"/>
                <a:gd name="connsiteY95" fmla="*/ 329558 h 338842"/>
                <a:gd name="connsiteX96" fmla="*/ 180475 w 422459"/>
                <a:gd name="connsiteY96" fmla="*/ 260593 h 338842"/>
                <a:gd name="connsiteX97" fmla="*/ 286550 w 422459"/>
                <a:gd name="connsiteY97" fmla="*/ 260593 h 338842"/>
                <a:gd name="connsiteX98" fmla="*/ 279921 w 422459"/>
                <a:gd name="connsiteY98" fmla="*/ 212848 h 338842"/>
                <a:gd name="connsiteX99" fmla="*/ 189757 w 422459"/>
                <a:gd name="connsiteY99" fmla="*/ 212848 h 338842"/>
                <a:gd name="connsiteX100" fmla="*/ 180475 w 422459"/>
                <a:gd name="connsiteY100" fmla="*/ 222132 h 338842"/>
                <a:gd name="connsiteX101" fmla="*/ 180475 w 422459"/>
                <a:gd name="connsiteY101" fmla="*/ 260593 h 338842"/>
                <a:gd name="connsiteX102" fmla="*/ 283898 w 422459"/>
                <a:gd name="connsiteY102" fmla="*/ 159798 h 338842"/>
                <a:gd name="connsiteX103" fmla="*/ 291855 w 422459"/>
                <a:gd name="connsiteY103" fmla="*/ 224784 h 338842"/>
                <a:gd name="connsiteX104" fmla="*/ 301135 w 422459"/>
                <a:gd name="connsiteY104" fmla="*/ 230089 h 338842"/>
                <a:gd name="connsiteX105" fmla="*/ 342240 w 422459"/>
                <a:gd name="connsiteY105" fmla="*/ 230089 h 338842"/>
                <a:gd name="connsiteX106" fmla="*/ 354173 w 422459"/>
                <a:gd name="connsiteY106" fmla="*/ 216827 h 338842"/>
                <a:gd name="connsiteX107" fmla="*/ 348870 w 422459"/>
                <a:gd name="connsiteY107" fmla="*/ 170408 h 338842"/>
                <a:gd name="connsiteX108" fmla="*/ 339588 w 422459"/>
                <a:gd name="connsiteY108" fmla="*/ 159798 h 338842"/>
                <a:gd name="connsiteX109" fmla="*/ 283898 w 422459"/>
                <a:gd name="connsiteY109" fmla="*/ 159798 h 338842"/>
                <a:gd name="connsiteX110" fmla="*/ 301135 w 422459"/>
                <a:gd name="connsiteY110" fmla="*/ 285792 h 338842"/>
                <a:gd name="connsiteX111" fmla="*/ 301135 w 422459"/>
                <a:gd name="connsiteY111" fmla="*/ 317622 h 338842"/>
                <a:gd name="connsiteX112" fmla="*/ 310417 w 422459"/>
                <a:gd name="connsiteY112" fmla="*/ 328232 h 338842"/>
                <a:gd name="connsiteX113" fmla="*/ 364781 w 422459"/>
                <a:gd name="connsiteY113" fmla="*/ 328232 h 338842"/>
                <a:gd name="connsiteX114" fmla="*/ 358152 w 422459"/>
                <a:gd name="connsiteY114" fmla="*/ 284466 h 338842"/>
                <a:gd name="connsiteX115" fmla="*/ 301135 w 422459"/>
                <a:gd name="connsiteY115" fmla="*/ 285792 h 338842"/>
                <a:gd name="connsiteX116" fmla="*/ 294506 w 422459"/>
                <a:gd name="connsiteY116" fmla="*/ 238047 h 338842"/>
                <a:gd name="connsiteX117" fmla="*/ 294506 w 422459"/>
                <a:gd name="connsiteY117" fmla="*/ 264572 h 338842"/>
                <a:gd name="connsiteX118" fmla="*/ 303788 w 422459"/>
                <a:gd name="connsiteY118" fmla="*/ 275182 h 338842"/>
                <a:gd name="connsiteX119" fmla="*/ 358152 w 422459"/>
                <a:gd name="connsiteY119" fmla="*/ 275182 h 338842"/>
                <a:gd name="connsiteX120" fmla="*/ 354173 w 422459"/>
                <a:gd name="connsiteY120" fmla="*/ 246005 h 338842"/>
                <a:gd name="connsiteX121" fmla="*/ 346218 w 422459"/>
                <a:gd name="connsiteY121" fmla="*/ 238047 h 338842"/>
                <a:gd name="connsiteX122" fmla="*/ 294506 w 422459"/>
                <a:gd name="connsiteY122" fmla="*/ 238047 h 33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422459" h="338842">
                  <a:moveTo>
                    <a:pt x="233513" y="88180"/>
                  </a:moveTo>
                  <a:cubicBezTo>
                    <a:pt x="248098" y="88180"/>
                    <a:pt x="261357" y="88180"/>
                    <a:pt x="274617" y="88180"/>
                  </a:cubicBezTo>
                  <a:cubicBezTo>
                    <a:pt x="279921" y="88180"/>
                    <a:pt x="285225" y="92159"/>
                    <a:pt x="291855" y="94812"/>
                  </a:cubicBezTo>
                  <a:cubicBezTo>
                    <a:pt x="289202" y="100117"/>
                    <a:pt x="286550" y="105422"/>
                    <a:pt x="285225" y="112053"/>
                  </a:cubicBezTo>
                  <a:cubicBezTo>
                    <a:pt x="283898" y="120011"/>
                    <a:pt x="282573" y="126642"/>
                    <a:pt x="281246" y="135926"/>
                  </a:cubicBezTo>
                  <a:cubicBezTo>
                    <a:pt x="289202" y="135926"/>
                    <a:pt x="295832" y="135926"/>
                    <a:pt x="297158" y="135926"/>
                  </a:cubicBezTo>
                  <a:cubicBezTo>
                    <a:pt x="302462" y="121337"/>
                    <a:pt x="303788" y="108074"/>
                    <a:pt x="311744" y="96138"/>
                  </a:cubicBezTo>
                  <a:cubicBezTo>
                    <a:pt x="318373" y="85528"/>
                    <a:pt x="330306" y="78897"/>
                    <a:pt x="339588" y="69613"/>
                  </a:cubicBezTo>
                  <a:cubicBezTo>
                    <a:pt x="340914" y="68287"/>
                    <a:pt x="342240" y="66961"/>
                    <a:pt x="344892" y="65634"/>
                  </a:cubicBezTo>
                  <a:cubicBezTo>
                    <a:pt x="360803" y="60330"/>
                    <a:pt x="399256" y="77571"/>
                    <a:pt x="408537" y="93486"/>
                  </a:cubicBezTo>
                  <a:cubicBezTo>
                    <a:pt x="411189" y="98791"/>
                    <a:pt x="419145" y="104096"/>
                    <a:pt x="420470" y="109401"/>
                  </a:cubicBezTo>
                  <a:cubicBezTo>
                    <a:pt x="423122" y="118684"/>
                    <a:pt x="423122" y="129294"/>
                    <a:pt x="420470" y="137252"/>
                  </a:cubicBezTo>
                  <a:cubicBezTo>
                    <a:pt x="417819" y="143883"/>
                    <a:pt x="408537" y="146536"/>
                    <a:pt x="401908" y="150514"/>
                  </a:cubicBezTo>
                  <a:cubicBezTo>
                    <a:pt x="400581" y="149188"/>
                    <a:pt x="399256" y="146536"/>
                    <a:pt x="397930" y="145209"/>
                  </a:cubicBezTo>
                  <a:cubicBezTo>
                    <a:pt x="401908" y="142557"/>
                    <a:pt x="405885" y="138578"/>
                    <a:pt x="408537" y="135926"/>
                  </a:cubicBezTo>
                  <a:cubicBezTo>
                    <a:pt x="411189" y="133273"/>
                    <a:pt x="412515" y="131947"/>
                    <a:pt x="413841" y="129294"/>
                  </a:cubicBezTo>
                  <a:cubicBezTo>
                    <a:pt x="417819" y="113380"/>
                    <a:pt x="397930" y="85528"/>
                    <a:pt x="380692" y="82876"/>
                  </a:cubicBezTo>
                  <a:cubicBezTo>
                    <a:pt x="378041" y="82876"/>
                    <a:pt x="374062" y="82876"/>
                    <a:pt x="371411" y="81549"/>
                  </a:cubicBezTo>
                  <a:cubicBezTo>
                    <a:pt x="350196" y="69613"/>
                    <a:pt x="350196" y="69613"/>
                    <a:pt x="334284" y="89507"/>
                  </a:cubicBezTo>
                  <a:cubicBezTo>
                    <a:pt x="331633" y="93486"/>
                    <a:pt x="325003" y="93486"/>
                    <a:pt x="323677" y="97464"/>
                  </a:cubicBezTo>
                  <a:cubicBezTo>
                    <a:pt x="318373" y="104096"/>
                    <a:pt x="313069" y="112053"/>
                    <a:pt x="311744" y="118684"/>
                  </a:cubicBezTo>
                  <a:cubicBezTo>
                    <a:pt x="309092" y="130621"/>
                    <a:pt x="315721" y="135926"/>
                    <a:pt x="327654" y="135926"/>
                  </a:cubicBezTo>
                  <a:cubicBezTo>
                    <a:pt x="335610" y="134599"/>
                    <a:pt x="344892" y="134599"/>
                    <a:pt x="352848" y="135926"/>
                  </a:cubicBezTo>
                  <a:cubicBezTo>
                    <a:pt x="364781" y="137252"/>
                    <a:pt x="366107" y="145209"/>
                    <a:pt x="362129" y="155819"/>
                  </a:cubicBezTo>
                  <a:cubicBezTo>
                    <a:pt x="358152" y="169082"/>
                    <a:pt x="358152" y="184997"/>
                    <a:pt x="359477" y="198259"/>
                  </a:cubicBezTo>
                  <a:cubicBezTo>
                    <a:pt x="362129" y="235394"/>
                    <a:pt x="368759" y="271203"/>
                    <a:pt x="371411" y="308338"/>
                  </a:cubicBezTo>
                  <a:cubicBezTo>
                    <a:pt x="372737" y="324253"/>
                    <a:pt x="376714" y="332211"/>
                    <a:pt x="393951" y="329558"/>
                  </a:cubicBezTo>
                  <a:cubicBezTo>
                    <a:pt x="399256" y="328232"/>
                    <a:pt x="404560" y="329558"/>
                    <a:pt x="411189" y="329558"/>
                  </a:cubicBezTo>
                  <a:cubicBezTo>
                    <a:pt x="411189" y="330884"/>
                    <a:pt x="412515" y="332211"/>
                    <a:pt x="412515" y="334863"/>
                  </a:cubicBezTo>
                  <a:cubicBezTo>
                    <a:pt x="408537" y="336189"/>
                    <a:pt x="404560" y="338842"/>
                    <a:pt x="400581" y="338842"/>
                  </a:cubicBezTo>
                  <a:cubicBezTo>
                    <a:pt x="314395" y="338842"/>
                    <a:pt x="226883" y="338842"/>
                    <a:pt x="140697" y="338842"/>
                  </a:cubicBezTo>
                  <a:cubicBezTo>
                    <a:pt x="136719" y="338842"/>
                    <a:pt x="132741" y="336189"/>
                    <a:pt x="130089" y="330884"/>
                  </a:cubicBezTo>
                  <a:cubicBezTo>
                    <a:pt x="134067" y="329558"/>
                    <a:pt x="139371" y="329558"/>
                    <a:pt x="144674" y="328232"/>
                  </a:cubicBezTo>
                  <a:cubicBezTo>
                    <a:pt x="144674" y="320274"/>
                    <a:pt x="144674" y="310991"/>
                    <a:pt x="144674" y="301707"/>
                  </a:cubicBezTo>
                  <a:cubicBezTo>
                    <a:pt x="131415" y="299055"/>
                    <a:pt x="118156" y="297728"/>
                    <a:pt x="104896" y="296402"/>
                  </a:cubicBezTo>
                  <a:cubicBezTo>
                    <a:pt x="30644" y="284466"/>
                    <a:pt x="-2505" y="220805"/>
                    <a:pt x="147" y="157146"/>
                  </a:cubicBezTo>
                  <a:cubicBezTo>
                    <a:pt x="147" y="153167"/>
                    <a:pt x="6777" y="146536"/>
                    <a:pt x="10754" y="146536"/>
                  </a:cubicBezTo>
                  <a:cubicBezTo>
                    <a:pt x="74400" y="139905"/>
                    <a:pt x="132741" y="174387"/>
                    <a:pt x="147326" y="243352"/>
                  </a:cubicBezTo>
                  <a:cubicBezTo>
                    <a:pt x="152631" y="267224"/>
                    <a:pt x="152631" y="291097"/>
                    <a:pt x="153956" y="314969"/>
                  </a:cubicBezTo>
                  <a:cubicBezTo>
                    <a:pt x="153956" y="320274"/>
                    <a:pt x="155282" y="325580"/>
                    <a:pt x="156608" y="332211"/>
                  </a:cubicBezTo>
                  <a:cubicBezTo>
                    <a:pt x="157934" y="332211"/>
                    <a:pt x="160586" y="332211"/>
                    <a:pt x="161911" y="332211"/>
                  </a:cubicBezTo>
                  <a:cubicBezTo>
                    <a:pt x="163238" y="328232"/>
                    <a:pt x="165890" y="322927"/>
                    <a:pt x="165890" y="318948"/>
                  </a:cubicBezTo>
                  <a:cubicBezTo>
                    <a:pt x="171193" y="255288"/>
                    <a:pt x="176497" y="191628"/>
                    <a:pt x="181801" y="127968"/>
                  </a:cubicBezTo>
                  <a:cubicBezTo>
                    <a:pt x="181801" y="122663"/>
                    <a:pt x="177823" y="118684"/>
                    <a:pt x="176497" y="113380"/>
                  </a:cubicBezTo>
                  <a:cubicBezTo>
                    <a:pt x="175171" y="108074"/>
                    <a:pt x="169868" y="102769"/>
                    <a:pt x="172520" y="98791"/>
                  </a:cubicBezTo>
                  <a:cubicBezTo>
                    <a:pt x="173845" y="94812"/>
                    <a:pt x="180475" y="92159"/>
                    <a:pt x="185779" y="90833"/>
                  </a:cubicBezTo>
                  <a:cubicBezTo>
                    <a:pt x="197712" y="88180"/>
                    <a:pt x="209646" y="89507"/>
                    <a:pt x="220253" y="84202"/>
                  </a:cubicBezTo>
                  <a:cubicBezTo>
                    <a:pt x="236165" y="77571"/>
                    <a:pt x="237490" y="61655"/>
                    <a:pt x="225557" y="49719"/>
                  </a:cubicBezTo>
                  <a:cubicBezTo>
                    <a:pt x="221579" y="45741"/>
                    <a:pt x="220253" y="41762"/>
                    <a:pt x="217601" y="37783"/>
                  </a:cubicBezTo>
                  <a:cubicBezTo>
                    <a:pt x="217601" y="37783"/>
                    <a:pt x="217601" y="36457"/>
                    <a:pt x="217601" y="36457"/>
                  </a:cubicBezTo>
                  <a:cubicBezTo>
                    <a:pt x="213624" y="32478"/>
                    <a:pt x="206994" y="24521"/>
                    <a:pt x="204342" y="25847"/>
                  </a:cubicBezTo>
                  <a:cubicBezTo>
                    <a:pt x="185779" y="32478"/>
                    <a:pt x="173845" y="-4657"/>
                    <a:pt x="155282" y="16563"/>
                  </a:cubicBezTo>
                  <a:cubicBezTo>
                    <a:pt x="146001" y="27173"/>
                    <a:pt x="135393" y="35130"/>
                    <a:pt x="126112" y="44414"/>
                  </a:cubicBezTo>
                  <a:cubicBezTo>
                    <a:pt x="120808" y="49719"/>
                    <a:pt x="118156" y="62982"/>
                    <a:pt x="120808" y="69613"/>
                  </a:cubicBezTo>
                  <a:cubicBezTo>
                    <a:pt x="123460" y="76244"/>
                    <a:pt x="134067" y="81549"/>
                    <a:pt x="140697" y="85528"/>
                  </a:cubicBezTo>
                  <a:cubicBezTo>
                    <a:pt x="144674" y="88180"/>
                    <a:pt x="148652" y="88180"/>
                    <a:pt x="155282" y="89507"/>
                  </a:cubicBezTo>
                  <a:cubicBezTo>
                    <a:pt x="138045" y="98791"/>
                    <a:pt x="124785" y="96138"/>
                    <a:pt x="115503" y="81549"/>
                  </a:cubicBezTo>
                  <a:cubicBezTo>
                    <a:pt x="104896" y="65634"/>
                    <a:pt x="107548" y="45741"/>
                    <a:pt x="120808" y="33805"/>
                  </a:cubicBezTo>
                  <a:cubicBezTo>
                    <a:pt x="128763" y="25847"/>
                    <a:pt x="136719" y="17889"/>
                    <a:pt x="144674" y="9932"/>
                  </a:cubicBezTo>
                  <a:cubicBezTo>
                    <a:pt x="153956" y="-678"/>
                    <a:pt x="168541" y="-3331"/>
                    <a:pt x="180475" y="4627"/>
                  </a:cubicBezTo>
                  <a:cubicBezTo>
                    <a:pt x="193734" y="13911"/>
                    <a:pt x="205668" y="16563"/>
                    <a:pt x="218928" y="4627"/>
                  </a:cubicBezTo>
                  <a:cubicBezTo>
                    <a:pt x="222905" y="648"/>
                    <a:pt x="232187" y="1974"/>
                    <a:pt x="238817" y="3301"/>
                  </a:cubicBezTo>
                  <a:cubicBezTo>
                    <a:pt x="245447" y="4627"/>
                    <a:pt x="252076" y="8605"/>
                    <a:pt x="260032" y="9932"/>
                  </a:cubicBezTo>
                  <a:cubicBezTo>
                    <a:pt x="278595" y="16563"/>
                    <a:pt x="282573" y="35130"/>
                    <a:pt x="290528" y="49719"/>
                  </a:cubicBezTo>
                  <a:cubicBezTo>
                    <a:pt x="293180" y="53698"/>
                    <a:pt x="285225" y="64308"/>
                    <a:pt x="281246" y="70939"/>
                  </a:cubicBezTo>
                  <a:cubicBezTo>
                    <a:pt x="278595" y="73592"/>
                    <a:pt x="271965" y="74918"/>
                    <a:pt x="267987" y="76244"/>
                  </a:cubicBezTo>
                  <a:cubicBezTo>
                    <a:pt x="267987" y="74918"/>
                    <a:pt x="266661" y="72266"/>
                    <a:pt x="266661" y="70939"/>
                  </a:cubicBezTo>
                  <a:cubicBezTo>
                    <a:pt x="269313" y="68287"/>
                    <a:pt x="273291" y="66961"/>
                    <a:pt x="275943" y="64308"/>
                  </a:cubicBezTo>
                  <a:cubicBezTo>
                    <a:pt x="278595" y="60330"/>
                    <a:pt x="281246" y="56351"/>
                    <a:pt x="282573" y="52372"/>
                  </a:cubicBezTo>
                  <a:cubicBezTo>
                    <a:pt x="283898" y="44414"/>
                    <a:pt x="261357" y="19216"/>
                    <a:pt x="252076" y="17889"/>
                  </a:cubicBezTo>
                  <a:cubicBezTo>
                    <a:pt x="246772" y="16563"/>
                    <a:pt x="241468" y="12584"/>
                    <a:pt x="236165" y="11258"/>
                  </a:cubicBezTo>
                  <a:cubicBezTo>
                    <a:pt x="232187" y="9932"/>
                    <a:pt x="225557" y="9932"/>
                    <a:pt x="222905" y="12584"/>
                  </a:cubicBezTo>
                  <a:cubicBezTo>
                    <a:pt x="220253" y="15237"/>
                    <a:pt x="220253" y="21868"/>
                    <a:pt x="221579" y="25847"/>
                  </a:cubicBezTo>
                  <a:cubicBezTo>
                    <a:pt x="222905" y="31152"/>
                    <a:pt x="225557" y="36457"/>
                    <a:pt x="228209" y="40436"/>
                  </a:cubicBezTo>
                  <a:cubicBezTo>
                    <a:pt x="242794" y="60330"/>
                    <a:pt x="242794" y="60330"/>
                    <a:pt x="233513" y="88180"/>
                  </a:cubicBezTo>
                  <a:close/>
                  <a:moveTo>
                    <a:pt x="140697" y="289771"/>
                  </a:moveTo>
                  <a:cubicBezTo>
                    <a:pt x="146001" y="222132"/>
                    <a:pt x="106223" y="154493"/>
                    <a:pt x="22687" y="151841"/>
                  </a:cubicBezTo>
                  <a:cubicBezTo>
                    <a:pt x="8102" y="151841"/>
                    <a:pt x="1473" y="155819"/>
                    <a:pt x="4125" y="170408"/>
                  </a:cubicBezTo>
                  <a:cubicBezTo>
                    <a:pt x="5450" y="179692"/>
                    <a:pt x="8102" y="190302"/>
                    <a:pt x="9428" y="199586"/>
                  </a:cubicBezTo>
                  <a:cubicBezTo>
                    <a:pt x="21362" y="263246"/>
                    <a:pt x="85007" y="295076"/>
                    <a:pt x="140697" y="289771"/>
                  </a:cubicBezTo>
                  <a:close/>
                  <a:moveTo>
                    <a:pt x="189757" y="113380"/>
                  </a:moveTo>
                  <a:cubicBezTo>
                    <a:pt x="187105" y="141230"/>
                    <a:pt x="185779" y="166430"/>
                    <a:pt x="183127" y="191628"/>
                  </a:cubicBezTo>
                  <a:cubicBezTo>
                    <a:pt x="181801" y="199586"/>
                    <a:pt x="184453" y="203564"/>
                    <a:pt x="193734" y="203564"/>
                  </a:cubicBezTo>
                  <a:cubicBezTo>
                    <a:pt x="218928" y="203564"/>
                    <a:pt x="244120" y="203564"/>
                    <a:pt x="269313" y="203564"/>
                  </a:cubicBezTo>
                  <a:cubicBezTo>
                    <a:pt x="277269" y="203564"/>
                    <a:pt x="281246" y="202238"/>
                    <a:pt x="279921" y="191628"/>
                  </a:cubicBezTo>
                  <a:cubicBezTo>
                    <a:pt x="275943" y="169082"/>
                    <a:pt x="275943" y="147862"/>
                    <a:pt x="271965" y="125316"/>
                  </a:cubicBezTo>
                  <a:cubicBezTo>
                    <a:pt x="271965" y="121337"/>
                    <a:pt x="265336" y="114705"/>
                    <a:pt x="261357" y="114705"/>
                  </a:cubicBezTo>
                  <a:cubicBezTo>
                    <a:pt x="237490" y="112053"/>
                    <a:pt x="214949" y="113380"/>
                    <a:pt x="189757" y="113380"/>
                  </a:cubicBezTo>
                  <a:close/>
                  <a:moveTo>
                    <a:pt x="291855" y="329558"/>
                  </a:moveTo>
                  <a:cubicBezTo>
                    <a:pt x="290528" y="313643"/>
                    <a:pt x="289202" y="299055"/>
                    <a:pt x="287876" y="284466"/>
                  </a:cubicBezTo>
                  <a:cubicBezTo>
                    <a:pt x="287876" y="273855"/>
                    <a:pt x="281246" y="271203"/>
                    <a:pt x="271965" y="272530"/>
                  </a:cubicBezTo>
                  <a:cubicBezTo>
                    <a:pt x="253402" y="272530"/>
                    <a:pt x="234838" y="272530"/>
                    <a:pt x="216276" y="272530"/>
                  </a:cubicBezTo>
                  <a:cubicBezTo>
                    <a:pt x="169868" y="272530"/>
                    <a:pt x="173845" y="264572"/>
                    <a:pt x="171193" y="317622"/>
                  </a:cubicBezTo>
                  <a:cubicBezTo>
                    <a:pt x="171193" y="318948"/>
                    <a:pt x="169868" y="321601"/>
                    <a:pt x="171193" y="321601"/>
                  </a:cubicBezTo>
                  <a:cubicBezTo>
                    <a:pt x="173845" y="324253"/>
                    <a:pt x="176497" y="329558"/>
                    <a:pt x="179149" y="329558"/>
                  </a:cubicBezTo>
                  <a:cubicBezTo>
                    <a:pt x="217601" y="329558"/>
                    <a:pt x="253402" y="329558"/>
                    <a:pt x="291855" y="329558"/>
                  </a:cubicBezTo>
                  <a:close/>
                  <a:moveTo>
                    <a:pt x="180475" y="260593"/>
                  </a:moveTo>
                  <a:cubicBezTo>
                    <a:pt x="216276" y="260593"/>
                    <a:pt x="250750" y="260593"/>
                    <a:pt x="286550" y="260593"/>
                  </a:cubicBezTo>
                  <a:cubicBezTo>
                    <a:pt x="283898" y="243352"/>
                    <a:pt x="282573" y="228763"/>
                    <a:pt x="279921" y="212848"/>
                  </a:cubicBezTo>
                  <a:cubicBezTo>
                    <a:pt x="249424" y="212848"/>
                    <a:pt x="218928" y="212848"/>
                    <a:pt x="189757" y="212848"/>
                  </a:cubicBezTo>
                  <a:cubicBezTo>
                    <a:pt x="187105" y="212848"/>
                    <a:pt x="180475" y="218153"/>
                    <a:pt x="180475" y="222132"/>
                  </a:cubicBezTo>
                  <a:cubicBezTo>
                    <a:pt x="179149" y="234068"/>
                    <a:pt x="180475" y="247330"/>
                    <a:pt x="180475" y="260593"/>
                  </a:cubicBezTo>
                  <a:close/>
                  <a:moveTo>
                    <a:pt x="283898" y="159798"/>
                  </a:moveTo>
                  <a:cubicBezTo>
                    <a:pt x="286550" y="182344"/>
                    <a:pt x="287876" y="203564"/>
                    <a:pt x="291855" y="224784"/>
                  </a:cubicBezTo>
                  <a:cubicBezTo>
                    <a:pt x="291855" y="227437"/>
                    <a:pt x="298484" y="230089"/>
                    <a:pt x="301135" y="230089"/>
                  </a:cubicBezTo>
                  <a:cubicBezTo>
                    <a:pt x="314395" y="231416"/>
                    <a:pt x="328981" y="230089"/>
                    <a:pt x="342240" y="230089"/>
                  </a:cubicBezTo>
                  <a:cubicBezTo>
                    <a:pt x="351522" y="230089"/>
                    <a:pt x="354173" y="226111"/>
                    <a:pt x="354173" y="216827"/>
                  </a:cubicBezTo>
                  <a:cubicBezTo>
                    <a:pt x="351522" y="200912"/>
                    <a:pt x="351522" y="184997"/>
                    <a:pt x="348870" y="170408"/>
                  </a:cubicBezTo>
                  <a:cubicBezTo>
                    <a:pt x="347543" y="166430"/>
                    <a:pt x="342240" y="159798"/>
                    <a:pt x="339588" y="159798"/>
                  </a:cubicBezTo>
                  <a:cubicBezTo>
                    <a:pt x="321025" y="158472"/>
                    <a:pt x="303788" y="159798"/>
                    <a:pt x="283898" y="159798"/>
                  </a:cubicBezTo>
                  <a:close/>
                  <a:moveTo>
                    <a:pt x="301135" y="285792"/>
                  </a:moveTo>
                  <a:cubicBezTo>
                    <a:pt x="301135" y="297728"/>
                    <a:pt x="299810" y="308338"/>
                    <a:pt x="301135" y="317622"/>
                  </a:cubicBezTo>
                  <a:cubicBezTo>
                    <a:pt x="301135" y="321601"/>
                    <a:pt x="306440" y="328232"/>
                    <a:pt x="310417" y="328232"/>
                  </a:cubicBezTo>
                  <a:cubicBezTo>
                    <a:pt x="327654" y="329558"/>
                    <a:pt x="344892" y="328232"/>
                    <a:pt x="364781" y="328232"/>
                  </a:cubicBezTo>
                  <a:cubicBezTo>
                    <a:pt x="362129" y="312317"/>
                    <a:pt x="359477" y="297728"/>
                    <a:pt x="358152" y="284466"/>
                  </a:cubicBezTo>
                  <a:cubicBezTo>
                    <a:pt x="338263" y="285792"/>
                    <a:pt x="319699" y="285792"/>
                    <a:pt x="301135" y="285792"/>
                  </a:cubicBezTo>
                  <a:close/>
                  <a:moveTo>
                    <a:pt x="294506" y="238047"/>
                  </a:moveTo>
                  <a:cubicBezTo>
                    <a:pt x="294506" y="248657"/>
                    <a:pt x="293180" y="256614"/>
                    <a:pt x="294506" y="264572"/>
                  </a:cubicBezTo>
                  <a:cubicBezTo>
                    <a:pt x="295832" y="268551"/>
                    <a:pt x="299810" y="275182"/>
                    <a:pt x="303788" y="275182"/>
                  </a:cubicBezTo>
                  <a:cubicBezTo>
                    <a:pt x="321025" y="276508"/>
                    <a:pt x="339588" y="275182"/>
                    <a:pt x="358152" y="275182"/>
                  </a:cubicBezTo>
                  <a:cubicBezTo>
                    <a:pt x="356825" y="263246"/>
                    <a:pt x="356825" y="253962"/>
                    <a:pt x="354173" y="246005"/>
                  </a:cubicBezTo>
                  <a:cubicBezTo>
                    <a:pt x="354173" y="243352"/>
                    <a:pt x="348870" y="239373"/>
                    <a:pt x="346218" y="238047"/>
                  </a:cubicBezTo>
                  <a:cubicBezTo>
                    <a:pt x="330306" y="238047"/>
                    <a:pt x="313069" y="238047"/>
                    <a:pt x="294506" y="238047"/>
                  </a:cubicBezTo>
                  <a:close/>
                </a:path>
              </a:pathLst>
            </a:custGeom>
            <a:solidFill>
              <a:srgbClr val="FFFFFF"/>
            </a:solidFill>
            <a:ln w="1325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54C8FC04-817B-1231-90EE-6D85A86A33D2}"/>
                </a:ext>
              </a:extLst>
            </p:cNvPr>
            <p:cNvSpPr/>
            <p:nvPr/>
          </p:nvSpPr>
          <p:spPr>
            <a:xfrm>
              <a:off x="9493362" y="3517867"/>
              <a:ext cx="206460" cy="110078"/>
            </a:xfrm>
            <a:custGeom>
              <a:avLst/>
              <a:gdLst>
                <a:gd name="connsiteX0" fmla="*/ 70275 w 206460"/>
                <a:gd name="connsiteY0" fmla="*/ 91511 h 110078"/>
                <a:gd name="connsiteX1" fmla="*/ 67623 w 206460"/>
                <a:gd name="connsiteY1" fmla="*/ 110079 h 110078"/>
                <a:gd name="connsiteX2" fmla="*/ 0 w 206460"/>
                <a:gd name="connsiteY2" fmla="*/ 55703 h 110078"/>
                <a:gd name="connsiteX3" fmla="*/ 68948 w 206460"/>
                <a:gd name="connsiteY3" fmla="*/ 0 h 110078"/>
                <a:gd name="connsiteX4" fmla="*/ 88838 w 206460"/>
                <a:gd name="connsiteY4" fmla="*/ 22546 h 110078"/>
                <a:gd name="connsiteX5" fmla="*/ 193587 w 206460"/>
                <a:gd name="connsiteY5" fmla="*/ 23872 h 110078"/>
                <a:gd name="connsiteX6" fmla="*/ 205521 w 206460"/>
                <a:gd name="connsiteY6" fmla="*/ 39788 h 110078"/>
                <a:gd name="connsiteX7" fmla="*/ 140550 w 206460"/>
                <a:gd name="connsiteY7" fmla="*/ 90185 h 110078"/>
                <a:gd name="connsiteX8" fmla="*/ 74252 w 206460"/>
                <a:gd name="connsiteY8" fmla="*/ 90185 h 110078"/>
                <a:gd name="connsiteX9" fmla="*/ 70275 w 206460"/>
                <a:gd name="connsiteY9" fmla="*/ 91511 h 110078"/>
                <a:gd name="connsiteX10" fmla="*/ 21215 w 206460"/>
                <a:gd name="connsiteY10" fmla="*/ 55703 h 110078"/>
                <a:gd name="connsiteX11" fmla="*/ 49059 w 206460"/>
                <a:gd name="connsiteY11" fmla="*/ 78249 h 110078"/>
                <a:gd name="connsiteX12" fmla="*/ 57015 w 206460"/>
                <a:gd name="connsiteY12" fmla="*/ 78249 h 110078"/>
                <a:gd name="connsiteX13" fmla="*/ 75578 w 206460"/>
                <a:gd name="connsiteY13" fmla="*/ 74270 h 110078"/>
                <a:gd name="connsiteX14" fmla="*/ 155135 w 206460"/>
                <a:gd name="connsiteY14" fmla="*/ 74270 h 110078"/>
                <a:gd name="connsiteX15" fmla="*/ 192262 w 206460"/>
                <a:gd name="connsiteY15" fmla="*/ 37135 h 110078"/>
                <a:gd name="connsiteX16" fmla="*/ 189610 w 206460"/>
                <a:gd name="connsiteY16" fmla="*/ 35809 h 110078"/>
                <a:gd name="connsiteX17" fmla="*/ 55689 w 206460"/>
                <a:gd name="connsiteY17" fmla="*/ 30504 h 110078"/>
                <a:gd name="connsiteX18" fmla="*/ 50386 w 206460"/>
                <a:gd name="connsiteY18" fmla="*/ 33156 h 110078"/>
                <a:gd name="connsiteX19" fmla="*/ 21215 w 206460"/>
                <a:gd name="connsiteY19" fmla="*/ 55703 h 11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6460" h="110078">
                  <a:moveTo>
                    <a:pt x="70275" y="91511"/>
                  </a:moveTo>
                  <a:cubicBezTo>
                    <a:pt x="68948" y="96816"/>
                    <a:pt x="68948" y="100795"/>
                    <a:pt x="67623" y="110079"/>
                  </a:cubicBezTo>
                  <a:cubicBezTo>
                    <a:pt x="45082" y="91511"/>
                    <a:pt x="22540" y="74270"/>
                    <a:pt x="0" y="55703"/>
                  </a:cubicBezTo>
                  <a:cubicBezTo>
                    <a:pt x="22540" y="37135"/>
                    <a:pt x="43756" y="19894"/>
                    <a:pt x="68948" y="0"/>
                  </a:cubicBezTo>
                  <a:cubicBezTo>
                    <a:pt x="64971" y="22546"/>
                    <a:pt x="76905" y="22546"/>
                    <a:pt x="88838" y="22546"/>
                  </a:cubicBezTo>
                  <a:cubicBezTo>
                    <a:pt x="123313" y="22546"/>
                    <a:pt x="159113" y="23872"/>
                    <a:pt x="193587" y="23872"/>
                  </a:cubicBezTo>
                  <a:cubicBezTo>
                    <a:pt x="205521" y="23872"/>
                    <a:pt x="208172" y="29178"/>
                    <a:pt x="205521" y="39788"/>
                  </a:cubicBezTo>
                  <a:cubicBezTo>
                    <a:pt x="198891" y="71617"/>
                    <a:pt x="176350" y="90185"/>
                    <a:pt x="140550" y="90185"/>
                  </a:cubicBezTo>
                  <a:cubicBezTo>
                    <a:pt x="118008" y="90185"/>
                    <a:pt x="96794" y="90185"/>
                    <a:pt x="74252" y="90185"/>
                  </a:cubicBezTo>
                  <a:cubicBezTo>
                    <a:pt x="74252" y="90185"/>
                    <a:pt x="72927" y="90185"/>
                    <a:pt x="70275" y="91511"/>
                  </a:cubicBezTo>
                  <a:close/>
                  <a:moveTo>
                    <a:pt x="21215" y="55703"/>
                  </a:moveTo>
                  <a:cubicBezTo>
                    <a:pt x="31822" y="64986"/>
                    <a:pt x="39778" y="71617"/>
                    <a:pt x="49059" y="78249"/>
                  </a:cubicBezTo>
                  <a:cubicBezTo>
                    <a:pt x="50386" y="79575"/>
                    <a:pt x="54363" y="79575"/>
                    <a:pt x="57015" y="78249"/>
                  </a:cubicBezTo>
                  <a:cubicBezTo>
                    <a:pt x="63645" y="76922"/>
                    <a:pt x="68948" y="75596"/>
                    <a:pt x="75578" y="74270"/>
                  </a:cubicBezTo>
                  <a:cubicBezTo>
                    <a:pt x="102097" y="74270"/>
                    <a:pt x="128616" y="74270"/>
                    <a:pt x="155135" y="74270"/>
                  </a:cubicBezTo>
                  <a:cubicBezTo>
                    <a:pt x="177676" y="74270"/>
                    <a:pt x="194913" y="55703"/>
                    <a:pt x="192262" y="37135"/>
                  </a:cubicBezTo>
                  <a:cubicBezTo>
                    <a:pt x="190935" y="37135"/>
                    <a:pt x="190935" y="35809"/>
                    <a:pt x="189610" y="35809"/>
                  </a:cubicBezTo>
                  <a:cubicBezTo>
                    <a:pt x="144527" y="33156"/>
                    <a:pt x="100771" y="31830"/>
                    <a:pt x="55689" y="30504"/>
                  </a:cubicBezTo>
                  <a:cubicBezTo>
                    <a:pt x="54363" y="30504"/>
                    <a:pt x="51711" y="31830"/>
                    <a:pt x="50386" y="33156"/>
                  </a:cubicBezTo>
                  <a:cubicBezTo>
                    <a:pt x="39778" y="39788"/>
                    <a:pt x="31822" y="46419"/>
                    <a:pt x="21215" y="55703"/>
                  </a:cubicBezTo>
                  <a:close/>
                </a:path>
              </a:pathLst>
            </a:custGeom>
            <a:solidFill>
              <a:srgbClr val="FFFFFF"/>
            </a:solidFill>
            <a:ln w="1325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4349639-75CC-336D-774D-854373277B52}"/>
                </a:ext>
              </a:extLst>
            </p:cNvPr>
            <p:cNvSpPr/>
            <p:nvPr/>
          </p:nvSpPr>
          <p:spPr>
            <a:xfrm>
              <a:off x="9307312" y="3399831"/>
              <a:ext cx="122404" cy="198937"/>
            </a:xfrm>
            <a:custGeom>
              <a:avLst/>
              <a:gdLst>
                <a:gd name="connsiteX0" fmla="*/ 110472 w 122404"/>
                <a:gd name="connsiteY0" fmla="*/ 0 h 198937"/>
                <a:gd name="connsiteX1" fmla="*/ 122405 w 122404"/>
                <a:gd name="connsiteY1" fmla="*/ 87533 h 198937"/>
                <a:gd name="connsiteX2" fmla="*/ 91908 w 122404"/>
                <a:gd name="connsiteY2" fmla="*/ 99469 h 198937"/>
                <a:gd name="connsiteX3" fmla="*/ 34893 w 122404"/>
                <a:gd name="connsiteY3" fmla="*/ 198938 h 198937"/>
                <a:gd name="connsiteX4" fmla="*/ 5722 w 122404"/>
                <a:gd name="connsiteY4" fmla="*/ 123341 h 198937"/>
                <a:gd name="connsiteX5" fmla="*/ 37545 w 122404"/>
                <a:gd name="connsiteY5" fmla="*/ 64986 h 198937"/>
                <a:gd name="connsiteX6" fmla="*/ 29589 w 122404"/>
                <a:gd name="connsiteY6" fmla="*/ 34483 h 198937"/>
                <a:gd name="connsiteX7" fmla="*/ 110472 w 122404"/>
                <a:gd name="connsiteY7" fmla="*/ 0 h 198937"/>
                <a:gd name="connsiteX8" fmla="*/ 98538 w 122404"/>
                <a:gd name="connsiteY8" fmla="*/ 19894 h 198937"/>
                <a:gd name="connsiteX9" fmla="*/ 57434 w 122404"/>
                <a:gd name="connsiteY9" fmla="*/ 51724 h 198937"/>
                <a:gd name="connsiteX10" fmla="*/ 18981 w 122404"/>
                <a:gd name="connsiteY10" fmla="*/ 123341 h 198937"/>
                <a:gd name="connsiteX11" fmla="*/ 28263 w 122404"/>
                <a:gd name="connsiteY11" fmla="*/ 183022 h 198937"/>
                <a:gd name="connsiteX12" fmla="*/ 34893 w 122404"/>
                <a:gd name="connsiteY12" fmla="*/ 173739 h 198937"/>
                <a:gd name="connsiteX13" fmla="*/ 91908 w 122404"/>
                <a:gd name="connsiteY13" fmla="*/ 72944 h 198937"/>
                <a:gd name="connsiteX14" fmla="*/ 102515 w 122404"/>
                <a:gd name="connsiteY14" fmla="*/ 58355 h 198937"/>
                <a:gd name="connsiteX15" fmla="*/ 98538 w 122404"/>
                <a:gd name="connsiteY15" fmla="*/ 19894 h 19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404" h="198937">
                  <a:moveTo>
                    <a:pt x="110472" y="0"/>
                  </a:moveTo>
                  <a:cubicBezTo>
                    <a:pt x="114449" y="30504"/>
                    <a:pt x="118427" y="58355"/>
                    <a:pt x="122405" y="87533"/>
                  </a:cubicBezTo>
                  <a:cubicBezTo>
                    <a:pt x="102515" y="80901"/>
                    <a:pt x="102515" y="80901"/>
                    <a:pt x="91908" y="99469"/>
                  </a:cubicBezTo>
                  <a:cubicBezTo>
                    <a:pt x="73345" y="132625"/>
                    <a:pt x="53456" y="165781"/>
                    <a:pt x="34893" y="198938"/>
                  </a:cubicBezTo>
                  <a:cubicBezTo>
                    <a:pt x="5722" y="189654"/>
                    <a:pt x="-8863" y="152519"/>
                    <a:pt x="5722" y="123341"/>
                  </a:cubicBezTo>
                  <a:cubicBezTo>
                    <a:pt x="16329" y="103447"/>
                    <a:pt x="25611" y="83554"/>
                    <a:pt x="37545" y="64986"/>
                  </a:cubicBezTo>
                  <a:cubicBezTo>
                    <a:pt x="45500" y="51724"/>
                    <a:pt x="50804" y="42440"/>
                    <a:pt x="29589" y="34483"/>
                  </a:cubicBezTo>
                  <a:cubicBezTo>
                    <a:pt x="57434" y="22546"/>
                    <a:pt x="82626" y="11936"/>
                    <a:pt x="110472" y="0"/>
                  </a:cubicBezTo>
                  <a:close/>
                  <a:moveTo>
                    <a:pt x="98538" y="19894"/>
                  </a:moveTo>
                  <a:cubicBezTo>
                    <a:pt x="81301" y="27851"/>
                    <a:pt x="65389" y="30504"/>
                    <a:pt x="57434" y="51724"/>
                  </a:cubicBezTo>
                  <a:cubicBezTo>
                    <a:pt x="48152" y="76922"/>
                    <a:pt x="32241" y="99469"/>
                    <a:pt x="18981" y="123341"/>
                  </a:cubicBezTo>
                  <a:cubicBezTo>
                    <a:pt x="7048" y="145888"/>
                    <a:pt x="9699" y="169760"/>
                    <a:pt x="28263" y="183022"/>
                  </a:cubicBezTo>
                  <a:cubicBezTo>
                    <a:pt x="30915" y="180370"/>
                    <a:pt x="32241" y="177717"/>
                    <a:pt x="34893" y="173739"/>
                  </a:cubicBezTo>
                  <a:cubicBezTo>
                    <a:pt x="53456" y="140583"/>
                    <a:pt x="73345" y="106100"/>
                    <a:pt x="91908" y="72944"/>
                  </a:cubicBezTo>
                  <a:cubicBezTo>
                    <a:pt x="94560" y="67639"/>
                    <a:pt x="102515" y="62334"/>
                    <a:pt x="102515" y="58355"/>
                  </a:cubicBezTo>
                  <a:cubicBezTo>
                    <a:pt x="103842" y="45092"/>
                    <a:pt x="101190" y="33156"/>
                    <a:pt x="98538" y="19894"/>
                  </a:cubicBezTo>
                  <a:close/>
                </a:path>
              </a:pathLst>
            </a:custGeom>
            <a:solidFill>
              <a:srgbClr val="FFFFFF"/>
            </a:solidFill>
            <a:ln w="13258"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F3EFE74F-3956-A17B-0D13-76A93E12FFA9}"/>
                </a:ext>
              </a:extLst>
            </p:cNvPr>
            <p:cNvSpPr/>
            <p:nvPr/>
          </p:nvSpPr>
          <p:spPr>
            <a:xfrm>
              <a:off x="9473160" y="3239610"/>
              <a:ext cx="139537" cy="178788"/>
            </a:xfrm>
            <a:custGeom>
              <a:avLst/>
              <a:gdLst>
                <a:gd name="connsiteX0" fmla="*/ 139537 w 139537"/>
                <a:gd name="connsiteY0" fmla="*/ 88604 h 178788"/>
                <a:gd name="connsiteX1" fmla="*/ 126278 w 139537"/>
                <a:gd name="connsiteY1" fmla="*/ 178789 h 178788"/>
                <a:gd name="connsiteX2" fmla="*/ 46721 w 139537"/>
                <a:gd name="connsiteY2" fmla="*/ 145632 h 178788"/>
                <a:gd name="connsiteX3" fmla="*/ 50699 w 139537"/>
                <a:gd name="connsiteY3" fmla="*/ 107171 h 178788"/>
                <a:gd name="connsiteX4" fmla="*/ 2965 w 139537"/>
                <a:gd name="connsiteY4" fmla="*/ 20965 h 178788"/>
                <a:gd name="connsiteX5" fmla="*/ 10921 w 139537"/>
                <a:gd name="connsiteY5" fmla="*/ 3724 h 178788"/>
                <a:gd name="connsiteX6" fmla="*/ 79870 w 139537"/>
                <a:gd name="connsiteY6" fmla="*/ 28923 h 178788"/>
                <a:gd name="connsiteX7" fmla="*/ 107714 w 139537"/>
                <a:gd name="connsiteY7" fmla="*/ 77994 h 178788"/>
                <a:gd name="connsiteX8" fmla="*/ 139537 w 139537"/>
                <a:gd name="connsiteY8" fmla="*/ 88604 h 178788"/>
                <a:gd name="connsiteX9" fmla="*/ 14898 w 139537"/>
                <a:gd name="connsiteY9" fmla="*/ 14334 h 178788"/>
                <a:gd name="connsiteX10" fmla="*/ 25506 w 139537"/>
                <a:gd name="connsiteY10" fmla="*/ 35554 h 178788"/>
                <a:gd name="connsiteX11" fmla="*/ 79870 w 139537"/>
                <a:gd name="connsiteY11" fmla="*/ 141654 h 178788"/>
                <a:gd name="connsiteX12" fmla="*/ 83848 w 139537"/>
                <a:gd name="connsiteY12" fmla="*/ 145632 h 178788"/>
                <a:gd name="connsiteX13" fmla="*/ 116996 w 139537"/>
                <a:gd name="connsiteY13" fmla="*/ 158895 h 178788"/>
                <a:gd name="connsiteX14" fmla="*/ 122299 w 139537"/>
                <a:gd name="connsiteY14" fmla="*/ 123086 h 178788"/>
                <a:gd name="connsiteX15" fmla="*/ 105062 w 139537"/>
                <a:gd name="connsiteY15" fmla="*/ 97887 h 178788"/>
                <a:gd name="connsiteX16" fmla="*/ 69262 w 139537"/>
                <a:gd name="connsiteY16" fmla="*/ 34228 h 178788"/>
                <a:gd name="connsiteX17" fmla="*/ 14898 w 139537"/>
                <a:gd name="connsiteY17" fmla="*/ 14334 h 178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537" h="178788">
                  <a:moveTo>
                    <a:pt x="139537" y="88604"/>
                  </a:moveTo>
                  <a:cubicBezTo>
                    <a:pt x="134233" y="121760"/>
                    <a:pt x="131581" y="149611"/>
                    <a:pt x="126278" y="178789"/>
                  </a:cubicBezTo>
                  <a:cubicBezTo>
                    <a:pt x="98433" y="166853"/>
                    <a:pt x="73240" y="156242"/>
                    <a:pt x="46721" y="145632"/>
                  </a:cubicBezTo>
                  <a:cubicBezTo>
                    <a:pt x="71914" y="133696"/>
                    <a:pt x="57329" y="120434"/>
                    <a:pt x="50699" y="107171"/>
                  </a:cubicBezTo>
                  <a:cubicBezTo>
                    <a:pt x="34788" y="77994"/>
                    <a:pt x="18876" y="48816"/>
                    <a:pt x="2965" y="20965"/>
                  </a:cubicBezTo>
                  <a:cubicBezTo>
                    <a:pt x="-2339" y="10355"/>
                    <a:pt x="-1013" y="6376"/>
                    <a:pt x="10921" y="3724"/>
                  </a:cubicBezTo>
                  <a:cubicBezTo>
                    <a:pt x="38765" y="-5560"/>
                    <a:pt x="63958" y="2398"/>
                    <a:pt x="79870" y="28923"/>
                  </a:cubicBezTo>
                  <a:cubicBezTo>
                    <a:pt x="89151" y="44837"/>
                    <a:pt x="98433" y="62079"/>
                    <a:pt x="107714" y="77994"/>
                  </a:cubicBezTo>
                  <a:cubicBezTo>
                    <a:pt x="113019" y="88604"/>
                    <a:pt x="115670" y="111150"/>
                    <a:pt x="139537" y="88604"/>
                  </a:cubicBezTo>
                  <a:close/>
                  <a:moveTo>
                    <a:pt x="14898" y="14334"/>
                  </a:moveTo>
                  <a:cubicBezTo>
                    <a:pt x="18876" y="22291"/>
                    <a:pt x="21528" y="28923"/>
                    <a:pt x="25506" y="35554"/>
                  </a:cubicBezTo>
                  <a:cubicBezTo>
                    <a:pt x="44069" y="71362"/>
                    <a:pt x="61306" y="105845"/>
                    <a:pt x="79870" y="141654"/>
                  </a:cubicBezTo>
                  <a:cubicBezTo>
                    <a:pt x="81196" y="142980"/>
                    <a:pt x="82521" y="145632"/>
                    <a:pt x="83848" y="145632"/>
                  </a:cubicBezTo>
                  <a:cubicBezTo>
                    <a:pt x="94455" y="149611"/>
                    <a:pt x="105062" y="153590"/>
                    <a:pt x="116996" y="158895"/>
                  </a:cubicBezTo>
                  <a:cubicBezTo>
                    <a:pt x="119648" y="144306"/>
                    <a:pt x="120974" y="131044"/>
                    <a:pt x="122299" y="123086"/>
                  </a:cubicBezTo>
                  <a:cubicBezTo>
                    <a:pt x="115670" y="112476"/>
                    <a:pt x="109040" y="105845"/>
                    <a:pt x="105062" y="97887"/>
                  </a:cubicBezTo>
                  <a:cubicBezTo>
                    <a:pt x="93129" y="76667"/>
                    <a:pt x="81196" y="55448"/>
                    <a:pt x="69262" y="34228"/>
                  </a:cubicBezTo>
                  <a:cubicBezTo>
                    <a:pt x="54677" y="13007"/>
                    <a:pt x="44069" y="9029"/>
                    <a:pt x="14898" y="14334"/>
                  </a:cubicBezTo>
                  <a:close/>
                </a:path>
              </a:pathLst>
            </a:custGeom>
            <a:solidFill>
              <a:srgbClr val="FFFFFF"/>
            </a:solidFill>
            <a:ln w="13258"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B88A7B98-01D6-F156-1BB0-F42B8F234877}"/>
                </a:ext>
              </a:extLst>
            </p:cNvPr>
            <p:cNvSpPr/>
            <p:nvPr/>
          </p:nvSpPr>
          <p:spPr>
            <a:xfrm>
              <a:off x="9356790" y="3541740"/>
              <a:ext cx="119924" cy="65575"/>
            </a:xfrm>
            <a:custGeom>
              <a:avLst/>
              <a:gdLst>
                <a:gd name="connsiteX0" fmla="*/ 0 w 119924"/>
                <a:gd name="connsiteY0" fmla="*/ 64987 h 65575"/>
                <a:gd name="connsiteX1" fmla="*/ 34475 w 119924"/>
                <a:gd name="connsiteY1" fmla="*/ 3979 h 65575"/>
                <a:gd name="connsiteX2" fmla="*/ 45082 w 119924"/>
                <a:gd name="connsiteY2" fmla="*/ 0 h 65575"/>
                <a:gd name="connsiteX3" fmla="*/ 107402 w 119924"/>
                <a:gd name="connsiteY3" fmla="*/ 0 h 65575"/>
                <a:gd name="connsiteX4" fmla="*/ 119335 w 119924"/>
                <a:gd name="connsiteY4" fmla="*/ 11937 h 65575"/>
                <a:gd name="connsiteX5" fmla="*/ 119335 w 119924"/>
                <a:gd name="connsiteY5" fmla="*/ 53050 h 65575"/>
                <a:gd name="connsiteX6" fmla="*/ 110054 w 119924"/>
                <a:gd name="connsiteY6" fmla="*/ 64987 h 65575"/>
                <a:gd name="connsiteX7" fmla="*/ 0 w 119924"/>
                <a:gd name="connsiteY7" fmla="*/ 64987 h 65575"/>
                <a:gd name="connsiteX8" fmla="*/ 22541 w 119924"/>
                <a:gd name="connsiteY8" fmla="*/ 51724 h 65575"/>
                <a:gd name="connsiteX9" fmla="*/ 96794 w 119924"/>
                <a:gd name="connsiteY9" fmla="*/ 51724 h 65575"/>
                <a:gd name="connsiteX10" fmla="*/ 104750 w 119924"/>
                <a:gd name="connsiteY10" fmla="*/ 46419 h 65575"/>
                <a:gd name="connsiteX11" fmla="*/ 80883 w 119924"/>
                <a:gd name="connsiteY11" fmla="*/ 13263 h 65575"/>
                <a:gd name="connsiteX12" fmla="*/ 57016 w 119924"/>
                <a:gd name="connsiteY12" fmla="*/ 13263 h 65575"/>
                <a:gd name="connsiteX13" fmla="*/ 39778 w 119924"/>
                <a:gd name="connsiteY13" fmla="*/ 22546 h 65575"/>
                <a:gd name="connsiteX14" fmla="*/ 22541 w 119924"/>
                <a:gd name="connsiteY14" fmla="*/ 51724 h 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924" h="65575">
                  <a:moveTo>
                    <a:pt x="0" y="64987"/>
                  </a:moveTo>
                  <a:cubicBezTo>
                    <a:pt x="13259" y="42440"/>
                    <a:pt x="22541" y="22546"/>
                    <a:pt x="34475" y="3979"/>
                  </a:cubicBezTo>
                  <a:cubicBezTo>
                    <a:pt x="35801" y="1326"/>
                    <a:pt x="41105" y="0"/>
                    <a:pt x="45082" y="0"/>
                  </a:cubicBezTo>
                  <a:cubicBezTo>
                    <a:pt x="66297" y="0"/>
                    <a:pt x="86186" y="0"/>
                    <a:pt x="107402" y="0"/>
                  </a:cubicBezTo>
                  <a:cubicBezTo>
                    <a:pt x="116684" y="0"/>
                    <a:pt x="119335" y="5305"/>
                    <a:pt x="119335" y="11937"/>
                  </a:cubicBezTo>
                  <a:cubicBezTo>
                    <a:pt x="119335" y="25199"/>
                    <a:pt x="120661" y="39788"/>
                    <a:pt x="119335" y="53050"/>
                  </a:cubicBezTo>
                  <a:cubicBezTo>
                    <a:pt x="119335" y="57029"/>
                    <a:pt x="112705" y="64987"/>
                    <a:pt x="110054" y="64987"/>
                  </a:cubicBezTo>
                  <a:cubicBezTo>
                    <a:pt x="74253" y="66313"/>
                    <a:pt x="39778" y="64987"/>
                    <a:pt x="0" y="64987"/>
                  </a:cubicBezTo>
                  <a:close/>
                  <a:moveTo>
                    <a:pt x="22541" y="51724"/>
                  </a:moveTo>
                  <a:cubicBezTo>
                    <a:pt x="49060" y="51724"/>
                    <a:pt x="72927" y="51724"/>
                    <a:pt x="96794" y="51724"/>
                  </a:cubicBezTo>
                  <a:cubicBezTo>
                    <a:pt x="99446" y="51724"/>
                    <a:pt x="103424" y="49071"/>
                    <a:pt x="104750" y="46419"/>
                  </a:cubicBezTo>
                  <a:cubicBezTo>
                    <a:pt x="111380" y="23873"/>
                    <a:pt x="104750" y="13263"/>
                    <a:pt x="80883" y="13263"/>
                  </a:cubicBezTo>
                  <a:cubicBezTo>
                    <a:pt x="72927" y="13263"/>
                    <a:pt x="64972" y="11937"/>
                    <a:pt x="57016" y="13263"/>
                  </a:cubicBezTo>
                  <a:cubicBezTo>
                    <a:pt x="50386" y="14589"/>
                    <a:pt x="43757" y="17241"/>
                    <a:pt x="39778" y="22546"/>
                  </a:cubicBezTo>
                  <a:cubicBezTo>
                    <a:pt x="33149" y="29178"/>
                    <a:pt x="29171" y="38462"/>
                    <a:pt x="22541" y="51724"/>
                  </a:cubicBezTo>
                  <a:close/>
                </a:path>
              </a:pathLst>
            </a:custGeom>
            <a:solidFill>
              <a:srgbClr val="FFFFFF"/>
            </a:solidFill>
            <a:ln w="13258"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AFA6CBE5-E824-5F23-ED25-1138BD3D27E5}"/>
                </a:ext>
              </a:extLst>
            </p:cNvPr>
            <p:cNvSpPr/>
            <p:nvPr/>
          </p:nvSpPr>
          <p:spPr>
            <a:xfrm>
              <a:off x="9583526" y="3419725"/>
              <a:ext cx="111378" cy="104773"/>
            </a:xfrm>
            <a:custGeom>
              <a:avLst/>
              <a:gdLst>
                <a:gd name="connsiteX0" fmla="*/ 54363 w 111378"/>
                <a:gd name="connsiteY0" fmla="*/ 0 h 104773"/>
                <a:gd name="connsiteX1" fmla="*/ 111379 w 111378"/>
                <a:gd name="connsiteY1" fmla="*/ 104774 h 104773"/>
                <a:gd name="connsiteX2" fmla="*/ 43756 w 111378"/>
                <a:gd name="connsiteY2" fmla="*/ 104774 h 104773"/>
                <a:gd name="connsiteX3" fmla="*/ 35801 w 111378"/>
                <a:gd name="connsiteY3" fmla="*/ 98142 h 104773"/>
                <a:gd name="connsiteX4" fmla="*/ 0 w 111378"/>
                <a:gd name="connsiteY4" fmla="*/ 33156 h 104773"/>
                <a:gd name="connsiteX5" fmla="*/ 54363 w 111378"/>
                <a:gd name="connsiteY5" fmla="*/ 0 h 104773"/>
                <a:gd name="connsiteX6" fmla="*/ 86186 w 111378"/>
                <a:gd name="connsiteY6" fmla="*/ 90185 h 104773"/>
                <a:gd name="connsiteX7" fmla="*/ 86186 w 111378"/>
                <a:gd name="connsiteY7" fmla="*/ 84880 h 104773"/>
                <a:gd name="connsiteX8" fmla="*/ 51711 w 111378"/>
                <a:gd name="connsiteY8" fmla="*/ 22546 h 104773"/>
                <a:gd name="connsiteX9" fmla="*/ 41104 w 111378"/>
                <a:gd name="connsiteY9" fmla="*/ 19894 h 104773"/>
                <a:gd name="connsiteX10" fmla="*/ 26519 w 111378"/>
                <a:gd name="connsiteY10" fmla="*/ 27851 h 104773"/>
                <a:gd name="connsiteX11" fmla="*/ 21215 w 111378"/>
                <a:gd name="connsiteY11" fmla="*/ 45092 h 104773"/>
                <a:gd name="connsiteX12" fmla="*/ 41104 w 111378"/>
                <a:gd name="connsiteY12" fmla="*/ 79575 h 104773"/>
                <a:gd name="connsiteX13" fmla="*/ 54363 w 111378"/>
                <a:gd name="connsiteY13" fmla="*/ 87533 h 104773"/>
                <a:gd name="connsiteX14" fmla="*/ 86186 w 111378"/>
                <a:gd name="connsiteY14" fmla="*/ 90185 h 10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1378" h="104773">
                  <a:moveTo>
                    <a:pt x="54363" y="0"/>
                  </a:moveTo>
                  <a:cubicBezTo>
                    <a:pt x="74252" y="35809"/>
                    <a:pt x="91490" y="68965"/>
                    <a:pt x="111379" y="104774"/>
                  </a:cubicBezTo>
                  <a:cubicBezTo>
                    <a:pt x="86186" y="104774"/>
                    <a:pt x="64971" y="104774"/>
                    <a:pt x="43756" y="104774"/>
                  </a:cubicBezTo>
                  <a:cubicBezTo>
                    <a:pt x="41104" y="104774"/>
                    <a:pt x="37126" y="100795"/>
                    <a:pt x="35801" y="98142"/>
                  </a:cubicBezTo>
                  <a:cubicBezTo>
                    <a:pt x="23867" y="76922"/>
                    <a:pt x="11933" y="55702"/>
                    <a:pt x="0" y="33156"/>
                  </a:cubicBezTo>
                  <a:cubicBezTo>
                    <a:pt x="18563" y="21220"/>
                    <a:pt x="35801" y="10610"/>
                    <a:pt x="54363" y="0"/>
                  </a:cubicBezTo>
                  <a:close/>
                  <a:moveTo>
                    <a:pt x="86186" y="90185"/>
                  </a:moveTo>
                  <a:cubicBezTo>
                    <a:pt x="86186" y="88859"/>
                    <a:pt x="87512" y="86206"/>
                    <a:pt x="86186" y="84880"/>
                  </a:cubicBezTo>
                  <a:cubicBezTo>
                    <a:pt x="75579" y="63660"/>
                    <a:pt x="63645" y="43766"/>
                    <a:pt x="51711" y="22546"/>
                  </a:cubicBezTo>
                  <a:cubicBezTo>
                    <a:pt x="50386" y="19894"/>
                    <a:pt x="43756" y="18567"/>
                    <a:pt x="41104" y="19894"/>
                  </a:cubicBezTo>
                  <a:cubicBezTo>
                    <a:pt x="35801" y="21220"/>
                    <a:pt x="31822" y="26525"/>
                    <a:pt x="26519" y="27851"/>
                  </a:cubicBezTo>
                  <a:cubicBezTo>
                    <a:pt x="17237" y="31830"/>
                    <a:pt x="15911" y="37135"/>
                    <a:pt x="21215" y="45092"/>
                  </a:cubicBezTo>
                  <a:cubicBezTo>
                    <a:pt x="27844" y="55702"/>
                    <a:pt x="33149" y="68965"/>
                    <a:pt x="41104" y="79575"/>
                  </a:cubicBezTo>
                  <a:cubicBezTo>
                    <a:pt x="43756" y="83554"/>
                    <a:pt x="49060" y="87533"/>
                    <a:pt x="54363" y="87533"/>
                  </a:cubicBezTo>
                  <a:cubicBezTo>
                    <a:pt x="64971" y="91511"/>
                    <a:pt x="75579" y="90185"/>
                    <a:pt x="86186" y="90185"/>
                  </a:cubicBezTo>
                  <a:close/>
                </a:path>
              </a:pathLst>
            </a:custGeom>
            <a:solidFill>
              <a:srgbClr val="FFFFFF"/>
            </a:solidFill>
            <a:ln w="1325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3FEAAB68-E55A-D2B0-C134-AD2620385562}"/>
                </a:ext>
              </a:extLst>
            </p:cNvPr>
            <p:cNvSpPr/>
            <p:nvPr/>
          </p:nvSpPr>
          <p:spPr>
            <a:xfrm>
              <a:off x="9397894" y="3261901"/>
              <a:ext cx="92484" cy="136603"/>
            </a:xfrm>
            <a:custGeom>
              <a:avLst/>
              <a:gdLst>
                <a:gd name="connsiteX0" fmla="*/ 54363 w 92484"/>
                <a:gd name="connsiteY0" fmla="*/ 136604 h 136603"/>
                <a:gd name="connsiteX1" fmla="*/ 0 w 92484"/>
                <a:gd name="connsiteY1" fmla="*/ 103447 h 136603"/>
                <a:gd name="connsiteX2" fmla="*/ 58341 w 92484"/>
                <a:gd name="connsiteY2" fmla="*/ 0 h 136603"/>
                <a:gd name="connsiteX3" fmla="*/ 91490 w 92484"/>
                <a:gd name="connsiteY3" fmla="*/ 58355 h 136603"/>
                <a:gd name="connsiteX4" fmla="*/ 91490 w 92484"/>
                <a:gd name="connsiteY4" fmla="*/ 70291 h 136603"/>
                <a:gd name="connsiteX5" fmla="*/ 54363 w 92484"/>
                <a:gd name="connsiteY5" fmla="*/ 136604 h 136603"/>
                <a:gd name="connsiteX6" fmla="*/ 58341 w 92484"/>
                <a:gd name="connsiteY6" fmla="*/ 29177 h 136603"/>
                <a:gd name="connsiteX7" fmla="*/ 21215 w 92484"/>
                <a:gd name="connsiteY7" fmla="*/ 95490 h 136603"/>
                <a:gd name="connsiteX8" fmla="*/ 23867 w 92484"/>
                <a:gd name="connsiteY8" fmla="*/ 104774 h 136603"/>
                <a:gd name="connsiteX9" fmla="*/ 63645 w 92484"/>
                <a:gd name="connsiteY9" fmla="*/ 98142 h 136603"/>
                <a:gd name="connsiteX10" fmla="*/ 68949 w 92484"/>
                <a:gd name="connsiteY10" fmla="*/ 88859 h 136603"/>
                <a:gd name="connsiteX11" fmla="*/ 58341 w 92484"/>
                <a:gd name="connsiteY11" fmla="*/ 29177 h 13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484" h="136603">
                  <a:moveTo>
                    <a:pt x="54363" y="136604"/>
                  </a:moveTo>
                  <a:cubicBezTo>
                    <a:pt x="35801" y="124667"/>
                    <a:pt x="18563" y="114057"/>
                    <a:pt x="0" y="103447"/>
                  </a:cubicBezTo>
                  <a:cubicBezTo>
                    <a:pt x="19889" y="68965"/>
                    <a:pt x="38452" y="35809"/>
                    <a:pt x="58341" y="0"/>
                  </a:cubicBezTo>
                  <a:cubicBezTo>
                    <a:pt x="70275" y="21220"/>
                    <a:pt x="80882" y="39788"/>
                    <a:pt x="91490" y="58355"/>
                  </a:cubicBezTo>
                  <a:cubicBezTo>
                    <a:pt x="92816" y="61007"/>
                    <a:pt x="92816" y="67638"/>
                    <a:pt x="91490" y="70291"/>
                  </a:cubicBezTo>
                  <a:cubicBezTo>
                    <a:pt x="80882" y="92838"/>
                    <a:pt x="67623" y="114057"/>
                    <a:pt x="54363" y="136604"/>
                  </a:cubicBezTo>
                  <a:close/>
                  <a:moveTo>
                    <a:pt x="58341" y="29177"/>
                  </a:moveTo>
                  <a:cubicBezTo>
                    <a:pt x="45082" y="51724"/>
                    <a:pt x="33149" y="72944"/>
                    <a:pt x="21215" y="95490"/>
                  </a:cubicBezTo>
                  <a:cubicBezTo>
                    <a:pt x="19889" y="98142"/>
                    <a:pt x="21215" y="103447"/>
                    <a:pt x="23867" y="104774"/>
                  </a:cubicBezTo>
                  <a:cubicBezTo>
                    <a:pt x="42430" y="122015"/>
                    <a:pt x="50386" y="120688"/>
                    <a:pt x="63645" y="98142"/>
                  </a:cubicBezTo>
                  <a:cubicBezTo>
                    <a:pt x="64971" y="95490"/>
                    <a:pt x="67623" y="91511"/>
                    <a:pt x="68949" y="88859"/>
                  </a:cubicBezTo>
                  <a:cubicBezTo>
                    <a:pt x="82209" y="62334"/>
                    <a:pt x="80882" y="55702"/>
                    <a:pt x="58341" y="29177"/>
                  </a:cubicBezTo>
                  <a:close/>
                </a:path>
              </a:pathLst>
            </a:custGeom>
            <a:solidFill>
              <a:srgbClr val="FFFFFF"/>
            </a:solidFill>
            <a:ln w="1325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B27647A-B02D-9041-409F-62D680F8394F}"/>
                </a:ext>
              </a:extLst>
            </p:cNvPr>
            <p:cNvSpPr/>
            <p:nvPr/>
          </p:nvSpPr>
          <p:spPr>
            <a:xfrm>
              <a:off x="8207198" y="2125305"/>
              <a:ext cx="127290" cy="122015"/>
            </a:xfrm>
            <a:custGeom>
              <a:avLst/>
              <a:gdLst>
                <a:gd name="connsiteX0" fmla="*/ 60993 w 127290"/>
                <a:gd name="connsiteY0" fmla="*/ 67639 h 122015"/>
                <a:gd name="connsiteX1" fmla="*/ 11933 w 127290"/>
                <a:gd name="connsiteY1" fmla="*/ 46419 h 122015"/>
                <a:gd name="connsiteX2" fmla="*/ 33149 w 127290"/>
                <a:gd name="connsiteY2" fmla="*/ 35809 h 122015"/>
                <a:gd name="connsiteX3" fmla="*/ 0 w 127290"/>
                <a:gd name="connsiteY3" fmla="*/ 0 h 122015"/>
                <a:gd name="connsiteX4" fmla="*/ 43756 w 127290"/>
                <a:gd name="connsiteY4" fmla="*/ 27851 h 122015"/>
                <a:gd name="connsiteX5" fmla="*/ 50386 w 127290"/>
                <a:gd name="connsiteY5" fmla="*/ 9284 h 122015"/>
                <a:gd name="connsiteX6" fmla="*/ 72927 w 127290"/>
                <a:gd name="connsiteY6" fmla="*/ 55703 h 122015"/>
                <a:gd name="connsiteX7" fmla="*/ 76905 w 127290"/>
                <a:gd name="connsiteY7" fmla="*/ 34483 h 122015"/>
                <a:gd name="connsiteX8" fmla="*/ 102097 w 127290"/>
                <a:gd name="connsiteY8" fmla="*/ 84880 h 122015"/>
                <a:gd name="connsiteX9" fmla="*/ 107401 w 127290"/>
                <a:gd name="connsiteY9" fmla="*/ 68965 h 122015"/>
                <a:gd name="connsiteX10" fmla="*/ 111379 w 127290"/>
                <a:gd name="connsiteY10" fmla="*/ 68965 h 122015"/>
                <a:gd name="connsiteX11" fmla="*/ 127290 w 127290"/>
                <a:gd name="connsiteY11" fmla="*/ 122015 h 122015"/>
                <a:gd name="connsiteX12" fmla="*/ 119335 w 127290"/>
                <a:gd name="connsiteY12" fmla="*/ 120689 h 122015"/>
                <a:gd name="connsiteX13" fmla="*/ 88838 w 127290"/>
                <a:gd name="connsiteY13" fmla="*/ 110079 h 122015"/>
                <a:gd name="connsiteX14" fmla="*/ 75578 w 127290"/>
                <a:gd name="connsiteY14" fmla="*/ 104774 h 122015"/>
                <a:gd name="connsiteX15" fmla="*/ 88838 w 127290"/>
                <a:gd name="connsiteY15" fmla="*/ 98142 h 122015"/>
                <a:gd name="connsiteX16" fmla="*/ 92816 w 127290"/>
                <a:gd name="connsiteY16" fmla="*/ 96816 h 122015"/>
                <a:gd name="connsiteX17" fmla="*/ 42430 w 127290"/>
                <a:gd name="connsiteY17" fmla="*/ 76922 h 122015"/>
                <a:gd name="connsiteX18" fmla="*/ 42430 w 127290"/>
                <a:gd name="connsiteY18" fmla="*/ 71617 h 122015"/>
                <a:gd name="connsiteX19" fmla="*/ 60993 w 127290"/>
                <a:gd name="connsiteY19" fmla="*/ 67639 h 12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290" h="122015">
                  <a:moveTo>
                    <a:pt x="60993" y="67639"/>
                  </a:moveTo>
                  <a:cubicBezTo>
                    <a:pt x="53038" y="42440"/>
                    <a:pt x="29170" y="57029"/>
                    <a:pt x="11933" y="46419"/>
                  </a:cubicBezTo>
                  <a:cubicBezTo>
                    <a:pt x="19889" y="42440"/>
                    <a:pt x="25192" y="39788"/>
                    <a:pt x="33149" y="35809"/>
                  </a:cubicBezTo>
                  <a:cubicBezTo>
                    <a:pt x="22540" y="25199"/>
                    <a:pt x="13259" y="13263"/>
                    <a:pt x="0" y="0"/>
                  </a:cubicBezTo>
                  <a:cubicBezTo>
                    <a:pt x="23867" y="0"/>
                    <a:pt x="29170" y="21220"/>
                    <a:pt x="43756" y="27851"/>
                  </a:cubicBezTo>
                  <a:cubicBezTo>
                    <a:pt x="46408" y="21220"/>
                    <a:pt x="47734" y="14589"/>
                    <a:pt x="50386" y="9284"/>
                  </a:cubicBezTo>
                  <a:cubicBezTo>
                    <a:pt x="60993" y="25199"/>
                    <a:pt x="49059" y="47745"/>
                    <a:pt x="72927" y="55703"/>
                  </a:cubicBezTo>
                  <a:cubicBezTo>
                    <a:pt x="74252" y="49071"/>
                    <a:pt x="75578" y="43766"/>
                    <a:pt x="76905" y="34483"/>
                  </a:cubicBezTo>
                  <a:cubicBezTo>
                    <a:pt x="91490" y="50397"/>
                    <a:pt x="74252" y="78249"/>
                    <a:pt x="102097" y="84880"/>
                  </a:cubicBezTo>
                  <a:cubicBezTo>
                    <a:pt x="103423" y="79575"/>
                    <a:pt x="104749" y="74270"/>
                    <a:pt x="107401" y="68965"/>
                  </a:cubicBezTo>
                  <a:cubicBezTo>
                    <a:pt x="108727" y="68965"/>
                    <a:pt x="110053" y="68965"/>
                    <a:pt x="111379" y="68965"/>
                  </a:cubicBezTo>
                  <a:cubicBezTo>
                    <a:pt x="116683" y="86206"/>
                    <a:pt x="121986" y="103447"/>
                    <a:pt x="127290" y="122015"/>
                  </a:cubicBezTo>
                  <a:cubicBezTo>
                    <a:pt x="125965" y="122015"/>
                    <a:pt x="120660" y="122015"/>
                    <a:pt x="119335" y="120689"/>
                  </a:cubicBezTo>
                  <a:cubicBezTo>
                    <a:pt x="111379" y="110079"/>
                    <a:pt x="100771" y="110079"/>
                    <a:pt x="88838" y="110079"/>
                  </a:cubicBezTo>
                  <a:cubicBezTo>
                    <a:pt x="83534" y="110079"/>
                    <a:pt x="79557" y="106100"/>
                    <a:pt x="75578" y="104774"/>
                  </a:cubicBezTo>
                  <a:cubicBezTo>
                    <a:pt x="79557" y="102121"/>
                    <a:pt x="84860" y="100795"/>
                    <a:pt x="88838" y="98142"/>
                  </a:cubicBezTo>
                  <a:cubicBezTo>
                    <a:pt x="90164" y="98142"/>
                    <a:pt x="91490" y="96816"/>
                    <a:pt x="92816" y="96816"/>
                  </a:cubicBezTo>
                  <a:cubicBezTo>
                    <a:pt x="83534" y="72944"/>
                    <a:pt x="60993" y="80901"/>
                    <a:pt x="42430" y="76922"/>
                  </a:cubicBezTo>
                  <a:cubicBezTo>
                    <a:pt x="42430" y="75596"/>
                    <a:pt x="42430" y="74270"/>
                    <a:pt x="42430" y="71617"/>
                  </a:cubicBezTo>
                  <a:cubicBezTo>
                    <a:pt x="47734" y="71617"/>
                    <a:pt x="53038" y="68965"/>
                    <a:pt x="60993" y="67639"/>
                  </a:cubicBezTo>
                  <a:close/>
                </a:path>
              </a:pathLst>
            </a:custGeom>
            <a:solidFill>
              <a:srgbClr val="FFFFFF"/>
            </a:solidFill>
            <a:ln w="13258"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3A709896-875A-3F01-BB9A-D9583B09592C}"/>
                </a:ext>
              </a:extLst>
            </p:cNvPr>
            <p:cNvSpPr/>
            <p:nvPr/>
          </p:nvSpPr>
          <p:spPr>
            <a:xfrm>
              <a:off x="7682124" y="3742004"/>
              <a:ext cx="110053" cy="107426"/>
            </a:xfrm>
            <a:custGeom>
              <a:avLst/>
              <a:gdLst>
                <a:gd name="connsiteX0" fmla="*/ 90164 w 110053"/>
                <a:gd name="connsiteY0" fmla="*/ 78249 h 107426"/>
                <a:gd name="connsiteX1" fmla="*/ 96794 w 110053"/>
                <a:gd name="connsiteY1" fmla="*/ 59681 h 107426"/>
                <a:gd name="connsiteX2" fmla="*/ 110053 w 110053"/>
                <a:gd name="connsiteY2" fmla="*/ 107426 h 107426"/>
                <a:gd name="connsiteX3" fmla="*/ 62319 w 110053"/>
                <a:gd name="connsiteY3" fmla="*/ 95490 h 107426"/>
                <a:gd name="connsiteX4" fmla="*/ 80883 w 110053"/>
                <a:gd name="connsiteY4" fmla="*/ 88859 h 107426"/>
                <a:gd name="connsiteX5" fmla="*/ 37126 w 110053"/>
                <a:gd name="connsiteY5" fmla="*/ 71617 h 107426"/>
                <a:gd name="connsiteX6" fmla="*/ 35801 w 110053"/>
                <a:gd name="connsiteY6" fmla="*/ 67639 h 107426"/>
                <a:gd name="connsiteX7" fmla="*/ 51712 w 110053"/>
                <a:gd name="connsiteY7" fmla="*/ 61008 h 107426"/>
                <a:gd name="connsiteX8" fmla="*/ 6630 w 110053"/>
                <a:gd name="connsiteY8" fmla="*/ 42440 h 107426"/>
                <a:gd name="connsiteX9" fmla="*/ 27845 w 110053"/>
                <a:gd name="connsiteY9" fmla="*/ 35809 h 107426"/>
                <a:gd name="connsiteX10" fmla="*/ 0 w 110053"/>
                <a:gd name="connsiteY10" fmla="*/ 3979 h 107426"/>
                <a:gd name="connsiteX11" fmla="*/ 3978 w 110053"/>
                <a:gd name="connsiteY11" fmla="*/ 0 h 107426"/>
                <a:gd name="connsiteX12" fmla="*/ 34475 w 110053"/>
                <a:gd name="connsiteY12" fmla="*/ 27851 h 107426"/>
                <a:gd name="connsiteX13" fmla="*/ 39778 w 110053"/>
                <a:gd name="connsiteY13" fmla="*/ 9284 h 107426"/>
                <a:gd name="connsiteX14" fmla="*/ 60994 w 110053"/>
                <a:gd name="connsiteY14" fmla="*/ 51724 h 107426"/>
                <a:gd name="connsiteX15" fmla="*/ 66297 w 110053"/>
                <a:gd name="connsiteY15" fmla="*/ 33156 h 107426"/>
                <a:gd name="connsiteX16" fmla="*/ 90164 w 110053"/>
                <a:gd name="connsiteY16" fmla="*/ 78249 h 10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053" h="107426">
                  <a:moveTo>
                    <a:pt x="90164" y="78249"/>
                  </a:moveTo>
                  <a:cubicBezTo>
                    <a:pt x="91490" y="72944"/>
                    <a:pt x="94142" y="67639"/>
                    <a:pt x="96794" y="59681"/>
                  </a:cubicBezTo>
                  <a:cubicBezTo>
                    <a:pt x="102098" y="78249"/>
                    <a:pt x="106075" y="94164"/>
                    <a:pt x="110053" y="107426"/>
                  </a:cubicBezTo>
                  <a:cubicBezTo>
                    <a:pt x="96794" y="104774"/>
                    <a:pt x="82209" y="100795"/>
                    <a:pt x="62319" y="95490"/>
                  </a:cubicBezTo>
                  <a:cubicBezTo>
                    <a:pt x="70275" y="92838"/>
                    <a:pt x="75579" y="90185"/>
                    <a:pt x="80883" y="88859"/>
                  </a:cubicBezTo>
                  <a:cubicBezTo>
                    <a:pt x="74253" y="64986"/>
                    <a:pt x="53038" y="74270"/>
                    <a:pt x="37126" y="71617"/>
                  </a:cubicBezTo>
                  <a:cubicBezTo>
                    <a:pt x="37126" y="70292"/>
                    <a:pt x="35801" y="68965"/>
                    <a:pt x="35801" y="67639"/>
                  </a:cubicBezTo>
                  <a:cubicBezTo>
                    <a:pt x="41105" y="66313"/>
                    <a:pt x="46408" y="63660"/>
                    <a:pt x="51712" y="61008"/>
                  </a:cubicBezTo>
                  <a:cubicBezTo>
                    <a:pt x="46408" y="37135"/>
                    <a:pt x="23867" y="50398"/>
                    <a:pt x="6630" y="42440"/>
                  </a:cubicBezTo>
                  <a:cubicBezTo>
                    <a:pt x="15911" y="39788"/>
                    <a:pt x="19889" y="38461"/>
                    <a:pt x="27845" y="35809"/>
                  </a:cubicBezTo>
                  <a:cubicBezTo>
                    <a:pt x="18564" y="25199"/>
                    <a:pt x="9282" y="14589"/>
                    <a:pt x="0" y="3979"/>
                  </a:cubicBezTo>
                  <a:cubicBezTo>
                    <a:pt x="1326" y="2653"/>
                    <a:pt x="2652" y="1326"/>
                    <a:pt x="3978" y="0"/>
                  </a:cubicBezTo>
                  <a:cubicBezTo>
                    <a:pt x="13259" y="9284"/>
                    <a:pt x="23867" y="18567"/>
                    <a:pt x="34475" y="27851"/>
                  </a:cubicBezTo>
                  <a:cubicBezTo>
                    <a:pt x="37126" y="21220"/>
                    <a:pt x="38453" y="14589"/>
                    <a:pt x="39778" y="9284"/>
                  </a:cubicBezTo>
                  <a:cubicBezTo>
                    <a:pt x="49060" y="23873"/>
                    <a:pt x="38453" y="43766"/>
                    <a:pt x="60994" y="51724"/>
                  </a:cubicBezTo>
                  <a:cubicBezTo>
                    <a:pt x="62319" y="46419"/>
                    <a:pt x="63645" y="41114"/>
                    <a:pt x="66297" y="33156"/>
                  </a:cubicBezTo>
                  <a:cubicBezTo>
                    <a:pt x="78231" y="47745"/>
                    <a:pt x="67624" y="71617"/>
                    <a:pt x="90164" y="78249"/>
                  </a:cubicBezTo>
                  <a:close/>
                </a:path>
              </a:pathLst>
            </a:custGeom>
            <a:solidFill>
              <a:srgbClr val="FFFFFF"/>
            </a:solidFill>
            <a:ln w="13258" cap="flat">
              <a:noFill/>
              <a:prstDash val="solid"/>
              <a:miter/>
            </a:ln>
          </p:spPr>
          <p:txBody>
            <a:bodyPr rtlCol="0" anchor="ctr"/>
            <a:lstStyle/>
            <a:p>
              <a:endParaRPr lang="en-US"/>
            </a:p>
          </p:txBody>
        </p:sp>
      </p:grpSp>
      <p:grpSp>
        <p:nvGrpSpPr>
          <p:cNvPr id="53" name="Group 52">
            <a:extLst>
              <a:ext uri="{FF2B5EF4-FFF2-40B4-BE49-F238E27FC236}">
                <a16:creationId xmlns:a16="http://schemas.microsoft.com/office/drawing/2014/main" id="{FBE75005-22B2-9C43-8D91-1B9D0655C87D}"/>
              </a:ext>
            </a:extLst>
          </p:cNvPr>
          <p:cNvGrpSpPr/>
          <p:nvPr/>
        </p:nvGrpSpPr>
        <p:grpSpPr>
          <a:xfrm>
            <a:off x="584000" y="1401436"/>
            <a:ext cx="3950074" cy="3081127"/>
            <a:chOff x="434658" y="1322955"/>
            <a:chExt cx="3950074" cy="3081127"/>
          </a:xfrm>
        </p:grpSpPr>
        <p:sp>
          <p:nvSpPr>
            <p:cNvPr id="14" name="Text Box 92">
              <a:extLst>
                <a:ext uri="{FF2B5EF4-FFF2-40B4-BE49-F238E27FC236}">
                  <a16:creationId xmlns:a16="http://schemas.microsoft.com/office/drawing/2014/main" id="{37C05E32-6748-CB93-8B51-4B1644EF3C62}"/>
                </a:ext>
              </a:extLst>
            </p:cNvPr>
            <p:cNvSpPr txBox="1"/>
            <p:nvPr/>
          </p:nvSpPr>
          <p:spPr>
            <a:xfrm>
              <a:off x="1876482" y="1322955"/>
              <a:ext cx="2508250" cy="49593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2000" b="1" dirty="0">
                  <a:solidFill>
                    <a:srgbClr val="404F2F"/>
                  </a:solidFill>
                  <a:effectLst/>
                  <a:ea typeface="Meiryo" panose="020B0604030504040204" pitchFamily="34" charset="-128"/>
                  <a:cs typeface="Times New Roman" panose="02020603050405020304" pitchFamily="18" charset="0"/>
                </a:rPr>
                <a:t>LINEAR ECONOMY</a:t>
              </a:r>
              <a:endParaRPr lang="en-IE" sz="2000" b="1" dirty="0">
                <a:solidFill>
                  <a:srgbClr val="404F2F"/>
                </a:solidFill>
                <a:effectLst/>
                <a:ea typeface="Calibri" panose="020F0502020204030204" pitchFamily="34" charset="0"/>
                <a:cs typeface="Times New Roman" panose="02020603050405020304" pitchFamily="18" charset="0"/>
              </a:endParaRPr>
            </a:p>
            <a:p>
              <a:r>
                <a:rPr lang="en-IE" sz="2000" b="1" dirty="0">
                  <a:solidFill>
                    <a:srgbClr val="404F2F"/>
                  </a:solidFill>
                  <a:effectLst/>
                  <a:ea typeface="Calibri" panose="020F0502020204030204" pitchFamily="34" charset="0"/>
                  <a:cs typeface="Times New Roman" panose="02020603050405020304" pitchFamily="18" charset="0"/>
                </a:rPr>
                <a:t> </a:t>
              </a:r>
            </a:p>
          </p:txBody>
        </p:sp>
        <p:sp>
          <p:nvSpPr>
            <p:cNvPr id="18" name="TextBox 17">
              <a:extLst>
                <a:ext uri="{FF2B5EF4-FFF2-40B4-BE49-F238E27FC236}">
                  <a16:creationId xmlns:a16="http://schemas.microsoft.com/office/drawing/2014/main" id="{26A6E04E-35FB-98C0-1024-D69981E76BB4}"/>
                </a:ext>
              </a:extLst>
            </p:cNvPr>
            <p:cNvSpPr txBox="1"/>
            <p:nvPr/>
          </p:nvSpPr>
          <p:spPr>
            <a:xfrm>
              <a:off x="434658" y="3282664"/>
              <a:ext cx="2468236" cy="369332"/>
            </a:xfrm>
            <a:prstGeom prst="rect">
              <a:avLst/>
            </a:prstGeom>
            <a:noFill/>
          </p:spPr>
          <p:txBody>
            <a:bodyPr wrap="square">
              <a:spAutoFit/>
            </a:bodyPr>
            <a:lstStyle/>
            <a:p>
              <a:r>
                <a:rPr lang="en-US" sz="1800" b="1" dirty="0">
                  <a:solidFill>
                    <a:srgbClr val="404F2F"/>
                  </a:solidFill>
                  <a:effectLst/>
                  <a:ea typeface="Meiryo" panose="020B0604030504040204" pitchFamily="34" charset="-128"/>
                  <a:cs typeface="Times New Roman" panose="02020603050405020304" pitchFamily="18" charset="0"/>
                </a:rPr>
                <a:t>Raw Materials Use</a:t>
              </a:r>
              <a:endParaRPr lang="en-IE" b="1" dirty="0">
                <a:solidFill>
                  <a:srgbClr val="404F2F"/>
                </a:solidFill>
              </a:endParaRPr>
            </a:p>
          </p:txBody>
        </p:sp>
        <p:sp>
          <p:nvSpPr>
            <p:cNvPr id="19" name="TextBox 18">
              <a:extLst>
                <a:ext uri="{FF2B5EF4-FFF2-40B4-BE49-F238E27FC236}">
                  <a16:creationId xmlns:a16="http://schemas.microsoft.com/office/drawing/2014/main" id="{A4AA2FAA-DB1B-5F65-694D-9FC6381C4B1F}"/>
                </a:ext>
              </a:extLst>
            </p:cNvPr>
            <p:cNvSpPr txBox="1"/>
            <p:nvPr/>
          </p:nvSpPr>
          <p:spPr>
            <a:xfrm>
              <a:off x="447065" y="2667973"/>
              <a:ext cx="2018085" cy="298817"/>
            </a:xfrm>
            <a:prstGeom prst="rect">
              <a:avLst/>
            </a:prstGeom>
            <a:noFill/>
          </p:spPr>
          <p:txBody>
            <a:bodyPr wrap="square">
              <a:spAutoFit/>
            </a:bodyPr>
            <a:lstStyle/>
            <a:p>
              <a:pPr>
                <a:lnSpc>
                  <a:spcPts val="1500"/>
                </a:lnSpc>
              </a:pPr>
              <a:r>
                <a:rPr lang="en-US" sz="1800" b="1" dirty="0">
                  <a:solidFill>
                    <a:srgbClr val="A23B23"/>
                  </a:solidFill>
                  <a:effectLst/>
                  <a:ea typeface="Meiryo" panose="020B0604030504040204" pitchFamily="34" charset="-128"/>
                  <a:cs typeface="Times New Roman" panose="02020603050405020304" pitchFamily="18" charset="0"/>
                </a:rPr>
                <a:t>Production</a:t>
              </a:r>
              <a:endParaRPr lang="en-IE" sz="1800" b="1" dirty="0">
                <a:solidFill>
                  <a:srgbClr val="A23B23"/>
                </a:solidFill>
                <a:effectLst/>
                <a:ea typeface="Calibri" panose="020F0502020204030204" pitchFamily="34" charset="0"/>
                <a:cs typeface="Times New Roman" panose="02020603050405020304" pitchFamily="18" charset="0"/>
              </a:endParaRPr>
            </a:p>
          </p:txBody>
        </p:sp>
        <p:sp>
          <p:nvSpPr>
            <p:cNvPr id="21" name="Text Box 99">
              <a:extLst>
                <a:ext uri="{FF2B5EF4-FFF2-40B4-BE49-F238E27FC236}">
                  <a16:creationId xmlns:a16="http://schemas.microsoft.com/office/drawing/2014/main" id="{D7825C7F-1A0D-5352-188C-A18AA3AD0756}"/>
                </a:ext>
              </a:extLst>
            </p:cNvPr>
            <p:cNvSpPr txBox="1"/>
            <p:nvPr/>
          </p:nvSpPr>
          <p:spPr>
            <a:xfrm>
              <a:off x="447065" y="3911579"/>
              <a:ext cx="1750686" cy="29230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b="1" dirty="0">
                  <a:solidFill>
                    <a:srgbClr val="6D6A3A"/>
                  </a:solidFill>
                  <a:effectLst/>
                  <a:ea typeface="Meiryo" panose="020B0604030504040204" pitchFamily="34" charset="-128"/>
                  <a:cs typeface="Times New Roman" panose="02020603050405020304" pitchFamily="18" charset="0"/>
                </a:rPr>
                <a:t>Residual Waste</a:t>
              </a:r>
              <a:endParaRPr lang="en-IE" b="1" dirty="0">
                <a:solidFill>
                  <a:srgbClr val="6D6A3A"/>
                </a:solidFill>
                <a:effectLst/>
                <a:ea typeface="Calibri" panose="020F0502020204030204" pitchFamily="34" charset="0"/>
                <a:cs typeface="Times New Roman" panose="02020603050405020304" pitchFamily="18" charset="0"/>
              </a:endParaRPr>
            </a:p>
          </p:txBody>
        </p:sp>
        <p:sp>
          <p:nvSpPr>
            <p:cNvPr id="7" name="Freeform 6">
              <a:extLst>
                <a:ext uri="{FF2B5EF4-FFF2-40B4-BE49-F238E27FC236}">
                  <a16:creationId xmlns:a16="http://schemas.microsoft.com/office/drawing/2014/main" id="{8023AC39-3D2A-675D-AD2F-FD51C89AFB1E}"/>
                </a:ext>
              </a:extLst>
            </p:cNvPr>
            <p:cNvSpPr/>
            <p:nvPr/>
          </p:nvSpPr>
          <p:spPr>
            <a:xfrm>
              <a:off x="2666728" y="3890824"/>
              <a:ext cx="848603" cy="513258"/>
            </a:xfrm>
            <a:custGeom>
              <a:avLst/>
              <a:gdLst>
                <a:gd name="connsiteX0" fmla="*/ 0 w 848603"/>
                <a:gd name="connsiteY0" fmla="*/ 0 h 513258"/>
                <a:gd name="connsiteX1" fmla="*/ 429605 w 848603"/>
                <a:gd name="connsiteY1" fmla="*/ 513259 h 513258"/>
                <a:gd name="connsiteX2" fmla="*/ 848603 w 848603"/>
                <a:gd name="connsiteY2" fmla="*/ 0 h 513258"/>
                <a:gd name="connsiteX3" fmla="*/ 0 w 848603"/>
                <a:gd name="connsiteY3" fmla="*/ 0 h 513258"/>
              </a:gdLst>
              <a:ahLst/>
              <a:cxnLst>
                <a:cxn ang="0">
                  <a:pos x="connsiteX0" y="connsiteY0"/>
                </a:cxn>
                <a:cxn ang="0">
                  <a:pos x="connsiteX1" y="connsiteY1"/>
                </a:cxn>
                <a:cxn ang="0">
                  <a:pos x="connsiteX2" y="connsiteY2"/>
                </a:cxn>
                <a:cxn ang="0">
                  <a:pos x="connsiteX3" y="connsiteY3"/>
                </a:cxn>
              </a:cxnLst>
              <a:rect l="l" t="t" r="r" b="b"/>
              <a:pathLst>
                <a:path w="848603" h="513258">
                  <a:moveTo>
                    <a:pt x="0" y="0"/>
                  </a:moveTo>
                  <a:cubicBezTo>
                    <a:pt x="226736" y="368698"/>
                    <a:pt x="429605" y="513259"/>
                    <a:pt x="429605" y="513259"/>
                  </a:cubicBezTo>
                  <a:cubicBezTo>
                    <a:pt x="594022" y="370024"/>
                    <a:pt x="731920" y="193633"/>
                    <a:pt x="848603" y="0"/>
                  </a:cubicBezTo>
                  <a:lnTo>
                    <a:pt x="0" y="0"/>
                  </a:lnTo>
                  <a:close/>
                </a:path>
              </a:pathLst>
            </a:custGeom>
            <a:solidFill>
              <a:srgbClr val="6D6A3A"/>
            </a:solidFill>
            <a:ln w="1325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FB08B9E-0D61-33B3-180D-EBA72C606A26}"/>
                </a:ext>
              </a:extLst>
            </p:cNvPr>
            <p:cNvSpPr/>
            <p:nvPr/>
          </p:nvSpPr>
          <p:spPr>
            <a:xfrm>
              <a:off x="2356458" y="3226373"/>
              <a:ext cx="1462515" cy="489386"/>
            </a:xfrm>
            <a:custGeom>
              <a:avLst/>
              <a:gdLst>
                <a:gd name="connsiteX0" fmla="*/ 1462515 w 1462515"/>
                <a:gd name="connsiteY0" fmla="*/ 0 h 489386"/>
                <a:gd name="connsiteX1" fmla="*/ 0 w 1462515"/>
                <a:gd name="connsiteY1" fmla="*/ 0 h 489386"/>
                <a:gd name="connsiteX2" fmla="*/ 210825 w 1462515"/>
                <a:gd name="connsiteY2" fmla="*/ 489386 h 489386"/>
                <a:gd name="connsiteX3" fmla="*/ 1255668 w 1462515"/>
                <a:gd name="connsiteY3" fmla="*/ 489386 h 489386"/>
                <a:gd name="connsiteX4" fmla="*/ 1462515 w 1462515"/>
                <a:gd name="connsiteY4" fmla="*/ 0 h 48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515" h="489386">
                  <a:moveTo>
                    <a:pt x="1462515" y="0"/>
                  </a:moveTo>
                  <a:lnTo>
                    <a:pt x="0" y="0"/>
                  </a:lnTo>
                  <a:cubicBezTo>
                    <a:pt x="66297" y="188327"/>
                    <a:pt x="137898" y="350130"/>
                    <a:pt x="210825" y="489386"/>
                  </a:cubicBezTo>
                  <a:lnTo>
                    <a:pt x="1255668" y="489386"/>
                  </a:lnTo>
                  <a:cubicBezTo>
                    <a:pt x="1336551" y="330236"/>
                    <a:pt x="1405500" y="164455"/>
                    <a:pt x="1462515" y="0"/>
                  </a:cubicBezTo>
                  <a:close/>
                </a:path>
              </a:pathLst>
            </a:custGeom>
            <a:solidFill>
              <a:srgbClr val="4D4925"/>
            </a:solidFill>
            <a:ln w="13258"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CF19847-97D1-452E-151F-D8C2553918CB}"/>
                </a:ext>
              </a:extLst>
            </p:cNvPr>
            <p:cNvSpPr/>
            <p:nvPr/>
          </p:nvSpPr>
          <p:spPr>
            <a:xfrm>
              <a:off x="2176130" y="2544680"/>
              <a:ext cx="1828475" cy="506627"/>
            </a:xfrm>
            <a:custGeom>
              <a:avLst/>
              <a:gdLst>
                <a:gd name="connsiteX0" fmla="*/ 123313 w 1828475"/>
                <a:gd name="connsiteY0" fmla="*/ 506628 h 506627"/>
                <a:gd name="connsiteX1" fmla="*/ 1699859 w 1828475"/>
                <a:gd name="connsiteY1" fmla="*/ 506628 h 506627"/>
                <a:gd name="connsiteX2" fmla="*/ 1828475 w 1828475"/>
                <a:gd name="connsiteY2" fmla="*/ 0 h 506627"/>
                <a:gd name="connsiteX3" fmla="*/ 0 w 1828475"/>
                <a:gd name="connsiteY3" fmla="*/ 0 h 506627"/>
                <a:gd name="connsiteX4" fmla="*/ 123313 w 1828475"/>
                <a:gd name="connsiteY4" fmla="*/ 506628 h 506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475" h="506627">
                  <a:moveTo>
                    <a:pt x="123313" y="506628"/>
                  </a:moveTo>
                  <a:lnTo>
                    <a:pt x="1699859" y="506628"/>
                  </a:lnTo>
                  <a:cubicBezTo>
                    <a:pt x="1754222" y="328910"/>
                    <a:pt x="1795327" y="156498"/>
                    <a:pt x="1828475" y="0"/>
                  </a:cubicBezTo>
                  <a:lnTo>
                    <a:pt x="0" y="0"/>
                  </a:lnTo>
                  <a:cubicBezTo>
                    <a:pt x="34474" y="184349"/>
                    <a:pt x="76905" y="352783"/>
                    <a:pt x="123313" y="506628"/>
                  </a:cubicBezTo>
                  <a:close/>
                </a:path>
              </a:pathLst>
            </a:custGeom>
            <a:solidFill>
              <a:srgbClr val="9A1B1E"/>
            </a:solidFill>
            <a:ln w="13258"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E937B710-1E4E-7F54-7F19-CA2436290852}"/>
                </a:ext>
              </a:extLst>
            </p:cNvPr>
            <p:cNvSpPr/>
            <p:nvPr/>
          </p:nvSpPr>
          <p:spPr>
            <a:xfrm>
              <a:off x="2087291" y="1856356"/>
              <a:ext cx="2018085" cy="513258"/>
            </a:xfrm>
            <a:custGeom>
              <a:avLst/>
              <a:gdLst>
                <a:gd name="connsiteX0" fmla="*/ 1950462 w 2018085"/>
                <a:gd name="connsiteY0" fmla="*/ 513259 h 513258"/>
                <a:gd name="connsiteX1" fmla="*/ 2018085 w 2018085"/>
                <a:gd name="connsiteY1" fmla="*/ 0 h 513258"/>
                <a:gd name="connsiteX2" fmla="*/ 0 w 2018085"/>
                <a:gd name="connsiteY2" fmla="*/ 0 h 513258"/>
                <a:gd name="connsiteX3" fmla="*/ 58341 w 2018085"/>
                <a:gd name="connsiteY3" fmla="*/ 513259 h 513258"/>
                <a:gd name="connsiteX4" fmla="*/ 1950462 w 2018085"/>
                <a:gd name="connsiteY4" fmla="*/ 513259 h 513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085" h="513258">
                  <a:moveTo>
                    <a:pt x="1950462" y="513259"/>
                  </a:moveTo>
                  <a:cubicBezTo>
                    <a:pt x="2004826" y="208221"/>
                    <a:pt x="2018085" y="0"/>
                    <a:pt x="2018085" y="0"/>
                  </a:cubicBezTo>
                  <a:lnTo>
                    <a:pt x="0" y="0"/>
                  </a:lnTo>
                  <a:cubicBezTo>
                    <a:pt x="13259" y="183023"/>
                    <a:pt x="33149" y="354109"/>
                    <a:pt x="58341" y="513259"/>
                  </a:cubicBezTo>
                  <a:lnTo>
                    <a:pt x="1950462" y="513259"/>
                  </a:lnTo>
                  <a:close/>
                </a:path>
              </a:pathLst>
            </a:custGeom>
            <a:solidFill>
              <a:srgbClr val="4A1B0B"/>
            </a:solidFill>
            <a:ln w="1325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364C733-1BFB-C563-4E0B-4B3B860E4E82}"/>
                </a:ext>
              </a:extLst>
            </p:cNvPr>
            <p:cNvSpPr/>
            <p:nvPr/>
          </p:nvSpPr>
          <p:spPr>
            <a:xfrm>
              <a:off x="2951968" y="2588017"/>
              <a:ext cx="312097" cy="334644"/>
            </a:xfrm>
            <a:custGeom>
              <a:avLst/>
              <a:gdLst>
                <a:gd name="connsiteX0" fmla="*/ 46246 w 312097"/>
                <a:gd name="connsiteY0" fmla="*/ 87963 h 334644"/>
                <a:gd name="connsiteX1" fmla="*/ 17075 w 312097"/>
                <a:gd name="connsiteY1" fmla="*/ 90615 h 334644"/>
                <a:gd name="connsiteX2" fmla="*/ 15749 w 312097"/>
                <a:gd name="connsiteY2" fmla="*/ 29607 h 334644"/>
                <a:gd name="connsiteX3" fmla="*/ 31661 w 312097"/>
                <a:gd name="connsiteY3" fmla="*/ 13692 h 334644"/>
                <a:gd name="connsiteX4" fmla="*/ 74091 w 312097"/>
                <a:gd name="connsiteY4" fmla="*/ 4409 h 334644"/>
                <a:gd name="connsiteX5" fmla="*/ 108565 w 312097"/>
                <a:gd name="connsiteY5" fmla="*/ 4409 h 334644"/>
                <a:gd name="connsiteX6" fmla="*/ 131107 w 312097"/>
                <a:gd name="connsiteY6" fmla="*/ 1756 h 334644"/>
                <a:gd name="connsiteX7" fmla="*/ 177515 w 312097"/>
                <a:gd name="connsiteY7" fmla="*/ 36238 h 334644"/>
                <a:gd name="connsiteX8" fmla="*/ 180166 w 312097"/>
                <a:gd name="connsiteY8" fmla="*/ 62763 h 334644"/>
                <a:gd name="connsiteX9" fmla="*/ 158951 w 312097"/>
                <a:gd name="connsiteY9" fmla="*/ 73374 h 334644"/>
                <a:gd name="connsiteX10" fmla="*/ 158951 w 312097"/>
                <a:gd name="connsiteY10" fmla="*/ 69395 h 334644"/>
                <a:gd name="connsiteX11" fmla="*/ 170885 w 312097"/>
                <a:gd name="connsiteY11" fmla="*/ 46849 h 334644"/>
                <a:gd name="connsiteX12" fmla="*/ 143040 w 312097"/>
                <a:gd name="connsiteY12" fmla="*/ 18997 h 334644"/>
                <a:gd name="connsiteX13" fmla="*/ 133758 w 312097"/>
                <a:gd name="connsiteY13" fmla="*/ 13692 h 334644"/>
                <a:gd name="connsiteX14" fmla="*/ 115195 w 312097"/>
                <a:gd name="connsiteY14" fmla="*/ 11040 h 334644"/>
                <a:gd name="connsiteX15" fmla="*/ 116521 w 312097"/>
                <a:gd name="connsiteY15" fmla="*/ 26955 h 334644"/>
                <a:gd name="connsiteX16" fmla="*/ 120499 w 312097"/>
                <a:gd name="connsiteY16" fmla="*/ 37565 h 334644"/>
                <a:gd name="connsiteX17" fmla="*/ 129781 w 312097"/>
                <a:gd name="connsiteY17" fmla="*/ 87963 h 334644"/>
                <a:gd name="connsiteX18" fmla="*/ 165581 w 312097"/>
                <a:gd name="connsiteY18" fmla="*/ 87963 h 334644"/>
                <a:gd name="connsiteX19" fmla="*/ 182818 w 312097"/>
                <a:gd name="connsiteY19" fmla="*/ 97246 h 334644"/>
                <a:gd name="connsiteX20" fmla="*/ 177515 w 312097"/>
                <a:gd name="connsiteY20" fmla="*/ 113161 h 334644"/>
                <a:gd name="connsiteX21" fmla="*/ 174863 w 312097"/>
                <a:gd name="connsiteY21" fmla="*/ 131729 h 334644"/>
                <a:gd name="connsiteX22" fmla="*/ 193426 w 312097"/>
                <a:gd name="connsiteY22" fmla="*/ 138360 h 334644"/>
                <a:gd name="connsiteX23" fmla="*/ 214641 w 312097"/>
                <a:gd name="connsiteY23" fmla="*/ 86636 h 334644"/>
                <a:gd name="connsiteX24" fmla="*/ 219945 w 312097"/>
                <a:gd name="connsiteY24" fmla="*/ 78679 h 334644"/>
                <a:gd name="connsiteX25" fmla="*/ 262375 w 312097"/>
                <a:gd name="connsiteY25" fmla="*/ 70721 h 334644"/>
                <a:gd name="connsiteX26" fmla="*/ 274308 w 312097"/>
                <a:gd name="connsiteY26" fmla="*/ 74700 h 334644"/>
                <a:gd name="connsiteX27" fmla="*/ 294197 w 312097"/>
                <a:gd name="connsiteY27" fmla="*/ 86636 h 334644"/>
                <a:gd name="connsiteX28" fmla="*/ 310109 w 312097"/>
                <a:gd name="connsiteY28" fmla="*/ 110509 h 334644"/>
                <a:gd name="connsiteX29" fmla="*/ 310109 w 312097"/>
                <a:gd name="connsiteY29" fmla="*/ 139686 h 334644"/>
                <a:gd name="connsiteX30" fmla="*/ 286242 w 312097"/>
                <a:gd name="connsiteY30" fmla="*/ 147644 h 334644"/>
                <a:gd name="connsiteX31" fmla="*/ 294197 w 312097"/>
                <a:gd name="connsiteY31" fmla="*/ 141013 h 334644"/>
                <a:gd name="connsiteX32" fmla="*/ 296849 w 312097"/>
                <a:gd name="connsiteY32" fmla="*/ 109182 h 334644"/>
                <a:gd name="connsiteX33" fmla="*/ 290220 w 312097"/>
                <a:gd name="connsiteY33" fmla="*/ 97246 h 334644"/>
                <a:gd name="connsiteX34" fmla="*/ 280938 w 312097"/>
                <a:gd name="connsiteY34" fmla="*/ 86636 h 334644"/>
                <a:gd name="connsiteX35" fmla="*/ 251767 w 312097"/>
                <a:gd name="connsiteY35" fmla="*/ 74700 h 334644"/>
                <a:gd name="connsiteX36" fmla="*/ 230552 w 312097"/>
                <a:gd name="connsiteY36" fmla="*/ 85310 h 334644"/>
                <a:gd name="connsiteX37" fmla="*/ 218619 w 312097"/>
                <a:gd name="connsiteY37" fmla="*/ 95920 h 334644"/>
                <a:gd name="connsiteX38" fmla="*/ 204033 w 312097"/>
                <a:gd name="connsiteY38" fmla="*/ 122445 h 334644"/>
                <a:gd name="connsiteX39" fmla="*/ 226574 w 312097"/>
                <a:gd name="connsiteY39" fmla="*/ 134381 h 334644"/>
                <a:gd name="connsiteX40" fmla="*/ 241160 w 312097"/>
                <a:gd name="connsiteY40" fmla="*/ 134381 h 334644"/>
                <a:gd name="connsiteX41" fmla="*/ 254419 w 312097"/>
                <a:gd name="connsiteY41" fmla="*/ 156927 h 334644"/>
                <a:gd name="connsiteX42" fmla="*/ 251767 w 312097"/>
                <a:gd name="connsiteY42" fmla="*/ 168863 h 334644"/>
                <a:gd name="connsiteX43" fmla="*/ 265027 w 312097"/>
                <a:gd name="connsiteY43" fmla="*/ 312099 h 334644"/>
                <a:gd name="connsiteX44" fmla="*/ 278286 w 312097"/>
                <a:gd name="connsiteY44" fmla="*/ 324035 h 334644"/>
                <a:gd name="connsiteX45" fmla="*/ 302153 w 312097"/>
                <a:gd name="connsiteY45" fmla="*/ 325361 h 334644"/>
                <a:gd name="connsiteX46" fmla="*/ 302153 w 312097"/>
                <a:gd name="connsiteY46" fmla="*/ 330666 h 334644"/>
                <a:gd name="connsiteX47" fmla="*/ 287568 w 312097"/>
                <a:gd name="connsiteY47" fmla="*/ 334645 h 334644"/>
                <a:gd name="connsiteX48" fmla="*/ 36965 w 312097"/>
                <a:gd name="connsiteY48" fmla="*/ 334645 h 334644"/>
                <a:gd name="connsiteX49" fmla="*/ 22379 w 312097"/>
                <a:gd name="connsiteY49" fmla="*/ 331992 h 334644"/>
                <a:gd name="connsiteX50" fmla="*/ 22379 w 312097"/>
                <a:gd name="connsiteY50" fmla="*/ 325361 h 334644"/>
                <a:gd name="connsiteX51" fmla="*/ 42268 w 312097"/>
                <a:gd name="connsiteY51" fmla="*/ 322709 h 334644"/>
                <a:gd name="connsiteX52" fmla="*/ 58180 w 312097"/>
                <a:gd name="connsiteY52" fmla="*/ 308120 h 334644"/>
                <a:gd name="connsiteX53" fmla="*/ 71439 w 312097"/>
                <a:gd name="connsiteY53" fmla="*/ 125097 h 334644"/>
                <a:gd name="connsiteX54" fmla="*/ 67461 w 312097"/>
                <a:gd name="connsiteY54" fmla="*/ 109182 h 334644"/>
                <a:gd name="connsiteX55" fmla="*/ 62157 w 312097"/>
                <a:gd name="connsiteY55" fmla="*/ 93267 h 334644"/>
                <a:gd name="connsiteX56" fmla="*/ 79395 w 312097"/>
                <a:gd name="connsiteY56" fmla="*/ 83984 h 334644"/>
                <a:gd name="connsiteX57" fmla="*/ 113869 w 312097"/>
                <a:gd name="connsiteY57" fmla="*/ 77352 h 334644"/>
                <a:gd name="connsiteX58" fmla="*/ 117847 w 312097"/>
                <a:gd name="connsiteY58" fmla="*/ 46849 h 334644"/>
                <a:gd name="connsiteX59" fmla="*/ 108565 w 312097"/>
                <a:gd name="connsiteY59" fmla="*/ 32260 h 334644"/>
                <a:gd name="connsiteX60" fmla="*/ 95306 w 312097"/>
                <a:gd name="connsiteY60" fmla="*/ 20324 h 334644"/>
                <a:gd name="connsiteX61" fmla="*/ 48898 w 312097"/>
                <a:gd name="connsiteY61" fmla="*/ 11040 h 334644"/>
                <a:gd name="connsiteX62" fmla="*/ 42268 w 312097"/>
                <a:gd name="connsiteY62" fmla="*/ 20324 h 334644"/>
                <a:gd name="connsiteX63" fmla="*/ 31661 w 312097"/>
                <a:gd name="connsiteY63" fmla="*/ 32260 h 334644"/>
                <a:gd name="connsiteX64" fmla="*/ 14423 w 312097"/>
                <a:gd name="connsiteY64" fmla="*/ 61438 h 334644"/>
                <a:gd name="connsiteX65" fmla="*/ 38291 w 312097"/>
                <a:gd name="connsiteY65" fmla="*/ 81331 h 334644"/>
                <a:gd name="connsiteX66" fmla="*/ 46246 w 312097"/>
                <a:gd name="connsiteY66" fmla="*/ 87963 h 334644"/>
                <a:gd name="connsiteX67" fmla="*/ 170885 w 312097"/>
                <a:gd name="connsiteY67" fmla="*/ 203346 h 334644"/>
                <a:gd name="connsiteX68" fmla="*/ 161603 w 312097"/>
                <a:gd name="connsiteY68" fmla="*/ 123771 h 334644"/>
                <a:gd name="connsiteX69" fmla="*/ 150996 w 312097"/>
                <a:gd name="connsiteY69" fmla="*/ 117140 h 334644"/>
                <a:gd name="connsiteX70" fmla="*/ 92654 w 312097"/>
                <a:gd name="connsiteY70" fmla="*/ 117140 h 334644"/>
                <a:gd name="connsiteX71" fmla="*/ 82047 w 312097"/>
                <a:gd name="connsiteY71" fmla="*/ 122445 h 334644"/>
                <a:gd name="connsiteX72" fmla="*/ 76743 w 312097"/>
                <a:gd name="connsiteY72" fmla="*/ 202020 h 334644"/>
                <a:gd name="connsiteX73" fmla="*/ 170885 w 312097"/>
                <a:gd name="connsiteY73" fmla="*/ 203346 h 334644"/>
                <a:gd name="connsiteX74" fmla="*/ 70113 w 312097"/>
                <a:gd name="connsiteY74" fmla="*/ 326688 h 334644"/>
                <a:gd name="connsiteX75" fmla="*/ 184144 w 312097"/>
                <a:gd name="connsiteY75" fmla="*/ 326688 h 334644"/>
                <a:gd name="connsiteX76" fmla="*/ 181492 w 312097"/>
                <a:gd name="connsiteY76" fmla="*/ 286900 h 334644"/>
                <a:gd name="connsiteX77" fmla="*/ 168233 w 312097"/>
                <a:gd name="connsiteY77" fmla="*/ 273638 h 334644"/>
                <a:gd name="connsiteX78" fmla="*/ 116521 w 312097"/>
                <a:gd name="connsiteY78" fmla="*/ 273638 h 334644"/>
                <a:gd name="connsiteX79" fmla="*/ 70113 w 312097"/>
                <a:gd name="connsiteY79" fmla="*/ 324035 h 334644"/>
                <a:gd name="connsiteX80" fmla="*/ 70113 w 312097"/>
                <a:gd name="connsiteY80" fmla="*/ 326688 h 334644"/>
                <a:gd name="connsiteX81" fmla="*/ 176189 w 312097"/>
                <a:gd name="connsiteY81" fmla="*/ 261701 h 334644"/>
                <a:gd name="connsiteX82" fmla="*/ 135084 w 312097"/>
                <a:gd name="connsiteY82" fmla="*/ 215282 h 334644"/>
                <a:gd name="connsiteX83" fmla="*/ 117847 w 312097"/>
                <a:gd name="connsiteY83" fmla="*/ 215282 h 334644"/>
                <a:gd name="connsiteX84" fmla="*/ 75417 w 312097"/>
                <a:gd name="connsiteY84" fmla="*/ 215282 h 334644"/>
                <a:gd name="connsiteX85" fmla="*/ 71439 w 312097"/>
                <a:gd name="connsiteY85" fmla="*/ 261701 h 334644"/>
                <a:gd name="connsiteX86" fmla="*/ 176189 w 312097"/>
                <a:gd name="connsiteY86" fmla="*/ 261701 h 334644"/>
                <a:gd name="connsiteX87" fmla="*/ 235856 w 312097"/>
                <a:gd name="connsiteY87" fmla="*/ 163559 h 334644"/>
                <a:gd name="connsiteX88" fmla="*/ 177515 w 312097"/>
                <a:gd name="connsiteY88" fmla="*/ 163559 h 334644"/>
                <a:gd name="connsiteX89" fmla="*/ 182818 w 312097"/>
                <a:gd name="connsiteY89" fmla="*/ 219261 h 334644"/>
                <a:gd name="connsiteX90" fmla="*/ 190774 w 312097"/>
                <a:gd name="connsiteY90" fmla="*/ 228545 h 334644"/>
                <a:gd name="connsiteX91" fmla="*/ 242486 w 312097"/>
                <a:gd name="connsiteY91" fmla="*/ 228545 h 334644"/>
                <a:gd name="connsiteX92" fmla="*/ 235856 w 312097"/>
                <a:gd name="connsiteY92" fmla="*/ 163559 h 334644"/>
                <a:gd name="connsiteX93" fmla="*/ 253093 w 312097"/>
                <a:gd name="connsiteY93" fmla="*/ 328013 h 334644"/>
                <a:gd name="connsiteX94" fmla="*/ 249115 w 312097"/>
                <a:gd name="connsiteY94" fmla="*/ 292205 h 334644"/>
                <a:gd name="connsiteX95" fmla="*/ 241160 w 312097"/>
                <a:gd name="connsiteY95" fmla="*/ 286900 h 334644"/>
                <a:gd name="connsiteX96" fmla="*/ 190774 w 312097"/>
                <a:gd name="connsiteY96" fmla="*/ 286900 h 334644"/>
                <a:gd name="connsiteX97" fmla="*/ 193426 w 312097"/>
                <a:gd name="connsiteY97" fmla="*/ 320056 h 334644"/>
                <a:gd name="connsiteX98" fmla="*/ 202707 w 312097"/>
                <a:gd name="connsiteY98" fmla="*/ 328013 h 334644"/>
                <a:gd name="connsiteX99" fmla="*/ 253093 w 312097"/>
                <a:gd name="connsiteY99" fmla="*/ 328013 h 334644"/>
                <a:gd name="connsiteX100" fmla="*/ 247789 w 312097"/>
                <a:gd name="connsiteY100" fmla="*/ 276290 h 334644"/>
                <a:gd name="connsiteX101" fmla="*/ 246463 w 312097"/>
                <a:gd name="connsiteY101" fmla="*/ 243134 h 334644"/>
                <a:gd name="connsiteX102" fmla="*/ 186796 w 312097"/>
                <a:gd name="connsiteY102" fmla="*/ 243134 h 334644"/>
                <a:gd name="connsiteX103" fmla="*/ 190774 w 312097"/>
                <a:gd name="connsiteY103" fmla="*/ 276290 h 334644"/>
                <a:gd name="connsiteX104" fmla="*/ 247789 w 312097"/>
                <a:gd name="connsiteY104" fmla="*/ 276290 h 33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12097" h="334644">
                  <a:moveTo>
                    <a:pt x="46246" y="87963"/>
                  </a:moveTo>
                  <a:cubicBezTo>
                    <a:pt x="35639" y="99899"/>
                    <a:pt x="25031" y="95920"/>
                    <a:pt x="17075" y="90615"/>
                  </a:cubicBezTo>
                  <a:cubicBezTo>
                    <a:pt x="-5466" y="78679"/>
                    <a:pt x="-5466" y="44196"/>
                    <a:pt x="15749" y="29607"/>
                  </a:cubicBezTo>
                  <a:cubicBezTo>
                    <a:pt x="22379" y="25629"/>
                    <a:pt x="27683" y="20324"/>
                    <a:pt x="31661" y="13692"/>
                  </a:cubicBezTo>
                  <a:cubicBezTo>
                    <a:pt x="42268" y="-896"/>
                    <a:pt x="58180" y="-3549"/>
                    <a:pt x="74091" y="4409"/>
                  </a:cubicBezTo>
                  <a:cubicBezTo>
                    <a:pt x="86025" y="11040"/>
                    <a:pt x="96632" y="15019"/>
                    <a:pt x="108565" y="4409"/>
                  </a:cubicBezTo>
                  <a:cubicBezTo>
                    <a:pt x="112543" y="430"/>
                    <a:pt x="123151" y="430"/>
                    <a:pt x="131107" y="1756"/>
                  </a:cubicBezTo>
                  <a:cubicBezTo>
                    <a:pt x="150996" y="7061"/>
                    <a:pt x="169559" y="16345"/>
                    <a:pt x="177515" y="36238"/>
                  </a:cubicBezTo>
                  <a:cubicBezTo>
                    <a:pt x="180166" y="44196"/>
                    <a:pt x="181492" y="54806"/>
                    <a:pt x="180166" y="62763"/>
                  </a:cubicBezTo>
                  <a:cubicBezTo>
                    <a:pt x="177515" y="70721"/>
                    <a:pt x="169559" y="77352"/>
                    <a:pt x="158951" y="73374"/>
                  </a:cubicBezTo>
                  <a:cubicBezTo>
                    <a:pt x="158951" y="72047"/>
                    <a:pt x="158951" y="70721"/>
                    <a:pt x="158951" y="69395"/>
                  </a:cubicBezTo>
                  <a:cubicBezTo>
                    <a:pt x="165581" y="62763"/>
                    <a:pt x="178841" y="56132"/>
                    <a:pt x="170885" y="46849"/>
                  </a:cubicBezTo>
                  <a:cubicBezTo>
                    <a:pt x="162929" y="37565"/>
                    <a:pt x="162929" y="17671"/>
                    <a:pt x="143040" y="18997"/>
                  </a:cubicBezTo>
                  <a:cubicBezTo>
                    <a:pt x="140388" y="18997"/>
                    <a:pt x="137736" y="15019"/>
                    <a:pt x="133758" y="13692"/>
                  </a:cubicBezTo>
                  <a:cubicBezTo>
                    <a:pt x="127129" y="12366"/>
                    <a:pt x="120499" y="12366"/>
                    <a:pt x="115195" y="11040"/>
                  </a:cubicBezTo>
                  <a:cubicBezTo>
                    <a:pt x="115195" y="16345"/>
                    <a:pt x="115195" y="21650"/>
                    <a:pt x="116521" y="26955"/>
                  </a:cubicBezTo>
                  <a:cubicBezTo>
                    <a:pt x="117847" y="30934"/>
                    <a:pt x="119173" y="33586"/>
                    <a:pt x="120499" y="37565"/>
                  </a:cubicBezTo>
                  <a:cubicBezTo>
                    <a:pt x="136410" y="58785"/>
                    <a:pt x="136410" y="58785"/>
                    <a:pt x="129781" y="87963"/>
                  </a:cubicBezTo>
                  <a:cubicBezTo>
                    <a:pt x="141714" y="87963"/>
                    <a:pt x="153647" y="86636"/>
                    <a:pt x="165581" y="87963"/>
                  </a:cubicBezTo>
                  <a:cubicBezTo>
                    <a:pt x="172211" y="89288"/>
                    <a:pt x="178841" y="91941"/>
                    <a:pt x="182818" y="97246"/>
                  </a:cubicBezTo>
                  <a:cubicBezTo>
                    <a:pt x="184144" y="99899"/>
                    <a:pt x="178841" y="107856"/>
                    <a:pt x="177515" y="113161"/>
                  </a:cubicBezTo>
                  <a:cubicBezTo>
                    <a:pt x="176189" y="119792"/>
                    <a:pt x="173537" y="126424"/>
                    <a:pt x="174863" y="131729"/>
                  </a:cubicBezTo>
                  <a:cubicBezTo>
                    <a:pt x="176189" y="134381"/>
                    <a:pt x="185470" y="135707"/>
                    <a:pt x="193426" y="138360"/>
                  </a:cubicBezTo>
                  <a:cubicBezTo>
                    <a:pt x="186796" y="113161"/>
                    <a:pt x="194752" y="97246"/>
                    <a:pt x="214641" y="86636"/>
                  </a:cubicBezTo>
                  <a:cubicBezTo>
                    <a:pt x="217293" y="85310"/>
                    <a:pt x="218619" y="81331"/>
                    <a:pt x="219945" y="78679"/>
                  </a:cubicBezTo>
                  <a:cubicBezTo>
                    <a:pt x="231878" y="61438"/>
                    <a:pt x="243812" y="60111"/>
                    <a:pt x="262375" y="70721"/>
                  </a:cubicBezTo>
                  <a:cubicBezTo>
                    <a:pt x="266353" y="72047"/>
                    <a:pt x="270331" y="72047"/>
                    <a:pt x="274308" y="74700"/>
                  </a:cubicBezTo>
                  <a:cubicBezTo>
                    <a:pt x="280938" y="78679"/>
                    <a:pt x="288894" y="81331"/>
                    <a:pt x="294197" y="86636"/>
                  </a:cubicBezTo>
                  <a:cubicBezTo>
                    <a:pt x="300827" y="93267"/>
                    <a:pt x="307457" y="101225"/>
                    <a:pt x="310109" y="110509"/>
                  </a:cubicBezTo>
                  <a:cubicBezTo>
                    <a:pt x="312761" y="119792"/>
                    <a:pt x="312761" y="131729"/>
                    <a:pt x="310109" y="139686"/>
                  </a:cubicBezTo>
                  <a:cubicBezTo>
                    <a:pt x="307457" y="147644"/>
                    <a:pt x="298175" y="152949"/>
                    <a:pt x="286242" y="147644"/>
                  </a:cubicBezTo>
                  <a:cubicBezTo>
                    <a:pt x="290220" y="144991"/>
                    <a:pt x="292871" y="142338"/>
                    <a:pt x="294197" y="141013"/>
                  </a:cubicBezTo>
                  <a:cubicBezTo>
                    <a:pt x="307457" y="131729"/>
                    <a:pt x="308783" y="122445"/>
                    <a:pt x="296849" y="109182"/>
                  </a:cubicBezTo>
                  <a:cubicBezTo>
                    <a:pt x="294197" y="106530"/>
                    <a:pt x="292871" y="101225"/>
                    <a:pt x="290220" y="97246"/>
                  </a:cubicBezTo>
                  <a:cubicBezTo>
                    <a:pt x="287568" y="93267"/>
                    <a:pt x="284916" y="89288"/>
                    <a:pt x="280938" y="86636"/>
                  </a:cubicBezTo>
                  <a:cubicBezTo>
                    <a:pt x="271657" y="81331"/>
                    <a:pt x="261049" y="76026"/>
                    <a:pt x="251767" y="74700"/>
                  </a:cubicBezTo>
                  <a:cubicBezTo>
                    <a:pt x="245138" y="74700"/>
                    <a:pt x="237182" y="81331"/>
                    <a:pt x="230552" y="85310"/>
                  </a:cubicBezTo>
                  <a:cubicBezTo>
                    <a:pt x="226574" y="87963"/>
                    <a:pt x="223923" y="94594"/>
                    <a:pt x="218619" y="95920"/>
                  </a:cubicBezTo>
                  <a:cubicBezTo>
                    <a:pt x="205359" y="101225"/>
                    <a:pt x="202707" y="110509"/>
                    <a:pt x="204033" y="122445"/>
                  </a:cubicBezTo>
                  <a:cubicBezTo>
                    <a:pt x="205359" y="135707"/>
                    <a:pt x="215967" y="134381"/>
                    <a:pt x="226574" y="134381"/>
                  </a:cubicBezTo>
                  <a:cubicBezTo>
                    <a:pt x="231878" y="134381"/>
                    <a:pt x="235856" y="134381"/>
                    <a:pt x="241160" y="134381"/>
                  </a:cubicBezTo>
                  <a:cubicBezTo>
                    <a:pt x="259723" y="134381"/>
                    <a:pt x="262375" y="139686"/>
                    <a:pt x="254419" y="156927"/>
                  </a:cubicBezTo>
                  <a:cubicBezTo>
                    <a:pt x="253093" y="160906"/>
                    <a:pt x="251767" y="164885"/>
                    <a:pt x="251767" y="168863"/>
                  </a:cubicBezTo>
                  <a:cubicBezTo>
                    <a:pt x="255745" y="216609"/>
                    <a:pt x="261049" y="264354"/>
                    <a:pt x="265027" y="312099"/>
                  </a:cubicBezTo>
                  <a:cubicBezTo>
                    <a:pt x="266353" y="320056"/>
                    <a:pt x="270331" y="324035"/>
                    <a:pt x="278286" y="324035"/>
                  </a:cubicBezTo>
                  <a:cubicBezTo>
                    <a:pt x="286242" y="324035"/>
                    <a:pt x="294197" y="325361"/>
                    <a:pt x="302153" y="325361"/>
                  </a:cubicBezTo>
                  <a:cubicBezTo>
                    <a:pt x="302153" y="326688"/>
                    <a:pt x="302153" y="329340"/>
                    <a:pt x="302153" y="330666"/>
                  </a:cubicBezTo>
                  <a:cubicBezTo>
                    <a:pt x="296849" y="331992"/>
                    <a:pt x="292871" y="334645"/>
                    <a:pt x="287568" y="334645"/>
                  </a:cubicBezTo>
                  <a:cubicBezTo>
                    <a:pt x="204033" y="334645"/>
                    <a:pt x="120499" y="334645"/>
                    <a:pt x="36965" y="334645"/>
                  </a:cubicBezTo>
                  <a:cubicBezTo>
                    <a:pt x="31661" y="334645"/>
                    <a:pt x="27683" y="333319"/>
                    <a:pt x="22379" y="331992"/>
                  </a:cubicBezTo>
                  <a:cubicBezTo>
                    <a:pt x="22379" y="329340"/>
                    <a:pt x="22379" y="328013"/>
                    <a:pt x="22379" y="325361"/>
                  </a:cubicBezTo>
                  <a:cubicBezTo>
                    <a:pt x="29009" y="324035"/>
                    <a:pt x="35639" y="322709"/>
                    <a:pt x="42268" y="322709"/>
                  </a:cubicBezTo>
                  <a:cubicBezTo>
                    <a:pt x="54202" y="324035"/>
                    <a:pt x="56854" y="318730"/>
                    <a:pt x="58180" y="308120"/>
                  </a:cubicBezTo>
                  <a:cubicBezTo>
                    <a:pt x="62157" y="247113"/>
                    <a:pt x="67461" y="186105"/>
                    <a:pt x="71439" y="125097"/>
                  </a:cubicBezTo>
                  <a:cubicBezTo>
                    <a:pt x="71439" y="119792"/>
                    <a:pt x="68787" y="114488"/>
                    <a:pt x="67461" y="109182"/>
                  </a:cubicBezTo>
                  <a:cubicBezTo>
                    <a:pt x="66135" y="103877"/>
                    <a:pt x="60831" y="95920"/>
                    <a:pt x="62157" y="93267"/>
                  </a:cubicBezTo>
                  <a:cubicBezTo>
                    <a:pt x="66135" y="89288"/>
                    <a:pt x="72765" y="86636"/>
                    <a:pt x="79395" y="83984"/>
                  </a:cubicBezTo>
                  <a:cubicBezTo>
                    <a:pt x="91328" y="81331"/>
                    <a:pt x="103262" y="81331"/>
                    <a:pt x="113869" y="77352"/>
                  </a:cubicBezTo>
                  <a:cubicBezTo>
                    <a:pt x="127129" y="70721"/>
                    <a:pt x="128455" y="57459"/>
                    <a:pt x="117847" y="46849"/>
                  </a:cubicBezTo>
                  <a:cubicBezTo>
                    <a:pt x="113869" y="42870"/>
                    <a:pt x="111217" y="36238"/>
                    <a:pt x="108565" y="32260"/>
                  </a:cubicBezTo>
                  <a:cubicBezTo>
                    <a:pt x="104588" y="26955"/>
                    <a:pt x="99284" y="18997"/>
                    <a:pt x="95306" y="20324"/>
                  </a:cubicBezTo>
                  <a:cubicBezTo>
                    <a:pt x="78069" y="21650"/>
                    <a:pt x="66135" y="430"/>
                    <a:pt x="48898" y="11040"/>
                  </a:cubicBezTo>
                  <a:cubicBezTo>
                    <a:pt x="46246" y="12366"/>
                    <a:pt x="44920" y="17671"/>
                    <a:pt x="42268" y="20324"/>
                  </a:cubicBezTo>
                  <a:cubicBezTo>
                    <a:pt x="38291" y="24302"/>
                    <a:pt x="35639" y="29607"/>
                    <a:pt x="31661" y="32260"/>
                  </a:cubicBezTo>
                  <a:cubicBezTo>
                    <a:pt x="17075" y="37565"/>
                    <a:pt x="11772" y="48175"/>
                    <a:pt x="14423" y="61438"/>
                  </a:cubicBezTo>
                  <a:cubicBezTo>
                    <a:pt x="15749" y="76026"/>
                    <a:pt x="26357" y="80005"/>
                    <a:pt x="38291" y="81331"/>
                  </a:cubicBezTo>
                  <a:cubicBezTo>
                    <a:pt x="38291" y="86636"/>
                    <a:pt x="40942" y="87963"/>
                    <a:pt x="46246" y="87963"/>
                  </a:cubicBezTo>
                  <a:close/>
                  <a:moveTo>
                    <a:pt x="170885" y="203346"/>
                  </a:moveTo>
                  <a:cubicBezTo>
                    <a:pt x="168233" y="175495"/>
                    <a:pt x="165581" y="150296"/>
                    <a:pt x="161603" y="123771"/>
                  </a:cubicBezTo>
                  <a:cubicBezTo>
                    <a:pt x="161603" y="121119"/>
                    <a:pt x="154973" y="117140"/>
                    <a:pt x="150996" y="117140"/>
                  </a:cubicBezTo>
                  <a:cubicBezTo>
                    <a:pt x="131107" y="117140"/>
                    <a:pt x="112543" y="117140"/>
                    <a:pt x="92654" y="117140"/>
                  </a:cubicBezTo>
                  <a:cubicBezTo>
                    <a:pt x="88676" y="117140"/>
                    <a:pt x="82047" y="121119"/>
                    <a:pt x="82047" y="122445"/>
                  </a:cubicBezTo>
                  <a:cubicBezTo>
                    <a:pt x="79395" y="148970"/>
                    <a:pt x="78069" y="175495"/>
                    <a:pt x="76743" y="202020"/>
                  </a:cubicBezTo>
                  <a:cubicBezTo>
                    <a:pt x="109891" y="203346"/>
                    <a:pt x="139062" y="203346"/>
                    <a:pt x="170885" y="203346"/>
                  </a:cubicBezTo>
                  <a:close/>
                  <a:moveTo>
                    <a:pt x="70113" y="326688"/>
                  </a:moveTo>
                  <a:cubicBezTo>
                    <a:pt x="108565" y="326688"/>
                    <a:pt x="145692" y="326688"/>
                    <a:pt x="184144" y="326688"/>
                  </a:cubicBezTo>
                  <a:cubicBezTo>
                    <a:pt x="182818" y="312099"/>
                    <a:pt x="181492" y="298836"/>
                    <a:pt x="181492" y="286900"/>
                  </a:cubicBezTo>
                  <a:cubicBezTo>
                    <a:pt x="181492" y="277616"/>
                    <a:pt x="177515" y="273638"/>
                    <a:pt x="168233" y="273638"/>
                  </a:cubicBezTo>
                  <a:cubicBezTo>
                    <a:pt x="150996" y="273638"/>
                    <a:pt x="133758" y="273638"/>
                    <a:pt x="116521" y="273638"/>
                  </a:cubicBezTo>
                  <a:cubicBezTo>
                    <a:pt x="67461" y="273638"/>
                    <a:pt x="67461" y="273638"/>
                    <a:pt x="70113" y="324035"/>
                  </a:cubicBezTo>
                  <a:cubicBezTo>
                    <a:pt x="68787" y="325361"/>
                    <a:pt x="68787" y="325361"/>
                    <a:pt x="70113" y="326688"/>
                  </a:cubicBezTo>
                  <a:close/>
                  <a:moveTo>
                    <a:pt x="176189" y="261701"/>
                  </a:moveTo>
                  <a:cubicBezTo>
                    <a:pt x="177515" y="215282"/>
                    <a:pt x="177515" y="215282"/>
                    <a:pt x="135084" y="215282"/>
                  </a:cubicBezTo>
                  <a:cubicBezTo>
                    <a:pt x="129781" y="215282"/>
                    <a:pt x="123151" y="215282"/>
                    <a:pt x="117847" y="215282"/>
                  </a:cubicBezTo>
                  <a:cubicBezTo>
                    <a:pt x="103262" y="215282"/>
                    <a:pt x="90002" y="215282"/>
                    <a:pt x="75417" y="215282"/>
                  </a:cubicBezTo>
                  <a:cubicBezTo>
                    <a:pt x="74091" y="232524"/>
                    <a:pt x="72765" y="245786"/>
                    <a:pt x="71439" y="261701"/>
                  </a:cubicBezTo>
                  <a:cubicBezTo>
                    <a:pt x="107239" y="261701"/>
                    <a:pt x="140388" y="261701"/>
                    <a:pt x="176189" y="261701"/>
                  </a:cubicBezTo>
                  <a:close/>
                  <a:moveTo>
                    <a:pt x="235856" y="163559"/>
                  </a:moveTo>
                  <a:cubicBezTo>
                    <a:pt x="215967" y="163559"/>
                    <a:pt x="197404" y="163559"/>
                    <a:pt x="177515" y="163559"/>
                  </a:cubicBezTo>
                  <a:cubicBezTo>
                    <a:pt x="178841" y="183452"/>
                    <a:pt x="180166" y="202020"/>
                    <a:pt x="182818" y="219261"/>
                  </a:cubicBezTo>
                  <a:cubicBezTo>
                    <a:pt x="182818" y="223240"/>
                    <a:pt x="188122" y="228545"/>
                    <a:pt x="190774" y="228545"/>
                  </a:cubicBezTo>
                  <a:cubicBezTo>
                    <a:pt x="208011" y="229871"/>
                    <a:pt x="223923" y="228545"/>
                    <a:pt x="242486" y="228545"/>
                  </a:cubicBezTo>
                  <a:cubicBezTo>
                    <a:pt x="241160" y="205999"/>
                    <a:pt x="238508" y="186105"/>
                    <a:pt x="235856" y="163559"/>
                  </a:cubicBezTo>
                  <a:close/>
                  <a:moveTo>
                    <a:pt x="253093" y="328013"/>
                  </a:moveTo>
                  <a:cubicBezTo>
                    <a:pt x="251767" y="314751"/>
                    <a:pt x="250441" y="302815"/>
                    <a:pt x="249115" y="292205"/>
                  </a:cubicBezTo>
                  <a:cubicBezTo>
                    <a:pt x="249115" y="289552"/>
                    <a:pt x="243812" y="286900"/>
                    <a:pt x="241160" y="286900"/>
                  </a:cubicBezTo>
                  <a:cubicBezTo>
                    <a:pt x="225249" y="286900"/>
                    <a:pt x="209337" y="286900"/>
                    <a:pt x="190774" y="286900"/>
                  </a:cubicBezTo>
                  <a:cubicBezTo>
                    <a:pt x="190774" y="298836"/>
                    <a:pt x="190774" y="309446"/>
                    <a:pt x="193426" y="320056"/>
                  </a:cubicBezTo>
                  <a:cubicBezTo>
                    <a:pt x="193426" y="322709"/>
                    <a:pt x="198730" y="328013"/>
                    <a:pt x="202707" y="328013"/>
                  </a:cubicBezTo>
                  <a:cubicBezTo>
                    <a:pt x="218619" y="329340"/>
                    <a:pt x="234530" y="328013"/>
                    <a:pt x="253093" y="328013"/>
                  </a:cubicBezTo>
                  <a:close/>
                  <a:moveTo>
                    <a:pt x="247789" y="276290"/>
                  </a:moveTo>
                  <a:cubicBezTo>
                    <a:pt x="247789" y="264354"/>
                    <a:pt x="246463" y="253744"/>
                    <a:pt x="246463" y="243134"/>
                  </a:cubicBezTo>
                  <a:cubicBezTo>
                    <a:pt x="225249" y="243134"/>
                    <a:pt x="206685" y="243134"/>
                    <a:pt x="186796" y="243134"/>
                  </a:cubicBezTo>
                  <a:cubicBezTo>
                    <a:pt x="188122" y="255070"/>
                    <a:pt x="189448" y="265680"/>
                    <a:pt x="190774" y="276290"/>
                  </a:cubicBezTo>
                  <a:cubicBezTo>
                    <a:pt x="209337" y="276290"/>
                    <a:pt x="227900" y="276290"/>
                    <a:pt x="247789" y="276290"/>
                  </a:cubicBezTo>
                  <a:close/>
                </a:path>
              </a:pathLst>
            </a:custGeom>
            <a:solidFill>
              <a:srgbClr val="FFFFFF"/>
            </a:solidFill>
            <a:ln w="1325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051BA5D-5E95-AC45-DB4F-29D4EE6B1CC6}"/>
                </a:ext>
              </a:extLst>
            </p:cNvPr>
            <p:cNvSpPr/>
            <p:nvPr/>
          </p:nvSpPr>
          <p:spPr>
            <a:xfrm>
              <a:off x="2975474" y="1921343"/>
              <a:ext cx="265387" cy="319626"/>
            </a:xfrm>
            <a:custGeom>
              <a:avLst/>
              <a:gdLst>
                <a:gd name="connsiteX0" fmla="*/ 89037 w 265387"/>
                <a:gd name="connsiteY0" fmla="*/ 250662 h 319626"/>
                <a:gd name="connsiteX1" fmla="*/ 16110 w 265387"/>
                <a:gd name="connsiteY1" fmla="*/ 250662 h 319626"/>
                <a:gd name="connsiteX2" fmla="*/ 199 w 265387"/>
                <a:gd name="connsiteY2" fmla="*/ 234746 h 319626"/>
                <a:gd name="connsiteX3" fmla="*/ 199 w 265387"/>
                <a:gd name="connsiteY3" fmla="*/ 82228 h 319626"/>
                <a:gd name="connsiteX4" fmla="*/ 8155 w 265387"/>
                <a:gd name="connsiteY4" fmla="*/ 61008 h 319626"/>
                <a:gd name="connsiteX5" fmla="*/ 50585 w 265387"/>
                <a:gd name="connsiteY5" fmla="*/ 11937 h 319626"/>
                <a:gd name="connsiteX6" fmla="*/ 71800 w 265387"/>
                <a:gd name="connsiteY6" fmla="*/ 1326 h 319626"/>
                <a:gd name="connsiteX7" fmla="*/ 171245 w 265387"/>
                <a:gd name="connsiteY7" fmla="*/ 0 h 319626"/>
                <a:gd name="connsiteX8" fmla="*/ 187157 w 265387"/>
                <a:gd name="connsiteY8" fmla="*/ 15915 h 319626"/>
                <a:gd name="connsiteX9" fmla="*/ 187157 w 265387"/>
                <a:gd name="connsiteY9" fmla="*/ 86206 h 319626"/>
                <a:gd name="connsiteX10" fmla="*/ 201742 w 265387"/>
                <a:gd name="connsiteY10" fmla="*/ 102121 h 319626"/>
                <a:gd name="connsiteX11" fmla="*/ 250802 w 265387"/>
                <a:gd name="connsiteY11" fmla="*/ 102121 h 319626"/>
                <a:gd name="connsiteX12" fmla="*/ 265388 w 265387"/>
                <a:gd name="connsiteY12" fmla="*/ 118037 h 319626"/>
                <a:gd name="connsiteX13" fmla="*/ 265388 w 265387"/>
                <a:gd name="connsiteY13" fmla="*/ 293101 h 319626"/>
                <a:gd name="connsiteX14" fmla="*/ 240195 w 265387"/>
                <a:gd name="connsiteY14" fmla="*/ 319626 h 319626"/>
                <a:gd name="connsiteX15" fmla="*/ 114230 w 265387"/>
                <a:gd name="connsiteY15" fmla="*/ 319626 h 319626"/>
                <a:gd name="connsiteX16" fmla="*/ 89037 w 265387"/>
                <a:gd name="connsiteY16" fmla="*/ 293101 h 319626"/>
                <a:gd name="connsiteX17" fmla="*/ 89037 w 265387"/>
                <a:gd name="connsiteY17" fmla="*/ 250662 h 319626"/>
                <a:gd name="connsiteX18" fmla="*/ 257432 w 265387"/>
                <a:gd name="connsiteY18" fmla="*/ 225463 h 319626"/>
                <a:gd name="connsiteX19" fmla="*/ 257432 w 265387"/>
                <a:gd name="connsiteY19" fmla="*/ 160476 h 319626"/>
                <a:gd name="connsiteX20" fmla="*/ 241521 w 265387"/>
                <a:gd name="connsiteY20" fmla="*/ 143235 h 319626"/>
                <a:gd name="connsiteX21" fmla="*/ 112904 w 265387"/>
                <a:gd name="connsiteY21" fmla="*/ 143235 h 319626"/>
                <a:gd name="connsiteX22" fmla="*/ 96993 w 265387"/>
                <a:gd name="connsiteY22" fmla="*/ 157824 h 319626"/>
                <a:gd name="connsiteX23" fmla="*/ 96993 w 265387"/>
                <a:gd name="connsiteY23" fmla="*/ 293101 h 319626"/>
                <a:gd name="connsiteX24" fmla="*/ 112904 w 265387"/>
                <a:gd name="connsiteY24" fmla="*/ 309017 h 319626"/>
                <a:gd name="connsiteX25" fmla="*/ 240195 w 265387"/>
                <a:gd name="connsiteY25" fmla="*/ 309017 h 319626"/>
                <a:gd name="connsiteX26" fmla="*/ 257432 w 265387"/>
                <a:gd name="connsiteY26" fmla="*/ 290449 h 319626"/>
                <a:gd name="connsiteX27" fmla="*/ 257432 w 265387"/>
                <a:gd name="connsiteY27" fmla="*/ 225463 h 319626"/>
                <a:gd name="connsiteX28" fmla="*/ 9481 w 265387"/>
                <a:gd name="connsiteY28" fmla="*/ 157824 h 319626"/>
                <a:gd name="connsiteX29" fmla="*/ 9481 w 265387"/>
                <a:gd name="connsiteY29" fmla="*/ 228115 h 319626"/>
                <a:gd name="connsiteX30" fmla="*/ 22740 w 265387"/>
                <a:gd name="connsiteY30" fmla="*/ 241378 h 319626"/>
                <a:gd name="connsiteX31" fmla="*/ 74452 w 265387"/>
                <a:gd name="connsiteY31" fmla="*/ 241378 h 319626"/>
                <a:gd name="connsiteX32" fmla="*/ 90363 w 265387"/>
                <a:gd name="connsiteY32" fmla="*/ 224137 h 319626"/>
                <a:gd name="connsiteX33" fmla="*/ 90363 w 265387"/>
                <a:gd name="connsiteY33" fmla="*/ 116710 h 319626"/>
                <a:gd name="connsiteX34" fmla="*/ 104948 w 265387"/>
                <a:gd name="connsiteY34" fmla="*/ 102121 h 319626"/>
                <a:gd name="connsiteX35" fmla="*/ 163290 w 265387"/>
                <a:gd name="connsiteY35" fmla="*/ 102121 h 319626"/>
                <a:gd name="connsiteX36" fmla="*/ 179201 w 265387"/>
                <a:gd name="connsiteY36" fmla="*/ 86206 h 319626"/>
                <a:gd name="connsiteX37" fmla="*/ 179201 w 265387"/>
                <a:gd name="connsiteY37" fmla="*/ 22546 h 319626"/>
                <a:gd name="connsiteX38" fmla="*/ 165942 w 265387"/>
                <a:gd name="connsiteY38" fmla="*/ 9284 h 319626"/>
                <a:gd name="connsiteX39" fmla="*/ 79755 w 265387"/>
                <a:gd name="connsiteY39" fmla="*/ 9284 h 319626"/>
                <a:gd name="connsiteX40" fmla="*/ 66496 w 265387"/>
                <a:gd name="connsiteY40" fmla="*/ 23873 h 319626"/>
                <a:gd name="connsiteX41" fmla="*/ 66496 w 265387"/>
                <a:gd name="connsiteY41" fmla="*/ 61008 h 319626"/>
                <a:gd name="connsiteX42" fmla="*/ 50585 w 265387"/>
                <a:gd name="connsiteY42" fmla="*/ 76923 h 319626"/>
                <a:gd name="connsiteX43" fmla="*/ 24066 w 265387"/>
                <a:gd name="connsiteY43" fmla="*/ 76923 h 319626"/>
                <a:gd name="connsiteX44" fmla="*/ 8155 w 265387"/>
                <a:gd name="connsiteY44" fmla="*/ 91512 h 319626"/>
                <a:gd name="connsiteX45" fmla="*/ 9481 w 265387"/>
                <a:gd name="connsiteY45" fmla="*/ 157824 h 319626"/>
                <a:gd name="connsiteX46" fmla="*/ 256106 w 265387"/>
                <a:gd name="connsiteY46" fmla="*/ 132625 h 319626"/>
                <a:gd name="connsiteX47" fmla="*/ 240195 w 265387"/>
                <a:gd name="connsiteY47" fmla="*/ 111405 h 319626"/>
                <a:gd name="connsiteX48" fmla="*/ 116882 w 265387"/>
                <a:gd name="connsiteY48" fmla="*/ 111405 h 319626"/>
                <a:gd name="connsiteX49" fmla="*/ 100971 w 265387"/>
                <a:gd name="connsiteY49" fmla="*/ 132625 h 319626"/>
                <a:gd name="connsiteX50" fmla="*/ 256106 w 265387"/>
                <a:gd name="connsiteY50" fmla="*/ 132625 h 319626"/>
                <a:gd name="connsiteX51" fmla="*/ 55889 w 265387"/>
                <a:gd name="connsiteY51" fmla="*/ 26525 h 319626"/>
                <a:gd name="connsiteX52" fmla="*/ 51911 w 265387"/>
                <a:gd name="connsiteY52" fmla="*/ 23873 h 319626"/>
                <a:gd name="connsiteX53" fmla="*/ 18762 w 265387"/>
                <a:gd name="connsiteY53" fmla="*/ 62334 h 319626"/>
                <a:gd name="connsiteX54" fmla="*/ 55889 w 265387"/>
                <a:gd name="connsiteY54" fmla="*/ 41114 h 319626"/>
                <a:gd name="connsiteX55" fmla="*/ 55889 w 265387"/>
                <a:gd name="connsiteY55" fmla="*/ 26525 h 319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5387" h="319626">
                  <a:moveTo>
                    <a:pt x="89037" y="250662"/>
                  </a:moveTo>
                  <a:cubicBezTo>
                    <a:pt x="63844" y="250662"/>
                    <a:pt x="39977" y="250662"/>
                    <a:pt x="16110" y="250662"/>
                  </a:cubicBezTo>
                  <a:cubicBezTo>
                    <a:pt x="4177" y="250662"/>
                    <a:pt x="-1127" y="248009"/>
                    <a:pt x="199" y="234746"/>
                  </a:cubicBezTo>
                  <a:cubicBezTo>
                    <a:pt x="1525" y="184349"/>
                    <a:pt x="199" y="132625"/>
                    <a:pt x="199" y="82228"/>
                  </a:cubicBezTo>
                  <a:cubicBezTo>
                    <a:pt x="199" y="75596"/>
                    <a:pt x="4177" y="66313"/>
                    <a:pt x="8155" y="61008"/>
                  </a:cubicBezTo>
                  <a:cubicBezTo>
                    <a:pt x="21414" y="43766"/>
                    <a:pt x="36000" y="27851"/>
                    <a:pt x="50585" y="11937"/>
                  </a:cubicBezTo>
                  <a:cubicBezTo>
                    <a:pt x="55889" y="6631"/>
                    <a:pt x="65170" y="1326"/>
                    <a:pt x="71800" y="1326"/>
                  </a:cubicBezTo>
                  <a:cubicBezTo>
                    <a:pt x="104948" y="0"/>
                    <a:pt x="138097" y="1326"/>
                    <a:pt x="171245" y="0"/>
                  </a:cubicBezTo>
                  <a:cubicBezTo>
                    <a:pt x="183179" y="0"/>
                    <a:pt x="187157" y="3979"/>
                    <a:pt x="187157" y="15915"/>
                  </a:cubicBezTo>
                  <a:cubicBezTo>
                    <a:pt x="185831" y="39788"/>
                    <a:pt x="187157" y="62334"/>
                    <a:pt x="187157" y="86206"/>
                  </a:cubicBezTo>
                  <a:cubicBezTo>
                    <a:pt x="187157" y="98143"/>
                    <a:pt x="189809" y="102121"/>
                    <a:pt x="201742" y="102121"/>
                  </a:cubicBezTo>
                  <a:cubicBezTo>
                    <a:pt x="217653" y="100795"/>
                    <a:pt x="234891" y="102121"/>
                    <a:pt x="250802" y="102121"/>
                  </a:cubicBezTo>
                  <a:cubicBezTo>
                    <a:pt x="261410" y="102121"/>
                    <a:pt x="265388" y="106100"/>
                    <a:pt x="265388" y="118037"/>
                  </a:cubicBezTo>
                  <a:cubicBezTo>
                    <a:pt x="265388" y="176392"/>
                    <a:pt x="265388" y="234746"/>
                    <a:pt x="265388" y="293101"/>
                  </a:cubicBezTo>
                  <a:cubicBezTo>
                    <a:pt x="265388" y="312995"/>
                    <a:pt x="258758" y="318300"/>
                    <a:pt x="240195" y="319626"/>
                  </a:cubicBezTo>
                  <a:cubicBezTo>
                    <a:pt x="197764" y="319626"/>
                    <a:pt x="156660" y="319626"/>
                    <a:pt x="114230" y="319626"/>
                  </a:cubicBezTo>
                  <a:cubicBezTo>
                    <a:pt x="93015" y="319626"/>
                    <a:pt x="89037" y="314321"/>
                    <a:pt x="89037" y="293101"/>
                  </a:cubicBezTo>
                  <a:cubicBezTo>
                    <a:pt x="89037" y="278513"/>
                    <a:pt x="89037" y="266576"/>
                    <a:pt x="89037" y="250662"/>
                  </a:cubicBezTo>
                  <a:close/>
                  <a:moveTo>
                    <a:pt x="257432" y="225463"/>
                  </a:moveTo>
                  <a:cubicBezTo>
                    <a:pt x="257432" y="204243"/>
                    <a:pt x="257432" y="181696"/>
                    <a:pt x="257432" y="160476"/>
                  </a:cubicBezTo>
                  <a:cubicBezTo>
                    <a:pt x="257432" y="148540"/>
                    <a:pt x="254780" y="143235"/>
                    <a:pt x="241521" y="143235"/>
                  </a:cubicBezTo>
                  <a:cubicBezTo>
                    <a:pt x="199090" y="143235"/>
                    <a:pt x="155334" y="143235"/>
                    <a:pt x="112904" y="143235"/>
                  </a:cubicBezTo>
                  <a:cubicBezTo>
                    <a:pt x="102297" y="143235"/>
                    <a:pt x="96993" y="145888"/>
                    <a:pt x="96993" y="157824"/>
                  </a:cubicBezTo>
                  <a:cubicBezTo>
                    <a:pt x="96993" y="202917"/>
                    <a:pt x="96993" y="248009"/>
                    <a:pt x="96993" y="293101"/>
                  </a:cubicBezTo>
                  <a:cubicBezTo>
                    <a:pt x="96993" y="303712"/>
                    <a:pt x="100971" y="309017"/>
                    <a:pt x="112904" y="309017"/>
                  </a:cubicBezTo>
                  <a:cubicBezTo>
                    <a:pt x="155334" y="309017"/>
                    <a:pt x="197764" y="309017"/>
                    <a:pt x="240195" y="309017"/>
                  </a:cubicBezTo>
                  <a:cubicBezTo>
                    <a:pt x="253454" y="309017"/>
                    <a:pt x="257432" y="303712"/>
                    <a:pt x="257432" y="290449"/>
                  </a:cubicBezTo>
                  <a:cubicBezTo>
                    <a:pt x="257432" y="269229"/>
                    <a:pt x="257432" y="246683"/>
                    <a:pt x="257432" y="225463"/>
                  </a:cubicBezTo>
                  <a:close/>
                  <a:moveTo>
                    <a:pt x="9481" y="157824"/>
                  </a:moveTo>
                  <a:cubicBezTo>
                    <a:pt x="9481" y="181696"/>
                    <a:pt x="9481" y="204243"/>
                    <a:pt x="9481" y="228115"/>
                  </a:cubicBezTo>
                  <a:cubicBezTo>
                    <a:pt x="9481" y="237399"/>
                    <a:pt x="12132" y="241378"/>
                    <a:pt x="22740" y="241378"/>
                  </a:cubicBezTo>
                  <a:cubicBezTo>
                    <a:pt x="39977" y="241378"/>
                    <a:pt x="57214" y="240051"/>
                    <a:pt x="74452" y="241378"/>
                  </a:cubicBezTo>
                  <a:cubicBezTo>
                    <a:pt x="87711" y="242704"/>
                    <a:pt x="90363" y="236073"/>
                    <a:pt x="90363" y="224137"/>
                  </a:cubicBezTo>
                  <a:cubicBezTo>
                    <a:pt x="89037" y="188328"/>
                    <a:pt x="90363" y="152519"/>
                    <a:pt x="90363" y="116710"/>
                  </a:cubicBezTo>
                  <a:cubicBezTo>
                    <a:pt x="90363" y="104774"/>
                    <a:pt x="94341" y="102121"/>
                    <a:pt x="104948" y="102121"/>
                  </a:cubicBezTo>
                  <a:cubicBezTo>
                    <a:pt x="124837" y="102121"/>
                    <a:pt x="144727" y="102121"/>
                    <a:pt x="163290" y="102121"/>
                  </a:cubicBezTo>
                  <a:cubicBezTo>
                    <a:pt x="175224" y="102121"/>
                    <a:pt x="179201" y="98143"/>
                    <a:pt x="179201" y="86206"/>
                  </a:cubicBezTo>
                  <a:cubicBezTo>
                    <a:pt x="179201" y="64987"/>
                    <a:pt x="179201" y="43766"/>
                    <a:pt x="179201" y="22546"/>
                  </a:cubicBezTo>
                  <a:cubicBezTo>
                    <a:pt x="179201" y="13263"/>
                    <a:pt x="175224" y="9284"/>
                    <a:pt x="165942" y="9284"/>
                  </a:cubicBezTo>
                  <a:cubicBezTo>
                    <a:pt x="136771" y="9284"/>
                    <a:pt x="108926" y="9284"/>
                    <a:pt x="79755" y="9284"/>
                  </a:cubicBezTo>
                  <a:cubicBezTo>
                    <a:pt x="69148" y="9284"/>
                    <a:pt x="66496" y="13263"/>
                    <a:pt x="66496" y="23873"/>
                  </a:cubicBezTo>
                  <a:cubicBezTo>
                    <a:pt x="66496" y="35809"/>
                    <a:pt x="66496" y="47745"/>
                    <a:pt x="66496" y="61008"/>
                  </a:cubicBezTo>
                  <a:cubicBezTo>
                    <a:pt x="66496" y="72944"/>
                    <a:pt x="62518" y="78249"/>
                    <a:pt x="50585" y="76923"/>
                  </a:cubicBezTo>
                  <a:cubicBezTo>
                    <a:pt x="41303" y="75596"/>
                    <a:pt x="32021" y="76923"/>
                    <a:pt x="24066" y="76923"/>
                  </a:cubicBezTo>
                  <a:cubicBezTo>
                    <a:pt x="12132" y="75596"/>
                    <a:pt x="8155" y="79575"/>
                    <a:pt x="8155" y="91512"/>
                  </a:cubicBezTo>
                  <a:cubicBezTo>
                    <a:pt x="9481" y="114058"/>
                    <a:pt x="9481" y="136604"/>
                    <a:pt x="9481" y="157824"/>
                  </a:cubicBezTo>
                  <a:close/>
                  <a:moveTo>
                    <a:pt x="256106" y="132625"/>
                  </a:moveTo>
                  <a:cubicBezTo>
                    <a:pt x="258758" y="111405"/>
                    <a:pt x="258758" y="111405"/>
                    <a:pt x="240195" y="111405"/>
                  </a:cubicBezTo>
                  <a:cubicBezTo>
                    <a:pt x="199090" y="111405"/>
                    <a:pt x="157986" y="111405"/>
                    <a:pt x="116882" y="111405"/>
                  </a:cubicBezTo>
                  <a:cubicBezTo>
                    <a:pt x="96993" y="111405"/>
                    <a:pt x="96993" y="112731"/>
                    <a:pt x="100971" y="132625"/>
                  </a:cubicBezTo>
                  <a:cubicBezTo>
                    <a:pt x="152682" y="132625"/>
                    <a:pt x="204394" y="132625"/>
                    <a:pt x="256106" y="132625"/>
                  </a:cubicBezTo>
                  <a:close/>
                  <a:moveTo>
                    <a:pt x="55889" y="26525"/>
                  </a:moveTo>
                  <a:cubicBezTo>
                    <a:pt x="54563" y="25199"/>
                    <a:pt x="53237" y="25199"/>
                    <a:pt x="51911" y="23873"/>
                  </a:cubicBezTo>
                  <a:cubicBezTo>
                    <a:pt x="41303" y="35809"/>
                    <a:pt x="29370" y="49071"/>
                    <a:pt x="18762" y="62334"/>
                  </a:cubicBezTo>
                  <a:cubicBezTo>
                    <a:pt x="47933" y="74270"/>
                    <a:pt x="57214" y="67639"/>
                    <a:pt x="55889" y="41114"/>
                  </a:cubicBezTo>
                  <a:cubicBezTo>
                    <a:pt x="57214" y="35809"/>
                    <a:pt x="55889" y="31830"/>
                    <a:pt x="55889" y="26525"/>
                  </a:cubicBezTo>
                  <a:close/>
                </a:path>
              </a:pathLst>
            </a:custGeom>
            <a:solidFill>
              <a:srgbClr val="FFFFFF"/>
            </a:solidFill>
            <a:ln w="1325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8FDC92E-BC31-9708-21AF-A8CC1AF4196A}"/>
                </a:ext>
              </a:extLst>
            </p:cNvPr>
            <p:cNvSpPr/>
            <p:nvPr/>
          </p:nvSpPr>
          <p:spPr>
            <a:xfrm>
              <a:off x="2986075" y="3903183"/>
              <a:ext cx="202259" cy="290634"/>
            </a:xfrm>
            <a:custGeom>
              <a:avLst/>
              <a:gdLst>
                <a:gd name="connsiteX0" fmla="*/ 130148 w 202259"/>
                <a:gd name="connsiteY0" fmla="*/ 124245 h 290634"/>
                <a:gd name="connsiteX1" fmla="*/ 130148 w 202259"/>
                <a:gd name="connsiteY1" fmla="*/ 181273 h 290634"/>
                <a:gd name="connsiteX2" fmla="*/ 130148 w 202259"/>
                <a:gd name="connsiteY2" fmla="*/ 259522 h 290634"/>
                <a:gd name="connsiteX3" fmla="*/ 115562 w 202259"/>
                <a:gd name="connsiteY3" fmla="*/ 288700 h 290634"/>
                <a:gd name="connsiteX4" fmla="*/ 86391 w 202259"/>
                <a:gd name="connsiteY4" fmla="*/ 280742 h 290634"/>
                <a:gd name="connsiteX5" fmla="*/ 86391 w 202259"/>
                <a:gd name="connsiteY5" fmla="*/ 275437 h 290634"/>
                <a:gd name="connsiteX6" fmla="*/ 81088 w 202259"/>
                <a:gd name="connsiteY6" fmla="*/ 282068 h 290634"/>
                <a:gd name="connsiteX7" fmla="*/ 59872 w 202259"/>
                <a:gd name="connsiteY7" fmla="*/ 290026 h 290634"/>
                <a:gd name="connsiteX8" fmla="*/ 45287 w 202259"/>
                <a:gd name="connsiteY8" fmla="*/ 268806 h 290634"/>
                <a:gd name="connsiteX9" fmla="*/ 43961 w 202259"/>
                <a:gd name="connsiteY9" fmla="*/ 130876 h 290634"/>
                <a:gd name="connsiteX10" fmla="*/ 43961 w 202259"/>
                <a:gd name="connsiteY10" fmla="*/ 113634 h 290634"/>
                <a:gd name="connsiteX11" fmla="*/ 38658 w 202259"/>
                <a:gd name="connsiteY11" fmla="*/ 112308 h 290634"/>
                <a:gd name="connsiteX12" fmla="*/ 34680 w 202259"/>
                <a:gd name="connsiteY12" fmla="*/ 121592 h 290634"/>
                <a:gd name="connsiteX13" fmla="*/ 34680 w 202259"/>
                <a:gd name="connsiteY13" fmla="*/ 152096 h 290634"/>
                <a:gd name="connsiteX14" fmla="*/ 18768 w 202259"/>
                <a:gd name="connsiteY14" fmla="*/ 169337 h 290634"/>
                <a:gd name="connsiteX15" fmla="*/ 1531 w 202259"/>
                <a:gd name="connsiteY15" fmla="*/ 156075 h 290634"/>
                <a:gd name="connsiteX16" fmla="*/ 1531 w 202259"/>
                <a:gd name="connsiteY16" fmla="*/ 99046 h 290634"/>
                <a:gd name="connsiteX17" fmla="*/ 9487 w 202259"/>
                <a:gd name="connsiteY17" fmla="*/ 85783 h 290634"/>
                <a:gd name="connsiteX18" fmla="*/ 51917 w 202259"/>
                <a:gd name="connsiteY18" fmla="*/ 61911 h 290634"/>
                <a:gd name="connsiteX19" fmla="*/ 51917 w 202259"/>
                <a:gd name="connsiteY19" fmla="*/ 23450 h 290634"/>
                <a:gd name="connsiteX20" fmla="*/ 65176 w 202259"/>
                <a:gd name="connsiteY20" fmla="*/ 6208 h 290634"/>
                <a:gd name="connsiteX21" fmla="*/ 104955 w 202259"/>
                <a:gd name="connsiteY21" fmla="*/ 8861 h 290634"/>
                <a:gd name="connsiteX22" fmla="*/ 111584 w 202259"/>
                <a:gd name="connsiteY22" fmla="*/ 60584 h 290634"/>
                <a:gd name="connsiteX23" fmla="*/ 140755 w 202259"/>
                <a:gd name="connsiteY23" fmla="*/ 80478 h 290634"/>
                <a:gd name="connsiteX24" fmla="*/ 184511 w 202259"/>
                <a:gd name="connsiteY24" fmla="*/ 97720 h 290634"/>
                <a:gd name="connsiteX25" fmla="*/ 201748 w 202259"/>
                <a:gd name="connsiteY25" fmla="*/ 114961 h 290634"/>
                <a:gd name="connsiteX26" fmla="*/ 184511 w 202259"/>
                <a:gd name="connsiteY26" fmla="*/ 130876 h 290634"/>
                <a:gd name="connsiteX27" fmla="*/ 132799 w 202259"/>
                <a:gd name="connsiteY27" fmla="*/ 118940 h 290634"/>
                <a:gd name="connsiteX28" fmla="*/ 130148 w 202259"/>
                <a:gd name="connsiteY28" fmla="*/ 124245 h 290634"/>
                <a:gd name="connsiteX29" fmla="*/ 77110 w 202259"/>
                <a:gd name="connsiteY29" fmla="*/ 76500 h 290634"/>
                <a:gd name="connsiteX30" fmla="*/ 17442 w 202259"/>
                <a:gd name="connsiteY30" fmla="*/ 92415 h 290634"/>
                <a:gd name="connsiteX31" fmla="*/ 10813 w 202259"/>
                <a:gd name="connsiteY31" fmla="*/ 105677 h 290634"/>
                <a:gd name="connsiteX32" fmla="*/ 10813 w 202259"/>
                <a:gd name="connsiteY32" fmla="*/ 149443 h 290634"/>
                <a:gd name="connsiteX33" fmla="*/ 18768 w 202259"/>
                <a:gd name="connsiteY33" fmla="*/ 160053 h 290634"/>
                <a:gd name="connsiteX34" fmla="*/ 25398 w 202259"/>
                <a:gd name="connsiteY34" fmla="*/ 148117 h 290634"/>
                <a:gd name="connsiteX35" fmla="*/ 25398 w 202259"/>
                <a:gd name="connsiteY35" fmla="*/ 114961 h 290634"/>
                <a:gd name="connsiteX36" fmla="*/ 46613 w 202259"/>
                <a:gd name="connsiteY36" fmla="*/ 95067 h 290634"/>
                <a:gd name="connsiteX37" fmla="*/ 53243 w 202259"/>
                <a:gd name="connsiteY37" fmla="*/ 113634 h 290634"/>
                <a:gd name="connsiteX38" fmla="*/ 53243 w 202259"/>
                <a:gd name="connsiteY38" fmla="*/ 149443 h 290634"/>
                <a:gd name="connsiteX39" fmla="*/ 119540 w 202259"/>
                <a:gd name="connsiteY39" fmla="*/ 149443 h 290634"/>
                <a:gd name="connsiteX40" fmla="*/ 122192 w 202259"/>
                <a:gd name="connsiteY40" fmla="*/ 104351 h 290634"/>
                <a:gd name="connsiteX41" fmla="*/ 135451 w 202259"/>
                <a:gd name="connsiteY41" fmla="*/ 110982 h 290634"/>
                <a:gd name="connsiteX42" fmla="*/ 179207 w 202259"/>
                <a:gd name="connsiteY42" fmla="*/ 124245 h 290634"/>
                <a:gd name="connsiteX43" fmla="*/ 192467 w 202259"/>
                <a:gd name="connsiteY43" fmla="*/ 116287 h 290634"/>
                <a:gd name="connsiteX44" fmla="*/ 179207 w 202259"/>
                <a:gd name="connsiteY44" fmla="*/ 108329 h 290634"/>
                <a:gd name="connsiteX45" fmla="*/ 132799 w 202259"/>
                <a:gd name="connsiteY45" fmla="*/ 87109 h 290634"/>
                <a:gd name="connsiteX46" fmla="*/ 89043 w 202259"/>
                <a:gd name="connsiteY46" fmla="*/ 75173 h 290634"/>
                <a:gd name="connsiteX47" fmla="*/ 85066 w 202259"/>
                <a:gd name="connsiteY47" fmla="*/ 89762 h 290634"/>
                <a:gd name="connsiteX48" fmla="*/ 81088 w 202259"/>
                <a:gd name="connsiteY48" fmla="*/ 89762 h 290634"/>
                <a:gd name="connsiteX49" fmla="*/ 77110 w 202259"/>
                <a:gd name="connsiteY49" fmla="*/ 76500 h 290634"/>
                <a:gd name="connsiteX50" fmla="*/ 53243 w 202259"/>
                <a:gd name="connsiteY50" fmla="*/ 161379 h 290634"/>
                <a:gd name="connsiteX51" fmla="*/ 53243 w 202259"/>
                <a:gd name="connsiteY51" fmla="*/ 268806 h 290634"/>
                <a:gd name="connsiteX52" fmla="*/ 63850 w 202259"/>
                <a:gd name="connsiteY52" fmla="*/ 279416 h 290634"/>
                <a:gd name="connsiteX53" fmla="*/ 74458 w 202259"/>
                <a:gd name="connsiteY53" fmla="*/ 270132 h 290634"/>
                <a:gd name="connsiteX54" fmla="*/ 75784 w 202259"/>
                <a:gd name="connsiteY54" fmla="*/ 258196 h 290634"/>
                <a:gd name="connsiteX55" fmla="*/ 75784 w 202259"/>
                <a:gd name="connsiteY55" fmla="*/ 198515 h 290634"/>
                <a:gd name="connsiteX56" fmla="*/ 75784 w 202259"/>
                <a:gd name="connsiteY56" fmla="*/ 187904 h 290634"/>
                <a:gd name="connsiteX57" fmla="*/ 87717 w 202259"/>
                <a:gd name="connsiteY57" fmla="*/ 178621 h 290634"/>
                <a:gd name="connsiteX58" fmla="*/ 98325 w 202259"/>
                <a:gd name="connsiteY58" fmla="*/ 189231 h 290634"/>
                <a:gd name="connsiteX59" fmla="*/ 98325 w 202259"/>
                <a:gd name="connsiteY59" fmla="*/ 262175 h 290634"/>
                <a:gd name="connsiteX60" fmla="*/ 108932 w 202259"/>
                <a:gd name="connsiteY60" fmla="*/ 280742 h 290634"/>
                <a:gd name="connsiteX61" fmla="*/ 120866 w 202259"/>
                <a:gd name="connsiteY61" fmla="*/ 262175 h 290634"/>
                <a:gd name="connsiteX62" fmla="*/ 120866 w 202259"/>
                <a:gd name="connsiteY62" fmla="*/ 222387 h 290634"/>
                <a:gd name="connsiteX63" fmla="*/ 120866 w 202259"/>
                <a:gd name="connsiteY63" fmla="*/ 161379 h 290634"/>
                <a:gd name="connsiteX64" fmla="*/ 53243 w 202259"/>
                <a:gd name="connsiteY64" fmla="*/ 161379 h 290634"/>
                <a:gd name="connsiteX65" fmla="*/ 108932 w 202259"/>
                <a:gd name="connsiteY65" fmla="*/ 36712 h 290634"/>
                <a:gd name="connsiteX66" fmla="*/ 82414 w 202259"/>
                <a:gd name="connsiteY66" fmla="*/ 10187 h 290634"/>
                <a:gd name="connsiteX67" fmla="*/ 58547 w 202259"/>
                <a:gd name="connsiteY67" fmla="*/ 38038 h 290634"/>
                <a:gd name="connsiteX68" fmla="*/ 85066 w 202259"/>
                <a:gd name="connsiteY68" fmla="*/ 64563 h 290634"/>
                <a:gd name="connsiteX69" fmla="*/ 108932 w 202259"/>
                <a:gd name="connsiteY69" fmla="*/ 36712 h 29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02259" h="290634">
                  <a:moveTo>
                    <a:pt x="130148" y="124245"/>
                  </a:moveTo>
                  <a:cubicBezTo>
                    <a:pt x="130148" y="142812"/>
                    <a:pt x="130148" y="161379"/>
                    <a:pt x="130148" y="181273"/>
                  </a:cubicBezTo>
                  <a:cubicBezTo>
                    <a:pt x="130148" y="207798"/>
                    <a:pt x="130148" y="232997"/>
                    <a:pt x="130148" y="259522"/>
                  </a:cubicBezTo>
                  <a:cubicBezTo>
                    <a:pt x="130148" y="271458"/>
                    <a:pt x="131474" y="286047"/>
                    <a:pt x="115562" y="288700"/>
                  </a:cubicBezTo>
                  <a:cubicBezTo>
                    <a:pt x="106280" y="290026"/>
                    <a:pt x="95673" y="283395"/>
                    <a:pt x="86391" y="280742"/>
                  </a:cubicBezTo>
                  <a:cubicBezTo>
                    <a:pt x="86391" y="279416"/>
                    <a:pt x="86391" y="276763"/>
                    <a:pt x="86391" y="275437"/>
                  </a:cubicBezTo>
                  <a:cubicBezTo>
                    <a:pt x="85066" y="278090"/>
                    <a:pt x="83740" y="280742"/>
                    <a:pt x="81088" y="282068"/>
                  </a:cubicBezTo>
                  <a:cubicBezTo>
                    <a:pt x="74458" y="286047"/>
                    <a:pt x="65176" y="292678"/>
                    <a:pt x="59872" y="290026"/>
                  </a:cubicBezTo>
                  <a:cubicBezTo>
                    <a:pt x="53243" y="287373"/>
                    <a:pt x="45287" y="276763"/>
                    <a:pt x="45287" y="268806"/>
                  </a:cubicBezTo>
                  <a:cubicBezTo>
                    <a:pt x="43961" y="222387"/>
                    <a:pt x="43961" y="177295"/>
                    <a:pt x="43961" y="130876"/>
                  </a:cubicBezTo>
                  <a:cubicBezTo>
                    <a:pt x="43961" y="125571"/>
                    <a:pt x="43961" y="120266"/>
                    <a:pt x="43961" y="113634"/>
                  </a:cubicBezTo>
                  <a:cubicBezTo>
                    <a:pt x="42635" y="113634"/>
                    <a:pt x="41309" y="112308"/>
                    <a:pt x="38658" y="112308"/>
                  </a:cubicBezTo>
                  <a:cubicBezTo>
                    <a:pt x="37332" y="114961"/>
                    <a:pt x="34680" y="118940"/>
                    <a:pt x="34680" y="121592"/>
                  </a:cubicBezTo>
                  <a:cubicBezTo>
                    <a:pt x="34680" y="132202"/>
                    <a:pt x="34680" y="141486"/>
                    <a:pt x="34680" y="152096"/>
                  </a:cubicBezTo>
                  <a:cubicBezTo>
                    <a:pt x="34680" y="162706"/>
                    <a:pt x="29376" y="170663"/>
                    <a:pt x="18768" y="169337"/>
                  </a:cubicBezTo>
                  <a:cubicBezTo>
                    <a:pt x="12139" y="169337"/>
                    <a:pt x="1531" y="161379"/>
                    <a:pt x="1531" y="156075"/>
                  </a:cubicBezTo>
                  <a:cubicBezTo>
                    <a:pt x="-1121" y="137507"/>
                    <a:pt x="205" y="117613"/>
                    <a:pt x="1531" y="99046"/>
                  </a:cubicBezTo>
                  <a:cubicBezTo>
                    <a:pt x="1531" y="95067"/>
                    <a:pt x="5509" y="88436"/>
                    <a:pt x="9487" y="85783"/>
                  </a:cubicBezTo>
                  <a:cubicBezTo>
                    <a:pt x="24072" y="76500"/>
                    <a:pt x="39983" y="68542"/>
                    <a:pt x="51917" y="61911"/>
                  </a:cubicBezTo>
                  <a:cubicBezTo>
                    <a:pt x="51917" y="49975"/>
                    <a:pt x="50591" y="36712"/>
                    <a:pt x="51917" y="23450"/>
                  </a:cubicBezTo>
                  <a:cubicBezTo>
                    <a:pt x="53243" y="16818"/>
                    <a:pt x="59872" y="11513"/>
                    <a:pt x="65176" y="6208"/>
                  </a:cubicBezTo>
                  <a:cubicBezTo>
                    <a:pt x="77110" y="-3075"/>
                    <a:pt x="93021" y="-1749"/>
                    <a:pt x="104955" y="8861"/>
                  </a:cubicBezTo>
                  <a:cubicBezTo>
                    <a:pt x="119540" y="22123"/>
                    <a:pt x="120866" y="35386"/>
                    <a:pt x="111584" y="60584"/>
                  </a:cubicBezTo>
                  <a:cubicBezTo>
                    <a:pt x="122192" y="67216"/>
                    <a:pt x="132799" y="73847"/>
                    <a:pt x="140755" y="80478"/>
                  </a:cubicBezTo>
                  <a:cubicBezTo>
                    <a:pt x="154014" y="91088"/>
                    <a:pt x="165948" y="100372"/>
                    <a:pt x="184511" y="97720"/>
                  </a:cubicBezTo>
                  <a:cubicBezTo>
                    <a:pt x="196445" y="96393"/>
                    <a:pt x="204400" y="104351"/>
                    <a:pt x="201748" y="114961"/>
                  </a:cubicBezTo>
                  <a:cubicBezTo>
                    <a:pt x="200422" y="121592"/>
                    <a:pt x="191141" y="130876"/>
                    <a:pt x="184511" y="130876"/>
                  </a:cubicBezTo>
                  <a:cubicBezTo>
                    <a:pt x="167274" y="132202"/>
                    <a:pt x="147385" y="136181"/>
                    <a:pt x="132799" y="118940"/>
                  </a:cubicBezTo>
                  <a:cubicBezTo>
                    <a:pt x="132799" y="122918"/>
                    <a:pt x="131474" y="122918"/>
                    <a:pt x="130148" y="124245"/>
                  </a:cubicBezTo>
                  <a:close/>
                  <a:moveTo>
                    <a:pt x="77110" y="76500"/>
                  </a:moveTo>
                  <a:cubicBezTo>
                    <a:pt x="53243" y="69868"/>
                    <a:pt x="34680" y="79152"/>
                    <a:pt x="17442" y="92415"/>
                  </a:cubicBezTo>
                  <a:cubicBezTo>
                    <a:pt x="13464" y="95067"/>
                    <a:pt x="10813" y="100372"/>
                    <a:pt x="10813" y="105677"/>
                  </a:cubicBezTo>
                  <a:cubicBezTo>
                    <a:pt x="9487" y="120266"/>
                    <a:pt x="9487" y="134854"/>
                    <a:pt x="10813" y="149443"/>
                  </a:cubicBezTo>
                  <a:cubicBezTo>
                    <a:pt x="10813" y="153422"/>
                    <a:pt x="16116" y="157401"/>
                    <a:pt x="18768" y="160053"/>
                  </a:cubicBezTo>
                  <a:cubicBezTo>
                    <a:pt x="21420" y="156075"/>
                    <a:pt x="25398" y="152096"/>
                    <a:pt x="25398" y="148117"/>
                  </a:cubicBezTo>
                  <a:cubicBezTo>
                    <a:pt x="26724" y="137507"/>
                    <a:pt x="25398" y="125571"/>
                    <a:pt x="25398" y="114961"/>
                  </a:cubicBezTo>
                  <a:cubicBezTo>
                    <a:pt x="25398" y="107003"/>
                    <a:pt x="41309" y="91088"/>
                    <a:pt x="46613" y="95067"/>
                  </a:cubicBezTo>
                  <a:cubicBezTo>
                    <a:pt x="50591" y="97720"/>
                    <a:pt x="51917" y="107003"/>
                    <a:pt x="53243" y="113634"/>
                  </a:cubicBezTo>
                  <a:cubicBezTo>
                    <a:pt x="54569" y="125571"/>
                    <a:pt x="53243" y="137507"/>
                    <a:pt x="53243" y="149443"/>
                  </a:cubicBezTo>
                  <a:cubicBezTo>
                    <a:pt x="77110" y="149443"/>
                    <a:pt x="98325" y="149443"/>
                    <a:pt x="119540" y="149443"/>
                  </a:cubicBezTo>
                  <a:cubicBezTo>
                    <a:pt x="120866" y="134854"/>
                    <a:pt x="120866" y="120266"/>
                    <a:pt x="122192" y="104351"/>
                  </a:cubicBezTo>
                  <a:cubicBezTo>
                    <a:pt x="128822" y="107003"/>
                    <a:pt x="134125" y="108329"/>
                    <a:pt x="135451" y="110982"/>
                  </a:cubicBezTo>
                  <a:cubicBezTo>
                    <a:pt x="147385" y="126897"/>
                    <a:pt x="163296" y="125571"/>
                    <a:pt x="179207" y="124245"/>
                  </a:cubicBezTo>
                  <a:cubicBezTo>
                    <a:pt x="183185" y="124245"/>
                    <a:pt x="188489" y="118940"/>
                    <a:pt x="192467" y="116287"/>
                  </a:cubicBezTo>
                  <a:cubicBezTo>
                    <a:pt x="188489" y="113634"/>
                    <a:pt x="183185" y="108329"/>
                    <a:pt x="179207" y="108329"/>
                  </a:cubicBezTo>
                  <a:cubicBezTo>
                    <a:pt x="157992" y="112308"/>
                    <a:pt x="146059" y="97720"/>
                    <a:pt x="132799" y="87109"/>
                  </a:cubicBezTo>
                  <a:cubicBezTo>
                    <a:pt x="119540" y="75173"/>
                    <a:pt x="106280" y="69868"/>
                    <a:pt x="89043" y="75173"/>
                  </a:cubicBezTo>
                  <a:cubicBezTo>
                    <a:pt x="87717" y="80478"/>
                    <a:pt x="86391" y="84457"/>
                    <a:pt x="85066" y="89762"/>
                  </a:cubicBezTo>
                  <a:cubicBezTo>
                    <a:pt x="83740" y="89762"/>
                    <a:pt x="82414" y="89762"/>
                    <a:pt x="81088" y="89762"/>
                  </a:cubicBezTo>
                  <a:cubicBezTo>
                    <a:pt x="79762" y="85783"/>
                    <a:pt x="78436" y="80478"/>
                    <a:pt x="77110" y="76500"/>
                  </a:cubicBezTo>
                  <a:close/>
                  <a:moveTo>
                    <a:pt x="53243" y="161379"/>
                  </a:moveTo>
                  <a:cubicBezTo>
                    <a:pt x="53243" y="198515"/>
                    <a:pt x="53243" y="232997"/>
                    <a:pt x="53243" y="268806"/>
                  </a:cubicBezTo>
                  <a:cubicBezTo>
                    <a:pt x="53243" y="272784"/>
                    <a:pt x="59872" y="278090"/>
                    <a:pt x="63850" y="279416"/>
                  </a:cubicBezTo>
                  <a:cubicBezTo>
                    <a:pt x="66502" y="279416"/>
                    <a:pt x="71806" y="274111"/>
                    <a:pt x="74458" y="270132"/>
                  </a:cubicBezTo>
                  <a:cubicBezTo>
                    <a:pt x="75784" y="266153"/>
                    <a:pt x="75784" y="262175"/>
                    <a:pt x="75784" y="258196"/>
                  </a:cubicBezTo>
                  <a:cubicBezTo>
                    <a:pt x="75784" y="238302"/>
                    <a:pt x="75784" y="218408"/>
                    <a:pt x="75784" y="198515"/>
                  </a:cubicBezTo>
                  <a:cubicBezTo>
                    <a:pt x="75784" y="194536"/>
                    <a:pt x="74458" y="190557"/>
                    <a:pt x="75784" y="187904"/>
                  </a:cubicBezTo>
                  <a:cubicBezTo>
                    <a:pt x="78436" y="183926"/>
                    <a:pt x="83740" y="178621"/>
                    <a:pt x="87717" y="178621"/>
                  </a:cubicBezTo>
                  <a:cubicBezTo>
                    <a:pt x="91695" y="178621"/>
                    <a:pt x="96999" y="185252"/>
                    <a:pt x="98325" y="189231"/>
                  </a:cubicBezTo>
                  <a:cubicBezTo>
                    <a:pt x="99651" y="213103"/>
                    <a:pt x="98325" y="238302"/>
                    <a:pt x="98325" y="262175"/>
                  </a:cubicBezTo>
                  <a:cubicBezTo>
                    <a:pt x="98325" y="271458"/>
                    <a:pt x="98325" y="280742"/>
                    <a:pt x="108932" y="280742"/>
                  </a:cubicBezTo>
                  <a:cubicBezTo>
                    <a:pt x="120866" y="280742"/>
                    <a:pt x="120866" y="271458"/>
                    <a:pt x="120866" y="262175"/>
                  </a:cubicBezTo>
                  <a:cubicBezTo>
                    <a:pt x="120866" y="248912"/>
                    <a:pt x="120866" y="235650"/>
                    <a:pt x="120866" y="222387"/>
                  </a:cubicBezTo>
                  <a:cubicBezTo>
                    <a:pt x="120866" y="202493"/>
                    <a:pt x="120866" y="182600"/>
                    <a:pt x="120866" y="161379"/>
                  </a:cubicBezTo>
                  <a:cubicBezTo>
                    <a:pt x="96999" y="161379"/>
                    <a:pt x="77110" y="161379"/>
                    <a:pt x="53243" y="161379"/>
                  </a:cubicBezTo>
                  <a:close/>
                  <a:moveTo>
                    <a:pt x="108932" y="36712"/>
                  </a:moveTo>
                  <a:cubicBezTo>
                    <a:pt x="108932" y="22123"/>
                    <a:pt x="96999" y="10187"/>
                    <a:pt x="82414" y="10187"/>
                  </a:cubicBezTo>
                  <a:cubicBezTo>
                    <a:pt x="69154" y="10187"/>
                    <a:pt x="57221" y="23450"/>
                    <a:pt x="58547" y="38038"/>
                  </a:cubicBezTo>
                  <a:cubicBezTo>
                    <a:pt x="58547" y="52627"/>
                    <a:pt x="70480" y="64563"/>
                    <a:pt x="85066" y="64563"/>
                  </a:cubicBezTo>
                  <a:cubicBezTo>
                    <a:pt x="96999" y="64563"/>
                    <a:pt x="108932" y="51301"/>
                    <a:pt x="108932" y="36712"/>
                  </a:cubicBezTo>
                  <a:close/>
                </a:path>
              </a:pathLst>
            </a:custGeom>
            <a:solidFill>
              <a:srgbClr val="FFFFFF"/>
            </a:solidFill>
            <a:ln w="1325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B5B716B-D05A-53CE-9859-8634F510A70D}"/>
                </a:ext>
              </a:extLst>
            </p:cNvPr>
            <p:cNvSpPr/>
            <p:nvPr/>
          </p:nvSpPr>
          <p:spPr>
            <a:xfrm>
              <a:off x="2943261" y="3280749"/>
              <a:ext cx="173551" cy="304300"/>
            </a:xfrm>
            <a:custGeom>
              <a:avLst/>
              <a:gdLst>
                <a:gd name="connsiteX0" fmla="*/ 147769 w 173551"/>
                <a:gd name="connsiteY0" fmla="*/ 0 h 304300"/>
                <a:gd name="connsiteX1" fmla="*/ 165006 w 173551"/>
                <a:gd name="connsiteY1" fmla="*/ 29178 h 304300"/>
                <a:gd name="connsiteX2" fmla="*/ 172962 w 173551"/>
                <a:gd name="connsiteY2" fmla="*/ 63660 h 304300"/>
                <a:gd name="connsiteX3" fmla="*/ 172962 w 173551"/>
                <a:gd name="connsiteY3" fmla="*/ 263924 h 304300"/>
                <a:gd name="connsiteX4" fmla="*/ 167658 w 173551"/>
                <a:gd name="connsiteY4" fmla="*/ 291775 h 304300"/>
                <a:gd name="connsiteX5" fmla="*/ 151747 w 173551"/>
                <a:gd name="connsiteY5" fmla="*/ 303712 h 304300"/>
                <a:gd name="connsiteX6" fmla="*/ 23130 w 173551"/>
                <a:gd name="connsiteY6" fmla="*/ 303712 h 304300"/>
                <a:gd name="connsiteX7" fmla="*/ 7219 w 173551"/>
                <a:gd name="connsiteY7" fmla="*/ 291775 h 304300"/>
                <a:gd name="connsiteX8" fmla="*/ 589 w 173551"/>
                <a:gd name="connsiteY8" fmla="*/ 250662 h 304300"/>
                <a:gd name="connsiteX9" fmla="*/ 589 w 173551"/>
                <a:gd name="connsiteY9" fmla="*/ 74270 h 304300"/>
                <a:gd name="connsiteX10" fmla="*/ 589 w 173551"/>
                <a:gd name="connsiteY10" fmla="*/ 61008 h 304300"/>
                <a:gd name="connsiteX11" fmla="*/ 39042 w 173551"/>
                <a:gd name="connsiteY11" fmla="*/ 25199 h 304300"/>
                <a:gd name="connsiteX12" fmla="*/ 58931 w 173551"/>
                <a:gd name="connsiteY12" fmla="*/ 9284 h 304300"/>
                <a:gd name="connsiteX13" fmla="*/ 68213 w 173551"/>
                <a:gd name="connsiteY13" fmla="*/ 1326 h 304300"/>
                <a:gd name="connsiteX14" fmla="*/ 147769 w 173551"/>
                <a:gd name="connsiteY14" fmla="*/ 0 h 304300"/>
                <a:gd name="connsiteX15" fmla="*/ 163680 w 173551"/>
                <a:gd name="connsiteY15" fmla="*/ 63660 h 304300"/>
                <a:gd name="connsiteX16" fmla="*/ 19152 w 173551"/>
                <a:gd name="connsiteY16" fmla="*/ 63660 h 304300"/>
                <a:gd name="connsiteX17" fmla="*/ 11197 w 173551"/>
                <a:gd name="connsiteY17" fmla="*/ 76923 h 304300"/>
                <a:gd name="connsiteX18" fmla="*/ 11197 w 173551"/>
                <a:gd name="connsiteY18" fmla="*/ 251988 h 304300"/>
                <a:gd name="connsiteX19" fmla="*/ 24456 w 173551"/>
                <a:gd name="connsiteY19" fmla="*/ 265250 h 304300"/>
                <a:gd name="connsiteX20" fmla="*/ 153073 w 173551"/>
                <a:gd name="connsiteY20" fmla="*/ 265250 h 304300"/>
                <a:gd name="connsiteX21" fmla="*/ 165006 w 173551"/>
                <a:gd name="connsiteY21" fmla="*/ 251988 h 304300"/>
                <a:gd name="connsiteX22" fmla="*/ 165006 w 173551"/>
                <a:gd name="connsiteY22" fmla="*/ 198938 h 304300"/>
                <a:gd name="connsiteX23" fmla="*/ 163680 w 173551"/>
                <a:gd name="connsiteY23" fmla="*/ 63660 h 304300"/>
                <a:gd name="connsiteX24" fmla="*/ 159702 w 173551"/>
                <a:gd name="connsiteY24" fmla="*/ 54376 h 304300"/>
                <a:gd name="connsiteX25" fmla="*/ 146443 w 173551"/>
                <a:gd name="connsiteY25" fmla="*/ 33156 h 304300"/>
                <a:gd name="connsiteX26" fmla="*/ 29760 w 173551"/>
                <a:gd name="connsiteY26" fmla="*/ 33156 h 304300"/>
                <a:gd name="connsiteX27" fmla="*/ 16500 w 173551"/>
                <a:gd name="connsiteY27" fmla="*/ 53050 h 304300"/>
                <a:gd name="connsiteX28" fmla="*/ 159702 w 173551"/>
                <a:gd name="connsiteY28" fmla="*/ 54376 h 304300"/>
                <a:gd name="connsiteX29" fmla="*/ 159702 w 173551"/>
                <a:gd name="connsiteY29" fmla="*/ 274534 h 304300"/>
                <a:gd name="connsiteX30" fmla="*/ 15175 w 173551"/>
                <a:gd name="connsiteY30" fmla="*/ 274534 h 304300"/>
                <a:gd name="connsiteX31" fmla="*/ 32412 w 173551"/>
                <a:gd name="connsiteY31" fmla="*/ 294428 h 304300"/>
                <a:gd name="connsiteX32" fmla="*/ 143791 w 173551"/>
                <a:gd name="connsiteY32" fmla="*/ 294428 h 304300"/>
                <a:gd name="connsiteX33" fmla="*/ 159702 w 173551"/>
                <a:gd name="connsiteY33" fmla="*/ 274534 h 304300"/>
                <a:gd name="connsiteX34" fmla="*/ 107991 w 173551"/>
                <a:gd name="connsiteY34" fmla="*/ 25199 h 304300"/>
                <a:gd name="connsiteX35" fmla="*/ 135835 w 173551"/>
                <a:gd name="connsiteY35" fmla="*/ 25199 h 304300"/>
                <a:gd name="connsiteX36" fmla="*/ 146443 w 173551"/>
                <a:gd name="connsiteY36" fmla="*/ 17241 h 304300"/>
                <a:gd name="connsiteX37" fmla="*/ 137161 w 173551"/>
                <a:gd name="connsiteY37" fmla="*/ 10610 h 304300"/>
                <a:gd name="connsiteX38" fmla="*/ 80146 w 173551"/>
                <a:gd name="connsiteY38" fmla="*/ 10610 h 304300"/>
                <a:gd name="connsiteX39" fmla="*/ 69538 w 173551"/>
                <a:gd name="connsiteY39" fmla="*/ 18568 h 304300"/>
                <a:gd name="connsiteX40" fmla="*/ 81472 w 173551"/>
                <a:gd name="connsiteY40" fmla="*/ 26525 h 304300"/>
                <a:gd name="connsiteX41" fmla="*/ 107991 w 173551"/>
                <a:gd name="connsiteY41" fmla="*/ 25199 h 30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73551" h="304300">
                  <a:moveTo>
                    <a:pt x="147769" y="0"/>
                  </a:moveTo>
                  <a:cubicBezTo>
                    <a:pt x="155724" y="11937"/>
                    <a:pt x="162354" y="19894"/>
                    <a:pt x="165006" y="29178"/>
                  </a:cubicBezTo>
                  <a:cubicBezTo>
                    <a:pt x="168984" y="39788"/>
                    <a:pt x="172962" y="53050"/>
                    <a:pt x="172962" y="63660"/>
                  </a:cubicBezTo>
                  <a:cubicBezTo>
                    <a:pt x="174288" y="129973"/>
                    <a:pt x="172962" y="197612"/>
                    <a:pt x="172962" y="263924"/>
                  </a:cubicBezTo>
                  <a:cubicBezTo>
                    <a:pt x="172962" y="273208"/>
                    <a:pt x="171636" y="283818"/>
                    <a:pt x="167658" y="291775"/>
                  </a:cubicBezTo>
                  <a:cubicBezTo>
                    <a:pt x="165006" y="297080"/>
                    <a:pt x="157050" y="302385"/>
                    <a:pt x="151747" y="303712"/>
                  </a:cubicBezTo>
                  <a:cubicBezTo>
                    <a:pt x="109316" y="305038"/>
                    <a:pt x="65560" y="303712"/>
                    <a:pt x="23130" y="303712"/>
                  </a:cubicBezTo>
                  <a:cubicBezTo>
                    <a:pt x="13849" y="303712"/>
                    <a:pt x="9871" y="301059"/>
                    <a:pt x="7219" y="291775"/>
                  </a:cubicBezTo>
                  <a:cubicBezTo>
                    <a:pt x="4567" y="277187"/>
                    <a:pt x="589" y="263924"/>
                    <a:pt x="589" y="250662"/>
                  </a:cubicBezTo>
                  <a:cubicBezTo>
                    <a:pt x="-737" y="192306"/>
                    <a:pt x="589" y="132625"/>
                    <a:pt x="589" y="74270"/>
                  </a:cubicBezTo>
                  <a:cubicBezTo>
                    <a:pt x="589" y="70292"/>
                    <a:pt x="589" y="66313"/>
                    <a:pt x="589" y="61008"/>
                  </a:cubicBezTo>
                  <a:cubicBezTo>
                    <a:pt x="3241" y="30504"/>
                    <a:pt x="9871" y="23873"/>
                    <a:pt x="39042" y="25199"/>
                  </a:cubicBezTo>
                  <a:cubicBezTo>
                    <a:pt x="49649" y="25199"/>
                    <a:pt x="62908" y="27851"/>
                    <a:pt x="58931" y="9284"/>
                  </a:cubicBezTo>
                  <a:cubicBezTo>
                    <a:pt x="58931" y="6631"/>
                    <a:pt x="64234" y="1326"/>
                    <a:pt x="68213" y="1326"/>
                  </a:cubicBezTo>
                  <a:cubicBezTo>
                    <a:pt x="97383" y="0"/>
                    <a:pt x="125228" y="0"/>
                    <a:pt x="147769" y="0"/>
                  </a:cubicBezTo>
                  <a:close/>
                  <a:moveTo>
                    <a:pt x="163680" y="63660"/>
                  </a:moveTo>
                  <a:cubicBezTo>
                    <a:pt x="113294" y="63660"/>
                    <a:pt x="66886" y="63660"/>
                    <a:pt x="19152" y="63660"/>
                  </a:cubicBezTo>
                  <a:cubicBezTo>
                    <a:pt x="16500" y="63660"/>
                    <a:pt x="11197" y="71618"/>
                    <a:pt x="11197" y="76923"/>
                  </a:cubicBezTo>
                  <a:cubicBezTo>
                    <a:pt x="11197" y="135278"/>
                    <a:pt x="11197" y="193633"/>
                    <a:pt x="11197" y="251988"/>
                  </a:cubicBezTo>
                  <a:cubicBezTo>
                    <a:pt x="11197" y="261271"/>
                    <a:pt x="13849" y="265250"/>
                    <a:pt x="24456" y="265250"/>
                  </a:cubicBezTo>
                  <a:cubicBezTo>
                    <a:pt x="66886" y="265250"/>
                    <a:pt x="110642" y="265250"/>
                    <a:pt x="153073" y="265250"/>
                  </a:cubicBezTo>
                  <a:cubicBezTo>
                    <a:pt x="163680" y="265250"/>
                    <a:pt x="166332" y="261271"/>
                    <a:pt x="165006" y="251988"/>
                  </a:cubicBezTo>
                  <a:cubicBezTo>
                    <a:pt x="165006" y="234746"/>
                    <a:pt x="165006" y="217505"/>
                    <a:pt x="165006" y="198938"/>
                  </a:cubicBezTo>
                  <a:cubicBezTo>
                    <a:pt x="163680" y="155171"/>
                    <a:pt x="163680" y="110079"/>
                    <a:pt x="163680" y="63660"/>
                  </a:cubicBezTo>
                  <a:close/>
                  <a:moveTo>
                    <a:pt x="159702" y="54376"/>
                  </a:moveTo>
                  <a:cubicBezTo>
                    <a:pt x="159702" y="43766"/>
                    <a:pt x="162354" y="33156"/>
                    <a:pt x="146443" y="33156"/>
                  </a:cubicBezTo>
                  <a:cubicBezTo>
                    <a:pt x="107991" y="33156"/>
                    <a:pt x="68213" y="33156"/>
                    <a:pt x="29760" y="33156"/>
                  </a:cubicBezTo>
                  <a:cubicBezTo>
                    <a:pt x="15175" y="33156"/>
                    <a:pt x="12523" y="37135"/>
                    <a:pt x="16500" y="53050"/>
                  </a:cubicBezTo>
                  <a:cubicBezTo>
                    <a:pt x="64234" y="54376"/>
                    <a:pt x="110642" y="54376"/>
                    <a:pt x="159702" y="54376"/>
                  </a:cubicBezTo>
                  <a:close/>
                  <a:moveTo>
                    <a:pt x="159702" y="274534"/>
                  </a:moveTo>
                  <a:cubicBezTo>
                    <a:pt x="111968" y="274534"/>
                    <a:pt x="62908" y="274534"/>
                    <a:pt x="15175" y="274534"/>
                  </a:cubicBezTo>
                  <a:cubicBezTo>
                    <a:pt x="13849" y="289123"/>
                    <a:pt x="19152" y="294428"/>
                    <a:pt x="32412" y="294428"/>
                  </a:cubicBezTo>
                  <a:cubicBezTo>
                    <a:pt x="69538" y="294428"/>
                    <a:pt x="106665" y="294428"/>
                    <a:pt x="143791" y="294428"/>
                  </a:cubicBezTo>
                  <a:cubicBezTo>
                    <a:pt x="157050" y="295754"/>
                    <a:pt x="162354" y="289123"/>
                    <a:pt x="159702" y="274534"/>
                  </a:cubicBezTo>
                  <a:close/>
                  <a:moveTo>
                    <a:pt x="107991" y="25199"/>
                  </a:moveTo>
                  <a:cubicBezTo>
                    <a:pt x="117272" y="25199"/>
                    <a:pt x="126554" y="26525"/>
                    <a:pt x="135835" y="25199"/>
                  </a:cubicBezTo>
                  <a:cubicBezTo>
                    <a:pt x="139813" y="25199"/>
                    <a:pt x="142465" y="19894"/>
                    <a:pt x="146443" y="17241"/>
                  </a:cubicBezTo>
                  <a:cubicBezTo>
                    <a:pt x="143791" y="14589"/>
                    <a:pt x="139813" y="10610"/>
                    <a:pt x="137161" y="10610"/>
                  </a:cubicBezTo>
                  <a:cubicBezTo>
                    <a:pt x="118598" y="10610"/>
                    <a:pt x="98709" y="9284"/>
                    <a:pt x="80146" y="10610"/>
                  </a:cubicBezTo>
                  <a:cubicBezTo>
                    <a:pt x="76168" y="10610"/>
                    <a:pt x="73516" y="15915"/>
                    <a:pt x="69538" y="18568"/>
                  </a:cubicBezTo>
                  <a:cubicBezTo>
                    <a:pt x="73516" y="21220"/>
                    <a:pt x="77494" y="25199"/>
                    <a:pt x="81472" y="26525"/>
                  </a:cubicBezTo>
                  <a:cubicBezTo>
                    <a:pt x="89427" y="26525"/>
                    <a:pt x="98709" y="25199"/>
                    <a:pt x="107991" y="25199"/>
                  </a:cubicBezTo>
                  <a:close/>
                </a:path>
              </a:pathLst>
            </a:custGeom>
            <a:solidFill>
              <a:srgbClr val="FFFFFF"/>
            </a:solidFill>
            <a:ln w="1325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71BDD1E-27C6-2520-84DF-6F7740B88ACD}"/>
                </a:ext>
              </a:extLst>
            </p:cNvPr>
            <p:cNvSpPr/>
            <p:nvPr/>
          </p:nvSpPr>
          <p:spPr>
            <a:xfrm>
              <a:off x="3136112" y="3272792"/>
              <a:ext cx="136571" cy="315440"/>
            </a:xfrm>
            <a:custGeom>
              <a:avLst/>
              <a:gdLst>
                <a:gd name="connsiteX0" fmla="*/ 135246 w 136571"/>
                <a:gd name="connsiteY0" fmla="*/ 200263 h 315440"/>
                <a:gd name="connsiteX1" fmla="*/ 135246 w 136571"/>
                <a:gd name="connsiteY1" fmla="*/ 294427 h 315440"/>
                <a:gd name="connsiteX2" fmla="*/ 108727 w 136571"/>
                <a:gd name="connsiteY2" fmla="*/ 314321 h 315440"/>
                <a:gd name="connsiteX3" fmla="*/ 84860 w 136571"/>
                <a:gd name="connsiteY3" fmla="*/ 314321 h 315440"/>
                <a:gd name="connsiteX4" fmla="*/ 47734 w 136571"/>
                <a:gd name="connsiteY4" fmla="*/ 314321 h 315440"/>
                <a:gd name="connsiteX5" fmla="*/ 26519 w 136571"/>
                <a:gd name="connsiteY5" fmla="*/ 314321 h 315440"/>
                <a:gd name="connsiteX6" fmla="*/ 0 w 136571"/>
                <a:gd name="connsiteY6" fmla="*/ 293101 h 315440"/>
                <a:gd name="connsiteX7" fmla="*/ 0 w 136571"/>
                <a:gd name="connsiteY7" fmla="*/ 220157 h 315440"/>
                <a:gd name="connsiteX8" fmla="*/ 0 w 136571"/>
                <a:gd name="connsiteY8" fmla="*/ 118036 h 315440"/>
                <a:gd name="connsiteX9" fmla="*/ 31823 w 136571"/>
                <a:gd name="connsiteY9" fmla="*/ 50397 h 315440"/>
                <a:gd name="connsiteX10" fmla="*/ 39778 w 136571"/>
                <a:gd name="connsiteY10" fmla="*/ 21220 h 315440"/>
                <a:gd name="connsiteX11" fmla="*/ 62319 w 136571"/>
                <a:gd name="connsiteY11" fmla="*/ 0 h 315440"/>
                <a:gd name="connsiteX12" fmla="*/ 98120 w 136571"/>
                <a:gd name="connsiteY12" fmla="*/ 33156 h 315440"/>
                <a:gd name="connsiteX13" fmla="*/ 106075 w 136571"/>
                <a:gd name="connsiteY13" fmla="*/ 50397 h 315440"/>
                <a:gd name="connsiteX14" fmla="*/ 136572 w 136571"/>
                <a:gd name="connsiteY14" fmla="*/ 116710 h 315440"/>
                <a:gd name="connsiteX15" fmla="*/ 135246 w 136571"/>
                <a:gd name="connsiteY15" fmla="*/ 200263 h 315440"/>
                <a:gd name="connsiteX16" fmla="*/ 9281 w 136571"/>
                <a:gd name="connsiteY16" fmla="*/ 233420 h 315440"/>
                <a:gd name="connsiteX17" fmla="*/ 124639 w 136571"/>
                <a:gd name="connsiteY17" fmla="*/ 233420 h 315440"/>
                <a:gd name="connsiteX18" fmla="*/ 124639 w 136571"/>
                <a:gd name="connsiteY18" fmla="*/ 122015 h 315440"/>
                <a:gd name="connsiteX19" fmla="*/ 18563 w 136571"/>
                <a:gd name="connsiteY19" fmla="*/ 122015 h 315440"/>
                <a:gd name="connsiteX20" fmla="*/ 9281 w 136571"/>
                <a:gd name="connsiteY20" fmla="*/ 131299 h 315440"/>
                <a:gd name="connsiteX21" fmla="*/ 9281 w 136571"/>
                <a:gd name="connsiteY21" fmla="*/ 233420 h 315440"/>
                <a:gd name="connsiteX22" fmla="*/ 125965 w 136571"/>
                <a:gd name="connsiteY22" fmla="*/ 244030 h 315440"/>
                <a:gd name="connsiteX23" fmla="*/ 17237 w 136571"/>
                <a:gd name="connsiteY23" fmla="*/ 244030 h 315440"/>
                <a:gd name="connsiteX24" fmla="*/ 9281 w 136571"/>
                <a:gd name="connsiteY24" fmla="*/ 254640 h 315440"/>
                <a:gd name="connsiteX25" fmla="*/ 9281 w 136571"/>
                <a:gd name="connsiteY25" fmla="*/ 291775 h 315440"/>
                <a:gd name="connsiteX26" fmla="*/ 17237 w 136571"/>
                <a:gd name="connsiteY26" fmla="*/ 305038 h 315440"/>
                <a:gd name="connsiteX27" fmla="*/ 33149 w 136571"/>
                <a:gd name="connsiteY27" fmla="*/ 297080 h 315440"/>
                <a:gd name="connsiteX28" fmla="*/ 35800 w 136571"/>
                <a:gd name="connsiteY28" fmla="*/ 285144 h 315440"/>
                <a:gd name="connsiteX29" fmla="*/ 41104 w 136571"/>
                <a:gd name="connsiteY29" fmla="*/ 282491 h 315440"/>
                <a:gd name="connsiteX30" fmla="*/ 68949 w 136571"/>
                <a:gd name="connsiteY30" fmla="*/ 306363 h 315440"/>
                <a:gd name="connsiteX31" fmla="*/ 99446 w 136571"/>
                <a:gd name="connsiteY31" fmla="*/ 283817 h 315440"/>
                <a:gd name="connsiteX32" fmla="*/ 104749 w 136571"/>
                <a:gd name="connsiteY32" fmla="*/ 294427 h 315440"/>
                <a:gd name="connsiteX33" fmla="*/ 119335 w 136571"/>
                <a:gd name="connsiteY33" fmla="*/ 306363 h 315440"/>
                <a:gd name="connsiteX34" fmla="*/ 127291 w 136571"/>
                <a:gd name="connsiteY34" fmla="*/ 293101 h 315440"/>
                <a:gd name="connsiteX35" fmla="*/ 125965 w 136571"/>
                <a:gd name="connsiteY35" fmla="*/ 244030 h 315440"/>
                <a:gd name="connsiteX36" fmla="*/ 125965 w 136571"/>
                <a:gd name="connsiteY36" fmla="*/ 112731 h 315440"/>
                <a:gd name="connsiteX37" fmla="*/ 107401 w 136571"/>
                <a:gd name="connsiteY37" fmla="*/ 64986 h 315440"/>
                <a:gd name="connsiteX38" fmla="*/ 54364 w 136571"/>
                <a:gd name="connsiteY38" fmla="*/ 53050 h 315440"/>
                <a:gd name="connsiteX39" fmla="*/ 10607 w 136571"/>
                <a:gd name="connsiteY39" fmla="*/ 112731 h 315440"/>
                <a:gd name="connsiteX40" fmla="*/ 125965 w 136571"/>
                <a:gd name="connsiteY40" fmla="*/ 112731 h 315440"/>
                <a:gd name="connsiteX41" fmla="*/ 50386 w 136571"/>
                <a:gd name="connsiteY41" fmla="*/ 42440 h 315440"/>
                <a:gd name="connsiteX42" fmla="*/ 87512 w 136571"/>
                <a:gd name="connsiteY42" fmla="*/ 42440 h 315440"/>
                <a:gd name="connsiteX43" fmla="*/ 87512 w 136571"/>
                <a:gd name="connsiteY43" fmla="*/ 11936 h 315440"/>
                <a:gd name="connsiteX44" fmla="*/ 50386 w 136571"/>
                <a:gd name="connsiteY44" fmla="*/ 42440 h 31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6571" h="315440">
                  <a:moveTo>
                    <a:pt x="135246" y="200263"/>
                  </a:moveTo>
                  <a:cubicBezTo>
                    <a:pt x="135246" y="232094"/>
                    <a:pt x="135246" y="262597"/>
                    <a:pt x="135246" y="294427"/>
                  </a:cubicBezTo>
                  <a:cubicBezTo>
                    <a:pt x="135246" y="311669"/>
                    <a:pt x="127291" y="318300"/>
                    <a:pt x="108727" y="314321"/>
                  </a:cubicBezTo>
                  <a:cubicBezTo>
                    <a:pt x="100772" y="312995"/>
                    <a:pt x="92816" y="314321"/>
                    <a:pt x="84860" y="314321"/>
                  </a:cubicBezTo>
                  <a:cubicBezTo>
                    <a:pt x="72927" y="314321"/>
                    <a:pt x="59667" y="314321"/>
                    <a:pt x="47734" y="314321"/>
                  </a:cubicBezTo>
                  <a:cubicBezTo>
                    <a:pt x="41104" y="314321"/>
                    <a:pt x="33149" y="312995"/>
                    <a:pt x="26519" y="314321"/>
                  </a:cubicBezTo>
                  <a:cubicBezTo>
                    <a:pt x="9281" y="316974"/>
                    <a:pt x="0" y="311669"/>
                    <a:pt x="0" y="293101"/>
                  </a:cubicBezTo>
                  <a:cubicBezTo>
                    <a:pt x="0" y="269229"/>
                    <a:pt x="0" y="244030"/>
                    <a:pt x="0" y="220157"/>
                  </a:cubicBezTo>
                  <a:cubicBezTo>
                    <a:pt x="0" y="185675"/>
                    <a:pt x="0" y="152519"/>
                    <a:pt x="0" y="118036"/>
                  </a:cubicBezTo>
                  <a:cubicBezTo>
                    <a:pt x="0" y="90185"/>
                    <a:pt x="9281" y="67638"/>
                    <a:pt x="31823" y="50397"/>
                  </a:cubicBezTo>
                  <a:cubicBezTo>
                    <a:pt x="42430" y="42440"/>
                    <a:pt x="39778" y="31830"/>
                    <a:pt x="39778" y="21220"/>
                  </a:cubicBezTo>
                  <a:cubicBezTo>
                    <a:pt x="39778" y="0"/>
                    <a:pt x="39778" y="0"/>
                    <a:pt x="62319" y="0"/>
                  </a:cubicBezTo>
                  <a:cubicBezTo>
                    <a:pt x="96794" y="0"/>
                    <a:pt x="96794" y="0"/>
                    <a:pt x="98120" y="33156"/>
                  </a:cubicBezTo>
                  <a:cubicBezTo>
                    <a:pt x="98120" y="38461"/>
                    <a:pt x="102097" y="46419"/>
                    <a:pt x="106075" y="50397"/>
                  </a:cubicBezTo>
                  <a:cubicBezTo>
                    <a:pt x="124639" y="68965"/>
                    <a:pt x="136572" y="88859"/>
                    <a:pt x="136572" y="116710"/>
                  </a:cubicBezTo>
                  <a:cubicBezTo>
                    <a:pt x="133920" y="144561"/>
                    <a:pt x="135246" y="172413"/>
                    <a:pt x="135246" y="200263"/>
                  </a:cubicBezTo>
                  <a:close/>
                  <a:moveTo>
                    <a:pt x="9281" y="233420"/>
                  </a:moveTo>
                  <a:cubicBezTo>
                    <a:pt x="47734" y="233420"/>
                    <a:pt x="87512" y="233420"/>
                    <a:pt x="124639" y="233420"/>
                  </a:cubicBezTo>
                  <a:cubicBezTo>
                    <a:pt x="124639" y="196285"/>
                    <a:pt x="124639" y="159150"/>
                    <a:pt x="124639" y="122015"/>
                  </a:cubicBezTo>
                  <a:cubicBezTo>
                    <a:pt x="88838" y="122015"/>
                    <a:pt x="54364" y="122015"/>
                    <a:pt x="18563" y="122015"/>
                  </a:cubicBezTo>
                  <a:cubicBezTo>
                    <a:pt x="14585" y="122015"/>
                    <a:pt x="9281" y="128646"/>
                    <a:pt x="9281" y="131299"/>
                  </a:cubicBezTo>
                  <a:cubicBezTo>
                    <a:pt x="7956" y="165781"/>
                    <a:pt x="9281" y="198938"/>
                    <a:pt x="9281" y="233420"/>
                  </a:cubicBezTo>
                  <a:close/>
                  <a:moveTo>
                    <a:pt x="125965" y="244030"/>
                  </a:moveTo>
                  <a:cubicBezTo>
                    <a:pt x="87512" y="244030"/>
                    <a:pt x="53038" y="244030"/>
                    <a:pt x="17237" y="244030"/>
                  </a:cubicBezTo>
                  <a:cubicBezTo>
                    <a:pt x="14585" y="244030"/>
                    <a:pt x="9281" y="250661"/>
                    <a:pt x="9281" y="254640"/>
                  </a:cubicBezTo>
                  <a:cubicBezTo>
                    <a:pt x="7956" y="266576"/>
                    <a:pt x="7956" y="279838"/>
                    <a:pt x="9281" y="291775"/>
                  </a:cubicBezTo>
                  <a:cubicBezTo>
                    <a:pt x="9281" y="297080"/>
                    <a:pt x="14585" y="305038"/>
                    <a:pt x="17237" y="305038"/>
                  </a:cubicBezTo>
                  <a:cubicBezTo>
                    <a:pt x="22541" y="305038"/>
                    <a:pt x="27845" y="301059"/>
                    <a:pt x="33149" y="297080"/>
                  </a:cubicBezTo>
                  <a:cubicBezTo>
                    <a:pt x="35800" y="294427"/>
                    <a:pt x="35800" y="289122"/>
                    <a:pt x="35800" y="285144"/>
                  </a:cubicBezTo>
                  <a:cubicBezTo>
                    <a:pt x="37126" y="283817"/>
                    <a:pt x="38452" y="283817"/>
                    <a:pt x="41104" y="282491"/>
                  </a:cubicBezTo>
                  <a:cubicBezTo>
                    <a:pt x="41104" y="303711"/>
                    <a:pt x="53038" y="306363"/>
                    <a:pt x="68949" y="306363"/>
                  </a:cubicBezTo>
                  <a:cubicBezTo>
                    <a:pt x="84860" y="306363"/>
                    <a:pt x="98120" y="303711"/>
                    <a:pt x="99446" y="283817"/>
                  </a:cubicBezTo>
                  <a:cubicBezTo>
                    <a:pt x="102097" y="289122"/>
                    <a:pt x="103423" y="291775"/>
                    <a:pt x="104749" y="294427"/>
                  </a:cubicBezTo>
                  <a:cubicBezTo>
                    <a:pt x="108727" y="298406"/>
                    <a:pt x="114031" y="302385"/>
                    <a:pt x="119335" y="306363"/>
                  </a:cubicBezTo>
                  <a:cubicBezTo>
                    <a:pt x="121987" y="302385"/>
                    <a:pt x="125965" y="297080"/>
                    <a:pt x="127291" y="293101"/>
                  </a:cubicBezTo>
                  <a:cubicBezTo>
                    <a:pt x="125965" y="278513"/>
                    <a:pt x="125965" y="262597"/>
                    <a:pt x="125965" y="244030"/>
                  </a:cubicBezTo>
                  <a:close/>
                  <a:moveTo>
                    <a:pt x="125965" y="112731"/>
                  </a:moveTo>
                  <a:cubicBezTo>
                    <a:pt x="128616" y="92838"/>
                    <a:pt x="119335" y="78249"/>
                    <a:pt x="107401" y="64986"/>
                  </a:cubicBezTo>
                  <a:cubicBezTo>
                    <a:pt x="92816" y="46419"/>
                    <a:pt x="72927" y="54376"/>
                    <a:pt x="54364" y="53050"/>
                  </a:cubicBezTo>
                  <a:cubicBezTo>
                    <a:pt x="31823" y="51724"/>
                    <a:pt x="7956" y="83554"/>
                    <a:pt x="10607" y="112731"/>
                  </a:cubicBezTo>
                  <a:cubicBezTo>
                    <a:pt x="47734" y="112731"/>
                    <a:pt x="86186" y="112731"/>
                    <a:pt x="125965" y="112731"/>
                  </a:cubicBezTo>
                  <a:close/>
                  <a:moveTo>
                    <a:pt x="50386" y="42440"/>
                  </a:moveTo>
                  <a:cubicBezTo>
                    <a:pt x="63645" y="42440"/>
                    <a:pt x="75579" y="42440"/>
                    <a:pt x="87512" y="42440"/>
                  </a:cubicBezTo>
                  <a:cubicBezTo>
                    <a:pt x="87512" y="31830"/>
                    <a:pt x="87512" y="22546"/>
                    <a:pt x="87512" y="11936"/>
                  </a:cubicBezTo>
                  <a:cubicBezTo>
                    <a:pt x="45082" y="10610"/>
                    <a:pt x="43756" y="11936"/>
                    <a:pt x="50386" y="42440"/>
                  </a:cubicBezTo>
                  <a:close/>
                </a:path>
              </a:pathLst>
            </a:custGeom>
            <a:solidFill>
              <a:srgbClr val="FFFFFF"/>
            </a:solidFill>
            <a:ln w="1325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A8FC2EF-F592-C4D2-0492-F01D49BCAD53}"/>
                </a:ext>
              </a:extLst>
            </p:cNvPr>
            <p:cNvSpPr/>
            <p:nvPr/>
          </p:nvSpPr>
          <p:spPr>
            <a:xfrm>
              <a:off x="3130607" y="4046451"/>
              <a:ext cx="98518" cy="145432"/>
            </a:xfrm>
            <a:custGeom>
              <a:avLst/>
              <a:gdLst>
                <a:gd name="connsiteX0" fmla="*/ 28046 w 98518"/>
                <a:gd name="connsiteY0" fmla="*/ 36680 h 145432"/>
                <a:gd name="connsiteX1" fmla="*/ 32024 w 98518"/>
                <a:gd name="connsiteY1" fmla="*/ 2198 h 145432"/>
                <a:gd name="connsiteX2" fmla="*/ 50587 w 98518"/>
                <a:gd name="connsiteY2" fmla="*/ 871 h 145432"/>
                <a:gd name="connsiteX3" fmla="*/ 57217 w 98518"/>
                <a:gd name="connsiteY3" fmla="*/ 36680 h 145432"/>
                <a:gd name="connsiteX4" fmla="*/ 81084 w 98518"/>
                <a:gd name="connsiteY4" fmla="*/ 36680 h 145432"/>
                <a:gd name="connsiteX5" fmla="*/ 98321 w 98518"/>
                <a:gd name="connsiteY5" fmla="*/ 53921 h 145432"/>
                <a:gd name="connsiteX6" fmla="*/ 94343 w 98518"/>
                <a:gd name="connsiteY6" fmla="*/ 133496 h 145432"/>
                <a:gd name="connsiteX7" fmla="*/ 81084 w 98518"/>
                <a:gd name="connsiteY7" fmla="*/ 145432 h 145432"/>
                <a:gd name="connsiteX8" fmla="*/ 16113 w 98518"/>
                <a:gd name="connsiteY8" fmla="*/ 145432 h 145432"/>
                <a:gd name="connsiteX9" fmla="*/ 5505 w 98518"/>
                <a:gd name="connsiteY9" fmla="*/ 134823 h 145432"/>
                <a:gd name="connsiteX10" fmla="*/ 202 w 98518"/>
                <a:gd name="connsiteY10" fmla="*/ 51269 h 145432"/>
                <a:gd name="connsiteX11" fmla="*/ 13461 w 98518"/>
                <a:gd name="connsiteY11" fmla="*/ 38006 h 145432"/>
                <a:gd name="connsiteX12" fmla="*/ 28046 w 98518"/>
                <a:gd name="connsiteY12" fmla="*/ 36680 h 145432"/>
                <a:gd name="connsiteX13" fmla="*/ 16113 w 98518"/>
                <a:gd name="connsiteY13" fmla="*/ 133496 h 145432"/>
                <a:gd name="connsiteX14" fmla="*/ 87714 w 98518"/>
                <a:gd name="connsiteY14" fmla="*/ 133496 h 145432"/>
                <a:gd name="connsiteX15" fmla="*/ 87714 w 98518"/>
                <a:gd name="connsiteY15" fmla="*/ 47290 h 145432"/>
                <a:gd name="connsiteX16" fmla="*/ 10809 w 98518"/>
                <a:gd name="connsiteY16" fmla="*/ 47290 h 145432"/>
                <a:gd name="connsiteX17" fmla="*/ 16113 w 98518"/>
                <a:gd name="connsiteY17" fmla="*/ 133496 h 145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518" h="145432">
                  <a:moveTo>
                    <a:pt x="28046" y="36680"/>
                  </a:moveTo>
                  <a:cubicBezTo>
                    <a:pt x="29372" y="23417"/>
                    <a:pt x="29372" y="12807"/>
                    <a:pt x="32024" y="2198"/>
                  </a:cubicBezTo>
                  <a:cubicBezTo>
                    <a:pt x="32024" y="-455"/>
                    <a:pt x="50587" y="-455"/>
                    <a:pt x="50587" y="871"/>
                  </a:cubicBezTo>
                  <a:cubicBezTo>
                    <a:pt x="54565" y="11481"/>
                    <a:pt x="55891" y="22091"/>
                    <a:pt x="57217" y="36680"/>
                  </a:cubicBezTo>
                  <a:cubicBezTo>
                    <a:pt x="62521" y="36680"/>
                    <a:pt x="71802" y="38006"/>
                    <a:pt x="81084" y="36680"/>
                  </a:cubicBezTo>
                  <a:cubicBezTo>
                    <a:pt x="94343" y="35354"/>
                    <a:pt x="99647" y="39332"/>
                    <a:pt x="98321" y="53921"/>
                  </a:cubicBezTo>
                  <a:cubicBezTo>
                    <a:pt x="95669" y="80446"/>
                    <a:pt x="95669" y="106971"/>
                    <a:pt x="94343" y="133496"/>
                  </a:cubicBezTo>
                  <a:cubicBezTo>
                    <a:pt x="94343" y="142780"/>
                    <a:pt x="90366" y="145432"/>
                    <a:pt x="81084" y="145432"/>
                  </a:cubicBezTo>
                  <a:cubicBezTo>
                    <a:pt x="59869" y="145432"/>
                    <a:pt x="37328" y="145432"/>
                    <a:pt x="16113" y="145432"/>
                  </a:cubicBezTo>
                  <a:cubicBezTo>
                    <a:pt x="12135" y="145432"/>
                    <a:pt x="5505" y="138801"/>
                    <a:pt x="5505" y="134823"/>
                  </a:cubicBezTo>
                  <a:cubicBezTo>
                    <a:pt x="2853" y="106971"/>
                    <a:pt x="1527" y="79120"/>
                    <a:pt x="202" y="51269"/>
                  </a:cubicBezTo>
                  <a:cubicBezTo>
                    <a:pt x="-1124" y="41985"/>
                    <a:pt x="4179" y="38006"/>
                    <a:pt x="13461" y="38006"/>
                  </a:cubicBezTo>
                  <a:cubicBezTo>
                    <a:pt x="20091" y="36680"/>
                    <a:pt x="26721" y="36680"/>
                    <a:pt x="28046" y="36680"/>
                  </a:cubicBezTo>
                  <a:close/>
                  <a:moveTo>
                    <a:pt x="16113" y="133496"/>
                  </a:moveTo>
                  <a:cubicBezTo>
                    <a:pt x="39980" y="133496"/>
                    <a:pt x="63847" y="133496"/>
                    <a:pt x="87714" y="133496"/>
                  </a:cubicBezTo>
                  <a:cubicBezTo>
                    <a:pt x="87714" y="104319"/>
                    <a:pt x="87714" y="75141"/>
                    <a:pt x="87714" y="47290"/>
                  </a:cubicBezTo>
                  <a:cubicBezTo>
                    <a:pt x="62521" y="47290"/>
                    <a:pt x="36002" y="47290"/>
                    <a:pt x="10809" y="47290"/>
                  </a:cubicBezTo>
                  <a:cubicBezTo>
                    <a:pt x="12135" y="76467"/>
                    <a:pt x="14787" y="104319"/>
                    <a:pt x="16113" y="133496"/>
                  </a:cubicBezTo>
                  <a:close/>
                </a:path>
              </a:pathLst>
            </a:custGeom>
            <a:solidFill>
              <a:srgbClr val="FFFFFF"/>
            </a:solidFill>
            <a:ln w="13258"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B3CF5B5-B69D-7CA1-84C0-E0E0BBA5A094}"/>
                </a:ext>
              </a:extLst>
            </p:cNvPr>
            <p:cNvSpPr/>
            <p:nvPr/>
          </p:nvSpPr>
          <p:spPr>
            <a:xfrm>
              <a:off x="2982303" y="3511517"/>
              <a:ext cx="96793" cy="8462"/>
            </a:xfrm>
            <a:custGeom>
              <a:avLst/>
              <a:gdLst>
                <a:gd name="connsiteX0" fmla="*/ 96794 w 96793"/>
                <a:gd name="connsiteY0" fmla="*/ 0 h 8462"/>
                <a:gd name="connsiteX1" fmla="*/ 0 w 96793"/>
                <a:gd name="connsiteY1" fmla="*/ 0 h 8462"/>
                <a:gd name="connsiteX2" fmla="*/ 96794 w 96793"/>
                <a:gd name="connsiteY2" fmla="*/ 0 h 8462"/>
              </a:gdLst>
              <a:ahLst/>
              <a:cxnLst>
                <a:cxn ang="0">
                  <a:pos x="connsiteX0" y="connsiteY0"/>
                </a:cxn>
                <a:cxn ang="0">
                  <a:pos x="connsiteX1" y="connsiteY1"/>
                </a:cxn>
                <a:cxn ang="0">
                  <a:pos x="connsiteX2" y="connsiteY2"/>
                </a:cxn>
              </a:cxnLst>
              <a:rect l="l" t="t" r="r" b="b"/>
              <a:pathLst>
                <a:path w="96793" h="8462">
                  <a:moveTo>
                    <a:pt x="96794" y="0"/>
                  </a:moveTo>
                  <a:cubicBezTo>
                    <a:pt x="87512" y="11936"/>
                    <a:pt x="9282" y="10610"/>
                    <a:pt x="0" y="0"/>
                  </a:cubicBezTo>
                  <a:cubicBezTo>
                    <a:pt x="31823" y="0"/>
                    <a:pt x="63645" y="0"/>
                    <a:pt x="96794" y="0"/>
                  </a:cubicBezTo>
                  <a:close/>
                </a:path>
              </a:pathLst>
            </a:custGeom>
            <a:solidFill>
              <a:srgbClr val="FFFFFF"/>
            </a:solidFill>
            <a:ln w="13258"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4A277AC-595C-0707-57F6-9F2BA99CA6BB}"/>
                </a:ext>
              </a:extLst>
            </p:cNvPr>
            <p:cNvSpPr/>
            <p:nvPr/>
          </p:nvSpPr>
          <p:spPr>
            <a:xfrm>
              <a:off x="2982303" y="3368282"/>
              <a:ext cx="94142" cy="8952"/>
            </a:xfrm>
            <a:custGeom>
              <a:avLst/>
              <a:gdLst>
                <a:gd name="connsiteX0" fmla="*/ 0 w 94142"/>
                <a:gd name="connsiteY0" fmla="*/ 0 h 8952"/>
                <a:gd name="connsiteX1" fmla="*/ 94142 w 94142"/>
                <a:gd name="connsiteY1" fmla="*/ 0 h 8952"/>
                <a:gd name="connsiteX2" fmla="*/ 0 w 94142"/>
                <a:gd name="connsiteY2" fmla="*/ 0 h 8952"/>
              </a:gdLst>
              <a:ahLst/>
              <a:cxnLst>
                <a:cxn ang="0">
                  <a:pos x="connsiteX0" y="connsiteY0"/>
                </a:cxn>
                <a:cxn ang="0">
                  <a:pos x="connsiteX1" y="connsiteY1"/>
                </a:cxn>
                <a:cxn ang="0">
                  <a:pos x="connsiteX2" y="connsiteY2"/>
                </a:cxn>
              </a:cxnLst>
              <a:rect l="l" t="t" r="r" b="b"/>
              <a:pathLst>
                <a:path w="94142" h="8952">
                  <a:moveTo>
                    <a:pt x="0" y="0"/>
                  </a:moveTo>
                  <a:cubicBezTo>
                    <a:pt x="31823" y="0"/>
                    <a:pt x="63645" y="0"/>
                    <a:pt x="94142" y="0"/>
                  </a:cubicBezTo>
                  <a:cubicBezTo>
                    <a:pt x="88838" y="11936"/>
                    <a:pt x="9282" y="11936"/>
                    <a:pt x="0" y="0"/>
                  </a:cubicBezTo>
                  <a:close/>
                </a:path>
              </a:pathLst>
            </a:custGeom>
            <a:solidFill>
              <a:srgbClr val="FFFFFF"/>
            </a:solidFill>
            <a:ln w="13258"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13B61935-B3FC-11A2-03DF-191505241F61}"/>
                </a:ext>
              </a:extLst>
            </p:cNvPr>
            <p:cNvSpPr/>
            <p:nvPr/>
          </p:nvSpPr>
          <p:spPr>
            <a:xfrm>
              <a:off x="3162631" y="3477697"/>
              <a:ext cx="79556" cy="11936"/>
            </a:xfrm>
            <a:custGeom>
              <a:avLst/>
              <a:gdLst>
                <a:gd name="connsiteX0" fmla="*/ 0 w 79556"/>
                <a:gd name="connsiteY0" fmla="*/ 5968 h 11936"/>
                <a:gd name="connsiteX1" fmla="*/ 79557 w 79556"/>
                <a:gd name="connsiteY1" fmla="*/ 5968 h 11936"/>
                <a:gd name="connsiteX2" fmla="*/ 0 w 79556"/>
                <a:gd name="connsiteY2" fmla="*/ 5968 h 11936"/>
              </a:gdLst>
              <a:ahLst/>
              <a:cxnLst>
                <a:cxn ang="0">
                  <a:pos x="connsiteX0" y="connsiteY0"/>
                </a:cxn>
                <a:cxn ang="0">
                  <a:pos x="connsiteX1" y="connsiteY1"/>
                </a:cxn>
                <a:cxn ang="0">
                  <a:pos x="connsiteX2" y="connsiteY2"/>
                </a:cxn>
              </a:cxnLst>
              <a:rect l="l" t="t" r="r" b="b"/>
              <a:pathLst>
                <a:path w="79556" h="11936">
                  <a:moveTo>
                    <a:pt x="0" y="5968"/>
                  </a:moveTo>
                  <a:cubicBezTo>
                    <a:pt x="10607" y="-1989"/>
                    <a:pt x="67623" y="-1989"/>
                    <a:pt x="79557" y="5968"/>
                  </a:cubicBezTo>
                  <a:cubicBezTo>
                    <a:pt x="68949" y="13926"/>
                    <a:pt x="11933" y="13926"/>
                    <a:pt x="0" y="5968"/>
                  </a:cubicBezTo>
                  <a:close/>
                </a:path>
              </a:pathLst>
            </a:custGeom>
            <a:solidFill>
              <a:srgbClr val="FFFFFF"/>
            </a:solidFill>
            <a:ln w="13258"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91D7DE0D-8F54-0388-14D6-3C538EE8F945}"/>
                </a:ext>
              </a:extLst>
            </p:cNvPr>
            <p:cNvSpPr/>
            <p:nvPr/>
          </p:nvSpPr>
          <p:spPr>
            <a:xfrm>
              <a:off x="3220972" y="3345736"/>
              <a:ext cx="21215" cy="27850"/>
            </a:xfrm>
            <a:custGeom>
              <a:avLst/>
              <a:gdLst>
                <a:gd name="connsiteX0" fmla="*/ 5304 w 21215"/>
                <a:gd name="connsiteY0" fmla="*/ 0 h 27850"/>
                <a:gd name="connsiteX1" fmla="*/ 21215 w 21215"/>
                <a:gd name="connsiteY1" fmla="*/ 25199 h 27850"/>
                <a:gd name="connsiteX2" fmla="*/ 15911 w 21215"/>
                <a:gd name="connsiteY2" fmla="*/ 27851 h 27850"/>
                <a:gd name="connsiteX3" fmla="*/ 0 w 21215"/>
                <a:gd name="connsiteY3" fmla="*/ 2652 h 27850"/>
                <a:gd name="connsiteX4" fmla="*/ 5304 w 21215"/>
                <a:gd name="connsiteY4" fmla="*/ 0 h 27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5" h="27850">
                  <a:moveTo>
                    <a:pt x="5304" y="0"/>
                  </a:moveTo>
                  <a:cubicBezTo>
                    <a:pt x="14585" y="6631"/>
                    <a:pt x="21215" y="14588"/>
                    <a:pt x="21215" y="25199"/>
                  </a:cubicBezTo>
                  <a:cubicBezTo>
                    <a:pt x="19889" y="26525"/>
                    <a:pt x="18563" y="26525"/>
                    <a:pt x="15911" y="27851"/>
                  </a:cubicBezTo>
                  <a:cubicBezTo>
                    <a:pt x="10607" y="19894"/>
                    <a:pt x="5304" y="10610"/>
                    <a:pt x="0" y="2652"/>
                  </a:cubicBezTo>
                  <a:cubicBezTo>
                    <a:pt x="2652" y="2652"/>
                    <a:pt x="3978" y="1326"/>
                    <a:pt x="5304" y="0"/>
                  </a:cubicBezTo>
                  <a:close/>
                </a:path>
              </a:pathLst>
            </a:custGeom>
            <a:solidFill>
              <a:srgbClr val="FFFFFF"/>
            </a:solidFill>
            <a:ln w="13258"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E0C9E41-359C-9851-86AE-98D64E2FA2B2}"/>
                </a:ext>
              </a:extLst>
            </p:cNvPr>
            <p:cNvSpPr/>
            <p:nvPr/>
          </p:nvSpPr>
          <p:spPr>
            <a:xfrm>
              <a:off x="3158653" y="4107003"/>
              <a:ext cx="7466" cy="57028"/>
            </a:xfrm>
            <a:custGeom>
              <a:avLst/>
              <a:gdLst>
                <a:gd name="connsiteX0" fmla="*/ 0 w 7466"/>
                <a:gd name="connsiteY0" fmla="*/ 0 h 57028"/>
                <a:gd name="connsiteX1" fmla="*/ 0 w 7466"/>
                <a:gd name="connsiteY1" fmla="*/ 57029 h 57028"/>
                <a:gd name="connsiteX2" fmla="*/ 0 w 7466"/>
                <a:gd name="connsiteY2" fmla="*/ 0 h 57028"/>
              </a:gdLst>
              <a:ahLst/>
              <a:cxnLst>
                <a:cxn ang="0">
                  <a:pos x="connsiteX0" y="connsiteY0"/>
                </a:cxn>
                <a:cxn ang="0">
                  <a:pos x="connsiteX1" y="connsiteY1"/>
                </a:cxn>
                <a:cxn ang="0">
                  <a:pos x="connsiteX2" y="connsiteY2"/>
                </a:cxn>
              </a:cxnLst>
              <a:rect l="l" t="t" r="r" b="b"/>
              <a:pathLst>
                <a:path w="7466" h="57028">
                  <a:moveTo>
                    <a:pt x="0" y="0"/>
                  </a:moveTo>
                  <a:cubicBezTo>
                    <a:pt x="9282" y="10610"/>
                    <a:pt x="10608" y="45092"/>
                    <a:pt x="0" y="57029"/>
                  </a:cubicBezTo>
                  <a:cubicBezTo>
                    <a:pt x="0" y="37135"/>
                    <a:pt x="0" y="19894"/>
                    <a:pt x="0" y="0"/>
                  </a:cubicBezTo>
                  <a:close/>
                </a:path>
              </a:pathLst>
            </a:custGeom>
            <a:solidFill>
              <a:srgbClr val="FFFFFF"/>
            </a:solidFill>
            <a:ln w="13258"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F67BCAA-1D14-4B23-4C35-23A5312945E6}"/>
                </a:ext>
              </a:extLst>
            </p:cNvPr>
            <p:cNvSpPr/>
            <p:nvPr/>
          </p:nvSpPr>
          <p:spPr>
            <a:xfrm>
              <a:off x="3198070" y="4108329"/>
              <a:ext cx="8316" cy="54375"/>
            </a:xfrm>
            <a:custGeom>
              <a:avLst/>
              <a:gdLst>
                <a:gd name="connsiteX0" fmla="*/ 8317 w 8316"/>
                <a:gd name="connsiteY0" fmla="*/ 0 h 54375"/>
                <a:gd name="connsiteX1" fmla="*/ 8317 w 8316"/>
                <a:gd name="connsiteY1" fmla="*/ 53050 h 54375"/>
                <a:gd name="connsiteX2" fmla="*/ 3013 w 8316"/>
                <a:gd name="connsiteY2" fmla="*/ 54376 h 54375"/>
                <a:gd name="connsiteX3" fmla="*/ 361 w 8316"/>
                <a:gd name="connsiteY3" fmla="*/ 41113 h 54375"/>
                <a:gd name="connsiteX4" fmla="*/ 8317 w 8316"/>
                <a:gd name="connsiteY4" fmla="*/ 0 h 54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6" h="54375">
                  <a:moveTo>
                    <a:pt x="8317" y="0"/>
                  </a:moveTo>
                  <a:cubicBezTo>
                    <a:pt x="8317" y="17241"/>
                    <a:pt x="8317" y="34482"/>
                    <a:pt x="8317" y="53050"/>
                  </a:cubicBezTo>
                  <a:cubicBezTo>
                    <a:pt x="6991" y="53050"/>
                    <a:pt x="4339" y="54376"/>
                    <a:pt x="3013" y="54376"/>
                  </a:cubicBezTo>
                  <a:cubicBezTo>
                    <a:pt x="1687" y="50397"/>
                    <a:pt x="-964" y="45092"/>
                    <a:pt x="361" y="41113"/>
                  </a:cubicBezTo>
                  <a:cubicBezTo>
                    <a:pt x="3013" y="26525"/>
                    <a:pt x="-4942" y="11936"/>
                    <a:pt x="8317" y="0"/>
                  </a:cubicBezTo>
                  <a:close/>
                </a:path>
              </a:pathLst>
            </a:custGeom>
            <a:solidFill>
              <a:srgbClr val="FFFFFF"/>
            </a:solidFill>
            <a:ln w="13258"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9C7B880-C8F6-6A8F-2ED0-A2B1F816F3F4}"/>
                </a:ext>
              </a:extLst>
            </p:cNvPr>
            <p:cNvSpPr/>
            <p:nvPr/>
          </p:nvSpPr>
          <p:spPr>
            <a:xfrm>
              <a:off x="3178542" y="4108329"/>
              <a:ext cx="5304" cy="53050"/>
            </a:xfrm>
            <a:custGeom>
              <a:avLst/>
              <a:gdLst>
                <a:gd name="connsiteX0" fmla="*/ 0 w 5304"/>
                <a:gd name="connsiteY0" fmla="*/ 53050 h 53050"/>
                <a:gd name="connsiteX1" fmla="*/ 0 w 5304"/>
                <a:gd name="connsiteY1" fmla="*/ 0 h 53050"/>
                <a:gd name="connsiteX2" fmla="*/ 5304 w 5304"/>
                <a:gd name="connsiteY2" fmla="*/ 0 h 53050"/>
                <a:gd name="connsiteX3" fmla="*/ 5304 w 5304"/>
                <a:gd name="connsiteY3" fmla="*/ 53050 h 53050"/>
                <a:gd name="connsiteX4" fmla="*/ 0 w 5304"/>
                <a:gd name="connsiteY4" fmla="*/ 53050 h 5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4" h="53050">
                  <a:moveTo>
                    <a:pt x="0" y="53050"/>
                  </a:moveTo>
                  <a:cubicBezTo>
                    <a:pt x="0" y="35809"/>
                    <a:pt x="0" y="18567"/>
                    <a:pt x="0" y="0"/>
                  </a:cubicBezTo>
                  <a:cubicBezTo>
                    <a:pt x="1326" y="0"/>
                    <a:pt x="2652" y="0"/>
                    <a:pt x="5304" y="0"/>
                  </a:cubicBezTo>
                  <a:cubicBezTo>
                    <a:pt x="5304" y="17241"/>
                    <a:pt x="5304" y="34482"/>
                    <a:pt x="5304" y="53050"/>
                  </a:cubicBezTo>
                  <a:cubicBezTo>
                    <a:pt x="3978" y="53050"/>
                    <a:pt x="2652" y="53050"/>
                    <a:pt x="0" y="53050"/>
                  </a:cubicBezTo>
                  <a:close/>
                </a:path>
              </a:pathLst>
            </a:custGeom>
            <a:solidFill>
              <a:srgbClr val="FFFFFF"/>
            </a:solidFill>
            <a:ln w="13258" cap="flat">
              <a:noFill/>
              <a:prstDash val="solid"/>
              <a:miter/>
            </a:ln>
          </p:spPr>
          <p:txBody>
            <a:bodyPr rtlCol="0" anchor="ctr"/>
            <a:lstStyle/>
            <a:p>
              <a:endParaRPr lang="en-US"/>
            </a:p>
          </p:txBody>
        </p:sp>
      </p:grpSp>
    </p:spTree>
    <p:extLst>
      <p:ext uri="{BB962C8B-B14F-4D97-AF65-F5344CB8AC3E}">
        <p14:creationId xmlns:p14="http://schemas.microsoft.com/office/powerpoint/2010/main" val="31852626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4DCAF84-980F-F240-AA40-EDD38C0B040A}"/>
              </a:ext>
            </a:extLst>
          </p:cNvPr>
          <p:cNvSpPr>
            <a:spLocks noGrp="1"/>
          </p:cNvSpPr>
          <p:nvPr>
            <p:ph type="body" sz="quarter" idx="28"/>
          </p:nvPr>
        </p:nvSpPr>
        <p:spPr/>
        <p:txBody>
          <a:bodyPr anchor="ctr"/>
          <a:lstStyle/>
          <a:p>
            <a:pPr algn="l"/>
            <a:r>
              <a:rPr lang="en-IE"/>
              <a:t>Food &amp; The Circular Economy</a:t>
            </a:r>
          </a:p>
        </p:txBody>
      </p:sp>
      <p:grpSp>
        <p:nvGrpSpPr>
          <p:cNvPr id="7" name="Group 6">
            <a:extLst>
              <a:ext uri="{FF2B5EF4-FFF2-40B4-BE49-F238E27FC236}">
                <a16:creationId xmlns:a16="http://schemas.microsoft.com/office/drawing/2014/main" id="{CCDC8661-5A7F-5164-80FA-1573249F5706}"/>
              </a:ext>
            </a:extLst>
          </p:cNvPr>
          <p:cNvGrpSpPr/>
          <p:nvPr/>
        </p:nvGrpSpPr>
        <p:grpSpPr>
          <a:xfrm>
            <a:off x="10482300" y="618601"/>
            <a:ext cx="901130" cy="901727"/>
            <a:chOff x="5614841" y="786428"/>
            <a:chExt cx="901130" cy="901727"/>
          </a:xfrm>
          <a:solidFill>
            <a:srgbClr val="60220F"/>
          </a:solidFill>
        </p:grpSpPr>
        <p:grpSp>
          <p:nvGrpSpPr>
            <p:cNvPr id="8" name="Graphic 2">
              <a:extLst>
                <a:ext uri="{FF2B5EF4-FFF2-40B4-BE49-F238E27FC236}">
                  <a16:creationId xmlns:a16="http://schemas.microsoft.com/office/drawing/2014/main" id="{01976ECF-F234-3FDB-8E51-7B6A23166F11}"/>
                </a:ext>
              </a:extLst>
            </p:cNvPr>
            <p:cNvGrpSpPr/>
            <p:nvPr/>
          </p:nvGrpSpPr>
          <p:grpSpPr>
            <a:xfrm>
              <a:off x="5715019" y="1058540"/>
              <a:ext cx="543506" cy="445337"/>
              <a:chOff x="5715019" y="1058540"/>
              <a:chExt cx="543506" cy="445337"/>
            </a:xfrm>
            <a:grpFill/>
          </p:grpSpPr>
          <p:sp>
            <p:nvSpPr>
              <p:cNvPr id="10" name="Freeform 210">
                <a:extLst>
                  <a:ext uri="{FF2B5EF4-FFF2-40B4-BE49-F238E27FC236}">
                    <a16:creationId xmlns:a16="http://schemas.microsoft.com/office/drawing/2014/main" id="{04879716-0A1A-67ED-229E-32E825DC7606}"/>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6D6A3A"/>
              </a:solidFill>
              <a:ln w="9028" cap="flat">
                <a:noFill/>
                <a:prstDash val="solid"/>
                <a:miter/>
              </a:ln>
            </p:spPr>
            <p:txBody>
              <a:bodyPr rtlCol="0" anchor="ctr"/>
              <a:lstStyle/>
              <a:p>
                <a:endParaRPr lang="en-US"/>
              </a:p>
            </p:txBody>
          </p:sp>
          <p:sp>
            <p:nvSpPr>
              <p:cNvPr id="11" name="Freeform 211">
                <a:extLst>
                  <a:ext uri="{FF2B5EF4-FFF2-40B4-BE49-F238E27FC236}">
                    <a16:creationId xmlns:a16="http://schemas.microsoft.com/office/drawing/2014/main" id="{FCAA8A80-51A8-FBF0-EFF8-2BEBC678EFF0}"/>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6D6A3A"/>
              </a:solidFill>
              <a:ln w="9028" cap="flat">
                <a:noFill/>
                <a:prstDash val="solid"/>
                <a:miter/>
              </a:ln>
            </p:spPr>
            <p:txBody>
              <a:bodyPr rtlCol="0" anchor="ctr"/>
              <a:lstStyle/>
              <a:p>
                <a:endParaRPr lang="en-US"/>
              </a:p>
            </p:txBody>
          </p:sp>
        </p:grpSp>
        <p:sp>
          <p:nvSpPr>
            <p:cNvPr id="9" name="Freeform 209">
              <a:extLst>
                <a:ext uri="{FF2B5EF4-FFF2-40B4-BE49-F238E27FC236}">
                  <a16:creationId xmlns:a16="http://schemas.microsoft.com/office/drawing/2014/main" id="{D0E9BDED-1166-FFC6-2F55-C402E31459CD}"/>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grpFill/>
            <a:ln w="9028" cap="flat">
              <a:noFill/>
              <a:prstDash val="solid"/>
              <a:miter/>
            </a:ln>
          </p:spPr>
          <p:txBody>
            <a:bodyPr rtlCol="0" anchor="ctr"/>
            <a:lstStyle/>
            <a:p>
              <a:endParaRPr lang="en-US"/>
            </a:p>
          </p:txBody>
        </p:sp>
      </p:grpSp>
      <p:sp>
        <p:nvSpPr>
          <p:cNvPr id="12" name="Text Placeholder 11">
            <a:extLst>
              <a:ext uri="{FF2B5EF4-FFF2-40B4-BE49-F238E27FC236}">
                <a16:creationId xmlns:a16="http://schemas.microsoft.com/office/drawing/2014/main" id="{A366492A-39AF-7791-BF38-8A8587F4537A}"/>
              </a:ext>
            </a:extLst>
          </p:cNvPr>
          <p:cNvSpPr txBox="1">
            <a:spLocks noGrp="1"/>
          </p:cNvSpPr>
          <p:nvPr>
            <p:ph type="body" sz="quarter" idx="27"/>
          </p:nvPr>
        </p:nvSpPr>
        <p:spPr>
          <a:xfrm>
            <a:off x="446331" y="2245887"/>
            <a:ext cx="11096625" cy="3264483"/>
          </a:xfrm>
          <a:prstGeom prst="rect">
            <a:avLst/>
          </a:prstGeom>
          <a:noFill/>
        </p:spPr>
        <p:txBody>
          <a:bodyPr wrap="square">
            <a:spAutoFit/>
          </a:bodyPr>
          <a:lstStyle/>
          <a:p>
            <a:pPr algn="just"/>
            <a:r>
              <a:rPr lang="en-US" sz="2400" dirty="0"/>
              <a:t>B</a:t>
            </a:r>
            <a:r>
              <a:rPr lang="en-US" sz="2400" b="0" i="0" dirty="0">
                <a:effectLst/>
              </a:rPr>
              <a:t>y examining the true cost of the current approach (the linear model) to </a:t>
            </a:r>
            <a:r>
              <a:rPr lang="en-US" dirty="0"/>
              <a:t>smallholders and </a:t>
            </a:r>
            <a:r>
              <a:rPr lang="en-US" sz="2400" b="0" i="0" dirty="0">
                <a:effectLst/>
              </a:rPr>
              <a:t>food production.  we can explore the catalytic role of </a:t>
            </a:r>
            <a:r>
              <a:rPr lang="en-US" sz="2400" dirty="0"/>
              <a:t>the food sector </a:t>
            </a:r>
            <a:r>
              <a:rPr lang="en-US" sz="2400" b="0" i="0" dirty="0">
                <a:effectLst/>
              </a:rPr>
              <a:t>and how we can seize the opportunity to change the </a:t>
            </a:r>
            <a:r>
              <a:rPr lang="en-US" sz="2400" dirty="0"/>
              <a:t>inefficient </a:t>
            </a:r>
            <a:r>
              <a:rPr lang="en-US" sz="2400" b="0" i="0" dirty="0">
                <a:effectLst/>
              </a:rPr>
              <a:t>food system through three ambitions:</a:t>
            </a:r>
          </a:p>
          <a:p>
            <a:pPr algn="just"/>
            <a:endParaRPr lang="en-US" sz="2400" b="0" i="0" dirty="0">
              <a:effectLst/>
            </a:endParaRPr>
          </a:p>
          <a:p>
            <a:pPr algn="just">
              <a:buFont typeface="+mj-lt"/>
              <a:buAutoNum type="arabicPeriod"/>
            </a:pPr>
            <a:r>
              <a:rPr lang="en-US" sz="2400" b="1" i="0" dirty="0">
                <a:effectLst/>
              </a:rPr>
              <a:t>Promoting food grown regeneratively, and locally where appropriate</a:t>
            </a:r>
          </a:p>
          <a:p>
            <a:pPr algn="just">
              <a:buFont typeface="+mj-lt"/>
              <a:buAutoNum type="arabicPeriod"/>
            </a:pPr>
            <a:r>
              <a:rPr lang="en-US" sz="2400" b="1" i="0" dirty="0">
                <a:effectLst/>
              </a:rPr>
              <a:t>Growing and marketing your produce as healthier options (for people &amp; planet)</a:t>
            </a:r>
          </a:p>
          <a:p>
            <a:pPr algn="just">
              <a:buFont typeface="+mj-lt"/>
              <a:buAutoNum type="arabicPeriod"/>
            </a:pPr>
            <a:r>
              <a:rPr lang="en-US" sz="2400" b="1" i="0" dirty="0">
                <a:effectLst/>
              </a:rPr>
              <a:t>Making the most of Produce/food and </a:t>
            </a:r>
            <a:r>
              <a:rPr lang="en-US" sz="2400" b="1" i="0" dirty="0" err="1">
                <a:effectLst/>
              </a:rPr>
              <a:t>minimising</a:t>
            </a:r>
            <a:r>
              <a:rPr lang="en-US" sz="2400" b="1" i="0" dirty="0">
                <a:effectLst/>
              </a:rPr>
              <a:t> waste.</a:t>
            </a:r>
          </a:p>
        </p:txBody>
      </p:sp>
    </p:spTree>
    <p:extLst>
      <p:ext uri="{BB962C8B-B14F-4D97-AF65-F5344CB8AC3E}">
        <p14:creationId xmlns:p14="http://schemas.microsoft.com/office/powerpoint/2010/main" val="27853646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A699AE8-C9EF-314D-B14B-577D75577D74}"/>
              </a:ext>
            </a:extLst>
          </p:cNvPr>
          <p:cNvSpPr>
            <a:spLocks noGrp="1"/>
          </p:cNvSpPr>
          <p:nvPr>
            <p:ph type="body" sz="quarter" idx="18"/>
          </p:nvPr>
        </p:nvSpPr>
        <p:spPr>
          <a:xfrm>
            <a:off x="129396" y="1350073"/>
            <a:ext cx="5966604" cy="3843867"/>
          </a:xfrm>
        </p:spPr>
        <p:txBody>
          <a:bodyPr/>
          <a:lstStyle/>
          <a:p>
            <a:pPr marL="342900" indent="-342900" algn="l">
              <a:lnSpc>
                <a:spcPct val="90000"/>
              </a:lnSpc>
              <a:spcBef>
                <a:spcPts val="1000"/>
              </a:spcBef>
              <a:buFont typeface="Arial,Sans-Serif"/>
              <a:buChar char="•"/>
            </a:pPr>
            <a:r>
              <a:rPr lang="en-US" sz="2400" b="0">
                <a:solidFill>
                  <a:srgbClr val="60220F"/>
                </a:solidFill>
                <a:ea typeface="+mn-lt"/>
                <a:cs typeface="+mn-lt"/>
              </a:rPr>
              <a:t>Once engaged in </a:t>
            </a:r>
            <a:r>
              <a:rPr lang="en-US" sz="2400" b="0" err="1">
                <a:solidFill>
                  <a:srgbClr val="60220F"/>
                </a:solidFill>
                <a:ea typeface="+mn-lt"/>
                <a:cs typeface="+mn-lt"/>
              </a:rPr>
              <a:t>minimising</a:t>
            </a:r>
            <a:r>
              <a:rPr lang="en-US" sz="2400" b="0">
                <a:solidFill>
                  <a:srgbClr val="60220F"/>
                </a:solidFill>
                <a:ea typeface="+mn-lt"/>
                <a:cs typeface="+mn-lt"/>
              </a:rPr>
              <a:t> waste by consistently reviewing  processes it is time to look towards circularity </a:t>
            </a:r>
            <a:r>
              <a:rPr lang="en-US" sz="2400" b="0" i="0">
                <a:solidFill>
                  <a:srgbClr val="60220F"/>
                </a:solidFill>
                <a:effectLst/>
                <a:ea typeface="+mn-lt"/>
                <a:cs typeface="+mn-lt"/>
              </a:rPr>
              <a:t>to </a:t>
            </a:r>
            <a:r>
              <a:rPr lang="en-US" sz="2400" b="0">
                <a:solidFill>
                  <a:srgbClr val="60220F"/>
                </a:solidFill>
                <a:ea typeface="+mn-lt"/>
                <a:cs typeface="+mn-lt"/>
              </a:rPr>
              <a:t>direct unavoidable </a:t>
            </a:r>
            <a:r>
              <a:rPr lang="en-US" sz="2400" b="0" i="0">
                <a:solidFill>
                  <a:srgbClr val="60220F"/>
                </a:solidFill>
                <a:effectLst/>
                <a:ea typeface="+mn-lt"/>
                <a:cs typeface="+mn-lt"/>
              </a:rPr>
              <a:t>waste</a:t>
            </a:r>
            <a:r>
              <a:rPr lang="en-US" sz="2400" b="0">
                <a:solidFill>
                  <a:srgbClr val="60220F"/>
                </a:solidFill>
                <a:ea typeface="+mn-lt"/>
                <a:cs typeface="+mn-lt"/>
              </a:rPr>
              <a:t> towards a new life</a:t>
            </a:r>
            <a:r>
              <a:rPr lang="en-US" sz="2400" b="0" i="0">
                <a:solidFill>
                  <a:srgbClr val="60220F"/>
                </a:solidFill>
                <a:effectLst/>
                <a:ea typeface="+mn-lt"/>
                <a:cs typeface="+mn-lt"/>
              </a:rPr>
              <a:t>.</a:t>
            </a:r>
            <a:r>
              <a:rPr lang="en-US" sz="2400" b="0">
                <a:solidFill>
                  <a:srgbClr val="60220F"/>
                </a:solidFill>
                <a:ea typeface="+mn-lt"/>
                <a:cs typeface="+mn-lt"/>
              </a:rPr>
              <a:t> </a:t>
            </a:r>
          </a:p>
          <a:p>
            <a:pPr marL="342900" indent="-342900" algn="l">
              <a:lnSpc>
                <a:spcPct val="90000"/>
              </a:lnSpc>
              <a:spcBef>
                <a:spcPts val="1000"/>
              </a:spcBef>
              <a:buFont typeface="Arial,Sans-Serif"/>
              <a:buChar char="•"/>
            </a:pPr>
            <a:r>
              <a:rPr lang="en-US" sz="2400" b="0">
                <a:solidFill>
                  <a:srgbClr val="60220F"/>
                </a:solidFill>
                <a:cs typeface="Calibri"/>
              </a:rPr>
              <a:t>This pyramid shows the key steps by which food waste can be directed to more beneficial outcomes, with landfill/incineration at the very bottom!</a:t>
            </a:r>
          </a:p>
          <a:p>
            <a:pPr algn="l"/>
            <a:endParaRPr lang="en-RU" b="0">
              <a:solidFill>
                <a:srgbClr val="60220F"/>
              </a:solidFill>
            </a:endParaRPr>
          </a:p>
        </p:txBody>
      </p:sp>
      <p:sp>
        <p:nvSpPr>
          <p:cNvPr id="6" name="TextBox 5">
            <a:extLst>
              <a:ext uri="{FF2B5EF4-FFF2-40B4-BE49-F238E27FC236}">
                <a16:creationId xmlns:a16="http://schemas.microsoft.com/office/drawing/2014/main" id="{057D101B-C6C2-23A7-C873-22DA0D8CC702}"/>
              </a:ext>
            </a:extLst>
          </p:cNvPr>
          <p:cNvSpPr txBox="1"/>
          <p:nvPr/>
        </p:nvSpPr>
        <p:spPr>
          <a:xfrm rot="21356760">
            <a:off x="7988155" y="1441919"/>
            <a:ext cx="2931856" cy="369332"/>
          </a:xfrm>
          <a:prstGeom prst="rect">
            <a:avLst/>
          </a:prstGeom>
          <a:noFill/>
        </p:spPr>
        <p:txBody>
          <a:bodyPr wrap="square" rtlCol="0">
            <a:spAutoFit/>
          </a:bodyPr>
          <a:lstStyle/>
          <a:p>
            <a:pPr algn="ctr"/>
            <a:r>
              <a:rPr lang="en-US" b="1" dirty="0">
                <a:solidFill>
                  <a:schemeClr val="bg1"/>
                </a:solidFill>
              </a:rPr>
              <a:t>At Source Reduction</a:t>
            </a:r>
            <a:endParaRPr lang="en-IE" b="1" dirty="0">
              <a:solidFill>
                <a:schemeClr val="bg1"/>
              </a:solidFill>
            </a:endParaRPr>
          </a:p>
        </p:txBody>
      </p:sp>
      <p:sp>
        <p:nvSpPr>
          <p:cNvPr id="7" name="TextBox 6">
            <a:extLst>
              <a:ext uri="{FF2B5EF4-FFF2-40B4-BE49-F238E27FC236}">
                <a16:creationId xmlns:a16="http://schemas.microsoft.com/office/drawing/2014/main" id="{2CD6CCA0-3FAE-4D23-826B-D825EC29D571}"/>
              </a:ext>
            </a:extLst>
          </p:cNvPr>
          <p:cNvSpPr txBox="1"/>
          <p:nvPr/>
        </p:nvSpPr>
        <p:spPr>
          <a:xfrm rot="21366894">
            <a:off x="8547154" y="2047738"/>
            <a:ext cx="2100345" cy="369332"/>
          </a:xfrm>
          <a:prstGeom prst="rect">
            <a:avLst/>
          </a:prstGeom>
          <a:noFill/>
        </p:spPr>
        <p:txBody>
          <a:bodyPr wrap="square" rtlCol="0">
            <a:spAutoFit/>
          </a:bodyPr>
          <a:lstStyle/>
          <a:p>
            <a:r>
              <a:rPr lang="en-US" b="1">
                <a:solidFill>
                  <a:schemeClr val="bg1"/>
                </a:solidFill>
              </a:rPr>
              <a:t>Feed Hungry People</a:t>
            </a:r>
            <a:endParaRPr lang="en-IE" b="1">
              <a:solidFill>
                <a:schemeClr val="bg1"/>
              </a:solidFill>
            </a:endParaRPr>
          </a:p>
        </p:txBody>
      </p:sp>
      <p:sp>
        <p:nvSpPr>
          <p:cNvPr id="8" name="TextBox 7">
            <a:extLst>
              <a:ext uri="{FF2B5EF4-FFF2-40B4-BE49-F238E27FC236}">
                <a16:creationId xmlns:a16="http://schemas.microsoft.com/office/drawing/2014/main" id="{0672447F-EF4E-3D92-119E-9D51E3D4A5C0}"/>
              </a:ext>
            </a:extLst>
          </p:cNvPr>
          <p:cNvSpPr txBox="1"/>
          <p:nvPr/>
        </p:nvSpPr>
        <p:spPr>
          <a:xfrm rot="21383441">
            <a:off x="8716718" y="2603791"/>
            <a:ext cx="1775467" cy="369332"/>
          </a:xfrm>
          <a:prstGeom prst="rect">
            <a:avLst/>
          </a:prstGeom>
          <a:noFill/>
        </p:spPr>
        <p:txBody>
          <a:bodyPr wrap="square" rtlCol="0">
            <a:spAutoFit/>
          </a:bodyPr>
          <a:lstStyle/>
          <a:p>
            <a:pPr algn="ctr"/>
            <a:r>
              <a:rPr lang="en-US" b="1">
                <a:solidFill>
                  <a:schemeClr val="bg1"/>
                </a:solidFill>
              </a:rPr>
              <a:t>Feed Animals</a:t>
            </a:r>
            <a:endParaRPr lang="en-IE" b="1">
              <a:solidFill>
                <a:schemeClr val="bg1"/>
              </a:solidFill>
            </a:endParaRPr>
          </a:p>
        </p:txBody>
      </p:sp>
      <p:sp>
        <p:nvSpPr>
          <p:cNvPr id="9" name="TextBox 8">
            <a:extLst>
              <a:ext uri="{FF2B5EF4-FFF2-40B4-BE49-F238E27FC236}">
                <a16:creationId xmlns:a16="http://schemas.microsoft.com/office/drawing/2014/main" id="{6ABBFAE3-4BD7-888C-3E59-7E408D344792}"/>
              </a:ext>
            </a:extLst>
          </p:cNvPr>
          <p:cNvSpPr txBox="1"/>
          <p:nvPr/>
        </p:nvSpPr>
        <p:spPr>
          <a:xfrm rot="21302874">
            <a:off x="8595861" y="3317280"/>
            <a:ext cx="1774123" cy="369332"/>
          </a:xfrm>
          <a:prstGeom prst="rect">
            <a:avLst/>
          </a:prstGeom>
          <a:noFill/>
        </p:spPr>
        <p:txBody>
          <a:bodyPr wrap="square" rtlCol="0">
            <a:spAutoFit/>
          </a:bodyPr>
          <a:lstStyle/>
          <a:p>
            <a:pPr algn="ctr"/>
            <a:r>
              <a:rPr lang="en-US" b="1">
                <a:solidFill>
                  <a:schemeClr val="bg1"/>
                </a:solidFill>
              </a:rPr>
              <a:t>Industrial Uses</a:t>
            </a:r>
            <a:endParaRPr lang="en-IE" b="1">
              <a:solidFill>
                <a:schemeClr val="bg1"/>
              </a:solidFill>
            </a:endParaRPr>
          </a:p>
        </p:txBody>
      </p:sp>
      <p:sp>
        <p:nvSpPr>
          <p:cNvPr id="10" name="TextBox 9">
            <a:extLst>
              <a:ext uri="{FF2B5EF4-FFF2-40B4-BE49-F238E27FC236}">
                <a16:creationId xmlns:a16="http://schemas.microsoft.com/office/drawing/2014/main" id="{084C4105-981E-74C9-9FEA-F4BE6D728311}"/>
              </a:ext>
            </a:extLst>
          </p:cNvPr>
          <p:cNvSpPr txBox="1"/>
          <p:nvPr/>
        </p:nvSpPr>
        <p:spPr>
          <a:xfrm rot="21403909">
            <a:off x="8884953" y="3985287"/>
            <a:ext cx="1453239" cy="369332"/>
          </a:xfrm>
          <a:prstGeom prst="rect">
            <a:avLst/>
          </a:prstGeom>
          <a:noFill/>
        </p:spPr>
        <p:txBody>
          <a:bodyPr wrap="square" rtlCol="0">
            <a:spAutoFit/>
          </a:bodyPr>
          <a:lstStyle/>
          <a:p>
            <a:r>
              <a:rPr lang="en-US" b="1">
                <a:solidFill>
                  <a:schemeClr val="bg1"/>
                </a:solidFill>
              </a:rPr>
              <a:t>Composting</a:t>
            </a:r>
            <a:endParaRPr lang="en-IE" b="1">
              <a:solidFill>
                <a:schemeClr val="bg1"/>
              </a:solidFill>
            </a:endParaRPr>
          </a:p>
        </p:txBody>
      </p:sp>
      <p:sp>
        <p:nvSpPr>
          <p:cNvPr id="11" name="TextBox 10">
            <a:extLst>
              <a:ext uri="{FF2B5EF4-FFF2-40B4-BE49-F238E27FC236}">
                <a16:creationId xmlns:a16="http://schemas.microsoft.com/office/drawing/2014/main" id="{7BE11FD4-7748-6633-1860-EEEEF69A45FD}"/>
              </a:ext>
            </a:extLst>
          </p:cNvPr>
          <p:cNvSpPr txBox="1"/>
          <p:nvPr/>
        </p:nvSpPr>
        <p:spPr>
          <a:xfrm rot="21281646">
            <a:off x="8927580" y="4569431"/>
            <a:ext cx="1110683" cy="523220"/>
          </a:xfrm>
          <a:prstGeom prst="rect">
            <a:avLst/>
          </a:prstGeom>
          <a:noFill/>
        </p:spPr>
        <p:txBody>
          <a:bodyPr wrap="square" rtlCol="0">
            <a:spAutoFit/>
          </a:bodyPr>
          <a:lstStyle/>
          <a:p>
            <a:r>
              <a:rPr lang="en-US" sz="1400" b="1">
                <a:solidFill>
                  <a:schemeClr val="bg1"/>
                </a:solidFill>
              </a:rPr>
              <a:t>Landfill/</a:t>
            </a:r>
          </a:p>
          <a:p>
            <a:r>
              <a:rPr lang="en-US" sz="1400" b="1">
                <a:solidFill>
                  <a:schemeClr val="bg1"/>
                </a:solidFill>
              </a:rPr>
              <a:t>Incineration</a:t>
            </a:r>
            <a:endParaRPr lang="en-IE" sz="1400" b="1">
              <a:solidFill>
                <a:schemeClr val="bg1"/>
              </a:solidFill>
            </a:endParaRPr>
          </a:p>
        </p:txBody>
      </p:sp>
      <p:sp>
        <p:nvSpPr>
          <p:cNvPr id="12" name="Text Placeholder 3">
            <a:extLst>
              <a:ext uri="{FF2B5EF4-FFF2-40B4-BE49-F238E27FC236}">
                <a16:creationId xmlns:a16="http://schemas.microsoft.com/office/drawing/2014/main" id="{BC6BB7FD-E41C-87C1-15DB-BA1F16952F73}"/>
              </a:ext>
            </a:extLst>
          </p:cNvPr>
          <p:cNvSpPr txBox="1">
            <a:spLocks/>
          </p:cNvSpPr>
          <p:nvPr/>
        </p:nvSpPr>
        <p:spPr>
          <a:xfrm>
            <a:off x="0" y="127907"/>
            <a:ext cx="6482545" cy="1210837"/>
          </a:xfrm>
          <a:prstGeom prst="rect">
            <a:avLst/>
          </a:prstGeom>
          <a:noFill/>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2400" b="1" kern="1200">
                <a:solidFill>
                  <a:srgbClr val="A23B2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sz="3600"/>
              <a:t>Food &amp; The Circular Economy</a:t>
            </a:r>
          </a:p>
        </p:txBody>
      </p:sp>
      <p:sp>
        <p:nvSpPr>
          <p:cNvPr id="48" name="Freeform 47">
            <a:extLst>
              <a:ext uri="{FF2B5EF4-FFF2-40B4-BE49-F238E27FC236}">
                <a16:creationId xmlns:a16="http://schemas.microsoft.com/office/drawing/2014/main" id="{DF536D03-8CF6-A916-EC4B-7332E7EECD86}"/>
              </a:ext>
            </a:extLst>
          </p:cNvPr>
          <p:cNvSpPr/>
          <p:nvPr/>
        </p:nvSpPr>
        <p:spPr>
          <a:xfrm>
            <a:off x="6359348" y="1171972"/>
            <a:ext cx="5517973" cy="836676"/>
          </a:xfrm>
          <a:custGeom>
            <a:avLst/>
            <a:gdLst>
              <a:gd name="connsiteX0" fmla="*/ 5517973 w 5517973"/>
              <a:gd name="connsiteY0" fmla="*/ 0 h 836676"/>
              <a:gd name="connsiteX1" fmla="*/ 5059314 w 5517973"/>
              <a:gd name="connsiteY1" fmla="*/ 836676 h 836676"/>
              <a:gd name="connsiteX2" fmla="*/ 460417 w 5517973"/>
              <a:gd name="connsiteY2" fmla="*/ 836676 h 836676"/>
              <a:gd name="connsiteX3" fmla="*/ 0 w 5517973"/>
              <a:gd name="connsiteY3" fmla="*/ 0 h 836676"/>
            </a:gdLst>
            <a:ahLst/>
            <a:cxnLst>
              <a:cxn ang="0">
                <a:pos x="connsiteX0" y="connsiteY0"/>
              </a:cxn>
              <a:cxn ang="0">
                <a:pos x="connsiteX1" y="connsiteY1"/>
              </a:cxn>
              <a:cxn ang="0">
                <a:pos x="connsiteX2" y="connsiteY2"/>
              </a:cxn>
              <a:cxn ang="0">
                <a:pos x="connsiteX3" y="connsiteY3"/>
              </a:cxn>
            </a:cxnLst>
            <a:rect l="l" t="t" r="r" b="b"/>
            <a:pathLst>
              <a:path w="5517973" h="836676">
                <a:moveTo>
                  <a:pt x="5517973" y="0"/>
                </a:moveTo>
                <a:lnTo>
                  <a:pt x="5059314" y="836676"/>
                </a:lnTo>
                <a:lnTo>
                  <a:pt x="460417" y="836676"/>
                </a:lnTo>
                <a:lnTo>
                  <a:pt x="0" y="0"/>
                </a:lnTo>
                <a:close/>
              </a:path>
            </a:pathLst>
          </a:custGeom>
          <a:noFill/>
          <a:ln w="17568" cap="flat">
            <a:solidFill>
              <a:srgbClr val="FFFFFF"/>
            </a:solidFill>
            <a:prstDash val="solid"/>
            <a:miter/>
          </a:ln>
        </p:spPr>
        <p:txBody>
          <a:bodyPr rtlCol="0" anchor="ctr"/>
          <a:lstStyle/>
          <a:p>
            <a:endParaRPr lang="en-US"/>
          </a:p>
        </p:txBody>
      </p:sp>
      <p:grpSp>
        <p:nvGrpSpPr>
          <p:cNvPr id="59" name="Group 58">
            <a:extLst>
              <a:ext uri="{FF2B5EF4-FFF2-40B4-BE49-F238E27FC236}">
                <a16:creationId xmlns:a16="http://schemas.microsoft.com/office/drawing/2014/main" id="{ADBB40BF-B233-D935-409F-145160F4E825}"/>
              </a:ext>
            </a:extLst>
          </p:cNvPr>
          <p:cNvGrpSpPr/>
          <p:nvPr/>
        </p:nvGrpSpPr>
        <p:grpSpPr>
          <a:xfrm>
            <a:off x="6146780" y="1247194"/>
            <a:ext cx="5517973" cy="5030605"/>
            <a:chOff x="6359348" y="1171972"/>
            <a:chExt cx="5517973" cy="5030605"/>
          </a:xfrm>
          <a:effectLst>
            <a:outerShdw blurRad="677782" dist="38100" dir="5400000" algn="t" rotWithShape="0">
              <a:prstClr val="black">
                <a:alpha val="40000"/>
              </a:prstClr>
            </a:outerShdw>
          </a:effectLst>
          <a:scene3d>
            <a:camera prst="orthographicFront"/>
            <a:lightRig rig="threePt" dir="t">
              <a:rot lat="0" lon="0" rev="0"/>
            </a:lightRig>
          </a:scene3d>
        </p:grpSpPr>
        <p:sp>
          <p:nvSpPr>
            <p:cNvPr id="47" name="Freeform 46">
              <a:extLst>
                <a:ext uri="{FF2B5EF4-FFF2-40B4-BE49-F238E27FC236}">
                  <a16:creationId xmlns:a16="http://schemas.microsoft.com/office/drawing/2014/main" id="{E717BAF9-A671-63BB-24EC-A8572A9E5A1C}"/>
                </a:ext>
              </a:extLst>
            </p:cNvPr>
            <p:cNvSpPr/>
            <p:nvPr/>
          </p:nvSpPr>
          <p:spPr>
            <a:xfrm>
              <a:off x="6359348" y="1171972"/>
              <a:ext cx="5517973" cy="836676"/>
            </a:xfrm>
            <a:custGeom>
              <a:avLst/>
              <a:gdLst>
                <a:gd name="connsiteX0" fmla="*/ 5517973 w 5517973"/>
                <a:gd name="connsiteY0" fmla="*/ 0 h 836676"/>
                <a:gd name="connsiteX1" fmla="*/ 5059314 w 5517973"/>
                <a:gd name="connsiteY1" fmla="*/ 836676 h 836676"/>
                <a:gd name="connsiteX2" fmla="*/ 460417 w 5517973"/>
                <a:gd name="connsiteY2" fmla="*/ 836676 h 836676"/>
                <a:gd name="connsiteX3" fmla="*/ 0 w 5517973"/>
                <a:gd name="connsiteY3" fmla="*/ 0 h 836676"/>
              </a:gdLst>
              <a:ahLst/>
              <a:cxnLst>
                <a:cxn ang="0">
                  <a:pos x="connsiteX0" y="connsiteY0"/>
                </a:cxn>
                <a:cxn ang="0">
                  <a:pos x="connsiteX1" y="connsiteY1"/>
                </a:cxn>
                <a:cxn ang="0">
                  <a:pos x="connsiteX2" y="connsiteY2"/>
                </a:cxn>
                <a:cxn ang="0">
                  <a:pos x="connsiteX3" y="connsiteY3"/>
                </a:cxn>
              </a:cxnLst>
              <a:rect l="l" t="t" r="r" b="b"/>
              <a:pathLst>
                <a:path w="5517973" h="836676">
                  <a:moveTo>
                    <a:pt x="5517973" y="0"/>
                  </a:moveTo>
                  <a:lnTo>
                    <a:pt x="5059314" y="836676"/>
                  </a:lnTo>
                  <a:lnTo>
                    <a:pt x="460417" y="836676"/>
                  </a:lnTo>
                  <a:lnTo>
                    <a:pt x="0" y="0"/>
                  </a:lnTo>
                  <a:close/>
                </a:path>
              </a:pathLst>
            </a:custGeom>
            <a:solidFill>
              <a:srgbClr val="4A1B0B"/>
            </a:solidFill>
            <a:ln w="17568" cap="flat">
              <a:solidFill>
                <a:srgbClr val="FFFFFF"/>
              </a:solidFill>
              <a:prstDash val="solid"/>
              <a:miter/>
            </a:ln>
            <a:sp3d/>
          </p:spPr>
          <p:txBody>
            <a:bodyPr rtlCol="0" anchor="ctr">
              <a:sp3d contourW="12700"/>
            </a:bodyPr>
            <a:lstStyle/>
            <a:p>
              <a:endParaRPr lang="en-US"/>
            </a:p>
          </p:txBody>
        </p:sp>
        <p:sp>
          <p:nvSpPr>
            <p:cNvPr id="50" name="Freeform 49">
              <a:extLst>
                <a:ext uri="{FF2B5EF4-FFF2-40B4-BE49-F238E27FC236}">
                  <a16:creationId xmlns:a16="http://schemas.microsoft.com/office/drawing/2014/main" id="{53D40681-CB35-8FFA-5814-341F6DA0AC92}"/>
                </a:ext>
              </a:extLst>
            </p:cNvPr>
            <p:cNvSpPr/>
            <p:nvPr/>
          </p:nvSpPr>
          <p:spPr>
            <a:xfrm>
              <a:off x="6821522" y="2008649"/>
              <a:ext cx="4598896" cy="841949"/>
            </a:xfrm>
            <a:custGeom>
              <a:avLst/>
              <a:gdLst>
                <a:gd name="connsiteX0" fmla="*/ 4598897 w 4598896"/>
                <a:gd name="connsiteY0" fmla="*/ 0 h 841949"/>
                <a:gd name="connsiteX1" fmla="*/ 4136723 w 4598896"/>
                <a:gd name="connsiteY1" fmla="*/ 841950 h 841949"/>
                <a:gd name="connsiteX2" fmla="*/ 462174 w 4598896"/>
                <a:gd name="connsiteY2" fmla="*/ 841950 h 841949"/>
                <a:gd name="connsiteX3" fmla="*/ 0 w 4598896"/>
                <a:gd name="connsiteY3" fmla="*/ 0 h 841949"/>
              </a:gdLst>
              <a:ahLst/>
              <a:cxnLst>
                <a:cxn ang="0">
                  <a:pos x="connsiteX0" y="connsiteY0"/>
                </a:cxn>
                <a:cxn ang="0">
                  <a:pos x="connsiteX1" y="connsiteY1"/>
                </a:cxn>
                <a:cxn ang="0">
                  <a:pos x="connsiteX2" y="connsiteY2"/>
                </a:cxn>
                <a:cxn ang="0">
                  <a:pos x="connsiteX3" y="connsiteY3"/>
                </a:cxn>
              </a:cxnLst>
              <a:rect l="l" t="t" r="r" b="b"/>
              <a:pathLst>
                <a:path w="4598896" h="841949">
                  <a:moveTo>
                    <a:pt x="4598897" y="0"/>
                  </a:moveTo>
                  <a:lnTo>
                    <a:pt x="4136723" y="841950"/>
                  </a:lnTo>
                  <a:lnTo>
                    <a:pt x="462174" y="841950"/>
                  </a:lnTo>
                  <a:lnTo>
                    <a:pt x="0" y="0"/>
                  </a:lnTo>
                  <a:close/>
                </a:path>
              </a:pathLst>
            </a:custGeom>
            <a:solidFill>
              <a:srgbClr val="5E1218"/>
            </a:solidFill>
            <a:ln w="17568" cap="flat">
              <a:solidFill>
                <a:srgbClr val="FFFFFF"/>
              </a:solidFill>
              <a:prstDash val="solid"/>
              <a:miter/>
            </a:ln>
            <a:sp3d/>
          </p:spPr>
          <p:txBody>
            <a:bodyPr rtlCol="0" anchor="ctr">
              <a:sp3d/>
            </a:bodyPr>
            <a:lstStyle/>
            <a:p>
              <a:endParaRPr lang="en-US"/>
            </a:p>
          </p:txBody>
        </p:sp>
        <p:sp>
          <p:nvSpPr>
            <p:cNvPr id="52" name="Freeform 51">
              <a:extLst>
                <a:ext uri="{FF2B5EF4-FFF2-40B4-BE49-F238E27FC236}">
                  <a16:creationId xmlns:a16="http://schemas.microsoft.com/office/drawing/2014/main" id="{8CDD9F17-50AB-EEC2-1F9F-A740E68E3646}"/>
                </a:ext>
              </a:extLst>
            </p:cNvPr>
            <p:cNvSpPr/>
            <p:nvPr/>
          </p:nvSpPr>
          <p:spPr>
            <a:xfrm>
              <a:off x="7281939" y="2850599"/>
              <a:ext cx="3678062" cy="836675"/>
            </a:xfrm>
            <a:custGeom>
              <a:avLst/>
              <a:gdLst>
                <a:gd name="connsiteX0" fmla="*/ 3678063 w 3678062"/>
                <a:gd name="connsiteY0" fmla="*/ 0 h 836675"/>
                <a:gd name="connsiteX1" fmla="*/ 3219404 w 3678062"/>
                <a:gd name="connsiteY1" fmla="*/ 836676 h 836675"/>
                <a:gd name="connsiteX2" fmla="*/ 460417 w 3678062"/>
                <a:gd name="connsiteY2" fmla="*/ 836676 h 836675"/>
                <a:gd name="connsiteX3" fmla="*/ 0 w 3678062"/>
                <a:gd name="connsiteY3" fmla="*/ 0 h 836675"/>
              </a:gdLst>
              <a:ahLst/>
              <a:cxnLst>
                <a:cxn ang="0">
                  <a:pos x="connsiteX0" y="connsiteY0"/>
                </a:cxn>
                <a:cxn ang="0">
                  <a:pos x="connsiteX1" y="connsiteY1"/>
                </a:cxn>
                <a:cxn ang="0">
                  <a:pos x="connsiteX2" y="connsiteY2"/>
                </a:cxn>
                <a:cxn ang="0">
                  <a:pos x="connsiteX3" y="connsiteY3"/>
                </a:cxn>
              </a:cxnLst>
              <a:rect l="l" t="t" r="r" b="b"/>
              <a:pathLst>
                <a:path w="3678062" h="836675">
                  <a:moveTo>
                    <a:pt x="3678063" y="0"/>
                  </a:moveTo>
                  <a:lnTo>
                    <a:pt x="3219404" y="836676"/>
                  </a:lnTo>
                  <a:lnTo>
                    <a:pt x="460417" y="836676"/>
                  </a:lnTo>
                  <a:lnTo>
                    <a:pt x="0" y="0"/>
                  </a:lnTo>
                  <a:close/>
                </a:path>
              </a:pathLst>
            </a:custGeom>
            <a:solidFill>
              <a:srgbClr val="9A1B1E"/>
            </a:solidFill>
            <a:ln w="17568" cap="flat">
              <a:solidFill>
                <a:srgbClr val="FFFFFF"/>
              </a:solidFill>
              <a:prstDash val="solid"/>
              <a:miter/>
            </a:ln>
            <a:sp3d/>
          </p:spPr>
          <p:txBody>
            <a:bodyPr rtlCol="0" anchor="ctr">
              <a:sp3d/>
            </a:bodyPr>
            <a:lstStyle/>
            <a:p>
              <a:endParaRPr lang="en-US"/>
            </a:p>
          </p:txBody>
        </p:sp>
        <p:sp>
          <p:nvSpPr>
            <p:cNvPr id="54" name="Freeform 53">
              <a:extLst>
                <a:ext uri="{FF2B5EF4-FFF2-40B4-BE49-F238E27FC236}">
                  <a16:creationId xmlns:a16="http://schemas.microsoft.com/office/drawing/2014/main" id="{18B7F41F-2602-5D86-7920-513042DB5253}"/>
                </a:ext>
              </a:extLst>
            </p:cNvPr>
            <p:cNvSpPr/>
            <p:nvPr/>
          </p:nvSpPr>
          <p:spPr>
            <a:xfrm>
              <a:off x="7738841" y="3687275"/>
              <a:ext cx="2758986" cy="836676"/>
            </a:xfrm>
            <a:custGeom>
              <a:avLst/>
              <a:gdLst>
                <a:gd name="connsiteX0" fmla="*/ 2758987 w 2758986"/>
                <a:gd name="connsiteY0" fmla="*/ 0 h 836676"/>
                <a:gd name="connsiteX1" fmla="*/ 2300327 w 2758986"/>
                <a:gd name="connsiteY1" fmla="*/ 836677 h 836676"/>
                <a:gd name="connsiteX2" fmla="*/ 460417 w 2758986"/>
                <a:gd name="connsiteY2" fmla="*/ 836677 h 836676"/>
                <a:gd name="connsiteX3" fmla="*/ 0 w 2758986"/>
                <a:gd name="connsiteY3" fmla="*/ 0 h 836676"/>
              </a:gdLst>
              <a:ahLst/>
              <a:cxnLst>
                <a:cxn ang="0">
                  <a:pos x="connsiteX0" y="connsiteY0"/>
                </a:cxn>
                <a:cxn ang="0">
                  <a:pos x="connsiteX1" y="connsiteY1"/>
                </a:cxn>
                <a:cxn ang="0">
                  <a:pos x="connsiteX2" y="connsiteY2"/>
                </a:cxn>
                <a:cxn ang="0">
                  <a:pos x="connsiteX3" y="connsiteY3"/>
                </a:cxn>
              </a:cxnLst>
              <a:rect l="l" t="t" r="r" b="b"/>
              <a:pathLst>
                <a:path w="2758986" h="836676">
                  <a:moveTo>
                    <a:pt x="2758987" y="0"/>
                  </a:moveTo>
                  <a:lnTo>
                    <a:pt x="2300327" y="836677"/>
                  </a:lnTo>
                  <a:lnTo>
                    <a:pt x="460417" y="836677"/>
                  </a:lnTo>
                  <a:lnTo>
                    <a:pt x="0" y="0"/>
                  </a:lnTo>
                  <a:close/>
                </a:path>
              </a:pathLst>
            </a:custGeom>
            <a:solidFill>
              <a:srgbClr val="302D15"/>
            </a:solidFill>
            <a:ln w="17568" cap="flat">
              <a:solidFill>
                <a:srgbClr val="FFFFFF"/>
              </a:solidFill>
              <a:prstDash val="solid"/>
              <a:miter/>
            </a:ln>
            <a:sp3d/>
          </p:spPr>
          <p:txBody>
            <a:bodyPr rtlCol="0" anchor="ctr">
              <a:sp3d/>
            </a:bodyPr>
            <a:lstStyle/>
            <a:p>
              <a:endParaRPr lang="en-US"/>
            </a:p>
          </p:txBody>
        </p:sp>
        <p:sp>
          <p:nvSpPr>
            <p:cNvPr id="55" name="Freeform 54">
              <a:extLst>
                <a:ext uri="{FF2B5EF4-FFF2-40B4-BE49-F238E27FC236}">
                  <a16:creationId xmlns:a16="http://schemas.microsoft.com/office/drawing/2014/main" id="{C149FD12-D73E-10B7-D57D-00CD9E646076}"/>
                </a:ext>
              </a:extLst>
            </p:cNvPr>
            <p:cNvSpPr/>
            <p:nvPr/>
          </p:nvSpPr>
          <p:spPr>
            <a:xfrm>
              <a:off x="8201015" y="4523951"/>
              <a:ext cx="1839910" cy="836676"/>
            </a:xfrm>
            <a:custGeom>
              <a:avLst/>
              <a:gdLst>
                <a:gd name="connsiteX0" fmla="*/ 1839910 w 1839910"/>
                <a:gd name="connsiteY0" fmla="*/ 0 h 836676"/>
                <a:gd name="connsiteX1" fmla="*/ 1381250 w 1839910"/>
                <a:gd name="connsiteY1" fmla="*/ 836677 h 836676"/>
                <a:gd name="connsiteX2" fmla="*/ 458659 w 1839910"/>
                <a:gd name="connsiteY2" fmla="*/ 836677 h 836676"/>
                <a:gd name="connsiteX3" fmla="*/ 0 w 1839910"/>
                <a:gd name="connsiteY3" fmla="*/ 0 h 836676"/>
              </a:gdLst>
              <a:ahLst/>
              <a:cxnLst>
                <a:cxn ang="0">
                  <a:pos x="connsiteX0" y="connsiteY0"/>
                </a:cxn>
                <a:cxn ang="0">
                  <a:pos x="connsiteX1" y="connsiteY1"/>
                </a:cxn>
                <a:cxn ang="0">
                  <a:pos x="connsiteX2" y="connsiteY2"/>
                </a:cxn>
                <a:cxn ang="0">
                  <a:pos x="connsiteX3" y="connsiteY3"/>
                </a:cxn>
              </a:cxnLst>
              <a:rect l="l" t="t" r="r" b="b"/>
              <a:pathLst>
                <a:path w="1839910" h="836676">
                  <a:moveTo>
                    <a:pt x="1839910" y="0"/>
                  </a:moveTo>
                  <a:lnTo>
                    <a:pt x="1381250" y="836677"/>
                  </a:lnTo>
                  <a:lnTo>
                    <a:pt x="458659" y="836677"/>
                  </a:lnTo>
                  <a:lnTo>
                    <a:pt x="0" y="0"/>
                  </a:lnTo>
                  <a:close/>
                </a:path>
              </a:pathLst>
            </a:custGeom>
            <a:solidFill>
              <a:srgbClr val="4D4925"/>
            </a:solidFill>
            <a:ln w="17568" cap="flat">
              <a:solidFill>
                <a:srgbClr val="FFFFFF"/>
              </a:solidFill>
              <a:prstDash val="solid"/>
              <a:miter/>
            </a:ln>
            <a:sp3d/>
          </p:spPr>
          <p:txBody>
            <a:bodyPr rtlCol="0" anchor="ctr">
              <a:sp3d/>
            </a:bodyPr>
            <a:lstStyle/>
            <a:p>
              <a:endParaRPr lang="en-US"/>
            </a:p>
          </p:txBody>
        </p:sp>
        <p:sp>
          <p:nvSpPr>
            <p:cNvPr id="58" name="Freeform 57">
              <a:extLst>
                <a:ext uri="{FF2B5EF4-FFF2-40B4-BE49-F238E27FC236}">
                  <a16:creationId xmlns:a16="http://schemas.microsoft.com/office/drawing/2014/main" id="{2A3F032D-82D4-4EA4-E495-0FB43ED3F542}"/>
                </a:ext>
              </a:extLst>
            </p:cNvPr>
            <p:cNvSpPr/>
            <p:nvPr/>
          </p:nvSpPr>
          <p:spPr>
            <a:xfrm>
              <a:off x="8661432" y="5360628"/>
              <a:ext cx="919076" cy="841949"/>
            </a:xfrm>
            <a:custGeom>
              <a:avLst/>
              <a:gdLst>
                <a:gd name="connsiteX0" fmla="*/ 919076 w 919076"/>
                <a:gd name="connsiteY0" fmla="*/ 0 h 841949"/>
                <a:gd name="connsiteX1" fmla="*/ 460417 w 919076"/>
                <a:gd name="connsiteY1" fmla="*/ 841949 h 841949"/>
                <a:gd name="connsiteX2" fmla="*/ 0 w 919076"/>
                <a:gd name="connsiteY2" fmla="*/ 0 h 841949"/>
              </a:gdLst>
              <a:ahLst/>
              <a:cxnLst>
                <a:cxn ang="0">
                  <a:pos x="connsiteX0" y="connsiteY0"/>
                </a:cxn>
                <a:cxn ang="0">
                  <a:pos x="connsiteX1" y="connsiteY1"/>
                </a:cxn>
                <a:cxn ang="0">
                  <a:pos x="connsiteX2" y="connsiteY2"/>
                </a:cxn>
              </a:cxnLst>
              <a:rect l="l" t="t" r="r" b="b"/>
              <a:pathLst>
                <a:path w="919076" h="841949">
                  <a:moveTo>
                    <a:pt x="919076" y="0"/>
                  </a:moveTo>
                  <a:lnTo>
                    <a:pt x="460417" y="841949"/>
                  </a:lnTo>
                  <a:lnTo>
                    <a:pt x="0" y="0"/>
                  </a:lnTo>
                  <a:close/>
                </a:path>
              </a:pathLst>
            </a:custGeom>
            <a:solidFill>
              <a:srgbClr val="6D6A3A"/>
            </a:solidFill>
            <a:ln w="17568" cap="flat">
              <a:solidFill>
                <a:srgbClr val="FFFFFF"/>
              </a:solidFill>
              <a:prstDash val="solid"/>
              <a:miter/>
            </a:ln>
            <a:sp3d/>
          </p:spPr>
          <p:txBody>
            <a:bodyPr rtlCol="0" anchor="ctr">
              <a:sp3d/>
            </a:bodyPr>
            <a:lstStyle/>
            <a:p>
              <a:endParaRPr lang="en-US"/>
            </a:p>
          </p:txBody>
        </p:sp>
      </p:grpSp>
      <p:sp>
        <p:nvSpPr>
          <p:cNvPr id="60" name="TextBox 59">
            <a:extLst>
              <a:ext uri="{FF2B5EF4-FFF2-40B4-BE49-F238E27FC236}">
                <a16:creationId xmlns:a16="http://schemas.microsoft.com/office/drawing/2014/main" id="{0746265C-336A-15CA-58A3-B88BFC8AA63F}"/>
              </a:ext>
            </a:extLst>
          </p:cNvPr>
          <p:cNvSpPr txBox="1"/>
          <p:nvPr/>
        </p:nvSpPr>
        <p:spPr>
          <a:xfrm>
            <a:off x="6359347" y="1526823"/>
            <a:ext cx="4997765" cy="400110"/>
          </a:xfrm>
          <a:prstGeom prst="rect">
            <a:avLst/>
          </a:prstGeom>
          <a:noFill/>
        </p:spPr>
        <p:txBody>
          <a:bodyPr wrap="square" rtlCol="0">
            <a:spAutoFit/>
          </a:bodyPr>
          <a:lstStyle/>
          <a:p>
            <a:pPr algn="ctr"/>
            <a:r>
              <a:rPr lang="en-US" sz="2000" b="1" dirty="0">
                <a:solidFill>
                  <a:schemeClr val="bg1"/>
                </a:solidFill>
              </a:rPr>
              <a:t>At Source Reduction</a:t>
            </a:r>
            <a:endParaRPr lang="en-IE" sz="2000" b="1" dirty="0">
              <a:solidFill>
                <a:schemeClr val="bg1"/>
              </a:solidFill>
            </a:endParaRPr>
          </a:p>
        </p:txBody>
      </p:sp>
      <p:sp>
        <p:nvSpPr>
          <p:cNvPr id="61" name="TextBox 60">
            <a:extLst>
              <a:ext uri="{FF2B5EF4-FFF2-40B4-BE49-F238E27FC236}">
                <a16:creationId xmlns:a16="http://schemas.microsoft.com/office/drawing/2014/main" id="{EA51E7E1-FCF8-459D-C21B-DB9006C420D6}"/>
              </a:ext>
            </a:extLst>
          </p:cNvPr>
          <p:cNvSpPr txBox="1"/>
          <p:nvPr/>
        </p:nvSpPr>
        <p:spPr>
          <a:xfrm rot="10134">
            <a:off x="6748128" y="2213076"/>
            <a:ext cx="4291144" cy="400110"/>
          </a:xfrm>
          <a:prstGeom prst="rect">
            <a:avLst/>
          </a:prstGeom>
          <a:noFill/>
        </p:spPr>
        <p:txBody>
          <a:bodyPr wrap="square" rtlCol="0">
            <a:spAutoFit/>
          </a:bodyPr>
          <a:lstStyle/>
          <a:p>
            <a:pPr algn="ctr"/>
            <a:r>
              <a:rPr lang="en-US" sz="2000" b="1" dirty="0">
                <a:solidFill>
                  <a:schemeClr val="bg1"/>
                </a:solidFill>
              </a:rPr>
              <a:t>Feed Hungry People</a:t>
            </a:r>
            <a:endParaRPr lang="en-IE" sz="2000" b="1" dirty="0">
              <a:solidFill>
                <a:schemeClr val="bg1"/>
              </a:solidFill>
            </a:endParaRPr>
          </a:p>
        </p:txBody>
      </p:sp>
      <p:sp>
        <p:nvSpPr>
          <p:cNvPr id="62" name="TextBox 61">
            <a:extLst>
              <a:ext uri="{FF2B5EF4-FFF2-40B4-BE49-F238E27FC236}">
                <a16:creationId xmlns:a16="http://schemas.microsoft.com/office/drawing/2014/main" id="{7FEBE1C1-6A51-755E-E03E-B4606A008D2A}"/>
              </a:ext>
            </a:extLst>
          </p:cNvPr>
          <p:cNvSpPr txBox="1"/>
          <p:nvPr/>
        </p:nvSpPr>
        <p:spPr>
          <a:xfrm rot="26681">
            <a:off x="8018032" y="3122679"/>
            <a:ext cx="1775467" cy="400110"/>
          </a:xfrm>
          <a:prstGeom prst="rect">
            <a:avLst/>
          </a:prstGeom>
          <a:noFill/>
        </p:spPr>
        <p:txBody>
          <a:bodyPr wrap="square" rtlCol="0">
            <a:spAutoFit/>
          </a:bodyPr>
          <a:lstStyle/>
          <a:p>
            <a:pPr algn="ctr"/>
            <a:r>
              <a:rPr lang="en-US" sz="2000" b="1" dirty="0">
                <a:solidFill>
                  <a:schemeClr val="bg1"/>
                </a:solidFill>
              </a:rPr>
              <a:t>Feed Animals</a:t>
            </a:r>
            <a:endParaRPr lang="en-IE" sz="2000" b="1" dirty="0">
              <a:solidFill>
                <a:schemeClr val="bg1"/>
              </a:solidFill>
            </a:endParaRPr>
          </a:p>
        </p:txBody>
      </p:sp>
      <p:sp>
        <p:nvSpPr>
          <p:cNvPr id="63" name="TextBox 62">
            <a:extLst>
              <a:ext uri="{FF2B5EF4-FFF2-40B4-BE49-F238E27FC236}">
                <a16:creationId xmlns:a16="http://schemas.microsoft.com/office/drawing/2014/main" id="{72DDAE42-3384-EFEF-6ADB-ED7A9F42CFE0}"/>
              </a:ext>
            </a:extLst>
          </p:cNvPr>
          <p:cNvSpPr txBox="1"/>
          <p:nvPr/>
        </p:nvSpPr>
        <p:spPr>
          <a:xfrm>
            <a:off x="7971167" y="3943125"/>
            <a:ext cx="1774123" cy="400110"/>
          </a:xfrm>
          <a:prstGeom prst="rect">
            <a:avLst/>
          </a:prstGeom>
          <a:noFill/>
        </p:spPr>
        <p:txBody>
          <a:bodyPr wrap="square" rtlCol="0">
            <a:spAutoFit/>
          </a:bodyPr>
          <a:lstStyle/>
          <a:p>
            <a:pPr algn="ctr"/>
            <a:r>
              <a:rPr lang="en-US" sz="2000" b="1" dirty="0">
                <a:solidFill>
                  <a:schemeClr val="bg1"/>
                </a:solidFill>
              </a:rPr>
              <a:t>Industrial Uses</a:t>
            </a:r>
            <a:endParaRPr lang="en-IE" sz="2000" b="1" dirty="0">
              <a:solidFill>
                <a:schemeClr val="bg1"/>
              </a:solidFill>
            </a:endParaRPr>
          </a:p>
        </p:txBody>
      </p:sp>
      <p:sp>
        <p:nvSpPr>
          <p:cNvPr id="64" name="TextBox 63">
            <a:extLst>
              <a:ext uri="{FF2B5EF4-FFF2-40B4-BE49-F238E27FC236}">
                <a16:creationId xmlns:a16="http://schemas.microsoft.com/office/drawing/2014/main" id="{DDDAD524-78EA-D5DF-33AD-50B4E7011BF3}"/>
              </a:ext>
            </a:extLst>
          </p:cNvPr>
          <p:cNvSpPr txBox="1"/>
          <p:nvPr/>
        </p:nvSpPr>
        <p:spPr>
          <a:xfrm>
            <a:off x="8179146" y="4690377"/>
            <a:ext cx="1453239" cy="400110"/>
          </a:xfrm>
          <a:prstGeom prst="rect">
            <a:avLst/>
          </a:prstGeom>
          <a:noFill/>
        </p:spPr>
        <p:txBody>
          <a:bodyPr wrap="square" rtlCol="0">
            <a:spAutoFit/>
          </a:bodyPr>
          <a:lstStyle/>
          <a:p>
            <a:pPr algn="ctr"/>
            <a:r>
              <a:rPr lang="en-US" sz="2000" b="1" dirty="0">
                <a:solidFill>
                  <a:schemeClr val="bg1"/>
                </a:solidFill>
              </a:rPr>
              <a:t>Composting</a:t>
            </a:r>
            <a:endParaRPr lang="en-IE" sz="2000" b="1" dirty="0">
              <a:solidFill>
                <a:schemeClr val="bg1"/>
              </a:solidFill>
            </a:endParaRPr>
          </a:p>
        </p:txBody>
      </p:sp>
      <p:sp>
        <p:nvSpPr>
          <p:cNvPr id="65" name="TextBox 64">
            <a:extLst>
              <a:ext uri="{FF2B5EF4-FFF2-40B4-BE49-F238E27FC236}">
                <a16:creationId xmlns:a16="http://schemas.microsoft.com/office/drawing/2014/main" id="{D081A57C-6DB9-F12C-E20B-D224D1EF9887}"/>
              </a:ext>
            </a:extLst>
          </p:cNvPr>
          <p:cNvSpPr txBox="1"/>
          <p:nvPr/>
        </p:nvSpPr>
        <p:spPr>
          <a:xfrm>
            <a:off x="9357899" y="5657668"/>
            <a:ext cx="2501910" cy="400110"/>
          </a:xfrm>
          <a:prstGeom prst="rect">
            <a:avLst/>
          </a:prstGeom>
          <a:noFill/>
        </p:spPr>
        <p:txBody>
          <a:bodyPr wrap="square" rtlCol="0">
            <a:spAutoFit/>
          </a:bodyPr>
          <a:lstStyle/>
          <a:p>
            <a:r>
              <a:rPr lang="en-US" sz="2000" b="1" dirty="0">
                <a:solidFill>
                  <a:srgbClr val="6D6A3A"/>
                </a:solidFill>
              </a:rPr>
              <a:t>Landfill/Incineration</a:t>
            </a:r>
            <a:endParaRPr lang="en-IE" sz="2000" b="1" dirty="0">
              <a:solidFill>
                <a:srgbClr val="6D6A3A"/>
              </a:solidFill>
            </a:endParaRPr>
          </a:p>
        </p:txBody>
      </p:sp>
    </p:spTree>
    <p:extLst>
      <p:ext uri="{BB962C8B-B14F-4D97-AF65-F5344CB8AC3E}">
        <p14:creationId xmlns:p14="http://schemas.microsoft.com/office/powerpoint/2010/main" val="1736111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95B33C87-79F3-8F86-9051-C9B888290CF9}"/>
              </a:ext>
            </a:extLst>
          </p:cNvPr>
          <p:cNvPicPr>
            <a:picLocks noChangeAspect="1"/>
          </p:cNvPicPr>
          <p:nvPr/>
        </p:nvPicPr>
        <p:blipFill>
          <a:blip r:embed="rId3"/>
          <a:stretch>
            <a:fillRect/>
          </a:stretch>
        </p:blipFill>
        <p:spPr>
          <a:xfrm>
            <a:off x="7415412" y="5403346"/>
            <a:ext cx="2476841" cy="498988"/>
          </a:xfrm>
          <a:prstGeom prst="rect">
            <a:avLst/>
          </a:prstGeom>
          <a:solidFill>
            <a:srgbClr val="000000"/>
          </a:solidFill>
        </p:spPr>
      </p:pic>
      <p:pic>
        <p:nvPicPr>
          <p:cNvPr id="5" name="Picture 4">
            <a:hlinkClick r:id="rId4"/>
            <a:extLst>
              <a:ext uri="{FF2B5EF4-FFF2-40B4-BE49-F238E27FC236}">
                <a16:creationId xmlns:a16="http://schemas.microsoft.com/office/drawing/2014/main" id="{CE443C56-A789-62C4-9DF7-FF660FFA4A3C}"/>
              </a:ext>
            </a:extLst>
          </p:cNvPr>
          <p:cNvPicPr>
            <a:picLocks noChangeAspect="1"/>
          </p:cNvPicPr>
          <p:nvPr/>
        </p:nvPicPr>
        <p:blipFill>
          <a:blip r:embed="rId5"/>
          <a:stretch>
            <a:fillRect/>
          </a:stretch>
        </p:blipFill>
        <p:spPr>
          <a:xfrm>
            <a:off x="9333239" y="1402743"/>
            <a:ext cx="2339986" cy="740996"/>
          </a:xfrm>
          <a:prstGeom prst="rect">
            <a:avLst/>
          </a:prstGeom>
        </p:spPr>
      </p:pic>
      <p:pic>
        <p:nvPicPr>
          <p:cNvPr id="6" name="Picture 5">
            <a:hlinkClick r:id="rId6"/>
            <a:extLst>
              <a:ext uri="{FF2B5EF4-FFF2-40B4-BE49-F238E27FC236}">
                <a16:creationId xmlns:a16="http://schemas.microsoft.com/office/drawing/2014/main" id="{F849409F-6C92-2E01-8DD7-4D6AC408278C}"/>
              </a:ext>
            </a:extLst>
          </p:cNvPr>
          <p:cNvPicPr>
            <a:picLocks noChangeAspect="1"/>
          </p:cNvPicPr>
          <p:nvPr/>
        </p:nvPicPr>
        <p:blipFill>
          <a:blip r:embed="rId7"/>
          <a:stretch>
            <a:fillRect/>
          </a:stretch>
        </p:blipFill>
        <p:spPr>
          <a:xfrm>
            <a:off x="7302743" y="2149090"/>
            <a:ext cx="1682261" cy="800595"/>
          </a:xfrm>
          <a:prstGeom prst="rect">
            <a:avLst/>
          </a:prstGeom>
        </p:spPr>
      </p:pic>
      <p:pic>
        <p:nvPicPr>
          <p:cNvPr id="7" name="Picture 6">
            <a:hlinkClick r:id="rId8"/>
            <a:extLst>
              <a:ext uri="{FF2B5EF4-FFF2-40B4-BE49-F238E27FC236}">
                <a16:creationId xmlns:a16="http://schemas.microsoft.com/office/drawing/2014/main" id="{D03D3BA9-1BCE-5469-B27E-D464776B74CD}"/>
              </a:ext>
            </a:extLst>
          </p:cNvPr>
          <p:cNvPicPr>
            <a:picLocks noChangeAspect="1"/>
          </p:cNvPicPr>
          <p:nvPr/>
        </p:nvPicPr>
        <p:blipFill>
          <a:blip r:embed="rId9"/>
          <a:stretch>
            <a:fillRect/>
          </a:stretch>
        </p:blipFill>
        <p:spPr>
          <a:xfrm>
            <a:off x="9083673" y="2949685"/>
            <a:ext cx="2476841" cy="800595"/>
          </a:xfrm>
          <a:prstGeom prst="rect">
            <a:avLst/>
          </a:prstGeom>
        </p:spPr>
      </p:pic>
      <p:pic>
        <p:nvPicPr>
          <p:cNvPr id="8" name="Picture 7">
            <a:hlinkClick r:id="rId10"/>
            <a:extLst>
              <a:ext uri="{FF2B5EF4-FFF2-40B4-BE49-F238E27FC236}">
                <a16:creationId xmlns:a16="http://schemas.microsoft.com/office/drawing/2014/main" id="{F4C03853-3D62-D179-6E35-79E913AF700F}"/>
              </a:ext>
            </a:extLst>
          </p:cNvPr>
          <p:cNvPicPr>
            <a:picLocks noChangeAspect="1"/>
          </p:cNvPicPr>
          <p:nvPr/>
        </p:nvPicPr>
        <p:blipFill>
          <a:blip r:embed="rId11"/>
          <a:stretch>
            <a:fillRect/>
          </a:stretch>
        </p:blipFill>
        <p:spPr>
          <a:xfrm>
            <a:off x="9258134" y="4295793"/>
            <a:ext cx="2627049" cy="933421"/>
          </a:xfrm>
          <a:prstGeom prst="rect">
            <a:avLst/>
          </a:prstGeom>
        </p:spPr>
      </p:pic>
      <p:pic>
        <p:nvPicPr>
          <p:cNvPr id="9" name="Picture 8">
            <a:hlinkClick r:id="rId12"/>
            <a:extLst>
              <a:ext uri="{FF2B5EF4-FFF2-40B4-BE49-F238E27FC236}">
                <a16:creationId xmlns:a16="http://schemas.microsoft.com/office/drawing/2014/main" id="{BDB56B4A-6C4A-94E2-050E-6DEE32311C5E}"/>
              </a:ext>
            </a:extLst>
          </p:cNvPr>
          <p:cNvPicPr>
            <a:picLocks noChangeAspect="1"/>
          </p:cNvPicPr>
          <p:nvPr/>
        </p:nvPicPr>
        <p:blipFill>
          <a:blip r:embed="rId13"/>
          <a:stretch>
            <a:fillRect/>
          </a:stretch>
        </p:blipFill>
        <p:spPr>
          <a:xfrm>
            <a:off x="7472562" y="3750280"/>
            <a:ext cx="1674457" cy="678002"/>
          </a:xfrm>
          <a:prstGeom prst="rect">
            <a:avLst/>
          </a:prstGeom>
        </p:spPr>
      </p:pic>
      <p:pic>
        <p:nvPicPr>
          <p:cNvPr id="10" name="Picture 9">
            <a:hlinkClick r:id="rId14"/>
            <a:extLst>
              <a:ext uri="{FF2B5EF4-FFF2-40B4-BE49-F238E27FC236}">
                <a16:creationId xmlns:a16="http://schemas.microsoft.com/office/drawing/2014/main" id="{7794E7AA-8DFB-9A4C-CB3C-31580266C493}"/>
              </a:ext>
            </a:extLst>
          </p:cNvPr>
          <p:cNvPicPr>
            <a:picLocks noChangeAspect="1"/>
          </p:cNvPicPr>
          <p:nvPr/>
        </p:nvPicPr>
        <p:blipFill>
          <a:blip r:embed="rId15"/>
          <a:stretch>
            <a:fillRect/>
          </a:stretch>
        </p:blipFill>
        <p:spPr>
          <a:xfrm>
            <a:off x="9764325" y="6076466"/>
            <a:ext cx="1828925" cy="649525"/>
          </a:xfrm>
          <a:prstGeom prst="rect">
            <a:avLst/>
          </a:prstGeom>
        </p:spPr>
      </p:pic>
      <p:sp>
        <p:nvSpPr>
          <p:cNvPr id="11" name="TextBox 10">
            <a:extLst>
              <a:ext uri="{FF2B5EF4-FFF2-40B4-BE49-F238E27FC236}">
                <a16:creationId xmlns:a16="http://schemas.microsoft.com/office/drawing/2014/main" id="{B1FAC477-7050-3F13-7271-449C53705162}"/>
              </a:ext>
            </a:extLst>
          </p:cNvPr>
          <p:cNvSpPr txBox="1"/>
          <p:nvPr/>
        </p:nvSpPr>
        <p:spPr>
          <a:xfrm>
            <a:off x="6675121" y="236560"/>
            <a:ext cx="5344048" cy="1015663"/>
          </a:xfrm>
          <a:prstGeom prst="rect">
            <a:avLst/>
          </a:prstGeom>
          <a:noFill/>
        </p:spPr>
        <p:txBody>
          <a:bodyPr wrap="square" rtlCol="0">
            <a:spAutoFit/>
          </a:bodyPr>
          <a:lstStyle/>
          <a:p>
            <a:pPr algn="ctr"/>
            <a:r>
              <a:rPr lang="en-US" sz="2000" b="1" dirty="0">
                <a:solidFill>
                  <a:srgbClr val="60220F"/>
                </a:solidFill>
              </a:rPr>
              <a:t>Click on each of the logos for more information on each of the following commonly used Survey Software…</a:t>
            </a:r>
            <a:endParaRPr lang="en-IE" sz="2000" b="1" dirty="0">
              <a:solidFill>
                <a:srgbClr val="60220F"/>
              </a:solidFill>
            </a:endParaRPr>
          </a:p>
        </p:txBody>
      </p:sp>
      <p:sp>
        <p:nvSpPr>
          <p:cNvPr id="12" name="Text Placeholder 2">
            <a:extLst>
              <a:ext uri="{FF2B5EF4-FFF2-40B4-BE49-F238E27FC236}">
                <a16:creationId xmlns:a16="http://schemas.microsoft.com/office/drawing/2014/main" id="{40AC731C-E9A6-5BA9-3A3A-926A91478AA6}"/>
              </a:ext>
            </a:extLst>
          </p:cNvPr>
          <p:cNvSpPr>
            <a:spLocks noGrp="1"/>
          </p:cNvSpPr>
          <p:nvPr>
            <p:ph type="body" sz="quarter" idx="18"/>
          </p:nvPr>
        </p:nvSpPr>
        <p:spPr>
          <a:xfrm>
            <a:off x="163902" y="952684"/>
            <a:ext cx="5932097" cy="3843337"/>
          </a:xfrm>
        </p:spPr>
        <p:txBody>
          <a:bodyPr vert="horz" lIns="91440" tIns="45720" rIns="91440" bIns="45720" rtlCol="0" anchor="t">
            <a:normAutofit lnSpcReduction="10000"/>
          </a:bodyPr>
          <a:lstStyle/>
          <a:p>
            <a:pPr algn="l"/>
            <a:r>
              <a:rPr lang="en-US" b="0" dirty="0">
                <a:solidFill>
                  <a:srgbClr val="60220F"/>
                </a:solidFill>
              </a:rPr>
              <a:t>Using a survey for your market research is much easier than you think and allows you to collect insights  not only at the beginning of your business but also to explore prospective and existing customers’ needs and motivations, positive and negative feelings about your produce/products, and the effectiveness and reach of your promotional efforts.</a:t>
            </a:r>
          </a:p>
          <a:p>
            <a:pPr algn="l"/>
            <a:r>
              <a:rPr lang="en-US" b="0" dirty="0">
                <a:solidFill>
                  <a:srgbClr val="60220F"/>
                </a:solidFill>
              </a:rPr>
              <a:t>These days surveys are carried out online but farmers markets are also a fantastic survey opportunity.</a:t>
            </a:r>
            <a:endParaRPr lang="en-IE" b="0" dirty="0">
              <a:solidFill>
                <a:srgbClr val="60220F"/>
              </a:solidFill>
            </a:endParaRPr>
          </a:p>
        </p:txBody>
      </p:sp>
      <p:sp>
        <p:nvSpPr>
          <p:cNvPr id="13" name="Text Placeholder 3">
            <a:extLst>
              <a:ext uri="{FF2B5EF4-FFF2-40B4-BE49-F238E27FC236}">
                <a16:creationId xmlns:a16="http://schemas.microsoft.com/office/drawing/2014/main" id="{1C764EF5-FDF0-4CD4-300A-51662BD38507}"/>
              </a:ext>
            </a:extLst>
          </p:cNvPr>
          <p:cNvSpPr txBox="1">
            <a:spLocks/>
          </p:cNvSpPr>
          <p:nvPr/>
        </p:nvSpPr>
        <p:spPr>
          <a:xfrm>
            <a:off x="510863" y="304399"/>
            <a:ext cx="4716425" cy="582221"/>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3600" b="1">
                <a:solidFill>
                  <a:srgbClr val="A23B23"/>
                </a:solidFill>
              </a:rPr>
              <a:t>1. Surveys…</a:t>
            </a:r>
            <a:endParaRPr lang="en-IE" sz="3600" b="1">
              <a:solidFill>
                <a:srgbClr val="A23B23"/>
              </a:solidFill>
            </a:endParaRPr>
          </a:p>
        </p:txBody>
      </p:sp>
    </p:spTree>
    <p:extLst>
      <p:ext uri="{BB962C8B-B14F-4D97-AF65-F5344CB8AC3E}">
        <p14:creationId xmlns:p14="http://schemas.microsoft.com/office/powerpoint/2010/main" val="14258855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184B5C-72B1-AF41-B036-8FB176A25397}"/>
              </a:ext>
            </a:extLst>
          </p:cNvPr>
          <p:cNvSpPr>
            <a:spLocks noGrp="1"/>
          </p:cNvSpPr>
          <p:nvPr>
            <p:ph type="body" sz="quarter" idx="16"/>
          </p:nvPr>
        </p:nvSpPr>
        <p:spPr>
          <a:xfrm>
            <a:off x="462877" y="515800"/>
            <a:ext cx="11297875" cy="580518"/>
          </a:xfrm>
        </p:spPr>
        <p:txBody>
          <a:bodyPr/>
          <a:lstStyle/>
          <a:p>
            <a:r>
              <a:rPr lang="en-IE" sz="3600" b="1"/>
              <a:t>From Waste to Resource…</a:t>
            </a:r>
            <a:endParaRPr lang="en-RU" sz="3600" b="1"/>
          </a:p>
        </p:txBody>
      </p:sp>
      <p:sp>
        <p:nvSpPr>
          <p:cNvPr id="4" name="Text Placeholder 2">
            <a:extLst>
              <a:ext uri="{FF2B5EF4-FFF2-40B4-BE49-F238E27FC236}">
                <a16:creationId xmlns:a16="http://schemas.microsoft.com/office/drawing/2014/main" id="{D1F7E676-3C84-DA4A-C3F3-FB74B2EBF977}"/>
              </a:ext>
            </a:extLst>
          </p:cNvPr>
          <p:cNvSpPr>
            <a:spLocks noGrp="1"/>
          </p:cNvSpPr>
          <p:nvPr>
            <p:ph type="body" sz="quarter" idx="18"/>
          </p:nvPr>
        </p:nvSpPr>
        <p:spPr>
          <a:xfrm>
            <a:off x="155275" y="1688352"/>
            <a:ext cx="12036725" cy="3856037"/>
          </a:xfrm>
        </p:spPr>
        <p:txBody>
          <a:bodyPr vert="horz" lIns="91440" tIns="45720" rIns="91440" bIns="45720" rtlCol="0" anchor="t">
            <a:noAutofit/>
          </a:bodyPr>
          <a:lstStyle/>
          <a:p>
            <a:pPr marL="358775" lvl="1" indent="-358775" algn="just">
              <a:buFont typeface="Arial" panose="020B0604020202020204" pitchFamily="34" charset="0"/>
              <a:buChar char="•"/>
            </a:pPr>
            <a:r>
              <a:rPr lang="en-IE" altLang="en-US" sz="2400" spc="0" dirty="0">
                <a:solidFill>
                  <a:srgbClr val="60220F"/>
                </a:solidFill>
                <a:latin typeface="+mn-lt"/>
                <a:cs typeface="Arial"/>
              </a:rPr>
              <a:t>Despite making reductions, some waste is </a:t>
            </a:r>
            <a:r>
              <a:rPr lang="en-IE" altLang="en-US" sz="2400" b="1" spc="0" dirty="0">
                <a:solidFill>
                  <a:srgbClr val="60220F"/>
                </a:solidFill>
                <a:latin typeface="+mn-lt"/>
                <a:cs typeface="Arial"/>
              </a:rPr>
              <a:t>unavoidable</a:t>
            </a:r>
            <a:r>
              <a:rPr lang="en-IE" altLang="en-US" sz="2400" spc="0" dirty="0">
                <a:solidFill>
                  <a:srgbClr val="60220F"/>
                </a:solidFill>
                <a:latin typeface="+mn-lt"/>
                <a:cs typeface="Arial"/>
              </a:rPr>
              <a:t>, and so through the circular economy, we can find a source for this </a:t>
            </a:r>
            <a:r>
              <a:rPr lang="en-IE" altLang="en-US" sz="2400" b="1" spc="0" dirty="0">
                <a:solidFill>
                  <a:srgbClr val="60220F"/>
                </a:solidFill>
                <a:latin typeface="+mn-lt"/>
                <a:cs typeface="Arial"/>
              </a:rPr>
              <a:t>waste to turn it into a resource</a:t>
            </a:r>
            <a:r>
              <a:rPr lang="en-IE" altLang="en-US" sz="2400" spc="0" dirty="0">
                <a:solidFill>
                  <a:srgbClr val="60220F"/>
                </a:solidFill>
                <a:latin typeface="+mn-lt"/>
                <a:cs typeface="Arial"/>
              </a:rPr>
              <a:t>. </a:t>
            </a:r>
          </a:p>
          <a:p>
            <a:pPr marL="342900" indent="-342900" algn="just">
              <a:buChar char="•"/>
            </a:pPr>
            <a:r>
              <a:rPr lang="en-US" dirty="0">
                <a:cs typeface="Calibri" panose="020F0502020204030204"/>
              </a:rPr>
              <a:t>While companies such as Irish social enterprise </a:t>
            </a:r>
            <a:r>
              <a:rPr lang="en-US" dirty="0">
                <a:cs typeface="Calibri" panose="020F0502020204030204"/>
                <a:hlinkClick r:id="rId2"/>
              </a:rPr>
              <a:t>Food Cloud</a:t>
            </a:r>
            <a:r>
              <a:rPr lang="en-US" dirty="0">
                <a:cs typeface="Calibri" panose="020F0502020204030204"/>
              </a:rPr>
              <a:t> offer a service linking surplus food, with charities feeding people in need, they tend to deal primarily with large retailers and accept a limited amount of food stuffs.</a:t>
            </a:r>
          </a:p>
          <a:p>
            <a:pPr marL="342900" indent="-342900" algn="l">
              <a:buChar char="•"/>
            </a:pPr>
            <a:r>
              <a:rPr lang="en-US" dirty="0">
                <a:cs typeface="Calibri" panose="020F0502020204030204"/>
              </a:rPr>
              <a:t>A better option for smallholders is to look directly within your community to see who you might be able to repurpose your excess produce with.  Throughout the Covid lockdowns,  we saw food businesses pivoting towards providing meals for healthcare workers and vulnerable members of the community.  This initiative was needed to find homes for excess food.  </a:t>
            </a:r>
          </a:p>
          <a:p>
            <a:pPr lvl="1" algn="ctr"/>
            <a:endParaRPr lang="en-US" sz="2800" b="1" spc="0" dirty="0">
              <a:solidFill>
                <a:srgbClr val="60220F"/>
              </a:solidFill>
              <a:latin typeface="+mn-lt"/>
              <a:cs typeface="Calibri" panose="020F0502020204030204"/>
            </a:endParaRPr>
          </a:p>
          <a:p>
            <a:pPr lvl="1" algn="ctr"/>
            <a:r>
              <a:rPr lang="en-US" sz="2800" b="1" spc="0" dirty="0">
                <a:solidFill>
                  <a:srgbClr val="60220F"/>
                </a:solidFill>
                <a:latin typeface="+mn-lt"/>
                <a:cs typeface="Calibri" panose="020F0502020204030204"/>
              </a:rPr>
              <a:t>Where can you redirect food in your community?</a:t>
            </a:r>
          </a:p>
          <a:p>
            <a:pPr marL="342900" indent="-342900" algn="just">
              <a:buChar char="•"/>
            </a:pPr>
            <a:endParaRPr lang="en-US" dirty="0">
              <a:cs typeface="Calibri" panose="020F0502020204030204"/>
            </a:endParaRPr>
          </a:p>
        </p:txBody>
      </p:sp>
    </p:spTree>
    <p:extLst>
      <p:ext uri="{BB962C8B-B14F-4D97-AF65-F5344CB8AC3E}">
        <p14:creationId xmlns:p14="http://schemas.microsoft.com/office/powerpoint/2010/main" val="14755284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93A683-39C7-404D-90C0-BA71A260CD3F}"/>
              </a:ext>
            </a:extLst>
          </p:cNvPr>
          <p:cNvSpPr>
            <a:spLocks noGrp="1"/>
          </p:cNvSpPr>
          <p:nvPr>
            <p:ph type="body" sz="quarter" idx="17"/>
          </p:nvPr>
        </p:nvSpPr>
        <p:spPr>
          <a:xfrm>
            <a:off x="4054870" y="4992755"/>
            <a:ext cx="4261610" cy="985135"/>
          </a:xfrm>
        </p:spPr>
        <p:txBody>
          <a:bodyPr>
            <a:normAutofit/>
          </a:bodyPr>
          <a:lstStyle/>
          <a:p>
            <a:r>
              <a:rPr lang="en-IE" sz="3100" dirty="0">
                <a:hlinkClick r:id="rId2"/>
              </a:rPr>
              <a:t>www.small-holders.eu</a:t>
            </a:r>
            <a:endParaRPr lang="en-IE" sz="3100" dirty="0"/>
          </a:p>
          <a:p>
            <a:endParaRPr lang="en-RU" dirty="0"/>
          </a:p>
        </p:txBody>
      </p:sp>
      <p:sp>
        <p:nvSpPr>
          <p:cNvPr id="6" name="Text Placeholder 5">
            <a:extLst>
              <a:ext uri="{FF2B5EF4-FFF2-40B4-BE49-F238E27FC236}">
                <a16:creationId xmlns:a16="http://schemas.microsoft.com/office/drawing/2014/main" id="{A88B656C-8CEC-E24F-8786-3C8EF05E8EF8}"/>
              </a:ext>
            </a:extLst>
          </p:cNvPr>
          <p:cNvSpPr>
            <a:spLocks noGrp="1"/>
          </p:cNvSpPr>
          <p:nvPr>
            <p:ph type="body" sz="quarter" idx="21"/>
          </p:nvPr>
        </p:nvSpPr>
        <p:spPr>
          <a:xfrm>
            <a:off x="570255" y="169028"/>
            <a:ext cx="6969231" cy="4478886"/>
          </a:xfrm>
        </p:spPr>
        <p:txBody>
          <a:bodyPr>
            <a:normAutofit/>
          </a:bodyPr>
          <a:lstStyle/>
          <a:p>
            <a:r>
              <a:rPr lang="en-IE" sz="4000" dirty="0"/>
              <a:t>Well done!!! </a:t>
            </a:r>
          </a:p>
          <a:p>
            <a:r>
              <a:rPr lang="en-IE" sz="2400" dirty="0"/>
              <a:t>You have just completed Module 3. We hope you benefitted from d</a:t>
            </a:r>
            <a:r>
              <a:rPr lang="en-GB" sz="2400" dirty="0" err="1"/>
              <a:t>eeper</a:t>
            </a:r>
            <a:r>
              <a:rPr lang="en-GB" sz="2400" dirty="0"/>
              <a:t> learning in Consumer Trends and Insights, The Impact of Short Supply Chain and being part of the Circular Economy. </a:t>
            </a:r>
          </a:p>
          <a:p>
            <a:r>
              <a:rPr lang="en-IE" sz="2400" dirty="0"/>
              <a:t>Now it is time for Module 4,  where our learning focus moves </a:t>
            </a:r>
            <a:r>
              <a:rPr lang="en-IE" sz="2400"/>
              <a:t>to </a:t>
            </a:r>
            <a:r>
              <a:rPr lang="en-IE" sz="2400" b="1"/>
              <a:t>Marketing </a:t>
            </a:r>
            <a:r>
              <a:rPr lang="en-IE" sz="2400" b="1" dirty="0"/>
              <a:t>your Smallholder Produce.</a:t>
            </a:r>
            <a:endParaRPr lang="en-GB" sz="2400" b="1" dirty="0"/>
          </a:p>
          <a:p>
            <a:endParaRPr lang="en-RU" sz="2400" b="1" dirty="0"/>
          </a:p>
        </p:txBody>
      </p:sp>
    </p:spTree>
    <p:extLst>
      <p:ext uri="{BB962C8B-B14F-4D97-AF65-F5344CB8AC3E}">
        <p14:creationId xmlns:p14="http://schemas.microsoft.com/office/powerpoint/2010/main" val="1144424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Light bulb over people discussing">
            <a:extLst>
              <a:ext uri="{FF2B5EF4-FFF2-40B4-BE49-F238E27FC236}">
                <a16:creationId xmlns:a16="http://schemas.microsoft.com/office/drawing/2014/main" id="{F2EAECCD-0CFE-312E-D012-35D7118CC46F}"/>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4" name="Text Placeholder 3">
            <a:extLst>
              <a:ext uri="{FF2B5EF4-FFF2-40B4-BE49-F238E27FC236}">
                <a16:creationId xmlns:a16="http://schemas.microsoft.com/office/drawing/2014/main" id="{F6C14265-8B00-5201-0335-37676A499621}"/>
              </a:ext>
            </a:extLst>
          </p:cNvPr>
          <p:cNvSpPr>
            <a:spLocks noGrp="1"/>
          </p:cNvSpPr>
          <p:nvPr>
            <p:ph type="body" sz="quarter" idx="18"/>
          </p:nvPr>
        </p:nvSpPr>
        <p:spPr>
          <a:xfrm>
            <a:off x="413935" y="497230"/>
            <a:ext cx="6482545" cy="1210837"/>
          </a:xfrm>
        </p:spPr>
        <p:txBody>
          <a:bodyPr/>
          <a:lstStyle/>
          <a:p>
            <a:r>
              <a:rPr lang="en-IE"/>
              <a:t>2. Focus Groups</a:t>
            </a:r>
          </a:p>
        </p:txBody>
      </p:sp>
      <p:sp>
        <p:nvSpPr>
          <p:cNvPr id="5" name="Text Placeholder 2">
            <a:extLst>
              <a:ext uri="{FF2B5EF4-FFF2-40B4-BE49-F238E27FC236}">
                <a16:creationId xmlns:a16="http://schemas.microsoft.com/office/drawing/2014/main" id="{571F92ED-D606-F9E2-F59C-6CE2108A01A4}"/>
              </a:ext>
            </a:extLst>
          </p:cNvPr>
          <p:cNvSpPr>
            <a:spLocks noGrp="1"/>
          </p:cNvSpPr>
          <p:nvPr>
            <p:ph type="body" sz="quarter" idx="16"/>
          </p:nvPr>
        </p:nvSpPr>
        <p:spPr>
          <a:xfrm>
            <a:off x="118376" y="1708067"/>
            <a:ext cx="7073661" cy="4038600"/>
          </a:xfrm>
          <a:noFill/>
        </p:spPr>
        <p:txBody>
          <a:bodyPr>
            <a:noAutofit/>
          </a:bodyPr>
          <a:lstStyle/>
          <a:p>
            <a:pPr indent="0" algn="l">
              <a:lnSpc>
                <a:spcPct val="100000"/>
              </a:lnSpc>
            </a:pPr>
            <a:r>
              <a:rPr lang="en-US" dirty="0"/>
              <a:t>A focus group is a market research tactic (qualitative) used to discover consumer attitudes towards a product, or service.  It is basically </a:t>
            </a:r>
            <a:r>
              <a:rPr lang="en-US" b="1" dirty="0"/>
              <a:t>a moderated conversation amongst participants</a:t>
            </a:r>
            <a:r>
              <a:rPr lang="en-US" dirty="0"/>
              <a:t>. In contrast to individual interviews, this research is conducted in a group format.  You or a facilitator are  present to direct the discussion. </a:t>
            </a:r>
          </a:p>
          <a:p>
            <a:pPr indent="0" algn="l">
              <a:lnSpc>
                <a:spcPct val="100000"/>
              </a:lnSpc>
            </a:pPr>
            <a:r>
              <a:rPr lang="en-US" dirty="0"/>
              <a:t>The success of focus groups are based on recruiting key representatives across your consumer types and asking the right questions. If you are part of a co-op this is something that could be done together as a network event.</a:t>
            </a:r>
            <a:endParaRPr lang="en-IE" dirty="0"/>
          </a:p>
        </p:txBody>
      </p:sp>
    </p:spTree>
    <p:extLst>
      <p:ext uri="{BB962C8B-B14F-4D97-AF65-F5344CB8AC3E}">
        <p14:creationId xmlns:p14="http://schemas.microsoft.com/office/powerpoint/2010/main" val="3426172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9332FDA-E813-1AF5-CCC1-2C739358EE77}"/>
              </a:ext>
            </a:extLst>
          </p:cNvPr>
          <p:cNvSpPr>
            <a:spLocks noGrp="1"/>
          </p:cNvSpPr>
          <p:nvPr>
            <p:ph type="body" sz="quarter" idx="18"/>
          </p:nvPr>
        </p:nvSpPr>
        <p:spPr/>
        <p:txBody>
          <a:bodyPr anchor="ctr"/>
          <a:lstStyle/>
          <a:p>
            <a:r>
              <a:rPr lang="en-IE" dirty="0"/>
              <a:t>3. Observations</a:t>
            </a:r>
          </a:p>
        </p:txBody>
      </p:sp>
      <p:sp>
        <p:nvSpPr>
          <p:cNvPr id="5" name="Text Placeholder 2">
            <a:extLst>
              <a:ext uri="{FF2B5EF4-FFF2-40B4-BE49-F238E27FC236}">
                <a16:creationId xmlns:a16="http://schemas.microsoft.com/office/drawing/2014/main" id="{B9162139-680E-1C1C-8A0A-91473B0007C7}"/>
              </a:ext>
            </a:extLst>
          </p:cNvPr>
          <p:cNvSpPr>
            <a:spLocks noGrp="1"/>
          </p:cNvSpPr>
          <p:nvPr>
            <p:ph type="body" sz="quarter" idx="16"/>
          </p:nvPr>
        </p:nvSpPr>
        <p:spPr>
          <a:xfrm>
            <a:off x="168760" y="1802921"/>
            <a:ext cx="7039154" cy="4199087"/>
          </a:xfrm>
        </p:spPr>
        <p:txBody>
          <a:bodyPr vert="horz" lIns="91440" tIns="45720" rIns="91440" bIns="45720" rtlCol="0" anchor="t">
            <a:noAutofit/>
          </a:bodyPr>
          <a:lstStyle/>
          <a:p>
            <a:pPr indent="0" algn="l">
              <a:lnSpc>
                <a:spcPct val="100000"/>
              </a:lnSpc>
            </a:pPr>
            <a:r>
              <a:rPr lang="en-US" dirty="0"/>
              <a:t>Observation is a market research technique in which you watch how people or consumers behave and interact in the market under natural conditions. It is designed to give precisely detailed and actual information on what consumers do as they interact in a given market niche.</a:t>
            </a:r>
            <a:endParaRPr lang="en-US" dirty="0">
              <a:cs typeface="Calibri"/>
            </a:endParaRPr>
          </a:p>
          <a:p>
            <a:pPr indent="0" algn="l">
              <a:lnSpc>
                <a:spcPct val="100000"/>
              </a:lnSpc>
            </a:pPr>
            <a:r>
              <a:rPr lang="en-US" dirty="0"/>
              <a:t>You can use observational research when questions such as 'How?' or 'What?' need to be answered from the research. </a:t>
            </a:r>
            <a:endParaRPr lang="en-IE" dirty="0"/>
          </a:p>
        </p:txBody>
      </p:sp>
      <p:pic>
        <p:nvPicPr>
          <p:cNvPr id="6" name="Picture Placeholder 5" descr="A picture containing tree, outdoor, plant&#10;&#10;Description automatically generated">
            <a:extLst>
              <a:ext uri="{FF2B5EF4-FFF2-40B4-BE49-F238E27FC236}">
                <a16:creationId xmlns:a16="http://schemas.microsoft.com/office/drawing/2014/main" id="{0AF999F3-01BF-8D7D-D375-5D58FA6E35A2}"/>
              </a:ext>
            </a:extLst>
          </p:cNvPr>
          <p:cNvPicPr>
            <a:picLocks noGrp="1" noChangeAspect="1"/>
          </p:cNvPicPr>
          <p:nvPr>
            <p:ph type="pic" sz="quarter" idx="17"/>
          </p:nvPr>
        </p:nvPicPr>
        <p:blipFill rotWithShape="1">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7340600" y="0"/>
            <a:ext cx="4851400" cy="6858000"/>
          </a:xfrm>
        </p:spPr>
      </p:pic>
    </p:spTree>
    <p:extLst>
      <p:ext uri="{BB962C8B-B14F-4D97-AF65-F5344CB8AC3E}">
        <p14:creationId xmlns:p14="http://schemas.microsoft.com/office/powerpoint/2010/main" val="1725897350"/>
      </p:ext>
    </p:extLst>
  </p:cSld>
  <p:clrMapOvr>
    <a:masterClrMapping/>
  </p:clrMapOvr>
</p:sld>
</file>

<file path=ppt/theme/theme1.xml><?xml version="1.0" encoding="utf-8"?>
<a:theme xmlns:a="http://schemas.openxmlformats.org/drawingml/2006/main" name="Office Theme">
  <a:themeElements>
    <a:clrScheme name="Gre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0F7F29FAAF84E49985F5364605989CA" ma:contentTypeVersion="8" ma:contentTypeDescription="Create a new document." ma:contentTypeScope="" ma:versionID="422fd0eccd15940ec8205d25b9bb0228">
  <xsd:schema xmlns:xsd="http://www.w3.org/2001/XMLSchema" xmlns:xs="http://www.w3.org/2001/XMLSchema" xmlns:p="http://schemas.microsoft.com/office/2006/metadata/properties" xmlns:ns2="67dd3286-db87-444e-8dd1-4849b974caca" targetNamespace="http://schemas.microsoft.com/office/2006/metadata/properties" ma:root="true" ma:fieldsID="0aaa5d8ecb3d525cb0abd63b0ddb9e30" ns2:_="">
    <xsd:import namespace="67dd3286-db87-444e-8dd1-4849b974cac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dd3286-db87-444e-8dd1-4849b974ca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FAA9BD-1CC1-4CE8-A56A-A6529CD0EA91}">
  <ds:schemaRefs>
    <ds:schemaRef ds:uri="http://purl.org/dc/dcmityp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67dd3286-db87-444e-8dd1-4849b974caca"/>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DFD0B8D2-DA7F-4DF0-A7AA-2A8D001BFF06}">
  <ds:schemaRefs>
    <ds:schemaRef ds:uri="http://schemas.microsoft.com/sharepoint/v3/contenttype/forms"/>
  </ds:schemaRefs>
</ds:datastoreItem>
</file>

<file path=customXml/itemProps3.xml><?xml version="1.0" encoding="utf-8"?>
<ds:datastoreItem xmlns:ds="http://schemas.openxmlformats.org/officeDocument/2006/customXml" ds:itemID="{E505788D-5738-475A-B0D6-DE484E3D8121}">
  <ds:schemaRefs>
    <ds:schemaRef ds:uri="67dd3286-db87-444e-8dd1-4849b974ca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277</TotalTime>
  <Words>6303</Words>
  <Application>Microsoft Office PowerPoint</Application>
  <PresentationFormat>Widescreen</PresentationFormat>
  <Paragraphs>433</Paragraphs>
  <Slides>71</Slides>
  <Notes>2</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71</vt:i4>
      </vt:variant>
    </vt:vector>
  </HeadingPairs>
  <TitlesOfParts>
    <vt:vector size="84" baseType="lpstr">
      <vt:lpstr>Aktiv Grotesk</vt:lpstr>
      <vt:lpstr>Arial</vt:lpstr>
      <vt:lpstr>Arial,Sans-Serif</vt:lpstr>
      <vt:lpstr>Calibri</vt:lpstr>
      <vt:lpstr>Calibri Light</vt:lpstr>
      <vt:lpstr>Maxx-Regular</vt:lpstr>
      <vt:lpstr>Montserrat Light</vt:lpstr>
      <vt:lpstr>Neue Haas Grotesk</vt:lpstr>
      <vt:lpstr>Quattrocento Sans</vt:lpstr>
      <vt:lpstr>Source Sans 3</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canice euei</cp:lastModifiedBy>
  <cp:revision>16</cp:revision>
  <dcterms:created xsi:type="dcterms:W3CDTF">2019-11-20T14:08:21Z</dcterms:created>
  <dcterms:modified xsi:type="dcterms:W3CDTF">2022-11-25T10:32:11Z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0x010100D0F7F29FAAF84E49985F5364605989CA</vt:lpwstr>
  </property>
</Properties>
</file>