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sldIdLst>
    <p:sldId id="275" r:id="rId5"/>
    <p:sldId id="371" r:id="rId6"/>
    <p:sldId id="347" r:id="rId7"/>
    <p:sldId id="4388" r:id="rId8"/>
    <p:sldId id="376" r:id="rId9"/>
    <p:sldId id="374" r:id="rId10"/>
    <p:sldId id="4389" r:id="rId11"/>
    <p:sldId id="4390" r:id="rId12"/>
    <p:sldId id="4391" r:id="rId13"/>
    <p:sldId id="4456" r:id="rId14"/>
    <p:sldId id="354" r:id="rId15"/>
    <p:sldId id="4392" r:id="rId16"/>
    <p:sldId id="4393" r:id="rId17"/>
    <p:sldId id="4396" r:id="rId18"/>
    <p:sldId id="4397" r:id="rId19"/>
    <p:sldId id="4384" r:id="rId20"/>
    <p:sldId id="4399" r:id="rId21"/>
    <p:sldId id="4455" r:id="rId22"/>
    <p:sldId id="4458" r:id="rId23"/>
    <p:sldId id="348" r:id="rId24"/>
    <p:sldId id="372" r:id="rId25"/>
    <p:sldId id="4400" r:id="rId26"/>
    <p:sldId id="4401" r:id="rId27"/>
    <p:sldId id="4402" r:id="rId28"/>
    <p:sldId id="4403" r:id="rId29"/>
    <p:sldId id="4404" r:id="rId30"/>
    <p:sldId id="349" r:id="rId31"/>
    <p:sldId id="4405" r:id="rId32"/>
    <p:sldId id="4406" r:id="rId33"/>
    <p:sldId id="4407" r:id="rId34"/>
    <p:sldId id="4408" r:id="rId35"/>
    <p:sldId id="4409" r:id="rId36"/>
    <p:sldId id="4387" r:id="rId37"/>
    <p:sldId id="4410" r:id="rId38"/>
    <p:sldId id="4413" r:id="rId39"/>
    <p:sldId id="4412" r:id="rId40"/>
    <p:sldId id="4414" r:id="rId41"/>
    <p:sldId id="4415" r:id="rId42"/>
    <p:sldId id="4416" r:id="rId43"/>
    <p:sldId id="4395" r:id="rId44"/>
    <p:sldId id="4440" r:id="rId45"/>
    <p:sldId id="4441" r:id="rId46"/>
    <p:sldId id="4442" r:id="rId47"/>
    <p:sldId id="4444" r:id="rId48"/>
    <p:sldId id="4443" r:id="rId49"/>
    <p:sldId id="4445" r:id="rId50"/>
    <p:sldId id="4447" r:id="rId51"/>
    <p:sldId id="4448" r:id="rId52"/>
    <p:sldId id="4450" r:id="rId53"/>
    <p:sldId id="4451" r:id="rId54"/>
    <p:sldId id="4452" r:id="rId55"/>
    <p:sldId id="4453" r:id="rId56"/>
    <p:sldId id="445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B23"/>
    <a:srgbClr val="60220F"/>
    <a:srgbClr val="6D6A3A"/>
    <a:srgbClr val="404F2F"/>
    <a:srgbClr val="E6E6E6"/>
    <a:srgbClr val="F5C05B"/>
    <a:srgbClr val="FFD88B"/>
    <a:srgbClr val="CC9131"/>
    <a:srgbClr val="F9A169"/>
    <a:srgbClr val="E3E2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FB3F99-63D5-40CF-90A3-68A3AC8D69BA}" v="896" dt="2022-08-29T15:36:25.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53" autoAdjust="0"/>
    <p:restoredTop sz="94729"/>
  </p:normalViewPr>
  <p:slideViewPr>
    <p:cSldViewPr snapToGrid="0" snapToObjects="1">
      <p:cViewPr varScale="1">
        <p:scale>
          <a:sx n="81" d="100"/>
          <a:sy n="81" d="100"/>
        </p:scale>
        <p:origin x="276" y="2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89C59-1CC1-4433-B26F-43CB3050328F}"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en-GB"/>
        </a:p>
      </dgm:t>
    </dgm:pt>
    <dgm:pt modelId="{023DE8A0-C4D3-4809-A441-73E90D4DB5B1}">
      <dgm:prSet phldrT="[Text]" custT="1"/>
      <dgm:spPr/>
      <dgm:t>
        <a:bodyPr/>
        <a:lstStyle/>
        <a:p>
          <a:r>
            <a:rPr lang="en-GB" sz="1800" b="1" dirty="0">
              <a:solidFill>
                <a:srgbClr val="6D6A3A"/>
              </a:solidFill>
            </a:rPr>
            <a:t>human life</a:t>
          </a:r>
        </a:p>
      </dgm:t>
    </dgm:pt>
    <dgm:pt modelId="{A9EC5D95-653C-4744-A81A-0C913EC15014}" type="parTrans" cxnId="{E0E571F0-875D-466C-983D-BF4F38745119}">
      <dgm:prSet/>
      <dgm:spPr/>
      <dgm:t>
        <a:bodyPr/>
        <a:lstStyle/>
        <a:p>
          <a:endParaRPr lang="en-GB">
            <a:solidFill>
              <a:srgbClr val="6D6A3A"/>
            </a:solidFill>
          </a:endParaRPr>
        </a:p>
      </dgm:t>
    </dgm:pt>
    <dgm:pt modelId="{1F9A7B70-4AF6-46E3-96F9-66E5483DC1B2}" type="sibTrans" cxnId="{E0E571F0-875D-466C-983D-BF4F38745119}">
      <dgm:prSet/>
      <dgm:spPr/>
      <dgm:t>
        <a:bodyPr/>
        <a:lstStyle/>
        <a:p>
          <a:endParaRPr lang="en-GB">
            <a:solidFill>
              <a:srgbClr val="6D6A3A"/>
            </a:solidFill>
          </a:endParaRPr>
        </a:p>
      </dgm:t>
    </dgm:pt>
    <dgm:pt modelId="{69AFDA54-E72E-41A9-B2D6-B670EAD2FB27}">
      <dgm:prSet phldrT="[Text]" custT="1"/>
      <dgm:spPr/>
      <dgm:t>
        <a:bodyPr/>
        <a:lstStyle/>
        <a:p>
          <a:r>
            <a:rPr lang="en-GB" sz="1800" b="1" dirty="0">
              <a:solidFill>
                <a:srgbClr val="6D6A3A"/>
              </a:solidFill>
            </a:rPr>
            <a:t>connection</a:t>
          </a:r>
        </a:p>
      </dgm:t>
    </dgm:pt>
    <dgm:pt modelId="{8267971E-F140-4C83-8CC2-7F06ADDA6C42}" type="parTrans" cxnId="{334101A6-AC06-4F5E-A9E6-487B7D623575}">
      <dgm:prSet/>
      <dgm:spPr/>
      <dgm:t>
        <a:bodyPr/>
        <a:lstStyle/>
        <a:p>
          <a:endParaRPr lang="en-GB">
            <a:solidFill>
              <a:srgbClr val="6D6A3A"/>
            </a:solidFill>
          </a:endParaRPr>
        </a:p>
      </dgm:t>
    </dgm:pt>
    <dgm:pt modelId="{AA394835-73FD-4828-8214-AB4ED369CE63}" type="sibTrans" cxnId="{334101A6-AC06-4F5E-A9E6-487B7D623575}">
      <dgm:prSet/>
      <dgm:spPr/>
      <dgm:t>
        <a:bodyPr/>
        <a:lstStyle/>
        <a:p>
          <a:endParaRPr lang="en-GB">
            <a:solidFill>
              <a:srgbClr val="6D6A3A"/>
            </a:solidFill>
          </a:endParaRPr>
        </a:p>
      </dgm:t>
    </dgm:pt>
    <dgm:pt modelId="{C068F6ED-EC00-4115-8C1B-189B27B66206}">
      <dgm:prSet phldrT="[Text]" custT="1"/>
      <dgm:spPr/>
      <dgm:t>
        <a:bodyPr/>
        <a:lstStyle/>
        <a:p>
          <a:r>
            <a:rPr lang="en-GB" sz="1800" b="1" dirty="0">
              <a:solidFill>
                <a:srgbClr val="6D6A3A"/>
              </a:solidFill>
            </a:rPr>
            <a:t>engagement</a:t>
          </a:r>
        </a:p>
      </dgm:t>
    </dgm:pt>
    <dgm:pt modelId="{47438981-1635-4951-B4A6-097780983E64}" type="parTrans" cxnId="{C7029F07-687D-4726-A34D-69DA2C108F69}">
      <dgm:prSet/>
      <dgm:spPr/>
      <dgm:t>
        <a:bodyPr/>
        <a:lstStyle/>
        <a:p>
          <a:endParaRPr lang="en-GB">
            <a:solidFill>
              <a:srgbClr val="6D6A3A"/>
            </a:solidFill>
          </a:endParaRPr>
        </a:p>
      </dgm:t>
    </dgm:pt>
    <dgm:pt modelId="{E6338063-D4AA-4700-9E75-087B82EE416F}" type="sibTrans" cxnId="{C7029F07-687D-4726-A34D-69DA2C108F69}">
      <dgm:prSet/>
      <dgm:spPr/>
      <dgm:t>
        <a:bodyPr/>
        <a:lstStyle/>
        <a:p>
          <a:endParaRPr lang="en-GB">
            <a:solidFill>
              <a:srgbClr val="6D6A3A"/>
            </a:solidFill>
          </a:endParaRPr>
        </a:p>
      </dgm:t>
    </dgm:pt>
    <dgm:pt modelId="{628C1BD2-C737-4598-8D90-4AFF4B2E6DF1}">
      <dgm:prSet/>
      <dgm:spPr/>
      <dgm:t>
        <a:bodyPr/>
        <a:lstStyle/>
        <a:p>
          <a:endParaRPr lang="en-GB">
            <a:solidFill>
              <a:srgbClr val="6D6A3A"/>
            </a:solidFill>
          </a:endParaRPr>
        </a:p>
      </dgm:t>
    </dgm:pt>
    <dgm:pt modelId="{4E50988A-A983-4733-A17E-0766BD930FD1}" type="parTrans" cxnId="{BFE25D40-712D-445A-B52A-812D60CD2F3D}">
      <dgm:prSet/>
      <dgm:spPr/>
      <dgm:t>
        <a:bodyPr/>
        <a:lstStyle/>
        <a:p>
          <a:endParaRPr lang="en-GB">
            <a:solidFill>
              <a:srgbClr val="6D6A3A"/>
            </a:solidFill>
          </a:endParaRPr>
        </a:p>
      </dgm:t>
    </dgm:pt>
    <dgm:pt modelId="{87B681E4-2165-4222-A39C-F1979C9F7E67}" type="sibTrans" cxnId="{BFE25D40-712D-445A-B52A-812D60CD2F3D}">
      <dgm:prSet/>
      <dgm:spPr/>
      <dgm:t>
        <a:bodyPr/>
        <a:lstStyle/>
        <a:p>
          <a:endParaRPr lang="en-GB">
            <a:solidFill>
              <a:srgbClr val="6D6A3A"/>
            </a:solidFill>
          </a:endParaRPr>
        </a:p>
      </dgm:t>
    </dgm:pt>
    <dgm:pt modelId="{F7D9F4AA-34DF-4176-8849-855886FD92AD}">
      <dgm:prSet/>
      <dgm:spPr/>
      <dgm:t>
        <a:bodyPr/>
        <a:lstStyle/>
        <a:p>
          <a:endParaRPr lang="en-GB">
            <a:solidFill>
              <a:srgbClr val="6D6A3A"/>
            </a:solidFill>
          </a:endParaRPr>
        </a:p>
      </dgm:t>
    </dgm:pt>
    <dgm:pt modelId="{64AE266C-B3FE-47A1-80DF-5A2259C9A1DA}" type="parTrans" cxnId="{F47A6E70-4CEF-4F88-B9AC-78CD63CB5B97}">
      <dgm:prSet/>
      <dgm:spPr/>
      <dgm:t>
        <a:bodyPr/>
        <a:lstStyle/>
        <a:p>
          <a:endParaRPr lang="en-GB">
            <a:solidFill>
              <a:srgbClr val="6D6A3A"/>
            </a:solidFill>
          </a:endParaRPr>
        </a:p>
      </dgm:t>
    </dgm:pt>
    <dgm:pt modelId="{26FF87D1-9406-41C4-9DC8-EAC4D5B1AB74}" type="sibTrans" cxnId="{F47A6E70-4CEF-4F88-B9AC-78CD63CB5B97}">
      <dgm:prSet/>
      <dgm:spPr/>
      <dgm:t>
        <a:bodyPr/>
        <a:lstStyle/>
        <a:p>
          <a:endParaRPr lang="en-GB">
            <a:solidFill>
              <a:srgbClr val="6D6A3A"/>
            </a:solidFill>
          </a:endParaRPr>
        </a:p>
      </dgm:t>
    </dgm:pt>
    <dgm:pt modelId="{C225C859-E114-4E07-9870-095F32CD7BE7}" type="pres">
      <dgm:prSet presAssocID="{7B589C59-1CC1-4433-B26F-43CB3050328F}" presName="Name0" presStyleCnt="0">
        <dgm:presLayoutVars>
          <dgm:chMax val="7"/>
          <dgm:chPref val="7"/>
          <dgm:dir/>
          <dgm:animLvl val="lvl"/>
        </dgm:presLayoutVars>
      </dgm:prSet>
      <dgm:spPr/>
    </dgm:pt>
    <dgm:pt modelId="{276B660F-4CB0-4908-8AB1-87FD4197EDB3}" type="pres">
      <dgm:prSet presAssocID="{023DE8A0-C4D3-4809-A441-73E90D4DB5B1}" presName="Accent1" presStyleCnt="0"/>
      <dgm:spPr/>
    </dgm:pt>
    <dgm:pt modelId="{71710239-B532-4E78-9065-A4D3973F839D}" type="pres">
      <dgm:prSet presAssocID="{023DE8A0-C4D3-4809-A441-73E90D4DB5B1}" presName="Accent" presStyleLbl="node1" presStyleIdx="0" presStyleCnt="5" custLinFactNeighborX="524" custLinFactNeighborY="-400"/>
      <dgm:spPr>
        <a:solidFill>
          <a:srgbClr val="A23B23"/>
        </a:solidFill>
      </dgm:spPr>
    </dgm:pt>
    <dgm:pt modelId="{1505374F-495B-4D56-A20C-885FBBC08E57}" type="pres">
      <dgm:prSet presAssocID="{023DE8A0-C4D3-4809-A441-73E90D4DB5B1}" presName="Parent1" presStyleLbl="revTx" presStyleIdx="0" presStyleCnt="5">
        <dgm:presLayoutVars>
          <dgm:chMax val="1"/>
          <dgm:chPref val="1"/>
          <dgm:bulletEnabled val="1"/>
        </dgm:presLayoutVars>
      </dgm:prSet>
      <dgm:spPr/>
    </dgm:pt>
    <dgm:pt modelId="{4A8F3256-BCAD-4A68-8D0F-2251A4A1E0EC}" type="pres">
      <dgm:prSet presAssocID="{69AFDA54-E72E-41A9-B2D6-B670EAD2FB27}" presName="Accent2" presStyleCnt="0"/>
      <dgm:spPr/>
    </dgm:pt>
    <dgm:pt modelId="{AC9A05DD-2CB6-4414-835B-9330C3547636}" type="pres">
      <dgm:prSet presAssocID="{69AFDA54-E72E-41A9-B2D6-B670EAD2FB27}" presName="Accent" presStyleLbl="node1" presStyleIdx="1" presStyleCnt="5"/>
      <dgm:spPr/>
    </dgm:pt>
    <dgm:pt modelId="{1B1DC3BB-970D-496A-9C8D-2B06E75C2289}" type="pres">
      <dgm:prSet presAssocID="{69AFDA54-E72E-41A9-B2D6-B670EAD2FB27}" presName="Parent2" presStyleLbl="revTx" presStyleIdx="1" presStyleCnt="5" custScaleX="154088" custLinFactNeighborX="18489" custLinFactNeighborY="-15531">
        <dgm:presLayoutVars>
          <dgm:chMax val="1"/>
          <dgm:chPref val="1"/>
          <dgm:bulletEnabled val="1"/>
        </dgm:presLayoutVars>
      </dgm:prSet>
      <dgm:spPr/>
    </dgm:pt>
    <dgm:pt modelId="{5BB918E6-00AF-43D0-AE58-B0E1272B4035}" type="pres">
      <dgm:prSet presAssocID="{628C1BD2-C737-4598-8D90-4AFF4B2E6DF1}" presName="Accent3" presStyleCnt="0"/>
      <dgm:spPr/>
    </dgm:pt>
    <dgm:pt modelId="{B6F44495-37CA-4335-B6DB-935563211BF8}" type="pres">
      <dgm:prSet presAssocID="{628C1BD2-C737-4598-8D90-4AFF4B2E6DF1}" presName="Accent" presStyleLbl="node1" presStyleIdx="2" presStyleCnt="5"/>
      <dgm:spPr>
        <a:solidFill>
          <a:srgbClr val="568754"/>
        </a:solidFill>
      </dgm:spPr>
    </dgm:pt>
    <dgm:pt modelId="{FF09A6C7-8E02-4A5B-BDAB-305A114F69D4}" type="pres">
      <dgm:prSet presAssocID="{628C1BD2-C737-4598-8D90-4AFF4B2E6DF1}" presName="Parent3" presStyleLbl="revTx" presStyleIdx="2" presStyleCnt="5">
        <dgm:presLayoutVars>
          <dgm:chMax val="1"/>
          <dgm:chPref val="1"/>
          <dgm:bulletEnabled val="1"/>
        </dgm:presLayoutVars>
      </dgm:prSet>
      <dgm:spPr/>
    </dgm:pt>
    <dgm:pt modelId="{1B560770-673C-4992-A98E-8A93C612DC5E}" type="pres">
      <dgm:prSet presAssocID="{F7D9F4AA-34DF-4176-8849-855886FD92AD}" presName="Accent4" presStyleCnt="0"/>
      <dgm:spPr/>
    </dgm:pt>
    <dgm:pt modelId="{52157ABB-FF05-4197-9C8A-6AF3624DFB6E}" type="pres">
      <dgm:prSet presAssocID="{F7D9F4AA-34DF-4176-8849-855886FD92AD}" presName="Accent" presStyleLbl="node1" presStyleIdx="3" presStyleCnt="5" custLinFactNeighborY="1721"/>
      <dgm:spPr>
        <a:solidFill>
          <a:srgbClr val="F0985E"/>
        </a:solidFill>
      </dgm:spPr>
    </dgm:pt>
    <dgm:pt modelId="{0AD1255B-1FB6-4BAF-98C9-3D96D0A710CF}" type="pres">
      <dgm:prSet presAssocID="{F7D9F4AA-34DF-4176-8849-855886FD92AD}" presName="Parent4" presStyleLbl="revTx" presStyleIdx="3" presStyleCnt="5">
        <dgm:presLayoutVars>
          <dgm:chMax val="1"/>
          <dgm:chPref val="1"/>
          <dgm:bulletEnabled val="1"/>
        </dgm:presLayoutVars>
      </dgm:prSet>
      <dgm:spPr/>
    </dgm:pt>
    <dgm:pt modelId="{134535DB-0298-46C3-B563-D0DCD2CC2680}" type="pres">
      <dgm:prSet presAssocID="{C068F6ED-EC00-4115-8C1B-189B27B66206}" presName="Accent5" presStyleCnt="0"/>
      <dgm:spPr/>
    </dgm:pt>
    <dgm:pt modelId="{73728A22-AFC3-4C98-9F4D-8887CE3FCAF0}" type="pres">
      <dgm:prSet presAssocID="{C068F6ED-EC00-4115-8C1B-189B27B66206}" presName="Accent" presStyleLbl="node1" presStyleIdx="4" presStyleCnt="5"/>
      <dgm:spPr/>
    </dgm:pt>
    <dgm:pt modelId="{09910F41-BB71-4E21-B786-28D38773B4F7}" type="pres">
      <dgm:prSet presAssocID="{C068F6ED-EC00-4115-8C1B-189B27B66206}" presName="Parent5" presStyleLbl="revTx" presStyleIdx="4" presStyleCnt="5" custScaleX="144304" custLinFactNeighborX="-16309" custLinFactNeighborY="-20379">
        <dgm:presLayoutVars>
          <dgm:chMax val="1"/>
          <dgm:chPref val="1"/>
          <dgm:bulletEnabled val="1"/>
        </dgm:presLayoutVars>
      </dgm:prSet>
      <dgm:spPr/>
    </dgm:pt>
  </dgm:ptLst>
  <dgm:cxnLst>
    <dgm:cxn modelId="{C7029F07-687D-4726-A34D-69DA2C108F69}" srcId="{7B589C59-1CC1-4433-B26F-43CB3050328F}" destId="{C068F6ED-EC00-4115-8C1B-189B27B66206}" srcOrd="4" destOrd="0" parTransId="{47438981-1635-4951-B4A6-097780983E64}" sibTransId="{E6338063-D4AA-4700-9E75-087B82EE416F}"/>
    <dgm:cxn modelId="{BFE25D40-712D-445A-B52A-812D60CD2F3D}" srcId="{7B589C59-1CC1-4433-B26F-43CB3050328F}" destId="{628C1BD2-C737-4598-8D90-4AFF4B2E6DF1}" srcOrd="2" destOrd="0" parTransId="{4E50988A-A983-4733-A17E-0766BD930FD1}" sibTransId="{87B681E4-2165-4222-A39C-F1979C9F7E67}"/>
    <dgm:cxn modelId="{F47A6E70-4CEF-4F88-B9AC-78CD63CB5B97}" srcId="{7B589C59-1CC1-4433-B26F-43CB3050328F}" destId="{F7D9F4AA-34DF-4176-8849-855886FD92AD}" srcOrd="3" destOrd="0" parTransId="{64AE266C-B3FE-47A1-80DF-5A2259C9A1DA}" sibTransId="{26FF87D1-9406-41C4-9DC8-EAC4D5B1AB74}"/>
    <dgm:cxn modelId="{C6FD1C51-091A-4A80-9B04-957C5E91856E}" type="presOf" srcId="{69AFDA54-E72E-41A9-B2D6-B670EAD2FB27}" destId="{1B1DC3BB-970D-496A-9C8D-2B06E75C2289}" srcOrd="0" destOrd="0" presId="urn:microsoft.com/office/officeart/2009/layout/CircleArrowProcess"/>
    <dgm:cxn modelId="{5374827B-D7C6-4B5E-B36E-DDD1A364497C}" type="presOf" srcId="{7B589C59-1CC1-4433-B26F-43CB3050328F}" destId="{C225C859-E114-4E07-9870-095F32CD7BE7}" srcOrd="0" destOrd="0" presId="urn:microsoft.com/office/officeart/2009/layout/CircleArrowProcess"/>
    <dgm:cxn modelId="{E91CE584-DEA0-4B6D-943B-1DA6181E9400}" type="presOf" srcId="{023DE8A0-C4D3-4809-A441-73E90D4DB5B1}" destId="{1505374F-495B-4D56-A20C-885FBBC08E57}" srcOrd="0" destOrd="0" presId="urn:microsoft.com/office/officeart/2009/layout/CircleArrowProcess"/>
    <dgm:cxn modelId="{5F860393-8FFB-4F0B-80E5-7E5CE75CE90A}" type="presOf" srcId="{F7D9F4AA-34DF-4176-8849-855886FD92AD}" destId="{0AD1255B-1FB6-4BAF-98C9-3D96D0A710CF}" srcOrd="0" destOrd="0" presId="urn:microsoft.com/office/officeart/2009/layout/CircleArrowProcess"/>
    <dgm:cxn modelId="{334101A6-AC06-4F5E-A9E6-487B7D623575}" srcId="{7B589C59-1CC1-4433-B26F-43CB3050328F}" destId="{69AFDA54-E72E-41A9-B2D6-B670EAD2FB27}" srcOrd="1" destOrd="0" parTransId="{8267971E-F140-4C83-8CC2-7F06ADDA6C42}" sibTransId="{AA394835-73FD-4828-8214-AB4ED369CE63}"/>
    <dgm:cxn modelId="{F20C4BB2-9220-4BD5-B868-BF59B9F8A7E8}" type="presOf" srcId="{C068F6ED-EC00-4115-8C1B-189B27B66206}" destId="{09910F41-BB71-4E21-B786-28D38773B4F7}" srcOrd="0" destOrd="0" presId="urn:microsoft.com/office/officeart/2009/layout/CircleArrowProcess"/>
    <dgm:cxn modelId="{F5FD88C3-EA9D-4479-AF30-361C89BE486A}" type="presOf" srcId="{628C1BD2-C737-4598-8D90-4AFF4B2E6DF1}" destId="{FF09A6C7-8E02-4A5B-BDAB-305A114F69D4}" srcOrd="0" destOrd="0" presId="urn:microsoft.com/office/officeart/2009/layout/CircleArrowProcess"/>
    <dgm:cxn modelId="{E0E571F0-875D-466C-983D-BF4F38745119}" srcId="{7B589C59-1CC1-4433-B26F-43CB3050328F}" destId="{023DE8A0-C4D3-4809-A441-73E90D4DB5B1}" srcOrd="0" destOrd="0" parTransId="{A9EC5D95-653C-4744-A81A-0C913EC15014}" sibTransId="{1F9A7B70-4AF6-46E3-96F9-66E5483DC1B2}"/>
    <dgm:cxn modelId="{ECCBC11C-5C41-4BA1-8657-0B1BCC514891}" type="presParOf" srcId="{C225C859-E114-4E07-9870-095F32CD7BE7}" destId="{276B660F-4CB0-4908-8AB1-87FD4197EDB3}" srcOrd="0" destOrd="0" presId="urn:microsoft.com/office/officeart/2009/layout/CircleArrowProcess"/>
    <dgm:cxn modelId="{82A997DE-4C80-4BC4-8DAF-FBEB56DB2485}" type="presParOf" srcId="{276B660F-4CB0-4908-8AB1-87FD4197EDB3}" destId="{71710239-B532-4E78-9065-A4D3973F839D}" srcOrd="0" destOrd="0" presId="urn:microsoft.com/office/officeart/2009/layout/CircleArrowProcess"/>
    <dgm:cxn modelId="{DC58A1CD-A8F6-4E59-BB2E-08ECDDC9FC74}" type="presParOf" srcId="{C225C859-E114-4E07-9870-095F32CD7BE7}" destId="{1505374F-495B-4D56-A20C-885FBBC08E57}" srcOrd="1" destOrd="0" presId="urn:microsoft.com/office/officeart/2009/layout/CircleArrowProcess"/>
    <dgm:cxn modelId="{0C8A3287-9B81-4550-9DDF-096DBC38B72B}" type="presParOf" srcId="{C225C859-E114-4E07-9870-095F32CD7BE7}" destId="{4A8F3256-BCAD-4A68-8D0F-2251A4A1E0EC}" srcOrd="2" destOrd="0" presId="urn:microsoft.com/office/officeart/2009/layout/CircleArrowProcess"/>
    <dgm:cxn modelId="{CA3C5B36-DE83-4BAC-BC92-BEBA9196C8B6}" type="presParOf" srcId="{4A8F3256-BCAD-4A68-8D0F-2251A4A1E0EC}" destId="{AC9A05DD-2CB6-4414-835B-9330C3547636}" srcOrd="0" destOrd="0" presId="urn:microsoft.com/office/officeart/2009/layout/CircleArrowProcess"/>
    <dgm:cxn modelId="{DFEDC18D-88D0-47E6-A761-64EB06FAF968}" type="presParOf" srcId="{C225C859-E114-4E07-9870-095F32CD7BE7}" destId="{1B1DC3BB-970D-496A-9C8D-2B06E75C2289}" srcOrd="3" destOrd="0" presId="urn:microsoft.com/office/officeart/2009/layout/CircleArrowProcess"/>
    <dgm:cxn modelId="{D64939D0-DA87-422B-A3EC-3C5573ED2304}" type="presParOf" srcId="{C225C859-E114-4E07-9870-095F32CD7BE7}" destId="{5BB918E6-00AF-43D0-AE58-B0E1272B4035}" srcOrd="4" destOrd="0" presId="urn:microsoft.com/office/officeart/2009/layout/CircleArrowProcess"/>
    <dgm:cxn modelId="{36618A22-34E3-4085-9265-0294C6F5084C}" type="presParOf" srcId="{5BB918E6-00AF-43D0-AE58-B0E1272B4035}" destId="{B6F44495-37CA-4335-B6DB-935563211BF8}" srcOrd="0" destOrd="0" presId="urn:microsoft.com/office/officeart/2009/layout/CircleArrowProcess"/>
    <dgm:cxn modelId="{03DB8CBB-9C63-4FA9-A074-72D8384831E7}" type="presParOf" srcId="{C225C859-E114-4E07-9870-095F32CD7BE7}" destId="{FF09A6C7-8E02-4A5B-BDAB-305A114F69D4}" srcOrd="5" destOrd="0" presId="urn:microsoft.com/office/officeart/2009/layout/CircleArrowProcess"/>
    <dgm:cxn modelId="{00AD84BC-6B39-4D90-9DF5-21EB0B424428}" type="presParOf" srcId="{C225C859-E114-4E07-9870-095F32CD7BE7}" destId="{1B560770-673C-4992-A98E-8A93C612DC5E}" srcOrd="6" destOrd="0" presId="urn:microsoft.com/office/officeart/2009/layout/CircleArrowProcess"/>
    <dgm:cxn modelId="{A462EEB6-5922-46AE-AE65-3DE87ED5C817}" type="presParOf" srcId="{1B560770-673C-4992-A98E-8A93C612DC5E}" destId="{52157ABB-FF05-4197-9C8A-6AF3624DFB6E}" srcOrd="0" destOrd="0" presId="urn:microsoft.com/office/officeart/2009/layout/CircleArrowProcess"/>
    <dgm:cxn modelId="{FF1CE867-4AAB-46DD-A65E-5C2787C8238C}" type="presParOf" srcId="{C225C859-E114-4E07-9870-095F32CD7BE7}" destId="{0AD1255B-1FB6-4BAF-98C9-3D96D0A710CF}" srcOrd="7" destOrd="0" presId="urn:microsoft.com/office/officeart/2009/layout/CircleArrowProcess"/>
    <dgm:cxn modelId="{D82954AD-0103-4F80-B4D3-6CAC45F31FC4}" type="presParOf" srcId="{C225C859-E114-4E07-9870-095F32CD7BE7}" destId="{134535DB-0298-46C3-B563-D0DCD2CC2680}" srcOrd="8" destOrd="0" presId="urn:microsoft.com/office/officeart/2009/layout/CircleArrowProcess"/>
    <dgm:cxn modelId="{21138AD2-2C0A-4B72-A052-DC53B723B74E}" type="presParOf" srcId="{134535DB-0298-46C3-B563-D0DCD2CC2680}" destId="{73728A22-AFC3-4C98-9F4D-8887CE3FCAF0}" srcOrd="0" destOrd="0" presId="urn:microsoft.com/office/officeart/2009/layout/CircleArrowProcess"/>
    <dgm:cxn modelId="{61A2B13B-FB3D-48E6-8400-BEDB3F6B3BD5}" type="presParOf" srcId="{C225C859-E114-4E07-9870-095F32CD7BE7}" destId="{09910F41-BB71-4E21-B786-28D38773B4F7}"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10239-B532-4E78-9065-A4D3973F839D}">
      <dsp:nvSpPr>
        <dsp:cNvPr id="0" name=""/>
        <dsp:cNvSpPr/>
      </dsp:nvSpPr>
      <dsp:spPr>
        <a:xfrm>
          <a:off x="2101768" y="-6206"/>
          <a:ext cx="1551455" cy="1551533"/>
        </a:xfrm>
        <a:prstGeom prst="circularArrow">
          <a:avLst>
            <a:gd name="adj1" fmla="val 10980"/>
            <a:gd name="adj2" fmla="val 1142322"/>
            <a:gd name="adj3" fmla="val 4500000"/>
            <a:gd name="adj4" fmla="val 10800000"/>
            <a:gd name="adj5" fmla="val 12500"/>
          </a:avLst>
        </a:prstGeom>
        <a:solidFill>
          <a:srgbClr val="A23B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05374F-495B-4D56-A20C-885FBBC08E57}">
      <dsp:nvSpPr>
        <dsp:cNvPr id="0" name=""/>
        <dsp:cNvSpPr/>
      </dsp:nvSpPr>
      <dsp:spPr>
        <a:xfrm>
          <a:off x="2436175" y="561917"/>
          <a:ext cx="865800" cy="43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6D6A3A"/>
              </a:solidFill>
            </a:rPr>
            <a:t>human life</a:t>
          </a:r>
        </a:p>
      </dsp:txBody>
      <dsp:txXfrm>
        <a:off x="2436175" y="561917"/>
        <a:ext cx="865800" cy="432706"/>
      </dsp:txXfrm>
    </dsp:sp>
    <dsp:sp modelId="{AC9A05DD-2CB6-4414-835B-9330C3547636}">
      <dsp:nvSpPr>
        <dsp:cNvPr id="0" name=""/>
        <dsp:cNvSpPr/>
      </dsp:nvSpPr>
      <dsp:spPr>
        <a:xfrm>
          <a:off x="1662630" y="891455"/>
          <a:ext cx="1551455" cy="1551533"/>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1DC3BB-970D-496A-9C8D-2B06E75C2289}">
      <dsp:nvSpPr>
        <dsp:cNvPr id="0" name=""/>
        <dsp:cNvSpPr/>
      </dsp:nvSpPr>
      <dsp:spPr>
        <a:xfrm>
          <a:off x="1929351" y="1388172"/>
          <a:ext cx="1334093" cy="43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6D6A3A"/>
              </a:solidFill>
            </a:rPr>
            <a:t>connection</a:t>
          </a:r>
        </a:p>
      </dsp:txBody>
      <dsp:txXfrm>
        <a:off x="1929351" y="1388172"/>
        <a:ext cx="1334093" cy="432706"/>
      </dsp:txXfrm>
    </dsp:sp>
    <dsp:sp modelId="{B6F44495-37CA-4335-B6DB-935563211BF8}">
      <dsp:nvSpPr>
        <dsp:cNvPr id="0" name=""/>
        <dsp:cNvSpPr/>
      </dsp:nvSpPr>
      <dsp:spPr>
        <a:xfrm>
          <a:off x="2093638" y="1786917"/>
          <a:ext cx="1551455" cy="1551533"/>
        </a:xfrm>
        <a:prstGeom prst="circularArrow">
          <a:avLst>
            <a:gd name="adj1" fmla="val 10980"/>
            <a:gd name="adj2" fmla="val 1142322"/>
            <a:gd name="adj3" fmla="val 4500000"/>
            <a:gd name="adj4" fmla="val 13500000"/>
            <a:gd name="adj5" fmla="val 12500"/>
          </a:avLst>
        </a:prstGeom>
        <a:solidFill>
          <a:srgbClr val="5687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9A6C7-8E02-4A5B-BDAB-305A114F69D4}">
      <dsp:nvSpPr>
        <dsp:cNvPr id="0" name=""/>
        <dsp:cNvSpPr/>
      </dsp:nvSpPr>
      <dsp:spPr>
        <a:xfrm>
          <a:off x="2436175" y="2348334"/>
          <a:ext cx="865800" cy="43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GB" sz="2800" kern="1200">
            <a:solidFill>
              <a:srgbClr val="6D6A3A"/>
            </a:solidFill>
          </a:endParaRPr>
        </a:p>
      </dsp:txBody>
      <dsp:txXfrm>
        <a:off x="2436175" y="2348334"/>
        <a:ext cx="865800" cy="432706"/>
      </dsp:txXfrm>
    </dsp:sp>
    <dsp:sp modelId="{52157ABB-FF05-4197-9C8A-6AF3624DFB6E}">
      <dsp:nvSpPr>
        <dsp:cNvPr id="0" name=""/>
        <dsp:cNvSpPr/>
      </dsp:nvSpPr>
      <dsp:spPr>
        <a:xfrm>
          <a:off x="1662630" y="2706577"/>
          <a:ext cx="1551455" cy="1551533"/>
        </a:xfrm>
        <a:prstGeom prst="leftCircularArrow">
          <a:avLst>
            <a:gd name="adj1" fmla="val 10980"/>
            <a:gd name="adj2" fmla="val 1142322"/>
            <a:gd name="adj3" fmla="val 6300000"/>
            <a:gd name="adj4" fmla="val 18900000"/>
            <a:gd name="adj5" fmla="val 12500"/>
          </a:avLst>
        </a:prstGeom>
        <a:solidFill>
          <a:srgbClr val="F09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D1255B-1FB6-4BAF-98C9-3D96D0A710CF}">
      <dsp:nvSpPr>
        <dsp:cNvPr id="0" name=""/>
        <dsp:cNvSpPr/>
      </dsp:nvSpPr>
      <dsp:spPr>
        <a:xfrm>
          <a:off x="2003420" y="3241793"/>
          <a:ext cx="865800" cy="43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GB" sz="2800" kern="1200">
            <a:solidFill>
              <a:srgbClr val="6D6A3A"/>
            </a:solidFill>
          </a:endParaRPr>
        </a:p>
      </dsp:txBody>
      <dsp:txXfrm>
        <a:off x="2003420" y="3241793"/>
        <a:ext cx="865800" cy="432706"/>
      </dsp:txXfrm>
    </dsp:sp>
    <dsp:sp modelId="{73728A22-AFC3-4C98-9F4D-8887CE3FCAF0}">
      <dsp:nvSpPr>
        <dsp:cNvPr id="0" name=""/>
        <dsp:cNvSpPr/>
      </dsp:nvSpPr>
      <dsp:spPr>
        <a:xfrm>
          <a:off x="2203937" y="3674500"/>
          <a:ext cx="1332895" cy="1333677"/>
        </a:xfrm>
        <a:prstGeom prst="blockArc">
          <a:avLst>
            <a:gd name="adj1" fmla="val 13500000"/>
            <a:gd name="adj2" fmla="val 10800000"/>
            <a:gd name="adj3" fmla="val 1274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10F41-BB71-4E21-B786-28D38773B4F7}">
      <dsp:nvSpPr>
        <dsp:cNvPr id="0" name=""/>
        <dsp:cNvSpPr/>
      </dsp:nvSpPr>
      <dsp:spPr>
        <a:xfrm>
          <a:off x="2103179" y="4047071"/>
          <a:ext cx="1249384" cy="432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6D6A3A"/>
              </a:solidFill>
            </a:rPr>
            <a:t>engagement</a:t>
          </a:r>
        </a:p>
      </dsp:txBody>
      <dsp:txXfrm>
        <a:off x="2103179" y="4047071"/>
        <a:ext cx="1249384" cy="43270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F452172-26FD-A144-8239-D4DC914F07BE}" type="slidenum">
              <a:rPr lang="en-US" smtClean="0"/>
              <a:t>11</a:t>
            </a:fld>
            <a:endParaRPr lang="en-US"/>
          </a:p>
        </p:txBody>
      </p:sp>
    </p:spTree>
    <p:extLst>
      <p:ext uri="{BB962C8B-B14F-4D97-AF65-F5344CB8AC3E}">
        <p14:creationId xmlns:p14="http://schemas.microsoft.com/office/powerpoint/2010/main" val="3004130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dirty="0">
                <a:solidFill>
                  <a:srgbClr val="E3E2DB"/>
                </a:solidFill>
                <a:effectLst/>
                <a:latin typeface="+mn-lt"/>
                <a:ea typeface="+mn-ea"/>
                <a:cs typeface="+mn-cs"/>
                <a:sym typeface="Quattrocento Sans"/>
              </a:rPr>
              <a:t>Sustainable Smallholders EU</a:t>
            </a:r>
            <a:endParaRPr lang="en-IE" sz="4000" b="1" i="0" u="none" strike="noStrike" kern="1200" baseline="0" dirty="0">
              <a:solidFill>
                <a:srgbClr val="E3E2DB"/>
              </a:solidFill>
              <a:effectLst/>
              <a:latin typeface="+mn-lt"/>
              <a:ea typeface="+mn-ea"/>
              <a:cs typeface="+mn-cs"/>
              <a:sym typeface="Quattrocento Sans"/>
            </a:endParaRPr>
          </a:p>
          <a:p>
            <a:pPr fontAlgn="base"/>
            <a:r>
              <a:rPr lang="en-IE" sz="4400" b="0" i="0" u="none" strike="noStrike" kern="1200" baseline="0" dirty="0">
                <a:solidFill>
                  <a:srgbClr val="E3E2DB"/>
                </a:solidFill>
                <a:effectLst/>
                <a:latin typeface="+mn-lt"/>
                <a:ea typeface="+mn-ea"/>
                <a:cs typeface="+mn-cs"/>
                <a:sym typeface="Quattrocento Sans"/>
              </a:rPr>
              <a:t>FONT TYPEFACE &amp; SIZE</a:t>
            </a:r>
            <a:endParaRPr lang="en-IE" sz="3600" baseline="0" dirty="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E3E2DB"/>
                </a:solidFill>
                <a:effectLst/>
                <a:latin typeface="+mn-lt"/>
                <a:ea typeface="+mn-ea"/>
                <a:cs typeface="+mn-cs"/>
              </a:rPr>
              <a:t>PLEASE</a:t>
            </a:r>
            <a:r>
              <a:rPr lang="en-IE" sz="3000" b="0" i="0" u="none" strike="noStrike" kern="1200" baseline="0" dirty="0">
                <a:solidFill>
                  <a:srgbClr val="E3E2DB"/>
                </a:solidFill>
                <a:effectLst/>
                <a:latin typeface="+mn-lt"/>
                <a:ea typeface="+mn-ea"/>
                <a:cs typeface="+mn-cs"/>
              </a:rPr>
              <a:t> ENSURE TO KEEP FONTS AS PER THE LAYOUT</a:t>
            </a:r>
            <a:endParaRPr lang="en-IE" sz="3000" b="0" i="0" u="none" strike="noStrike" kern="1200" dirty="0">
              <a:solidFill>
                <a:srgbClr val="E3E2DB"/>
              </a:solidFill>
              <a:effectLst/>
              <a:latin typeface="+mn-lt"/>
              <a:ea typeface="+mn-ea"/>
              <a:cs typeface="+mn-cs"/>
            </a:endParaRPr>
          </a:p>
          <a:p>
            <a:pPr fontAlgn="base"/>
            <a:endParaRPr lang="en-IE" sz="3000" b="0" i="0" u="none" strike="noStrike" kern="1200" dirty="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E3E2DB"/>
                </a:solidFill>
                <a:effectLst/>
                <a:latin typeface="+mn-lt"/>
                <a:ea typeface="+mn-ea"/>
                <a:cs typeface="+mn-cs"/>
              </a:rPr>
              <a:t>48 point </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Divider</a:t>
            </a:r>
            <a:r>
              <a:rPr lang="en-IE" sz="3000" b="0" i="0" u="none" strike="noStrike" kern="1200" baseline="0" dirty="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36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30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	</a:t>
            </a:r>
            <a:r>
              <a:rPr lang="en-IE" sz="3000" b="0" i="0" u="none" strike="noStrike" kern="1200" baseline="0" dirty="0">
                <a:solidFill>
                  <a:srgbClr val="E3E2DB"/>
                </a:solidFill>
                <a:effectLst/>
                <a:latin typeface="+mn-lt"/>
                <a:ea typeface="+mn-ea"/>
                <a:cs typeface="+mn-cs"/>
              </a:rPr>
              <a:t>       </a:t>
            </a:r>
            <a:r>
              <a:rPr lang="en-IE" sz="3000" b="0" i="0" u="none" strike="noStrike" kern="1200" dirty="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24 point</a:t>
            </a:r>
            <a:r>
              <a:rPr lang="en-IE" sz="3000" b="0" i="0" u="none" strike="noStrike" kern="1200" baseline="0" dirty="0">
                <a:solidFill>
                  <a:srgbClr val="E3E2DB"/>
                </a:solidFill>
                <a:effectLst/>
                <a:latin typeface="+mn-lt"/>
                <a:ea typeface="+mn-ea"/>
                <a:cs typeface="+mn-cs"/>
              </a:rPr>
              <a:t>  -  </a:t>
            </a:r>
            <a:r>
              <a:rPr lang="en-IE" sz="3000" b="0" i="0" u="none" strike="noStrike" kern="1200" baseline="0" dirty="0">
                <a:solidFill>
                  <a:srgbClr val="E3E2DB"/>
                </a:solidFill>
                <a:effectLst/>
                <a:latin typeface="+mn-lt"/>
                <a:ea typeface="Quattrocento Sans"/>
                <a:cs typeface="Quattrocento Sans"/>
                <a:sym typeface="Quattrocento Sans"/>
              </a:rPr>
              <a:t>Main </a:t>
            </a:r>
            <a:r>
              <a:rPr lang="en-IE" sz="3000" b="0" i="0" u="none" strike="noStrike" kern="1200" dirty="0">
                <a:solidFill>
                  <a:srgbClr val="E3E2DB"/>
                </a:solidFill>
                <a:effectLst/>
                <a:latin typeface="+mn-lt"/>
                <a:ea typeface="+mn-ea"/>
                <a:cs typeface="+mn-cs"/>
              </a:rPr>
              <a:t>Text Body </a:t>
            </a:r>
            <a:endParaRPr lang="en-US" sz="3000" dirty="0">
              <a:solidFill>
                <a:srgbClr val="E3E2DB"/>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E3E2DB"/>
                </a:solidFill>
                <a:effectLst/>
                <a:latin typeface="+mn-lt"/>
                <a:ea typeface="+mn-ea"/>
                <a:cs typeface="+mn-cs"/>
                <a:sym typeface="Quattrocento Sans"/>
              </a:rPr>
              <a:t>Teach Digital </a:t>
            </a:r>
            <a:r>
              <a:rPr lang="en-IE" sz="2400" b="0" i="0" u="none" strike="noStrike" kern="1200" baseline="0" dirty="0">
                <a:solidFill>
                  <a:srgbClr val="E3E2DB"/>
                </a:solidFill>
                <a:effectLst/>
                <a:latin typeface="+mn-lt"/>
                <a:ea typeface="+mn-ea"/>
                <a:cs typeface="+mn-cs"/>
                <a:sym typeface="Quattrocento Sans"/>
              </a:rPr>
              <a:t>PowerPoint is</a:t>
            </a:r>
            <a:r>
              <a:rPr lang="is-IS" sz="2400" b="0" i="0" u="none" strike="noStrike" kern="1200" baseline="0" dirty="0">
                <a:solidFill>
                  <a:srgbClr val="E3E2DB"/>
                </a:solidFill>
                <a:effectLst/>
                <a:latin typeface="+mn-lt"/>
                <a:ea typeface="+mn-ea"/>
                <a:cs typeface="+mn-cs"/>
                <a:sym typeface="Quattrocento Sans"/>
              </a:rPr>
              <a:t>….</a:t>
            </a:r>
            <a:endParaRPr lang="en-IE" sz="2400" b="0" i="0" u="none" strike="noStrike" kern="1200" baseline="0" dirty="0">
              <a:solidFill>
                <a:srgbClr val="E3E2DB"/>
              </a:solidFill>
              <a:effectLst/>
              <a:latin typeface="+mn-lt"/>
              <a:ea typeface="+mn-ea"/>
              <a:cs typeface="+mn-cs"/>
              <a:sym typeface="Quattrocento Sans"/>
            </a:endParaRPr>
          </a:p>
          <a:p>
            <a:pPr fontAlgn="base"/>
            <a:endParaRPr lang="en-IE" sz="2400" b="0" i="0" u="none" strike="noStrike" kern="1200" baseline="0" dirty="0">
              <a:solidFill>
                <a:srgbClr val="E3E2DB"/>
              </a:solidFill>
              <a:effectLst/>
              <a:latin typeface="+mn-lt"/>
              <a:ea typeface="+mn-ea"/>
              <a:cs typeface="+mn-cs"/>
              <a:sym typeface="Quattrocento Sans"/>
            </a:endParaRPr>
          </a:p>
          <a:p>
            <a:pPr fontAlgn="base"/>
            <a:r>
              <a:rPr lang="en-IE" sz="3600" b="1" i="1" baseline="0" dirty="0">
                <a:solidFill>
                  <a:srgbClr val="E3E2DB"/>
                </a:solidFill>
                <a:latin typeface="+mn-lt"/>
                <a:ea typeface="Quattrocento Sans"/>
                <a:cs typeface="Quattrocento Sans"/>
                <a:sym typeface="Quattrocento Sans"/>
              </a:rPr>
              <a:t>Calibri</a:t>
            </a:r>
            <a:endParaRPr lang="en-IE" sz="3600" baseline="0" dirty="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996518"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996518" y="0"/>
            <a:ext cx="4195482"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134495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6096000" y="-1"/>
            <a:ext cx="612175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6420678" y="1112738"/>
            <a:ext cx="5562093"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6" y="309492"/>
            <a:ext cx="5233294" cy="1331796"/>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52182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40682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3412" y="6416843"/>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419621" y="6413660"/>
            <a:ext cx="441158" cy="441158"/>
          </a:xfrm>
          <a:prstGeom prst="rect">
            <a:avLst/>
          </a:prstGeom>
        </p:spPr>
      </p:pic>
    </p:spTree>
    <p:extLst>
      <p:ext uri="{BB962C8B-B14F-4D97-AF65-F5344CB8AC3E}">
        <p14:creationId xmlns:p14="http://schemas.microsoft.com/office/powerpoint/2010/main" val="2287193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99989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rgbClr val="E3E2DB"/>
                </a:solidFill>
                <a:latin typeface="+mn-lt"/>
                <a:ea typeface="Quattrocento Sans"/>
                <a:cs typeface="Quattrocento Sans"/>
                <a:sym typeface="Quattrocento Sans"/>
              </a:rPr>
              <a:t>ICONS</a:t>
            </a:r>
            <a:r>
              <a:rPr lang="en-IE" sz="3600" baseline="0" dirty="0">
                <a:solidFill>
                  <a:srgbClr val="E3E2DB"/>
                </a:solidFill>
                <a:latin typeface="+mn-lt"/>
                <a:ea typeface="Quattrocento Sans"/>
                <a:cs typeface="Quattrocento Sans"/>
                <a:sym typeface="Quattrocento Sans"/>
              </a:rPr>
              <a:t> WHICH CAN BE USED WITHIN THE </a:t>
            </a:r>
            <a:r>
              <a:rPr lang="en-IE" sz="3000" b="1" baseline="0" dirty="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dirty="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dirty="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rgbClr val="E3E2DB"/>
                </a:solidFill>
                <a:latin typeface="+mn-lt"/>
                <a:ea typeface="Quattrocento Sans"/>
                <a:cs typeface="Quattrocento Sans"/>
                <a:sym typeface="Quattrocento Sans"/>
              </a:rPr>
              <a:t>Resize them without losing quality.</a:t>
            </a:r>
            <a:r>
              <a:rPr lang="en-IE" sz="2400" i="1" baseline="0" dirty="0">
                <a:solidFill>
                  <a:srgbClr val="E3E2DB"/>
                </a:solidFill>
                <a:latin typeface="+mn-lt"/>
                <a:ea typeface="Quattrocento Sans"/>
                <a:cs typeface="Quattrocento Sans"/>
                <a:sym typeface="Quattrocento Sans"/>
              </a:rPr>
              <a:t> </a:t>
            </a:r>
            <a:r>
              <a:rPr lang="en-IE" sz="2400" i="1" dirty="0">
                <a:solidFill>
                  <a:srgbClr val="E3E2DB"/>
                </a:solidFill>
                <a:latin typeface="+mn-lt"/>
                <a:ea typeface="Quattrocento Sans"/>
                <a:cs typeface="Quattrocento Sans"/>
                <a:sym typeface="Quattrocento Sans"/>
              </a:rPr>
              <a:t> Change line colour, width and style.</a:t>
            </a:r>
            <a:r>
              <a:rPr lang="en-IE" sz="2400" i="1" baseline="0" dirty="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dirty="0"/>
              <a:t>02</a:t>
            </a:r>
          </a:p>
        </p:txBody>
      </p:sp>
    </p:spTree>
    <p:extLst>
      <p:ext uri="{BB962C8B-B14F-4D97-AF65-F5344CB8AC3E}">
        <p14:creationId xmlns:p14="http://schemas.microsoft.com/office/powerpoint/2010/main" val="3501078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dirty="0"/>
              <a:t>03</a:t>
            </a:r>
          </a:p>
        </p:txBody>
      </p:sp>
    </p:spTree>
    <p:extLst>
      <p:ext uri="{BB962C8B-B14F-4D97-AF65-F5344CB8AC3E}">
        <p14:creationId xmlns:p14="http://schemas.microsoft.com/office/powerpoint/2010/main" val="2913511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6672158"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672159" y="0"/>
            <a:ext cx="5519840"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814876" cy="3843867"/>
          </a:xfrm>
          <a:noFill/>
        </p:spPr>
        <p:txBody>
          <a:bodyPr>
            <a:normAutofit/>
          </a:bodyPr>
          <a:lstStyle>
            <a:lvl1pPr marL="0" indent="0" algn="ctr">
              <a:buNone/>
              <a:defRPr sz="24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4200266"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274569"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0281"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155577" y="6415251"/>
            <a:ext cx="441158" cy="441158"/>
          </a:xfrm>
          <a:prstGeom prst="rect">
            <a:avLst/>
          </a:prstGeom>
        </p:spPr>
      </p:pic>
    </p:spTree>
    <p:extLst>
      <p:ext uri="{BB962C8B-B14F-4D97-AF65-F5344CB8AC3E}">
        <p14:creationId xmlns:p14="http://schemas.microsoft.com/office/powerpoint/2010/main" val="2565623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6672158"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672159" y="0"/>
            <a:ext cx="5519840"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814876" cy="3843867"/>
          </a:xfrm>
          <a:noFill/>
        </p:spPr>
        <p:txBody>
          <a:bodyPr>
            <a:normAutofit/>
          </a:bodyPr>
          <a:lstStyle>
            <a:lvl1pPr marL="0" indent="0" algn="ctr">
              <a:buNone/>
              <a:defRPr sz="24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 y="4517086"/>
            <a:ext cx="4200266"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274569"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0281"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155577" y="6415251"/>
            <a:ext cx="441158" cy="441158"/>
          </a:xfrm>
          <a:prstGeom prst="rect">
            <a:avLst/>
          </a:prstGeom>
        </p:spPr>
      </p:pic>
    </p:spTree>
    <p:extLst>
      <p:ext uri="{BB962C8B-B14F-4D97-AF65-F5344CB8AC3E}">
        <p14:creationId xmlns:p14="http://schemas.microsoft.com/office/powerpoint/2010/main" val="3454869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529164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dirty="0"/>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dirty="0"/>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071237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20702" y="1530030"/>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252106"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252106" y="2052889"/>
            <a:ext cx="1723877" cy="1773131"/>
          </a:xfrm>
          <a:prstGeom prst="rect">
            <a:avLst/>
          </a:prstGeom>
        </p:spPr>
      </p:pic>
      <p:pic>
        <p:nvPicPr>
          <p:cNvPr id="24" name="Picture 23">
            <a:extLst>
              <a:ext uri="{FF2B5EF4-FFF2-40B4-BE49-F238E27FC236}">
                <a16:creationId xmlns:a16="http://schemas.microsoft.com/office/drawing/2014/main" id="{F52E5805-B161-D128-41D0-6EFDF789D4EE}"/>
              </a:ext>
            </a:extLst>
          </p:cNvPr>
          <p:cNvPicPr>
            <a:picLocks noChangeAspect="1"/>
          </p:cNvPicPr>
          <p:nvPr userDrawn="1"/>
        </p:nvPicPr>
        <p:blipFill>
          <a:blip r:embed="rId3"/>
          <a:stretch>
            <a:fillRect/>
          </a:stretch>
        </p:blipFill>
        <p:spPr>
          <a:xfrm>
            <a:off x="2741675" y="2056637"/>
            <a:ext cx="1723877" cy="1773131"/>
          </a:xfrm>
          <a:prstGeom prst="rect">
            <a:avLst/>
          </a:prstGeom>
        </p:spPr>
      </p:pic>
      <p:pic>
        <p:nvPicPr>
          <p:cNvPr id="31" name="Picture 30">
            <a:extLst>
              <a:ext uri="{FF2B5EF4-FFF2-40B4-BE49-F238E27FC236}">
                <a16:creationId xmlns:a16="http://schemas.microsoft.com/office/drawing/2014/main" id="{0FC715F2-8DC2-B04B-48A0-ECAE302D2DB7}"/>
              </a:ext>
            </a:extLst>
          </p:cNvPr>
          <p:cNvPicPr>
            <a:picLocks noChangeAspect="1"/>
          </p:cNvPicPr>
          <p:nvPr userDrawn="1"/>
        </p:nvPicPr>
        <p:blipFill>
          <a:blip r:embed="rId3"/>
          <a:stretch>
            <a:fillRect/>
          </a:stretch>
        </p:blipFill>
        <p:spPr>
          <a:xfrm>
            <a:off x="5237523" y="2056564"/>
            <a:ext cx="1723877" cy="1773131"/>
          </a:xfrm>
          <a:prstGeom prst="rect">
            <a:avLst/>
          </a:prstGeom>
        </p:spPr>
      </p:pic>
      <p:pic>
        <p:nvPicPr>
          <p:cNvPr id="36" name="Picture 35">
            <a:extLst>
              <a:ext uri="{FF2B5EF4-FFF2-40B4-BE49-F238E27FC236}">
                <a16:creationId xmlns:a16="http://schemas.microsoft.com/office/drawing/2014/main" id="{89DC3518-4931-FEEB-551A-2006B202567D}"/>
              </a:ext>
            </a:extLst>
          </p:cNvPr>
          <p:cNvPicPr>
            <a:picLocks noChangeAspect="1"/>
          </p:cNvPicPr>
          <p:nvPr userDrawn="1"/>
        </p:nvPicPr>
        <p:blipFill>
          <a:blip r:embed="rId3"/>
          <a:stretch>
            <a:fillRect/>
          </a:stretch>
        </p:blipFill>
        <p:spPr>
          <a:xfrm>
            <a:off x="7726448" y="2056637"/>
            <a:ext cx="1723877" cy="1773131"/>
          </a:xfrm>
          <a:prstGeom prst="rect">
            <a:avLst/>
          </a:prstGeom>
        </p:spPr>
      </p:pic>
      <p:pic>
        <p:nvPicPr>
          <p:cNvPr id="37" name="Picture 36">
            <a:extLst>
              <a:ext uri="{FF2B5EF4-FFF2-40B4-BE49-F238E27FC236}">
                <a16:creationId xmlns:a16="http://schemas.microsoft.com/office/drawing/2014/main" id="{F0C5C88E-7F32-1149-A334-464E0AC987D8}"/>
              </a:ext>
            </a:extLst>
          </p:cNvPr>
          <p:cNvPicPr>
            <a:picLocks noChangeAspect="1"/>
          </p:cNvPicPr>
          <p:nvPr userDrawn="1"/>
        </p:nvPicPr>
        <p:blipFill>
          <a:blip r:embed="rId3"/>
          <a:stretch>
            <a:fillRect/>
          </a:stretch>
        </p:blipFill>
        <p:spPr>
          <a:xfrm>
            <a:off x="10215373" y="2052890"/>
            <a:ext cx="1723877" cy="1773131"/>
          </a:xfrm>
          <a:prstGeom prst="rect">
            <a:avLst/>
          </a:prstGeom>
        </p:spPr>
      </p:pic>
      <p:sp>
        <p:nvSpPr>
          <p:cNvPr id="38" name="Text Placeholder 17">
            <a:extLst>
              <a:ext uri="{FF2B5EF4-FFF2-40B4-BE49-F238E27FC236}">
                <a16:creationId xmlns:a16="http://schemas.microsoft.com/office/drawing/2014/main" id="{E1ED23FC-A194-4ED2-7A0A-97A4EC4C8B4C}"/>
              </a:ext>
            </a:extLst>
          </p:cNvPr>
          <p:cNvSpPr>
            <a:spLocks noGrp="1"/>
          </p:cNvSpPr>
          <p:nvPr>
            <p:ph type="body" sz="quarter" idx="29" hasCustomPrompt="1"/>
          </p:nvPr>
        </p:nvSpPr>
        <p:spPr>
          <a:xfrm>
            <a:off x="2730813"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39" name="Text Placeholder 17">
            <a:extLst>
              <a:ext uri="{FF2B5EF4-FFF2-40B4-BE49-F238E27FC236}">
                <a16:creationId xmlns:a16="http://schemas.microsoft.com/office/drawing/2014/main" id="{B618C271-E0CD-A44A-60EB-538D2B20B65E}"/>
              </a:ext>
            </a:extLst>
          </p:cNvPr>
          <p:cNvSpPr>
            <a:spLocks noGrp="1"/>
          </p:cNvSpPr>
          <p:nvPr>
            <p:ph type="body" sz="quarter" idx="30" hasCustomPrompt="1"/>
          </p:nvPr>
        </p:nvSpPr>
        <p:spPr>
          <a:xfrm>
            <a:off x="5257958"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0" name="Text Placeholder 17">
            <a:extLst>
              <a:ext uri="{FF2B5EF4-FFF2-40B4-BE49-F238E27FC236}">
                <a16:creationId xmlns:a16="http://schemas.microsoft.com/office/drawing/2014/main" id="{F4CE98EC-DA8C-5B3D-2E5F-093C581590EA}"/>
              </a:ext>
            </a:extLst>
          </p:cNvPr>
          <p:cNvSpPr>
            <a:spLocks noGrp="1"/>
          </p:cNvSpPr>
          <p:nvPr>
            <p:ph type="body" sz="quarter" idx="31" hasCustomPrompt="1"/>
          </p:nvPr>
        </p:nvSpPr>
        <p:spPr>
          <a:xfrm>
            <a:off x="7736665" y="4076310"/>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1" name="Text Placeholder 17">
            <a:extLst>
              <a:ext uri="{FF2B5EF4-FFF2-40B4-BE49-F238E27FC236}">
                <a16:creationId xmlns:a16="http://schemas.microsoft.com/office/drawing/2014/main" id="{10725198-D710-40D6-0F2C-B99DBFFFBE46}"/>
              </a:ext>
            </a:extLst>
          </p:cNvPr>
          <p:cNvSpPr>
            <a:spLocks noGrp="1"/>
          </p:cNvSpPr>
          <p:nvPr>
            <p:ph type="body" sz="quarter" idx="32" hasCustomPrompt="1"/>
          </p:nvPr>
        </p:nvSpPr>
        <p:spPr>
          <a:xfrm>
            <a:off x="10215372" y="4053301"/>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4053988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Kus Kus - Icons">
    <p:spTree>
      <p:nvGrpSpPr>
        <p:cNvPr id="1" name=""/>
        <p:cNvGrpSpPr/>
        <p:nvPr/>
      </p:nvGrpSpPr>
      <p:grpSpPr>
        <a:xfrm>
          <a:off x="0" y="0"/>
          <a:ext cx="0" cy="0"/>
          <a:chOff x="0" y="0"/>
          <a:chExt cx="0" cy="0"/>
        </a:xfrm>
      </p:grpSpPr>
      <p:sp>
        <p:nvSpPr>
          <p:cNvPr id="8" name="Rectangle 7"/>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KUS KUS </a:t>
            </a: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chemeClr val="bg1"/>
                </a:solidFill>
                <a:latin typeface="+mn-lt"/>
                <a:ea typeface="Quattrocento Sans"/>
                <a:cs typeface="Quattrocento Sans"/>
                <a:sym typeface="Quattrocento Sans"/>
              </a:rPr>
              <a:t>Isn’t that nice? :)</a:t>
            </a:r>
          </a:p>
        </p:txBody>
      </p:sp>
      <p:sp>
        <p:nvSpPr>
          <p:cNvPr id="9" name="Rectangle 8"/>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0" name="Straight Connector 9"/>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130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58449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5791025"/>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dirty="0"/>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709" r:id="rId12"/>
    <p:sldLayoutId id="2147483694" r:id="rId13"/>
    <p:sldLayoutId id="2147483695" r:id="rId14"/>
    <p:sldLayoutId id="2147483675" r:id="rId15"/>
    <p:sldLayoutId id="2147483696" r:id="rId16"/>
    <p:sldLayoutId id="2147483705" r:id="rId17"/>
    <p:sldLayoutId id="2147483697" r:id="rId18"/>
    <p:sldLayoutId id="2147483651" r:id="rId19"/>
    <p:sldLayoutId id="2147483698" r:id="rId20"/>
    <p:sldLayoutId id="2147483699" r:id="rId21"/>
    <p:sldLayoutId id="2147483704" r:id="rId22"/>
    <p:sldLayoutId id="2147483674" r:id="rId23"/>
    <p:sldLayoutId id="2147483710" r:id="rId24"/>
    <p:sldLayoutId id="2147483713" r:id="rId25"/>
    <p:sldLayoutId id="2147483700" r:id="rId26"/>
    <p:sldLayoutId id="2147483701" r:id="rId27"/>
    <p:sldLayoutId id="2147483653" r:id="rId28"/>
    <p:sldLayoutId id="2147483703" r:id="rId29"/>
    <p:sldLayoutId id="2147483702" r:id="rId30"/>
    <p:sldLayoutId id="2147483689" r:id="rId31"/>
    <p:sldLayoutId id="2147483677" r:id="rId32"/>
    <p:sldLayoutId id="2147483670" r:id="rId33"/>
    <p:sldLayoutId id="2147483676" r:id="rId34"/>
    <p:sldLayoutId id="2147483669" r:id="rId35"/>
    <p:sldLayoutId id="2147483706" r:id="rId36"/>
    <p:sldLayoutId id="2147483707" r:id="rId37"/>
    <p:sldLayoutId id="2147483711" r:id="rId38"/>
    <p:sldLayoutId id="2147483712"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hyperlink" Target="https://tasteleitrim.com/leitrim-home-of-boxty/" TargetMode="Externa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vectors/european-union-europe-flag-eu-155207/" TargetMode="External"/><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hyperlink" Target="https://webapi2016.eesc.europa.eu/v1/documents/eesc-2017-02234-00-00-ac-tra-en.docx/content" TargetMode="External"/><Relationship Id="rId4" Type="http://schemas.openxmlformats.org/officeDocument/2006/relationships/hyperlink" Target="https://www.eesc.europa.e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food.ec.europa.eu/horizontal-topics/farm-fork-strategy_en" TargetMode="External"/><Relationship Id="rId2" Type="http://schemas.openxmlformats.org/officeDocument/2006/relationships/hyperlink" Target="https://ec.europa.eu/info/strategy/priorities-2019-2024/european-green-deal_en"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europanostra.org/wp-content/uploads/2018/09/Berlin-Call-Action-Eng.pdf" TargetMode="Externa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www.artratio.co.uk/brand-heritage" TargetMode="External"/><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36.xml"/><Relationship Id="rId1" Type="http://schemas.openxmlformats.org/officeDocument/2006/relationships/video" Target="https://www.youtube.com/embed/zEs1af0VpP8?feature=oembed" TargetMode="External"/><Relationship Id="rId4" Type="http://schemas.openxmlformats.org/officeDocument/2006/relationships/hyperlink" Target="https://www.youtube.com/watch?v=zEs1af0VpP8"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JvNG986_3RU" TargetMode="External"/><Relationship Id="rId2" Type="http://schemas.openxmlformats.org/officeDocument/2006/relationships/slideLayout" Target="../slideLayouts/slideLayout36.xml"/><Relationship Id="rId1" Type="http://schemas.openxmlformats.org/officeDocument/2006/relationships/video" Target="https://www.youtube.com/embed/JvNG986_3RU?feature=oembed" TargetMode="External"/><Relationship Id="rId5" Type="http://schemas.openxmlformats.org/officeDocument/2006/relationships/image" Target="../media/image50.jpeg"/><Relationship Id="rId4" Type="http://schemas.openxmlformats.org/officeDocument/2006/relationships/hyperlink" Target="https://www.slowfood.com/"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36.xml"/><Relationship Id="rId1" Type="http://schemas.openxmlformats.org/officeDocument/2006/relationships/video" Target="https://www.youtube.com/embed/flIE71RuLUc?feature=oembed" TargetMode="External"/><Relationship Id="rId4" Type="http://schemas.openxmlformats.org/officeDocument/2006/relationships/hyperlink" Target="https://www.youtube.com/watch?v=flIE71RuLUc"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32.xml"/><Relationship Id="rId1" Type="http://schemas.openxmlformats.org/officeDocument/2006/relationships/video" Target="https://www.youtube.com/embed/x6_Izo-_TsQ?feature=oembed" TargetMode="External"/><Relationship Id="rId6" Type="http://schemas.openxmlformats.org/officeDocument/2006/relationships/image" Target="../media/image10.emf"/><Relationship Id="rId5" Type="http://schemas.openxmlformats.org/officeDocument/2006/relationships/hyperlink" Target="http://www.leafandroot.org/?fbclid=IwAR0ful8EQR-DKkEMvf1O_P3HIVkWzpSBSDLughtt0ePOJwl-7CScYc2tOSg" TargetMode="External"/><Relationship Id="rId4" Type="http://schemas.openxmlformats.org/officeDocument/2006/relationships/hyperlink" Target="https://www.youtube.com/watch?v=x6_Izo-_TsQ"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2.xml"/><Relationship Id="rId1" Type="http://schemas.openxmlformats.org/officeDocument/2006/relationships/video" Target="https://www.youtube.com/embed/5RIt1P4Nfi8?feature=oembed" TargetMode="External"/><Relationship Id="rId6" Type="http://schemas.openxmlformats.org/officeDocument/2006/relationships/image" Target="../media/image10.emf"/><Relationship Id="rId5" Type="http://schemas.openxmlformats.org/officeDocument/2006/relationships/hyperlink" Target="https://www.facebook.com/biaoisin/" TargetMode="External"/><Relationship Id="rId4" Type="http://schemas.openxmlformats.org/officeDocument/2006/relationships/hyperlink" Target="https://www.youtube.com/watch?v=5RIt1P4Nfi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s://www.discoverireland.ie/" TargetMode="External"/><Relationship Id="rId2" Type="http://schemas.openxmlformats.org/officeDocument/2006/relationships/slideLayout" Target="../slideLayouts/slideLayout36.xml"/><Relationship Id="rId1" Type="http://schemas.openxmlformats.org/officeDocument/2006/relationships/video" Target="https://www.youtube.com/embed/9WeAU43FkqM?start=1&amp;feature=oembed" TargetMode="External"/><Relationship Id="rId5" Type="http://schemas.openxmlformats.org/officeDocument/2006/relationships/hyperlink" Target="https://www.youtube.com/watch?v=9WeAU43FkqM&amp;t=1s" TargetMode="Externa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hyperlink" Target="https://mackman.co.uk/experience-economy/" TargetMode="Externa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joesretirementblog.blogspot.com/2016/05/outdoor-pavilion-priscilla-beach_18.html" TargetMode="External"/><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hyperlink" Target="https://hbr.org/1998/07/welcome-to-the-experience-econom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farmadventure.co.uk/farm-experience-days/" TargetMode="External"/><Relationship Id="rId1" Type="http://schemas.openxmlformats.org/officeDocument/2006/relationships/slideLayout" Target="../slideLayouts/slideLayout24.xml"/><Relationship Id="rId4" Type="http://schemas.openxmlformats.org/officeDocument/2006/relationships/hyperlink" Target="https://www.farmadventure.co.uk/yorkshire/farm-experienc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burrenfarmexperience.ie/about-the-burren-farm-experience/" TargetMode="External"/><Relationship Id="rId2" Type="http://schemas.openxmlformats.org/officeDocument/2006/relationships/slideLayout" Target="../slideLayouts/slideLayout36.xml"/><Relationship Id="rId1" Type="http://schemas.openxmlformats.org/officeDocument/2006/relationships/video" Target="https://www.youtube.com/embed/MWvyF_C-jqw?feature=oembed" TargetMode="External"/><Relationship Id="rId6" Type="http://schemas.openxmlformats.org/officeDocument/2006/relationships/image" Target="../media/image61.png"/><Relationship Id="rId5" Type="http://schemas.openxmlformats.org/officeDocument/2006/relationships/hyperlink" Target="https://www.youtube.com/watch?v=MWvyF_C-jqw" TargetMode="Externa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hyperlink" Target="http://esheninger.blogspot.com/2018/02/the-lost-art-of-listening.html" TargetMode="External"/><Relationship Id="rId2" Type="http://schemas.openxmlformats.org/officeDocument/2006/relationships/image" Target="../media/image62.jpg"/><Relationship Id="rId1" Type="http://schemas.openxmlformats.org/officeDocument/2006/relationships/slideLayout" Target="../slideLayouts/slideLayout11.xml"/><Relationship Id="rId4" Type="http://schemas.openxmlformats.org/officeDocument/2006/relationships/hyperlink" Target="https://creativecommons.org/licenses/by/3.0/"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s://webolutions.com/7-ways-to-create-an-experience-for-your-business/" TargetMode="Externa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hyperlink" Target="https://ich.unesco.org/en/news/culture-of-ukrainian-borscht-cooking-inscribed-on-the-list-of-intangible-cultural-heritage-in-need-of-urgent-safeguarding-13412" TargetMode="External"/><Relationship Id="rId3" Type="http://schemas.openxmlformats.org/officeDocument/2006/relationships/hyperlink" Target="http://portal.unesco.org/en/ev.php-URL_ID=17716&amp;URL_DO=DO_TOPIC&amp;URL_SECTION=201.html" TargetMode="External"/><Relationship Id="rId7" Type="http://schemas.openxmlformats.org/officeDocument/2006/relationships/hyperlink" Target="https://ich.unesco.org/en/RL/art-of-neapolitan-pizzaiuolo-00722" TargetMode="External"/><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hyperlink" Target="https://ich.unesco.org/en/RL/beer-culture-in-belgium-01062" TargetMode="External"/><Relationship Id="rId5" Type="http://schemas.openxmlformats.org/officeDocument/2006/relationships/hyperlink" Target="https://ich.unesco.org/en/RL/mediterranean-diet-00884" TargetMode="External"/><Relationship Id="rId4" Type="http://schemas.openxmlformats.org/officeDocument/2006/relationships/hyperlink" Target="https://ich.unesco.org/en/RL/gastronomic-meal-of-the-french-00437"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p:txBody>
          <a:bodyPr/>
          <a:lstStyle/>
          <a:p>
            <a:r>
              <a:rPr lang="en-US" dirty="0"/>
              <a:t>Module 4:</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2765245" y="3896586"/>
            <a:ext cx="8682008" cy="697353"/>
          </a:xfrm>
        </p:spPr>
        <p:txBody>
          <a:bodyPr>
            <a:normAutofit/>
          </a:bodyPr>
          <a:lstStyle/>
          <a:p>
            <a:r>
              <a:rPr lang="en-US" dirty="0"/>
              <a:t>Marketing your Smallholder Produce</a:t>
            </a:r>
            <a:endParaRPr lang="en-RU" dirty="0"/>
          </a:p>
          <a:p>
            <a:endParaRPr lang="en-US" dirty="0"/>
          </a:p>
        </p:txBody>
      </p:sp>
      <p:pic>
        <p:nvPicPr>
          <p:cNvPr id="4" name="Picture 3">
            <a:extLst>
              <a:ext uri="{FF2B5EF4-FFF2-40B4-BE49-F238E27FC236}">
                <a16:creationId xmlns:a16="http://schemas.microsoft.com/office/drawing/2014/main" id="{33D86418-C9C2-8319-9006-3CD44D29C388}"/>
              </a:ext>
            </a:extLst>
          </p:cNvPr>
          <p:cNvPicPr>
            <a:picLocks noChangeAspect="1"/>
          </p:cNvPicPr>
          <p:nvPr/>
        </p:nvPicPr>
        <p:blipFill>
          <a:blip r:embed="rId2"/>
          <a:stretch>
            <a:fillRect/>
          </a:stretch>
        </p:blipFill>
        <p:spPr>
          <a:xfrm>
            <a:off x="-298290" y="5968989"/>
            <a:ext cx="9515194" cy="889011"/>
          </a:xfrm>
          <a:prstGeom prst="rect">
            <a:avLst/>
          </a:prstGeom>
        </p:spPr>
      </p:pic>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45B2CB-A7CA-74DB-DEC5-6B18B6C92636}"/>
              </a:ext>
            </a:extLst>
          </p:cNvPr>
          <p:cNvSpPr>
            <a:spLocks noGrp="1"/>
          </p:cNvSpPr>
          <p:nvPr>
            <p:ph type="body" sz="quarter" idx="18"/>
          </p:nvPr>
        </p:nvSpPr>
        <p:spPr>
          <a:xfrm>
            <a:off x="106326" y="159489"/>
            <a:ext cx="11940361" cy="1626782"/>
          </a:xfrm>
        </p:spPr>
        <p:txBody>
          <a:bodyPr anchor="ctr">
            <a:normAutofit/>
          </a:bodyPr>
          <a:lstStyle/>
          <a:p>
            <a:pPr algn="l"/>
            <a:r>
              <a:rPr lang="en-IE" sz="3600" b="1" dirty="0">
                <a:solidFill>
                  <a:srgbClr val="60220F"/>
                </a:solidFill>
              </a:rPr>
              <a:t>1. Food Heritage Survival, </a:t>
            </a:r>
            <a:r>
              <a:rPr lang="en-IE" dirty="0">
                <a:solidFill>
                  <a:srgbClr val="60220F"/>
                </a:solidFill>
              </a:rPr>
              <a:t>Heritage Cooking </a:t>
            </a:r>
          </a:p>
        </p:txBody>
      </p:sp>
      <p:sp>
        <p:nvSpPr>
          <p:cNvPr id="4" name="Google Shape;447;p10">
            <a:extLst>
              <a:ext uri="{FF2B5EF4-FFF2-40B4-BE49-F238E27FC236}">
                <a16:creationId xmlns:a16="http://schemas.microsoft.com/office/drawing/2014/main" id="{4DA37C75-C29F-26B2-1D6A-CC4393286453}"/>
              </a:ext>
            </a:extLst>
          </p:cNvPr>
          <p:cNvSpPr txBox="1">
            <a:spLocks noGrp="1"/>
          </p:cNvSpPr>
          <p:nvPr>
            <p:ph type="body" sz="quarter" idx="16"/>
          </p:nvPr>
        </p:nvSpPr>
        <p:spPr>
          <a:xfrm>
            <a:off x="330108" y="1786270"/>
            <a:ext cx="7416165" cy="4510027"/>
          </a:xfrm>
          <a:prstGeom prst="rect">
            <a:avLst/>
          </a:prstGeom>
          <a:noFill/>
          <a:ln>
            <a:noFill/>
          </a:ln>
        </p:spPr>
        <p:txBody>
          <a:bodyPr spcFirstLastPara="1" wrap="square" lIns="91425" tIns="45700" rIns="91425" bIns="45700" anchor="t" anchorCtr="0">
            <a:noAutofit/>
          </a:bodyPr>
          <a:lstStyle/>
          <a:p>
            <a:pPr algn="l">
              <a:lnSpc>
                <a:spcPct val="114999"/>
              </a:lnSpc>
              <a:tabLst>
                <a:tab pos="457200" algn="l"/>
              </a:tabLst>
            </a:pPr>
            <a:r>
              <a:rPr lang="en-US" dirty="0">
                <a:ea typeface="+mn-lt"/>
                <a:cs typeface="+mn-lt"/>
              </a:rPr>
              <a:t>Heritage cooking means embracing and highlighting a culture through food. They are typically historic family recipes that have been passed down from generation to generation. </a:t>
            </a:r>
          </a:p>
          <a:p>
            <a:pPr algn="l">
              <a:lnSpc>
                <a:spcPct val="114999"/>
              </a:lnSpc>
              <a:tabLst>
                <a:tab pos="457200" algn="l"/>
              </a:tabLst>
            </a:pPr>
            <a:r>
              <a:rPr lang="en-US" dirty="0">
                <a:ea typeface="+mn-lt"/>
                <a:cs typeface="+mn-lt"/>
              </a:rPr>
              <a:t>For some, they’re made-from-scratch recipes that use simple, wholesome ingredients and traditional, old-fashioned techniques and tools. They are recipes rich in both </a:t>
            </a:r>
            <a:r>
              <a:rPr lang="en-US" dirty="0" err="1">
                <a:ea typeface="+mn-lt"/>
                <a:cs typeface="+mn-lt"/>
              </a:rPr>
              <a:t>flavour</a:t>
            </a:r>
            <a:r>
              <a:rPr lang="en-US" dirty="0">
                <a:ea typeface="+mn-lt"/>
                <a:cs typeface="+mn-lt"/>
              </a:rPr>
              <a:t> and history. </a:t>
            </a:r>
          </a:p>
          <a:p>
            <a:pPr algn="l">
              <a:lnSpc>
                <a:spcPct val="114999"/>
              </a:lnSpc>
              <a:tabLst>
                <a:tab pos="457200" algn="l"/>
              </a:tabLst>
            </a:pPr>
            <a:r>
              <a:rPr lang="en-US" b="1" dirty="0">
                <a:ea typeface="+mn-lt"/>
                <a:cs typeface="+mn-lt"/>
              </a:rPr>
              <a:t>Let’s see a heritage cooking example in action in Ireland …..</a:t>
            </a:r>
          </a:p>
        </p:txBody>
      </p:sp>
      <p:pic>
        <p:nvPicPr>
          <p:cNvPr id="8" name="Picture 7">
            <a:extLst>
              <a:ext uri="{FF2B5EF4-FFF2-40B4-BE49-F238E27FC236}">
                <a16:creationId xmlns:a16="http://schemas.microsoft.com/office/drawing/2014/main" id="{DA099C0D-3FB5-B3F1-E6E2-E2A253975BA8}"/>
              </a:ext>
            </a:extLst>
          </p:cNvPr>
          <p:cNvPicPr>
            <a:picLocks noChangeAspect="1"/>
          </p:cNvPicPr>
          <p:nvPr/>
        </p:nvPicPr>
        <p:blipFill>
          <a:blip r:embed="rId2"/>
          <a:stretch>
            <a:fillRect/>
          </a:stretch>
        </p:blipFill>
        <p:spPr>
          <a:xfrm>
            <a:off x="8000280" y="1883325"/>
            <a:ext cx="3956368" cy="4752671"/>
          </a:xfrm>
          <a:prstGeom prst="rect">
            <a:avLst/>
          </a:prstGeom>
        </p:spPr>
      </p:pic>
    </p:spTree>
    <p:extLst>
      <p:ext uri="{BB962C8B-B14F-4D97-AF65-F5344CB8AC3E}">
        <p14:creationId xmlns:p14="http://schemas.microsoft.com/office/powerpoint/2010/main" val="413551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A4F5FAE-D7B6-4131-8698-FC4284433F2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359601" y="570522"/>
            <a:ext cx="5674893" cy="574990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ee the source image">
            <a:extLst>
              <a:ext uri="{FF2B5EF4-FFF2-40B4-BE49-F238E27FC236}">
                <a16:creationId xmlns:a16="http://schemas.microsoft.com/office/drawing/2014/main" id="{077D64AA-AFB0-449C-8A99-0BBF672DE4A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75295" y="570522"/>
            <a:ext cx="5119844" cy="5181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F9ED16-DFB0-430F-8A27-97CEDF439114}"/>
              </a:ext>
            </a:extLst>
          </p:cNvPr>
          <p:cNvSpPr txBox="1"/>
          <p:nvPr/>
        </p:nvSpPr>
        <p:spPr>
          <a:xfrm>
            <a:off x="6096000" y="5322047"/>
            <a:ext cx="6034493" cy="1200329"/>
          </a:xfrm>
          <a:prstGeom prst="rect">
            <a:avLst/>
          </a:prstGeom>
          <a:solidFill>
            <a:srgbClr val="B0B5A6"/>
          </a:solidFill>
        </p:spPr>
        <p:txBody>
          <a:bodyPr wrap="square" rtlCol="0">
            <a:spAutoFit/>
          </a:bodyPr>
          <a:lstStyle/>
          <a:p>
            <a:r>
              <a:rPr lang="en-IE" sz="2400" dirty="0"/>
              <a:t>New and innovative approached to heritage foods like </a:t>
            </a:r>
            <a:r>
              <a:rPr lang="en-IE" sz="2400" dirty="0" err="1"/>
              <a:t>Dromod</a:t>
            </a:r>
            <a:r>
              <a:rPr lang="en-IE" sz="2400" dirty="0"/>
              <a:t> Boxty (Ireland) are trending and emerging across Europe</a:t>
            </a:r>
          </a:p>
        </p:txBody>
      </p:sp>
      <p:sp>
        <p:nvSpPr>
          <p:cNvPr id="3" name="TextBox 2">
            <a:extLst>
              <a:ext uri="{FF2B5EF4-FFF2-40B4-BE49-F238E27FC236}">
                <a16:creationId xmlns:a16="http://schemas.microsoft.com/office/drawing/2014/main" id="{34AC0E72-56E9-4F9A-BFFC-8C4D22A5B045}"/>
              </a:ext>
            </a:extLst>
          </p:cNvPr>
          <p:cNvSpPr txBox="1"/>
          <p:nvPr/>
        </p:nvSpPr>
        <p:spPr>
          <a:xfrm>
            <a:off x="0" y="27762"/>
            <a:ext cx="5674893" cy="461665"/>
          </a:xfrm>
          <a:prstGeom prst="rect">
            <a:avLst/>
          </a:prstGeom>
          <a:noFill/>
        </p:spPr>
        <p:txBody>
          <a:bodyPr wrap="square" rtlCol="0">
            <a:spAutoFit/>
          </a:bodyPr>
          <a:lstStyle/>
          <a:p>
            <a:r>
              <a:rPr lang="en-GB" sz="2400" b="1" dirty="0">
                <a:solidFill>
                  <a:srgbClr val="4E3826"/>
                </a:solidFill>
              </a:rPr>
              <a:t>EXAMPLE HERITAGE FOOD FROM IRELAND </a:t>
            </a:r>
            <a:endParaRPr lang="en-IE" sz="2400" b="1" dirty="0">
              <a:solidFill>
                <a:srgbClr val="4E3826"/>
              </a:solidFill>
            </a:endParaRPr>
          </a:p>
        </p:txBody>
      </p:sp>
      <p:sp>
        <p:nvSpPr>
          <p:cNvPr id="4" name="TextBox 3">
            <a:extLst>
              <a:ext uri="{FF2B5EF4-FFF2-40B4-BE49-F238E27FC236}">
                <a16:creationId xmlns:a16="http://schemas.microsoft.com/office/drawing/2014/main" id="{D958B776-5A0C-4517-9D54-1268F7E590EA}"/>
              </a:ext>
            </a:extLst>
          </p:cNvPr>
          <p:cNvSpPr txBox="1"/>
          <p:nvPr/>
        </p:nvSpPr>
        <p:spPr>
          <a:xfrm>
            <a:off x="457200" y="6444343"/>
            <a:ext cx="5539425" cy="369332"/>
          </a:xfrm>
          <a:prstGeom prst="rect">
            <a:avLst/>
          </a:prstGeom>
          <a:noFill/>
        </p:spPr>
        <p:txBody>
          <a:bodyPr wrap="square" rtlCol="0">
            <a:spAutoFit/>
          </a:bodyPr>
          <a:lstStyle/>
          <a:p>
            <a:r>
              <a:rPr lang="en-GB" dirty="0">
                <a:hlinkClick r:id="rId5"/>
              </a:rPr>
              <a:t>https://tasteleitrim.com/leitrim-home-of-boxty/</a:t>
            </a:r>
            <a:r>
              <a:rPr lang="en-GB" dirty="0"/>
              <a:t> </a:t>
            </a:r>
            <a:endParaRPr lang="en-IE" dirty="0"/>
          </a:p>
        </p:txBody>
      </p:sp>
    </p:spTree>
    <p:extLst>
      <p:ext uri="{BB962C8B-B14F-4D97-AF65-F5344CB8AC3E}">
        <p14:creationId xmlns:p14="http://schemas.microsoft.com/office/powerpoint/2010/main" val="418998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Young girl lifting up earth">
            <a:extLst>
              <a:ext uri="{FF2B5EF4-FFF2-40B4-BE49-F238E27FC236}">
                <a16:creationId xmlns:a16="http://schemas.microsoft.com/office/drawing/2014/main" id="{A19A8E72-A540-F4E9-4A3A-10C766107604}"/>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4992" r="13917"/>
          <a:stretch/>
        </p:blipFill>
        <p:spPr>
          <a:xfrm>
            <a:off x="7340026" y="0"/>
            <a:ext cx="4851974" cy="6858000"/>
          </a:xfrm>
        </p:spPr>
      </p:pic>
      <p:sp>
        <p:nvSpPr>
          <p:cNvPr id="3" name="Text Placeholder 2">
            <a:extLst>
              <a:ext uri="{FF2B5EF4-FFF2-40B4-BE49-F238E27FC236}">
                <a16:creationId xmlns:a16="http://schemas.microsoft.com/office/drawing/2014/main" id="{CC308FC1-9CF6-3DFD-180C-0AEA7811E825}"/>
              </a:ext>
            </a:extLst>
          </p:cNvPr>
          <p:cNvSpPr>
            <a:spLocks noGrp="1"/>
          </p:cNvSpPr>
          <p:nvPr>
            <p:ph type="body" sz="quarter" idx="16"/>
          </p:nvPr>
        </p:nvSpPr>
        <p:spPr>
          <a:xfrm>
            <a:off x="447065" y="1881963"/>
            <a:ext cx="6719279" cy="4465673"/>
          </a:xfrm>
        </p:spPr>
        <p:txBody>
          <a:bodyPr/>
          <a:lstStyle/>
          <a:p>
            <a:pPr algn="l"/>
            <a:r>
              <a:rPr lang="it-IT" dirty="0"/>
              <a:t>Smallholders are key contributors to food security and nutrition, producing most of the food in many regions of the world and producing more food and nutrition in the world’s most populous, and food-insecure regions. Their farms are better at promoting social equity and community well-being and have advantages in terms of environmental sustainability and addressing climate change. This in part derives from their greater attachment to local communities and landscapes, which foster a higher level of interest and care for the natural environment and climate upon which they rely for agricultural production.</a:t>
            </a:r>
          </a:p>
          <a:p>
            <a:pPr algn="l"/>
            <a:endParaRPr lang="en-IE" dirty="0"/>
          </a:p>
        </p:txBody>
      </p:sp>
      <p:sp>
        <p:nvSpPr>
          <p:cNvPr id="4" name="Text Placeholder 3">
            <a:extLst>
              <a:ext uri="{FF2B5EF4-FFF2-40B4-BE49-F238E27FC236}">
                <a16:creationId xmlns:a16="http://schemas.microsoft.com/office/drawing/2014/main" id="{7B634EB1-7D48-A7A8-1A0E-26790946E3C7}"/>
              </a:ext>
            </a:extLst>
          </p:cNvPr>
          <p:cNvSpPr>
            <a:spLocks noGrp="1"/>
          </p:cNvSpPr>
          <p:nvPr>
            <p:ph type="body" sz="quarter" idx="18"/>
          </p:nvPr>
        </p:nvSpPr>
        <p:spPr>
          <a:xfrm>
            <a:off x="439961" y="224430"/>
            <a:ext cx="6482545" cy="1327923"/>
          </a:xfrm>
        </p:spPr>
        <p:txBody>
          <a:bodyPr anchor="ctr">
            <a:normAutofit fontScale="92500"/>
          </a:bodyPr>
          <a:lstStyle/>
          <a:p>
            <a:r>
              <a:rPr lang="en-US" dirty="0"/>
              <a:t>2. Smallholders become </a:t>
            </a:r>
            <a:r>
              <a:rPr lang="en-US" dirty="0" err="1"/>
              <a:t>recognised</a:t>
            </a:r>
            <a:r>
              <a:rPr lang="en-US" dirty="0"/>
              <a:t> as major players in the food sector</a:t>
            </a:r>
          </a:p>
        </p:txBody>
      </p:sp>
    </p:spTree>
    <p:extLst>
      <p:ext uri="{BB962C8B-B14F-4D97-AF65-F5344CB8AC3E}">
        <p14:creationId xmlns:p14="http://schemas.microsoft.com/office/powerpoint/2010/main" val="2475332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arden vegetables harvest">
            <a:extLst>
              <a:ext uri="{FF2B5EF4-FFF2-40B4-BE49-F238E27FC236}">
                <a16:creationId xmlns:a16="http://schemas.microsoft.com/office/drawing/2014/main" id="{36A95259-2E1E-B6B3-B962-79201F78F72D}"/>
              </a:ext>
            </a:extLst>
          </p:cNvPr>
          <p:cNvPicPr>
            <a:picLocks noGrp="1" noChangeAspect="1"/>
          </p:cNvPicPr>
          <p:nvPr>
            <p:ph type="pic" sz="quarter" idx="17"/>
          </p:nvPr>
        </p:nvPicPr>
        <p:blipFill>
          <a:blip r:embed="rId2"/>
          <a:srcRect l="26429" r="26429"/>
          <a:stretch>
            <a:fillRect/>
          </a:stretch>
        </p:blipFill>
        <p:spPr/>
      </p:pic>
      <p:sp>
        <p:nvSpPr>
          <p:cNvPr id="3" name="Text Placeholder 2">
            <a:extLst>
              <a:ext uri="{FF2B5EF4-FFF2-40B4-BE49-F238E27FC236}">
                <a16:creationId xmlns:a16="http://schemas.microsoft.com/office/drawing/2014/main" id="{77E736A2-F230-6F27-458A-F92B4BC254E7}"/>
              </a:ext>
            </a:extLst>
          </p:cNvPr>
          <p:cNvSpPr>
            <a:spLocks noGrp="1"/>
          </p:cNvSpPr>
          <p:nvPr>
            <p:ph type="body" sz="quarter" idx="16"/>
          </p:nvPr>
        </p:nvSpPr>
        <p:spPr>
          <a:xfrm>
            <a:off x="252248" y="2067342"/>
            <a:ext cx="7087777" cy="4038015"/>
          </a:xfrm>
        </p:spPr>
        <p:txBody>
          <a:bodyPr/>
          <a:lstStyle/>
          <a:p>
            <a:r>
              <a:rPr lang="en-IE" dirty="0"/>
              <a:t>Smallholdings (as do all food producers) need to stand out through unique selling points. One of the best ways to do this is to use the resources you have and in this case it is your heritage story. </a:t>
            </a:r>
          </a:p>
          <a:p>
            <a:r>
              <a:rPr lang="en-IE" b="1" dirty="0"/>
              <a:t>Share your farm’s history or story… </a:t>
            </a:r>
          </a:p>
          <a:p>
            <a:pPr marL="800100" lvl="1" indent="-342900" algn="l">
              <a:buFont typeface="Arial" panose="020B0604020202020204" pitchFamily="34" charset="0"/>
              <a:buChar char="•"/>
            </a:pPr>
            <a:r>
              <a:rPr lang="en-IE" dirty="0">
                <a:solidFill>
                  <a:srgbClr val="60220F"/>
                </a:solidFill>
              </a:rPr>
              <a:t>How you came about (the farm’s origin etc)?</a:t>
            </a:r>
          </a:p>
          <a:p>
            <a:pPr marL="800100" lvl="1" indent="-342900" algn="l">
              <a:buFont typeface="Arial" panose="020B0604020202020204" pitchFamily="34" charset="0"/>
              <a:buChar char="•"/>
            </a:pPr>
            <a:r>
              <a:rPr lang="en-IE" dirty="0">
                <a:solidFill>
                  <a:srgbClr val="60220F"/>
                </a:solidFill>
              </a:rPr>
              <a:t>What is your motivation?</a:t>
            </a:r>
          </a:p>
          <a:p>
            <a:pPr marL="800100" lvl="1" indent="-342900" algn="l">
              <a:buFont typeface="Arial" panose="020B0604020202020204" pitchFamily="34" charset="0"/>
              <a:buChar char="•"/>
            </a:pPr>
            <a:r>
              <a:rPr lang="en-IE" dirty="0">
                <a:solidFill>
                  <a:srgbClr val="60220F"/>
                </a:solidFill>
              </a:rPr>
              <a:t>Ways of the past and how you are re-establishing them and bringing them into the future</a:t>
            </a:r>
          </a:p>
          <a:p>
            <a:pPr marL="800100" lvl="1" indent="-342900" algn="l">
              <a:buFont typeface="Arial" panose="020B0604020202020204" pitchFamily="34" charset="0"/>
              <a:buChar char="•"/>
            </a:pPr>
            <a:r>
              <a:rPr lang="en-IE" dirty="0">
                <a:solidFill>
                  <a:srgbClr val="60220F"/>
                </a:solidFill>
              </a:rPr>
              <a:t>How you &amp; your customer can make an impact</a:t>
            </a:r>
          </a:p>
        </p:txBody>
      </p:sp>
      <p:sp>
        <p:nvSpPr>
          <p:cNvPr id="4" name="Text Placeholder 3">
            <a:extLst>
              <a:ext uri="{FF2B5EF4-FFF2-40B4-BE49-F238E27FC236}">
                <a16:creationId xmlns:a16="http://schemas.microsoft.com/office/drawing/2014/main" id="{DF5CE25F-6349-8214-E497-EE8FD06EB537}"/>
              </a:ext>
            </a:extLst>
          </p:cNvPr>
          <p:cNvSpPr>
            <a:spLocks noGrp="1"/>
          </p:cNvSpPr>
          <p:nvPr>
            <p:ph type="body" sz="quarter" idx="18"/>
          </p:nvPr>
        </p:nvSpPr>
        <p:spPr/>
        <p:txBody>
          <a:bodyPr/>
          <a:lstStyle/>
          <a:p>
            <a:pPr algn="l"/>
            <a:r>
              <a:rPr lang="en-IE" dirty="0"/>
              <a:t>3. Using your Heritage as a Marketing Tool</a:t>
            </a:r>
          </a:p>
        </p:txBody>
      </p:sp>
      <p:sp>
        <p:nvSpPr>
          <p:cNvPr id="7" name="Speech Bubble: Rectangle with Corners Rounded 6">
            <a:extLst>
              <a:ext uri="{FF2B5EF4-FFF2-40B4-BE49-F238E27FC236}">
                <a16:creationId xmlns:a16="http://schemas.microsoft.com/office/drawing/2014/main" id="{341A1FFF-1EC6-321F-2103-F84E8D78E98C}"/>
              </a:ext>
            </a:extLst>
          </p:cNvPr>
          <p:cNvSpPr/>
          <p:nvPr/>
        </p:nvSpPr>
        <p:spPr>
          <a:xfrm>
            <a:off x="7935310" y="5062569"/>
            <a:ext cx="4004442" cy="1149305"/>
          </a:xfrm>
          <a:prstGeom prst="wedgeRoundRectCallout">
            <a:avLst>
              <a:gd name="adj1" fmla="val -94036"/>
              <a:gd name="adj2" fmla="val -1679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solidFill>
                  <a:srgbClr val="60220F"/>
                </a:solidFill>
              </a:rPr>
              <a:t>We will discuss Storytelling in Section 3!</a:t>
            </a:r>
          </a:p>
        </p:txBody>
      </p:sp>
    </p:spTree>
    <p:extLst>
      <p:ext uri="{BB962C8B-B14F-4D97-AF65-F5344CB8AC3E}">
        <p14:creationId xmlns:p14="http://schemas.microsoft.com/office/powerpoint/2010/main" val="668934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hild drawing the earth">
            <a:extLst>
              <a:ext uri="{FF2B5EF4-FFF2-40B4-BE49-F238E27FC236}">
                <a16:creationId xmlns:a16="http://schemas.microsoft.com/office/drawing/2014/main" id="{40051C11-6FFF-70B2-3295-F2BA008C846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2053" r="19557"/>
          <a:stretch/>
        </p:blipFill>
        <p:spPr>
          <a:xfrm>
            <a:off x="7340026" y="0"/>
            <a:ext cx="4851974" cy="6858000"/>
          </a:xfrm>
        </p:spPr>
      </p:pic>
      <p:sp>
        <p:nvSpPr>
          <p:cNvPr id="5" name="Text Placeholder 2">
            <a:extLst>
              <a:ext uri="{FF2B5EF4-FFF2-40B4-BE49-F238E27FC236}">
                <a16:creationId xmlns:a16="http://schemas.microsoft.com/office/drawing/2014/main" id="{3C3CD324-1025-4C33-861C-345AC17D6C26}"/>
              </a:ext>
            </a:extLst>
          </p:cNvPr>
          <p:cNvSpPr>
            <a:spLocks noGrp="1"/>
          </p:cNvSpPr>
          <p:nvPr>
            <p:ph type="body" sz="quarter" idx="16"/>
          </p:nvPr>
        </p:nvSpPr>
        <p:spPr>
          <a:xfrm>
            <a:off x="279510" y="1930290"/>
            <a:ext cx="6783442" cy="4038600"/>
          </a:xfrm>
        </p:spPr>
        <p:txBody>
          <a:bodyPr/>
          <a:lstStyle/>
          <a:p>
            <a:r>
              <a:rPr lang="en-IE" dirty="0"/>
              <a:t>Especially now when trying to survive the effects of the Covid Pandemic and the current conflicts, farmers, food producers, and the food service sector everywhere are all struggling. Creating value via your heritage is a key way to survive economically. Sharing your heritage story with your customers will create an awareness of your ethics and practices and can be used as your unique selling point.</a:t>
            </a:r>
          </a:p>
          <a:p>
            <a:r>
              <a:rPr lang="en-IE" dirty="0"/>
              <a:t>Environmentally smallholders are caretakers or protectors of the land. Sell this story now, as environmental sustainability has never been so important.</a:t>
            </a:r>
          </a:p>
        </p:txBody>
      </p:sp>
      <p:sp>
        <p:nvSpPr>
          <p:cNvPr id="6" name="Text Placeholder 3">
            <a:extLst>
              <a:ext uri="{FF2B5EF4-FFF2-40B4-BE49-F238E27FC236}">
                <a16:creationId xmlns:a16="http://schemas.microsoft.com/office/drawing/2014/main" id="{4DFC04C3-8D2F-669B-5113-327C8788551E}"/>
              </a:ext>
            </a:extLst>
          </p:cNvPr>
          <p:cNvSpPr>
            <a:spLocks noGrp="1"/>
          </p:cNvSpPr>
          <p:nvPr>
            <p:ph type="body" sz="quarter" idx="18"/>
          </p:nvPr>
        </p:nvSpPr>
        <p:spPr>
          <a:xfrm>
            <a:off x="447675" y="309563"/>
            <a:ext cx="6481763" cy="1211262"/>
          </a:xfrm>
        </p:spPr>
        <p:txBody>
          <a:bodyPr/>
          <a:lstStyle/>
          <a:p>
            <a:pPr algn="l"/>
            <a:r>
              <a:rPr lang="en-IE" dirty="0"/>
              <a:t>4. Sustainability in terms of economics and environment</a:t>
            </a:r>
          </a:p>
        </p:txBody>
      </p:sp>
    </p:spTree>
    <p:extLst>
      <p:ext uri="{BB962C8B-B14F-4D97-AF65-F5344CB8AC3E}">
        <p14:creationId xmlns:p14="http://schemas.microsoft.com/office/powerpoint/2010/main" val="3273071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eengrocer at outdoor market stall with fruit">
            <a:extLst>
              <a:ext uri="{FF2B5EF4-FFF2-40B4-BE49-F238E27FC236}">
                <a16:creationId xmlns:a16="http://schemas.microsoft.com/office/drawing/2014/main" id="{27D3A253-382D-EA89-73BC-C31702D1087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4314" r="10940"/>
          <a:stretch/>
        </p:blipFill>
        <p:spPr>
          <a:xfrm>
            <a:off x="7340026" y="0"/>
            <a:ext cx="4851974" cy="6858000"/>
          </a:xfrm>
        </p:spPr>
      </p:pic>
      <p:sp>
        <p:nvSpPr>
          <p:cNvPr id="3" name="Text Placeholder 2">
            <a:extLst>
              <a:ext uri="{FF2B5EF4-FFF2-40B4-BE49-F238E27FC236}">
                <a16:creationId xmlns:a16="http://schemas.microsoft.com/office/drawing/2014/main" id="{F4E00C6C-39D0-8277-37E4-77D690716794}"/>
              </a:ext>
            </a:extLst>
          </p:cNvPr>
          <p:cNvSpPr>
            <a:spLocks noGrp="1"/>
          </p:cNvSpPr>
          <p:nvPr>
            <p:ph type="body" sz="quarter" idx="16"/>
          </p:nvPr>
        </p:nvSpPr>
        <p:spPr/>
        <p:txBody>
          <a:bodyPr/>
          <a:lstStyle/>
          <a:p>
            <a:r>
              <a:rPr lang="en-US" dirty="0"/>
              <a:t>The Covid Pandemic resulted in the promotion of more sustainable, and local forms of tourism. Thereby raising awareness of a place’s uniqueness, richness, and importance, balancing properly its promotion and safeguarding. </a:t>
            </a:r>
          </a:p>
          <a:p>
            <a:r>
              <a:rPr lang="en-US" dirty="0"/>
              <a:t>Enhancing the sense of place through food makes it more alive, enjoyable, and develops first-hand experiences by and for visitors and residents alike. Farm-to-Fork is a way of life now. </a:t>
            </a:r>
            <a:r>
              <a:rPr lang="en-US" dirty="0" err="1"/>
              <a:t>Utilise</a:t>
            </a:r>
            <a:r>
              <a:rPr lang="en-US" dirty="0"/>
              <a:t> this trend for your promotion and benefit. Create farm experiences and again share your story.</a:t>
            </a:r>
            <a:endParaRPr lang="en-IE" dirty="0"/>
          </a:p>
        </p:txBody>
      </p:sp>
      <p:sp>
        <p:nvSpPr>
          <p:cNvPr id="4" name="Text Placeholder 3">
            <a:extLst>
              <a:ext uri="{FF2B5EF4-FFF2-40B4-BE49-F238E27FC236}">
                <a16:creationId xmlns:a16="http://schemas.microsoft.com/office/drawing/2014/main" id="{A7C2B619-1070-455B-4E76-559FE9776A1A}"/>
              </a:ext>
            </a:extLst>
          </p:cNvPr>
          <p:cNvSpPr>
            <a:spLocks noGrp="1"/>
          </p:cNvSpPr>
          <p:nvPr>
            <p:ph type="body" sz="quarter" idx="18"/>
          </p:nvPr>
        </p:nvSpPr>
        <p:spPr>
          <a:xfrm>
            <a:off x="310431" y="324692"/>
            <a:ext cx="6482545" cy="1210837"/>
          </a:xfrm>
        </p:spPr>
        <p:txBody>
          <a:bodyPr anchor="ctr"/>
          <a:lstStyle/>
          <a:p>
            <a:r>
              <a:rPr lang="en-IE" dirty="0"/>
              <a:t>5. Food Tourism being enhanced</a:t>
            </a:r>
          </a:p>
        </p:txBody>
      </p:sp>
    </p:spTree>
    <p:extLst>
      <p:ext uri="{BB962C8B-B14F-4D97-AF65-F5344CB8AC3E}">
        <p14:creationId xmlns:p14="http://schemas.microsoft.com/office/powerpoint/2010/main" val="2328210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7860A1-02BE-B895-A6AC-9476091972FE}"/>
              </a:ext>
            </a:extLst>
          </p:cNvPr>
          <p:cNvSpPr>
            <a:spLocks noGrp="1"/>
          </p:cNvSpPr>
          <p:nvPr>
            <p:ph type="body" sz="quarter" idx="18"/>
          </p:nvPr>
        </p:nvSpPr>
        <p:spPr/>
        <p:txBody>
          <a:bodyPr anchor="ctr"/>
          <a:lstStyle/>
          <a:p>
            <a:pPr algn="l"/>
            <a:r>
              <a:rPr lang="en-IE" dirty="0"/>
              <a:t>Understanding the European Dimension…</a:t>
            </a:r>
          </a:p>
        </p:txBody>
      </p:sp>
      <p:pic>
        <p:nvPicPr>
          <p:cNvPr id="5" name="Picture 4" descr="Background pattern&#10;&#10;Description automatically generated">
            <a:extLst>
              <a:ext uri="{FF2B5EF4-FFF2-40B4-BE49-F238E27FC236}">
                <a16:creationId xmlns:a16="http://schemas.microsoft.com/office/drawing/2014/main" id="{BA606C76-A1C8-698F-A4C6-14C63FA8E1C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355" t="-75" b="75"/>
          <a:stretch/>
        </p:blipFill>
        <p:spPr>
          <a:xfrm>
            <a:off x="0" y="1775638"/>
            <a:ext cx="7485320" cy="4614529"/>
          </a:xfrm>
          <a:prstGeom prst="rect">
            <a:avLst/>
          </a:prstGeom>
        </p:spPr>
      </p:pic>
      <p:sp>
        <p:nvSpPr>
          <p:cNvPr id="6" name="Google Shape;442;p9">
            <a:extLst>
              <a:ext uri="{FF2B5EF4-FFF2-40B4-BE49-F238E27FC236}">
                <a16:creationId xmlns:a16="http://schemas.microsoft.com/office/drawing/2014/main" id="{5B2073FD-0DA4-2789-8E79-CBF2D77D6EBD}"/>
              </a:ext>
            </a:extLst>
          </p:cNvPr>
          <p:cNvSpPr txBox="1">
            <a:spLocks noGrp="1"/>
          </p:cNvSpPr>
          <p:nvPr>
            <p:ph type="body" sz="quarter" idx="16"/>
          </p:nvPr>
        </p:nvSpPr>
        <p:spPr>
          <a:xfrm>
            <a:off x="3051544" y="2066925"/>
            <a:ext cx="8941982" cy="3908573"/>
          </a:xfrm>
          <a:prstGeom prst="rect">
            <a:avLst/>
          </a:prstGeom>
          <a:solidFill>
            <a:srgbClr val="E3E2DB"/>
          </a:solidFill>
          <a:ln>
            <a:noFill/>
          </a:ln>
        </p:spPr>
        <p:txBody>
          <a:bodyPr spcFirstLastPara="1" wrap="square" lIns="91425" tIns="45700" rIns="91425" bIns="45700" anchor="ctr" anchorCtr="0">
            <a:normAutofit/>
          </a:bodyPr>
          <a:lstStyle/>
          <a:p>
            <a:pPr marL="228600" marR="0" lvl="0" indent="-228600" algn="ctr" rtl="0">
              <a:lnSpc>
                <a:spcPct val="120000"/>
              </a:lnSpc>
              <a:spcBef>
                <a:spcPts val="0"/>
              </a:spcBef>
              <a:spcAft>
                <a:spcPts val="0"/>
              </a:spcAft>
              <a:buClr>
                <a:schemeClr val="lt1"/>
              </a:buClr>
              <a:buSzPct val="100000"/>
              <a:buFont typeface="Arial"/>
              <a:buNone/>
            </a:pPr>
            <a:r>
              <a:rPr lang="en-US" sz="2400" b="0" i="0" dirty="0">
                <a:ea typeface="Raleway"/>
                <a:cs typeface="Raleway"/>
                <a:sym typeface="Raleway"/>
              </a:rPr>
              <a:t>The </a:t>
            </a:r>
            <a:r>
              <a:rPr lang="en-US" sz="2400" b="1" i="0" u="sng" dirty="0">
                <a:ea typeface="Raleway"/>
                <a:cs typeface="Raleway"/>
                <a:sym typeface="Raleway"/>
                <a:hlinkClick r:id="rId4">
                  <a:extLst>
                    <a:ext uri="{A12FA001-AC4F-418D-AE19-62706E023703}">
                      <ahyp:hlinkClr xmlns:ahyp="http://schemas.microsoft.com/office/drawing/2018/hyperlinkcolor" val="tx"/>
                    </a:ext>
                  </a:extLst>
                </a:hlinkClick>
              </a:rPr>
              <a:t>European Economic and Social Committee </a:t>
            </a:r>
            <a:r>
              <a:rPr lang="en-US" sz="2400" b="0" i="0" dirty="0">
                <a:ea typeface="Raleway"/>
                <a:cs typeface="Raleway"/>
                <a:sym typeface="Raleway"/>
              </a:rPr>
              <a:t>(EESC)’s stresses the need to maintain a culture that values the nutritional and cultural importance of food on top of its social and environmental impacts.  It calls for a </a:t>
            </a:r>
            <a:r>
              <a:rPr lang="en-US" sz="2400" b="1" i="0" u="sng" dirty="0">
                <a:ea typeface="Raleway"/>
                <a:cs typeface="Raleway"/>
                <a:sym typeface="Raleway"/>
                <a:hlinkClick r:id="rId5">
                  <a:extLst>
                    <a:ext uri="{A12FA001-AC4F-418D-AE19-62706E023703}">
                      <ahyp:hlinkClr xmlns:ahyp="http://schemas.microsoft.com/office/drawing/2018/hyperlinkcolor" val="tx"/>
                    </a:ext>
                  </a:extLst>
                </a:hlinkClick>
              </a:rPr>
              <a:t>Comprehensive European food policy </a:t>
            </a:r>
            <a:r>
              <a:rPr lang="en-US" sz="2400" b="0" i="0" dirty="0">
                <a:ea typeface="Raleway"/>
                <a:cs typeface="Raleway"/>
                <a:sym typeface="Raleway"/>
              </a:rPr>
              <a:t>that “should improve coherence across food-related policy areas, restore the value of food and promote a long-term shift from food productivism and consumerism to food citizenship”.</a:t>
            </a:r>
            <a:endParaRPr sz="2400" b="0" i="0" dirty="0">
              <a:ea typeface="Raleway"/>
              <a:cs typeface="Raleway"/>
              <a:sym typeface="Raleway"/>
            </a:endParaRPr>
          </a:p>
        </p:txBody>
      </p:sp>
    </p:spTree>
    <p:extLst>
      <p:ext uri="{BB962C8B-B14F-4D97-AF65-F5344CB8AC3E}">
        <p14:creationId xmlns:p14="http://schemas.microsoft.com/office/powerpoint/2010/main" val="374231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53854D-DB10-EBEB-FE2F-A330CFB52E9B}"/>
              </a:ext>
            </a:extLst>
          </p:cNvPr>
          <p:cNvSpPr>
            <a:spLocks noGrp="1"/>
          </p:cNvSpPr>
          <p:nvPr>
            <p:ph type="body" sz="quarter" idx="18"/>
          </p:nvPr>
        </p:nvSpPr>
        <p:spPr>
          <a:xfrm>
            <a:off x="94594" y="73573"/>
            <a:ext cx="11918730" cy="1723696"/>
          </a:xfrm>
        </p:spPr>
        <p:txBody>
          <a:bodyPr>
            <a:normAutofit fontScale="92500" lnSpcReduction="10000"/>
          </a:bodyPr>
          <a:lstStyle/>
          <a:p>
            <a:pPr>
              <a:lnSpc>
                <a:spcPct val="110000"/>
              </a:lnSpc>
            </a:pPr>
            <a:r>
              <a:rPr lang="en-US" b="0" i="0" dirty="0">
                <a:effectLst/>
              </a:rPr>
              <a:t>The </a:t>
            </a:r>
            <a:r>
              <a:rPr lang="en-US" i="0" dirty="0">
                <a:effectLst/>
              </a:rPr>
              <a:t>Farm to Fork Strategy </a:t>
            </a:r>
            <a:r>
              <a:rPr lang="en-US" b="0" i="0" dirty="0">
                <a:effectLst/>
              </a:rPr>
              <a:t>is at the heart of the </a:t>
            </a:r>
            <a:r>
              <a:rPr lang="en-US" b="0" i="0" u="sng" dirty="0">
                <a:effectLst/>
                <a:hlinkClick r:id="rId2">
                  <a:extLst>
                    <a:ext uri="{A12FA001-AC4F-418D-AE19-62706E023703}">
                      <ahyp:hlinkClr xmlns:ahyp="http://schemas.microsoft.com/office/drawing/2018/hyperlinkcolor" val="tx"/>
                    </a:ext>
                  </a:extLst>
                </a:hlinkClick>
              </a:rPr>
              <a:t>European Green Deal</a:t>
            </a:r>
            <a:r>
              <a:rPr lang="en-US" b="0" i="0" u="sng" dirty="0">
                <a:effectLst/>
              </a:rPr>
              <a:t> </a:t>
            </a:r>
            <a:r>
              <a:rPr lang="en-US" b="0" i="0" dirty="0">
                <a:effectLst/>
              </a:rPr>
              <a:t>however, as important as it is as a strategy…it is becoming a trend wanted by customers.</a:t>
            </a:r>
          </a:p>
          <a:p>
            <a:pPr>
              <a:lnSpc>
                <a:spcPct val="110000"/>
              </a:lnSpc>
            </a:pPr>
            <a:endParaRPr lang="en-IE" dirty="0"/>
          </a:p>
        </p:txBody>
      </p:sp>
      <p:sp>
        <p:nvSpPr>
          <p:cNvPr id="5" name="Text Placeholder 1">
            <a:extLst>
              <a:ext uri="{FF2B5EF4-FFF2-40B4-BE49-F238E27FC236}">
                <a16:creationId xmlns:a16="http://schemas.microsoft.com/office/drawing/2014/main" id="{E5D7FFC1-498A-71A4-6CBC-299D5FFFD839}"/>
              </a:ext>
            </a:extLst>
          </p:cNvPr>
          <p:cNvSpPr>
            <a:spLocks noGrp="1"/>
          </p:cNvSpPr>
          <p:nvPr>
            <p:ph type="body" sz="quarter" idx="16"/>
          </p:nvPr>
        </p:nvSpPr>
        <p:spPr>
          <a:xfrm>
            <a:off x="447675" y="1912883"/>
            <a:ext cx="6892351" cy="4192642"/>
          </a:xfrm>
        </p:spPr>
        <p:txBody>
          <a:bodyPr>
            <a:normAutofit fontScale="92500"/>
          </a:bodyPr>
          <a:lstStyle/>
          <a:p>
            <a:pPr algn="l"/>
            <a:r>
              <a:rPr lang="en-US" dirty="0">
                <a:effectLst/>
              </a:rPr>
              <a:t>The </a:t>
            </a:r>
            <a:r>
              <a:rPr lang="en-US" dirty="0">
                <a:effectLst/>
                <a:hlinkClick r:id="rId3"/>
              </a:rPr>
              <a:t>Farm to Fork Strategy </a:t>
            </a:r>
            <a:r>
              <a:rPr lang="en-US" dirty="0">
                <a:effectLst/>
              </a:rPr>
              <a:t>aims to accelerate our transition to a sustainable food system that should:</a:t>
            </a:r>
          </a:p>
          <a:p>
            <a:pPr marL="342900" indent="-342900" algn="l">
              <a:buFont typeface="Arial" panose="020B0604020202020204" pitchFamily="34" charset="0"/>
              <a:buChar char="•"/>
            </a:pPr>
            <a:r>
              <a:rPr lang="en-US" dirty="0">
                <a:effectLst/>
              </a:rPr>
              <a:t>have a neutral or positive environmental impact</a:t>
            </a:r>
          </a:p>
          <a:p>
            <a:pPr marL="342900" indent="-342900" algn="l">
              <a:buFont typeface="Arial" panose="020B0604020202020204" pitchFamily="34" charset="0"/>
              <a:buChar char="•"/>
            </a:pPr>
            <a:r>
              <a:rPr lang="en-US" dirty="0">
                <a:effectLst/>
              </a:rPr>
              <a:t>help to mitigate climate change and adapt to its impacts</a:t>
            </a:r>
          </a:p>
          <a:p>
            <a:pPr marL="342900" indent="-342900" algn="l">
              <a:buFont typeface="Arial" panose="020B0604020202020204" pitchFamily="34" charset="0"/>
              <a:buChar char="•"/>
            </a:pPr>
            <a:r>
              <a:rPr lang="en-US" dirty="0">
                <a:effectLst/>
              </a:rPr>
              <a:t>reverse the loss of biodiversity</a:t>
            </a:r>
          </a:p>
          <a:p>
            <a:pPr marL="342900" indent="-342900" algn="l">
              <a:buFont typeface="Arial" panose="020B0604020202020204" pitchFamily="34" charset="0"/>
              <a:buChar char="•"/>
            </a:pPr>
            <a:r>
              <a:rPr lang="en-US" dirty="0">
                <a:effectLst/>
              </a:rPr>
              <a:t>ensure food security, nutrition and public health, making sure that everyone has access to sufficient, safe, nutritious, sustainable food</a:t>
            </a:r>
          </a:p>
          <a:p>
            <a:pPr marL="342900" indent="-342900" algn="l">
              <a:buFont typeface="Arial" panose="020B0604020202020204" pitchFamily="34" charset="0"/>
              <a:buChar char="•"/>
            </a:pPr>
            <a:r>
              <a:rPr lang="en-US" dirty="0">
                <a:effectLst/>
              </a:rPr>
              <a:t>preserve affordability of food while generating fairer economic returns, fostering competitiveness of the EU supply sector and promoting fair trade</a:t>
            </a:r>
          </a:p>
          <a:p>
            <a:endParaRPr lang="en-IE" dirty="0"/>
          </a:p>
        </p:txBody>
      </p:sp>
      <p:grpSp>
        <p:nvGrpSpPr>
          <p:cNvPr id="2" name="Group 1">
            <a:extLst>
              <a:ext uri="{FF2B5EF4-FFF2-40B4-BE49-F238E27FC236}">
                <a16:creationId xmlns:a16="http://schemas.microsoft.com/office/drawing/2014/main" id="{5F9BFC1B-1633-A6A4-8A0C-78255ED1739F}"/>
              </a:ext>
            </a:extLst>
          </p:cNvPr>
          <p:cNvGrpSpPr/>
          <p:nvPr/>
        </p:nvGrpSpPr>
        <p:grpSpPr>
          <a:xfrm>
            <a:off x="7689765" y="2001101"/>
            <a:ext cx="4054560" cy="4116058"/>
            <a:chOff x="7517522" y="2110332"/>
            <a:chExt cx="4054560" cy="4116058"/>
          </a:xfrm>
        </p:grpSpPr>
        <p:sp>
          <p:nvSpPr>
            <p:cNvPr id="3" name="Freeform 49">
              <a:extLst>
                <a:ext uri="{FF2B5EF4-FFF2-40B4-BE49-F238E27FC236}">
                  <a16:creationId xmlns:a16="http://schemas.microsoft.com/office/drawing/2014/main" id="{4AD9751F-F136-5AE9-7CB9-5FCC7A42BD2F}"/>
                </a:ext>
              </a:extLst>
            </p:cNvPr>
            <p:cNvSpPr/>
            <p:nvPr/>
          </p:nvSpPr>
          <p:spPr>
            <a:xfrm>
              <a:off x="7517522" y="2217782"/>
              <a:ext cx="2003327" cy="2529423"/>
            </a:xfrm>
            <a:custGeom>
              <a:avLst/>
              <a:gdLst>
                <a:gd name="connsiteX0" fmla="*/ 988598 w 2003327"/>
                <a:gd name="connsiteY0" fmla="*/ 1889082 h 2529423"/>
                <a:gd name="connsiteX1" fmla="*/ 2003327 w 2003327"/>
                <a:gd name="connsiteY1" fmla="*/ 881378 h 2529423"/>
                <a:gd name="connsiteX2" fmla="*/ 1377650 w 2003327"/>
                <a:gd name="connsiteY2" fmla="*/ 0 h 2529423"/>
                <a:gd name="connsiteX3" fmla="*/ 0 w 2003327"/>
                <a:gd name="connsiteY3" fmla="*/ 1921026 h 2529423"/>
                <a:gd name="connsiteX4" fmla="*/ 92908 w 2003327"/>
                <a:gd name="connsiteY4" fmla="*/ 2529424 h 2529423"/>
                <a:gd name="connsiteX5" fmla="*/ 988598 w 2003327"/>
                <a:gd name="connsiteY5" fmla="*/ 1889082 h 25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327" h="2529423">
                  <a:moveTo>
                    <a:pt x="988598" y="1889082"/>
                  </a:moveTo>
                  <a:cubicBezTo>
                    <a:pt x="1006019" y="1337313"/>
                    <a:pt x="1451687" y="894446"/>
                    <a:pt x="2003327" y="881378"/>
                  </a:cubicBezTo>
                  <a:lnTo>
                    <a:pt x="1377650" y="0"/>
                  </a:lnTo>
                  <a:cubicBezTo>
                    <a:pt x="577771" y="271528"/>
                    <a:pt x="0" y="1030936"/>
                    <a:pt x="0" y="1921026"/>
                  </a:cubicBezTo>
                  <a:cubicBezTo>
                    <a:pt x="0" y="2133021"/>
                    <a:pt x="33389" y="2337757"/>
                    <a:pt x="92908" y="2529424"/>
                  </a:cubicBezTo>
                  <a:lnTo>
                    <a:pt x="988598" y="1889082"/>
                  </a:lnTo>
                  <a:close/>
                </a:path>
              </a:pathLst>
            </a:custGeom>
            <a:solidFill>
              <a:srgbClr val="4A1B0B"/>
            </a:solidFill>
            <a:ln w="14514" cap="flat">
              <a:noFill/>
              <a:prstDash val="solid"/>
              <a:miter/>
            </a:ln>
          </p:spPr>
          <p:txBody>
            <a:bodyPr rtlCol="0" anchor="ctr"/>
            <a:lstStyle/>
            <a:p>
              <a:endParaRPr lang="en-US"/>
            </a:p>
          </p:txBody>
        </p:sp>
        <p:sp>
          <p:nvSpPr>
            <p:cNvPr id="6" name="Freeform 50">
              <a:extLst>
                <a:ext uri="{FF2B5EF4-FFF2-40B4-BE49-F238E27FC236}">
                  <a16:creationId xmlns:a16="http://schemas.microsoft.com/office/drawing/2014/main" id="{753FC8CF-08EB-F825-0C8D-9A28D392F3EB}"/>
                </a:ext>
              </a:extLst>
            </p:cNvPr>
            <p:cNvSpPr/>
            <p:nvPr/>
          </p:nvSpPr>
          <p:spPr>
            <a:xfrm>
              <a:off x="8934368" y="2110332"/>
              <a:ext cx="2531741" cy="1976202"/>
            </a:xfrm>
            <a:custGeom>
              <a:avLst/>
              <a:gdLst>
                <a:gd name="connsiteX0" fmla="*/ 627129 w 2531741"/>
                <a:gd name="connsiteY0" fmla="*/ 977211 h 1976202"/>
                <a:gd name="connsiteX1" fmla="*/ 609708 w 2531741"/>
                <a:gd name="connsiteY1" fmla="*/ 988827 h 1976202"/>
                <a:gd name="connsiteX2" fmla="*/ 1649115 w 2531741"/>
                <a:gd name="connsiteY2" fmla="*/ 1976203 h 1976202"/>
                <a:gd name="connsiteX3" fmla="*/ 2531741 w 2531741"/>
                <a:gd name="connsiteY3" fmla="*/ 1379422 h 1976202"/>
                <a:gd name="connsiteX4" fmla="*/ 609708 w 2531741"/>
                <a:gd name="connsiteY4" fmla="*/ 0 h 1976202"/>
                <a:gd name="connsiteX5" fmla="*/ 0 w 2531741"/>
                <a:gd name="connsiteY5" fmla="*/ 92929 h 1976202"/>
                <a:gd name="connsiteX6" fmla="*/ 627129 w 2531741"/>
                <a:gd name="connsiteY6" fmla="*/ 977211 h 19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741" h="1976202">
                  <a:moveTo>
                    <a:pt x="627129" y="977211"/>
                  </a:moveTo>
                  <a:lnTo>
                    <a:pt x="609708" y="988827"/>
                  </a:lnTo>
                  <a:cubicBezTo>
                    <a:pt x="1165704" y="988827"/>
                    <a:pt x="1621534" y="1425886"/>
                    <a:pt x="1649115" y="1976203"/>
                  </a:cubicBezTo>
                  <a:lnTo>
                    <a:pt x="2531741" y="1379422"/>
                  </a:lnTo>
                  <a:cubicBezTo>
                    <a:pt x="2260276" y="577905"/>
                    <a:pt x="1501044" y="0"/>
                    <a:pt x="609708" y="0"/>
                  </a:cubicBezTo>
                  <a:cubicBezTo>
                    <a:pt x="397762" y="0"/>
                    <a:pt x="193074" y="33397"/>
                    <a:pt x="0" y="92929"/>
                  </a:cubicBezTo>
                  <a:lnTo>
                    <a:pt x="627129" y="977211"/>
                  </a:lnTo>
                  <a:close/>
                </a:path>
              </a:pathLst>
            </a:custGeom>
            <a:solidFill>
              <a:srgbClr val="6D6A3A"/>
            </a:solidFill>
            <a:ln w="14514" cap="flat">
              <a:noFill/>
              <a:prstDash val="solid"/>
              <a:miter/>
            </a:ln>
          </p:spPr>
          <p:txBody>
            <a:bodyPr rtlCol="0" anchor="ctr"/>
            <a:lstStyle/>
            <a:p>
              <a:endParaRPr lang="en-US"/>
            </a:p>
          </p:txBody>
        </p:sp>
        <p:sp>
          <p:nvSpPr>
            <p:cNvPr id="8" name="Freeform 51">
              <a:extLst>
                <a:ext uri="{FF2B5EF4-FFF2-40B4-BE49-F238E27FC236}">
                  <a16:creationId xmlns:a16="http://schemas.microsoft.com/office/drawing/2014/main" id="{3A067BD7-E5C9-AA84-BCA0-2B97287B1EE8}"/>
                </a:ext>
              </a:extLst>
            </p:cNvPr>
            <p:cNvSpPr/>
            <p:nvPr/>
          </p:nvSpPr>
          <p:spPr>
            <a:xfrm>
              <a:off x="9570207" y="3530410"/>
              <a:ext cx="2001875" cy="2530875"/>
            </a:xfrm>
            <a:custGeom>
              <a:avLst/>
              <a:gdLst>
                <a:gd name="connsiteX0" fmla="*/ 1908967 w 2001875"/>
                <a:gd name="connsiteY0" fmla="*/ 0 h 2530875"/>
                <a:gd name="connsiteX1" fmla="*/ 1014729 w 2001875"/>
                <a:gd name="connsiteY1" fmla="*/ 604042 h 2530875"/>
                <a:gd name="connsiteX2" fmla="*/ 1014729 w 2001875"/>
                <a:gd name="connsiteY2" fmla="*/ 608398 h 2530875"/>
                <a:gd name="connsiteX3" fmla="*/ 0 w 2001875"/>
                <a:gd name="connsiteY3" fmla="*/ 1648046 h 2530875"/>
                <a:gd name="connsiteX4" fmla="*/ 619870 w 2001875"/>
                <a:gd name="connsiteY4" fmla="*/ 2530876 h 2530875"/>
                <a:gd name="connsiteX5" fmla="*/ 2001876 w 2001875"/>
                <a:gd name="connsiteY5" fmla="*/ 608398 h 2530875"/>
                <a:gd name="connsiteX6" fmla="*/ 1908967 w 2001875"/>
                <a:gd name="connsiteY6" fmla="*/ 0 h 253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875" h="2530875">
                  <a:moveTo>
                    <a:pt x="1908967" y="0"/>
                  </a:moveTo>
                  <a:lnTo>
                    <a:pt x="1014729" y="604042"/>
                  </a:lnTo>
                  <a:cubicBezTo>
                    <a:pt x="1014729" y="605493"/>
                    <a:pt x="1014729" y="606946"/>
                    <a:pt x="1014729" y="608398"/>
                  </a:cubicBezTo>
                  <a:cubicBezTo>
                    <a:pt x="1014729" y="1174687"/>
                    <a:pt x="563254" y="1634978"/>
                    <a:pt x="0" y="1648046"/>
                  </a:cubicBezTo>
                  <a:lnTo>
                    <a:pt x="619870" y="2530876"/>
                  </a:lnTo>
                  <a:cubicBezTo>
                    <a:pt x="1422653" y="2260799"/>
                    <a:pt x="2001876" y="1501392"/>
                    <a:pt x="2001876" y="608398"/>
                  </a:cubicBezTo>
                  <a:cubicBezTo>
                    <a:pt x="2001876" y="397854"/>
                    <a:pt x="1969938" y="193119"/>
                    <a:pt x="1908967" y="0"/>
                  </a:cubicBezTo>
                  <a:close/>
                </a:path>
              </a:pathLst>
            </a:custGeom>
            <a:solidFill>
              <a:srgbClr val="4D4925"/>
            </a:solidFill>
            <a:ln w="14514"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733BDB7D-CF63-70AF-AD64-41DF7E1F07D7}"/>
                </a:ext>
              </a:extLst>
            </p:cNvPr>
            <p:cNvSpPr/>
            <p:nvPr/>
          </p:nvSpPr>
          <p:spPr>
            <a:xfrm>
              <a:off x="7624947" y="4157684"/>
              <a:ext cx="2525934" cy="2011051"/>
            </a:xfrm>
            <a:custGeom>
              <a:avLst/>
              <a:gdLst>
                <a:gd name="connsiteX0" fmla="*/ 1895903 w 2525934"/>
                <a:gd name="connsiteY0" fmla="*/ 1022224 h 2011051"/>
                <a:gd name="connsiteX1" fmla="*/ 881174 w 2525934"/>
                <a:gd name="connsiteY1" fmla="*/ 0 h 2011051"/>
                <a:gd name="connsiteX2" fmla="*/ 0 w 2525934"/>
                <a:gd name="connsiteY2" fmla="*/ 631630 h 2011051"/>
                <a:gd name="connsiteX3" fmla="*/ 1920581 w 2525934"/>
                <a:gd name="connsiteY3" fmla="*/ 2011051 h 2011051"/>
                <a:gd name="connsiteX4" fmla="*/ 2525934 w 2525934"/>
                <a:gd name="connsiteY4" fmla="*/ 1919574 h 2011051"/>
                <a:gd name="connsiteX5" fmla="*/ 1895903 w 2525934"/>
                <a:gd name="connsiteY5" fmla="*/ 1022224 h 201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934" h="2011051">
                  <a:moveTo>
                    <a:pt x="1895903" y="1022224"/>
                  </a:moveTo>
                  <a:cubicBezTo>
                    <a:pt x="1338455" y="1009156"/>
                    <a:pt x="889884" y="559029"/>
                    <a:pt x="881174" y="0"/>
                  </a:cubicBezTo>
                  <a:lnTo>
                    <a:pt x="0" y="631630"/>
                  </a:lnTo>
                  <a:cubicBezTo>
                    <a:pt x="271466" y="1433147"/>
                    <a:pt x="1030697" y="2011051"/>
                    <a:pt x="1920581" y="2011051"/>
                  </a:cubicBezTo>
                  <a:cubicBezTo>
                    <a:pt x="2131075" y="2011051"/>
                    <a:pt x="2334311" y="1979107"/>
                    <a:pt x="2525934" y="1919574"/>
                  </a:cubicBezTo>
                  <a:lnTo>
                    <a:pt x="1895903" y="1022224"/>
                  </a:lnTo>
                  <a:close/>
                </a:path>
              </a:pathLst>
            </a:custGeom>
            <a:solidFill>
              <a:srgbClr val="9A1B1E"/>
            </a:solidFill>
            <a:ln w="14514" cap="flat">
              <a:noFill/>
              <a:prstDash val="solid"/>
              <a:miter/>
            </a:ln>
          </p:spPr>
          <p:txBody>
            <a:bodyPr rtlCol="0" anchor="ctr"/>
            <a:lstStyle/>
            <a:p>
              <a:endParaRPr lang="en-US"/>
            </a:p>
          </p:txBody>
        </p:sp>
        <p:sp>
          <p:nvSpPr>
            <p:cNvPr id="10" name="Freeform 53">
              <a:extLst>
                <a:ext uri="{FF2B5EF4-FFF2-40B4-BE49-F238E27FC236}">
                  <a16:creationId xmlns:a16="http://schemas.microsoft.com/office/drawing/2014/main" id="{13DA23FE-9C82-58FC-2704-6FE0C28B5D49}"/>
                </a:ext>
              </a:extLst>
            </p:cNvPr>
            <p:cNvSpPr/>
            <p:nvPr/>
          </p:nvSpPr>
          <p:spPr>
            <a:xfrm>
              <a:off x="10809692" y="4099891"/>
              <a:ext cx="465098" cy="387690"/>
            </a:xfrm>
            <a:custGeom>
              <a:avLst/>
              <a:gdLst>
                <a:gd name="connsiteX0" fmla="*/ 228783 w 465098"/>
                <a:gd name="connsiteY0" fmla="*/ 387690 h 387690"/>
                <a:gd name="connsiteX1" fmla="*/ 51677 w 465098"/>
                <a:gd name="connsiteY1" fmla="*/ 387690 h 387690"/>
                <a:gd name="connsiteX2" fmla="*/ 2320 w 465098"/>
                <a:gd name="connsiteY2" fmla="*/ 357198 h 387690"/>
                <a:gd name="connsiteX3" fmla="*/ 18288 w 465098"/>
                <a:gd name="connsiteY3" fmla="*/ 299117 h 387690"/>
                <a:gd name="connsiteX4" fmla="*/ 28450 w 465098"/>
                <a:gd name="connsiteY4" fmla="*/ 277336 h 387690"/>
                <a:gd name="connsiteX5" fmla="*/ 29901 w 465098"/>
                <a:gd name="connsiteY5" fmla="*/ 153915 h 387690"/>
                <a:gd name="connsiteX6" fmla="*/ 44418 w 465098"/>
                <a:gd name="connsiteY6" fmla="*/ 108902 h 387690"/>
                <a:gd name="connsiteX7" fmla="*/ 57484 w 465098"/>
                <a:gd name="connsiteY7" fmla="*/ 27589 h 387690"/>
                <a:gd name="connsiteX8" fmla="*/ 82163 w 465098"/>
                <a:gd name="connsiteY8" fmla="*/ 1452 h 387690"/>
                <a:gd name="connsiteX9" fmla="*/ 108293 w 465098"/>
                <a:gd name="connsiteY9" fmla="*/ 27589 h 387690"/>
                <a:gd name="connsiteX10" fmla="*/ 130068 w 465098"/>
                <a:gd name="connsiteY10" fmla="*/ 117614 h 387690"/>
                <a:gd name="connsiteX11" fmla="*/ 140230 w 465098"/>
                <a:gd name="connsiteY11" fmla="*/ 161175 h 387690"/>
                <a:gd name="connsiteX12" fmla="*/ 140230 w 465098"/>
                <a:gd name="connsiteY12" fmla="*/ 268624 h 387690"/>
                <a:gd name="connsiteX13" fmla="*/ 157651 w 465098"/>
                <a:gd name="connsiteY13" fmla="*/ 288953 h 387690"/>
                <a:gd name="connsiteX14" fmla="*/ 175070 w 465098"/>
                <a:gd name="connsiteY14" fmla="*/ 267172 h 387690"/>
                <a:gd name="connsiteX15" fmla="*/ 175070 w 465098"/>
                <a:gd name="connsiteY15" fmla="*/ 162627 h 387690"/>
                <a:gd name="connsiteX16" fmla="*/ 192491 w 465098"/>
                <a:gd name="connsiteY16" fmla="*/ 104546 h 387690"/>
                <a:gd name="connsiteX17" fmla="*/ 207007 w 465098"/>
                <a:gd name="connsiteY17" fmla="*/ 47917 h 387690"/>
                <a:gd name="connsiteX18" fmla="*/ 208460 w 465098"/>
                <a:gd name="connsiteY18" fmla="*/ 24684 h 387690"/>
                <a:gd name="connsiteX19" fmla="*/ 233138 w 465098"/>
                <a:gd name="connsiteY19" fmla="*/ 0 h 387690"/>
                <a:gd name="connsiteX20" fmla="*/ 259269 w 465098"/>
                <a:gd name="connsiteY20" fmla="*/ 24684 h 387690"/>
                <a:gd name="connsiteX21" fmla="*/ 260720 w 465098"/>
                <a:gd name="connsiteY21" fmla="*/ 50821 h 387690"/>
                <a:gd name="connsiteX22" fmla="*/ 278140 w 465098"/>
                <a:gd name="connsiteY22" fmla="*/ 113258 h 387690"/>
                <a:gd name="connsiteX23" fmla="*/ 289754 w 465098"/>
                <a:gd name="connsiteY23" fmla="*/ 159723 h 387690"/>
                <a:gd name="connsiteX24" fmla="*/ 289754 w 465098"/>
                <a:gd name="connsiteY24" fmla="*/ 264268 h 387690"/>
                <a:gd name="connsiteX25" fmla="*/ 307174 w 465098"/>
                <a:gd name="connsiteY25" fmla="*/ 287501 h 387690"/>
                <a:gd name="connsiteX26" fmla="*/ 326046 w 465098"/>
                <a:gd name="connsiteY26" fmla="*/ 262816 h 387690"/>
                <a:gd name="connsiteX27" fmla="*/ 326046 w 465098"/>
                <a:gd name="connsiteY27" fmla="*/ 175695 h 387690"/>
                <a:gd name="connsiteX28" fmla="*/ 344918 w 465098"/>
                <a:gd name="connsiteY28" fmla="*/ 98738 h 387690"/>
                <a:gd name="connsiteX29" fmla="*/ 355080 w 465098"/>
                <a:gd name="connsiteY29" fmla="*/ 27589 h 387690"/>
                <a:gd name="connsiteX30" fmla="*/ 384113 w 465098"/>
                <a:gd name="connsiteY30" fmla="*/ 1452 h 387690"/>
                <a:gd name="connsiteX31" fmla="*/ 405889 w 465098"/>
                <a:gd name="connsiteY31" fmla="*/ 24684 h 387690"/>
                <a:gd name="connsiteX32" fmla="*/ 405889 w 465098"/>
                <a:gd name="connsiteY32" fmla="*/ 45013 h 387690"/>
                <a:gd name="connsiteX33" fmla="*/ 423309 w 465098"/>
                <a:gd name="connsiteY33" fmla="*/ 110354 h 387690"/>
                <a:gd name="connsiteX34" fmla="*/ 434922 w 465098"/>
                <a:gd name="connsiteY34" fmla="*/ 152462 h 387690"/>
                <a:gd name="connsiteX35" fmla="*/ 434922 w 465098"/>
                <a:gd name="connsiteY35" fmla="*/ 267172 h 387690"/>
                <a:gd name="connsiteX36" fmla="*/ 447988 w 465098"/>
                <a:gd name="connsiteY36" fmla="*/ 299117 h 387690"/>
                <a:gd name="connsiteX37" fmla="*/ 461052 w 465098"/>
                <a:gd name="connsiteY37" fmla="*/ 358650 h 387690"/>
                <a:gd name="connsiteX38" fmla="*/ 411696 w 465098"/>
                <a:gd name="connsiteY38" fmla="*/ 387690 h 387690"/>
                <a:gd name="connsiteX39" fmla="*/ 228783 w 465098"/>
                <a:gd name="connsiteY39" fmla="*/ 387690 h 387690"/>
                <a:gd name="connsiteX40" fmla="*/ 228783 w 465098"/>
                <a:gd name="connsiteY40" fmla="*/ 387690 h 387690"/>
                <a:gd name="connsiteX41" fmla="*/ 69097 w 465098"/>
                <a:gd name="connsiteY41" fmla="*/ 178599 h 387690"/>
                <a:gd name="connsiteX42" fmla="*/ 60387 w 465098"/>
                <a:gd name="connsiteY42" fmla="*/ 184407 h 387690"/>
                <a:gd name="connsiteX43" fmla="*/ 41516 w 465098"/>
                <a:gd name="connsiteY43" fmla="*/ 211995 h 387690"/>
                <a:gd name="connsiteX44" fmla="*/ 41516 w 465098"/>
                <a:gd name="connsiteY44" fmla="*/ 227968 h 387690"/>
                <a:gd name="connsiteX45" fmla="*/ 58935 w 465098"/>
                <a:gd name="connsiteY45" fmla="*/ 246844 h 387690"/>
                <a:gd name="connsiteX46" fmla="*/ 109744 w 465098"/>
                <a:gd name="connsiteY46" fmla="*/ 246844 h 387690"/>
                <a:gd name="connsiteX47" fmla="*/ 127165 w 465098"/>
                <a:gd name="connsiteY47" fmla="*/ 229420 h 387690"/>
                <a:gd name="connsiteX48" fmla="*/ 95227 w 465098"/>
                <a:gd name="connsiteY48" fmla="*/ 71149 h 387690"/>
                <a:gd name="connsiteX49" fmla="*/ 82163 w 465098"/>
                <a:gd name="connsiteY49" fmla="*/ 63889 h 387690"/>
                <a:gd name="connsiteX50" fmla="*/ 70549 w 465098"/>
                <a:gd name="connsiteY50" fmla="*/ 71149 h 387690"/>
                <a:gd name="connsiteX51" fmla="*/ 44418 w 465098"/>
                <a:gd name="connsiteY51" fmla="*/ 130682 h 387690"/>
                <a:gd name="connsiteX52" fmla="*/ 60387 w 465098"/>
                <a:gd name="connsiteY52" fmla="*/ 172791 h 387690"/>
                <a:gd name="connsiteX53" fmla="*/ 69097 w 465098"/>
                <a:gd name="connsiteY53" fmla="*/ 178599 h 387690"/>
                <a:gd name="connsiteX54" fmla="*/ 182329 w 465098"/>
                <a:gd name="connsiteY54" fmla="*/ 373170 h 387690"/>
                <a:gd name="connsiteX55" fmla="*/ 182329 w 465098"/>
                <a:gd name="connsiteY55" fmla="*/ 317993 h 387690"/>
                <a:gd name="connsiteX56" fmla="*/ 170715 w 465098"/>
                <a:gd name="connsiteY56" fmla="*/ 302021 h 387690"/>
                <a:gd name="connsiteX57" fmla="*/ 106842 w 465098"/>
                <a:gd name="connsiteY57" fmla="*/ 302021 h 387690"/>
                <a:gd name="connsiteX58" fmla="*/ 93776 w 465098"/>
                <a:gd name="connsiteY58" fmla="*/ 319445 h 387690"/>
                <a:gd name="connsiteX59" fmla="*/ 93776 w 465098"/>
                <a:gd name="connsiteY59" fmla="*/ 360102 h 387690"/>
                <a:gd name="connsiteX60" fmla="*/ 106842 w 465098"/>
                <a:gd name="connsiteY60" fmla="*/ 376074 h 387690"/>
                <a:gd name="connsiteX61" fmla="*/ 175070 w 465098"/>
                <a:gd name="connsiteY61" fmla="*/ 376074 h 387690"/>
                <a:gd name="connsiteX62" fmla="*/ 182329 w 465098"/>
                <a:gd name="connsiteY62" fmla="*/ 373170 h 387690"/>
                <a:gd name="connsiteX63" fmla="*/ 275237 w 465098"/>
                <a:gd name="connsiteY63" fmla="*/ 373170 h 387690"/>
                <a:gd name="connsiteX64" fmla="*/ 362338 w 465098"/>
                <a:gd name="connsiteY64" fmla="*/ 373170 h 387690"/>
                <a:gd name="connsiteX65" fmla="*/ 365242 w 465098"/>
                <a:gd name="connsiteY65" fmla="*/ 315089 h 387690"/>
                <a:gd name="connsiteX66" fmla="*/ 350725 w 465098"/>
                <a:gd name="connsiteY66" fmla="*/ 300569 h 387690"/>
                <a:gd name="connsiteX67" fmla="*/ 288302 w 465098"/>
                <a:gd name="connsiteY67" fmla="*/ 300569 h 387690"/>
                <a:gd name="connsiteX68" fmla="*/ 275237 w 465098"/>
                <a:gd name="connsiteY68" fmla="*/ 315089 h 387690"/>
                <a:gd name="connsiteX69" fmla="*/ 275237 w 465098"/>
                <a:gd name="connsiteY69" fmla="*/ 373170 h 387690"/>
                <a:gd name="connsiteX70" fmla="*/ 227331 w 465098"/>
                <a:gd name="connsiteY70" fmla="*/ 171339 h 387690"/>
                <a:gd name="connsiteX71" fmla="*/ 238945 w 465098"/>
                <a:gd name="connsiteY71" fmla="*/ 171339 h 387690"/>
                <a:gd name="connsiteX72" fmla="*/ 267978 w 465098"/>
                <a:gd name="connsiteY72" fmla="*/ 136490 h 387690"/>
                <a:gd name="connsiteX73" fmla="*/ 263624 w 465098"/>
                <a:gd name="connsiteY73" fmla="*/ 127778 h 387690"/>
                <a:gd name="connsiteX74" fmla="*/ 240396 w 465098"/>
                <a:gd name="connsiteY74" fmla="*/ 72601 h 387690"/>
                <a:gd name="connsiteX75" fmla="*/ 228783 w 465098"/>
                <a:gd name="connsiteY75" fmla="*/ 62437 h 387690"/>
                <a:gd name="connsiteX76" fmla="*/ 215718 w 465098"/>
                <a:gd name="connsiteY76" fmla="*/ 71149 h 387690"/>
                <a:gd name="connsiteX77" fmla="*/ 186684 w 465098"/>
                <a:gd name="connsiteY77" fmla="*/ 139394 h 387690"/>
                <a:gd name="connsiteX78" fmla="*/ 211362 w 465098"/>
                <a:gd name="connsiteY78" fmla="*/ 172791 h 387690"/>
                <a:gd name="connsiteX79" fmla="*/ 227331 w 465098"/>
                <a:gd name="connsiteY79" fmla="*/ 171339 h 387690"/>
                <a:gd name="connsiteX80" fmla="*/ 373951 w 465098"/>
                <a:gd name="connsiteY80" fmla="*/ 172791 h 387690"/>
                <a:gd name="connsiteX81" fmla="*/ 385565 w 465098"/>
                <a:gd name="connsiteY81" fmla="*/ 172791 h 387690"/>
                <a:gd name="connsiteX82" fmla="*/ 411696 w 465098"/>
                <a:gd name="connsiteY82" fmla="*/ 132134 h 387690"/>
                <a:gd name="connsiteX83" fmla="*/ 410243 w 465098"/>
                <a:gd name="connsiteY83" fmla="*/ 129230 h 387690"/>
                <a:gd name="connsiteX84" fmla="*/ 385565 w 465098"/>
                <a:gd name="connsiteY84" fmla="*/ 71149 h 387690"/>
                <a:gd name="connsiteX85" fmla="*/ 372500 w 465098"/>
                <a:gd name="connsiteY85" fmla="*/ 62437 h 387690"/>
                <a:gd name="connsiteX86" fmla="*/ 362338 w 465098"/>
                <a:gd name="connsiteY86" fmla="*/ 71149 h 387690"/>
                <a:gd name="connsiteX87" fmla="*/ 340563 w 465098"/>
                <a:gd name="connsiteY87" fmla="*/ 120518 h 387690"/>
                <a:gd name="connsiteX88" fmla="*/ 368145 w 465098"/>
                <a:gd name="connsiteY88" fmla="*/ 171339 h 387690"/>
                <a:gd name="connsiteX89" fmla="*/ 373951 w 465098"/>
                <a:gd name="connsiteY89" fmla="*/ 172791 h 387690"/>
                <a:gd name="connsiteX90" fmla="*/ 222976 w 465098"/>
                <a:gd name="connsiteY90" fmla="*/ 245392 h 387690"/>
                <a:gd name="connsiteX91" fmla="*/ 267978 w 465098"/>
                <a:gd name="connsiteY91" fmla="*/ 203283 h 387690"/>
                <a:gd name="connsiteX92" fmla="*/ 250558 w 465098"/>
                <a:gd name="connsiteY92" fmla="*/ 185859 h 387690"/>
                <a:gd name="connsiteX93" fmla="*/ 199749 w 465098"/>
                <a:gd name="connsiteY93" fmla="*/ 187311 h 387690"/>
                <a:gd name="connsiteX94" fmla="*/ 185232 w 465098"/>
                <a:gd name="connsiteY94" fmla="*/ 201831 h 387690"/>
                <a:gd name="connsiteX95" fmla="*/ 224428 w 465098"/>
                <a:gd name="connsiteY95" fmla="*/ 246844 h 387690"/>
                <a:gd name="connsiteX96" fmla="*/ 222976 w 465098"/>
                <a:gd name="connsiteY96" fmla="*/ 245392 h 387690"/>
                <a:gd name="connsiteX97" fmla="*/ 376855 w 465098"/>
                <a:gd name="connsiteY97" fmla="*/ 185859 h 387690"/>
                <a:gd name="connsiteX98" fmla="*/ 360887 w 465098"/>
                <a:gd name="connsiteY98" fmla="*/ 185859 h 387690"/>
                <a:gd name="connsiteX99" fmla="*/ 331853 w 465098"/>
                <a:gd name="connsiteY99" fmla="*/ 216352 h 387690"/>
                <a:gd name="connsiteX100" fmla="*/ 331853 w 465098"/>
                <a:gd name="connsiteY100" fmla="*/ 225064 h 387690"/>
                <a:gd name="connsiteX101" fmla="*/ 349272 w 465098"/>
                <a:gd name="connsiteY101" fmla="*/ 245392 h 387690"/>
                <a:gd name="connsiteX102" fmla="*/ 400081 w 465098"/>
                <a:gd name="connsiteY102" fmla="*/ 245392 h 387690"/>
                <a:gd name="connsiteX103" fmla="*/ 414598 w 465098"/>
                <a:gd name="connsiteY103" fmla="*/ 235228 h 387690"/>
                <a:gd name="connsiteX104" fmla="*/ 376855 w 465098"/>
                <a:gd name="connsiteY104" fmla="*/ 185859 h 387690"/>
                <a:gd name="connsiteX105" fmla="*/ 443632 w 465098"/>
                <a:gd name="connsiteY105" fmla="*/ 338321 h 387690"/>
                <a:gd name="connsiteX106" fmla="*/ 408792 w 465098"/>
                <a:gd name="connsiteY106" fmla="*/ 300569 h 387690"/>
                <a:gd name="connsiteX107" fmla="*/ 372500 w 465098"/>
                <a:gd name="connsiteY107" fmla="*/ 336869 h 387690"/>
                <a:gd name="connsiteX108" fmla="*/ 407340 w 465098"/>
                <a:gd name="connsiteY108" fmla="*/ 373170 h 387690"/>
                <a:gd name="connsiteX109" fmla="*/ 443632 w 465098"/>
                <a:gd name="connsiteY109" fmla="*/ 338321 h 387690"/>
                <a:gd name="connsiteX110" fmla="*/ 193943 w 465098"/>
                <a:gd name="connsiteY110" fmla="*/ 336869 h 387690"/>
                <a:gd name="connsiteX111" fmla="*/ 228783 w 465098"/>
                <a:gd name="connsiteY111" fmla="*/ 374622 h 387690"/>
                <a:gd name="connsiteX112" fmla="*/ 265075 w 465098"/>
                <a:gd name="connsiteY112" fmla="*/ 339773 h 387690"/>
                <a:gd name="connsiteX113" fmla="*/ 227331 w 465098"/>
                <a:gd name="connsiteY113" fmla="*/ 302021 h 387690"/>
                <a:gd name="connsiteX114" fmla="*/ 193943 w 465098"/>
                <a:gd name="connsiteY114" fmla="*/ 336869 h 387690"/>
                <a:gd name="connsiteX115" fmla="*/ 13933 w 465098"/>
                <a:gd name="connsiteY115" fmla="*/ 338321 h 387690"/>
                <a:gd name="connsiteX116" fmla="*/ 48774 w 465098"/>
                <a:gd name="connsiteY116" fmla="*/ 374622 h 387690"/>
                <a:gd name="connsiteX117" fmla="*/ 83614 w 465098"/>
                <a:gd name="connsiteY117" fmla="*/ 338321 h 387690"/>
                <a:gd name="connsiteX118" fmla="*/ 48774 w 465098"/>
                <a:gd name="connsiteY118" fmla="*/ 300569 h 387690"/>
                <a:gd name="connsiteX119" fmla="*/ 13933 w 465098"/>
                <a:gd name="connsiteY119" fmla="*/ 338321 h 387690"/>
                <a:gd name="connsiteX120" fmla="*/ 83614 w 465098"/>
                <a:gd name="connsiteY120" fmla="*/ 287501 h 387690"/>
                <a:gd name="connsiteX121" fmla="*/ 83614 w 465098"/>
                <a:gd name="connsiteY121" fmla="*/ 287501 h 387690"/>
                <a:gd name="connsiteX122" fmla="*/ 112648 w 465098"/>
                <a:gd name="connsiteY122" fmla="*/ 286048 h 387690"/>
                <a:gd name="connsiteX123" fmla="*/ 124261 w 465098"/>
                <a:gd name="connsiteY123" fmla="*/ 272980 h 387690"/>
                <a:gd name="connsiteX124" fmla="*/ 112648 w 465098"/>
                <a:gd name="connsiteY124" fmla="*/ 259912 h 387690"/>
                <a:gd name="connsiteX125" fmla="*/ 53129 w 465098"/>
                <a:gd name="connsiteY125" fmla="*/ 259912 h 387690"/>
                <a:gd name="connsiteX126" fmla="*/ 41516 w 465098"/>
                <a:gd name="connsiteY126" fmla="*/ 272980 h 387690"/>
                <a:gd name="connsiteX127" fmla="*/ 54580 w 465098"/>
                <a:gd name="connsiteY127" fmla="*/ 286048 h 387690"/>
                <a:gd name="connsiteX128" fmla="*/ 83614 w 465098"/>
                <a:gd name="connsiteY128" fmla="*/ 287501 h 387690"/>
                <a:gd name="connsiteX129" fmla="*/ 227331 w 465098"/>
                <a:gd name="connsiteY129" fmla="*/ 287501 h 387690"/>
                <a:gd name="connsiteX130" fmla="*/ 227331 w 465098"/>
                <a:gd name="connsiteY130" fmla="*/ 287501 h 387690"/>
                <a:gd name="connsiteX131" fmla="*/ 252010 w 465098"/>
                <a:gd name="connsiteY131" fmla="*/ 287501 h 387690"/>
                <a:gd name="connsiteX132" fmla="*/ 267978 w 465098"/>
                <a:gd name="connsiteY132" fmla="*/ 274432 h 387690"/>
                <a:gd name="connsiteX133" fmla="*/ 252010 w 465098"/>
                <a:gd name="connsiteY133" fmla="*/ 258460 h 387690"/>
                <a:gd name="connsiteX134" fmla="*/ 199749 w 465098"/>
                <a:gd name="connsiteY134" fmla="*/ 259912 h 387690"/>
                <a:gd name="connsiteX135" fmla="*/ 186684 w 465098"/>
                <a:gd name="connsiteY135" fmla="*/ 274432 h 387690"/>
                <a:gd name="connsiteX136" fmla="*/ 199749 w 465098"/>
                <a:gd name="connsiteY136" fmla="*/ 287501 h 387690"/>
                <a:gd name="connsiteX137" fmla="*/ 227331 w 465098"/>
                <a:gd name="connsiteY137" fmla="*/ 287501 h 387690"/>
                <a:gd name="connsiteX138" fmla="*/ 373951 w 465098"/>
                <a:gd name="connsiteY138" fmla="*/ 286048 h 387690"/>
                <a:gd name="connsiteX139" fmla="*/ 373951 w 465098"/>
                <a:gd name="connsiteY139" fmla="*/ 286048 h 387690"/>
                <a:gd name="connsiteX140" fmla="*/ 401534 w 465098"/>
                <a:gd name="connsiteY140" fmla="*/ 286048 h 387690"/>
                <a:gd name="connsiteX141" fmla="*/ 414598 w 465098"/>
                <a:gd name="connsiteY141" fmla="*/ 272980 h 387690"/>
                <a:gd name="connsiteX142" fmla="*/ 402985 w 465098"/>
                <a:gd name="connsiteY142" fmla="*/ 259912 h 387690"/>
                <a:gd name="connsiteX143" fmla="*/ 346370 w 465098"/>
                <a:gd name="connsiteY143" fmla="*/ 258460 h 387690"/>
                <a:gd name="connsiteX144" fmla="*/ 333304 w 465098"/>
                <a:gd name="connsiteY144" fmla="*/ 271528 h 387690"/>
                <a:gd name="connsiteX145" fmla="*/ 344918 w 465098"/>
                <a:gd name="connsiteY145" fmla="*/ 284597 h 387690"/>
                <a:gd name="connsiteX146" fmla="*/ 373951 w 465098"/>
                <a:gd name="connsiteY146" fmla="*/ 286048 h 387690"/>
                <a:gd name="connsiteX147" fmla="*/ 98131 w 465098"/>
                <a:gd name="connsiteY147" fmla="*/ 31944 h 387690"/>
                <a:gd name="connsiteX148" fmla="*/ 83614 w 465098"/>
                <a:gd name="connsiteY148" fmla="*/ 13068 h 387690"/>
                <a:gd name="connsiteX149" fmla="*/ 70549 w 465098"/>
                <a:gd name="connsiteY149" fmla="*/ 29040 h 387690"/>
                <a:gd name="connsiteX150" fmla="*/ 83614 w 465098"/>
                <a:gd name="connsiteY150" fmla="*/ 46465 h 387690"/>
                <a:gd name="connsiteX151" fmla="*/ 98131 w 465098"/>
                <a:gd name="connsiteY151" fmla="*/ 31944 h 387690"/>
                <a:gd name="connsiteX152" fmla="*/ 224428 w 465098"/>
                <a:gd name="connsiteY152" fmla="*/ 49369 h 387690"/>
                <a:gd name="connsiteX153" fmla="*/ 230235 w 465098"/>
                <a:gd name="connsiteY153" fmla="*/ 49369 h 387690"/>
                <a:gd name="connsiteX154" fmla="*/ 240396 w 465098"/>
                <a:gd name="connsiteY154" fmla="*/ 30493 h 387690"/>
                <a:gd name="connsiteX155" fmla="*/ 228783 w 465098"/>
                <a:gd name="connsiteY155" fmla="*/ 14520 h 387690"/>
                <a:gd name="connsiteX156" fmla="*/ 217169 w 465098"/>
                <a:gd name="connsiteY156" fmla="*/ 29040 h 387690"/>
                <a:gd name="connsiteX157" fmla="*/ 224428 w 465098"/>
                <a:gd name="connsiteY157" fmla="*/ 49369 h 387690"/>
                <a:gd name="connsiteX158" fmla="*/ 392823 w 465098"/>
                <a:gd name="connsiteY158" fmla="*/ 30493 h 387690"/>
                <a:gd name="connsiteX159" fmla="*/ 375404 w 465098"/>
                <a:gd name="connsiteY159" fmla="*/ 15972 h 387690"/>
                <a:gd name="connsiteX160" fmla="*/ 365242 w 465098"/>
                <a:gd name="connsiteY160" fmla="*/ 30493 h 387690"/>
                <a:gd name="connsiteX161" fmla="*/ 376855 w 465098"/>
                <a:gd name="connsiteY161" fmla="*/ 47917 h 387690"/>
                <a:gd name="connsiteX162" fmla="*/ 392823 w 465098"/>
                <a:gd name="connsiteY162" fmla="*/ 30493 h 3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65098" h="387690">
                  <a:moveTo>
                    <a:pt x="228783" y="387690"/>
                  </a:moveTo>
                  <a:cubicBezTo>
                    <a:pt x="169264" y="387690"/>
                    <a:pt x="109744" y="387690"/>
                    <a:pt x="51677" y="387690"/>
                  </a:cubicBezTo>
                  <a:cubicBezTo>
                    <a:pt x="28450" y="387690"/>
                    <a:pt x="6675" y="374622"/>
                    <a:pt x="2320" y="357198"/>
                  </a:cubicBezTo>
                  <a:cubicBezTo>
                    <a:pt x="-2035" y="335417"/>
                    <a:pt x="-2035" y="315089"/>
                    <a:pt x="18288" y="299117"/>
                  </a:cubicBezTo>
                  <a:cubicBezTo>
                    <a:pt x="24095" y="294761"/>
                    <a:pt x="26999" y="284597"/>
                    <a:pt x="28450" y="277336"/>
                  </a:cubicBezTo>
                  <a:cubicBezTo>
                    <a:pt x="29901" y="236680"/>
                    <a:pt x="28450" y="194571"/>
                    <a:pt x="29901" y="153915"/>
                  </a:cubicBezTo>
                  <a:cubicBezTo>
                    <a:pt x="31354" y="139394"/>
                    <a:pt x="35709" y="121970"/>
                    <a:pt x="44418" y="108902"/>
                  </a:cubicBezTo>
                  <a:cubicBezTo>
                    <a:pt x="60387" y="82765"/>
                    <a:pt x="57484" y="55177"/>
                    <a:pt x="57484" y="27589"/>
                  </a:cubicBezTo>
                  <a:cubicBezTo>
                    <a:pt x="57484" y="8712"/>
                    <a:pt x="63291" y="2904"/>
                    <a:pt x="82163" y="1452"/>
                  </a:cubicBezTo>
                  <a:cubicBezTo>
                    <a:pt x="103938" y="0"/>
                    <a:pt x="108293" y="5808"/>
                    <a:pt x="108293" y="27589"/>
                  </a:cubicBezTo>
                  <a:cubicBezTo>
                    <a:pt x="108293" y="59533"/>
                    <a:pt x="109744" y="90025"/>
                    <a:pt x="130068" y="117614"/>
                  </a:cubicBezTo>
                  <a:cubicBezTo>
                    <a:pt x="138778" y="129230"/>
                    <a:pt x="140230" y="146654"/>
                    <a:pt x="140230" y="161175"/>
                  </a:cubicBezTo>
                  <a:cubicBezTo>
                    <a:pt x="141682" y="197475"/>
                    <a:pt x="140230" y="233776"/>
                    <a:pt x="140230" y="268624"/>
                  </a:cubicBezTo>
                  <a:cubicBezTo>
                    <a:pt x="140230" y="280240"/>
                    <a:pt x="141682" y="288953"/>
                    <a:pt x="157651" y="288953"/>
                  </a:cubicBezTo>
                  <a:cubicBezTo>
                    <a:pt x="173619" y="288953"/>
                    <a:pt x="175070" y="280240"/>
                    <a:pt x="175070" y="267172"/>
                  </a:cubicBezTo>
                  <a:cubicBezTo>
                    <a:pt x="175070" y="232324"/>
                    <a:pt x="172167" y="197475"/>
                    <a:pt x="175070" y="162627"/>
                  </a:cubicBezTo>
                  <a:cubicBezTo>
                    <a:pt x="176522" y="143750"/>
                    <a:pt x="183781" y="123422"/>
                    <a:pt x="192491" y="104546"/>
                  </a:cubicBezTo>
                  <a:cubicBezTo>
                    <a:pt x="201201" y="85669"/>
                    <a:pt x="208460" y="69697"/>
                    <a:pt x="207007" y="47917"/>
                  </a:cubicBezTo>
                  <a:cubicBezTo>
                    <a:pt x="207007" y="40657"/>
                    <a:pt x="207007" y="33397"/>
                    <a:pt x="208460" y="24684"/>
                  </a:cubicBezTo>
                  <a:cubicBezTo>
                    <a:pt x="209911" y="4356"/>
                    <a:pt x="214266" y="0"/>
                    <a:pt x="233138" y="0"/>
                  </a:cubicBezTo>
                  <a:cubicBezTo>
                    <a:pt x="252010" y="0"/>
                    <a:pt x="257816" y="5808"/>
                    <a:pt x="259269" y="24684"/>
                  </a:cubicBezTo>
                  <a:cubicBezTo>
                    <a:pt x="259269" y="33397"/>
                    <a:pt x="260720" y="42109"/>
                    <a:pt x="260720" y="50821"/>
                  </a:cubicBezTo>
                  <a:cubicBezTo>
                    <a:pt x="259269" y="74053"/>
                    <a:pt x="265075" y="92930"/>
                    <a:pt x="278140" y="113258"/>
                  </a:cubicBezTo>
                  <a:cubicBezTo>
                    <a:pt x="286850" y="126326"/>
                    <a:pt x="288302" y="143750"/>
                    <a:pt x="289754" y="159723"/>
                  </a:cubicBezTo>
                  <a:cubicBezTo>
                    <a:pt x="291205" y="194571"/>
                    <a:pt x="289754" y="229420"/>
                    <a:pt x="289754" y="264268"/>
                  </a:cubicBezTo>
                  <a:cubicBezTo>
                    <a:pt x="289754" y="275884"/>
                    <a:pt x="289754" y="287501"/>
                    <a:pt x="307174" y="287501"/>
                  </a:cubicBezTo>
                  <a:cubicBezTo>
                    <a:pt x="326046" y="287501"/>
                    <a:pt x="326046" y="275884"/>
                    <a:pt x="326046" y="262816"/>
                  </a:cubicBezTo>
                  <a:cubicBezTo>
                    <a:pt x="326046" y="233776"/>
                    <a:pt x="326046" y="204735"/>
                    <a:pt x="326046" y="175695"/>
                  </a:cubicBezTo>
                  <a:cubicBezTo>
                    <a:pt x="324595" y="148106"/>
                    <a:pt x="327497" y="121970"/>
                    <a:pt x="344918" y="98738"/>
                  </a:cubicBezTo>
                  <a:cubicBezTo>
                    <a:pt x="360887" y="78409"/>
                    <a:pt x="355080" y="52273"/>
                    <a:pt x="355080" y="27589"/>
                  </a:cubicBezTo>
                  <a:cubicBezTo>
                    <a:pt x="355080" y="4356"/>
                    <a:pt x="362338" y="0"/>
                    <a:pt x="384113" y="1452"/>
                  </a:cubicBezTo>
                  <a:cubicBezTo>
                    <a:pt x="398630" y="2904"/>
                    <a:pt x="405889" y="10164"/>
                    <a:pt x="405889" y="24684"/>
                  </a:cubicBezTo>
                  <a:cubicBezTo>
                    <a:pt x="405889" y="31944"/>
                    <a:pt x="405889" y="39205"/>
                    <a:pt x="405889" y="45013"/>
                  </a:cubicBezTo>
                  <a:cubicBezTo>
                    <a:pt x="404437" y="68245"/>
                    <a:pt x="407340" y="90025"/>
                    <a:pt x="423309" y="110354"/>
                  </a:cubicBezTo>
                  <a:cubicBezTo>
                    <a:pt x="432019" y="121970"/>
                    <a:pt x="433471" y="137942"/>
                    <a:pt x="434922" y="152462"/>
                  </a:cubicBezTo>
                  <a:cubicBezTo>
                    <a:pt x="436374" y="190215"/>
                    <a:pt x="436374" y="229420"/>
                    <a:pt x="434922" y="267172"/>
                  </a:cubicBezTo>
                  <a:cubicBezTo>
                    <a:pt x="434922" y="280240"/>
                    <a:pt x="437826" y="290405"/>
                    <a:pt x="447988" y="299117"/>
                  </a:cubicBezTo>
                  <a:cubicBezTo>
                    <a:pt x="463956" y="313637"/>
                    <a:pt x="469763" y="338321"/>
                    <a:pt x="461052" y="358650"/>
                  </a:cubicBezTo>
                  <a:cubicBezTo>
                    <a:pt x="453794" y="376074"/>
                    <a:pt x="434922" y="387690"/>
                    <a:pt x="411696" y="387690"/>
                  </a:cubicBezTo>
                  <a:cubicBezTo>
                    <a:pt x="346370" y="387690"/>
                    <a:pt x="286850" y="387690"/>
                    <a:pt x="228783" y="387690"/>
                  </a:cubicBezTo>
                  <a:cubicBezTo>
                    <a:pt x="228783" y="387690"/>
                    <a:pt x="228783" y="387690"/>
                    <a:pt x="228783" y="387690"/>
                  </a:cubicBezTo>
                  <a:close/>
                  <a:moveTo>
                    <a:pt x="69097" y="178599"/>
                  </a:moveTo>
                  <a:cubicBezTo>
                    <a:pt x="64742" y="181503"/>
                    <a:pt x="61839" y="184407"/>
                    <a:pt x="60387" y="184407"/>
                  </a:cubicBezTo>
                  <a:cubicBezTo>
                    <a:pt x="44418" y="185859"/>
                    <a:pt x="40063" y="197475"/>
                    <a:pt x="41516" y="211995"/>
                  </a:cubicBezTo>
                  <a:cubicBezTo>
                    <a:pt x="41516" y="217803"/>
                    <a:pt x="41516" y="222160"/>
                    <a:pt x="41516" y="227968"/>
                  </a:cubicBezTo>
                  <a:cubicBezTo>
                    <a:pt x="40063" y="241036"/>
                    <a:pt x="45871" y="246844"/>
                    <a:pt x="58935" y="246844"/>
                  </a:cubicBezTo>
                  <a:cubicBezTo>
                    <a:pt x="76356" y="246844"/>
                    <a:pt x="92325" y="246844"/>
                    <a:pt x="109744" y="246844"/>
                  </a:cubicBezTo>
                  <a:cubicBezTo>
                    <a:pt x="121358" y="246844"/>
                    <a:pt x="125713" y="241036"/>
                    <a:pt x="127165" y="229420"/>
                  </a:cubicBezTo>
                  <a:cubicBezTo>
                    <a:pt x="135875" y="172791"/>
                    <a:pt x="118455" y="121970"/>
                    <a:pt x="95227" y="71149"/>
                  </a:cubicBezTo>
                  <a:cubicBezTo>
                    <a:pt x="93776" y="66793"/>
                    <a:pt x="86518" y="63889"/>
                    <a:pt x="82163" y="63889"/>
                  </a:cubicBezTo>
                  <a:cubicBezTo>
                    <a:pt x="77808" y="63889"/>
                    <a:pt x="70549" y="69697"/>
                    <a:pt x="70549" y="71149"/>
                  </a:cubicBezTo>
                  <a:cubicBezTo>
                    <a:pt x="72001" y="95834"/>
                    <a:pt x="54580" y="111806"/>
                    <a:pt x="44418" y="130682"/>
                  </a:cubicBezTo>
                  <a:cubicBezTo>
                    <a:pt x="35709" y="151011"/>
                    <a:pt x="40063" y="165531"/>
                    <a:pt x="60387" y="172791"/>
                  </a:cubicBezTo>
                  <a:cubicBezTo>
                    <a:pt x="63291" y="174243"/>
                    <a:pt x="64742" y="175695"/>
                    <a:pt x="69097" y="178599"/>
                  </a:cubicBezTo>
                  <a:close/>
                  <a:moveTo>
                    <a:pt x="182329" y="373170"/>
                  </a:moveTo>
                  <a:cubicBezTo>
                    <a:pt x="182329" y="351389"/>
                    <a:pt x="180877" y="333965"/>
                    <a:pt x="182329" y="317993"/>
                  </a:cubicBezTo>
                  <a:cubicBezTo>
                    <a:pt x="183781" y="306377"/>
                    <a:pt x="180877" y="302021"/>
                    <a:pt x="170715" y="302021"/>
                  </a:cubicBezTo>
                  <a:cubicBezTo>
                    <a:pt x="148940" y="302021"/>
                    <a:pt x="128617" y="302021"/>
                    <a:pt x="106842" y="302021"/>
                  </a:cubicBezTo>
                  <a:cubicBezTo>
                    <a:pt x="95227" y="302021"/>
                    <a:pt x="93776" y="309281"/>
                    <a:pt x="93776" y="319445"/>
                  </a:cubicBezTo>
                  <a:cubicBezTo>
                    <a:pt x="95227" y="332513"/>
                    <a:pt x="95227" y="347034"/>
                    <a:pt x="93776" y="360102"/>
                  </a:cubicBezTo>
                  <a:cubicBezTo>
                    <a:pt x="92325" y="371718"/>
                    <a:pt x="93776" y="376074"/>
                    <a:pt x="106842" y="376074"/>
                  </a:cubicBezTo>
                  <a:cubicBezTo>
                    <a:pt x="130068" y="376074"/>
                    <a:pt x="151843" y="376074"/>
                    <a:pt x="175070" y="376074"/>
                  </a:cubicBezTo>
                  <a:cubicBezTo>
                    <a:pt x="177974" y="374622"/>
                    <a:pt x="182329" y="373170"/>
                    <a:pt x="182329" y="373170"/>
                  </a:cubicBezTo>
                  <a:close/>
                  <a:moveTo>
                    <a:pt x="275237" y="373170"/>
                  </a:moveTo>
                  <a:cubicBezTo>
                    <a:pt x="304271" y="373170"/>
                    <a:pt x="336208" y="373170"/>
                    <a:pt x="362338" y="373170"/>
                  </a:cubicBezTo>
                  <a:cubicBezTo>
                    <a:pt x="363789" y="351389"/>
                    <a:pt x="363789" y="333965"/>
                    <a:pt x="365242" y="315089"/>
                  </a:cubicBezTo>
                  <a:cubicBezTo>
                    <a:pt x="366693" y="303473"/>
                    <a:pt x="359434" y="300569"/>
                    <a:pt x="350725" y="300569"/>
                  </a:cubicBezTo>
                  <a:cubicBezTo>
                    <a:pt x="330401" y="300569"/>
                    <a:pt x="308625" y="300569"/>
                    <a:pt x="288302" y="300569"/>
                  </a:cubicBezTo>
                  <a:cubicBezTo>
                    <a:pt x="278140" y="300569"/>
                    <a:pt x="275237" y="304925"/>
                    <a:pt x="275237" y="315089"/>
                  </a:cubicBezTo>
                  <a:cubicBezTo>
                    <a:pt x="275237" y="333965"/>
                    <a:pt x="275237" y="351389"/>
                    <a:pt x="275237" y="373170"/>
                  </a:cubicBezTo>
                  <a:close/>
                  <a:moveTo>
                    <a:pt x="227331" y="171339"/>
                  </a:moveTo>
                  <a:cubicBezTo>
                    <a:pt x="231686" y="171339"/>
                    <a:pt x="236041" y="171339"/>
                    <a:pt x="238945" y="171339"/>
                  </a:cubicBezTo>
                  <a:cubicBezTo>
                    <a:pt x="270882" y="174243"/>
                    <a:pt x="269430" y="165531"/>
                    <a:pt x="267978" y="136490"/>
                  </a:cubicBezTo>
                  <a:cubicBezTo>
                    <a:pt x="267978" y="133586"/>
                    <a:pt x="265075" y="130682"/>
                    <a:pt x="263624" y="127778"/>
                  </a:cubicBezTo>
                  <a:cubicBezTo>
                    <a:pt x="254913" y="110354"/>
                    <a:pt x="241848" y="94381"/>
                    <a:pt x="240396" y="72601"/>
                  </a:cubicBezTo>
                  <a:cubicBezTo>
                    <a:pt x="240396" y="68245"/>
                    <a:pt x="233138" y="62437"/>
                    <a:pt x="228783" y="62437"/>
                  </a:cubicBezTo>
                  <a:cubicBezTo>
                    <a:pt x="224428" y="62437"/>
                    <a:pt x="217169" y="66793"/>
                    <a:pt x="215718" y="71149"/>
                  </a:cubicBezTo>
                  <a:cubicBezTo>
                    <a:pt x="205556" y="92930"/>
                    <a:pt x="195394" y="116162"/>
                    <a:pt x="186684" y="139394"/>
                  </a:cubicBezTo>
                  <a:cubicBezTo>
                    <a:pt x="177974" y="164079"/>
                    <a:pt x="185232" y="174243"/>
                    <a:pt x="211362" y="172791"/>
                  </a:cubicBezTo>
                  <a:cubicBezTo>
                    <a:pt x="218621" y="171339"/>
                    <a:pt x="222976" y="171339"/>
                    <a:pt x="227331" y="171339"/>
                  </a:cubicBezTo>
                  <a:close/>
                  <a:moveTo>
                    <a:pt x="373951" y="172791"/>
                  </a:moveTo>
                  <a:cubicBezTo>
                    <a:pt x="378306" y="172791"/>
                    <a:pt x="382662" y="172791"/>
                    <a:pt x="385565" y="172791"/>
                  </a:cubicBezTo>
                  <a:cubicBezTo>
                    <a:pt x="413147" y="172791"/>
                    <a:pt x="423309" y="158271"/>
                    <a:pt x="411696" y="132134"/>
                  </a:cubicBezTo>
                  <a:cubicBezTo>
                    <a:pt x="411696" y="130682"/>
                    <a:pt x="410243" y="130682"/>
                    <a:pt x="410243" y="129230"/>
                  </a:cubicBezTo>
                  <a:cubicBezTo>
                    <a:pt x="402985" y="110354"/>
                    <a:pt x="394275" y="90025"/>
                    <a:pt x="385565" y="71149"/>
                  </a:cubicBezTo>
                  <a:cubicBezTo>
                    <a:pt x="384113" y="66793"/>
                    <a:pt x="376855" y="62437"/>
                    <a:pt x="372500" y="62437"/>
                  </a:cubicBezTo>
                  <a:cubicBezTo>
                    <a:pt x="369596" y="62437"/>
                    <a:pt x="363789" y="68245"/>
                    <a:pt x="362338" y="71149"/>
                  </a:cubicBezTo>
                  <a:cubicBezTo>
                    <a:pt x="355080" y="87121"/>
                    <a:pt x="349272" y="104546"/>
                    <a:pt x="340563" y="120518"/>
                  </a:cubicBezTo>
                  <a:cubicBezTo>
                    <a:pt x="320239" y="156819"/>
                    <a:pt x="327497" y="171339"/>
                    <a:pt x="368145" y="171339"/>
                  </a:cubicBezTo>
                  <a:cubicBezTo>
                    <a:pt x="371048" y="172791"/>
                    <a:pt x="372500" y="172791"/>
                    <a:pt x="373951" y="172791"/>
                  </a:cubicBezTo>
                  <a:close/>
                  <a:moveTo>
                    <a:pt x="222976" y="245392"/>
                  </a:moveTo>
                  <a:cubicBezTo>
                    <a:pt x="270882" y="243940"/>
                    <a:pt x="270882" y="243940"/>
                    <a:pt x="267978" y="203283"/>
                  </a:cubicBezTo>
                  <a:cubicBezTo>
                    <a:pt x="267978" y="190215"/>
                    <a:pt x="262171" y="185859"/>
                    <a:pt x="250558" y="185859"/>
                  </a:cubicBezTo>
                  <a:cubicBezTo>
                    <a:pt x="233138" y="185859"/>
                    <a:pt x="217169" y="184407"/>
                    <a:pt x="199749" y="187311"/>
                  </a:cubicBezTo>
                  <a:cubicBezTo>
                    <a:pt x="193943" y="187311"/>
                    <a:pt x="185232" y="196023"/>
                    <a:pt x="185232" y="201831"/>
                  </a:cubicBezTo>
                  <a:cubicBezTo>
                    <a:pt x="183781" y="242488"/>
                    <a:pt x="179426" y="249748"/>
                    <a:pt x="224428" y="246844"/>
                  </a:cubicBezTo>
                  <a:cubicBezTo>
                    <a:pt x="225879" y="245392"/>
                    <a:pt x="227331" y="245392"/>
                    <a:pt x="222976" y="245392"/>
                  </a:cubicBezTo>
                  <a:close/>
                  <a:moveTo>
                    <a:pt x="376855" y="185859"/>
                  </a:moveTo>
                  <a:cubicBezTo>
                    <a:pt x="371048" y="185859"/>
                    <a:pt x="366693" y="185859"/>
                    <a:pt x="360887" y="185859"/>
                  </a:cubicBezTo>
                  <a:cubicBezTo>
                    <a:pt x="334756" y="185859"/>
                    <a:pt x="331853" y="188763"/>
                    <a:pt x="331853" y="216352"/>
                  </a:cubicBezTo>
                  <a:cubicBezTo>
                    <a:pt x="331853" y="219256"/>
                    <a:pt x="331853" y="222160"/>
                    <a:pt x="331853" y="225064"/>
                  </a:cubicBezTo>
                  <a:cubicBezTo>
                    <a:pt x="330401" y="238132"/>
                    <a:pt x="337659" y="245392"/>
                    <a:pt x="349272" y="245392"/>
                  </a:cubicBezTo>
                  <a:cubicBezTo>
                    <a:pt x="366693" y="245392"/>
                    <a:pt x="382662" y="246844"/>
                    <a:pt x="400081" y="245392"/>
                  </a:cubicBezTo>
                  <a:cubicBezTo>
                    <a:pt x="405889" y="245392"/>
                    <a:pt x="413147" y="239584"/>
                    <a:pt x="414598" y="235228"/>
                  </a:cubicBezTo>
                  <a:cubicBezTo>
                    <a:pt x="424760" y="197475"/>
                    <a:pt x="414598" y="185859"/>
                    <a:pt x="376855" y="185859"/>
                  </a:cubicBezTo>
                  <a:close/>
                  <a:moveTo>
                    <a:pt x="443632" y="338321"/>
                  </a:moveTo>
                  <a:cubicBezTo>
                    <a:pt x="443632" y="317993"/>
                    <a:pt x="427664" y="300569"/>
                    <a:pt x="408792" y="300569"/>
                  </a:cubicBezTo>
                  <a:cubicBezTo>
                    <a:pt x="389920" y="300569"/>
                    <a:pt x="372500" y="317993"/>
                    <a:pt x="372500" y="336869"/>
                  </a:cubicBezTo>
                  <a:cubicBezTo>
                    <a:pt x="372500" y="357198"/>
                    <a:pt x="387017" y="373170"/>
                    <a:pt x="407340" y="373170"/>
                  </a:cubicBezTo>
                  <a:cubicBezTo>
                    <a:pt x="427664" y="374622"/>
                    <a:pt x="443632" y="360102"/>
                    <a:pt x="443632" y="338321"/>
                  </a:cubicBezTo>
                  <a:close/>
                  <a:moveTo>
                    <a:pt x="193943" y="336869"/>
                  </a:moveTo>
                  <a:cubicBezTo>
                    <a:pt x="193943" y="360102"/>
                    <a:pt x="207007" y="374622"/>
                    <a:pt x="228783" y="374622"/>
                  </a:cubicBezTo>
                  <a:cubicBezTo>
                    <a:pt x="247654" y="374622"/>
                    <a:pt x="266527" y="357198"/>
                    <a:pt x="265075" y="339773"/>
                  </a:cubicBezTo>
                  <a:cubicBezTo>
                    <a:pt x="265075" y="320897"/>
                    <a:pt x="246203" y="302021"/>
                    <a:pt x="227331" y="302021"/>
                  </a:cubicBezTo>
                  <a:cubicBezTo>
                    <a:pt x="209911" y="300569"/>
                    <a:pt x="193943" y="317993"/>
                    <a:pt x="193943" y="336869"/>
                  </a:cubicBezTo>
                  <a:close/>
                  <a:moveTo>
                    <a:pt x="13933" y="338321"/>
                  </a:moveTo>
                  <a:cubicBezTo>
                    <a:pt x="13933" y="358650"/>
                    <a:pt x="29901" y="374622"/>
                    <a:pt x="48774" y="374622"/>
                  </a:cubicBezTo>
                  <a:cubicBezTo>
                    <a:pt x="69097" y="374622"/>
                    <a:pt x="83614" y="360102"/>
                    <a:pt x="83614" y="338321"/>
                  </a:cubicBezTo>
                  <a:cubicBezTo>
                    <a:pt x="83614" y="319445"/>
                    <a:pt x="67646" y="300569"/>
                    <a:pt x="48774" y="300569"/>
                  </a:cubicBezTo>
                  <a:cubicBezTo>
                    <a:pt x="29901" y="300569"/>
                    <a:pt x="13933" y="317993"/>
                    <a:pt x="13933" y="338321"/>
                  </a:cubicBezTo>
                  <a:close/>
                  <a:moveTo>
                    <a:pt x="83614" y="287501"/>
                  </a:moveTo>
                  <a:cubicBezTo>
                    <a:pt x="83614" y="287501"/>
                    <a:pt x="83614" y="287501"/>
                    <a:pt x="83614" y="287501"/>
                  </a:cubicBezTo>
                  <a:cubicBezTo>
                    <a:pt x="93776" y="287501"/>
                    <a:pt x="103938" y="288953"/>
                    <a:pt x="112648" y="286048"/>
                  </a:cubicBezTo>
                  <a:cubicBezTo>
                    <a:pt x="117003" y="284597"/>
                    <a:pt x="124261" y="277336"/>
                    <a:pt x="124261" y="272980"/>
                  </a:cubicBezTo>
                  <a:cubicBezTo>
                    <a:pt x="124261" y="268624"/>
                    <a:pt x="117003" y="259912"/>
                    <a:pt x="112648" y="259912"/>
                  </a:cubicBezTo>
                  <a:cubicBezTo>
                    <a:pt x="93776" y="258460"/>
                    <a:pt x="73452" y="258460"/>
                    <a:pt x="53129" y="259912"/>
                  </a:cubicBezTo>
                  <a:cubicBezTo>
                    <a:pt x="48774" y="259912"/>
                    <a:pt x="40063" y="268624"/>
                    <a:pt x="41516" y="272980"/>
                  </a:cubicBezTo>
                  <a:cubicBezTo>
                    <a:pt x="42967" y="278788"/>
                    <a:pt x="48774" y="284597"/>
                    <a:pt x="54580" y="286048"/>
                  </a:cubicBezTo>
                  <a:cubicBezTo>
                    <a:pt x="64742" y="288953"/>
                    <a:pt x="73452" y="287501"/>
                    <a:pt x="83614" y="287501"/>
                  </a:cubicBezTo>
                  <a:close/>
                  <a:moveTo>
                    <a:pt x="227331" y="287501"/>
                  </a:moveTo>
                  <a:cubicBezTo>
                    <a:pt x="227331" y="287501"/>
                    <a:pt x="227331" y="287501"/>
                    <a:pt x="227331" y="287501"/>
                  </a:cubicBezTo>
                  <a:cubicBezTo>
                    <a:pt x="236041" y="287501"/>
                    <a:pt x="244752" y="288953"/>
                    <a:pt x="252010" y="287501"/>
                  </a:cubicBezTo>
                  <a:cubicBezTo>
                    <a:pt x="257816" y="286048"/>
                    <a:pt x="266527" y="280240"/>
                    <a:pt x="267978" y="274432"/>
                  </a:cubicBezTo>
                  <a:cubicBezTo>
                    <a:pt x="270882" y="262816"/>
                    <a:pt x="260720" y="259912"/>
                    <a:pt x="252010" y="258460"/>
                  </a:cubicBezTo>
                  <a:cubicBezTo>
                    <a:pt x="234590" y="258460"/>
                    <a:pt x="217169" y="257008"/>
                    <a:pt x="199749" y="259912"/>
                  </a:cubicBezTo>
                  <a:cubicBezTo>
                    <a:pt x="193943" y="259912"/>
                    <a:pt x="188136" y="268624"/>
                    <a:pt x="186684" y="274432"/>
                  </a:cubicBezTo>
                  <a:cubicBezTo>
                    <a:pt x="185232" y="277336"/>
                    <a:pt x="193943" y="286048"/>
                    <a:pt x="199749" y="287501"/>
                  </a:cubicBezTo>
                  <a:cubicBezTo>
                    <a:pt x="208460" y="288953"/>
                    <a:pt x="218621" y="287501"/>
                    <a:pt x="227331" y="287501"/>
                  </a:cubicBezTo>
                  <a:close/>
                  <a:moveTo>
                    <a:pt x="373951" y="286048"/>
                  </a:moveTo>
                  <a:cubicBezTo>
                    <a:pt x="373951" y="286048"/>
                    <a:pt x="373951" y="286048"/>
                    <a:pt x="373951" y="286048"/>
                  </a:cubicBezTo>
                  <a:cubicBezTo>
                    <a:pt x="382662" y="286048"/>
                    <a:pt x="392823" y="287501"/>
                    <a:pt x="401534" y="286048"/>
                  </a:cubicBezTo>
                  <a:cubicBezTo>
                    <a:pt x="407340" y="284597"/>
                    <a:pt x="413147" y="278788"/>
                    <a:pt x="414598" y="272980"/>
                  </a:cubicBezTo>
                  <a:cubicBezTo>
                    <a:pt x="414598" y="268624"/>
                    <a:pt x="407340" y="261364"/>
                    <a:pt x="402985" y="259912"/>
                  </a:cubicBezTo>
                  <a:cubicBezTo>
                    <a:pt x="384113" y="258460"/>
                    <a:pt x="365242" y="257008"/>
                    <a:pt x="346370" y="258460"/>
                  </a:cubicBezTo>
                  <a:cubicBezTo>
                    <a:pt x="342014" y="258460"/>
                    <a:pt x="333304" y="265720"/>
                    <a:pt x="333304" y="271528"/>
                  </a:cubicBezTo>
                  <a:cubicBezTo>
                    <a:pt x="333304" y="275884"/>
                    <a:pt x="340563" y="283144"/>
                    <a:pt x="344918" y="284597"/>
                  </a:cubicBezTo>
                  <a:cubicBezTo>
                    <a:pt x="353628" y="287501"/>
                    <a:pt x="363789" y="286048"/>
                    <a:pt x="373951" y="286048"/>
                  </a:cubicBezTo>
                  <a:close/>
                  <a:moveTo>
                    <a:pt x="98131" y="31944"/>
                  </a:moveTo>
                  <a:cubicBezTo>
                    <a:pt x="92325" y="24684"/>
                    <a:pt x="87969" y="18876"/>
                    <a:pt x="83614" y="13068"/>
                  </a:cubicBezTo>
                  <a:cubicBezTo>
                    <a:pt x="79259" y="18876"/>
                    <a:pt x="70549" y="23232"/>
                    <a:pt x="70549" y="29040"/>
                  </a:cubicBezTo>
                  <a:cubicBezTo>
                    <a:pt x="70549" y="34849"/>
                    <a:pt x="79259" y="40657"/>
                    <a:pt x="83614" y="46465"/>
                  </a:cubicBezTo>
                  <a:cubicBezTo>
                    <a:pt x="87969" y="42109"/>
                    <a:pt x="92325" y="37753"/>
                    <a:pt x="98131" y="31944"/>
                  </a:cubicBezTo>
                  <a:close/>
                  <a:moveTo>
                    <a:pt x="224428" y="49369"/>
                  </a:moveTo>
                  <a:cubicBezTo>
                    <a:pt x="225879" y="49369"/>
                    <a:pt x="228783" y="49369"/>
                    <a:pt x="230235" y="49369"/>
                  </a:cubicBezTo>
                  <a:cubicBezTo>
                    <a:pt x="233138" y="43561"/>
                    <a:pt x="240396" y="36301"/>
                    <a:pt x="240396" y="30493"/>
                  </a:cubicBezTo>
                  <a:cubicBezTo>
                    <a:pt x="240396" y="24684"/>
                    <a:pt x="233138" y="20328"/>
                    <a:pt x="228783" y="14520"/>
                  </a:cubicBezTo>
                  <a:cubicBezTo>
                    <a:pt x="224428" y="18876"/>
                    <a:pt x="217169" y="24684"/>
                    <a:pt x="217169" y="29040"/>
                  </a:cubicBezTo>
                  <a:cubicBezTo>
                    <a:pt x="217169" y="34849"/>
                    <a:pt x="221524" y="42109"/>
                    <a:pt x="224428" y="49369"/>
                  </a:cubicBezTo>
                  <a:close/>
                  <a:moveTo>
                    <a:pt x="392823" y="30493"/>
                  </a:moveTo>
                  <a:cubicBezTo>
                    <a:pt x="384113" y="23232"/>
                    <a:pt x="379758" y="20328"/>
                    <a:pt x="375404" y="15972"/>
                  </a:cubicBezTo>
                  <a:cubicBezTo>
                    <a:pt x="371048" y="20328"/>
                    <a:pt x="363789" y="26136"/>
                    <a:pt x="365242" y="30493"/>
                  </a:cubicBezTo>
                  <a:cubicBezTo>
                    <a:pt x="366693" y="36301"/>
                    <a:pt x="372500" y="42109"/>
                    <a:pt x="376855" y="47917"/>
                  </a:cubicBezTo>
                  <a:cubicBezTo>
                    <a:pt x="379758" y="42109"/>
                    <a:pt x="385565" y="37753"/>
                    <a:pt x="392823" y="30493"/>
                  </a:cubicBezTo>
                  <a:close/>
                </a:path>
              </a:pathLst>
            </a:custGeom>
            <a:solidFill>
              <a:srgbClr val="FFFFFF"/>
            </a:solidFill>
            <a:ln w="14514" cap="flat">
              <a:noFill/>
              <a:prstDash val="solid"/>
              <a:miter/>
            </a:ln>
          </p:spPr>
          <p:txBody>
            <a:bodyPr rtlCol="0" anchor="ctr"/>
            <a:lstStyle/>
            <a:p>
              <a:endParaRPr lang="en-US"/>
            </a:p>
          </p:txBody>
        </p:sp>
        <p:grpSp>
          <p:nvGrpSpPr>
            <p:cNvPr id="11" name="Graphic 2">
              <a:extLst>
                <a:ext uri="{FF2B5EF4-FFF2-40B4-BE49-F238E27FC236}">
                  <a16:creationId xmlns:a16="http://schemas.microsoft.com/office/drawing/2014/main" id="{85795CD0-2658-715C-AC75-B40A94175F25}"/>
                </a:ext>
              </a:extLst>
            </p:cNvPr>
            <p:cNvGrpSpPr/>
            <p:nvPr/>
          </p:nvGrpSpPr>
          <p:grpSpPr>
            <a:xfrm>
              <a:off x="9084116" y="5499534"/>
              <a:ext cx="461412" cy="451598"/>
              <a:chOff x="7979474" y="4715261"/>
              <a:chExt cx="461412" cy="451598"/>
            </a:xfrm>
            <a:solidFill>
              <a:srgbClr val="FFFFFF"/>
            </a:solidFill>
          </p:grpSpPr>
          <p:sp>
            <p:nvSpPr>
              <p:cNvPr id="24" name="Freeform 55">
                <a:extLst>
                  <a:ext uri="{FF2B5EF4-FFF2-40B4-BE49-F238E27FC236}">
                    <a16:creationId xmlns:a16="http://schemas.microsoft.com/office/drawing/2014/main" id="{03EFF0B0-A889-510E-C551-97A185FA9D4B}"/>
                  </a:ext>
                </a:extLst>
              </p:cNvPr>
              <p:cNvSpPr/>
              <p:nvPr/>
            </p:nvSpPr>
            <p:spPr>
              <a:xfrm>
                <a:off x="7979474" y="4715261"/>
                <a:ext cx="461412" cy="451598"/>
              </a:xfrm>
              <a:custGeom>
                <a:avLst/>
                <a:gdLst>
                  <a:gd name="connsiteX0" fmla="*/ 150659 w 461412"/>
                  <a:gd name="connsiteY0" fmla="*/ 320897 h 451598"/>
                  <a:gd name="connsiteX1" fmla="*/ 134691 w 461412"/>
                  <a:gd name="connsiteY1" fmla="*/ 345581 h 451598"/>
                  <a:gd name="connsiteX2" fmla="*/ 73720 w 461412"/>
                  <a:gd name="connsiteY2" fmla="*/ 351389 h 451598"/>
                  <a:gd name="connsiteX3" fmla="*/ 2588 w 461412"/>
                  <a:gd name="connsiteY3" fmla="*/ 264268 h 451598"/>
                  <a:gd name="connsiteX4" fmla="*/ 20008 w 461412"/>
                  <a:gd name="connsiteY4" fmla="*/ 243940 h 451598"/>
                  <a:gd name="connsiteX5" fmla="*/ 66462 w 461412"/>
                  <a:gd name="connsiteY5" fmla="*/ 243940 h 451598"/>
                  <a:gd name="connsiteX6" fmla="*/ 15653 w 461412"/>
                  <a:gd name="connsiteY6" fmla="*/ 171339 h 451598"/>
                  <a:gd name="connsiteX7" fmla="*/ 8394 w 461412"/>
                  <a:gd name="connsiteY7" fmla="*/ 136490 h 451598"/>
                  <a:gd name="connsiteX8" fmla="*/ 20008 w 461412"/>
                  <a:gd name="connsiteY8" fmla="*/ 129230 h 451598"/>
                  <a:gd name="connsiteX9" fmla="*/ 66462 w 461412"/>
                  <a:gd name="connsiteY9" fmla="*/ 136490 h 451598"/>
                  <a:gd name="connsiteX10" fmla="*/ 141950 w 461412"/>
                  <a:gd name="connsiteY10" fmla="*/ 190215 h 451598"/>
                  <a:gd name="connsiteX11" fmla="*/ 117271 w 461412"/>
                  <a:gd name="connsiteY11" fmla="*/ 248296 h 451598"/>
                  <a:gd name="connsiteX12" fmla="*/ 108561 w 461412"/>
                  <a:gd name="connsiteY12" fmla="*/ 254104 h 451598"/>
                  <a:gd name="connsiteX13" fmla="*/ 152112 w 461412"/>
                  <a:gd name="connsiteY13" fmla="*/ 310733 h 451598"/>
                  <a:gd name="connsiteX14" fmla="*/ 156466 w 461412"/>
                  <a:gd name="connsiteY14" fmla="*/ 293309 h 451598"/>
                  <a:gd name="connsiteX15" fmla="*/ 156466 w 461412"/>
                  <a:gd name="connsiteY15" fmla="*/ 241036 h 451598"/>
                  <a:gd name="connsiteX16" fmla="*/ 172435 w 461412"/>
                  <a:gd name="connsiteY16" fmla="*/ 169887 h 451598"/>
                  <a:gd name="connsiteX17" fmla="*/ 128884 w 461412"/>
                  <a:gd name="connsiteY17" fmla="*/ 146654 h 451598"/>
                  <a:gd name="connsiteX18" fmla="*/ 110012 w 461412"/>
                  <a:gd name="connsiteY18" fmla="*/ 69697 h 451598"/>
                  <a:gd name="connsiteX19" fmla="*/ 136142 w 461412"/>
                  <a:gd name="connsiteY19" fmla="*/ 10164 h 451598"/>
                  <a:gd name="connsiteX20" fmla="*/ 152112 w 461412"/>
                  <a:gd name="connsiteY20" fmla="*/ 0 h 451598"/>
                  <a:gd name="connsiteX21" fmla="*/ 162274 w 461412"/>
                  <a:gd name="connsiteY21" fmla="*/ 13068 h 451598"/>
                  <a:gd name="connsiteX22" fmla="*/ 179693 w 461412"/>
                  <a:gd name="connsiteY22" fmla="*/ 36301 h 451598"/>
                  <a:gd name="connsiteX23" fmla="*/ 208727 w 461412"/>
                  <a:gd name="connsiteY23" fmla="*/ 111806 h 451598"/>
                  <a:gd name="connsiteX24" fmla="*/ 200017 w 461412"/>
                  <a:gd name="connsiteY24" fmla="*/ 137942 h 451598"/>
                  <a:gd name="connsiteX25" fmla="*/ 202921 w 461412"/>
                  <a:gd name="connsiteY25" fmla="*/ 140846 h 451598"/>
                  <a:gd name="connsiteX26" fmla="*/ 279860 w 461412"/>
                  <a:gd name="connsiteY26" fmla="*/ 126326 h 451598"/>
                  <a:gd name="connsiteX27" fmla="*/ 298732 w 461412"/>
                  <a:gd name="connsiteY27" fmla="*/ 140846 h 451598"/>
                  <a:gd name="connsiteX28" fmla="*/ 252277 w 461412"/>
                  <a:gd name="connsiteY28" fmla="*/ 227968 h 451598"/>
                  <a:gd name="connsiteX29" fmla="*/ 240664 w 461412"/>
                  <a:gd name="connsiteY29" fmla="*/ 238132 h 451598"/>
                  <a:gd name="connsiteX30" fmla="*/ 242116 w 461412"/>
                  <a:gd name="connsiteY30" fmla="*/ 243940 h 451598"/>
                  <a:gd name="connsiteX31" fmla="*/ 285667 w 461412"/>
                  <a:gd name="connsiteY31" fmla="*/ 241036 h 451598"/>
                  <a:gd name="connsiteX32" fmla="*/ 303086 w 461412"/>
                  <a:gd name="connsiteY32" fmla="*/ 262816 h 451598"/>
                  <a:gd name="connsiteX33" fmla="*/ 237761 w 461412"/>
                  <a:gd name="connsiteY33" fmla="*/ 344129 h 451598"/>
                  <a:gd name="connsiteX34" fmla="*/ 202921 w 461412"/>
                  <a:gd name="connsiteY34" fmla="*/ 351389 h 451598"/>
                  <a:gd name="connsiteX35" fmla="*/ 189855 w 461412"/>
                  <a:gd name="connsiteY35" fmla="*/ 364458 h 451598"/>
                  <a:gd name="connsiteX36" fmla="*/ 236309 w 461412"/>
                  <a:gd name="connsiteY36" fmla="*/ 416730 h 451598"/>
                  <a:gd name="connsiteX37" fmla="*/ 340831 w 461412"/>
                  <a:gd name="connsiteY37" fmla="*/ 383334 h 451598"/>
                  <a:gd name="connsiteX38" fmla="*/ 353895 w 461412"/>
                  <a:gd name="connsiteY38" fmla="*/ 347033 h 451598"/>
                  <a:gd name="connsiteX39" fmla="*/ 353895 w 461412"/>
                  <a:gd name="connsiteY39" fmla="*/ 261364 h 451598"/>
                  <a:gd name="connsiteX40" fmla="*/ 342282 w 461412"/>
                  <a:gd name="connsiteY40" fmla="*/ 242488 h 451598"/>
                  <a:gd name="connsiteX41" fmla="*/ 308893 w 461412"/>
                  <a:gd name="connsiteY41" fmla="*/ 182955 h 451598"/>
                  <a:gd name="connsiteX42" fmla="*/ 319055 w 461412"/>
                  <a:gd name="connsiteY42" fmla="*/ 18876 h 451598"/>
                  <a:gd name="connsiteX43" fmla="*/ 329217 w 461412"/>
                  <a:gd name="connsiteY43" fmla="*/ 4356 h 451598"/>
                  <a:gd name="connsiteX44" fmla="*/ 339379 w 461412"/>
                  <a:gd name="connsiteY44" fmla="*/ 20328 h 451598"/>
                  <a:gd name="connsiteX45" fmla="*/ 333572 w 461412"/>
                  <a:gd name="connsiteY45" fmla="*/ 145202 h 451598"/>
                  <a:gd name="connsiteX46" fmla="*/ 330669 w 461412"/>
                  <a:gd name="connsiteY46" fmla="*/ 182955 h 451598"/>
                  <a:gd name="connsiteX47" fmla="*/ 355348 w 461412"/>
                  <a:gd name="connsiteY47" fmla="*/ 225064 h 451598"/>
                  <a:gd name="connsiteX48" fmla="*/ 377123 w 461412"/>
                  <a:gd name="connsiteY48" fmla="*/ 257008 h 451598"/>
                  <a:gd name="connsiteX49" fmla="*/ 377123 w 461412"/>
                  <a:gd name="connsiteY49" fmla="*/ 328157 h 451598"/>
                  <a:gd name="connsiteX50" fmla="*/ 378574 w 461412"/>
                  <a:gd name="connsiteY50" fmla="*/ 378978 h 451598"/>
                  <a:gd name="connsiteX51" fmla="*/ 391640 w 461412"/>
                  <a:gd name="connsiteY51" fmla="*/ 341225 h 451598"/>
                  <a:gd name="connsiteX52" fmla="*/ 391640 w 461412"/>
                  <a:gd name="connsiteY52" fmla="*/ 251200 h 451598"/>
                  <a:gd name="connsiteX53" fmla="*/ 403253 w 461412"/>
                  <a:gd name="connsiteY53" fmla="*/ 232324 h 451598"/>
                  <a:gd name="connsiteX54" fmla="*/ 435190 w 461412"/>
                  <a:gd name="connsiteY54" fmla="*/ 175695 h 451598"/>
                  <a:gd name="connsiteX55" fmla="*/ 429383 w 461412"/>
                  <a:gd name="connsiteY55" fmla="*/ 23232 h 451598"/>
                  <a:gd name="connsiteX56" fmla="*/ 440997 w 461412"/>
                  <a:gd name="connsiteY56" fmla="*/ 7260 h 451598"/>
                  <a:gd name="connsiteX57" fmla="*/ 452611 w 461412"/>
                  <a:gd name="connsiteY57" fmla="*/ 23232 h 451598"/>
                  <a:gd name="connsiteX58" fmla="*/ 461321 w 461412"/>
                  <a:gd name="connsiteY58" fmla="*/ 193119 h 451598"/>
                  <a:gd name="connsiteX59" fmla="*/ 427932 w 461412"/>
                  <a:gd name="connsiteY59" fmla="*/ 243940 h 451598"/>
                  <a:gd name="connsiteX60" fmla="*/ 416319 w 461412"/>
                  <a:gd name="connsiteY60" fmla="*/ 264268 h 451598"/>
                  <a:gd name="connsiteX61" fmla="*/ 417770 w 461412"/>
                  <a:gd name="connsiteY61" fmla="*/ 322349 h 451598"/>
                  <a:gd name="connsiteX62" fmla="*/ 343734 w 461412"/>
                  <a:gd name="connsiteY62" fmla="*/ 437059 h 451598"/>
                  <a:gd name="connsiteX63" fmla="*/ 218889 w 461412"/>
                  <a:gd name="connsiteY63" fmla="*/ 435607 h 451598"/>
                  <a:gd name="connsiteX64" fmla="*/ 160821 w 461412"/>
                  <a:gd name="connsiteY64" fmla="*/ 339773 h 451598"/>
                  <a:gd name="connsiteX65" fmla="*/ 157918 w 461412"/>
                  <a:gd name="connsiteY65" fmla="*/ 319445 h 451598"/>
                  <a:gd name="connsiteX66" fmla="*/ 150659 w 461412"/>
                  <a:gd name="connsiteY66" fmla="*/ 320897 h 451598"/>
                  <a:gd name="connsiteX67" fmla="*/ 284215 w 461412"/>
                  <a:gd name="connsiteY67" fmla="*/ 145202 h 451598"/>
                  <a:gd name="connsiteX68" fmla="*/ 245019 w 461412"/>
                  <a:gd name="connsiteY68" fmla="*/ 152462 h 451598"/>
                  <a:gd name="connsiteX69" fmla="*/ 182597 w 461412"/>
                  <a:gd name="connsiteY69" fmla="*/ 193119 h 451598"/>
                  <a:gd name="connsiteX70" fmla="*/ 185500 w 461412"/>
                  <a:gd name="connsiteY70" fmla="*/ 223611 h 451598"/>
                  <a:gd name="connsiteX71" fmla="*/ 218889 w 461412"/>
                  <a:gd name="connsiteY71" fmla="*/ 230872 h 451598"/>
                  <a:gd name="connsiteX72" fmla="*/ 272601 w 461412"/>
                  <a:gd name="connsiteY72" fmla="*/ 178599 h 451598"/>
                  <a:gd name="connsiteX73" fmla="*/ 284215 w 461412"/>
                  <a:gd name="connsiteY73" fmla="*/ 145202 h 451598"/>
                  <a:gd name="connsiteX74" fmla="*/ 41783 w 461412"/>
                  <a:gd name="connsiteY74" fmla="*/ 152462 h 451598"/>
                  <a:gd name="connsiteX75" fmla="*/ 31622 w 461412"/>
                  <a:gd name="connsiteY75" fmla="*/ 164079 h 451598"/>
                  <a:gd name="connsiteX76" fmla="*/ 86786 w 461412"/>
                  <a:gd name="connsiteY76" fmla="*/ 230872 h 451598"/>
                  <a:gd name="connsiteX77" fmla="*/ 117271 w 461412"/>
                  <a:gd name="connsiteY77" fmla="*/ 230872 h 451598"/>
                  <a:gd name="connsiteX78" fmla="*/ 114367 w 461412"/>
                  <a:gd name="connsiteY78" fmla="*/ 174243 h 451598"/>
                  <a:gd name="connsiteX79" fmla="*/ 41783 w 461412"/>
                  <a:gd name="connsiteY79" fmla="*/ 152462 h 451598"/>
                  <a:gd name="connsiteX80" fmla="*/ 128884 w 461412"/>
                  <a:gd name="connsiteY80" fmla="*/ 84217 h 451598"/>
                  <a:gd name="connsiteX81" fmla="*/ 131788 w 461412"/>
                  <a:gd name="connsiteY81" fmla="*/ 116162 h 451598"/>
                  <a:gd name="connsiteX82" fmla="*/ 168080 w 461412"/>
                  <a:gd name="connsiteY82" fmla="*/ 146654 h 451598"/>
                  <a:gd name="connsiteX83" fmla="*/ 192759 w 461412"/>
                  <a:gd name="connsiteY83" fmla="*/ 111806 h 451598"/>
                  <a:gd name="connsiteX84" fmla="*/ 159370 w 461412"/>
                  <a:gd name="connsiteY84" fmla="*/ 36301 h 451598"/>
                  <a:gd name="connsiteX85" fmla="*/ 139046 w 461412"/>
                  <a:gd name="connsiteY85" fmla="*/ 39205 h 451598"/>
                  <a:gd name="connsiteX86" fmla="*/ 128884 w 461412"/>
                  <a:gd name="connsiteY86" fmla="*/ 84217 h 451598"/>
                  <a:gd name="connsiteX87" fmla="*/ 27266 w 461412"/>
                  <a:gd name="connsiteY87" fmla="*/ 264268 h 451598"/>
                  <a:gd name="connsiteX88" fmla="*/ 27266 w 461412"/>
                  <a:gd name="connsiteY88" fmla="*/ 275884 h 451598"/>
                  <a:gd name="connsiteX89" fmla="*/ 96948 w 461412"/>
                  <a:gd name="connsiteY89" fmla="*/ 341225 h 451598"/>
                  <a:gd name="connsiteX90" fmla="*/ 110012 w 461412"/>
                  <a:gd name="connsiteY90" fmla="*/ 339773 h 451598"/>
                  <a:gd name="connsiteX91" fmla="*/ 130336 w 461412"/>
                  <a:gd name="connsiteY91" fmla="*/ 316541 h 451598"/>
                  <a:gd name="connsiteX92" fmla="*/ 111465 w 461412"/>
                  <a:gd name="connsiteY92" fmla="*/ 278788 h 451598"/>
                  <a:gd name="connsiteX93" fmla="*/ 27266 w 461412"/>
                  <a:gd name="connsiteY93" fmla="*/ 264268 h 451598"/>
                  <a:gd name="connsiteX94" fmla="*/ 184049 w 461412"/>
                  <a:gd name="connsiteY94" fmla="*/ 309281 h 451598"/>
                  <a:gd name="connsiteX95" fmla="*/ 215985 w 461412"/>
                  <a:gd name="connsiteY95" fmla="*/ 336869 h 451598"/>
                  <a:gd name="connsiteX96" fmla="*/ 282763 w 461412"/>
                  <a:gd name="connsiteY96" fmla="*/ 274432 h 451598"/>
                  <a:gd name="connsiteX97" fmla="*/ 274053 w 461412"/>
                  <a:gd name="connsiteY97" fmla="*/ 261364 h 451598"/>
                  <a:gd name="connsiteX98" fmla="*/ 229051 w 461412"/>
                  <a:gd name="connsiteY98" fmla="*/ 262816 h 451598"/>
                  <a:gd name="connsiteX99" fmla="*/ 184049 w 461412"/>
                  <a:gd name="connsiteY99" fmla="*/ 309281 h 45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61412" h="451598">
                    <a:moveTo>
                      <a:pt x="150659" y="320897"/>
                    </a:moveTo>
                    <a:cubicBezTo>
                      <a:pt x="144853" y="329609"/>
                      <a:pt x="141950" y="338321"/>
                      <a:pt x="134691" y="345581"/>
                    </a:cubicBezTo>
                    <a:cubicBezTo>
                      <a:pt x="120174" y="360102"/>
                      <a:pt x="94044" y="363006"/>
                      <a:pt x="73720" y="351389"/>
                    </a:cubicBezTo>
                    <a:cubicBezTo>
                      <a:pt x="37428" y="332513"/>
                      <a:pt x="18556" y="300569"/>
                      <a:pt x="2588" y="264268"/>
                    </a:cubicBezTo>
                    <a:cubicBezTo>
                      <a:pt x="-4671" y="248296"/>
                      <a:pt x="4039" y="241036"/>
                      <a:pt x="20008" y="243940"/>
                    </a:cubicBezTo>
                    <a:cubicBezTo>
                      <a:pt x="34524" y="246844"/>
                      <a:pt x="50494" y="245392"/>
                      <a:pt x="66462" y="243940"/>
                    </a:cubicBezTo>
                    <a:cubicBezTo>
                      <a:pt x="43235" y="223611"/>
                      <a:pt x="24363" y="200379"/>
                      <a:pt x="15653" y="171339"/>
                    </a:cubicBezTo>
                    <a:cubicBezTo>
                      <a:pt x="12750" y="159723"/>
                      <a:pt x="9846" y="148106"/>
                      <a:pt x="8394" y="136490"/>
                    </a:cubicBezTo>
                    <a:cubicBezTo>
                      <a:pt x="8394" y="133586"/>
                      <a:pt x="17104" y="127778"/>
                      <a:pt x="20008" y="129230"/>
                    </a:cubicBezTo>
                    <a:cubicBezTo>
                      <a:pt x="35977" y="130682"/>
                      <a:pt x="50494" y="135038"/>
                      <a:pt x="66462" y="136490"/>
                    </a:cubicBezTo>
                    <a:cubicBezTo>
                      <a:pt x="102754" y="139394"/>
                      <a:pt x="127433" y="158270"/>
                      <a:pt x="141950" y="190215"/>
                    </a:cubicBezTo>
                    <a:cubicBezTo>
                      <a:pt x="153563" y="214899"/>
                      <a:pt x="143401" y="236680"/>
                      <a:pt x="117271" y="248296"/>
                    </a:cubicBezTo>
                    <a:cubicBezTo>
                      <a:pt x="112916" y="249748"/>
                      <a:pt x="110012" y="252652"/>
                      <a:pt x="108561" y="254104"/>
                    </a:cubicBezTo>
                    <a:cubicBezTo>
                      <a:pt x="123078" y="272980"/>
                      <a:pt x="136142" y="291856"/>
                      <a:pt x="152112" y="310733"/>
                    </a:cubicBezTo>
                    <a:cubicBezTo>
                      <a:pt x="153563" y="304925"/>
                      <a:pt x="156466" y="299117"/>
                      <a:pt x="156466" y="293309"/>
                    </a:cubicBezTo>
                    <a:cubicBezTo>
                      <a:pt x="156466" y="275884"/>
                      <a:pt x="157918" y="258460"/>
                      <a:pt x="156466" y="241036"/>
                    </a:cubicBezTo>
                    <a:cubicBezTo>
                      <a:pt x="155015" y="214899"/>
                      <a:pt x="157918" y="188763"/>
                      <a:pt x="172435" y="169887"/>
                    </a:cubicBezTo>
                    <a:cubicBezTo>
                      <a:pt x="156466" y="162627"/>
                      <a:pt x="140498" y="156819"/>
                      <a:pt x="128884" y="146654"/>
                    </a:cubicBezTo>
                    <a:cubicBezTo>
                      <a:pt x="105657" y="126326"/>
                      <a:pt x="104206" y="97285"/>
                      <a:pt x="110012" y="69697"/>
                    </a:cubicBezTo>
                    <a:cubicBezTo>
                      <a:pt x="114367" y="49369"/>
                      <a:pt x="125981" y="29040"/>
                      <a:pt x="136142" y="10164"/>
                    </a:cubicBezTo>
                    <a:cubicBezTo>
                      <a:pt x="139046" y="5808"/>
                      <a:pt x="146304" y="1452"/>
                      <a:pt x="152112" y="0"/>
                    </a:cubicBezTo>
                    <a:cubicBezTo>
                      <a:pt x="155015" y="0"/>
                      <a:pt x="157918" y="8712"/>
                      <a:pt x="162274" y="13068"/>
                    </a:cubicBezTo>
                    <a:cubicBezTo>
                      <a:pt x="168080" y="20328"/>
                      <a:pt x="173887" y="29040"/>
                      <a:pt x="179693" y="36301"/>
                    </a:cubicBezTo>
                    <a:cubicBezTo>
                      <a:pt x="198566" y="58081"/>
                      <a:pt x="213083" y="81313"/>
                      <a:pt x="208727" y="111806"/>
                    </a:cubicBezTo>
                    <a:cubicBezTo>
                      <a:pt x="207275" y="120518"/>
                      <a:pt x="202921" y="129230"/>
                      <a:pt x="200017" y="137942"/>
                    </a:cubicBezTo>
                    <a:cubicBezTo>
                      <a:pt x="201468" y="139394"/>
                      <a:pt x="202921" y="140846"/>
                      <a:pt x="202921" y="140846"/>
                    </a:cubicBezTo>
                    <a:cubicBezTo>
                      <a:pt x="229051" y="136490"/>
                      <a:pt x="255181" y="132134"/>
                      <a:pt x="279860" y="126326"/>
                    </a:cubicBezTo>
                    <a:cubicBezTo>
                      <a:pt x="294377" y="123422"/>
                      <a:pt x="300184" y="124874"/>
                      <a:pt x="298732" y="140846"/>
                    </a:cubicBezTo>
                    <a:cubicBezTo>
                      <a:pt x="295828" y="175695"/>
                      <a:pt x="276956" y="203283"/>
                      <a:pt x="252277" y="227968"/>
                    </a:cubicBezTo>
                    <a:cubicBezTo>
                      <a:pt x="247922" y="232324"/>
                      <a:pt x="243568" y="235228"/>
                      <a:pt x="240664" y="238132"/>
                    </a:cubicBezTo>
                    <a:cubicBezTo>
                      <a:pt x="240664" y="239584"/>
                      <a:pt x="242116" y="242488"/>
                      <a:pt x="242116" y="243940"/>
                    </a:cubicBezTo>
                    <a:cubicBezTo>
                      <a:pt x="256633" y="242488"/>
                      <a:pt x="271150" y="243940"/>
                      <a:pt x="285667" y="241036"/>
                    </a:cubicBezTo>
                    <a:cubicBezTo>
                      <a:pt x="307442" y="238132"/>
                      <a:pt x="310345" y="242488"/>
                      <a:pt x="303086" y="262816"/>
                    </a:cubicBezTo>
                    <a:cubicBezTo>
                      <a:pt x="291473" y="297665"/>
                      <a:pt x="271150" y="326705"/>
                      <a:pt x="237761" y="344129"/>
                    </a:cubicBezTo>
                    <a:cubicBezTo>
                      <a:pt x="227599" y="349937"/>
                      <a:pt x="214534" y="351389"/>
                      <a:pt x="202921" y="351389"/>
                    </a:cubicBezTo>
                    <a:cubicBezTo>
                      <a:pt x="191307" y="351389"/>
                      <a:pt x="188404" y="355746"/>
                      <a:pt x="189855" y="364458"/>
                    </a:cubicBezTo>
                    <a:cubicBezTo>
                      <a:pt x="194210" y="392046"/>
                      <a:pt x="211630" y="410922"/>
                      <a:pt x="236309" y="416730"/>
                    </a:cubicBezTo>
                    <a:cubicBezTo>
                      <a:pt x="276956" y="426895"/>
                      <a:pt x="317603" y="422538"/>
                      <a:pt x="340831" y="383334"/>
                    </a:cubicBezTo>
                    <a:cubicBezTo>
                      <a:pt x="346637" y="371718"/>
                      <a:pt x="352444" y="358650"/>
                      <a:pt x="353895" y="347033"/>
                    </a:cubicBezTo>
                    <a:cubicBezTo>
                      <a:pt x="355348" y="317993"/>
                      <a:pt x="355348" y="290405"/>
                      <a:pt x="353895" y="261364"/>
                    </a:cubicBezTo>
                    <a:cubicBezTo>
                      <a:pt x="353895" y="254104"/>
                      <a:pt x="348089" y="245392"/>
                      <a:pt x="342282" y="242488"/>
                    </a:cubicBezTo>
                    <a:cubicBezTo>
                      <a:pt x="321959" y="227968"/>
                      <a:pt x="307442" y="210543"/>
                      <a:pt x="308893" y="182955"/>
                    </a:cubicBezTo>
                    <a:cubicBezTo>
                      <a:pt x="311797" y="127778"/>
                      <a:pt x="314701" y="72601"/>
                      <a:pt x="319055" y="18876"/>
                    </a:cubicBezTo>
                    <a:cubicBezTo>
                      <a:pt x="319055" y="14520"/>
                      <a:pt x="326314" y="8712"/>
                      <a:pt x="329217" y="4356"/>
                    </a:cubicBezTo>
                    <a:cubicBezTo>
                      <a:pt x="332120" y="10164"/>
                      <a:pt x="339379" y="14520"/>
                      <a:pt x="339379" y="20328"/>
                    </a:cubicBezTo>
                    <a:cubicBezTo>
                      <a:pt x="337927" y="62437"/>
                      <a:pt x="336476" y="103093"/>
                      <a:pt x="333572" y="145202"/>
                    </a:cubicBezTo>
                    <a:cubicBezTo>
                      <a:pt x="333572" y="158270"/>
                      <a:pt x="332120" y="169887"/>
                      <a:pt x="330669" y="182955"/>
                    </a:cubicBezTo>
                    <a:cubicBezTo>
                      <a:pt x="329217" y="201831"/>
                      <a:pt x="337927" y="217803"/>
                      <a:pt x="355348" y="225064"/>
                    </a:cubicBezTo>
                    <a:cubicBezTo>
                      <a:pt x="369864" y="230872"/>
                      <a:pt x="378574" y="236680"/>
                      <a:pt x="377123" y="257008"/>
                    </a:cubicBezTo>
                    <a:cubicBezTo>
                      <a:pt x="374219" y="280240"/>
                      <a:pt x="377123" y="304925"/>
                      <a:pt x="377123" y="328157"/>
                    </a:cubicBezTo>
                    <a:cubicBezTo>
                      <a:pt x="377123" y="344129"/>
                      <a:pt x="375671" y="360102"/>
                      <a:pt x="378574" y="378978"/>
                    </a:cubicBezTo>
                    <a:cubicBezTo>
                      <a:pt x="382929" y="365910"/>
                      <a:pt x="391640" y="354293"/>
                      <a:pt x="391640" y="341225"/>
                    </a:cubicBezTo>
                    <a:cubicBezTo>
                      <a:pt x="393091" y="310733"/>
                      <a:pt x="393091" y="280240"/>
                      <a:pt x="391640" y="251200"/>
                    </a:cubicBezTo>
                    <a:cubicBezTo>
                      <a:pt x="391640" y="242488"/>
                      <a:pt x="393091" y="236680"/>
                      <a:pt x="403253" y="232324"/>
                    </a:cubicBezTo>
                    <a:cubicBezTo>
                      <a:pt x="430835" y="219255"/>
                      <a:pt x="436642" y="204735"/>
                      <a:pt x="435190" y="175695"/>
                    </a:cubicBezTo>
                    <a:cubicBezTo>
                      <a:pt x="432287" y="124874"/>
                      <a:pt x="430835" y="74053"/>
                      <a:pt x="429383" y="23232"/>
                    </a:cubicBezTo>
                    <a:cubicBezTo>
                      <a:pt x="429383" y="17424"/>
                      <a:pt x="436642" y="11616"/>
                      <a:pt x="440997" y="7260"/>
                    </a:cubicBezTo>
                    <a:cubicBezTo>
                      <a:pt x="445352" y="13068"/>
                      <a:pt x="452611" y="17424"/>
                      <a:pt x="452611" y="23232"/>
                    </a:cubicBezTo>
                    <a:cubicBezTo>
                      <a:pt x="455513" y="79861"/>
                      <a:pt x="458417" y="136490"/>
                      <a:pt x="461321" y="193119"/>
                    </a:cubicBezTo>
                    <a:cubicBezTo>
                      <a:pt x="462772" y="216351"/>
                      <a:pt x="446804" y="232324"/>
                      <a:pt x="427932" y="243940"/>
                    </a:cubicBezTo>
                    <a:cubicBezTo>
                      <a:pt x="417770" y="249748"/>
                      <a:pt x="416319" y="255556"/>
                      <a:pt x="416319" y="264268"/>
                    </a:cubicBezTo>
                    <a:cubicBezTo>
                      <a:pt x="416319" y="283144"/>
                      <a:pt x="414866" y="302021"/>
                      <a:pt x="417770" y="322349"/>
                    </a:cubicBezTo>
                    <a:cubicBezTo>
                      <a:pt x="422125" y="380430"/>
                      <a:pt x="394543" y="416730"/>
                      <a:pt x="343734" y="437059"/>
                    </a:cubicBezTo>
                    <a:cubicBezTo>
                      <a:pt x="303086" y="454483"/>
                      <a:pt x="259536" y="458839"/>
                      <a:pt x="218889" y="435607"/>
                    </a:cubicBezTo>
                    <a:cubicBezTo>
                      <a:pt x="182597" y="415278"/>
                      <a:pt x="160821" y="383334"/>
                      <a:pt x="160821" y="339773"/>
                    </a:cubicBezTo>
                    <a:cubicBezTo>
                      <a:pt x="160821" y="332513"/>
                      <a:pt x="159370" y="326705"/>
                      <a:pt x="157918" y="319445"/>
                    </a:cubicBezTo>
                    <a:cubicBezTo>
                      <a:pt x="155015" y="319445"/>
                      <a:pt x="153563" y="319445"/>
                      <a:pt x="150659" y="320897"/>
                    </a:cubicBezTo>
                    <a:close/>
                    <a:moveTo>
                      <a:pt x="284215" y="145202"/>
                    </a:moveTo>
                    <a:cubicBezTo>
                      <a:pt x="266794" y="148106"/>
                      <a:pt x="255181" y="151010"/>
                      <a:pt x="245019" y="152462"/>
                    </a:cubicBezTo>
                    <a:cubicBezTo>
                      <a:pt x="215985" y="152462"/>
                      <a:pt x="195662" y="165531"/>
                      <a:pt x="182597" y="193119"/>
                    </a:cubicBezTo>
                    <a:cubicBezTo>
                      <a:pt x="176790" y="206187"/>
                      <a:pt x="175338" y="216351"/>
                      <a:pt x="185500" y="223611"/>
                    </a:cubicBezTo>
                    <a:cubicBezTo>
                      <a:pt x="194210" y="229420"/>
                      <a:pt x="208727" y="232324"/>
                      <a:pt x="218889" y="230872"/>
                    </a:cubicBezTo>
                    <a:cubicBezTo>
                      <a:pt x="246471" y="225064"/>
                      <a:pt x="260988" y="201831"/>
                      <a:pt x="272601" y="178599"/>
                    </a:cubicBezTo>
                    <a:cubicBezTo>
                      <a:pt x="276956" y="168435"/>
                      <a:pt x="279860" y="158270"/>
                      <a:pt x="284215" y="145202"/>
                    </a:cubicBezTo>
                    <a:close/>
                    <a:moveTo>
                      <a:pt x="41783" y="152462"/>
                    </a:moveTo>
                    <a:cubicBezTo>
                      <a:pt x="31622" y="149558"/>
                      <a:pt x="27266" y="153914"/>
                      <a:pt x="31622" y="164079"/>
                    </a:cubicBezTo>
                    <a:cubicBezTo>
                      <a:pt x="43235" y="191667"/>
                      <a:pt x="57752" y="217803"/>
                      <a:pt x="86786" y="230872"/>
                    </a:cubicBezTo>
                    <a:cubicBezTo>
                      <a:pt x="95495" y="235228"/>
                      <a:pt x="108561" y="235228"/>
                      <a:pt x="117271" y="230872"/>
                    </a:cubicBezTo>
                    <a:cubicBezTo>
                      <a:pt x="136142" y="220707"/>
                      <a:pt x="134691" y="191667"/>
                      <a:pt x="114367" y="174243"/>
                    </a:cubicBezTo>
                    <a:cubicBezTo>
                      <a:pt x="92592" y="153914"/>
                      <a:pt x="67914" y="151010"/>
                      <a:pt x="41783" y="152462"/>
                    </a:cubicBezTo>
                    <a:close/>
                    <a:moveTo>
                      <a:pt x="128884" y="84217"/>
                    </a:moveTo>
                    <a:cubicBezTo>
                      <a:pt x="130336" y="95833"/>
                      <a:pt x="130336" y="105998"/>
                      <a:pt x="131788" y="116162"/>
                    </a:cubicBezTo>
                    <a:cubicBezTo>
                      <a:pt x="134691" y="136490"/>
                      <a:pt x="150659" y="148106"/>
                      <a:pt x="168080" y="146654"/>
                    </a:cubicBezTo>
                    <a:cubicBezTo>
                      <a:pt x="181145" y="145202"/>
                      <a:pt x="191307" y="130682"/>
                      <a:pt x="192759" y="111806"/>
                    </a:cubicBezTo>
                    <a:cubicBezTo>
                      <a:pt x="195662" y="79861"/>
                      <a:pt x="179693" y="58081"/>
                      <a:pt x="159370" y="36301"/>
                    </a:cubicBezTo>
                    <a:cubicBezTo>
                      <a:pt x="149208" y="26136"/>
                      <a:pt x="143401" y="26136"/>
                      <a:pt x="139046" y="39205"/>
                    </a:cubicBezTo>
                    <a:cubicBezTo>
                      <a:pt x="134691" y="53725"/>
                      <a:pt x="131788" y="69697"/>
                      <a:pt x="128884" y="84217"/>
                    </a:cubicBezTo>
                    <a:close/>
                    <a:moveTo>
                      <a:pt x="27266" y="264268"/>
                    </a:moveTo>
                    <a:cubicBezTo>
                      <a:pt x="27266" y="270076"/>
                      <a:pt x="25815" y="272980"/>
                      <a:pt x="27266" y="275884"/>
                    </a:cubicBezTo>
                    <a:cubicBezTo>
                      <a:pt x="41783" y="307829"/>
                      <a:pt x="63558" y="329609"/>
                      <a:pt x="96948" y="341225"/>
                    </a:cubicBezTo>
                    <a:cubicBezTo>
                      <a:pt x="101303" y="342677"/>
                      <a:pt x="107109" y="341225"/>
                      <a:pt x="110012" y="339773"/>
                    </a:cubicBezTo>
                    <a:cubicBezTo>
                      <a:pt x="117271" y="332513"/>
                      <a:pt x="128884" y="325253"/>
                      <a:pt x="130336" y="316541"/>
                    </a:cubicBezTo>
                    <a:cubicBezTo>
                      <a:pt x="133240" y="300569"/>
                      <a:pt x="124529" y="288952"/>
                      <a:pt x="111465" y="278788"/>
                    </a:cubicBezTo>
                    <a:cubicBezTo>
                      <a:pt x="86786" y="258460"/>
                      <a:pt x="57752" y="264268"/>
                      <a:pt x="27266" y="264268"/>
                    </a:cubicBezTo>
                    <a:close/>
                    <a:moveTo>
                      <a:pt x="184049" y="309281"/>
                    </a:moveTo>
                    <a:cubicBezTo>
                      <a:pt x="184049" y="332513"/>
                      <a:pt x="192759" y="341225"/>
                      <a:pt x="215985" y="336869"/>
                    </a:cubicBezTo>
                    <a:cubicBezTo>
                      <a:pt x="250826" y="329609"/>
                      <a:pt x="268246" y="303473"/>
                      <a:pt x="282763" y="274432"/>
                    </a:cubicBezTo>
                    <a:cubicBezTo>
                      <a:pt x="287118" y="267172"/>
                      <a:pt x="284215" y="261364"/>
                      <a:pt x="274053" y="261364"/>
                    </a:cubicBezTo>
                    <a:cubicBezTo>
                      <a:pt x="259536" y="261364"/>
                      <a:pt x="243568" y="261364"/>
                      <a:pt x="229051" y="262816"/>
                    </a:cubicBezTo>
                    <a:cubicBezTo>
                      <a:pt x="205824" y="262816"/>
                      <a:pt x="184049" y="286048"/>
                      <a:pt x="184049" y="309281"/>
                    </a:cubicBezTo>
                    <a:close/>
                  </a:path>
                </a:pathLst>
              </a:custGeom>
              <a:solidFill>
                <a:srgbClr val="FFFFFF"/>
              </a:solidFill>
              <a:ln w="14514" cap="flat">
                <a:noFill/>
                <a:prstDash val="solid"/>
                <a:miter/>
              </a:ln>
            </p:spPr>
            <p:txBody>
              <a:bodyPr rtlCol="0" anchor="ctr"/>
              <a:lstStyle/>
              <a:p>
                <a:endParaRPr lang="en-US"/>
              </a:p>
            </p:txBody>
          </p:sp>
          <p:sp>
            <p:nvSpPr>
              <p:cNvPr id="25" name="Freeform 56">
                <a:extLst>
                  <a:ext uri="{FF2B5EF4-FFF2-40B4-BE49-F238E27FC236}">
                    <a16:creationId xmlns:a16="http://schemas.microsoft.com/office/drawing/2014/main" id="{026FDD6F-D6C6-47B2-C636-E3F8BA861547}"/>
                  </a:ext>
                </a:extLst>
              </p:cNvPr>
              <p:cNvSpPr/>
              <p:nvPr/>
            </p:nvSpPr>
            <p:spPr>
              <a:xfrm>
                <a:off x="8334176" y="4722521"/>
                <a:ext cx="23872" cy="164187"/>
              </a:xfrm>
              <a:custGeom>
                <a:avLst/>
                <a:gdLst>
                  <a:gd name="connsiteX0" fmla="*/ 23872 w 23872"/>
                  <a:gd name="connsiteY0" fmla="*/ 161174 h 164187"/>
                  <a:gd name="connsiteX1" fmla="*/ 645 w 23872"/>
                  <a:gd name="connsiteY1" fmla="*/ 146654 h 164187"/>
                  <a:gd name="connsiteX2" fmla="*/ 645 w 23872"/>
                  <a:gd name="connsiteY2" fmla="*/ 21780 h 164187"/>
                  <a:gd name="connsiteX3" fmla="*/ 645 w 23872"/>
                  <a:gd name="connsiteY3" fmla="*/ 10164 h 164187"/>
                  <a:gd name="connsiteX4" fmla="*/ 10807 w 23872"/>
                  <a:gd name="connsiteY4" fmla="*/ 0 h 164187"/>
                  <a:gd name="connsiteX5" fmla="*/ 20969 w 23872"/>
                  <a:gd name="connsiteY5" fmla="*/ 10164 h 164187"/>
                  <a:gd name="connsiteX6" fmla="*/ 23872 w 23872"/>
                  <a:gd name="connsiteY6" fmla="*/ 62437 h 164187"/>
                  <a:gd name="connsiteX7" fmla="*/ 23872 w 23872"/>
                  <a:gd name="connsiteY7" fmla="*/ 161174 h 16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2" h="164187">
                    <a:moveTo>
                      <a:pt x="23872" y="161174"/>
                    </a:moveTo>
                    <a:cubicBezTo>
                      <a:pt x="2097" y="166983"/>
                      <a:pt x="645" y="165531"/>
                      <a:pt x="645" y="146654"/>
                    </a:cubicBezTo>
                    <a:cubicBezTo>
                      <a:pt x="645" y="104546"/>
                      <a:pt x="645" y="62437"/>
                      <a:pt x="645" y="21780"/>
                    </a:cubicBezTo>
                    <a:cubicBezTo>
                      <a:pt x="645" y="17424"/>
                      <a:pt x="-807" y="13068"/>
                      <a:pt x="645" y="10164"/>
                    </a:cubicBezTo>
                    <a:cubicBezTo>
                      <a:pt x="2097" y="5808"/>
                      <a:pt x="6452" y="2904"/>
                      <a:pt x="10807" y="0"/>
                    </a:cubicBezTo>
                    <a:cubicBezTo>
                      <a:pt x="13710" y="2904"/>
                      <a:pt x="19517" y="5808"/>
                      <a:pt x="20969" y="10164"/>
                    </a:cubicBezTo>
                    <a:cubicBezTo>
                      <a:pt x="22421" y="27588"/>
                      <a:pt x="23872" y="45013"/>
                      <a:pt x="23872" y="62437"/>
                    </a:cubicBezTo>
                    <a:cubicBezTo>
                      <a:pt x="23872" y="94381"/>
                      <a:pt x="23872" y="127778"/>
                      <a:pt x="23872" y="161174"/>
                    </a:cubicBezTo>
                    <a:close/>
                  </a:path>
                </a:pathLst>
              </a:custGeom>
              <a:solidFill>
                <a:srgbClr val="FFFFFF"/>
              </a:solidFill>
              <a:ln w="14514" cap="flat">
                <a:noFill/>
                <a:prstDash val="solid"/>
                <a:miter/>
              </a:ln>
            </p:spPr>
            <p:txBody>
              <a:bodyPr rtlCol="0" anchor="ctr"/>
              <a:lstStyle/>
              <a:p>
                <a:endParaRPr lang="en-US"/>
              </a:p>
            </p:txBody>
          </p:sp>
          <p:sp>
            <p:nvSpPr>
              <p:cNvPr id="26" name="Freeform 57">
                <a:extLst>
                  <a:ext uri="{FF2B5EF4-FFF2-40B4-BE49-F238E27FC236}">
                    <a16:creationId xmlns:a16="http://schemas.microsoft.com/office/drawing/2014/main" id="{79A7B13E-F6E0-A935-6C40-A63D337C9CC8}"/>
                  </a:ext>
                </a:extLst>
              </p:cNvPr>
              <p:cNvSpPr/>
              <p:nvPr/>
            </p:nvSpPr>
            <p:spPr>
              <a:xfrm>
                <a:off x="8371114" y="4722361"/>
                <a:ext cx="23872" cy="164377"/>
              </a:xfrm>
              <a:custGeom>
                <a:avLst/>
                <a:gdLst>
                  <a:gd name="connsiteX0" fmla="*/ 23227 w 23872"/>
                  <a:gd name="connsiteY0" fmla="*/ 82925 h 164377"/>
                  <a:gd name="connsiteX1" fmla="*/ 23227 w 23872"/>
                  <a:gd name="connsiteY1" fmla="*/ 146814 h 164377"/>
                  <a:gd name="connsiteX2" fmla="*/ 11613 w 23872"/>
                  <a:gd name="connsiteY2" fmla="*/ 164238 h 164377"/>
                  <a:gd name="connsiteX3" fmla="*/ 0 w 23872"/>
                  <a:gd name="connsiteY3" fmla="*/ 146814 h 164377"/>
                  <a:gd name="connsiteX4" fmla="*/ 2904 w 23872"/>
                  <a:gd name="connsiteY4" fmla="*/ 14680 h 164377"/>
                  <a:gd name="connsiteX5" fmla="*/ 13065 w 23872"/>
                  <a:gd name="connsiteY5" fmla="*/ 160 h 164377"/>
                  <a:gd name="connsiteX6" fmla="*/ 23227 w 23872"/>
                  <a:gd name="connsiteY6" fmla="*/ 16132 h 164377"/>
                  <a:gd name="connsiteX7" fmla="*/ 23227 w 23872"/>
                  <a:gd name="connsiteY7" fmla="*/ 82925 h 164377"/>
                  <a:gd name="connsiteX8" fmla="*/ 23227 w 23872"/>
                  <a:gd name="connsiteY8" fmla="*/ 82925 h 16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2" h="164377">
                    <a:moveTo>
                      <a:pt x="23227" y="82925"/>
                    </a:moveTo>
                    <a:cubicBezTo>
                      <a:pt x="23227" y="104705"/>
                      <a:pt x="24679" y="126485"/>
                      <a:pt x="23227" y="146814"/>
                    </a:cubicBezTo>
                    <a:cubicBezTo>
                      <a:pt x="23227" y="152622"/>
                      <a:pt x="17420" y="164238"/>
                      <a:pt x="11613" y="164238"/>
                    </a:cubicBezTo>
                    <a:cubicBezTo>
                      <a:pt x="0" y="165690"/>
                      <a:pt x="0" y="155526"/>
                      <a:pt x="0" y="146814"/>
                    </a:cubicBezTo>
                    <a:cubicBezTo>
                      <a:pt x="0" y="103253"/>
                      <a:pt x="1451" y="58240"/>
                      <a:pt x="2904" y="14680"/>
                    </a:cubicBezTo>
                    <a:cubicBezTo>
                      <a:pt x="2904" y="8872"/>
                      <a:pt x="8710" y="160"/>
                      <a:pt x="13065" y="160"/>
                    </a:cubicBezTo>
                    <a:cubicBezTo>
                      <a:pt x="23227" y="-1293"/>
                      <a:pt x="23227" y="7420"/>
                      <a:pt x="23227" y="16132"/>
                    </a:cubicBezTo>
                    <a:cubicBezTo>
                      <a:pt x="21775" y="37912"/>
                      <a:pt x="21775" y="59692"/>
                      <a:pt x="23227" y="82925"/>
                    </a:cubicBezTo>
                    <a:cubicBezTo>
                      <a:pt x="21775" y="82925"/>
                      <a:pt x="23227" y="82925"/>
                      <a:pt x="23227" y="82925"/>
                    </a:cubicBezTo>
                    <a:close/>
                  </a:path>
                </a:pathLst>
              </a:custGeom>
              <a:solidFill>
                <a:srgbClr val="FFFFFF"/>
              </a:solidFill>
              <a:ln w="14514" cap="flat">
                <a:noFill/>
                <a:prstDash val="solid"/>
                <a:miter/>
              </a:ln>
            </p:spPr>
            <p:txBody>
              <a:bodyPr rtlCol="0" anchor="ctr"/>
              <a:lstStyle/>
              <a:p>
                <a:endParaRPr lang="en-US"/>
              </a:p>
            </p:txBody>
          </p:sp>
        </p:grpSp>
        <p:grpSp>
          <p:nvGrpSpPr>
            <p:cNvPr id="12" name="Graphic 2">
              <a:extLst>
                <a:ext uri="{FF2B5EF4-FFF2-40B4-BE49-F238E27FC236}">
                  <a16:creationId xmlns:a16="http://schemas.microsoft.com/office/drawing/2014/main" id="{389D675B-CC1B-474A-1E2B-5693FA62D3CC}"/>
                </a:ext>
              </a:extLst>
            </p:cNvPr>
            <p:cNvGrpSpPr/>
            <p:nvPr/>
          </p:nvGrpSpPr>
          <p:grpSpPr>
            <a:xfrm>
              <a:off x="9466218" y="2362920"/>
              <a:ext cx="541865" cy="364883"/>
              <a:chOff x="10550095" y="3208424"/>
              <a:chExt cx="541865" cy="364883"/>
            </a:xfrm>
            <a:solidFill>
              <a:srgbClr val="FFFFFF"/>
            </a:solidFill>
          </p:grpSpPr>
          <p:sp>
            <p:nvSpPr>
              <p:cNvPr id="22" name="Freeform 59">
                <a:extLst>
                  <a:ext uri="{FF2B5EF4-FFF2-40B4-BE49-F238E27FC236}">
                    <a16:creationId xmlns:a16="http://schemas.microsoft.com/office/drawing/2014/main" id="{1F5F0174-EEC3-90FF-6408-F923D5AB18EE}"/>
                  </a:ext>
                </a:extLst>
              </p:cNvPr>
              <p:cNvSpPr/>
              <p:nvPr/>
            </p:nvSpPr>
            <p:spPr>
              <a:xfrm>
                <a:off x="10550095" y="3208424"/>
                <a:ext cx="541865" cy="364883"/>
              </a:xfrm>
              <a:custGeom>
                <a:avLst/>
                <a:gdLst>
                  <a:gd name="connsiteX0" fmla="*/ 348405 w 541865"/>
                  <a:gd name="connsiteY0" fmla="*/ 349574 h 364883"/>
                  <a:gd name="connsiteX1" fmla="*/ 397762 w 541865"/>
                  <a:gd name="connsiteY1" fmla="*/ 290042 h 364883"/>
                  <a:gd name="connsiteX2" fmla="*/ 409376 w 541865"/>
                  <a:gd name="connsiteY2" fmla="*/ 266809 h 364883"/>
                  <a:gd name="connsiteX3" fmla="*/ 374535 w 541865"/>
                  <a:gd name="connsiteY3" fmla="*/ 265357 h 364883"/>
                  <a:gd name="connsiteX4" fmla="*/ 339695 w 541865"/>
                  <a:gd name="connsiteY4" fmla="*/ 287138 h 364883"/>
                  <a:gd name="connsiteX5" fmla="*/ 249690 w 541865"/>
                  <a:gd name="connsiteY5" fmla="*/ 349574 h 364883"/>
                  <a:gd name="connsiteX6" fmla="*/ 232270 w 541865"/>
                  <a:gd name="connsiteY6" fmla="*/ 356835 h 364883"/>
                  <a:gd name="connsiteX7" fmla="*/ 229366 w 541865"/>
                  <a:gd name="connsiteY7" fmla="*/ 352479 h 364883"/>
                  <a:gd name="connsiteX8" fmla="*/ 242432 w 541865"/>
                  <a:gd name="connsiteY8" fmla="*/ 339410 h 364883"/>
                  <a:gd name="connsiteX9" fmla="*/ 332437 w 541865"/>
                  <a:gd name="connsiteY9" fmla="*/ 276973 h 364883"/>
                  <a:gd name="connsiteX10" fmla="*/ 339695 w 541865"/>
                  <a:gd name="connsiteY10" fmla="*/ 266809 h 364883"/>
                  <a:gd name="connsiteX11" fmla="*/ 328082 w 541865"/>
                  <a:gd name="connsiteY11" fmla="*/ 261001 h 364883"/>
                  <a:gd name="connsiteX12" fmla="*/ 296144 w 541865"/>
                  <a:gd name="connsiteY12" fmla="*/ 265357 h 364883"/>
                  <a:gd name="connsiteX13" fmla="*/ 91456 w 541865"/>
                  <a:gd name="connsiteY13" fmla="*/ 358287 h 364883"/>
                  <a:gd name="connsiteX14" fmla="*/ 1452 w 541865"/>
                  <a:gd name="connsiteY14" fmla="*/ 362643 h 364883"/>
                  <a:gd name="connsiteX15" fmla="*/ 0 w 541865"/>
                  <a:gd name="connsiteY15" fmla="*/ 355383 h 364883"/>
                  <a:gd name="connsiteX16" fmla="*/ 21775 w 541865"/>
                  <a:gd name="connsiteY16" fmla="*/ 349574 h 364883"/>
                  <a:gd name="connsiteX17" fmla="*/ 63875 w 541865"/>
                  <a:gd name="connsiteY17" fmla="*/ 349574 h 364883"/>
                  <a:gd name="connsiteX18" fmla="*/ 130652 w 541865"/>
                  <a:gd name="connsiteY18" fmla="*/ 327794 h 364883"/>
                  <a:gd name="connsiteX19" fmla="*/ 135007 w 541865"/>
                  <a:gd name="connsiteY19" fmla="*/ 317630 h 364883"/>
                  <a:gd name="connsiteX20" fmla="*/ 127748 w 541865"/>
                  <a:gd name="connsiteY20" fmla="*/ 311822 h 364883"/>
                  <a:gd name="connsiteX21" fmla="*/ 107425 w 541865"/>
                  <a:gd name="connsiteY21" fmla="*/ 310370 h 364883"/>
                  <a:gd name="connsiteX22" fmla="*/ 11613 w 541865"/>
                  <a:gd name="connsiteY22" fmla="*/ 308918 h 364883"/>
                  <a:gd name="connsiteX23" fmla="*/ 1452 w 541865"/>
                  <a:gd name="connsiteY23" fmla="*/ 307466 h 364883"/>
                  <a:gd name="connsiteX24" fmla="*/ 0 w 541865"/>
                  <a:gd name="connsiteY24" fmla="*/ 303110 h 364883"/>
                  <a:gd name="connsiteX25" fmla="*/ 17420 w 541865"/>
                  <a:gd name="connsiteY25" fmla="*/ 298754 h 364883"/>
                  <a:gd name="connsiteX26" fmla="*/ 158234 w 541865"/>
                  <a:gd name="connsiteY26" fmla="*/ 298754 h 364883"/>
                  <a:gd name="connsiteX27" fmla="*/ 252594 w 541865"/>
                  <a:gd name="connsiteY27" fmla="*/ 266809 h 364883"/>
                  <a:gd name="connsiteX28" fmla="*/ 232270 w 541865"/>
                  <a:gd name="connsiteY28" fmla="*/ 261001 h 364883"/>
                  <a:gd name="connsiteX29" fmla="*/ 75488 w 541865"/>
                  <a:gd name="connsiteY29" fmla="*/ 261001 h 364883"/>
                  <a:gd name="connsiteX30" fmla="*/ 10162 w 541865"/>
                  <a:gd name="connsiteY30" fmla="*/ 258097 h 364883"/>
                  <a:gd name="connsiteX31" fmla="*/ 1452 w 541865"/>
                  <a:gd name="connsiteY31" fmla="*/ 255193 h 364883"/>
                  <a:gd name="connsiteX32" fmla="*/ 1452 w 541865"/>
                  <a:gd name="connsiteY32" fmla="*/ 250837 h 364883"/>
                  <a:gd name="connsiteX33" fmla="*/ 33389 w 541865"/>
                  <a:gd name="connsiteY33" fmla="*/ 249385 h 364883"/>
                  <a:gd name="connsiteX34" fmla="*/ 40647 w 541865"/>
                  <a:gd name="connsiteY34" fmla="*/ 231961 h 364883"/>
                  <a:gd name="connsiteX35" fmla="*/ 21775 w 541865"/>
                  <a:gd name="connsiteY35" fmla="*/ 141935 h 364883"/>
                  <a:gd name="connsiteX36" fmla="*/ 45003 w 541865"/>
                  <a:gd name="connsiteY36" fmla="*/ 69334 h 364883"/>
                  <a:gd name="connsiteX37" fmla="*/ 62422 w 541865"/>
                  <a:gd name="connsiteY37" fmla="*/ 69334 h 364883"/>
                  <a:gd name="connsiteX38" fmla="*/ 84198 w 541865"/>
                  <a:gd name="connsiteY38" fmla="*/ 205824 h 364883"/>
                  <a:gd name="connsiteX39" fmla="*/ 66778 w 541865"/>
                  <a:gd name="connsiteY39" fmla="*/ 230509 h 364883"/>
                  <a:gd name="connsiteX40" fmla="*/ 62422 w 541865"/>
                  <a:gd name="connsiteY40" fmla="*/ 243577 h 364883"/>
                  <a:gd name="connsiteX41" fmla="*/ 74037 w 541865"/>
                  <a:gd name="connsiteY41" fmla="*/ 249385 h 364883"/>
                  <a:gd name="connsiteX42" fmla="*/ 127748 w 541865"/>
                  <a:gd name="connsiteY42" fmla="*/ 249385 h 364883"/>
                  <a:gd name="connsiteX43" fmla="*/ 133555 w 541865"/>
                  <a:gd name="connsiteY43" fmla="*/ 231961 h 364883"/>
                  <a:gd name="connsiteX44" fmla="*/ 110329 w 541865"/>
                  <a:gd name="connsiteY44" fmla="*/ 117251 h 364883"/>
                  <a:gd name="connsiteX45" fmla="*/ 133555 w 541865"/>
                  <a:gd name="connsiteY45" fmla="*/ 22869 h 364883"/>
                  <a:gd name="connsiteX46" fmla="*/ 142265 w 541865"/>
                  <a:gd name="connsiteY46" fmla="*/ 5445 h 364883"/>
                  <a:gd name="connsiteX47" fmla="*/ 148072 w 541865"/>
                  <a:gd name="connsiteY47" fmla="*/ 3993 h 364883"/>
                  <a:gd name="connsiteX48" fmla="*/ 162589 w 541865"/>
                  <a:gd name="connsiteY48" fmla="*/ 41746 h 364883"/>
                  <a:gd name="connsiteX49" fmla="*/ 180009 w 541865"/>
                  <a:gd name="connsiteY49" fmla="*/ 173880 h 364883"/>
                  <a:gd name="connsiteX50" fmla="*/ 161138 w 541865"/>
                  <a:gd name="connsiteY50" fmla="*/ 226152 h 364883"/>
                  <a:gd name="connsiteX51" fmla="*/ 155331 w 541865"/>
                  <a:gd name="connsiteY51" fmla="*/ 242125 h 364883"/>
                  <a:gd name="connsiteX52" fmla="*/ 168396 w 541865"/>
                  <a:gd name="connsiteY52" fmla="*/ 246481 h 364883"/>
                  <a:gd name="connsiteX53" fmla="*/ 211947 w 541865"/>
                  <a:gd name="connsiteY53" fmla="*/ 246481 h 364883"/>
                  <a:gd name="connsiteX54" fmla="*/ 229366 w 541865"/>
                  <a:gd name="connsiteY54" fmla="*/ 227604 h 364883"/>
                  <a:gd name="connsiteX55" fmla="*/ 229366 w 541865"/>
                  <a:gd name="connsiteY55" fmla="*/ 166620 h 364883"/>
                  <a:gd name="connsiteX56" fmla="*/ 220656 w 541865"/>
                  <a:gd name="connsiteY56" fmla="*/ 150647 h 364883"/>
                  <a:gd name="connsiteX57" fmla="*/ 216302 w 541865"/>
                  <a:gd name="connsiteY57" fmla="*/ 125963 h 364883"/>
                  <a:gd name="connsiteX58" fmla="*/ 249690 w 541865"/>
                  <a:gd name="connsiteY58" fmla="*/ 69334 h 364883"/>
                  <a:gd name="connsiteX59" fmla="*/ 267111 w 541865"/>
                  <a:gd name="connsiteY59" fmla="*/ 54814 h 364883"/>
                  <a:gd name="connsiteX60" fmla="*/ 352760 w 541865"/>
                  <a:gd name="connsiteY60" fmla="*/ 5445 h 364883"/>
                  <a:gd name="connsiteX61" fmla="*/ 389052 w 541865"/>
                  <a:gd name="connsiteY61" fmla="*/ 5445 h 364883"/>
                  <a:gd name="connsiteX62" fmla="*/ 479056 w 541865"/>
                  <a:gd name="connsiteY62" fmla="*/ 57718 h 364883"/>
                  <a:gd name="connsiteX63" fmla="*/ 489218 w 541865"/>
                  <a:gd name="connsiteY63" fmla="*/ 66430 h 364883"/>
                  <a:gd name="connsiteX64" fmla="*/ 528414 w 541865"/>
                  <a:gd name="connsiteY64" fmla="*/ 136127 h 364883"/>
                  <a:gd name="connsiteX65" fmla="*/ 525511 w 541865"/>
                  <a:gd name="connsiteY65" fmla="*/ 147743 h 364883"/>
                  <a:gd name="connsiteX66" fmla="*/ 513897 w 541865"/>
                  <a:gd name="connsiteY66" fmla="*/ 173880 h 364883"/>
                  <a:gd name="connsiteX67" fmla="*/ 513897 w 541865"/>
                  <a:gd name="connsiteY67" fmla="*/ 220344 h 364883"/>
                  <a:gd name="connsiteX68" fmla="*/ 537124 w 541865"/>
                  <a:gd name="connsiteY68" fmla="*/ 247933 h 364883"/>
                  <a:gd name="connsiteX69" fmla="*/ 541479 w 541865"/>
                  <a:gd name="connsiteY69" fmla="*/ 249385 h 364883"/>
                  <a:gd name="connsiteX70" fmla="*/ 532769 w 541865"/>
                  <a:gd name="connsiteY70" fmla="*/ 288590 h 364883"/>
                  <a:gd name="connsiteX71" fmla="*/ 532769 w 541865"/>
                  <a:gd name="connsiteY71" fmla="*/ 335054 h 364883"/>
                  <a:gd name="connsiteX72" fmla="*/ 525511 w 541865"/>
                  <a:gd name="connsiteY72" fmla="*/ 349574 h 364883"/>
                  <a:gd name="connsiteX73" fmla="*/ 519704 w 541865"/>
                  <a:gd name="connsiteY73" fmla="*/ 335054 h 364883"/>
                  <a:gd name="connsiteX74" fmla="*/ 518252 w 541865"/>
                  <a:gd name="connsiteY74" fmla="*/ 279877 h 364883"/>
                  <a:gd name="connsiteX75" fmla="*/ 509542 w 541865"/>
                  <a:gd name="connsiteY75" fmla="*/ 259549 h 364883"/>
                  <a:gd name="connsiteX76" fmla="*/ 484864 w 541865"/>
                  <a:gd name="connsiteY76" fmla="*/ 271165 h 364883"/>
                  <a:gd name="connsiteX77" fmla="*/ 460185 w 541865"/>
                  <a:gd name="connsiteY77" fmla="*/ 332150 h 364883"/>
                  <a:gd name="connsiteX78" fmla="*/ 448571 w 541865"/>
                  <a:gd name="connsiteY78" fmla="*/ 352479 h 364883"/>
                  <a:gd name="connsiteX79" fmla="*/ 441313 w 541865"/>
                  <a:gd name="connsiteY79" fmla="*/ 349574 h 364883"/>
                  <a:gd name="connsiteX80" fmla="*/ 450023 w 541865"/>
                  <a:gd name="connsiteY80" fmla="*/ 319082 h 364883"/>
                  <a:gd name="connsiteX81" fmla="*/ 463088 w 541865"/>
                  <a:gd name="connsiteY81" fmla="*/ 282781 h 364883"/>
                  <a:gd name="connsiteX82" fmla="*/ 461636 w 541865"/>
                  <a:gd name="connsiteY82" fmla="*/ 259549 h 364883"/>
                  <a:gd name="connsiteX83" fmla="*/ 432602 w 541865"/>
                  <a:gd name="connsiteY83" fmla="*/ 263905 h 364883"/>
                  <a:gd name="connsiteX84" fmla="*/ 407924 w 541865"/>
                  <a:gd name="connsiteY84" fmla="*/ 288590 h 364883"/>
                  <a:gd name="connsiteX85" fmla="*/ 358567 w 541865"/>
                  <a:gd name="connsiteY85" fmla="*/ 345218 h 364883"/>
                  <a:gd name="connsiteX86" fmla="*/ 346953 w 541865"/>
                  <a:gd name="connsiteY86" fmla="*/ 352479 h 364883"/>
                  <a:gd name="connsiteX87" fmla="*/ 348405 w 541865"/>
                  <a:gd name="connsiteY87" fmla="*/ 349574 h 364883"/>
                  <a:gd name="connsiteX88" fmla="*/ 374535 w 541865"/>
                  <a:gd name="connsiteY88" fmla="*/ 170976 h 364883"/>
                  <a:gd name="connsiteX89" fmla="*/ 374535 w 541865"/>
                  <a:gd name="connsiteY89" fmla="*/ 170976 h 364883"/>
                  <a:gd name="connsiteX90" fmla="*/ 410827 w 541865"/>
                  <a:gd name="connsiteY90" fmla="*/ 170976 h 364883"/>
                  <a:gd name="connsiteX91" fmla="*/ 428247 w 541865"/>
                  <a:gd name="connsiteY91" fmla="*/ 188400 h 364883"/>
                  <a:gd name="connsiteX92" fmla="*/ 428247 w 541865"/>
                  <a:gd name="connsiteY92" fmla="*/ 226152 h 364883"/>
                  <a:gd name="connsiteX93" fmla="*/ 450023 w 541865"/>
                  <a:gd name="connsiteY93" fmla="*/ 246481 h 364883"/>
                  <a:gd name="connsiteX94" fmla="*/ 483411 w 541865"/>
                  <a:gd name="connsiteY94" fmla="*/ 246481 h 364883"/>
                  <a:gd name="connsiteX95" fmla="*/ 505187 w 541865"/>
                  <a:gd name="connsiteY95" fmla="*/ 227604 h 364883"/>
                  <a:gd name="connsiteX96" fmla="*/ 512445 w 541865"/>
                  <a:gd name="connsiteY96" fmla="*/ 133223 h 364883"/>
                  <a:gd name="connsiteX97" fmla="*/ 512445 w 541865"/>
                  <a:gd name="connsiteY97" fmla="*/ 127415 h 364883"/>
                  <a:gd name="connsiteX98" fmla="*/ 471798 w 541865"/>
                  <a:gd name="connsiteY98" fmla="*/ 67882 h 364883"/>
                  <a:gd name="connsiteX99" fmla="*/ 387600 w 541865"/>
                  <a:gd name="connsiteY99" fmla="*/ 19965 h 364883"/>
                  <a:gd name="connsiteX100" fmla="*/ 357115 w 541865"/>
                  <a:gd name="connsiteY100" fmla="*/ 21417 h 364883"/>
                  <a:gd name="connsiteX101" fmla="*/ 320823 w 541865"/>
                  <a:gd name="connsiteY101" fmla="*/ 40294 h 364883"/>
                  <a:gd name="connsiteX102" fmla="*/ 238077 w 541865"/>
                  <a:gd name="connsiteY102" fmla="*/ 118703 h 364883"/>
                  <a:gd name="connsiteX103" fmla="*/ 236625 w 541865"/>
                  <a:gd name="connsiteY103" fmla="*/ 136127 h 364883"/>
                  <a:gd name="connsiteX104" fmla="*/ 243883 w 541865"/>
                  <a:gd name="connsiteY104" fmla="*/ 166620 h 364883"/>
                  <a:gd name="connsiteX105" fmla="*/ 245335 w 541865"/>
                  <a:gd name="connsiteY105" fmla="*/ 226152 h 364883"/>
                  <a:gd name="connsiteX106" fmla="*/ 259852 w 541865"/>
                  <a:gd name="connsiteY106" fmla="*/ 243577 h 364883"/>
                  <a:gd name="connsiteX107" fmla="*/ 301951 w 541865"/>
                  <a:gd name="connsiteY107" fmla="*/ 243577 h 364883"/>
                  <a:gd name="connsiteX108" fmla="*/ 319371 w 541865"/>
                  <a:gd name="connsiteY108" fmla="*/ 226152 h 364883"/>
                  <a:gd name="connsiteX109" fmla="*/ 319371 w 541865"/>
                  <a:gd name="connsiteY109" fmla="*/ 189852 h 364883"/>
                  <a:gd name="connsiteX110" fmla="*/ 339695 w 541865"/>
                  <a:gd name="connsiteY110" fmla="*/ 168072 h 364883"/>
                  <a:gd name="connsiteX111" fmla="*/ 374535 w 541865"/>
                  <a:gd name="connsiteY111" fmla="*/ 170976 h 364883"/>
                  <a:gd name="connsiteX112" fmla="*/ 146621 w 541865"/>
                  <a:gd name="connsiteY112" fmla="*/ 41746 h 364883"/>
                  <a:gd name="connsiteX113" fmla="*/ 140814 w 541865"/>
                  <a:gd name="connsiteY113" fmla="*/ 49006 h 364883"/>
                  <a:gd name="connsiteX114" fmla="*/ 123393 w 541865"/>
                  <a:gd name="connsiteY114" fmla="*/ 192756 h 364883"/>
                  <a:gd name="connsiteX115" fmla="*/ 132104 w 541865"/>
                  <a:gd name="connsiteY115" fmla="*/ 214536 h 364883"/>
                  <a:gd name="connsiteX116" fmla="*/ 158234 w 541865"/>
                  <a:gd name="connsiteY116" fmla="*/ 210180 h 364883"/>
                  <a:gd name="connsiteX117" fmla="*/ 166944 w 541865"/>
                  <a:gd name="connsiteY117" fmla="*/ 175332 h 364883"/>
                  <a:gd name="connsiteX118" fmla="*/ 155331 w 541865"/>
                  <a:gd name="connsiteY118" fmla="*/ 64978 h 364883"/>
                  <a:gd name="connsiteX119" fmla="*/ 146621 w 541865"/>
                  <a:gd name="connsiteY119" fmla="*/ 41746 h 364883"/>
                  <a:gd name="connsiteX120" fmla="*/ 374535 w 541865"/>
                  <a:gd name="connsiteY120" fmla="*/ 184044 h 364883"/>
                  <a:gd name="connsiteX121" fmla="*/ 328082 w 541865"/>
                  <a:gd name="connsiteY121" fmla="*/ 227604 h 364883"/>
                  <a:gd name="connsiteX122" fmla="*/ 349857 w 541865"/>
                  <a:gd name="connsiteY122" fmla="*/ 246481 h 364883"/>
                  <a:gd name="connsiteX123" fmla="*/ 394859 w 541865"/>
                  <a:gd name="connsiteY123" fmla="*/ 246481 h 364883"/>
                  <a:gd name="connsiteX124" fmla="*/ 416634 w 541865"/>
                  <a:gd name="connsiteY124" fmla="*/ 223248 h 364883"/>
                  <a:gd name="connsiteX125" fmla="*/ 374535 w 541865"/>
                  <a:gd name="connsiteY125" fmla="*/ 184044 h 364883"/>
                  <a:gd name="connsiteX126" fmla="*/ 53713 w 541865"/>
                  <a:gd name="connsiteY126" fmla="*/ 88210 h 364883"/>
                  <a:gd name="connsiteX127" fmla="*/ 39196 w 541865"/>
                  <a:gd name="connsiteY127" fmla="*/ 112895 h 364883"/>
                  <a:gd name="connsiteX128" fmla="*/ 33389 w 541865"/>
                  <a:gd name="connsiteY128" fmla="*/ 134675 h 364883"/>
                  <a:gd name="connsiteX129" fmla="*/ 36292 w 541865"/>
                  <a:gd name="connsiteY129" fmla="*/ 207276 h 364883"/>
                  <a:gd name="connsiteX130" fmla="*/ 52261 w 541865"/>
                  <a:gd name="connsiteY130" fmla="*/ 218892 h 364883"/>
                  <a:gd name="connsiteX131" fmla="*/ 69681 w 541865"/>
                  <a:gd name="connsiteY131" fmla="*/ 204372 h 364883"/>
                  <a:gd name="connsiteX132" fmla="*/ 53713 w 541865"/>
                  <a:gd name="connsiteY132" fmla="*/ 88210 h 36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41865" h="364883">
                    <a:moveTo>
                      <a:pt x="348405" y="349574"/>
                    </a:moveTo>
                    <a:cubicBezTo>
                      <a:pt x="364374" y="329246"/>
                      <a:pt x="381793" y="310370"/>
                      <a:pt x="397762" y="290042"/>
                    </a:cubicBezTo>
                    <a:cubicBezTo>
                      <a:pt x="403569" y="282781"/>
                      <a:pt x="419538" y="275521"/>
                      <a:pt x="409376" y="266809"/>
                    </a:cubicBezTo>
                    <a:cubicBezTo>
                      <a:pt x="402117" y="261001"/>
                      <a:pt x="384697" y="262453"/>
                      <a:pt x="374535" y="265357"/>
                    </a:cubicBezTo>
                    <a:cubicBezTo>
                      <a:pt x="361470" y="269713"/>
                      <a:pt x="351308" y="279877"/>
                      <a:pt x="339695" y="287138"/>
                    </a:cubicBezTo>
                    <a:cubicBezTo>
                      <a:pt x="309209" y="307466"/>
                      <a:pt x="280175" y="329246"/>
                      <a:pt x="249690" y="349574"/>
                    </a:cubicBezTo>
                    <a:cubicBezTo>
                      <a:pt x="243883" y="352479"/>
                      <a:pt x="238077" y="355383"/>
                      <a:pt x="232270" y="356835"/>
                    </a:cubicBezTo>
                    <a:cubicBezTo>
                      <a:pt x="230818" y="355383"/>
                      <a:pt x="230818" y="353931"/>
                      <a:pt x="229366" y="352479"/>
                    </a:cubicBezTo>
                    <a:cubicBezTo>
                      <a:pt x="233722" y="348122"/>
                      <a:pt x="238077" y="342314"/>
                      <a:pt x="242432" y="339410"/>
                    </a:cubicBezTo>
                    <a:cubicBezTo>
                      <a:pt x="271466" y="319082"/>
                      <a:pt x="301951" y="298754"/>
                      <a:pt x="332437" y="276973"/>
                    </a:cubicBezTo>
                    <a:cubicBezTo>
                      <a:pt x="335340" y="274069"/>
                      <a:pt x="336791" y="269713"/>
                      <a:pt x="339695" y="266809"/>
                    </a:cubicBezTo>
                    <a:cubicBezTo>
                      <a:pt x="335340" y="265357"/>
                      <a:pt x="332437" y="261001"/>
                      <a:pt x="328082" y="261001"/>
                    </a:cubicBezTo>
                    <a:cubicBezTo>
                      <a:pt x="317920" y="261001"/>
                      <a:pt x="304854" y="261001"/>
                      <a:pt x="296144" y="265357"/>
                    </a:cubicBezTo>
                    <a:cubicBezTo>
                      <a:pt x="227915" y="295850"/>
                      <a:pt x="159685" y="329246"/>
                      <a:pt x="91456" y="358287"/>
                    </a:cubicBezTo>
                    <a:cubicBezTo>
                      <a:pt x="62422" y="369903"/>
                      <a:pt x="30486" y="362643"/>
                      <a:pt x="1452" y="362643"/>
                    </a:cubicBezTo>
                    <a:cubicBezTo>
                      <a:pt x="1452" y="359739"/>
                      <a:pt x="0" y="358287"/>
                      <a:pt x="0" y="355383"/>
                    </a:cubicBezTo>
                    <a:cubicBezTo>
                      <a:pt x="7258" y="353931"/>
                      <a:pt x="14517" y="349574"/>
                      <a:pt x="21775" y="349574"/>
                    </a:cubicBezTo>
                    <a:cubicBezTo>
                      <a:pt x="36292" y="348122"/>
                      <a:pt x="49358" y="348122"/>
                      <a:pt x="63875" y="349574"/>
                    </a:cubicBezTo>
                    <a:cubicBezTo>
                      <a:pt x="90005" y="352479"/>
                      <a:pt x="108876" y="336506"/>
                      <a:pt x="130652" y="327794"/>
                    </a:cubicBezTo>
                    <a:cubicBezTo>
                      <a:pt x="133555" y="326342"/>
                      <a:pt x="135007" y="321986"/>
                      <a:pt x="135007" y="317630"/>
                    </a:cubicBezTo>
                    <a:cubicBezTo>
                      <a:pt x="135007" y="316178"/>
                      <a:pt x="130652" y="311822"/>
                      <a:pt x="127748" y="311822"/>
                    </a:cubicBezTo>
                    <a:cubicBezTo>
                      <a:pt x="120490" y="310370"/>
                      <a:pt x="114684" y="310370"/>
                      <a:pt x="107425" y="310370"/>
                    </a:cubicBezTo>
                    <a:cubicBezTo>
                      <a:pt x="75488" y="310370"/>
                      <a:pt x="43551" y="310370"/>
                      <a:pt x="11613" y="308918"/>
                    </a:cubicBezTo>
                    <a:cubicBezTo>
                      <a:pt x="8711" y="308918"/>
                      <a:pt x="5807" y="307466"/>
                      <a:pt x="1452" y="307466"/>
                    </a:cubicBezTo>
                    <a:cubicBezTo>
                      <a:pt x="1452" y="306014"/>
                      <a:pt x="1452" y="304562"/>
                      <a:pt x="0" y="303110"/>
                    </a:cubicBezTo>
                    <a:cubicBezTo>
                      <a:pt x="5807" y="301658"/>
                      <a:pt x="11613" y="298754"/>
                      <a:pt x="17420" y="298754"/>
                    </a:cubicBezTo>
                    <a:cubicBezTo>
                      <a:pt x="63875" y="298754"/>
                      <a:pt x="111780" y="297302"/>
                      <a:pt x="158234" y="298754"/>
                    </a:cubicBezTo>
                    <a:cubicBezTo>
                      <a:pt x="193074" y="300206"/>
                      <a:pt x="222108" y="288590"/>
                      <a:pt x="252594" y="266809"/>
                    </a:cubicBezTo>
                    <a:cubicBezTo>
                      <a:pt x="245335" y="265357"/>
                      <a:pt x="239528" y="261001"/>
                      <a:pt x="232270" y="261001"/>
                    </a:cubicBezTo>
                    <a:cubicBezTo>
                      <a:pt x="180009" y="261001"/>
                      <a:pt x="127748" y="261001"/>
                      <a:pt x="75488" y="261001"/>
                    </a:cubicBezTo>
                    <a:cubicBezTo>
                      <a:pt x="53713" y="261001"/>
                      <a:pt x="31937" y="259549"/>
                      <a:pt x="10162" y="258097"/>
                    </a:cubicBezTo>
                    <a:cubicBezTo>
                      <a:pt x="7258" y="258097"/>
                      <a:pt x="4355" y="256645"/>
                      <a:pt x="1452" y="255193"/>
                    </a:cubicBezTo>
                    <a:cubicBezTo>
                      <a:pt x="1452" y="253741"/>
                      <a:pt x="1452" y="252289"/>
                      <a:pt x="1452" y="250837"/>
                    </a:cubicBezTo>
                    <a:cubicBezTo>
                      <a:pt x="11613" y="250837"/>
                      <a:pt x="23228" y="249385"/>
                      <a:pt x="33389" y="249385"/>
                    </a:cubicBezTo>
                    <a:cubicBezTo>
                      <a:pt x="45003" y="247933"/>
                      <a:pt x="49358" y="237769"/>
                      <a:pt x="40647" y="231961"/>
                    </a:cubicBezTo>
                    <a:cubicBezTo>
                      <a:pt x="10162" y="205824"/>
                      <a:pt x="15969" y="172428"/>
                      <a:pt x="21775" y="141935"/>
                    </a:cubicBezTo>
                    <a:cubicBezTo>
                      <a:pt x="26130" y="117251"/>
                      <a:pt x="36292" y="94018"/>
                      <a:pt x="45003" y="69334"/>
                    </a:cubicBezTo>
                    <a:cubicBezTo>
                      <a:pt x="49358" y="57718"/>
                      <a:pt x="58067" y="56266"/>
                      <a:pt x="62422" y="69334"/>
                    </a:cubicBezTo>
                    <a:cubicBezTo>
                      <a:pt x="76939" y="112895"/>
                      <a:pt x="95812" y="157907"/>
                      <a:pt x="84198" y="205824"/>
                    </a:cubicBezTo>
                    <a:cubicBezTo>
                      <a:pt x="81295" y="214536"/>
                      <a:pt x="72584" y="221796"/>
                      <a:pt x="66778" y="230509"/>
                    </a:cubicBezTo>
                    <a:cubicBezTo>
                      <a:pt x="63875" y="234865"/>
                      <a:pt x="60971" y="239221"/>
                      <a:pt x="62422" y="243577"/>
                    </a:cubicBezTo>
                    <a:cubicBezTo>
                      <a:pt x="62422" y="246481"/>
                      <a:pt x="69681" y="249385"/>
                      <a:pt x="74037" y="249385"/>
                    </a:cubicBezTo>
                    <a:cubicBezTo>
                      <a:pt x="91456" y="249385"/>
                      <a:pt x="110329" y="250837"/>
                      <a:pt x="127748" y="249385"/>
                    </a:cubicBezTo>
                    <a:cubicBezTo>
                      <a:pt x="140814" y="249385"/>
                      <a:pt x="140814" y="239221"/>
                      <a:pt x="133555" y="231961"/>
                    </a:cubicBezTo>
                    <a:cubicBezTo>
                      <a:pt x="98714" y="198564"/>
                      <a:pt x="105973" y="157907"/>
                      <a:pt x="110329" y="117251"/>
                    </a:cubicBezTo>
                    <a:cubicBezTo>
                      <a:pt x="114684" y="85306"/>
                      <a:pt x="124846" y="54814"/>
                      <a:pt x="133555" y="22869"/>
                    </a:cubicBezTo>
                    <a:cubicBezTo>
                      <a:pt x="135007" y="17061"/>
                      <a:pt x="139362" y="11253"/>
                      <a:pt x="142265" y="5445"/>
                    </a:cubicBezTo>
                    <a:cubicBezTo>
                      <a:pt x="143717" y="5445"/>
                      <a:pt x="146621" y="5445"/>
                      <a:pt x="148072" y="3993"/>
                    </a:cubicBezTo>
                    <a:cubicBezTo>
                      <a:pt x="152427" y="17061"/>
                      <a:pt x="158234" y="28677"/>
                      <a:pt x="162589" y="41746"/>
                    </a:cubicBezTo>
                    <a:cubicBezTo>
                      <a:pt x="177106" y="83854"/>
                      <a:pt x="181461" y="128867"/>
                      <a:pt x="180009" y="173880"/>
                    </a:cubicBezTo>
                    <a:cubicBezTo>
                      <a:pt x="180009" y="192756"/>
                      <a:pt x="175655" y="211632"/>
                      <a:pt x="161138" y="226152"/>
                    </a:cubicBezTo>
                    <a:cubicBezTo>
                      <a:pt x="156782" y="229057"/>
                      <a:pt x="155331" y="237769"/>
                      <a:pt x="155331" y="242125"/>
                    </a:cubicBezTo>
                    <a:cubicBezTo>
                      <a:pt x="155331" y="243577"/>
                      <a:pt x="164040" y="246481"/>
                      <a:pt x="168396" y="246481"/>
                    </a:cubicBezTo>
                    <a:cubicBezTo>
                      <a:pt x="182913" y="246481"/>
                      <a:pt x="197430" y="246481"/>
                      <a:pt x="211947" y="246481"/>
                    </a:cubicBezTo>
                    <a:cubicBezTo>
                      <a:pt x="225011" y="246481"/>
                      <a:pt x="229366" y="239221"/>
                      <a:pt x="229366" y="227604"/>
                    </a:cubicBezTo>
                    <a:cubicBezTo>
                      <a:pt x="229366" y="207276"/>
                      <a:pt x="229366" y="186948"/>
                      <a:pt x="229366" y="166620"/>
                    </a:cubicBezTo>
                    <a:cubicBezTo>
                      <a:pt x="229366" y="160811"/>
                      <a:pt x="225011" y="153551"/>
                      <a:pt x="220656" y="150647"/>
                    </a:cubicBezTo>
                    <a:cubicBezTo>
                      <a:pt x="209043" y="143387"/>
                      <a:pt x="210495" y="134675"/>
                      <a:pt x="216302" y="125963"/>
                    </a:cubicBezTo>
                    <a:cubicBezTo>
                      <a:pt x="227915" y="107087"/>
                      <a:pt x="238077" y="88210"/>
                      <a:pt x="249690" y="69334"/>
                    </a:cubicBezTo>
                    <a:cubicBezTo>
                      <a:pt x="254045" y="63526"/>
                      <a:pt x="259852" y="59170"/>
                      <a:pt x="267111" y="54814"/>
                    </a:cubicBezTo>
                    <a:cubicBezTo>
                      <a:pt x="296144" y="37390"/>
                      <a:pt x="323726" y="21417"/>
                      <a:pt x="352760" y="5445"/>
                    </a:cubicBezTo>
                    <a:cubicBezTo>
                      <a:pt x="364374" y="-1815"/>
                      <a:pt x="377438" y="-1815"/>
                      <a:pt x="389052" y="5445"/>
                    </a:cubicBezTo>
                    <a:cubicBezTo>
                      <a:pt x="419538" y="22869"/>
                      <a:pt x="450023" y="40294"/>
                      <a:pt x="479056" y="57718"/>
                    </a:cubicBezTo>
                    <a:cubicBezTo>
                      <a:pt x="483411" y="60622"/>
                      <a:pt x="487767" y="63526"/>
                      <a:pt x="489218" y="66430"/>
                    </a:cubicBezTo>
                    <a:cubicBezTo>
                      <a:pt x="502284" y="89662"/>
                      <a:pt x="515349" y="112895"/>
                      <a:pt x="528414" y="136127"/>
                    </a:cubicBezTo>
                    <a:cubicBezTo>
                      <a:pt x="529866" y="139031"/>
                      <a:pt x="528414" y="146291"/>
                      <a:pt x="525511" y="147743"/>
                    </a:cubicBezTo>
                    <a:cubicBezTo>
                      <a:pt x="513897" y="153551"/>
                      <a:pt x="513897" y="163716"/>
                      <a:pt x="513897" y="173880"/>
                    </a:cubicBezTo>
                    <a:cubicBezTo>
                      <a:pt x="513897" y="189852"/>
                      <a:pt x="515349" y="205824"/>
                      <a:pt x="513897" y="220344"/>
                    </a:cubicBezTo>
                    <a:cubicBezTo>
                      <a:pt x="512445" y="237769"/>
                      <a:pt x="518252" y="247933"/>
                      <a:pt x="537124" y="247933"/>
                    </a:cubicBezTo>
                    <a:cubicBezTo>
                      <a:pt x="540027" y="247933"/>
                      <a:pt x="542931" y="249385"/>
                      <a:pt x="541479" y="249385"/>
                    </a:cubicBezTo>
                    <a:cubicBezTo>
                      <a:pt x="538576" y="262453"/>
                      <a:pt x="534220" y="275521"/>
                      <a:pt x="532769" y="288590"/>
                    </a:cubicBezTo>
                    <a:cubicBezTo>
                      <a:pt x="531318" y="304562"/>
                      <a:pt x="532769" y="320534"/>
                      <a:pt x="532769" y="335054"/>
                    </a:cubicBezTo>
                    <a:cubicBezTo>
                      <a:pt x="532769" y="340862"/>
                      <a:pt x="528414" y="345218"/>
                      <a:pt x="525511" y="349574"/>
                    </a:cubicBezTo>
                    <a:cubicBezTo>
                      <a:pt x="524059" y="345218"/>
                      <a:pt x="519704" y="340862"/>
                      <a:pt x="519704" y="335054"/>
                    </a:cubicBezTo>
                    <a:cubicBezTo>
                      <a:pt x="518252" y="316178"/>
                      <a:pt x="519704" y="297302"/>
                      <a:pt x="518252" y="279877"/>
                    </a:cubicBezTo>
                    <a:cubicBezTo>
                      <a:pt x="518252" y="272617"/>
                      <a:pt x="512445" y="266809"/>
                      <a:pt x="509542" y="259549"/>
                    </a:cubicBezTo>
                    <a:cubicBezTo>
                      <a:pt x="500832" y="262453"/>
                      <a:pt x="489218" y="263905"/>
                      <a:pt x="484864" y="271165"/>
                    </a:cubicBezTo>
                    <a:cubicBezTo>
                      <a:pt x="474702" y="290042"/>
                      <a:pt x="468894" y="311822"/>
                      <a:pt x="460185" y="332150"/>
                    </a:cubicBezTo>
                    <a:cubicBezTo>
                      <a:pt x="457281" y="339410"/>
                      <a:pt x="452926" y="345218"/>
                      <a:pt x="448571" y="352479"/>
                    </a:cubicBezTo>
                    <a:cubicBezTo>
                      <a:pt x="445668" y="351026"/>
                      <a:pt x="444217" y="351026"/>
                      <a:pt x="441313" y="349574"/>
                    </a:cubicBezTo>
                    <a:cubicBezTo>
                      <a:pt x="444217" y="339410"/>
                      <a:pt x="447119" y="329246"/>
                      <a:pt x="450023" y="319082"/>
                    </a:cubicBezTo>
                    <a:cubicBezTo>
                      <a:pt x="454378" y="307466"/>
                      <a:pt x="460185" y="295850"/>
                      <a:pt x="463088" y="282781"/>
                    </a:cubicBezTo>
                    <a:cubicBezTo>
                      <a:pt x="464540" y="275521"/>
                      <a:pt x="463088" y="266809"/>
                      <a:pt x="461636" y="259549"/>
                    </a:cubicBezTo>
                    <a:cubicBezTo>
                      <a:pt x="451475" y="261001"/>
                      <a:pt x="439861" y="259549"/>
                      <a:pt x="432602" y="263905"/>
                    </a:cubicBezTo>
                    <a:cubicBezTo>
                      <a:pt x="422441" y="269713"/>
                      <a:pt x="415183" y="279877"/>
                      <a:pt x="407924" y="288590"/>
                    </a:cubicBezTo>
                    <a:cubicBezTo>
                      <a:pt x="391955" y="307466"/>
                      <a:pt x="375987" y="326342"/>
                      <a:pt x="358567" y="345218"/>
                    </a:cubicBezTo>
                    <a:cubicBezTo>
                      <a:pt x="355663" y="348122"/>
                      <a:pt x="351308" y="351026"/>
                      <a:pt x="346953" y="352479"/>
                    </a:cubicBezTo>
                    <a:cubicBezTo>
                      <a:pt x="351308" y="352479"/>
                      <a:pt x="349857" y="351026"/>
                      <a:pt x="348405" y="349574"/>
                    </a:cubicBezTo>
                    <a:close/>
                    <a:moveTo>
                      <a:pt x="374535" y="170976"/>
                    </a:moveTo>
                    <a:cubicBezTo>
                      <a:pt x="374535" y="170976"/>
                      <a:pt x="374535" y="170976"/>
                      <a:pt x="374535" y="170976"/>
                    </a:cubicBezTo>
                    <a:cubicBezTo>
                      <a:pt x="386149" y="170976"/>
                      <a:pt x="399214" y="170976"/>
                      <a:pt x="410827" y="170976"/>
                    </a:cubicBezTo>
                    <a:cubicBezTo>
                      <a:pt x="423893" y="170976"/>
                      <a:pt x="428247" y="176784"/>
                      <a:pt x="428247" y="188400"/>
                    </a:cubicBezTo>
                    <a:cubicBezTo>
                      <a:pt x="428247" y="201468"/>
                      <a:pt x="428247" y="214536"/>
                      <a:pt x="428247" y="226152"/>
                    </a:cubicBezTo>
                    <a:cubicBezTo>
                      <a:pt x="428247" y="240673"/>
                      <a:pt x="435506" y="247933"/>
                      <a:pt x="450023" y="246481"/>
                    </a:cubicBezTo>
                    <a:cubicBezTo>
                      <a:pt x="461636" y="245029"/>
                      <a:pt x="471798" y="245029"/>
                      <a:pt x="483411" y="246481"/>
                    </a:cubicBezTo>
                    <a:cubicBezTo>
                      <a:pt x="499380" y="247933"/>
                      <a:pt x="503735" y="242125"/>
                      <a:pt x="505187" y="227604"/>
                    </a:cubicBezTo>
                    <a:cubicBezTo>
                      <a:pt x="508090" y="195660"/>
                      <a:pt x="496477" y="163716"/>
                      <a:pt x="512445" y="133223"/>
                    </a:cubicBezTo>
                    <a:cubicBezTo>
                      <a:pt x="512445" y="131771"/>
                      <a:pt x="512445" y="128867"/>
                      <a:pt x="512445" y="127415"/>
                    </a:cubicBezTo>
                    <a:cubicBezTo>
                      <a:pt x="499380" y="107087"/>
                      <a:pt x="489218" y="82402"/>
                      <a:pt x="471798" y="67882"/>
                    </a:cubicBezTo>
                    <a:cubicBezTo>
                      <a:pt x="447119" y="47554"/>
                      <a:pt x="416634" y="34486"/>
                      <a:pt x="387600" y="19965"/>
                    </a:cubicBezTo>
                    <a:cubicBezTo>
                      <a:pt x="378891" y="15609"/>
                      <a:pt x="365825" y="18513"/>
                      <a:pt x="357115" y="21417"/>
                    </a:cubicBezTo>
                    <a:cubicBezTo>
                      <a:pt x="344050" y="25773"/>
                      <a:pt x="332437" y="34486"/>
                      <a:pt x="320823" y="40294"/>
                    </a:cubicBezTo>
                    <a:cubicBezTo>
                      <a:pt x="283079" y="56266"/>
                      <a:pt x="255497" y="82402"/>
                      <a:pt x="238077" y="118703"/>
                    </a:cubicBezTo>
                    <a:cubicBezTo>
                      <a:pt x="235173" y="124511"/>
                      <a:pt x="235173" y="130319"/>
                      <a:pt x="236625" y="136127"/>
                    </a:cubicBezTo>
                    <a:cubicBezTo>
                      <a:pt x="238077" y="146291"/>
                      <a:pt x="243883" y="156455"/>
                      <a:pt x="243883" y="166620"/>
                    </a:cubicBezTo>
                    <a:cubicBezTo>
                      <a:pt x="245335" y="186948"/>
                      <a:pt x="243883" y="205824"/>
                      <a:pt x="245335" y="226152"/>
                    </a:cubicBezTo>
                    <a:cubicBezTo>
                      <a:pt x="245335" y="234865"/>
                      <a:pt x="246787" y="243577"/>
                      <a:pt x="259852" y="243577"/>
                    </a:cubicBezTo>
                    <a:cubicBezTo>
                      <a:pt x="274369" y="243577"/>
                      <a:pt x="287434" y="243577"/>
                      <a:pt x="301951" y="243577"/>
                    </a:cubicBezTo>
                    <a:cubicBezTo>
                      <a:pt x="313565" y="243577"/>
                      <a:pt x="319371" y="237769"/>
                      <a:pt x="319371" y="226152"/>
                    </a:cubicBezTo>
                    <a:cubicBezTo>
                      <a:pt x="319371" y="214536"/>
                      <a:pt x="319371" y="201468"/>
                      <a:pt x="319371" y="189852"/>
                    </a:cubicBezTo>
                    <a:cubicBezTo>
                      <a:pt x="319371" y="176784"/>
                      <a:pt x="325178" y="168072"/>
                      <a:pt x="339695" y="168072"/>
                    </a:cubicBezTo>
                    <a:cubicBezTo>
                      <a:pt x="349857" y="170976"/>
                      <a:pt x="361470" y="170976"/>
                      <a:pt x="374535" y="170976"/>
                    </a:cubicBezTo>
                    <a:close/>
                    <a:moveTo>
                      <a:pt x="146621" y="41746"/>
                    </a:moveTo>
                    <a:cubicBezTo>
                      <a:pt x="143717" y="44650"/>
                      <a:pt x="140814" y="46102"/>
                      <a:pt x="140814" y="49006"/>
                    </a:cubicBezTo>
                    <a:cubicBezTo>
                      <a:pt x="120490" y="95470"/>
                      <a:pt x="119038" y="143387"/>
                      <a:pt x="123393" y="192756"/>
                    </a:cubicBezTo>
                    <a:cubicBezTo>
                      <a:pt x="124846" y="200016"/>
                      <a:pt x="127748" y="208728"/>
                      <a:pt x="132104" y="214536"/>
                    </a:cubicBezTo>
                    <a:cubicBezTo>
                      <a:pt x="140814" y="226152"/>
                      <a:pt x="153879" y="224700"/>
                      <a:pt x="158234" y="210180"/>
                    </a:cubicBezTo>
                    <a:cubicBezTo>
                      <a:pt x="162589" y="198564"/>
                      <a:pt x="168396" y="186948"/>
                      <a:pt x="166944" y="175332"/>
                    </a:cubicBezTo>
                    <a:cubicBezTo>
                      <a:pt x="164040" y="139031"/>
                      <a:pt x="159685" y="101279"/>
                      <a:pt x="155331" y="64978"/>
                    </a:cubicBezTo>
                    <a:cubicBezTo>
                      <a:pt x="155331" y="56266"/>
                      <a:pt x="150976" y="50458"/>
                      <a:pt x="146621" y="41746"/>
                    </a:cubicBezTo>
                    <a:close/>
                    <a:moveTo>
                      <a:pt x="374535" y="184044"/>
                    </a:moveTo>
                    <a:cubicBezTo>
                      <a:pt x="326629" y="184044"/>
                      <a:pt x="326629" y="184044"/>
                      <a:pt x="328082" y="227604"/>
                    </a:cubicBezTo>
                    <a:cubicBezTo>
                      <a:pt x="328082" y="242125"/>
                      <a:pt x="335340" y="246481"/>
                      <a:pt x="349857" y="246481"/>
                    </a:cubicBezTo>
                    <a:cubicBezTo>
                      <a:pt x="364374" y="245029"/>
                      <a:pt x="380342" y="246481"/>
                      <a:pt x="394859" y="246481"/>
                    </a:cubicBezTo>
                    <a:cubicBezTo>
                      <a:pt x="413731" y="246481"/>
                      <a:pt x="418085" y="243577"/>
                      <a:pt x="416634" y="223248"/>
                    </a:cubicBezTo>
                    <a:cubicBezTo>
                      <a:pt x="413731" y="184044"/>
                      <a:pt x="413731" y="184044"/>
                      <a:pt x="374535" y="184044"/>
                    </a:cubicBezTo>
                    <a:close/>
                    <a:moveTo>
                      <a:pt x="53713" y="88210"/>
                    </a:moveTo>
                    <a:cubicBezTo>
                      <a:pt x="47905" y="98375"/>
                      <a:pt x="42099" y="105635"/>
                      <a:pt x="39196" y="112895"/>
                    </a:cubicBezTo>
                    <a:cubicBezTo>
                      <a:pt x="36292" y="120155"/>
                      <a:pt x="33389" y="127415"/>
                      <a:pt x="33389" y="134675"/>
                    </a:cubicBezTo>
                    <a:cubicBezTo>
                      <a:pt x="33389" y="159359"/>
                      <a:pt x="33389" y="182592"/>
                      <a:pt x="36292" y="207276"/>
                    </a:cubicBezTo>
                    <a:cubicBezTo>
                      <a:pt x="36292" y="211632"/>
                      <a:pt x="47905" y="220344"/>
                      <a:pt x="52261" y="218892"/>
                    </a:cubicBezTo>
                    <a:cubicBezTo>
                      <a:pt x="58067" y="217440"/>
                      <a:pt x="68229" y="210180"/>
                      <a:pt x="69681" y="204372"/>
                    </a:cubicBezTo>
                    <a:cubicBezTo>
                      <a:pt x="74037" y="166620"/>
                      <a:pt x="74037" y="128867"/>
                      <a:pt x="53713" y="88210"/>
                    </a:cubicBezTo>
                    <a:close/>
                  </a:path>
                </a:pathLst>
              </a:custGeom>
              <a:solidFill>
                <a:srgbClr val="FFFFFF"/>
              </a:solidFill>
              <a:ln w="14514" cap="flat">
                <a:noFill/>
                <a:prstDash val="solid"/>
                <a:miter/>
              </a:ln>
            </p:spPr>
            <p:txBody>
              <a:bodyPr rtlCol="0" anchor="ctr"/>
              <a:lstStyle/>
              <a:p>
                <a:endParaRPr lang="en-US"/>
              </a:p>
            </p:txBody>
          </p:sp>
          <p:sp>
            <p:nvSpPr>
              <p:cNvPr id="23" name="Freeform 60">
                <a:extLst>
                  <a:ext uri="{FF2B5EF4-FFF2-40B4-BE49-F238E27FC236}">
                    <a16:creationId xmlns:a16="http://schemas.microsoft.com/office/drawing/2014/main" id="{E64D2918-466D-9533-B5C7-0A3A83C00AD6}"/>
                  </a:ext>
                </a:extLst>
              </p:cNvPr>
              <p:cNvSpPr/>
              <p:nvPr/>
            </p:nvSpPr>
            <p:spPr>
              <a:xfrm>
                <a:off x="10908661" y="3296447"/>
                <a:ext cx="34840" cy="24872"/>
              </a:xfrm>
              <a:custGeom>
                <a:avLst/>
                <a:gdLst>
                  <a:gd name="connsiteX0" fmla="*/ 34841 w 34840"/>
                  <a:gd name="connsiteY0" fmla="*/ 11804 h 24872"/>
                  <a:gd name="connsiteX1" fmla="*/ 15968 w 34840"/>
                  <a:gd name="connsiteY1" fmla="*/ 24872 h 24872"/>
                  <a:gd name="connsiteX2" fmla="*/ 0 w 34840"/>
                  <a:gd name="connsiteY2" fmla="*/ 13256 h 24872"/>
                  <a:gd name="connsiteX3" fmla="*/ 14517 w 34840"/>
                  <a:gd name="connsiteY3" fmla="*/ 188 h 24872"/>
                  <a:gd name="connsiteX4" fmla="*/ 34841 w 34840"/>
                  <a:gd name="connsiteY4" fmla="*/ 11804 h 2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 h="24872">
                    <a:moveTo>
                      <a:pt x="34841" y="11804"/>
                    </a:moveTo>
                    <a:cubicBezTo>
                      <a:pt x="26130" y="17612"/>
                      <a:pt x="20324" y="24872"/>
                      <a:pt x="15968" y="24872"/>
                    </a:cubicBezTo>
                    <a:cubicBezTo>
                      <a:pt x="10162" y="23420"/>
                      <a:pt x="5807" y="17612"/>
                      <a:pt x="0" y="13256"/>
                    </a:cubicBezTo>
                    <a:cubicBezTo>
                      <a:pt x="4355" y="8900"/>
                      <a:pt x="8710" y="1640"/>
                      <a:pt x="14517" y="188"/>
                    </a:cubicBezTo>
                    <a:cubicBezTo>
                      <a:pt x="20324" y="-1264"/>
                      <a:pt x="26130" y="5996"/>
                      <a:pt x="34841" y="11804"/>
                    </a:cubicBezTo>
                    <a:close/>
                  </a:path>
                </a:pathLst>
              </a:custGeom>
              <a:solidFill>
                <a:srgbClr val="FFFFFF"/>
              </a:solidFill>
              <a:ln w="14514"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FB9A9536-E5B8-48A7-2A21-5E518A0D9139}"/>
                </a:ext>
              </a:extLst>
            </p:cNvPr>
            <p:cNvGrpSpPr/>
            <p:nvPr/>
          </p:nvGrpSpPr>
          <p:grpSpPr>
            <a:xfrm>
              <a:off x="7764103" y="3613586"/>
              <a:ext cx="458733" cy="508523"/>
              <a:chOff x="8507572" y="2568856"/>
              <a:chExt cx="458733" cy="508523"/>
            </a:xfrm>
            <a:solidFill>
              <a:srgbClr val="FFFFFF"/>
            </a:solidFill>
          </p:grpSpPr>
          <p:sp>
            <p:nvSpPr>
              <p:cNvPr id="19" name="Freeform 62">
                <a:extLst>
                  <a:ext uri="{FF2B5EF4-FFF2-40B4-BE49-F238E27FC236}">
                    <a16:creationId xmlns:a16="http://schemas.microsoft.com/office/drawing/2014/main" id="{AC219993-12D1-A31C-DD57-974D3D016847}"/>
                  </a:ext>
                </a:extLst>
              </p:cNvPr>
              <p:cNvSpPr/>
              <p:nvPr/>
            </p:nvSpPr>
            <p:spPr>
              <a:xfrm>
                <a:off x="8507572" y="2568856"/>
                <a:ext cx="458733" cy="508523"/>
              </a:xfrm>
              <a:custGeom>
                <a:avLst/>
                <a:gdLst>
                  <a:gd name="connsiteX0" fmla="*/ 0 w 458733"/>
                  <a:gd name="connsiteY0" fmla="*/ 486743 h 508523"/>
                  <a:gd name="connsiteX1" fmla="*/ 23228 w 458733"/>
                  <a:gd name="connsiteY1" fmla="*/ 480935 h 508523"/>
                  <a:gd name="connsiteX2" fmla="*/ 81295 w 458733"/>
                  <a:gd name="connsiteY2" fmla="*/ 480935 h 508523"/>
                  <a:gd name="connsiteX3" fmla="*/ 95812 w 458733"/>
                  <a:gd name="connsiteY3" fmla="*/ 466414 h 508523"/>
                  <a:gd name="connsiteX4" fmla="*/ 95812 w 458733"/>
                  <a:gd name="connsiteY4" fmla="*/ 184722 h 508523"/>
                  <a:gd name="connsiteX5" fmla="*/ 110329 w 458733"/>
                  <a:gd name="connsiteY5" fmla="*/ 162942 h 508523"/>
                  <a:gd name="connsiteX6" fmla="*/ 119038 w 458733"/>
                  <a:gd name="connsiteY6" fmla="*/ 149873 h 508523"/>
                  <a:gd name="connsiteX7" fmla="*/ 162589 w 458733"/>
                  <a:gd name="connsiteY7" fmla="*/ 90341 h 508523"/>
                  <a:gd name="connsiteX8" fmla="*/ 213398 w 458733"/>
                  <a:gd name="connsiteY8" fmla="*/ 97601 h 508523"/>
                  <a:gd name="connsiteX9" fmla="*/ 238077 w 458733"/>
                  <a:gd name="connsiteY9" fmla="*/ 104861 h 508523"/>
                  <a:gd name="connsiteX10" fmla="*/ 294693 w 458733"/>
                  <a:gd name="connsiteY10" fmla="*/ 72916 h 508523"/>
                  <a:gd name="connsiteX11" fmla="*/ 306306 w 458733"/>
                  <a:gd name="connsiteY11" fmla="*/ 39520 h 508523"/>
                  <a:gd name="connsiteX12" fmla="*/ 316468 w 458733"/>
                  <a:gd name="connsiteY12" fmla="*/ 4671 h 508523"/>
                  <a:gd name="connsiteX13" fmla="*/ 354212 w 458733"/>
                  <a:gd name="connsiteY13" fmla="*/ 10479 h 508523"/>
                  <a:gd name="connsiteX14" fmla="*/ 367277 w 458733"/>
                  <a:gd name="connsiteY14" fmla="*/ 16287 h 508523"/>
                  <a:gd name="connsiteX15" fmla="*/ 387600 w 458733"/>
                  <a:gd name="connsiteY15" fmla="*/ 39520 h 508523"/>
                  <a:gd name="connsiteX16" fmla="*/ 373084 w 458733"/>
                  <a:gd name="connsiteY16" fmla="*/ 67108 h 508523"/>
                  <a:gd name="connsiteX17" fmla="*/ 348405 w 458733"/>
                  <a:gd name="connsiteY17" fmla="*/ 120833 h 508523"/>
                  <a:gd name="connsiteX18" fmla="*/ 349857 w 458733"/>
                  <a:gd name="connsiteY18" fmla="*/ 146969 h 508523"/>
                  <a:gd name="connsiteX19" fmla="*/ 361470 w 458733"/>
                  <a:gd name="connsiteY19" fmla="*/ 170202 h 508523"/>
                  <a:gd name="connsiteX20" fmla="*/ 368729 w 458733"/>
                  <a:gd name="connsiteY20" fmla="*/ 189078 h 508523"/>
                  <a:gd name="connsiteX21" fmla="*/ 368729 w 458733"/>
                  <a:gd name="connsiteY21" fmla="*/ 466414 h 508523"/>
                  <a:gd name="connsiteX22" fmla="*/ 387600 w 458733"/>
                  <a:gd name="connsiteY22" fmla="*/ 485291 h 508523"/>
                  <a:gd name="connsiteX23" fmla="*/ 441313 w 458733"/>
                  <a:gd name="connsiteY23" fmla="*/ 485291 h 508523"/>
                  <a:gd name="connsiteX24" fmla="*/ 458733 w 458733"/>
                  <a:gd name="connsiteY24" fmla="*/ 495455 h 508523"/>
                  <a:gd name="connsiteX25" fmla="*/ 441313 w 458733"/>
                  <a:gd name="connsiteY25" fmla="*/ 504167 h 508523"/>
                  <a:gd name="connsiteX26" fmla="*/ 320823 w 458733"/>
                  <a:gd name="connsiteY26" fmla="*/ 505619 h 508523"/>
                  <a:gd name="connsiteX27" fmla="*/ 236626 w 458733"/>
                  <a:gd name="connsiteY27" fmla="*/ 508523 h 508523"/>
                  <a:gd name="connsiteX28" fmla="*/ 117587 w 458733"/>
                  <a:gd name="connsiteY28" fmla="*/ 505619 h 508523"/>
                  <a:gd name="connsiteX29" fmla="*/ 31937 w 458733"/>
                  <a:gd name="connsiteY29" fmla="*/ 505619 h 508523"/>
                  <a:gd name="connsiteX30" fmla="*/ 2904 w 458733"/>
                  <a:gd name="connsiteY30" fmla="*/ 499811 h 508523"/>
                  <a:gd name="connsiteX31" fmla="*/ 0 w 458733"/>
                  <a:gd name="connsiteY31" fmla="*/ 486743 h 508523"/>
                  <a:gd name="connsiteX32" fmla="*/ 348405 w 458733"/>
                  <a:gd name="connsiteY32" fmla="*/ 327020 h 508523"/>
                  <a:gd name="connsiteX33" fmla="*/ 348405 w 458733"/>
                  <a:gd name="connsiteY33" fmla="*/ 202146 h 508523"/>
                  <a:gd name="connsiteX34" fmla="*/ 326629 w 458733"/>
                  <a:gd name="connsiteY34" fmla="*/ 181818 h 508523"/>
                  <a:gd name="connsiteX35" fmla="*/ 132104 w 458733"/>
                  <a:gd name="connsiteY35" fmla="*/ 181818 h 508523"/>
                  <a:gd name="connsiteX36" fmla="*/ 111780 w 458733"/>
                  <a:gd name="connsiteY36" fmla="*/ 202146 h 508523"/>
                  <a:gd name="connsiteX37" fmla="*/ 114684 w 458733"/>
                  <a:gd name="connsiteY37" fmla="*/ 388005 h 508523"/>
                  <a:gd name="connsiteX38" fmla="*/ 114684 w 458733"/>
                  <a:gd name="connsiteY38" fmla="*/ 460606 h 508523"/>
                  <a:gd name="connsiteX39" fmla="*/ 135008 w 458733"/>
                  <a:gd name="connsiteY39" fmla="*/ 480935 h 508523"/>
                  <a:gd name="connsiteX40" fmla="*/ 317920 w 458733"/>
                  <a:gd name="connsiteY40" fmla="*/ 480935 h 508523"/>
                  <a:gd name="connsiteX41" fmla="*/ 348405 w 458733"/>
                  <a:gd name="connsiteY41" fmla="*/ 448990 h 508523"/>
                  <a:gd name="connsiteX42" fmla="*/ 348405 w 458733"/>
                  <a:gd name="connsiteY42" fmla="*/ 327020 h 508523"/>
                  <a:gd name="connsiteX43" fmla="*/ 223560 w 458733"/>
                  <a:gd name="connsiteY43" fmla="*/ 160038 h 508523"/>
                  <a:gd name="connsiteX44" fmla="*/ 225011 w 458733"/>
                  <a:gd name="connsiteY44" fmla="*/ 165846 h 508523"/>
                  <a:gd name="connsiteX45" fmla="*/ 242432 w 458733"/>
                  <a:gd name="connsiteY45" fmla="*/ 157134 h 508523"/>
                  <a:gd name="connsiteX46" fmla="*/ 229367 w 458733"/>
                  <a:gd name="connsiteY46" fmla="*/ 141161 h 508523"/>
                  <a:gd name="connsiteX47" fmla="*/ 204688 w 458733"/>
                  <a:gd name="connsiteY47" fmla="*/ 116477 h 508523"/>
                  <a:gd name="connsiteX48" fmla="*/ 159685 w 458733"/>
                  <a:gd name="connsiteY48" fmla="*/ 110669 h 508523"/>
                  <a:gd name="connsiteX49" fmla="*/ 139362 w 458733"/>
                  <a:gd name="connsiteY49" fmla="*/ 142613 h 508523"/>
                  <a:gd name="connsiteX50" fmla="*/ 149524 w 458733"/>
                  <a:gd name="connsiteY50" fmla="*/ 160038 h 508523"/>
                  <a:gd name="connsiteX51" fmla="*/ 223560 w 458733"/>
                  <a:gd name="connsiteY51" fmla="*/ 160038 h 508523"/>
                  <a:gd name="connsiteX52" fmla="*/ 242432 w 458733"/>
                  <a:gd name="connsiteY52" fmla="*/ 120833 h 508523"/>
                  <a:gd name="connsiteX53" fmla="*/ 270014 w 458733"/>
                  <a:gd name="connsiteY53" fmla="*/ 155682 h 508523"/>
                  <a:gd name="connsiteX54" fmla="*/ 287435 w 458733"/>
                  <a:gd name="connsiteY54" fmla="*/ 162942 h 508523"/>
                  <a:gd name="connsiteX55" fmla="*/ 309210 w 458733"/>
                  <a:gd name="connsiteY55" fmla="*/ 161490 h 508523"/>
                  <a:gd name="connsiteX56" fmla="*/ 325178 w 458733"/>
                  <a:gd name="connsiteY56" fmla="*/ 144065 h 508523"/>
                  <a:gd name="connsiteX57" fmla="*/ 322275 w 458733"/>
                  <a:gd name="connsiteY57" fmla="*/ 120833 h 508523"/>
                  <a:gd name="connsiteX58" fmla="*/ 281627 w 458733"/>
                  <a:gd name="connsiteY58" fmla="*/ 99053 h 508523"/>
                  <a:gd name="connsiteX59" fmla="*/ 242432 w 458733"/>
                  <a:gd name="connsiteY59" fmla="*/ 120833 h 508523"/>
                  <a:gd name="connsiteX60" fmla="*/ 313565 w 458733"/>
                  <a:gd name="connsiteY60" fmla="*/ 70012 h 508523"/>
                  <a:gd name="connsiteX61" fmla="*/ 333888 w 458733"/>
                  <a:gd name="connsiteY61" fmla="*/ 70012 h 508523"/>
                  <a:gd name="connsiteX62" fmla="*/ 355663 w 458733"/>
                  <a:gd name="connsiteY62" fmla="*/ 46780 h 508523"/>
                  <a:gd name="connsiteX63" fmla="*/ 360019 w 458733"/>
                  <a:gd name="connsiteY63" fmla="*/ 33712 h 508523"/>
                  <a:gd name="connsiteX64" fmla="*/ 320823 w 458733"/>
                  <a:gd name="connsiteY64" fmla="*/ 23547 h 508523"/>
                  <a:gd name="connsiteX65" fmla="*/ 313565 w 458733"/>
                  <a:gd name="connsiteY65" fmla="*/ 70012 h 5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58733" h="508523">
                    <a:moveTo>
                      <a:pt x="0" y="486743"/>
                    </a:moveTo>
                    <a:cubicBezTo>
                      <a:pt x="7258" y="485291"/>
                      <a:pt x="15969" y="480935"/>
                      <a:pt x="23228" y="480935"/>
                    </a:cubicBezTo>
                    <a:cubicBezTo>
                      <a:pt x="42099" y="480935"/>
                      <a:pt x="60971" y="480935"/>
                      <a:pt x="81295" y="480935"/>
                    </a:cubicBezTo>
                    <a:cubicBezTo>
                      <a:pt x="91457" y="480935"/>
                      <a:pt x="95812" y="479483"/>
                      <a:pt x="95812" y="466414"/>
                    </a:cubicBezTo>
                    <a:cubicBezTo>
                      <a:pt x="94360" y="372033"/>
                      <a:pt x="94360" y="277651"/>
                      <a:pt x="95812" y="184722"/>
                    </a:cubicBezTo>
                    <a:cubicBezTo>
                      <a:pt x="95812" y="174558"/>
                      <a:pt x="95812" y="164394"/>
                      <a:pt x="110329" y="162942"/>
                    </a:cubicBezTo>
                    <a:cubicBezTo>
                      <a:pt x="113232" y="162942"/>
                      <a:pt x="117587" y="154230"/>
                      <a:pt x="119038" y="149873"/>
                    </a:cubicBezTo>
                    <a:cubicBezTo>
                      <a:pt x="123393" y="122285"/>
                      <a:pt x="140814" y="104861"/>
                      <a:pt x="162589" y="90341"/>
                    </a:cubicBezTo>
                    <a:cubicBezTo>
                      <a:pt x="177106" y="80176"/>
                      <a:pt x="200333" y="83080"/>
                      <a:pt x="213398" y="97601"/>
                    </a:cubicBezTo>
                    <a:cubicBezTo>
                      <a:pt x="220656" y="106313"/>
                      <a:pt x="227915" y="104861"/>
                      <a:pt x="238077" y="104861"/>
                    </a:cubicBezTo>
                    <a:cubicBezTo>
                      <a:pt x="262756" y="103409"/>
                      <a:pt x="275820" y="83080"/>
                      <a:pt x="294693" y="72916"/>
                    </a:cubicBezTo>
                    <a:cubicBezTo>
                      <a:pt x="301951" y="70012"/>
                      <a:pt x="304854" y="51136"/>
                      <a:pt x="306306" y="39520"/>
                    </a:cubicBezTo>
                    <a:cubicBezTo>
                      <a:pt x="307758" y="26452"/>
                      <a:pt x="303403" y="13383"/>
                      <a:pt x="316468" y="4671"/>
                    </a:cubicBezTo>
                    <a:cubicBezTo>
                      <a:pt x="329533" y="-4041"/>
                      <a:pt x="342598" y="315"/>
                      <a:pt x="354212" y="10479"/>
                    </a:cubicBezTo>
                    <a:cubicBezTo>
                      <a:pt x="357115" y="13383"/>
                      <a:pt x="362922" y="14835"/>
                      <a:pt x="367277" y="16287"/>
                    </a:cubicBezTo>
                    <a:cubicBezTo>
                      <a:pt x="380342" y="17739"/>
                      <a:pt x="386149" y="26452"/>
                      <a:pt x="387600" y="39520"/>
                    </a:cubicBezTo>
                    <a:cubicBezTo>
                      <a:pt x="389053" y="51136"/>
                      <a:pt x="384697" y="59848"/>
                      <a:pt x="373084" y="67108"/>
                    </a:cubicBezTo>
                    <a:cubicBezTo>
                      <a:pt x="348405" y="80176"/>
                      <a:pt x="344050" y="93245"/>
                      <a:pt x="348405" y="120833"/>
                    </a:cubicBezTo>
                    <a:cubicBezTo>
                      <a:pt x="349857" y="129545"/>
                      <a:pt x="348405" y="138257"/>
                      <a:pt x="349857" y="146969"/>
                    </a:cubicBezTo>
                    <a:cubicBezTo>
                      <a:pt x="352760" y="155682"/>
                      <a:pt x="358567" y="161490"/>
                      <a:pt x="361470" y="170202"/>
                    </a:cubicBezTo>
                    <a:cubicBezTo>
                      <a:pt x="364374" y="176010"/>
                      <a:pt x="368729" y="183270"/>
                      <a:pt x="368729" y="189078"/>
                    </a:cubicBezTo>
                    <a:cubicBezTo>
                      <a:pt x="368729" y="282008"/>
                      <a:pt x="368729" y="373485"/>
                      <a:pt x="368729" y="466414"/>
                    </a:cubicBezTo>
                    <a:cubicBezTo>
                      <a:pt x="368729" y="482387"/>
                      <a:pt x="373084" y="486743"/>
                      <a:pt x="387600" y="485291"/>
                    </a:cubicBezTo>
                    <a:cubicBezTo>
                      <a:pt x="405021" y="483839"/>
                      <a:pt x="423893" y="483839"/>
                      <a:pt x="441313" y="485291"/>
                    </a:cubicBezTo>
                    <a:cubicBezTo>
                      <a:pt x="447120" y="485291"/>
                      <a:pt x="452926" y="491099"/>
                      <a:pt x="458733" y="495455"/>
                    </a:cubicBezTo>
                    <a:cubicBezTo>
                      <a:pt x="452926" y="498359"/>
                      <a:pt x="447120" y="504167"/>
                      <a:pt x="441313" y="504167"/>
                    </a:cubicBezTo>
                    <a:cubicBezTo>
                      <a:pt x="400666" y="505619"/>
                      <a:pt x="361470" y="504167"/>
                      <a:pt x="320823" y="505619"/>
                    </a:cubicBezTo>
                    <a:cubicBezTo>
                      <a:pt x="293241" y="505619"/>
                      <a:pt x="265659" y="508523"/>
                      <a:pt x="236626" y="508523"/>
                    </a:cubicBezTo>
                    <a:cubicBezTo>
                      <a:pt x="197430" y="508523"/>
                      <a:pt x="156783" y="505619"/>
                      <a:pt x="117587" y="505619"/>
                    </a:cubicBezTo>
                    <a:cubicBezTo>
                      <a:pt x="88553" y="505619"/>
                      <a:pt x="60971" y="505619"/>
                      <a:pt x="31937" y="505619"/>
                    </a:cubicBezTo>
                    <a:cubicBezTo>
                      <a:pt x="21775" y="505619"/>
                      <a:pt x="13066" y="502715"/>
                      <a:pt x="2904" y="499811"/>
                    </a:cubicBezTo>
                    <a:cubicBezTo>
                      <a:pt x="0" y="492551"/>
                      <a:pt x="0" y="489647"/>
                      <a:pt x="0" y="486743"/>
                    </a:cubicBezTo>
                    <a:close/>
                    <a:moveTo>
                      <a:pt x="348405" y="327020"/>
                    </a:moveTo>
                    <a:cubicBezTo>
                      <a:pt x="348405" y="284912"/>
                      <a:pt x="348405" y="242803"/>
                      <a:pt x="348405" y="202146"/>
                    </a:cubicBezTo>
                    <a:cubicBezTo>
                      <a:pt x="348405" y="186174"/>
                      <a:pt x="342598" y="181818"/>
                      <a:pt x="326629" y="181818"/>
                    </a:cubicBezTo>
                    <a:cubicBezTo>
                      <a:pt x="261304" y="181818"/>
                      <a:pt x="197430" y="181818"/>
                      <a:pt x="132104" y="181818"/>
                    </a:cubicBezTo>
                    <a:cubicBezTo>
                      <a:pt x="117587" y="181818"/>
                      <a:pt x="110329" y="186174"/>
                      <a:pt x="111780" y="202146"/>
                    </a:cubicBezTo>
                    <a:cubicBezTo>
                      <a:pt x="113232" y="264583"/>
                      <a:pt x="114684" y="325568"/>
                      <a:pt x="114684" y="388005"/>
                    </a:cubicBezTo>
                    <a:cubicBezTo>
                      <a:pt x="114684" y="412690"/>
                      <a:pt x="114684" y="435922"/>
                      <a:pt x="114684" y="460606"/>
                    </a:cubicBezTo>
                    <a:cubicBezTo>
                      <a:pt x="114684" y="473675"/>
                      <a:pt x="121942" y="480935"/>
                      <a:pt x="135008" y="480935"/>
                    </a:cubicBezTo>
                    <a:cubicBezTo>
                      <a:pt x="195978" y="480935"/>
                      <a:pt x="256949" y="482387"/>
                      <a:pt x="317920" y="480935"/>
                    </a:cubicBezTo>
                    <a:cubicBezTo>
                      <a:pt x="338244" y="480935"/>
                      <a:pt x="348405" y="470771"/>
                      <a:pt x="348405" y="448990"/>
                    </a:cubicBezTo>
                    <a:cubicBezTo>
                      <a:pt x="348405" y="409785"/>
                      <a:pt x="348405" y="367677"/>
                      <a:pt x="348405" y="327020"/>
                    </a:cubicBezTo>
                    <a:close/>
                    <a:moveTo>
                      <a:pt x="223560" y="160038"/>
                    </a:moveTo>
                    <a:cubicBezTo>
                      <a:pt x="223560" y="161490"/>
                      <a:pt x="225011" y="164394"/>
                      <a:pt x="225011" y="165846"/>
                    </a:cubicBezTo>
                    <a:cubicBezTo>
                      <a:pt x="230818" y="162942"/>
                      <a:pt x="236626" y="160038"/>
                      <a:pt x="242432" y="157134"/>
                    </a:cubicBezTo>
                    <a:cubicBezTo>
                      <a:pt x="238077" y="151326"/>
                      <a:pt x="233722" y="145517"/>
                      <a:pt x="229367" y="141161"/>
                    </a:cubicBezTo>
                    <a:cubicBezTo>
                      <a:pt x="220656" y="132449"/>
                      <a:pt x="211947" y="125189"/>
                      <a:pt x="204688" y="116477"/>
                    </a:cubicBezTo>
                    <a:cubicBezTo>
                      <a:pt x="191623" y="99053"/>
                      <a:pt x="174202" y="96149"/>
                      <a:pt x="159685" y="110669"/>
                    </a:cubicBezTo>
                    <a:cubicBezTo>
                      <a:pt x="150976" y="119381"/>
                      <a:pt x="145169" y="130997"/>
                      <a:pt x="139362" y="142613"/>
                    </a:cubicBezTo>
                    <a:cubicBezTo>
                      <a:pt x="132104" y="154230"/>
                      <a:pt x="136459" y="160038"/>
                      <a:pt x="149524" y="160038"/>
                    </a:cubicBezTo>
                    <a:cubicBezTo>
                      <a:pt x="174202" y="160038"/>
                      <a:pt x="198881" y="160038"/>
                      <a:pt x="223560" y="160038"/>
                    </a:cubicBezTo>
                    <a:close/>
                    <a:moveTo>
                      <a:pt x="242432" y="120833"/>
                    </a:moveTo>
                    <a:cubicBezTo>
                      <a:pt x="252594" y="133901"/>
                      <a:pt x="261304" y="145517"/>
                      <a:pt x="270014" y="155682"/>
                    </a:cubicBezTo>
                    <a:cubicBezTo>
                      <a:pt x="274369" y="160038"/>
                      <a:pt x="281627" y="161490"/>
                      <a:pt x="287435" y="162942"/>
                    </a:cubicBezTo>
                    <a:cubicBezTo>
                      <a:pt x="294693" y="162942"/>
                      <a:pt x="301951" y="161490"/>
                      <a:pt x="309210" y="161490"/>
                    </a:cubicBezTo>
                    <a:cubicBezTo>
                      <a:pt x="320823" y="161490"/>
                      <a:pt x="326629" y="155682"/>
                      <a:pt x="325178" y="144065"/>
                    </a:cubicBezTo>
                    <a:cubicBezTo>
                      <a:pt x="325178" y="135353"/>
                      <a:pt x="323727" y="128093"/>
                      <a:pt x="322275" y="120833"/>
                    </a:cubicBezTo>
                    <a:cubicBezTo>
                      <a:pt x="317920" y="99053"/>
                      <a:pt x="303403" y="90341"/>
                      <a:pt x="281627" y="99053"/>
                    </a:cubicBezTo>
                    <a:cubicBezTo>
                      <a:pt x="270014" y="101957"/>
                      <a:pt x="256949" y="112121"/>
                      <a:pt x="242432" y="120833"/>
                    </a:cubicBezTo>
                    <a:close/>
                    <a:moveTo>
                      <a:pt x="313565" y="70012"/>
                    </a:moveTo>
                    <a:cubicBezTo>
                      <a:pt x="322275" y="78724"/>
                      <a:pt x="326629" y="80176"/>
                      <a:pt x="333888" y="70012"/>
                    </a:cubicBezTo>
                    <a:cubicBezTo>
                      <a:pt x="339695" y="61300"/>
                      <a:pt x="348405" y="55492"/>
                      <a:pt x="355663" y="46780"/>
                    </a:cubicBezTo>
                    <a:cubicBezTo>
                      <a:pt x="358567" y="43876"/>
                      <a:pt x="361470" y="36616"/>
                      <a:pt x="360019" y="33712"/>
                    </a:cubicBezTo>
                    <a:cubicBezTo>
                      <a:pt x="358567" y="27904"/>
                      <a:pt x="330985" y="20643"/>
                      <a:pt x="320823" y="23547"/>
                    </a:cubicBezTo>
                    <a:cubicBezTo>
                      <a:pt x="330985" y="40972"/>
                      <a:pt x="325178" y="55492"/>
                      <a:pt x="313565" y="70012"/>
                    </a:cubicBezTo>
                    <a:close/>
                  </a:path>
                </a:pathLst>
              </a:custGeom>
              <a:solidFill>
                <a:srgbClr val="FFFFFF"/>
              </a:solidFill>
              <a:ln w="14514" cap="flat">
                <a:noFill/>
                <a:prstDash val="solid"/>
                <a:miter/>
              </a:ln>
            </p:spPr>
            <p:txBody>
              <a:bodyPr rtlCol="0" anchor="ctr"/>
              <a:lstStyle/>
              <a:p>
                <a:endParaRPr lang="en-US"/>
              </a:p>
            </p:txBody>
          </p:sp>
          <p:sp>
            <p:nvSpPr>
              <p:cNvPr id="20" name="Freeform 63">
                <a:extLst>
                  <a:ext uri="{FF2B5EF4-FFF2-40B4-BE49-F238E27FC236}">
                    <a16:creationId xmlns:a16="http://schemas.microsoft.com/office/drawing/2014/main" id="{86332DF1-ACF9-485F-6281-6BEBC7849819}"/>
                  </a:ext>
                </a:extLst>
              </p:cNvPr>
              <p:cNvSpPr/>
              <p:nvPr/>
            </p:nvSpPr>
            <p:spPr>
              <a:xfrm>
                <a:off x="8652741" y="2782118"/>
                <a:ext cx="56978" cy="234432"/>
              </a:xfrm>
              <a:custGeom>
                <a:avLst/>
                <a:gdLst>
                  <a:gd name="connsiteX0" fmla="*/ 56616 w 56978"/>
                  <a:gd name="connsiteY0" fmla="*/ 118114 h 234432"/>
                  <a:gd name="connsiteX1" fmla="*/ 56616 w 56978"/>
                  <a:gd name="connsiteY1" fmla="*/ 205235 h 234432"/>
                  <a:gd name="connsiteX2" fmla="*/ 31937 w 56978"/>
                  <a:gd name="connsiteY2" fmla="*/ 234276 h 234432"/>
                  <a:gd name="connsiteX3" fmla="*/ 2904 w 56978"/>
                  <a:gd name="connsiteY3" fmla="*/ 211043 h 234432"/>
                  <a:gd name="connsiteX4" fmla="*/ 0 w 56978"/>
                  <a:gd name="connsiteY4" fmla="*/ 193619 h 234432"/>
                  <a:gd name="connsiteX5" fmla="*/ 0 w 56978"/>
                  <a:gd name="connsiteY5" fmla="*/ 33897 h 234432"/>
                  <a:gd name="connsiteX6" fmla="*/ 42099 w 56978"/>
                  <a:gd name="connsiteY6" fmla="*/ 4856 h 234432"/>
                  <a:gd name="connsiteX7" fmla="*/ 55165 w 56978"/>
                  <a:gd name="connsiteY7" fmla="*/ 26637 h 234432"/>
                  <a:gd name="connsiteX8" fmla="*/ 56616 w 56978"/>
                  <a:gd name="connsiteY8" fmla="*/ 118114 h 234432"/>
                  <a:gd name="connsiteX9" fmla="*/ 56616 w 56978"/>
                  <a:gd name="connsiteY9" fmla="*/ 118114 h 234432"/>
                  <a:gd name="connsiteX10" fmla="*/ 21775 w 56978"/>
                  <a:gd name="connsiteY10" fmla="*/ 116662 h 234432"/>
                  <a:gd name="connsiteX11" fmla="*/ 21775 w 56978"/>
                  <a:gd name="connsiteY11" fmla="*/ 116662 h 234432"/>
                  <a:gd name="connsiteX12" fmla="*/ 21775 w 56978"/>
                  <a:gd name="connsiteY12" fmla="*/ 199427 h 234432"/>
                  <a:gd name="connsiteX13" fmla="*/ 29034 w 56978"/>
                  <a:gd name="connsiteY13" fmla="*/ 212496 h 234432"/>
                  <a:gd name="connsiteX14" fmla="*/ 37744 w 56978"/>
                  <a:gd name="connsiteY14" fmla="*/ 199427 h 234432"/>
                  <a:gd name="connsiteX15" fmla="*/ 36292 w 56978"/>
                  <a:gd name="connsiteY15" fmla="*/ 171839 h 234432"/>
                  <a:gd name="connsiteX16" fmla="*/ 37744 w 56978"/>
                  <a:gd name="connsiteY16" fmla="*/ 36801 h 234432"/>
                  <a:gd name="connsiteX17" fmla="*/ 29034 w 56978"/>
                  <a:gd name="connsiteY17" fmla="*/ 23733 h 234432"/>
                  <a:gd name="connsiteX18" fmla="*/ 21775 w 56978"/>
                  <a:gd name="connsiteY18" fmla="*/ 36801 h 234432"/>
                  <a:gd name="connsiteX19" fmla="*/ 21775 w 56978"/>
                  <a:gd name="connsiteY19" fmla="*/ 116662 h 23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978" h="234432">
                    <a:moveTo>
                      <a:pt x="56616" y="118114"/>
                    </a:moveTo>
                    <a:cubicBezTo>
                      <a:pt x="56616" y="147155"/>
                      <a:pt x="56616" y="176195"/>
                      <a:pt x="56616" y="205235"/>
                    </a:cubicBezTo>
                    <a:cubicBezTo>
                      <a:pt x="56616" y="219756"/>
                      <a:pt x="45003" y="234276"/>
                      <a:pt x="31937" y="234276"/>
                    </a:cubicBezTo>
                    <a:cubicBezTo>
                      <a:pt x="18873" y="235728"/>
                      <a:pt x="7258" y="227016"/>
                      <a:pt x="2904" y="211043"/>
                    </a:cubicBezTo>
                    <a:cubicBezTo>
                      <a:pt x="1452" y="205235"/>
                      <a:pt x="0" y="199427"/>
                      <a:pt x="0" y="193619"/>
                    </a:cubicBezTo>
                    <a:cubicBezTo>
                      <a:pt x="0" y="139894"/>
                      <a:pt x="0" y="86169"/>
                      <a:pt x="0" y="33897"/>
                    </a:cubicBezTo>
                    <a:cubicBezTo>
                      <a:pt x="0" y="6308"/>
                      <a:pt x="21775" y="-8212"/>
                      <a:pt x="42099" y="4856"/>
                    </a:cubicBezTo>
                    <a:cubicBezTo>
                      <a:pt x="47906" y="9212"/>
                      <a:pt x="55165" y="19376"/>
                      <a:pt x="55165" y="26637"/>
                    </a:cubicBezTo>
                    <a:cubicBezTo>
                      <a:pt x="58067" y="58581"/>
                      <a:pt x="56616" y="89074"/>
                      <a:pt x="56616" y="118114"/>
                    </a:cubicBezTo>
                    <a:cubicBezTo>
                      <a:pt x="56616" y="118114"/>
                      <a:pt x="56616" y="118114"/>
                      <a:pt x="56616" y="118114"/>
                    </a:cubicBezTo>
                    <a:close/>
                    <a:moveTo>
                      <a:pt x="21775" y="116662"/>
                    </a:moveTo>
                    <a:cubicBezTo>
                      <a:pt x="21775" y="116662"/>
                      <a:pt x="21775" y="116662"/>
                      <a:pt x="21775" y="116662"/>
                    </a:cubicBezTo>
                    <a:cubicBezTo>
                      <a:pt x="21775" y="144250"/>
                      <a:pt x="21775" y="171839"/>
                      <a:pt x="21775" y="199427"/>
                    </a:cubicBezTo>
                    <a:cubicBezTo>
                      <a:pt x="21775" y="203783"/>
                      <a:pt x="26131" y="208139"/>
                      <a:pt x="29034" y="212496"/>
                    </a:cubicBezTo>
                    <a:cubicBezTo>
                      <a:pt x="31937" y="208139"/>
                      <a:pt x="36292" y="203783"/>
                      <a:pt x="37744" y="199427"/>
                    </a:cubicBezTo>
                    <a:cubicBezTo>
                      <a:pt x="39196" y="190715"/>
                      <a:pt x="36292" y="180551"/>
                      <a:pt x="36292" y="171839"/>
                    </a:cubicBezTo>
                    <a:cubicBezTo>
                      <a:pt x="36292" y="126826"/>
                      <a:pt x="37744" y="81813"/>
                      <a:pt x="37744" y="36801"/>
                    </a:cubicBezTo>
                    <a:cubicBezTo>
                      <a:pt x="37744" y="32445"/>
                      <a:pt x="31937" y="28089"/>
                      <a:pt x="29034" y="23733"/>
                    </a:cubicBezTo>
                    <a:cubicBezTo>
                      <a:pt x="26131" y="28089"/>
                      <a:pt x="21775" y="32445"/>
                      <a:pt x="21775" y="36801"/>
                    </a:cubicBezTo>
                    <a:cubicBezTo>
                      <a:pt x="21775" y="62937"/>
                      <a:pt x="21775" y="90526"/>
                      <a:pt x="21775" y="116662"/>
                    </a:cubicBezTo>
                    <a:close/>
                  </a:path>
                </a:pathLst>
              </a:custGeom>
              <a:solidFill>
                <a:srgbClr val="FFFFFF"/>
              </a:solidFill>
              <a:ln w="14514" cap="flat">
                <a:noFill/>
                <a:prstDash val="solid"/>
                <a:miter/>
              </a:ln>
            </p:spPr>
            <p:txBody>
              <a:bodyPr rtlCol="0" anchor="ctr"/>
              <a:lstStyle/>
              <a:p>
                <a:endParaRPr lang="en-US"/>
              </a:p>
            </p:txBody>
          </p:sp>
          <p:sp>
            <p:nvSpPr>
              <p:cNvPr id="21" name="Freeform 64">
                <a:extLst>
                  <a:ext uri="{FF2B5EF4-FFF2-40B4-BE49-F238E27FC236}">
                    <a16:creationId xmlns:a16="http://schemas.microsoft.com/office/drawing/2014/main" id="{C9A2BC24-CEB5-EBC7-DFA9-71B02B13F5D5}"/>
                  </a:ext>
                </a:extLst>
              </p:cNvPr>
              <p:cNvSpPr/>
              <p:nvPr/>
            </p:nvSpPr>
            <p:spPr>
              <a:xfrm>
                <a:off x="8764521" y="2783845"/>
                <a:ext cx="53349" cy="234450"/>
              </a:xfrm>
              <a:custGeom>
                <a:avLst/>
                <a:gdLst>
                  <a:gd name="connsiteX0" fmla="*/ 52261 w 53349"/>
                  <a:gd name="connsiteY0" fmla="*/ 119292 h 234450"/>
                  <a:gd name="connsiteX1" fmla="*/ 52261 w 53349"/>
                  <a:gd name="connsiteY1" fmla="*/ 207865 h 234450"/>
                  <a:gd name="connsiteX2" fmla="*/ 30486 w 53349"/>
                  <a:gd name="connsiteY2" fmla="*/ 234001 h 234450"/>
                  <a:gd name="connsiteX3" fmla="*/ 1452 w 53349"/>
                  <a:gd name="connsiteY3" fmla="*/ 212221 h 234450"/>
                  <a:gd name="connsiteX4" fmla="*/ 0 w 53349"/>
                  <a:gd name="connsiteY4" fmla="*/ 193345 h 234450"/>
                  <a:gd name="connsiteX5" fmla="*/ 0 w 53349"/>
                  <a:gd name="connsiteY5" fmla="*/ 37978 h 234450"/>
                  <a:gd name="connsiteX6" fmla="*/ 7258 w 53349"/>
                  <a:gd name="connsiteY6" fmla="*/ 10390 h 234450"/>
                  <a:gd name="connsiteX7" fmla="*/ 30486 w 53349"/>
                  <a:gd name="connsiteY7" fmla="*/ 226 h 234450"/>
                  <a:gd name="connsiteX8" fmla="*/ 52261 w 53349"/>
                  <a:gd name="connsiteY8" fmla="*/ 27814 h 234450"/>
                  <a:gd name="connsiteX9" fmla="*/ 52261 w 53349"/>
                  <a:gd name="connsiteY9" fmla="*/ 119292 h 234450"/>
                  <a:gd name="connsiteX10" fmla="*/ 52261 w 53349"/>
                  <a:gd name="connsiteY10" fmla="*/ 119292 h 234450"/>
                  <a:gd name="connsiteX11" fmla="*/ 20324 w 53349"/>
                  <a:gd name="connsiteY11" fmla="*/ 119292 h 234450"/>
                  <a:gd name="connsiteX12" fmla="*/ 18872 w 53349"/>
                  <a:gd name="connsiteY12" fmla="*/ 119292 h 234450"/>
                  <a:gd name="connsiteX13" fmla="*/ 18872 w 53349"/>
                  <a:gd name="connsiteY13" fmla="*/ 197701 h 234450"/>
                  <a:gd name="connsiteX14" fmla="*/ 26130 w 53349"/>
                  <a:gd name="connsiteY14" fmla="*/ 210769 h 234450"/>
                  <a:gd name="connsiteX15" fmla="*/ 34841 w 53349"/>
                  <a:gd name="connsiteY15" fmla="*/ 197701 h 234450"/>
                  <a:gd name="connsiteX16" fmla="*/ 34841 w 53349"/>
                  <a:gd name="connsiteY16" fmla="*/ 188989 h 234450"/>
                  <a:gd name="connsiteX17" fmla="*/ 33389 w 53349"/>
                  <a:gd name="connsiteY17" fmla="*/ 35074 h 234450"/>
                  <a:gd name="connsiteX18" fmla="*/ 29034 w 53349"/>
                  <a:gd name="connsiteY18" fmla="*/ 23458 h 234450"/>
                  <a:gd name="connsiteX19" fmla="*/ 20324 w 53349"/>
                  <a:gd name="connsiteY19" fmla="*/ 35074 h 234450"/>
                  <a:gd name="connsiteX20" fmla="*/ 20324 w 53349"/>
                  <a:gd name="connsiteY20" fmla="*/ 119292 h 23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9" h="234450">
                    <a:moveTo>
                      <a:pt x="52261" y="119292"/>
                    </a:moveTo>
                    <a:cubicBezTo>
                      <a:pt x="52261" y="148332"/>
                      <a:pt x="52261" y="178824"/>
                      <a:pt x="52261" y="207865"/>
                    </a:cubicBezTo>
                    <a:cubicBezTo>
                      <a:pt x="52261" y="223837"/>
                      <a:pt x="43551" y="231097"/>
                      <a:pt x="30486" y="234001"/>
                    </a:cubicBezTo>
                    <a:cubicBezTo>
                      <a:pt x="18872" y="236905"/>
                      <a:pt x="4355" y="225289"/>
                      <a:pt x="1452" y="212221"/>
                    </a:cubicBezTo>
                    <a:cubicBezTo>
                      <a:pt x="0" y="206413"/>
                      <a:pt x="0" y="199153"/>
                      <a:pt x="0" y="193345"/>
                    </a:cubicBezTo>
                    <a:cubicBezTo>
                      <a:pt x="0" y="141072"/>
                      <a:pt x="0" y="90251"/>
                      <a:pt x="0" y="37978"/>
                    </a:cubicBezTo>
                    <a:cubicBezTo>
                      <a:pt x="0" y="29266"/>
                      <a:pt x="1452" y="17650"/>
                      <a:pt x="7258" y="10390"/>
                    </a:cubicBezTo>
                    <a:cubicBezTo>
                      <a:pt x="11613" y="4582"/>
                      <a:pt x="23228" y="-1226"/>
                      <a:pt x="30486" y="226"/>
                    </a:cubicBezTo>
                    <a:cubicBezTo>
                      <a:pt x="42099" y="3130"/>
                      <a:pt x="53713" y="11842"/>
                      <a:pt x="52261" y="27814"/>
                    </a:cubicBezTo>
                    <a:cubicBezTo>
                      <a:pt x="53713" y="56855"/>
                      <a:pt x="53713" y="87347"/>
                      <a:pt x="52261" y="119292"/>
                    </a:cubicBezTo>
                    <a:cubicBezTo>
                      <a:pt x="53713" y="119292"/>
                      <a:pt x="53713" y="119292"/>
                      <a:pt x="52261" y="119292"/>
                    </a:cubicBezTo>
                    <a:close/>
                    <a:moveTo>
                      <a:pt x="20324" y="119292"/>
                    </a:moveTo>
                    <a:cubicBezTo>
                      <a:pt x="20324" y="119292"/>
                      <a:pt x="18872" y="119292"/>
                      <a:pt x="18872" y="119292"/>
                    </a:cubicBezTo>
                    <a:cubicBezTo>
                      <a:pt x="18872" y="145428"/>
                      <a:pt x="18872" y="171564"/>
                      <a:pt x="18872" y="197701"/>
                    </a:cubicBezTo>
                    <a:cubicBezTo>
                      <a:pt x="18872" y="202057"/>
                      <a:pt x="23228" y="206413"/>
                      <a:pt x="26130" y="210769"/>
                    </a:cubicBezTo>
                    <a:cubicBezTo>
                      <a:pt x="29034" y="206413"/>
                      <a:pt x="33389" y="202057"/>
                      <a:pt x="34841" y="197701"/>
                    </a:cubicBezTo>
                    <a:cubicBezTo>
                      <a:pt x="36292" y="194797"/>
                      <a:pt x="34841" y="191893"/>
                      <a:pt x="34841" y="188989"/>
                    </a:cubicBezTo>
                    <a:cubicBezTo>
                      <a:pt x="34841" y="138168"/>
                      <a:pt x="34841" y="85895"/>
                      <a:pt x="33389" y="35074"/>
                    </a:cubicBezTo>
                    <a:cubicBezTo>
                      <a:pt x="33389" y="30718"/>
                      <a:pt x="30486" y="26362"/>
                      <a:pt x="29034" y="23458"/>
                    </a:cubicBezTo>
                    <a:cubicBezTo>
                      <a:pt x="26130" y="27814"/>
                      <a:pt x="20324" y="30718"/>
                      <a:pt x="20324" y="35074"/>
                    </a:cubicBezTo>
                    <a:cubicBezTo>
                      <a:pt x="20324" y="61211"/>
                      <a:pt x="20324" y="90251"/>
                      <a:pt x="20324" y="119292"/>
                    </a:cubicBezTo>
                    <a:close/>
                  </a:path>
                </a:pathLst>
              </a:custGeom>
              <a:solidFill>
                <a:srgbClr val="FFFFFF"/>
              </a:solidFill>
              <a:ln w="14514" cap="flat">
                <a:noFill/>
                <a:prstDash val="solid"/>
                <a:miter/>
              </a:ln>
            </p:spPr>
            <p:txBody>
              <a:bodyPr rtlCol="0" anchor="ctr"/>
              <a:lstStyle/>
              <a:p>
                <a:endParaRPr lang="en-US"/>
              </a:p>
            </p:txBody>
          </p:sp>
        </p:grpSp>
        <p:sp>
          <p:nvSpPr>
            <p:cNvPr id="14" name="Text Placeholder 3">
              <a:extLst>
                <a:ext uri="{FF2B5EF4-FFF2-40B4-BE49-F238E27FC236}">
                  <a16:creationId xmlns:a16="http://schemas.microsoft.com/office/drawing/2014/main" id="{850A0F52-C235-8BEE-D096-94BE964E6BB4}"/>
                </a:ext>
              </a:extLst>
            </p:cNvPr>
            <p:cNvSpPr txBox="1">
              <a:spLocks/>
            </p:cNvSpPr>
            <p:nvPr/>
          </p:nvSpPr>
          <p:spPr>
            <a:xfrm>
              <a:off x="8629127" y="3660398"/>
              <a:ext cx="1838247" cy="1570727"/>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520"/>
                </a:lnSpc>
                <a:spcBef>
                  <a:spcPts val="0"/>
                </a:spcBef>
              </a:pPr>
              <a:r>
                <a:rPr lang="en-US" dirty="0"/>
                <a:t>FARM TO FORK</a:t>
              </a:r>
              <a:endParaRPr lang="en-IE" dirty="0"/>
            </a:p>
          </p:txBody>
        </p:sp>
        <p:sp>
          <p:nvSpPr>
            <p:cNvPr id="15" name="Text Placeholder 3">
              <a:extLst>
                <a:ext uri="{FF2B5EF4-FFF2-40B4-BE49-F238E27FC236}">
                  <a16:creationId xmlns:a16="http://schemas.microsoft.com/office/drawing/2014/main" id="{4CDA2990-47EE-78DA-3175-3A8B1C4CDF5F}"/>
                </a:ext>
              </a:extLst>
            </p:cNvPr>
            <p:cNvSpPr txBox="1">
              <a:spLocks/>
            </p:cNvSpPr>
            <p:nvPr/>
          </p:nvSpPr>
          <p:spPr>
            <a:xfrm>
              <a:off x="9970508" y="2742763"/>
              <a:ext cx="1201272" cy="130633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SUSTAINABLE FOOD PRODUCTION</a:t>
              </a:r>
              <a:endParaRPr lang="en-IE" sz="1150" dirty="0">
                <a:solidFill>
                  <a:schemeClr val="bg1"/>
                </a:solidFill>
              </a:endParaRPr>
            </a:p>
          </p:txBody>
        </p:sp>
        <p:sp>
          <p:nvSpPr>
            <p:cNvPr id="16" name="Text Placeholder 3">
              <a:extLst>
                <a:ext uri="{FF2B5EF4-FFF2-40B4-BE49-F238E27FC236}">
                  <a16:creationId xmlns:a16="http://schemas.microsoft.com/office/drawing/2014/main" id="{BC352BAD-A53B-78AE-A22D-BC6B657BC11B}"/>
                </a:ext>
              </a:extLst>
            </p:cNvPr>
            <p:cNvSpPr txBox="1">
              <a:spLocks/>
            </p:cNvSpPr>
            <p:nvPr/>
          </p:nvSpPr>
          <p:spPr>
            <a:xfrm>
              <a:off x="7869778" y="4920058"/>
              <a:ext cx="1201272" cy="130633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SUSTAINABLE FOOD CONSUMPTION</a:t>
              </a:r>
              <a:endParaRPr lang="en-IE" sz="1150" dirty="0">
                <a:solidFill>
                  <a:schemeClr val="bg1"/>
                </a:solidFill>
              </a:endParaRPr>
            </a:p>
          </p:txBody>
        </p:sp>
        <p:sp>
          <p:nvSpPr>
            <p:cNvPr id="17" name="Text Placeholder 3">
              <a:extLst>
                <a:ext uri="{FF2B5EF4-FFF2-40B4-BE49-F238E27FC236}">
                  <a16:creationId xmlns:a16="http://schemas.microsoft.com/office/drawing/2014/main" id="{7598A368-9ABE-5744-1FE9-AB5818951EA1}"/>
                </a:ext>
              </a:extLst>
            </p:cNvPr>
            <p:cNvSpPr txBox="1">
              <a:spLocks/>
            </p:cNvSpPr>
            <p:nvPr/>
          </p:nvSpPr>
          <p:spPr>
            <a:xfrm>
              <a:off x="10094693" y="4818627"/>
              <a:ext cx="1201272" cy="130633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SUSTAINABLE FOOD PROCESSING + DISTRIBUTION</a:t>
              </a:r>
              <a:endParaRPr lang="en-IE" sz="1150" dirty="0">
                <a:solidFill>
                  <a:schemeClr val="bg1"/>
                </a:solidFill>
              </a:endParaRPr>
            </a:p>
          </p:txBody>
        </p:sp>
        <p:sp>
          <p:nvSpPr>
            <p:cNvPr id="18" name="Text Placeholder 3">
              <a:extLst>
                <a:ext uri="{FF2B5EF4-FFF2-40B4-BE49-F238E27FC236}">
                  <a16:creationId xmlns:a16="http://schemas.microsoft.com/office/drawing/2014/main" id="{301AE667-79ED-FC5F-D1E1-F20E34D9002B}"/>
                </a:ext>
              </a:extLst>
            </p:cNvPr>
            <p:cNvSpPr txBox="1">
              <a:spLocks/>
            </p:cNvSpPr>
            <p:nvPr/>
          </p:nvSpPr>
          <p:spPr>
            <a:xfrm>
              <a:off x="8077146" y="2618962"/>
              <a:ext cx="1201272" cy="130633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FOOD LOSS + WASTE PREVENTION</a:t>
              </a:r>
              <a:endParaRPr lang="en-IE" sz="1150" dirty="0">
                <a:solidFill>
                  <a:schemeClr val="bg1"/>
                </a:solidFill>
              </a:endParaRPr>
            </a:p>
          </p:txBody>
        </p:sp>
      </p:grpSp>
    </p:spTree>
    <p:extLst>
      <p:ext uri="{BB962C8B-B14F-4D97-AF65-F5344CB8AC3E}">
        <p14:creationId xmlns:p14="http://schemas.microsoft.com/office/powerpoint/2010/main" val="692189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EC2E565-E7BE-8D62-FCCD-FBFE7E7E5B5B}"/>
              </a:ext>
            </a:extLst>
          </p:cNvPr>
          <p:cNvSpPr>
            <a:spLocks noGrp="1"/>
          </p:cNvSpPr>
          <p:nvPr>
            <p:ph type="pic" sz="quarter" idx="15"/>
          </p:nvPr>
        </p:nvSpPr>
        <p:spPr/>
      </p:sp>
      <p:sp>
        <p:nvSpPr>
          <p:cNvPr id="3" name="Text Placeholder 2">
            <a:extLst>
              <a:ext uri="{FF2B5EF4-FFF2-40B4-BE49-F238E27FC236}">
                <a16:creationId xmlns:a16="http://schemas.microsoft.com/office/drawing/2014/main" id="{BA966B68-CD68-084D-EBC0-CD813640BC48}"/>
              </a:ext>
            </a:extLst>
          </p:cNvPr>
          <p:cNvSpPr>
            <a:spLocks noGrp="1"/>
          </p:cNvSpPr>
          <p:nvPr>
            <p:ph type="body" sz="quarter" idx="13"/>
          </p:nvPr>
        </p:nvSpPr>
        <p:spPr>
          <a:xfrm>
            <a:off x="447065" y="521060"/>
            <a:ext cx="11329965" cy="914202"/>
          </a:xfrm>
        </p:spPr>
        <p:txBody>
          <a:bodyPr anchor="ctr">
            <a:normAutofit fontScale="85000" lnSpcReduction="20000"/>
          </a:bodyPr>
          <a:lstStyle/>
          <a:p>
            <a:pPr algn="l"/>
            <a:r>
              <a:rPr lang="en-IE" b="1" dirty="0"/>
              <a:t>Learner Exercise </a:t>
            </a:r>
          </a:p>
          <a:p>
            <a:pPr algn="l"/>
            <a:r>
              <a:rPr lang="en-IE" dirty="0"/>
              <a:t>Want to Deepen your Learning About Cultural Heritage?              </a:t>
            </a:r>
          </a:p>
        </p:txBody>
      </p:sp>
      <p:sp>
        <p:nvSpPr>
          <p:cNvPr id="4" name="Google Shape;433;p8">
            <a:extLst>
              <a:ext uri="{FF2B5EF4-FFF2-40B4-BE49-F238E27FC236}">
                <a16:creationId xmlns:a16="http://schemas.microsoft.com/office/drawing/2014/main" id="{A04E7BD2-311E-20A3-9B33-9FA799109313}"/>
              </a:ext>
            </a:extLst>
          </p:cNvPr>
          <p:cNvSpPr txBox="1">
            <a:spLocks/>
          </p:cNvSpPr>
          <p:nvPr/>
        </p:nvSpPr>
        <p:spPr>
          <a:xfrm>
            <a:off x="447064" y="2167639"/>
            <a:ext cx="4624665" cy="3392759"/>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Clr>
                <a:srgbClr val="033637"/>
              </a:buClr>
              <a:buSzPts val="2400"/>
              <a:buFont typeface="Arial"/>
              <a:buNone/>
            </a:pPr>
            <a:r>
              <a:rPr lang="en-US" dirty="0">
                <a:solidFill>
                  <a:srgbClr val="60220F"/>
                </a:solidFill>
              </a:rPr>
              <a:t>Read this report to gain a better understanding of why Cultural Heritage is so important.</a:t>
            </a:r>
          </a:p>
          <a:p>
            <a:pPr>
              <a:buClr>
                <a:srgbClr val="033637"/>
              </a:buClr>
              <a:buSzPts val="2400"/>
              <a:buFont typeface="Arial"/>
              <a:buNone/>
            </a:pPr>
            <a:r>
              <a:rPr lang="en-US" u="sng" dirty="0">
                <a:solidFill>
                  <a:srgbClr val="6D6A3A"/>
                </a:solidFill>
                <a:hlinkClick r:id="rId2">
                  <a:extLst>
                    <a:ext uri="{A12FA001-AC4F-418D-AE19-62706E023703}">
                      <ahyp:hlinkClr xmlns:ahyp="http://schemas.microsoft.com/office/drawing/2018/hyperlinkcolor" val="tx"/>
                    </a:ext>
                  </a:extLst>
                </a:hlinkClick>
              </a:rPr>
              <a:t>Berlin-Call-Action-Eng.pdf (europanostra.org)</a:t>
            </a:r>
            <a:endParaRPr lang="en-US" dirty="0">
              <a:solidFill>
                <a:srgbClr val="6D6A3A"/>
              </a:solidFill>
            </a:endParaRPr>
          </a:p>
        </p:txBody>
      </p:sp>
      <p:pic>
        <p:nvPicPr>
          <p:cNvPr id="6" name="Picture 5">
            <a:hlinkClick r:id="rId2"/>
            <a:extLst>
              <a:ext uri="{FF2B5EF4-FFF2-40B4-BE49-F238E27FC236}">
                <a16:creationId xmlns:a16="http://schemas.microsoft.com/office/drawing/2014/main" id="{31890612-FA2D-3FCE-B5B6-503FCDAB3361}"/>
              </a:ext>
            </a:extLst>
          </p:cNvPr>
          <p:cNvPicPr>
            <a:picLocks noChangeAspect="1"/>
          </p:cNvPicPr>
          <p:nvPr/>
        </p:nvPicPr>
        <p:blipFill>
          <a:blip r:embed="rId3"/>
          <a:stretch>
            <a:fillRect/>
          </a:stretch>
        </p:blipFill>
        <p:spPr>
          <a:xfrm>
            <a:off x="5388464" y="1877209"/>
            <a:ext cx="5754457" cy="3683189"/>
          </a:xfrm>
          <a:prstGeom prst="rect">
            <a:avLst/>
          </a:prstGeom>
        </p:spPr>
      </p:pic>
    </p:spTree>
    <p:extLst>
      <p:ext uri="{BB962C8B-B14F-4D97-AF65-F5344CB8AC3E}">
        <p14:creationId xmlns:p14="http://schemas.microsoft.com/office/powerpoint/2010/main" val="3781890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B6D682-1022-DC07-D148-6E6108603022}"/>
              </a:ext>
            </a:extLst>
          </p:cNvPr>
          <p:cNvPicPr>
            <a:picLocks noGrp="1" noChangeAspect="1"/>
          </p:cNvPicPr>
          <p:nvPr>
            <p:ph type="pic" sz="quarter" idx="19"/>
          </p:nvPr>
        </p:nvPicPr>
        <p:blipFill>
          <a:blip r:embed="rId2"/>
          <a:srcRect t="26" b="26"/>
          <a:stretch>
            <a:fillRect/>
          </a:stretch>
        </p:blipFill>
        <p:spPr>
          <a:prstGeom prst="rect">
            <a:avLst/>
          </a:prstGeom>
        </p:spPr>
      </p:pic>
      <p:sp>
        <p:nvSpPr>
          <p:cNvPr id="4" name="Text Placeholder 2">
            <a:extLst>
              <a:ext uri="{FF2B5EF4-FFF2-40B4-BE49-F238E27FC236}">
                <a16:creationId xmlns:a16="http://schemas.microsoft.com/office/drawing/2014/main" id="{CB4868C6-9BF0-D868-1CC2-930CB1A5A474}"/>
              </a:ext>
            </a:extLst>
          </p:cNvPr>
          <p:cNvSpPr>
            <a:spLocks noGrp="1"/>
          </p:cNvSpPr>
          <p:nvPr>
            <p:ph type="body" sz="quarter" idx="18"/>
          </p:nvPr>
        </p:nvSpPr>
        <p:spPr>
          <a:xfrm>
            <a:off x="447675" y="309563"/>
            <a:ext cx="5815013" cy="4567237"/>
          </a:xfrm>
        </p:spPr>
        <p:txBody>
          <a:bodyPr>
            <a:noAutofit/>
          </a:bodyPr>
          <a:lstStyle/>
          <a:p>
            <a:pPr algn="l">
              <a:lnSpc>
                <a:spcPct val="110000"/>
              </a:lnSpc>
            </a:pPr>
            <a:r>
              <a:rPr lang="en-IE" sz="2300" b="0" dirty="0">
                <a:solidFill>
                  <a:srgbClr val="60220F"/>
                </a:solidFill>
              </a:rPr>
              <a:t>We have shared a lot of material on culture and heritage and a few words like intangible heritage. Please don’t let this scare you off or daunt you. To reiterate, in this course we want to help you create and recognise the value of the work and produce you are already involved in.  You may not be aware of the impact you are having in terms of protecting your region’s heritage through your daily actions!! However, we to highlight how by sharing your journey and story you can use the heritage value of your work as a marketing tool. </a:t>
            </a:r>
          </a:p>
        </p:txBody>
      </p:sp>
      <p:sp>
        <p:nvSpPr>
          <p:cNvPr id="6" name="TextBox 5">
            <a:extLst>
              <a:ext uri="{FF2B5EF4-FFF2-40B4-BE49-F238E27FC236}">
                <a16:creationId xmlns:a16="http://schemas.microsoft.com/office/drawing/2014/main" id="{43E1853E-C162-1BD0-0B0F-EE321605FB7E}"/>
              </a:ext>
            </a:extLst>
          </p:cNvPr>
          <p:cNvSpPr txBox="1"/>
          <p:nvPr/>
        </p:nvSpPr>
        <p:spPr>
          <a:xfrm>
            <a:off x="5829108" y="327901"/>
            <a:ext cx="6165668" cy="671274"/>
          </a:xfrm>
          <a:prstGeom prst="rect">
            <a:avLst/>
          </a:prstGeom>
          <a:noFill/>
        </p:spPr>
        <p:txBody>
          <a:bodyPr wrap="square">
            <a:spAutoFit/>
          </a:bodyPr>
          <a:lstStyle/>
          <a:p>
            <a:pPr algn="r">
              <a:lnSpc>
                <a:spcPct val="110000"/>
              </a:lnSpc>
            </a:pPr>
            <a:r>
              <a:rPr lang="en-IE" sz="3600" b="1" dirty="0">
                <a:solidFill>
                  <a:srgbClr val="60220F"/>
                </a:solidFill>
              </a:rPr>
              <a:t>Time to Regroup</a:t>
            </a:r>
          </a:p>
        </p:txBody>
      </p:sp>
    </p:spTree>
    <p:extLst>
      <p:ext uri="{BB962C8B-B14F-4D97-AF65-F5344CB8AC3E}">
        <p14:creationId xmlns:p14="http://schemas.microsoft.com/office/powerpoint/2010/main" val="857211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251460" y="362844"/>
            <a:ext cx="8571854" cy="603631"/>
          </a:xfrm>
        </p:spPr>
        <p:txBody>
          <a:bodyPr>
            <a:normAutofit fontScale="92500"/>
          </a:bodyPr>
          <a:lstStyle/>
          <a:p>
            <a:r>
              <a:rPr lang="en-US" dirty="0"/>
              <a:t>Module 4 Marketing your Smallholder Produce</a:t>
            </a:r>
            <a:endParaRPr lang="en-RU"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p:txBody>
          <a:bodyPr/>
          <a:lstStyle/>
          <a:p>
            <a:r>
              <a:rPr lang="en-IE" b="1" dirty="0"/>
              <a:t>1</a:t>
            </a:r>
            <a:endParaRPr lang="en-RU" b="1" dirty="0"/>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a:ln>
            <a:solidFill>
              <a:schemeClr val="accent1"/>
            </a:solidFill>
          </a:ln>
        </p:spPr>
        <p:txBody>
          <a:bodyPr/>
          <a:lstStyle/>
          <a:p>
            <a:r>
              <a:rPr lang="en-IE" b="1" dirty="0"/>
              <a:t>The Connection between Food and Heritage</a:t>
            </a:r>
            <a:endParaRPr lang="en-RU" b="1" dirty="0"/>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p:txBody>
          <a:bodyPr/>
          <a:lstStyle/>
          <a:p>
            <a:r>
              <a:rPr lang="en-IE" b="1" dirty="0"/>
              <a:t>2</a:t>
            </a:r>
            <a:endParaRPr lang="en-RU" b="1" dirty="0"/>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ln>
            <a:solidFill>
              <a:schemeClr val="accent1"/>
            </a:solidFill>
          </a:ln>
        </p:spPr>
        <p:txBody>
          <a:bodyPr/>
          <a:lstStyle/>
          <a:p>
            <a:r>
              <a:rPr lang="en-IE" b="1" dirty="0"/>
              <a:t>The Heritage Value of your Produce</a:t>
            </a:r>
            <a:endParaRPr lang="en-RU" b="1" dirty="0"/>
          </a:p>
        </p:txBody>
      </p:sp>
      <p:sp>
        <p:nvSpPr>
          <p:cNvPr id="10" name="Text Placeholder 9">
            <a:extLst>
              <a:ext uri="{FF2B5EF4-FFF2-40B4-BE49-F238E27FC236}">
                <a16:creationId xmlns:a16="http://schemas.microsoft.com/office/drawing/2014/main" id="{636DA96F-A929-4744-AD5F-9470E77D59E6}"/>
              </a:ext>
            </a:extLst>
          </p:cNvPr>
          <p:cNvSpPr>
            <a:spLocks noGrp="1"/>
          </p:cNvSpPr>
          <p:nvPr>
            <p:ph type="body" sz="quarter" idx="23"/>
          </p:nvPr>
        </p:nvSpPr>
        <p:spPr/>
        <p:txBody>
          <a:bodyPr/>
          <a:lstStyle/>
          <a:p>
            <a:r>
              <a:rPr lang="en-IE" b="1" dirty="0"/>
              <a:t>3</a:t>
            </a:r>
            <a:endParaRPr lang="en-RU" b="1" dirty="0"/>
          </a:p>
        </p:txBody>
      </p:sp>
      <p:sp>
        <p:nvSpPr>
          <p:cNvPr id="11" name="Text Placeholder 10">
            <a:extLst>
              <a:ext uri="{FF2B5EF4-FFF2-40B4-BE49-F238E27FC236}">
                <a16:creationId xmlns:a16="http://schemas.microsoft.com/office/drawing/2014/main" id="{9D516B15-FED1-7947-AA84-CA65F13AE2F4}"/>
              </a:ext>
            </a:extLst>
          </p:cNvPr>
          <p:cNvSpPr>
            <a:spLocks noGrp="1"/>
          </p:cNvSpPr>
          <p:nvPr>
            <p:ph type="body" sz="quarter" idx="24"/>
          </p:nvPr>
        </p:nvSpPr>
        <p:spPr>
          <a:ln>
            <a:solidFill>
              <a:schemeClr val="accent1"/>
            </a:solidFill>
          </a:ln>
        </p:spPr>
        <p:txBody>
          <a:bodyPr/>
          <a:lstStyle/>
          <a:p>
            <a:r>
              <a:rPr lang="en-IE" b="1" dirty="0"/>
              <a:t>Winning Communication through Story-telling</a:t>
            </a:r>
            <a:endParaRPr lang="en-RU" b="1" dirty="0"/>
          </a:p>
        </p:txBody>
      </p:sp>
      <p:sp>
        <p:nvSpPr>
          <p:cNvPr id="12" name="Text Placeholder 11">
            <a:extLst>
              <a:ext uri="{FF2B5EF4-FFF2-40B4-BE49-F238E27FC236}">
                <a16:creationId xmlns:a16="http://schemas.microsoft.com/office/drawing/2014/main" id="{0EA5DDAE-FEC8-CC40-BB2B-DE21A93B7A9D}"/>
              </a:ext>
            </a:extLst>
          </p:cNvPr>
          <p:cNvSpPr>
            <a:spLocks noGrp="1"/>
          </p:cNvSpPr>
          <p:nvPr>
            <p:ph type="body" sz="quarter" idx="25"/>
          </p:nvPr>
        </p:nvSpPr>
        <p:spPr/>
        <p:txBody>
          <a:bodyPr/>
          <a:lstStyle/>
          <a:p>
            <a:r>
              <a:rPr lang="en-IE" b="1" dirty="0"/>
              <a:t>4</a:t>
            </a:r>
            <a:endParaRPr lang="en-RU" b="1" dirty="0"/>
          </a:p>
        </p:txBody>
      </p:sp>
      <p:sp>
        <p:nvSpPr>
          <p:cNvPr id="13" name="Text Placeholder 12">
            <a:extLst>
              <a:ext uri="{FF2B5EF4-FFF2-40B4-BE49-F238E27FC236}">
                <a16:creationId xmlns:a16="http://schemas.microsoft.com/office/drawing/2014/main" id="{BFB3E8E0-B3D2-FF42-AC9F-4A40C15E7E6C}"/>
              </a:ext>
            </a:extLst>
          </p:cNvPr>
          <p:cNvSpPr>
            <a:spLocks noGrp="1"/>
          </p:cNvSpPr>
          <p:nvPr>
            <p:ph type="body" sz="quarter" idx="26"/>
          </p:nvPr>
        </p:nvSpPr>
        <p:spPr>
          <a:ln>
            <a:solidFill>
              <a:schemeClr val="accent1"/>
            </a:solidFill>
          </a:ln>
        </p:spPr>
        <p:txBody>
          <a:bodyPr/>
          <a:lstStyle/>
          <a:p>
            <a:r>
              <a:rPr lang="en-IE" b="1" dirty="0"/>
              <a:t>Creating Experiences on your Smallholding </a:t>
            </a:r>
            <a:endParaRPr lang="en-RU" b="1" dirty="0"/>
          </a:p>
        </p:txBody>
      </p:sp>
      <p:sp>
        <p:nvSpPr>
          <p:cNvPr id="16" name="Text Placeholder 3">
            <a:extLst>
              <a:ext uri="{FF2B5EF4-FFF2-40B4-BE49-F238E27FC236}">
                <a16:creationId xmlns:a16="http://schemas.microsoft.com/office/drawing/2014/main" id="{34592A6E-7FD0-7909-84F7-B8F5873906C5}"/>
              </a:ext>
            </a:extLst>
          </p:cNvPr>
          <p:cNvSpPr>
            <a:spLocks noGrp="1"/>
          </p:cNvSpPr>
          <p:nvPr>
            <p:ph type="body" sz="quarter" idx="18"/>
          </p:nvPr>
        </p:nvSpPr>
        <p:spPr>
          <a:xfrm>
            <a:off x="618565" y="1467725"/>
            <a:ext cx="5648165" cy="4592637"/>
          </a:xfrm>
        </p:spPr>
        <p:txBody>
          <a:bodyPr>
            <a:normAutofit/>
          </a:bodyPr>
          <a:lstStyle/>
          <a:p>
            <a:pPr marL="0" indent="0"/>
            <a:r>
              <a:rPr lang="en-US" dirty="0"/>
              <a:t>In this Module, we start with your Unique Selling Point (USP), the power of local heritage and its connection between food and local heritage.  </a:t>
            </a:r>
          </a:p>
          <a:p>
            <a:pPr marL="0" indent="0"/>
            <a:r>
              <a:rPr lang="en-US" dirty="0"/>
              <a:t>You will learn about the importance of branding,  and how you can benefit from sharing your story and creating a heritage value in marketing terms. </a:t>
            </a:r>
          </a:p>
          <a:p>
            <a:pPr marL="0" indent="0"/>
            <a:r>
              <a:rPr lang="en-US" dirty="0"/>
              <a:t>You will also learn of the benefits of creating customer experiences on your smallholding and how they can enhance your business growth and market share.</a:t>
            </a:r>
          </a:p>
        </p:txBody>
      </p:sp>
    </p:spTree>
    <p:extLst>
      <p:ext uri="{BB962C8B-B14F-4D97-AF65-F5344CB8AC3E}">
        <p14:creationId xmlns:p14="http://schemas.microsoft.com/office/powerpoint/2010/main" val="1828544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3"/>
            <a:ext cx="3791493" cy="2475561"/>
          </a:xfrm>
        </p:spPr>
        <p:txBody>
          <a:bodyPr>
            <a:normAutofit/>
          </a:bodyPr>
          <a:lstStyle/>
          <a:p>
            <a:r>
              <a:rPr lang="en-IE" dirty="0"/>
              <a:t>The Heritage Value of your Produce</a:t>
            </a:r>
            <a:endParaRPr lang="en-RU" dirty="0"/>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IE" dirty="0"/>
              <a:t>02</a:t>
            </a:r>
            <a:endParaRPr lang="en-RU" dirty="0"/>
          </a:p>
        </p:txBody>
      </p:sp>
    </p:spTree>
    <p:extLst>
      <p:ext uri="{BB962C8B-B14F-4D97-AF65-F5344CB8AC3E}">
        <p14:creationId xmlns:p14="http://schemas.microsoft.com/office/powerpoint/2010/main" val="2208268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9EC756-7125-08C4-7E37-A7FF1D1A17CE}"/>
              </a:ext>
            </a:extLst>
          </p:cNvPr>
          <p:cNvSpPr>
            <a:spLocks noGrp="1"/>
          </p:cNvSpPr>
          <p:nvPr>
            <p:ph type="body" sz="quarter" idx="14"/>
          </p:nvPr>
        </p:nvSpPr>
        <p:spPr>
          <a:xfrm>
            <a:off x="11331171" y="3918875"/>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82B46744-C85A-C125-2CF9-D782853A6C88}"/>
              </a:ext>
            </a:extLst>
          </p:cNvPr>
          <p:cNvSpPr>
            <a:spLocks noGrp="1"/>
          </p:cNvSpPr>
          <p:nvPr>
            <p:ph type="body" sz="quarter" idx="13"/>
          </p:nvPr>
        </p:nvSpPr>
        <p:spPr/>
        <p:txBody>
          <a:bodyPr/>
          <a:lstStyle/>
          <a:p>
            <a:r>
              <a:rPr lang="en-US" dirty="0"/>
              <a:t>let the beauty</a:t>
            </a:r>
          </a:p>
          <a:p>
            <a:r>
              <a:rPr lang="en-US" dirty="0"/>
              <a:t> of what you love</a:t>
            </a:r>
          </a:p>
          <a:p>
            <a:r>
              <a:rPr lang="en-US" dirty="0"/>
              <a:t> be what you do.</a:t>
            </a:r>
          </a:p>
          <a:p>
            <a:endParaRPr lang="en-IE" dirty="0"/>
          </a:p>
        </p:txBody>
      </p:sp>
      <p:sp>
        <p:nvSpPr>
          <p:cNvPr id="4" name="Text Placeholder 3">
            <a:extLst>
              <a:ext uri="{FF2B5EF4-FFF2-40B4-BE49-F238E27FC236}">
                <a16:creationId xmlns:a16="http://schemas.microsoft.com/office/drawing/2014/main" id="{D91187AB-1D00-1CC0-EACF-77660D9F33B2}"/>
              </a:ext>
            </a:extLst>
          </p:cNvPr>
          <p:cNvSpPr>
            <a:spLocks noGrp="1"/>
          </p:cNvSpPr>
          <p:nvPr>
            <p:ph type="body" sz="quarter" idx="15"/>
          </p:nvPr>
        </p:nvSpPr>
        <p:spPr>
          <a:xfrm>
            <a:off x="7613378" y="1526253"/>
            <a:ext cx="2613204" cy="1221666"/>
          </a:xfrm>
          <a:noFill/>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A1532470-D777-7473-0737-FA50017D2A87}"/>
              </a:ext>
            </a:extLst>
          </p:cNvPr>
          <p:cNvSpPr>
            <a:spLocks noGrp="1"/>
          </p:cNvSpPr>
          <p:nvPr>
            <p:ph type="body" sz="quarter" idx="18"/>
          </p:nvPr>
        </p:nvSpPr>
        <p:spPr/>
        <p:txBody>
          <a:bodyPr anchor="ctr"/>
          <a:lstStyle/>
          <a:p>
            <a:r>
              <a:rPr lang="en-IE" dirty="0">
                <a:solidFill>
                  <a:srgbClr val="60220F"/>
                </a:solidFill>
              </a:rPr>
              <a:t>Your Heritage &amp; its Value…</a:t>
            </a:r>
          </a:p>
        </p:txBody>
      </p:sp>
      <p:sp>
        <p:nvSpPr>
          <p:cNvPr id="7" name="TextBox 6">
            <a:extLst>
              <a:ext uri="{FF2B5EF4-FFF2-40B4-BE49-F238E27FC236}">
                <a16:creationId xmlns:a16="http://schemas.microsoft.com/office/drawing/2014/main" id="{3DE443DD-22ED-6367-FD68-A9269F09AA80}"/>
              </a:ext>
            </a:extLst>
          </p:cNvPr>
          <p:cNvSpPr txBox="1"/>
          <p:nvPr/>
        </p:nvSpPr>
        <p:spPr>
          <a:xfrm>
            <a:off x="10619117" y="6090249"/>
            <a:ext cx="712054" cy="369332"/>
          </a:xfrm>
          <a:prstGeom prst="rect">
            <a:avLst/>
          </a:prstGeom>
          <a:noFill/>
        </p:spPr>
        <p:txBody>
          <a:bodyPr wrap="none" rtlCol="0">
            <a:spAutoFit/>
          </a:bodyPr>
          <a:lstStyle/>
          <a:p>
            <a:r>
              <a:rPr lang="en-IE" dirty="0">
                <a:solidFill>
                  <a:srgbClr val="6D6A3A"/>
                </a:solidFill>
              </a:rPr>
              <a:t>RUMI</a:t>
            </a:r>
          </a:p>
        </p:txBody>
      </p:sp>
      <p:pic>
        <p:nvPicPr>
          <p:cNvPr id="13" name="Picture Placeholder 12" descr="Misty vineyard">
            <a:extLst>
              <a:ext uri="{FF2B5EF4-FFF2-40B4-BE49-F238E27FC236}">
                <a16:creationId xmlns:a16="http://schemas.microsoft.com/office/drawing/2014/main" id="{8148543E-91CA-8F88-96FE-F2530FEE7C21}"/>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598" r="2598"/>
          <a:stretch>
            <a:fillRect/>
          </a:stretch>
        </p:blipFill>
        <p:spPr/>
      </p:pic>
    </p:spTree>
    <p:extLst>
      <p:ext uri="{BB962C8B-B14F-4D97-AF65-F5344CB8AC3E}">
        <p14:creationId xmlns:p14="http://schemas.microsoft.com/office/powerpoint/2010/main" val="3150844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E9D365-515D-4A37-35B0-F0A69214896A}"/>
              </a:ext>
            </a:extLst>
          </p:cNvPr>
          <p:cNvSpPr>
            <a:spLocks noGrp="1"/>
          </p:cNvSpPr>
          <p:nvPr>
            <p:ph type="body" sz="quarter" idx="16"/>
          </p:nvPr>
        </p:nvSpPr>
        <p:spPr>
          <a:xfrm>
            <a:off x="447065" y="2067342"/>
            <a:ext cx="6482545" cy="4375499"/>
          </a:xfrm>
        </p:spPr>
        <p:txBody>
          <a:bodyPr/>
          <a:lstStyle/>
          <a:p>
            <a:r>
              <a:rPr lang="en-IE" dirty="0"/>
              <a:t>Smallholder Farmers tend to have an intimate relationship with the land and nature. They act in completely opposite ways to industrial farmers.</a:t>
            </a:r>
          </a:p>
          <a:p>
            <a:r>
              <a:rPr lang="en-IE" dirty="0"/>
              <a:t> Smallholders know and understand their land and animals and practice the safeguarding of these resources rather than pushing them to their limits.</a:t>
            </a:r>
          </a:p>
          <a:p>
            <a:r>
              <a:rPr lang="en-IE" dirty="0"/>
              <a:t> They know when their crops or animals need extra attention and they are attempting to act as protectors of biodiversity, in terms of keeping rare and heritage breeds and seeds alive. </a:t>
            </a:r>
          </a:p>
        </p:txBody>
      </p:sp>
      <p:sp>
        <p:nvSpPr>
          <p:cNvPr id="4" name="Text Placeholder 3">
            <a:extLst>
              <a:ext uri="{FF2B5EF4-FFF2-40B4-BE49-F238E27FC236}">
                <a16:creationId xmlns:a16="http://schemas.microsoft.com/office/drawing/2014/main" id="{A835EBF0-3480-A1F7-6A17-AD5F04C24432}"/>
              </a:ext>
            </a:extLst>
          </p:cNvPr>
          <p:cNvSpPr>
            <a:spLocks noGrp="1"/>
          </p:cNvSpPr>
          <p:nvPr>
            <p:ph type="body" sz="quarter" idx="18"/>
          </p:nvPr>
        </p:nvSpPr>
        <p:spPr>
          <a:xfrm>
            <a:off x="0" y="309491"/>
            <a:ext cx="6482545" cy="1210837"/>
          </a:xfrm>
        </p:spPr>
        <p:txBody>
          <a:bodyPr anchor="ctr"/>
          <a:lstStyle/>
          <a:p>
            <a:r>
              <a:rPr lang="en-IE" dirty="0"/>
              <a:t>How Smallholders operate…</a:t>
            </a:r>
          </a:p>
        </p:txBody>
      </p:sp>
      <p:sp>
        <p:nvSpPr>
          <p:cNvPr id="6" name="TextBox 5">
            <a:extLst>
              <a:ext uri="{FF2B5EF4-FFF2-40B4-BE49-F238E27FC236}">
                <a16:creationId xmlns:a16="http://schemas.microsoft.com/office/drawing/2014/main" id="{1477A2BD-9A6B-8FC6-8283-D86AFC4D5655}"/>
              </a:ext>
            </a:extLst>
          </p:cNvPr>
          <p:cNvSpPr txBox="1"/>
          <p:nvPr/>
        </p:nvSpPr>
        <p:spPr>
          <a:xfrm>
            <a:off x="7827392" y="748041"/>
            <a:ext cx="3972910" cy="830997"/>
          </a:xfrm>
          <a:prstGeom prst="rect">
            <a:avLst/>
          </a:prstGeom>
          <a:noFill/>
        </p:spPr>
        <p:txBody>
          <a:bodyPr wrap="square">
            <a:spAutoFit/>
          </a:bodyPr>
          <a:lstStyle/>
          <a:p>
            <a:pPr algn="ctr"/>
            <a:r>
              <a:rPr lang="en-IE" sz="4800" dirty="0">
                <a:solidFill>
                  <a:srgbClr val="60220F"/>
                </a:solidFill>
              </a:rPr>
              <a:t>Smallholders </a:t>
            </a:r>
          </a:p>
        </p:txBody>
      </p:sp>
      <p:sp>
        <p:nvSpPr>
          <p:cNvPr id="7" name="Flowchart: Alternate Process 6">
            <a:extLst>
              <a:ext uri="{FF2B5EF4-FFF2-40B4-BE49-F238E27FC236}">
                <a16:creationId xmlns:a16="http://schemas.microsoft.com/office/drawing/2014/main" id="{15E18585-5733-D24E-93B5-8281685DBCC4}"/>
              </a:ext>
            </a:extLst>
          </p:cNvPr>
          <p:cNvSpPr/>
          <p:nvPr/>
        </p:nvSpPr>
        <p:spPr>
          <a:xfrm>
            <a:off x="8250621" y="1911047"/>
            <a:ext cx="3126452" cy="1019503"/>
          </a:xfrm>
          <a:prstGeom prst="flowChartAlternateProcess">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bg1"/>
                </a:solidFill>
              </a:rPr>
              <a:t>RESPECT THE LAND &amp; ARE TRUSTWORTHY</a:t>
            </a:r>
          </a:p>
        </p:txBody>
      </p:sp>
      <p:sp>
        <p:nvSpPr>
          <p:cNvPr id="8" name="Flowchart: Alternate Process 7">
            <a:extLst>
              <a:ext uri="{FF2B5EF4-FFF2-40B4-BE49-F238E27FC236}">
                <a16:creationId xmlns:a16="http://schemas.microsoft.com/office/drawing/2014/main" id="{0B371700-B42A-E485-C5E9-06B7524BDC5C}"/>
              </a:ext>
            </a:extLst>
          </p:cNvPr>
          <p:cNvSpPr/>
          <p:nvPr/>
        </p:nvSpPr>
        <p:spPr>
          <a:xfrm>
            <a:off x="8250621" y="3319433"/>
            <a:ext cx="3126452" cy="1019503"/>
          </a:xfrm>
          <a:prstGeom prst="flowChartAlternateProcess">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bg1"/>
                </a:solidFill>
              </a:rPr>
              <a:t>RESPECT THE LOCAL HISTORY &amp; HERITAGE</a:t>
            </a:r>
          </a:p>
        </p:txBody>
      </p:sp>
      <p:sp>
        <p:nvSpPr>
          <p:cNvPr id="9" name="Flowchart: Alternate Process 8">
            <a:extLst>
              <a:ext uri="{FF2B5EF4-FFF2-40B4-BE49-F238E27FC236}">
                <a16:creationId xmlns:a16="http://schemas.microsoft.com/office/drawing/2014/main" id="{4A15E019-18DB-124D-7E1F-71EBF80F5C80}"/>
              </a:ext>
            </a:extLst>
          </p:cNvPr>
          <p:cNvSpPr/>
          <p:nvPr/>
        </p:nvSpPr>
        <p:spPr>
          <a:xfrm>
            <a:off x="8250621" y="4698124"/>
            <a:ext cx="3126452" cy="1019503"/>
          </a:xfrm>
          <a:prstGeom prst="flowChartAlternateProcess">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bg1"/>
                </a:solidFill>
              </a:rPr>
              <a:t>STRIVE TO CREATE BIODIVERSITY &amp; SAFEGUARD THE FUTURE</a:t>
            </a:r>
          </a:p>
        </p:txBody>
      </p:sp>
      <p:sp>
        <p:nvSpPr>
          <p:cNvPr id="2" name="Arrow: Down 1">
            <a:extLst>
              <a:ext uri="{FF2B5EF4-FFF2-40B4-BE49-F238E27FC236}">
                <a16:creationId xmlns:a16="http://schemas.microsoft.com/office/drawing/2014/main" id="{E51E7396-8C50-9414-18B2-5C2A87051FBD}"/>
              </a:ext>
            </a:extLst>
          </p:cNvPr>
          <p:cNvSpPr/>
          <p:nvPr/>
        </p:nvSpPr>
        <p:spPr>
          <a:xfrm>
            <a:off x="9665929" y="1434108"/>
            <a:ext cx="295835" cy="390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50997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omato sauce in jars">
            <a:extLst>
              <a:ext uri="{FF2B5EF4-FFF2-40B4-BE49-F238E27FC236}">
                <a16:creationId xmlns:a16="http://schemas.microsoft.com/office/drawing/2014/main" id="{F82CCAD6-89F7-1BE3-4AB5-73AFCAE2A6E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4927" r="30542"/>
          <a:stretch/>
        </p:blipFill>
        <p:spPr>
          <a:xfrm>
            <a:off x="7340026" y="0"/>
            <a:ext cx="4851974" cy="6858000"/>
          </a:xfrm>
        </p:spPr>
      </p:pic>
      <p:sp>
        <p:nvSpPr>
          <p:cNvPr id="3" name="Text Placeholder 2">
            <a:extLst>
              <a:ext uri="{FF2B5EF4-FFF2-40B4-BE49-F238E27FC236}">
                <a16:creationId xmlns:a16="http://schemas.microsoft.com/office/drawing/2014/main" id="{93D5A25F-DCA6-740B-9DAF-569FEF985FD2}"/>
              </a:ext>
            </a:extLst>
          </p:cNvPr>
          <p:cNvSpPr>
            <a:spLocks noGrp="1"/>
          </p:cNvSpPr>
          <p:nvPr>
            <p:ph type="body" sz="quarter" idx="16"/>
          </p:nvPr>
        </p:nvSpPr>
        <p:spPr>
          <a:xfrm>
            <a:off x="147145" y="1836115"/>
            <a:ext cx="7083972" cy="4038015"/>
          </a:xfrm>
        </p:spPr>
        <p:txBody>
          <a:bodyPr/>
          <a:lstStyle/>
          <a:p>
            <a:r>
              <a:rPr lang="en-IE" dirty="0"/>
              <a:t>Given our volatile economy, it is important that  smallholders like you, seek new ways to increase your holding’s revenue or income.</a:t>
            </a:r>
          </a:p>
          <a:p>
            <a:r>
              <a:rPr lang="en-US" dirty="0"/>
              <a:t>The value of farm products can be increased by cleaning, cooling, cooking, combining, churning, culturing, grinding, extracting, drying, handcrafting, packaging, and distributing.  This is called adding value.</a:t>
            </a:r>
          </a:p>
          <a:p>
            <a:r>
              <a:rPr lang="en-US" dirty="0"/>
              <a:t>A very useful strategy is to communicate your added value is through information and education, informing your customer about your heritage and highlight it to increased the added value of your produce.</a:t>
            </a:r>
            <a:endParaRPr lang="en-IE" dirty="0"/>
          </a:p>
        </p:txBody>
      </p:sp>
      <p:sp>
        <p:nvSpPr>
          <p:cNvPr id="4" name="Text Placeholder 3">
            <a:extLst>
              <a:ext uri="{FF2B5EF4-FFF2-40B4-BE49-F238E27FC236}">
                <a16:creationId xmlns:a16="http://schemas.microsoft.com/office/drawing/2014/main" id="{64886AFB-88B5-B6FF-4299-1404D0FDD621}"/>
              </a:ext>
            </a:extLst>
          </p:cNvPr>
          <p:cNvSpPr>
            <a:spLocks noGrp="1"/>
          </p:cNvSpPr>
          <p:nvPr>
            <p:ph type="body" sz="quarter" idx="18"/>
          </p:nvPr>
        </p:nvSpPr>
        <p:spPr/>
        <p:txBody>
          <a:bodyPr anchor="ctr"/>
          <a:lstStyle/>
          <a:p>
            <a:r>
              <a:rPr lang="en-IE" dirty="0"/>
              <a:t>Adding Value to Farm Produce…</a:t>
            </a:r>
          </a:p>
        </p:txBody>
      </p:sp>
    </p:spTree>
    <p:extLst>
      <p:ext uri="{BB962C8B-B14F-4D97-AF65-F5344CB8AC3E}">
        <p14:creationId xmlns:p14="http://schemas.microsoft.com/office/powerpoint/2010/main" val="2578641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hite and yellow flowers">
            <a:extLst>
              <a:ext uri="{FF2B5EF4-FFF2-40B4-BE49-F238E27FC236}">
                <a16:creationId xmlns:a16="http://schemas.microsoft.com/office/drawing/2014/main" id="{AB53859A-4221-C416-44BE-C85727BA100C}"/>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9129" r="32629"/>
          <a:stretch/>
        </p:blipFill>
        <p:spPr>
          <a:xfrm>
            <a:off x="7340026" y="0"/>
            <a:ext cx="4851974" cy="6858000"/>
          </a:xfrm>
        </p:spPr>
      </p:pic>
      <p:sp>
        <p:nvSpPr>
          <p:cNvPr id="3" name="Text Placeholder 2">
            <a:extLst>
              <a:ext uri="{FF2B5EF4-FFF2-40B4-BE49-F238E27FC236}">
                <a16:creationId xmlns:a16="http://schemas.microsoft.com/office/drawing/2014/main" id="{88E2027B-F769-2604-EA36-DE050FEEE240}"/>
              </a:ext>
            </a:extLst>
          </p:cNvPr>
          <p:cNvSpPr>
            <a:spLocks noGrp="1"/>
          </p:cNvSpPr>
          <p:nvPr>
            <p:ph type="body" sz="quarter" idx="16"/>
          </p:nvPr>
        </p:nvSpPr>
        <p:spPr/>
        <p:txBody>
          <a:bodyPr/>
          <a:lstStyle/>
          <a:p>
            <a:r>
              <a:rPr lang="en-US" dirty="0"/>
              <a:t>We know is possible to increase a smallholder business by adding value to raw agricultural products, but adding value does not come free, </a:t>
            </a:r>
          </a:p>
          <a:p>
            <a:r>
              <a:rPr lang="en-US" dirty="0"/>
              <a:t>It often means doing more work, hiring more staff, buying more machinery or supplies, and complying with more rules and regulations about buildings, processing, packaging and labelling.</a:t>
            </a:r>
          </a:p>
          <a:p>
            <a:endParaRPr lang="en-US" dirty="0"/>
          </a:p>
          <a:p>
            <a:r>
              <a:rPr lang="en-US" sz="2800" b="1" dirty="0"/>
              <a:t>Adding </a:t>
            </a:r>
            <a:r>
              <a:rPr lang="en-US" sz="2800" b="1" u="sng" dirty="0"/>
              <a:t>Heritage</a:t>
            </a:r>
            <a:r>
              <a:rPr lang="en-US" sz="2800" b="1" dirty="0"/>
              <a:t> Value costs less!</a:t>
            </a:r>
            <a:endParaRPr lang="en-IE" sz="2800" b="1" dirty="0"/>
          </a:p>
        </p:txBody>
      </p:sp>
      <p:sp>
        <p:nvSpPr>
          <p:cNvPr id="5" name="Text Placeholder 3">
            <a:extLst>
              <a:ext uri="{FF2B5EF4-FFF2-40B4-BE49-F238E27FC236}">
                <a16:creationId xmlns:a16="http://schemas.microsoft.com/office/drawing/2014/main" id="{4FA28A5E-C7E5-D675-6088-175124D6F61A}"/>
              </a:ext>
            </a:extLst>
          </p:cNvPr>
          <p:cNvSpPr>
            <a:spLocks noGrp="1"/>
          </p:cNvSpPr>
          <p:nvPr>
            <p:ph type="body" sz="quarter" idx="18"/>
          </p:nvPr>
        </p:nvSpPr>
        <p:spPr>
          <a:xfrm>
            <a:off x="447675" y="309563"/>
            <a:ext cx="6481763" cy="1211262"/>
          </a:xfrm>
        </p:spPr>
        <p:txBody>
          <a:bodyPr anchor="ctr"/>
          <a:lstStyle/>
          <a:p>
            <a:r>
              <a:rPr lang="en-IE" dirty="0"/>
              <a:t>Adding Value to Farm Produce…</a:t>
            </a:r>
          </a:p>
        </p:txBody>
      </p:sp>
    </p:spTree>
    <p:extLst>
      <p:ext uri="{BB962C8B-B14F-4D97-AF65-F5344CB8AC3E}">
        <p14:creationId xmlns:p14="http://schemas.microsoft.com/office/powerpoint/2010/main" val="3362057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Vegetables on table">
            <a:extLst>
              <a:ext uri="{FF2B5EF4-FFF2-40B4-BE49-F238E27FC236}">
                <a16:creationId xmlns:a16="http://schemas.microsoft.com/office/drawing/2014/main" id="{CD46DC1C-FB74-5E84-BD09-A4A0BA65EAC5}"/>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r="52840"/>
          <a:stretch/>
        </p:blipFill>
        <p:spPr>
          <a:xfrm>
            <a:off x="7340026" y="0"/>
            <a:ext cx="4851974" cy="6858000"/>
          </a:xfrm>
        </p:spPr>
      </p:pic>
      <p:sp>
        <p:nvSpPr>
          <p:cNvPr id="3" name="Text Placeholder 2">
            <a:extLst>
              <a:ext uri="{FF2B5EF4-FFF2-40B4-BE49-F238E27FC236}">
                <a16:creationId xmlns:a16="http://schemas.microsoft.com/office/drawing/2014/main" id="{CA8E4693-3EEF-2752-6F90-21BF54AF893C}"/>
              </a:ext>
            </a:extLst>
          </p:cNvPr>
          <p:cNvSpPr>
            <a:spLocks noGrp="1"/>
          </p:cNvSpPr>
          <p:nvPr>
            <p:ph type="body" sz="quarter" idx="16"/>
          </p:nvPr>
        </p:nvSpPr>
        <p:spPr>
          <a:xfrm>
            <a:off x="312870" y="2067342"/>
            <a:ext cx="6750934" cy="4038015"/>
          </a:xfrm>
        </p:spPr>
        <p:txBody>
          <a:bodyPr/>
          <a:lstStyle/>
          <a:p>
            <a:r>
              <a:rPr lang="en-US" dirty="0"/>
              <a:t>Luxury brands have long relied on heritage and legacy to convey value, with story-of-origin marketing directly boosting brand strength perception. </a:t>
            </a:r>
          </a:p>
          <a:p>
            <a:r>
              <a:rPr lang="en-US" b="1" dirty="0"/>
              <a:t>The heritage aspect adds associations of depth, authenticity and credibility to the value perception </a:t>
            </a:r>
            <a:r>
              <a:rPr lang="en-US" dirty="0"/>
              <a:t>of the brand, all contributing to heightened loyalty and acceptance of premium pricing. Your produce should/could be marketed as luxury items. Whether organic or not but typically organic produce is deemed luxury and thus can obtain premium prices.</a:t>
            </a:r>
            <a:endParaRPr lang="en-IE" dirty="0"/>
          </a:p>
        </p:txBody>
      </p:sp>
      <p:sp>
        <p:nvSpPr>
          <p:cNvPr id="4" name="Text Placeholder 3">
            <a:extLst>
              <a:ext uri="{FF2B5EF4-FFF2-40B4-BE49-F238E27FC236}">
                <a16:creationId xmlns:a16="http://schemas.microsoft.com/office/drawing/2014/main" id="{7254C81B-D388-CB99-9233-F9F471DB26D5}"/>
              </a:ext>
            </a:extLst>
          </p:cNvPr>
          <p:cNvSpPr>
            <a:spLocks noGrp="1"/>
          </p:cNvSpPr>
          <p:nvPr>
            <p:ph type="body" sz="quarter" idx="18"/>
          </p:nvPr>
        </p:nvSpPr>
        <p:spPr/>
        <p:txBody>
          <a:bodyPr anchor="ctr"/>
          <a:lstStyle/>
          <a:p>
            <a:r>
              <a:rPr lang="en-IE" dirty="0"/>
              <a:t>Why Heritage?</a:t>
            </a:r>
          </a:p>
        </p:txBody>
      </p:sp>
    </p:spTree>
    <p:extLst>
      <p:ext uri="{BB962C8B-B14F-4D97-AF65-F5344CB8AC3E}">
        <p14:creationId xmlns:p14="http://schemas.microsoft.com/office/powerpoint/2010/main" val="2069789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person passing bowl of green beans to another person across table">
            <a:extLst>
              <a:ext uri="{FF2B5EF4-FFF2-40B4-BE49-F238E27FC236}">
                <a16:creationId xmlns:a16="http://schemas.microsoft.com/office/drawing/2014/main" id="{4D117758-5164-8B69-632D-A414BA99CC71}"/>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6070" r="36726"/>
          <a:stretch/>
        </p:blipFill>
        <p:spPr>
          <a:xfrm>
            <a:off x="7340026" y="0"/>
            <a:ext cx="4851974" cy="6858000"/>
          </a:xfrm>
        </p:spPr>
      </p:pic>
      <p:sp>
        <p:nvSpPr>
          <p:cNvPr id="3" name="Text Placeholder 2">
            <a:extLst>
              <a:ext uri="{FF2B5EF4-FFF2-40B4-BE49-F238E27FC236}">
                <a16:creationId xmlns:a16="http://schemas.microsoft.com/office/drawing/2014/main" id="{B5443620-7DFE-5330-A095-E80ED6D165A1}"/>
              </a:ext>
            </a:extLst>
          </p:cNvPr>
          <p:cNvSpPr>
            <a:spLocks noGrp="1"/>
          </p:cNvSpPr>
          <p:nvPr>
            <p:ph type="body" sz="quarter" idx="16"/>
          </p:nvPr>
        </p:nvSpPr>
        <p:spPr/>
        <p:txBody>
          <a:bodyPr/>
          <a:lstStyle/>
          <a:p>
            <a:r>
              <a:rPr lang="en-US" dirty="0"/>
              <a:t>By actively engaging with your customers, you should aim to build long-lasting </a:t>
            </a:r>
            <a:r>
              <a:rPr lang="en-US" b="1" dirty="0"/>
              <a:t>emotional connections</a:t>
            </a:r>
            <a:r>
              <a:rPr lang="en-US" dirty="0"/>
              <a:t>. Particularly in times of  market volatility, it is the heritage that is the mainstream of value and leverage. A common marketing strategy is to use longevity to underline reliability in core values and performance, by adding heritage or your story of origin you are implying national, historic, and cultural values. Speak to your customers’ emotions and create culturally relevant connections via your storytelling.</a:t>
            </a:r>
          </a:p>
          <a:p>
            <a:r>
              <a:rPr lang="en-US" dirty="0"/>
              <a:t>Let’s learn more of </a:t>
            </a:r>
            <a:r>
              <a:rPr lang="en-US" b="1" dirty="0"/>
              <a:t>HOW </a:t>
            </a:r>
            <a:r>
              <a:rPr lang="en-US" dirty="0"/>
              <a:t>to do this.</a:t>
            </a:r>
          </a:p>
          <a:p>
            <a:pPr algn="r"/>
            <a:r>
              <a:rPr lang="en-US" dirty="0">
                <a:hlinkClick r:id="rId3"/>
              </a:rPr>
              <a:t>Source</a:t>
            </a:r>
            <a:endParaRPr lang="en-IE" dirty="0"/>
          </a:p>
        </p:txBody>
      </p:sp>
      <p:sp>
        <p:nvSpPr>
          <p:cNvPr id="4" name="Text Placeholder 3">
            <a:extLst>
              <a:ext uri="{FF2B5EF4-FFF2-40B4-BE49-F238E27FC236}">
                <a16:creationId xmlns:a16="http://schemas.microsoft.com/office/drawing/2014/main" id="{71673C4B-C860-C38C-7F39-3046336BC73B}"/>
              </a:ext>
            </a:extLst>
          </p:cNvPr>
          <p:cNvSpPr>
            <a:spLocks noGrp="1"/>
          </p:cNvSpPr>
          <p:nvPr>
            <p:ph type="body" sz="quarter" idx="18"/>
          </p:nvPr>
        </p:nvSpPr>
        <p:spPr/>
        <p:txBody>
          <a:bodyPr anchor="ctr"/>
          <a:lstStyle/>
          <a:p>
            <a:r>
              <a:rPr lang="en-IE" dirty="0"/>
              <a:t>How does this work?</a:t>
            </a:r>
          </a:p>
        </p:txBody>
      </p:sp>
    </p:spTree>
    <p:extLst>
      <p:ext uri="{BB962C8B-B14F-4D97-AF65-F5344CB8AC3E}">
        <p14:creationId xmlns:p14="http://schemas.microsoft.com/office/powerpoint/2010/main" val="3642664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2029090" y="1604733"/>
            <a:ext cx="3791493" cy="2777485"/>
          </a:xfrm>
        </p:spPr>
        <p:txBody>
          <a:bodyPr>
            <a:normAutofit/>
          </a:bodyPr>
          <a:lstStyle/>
          <a:p>
            <a:r>
              <a:rPr lang="en-IE" dirty="0"/>
              <a:t>Storytelling as a Marketing Tool</a:t>
            </a:r>
            <a:endParaRPr lang="en-RU" dirty="0"/>
          </a:p>
        </p:txBody>
      </p:sp>
      <p:sp>
        <p:nvSpPr>
          <p:cNvPr id="3" name="Text Placeholder 2">
            <a:extLst>
              <a:ext uri="{FF2B5EF4-FFF2-40B4-BE49-F238E27FC236}">
                <a16:creationId xmlns:a16="http://schemas.microsoft.com/office/drawing/2014/main" id="{EDEE95F3-07C8-6241-8BEC-2AFFF8FA8FBC}"/>
              </a:ext>
            </a:extLst>
          </p:cNvPr>
          <p:cNvSpPr>
            <a:spLocks noGrp="1"/>
          </p:cNvSpPr>
          <p:nvPr>
            <p:ph type="body" sz="quarter" idx="18"/>
          </p:nvPr>
        </p:nvSpPr>
        <p:spPr/>
        <p:txBody>
          <a:bodyPr/>
          <a:lstStyle/>
          <a:p>
            <a:r>
              <a:rPr lang="en-IE" dirty="0"/>
              <a:t>03</a:t>
            </a:r>
            <a:endParaRPr lang="en-RU" dirty="0"/>
          </a:p>
        </p:txBody>
      </p:sp>
    </p:spTree>
    <p:extLst>
      <p:ext uri="{BB962C8B-B14F-4D97-AF65-F5344CB8AC3E}">
        <p14:creationId xmlns:p14="http://schemas.microsoft.com/office/powerpoint/2010/main" val="2140978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5B4964-0ECB-86E6-D906-BC147F4AADCC}"/>
              </a:ext>
            </a:extLst>
          </p:cNvPr>
          <p:cNvSpPr>
            <a:spLocks noGrp="1"/>
          </p:cNvSpPr>
          <p:nvPr>
            <p:ph type="body" sz="quarter" idx="14"/>
          </p:nvPr>
        </p:nvSpPr>
        <p:spPr>
          <a:xfrm>
            <a:off x="11197122" y="4180543"/>
            <a:ext cx="785328" cy="1056986"/>
          </a:xfrm>
        </p:spPr>
        <p:txBody>
          <a:bodyPr>
            <a:normAutofit fontScale="85000" lnSpcReduction="20000"/>
          </a:bodyPr>
          <a:lstStyle/>
          <a:p>
            <a:r>
              <a:rPr lang="en-IE" dirty="0"/>
              <a:t>”</a:t>
            </a:r>
          </a:p>
        </p:txBody>
      </p:sp>
      <p:sp>
        <p:nvSpPr>
          <p:cNvPr id="4" name="Text Placeholder 3">
            <a:extLst>
              <a:ext uri="{FF2B5EF4-FFF2-40B4-BE49-F238E27FC236}">
                <a16:creationId xmlns:a16="http://schemas.microsoft.com/office/drawing/2014/main" id="{E23386BF-183E-9E09-4458-B5852D65BDBF}"/>
              </a:ext>
            </a:extLst>
          </p:cNvPr>
          <p:cNvSpPr>
            <a:spLocks noGrp="1"/>
          </p:cNvSpPr>
          <p:nvPr>
            <p:ph type="body" sz="quarter" idx="15"/>
          </p:nvPr>
        </p:nvSpPr>
        <p:spPr>
          <a:xfrm>
            <a:off x="7440880" y="1795463"/>
            <a:ext cx="2613204" cy="1221666"/>
          </a:xfrm>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C6FEC1F3-5A62-C8B0-713A-4CE2494877F5}"/>
              </a:ext>
            </a:extLst>
          </p:cNvPr>
          <p:cNvSpPr>
            <a:spLocks noGrp="1"/>
          </p:cNvSpPr>
          <p:nvPr>
            <p:ph type="body" sz="quarter" idx="18"/>
          </p:nvPr>
        </p:nvSpPr>
        <p:spPr/>
        <p:txBody>
          <a:bodyPr anchor="ctr"/>
          <a:lstStyle/>
          <a:p>
            <a:r>
              <a:rPr lang="en-IE" dirty="0"/>
              <a:t>Communicating via Storytelling</a:t>
            </a:r>
          </a:p>
        </p:txBody>
      </p:sp>
      <p:pic>
        <p:nvPicPr>
          <p:cNvPr id="7" name="Picture Placeholder 11">
            <a:extLst>
              <a:ext uri="{FF2B5EF4-FFF2-40B4-BE49-F238E27FC236}">
                <a16:creationId xmlns:a16="http://schemas.microsoft.com/office/drawing/2014/main" id="{E842FE24-B4AA-4DBB-DADC-6BF2598398A2}"/>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t="20458" b="20458"/>
          <a:stretch>
            <a:fillRect/>
          </a:stretch>
        </p:blipFill>
        <p:spPr>
          <a:xfrm>
            <a:off x="447065" y="1553416"/>
            <a:ext cx="6434137" cy="4522787"/>
          </a:xfrm>
        </p:spPr>
      </p:pic>
      <p:sp>
        <p:nvSpPr>
          <p:cNvPr id="8" name="Text Placeholder 2">
            <a:extLst>
              <a:ext uri="{FF2B5EF4-FFF2-40B4-BE49-F238E27FC236}">
                <a16:creationId xmlns:a16="http://schemas.microsoft.com/office/drawing/2014/main" id="{D2FD1DEC-B455-5660-B8B9-F27A6E33348B}"/>
              </a:ext>
            </a:extLst>
          </p:cNvPr>
          <p:cNvSpPr>
            <a:spLocks noGrp="1"/>
          </p:cNvSpPr>
          <p:nvPr>
            <p:ph type="body" sz="quarter" idx="13"/>
          </p:nvPr>
        </p:nvSpPr>
        <p:spPr>
          <a:xfrm>
            <a:off x="7613650" y="1112838"/>
            <a:ext cx="4368800" cy="4494212"/>
          </a:xfrm>
        </p:spPr>
        <p:txBody>
          <a:bodyPr/>
          <a:lstStyle/>
          <a:p>
            <a:r>
              <a:rPr lang="en-US" dirty="0"/>
              <a:t>Communication is the imparting or exchanging of information by speaking, writing or using some other medium</a:t>
            </a:r>
          </a:p>
        </p:txBody>
      </p:sp>
      <p:sp>
        <p:nvSpPr>
          <p:cNvPr id="9" name="TextBox 8">
            <a:extLst>
              <a:ext uri="{FF2B5EF4-FFF2-40B4-BE49-F238E27FC236}">
                <a16:creationId xmlns:a16="http://schemas.microsoft.com/office/drawing/2014/main" id="{ACDDC189-DC23-5EFF-10BA-3D6E4495E3AD}"/>
              </a:ext>
            </a:extLst>
          </p:cNvPr>
          <p:cNvSpPr txBox="1"/>
          <p:nvPr/>
        </p:nvSpPr>
        <p:spPr>
          <a:xfrm>
            <a:off x="10141406" y="5422384"/>
            <a:ext cx="2111432" cy="369332"/>
          </a:xfrm>
          <a:prstGeom prst="rect">
            <a:avLst/>
          </a:prstGeom>
          <a:noFill/>
        </p:spPr>
        <p:txBody>
          <a:bodyPr wrap="square" rtlCol="0">
            <a:spAutoFit/>
          </a:bodyPr>
          <a:lstStyle/>
          <a:p>
            <a:r>
              <a:rPr lang="en-US" dirty="0">
                <a:solidFill>
                  <a:srgbClr val="6D6A3A"/>
                </a:solidFill>
              </a:rPr>
              <a:t>Oxford Dictionary</a:t>
            </a:r>
            <a:endParaRPr lang="en-IE" dirty="0">
              <a:solidFill>
                <a:srgbClr val="6D6A3A"/>
              </a:solidFill>
            </a:endParaRPr>
          </a:p>
        </p:txBody>
      </p:sp>
    </p:spTree>
    <p:extLst>
      <p:ext uri="{BB962C8B-B14F-4D97-AF65-F5344CB8AC3E}">
        <p14:creationId xmlns:p14="http://schemas.microsoft.com/office/powerpoint/2010/main" val="1176438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1D2976-0011-3941-FD10-839738A4D82C}"/>
              </a:ext>
            </a:extLst>
          </p:cNvPr>
          <p:cNvSpPr>
            <a:spLocks noGrp="1"/>
          </p:cNvSpPr>
          <p:nvPr>
            <p:ph type="body" sz="quarter" idx="18"/>
          </p:nvPr>
        </p:nvSpPr>
        <p:spPr/>
        <p:txBody>
          <a:bodyPr anchor="ctr"/>
          <a:lstStyle/>
          <a:p>
            <a:r>
              <a:rPr lang="en-IE" dirty="0"/>
              <a:t>The Power of Storytelling…</a:t>
            </a:r>
          </a:p>
        </p:txBody>
      </p:sp>
      <p:sp>
        <p:nvSpPr>
          <p:cNvPr id="5" name="Text Placeholder 4">
            <a:extLst>
              <a:ext uri="{FF2B5EF4-FFF2-40B4-BE49-F238E27FC236}">
                <a16:creationId xmlns:a16="http://schemas.microsoft.com/office/drawing/2014/main" id="{9C3E1BA4-7906-7973-076E-12E536E9D75F}"/>
              </a:ext>
            </a:extLst>
          </p:cNvPr>
          <p:cNvSpPr>
            <a:spLocks noGrp="1"/>
          </p:cNvSpPr>
          <p:nvPr>
            <p:ph type="body" sz="quarter" idx="16"/>
          </p:nvPr>
        </p:nvSpPr>
        <p:spPr>
          <a:xfrm>
            <a:off x="447675" y="2066925"/>
            <a:ext cx="6481763" cy="4038600"/>
          </a:xfrm>
        </p:spPr>
        <p:txBody>
          <a:bodyPr>
            <a:noAutofit/>
          </a:bodyPr>
          <a:lstStyle/>
          <a:p>
            <a:pPr algn="ctr">
              <a:lnSpc>
                <a:spcPct val="120000"/>
              </a:lnSpc>
            </a:pPr>
            <a:r>
              <a:rPr lang="en-GB" b="1" dirty="0"/>
              <a:t>Storytelling has psychological superpowers which make it a powerful marketing tool: </a:t>
            </a:r>
          </a:p>
          <a:p>
            <a:pPr algn="ctr">
              <a:lnSpc>
                <a:spcPct val="120000"/>
              </a:lnSpc>
            </a:pPr>
            <a:r>
              <a:rPr lang="en-GB" dirty="0"/>
              <a:t>Emotion: When you hear a story and feel a personal connection, which isn’t just theoretical; it’s based on some fascinating neuroscience facts. While hearing a story, many more areas of your brain activate and become engaged.</a:t>
            </a:r>
            <a:endParaRPr lang="en-US" dirty="0"/>
          </a:p>
        </p:txBody>
      </p:sp>
      <p:grpSp>
        <p:nvGrpSpPr>
          <p:cNvPr id="6" name="Group 5">
            <a:extLst>
              <a:ext uri="{FF2B5EF4-FFF2-40B4-BE49-F238E27FC236}">
                <a16:creationId xmlns:a16="http://schemas.microsoft.com/office/drawing/2014/main" id="{077FACE9-42B0-245A-A26A-006EBD71D955}"/>
              </a:ext>
            </a:extLst>
          </p:cNvPr>
          <p:cNvGrpSpPr/>
          <p:nvPr/>
        </p:nvGrpSpPr>
        <p:grpSpPr>
          <a:xfrm>
            <a:off x="8160244" y="2365458"/>
            <a:ext cx="3132082" cy="2932415"/>
            <a:chOff x="5700273" y="5386353"/>
            <a:chExt cx="766016" cy="767823"/>
          </a:xfrm>
          <a:solidFill>
            <a:srgbClr val="60220F"/>
          </a:solidFill>
        </p:grpSpPr>
        <p:grpSp>
          <p:nvGrpSpPr>
            <p:cNvPr id="7" name="Graphic 2">
              <a:extLst>
                <a:ext uri="{FF2B5EF4-FFF2-40B4-BE49-F238E27FC236}">
                  <a16:creationId xmlns:a16="http://schemas.microsoft.com/office/drawing/2014/main" id="{10AC7E41-BE4C-77DE-813F-FF669BEC28E2}"/>
                </a:ext>
              </a:extLst>
            </p:cNvPr>
            <p:cNvGrpSpPr/>
            <p:nvPr/>
          </p:nvGrpSpPr>
          <p:grpSpPr>
            <a:xfrm>
              <a:off x="5844804" y="5531788"/>
              <a:ext cx="476953" cy="420947"/>
              <a:chOff x="5844804" y="5531788"/>
              <a:chExt cx="476953" cy="420947"/>
            </a:xfrm>
            <a:grpFill/>
          </p:grpSpPr>
          <p:sp>
            <p:nvSpPr>
              <p:cNvPr id="23" name="Freeform 352">
                <a:extLst>
                  <a:ext uri="{FF2B5EF4-FFF2-40B4-BE49-F238E27FC236}">
                    <a16:creationId xmlns:a16="http://schemas.microsoft.com/office/drawing/2014/main" id="{530B3BF6-3C0B-539B-A5C6-8B2E1A64744D}"/>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6D6A3A"/>
              </a:solidFill>
              <a:ln w="9028" cap="flat">
                <a:noFill/>
                <a:prstDash val="solid"/>
                <a:miter/>
              </a:ln>
            </p:spPr>
            <p:txBody>
              <a:bodyPr rtlCol="0" anchor="ctr"/>
              <a:lstStyle/>
              <a:p>
                <a:endParaRPr lang="en-US"/>
              </a:p>
            </p:txBody>
          </p:sp>
          <p:sp>
            <p:nvSpPr>
              <p:cNvPr id="24" name="Freeform 353">
                <a:extLst>
                  <a:ext uri="{FF2B5EF4-FFF2-40B4-BE49-F238E27FC236}">
                    <a16:creationId xmlns:a16="http://schemas.microsoft.com/office/drawing/2014/main" id="{7111FE77-7253-7044-EB3F-8F0D2B3A0C0B}"/>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6D6A3A"/>
              </a:solidFill>
              <a:ln w="9028" cap="flat">
                <a:noFill/>
                <a:prstDash val="solid"/>
                <a:miter/>
              </a:ln>
            </p:spPr>
            <p:txBody>
              <a:bodyPr rtlCol="0" anchor="ctr"/>
              <a:lstStyle/>
              <a:p>
                <a:endParaRPr lang="en-US" dirty="0"/>
              </a:p>
            </p:txBody>
          </p:sp>
        </p:grpSp>
        <p:grpSp>
          <p:nvGrpSpPr>
            <p:cNvPr id="8" name="Graphic 2">
              <a:extLst>
                <a:ext uri="{FF2B5EF4-FFF2-40B4-BE49-F238E27FC236}">
                  <a16:creationId xmlns:a16="http://schemas.microsoft.com/office/drawing/2014/main" id="{5FE6D2A3-3070-75A9-DADB-F76CA23DE2CD}"/>
                </a:ext>
              </a:extLst>
            </p:cNvPr>
            <p:cNvGrpSpPr/>
            <p:nvPr/>
          </p:nvGrpSpPr>
          <p:grpSpPr>
            <a:xfrm>
              <a:off x="5700273" y="5386353"/>
              <a:ext cx="766016" cy="767823"/>
              <a:chOff x="5700273" y="5386353"/>
              <a:chExt cx="766016" cy="767823"/>
            </a:xfrm>
            <a:grpFill/>
          </p:grpSpPr>
          <p:sp>
            <p:nvSpPr>
              <p:cNvPr id="9" name="Freeform 338">
                <a:extLst>
                  <a:ext uri="{FF2B5EF4-FFF2-40B4-BE49-F238E27FC236}">
                    <a16:creationId xmlns:a16="http://schemas.microsoft.com/office/drawing/2014/main" id="{556E751E-6E44-D3F3-5801-2B0122B265CC}"/>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p>
            </p:txBody>
          </p:sp>
          <p:sp>
            <p:nvSpPr>
              <p:cNvPr id="10" name="Freeform 339">
                <a:extLst>
                  <a:ext uri="{FF2B5EF4-FFF2-40B4-BE49-F238E27FC236}">
                    <a16:creationId xmlns:a16="http://schemas.microsoft.com/office/drawing/2014/main" id="{88DDDE66-5F97-5C8F-BBF6-B852B856B85F}"/>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p>
            </p:txBody>
          </p:sp>
          <p:sp>
            <p:nvSpPr>
              <p:cNvPr id="11" name="Freeform 340">
                <a:extLst>
                  <a:ext uri="{FF2B5EF4-FFF2-40B4-BE49-F238E27FC236}">
                    <a16:creationId xmlns:a16="http://schemas.microsoft.com/office/drawing/2014/main" id="{76CBAA98-0826-3E4B-23BB-C0237D183010}"/>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p>
            </p:txBody>
          </p:sp>
          <p:sp>
            <p:nvSpPr>
              <p:cNvPr id="12" name="Freeform 341">
                <a:extLst>
                  <a:ext uri="{FF2B5EF4-FFF2-40B4-BE49-F238E27FC236}">
                    <a16:creationId xmlns:a16="http://schemas.microsoft.com/office/drawing/2014/main" id="{AF8BABAB-B1F3-3EF0-1A33-886B0C4E511F}"/>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p>
            </p:txBody>
          </p:sp>
          <p:sp>
            <p:nvSpPr>
              <p:cNvPr id="13" name="Freeform 342">
                <a:extLst>
                  <a:ext uri="{FF2B5EF4-FFF2-40B4-BE49-F238E27FC236}">
                    <a16:creationId xmlns:a16="http://schemas.microsoft.com/office/drawing/2014/main" id="{F402FEE8-1C1D-2C46-EFDF-78392C0D968B}"/>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p>
            </p:txBody>
          </p:sp>
          <p:sp>
            <p:nvSpPr>
              <p:cNvPr id="14" name="Freeform 343">
                <a:extLst>
                  <a:ext uri="{FF2B5EF4-FFF2-40B4-BE49-F238E27FC236}">
                    <a16:creationId xmlns:a16="http://schemas.microsoft.com/office/drawing/2014/main" id="{2FCF8028-649C-C292-C883-305683F6C63C}"/>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p>
            </p:txBody>
          </p:sp>
          <p:sp>
            <p:nvSpPr>
              <p:cNvPr id="15" name="Freeform 344">
                <a:extLst>
                  <a:ext uri="{FF2B5EF4-FFF2-40B4-BE49-F238E27FC236}">
                    <a16:creationId xmlns:a16="http://schemas.microsoft.com/office/drawing/2014/main" id="{4746BEC4-13B3-039D-9099-7400FF6542B5}"/>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p>
            </p:txBody>
          </p:sp>
          <p:sp>
            <p:nvSpPr>
              <p:cNvPr id="16" name="Freeform 345">
                <a:extLst>
                  <a:ext uri="{FF2B5EF4-FFF2-40B4-BE49-F238E27FC236}">
                    <a16:creationId xmlns:a16="http://schemas.microsoft.com/office/drawing/2014/main" id="{6390DDC8-0446-98F5-36AA-658AFB284956}"/>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p>
            </p:txBody>
          </p:sp>
          <p:sp>
            <p:nvSpPr>
              <p:cNvPr id="17" name="Freeform 346">
                <a:extLst>
                  <a:ext uri="{FF2B5EF4-FFF2-40B4-BE49-F238E27FC236}">
                    <a16:creationId xmlns:a16="http://schemas.microsoft.com/office/drawing/2014/main" id="{6B33E14A-D2A5-0C68-0C8A-D3577AC403A3}"/>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p>
            </p:txBody>
          </p:sp>
          <p:sp>
            <p:nvSpPr>
              <p:cNvPr id="18" name="Freeform 347">
                <a:extLst>
                  <a:ext uri="{FF2B5EF4-FFF2-40B4-BE49-F238E27FC236}">
                    <a16:creationId xmlns:a16="http://schemas.microsoft.com/office/drawing/2014/main" id="{329170BA-73BF-2A17-32FD-2BEB227A92BE}"/>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p>
            </p:txBody>
          </p:sp>
          <p:sp>
            <p:nvSpPr>
              <p:cNvPr id="19" name="Freeform 348">
                <a:extLst>
                  <a:ext uri="{FF2B5EF4-FFF2-40B4-BE49-F238E27FC236}">
                    <a16:creationId xmlns:a16="http://schemas.microsoft.com/office/drawing/2014/main" id="{6747E080-3033-BDFC-2FBB-0C32E27ECDC8}"/>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p>
            </p:txBody>
          </p:sp>
          <p:sp>
            <p:nvSpPr>
              <p:cNvPr id="20" name="Freeform 349">
                <a:extLst>
                  <a:ext uri="{FF2B5EF4-FFF2-40B4-BE49-F238E27FC236}">
                    <a16:creationId xmlns:a16="http://schemas.microsoft.com/office/drawing/2014/main" id="{149FC7BA-44B7-9F3D-BF4B-FD60D7826458}"/>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p>
            </p:txBody>
          </p:sp>
          <p:sp>
            <p:nvSpPr>
              <p:cNvPr id="21" name="Freeform 350">
                <a:extLst>
                  <a:ext uri="{FF2B5EF4-FFF2-40B4-BE49-F238E27FC236}">
                    <a16:creationId xmlns:a16="http://schemas.microsoft.com/office/drawing/2014/main" id="{B81A869F-B6F8-9F1A-545B-E0720C4713E7}"/>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p>
            </p:txBody>
          </p:sp>
          <p:sp>
            <p:nvSpPr>
              <p:cNvPr id="22" name="Freeform 351">
                <a:extLst>
                  <a:ext uri="{FF2B5EF4-FFF2-40B4-BE49-F238E27FC236}">
                    <a16:creationId xmlns:a16="http://schemas.microsoft.com/office/drawing/2014/main" id="{584901D9-1B51-7E55-6AF9-0B83030B2AA8}"/>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57715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3"/>
            <a:ext cx="3791493" cy="2622209"/>
          </a:xfrm>
        </p:spPr>
        <p:txBody>
          <a:bodyPr>
            <a:normAutofit/>
          </a:bodyPr>
          <a:lstStyle/>
          <a:p>
            <a:r>
              <a:rPr lang="en-IE" dirty="0"/>
              <a:t>The Connection between Food and Heritage</a:t>
            </a:r>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dirty="0"/>
              <a:t>01</a:t>
            </a:r>
            <a:endParaRPr lang="en-RU" dirty="0"/>
          </a:p>
        </p:txBody>
      </p:sp>
    </p:spTree>
    <p:extLst>
      <p:ext uri="{BB962C8B-B14F-4D97-AF65-F5344CB8AC3E}">
        <p14:creationId xmlns:p14="http://schemas.microsoft.com/office/powerpoint/2010/main" val="997844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2A0B3C-B89B-0851-A67B-5B0258A61750}"/>
              </a:ext>
            </a:extLst>
          </p:cNvPr>
          <p:cNvSpPr>
            <a:spLocks noGrp="1"/>
          </p:cNvSpPr>
          <p:nvPr>
            <p:ph type="body" sz="quarter" idx="16"/>
          </p:nvPr>
        </p:nvSpPr>
        <p:spPr>
          <a:xfrm>
            <a:off x="312967" y="1714761"/>
            <a:ext cx="6751177" cy="4392706"/>
          </a:xfrm>
        </p:spPr>
        <p:txBody>
          <a:bodyPr/>
          <a:lstStyle/>
          <a:p>
            <a:pPr>
              <a:lnSpc>
                <a:spcPct val="100000"/>
              </a:lnSpc>
            </a:pPr>
            <a:r>
              <a:rPr lang="en-US" dirty="0"/>
              <a:t>A listener makes an emotional connection with a story, and the message is considered genuine and so it also establishes the teller as a trusted entity. It encourages the listener’s active imagination and involves a two-way interaction between a storyteller and listeners.</a:t>
            </a:r>
          </a:p>
          <a:p>
            <a:pPr>
              <a:lnSpc>
                <a:spcPct val="100000"/>
              </a:lnSpc>
            </a:pPr>
            <a:r>
              <a:rPr lang="en-US" dirty="0"/>
              <a:t>A story empowers listeners to visualise vivid, sensory elements of the story based on the storyteller’s performance and their own experiences and understandings.</a:t>
            </a:r>
          </a:p>
          <a:p>
            <a:pPr>
              <a:lnSpc>
                <a:spcPct val="100000"/>
              </a:lnSpc>
            </a:pPr>
            <a:r>
              <a:rPr lang="en-US" b="1" dirty="0"/>
              <a:t>We want you to learn how to tell your  food heritage story!</a:t>
            </a:r>
          </a:p>
          <a:p>
            <a:pPr>
              <a:lnSpc>
                <a:spcPct val="100000"/>
              </a:lnSpc>
            </a:pPr>
            <a:endParaRPr lang="en-IE" dirty="0"/>
          </a:p>
        </p:txBody>
      </p:sp>
      <p:sp>
        <p:nvSpPr>
          <p:cNvPr id="5" name="Text Placeholder 3">
            <a:extLst>
              <a:ext uri="{FF2B5EF4-FFF2-40B4-BE49-F238E27FC236}">
                <a16:creationId xmlns:a16="http://schemas.microsoft.com/office/drawing/2014/main" id="{3AC55412-A352-21DD-A0CF-6ACE4B28E4B8}"/>
              </a:ext>
            </a:extLst>
          </p:cNvPr>
          <p:cNvSpPr>
            <a:spLocks noGrp="1"/>
          </p:cNvSpPr>
          <p:nvPr>
            <p:ph type="body" sz="quarter" idx="18"/>
          </p:nvPr>
        </p:nvSpPr>
        <p:spPr>
          <a:xfrm>
            <a:off x="447675" y="309563"/>
            <a:ext cx="6481763" cy="1211262"/>
          </a:xfrm>
        </p:spPr>
        <p:txBody>
          <a:bodyPr anchor="ctr"/>
          <a:lstStyle/>
          <a:p>
            <a:r>
              <a:rPr lang="en-IE" dirty="0"/>
              <a:t>The Power of Storytelling…</a:t>
            </a:r>
          </a:p>
        </p:txBody>
      </p:sp>
      <p:grpSp>
        <p:nvGrpSpPr>
          <p:cNvPr id="6" name="Group 5">
            <a:extLst>
              <a:ext uri="{FF2B5EF4-FFF2-40B4-BE49-F238E27FC236}">
                <a16:creationId xmlns:a16="http://schemas.microsoft.com/office/drawing/2014/main" id="{4B8BA456-A70F-C406-5DD4-7793D62752DB}"/>
              </a:ext>
            </a:extLst>
          </p:cNvPr>
          <p:cNvGrpSpPr/>
          <p:nvPr/>
        </p:nvGrpSpPr>
        <p:grpSpPr>
          <a:xfrm>
            <a:off x="8197643" y="2385848"/>
            <a:ext cx="2921876" cy="2772004"/>
            <a:chOff x="452177" y="3669140"/>
            <a:chExt cx="1204012" cy="1204011"/>
          </a:xfrm>
          <a:solidFill>
            <a:srgbClr val="60220F"/>
          </a:solidFill>
        </p:grpSpPr>
        <p:sp>
          <p:nvSpPr>
            <p:cNvPr id="7" name="Graphic 178">
              <a:extLst>
                <a:ext uri="{FF2B5EF4-FFF2-40B4-BE49-F238E27FC236}">
                  <a16:creationId xmlns:a16="http://schemas.microsoft.com/office/drawing/2014/main" id="{10C052FE-E237-CFEB-EA21-CC51DE31ED21}"/>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6D6A3A"/>
            </a:solidFill>
            <a:ln w="9525"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26D2C526-6A86-6D40-1C8C-EDA4BD9D6E3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2177" y="3669140"/>
              <a:ext cx="1204012" cy="1204011"/>
            </a:xfrm>
            <a:prstGeom prst="rect">
              <a:avLst/>
            </a:prstGeom>
          </p:spPr>
        </p:pic>
      </p:grpSp>
    </p:spTree>
    <p:extLst>
      <p:ext uri="{BB962C8B-B14F-4D97-AF65-F5344CB8AC3E}">
        <p14:creationId xmlns:p14="http://schemas.microsoft.com/office/powerpoint/2010/main" val="3798692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E6E532-F406-9DE9-6B42-46E421260990}"/>
              </a:ext>
            </a:extLst>
          </p:cNvPr>
          <p:cNvSpPr>
            <a:spLocks noGrp="1"/>
          </p:cNvSpPr>
          <p:nvPr>
            <p:ph type="body" sz="quarter" idx="16"/>
          </p:nvPr>
        </p:nvSpPr>
        <p:spPr>
          <a:xfrm>
            <a:off x="724602" y="436785"/>
            <a:ext cx="11297875" cy="580518"/>
          </a:xfrm>
        </p:spPr>
        <p:txBody>
          <a:bodyPr/>
          <a:lstStyle/>
          <a:p>
            <a:pPr algn="l"/>
            <a:r>
              <a:rPr lang="en-IE" sz="3600" b="1" dirty="0"/>
              <a:t>What Stories do…</a:t>
            </a:r>
          </a:p>
        </p:txBody>
      </p:sp>
      <p:sp>
        <p:nvSpPr>
          <p:cNvPr id="4" name="Text Placeholder 2">
            <a:extLst>
              <a:ext uri="{FF2B5EF4-FFF2-40B4-BE49-F238E27FC236}">
                <a16:creationId xmlns:a16="http://schemas.microsoft.com/office/drawing/2014/main" id="{BDD97B1C-D9F4-8AC8-5072-47FF34EB307B}"/>
              </a:ext>
            </a:extLst>
          </p:cNvPr>
          <p:cNvSpPr>
            <a:spLocks noGrp="1"/>
          </p:cNvSpPr>
          <p:nvPr>
            <p:ph type="body" sz="quarter" idx="18"/>
          </p:nvPr>
        </p:nvSpPr>
        <p:spPr>
          <a:xfrm>
            <a:off x="1692165" y="1747126"/>
            <a:ext cx="6085490" cy="4252913"/>
          </a:xfrm>
        </p:spPr>
        <p:txBody>
          <a:bodyPr>
            <a:noAutofit/>
          </a:bodyPr>
          <a:lstStyle/>
          <a:p>
            <a:pPr marL="342900" indent="-342900" algn="l">
              <a:buFont typeface="Arial" panose="020B0604020202020204" pitchFamily="34" charset="0"/>
              <a:buChar char="•"/>
            </a:pPr>
            <a:r>
              <a:rPr lang="en-GB" dirty="0"/>
              <a:t>Stories define the very essence of</a:t>
            </a:r>
            <a:r>
              <a:rPr lang="en-GB" dirty="0">
                <a:solidFill>
                  <a:srgbClr val="568754"/>
                </a:solidFill>
              </a:rPr>
              <a:t> </a:t>
            </a:r>
            <a:r>
              <a:rPr lang="en-GB" b="1" dirty="0">
                <a:solidFill>
                  <a:srgbClr val="6D6A3A"/>
                </a:solidFill>
              </a:rPr>
              <a:t>human life</a:t>
            </a:r>
          </a:p>
          <a:p>
            <a:pPr marL="342900" indent="-342900" algn="l">
              <a:buFont typeface="Arial" panose="020B0604020202020204" pitchFamily="34" charset="0"/>
              <a:buChar char="•"/>
            </a:pPr>
            <a:r>
              <a:rPr lang="en-GB" dirty="0"/>
              <a:t>People begin to feel a </a:t>
            </a:r>
            <a:r>
              <a:rPr lang="en-GB" b="1" dirty="0">
                <a:solidFill>
                  <a:srgbClr val="6D6A3A"/>
                </a:solidFill>
              </a:rPr>
              <a:t>connection</a:t>
            </a:r>
          </a:p>
          <a:p>
            <a:pPr marL="342900" indent="-342900" algn="l">
              <a:buFont typeface="Arial" panose="020B0604020202020204" pitchFamily="34" charset="0"/>
              <a:buChar char="•"/>
            </a:pPr>
            <a:r>
              <a:rPr lang="en-GB" b="1" dirty="0">
                <a:solidFill>
                  <a:srgbClr val="6D6A3A"/>
                </a:solidFill>
              </a:rPr>
              <a:t>Common values </a:t>
            </a:r>
            <a:r>
              <a:rPr lang="en-GB" dirty="0"/>
              <a:t>are identified and messages are communicated</a:t>
            </a:r>
          </a:p>
          <a:p>
            <a:pPr marL="342900" indent="-342900" algn="l">
              <a:buFont typeface="Arial" panose="020B0604020202020204" pitchFamily="34" charset="0"/>
              <a:buChar char="•"/>
            </a:pPr>
            <a:r>
              <a:rPr lang="en-GB" dirty="0"/>
              <a:t>Themes like family, provenance, friendship, our history and others are common to every nation – </a:t>
            </a:r>
            <a:r>
              <a:rPr lang="en-GB" b="1" dirty="0">
                <a:solidFill>
                  <a:srgbClr val="6D6A3A"/>
                </a:solidFill>
              </a:rPr>
              <a:t>messages</a:t>
            </a:r>
            <a:r>
              <a:rPr lang="en-GB" dirty="0">
                <a:solidFill>
                  <a:srgbClr val="568754"/>
                </a:solidFill>
              </a:rPr>
              <a:t> </a:t>
            </a:r>
            <a:r>
              <a:rPr lang="en-GB" dirty="0"/>
              <a:t>with global reach </a:t>
            </a:r>
          </a:p>
          <a:p>
            <a:pPr marL="342900" indent="-342900" algn="l">
              <a:buFont typeface="Arial" panose="020B0604020202020204" pitchFamily="34" charset="0"/>
              <a:buChar char="•"/>
            </a:pPr>
            <a:r>
              <a:rPr lang="en-GB" dirty="0"/>
              <a:t>A compelling story can give the customer the incentive they need to become more</a:t>
            </a:r>
            <a:r>
              <a:rPr lang="en-GB" dirty="0">
                <a:solidFill>
                  <a:srgbClr val="EF9958"/>
                </a:solidFill>
              </a:rPr>
              <a:t> </a:t>
            </a:r>
            <a:r>
              <a:rPr lang="en-GB" b="1" dirty="0">
                <a:solidFill>
                  <a:srgbClr val="6D6A3A"/>
                </a:solidFill>
              </a:rPr>
              <a:t>engaged</a:t>
            </a:r>
            <a:r>
              <a:rPr lang="en-GB" dirty="0">
                <a:solidFill>
                  <a:srgbClr val="6D6A3A"/>
                </a:solidFill>
              </a:rPr>
              <a:t> </a:t>
            </a:r>
            <a:r>
              <a:rPr lang="en-GB" dirty="0"/>
              <a:t>with your business.</a:t>
            </a:r>
          </a:p>
        </p:txBody>
      </p:sp>
      <p:graphicFrame>
        <p:nvGraphicFramePr>
          <p:cNvPr id="5" name="Diagram 4">
            <a:extLst>
              <a:ext uri="{FF2B5EF4-FFF2-40B4-BE49-F238E27FC236}">
                <a16:creationId xmlns:a16="http://schemas.microsoft.com/office/drawing/2014/main" id="{160A1C04-54E9-A736-5844-5853DB28A67C}"/>
              </a:ext>
            </a:extLst>
          </p:cNvPr>
          <p:cNvGraphicFramePr/>
          <p:nvPr>
            <p:extLst>
              <p:ext uri="{D42A27DB-BD31-4B8C-83A1-F6EECF244321}">
                <p14:modId xmlns:p14="http://schemas.microsoft.com/office/powerpoint/2010/main" val="532369053"/>
              </p:ext>
            </p:extLst>
          </p:nvPr>
        </p:nvGraphicFramePr>
        <p:xfrm>
          <a:off x="6810704" y="1736616"/>
          <a:ext cx="5307724" cy="5008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FBBDC5A-1462-363A-854D-CCD01F2CDD0C}"/>
              </a:ext>
            </a:extLst>
          </p:cNvPr>
          <p:cNvSpPr txBox="1"/>
          <p:nvPr/>
        </p:nvSpPr>
        <p:spPr>
          <a:xfrm>
            <a:off x="8446882" y="4056039"/>
            <a:ext cx="1683731" cy="369332"/>
          </a:xfrm>
          <a:prstGeom prst="rect">
            <a:avLst/>
          </a:prstGeom>
          <a:noFill/>
        </p:spPr>
        <p:txBody>
          <a:bodyPr wrap="none" rtlCol="0">
            <a:spAutoFit/>
          </a:bodyPr>
          <a:lstStyle/>
          <a:p>
            <a:r>
              <a:rPr lang="en-GB" b="1" dirty="0">
                <a:solidFill>
                  <a:srgbClr val="6D6A3A"/>
                </a:solidFill>
              </a:rPr>
              <a:t>common values</a:t>
            </a:r>
          </a:p>
        </p:txBody>
      </p:sp>
      <p:sp>
        <p:nvSpPr>
          <p:cNvPr id="7" name="TextBox 6">
            <a:extLst>
              <a:ext uri="{FF2B5EF4-FFF2-40B4-BE49-F238E27FC236}">
                <a16:creationId xmlns:a16="http://schemas.microsoft.com/office/drawing/2014/main" id="{CDBCDCDB-DB25-6F10-BB53-D5A94BA23EAD}"/>
              </a:ext>
            </a:extLst>
          </p:cNvPr>
          <p:cNvSpPr txBox="1"/>
          <p:nvPr/>
        </p:nvSpPr>
        <p:spPr>
          <a:xfrm>
            <a:off x="8825410" y="4955601"/>
            <a:ext cx="1097480" cy="369332"/>
          </a:xfrm>
          <a:prstGeom prst="rect">
            <a:avLst/>
          </a:prstGeom>
          <a:noFill/>
        </p:spPr>
        <p:txBody>
          <a:bodyPr wrap="none" rtlCol="0">
            <a:spAutoFit/>
          </a:bodyPr>
          <a:lstStyle/>
          <a:p>
            <a:r>
              <a:rPr lang="en-GB" b="1" dirty="0">
                <a:solidFill>
                  <a:srgbClr val="6D6A3A"/>
                </a:solidFill>
              </a:rPr>
              <a:t>messages</a:t>
            </a:r>
          </a:p>
        </p:txBody>
      </p:sp>
    </p:spTree>
    <p:extLst>
      <p:ext uri="{BB962C8B-B14F-4D97-AF65-F5344CB8AC3E}">
        <p14:creationId xmlns:p14="http://schemas.microsoft.com/office/powerpoint/2010/main" val="172566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Power of Storytelling | eLearning Course">
            <a:hlinkClick r:id="" action="ppaction://media"/>
            <a:extLst>
              <a:ext uri="{FF2B5EF4-FFF2-40B4-BE49-F238E27FC236}">
                <a16:creationId xmlns:a16="http://schemas.microsoft.com/office/drawing/2014/main" id="{81113B7F-4D10-10D1-F5BD-3C405D169B97}"/>
              </a:ext>
            </a:extLst>
          </p:cNvPr>
          <p:cNvPicPr>
            <a:picLocks noGrp="1" noRot="1" noChangeAspect="1"/>
          </p:cNvPicPr>
          <p:nvPr>
            <p:ph type="pic" sz="quarter" idx="15"/>
            <a:videoFile r:link="rId1"/>
          </p:nvPr>
        </p:nvPicPr>
        <p:blipFill>
          <a:blip r:embed="rId3"/>
          <a:srcRect l="3983" r="3983"/>
          <a:stretch>
            <a:fillRect/>
          </a:stretch>
        </p:blipFill>
        <p:spPr>
          <a:xfrm>
            <a:off x="5387975" y="1979613"/>
            <a:ext cx="5665788" cy="3478212"/>
          </a:xfrm>
          <a:prstGeom prst="rect">
            <a:avLst/>
          </a:prstGeom>
        </p:spPr>
      </p:pic>
      <p:sp>
        <p:nvSpPr>
          <p:cNvPr id="5" name="TextBox 4">
            <a:extLst>
              <a:ext uri="{FF2B5EF4-FFF2-40B4-BE49-F238E27FC236}">
                <a16:creationId xmlns:a16="http://schemas.microsoft.com/office/drawing/2014/main" id="{83E73402-A417-7C48-A797-1E3E6190FC16}"/>
              </a:ext>
            </a:extLst>
          </p:cNvPr>
          <p:cNvSpPr txBox="1"/>
          <p:nvPr/>
        </p:nvSpPr>
        <p:spPr>
          <a:xfrm>
            <a:off x="7935310" y="6029078"/>
            <a:ext cx="4256690" cy="307777"/>
          </a:xfrm>
          <a:prstGeom prst="rect">
            <a:avLst/>
          </a:prstGeom>
          <a:noFill/>
        </p:spPr>
        <p:txBody>
          <a:bodyPr wrap="square" rtlCol="0">
            <a:spAutoFit/>
          </a:bodyPr>
          <a:lstStyle/>
          <a:p>
            <a:r>
              <a:rPr lang="en-US" sz="1400" dirty="0">
                <a:hlinkClick r:id="rId4"/>
              </a:rPr>
              <a:t>The Power of Storytelling | eLearning Course - YouTube</a:t>
            </a:r>
            <a:endParaRPr lang="en-IE" sz="1400" dirty="0"/>
          </a:p>
        </p:txBody>
      </p:sp>
      <p:sp>
        <p:nvSpPr>
          <p:cNvPr id="6" name="Text Placeholder 1">
            <a:extLst>
              <a:ext uri="{FF2B5EF4-FFF2-40B4-BE49-F238E27FC236}">
                <a16:creationId xmlns:a16="http://schemas.microsoft.com/office/drawing/2014/main" id="{06BF3F08-BD82-AFA8-37A7-BA392ABD5523}"/>
              </a:ext>
            </a:extLst>
          </p:cNvPr>
          <p:cNvSpPr txBox="1">
            <a:spLocks/>
          </p:cNvSpPr>
          <p:nvPr/>
        </p:nvSpPr>
        <p:spPr>
          <a:xfrm>
            <a:off x="0" y="1977311"/>
            <a:ext cx="5235388" cy="457057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nSpc>
                <a:spcPct val="100000"/>
              </a:lnSpc>
              <a:buNone/>
            </a:pPr>
            <a:r>
              <a:rPr lang="en-US" sz="2300" dirty="0">
                <a:solidFill>
                  <a:srgbClr val="60220F"/>
                </a:solidFill>
              </a:rPr>
              <a:t>Storytelling is an essential communication tool. It can make complex data accessible and sell successfully.</a:t>
            </a:r>
          </a:p>
          <a:p>
            <a:pPr marL="216000" indent="0">
              <a:lnSpc>
                <a:spcPct val="100000"/>
              </a:lnSpc>
              <a:spcBef>
                <a:spcPts val="600"/>
              </a:spcBef>
              <a:buNone/>
            </a:pPr>
            <a:r>
              <a:rPr lang="en-US" sz="2300" dirty="0">
                <a:solidFill>
                  <a:srgbClr val="60220F"/>
                </a:solidFill>
              </a:rPr>
              <a:t>In this short video,  we learn:</a:t>
            </a:r>
          </a:p>
          <a:p>
            <a:pPr marL="673200" indent="-457200">
              <a:lnSpc>
                <a:spcPct val="100000"/>
              </a:lnSpc>
              <a:spcBef>
                <a:spcPts val="600"/>
              </a:spcBef>
            </a:pPr>
            <a:r>
              <a:rPr lang="en-US" sz="2300" dirty="0">
                <a:solidFill>
                  <a:srgbClr val="60220F"/>
                </a:solidFill>
              </a:rPr>
              <a:t>The benefits of powerful storytelling</a:t>
            </a:r>
          </a:p>
          <a:p>
            <a:pPr marL="685800" indent="-457200">
              <a:lnSpc>
                <a:spcPct val="100000"/>
              </a:lnSpc>
            </a:pPr>
            <a:r>
              <a:rPr lang="en-US" sz="2300" dirty="0">
                <a:solidFill>
                  <a:srgbClr val="60220F"/>
                </a:solidFill>
              </a:rPr>
              <a:t>How to improve your basic storytelling skills</a:t>
            </a:r>
          </a:p>
          <a:p>
            <a:pPr marL="685800" indent="-457200">
              <a:lnSpc>
                <a:spcPct val="100000"/>
              </a:lnSpc>
            </a:pPr>
            <a:r>
              <a:rPr lang="en-US" sz="2300" dirty="0">
                <a:solidFill>
                  <a:srgbClr val="60220F"/>
                </a:solidFill>
              </a:rPr>
              <a:t>How to use storytelling to build relationships</a:t>
            </a:r>
            <a:endParaRPr lang="en-IE" sz="2300" dirty="0">
              <a:solidFill>
                <a:srgbClr val="60220F"/>
              </a:solidFill>
            </a:endParaRPr>
          </a:p>
        </p:txBody>
      </p:sp>
      <p:sp>
        <p:nvSpPr>
          <p:cNvPr id="7" name="Text Placeholder 3">
            <a:extLst>
              <a:ext uri="{FF2B5EF4-FFF2-40B4-BE49-F238E27FC236}">
                <a16:creationId xmlns:a16="http://schemas.microsoft.com/office/drawing/2014/main" id="{B43B1018-9252-A050-59E5-FF89A4EF9879}"/>
              </a:ext>
            </a:extLst>
          </p:cNvPr>
          <p:cNvSpPr>
            <a:spLocks noGrp="1"/>
          </p:cNvSpPr>
          <p:nvPr>
            <p:ph type="body" sz="quarter" idx="13"/>
          </p:nvPr>
        </p:nvSpPr>
        <p:spPr>
          <a:xfrm>
            <a:off x="447675" y="309563"/>
            <a:ext cx="11329988" cy="914400"/>
          </a:xfrm>
        </p:spPr>
        <p:txBody>
          <a:bodyPr anchor="ctr"/>
          <a:lstStyle/>
          <a:p>
            <a:pPr algn="l"/>
            <a:r>
              <a:rPr lang="en-IE" b="1" dirty="0"/>
              <a:t>WATCH - The Power of Storytelling…</a:t>
            </a:r>
          </a:p>
        </p:txBody>
      </p:sp>
    </p:spTree>
    <p:extLst>
      <p:ext uri="{BB962C8B-B14F-4D97-AF65-F5344CB8AC3E}">
        <p14:creationId xmlns:p14="http://schemas.microsoft.com/office/powerpoint/2010/main" val="34513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B71225B-A204-1549-36E0-FC7BF5D7B668}"/>
              </a:ext>
            </a:extLst>
          </p:cNvPr>
          <p:cNvSpPr>
            <a:spLocks noGrp="1"/>
          </p:cNvSpPr>
          <p:nvPr>
            <p:ph type="pic" sz="quarter" idx="15"/>
          </p:nvPr>
        </p:nvSpPr>
        <p:spPr/>
      </p:sp>
      <p:sp>
        <p:nvSpPr>
          <p:cNvPr id="4" name="Google Shape;463;p12">
            <a:extLst>
              <a:ext uri="{FF2B5EF4-FFF2-40B4-BE49-F238E27FC236}">
                <a16:creationId xmlns:a16="http://schemas.microsoft.com/office/drawing/2014/main" id="{92DAA7EE-5DAD-7F66-CBFB-64CD6CB3F226}"/>
              </a:ext>
            </a:extLst>
          </p:cNvPr>
          <p:cNvSpPr txBox="1">
            <a:spLocks noGrp="1"/>
          </p:cNvSpPr>
          <p:nvPr>
            <p:ph type="body" sz="quarter" idx="13"/>
          </p:nvPr>
        </p:nvSpPr>
        <p:spPr>
          <a:xfrm>
            <a:off x="262759" y="290292"/>
            <a:ext cx="11329988" cy="914400"/>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rgbClr val="568754"/>
              </a:buClr>
              <a:buSzPct val="100000"/>
              <a:buNone/>
            </a:pPr>
            <a:r>
              <a:rPr lang="en-US" b="1" dirty="0"/>
              <a:t>WATCH - </a:t>
            </a:r>
            <a:r>
              <a:rPr lang="en-US" dirty="0"/>
              <a:t>The Importance of Biodiversity as part of Food heritage</a:t>
            </a:r>
            <a:endParaRPr dirty="0"/>
          </a:p>
        </p:txBody>
      </p:sp>
      <p:sp>
        <p:nvSpPr>
          <p:cNvPr id="5" name="Google Shape;460;p12">
            <a:extLst>
              <a:ext uri="{FF2B5EF4-FFF2-40B4-BE49-F238E27FC236}">
                <a16:creationId xmlns:a16="http://schemas.microsoft.com/office/drawing/2014/main" id="{237C1AEE-6CFA-3C1D-8782-FC8BCE777FFC}"/>
              </a:ext>
            </a:extLst>
          </p:cNvPr>
          <p:cNvSpPr txBox="1"/>
          <p:nvPr/>
        </p:nvSpPr>
        <p:spPr>
          <a:xfrm>
            <a:off x="7058317" y="6028979"/>
            <a:ext cx="52364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Preserve Biodiversity, Preserve the Planet - YouTube</a:t>
            </a:r>
            <a:endParaRPr sz="1800" dirty="0">
              <a:solidFill>
                <a:schemeClr val="dk1"/>
              </a:solidFill>
              <a:latin typeface="Calibri"/>
              <a:ea typeface="Calibri"/>
              <a:cs typeface="Calibri"/>
              <a:sym typeface="Calibri"/>
            </a:endParaRPr>
          </a:p>
        </p:txBody>
      </p:sp>
      <p:sp>
        <p:nvSpPr>
          <p:cNvPr id="6" name="Google Shape;461;p12">
            <a:extLst>
              <a:ext uri="{FF2B5EF4-FFF2-40B4-BE49-F238E27FC236}">
                <a16:creationId xmlns:a16="http://schemas.microsoft.com/office/drawing/2014/main" id="{3BCE5673-EEBE-A28E-5BE1-8356BFE04726}"/>
              </a:ext>
            </a:extLst>
          </p:cNvPr>
          <p:cNvSpPr txBox="1"/>
          <p:nvPr/>
        </p:nvSpPr>
        <p:spPr>
          <a:xfrm>
            <a:off x="262759" y="1979698"/>
            <a:ext cx="4870925" cy="4278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dirty="0">
                <a:solidFill>
                  <a:srgbClr val="60220F"/>
                </a:solidFill>
                <a:ea typeface="Raleway"/>
                <a:cs typeface="Raleway"/>
                <a:sym typeface="Raleway"/>
              </a:rPr>
              <a:t>This </a:t>
            </a:r>
            <a:r>
              <a:rPr lang="en-US" sz="2400" dirty="0">
                <a:solidFill>
                  <a:srgbClr val="60220F"/>
                </a:solidFill>
                <a:ea typeface="Raleway"/>
                <a:cs typeface="Raleway"/>
                <a:sym typeface="Raleway"/>
              </a:rPr>
              <a:t>short video explains </a:t>
            </a:r>
            <a:r>
              <a:rPr lang="en-US" sz="2400" b="0" i="0" dirty="0">
                <a:solidFill>
                  <a:srgbClr val="60220F"/>
                </a:solidFill>
                <a:ea typeface="Raleway"/>
                <a:cs typeface="Raleway"/>
                <a:sym typeface="Raleway"/>
              </a:rPr>
              <a:t>why </a:t>
            </a:r>
            <a:r>
              <a:rPr lang="en-US" sz="2400" b="0" i="0" u="sng" dirty="0">
                <a:solidFill>
                  <a:srgbClr val="60220F"/>
                </a:solidFill>
                <a:ea typeface="Raleway"/>
                <a:cs typeface="Raleway"/>
                <a:sym typeface="Raleway"/>
                <a:hlinkClick r:id="rId4">
                  <a:extLst>
                    <a:ext uri="{A12FA001-AC4F-418D-AE19-62706E023703}">
                      <ahyp:hlinkClr xmlns:ahyp="http://schemas.microsoft.com/office/drawing/2018/hyperlinkcolor" val="tx"/>
                    </a:ext>
                  </a:extLst>
                </a:hlinkClick>
              </a:rPr>
              <a:t>Slow Food </a:t>
            </a:r>
            <a:r>
              <a:rPr lang="en-US" sz="2400" b="0" i="0" dirty="0">
                <a:solidFill>
                  <a:srgbClr val="60220F"/>
                </a:solidFill>
                <a:ea typeface="Raleway"/>
                <a:cs typeface="Raleway"/>
                <a:sym typeface="Raleway"/>
              </a:rPr>
              <a:t>is putting in place projects to protect biodiversity around the world. </a:t>
            </a:r>
            <a:endParaRPr sz="2400" dirty="0">
              <a:solidFill>
                <a:srgbClr val="60220F"/>
              </a:solidFill>
            </a:endParaRPr>
          </a:p>
          <a:p>
            <a:pPr marL="0" marR="0" lvl="0" indent="0" algn="l" rtl="0">
              <a:spcBef>
                <a:spcPts val="0"/>
              </a:spcBef>
              <a:spcAft>
                <a:spcPts val="0"/>
              </a:spcAft>
              <a:buNone/>
            </a:pPr>
            <a:endParaRPr sz="800" dirty="0">
              <a:solidFill>
                <a:srgbClr val="60220F"/>
              </a:solidFill>
              <a:ea typeface="Raleway"/>
              <a:cs typeface="Raleway"/>
              <a:sym typeface="Raleway"/>
            </a:endParaRPr>
          </a:p>
          <a:p>
            <a:pPr marL="0" marR="0" lvl="0" indent="0" algn="l" rtl="0">
              <a:spcBef>
                <a:spcPts val="0"/>
              </a:spcBef>
              <a:spcAft>
                <a:spcPts val="0"/>
              </a:spcAft>
              <a:buNone/>
            </a:pPr>
            <a:r>
              <a:rPr lang="en-US" sz="2400" b="0" i="0" dirty="0">
                <a:solidFill>
                  <a:srgbClr val="60220F"/>
                </a:solidFill>
                <a:ea typeface="Raleway"/>
                <a:cs typeface="Raleway"/>
                <a:sym typeface="Raleway"/>
              </a:rPr>
              <a:t>Slow Food created the </a:t>
            </a:r>
            <a:r>
              <a:rPr lang="en-US" sz="2400" b="1" i="0" dirty="0">
                <a:solidFill>
                  <a:srgbClr val="60220F"/>
                </a:solidFill>
                <a:ea typeface="Raleway"/>
                <a:cs typeface="Raleway"/>
                <a:sym typeface="Raleway"/>
              </a:rPr>
              <a:t>Ark of Taste</a:t>
            </a:r>
            <a:r>
              <a:rPr lang="en-US" sz="2400" b="0" i="0" dirty="0">
                <a:solidFill>
                  <a:srgbClr val="60220F"/>
                </a:solidFill>
                <a:ea typeface="Raleway"/>
                <a:cs typeface="Raleway"/>
                <a:sym typeface="Raleway"/>
              </a:rPr>
              <a:t>, which collects plants, animals and food products (breads, cheeses, cured meats…) at risk of extinction that belong to the culture, history and traditions of communities around the world.</a:t>
            </a:r>
            <a:endParaRPr sz="2400" dirty="0">
              <a:solidFill>
                <a:srgbClr val="60220F"/>
              </a:solidFill>
              <a:ea typeface="Raleway"/>
              <a:cs typeface="Raleway"/>
              <a:sym typeface="Raleway"/>
            </a:endParaRPr>
          </a:p>
        </p:txBody>
      </p:sp>
      <p:pic>
        <p:nvPicPr>
          <p:cNvPr id="7" name="Online Media 6" title="Preserve Biodiversity, Preserve the Planet">
            <a:hlinkClick r:id="" action="ppaction://media"/>
            <a:extLst>
              <a:ext uri="{FF2B5EF4-FFF2-40B4-BE49-F238E27FC236}">
                <a16:creationId xmlns:a16="http://schemas.microsoft.com/office/drawing/2014/main" id="{3FB3B78B-C6FA-F496-49E9-023348934439}"/>
              </a:ext>
            </a:extLst>
          </p:cNvPr>
          <p:cNvPicPr>
            <a:picLocks noRot="1" noChangeAspect="1"/>
          </p:cNvPicPr>
          <p:nvPr>
            <a:videoFile r:link="rId1"/>
          </p:nvPr>
        </p:nvPicPr>
        <p:blipFill>
          <a:blip r:embed="rId5"/>
          <a:stretch>
            <a:fillRect/>
          </a:stretch>
        </p:blipFill>
        <p:spPr>
          <a:xfrm>
            <a:off x="5422752" y="1979698"/>
            <a:ext cx="5665788" cy="3576968"/>
          </a:xfrm>
          <a:prstGeom prst="rect">
            <a:avLst/>
          </a:prstGeom>
        </p:spPr>
      </p:pic>
      <p:sp>
        <p:nvSpPr>
          <p:cNvPr id="8" name="Google Shape;462;p12">
            <a:extLst>
              <a:ext uri="{FF2B5EF4-FFF2-40B4-BE49-F238E27FC236}">
                <a16:creationId xmlns:a16="http://schemas.microsoft.com/office/drawing/2014/main" id="{8D09CF46-1D32-CB40-41A4-CDAFD621FB5A}"/>
              </a:ext>
            </a:extLst>
          </p:cNvPr>
          <p:cNvSpPr/>
          <p:nvPr/>
        </p:nvSpPr>
        <p:spPr>
          <a:xfrm>
            <a:off x="10890500" y="1190351"/>
            <a:ext cx="1216152" cy="82296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WATCH THIS</a:t>
            </a:r>
            <a:endParaRPr sz="2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2267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Freshly picked carrots in soil">
            <a:extLst>
              <a:ext uri="{FF2B5EF4-FFF2-40B4-BE49-F238E27FC236}">
                <a16:creationId xmlns:a16="http://schemas.microsoft.com/office/drawing/2014/main" id="{74F4A3BD-65DD-DC3D-FCE5-C48DC0BAC834}"/>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r="5680"/>
          <a:stretch/>
        </p:blipFill>
        <p:spPr>
          <a:xfrm>
            <a:off x="7340026" y="0"/>
            <a:ext cx="4851974" cy="6858000"/>
          </a:xfrm>
        </p:spPr>
      </p:pic>
      <p:sp>
        <p:nvSpPr>
          <p:cNvPr id="4" name="Text Placeholder 3">
            <a:extLst>
              <a:ext uri="{FF2B5EF4-FFF2-40B4-BE49-F238E27FC236}">
                <a16:creationId xmlns:a16="http://schemas.microsoft.com/office/drawing/2014/main" id="{2EF3BE60-2102-A554-4F8C-6DFA9D453CD6}"/>
              </a:ext>
            </a:extLst>
          </p:cNvPr>
          <p:cNvSpPr>
            <a:spLocks noGrp="1"/>
          </p:cNvSpPr>
          <p:nvPr>
            <p:ph type="body" sz="quarter" idx="18"/>
          </p:nvPr>
        </p:nvSpPr>
        <p:spPr/>
        <p:txBody>
          <a:bodyPr anchor="ctr"/>
          <a:lstStyle/>
          <a:p>
            <a:r>
              <a:rPr lang="en-IE" dirty="0"/>
              <a:t>Creating a Brand story…</a:t>
            </a:r>
          </a:p>
        </p:txBody>
      </p:sp>
      <p:sp>
        <p:nvSpPr>
          <p:cNvPr id="5" name="Text Placeholder 4">
            <a:extLst>
              <a:ext uri="{FF2B5EF4-FFF2-40B4-BE49-F238E27FC236}">
                <a16:creationId xmlns:a16="http://schemas.microsoft.com/office/drawing/2014/main" id="{C13DD798-49CB-4225-942D-8D0A5894EE08}"/>
              </a:ext>
            </a:extLst>
          </p:cNvPr>
          <p:cNvSpPr txBox="1">
            <a:spLocks noGrp="1"/>
          </p:cNvSpPr>
          <p:nvPr>
            <p:ph type="body" sz="quarter" idx="16"/>
          </p:nvPr>
        </p:nvSpPr>
        <p:spPr>
          <a:xfrm>
            <a:off x="447675" y="2066925"/>
            <a:ext cx="6481763" cy="2751522"/>
          </a:xfrm>
          <a:prstGeom prst="rect">
            <a:avLst/>
          </a:prstGeom>
          <a:noFill/>
        </p:spPr>
        <p:txBody>
          <a:bodyPr wrap="square">
            <a:spAutoFit/>
          </a:bodyPr>
          <a:lstStyle/>
          <a:p>
            <a:r>
              <a:rPr lang="en-US" sz="2400" dirty="0"/>
              <a:t>An image or perception is made up of facts, feelings and interpretations, from everything you do…each element of your produce or farm-business,  from the old farming/horticultural methods, how you learned them, the crops or breeds you grow, where you source them, the way you prepare and present your ‘product’, to even your distribution methods.</a:t>
            </a:r>
          </a:p>
        </p:txBody>
      </p:sp>
      <p:sp>
        <p:nvSpPr>
          <p:cNvPr id="6" name="Text Placeholder 2">
            <a:extLst>
              <a:ext uri="{FF2B5EF4-FFF2-40B4-BE49-F238E27FC236}">
                <a16:creationId xmlns:a16="http://schemas.microsoft.com/office/drawing/2014/main" id="{12C9F9C3-B788-D5B6-AC58-CF5433C26364}"/>
              </a:ext>
            </a:extLst>
          </p:cNvPr>
          <p:cNvSpPr txBox="1">
            <a:spLocks/>
          </p:cNvSpPr>
          <p:nvPr/>
        </p:nvSpPr>
        <p:spPr>
          <a:xfrm>
            <a:off x="98612" y="4852338"/>
            <a:ext cx="7241414" cy="293473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sz="2400" b="1" dirty="0">
                <a:solidFill>
                  <a:srgbClr val="A23B23"/>
                </a:solidFill>
              </a:rPr>
              <a:t>Your story isn’t just what you tell people, it’s also what they believe about you based on the signals or messages that your produce or service/experience sends. </a:t>
            </a:r>
          </a:p>
          <a:p>
            <a:pPr marL="0" indent="0" algn="ctr">
              <a:lnSpc>
                <a:spcPct val="100000"/>
              </a:lnSpc>
              <a:buNone/>
            </a:pPr>
            <a:endParaRPr lang="en-GB" sz="2400" b="1" dirty="0">
              <a:solidFill>
                <a:srgbClr val="A23B23"/>
              </a:solidFill>
            </a:endParaRPr>
          </a:p>
        </p:txBody>
      </p:sp>
    </p:spTree>
    <p:extLst>
      <p:ext uri="{BB962C8B-B14F-4D97-AF65-F5344CB8AC3E}">
        <p14:creationId xmlns:p14="http://schemas.microsoft.com/office/powerpoint/2010/main" val="1639177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eengrocer at outdoor market stall with vegetables, selling green onions to woman">
            <a:extLst>
              <a:ext uri="{FF2B5EF4-FFF2-40B4-BE49-F238E27FC236}">
                <a16:creationId xmlns:a16="http://schemas.microsoft.com/office/drawing/2014/main" id="{084FE5CD-F2C2-2E28-AD9E-7CB370675F7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8519" r="8519"/>
          <a:stretch>
            <a:fillRect/>
          </a:stretch>
        </p:blipFill>
        <p:spPr/>
      </p:pic>
      <p:sp>
        <p:nvSpPr>
          <p:cNvPr id="3" name="Text Placeholder 2">
            <a:extLst>
              <a:ext uri="{FF2B5EF4-FFF2-40B4-BE49-F238E27FC236}">
                <a16:creationId xmlns:a16="http://schemas.microsoft.com/office/drawing/2014/main" id="{6EE542E2-B840-C550-B5C3-007E5A280528}"/>
              </a:ext>
            </a:extLst>
          </p:cNvPr>
          <p:cNvSpPr>
            <a:spLocks noGrp="1"/>
          </p:cNvSpPr>
          <p:nvPr>
            <p:ph type="body" sz="quarter" idx="18"/>
          </p:nvPr>
        </p:nvSpPr>
        <p:spPr>
          <a:xfrm>
            <a:off x="152400" y="937021"/>
            <a:ext cx="3272118" cy="4513521"/>
          </a:xfrm>
        </p:spPr>
        <p:txBody>
          <a:bodyPr>
            <a:noAutofit/>
          </a:bodyPr>
          <a:lstStyle/>
          <a:p>
            <a:r>
              <a:rPr lang="en-US" sz="2400" b="0" dirty="0"/>
              <a:t>You understand and appreciate the past…now you want to sell it…so, it is important to tell your customers the story of how you got here and what you have achieved and involve them in the journey!</a:t>
            </a:r>
          </a:p>
          <a:p>
            <a:endParaRPr lang="en-IE" sz="2400" b="0" dirty="0"/>
          </a:p>
        </p:txBody>
      </p:sp>
    </p:spTree>
    <p:extLst>
      <p:ext uri="{BB962C8B-B14F-4D97-AF65-F5344CB8AC3E}">
        <p14:creationId xmlns:p14="http://schemas.microsoft.com/office/powerpoint/2010/main" val="3316334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lowchart: Connector 78">
            <a:extLst>
              <a:ext uri="{FF2B5EF4-FFF2-40B4-BE49-F238E27FC236}">
                <a16:creationId xmlns:a16="http://schemas.microsoft.com/office/drawing/2014/main" id="{A171602B-7EA1-764E-967B-C5A75162A020}"/>
              </a:ext>
            </a:extLst>
          </p:cNvPr>
          <p:cNvSpPr/>
          <p:nvPr/>
        </p:nvSpPr>
        <p:spPr>
          <a:xfrm>
            <a:off x="6137042" y="2719824"/>
            <a:ext cx="209979" cy="170977"/>
          </a:xfrm>
          <a:prstGeom prst="flowChartConnector">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B9577404-A939-7EAA-8B18-2743DDCD358C}"/>
              </a:ext>
            </a:extLst>
          </p:cNvPr>
          <p:cNvSpPr>
            <a:spLocks noGrp="1"/>
          </p:cNvSpPr>
          <p:nvPr>
            <p:ph type="body" sz="quarter" idx="18"/>
          </p:nvPr>
        </p:nvSpPr>
        <p:spPr/>
        <p:txBody>
          <a:bodyPr>
            <a:normAutofit fontScale="92500"/>
          </a:bodyPr>
          <a:lstStyle/>
          <a:p>
            <a:r>
              <a:rPr lang="en-US" b="1" dirty="0"/>
              <a:t>Start with the Personal Story</a:t>
            </a:r>
            <a:r>
              <a:rPr lang="en-US" dirty="0"/>
              <a:t>: Your and your region’s history.</a:t>
            </a:r>
          </a:p>
          <a:p>
            <a:endParaRPr lang="en-IE" dirty="0"/>
          </a:p>
        </p:txBody>
      </p:sp>
      <p:sp>
        <p:nvSpPr>
          <p:cNvPr id="4" name="Text Placeholder 3">
            <a:extLst>
              <a:ext uri="{FF2B5EF4-FFF2-40B4-BE49-F238E27FC236}">
                <a16:creationId xmlns:a16="http://schemas.microsoft.com/office/drawing/2014/main" id="{09F62F71-B241-3A9C-218A-07AEFD1FDA14}"/>
              </a:ext>
            </a:extLst>
          </p:cNvPr>
          <p:cNvSpPr>
            <a:spLocks noGrp="1"/>
          </p:cNvSpPr>
          <p:nvPr>
            <p:ph type="body" sz="quarter" idx="29"/>
          </p:nvPr>
        </p:nvSpPr>
        <p:spPr>
          <a:xfrm>
            <a:off x="2552229" y="4048018"/>
            <a:ext cx="1902461" cy="2254169"/>
          </a:xfrm>
        </p:spPr>
        <p:txBody>
          <a:bodyPr>
            <a:normAutofit fontScale="92500"/>
          </a:bodyPr>
          <a:lstStyle/>
          <a:p>
            <a:r>
              <a:rPr lang="en-US" b="1" dirty="0"/>
              <a:t>Your Passion Story: </a:t>
            </a:r>
            <a:r>
              <a:rPr lang="en-US" dirty="0"/>
              <a:t>What you love about the past, the practices/ produce, the experience.</a:t>
            </a:r>
          </a:p>
          <a:p>
            <a:endParaRPr lang="en-IE" dirty="0"/>
          </a:p>
        </p:txBody>
      </p:sp>
      <p:sp>
        <p:nvSpPr>
          <p:cNvPr id="5" name="Text Placeholder 4">
            <a:extLst>
              <a:ext uri="{FF2B5EF4-FFF2-40B4-BE49-F238E27FC236}">
                <a16:creationId xmlns:a16="http://schemas.microsoft.com/office/drawing/2014/main" id="{46AACA0D-0621-B7FB-0D02-CDD0A32AA75A}"/>
              </a:ext>
            </a:extLst>
          </p:cNvPr>
          <p:cNvSpPr>
            <a:spLocks noGrp="1"/>
          </p:cNvSpPr>
          <p:nvPr>
            <p:ph type="body" sz="quarter" idx="30"/>
          </p:nvPr>
        </p:nvSpPr>
        <p:spPr>
          <a:xfrm>
            <a:off x="5127812" y="4053300"/>
            <a:ext cx="1854023" cy="2254168"/>
          </a:xfrm>
        </p:spPr>
        <p:txBody>
          <a:bodyPr>
            <a:normAutofit fontScale="92500"/>
          </a:bodyPr>
          <a:lstStyle/>
          <a:p>
            <a:r>
              <a:rPr lang="en-US" b="1" dirty="0"/>
              <a:t>The Personality Story: </a:t>
            </a:r>
            <a:r>
              <a:rPr lang="en-US" dirty="0"/>
              <a:t>What is the customer experience ahead of them.</a:t>
            </a:r>
          </a:p>
          <a:p>
            <a:endParaRPr lang="en-IE" dirty="0"/>
          </a:p>
        </p:txBody>
      </p:sp>
      <p:sp>
        <p:nvSpPr>
          <p:cNvPr id="6" name="Text Placeholder 5">
            <a:extLst>
              <a:ext uri="{FF2B5EF4-FFF2-40B4-BE49-F238E27FC236}">
                <a16:creationId xmlns:a16="http://schemas.microsoft.com/office/drawing/2014/main" id="{D09B8B04-634B-349F-9E75-C43E9E32F54B}"/>
              </a:ext>
            </a:extLst>
          </p:cNvPr>
          <p:cNvSpPr>
            <a:spLocks noGrp="1"/>
          </p:cNvSpPr>
          <p:nvPr>
            <p:ph type="body" sz="quarter" idx="31"/>
          </p:nvPr>
        </p:nvSpPr>
        <p:spPr>
          <a:xfrm>
            <a:off x="7654957" y="4076310"/>
            <a:ext cx="1854023" cy="2033136"/>
          </a:xfrm>
        </p:spPr>
        <p:txBody>
          <a:bodyPr>
            <a:normAutofit fontScale="92500"/>
          </a:bodyPr>
          <a:lstStyle/>
          <a:p>
            <a:r>
              <a:rPr lang="en-US" b="1" dirty="0"/>
              <a:t>The Customer Story: </a:t>
            </a:r>
            <a:r>
              <a:rPr lang="en-US" dirty="0"/>
              <a:t>What do other customers say about your offerings?</a:t>
            </a:r>
          </a:p>
          <a:p>
            <a:endParaRPr lang="en-IE" dirty="0"/>
          </a:p>
        </p:txBody>
      </p:sp>
      <p:sp>
        <p:nvSpPr>
          <p:cNvPr id="7" name="Text Placeholder 6">
            <a:extLst>
              <a:ext uri="{FF2B5EF4-FFF2-40B4-BE49-F238E27FC236}">
                <a16:creationId xmlns:a16="http://schemas.microsoft.com/office/drawing/2014/main" id="{397EF305-3B52-570A-91A0-D3D6738CADA4}"/>
              </a:ext>
            </a:extLst>
          </p:cNvPr>
          <p:cNvSpPr>
            <a:spLocks noGrp="1"/>
          </p:cNvSpPr>
          <p:nvPr>
            <p:ph type="body" sz="quarter" idx="32"/>
          </p:nvPr>
        </p:nvSpPr>
        <p:spPr>
          <a:xfrm>
            <a:off x="10085226" y="4053300"/>
            <a:ext cx="1854023" cy="2804699"/>
          </a:xfrm>
        </p:spPr>
        <p:txBody>
          <a:bodyPr>
            <a:normAutofit/>
          </a:bodyPr>
          <a:lstStyle/>
          <a:p>
            <a:r>
              <a:rPr lang="en-US" b="1" dirty="0"/>
              <a:t>Bring all the story elements together</a:t>
            </a:r>
            <a:endParaRPr lang="en-IE" dirty="0"/>
          </a:p>
        </p:txBody>
      </p:sp>
      <p:sp>
        <p:nvSpPr>
          <p:cNvPr id="8" name="Text Placeholder 4">
            <a:extLst>
              <a:ext uri="{FF2B5EF4-FFF2-40B4-BE49-F238E27FC236}">
                <a16:creationId xmlns:a16="http://schemas.microsoft.com/office/drawing/2014/main" id="{402976A1-C1A1-EAF4-753B-78D57B7A0364}"/>
              </a:ext>
            </a:extLst>
          </p:cNvPr>
          <p:cNvSpPr>
            <a:spLocks noGrp="1"/>
          </p:cNvSpPr>
          <p:nvPr>
            <p:ph type="body" sz="quarter" idx="28"/>
          </p:nvPr>
        </p:nvSpPr>
        <p:spPr>
          <a:xfrm>
            <a:off x="447675" y="309563"/>
            <a:ext cx="11096625" cy="1211262"/>
          </a:xfrm>
        </p:spPr>
        <p:txBody>
          <a:bodyPr anchor="ctr"/>
          <a:lstStyle/>
          <a:p>
            <a:r>
              <a:rPr lang="en-IE" b="1" dirty="0"/>
              <a:t>Elements in Creating a brand story…</a:t>
            </a:r>
          </a:p>
        </p:txBody>
      </p:sp>
      <p:grpSp>
        <p:nvGrpSpPr>
          <p:cNvPr id="9" name="Group 8">
            <a:extLst>
              <a:ext uri="{FF2B5EF4-FFF2-40B4-BE49-F238E27FC236}">
                <a16:creationId xmlns:a16="http://schemas.microsoft.com/office/drawing/2014/main" id="{F4B027FA-CFEF-82BF-E2EB-FF6F227221B5}"/>
              </a:ext>
            </a:extLst>
          </p:cNvPr>
          <p:cNvGrpSpPr/>
          <p:nvPr/>
        </p:nvGrpSpPr>
        <p:grpSpPr>
          <a:xfrm>
            <a:off x="608473" y="2422727"/>
            <a:ext cx="1011141" cy="1013527"/>
            <a:chOff x="5700273" y="5386353"/>
            <a:chExt cx="766016" cy="767823"/>
          </a:xfrm>
        </p:grpSpPr>
        <p:grpSp>
          <p:nvGrpSpPr>
            <p:cNvPr id="10" name="Graphic 2">
              <a:extLst>
                <a:ext uri="{FF2B5EF4-FFF2-40B4-BE49-F238E27FC236}">
                  <a16:creationId xmlns:a16="http://schemas.microsoft.com/office/drawing/2014/main" id="{6CB7FE36-0920-2E1E-25EA-44678EA13CE6}"/>
                </a:ext>
              </a:extLst>
            </p:cNvPr>
            <p:cNvGrpSpPr/>
            <p:nvPr/>
          </p:nvGrpSpPr>
          <p:grpSpPr>
            <a:xfrm>
              <a:off x="5844804" y="5531788"/>
              <a:ext cx="476953" cy="420947"/>
              <a:chOff x="5844804" y="5531788"/>
              <a:chExt cx="476953" cy="420947"/>
            </a:xfrm>
            <a:solidFill>
              <a:srgbClr val="60A9DD"/>
            </a:solidFill>
          </p:grpSpPr>
          <p:sp>
            <p:nvSpPr>
              <p:cNvPr id="26" name="Freeform 352">
                <a:extLst>
                  <a:ext uri="{FF2B5EF4-FFF2-40B4-BE49-F238E27FC236}">
                    <a16:creationId xmlns:a16="http://schemas.microsoft.com/office/drawing/2014/main" id="{EB20CDBE-E9A6-71E8-9C33-611B86D34B4A}"/>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6D6A3A"/>
              </a:solidFill>
              <a:ln w="9028" cap="flat">
                <a:noFill/>
                <a:prstDash val="solid"/>
                <a:miter/>
              </a:ln>
            </p:spPr>
            <p:txBody>
              <a:bodyPr rtlCol="0" anchor="ctr"/>
              <a:lstStyle/>
              <a:p>
                <a:endParaRPr lang="en-US">
                  <a:solidFill>
                    <a:srgbClr val="6D6A3A"/>
                  </a:solidFill>
                </a:endParaRPr>
              </a:p>
            </p:txBody>
          </p:sp>
          <p:sp>
            <p:nvSpPr>
              <p:cNvPr id="27" name="Freeform 353">
                <a:extLst>
                  <a:ext uri="{FF2B5EF4-FFF2-40B4-BE49-F238E27FC236}">
                    <a16:creationId xmlns:a16="http://schemas.microsoft.com/office/drawing/2014/main" id="{4D8E49E3-617A-5C71-44F8-5F9E322044DE}"/>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6D6A3A"/>
              </a:solid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BEBEF21B-D941-279E-B5EB-76A6F559D3DA}"/>
                </a:ext>
              </a:extLst>
            </p:cNvPr>
            <p:cNvGrpSpPr/>
            <p:nvPr/>
          </p:nvGrpSpPr>
          <p:grpSpPr>
            <a:xfrm>
              <a:off x="5700273" y="5386353"/>
              <a:ext cx="766016" cy="767823"/>
              <a:chOff x="5700273" y="5386353"/>
              <a:chExt cx="766016" cy="767823"/>
            </a:xfrm>
            <a:solidFill>
              <a:srgbClr val="000000"/>
            </a:solidFill>
          </p:grpSpPr>
          <p:sp>
            <p:nvSpPr>
              <p:cNvPr id="12" name="Freeform 338">
                <a:extLst>
                  <a:ext uri="{FF2B5EF4-FFF2-40B4-BE49-F238E27FC236}">
                    <a16:creationId xmlns:a16="http://schemas.microsoft.com/office/drawing/2014/main" id="{F24836D9-C73E-0251-11BC-641DB832CBAB}"/>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p>
            </p:txBody>
          </p:sp>
          <p:sp>
            <p:nvSpPr>
              <p:cNvPr id="13" name="Freeform 339">
                <a:extLst>
                  <a:ext uri="{FF2B5EF4-FFF2-40B4-BE49-F238E27FC236}">
                    <a16:creationId xmlns:a16="http://schemas.microsoft.com/office/drawing/2014/main" id="{1C354F0C-C499-4202-77E7-C51B69C64E19}"/>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p>
            </p:txBody>
          </p:sp>
          <p:sp>
            <p:nvSpPr>
              <p:cNvPr id="14" name="Freeform 340">
                <a:extLst>
                  <a:ext uri="{FF2B5EF4-FFF2-40B4-BE49-F238E27FC236}">
                    <a16:creationId xmlns:a16="http://schemas.microsoft.com/office/drawing/2014/main" id="{3A36323C-9A58-BABC-0276-5A6A722B0125}"/>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p>
            </p:txBody>
          </p:sp>
          <p:sp>
            <p:nvSpPr>
              <p:cNvPr id="15" name="Freeform 341">
                <a:extLst>
                  <a:ext uri="{FF2B5EF4-FFF2-40B4-BE49-F238E27FC236}">
                    <a16:creationId xmlns:a16="http://schemas.microsoft.com/office/drawing/2014/main" id="{2706970F-5161-EDB1-503C-63C50DBD7C09}"/>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p>
            </p:txBody>
          </p:sp>
          <p:sp>
            <p:nvSpPr>
              <p:cNvPr id="16" name="Freeform 342">
                <a:extLst>
                  <a:ext uri="{FF2B5EF4-FFF2-40B4-BE49-F238E27FC236}">
                    <a16:creationId xmlns:a16="http://schemas.microsoft.com/office/drawing/2014/main" id="{E269963B-751F-0D81-5AAF-929BC37C6FCB}"/>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p>
            </p:txBody>
          </p:sp>
          <p:sp>
            <p:nvSpPr>
              <p:cNvPr id="17" name="Freeform 343">
                <a:extLst>
                  <a:ext uri="{FF2B5EF4-FFF2-40B4-BE49-F238E27FC236}">
                    <a16:creationId xmlns:a16="http://schemas.microsoft.com/office/drawing/2014/main" id="{D7C22F3A-1826-B5A6-F413-24298360071D}"/>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p>
            </p:txBody>
          </p:sp>
          <p:sp>
            <p:nvSpPr>
              <p:cNvPr id="18" name="Freeform 344">
                <a:extLst>
                  <a:ext uri="{FF2B5EF4-FFF2-40B4-BE49-F238E27FC236}">
                    <a16:creationId xmlns:a16="http://schemas.microsoft.com/office/drawing/2014/main" id="{2EE44084-2B8B-D43A-ECEC-38DD284ADEEE}"/>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p>
            </p:txBody>
          </p:sp>
          <p:sp>
            <p:nvSpPr>
              <p:cNvPr id="19" name="Freeform 345">
                <a:extLst>
                  <a:ext uri="{FF2B5EF4-FFF2-40B4-BE49-F238E27FC236}">
                    <a16:creationId xmlns:a16="http://schemas.microsoft.com/office/drawing/2014/main" id="{D22D85AE-C8E6-95DF-D430-2849ECED707C}"/>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p>
            </p:txBody>
          </p:sp>
          <p:sp>
            <p:nvSpPr>
              <p:cNvPr id="20" name="Freeform 346">
                <a:extLst>
                  <a:ext uri="{FF2B5EF4-FFF2-40B4-BE49-F238E27FC236}">
                    <a16:creationId xmlns:a16="http://schemas.microsoft.com/office/drawing/2014/main" id="{AE8CCB9E-7DD2-97AA-565C-BD1C2F890DB4}"/>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p>
            </p:txBody>
          </p:sp>
          <p:sp>
            <p:nvSpPr>
              <p:cNvPr id="21" name="Freeform 347">
                <a:extLst>
                  <a:ext uri="{FF2B5EF4-FFF2-40B4-BE49-F238E27FC236}">
                    <a16:creationId xmlns:a16="http://schemas.microsoft.com/office/drawing/2014/main" id="{B9C27171-D6E8-C44F-BA39-A3536E5C34BB}"/>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p>
            </p:txBody>
          </p:sp>
          <p:sp>
            <p:nvSpPr>
              <p:cNvPr id="22" name="Freeform 348">
                <a:extLst>
                  <a:ext uri="{FF2B5EF4-FFF2-40B4-BE49-F238E27FC236}">
                    <a16:creationId xmlns:a16="http://schemas.microsoft.com/office/drawing/2014/main" id="{E09DE5B4-4C25-8015-7683-D0038CBD3E47}"/>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p>
            </p:txBody>
          </p:sp>
          <p:sp>
            <p:nvSpPr>
              <p:cNvPr id="23" name="Freeform 349">
                <a:extLst>
                  <a:ext uri="{FF2B5EF4-FFF2-40B4-BE49-F238E27FC236}">
                    <a16:creationId xmlns:a16="http://schemas.microsoft.com/office/drawing/2014/main" id="{1E91B508-9D82-1356-D036-A57169535612}"/>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p>
            </p:txBody>
          </p:sp>
          <p:sp>
            <p:nvSpPr>
              <p:cNvPr id="24" name="Freeform 350">
                <a:extLst>
                  <a:ext uri="{FF2B5EF4-FFF2-40B4-BE49-F238E27FC236}">
                    <a16:creationId xmlns:a16="http://schemas.microsoft.com/office/drawing/2014/main" id="{1047712E-179E-9C00-11A0-E44217B714D5}"/>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p>
            </p:txBody>
          </p:sp>
          <p:sp>
            <p:nvSpPr>
              <p:cNvPr id="25" name="Freeform 351">
                <a:extLst>
                  <a:ext uri="{FF2B5EF4-FFF2-40B4-BE49-F238E27FC236}">
                    <a16:creationId xmlns:a16="http://schemas.microsoft.com/office/drawing/2014/main" id="{690ACE58-C07A-50BC-3BB7-F66B190B98EA}"/>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p>
            </p:txBody>
          </p:sp>
        </p:grpSp>
      </p:grpSp>
      <p:grpSp>
        <p:nvGrpSpPr>
          <p:cNvPr id="28" name="Graphic 3">
            <a:extLst>
              <a:ext uri="{FF2B5EF4-FFF2-40B4-BE49-F238E27FC236}">
                <a16:creationId xmlns:a16="http://schemas.microsoft.com/office/drawing/2014/main" id="{B4C79675-444A-1888-0274-0C05A1E84CD9}"/>
              </a:ext>
            </a:extLst>
          </p:cNvPr>
          <p:cNvGrpSpPr/>
          <p:nvPr/>
        </p:nvGrpSpPr>
        <p:grpSpPr>
          <a:xfrm>
            <a:off x="3148443" y="2490693"/>
            <a:ext cx="914639" cy="888654"/>
            <a:chOff x="781761" y="3715924"/>
            <a:chExt cx="914639" cy="888654"/>
          </a:xfrm>
        </p:grpSpPr>
        <p:sp>
          <p:nvSpPr>
            <p:cNvPr id="29" name="Freeform 1176">
              <a:extLst>
                <a:ext uri="{FF2B5EF4-FFF2-40B4-BE49-F238E27FC236}">
                  <a16:creationId xmlns:a16="http://schemas.microsoft.com/office/drawing/2014/main" id="{6C97B618-BB58-CD7B-0EE8-1938176A03D7}"/>
                </a:ext>
              </a:extLst>
            </p:cNvPr>
            <p:cNvSpPr/>
            <p:nvPr/>
          </p:nvSpPr>
          <p:spPr>
            <a:xfrm>
              <a:off x="957069" y="3882683"/>
              <a:ext cx="548180" cy="617670"/>
            </a:xfrm>
            <a:custGeom>
              <a:avLst/>
              <a:gdLst>
                <a:gd name="connsiteX0" fmla="*/ 395188 w 548180"/>
                <a:gd name="connsiteY0" fmla="*/ 538131 h 617670"/>
                <a:gd name="connsiteX1" fmla="*/ 395188 w 548180"/>
                <a:gd name="connsiteY1" fmla="*/ 475047 h 617670"/>
                <a:gd name="connsiteX2" fmla="*/ 354046 w 548180"/>
                <a:gd name="connsiteY2" fmla="*/ 433906 h 617670"/>
                <a:gd name="connsiteX3" fmla="*/ 312905 w 548180"/>
                <a:gd name="connsiteY3" fmla="*/ 475047 h 617670"/>
                <a:gd name="connsiteX4" fmla="*/ 312905 w 548180"/>
                <a:gd name="connsiteY4" fmla="*/ 507960 h 617670"/>
                <a:gd name="connsiteX5" fmla="*/ 299191 w 548180"/>
                <a:gd name="connsiteY5" fmla="*/ 521674 h 617670"/>
                <a:gd name="connsiteX6" fmla="*/ 285477 w 548180"/>
                <a:gd name="connsiteY6" fmla="*/ 507960 h 617670"/>
                <a:gd name="connsiteX7" fmla="*/ 285477 w 548180"/>
                <a:gd name="connsiteY7" fmla="*/ 491504 h 617670"/>
                <a:gd name="connsiteX8" fmla="*/ 266277 w 548180"/>
                <a:gd name="connsiteY8" fmla="*/ 455848 h 617670"/>
                <a:gd name="connsiteX9" fmla="*/ 173024 w 548180"/>
                <a:gd name="connsiteY9" fmla="*/ 395507 h 617670"/>
                <a:gd name="connsiteX10" fmla="*/ 57828 w 548180"/>
                <a:gd name="connsiteY10" fmla="*/ 294025 h 617670"/>
                <a:gd name="connsiteX11" fmla="*/ 230 w 548180"/>
                <a:gd name="connsiteY11" fmla="*/ 137687 h 617670"/>
                <a:gd name="connsiteX12" fmla="*/ 142853 w 548180"/>
                <a:gd name="connsiteY12" fmla="*/ 549 h 617670"/>
                <a:gd name="connsiteX13" fmla="*/ 258049 w 548180"/>
                <a:gd name="connsiteY13" fmla="*/ 74604 h 617670"/>
                <a:gd name="connsiteX14" fmla="*/ 260793 w 548180"/>
                <a:gd name="connsiteY14" fmla="*/ 80090 h 617670"/>
                <a:gd name="connsiteX15" fmla="*/ 274507 w 548180"/>
                <a:gd name="connsiteY15" fmla="*/ 91060 h 617670"/>
                <a:gd name="connsiteX16" fmla="*/ 288221 w 548180"/>
                <a:gd name="connsiteY16" fmla="*/ 80090 h 617670"/>
                <a:gd name="connsiteX17" fmla="*/ 340332 w 548180"/>
                <a:gd name="connsiteY17" fmla="*/ 19749 h 617670"/>
                <a:gd name="connsiteX18" fmla="*/ 546040 w 548180"/>
                <a:gd name="connsiteY18" fmla="*/ 115746 h 617670"/>
                <a:gd name="connsiteX19" fmla="*/ 513126 w 548180"/>
                <a:gd name="connsiteY19" fmla="*/ 255626 h 617670"/>
                <a:gd name="connsiteX20" fmla="*/ 444557 w 548180"/>
                <a:gd name="connsiteY20" fmla="*/ 337909 h 617670"/>
                <a:gd name="connsiteX21" fmla="*/ 425359 w 548180"/>
                <a:gd name="connsiteY21" fmla="*/ 381793 h 617670"/>
                <a:gd name="connsiteX22" fmla="*/ 425359 w 548180"/>
                <a:gd name="connsiteY22" fmla="*/ 595729 h 617670"/>
                <a:gd name="connsiteX23" fmla="*/ 425359 w 548180"/>
                <a:gd name="connsiteY23" fmla="*/ 603957 h 617670"/>
                <a:gd name="connsiteX24" fmla="*/ 411645 w 548180"/>
                <a:gd name="connsiteY24" fmla="*/ 617671 h 617670"/>
                <a:gd name="connsiteX25" fmla="*/ 397931 w 548180"/>
                <a:gd name="connsiteY25" fmla="*/ 603957 h 617670"/>
                <a:gd name="connsiteX26" fmla="*/ 397931 w 548180"/>
                <a:gd name="connsiteY26" fmla="*/ 557330 h 617670"/>
                <a:gd name="connsiteX27" fmla="*/ 395188 w 548180"/>
                <a:gd name="connsiteY27" fmla="*/ 538131 h 6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8180" h="61767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A23B23"/>
            </a:solidFill>
            <a:ln w="27426" cap="flat">
              <a:noFill/>
              <a:prstDash val="solid"/>
              <a:miter/>
            </a:ln>
          </p:spPr>
          <p:txBody>
            <a:bodyPr rtlCol="0" anchor="ctr"/>
            <a:lstStyle/>
            <a:p>
              <a:endParaRPr lang="en-US"/>
            </a:p>
          </p:txBody>
        </p:sp>
        <p:sp>
          <p:nvSpPr>
            <p:cNvPr id="30" name="Freeform 1177">
              <a:extLst>
                <a:ext uri="{FF2B5EF4-FFF2-40B4-BE49-F238E27FC236}">
                  <a16:creationId xmlns:a16="http://schemas.microsoft.com/office/drawing/2014/main" id="{3BA239B4-C627-E957-F1D9-F81CBA0E77FE}"/>
                </a:ext>
              </a:extLst>
            </p:cNvPr>
            <p:cNvSpPr/>
            <p:nvPr/>
          </p:nvSpPr>
          <p:spPr>
            <a:xfrm>
              <a:off x="781761" y="3715924"/>
              <a:ext cx="914639" cy="888654"/>
            </a:xfrm>
            <a:custGeom>
              <a:avLst/>
              <a:gdLst>
                <a:gd name="connsiteX0" fmla="*/ 910599 w 914639"/>
                <a:gd name="connsiteY0" fmla="*/ 888655 h 888654"/>
                <a:gd name="connsiteX1" fmla="*/ 8228 w 914639"/>
                <a:gd name="connsiteY1" fmla="*/ 888655 h 888654"/>
                <a:gd name="connsiteX2" fmla="*/ 8228 w 914639"/>
                <a:gd name="connsiteY2" fmla="*/ 872198 h 888654"/>
                <a:gd name="connsiteX3" fmla="*/ 27428 w 914639"/>
                <a:gd name="connsiteY3" fmla="*/ 863970 h 888654"/>
                <a:gd name="connsiteX4" fmla="*/ 145366 w 914639"/>
                <a:gd name="connsiteY4" fmla="*/ 863970 h 888654"/>
                <a:gd name="connsiteX5" fmla="*/ 153594 w 914639"/>
                <a:gd name="connsiteY5" fmla="*/ 863970 h 888654"/>
                <a:gd name="connsiteX6" fmla="*/ 153594 w 914639"/>
                <a:gd name="connsiteY6" fmla="*/ 765231 h 888654"/>
                <a:gd name="connsiteX7" fmla="*/ 142624 w 914639"/>
                <a:gd name="connsiteY7" fmla="*/ 765231 h 888654"/>
                <a:gd name="connsiteX8" fmla="*/ 24686 w 914639"/>
                <a:gd name="connsiteY8" fmla="*/ 765231 h 888654"/>
                <a:gd name="connsiteX9" fmla="*/ 5486 w 914639"/>
                <a:gd name="connsiteY9" fmla="*/ 757002 h 888654"/>
                <a:gd name="connsiteX10" fmla="*/ 5486 w 914639"/>
                <a:gd name="connsiteY10" fmla="*/ 748774 h 888654"/>
                <a:gd name="connsiteX11" fmla="*/ 24686 w 914639"/>
                <a:gd name="connsiteY11" fmla="*/ 740546 h 888654"/>
                <a:gd name="connsiteX12" fmla="*/ 290733 w 914639"/>
                <a:gd name="connsiteY12" fmla="*/ 740546 h 888654"/>
                <a:gd name="connsiteX13" fmla="*/ 301704 w 914639"/>
                <a:gd name="connsiteY13" fmla="*/ 740546 h 888654"/>
                <a:gd name="connsiteX14" fmla="*/ 301704 w 914639"/>
                <a:gd name="connsiteY14" fmla="*/ 641806 h 888654"/>
                <a:gd name="connsiteX15" fmla="*/ 290733 w 914639"/>
                <a:gd name="connsiteY15" fmla="*/ 641806 h 888654"/>
                <a:gd name="connsiteX16" fmla="*/ 27428 w 914639"/>
                <a:gd name="connsiteY16" fmla="*/ 641806 h 888654"/>
                <a:gd name="connsiteX17" fmla="*/ 8228 w 914639"/>
                <a:gd name="connsiteY17" fmla="*/ 633578 h 888654"/>
                <a:gd name="connsiteX18" fmla="*/ 8228 w 914639"/>
                <a:gd name="connsiteY18" fmla="*/ 625350 h 888654"/>
                <a:gd name="connsiteX19" fmla="*/ 27428 w 914639"/>
                <a:gd name="connsiteY19" fmla="*/ 617122 h 888654"/>
                <a:gd name="connsiteX20" fmla="*/ 145366 w 914639"/>
                <a:gd name="connsiteY20" fmla="*/ 617122 h 888654"/>
                <a:gd name="connsiteX21" fmla="*/ 153594 w 914639"/>
                <a:gd name="connsiteY21" fmla="*/ 617122 h 888654"/>
                <a:gd name="connsiteX22" fmla="*/ 153594 w 914639"/>
                <a:gd name="connsiteY22" fmla="*/ 518382 h 888654"/>
                <a:gd name="connsiteX23" fmla="*/ 142624 w 914639"/>
                <a:gd name="connsiteY23" fmla="*/ 518382 h 888654"/>
                <a:gd name="connsiteX24" fmla="*/ 24686 w 914639"/>
                <a:gd name="connsiteY24" fmla="*/ 518382 h 888654"/>
                <a:gd name="connsiteX25" fmla="*/ 5486 w 914639"/>
                <a:gd name="connsiteY25" fmla="*/ 510154 h 888654"/>
                <a:gd name="connsiteX26" fmla="*/ 5486 w 914639"/>
                <a:gd name="connsiteY26" fmla="*/ 501926 h 888654"/>
                <a:gd name="connsiteX27" fmla="*/ 24686 w 914639"/>
                <a:gd name="connsiteY27" fmla="*/ 493697 h 888654"/>
                <a:gd name="connsiteX28" fmla="*/ 208450 w 914639"/>
                <a:gd name="connsiteY28" fmla="*/ 493697 h 888654"/>
                <a:gd name="connsiteX29" fmla="*/ 219421 w 914639"/>
                <a:gd name="connsiteY29" fmla="*/ 493697 h 888654"/>
                <a:gd name="connsiteX30" fmla="*/ 167308 w 914639"/>
                <a:gd name="connsiteY30" fmla="*/ 394958 h 888654"/>
                <a:gd name="connsiteX31" fmla="*/ 156338 w 914639"/>
                <a:gd name="connsiteY31" fmla="*/ 394958 h 888654"/>
                <a:gd name="connsiteX32" fmla="*/ 21942 w 914639"/>
                <a:gd name="connsiteY32" fmla="*/ 394958 h 888654"/>
                <a:gd name="connsiteX33" fmla="*/ 2742 w 914639"/>
                <a:gd name="connsiteY33" fmla="*/ 386729 h 888654"/>
                <a:gd name="connsiteX34" fmla="*/ 2742 w 914639"/>
                <a:gd name="connsiteY34" fmla="*/ 378501 h 888654"/>
                <a:gd name="connsiteX35" fmla="*/ 21942 w 914639"/>
                <a:gd name="connsiteY35" fmla="*/ 370273 h 888654"/>
                <a:gd name="connsiteX36" fmla="*/ 150852 w 914639"/>
                <a:gd name="connsiteY36" fmla="*/ 370273 h 888654"/>
                <a:gd name="connsiteX37" fmla="*/ 161824 w 914639"/>
                <a:gd name="connsiteY37" fmla="*/ 370273 h 888654"/>
                <a:gd name="connsiteX38" fmla="*/ 170052 w 914639"/>
                <a:gd name="connsiteY38" fmla="*/ 271533 h 888654"/>
                <a:gd name="connsiteX39" fmla="*/ 159080 w 914639"/>
                <a:gd name="connsiteY39" fmla="*/ 271533 h 888654"/>
                <a:gd name="connsiteX40" fmla="*/ 21942 w 914639"/>
                <a:gd name="connsiteY40" fmla="*/ 271533 h 888654"/>
                <a:gd name="connsiteX41" fmla="*/ 2742 w 914639"/>
                <a:gd name="connsiteY41" fmla="*/ 263305 h 888654"/>
                <a:gd name="connsiteX42" fmla="*/ 2742 w 914639"/>
                <a:gd name="connsiteY42" fmla="*/ 255077 h 888654"/>
                <a:gd name="connsiteX43" fmla="*/ 21942 w 914639"/>
                <a:gd name="connsiteY43" fmla="*/ 246849 h 888654"/>
                <a:gd name="connsiteX44" fmla="*/ 172794 w 914639"/>
                <a:gd name="connsiteY44" fmla="*/ 246849 h 888654"/>
                <a:gd name="connsiteX45" fmla="*/ 183766 w 914639"/>
                <a:gd name="connsiteY45" fmla="*/ 241363 h 888654"/>
                <a:gd name="connsiteX46" fmla="*/ 282505 w 914639"/>
                <a:gd name="connsiteY46" fmla="*/ 172794 h 888654"/>
                <a:gd name="connsiteX47" fmla="*/ 296219 w 914639"/>
                <a:gd name="connsiteY47" fmla="*/ 170051 h 888654"/>
                <a:gd name="connsiteX48" fmla="*/ 296219 w 914639"/>
                <a:gd name="connsiteY48" fmla="*/ 148109 h 888654"/>
                <a:gd name="connsiteX49" fmla="*/ 285248 w 914639"/>
                <a:gd name="connsiteY49" fmla="*/ 148109 h 888654"/>
                <a:gd name="connsiteX50" fmla="*/ 21942 w 914639"/>
                <a:gd name="connsiteY50" fmla="*/ 148109 h 888654"/>
                <a:gd name="connsiteX51" fmla="*/ 2742 w 914639"/>
                <a:gd name="connsiteY51" fmla="*/ 139881 h 888654"/>
                <a:gd name="connsiteX52" fmla="*/ 2742 w 914639"/>
                <a:gd name="connsiteY52" fmla="*/ 131653 h 888654"/>
                <a:gd name="connsiteX53" fmla="*/ 21942 w 914639"/>
                <a:gd name="connsiteY53" fmla="*/ 123424 h 888654"/>
                <a:gd name="connsiteX54" fmla="*/ 139880 w 914639"/>
                <a:gd name="connsiteY54" fmla="*/ 123424 h 888654"/>
                <a:gd name="connsiteX55" fmla="*/ 148110 w 914639"/>
                <a:gd name="connsiteY55" fmla="*/ 123424 h 888654"/>
                <a:gd name="connsiteX56" fmla="*/ 148110 w 914639"/>
                <a:gd name="connsiteY56" fmla="*/ 24685 h 888654"/>
                <a:gd name="connsiteX57" fmla="*/ 137138 w 914639"/>
                <a:gd name="connsiteY57" fmla="*/ 24685 h 888654"/>
                <a:gd name="connsiteX58" fmla="*/ 19200 w 914639"/>
                <a:gd name="connsiteY58" fmla="*/ 24685 h 888654"/>
                <a:gd name="connsiteX59" fmla="*/ 0 w 914639"/>
                <a:gd name="connsiteY59" fmla="*/ 16456 h 888654"/>
                <a:gd name="connsiteX60" fmla="*/ 0 w 914639"/>
                <a:gd name="connsiteY60" fmla="*/ 8228 h 888654"/>
                <a:gd name="connsiteX61" fmla="*/ 19200 w 914639"/>
                <a:gd name="connsiteY61" fmla="*/ 0 h 888654"/>
                <a:gd name="connsiteX62" fmla="*/ 891399 w 914639"/>
                <a:gd name="connsiteY62" fmla="*/ 0 h 888654"/>
                <a:gd name="connsiteX63" fmla="*/ 899627 w 914639"/>
                <a:gd name="connsiteY63" fmla="*/ 0 h 888654"/>
                <a:gd name="connsiteX64" fmla="*/ 910599 w 914639"/>
                <a:gd name="connsiteY64" fmla="*/ 13714 h 888654"/>
                <a:gd name="connsiteX65" fmla="*/ 894142 w 914639"/>
                <a:gd name="connsiteY65" fmla="*/ 24685 h 888654"/>
                <a:gd name="connsiteX66" fmla="*/ 773461 w 914639"/>
                <a:gd name="connsiteY66" fmla="*/ 24685 h 888654"/>
                <a:gd name="connsiteX67" fmla="*/ 762489 w 914639"/>
                <a:gd name="connsiteY67" fmla="*/ 24685 h 888654"/>
                <a:gd name="connsiteX68" fmla="*/ 762489 w 914639"/>
                <a:gd name="connsiteY68" fmla="*/ 123424 h 888654"/>
                <a:gd name="connsiteX69" fmla="*/ 795403 w 914639"/>
                <a:gd name="connsiteY69" fmla="*/ 123424 h 888654"/>
                <a:gd name="connsiteX70" fmla="*/ 894142 w 914639"/>
                <a:gd name="connsiteY70" fmla="*/ 123424 h 888654"/>
                <a:gd name="connsiteX71" fmla="*/ 907855 w 914639"/>
                <a:gd name="connsiteY71" fmla="*/ 131653 h 888654"/>
                <a:gd name="connsiteX72" fmla="*/ 905113 w 914639"/>
                <a:gd name="connsiteY72" fmla="*/ 145366 h 888654"/>
                <a:gd name="connsiteX73" fmla="*/ 891399 w 914639"/>
                <a:gd name="connsiteY73" fmla="*/ 148109 h 888654"/>
                <a:gd name="connsiteX74" fmla="*/ 625351 w 914639"/>
                <a:gd name="connsiteY74" fmla="*/ 148109 h 888654"/>
                <a:gd name="connsiteX75" fmla="*/ 614381 w 914639"/>
                <a:gd name="connsiteY75" fmla="*/ 148109 h 888654"/>
                <a:gd name="connsiteX76" fmla="*/ 614381 w 914639"/>
                <a:gd name="connsiteY76" fmla="*/ 170051 h 888654"/>
                <a:gd name="connsiteX77" fmla="*/ 619865 w 914639"/>
                <a:gd name="connsiteY77" fmla="*/ 172794 h 888654"/>
                <a:gd name="connsiteX78" fmla="*/ 729575 w 914639"/>
                <a:gd name="connsiteY78" fmla="*/ 246849 h 888654"/>
                <a:gd name="connsiteX79" fmla="*/ 740547 w 914639"/>
                <a:gd name="connsiteY79" fmla="*/ 252334 h 888654"/>
                <a:gd name="connsiteX80" fmla="*/ 828316 w 914639"/>
                <a:gd name="connsiteY80" fmla="*/ 252334 h 888654"/>
                <a:gd name="connsiteX81" fmla="*/ 894142 w 914639"/>
                <a:gd name="connsiteY81" fmla="*/ 252334 h 888654"/>
                <a:gd name="connsiteX82" fmla="*/ 907855 w 914639"/>
                <a:gd name="connsiteY82" fmla="*/ 268791 h 888654"/>
                <a:gd name="connsiteX83" fmla="*/ 891399 w 914639"/>
                <a:gd name="connsiteY83" fmla="*/ 277019 h 888654"/>
                <a:gd name="connsiteX84" fmla="*/ 751519 w 914639"/>
                <a:gd name="connsiteY84" fmla="*/ 277019 h 888654"/>
                <a:gd name="connsiteX85" fmla="*/ 740547 w 914639"/>
                <a:gd name="connsiteY85" fmla="*/ 277019 h 888654"/>
                <a:gd name="connsiteX86" fmla="*/ 748775 w 914639"/>
                <a:gd name="connsiteY86" fmla="*/ 375758 h 888654"/>
                <a:gd name="connsiteX87" fmla="*/ 759747 w 914639"/>
                <a:gd name="connsiteY87" fmla="*/ 375758 h 888654"/>
                <a:gd name="connsiteX88" fmla="*/ 891399 w 914639"/>
                <a:gd name="connsiteY88" fmla="*/ 375758 h 888654"/>
                <a:gd name="connsiteX89" fmla="*/ 907855 w 914639"/>
                <a:gd name="connsiteY89" fmla="*/ 389472 h 888654"/>
                <a:gd name="connsiteX90" fmla="*/ 891399 w 914639"/>
                <a:gd name="connsiteY90" fmla="*/ 403186 h 888654"/>
                <a:gd name="connsiteX91" fmla="*/ 844772 w 914639"/>
                <a:gd name="connsiteY91" fmla="*/ 403186 h 888654"/>
                <a:gd name="connsiteX92" fmla="*/ 743289 w 914639"/>
                <a:gd name="connsiteY92" fmla="*/ 403186 h 888654"/>
                <a:gd name="connsiteX93" fmla="*/ 691178 w 914639"/>
                <a:gd name="connsiteY93" fmla="*/ 501926 h 888654"/>
                <a:gd name="connsiteX94" fmla="*/ 702148 w 914639"/>
                <a:gd name="connsiteY94" fmla="*/ 501926 h 888654"/>
                <a:gd name="connsiteX95" fmla="*/ 833802 w 914639"/>
                <a:gd name="connsiteY95" fmla="*/ 501926 h 888654"/>
                <a:gd name="connsiteX96" fmla="*/ 891399 w 914639"/>
                <a:gd name="connsiteY96" fmla="*/ 501926 h 888654"/>
                <a:gd name="connsiteX97" fmla="*/ 902371 w 914639"/>
                <a:gd name="connsiteY97" fmla="*/ 510154 h 888654"/>
                <a:gd name="connsiteX98" fmla="*/ 899627 w 914639"/>
                <a:gd name="connsiteY98" fmla="*/ 523867 h 888654"/>
                <a:gd name="connsiteX99" fmla="*/ 885914 w 914639"/>
                <a:gd name="connsiteY99" fmla="*/ 529353 h 888654"/>
                <a:gd name="connsiteX100" fmla="*/ 765233 w 914639"/>
                <a:gd name="connsiteY100" fmla="*/ 529353 h 888654"/>
                <a:gd name="connsiteX101" fmla="*/ 754261 w 914639"/>
                <a:gd name="connsiteY101" fmla="*/ 529353 h 888654"/>
                <a:gd name="connsiteX102" fmla="*/ 754261 w 914639"/>
                <a:gd name="connsiteY102" fmla="*/ 628092 h 888654"/>
                <a:gd name="connsiteX103" fmla="*/ 803631 w 914639"/>
                <a:gd name="connsiteY103" fmla="*/ 628092 h 888654"/>
                <a:gd name="connsiteX104" fmla="*/ 885914 w 914639"/>
                <a:gd name="connsiteY104" fmla="*/ 628092 h 888654"/>
                <a:gd name="connsiteX105" fmla="*/ 899627 w 914639"/>
                <a:gd name="connsiteY105" fmla="*/ 647292 h 888654"/>
                <a:gd name="connsiteX106" fmla="*/ 883171 w 914639"/>
                <a:gd name="connsiteY106" fmla="*/ 655520 h 888654"/>
                <a:gd name="connsiteX107" fmla="*/ 633579 w 914639"/>
                <a:gd name="connsiteY107" fmla="*/ 655520 h 888654"/>
                <a:gd name="connsiteX108" fmla="*/ 622609 w 914639"/>
                <a:gd name="connsiteY108" fmla="*/ 655520 h 888654"/>
                <a:gd name="connsiteX109" fmla="*/ 622609 w 914639"/>
                <a:gd name="connsiteY109" fmla="*/ 754260 h 888654"/>
                <a:gd name="connsiteX110" fmla="*/ 630837 w 914639"/>
                <a:gd name="connsiteY110" fmla="*/ 754260 h 888654"/>
                <a:gd name="connsiteX111" fmla="*/ 767975 w 914639"/>
                <a:gd name="connsiteY111" fmla="*/ 754260 h 888654"/>
                <a:gd name="connsiteX112" fmla="*/ 883171 w 914639"/>
                <a:gd name="connsiteY112" fmla="*/ 754260 h 888654"/>
                <a:gd name="connsiteX113" fmla="*/ 896885 w 914639"/>
                <a:gd name="connsiteY113" fmla="*/ 773459 h 888654"/>
                <a:gd name="connsiteX114" fmla="*/ 883171 w 914639"/>
                <a:gd name="connsiteY114" fmla="*/ 778944 h 888654"/>
                <a:gd name="connsiteX115" fmla="*/ 762489 w 914639"/>
                <a:gd name="connsiteY115" fmla="*/ 778944 h 888654"/>
                <a:gd name="connsiteX116" fmla="*/ 754261 w 914639"/>
                <a:gd name="connsiteY116" fmla="*/ 778944 h 888654"/>
                <a:gd name="connsiteX117" fmla="*/ 754261 w 914639"/>
                <a:gd name="connsiteY117" fmla="*/ 877684 h 888654"/>
                <a:gd name="connsiteX118" fmla="*/ 765233 w 914639"/>
                <a:gd name="connsiteY118" fmla="*/ 877684 h 888654"/>
                <a:gd name="connsiteX119" fmla="*/ 883171 w 914639"/>
                <a:gd name="connsiteY119" fmla="*/ 877684 h 888654"/>
                <a:gd name="connsiteX120" fmla="*/ 899627 w 914639"/>
                <a:gd name="connsiteY120" fmla="*/ 885912 h 888654"/>
                <a:gd name="connsiteX121" fmla="*/ 910599 w 914639"/>
                <a:gd name="connsiteY121" fmla="*/ 888655 h 888654"/>
                <a:gd name="connsiteX122" fmla="*/ 586953 w 914639"/>
                <a:gd name="connsiteY122" fmla="*/ 713118 h 888654"/>
                <a:gd name="connsiteX123" fmla="*/ 586953 w 914639"/>
                <a:gd name="connsiteY123" fmla="*/ 735060 h 888654"/>
                <a:gd name="connsiteX124" fmla="*/ 586953 w 914639"/>
                <a:gd name="connsiteY124" fmla="*/ 781687 h 888654"/>
                <a:gd name="connsiteX125" fmla="*/ 600667 w 914639"/>
                <a:gd name="connsiteY125" fmla="*/ 795401 h 888654"/>
                <a:gd name="connsiteX126" fmla="*/ 614381 w 914639"/>
                <a:gd name="connsiteY126" fmla="*/ 781687 h 888654"/>
                <a:gd name="connsiteX127" fmla="*/ 614381 w 914639"/>
                <a:gd name="connsiteY127" fmla="*/ 773459 h 888654"/>
                <a:gd name="connsiteX128" fmla="*/ 614381 w 914639"/>
                <a:gd name="connsiteY128" fmla="*/ 559523 h 888654"/>
                <a:gd name="connsiteX129" fmla="*/ 633579 w 914639"/>
                <a:gd name="connsiteY129" fmla="*/ 515639 h 888654"/>
                <a:gd name="connsiteX130" fmla="*/ 702148 w 914639"/>
                <a:gd name="connsiteY130" fmla="*/ 433357 h 888654"/>
                <a:gd name="connsiteX131" fmla="*/ 735061 w 914639"/>
                <a:gd name="connsiteY131" fmla="*/ 293475 h 888654"/>
                <a:gd name="connsiteX132" fmla="*/ 529354 w 914639"/>
                <a:gd name="connsiteY132" fmla="*/ 197479 h 888654"/>
                <a:gd name="connsiteX133" fmla="*/ 477242 w 914639"/>
                <a:gd name="connsiteY133" fmla="*/ 257819 h 888654"/>
                <a:gd name="connsiteX134" fmla="*/ 463528 w 914639"/>
                <a:gd name="connsiteY134" fmla="*/ 268791 h 888654"/>
                <a:gd name="connsiteX135" fmla="*/ 449815 w 914639"/>
                <a:gd name="connsiteY135" fmla="*/ 257819 h 888654"/>
                <a:gd name="connsiteX136" fmla="*/ 447071 w 914639"/>
                <a:gd name="connsiteY136" fmla="*/ 252334 h 888654"/>
                <a:gd name="connsiteX137" fmla="*/ 331874 w 914639"/>
                <a:gd name="connsiteY137" fmla="*/ 178280 h 888654"/>
                <a:gd name="connsiteX138" fmla="*/ 189252 w 914639"/>
                <a:gd name="connsiteY138" fmla="*/ 315418 h 888654"/>
                <a:gd name="connsiteX139" fmla="*/ 246849 w 914639"/>
                <a:gd name="connsiteY139" fmla="*/ 471755 h 888654"/>
                <a:gd name="connsiteX140" fmla="*/ 362046 w 914639"/>
                <a:gd name="connsiteY140" fmla="*/ 573237 h 888654"/>
                <a:gd name="connsiteX141" fmla="*/ 455299 w 914639"/>
                <a:gd name="connsiteY141" fmla="*/ 633578 h 888654"/>
                <a:gd name="connsiteX142" fmla="*/ 474498 w 914639"/>
                <a:gd name="connsiteY142" fmla="*/ 669234 h 888654"/>
                <a:gd name="connsiteX143" fmla="*/ 474498 w 914639"/>
                <a:gd name="connsiteY143" fmla="*/ 685691 h 888654"/>
                <a:gd name="connsiteX144" fmla="*/ 488212 w 914639"/>
                <a:gd name="connsiteY144" fmla="*/ 699404 h 888654"/>
                <a:gd name="connsiteX145" fmla="*/ 501926 w 914639"/>
                <a:gd name="connsiteY145" fmla="*/ 685691 h 888654"/>
                <a:gd name="connsiteX146" fmla="*/ 501926 w 914639"/>
                <a:gd name="connsiteY146" fmla="*/ 652778 h 888654"/>
                <a:gd name="connsiteX147" fmla="*/ 543068 w 914639"/>
                <a:gd name="connsiteY147" fmla="*/ 611636 h 888654"/>
                <a:gd name="connsiteX148" fmla="*/ 584209 w 914639"/>
                <a:gd name="connsiteY148" fmla="*/ 652778 h 888654"/>
                <a:gd name="connsiteX149" fmla="*/ 586953 w 914639"/>
                <a:gd name="connsiteY149" fmla="*/ 713118 h 888654"/>
                <a:gd name="connsiteX150" fmla="*/ 449815 w 914639"/>
                <a:gd name="connsiteY150" fmla="*/ 2743 h 888654"/>
                <a:gd name="connsiteX151" fmla="*/ 183766 w 914639"/>
                <a:gd name="connsiteY151" fmla="*/ 2743 h 888654"/>
                <a:gd name="connsiteX152" fmla="*/ 183766 w 914639"/>
                <a:gd name="connsiteY152" fmla="*/ 101482 h 888654"/>
                <a:gd name="connsiteX153" fmla="*/ 449815 w 914639"/>
                <a:gd name="connsiteY153" fmla="*/ 101482 h 888654"/>
                <a:gd name="connsiteX154" fmla="*/ 449815 w 914639"/>
                <a:gd name="connsiteY154" fmla="*/ 2743 h 888654"/>
                <a:gd name="connsiteX155" fmla="*/ 743289 w 914639"/>
                <a:gd name="connsiteY155" fmla="*/ 101482 h 888654"/>
                <a:gd name="connsiteX156" fmla="*/ 743289 w 914639"/>
                <a:gd name="connsiteY156" fmla="*/ 2743 h 888654"/>
                <a:gd name="connsiteX157" fmla="*/ 477242 w 914639"/>
                <a:gd name="connsiteY157" fmla="*/ 2743 h 888654"/>
                <a:gd name="connsiteX158" fmla="*/ 477242 w 914639"/>
                <a:gd name="connsiteY158" fmla="*/ 101482 h 888654"/>
                <a:gd name="connsiteX159" fmla="*/ 743289 w 914639"/>
                <a:gd name="connsiteY159" fmla="*/ 101482 h 888654"/>
                <a:gd name="connsiteX160" fmla="*/ 449815 w 914639"/>
                <a:gd name="connsiteY160" fmla="*/ 861227 h 888654"/>
                <a:gd name="connsiteX161" fmla="*/ 449815 w 914639"/>
                <a:gd name="connsiteY161" fmla="*/ 762488 h 888654"/>
                <a:gd name="connsiteX162" fmla="*/ 183766 w 914639"/>
                <a:gd name="connsiteY162" fmla="*/ 762488 h 888654"/>
                <a:gd name="connsiteX163" fmla="*/ 183766 w 914639"/>
                <a:gd name="connsiteY163" fmla="*/ 861227 h 888654"/>
                <a:gd name="connsiteX164" fmla="*/ 449815 w 914639"/>
                <a:gd name="connsiteY164" fmla="*/ 861227 h 888654"/>
                <a:gd name="connsiteX165" fmla="*/ 477242 w 914639"/>
                <a:gd name="connsiteY165" fmla="*/ 861227 h 888654"/>
                <a:gd name="connsiteX166" fmla="*/ 743289 w 914639"/>
                <a:gd name="connsiteY166" fmla="*/ 861227 h 888654"/>
                <a:gd name="connsiteX167" fmla="*/ 743289 w 914639"/>
                <a:gd name="connsiteY167" fmla="*/ 762488 h 888654"/>
                <a:gd name="connsiteX168" fmla="*/ 691178 w 914639"/>
                <a:gd name="connsiteY168" fmla="*/ 762488 h 888654"/>
                <a:gd name="connsiteX169" fmla="*/ 639064 w 914639"/>
                <a:gd name="connsiteY169" fmla="*/ 762488 h 888654"/>
                <a:gd name="connsiteX170" fmla="*/ 639064 w 914639"/>
                <a:gd name="connsiteY170" fmla="*/ 787173 h 888654"/>
                <a:gd name="connsiteX171" fmla="*/ 597923 w 914639"/>
                <a:gd name="connsiteY171" fmla="*/ 822829 h 888654"/>
                <a:gd name="connsiteX172" fmla="*/ 559525 w 914639"/>
                <a:gd name="connsiteY172" fmla="*/ 784430 h 888654"/>
                <a:gd name="connsiteX173" fmla="*/ 559525 w 914639"/>
                <a:gd name="connsiteY173" fmla="*/ 762488 h 888654"/>
                <a:gd name="connsiteX174" fmla="*/ 477242 w 914639"/>
                <a:gd name="connsiteY174" fmla="*/ 762488 h 888654"/>
                <a:gd name="connsiteX175" fmla="*/ 477242 w 914639"/>
                <a:gd name="connsiteY175" fmla="*/ 861227 h 888654"/>
                <a:gd name="connsiteX176" fmla="*/ 329132 w 914639"/>
                <a:gd name="connsiteY176" fmla="*/ 735060 h 888654"/>
                <a:gd name="connsiteX177" fmla="*/ 559525 w 914639"/>
                <a:gd name="connsiteY177" fmla="*/ 735060 h 888654"/>
                <a:gd name="connsiteX178" fmla="*/ 559525 w 914639"/>
                <a:gd name="connsiteY178" fmla="*/ 652778 h 888654"/>
                <a:gd name="connsiteX179" fmla="*/ 545811 w 914639"/>
                <a:gd name="connsiteY179" fmla="*/ 636321 h 888654"/>
                <a:gd name="connsiteX180" fmla="*/ 532098 w 914639"/>
                <a:gd name="connsiteY180" fmla="*/ 652778 h 888654"/>
                <a:gd name="connsiteX181" fmla="*/ 532098 w 914639"/>
                <a:gd name="connsiteY181" fmla="*/ 682948 h 888654"/>
                <a:gd name="connsiteX182" fmla="*/ 493698 w 914639"/>
                <a:gd name="connsiteY182" fmla="*/ 724089 h 888654"/>
                <a:gd name="connsiteX183" fmla="*/ 452557 w 914639"/>
                <a:gd name="connsiteY183" fmla="*/ 685691 h 888654"/>
                <a:gd name="connsiteX184" fmla="*/ 427871 w 914639"/>
                <a:gd name="connsiteY184" fmla="*/ 641806 h 888654"/>
                <a:gd name="connsiteX185" fmla="*/ 400443 w 914639"/>
                <a:gd name="connsiteY185" fmla="*/ 633578 h 888654"/>
                <a:gd name="connsiteX186" fmla="*/ 340104 w 914639"/>
                <a:gd name="connsiteY186" fmla="*/ 633578 h 888654"/>
                <a:gd name="connsiteX187" fmla="*/ 331874 w 914639"/>
                <a:gd name="connsiteY187" fmla="*/ 633578 h 888654"/>
                <a:gd name="connsiteX188" fmla="*/ 329132 w 914639"/>
                <a:gd name="connsiteY188" fmla="*/ 735060 h 888654"/>
                <a:gd name="connsiteX189" fmla="*/ 370274 w 914639"/>
                <a:gd name="connsiteY189" fmla="*/ 608893 h 888654"/>
                <a:gd name="connsiteX190" fmla="*/ 367532 w 914639"/>
                <a:gd name="connsiteY190" fmla="*/ 606150 h 888654"/>
                <a:gd name="connsiteX191" fmla="*/ 249591 w 914639"/>
                <a:gd name="connsiteY191" fmla="*/ 512896 h 888654"/>
                <a:gd name="connsiteX192" fmla="*/ 244107 w 914639"/>
                <a:gd name="connsiteY192" fmla="*/ 510154 h 888654"/>
                <a:gd name="connsiteX193" fmla="*/ 183766 w 914639"/>
                <a:gd name="connsiteY193" fmla="*/ 510154 h 888654"/>
                <a:gd name="connsiteX194" fmla="*/ 183766 w 914639"/>
                <a:gd name="connsiteY194" fmla="*/ 608893 h 888654"/>
                <a:gd name="connsiteX195" fmla="*/ 370274 w 914639"/>
                <a:gd name="connsiteY195" fmla="*/ 608893 h 888654"/>
                <a:gd name="connsiteX196" fmla="*/ 329132 w 914639"/>
                <a:gd name="connsiteY196" fmla="*/ 128910 h 888654"/>
                <a:gd name="connsiteX197" fmla="*/ 329132 w 914639"/>
                <a:gd name="connsiteY197" fmla="*/ 148109 h 888654"/>
                <a:gd name="connsiteX198" fmla="*/ 463528 w 914639"/>
                <a:gd name="connsiteY198" fmla="*/ 224906 h 888654"/>
                <a:gd name="connsiteX199" fmla="*/ 521126 w 914639"/>
                <a:gd name="connsiteY199" fmla="*/ 170051 h 888654"/>
                <a:gd name="connsiteX200" fmla="*/ 597923 w 914639"/>
                <a:gd name="connsiteY200" fmla="*/ 148109 h 888654"/>
                <a:gd name="connsiteX201" fmla="*/ 597923 w 914639"/>
                <a:gd name="connsiteY201" fmla="*/ 128910 h 888654"/>
                <a:gd name="connsiteX202" fmla="*/ 329132 w 914639"/>
                <a:gd name="connsiteY202" fmla="*/ 128910 h 888654"/>
                <a:gd name="connsiteX203" fmla="*/ 743289 w 914639"/>
                <a:gd name="connsiteY203" fmla="*/ 507411 h 888654"/>
                <a:gd name="connsiteX204" fmla="*/ 682950 w 914639"/>
                <a:gd name="connsiteY204" fmla="*/ 507411 h 888654"/>
                <a:gd name="connsiteX205" fmla="*/ 677464 w 914639"/>
                <a:gd name="connsiteY205" fmla="*/ 510154 h 888654"/>
                <a:gd name="connsiteX206" fmla="*/ 650036 w 914639"/>
                <a:gd name="connsiteY206" fmla="*/ 534839 h 888654"/>
                <a:gd name="connsiteX207" fmla="*/ 641808 w 914639"/>
                <a:gd name="connsiteY207" fmla="*/ 551295 h 888654"/>
                <a:gd name="connsiteX208" fmla="*/ 641808 w 914639"/>
                <a:gd name="connsiteY208" fmla="*/ 608893 h 888654"/>
                <a:gd name="connsiteX209" fmla="*/ 746033 w 914639"/>
                <a:gd name="connsiteY209" fmla="*/ 608893 h 888654"/>
                <a:gd name="connsiteX210" fmla="*/ 743289 w 914639"/>
                <a:gd name="connsiteY210" fmla="*/ 507411 h 88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14639" h="888654">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solidFill>
              <a:srgbClr val="000000"/>
            </a:solidFill>
            <a:ln w="27426" cap="flat">
              <a:noFill/>
              <a:prstDash val="solid"/>
              <a:miter/>
            </a:ln>
          </p:spPr>
          <p:txBody>
            <a:bodyPr rtlCol="0" anchor="ctr"/>
            <a:lstStyle/>
            <a:p>
              <a:endParaRPr lang="en-US"/>
            </a:p>
          </p:txBody>
        </p:sp>
      </p:grpSp>
      <p:grpSp>
        <p:nvGrpSpPr>
          <p:cNvPr id="61" name="Graphic 3">
            <a:extLst>
              <a:ext uri="{FF2B5EF4-FFF2-40B4-BE49-F238E27FC236}">
                <a16:creationId xmlns:a16="http://schemas.microsoft.com/office/drawing/2014/main" id="{C23EE7D1-AC7A-DC57-64B6-3B48DC5E5DAD}"/>
              </a:ext>
            </a:extLst>
          </p:cNvPr>
          <p:cNvGrpSpPr/>
          <p:nvPr/>
        </p:nvGrpSpPr>
        <p:grpSpPr>
          <a:xfrm>
            <a:off x="8101559" y="2393936"/>
            <a:ext cx="1039753" cy="1039933"/>
            <a:chOff x="8667218" y="2080812"/>
            <a:chExt cx="1039753" cy="1039933"/>
          </a:xfrm>
        </p:grpSpPr>
        <p:sp>
          <p:nvSpPr>
            <p:cNvPr id="62" name="Freeform 1116">
              <a:extLst>
                <a:ext uri="{FF2B5EF4-FFF2-40B4-BE49-F238E27FC236}">
                  <a16:creationId xmlns:a16="http://schemas.microsoft.com/office/drawing/2014/main" id="{A13741FA-AF29-C54E-C66C-9E4571CAFF43}"/>
                </a:ext>
              </a:extLst>
            </p:cNvPr>
            <p:cNvSpPr/>
            <p:nvPr/>
          </p:nvSpPr>
          <p:spPr>
            <a:xfrm>
              <a:off x="8804356" y="2136093"/>
              <a:ext cx="773460" cy="345588"/>
            </a:xfrm>
            <a:custGeom>
              <a:avLst/>
              <a:gdLst>
                <a:gd name="connsiteX0" fmla="*/ 477242 w 773460"/>
                <a:gd name="connsiteY0" fmla="*/ 0 h 345588"/>
                <a:gd name="connsiteX1" fmla="*/ 630837 w 773460"/>
                <a:gd name="connsiteY1" fmla="*/ 0 h 345588"/>
                <a:gd name="connsiteX2" fmla="*/ 773461 w 773460"/>
                <a:gd name="connsiteY2" fmla="*/ 142624 h 345588"/>
                <a:gd name="connsiteX3" fmla="*/ 630837 w 773460"/>
                <a:gd name="connsiteY3" fmla="*/ 285248 h 345588"/>
                <a:gd name="connsiteX4" fmla="*/ 427871 w 773460"/>
                <a:gd name="connsiteY4" fmla="*/ 285248 h 345588"/>
                <a:gd name="connsiteX5" fmla="*/ 408673 w 773460"/>
                <a:gd name="connsiteY5" fmla="*/ 296218 h 345588"/>
                <a:gd name="connsiteX6" fmla="*/ 408673 w 773460"/>
                <a:gd name="connsiteY6" fmla="*/ 296218 h 345588"/>
                <a:gd name="connsiteX7" fmla="*/ 386730 w 773460"/>
                <a:gd name="connsiteY7" fmla="*/ 345588 h 345588"/>
                <a:gd name="connsiteX8" fmla="*/ 364788 w 773460"/>
                <a:gd name="connsiteY8" fmla="*/ 296218 h 345588"/>
                <a:gd name="connsiteX9" fmla="*/ 345588 w 773460"/>
                <a:gd name="connsiteY9" fmla="*/ 285248 h 345588"/>
                <a:gd name="connsiteX10" fmla="*/ 142624 w 773460"/>
                <a:gd name="connsiteY10" fmla="*/ 285248 h 345588"/>
                <a:gd name="connsiteX11" fmla="*/ 0 w 773460"/>
                <a:gd name="connsiteY11" fmla="*/ 142624 h 345588"/>
                <a:gd name="connsiteX12" fmla="*/ 142624 w 773460"/>
                <a:gd name="connsiteY12" fmla="*/ 0 h 345588"/>
                <a:gd name="connsiteX13" fmla="*/ 296219 w 773460"/>
                <a:gd name="connsiteY13" fmla="*/ 0 h 34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460" h="345588">
                  <a:moveTo>
                    <a:pt x="477242" y="0"/>
                  </a:moveTo>
                  <a:lnTo>
                    <a:pt x="630837" y="0"/>
                  </a:lnTo>
                  <a:cubicBezTo>
                    <a:pt x="710377" y="0"/>
                    <a:pt x="773461" y="63084"/>
                    <a:pt x="773461" y="142624"/>
                  </a:cubicBezTo>
                  <a:cubicBezTo>
                    <a:pt x="773461" y="222164"/>
                    <a:pt x="710377" y="285248"/>
                    <a:pt x="630837" y="285248"/>
                  </a:cubicBezTo>
                  <a:lnTo>
                    <a:pt x="427871" y="285248"/>
                  </a:lnTo>
                  <a:cubicBezTo>
                    <a:pt x="419643" y="285248"/>
                    <a:pt x="411415" y="290733"/>
                    <a:pt x="408673" y="296218"/>
                  </a:cubicBezTo>
                  <a:lnTo>
                    <a:pt x="408673" y="296218"/>
                  </a:lnTo>
                  <a:lnTo>
                    <a:pt x="386730" y="345588"/>
                  </a:lnTo>
                  <a:lnTo>
                    <a:pt x="364788" y="296218"/>
                  </a:lnTo>
                  <a:cubicBezTo>
                    <a:pt x="362046" y="287990"/>
                    <a:pt x="353818" y="285248"/>
                    <a:pt x="345588" y="285248"/>
                  </a:cubicBezTo>
                  <a:lnTo>
                    <a:pt x="142624" y="285248"/>
                  </a:lnTo>
                  <a:cubicBezTo>
                    <a:pt x="63083" y="285248"/>
                    <a:pt x="0" y="222164"/>
                    <a:pt x="0" y="142624"/>
                  </a:cubicBezTo>
                  <a:cubicBezTo>
                    <a:pt x="0" y="63084"/>
                    <a:pt x="63083" y="0"/>
                    <a:pt x="142624" y="0"/>
                  </a:cubicBezTo>
                  <a:lnTo>
                    <a:pt x="296219" y="0"/>
                  </a:lnTo>
                </a:path>
              </a:pathLst>
            </a:custGeom>
            <a:solidFill>
              <a:srgbClr val="6D6A3A"/>
            </a:solidFill>
            <a:ln w="27426" cap="flat">
              <a:noFill/>
              <a:prstDash val="solid"/>
              <a:miter/>
            </a:ln>
          </p:spPr>
          <p:txBody>
            <a:bodyPr rtlCol="0" anchor="ctr"/>
            <a:lstStyle/>
            <a:p>
              <a:endParaRPr lang="en-US"/>
            </a:p>
          </p:txBody>
        </p:sp>
        <p:grpSp>
          <p:nvGrpSpPr>
            <p:cNvPr id="63" name="Graphic 3">
              <a:extLst>
                <a:ext uri="{FF2B5EF4-FFF2-40B4-BE49-F238E27FC236}">
                  <a16:creationId xmlns:a16="http://schemas.microsoft.com/office/drawing/2014/main" id="{8EC2CC27-9528-08AB-7CAE-C023D9B561CE}"/>
                </a:ext>
              </a:extLst>
            </p:cNvPr>
            <p:cNvGrpSpPr/>
            <p:nvPr/>
          </p:nvGrpSpPr>
          <p:grpSpPr>
            <a:xfrm>
              <a:off x="8667218" y="2080812"/>
              <a:ext cx="1039753" cy="1039933"/>
              <a:chOff x="8667218" y="2080812"/>
              <a:chExt cx="1039753" cy="1039933"/>
            </a:xfrm>
            <a:solidFill>
              <a:srgbClr val="000000"/>
            </a:solidFill>
          </p:grpSpPr>
          <p:sp>
            <p:nvSpPr>
              <p:cNvPr id="64" name="Freeform 1118">
                <a:extLst>
                  <a:ext uri="{FF2B5EF4-FFF2-40B4-BE49-F238E27FC236}">
                    <a16:creationId xmlns:a16="http://schemas.microsoft.com/office/drawing/2014/main" id="{F725FCCE-D05F-AD15-6C2B-1EDBE826E6DA}"/>
                  </a:ext>
                </a:extLst>
              </p:cNvPr>
              <p:cNvSpPr/>
              <p:nvPr/>
            </p:nvSpPr>
            <p:spPr>
              <a:xfrm>
                <a:off x="9064919" y="2577678"/>
                <a:ext cx="246849" cy="246848"/>
              </a:xfrm>
              <a:custGeom>
                <a:avLst/>
                <a:gdLst>
                  <a:gd name="connsiteX0" fmla="*/ 246849 w 246849"/>
                  <a:gd name="connsiteY0" fmla="*/ 123424 h 246848"/>
                  <a:gd name="connsiteX1" fmla="*/ 123425 w 246849"/>
                  <a:gd name="connsiteY1" fmla="*/ 0 h 246848"/>
                  <a:gd name="connsiteX2" fmla="*/ 0 w 246849"/>
                  <a:gd name="connsiteY2" fmla="*/ 123424 h 246848"/>
                  <a:gd name="connsiteX3" fmla="*/ 123425 w 246849"/>
                  <a:gd name="connsiteY3" fmla="*/ 246849 h 246848"/>
                  <a:gd name="connsiteX4" fmla="*/ 246849 w 246849"/>
                  <a:gd name="connsiteY4" fmla="*/ 123424 h 246848"/>
                  <a:gd name="connsiteX5" fmla="*/ 246849 w 246849"/>
                  <a:gd name="connsiteY5" fmla="*/ 123424 h 246848"/>
                  <a:gd name="connsiteX6" fmla="*/ 126167 w 246849"/>
                  <a:gd name="connsiteY6" fmla="*/ 205707 h 246848"/>
                  <a:gd name="connsiteX7" fmla="*/ 43884 w 246849"/>
                  <a:gd name="connsiteY7" fmla="*/ 123424 h 246848"/>
                  <a:gd name="connsiteX8" fmla="*/ 126167 w 246849"/>
                  <a:gd name="connsiteY8" fmla="*/ 41141 h 246848"/>
                  <a:gd name="connsiteX9" fmla="*/ 208450 w 246849"/>
                  <a:gd name="connsiteY9" fmla="*/ 123424 h 246848"/>
                  <a:gd name="connsiteX10" fmla="*/ 126167 w 246849"/>
                  <a:gd name="connsiteY10" fmla="*/ 205707 h 246848"/>
                  <a:gd name="connsiteX11" fmla="*/ 126167 w 246849"/>
                  <a:gd name="connsiteY11" fmla="*/ 205707 h 24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49" h="246848">
                    <a:moveTo>
                      <a:pt x="246849" y="123424"/>
                    </a:moveTo>
                    <a:cubicBezTo>
                      <a:pt x="246849" y="54855"/>
                      <a:pt x="191994" y="0"/>
                      <a:pt x="123425" y="0"/>
                    </a:cubicBezTo>
                    <a:cubicBezTo>
                      <a:pt x="54855" y="0"/>
                      <a:pt x="0" y="54855"/>
                      <a:pt x="0" y="123424"/>
                    </a:cubicBezTo>
                    <a:cubicBezTo>
                      <a:pt x="0" y="191993"/>
                      <a:pt x="54855" y="246849"/>
                      <a:pt x="123425" y="246849"/>
                    </a:cubicBezTo>
                    <a:cubicBezTo>
                      <a:pt x="191994" y="246849"/>
                      <a:pt x="246849" y="191993"/>
                      <a:pt x="246849" y="123424"/>
                    </a:cubicBezTo>
                    <a:lnTo>
                      <a:pt x="246849" y="123424"/>
                    </a:lnTo>
                    <a:close/>
                    <a:moveTo>
                      <a:pt x="126167" y="205707"/>
                    </a:moveTo>
                    <a:cubicBezTo>
                      <a:pt x="82283" y="205707"/>
                      <a:pt x="43884" y="170051"/>
                      <a:pt x="43884" y="123424"/>
                    </a:cubicBezTo>
                    <a:cubicBezTo>
                      <a:pt x="43884" y="79540"/>
                      <a:pt x="79541" y="41141"/>
                      <a:pt x="126167" y="41141"/>
                    </a:cubicBezTo>
                    <a:cubicBezTo>
                      <a:pt x="172794" y="41141"/>
                      <a:pt x="208450" y="76797"/>
                      <a:pt x="208450" y="123424"/>
                    </a:cubicBezTo>
                    <a:cubicBezTo>
                      <a:pt x="205708" y="170051"/>
                      <a:pt x="170052" y="205707"/>
                      <a:pt x="126167" y="205707"/>
                    </a:cubicBezTo>
                    <a:lnTo>
                      <a:pt x="126167" y="205707"/>
                    </a:lnTo>
                    <a:close/>
                  </a:path>
                </a:pathLst>
              </a:custGeom>
              <a:solidFill>
                <a:srgbClr val="000000"/>
              </a:solidFill>
              <a:ln w="27426" cap="flat">
                <a:noFill/>
                <a:prstDash val="solid"/>
                <a:miter/>
              </a:ln>
            </p:spPr>
            <p:txBody>
              <a:bodyPr rtlCol="0" anchor="ctr"/>
              <a:lstStyle/>
              <a:p>
                <a:endParaRPr lang="en-US"/>
              </a:p>
            </p:txBody>
          </p:sp>
          <p:sp>
            <p:nvSpPr>
              <p:cNvPr id="65" name="Freeform 1119">
                <a:extLst>
                  <a:ext uri="{FF2B5EF4-FFF2-40B4-BE49-F238E27FC236}">
                    <a16:creationId xmlns:a16="http://schemas.microsoft.com/office/drawing/2014/main" id="{E2BF8461-E698-3F30-D20B-06E329773F71}"/>
                  </a:ext>
                </a:extLst>
              </p:cNvPr>
              <p:cNvSpPr/>
              <p:nvPr/>
            </p:nvSpPr>
            <p:spPr>
              <a:xfrm>
                <a:off x="8733045" y="2577678"/>
                <a:ext cx="246849" cy="246848"/>
              </a:xfrm>
              <a:custGeom>
                <a:avLst/>
                <a:gdLst>
                  <a:gd name="connsiteX0" fmla="*/ 246849 w 246849"/>
                  <a:gd name="connsiteY0" fmla="*/ 123424 h 246848"/>
                  <a:gd name="connsiteX1" fmla="*/ 123425 w 246849"/>
                  <a:gd name="connsiteY1" fmla="*/ 0 h 246848"/>
                  <a:gd name="connsiteX2" fmla="*/ 0 w 246849"/>
                  <a:gd name="connsiteY2" fmla="*/ 123424 h 246848"/>
                  <a:gd name="connsiteX3" fmla="*/ 123425 w 246849"/>
                  <a:gd name="connsiteY3" fmla="*/ 246849 h 246848"/>
                  <a:gd name="connsiteX4" fmla="*/ 246849 w 246849"/>
                  <a:gd name="connsiteY4" fmla="*/ 123424 h 246848"/>
                  <a:gd name="connsiteX5" fmla="*/ 246849 w 246849"/>
                  <a:gd name="connsiteY5" fmla="*/ 123424 h 246848"/>
                  <a:gd name="connsiteX6" fmla="*/ 123425 w 246849"/>
                  <a:gd name="connsiteY6" fmla="*/ 205707 h 246848"/>
                  <a:gd name="connsiteX7" fmla="*/ 41142 w 246849"/>
                  <a:gd name="connsiteY7" fmla="*/ 123424 h 246848"/>
                  <a:gd name="connsiteX8" fmla="*/ 123425 w 246849"/>
                  <a:gd name="connsiteY8" fmla="*/ 41141 h 246848"/>
                  <a:gd name="connsiteX9" fmla="*/ 205708 w 246849"/>
                  <a:gd name="connsiteY9" fmla="*/ 123424 h 246848"/>
                  <a:gd name="connsiteX10" fmla="*/ 123425 w 246849"/>
                  <a:gd name="connsiteY10" fmla="*/ 205707 h 246848"/>
                  <a:gd name="connsiteX11" fmla="*/ 123425 w 246849"/>
                  <a:gd name="connsiteY11" fmla="*/ 205707 h 24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49" h="246848">
                    <a:moveTo>
                      <a:pt x="246849" y="123424"/>
                    </a:moveTo>
                    <a:cubicBezTo>
                      <a:pt x="246849" y="54855"/>
                      <a:pt x="191994" y="0"/>
                      <a:pt x="123425" y="0"/>
                    </a:cubicBezTo>
                    <a:cubicBezTo>
                      <a:pt x="54855" y="0"/>
                      <a:pt x="0" y="54855"/>
                      <a:pt x="0" y="123424"/>
                    </a:cubicBezTo>
                    <a:cubicBezTo>
                      <a:pt x="0" y="191993"/>
                      <a:pt x="54855" y="246849"/>
                      <a:pt x="123425" y="246849"/>
                    </a:cubicBezTo>
                    <a:cubicBezTo>
                      <a:pt x="191994" y="246849"/>
                      <a:pt x="246849" y="191993"/>
                      <a:pt x="246849" y="123424"/>
                    </a:cubicBezTo>
                    <a:lnTo>
                      <a:pt x="246849" y="123424"/>
                    </a:lnTo>
                    <a:close/>
                    <a:moveTo>
                      <a:pt x="123425" y="205707"/>
                    </a:moveTo>
                    <a:cubicBezTo>
                      <a:pt x="79539" y="205707"/>
                      <a:pt x="41142" y="170051"/>
                      <a:pt x="41142" y="123424"/>
                    </a:cubicBezTo>
                    <a:cubicBezTo>
                      <a:pt x="41142" y="79540"/>
                      <a:pt x="76797" y="41141"/>
                      <a:pt x="123425" y="41141"/>
                    </a:cubicBezTo>
                    <a:cubicBezTo>
                      <a:pt x="170050" y="41141"/>
                      <a:pt x="205708" y="76797"/>
                      <a:pt x="205708" y="123424"/>
                    </a:cubicBezTo>
                    <a:cubicBezTo>
                      <a:pt x="205708" y="170051"/>
                      <a:pt x="167308" y="205707"/>
                      <a:pt x="123425" y="205707"/>
                    </a:cubicBezTo>
                    <a:lnTo>
                      <a:pt x="123425" y="205707"/>
                    </a:lnTo>
                    <a:close/>
                  </a:path>
                </a:pathLst>
              </a:custGeom>
              <a:solidFill>
                <a:srgbClr val="000000"/>
              </a:solidFill>
              <a:ln w="27426" cap="flat">
                <a:noFill/>
                <a:prstDash val="solid"/>
                <a:miter/>
              </a:ln>
            </p:spPr>
            <p:txBody>
              <a:bodyPr rtlCol="0" anchor="ctr"/>
              <a:lstStyle/>
              <a:p>
                <a:endParaRPr lang="en-US"/>
              </a:p>
            </p:txBody>
          </p:sp>
          <p:sp>
            <p:nvSpPr>
              <p:cNvPr id="66" name="Freeform 1120">
                <a:extLst>
                  <a:ext uri="{FF2B5EF4-FFF2-40B4-BE49-F238E27FC236}">
                    <a16:creationId xmlns:a16="http://schemas.microsoft.com/office/drawing/2014/main" id="{DFBACC70-5ED7-5BE9-EF38-5CD257284445}"/>
                  </a:ext>
                </a:extLst>
              </p:cNvPr>
              <p:cNvSpPr/>
              <p:nvPr/>
            </p:nvSpPr>
            <p:spPr>
              <a:xfrm>
                <a:off x="9399537" y="2577678"/>
                <a:ext cx="246849" cy="246848"/>
              </a:xfrm>
              <a:custGeom>
                <a:avLst/>
                <a:gdLst>
                  <a:gd name="connsiteX0" fmla="*/ 246849 w 246849"/>
                  <a:gd name="connsiteY0" fmla="*/ 123424 h 246848"/>
                  <a:gd name="connsiteX1" fmla="*/ 123425 w 246849"/>
                  <a:gd name="connsiteY1" fmla="*/ 0 h 246848"/>
                  <a:gd name="connsiteX2" fmla="*/ 0 w 246849"/>
                  <a:gd name="connsiteY2" fmla="*/ 123424 h 246848"/>
                  <a:gd name="connsiteX3" fmla="*/ 123425 w 246849"/>
                  <a:gd name="connsiteY3" fmla="*/ 246849 h 246848"/>
                  <a:gd name="connsiteX4" fmla="*/ 246849 w 246849"/>
                  <a:gd name="connsiteY4" fmla="*/ 123424 h 246848"/>
                  <a:gd name="connsiteX5" fmla="*/ 246849 w 246849"/>
                  <a:gd name="connsiteY5" fmla="*/ 123424 h 246848"/>
                  <a:gd name="connsiteX6" fmla="*/ 123425 w 246849"/>
                  <a:gd name="connsiteY6" fmla="*/ 205707 h 246848"/>
                  <a:gd name="connsiteX7" fmla="*/ 41142 w 246849"/>
                  <a:gd name="connsiteY7" fmla="*/ 123424 h 246848"/>
                  <a:gd name="connsiteX8" fmla="*/ 123425 w 246849"/>
                  <a:gd name="connsiteY8" fmla="*/ 41141 h 246848"/>
                  <a:gd name="connsiteX9" fmla="*/ 205708 w 246849"/>
                  <a:gd name="connsiteY9" fmla="*/ 123424 h 246848"/>
                  <a:gd name="connsiteX10" fmla="*/ 123425 w 246849"/>
                  <a:gd name="connsiteY10" fmla="*/ 205707 h 246848"/>
                  <a:gd name="connsiteX11" fmla="*/ 123425 w 246849"/>
                  <a:gd name="connsiteY11" fmla="*/ 205707 h 24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49" h="246848">
                    <a:moveTo>
                      <a:pt x="246849" y="123424"/>
                    </a:moveTo>
                    <a:cubicBezTo>
                      <a:pt x="246849" y="54855"/>
                      <a:pt x="191994" y="0"/>
                      <a:pt x="123425" y="0"/>
                    </a:cubicBezTo>
                    <a:cubicBezTo>
                      <a:pt x="54855" y="0"/>
                      <a:pt x="0" y="54855"/>
                      <a:pt x="0" y="123424"/>
                    </a:cubicBezTo>
                    <a:cubicBezTo>
                      <a:pt x="0" y="191993"/>
                      <a:pt x="54855" y="246849"/>
                      <a:pt x="123425" y="246849"/>
                    </a:cubicBezTo>
                    <a:cubicBezTo>
                      <a:pt x="191994" y="246849"/>
                      <a:pt x="246849" y="191993"/>
                      <a:pt x="246849" y="123424"/>
                    </a:cubicBezTo>
                    <a:lnTo>
                      <a:pt x="246849" y="123424"/>
                    </a:lnTo>
                    <a:close/>
                    <a:moveTo>
                      <a:pt x="123425" y="205707"/>
                    </a:moveTo>
                    <a:cubicBezTo>
                      <a:pt x="79539" y="205707"/>
                      <a:pt x="41142" y="170051"/>
                      <a:pt x="41142" y="123424"/>
                    </a:cubicBezTo>
                    <a:cubicBezTo>
                      <a:pt x="41142" y="79540"/>
                      <a:pt x="76797" y="41141"/>
                      <a:pt x="123425" y="41141"/>
                    </a:cubicBezTo>
                    <a:cubicBezTo>
                      <a:pt x="170052" y="41141"/>
                      <a:pt x="205708" y="76797"/>
                      <a:pt x="205708" y="123424"/>
                    </a:cubicBezTo>
                    <a:cubicBezTo>
                      <a:pt x="205708" y="170051"/>
                      <a:pt x="170052" y="205707"/>
                      <a:pt x="123425" y="205707"/>
                    </a:cubicBezTo>
                    <a:lnTo>
                      <a:pt x="123425" y="205707"/>
                    </a:lnTo>
                    <a:close/>
                  </a:path>
                </a:pathLst>
              </a:custGeom>
              <a:solidFill>
                <a:srgbClr val="000000"/>
              </a:solidFill>
              <a:ln w="27426" cap="flat">
                <a:noFill/>
                <a:prstDash val="solid"/>
                <a:miter/>
              </a:ln>
            </p:spPr>
            <p:txBody>
              <a:bodyPr rtlCol="0" anchor="ctr"/>
              <a:lstStyle/>
              <a:p>
                <a:endParaRPr lang="en-US"/>
              </a:p>
            </p:txBody>
          </p:sp>
          <p:sp>
            <p:nvSpPr>
              <p:cNvPr id="67" name="Freeform 1121">
                <a:extLst>
                  <a:ext uri="{FF2B5EF4-FFF2-40B4-BE49-F238E27FC236}">
                    <a16:creationId xmlns:a16="http://schemas.microsoft.com/office/drawing/2014/main" id="{4519394F-DC1E-2F9C-E6A3-8225DBC4C208}"/>
                  </a:ext>
                </a:extLst>
              </p:cNvPr>
              <p:cNvSpPr/>
              <p:nvPr/>
            </p:nvSpPr>
            <p:spPr>
              <a:xfrm>
                <a:off x="8667218" y="2824527"/>
                <a:ext cx="1039753" cy="296218"/>
              </a:xfrm>
              <a:custGeom>
                <a:avLst/>
                <a:gdLst>
                  <a:gd name="connsiteX0" fmla="*/ 855744 w 1039753"/>
                  <a:gd name="connsiteY0" fmla="*/ 0 h 296218"/>
                  <a:gd name="connsiteX1" fmla="*/ 688434 w 1039753"/>
                  <a:gd name="connsiteY1" fmla="*/ 101482 h 296218"/>
                  <a:gd name="connsiteX2" fmla="*/ 521126 w 1039753"/>
                  <a:gd name="connsiteY2" fmla="*/ 0 h 296218"/>
                  <a:gd name="connsiteX3" fmla="*/ 353818 w 1039753"/>
                  <a:gd name="connsiteY3" fmla="*/ 101482 h 296218"/>
                  <a:gd name="connsiteX4" fmla="*/ 186508 w 1039753"/>
                  <a:gd name="connsiteY4" fmla="*/ 0 h 296218"/>
                  <a:gd name="connsiteX5" fmla="*/ 0 w 1039753"/>
                  <a:gd name="connsiteY5" fmla="*/ 183765 h 296218"/>
                  <a:gd name="connsiteX6" fmla="*/ 0 w 1039753"/>
                  <a:gd name="connsiteY6" fmla="*/ 277019 h 296218"/>
                  <a:gd name="connsiteX7" fmla="*/ 19200 w 1039753"/>
                  <a:gd name="connsiteY7" fmla="*/ 296218 h 296218"/>
                  <a:gd name="connsiteX8" fmla="*/ 1020310 w 1039753"/>
                  <a:gd name="connsiteY8" fmla="*/ 296218 h 296218"/>
                  <a:gd name="connsiteX9" fmla="*/ 1039510 w 1039753"/>
                  <a:gd name="connsiteY9" fmla="*/ 277019 h 296218"/>
                  <a:gd name="connsiteX10" fmla="*/ 1039510 w 1039753"/>
                  <a:gd name="connsiteY10" fmla="*/ 183765 h 296218"/>
                  <a:gd name="connsiteX11" fmla="*/ 855744 w 1039753"/>
                  <a:gd name="connsiteY11" fmla="*/ 0 h 296218"/>
                  <a:gd name="connsiteX12" fmla="*/ 855744 w 1039753"/>
                  <a:gd name="connsiteY12" fmla="*/ 0 h 296218"/>
                  <a:gd name="connsiteX13" fmla="*/ 523868 w 1039753"/>
                  <a:gd name="connsiteY13" fmla="*/ 41141 h 296218"/>
                  <a:gd name="connsiteX14" fmla="*/ 669236 w 1039753"/>
                  <a:gd name="connsiteY14" fmla="*/ 183765 h 296218"/>
                  <a:gd name="connsiteX15" fmla="*/ 669236 w 1039753"/>
                  <a:gd name="connsiteY15" fmla="*/ 257819 h 296218"/>
                  <a:gd name="connsiteX16" fmla="*/ 375759 w 1039753"/>
                  <a:gd name="connsiteY16" fmla="*/ 257819 h 296218"/>
                  <a:gd name="connsiteX17" fmla="*/ 375759 w 1039753"/>
                  <a:gd name="connsiteY17" fmla="*/ 183765 h 296218"/>
                  <a:gd name="connsiteX18" fmla="*/ 523868 w 1039753"/>
                  <a:gd name="connsiteY18" fmla="*/ 41141 h 296218"/>
                  <a:gd name="connsiteX19" fmla="*/ 523868 w 1039753"/>
                  <a:gd name="connsiteY19" fmla="*/ 41141 h 296218"/>
                  <a:gd name="connsiteX20" fmla="*/ 43884 w 1039753"/>
                  <a:gd name="connsiteY20" fmla="*/ 183765 h 296218"/>
                  <a:gd name="connsiteX21" fmla="*/ 189252 w 1039753"/>
                  <a:gd name="connsiteY21" fmla="*/ 41141 h 296218"/>
                  <a:gd name="connsiteX22" fmla="*/ 334618 w 1039753"/>
                  <a:gd name="connsiteY22" fmla="*/ 183765 h 296218"/>
                  <a:gd name="connsiteX23" fmla="*/ 334618 w 1039753"/>
                  <a:gd name="connsiteY23" fmla="*/ 257819 h 296218"/>
                  <a:gd name="connsiteX24" fmla="*/ 41142 w 1039753"/>
                  <a:gd name="connsiteY24" fmla="*/ 257819 h 296218"/>
                  <a:gd name="connsiteX25" fmla="*/ 41142 w 1039753"/>
                  <a:gd name="connsiteY25" fmla="*/ 183765 h 296218"/>
                  <a:gd name="connsiteX26" fmla="*/ 1003852 w 1039753"/>
                  <a:gd name="connsiteY26" fmla="*/ 255077 h 296218"/>
                  <a:gd name="connsiteX27" fmla="*/ 710377 w 1039753"/>
                  <a:gd name="connsiteY27" fmla="*/ 255077 h 296218"/>
                  <a:gd name="connsiteX28" fmla="*/ 710377 w 1039753"/>
                  <a:gd name="connsiteY28" fmla="*/ 181022 h 296218"/>
                  <a:gd name="connsiteX29" fmla="*/ 855744 w 1039753"/>
                  <a:gd name="connsiteY29" fmla="*/ 38399 h 296218"/>
                  <a:gd name="connsiteX30" fmla="*/ 1001110 w 1039753"/>
                  <a:gd name="connsiteY30" fmla="*/ 181022 h 296218"/>
                  <a:gd name="connsiteX31" fmla="*/ 1001110 w 1039753"/>
                  <a:gd name="connsiteY31" fmla="*/ 255077 h 29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39753" h="296218">
                    <a:moveTo>
                      <a:pt x="855744" y="0"/>
                    </a:moveTo>
                    <a:cubicBezTo>
                      <a:pt x="781689" y="0"/>
                      <a:pt x="718605" y="41141"/>
                      <a:pt x="688434" y="101482"/>
                    </a:cubicBezTo>
                    <a:cubicBezTo>
                      <a:pt x="658264" y="43884"/>
                      <a:pt x="595181" y="0"/>
                      <a:pt x="521126" y="0"/>
                    </a:cubicBezTo>
                    <a:cubicBezTo>
                      <a:pt x="447071" y="0"/>
                      <a:pt x="383987" y="41141"/>
                      <a:pt x="353818" y="101482"/>
                    </a:cubicBezTo>
                    <a:cubicBezTo>
                      <a:pt x="323646" y="43884"/>
                      <a:pt x="260563" y="0"/>
                      <a:pt x="186508" y="0"/>
                    </a:cubicBezTo>
                    <a:cubicBezTo>
                      <a:pt x="85025" y="0"/>
                      <a:pt x="0" y="82283"/>
                      <a:pt x="0" y="183765"/>
                    </a:cubicBezTo>
                    <a:lnTo>
                      <a:pt x="0" y="277019"/>
                    </a:lnTo>
                    <a:cubicBezTo>
                      <a:pt x="0" y="287990"/>
                      <a:pt x="8228" y="296218"/>
                      <a:pt x="19200" y="296218"/>
                    </a:cubicBezTo>
                    <a:lnTo>
                      <a:pt x="1020310" y="296218"/>
                    </a:lnTo>
                    <a:cubicBezTo>
                      <a:pt x="1031280" y="296218"/>
                      <a:pt x="1039510" y="287990"/>
                      <a:pt x="1039510" y="277019"/>
                    </a:cubicBezTo>
                    <a:lnTo>
                      <a:pt x="1039510" y="183765"/>
                    </a:lnTo>
                    <a:cubicBezTo>
                      <a:pt x="1044994" y="82283"/>
                      <a:pt x="957227" y="0"/>
                      <a:pt x="855744" y="0"/>
                    </a:cubicBezTo>
                    <a:lnTo>
                      <a:pt x="855744" y="0"/>
                    </a:lnTo>
                    <a:close/>
                    <a:moveTo>
                      <a:pt x="523868" y="41141"/>
                    </a:moveTo>
                    <a:cubicBezTo>
                      <a:pt x="603409" y="41141"/>
                      <a:pt x="669236" y="106968"/>
                      <a:pt x="669236" y="183765"/>
                    </a:cubicBezTo>
                    <a:lnTo>
                      <a:pt x="669236" y="257819"/>
                    </a:lnTo>
                    <a:lnTo>
                      <a:pt x="375759" y="257819"/>
                    </a:lnTo>
                    <a:lnTo>
                      <a:pt x="375759" y="183765"/>
                    </a:lnTo>
                    <a:cubicBezTo>
                      <a:pt x="375759" y="104225"/>
                      <a:pt x="444329" y="41141"/>
                      <a:pt x="523868" y="41141"/>
                    </a:cubicBezTo>
                    <a:lnTo>
                      <a:pt x="523868" y="41141"/>
                    </a:lnTo>
                    <a:close/>
                    <a:moveTo>
                      <a:pt x="43884" y="183765"/>
                    </a:moveTo>
                    <a:cubicBezTo>
                      <a:pt x="43884" y="106968"/>
                      <a:pt x="109711" y="41141"/>
                      <a:pt x="189252" y="41141"/>
                    </a:cubicBezTo>
                    <a:cubicBezTo>
                      <a:pt x="268791" y="41141"/>
                      <a:pt x="334618" y="106968"/>
                      <a:pt x="334618" y="183765"/>
                    </a:cubicBezTo>
                    <a:lnTo>
                      <a:pt x="334618" y="257819"/>
                    </a:lnTo>
                    <a:lnTo>
                      <a:pt x="41142" y="257819"/>
                    </a:lnTo>
                    <a:lnTo>
                      <a:pt x="41142" y="183765"/>
                    </a:lnTo>
                    <a:close/>
                    <a:moveTo>
                      <a:pt x="1003852" y="255077"/>
                    </a:moveTo>
                    <a:lnTo>
                      <a:pt x="710377" y="255077"/>
                    </a:lnTo>
                    <a:lnTo>
                      <a:pt x="710377" y="181022"/>
                    </a:lnTo>
                    <a:cubicBezTo>
                      <a:pt x="710377" y="104225"/>
                      <a:pt x="776203" y="38399"/>
                      <a:pt x="855744" y="38399"/>
                    </a:cubicBezTo>
                    <a:cubicBezTo>
                      <a:pt x="935283" y="38399"/>
                      <a:pt x="1001110" y="104225"/>
                      <a:pt x="1001110" y="181022"/>
                    </a:cubicBezTo>
                    <a:lnTo>
                      <a:pt x="1001110" y="255077"/>
                    </a:lnTo>
                    <a:close/>
                  </a:path>
                </a:pathLst>
              </a:custGeom>
              <a:solidFill>
                <a:srgbClr val="000000"/>
              </a:solidFill>
              <a:ln w="27426" cap="flat">
                <a:noFill/>
                <a:prstDash val="solid"/>
                <a:miter/>
              </a:ln>
            </p:spPr>
            <p:txBody>
              <a:bodyPr rtlCol="0" anchor="ctr"/>
              <a:lstStyle/>
              <a:p>
                <a:endParaRPr lang="en-US"/>
              </a:p>
            </p:txBody>
          </p:sp>
          <p:sp>
            <p:nvSpPr>
              <p:cNvPr id="68" name="Freeform 1122">
                <a:extLst>
                  <a:ext uri="{FF2B5EF4-FFF2-40B4-BE49-F238E27FC236}">
                    <a16:creationId xmlns:a16="http://schemas.microsoft.com/office/drawing/2014/main" id="{D67B856C-E8D1-7073-4E78-5DF7E0A2671B}"/>
                  </a:ext>
                </a:extLst>
              </p:cNvPr>
              <p:cNvSpPr/>
              <p:nvPr/>
            </p:nvSpPr>
            <p:spPr>
              <a:xfrm>
                <a:off x="9130746" y="2201920"/>
                <a:ext cx="120680" cy="120681"/>
              </a:xfrm>
              <a:custGeom>
                <a:avLst/>
                <a:gdLst>
                  <a:gd name="connsiteX0" fmla="*/ 60340 w 120680"/>
                  <a:gd name="connsiteY0" fmla="*/ 0 h 120681"/>
                  <a:gd name="connsiteX1" fmla="*/ 0 w 120680"/>
                  <a:gd name="connsiteY1" fmla="*/ 60341 h 120681"/>
                  <a:gd name="connsiteX2" fmla="*/ 60340 w 120680"/>
                  <a:gd name="connsiteY2" fmla="*/ 120681 h 120681"/>
                  <a:gd name="connsiteX3" fmla="*/ 120681 w 120680"/>
                  <a:gd name="connsiteY3" fmla="*/ 60341 h 120681"/>
                  <a:gd name="connsiteX4" fmla="*/ 60340 w 120680"/>
                  <a:gd name="connsiteY4" fmla="*/ 0 h 120681"/>
                  <a:gd name="connsiteX5" fmla="*/ 60340 w 120680"/>
                  <a:gd name="connsiteY5" fmla="*/ 0 h 120681"/>
                  <a:gd name="connsiteX6" fmla="*/ 60340 w 120680"/>
                  <a:gd name="connsiteY6" fmla="*/ 79540 h 120681"/>
                  <a:gd name="connsiteX7" fmla="*/ 41142 w 120680"/>
                  <a:gd name="connsiteY7" fmla="*/ 60341 h 120681"/>
                  <a:gd name="connsiteX8" fmla="*/ 60340 w 120680"/>
                  <a:gd name="connsiteY8" fmla="*/ 41141 h 120681"/>
                  <a:gd name="connsiteX9" fmla="*/ 79539 w 120680"/>
                  <a:gd name="connsiteY9" fmla="*/ 60341 h 120681"/>
                  <a:gd name="connsiteX10" fmla="*/ 60340 w 120680"/>
                  <a:gd name="connsiteY10" fmla="*/ 79540 h 120681"/>
                  <a:gd name="connsiteX11" fmla="*/ 60340 w 120680"/>
                  <a:gd name="connsiteY11" fmla="*/ 7954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80" h="120681">
                    <a:moveTo>
                      <a:pt x="60340" y="0"/>
                    </a:moveTo>
                    <a:cubicBezTo>
                      <a:pt x="27428" y="0"/>
                      <a:pt x="0" y="27428"/>
                      <a:pt x="0" y="60341"/>
                    </a:cubicBezTo>
                    <a:cubicBezTo>
                      <a:pt x="0" y="93254"/>
                      <a:pt x="27428" y="120681"/>
                      <a:pt x="60340" y="120681"/>
                    </a:cubicBezTo>
                    <a:cubicBezTo>
                      <a:pt x="93253" y="120681"/>
                      <a:pt x="120681" y="93254"/>
                      <a:pt x="120681" y="60341"/>
                    </a:cubicBezTo>
                    <a:cubicBezTo>
                      <a:pt x="120681" y="27428"/>
                      <a:pt x="93253" y="0"/>
                      <a:pt x="60340" y="0"/>
                    </a:cubicBezTo>
                    <a:lnTo>
                      <a:pt x="60340" y="0"/>
                    </a:lnTo>
                    <a:close/>
                    <a:moveTo>
                      <a:pt x="60340" y="79540"/>
                    </a:moveTo>
                    <a:cubicBezTo>
                      <a:pt x="49369" y="79540"/>
                      <a:pt x="41142" y="71312"/>
                      <a:pt x="41142" y="60341"/>
                    </a:cubicBezTo>
                    <a:cubicBezTo>
                      <a:pt x="41142" y="49369"/>
                      <a:pt x="49369" y="41141"/>
                      <a:pt x="60340" y="41141"/>
                    </a:cubicBezTo>
                    <a:cubicBezTo>
                      <a:pt x="71311" y="41141"/>
                      <a:pt x="79539" y="49369"/>
                      <a:pt x="79539" y="60341"/>
                    </a:cubicBezTo>
                    <a:cubicBezTo>
                      <a:pt x="79539" y="71312"/>
                      <a:pt x="71311" y="79540"/>
                      <a:pt x="60340" y="79540"/>
                    </a:cubicBezTo>
                    <a:lnTo>
                      <a:pt x="60340" y="79540"/>
                    </a:lnTo>
                    <a:close/>
                  </a:path>
                </a:pathLst>
              </a:custGeom>
              <a:solidFill>
                <a:srgbClr val="000000"/>
              </a:solidFill>
              <a:ln w="27426" cap="flat">
                <a:noFill/>
                <a:prstDash val="solid"/>
                <a:miter/>
              </a:ln>
            </p:spPr>
            <p:txBody>
              <a:bodyPr rtlCol="0" anchor="ctr"/>
              <a:lstStyle/>
              <a:p>
                <a:endParaRPr lang="en-US"/>
              </a:p>
            </p:txBody>
          </p:sp>
          <p:sp>
            <p:nvSpPr>
              <p:cNvPr id="69" name="Freeform 1123">
                <a:extLst>
                  <a:ext uri="{FF2B5EF4-FFF2-40B4-BE49-F238E27FC236}">
                    <a16:creationId xmlns:a16="http://schemas.microsoft.com/office/drawing/2014/main" id="{8F5E1DDA-2039-DCC3-963D-ED24CD01410F}"/>
                  </a:ext>
                </a:extLst>
              </p:cNvPr>
              <p:cNvSpPr/>
              <p:nvPr/>
            </p:nvSpPr>
            <p:spPr>
              <a:xfrm>
                <a:off x="8966180" y="2201920"/>
                <a:ext cx="120680" cy="120681"/>
              </a:xfrm>
              <a:custGeom>
                <a:avLst/>
                <a:gdLst>
                  <a:gd name="connsiteX0" fmla="*/ 0 w 120680"/>
                  <a:gd name="connsiteY0" fmla="*/ 60341 h 120681"/>
                  <a:gd name="connsiteX1" fmla="*/ 60340 w 120680"/>
                  <a:gd name="connsiteY1" fmla="*/ 120681 h 120681"/>
                  <a:gd name="connsiteX2" fmla="*/ 120681 w 120680"/>
                  <a:gd name="connsiteY2" fmla="*/ 60341 h 120681"/>
                  <a:gd name="connsiteX3" fmla="*/ 60340 w 120680"/>
                  <a:gd name="connsiteY3" fmla="*/ 0 h 120681"/>
                  <a:gd name="connsiteX4" fmla="*/ 0 w 120680"/>
                  <a:gd name="connsiteY4" fmla="*/ 60341 h 120681"/>
                  <a:gd name="connsiteX5" fmla="*/ 0 w 120680"/>
                  <a:gd name="connsiteY5" fmla="*/ 60341 h 120681"/>
                  <a:gd name="connsiteX6" fmla="*/ 82283 w 120680"/>
                  <a:gd name="connsiteY6" fmla="*/ 60341 h 120681"/>
                  <a:gd name="connsiteX7" fmla="*/ 63083 w 120680"/>
                  <a:gd name="connsiteY7" fmla="*/ 79540 h 120681"/>
                  <a:gd name="connsiteX8" fmla="*/ 43884 w 120680"/>
                  <a:gd name="connsiteY8" fmla="*/ 60341 h 120681"/>
                  <a:gd name="connsiteX9" fmla="*/ 63083 w 120680"/>
                  <a:gd name="connsiteY9" fmla="*/ 41141 h 120681"/>
                  <a:gd name="connsiteX10" fmla="*/ 82283 w 120680"/>
                  <a:gd name="connsiteY10" fmla="*/ 60341 h 120681"/>
                  <a:gd name="connsiteX11" fmla="*/ 82283 w 120680"/>
                  <a:gd name="connsiteY11" fmla="*/ 60341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80" h="120681">
                    <a:moveTo>
                      <a:pt x="0" y="60341"/>
                    </a:moveTo>
                    <a:cubicBezTo>
                      <a:pt x="0" y="93254"/>
                      <a:pt x="27428" y="120681"/>
                      <a:pt x="60340" y="120681"/>
                    </a:cubicBezTo>
                    <a:cubicBezTo>
                      <a:pt x="93253" y="120681"/>
                      <a:pt x="120681" y="93254"/>
                      <a:pt x="120681" y="60341"/>
                    </a:cubicBezTo>
                    <a:cubicBezTo>
                      <a:pt x="120681" y="27428"/>
                      <a:pt x="93253" y="0"/>
                      <a:pt x="60340" y="0"/>
                    </a:cubicBezTo>
                    <a:cubicBezTo>
                      <a:pt x="27428" y="0"/>
                      <a:pt x="0" y="27428"/>
                      <a:pt x="0" y="60341"/>
                    </a:cubicBezTo>
                    <a:lnTo>
                      <a:pt x="0" y="60341"/>
                    </a:lnTo>
                    <a:close/>
                    <a:moveTo>
                      <a:pt x="82283" y="60341"/>
                    </a:moveTo>
                    <a:cubicBezTo>
                      <a:pt x="82283" y="71312"/>
                      <a:pt x="74053" y="79540"/>
                      <a:pt x="63083" y="79540"/>
                    </a:cubicBezTo>
                    <a:cubicBezTo>
                      <a:pt x="52112" y="79540"/>
                      <a:pt x="43884" y="71312"/>
                      <a:pt x="43884" y="60341"/>
                    </a:cubicBezTo>
                    <a:cubicBezTo>
                      <a:pt x="43884" y="49369"/>
                      <a:pt x="52112" y="41141"/>
                      <a:pt x="63083" y="41141"/>
                    </a:cubicBezTo>
                    <a:cubicBezTo>
                      <a:pt x="71311" y="41141"/>
                      <a:pt x="82283" y="49369"/>
                      <a:pt x="82283" y="60341"/>
                    </a:cubicBezTo>
                    <a:lnTo>
                      <a:pt x="82283" y="60341"/>
                    </a:lnTo>
                    <a:close/>
                  </a:path>
                </a:pathLst>
              </a:custGeom>
              <a:solidFill>
                <a:srgbClr val="000000"/>
              </a:solidFill>
              <a:ln w="27426" cap="flat">
                <a:noFill/>
                <a:prstDash val="solid"/>
                <a:miter/>
              </a:ln>
            </p:spPr>
            <p:txBody>
              <a:bodyPr rtlCol="0" anchor="ctr"/>
              <a:lstStyle/>
              <a:p>
                <a:endParaRPr lang="en-US"/>
              </a:p>
            </p:txBody>
          </p:sp>
          <p:sp>
            <p:nvSpPr>
              <p:cNvPr id="70" name="Freeform 1124">
                <a:extLst>
                  <a:ext uri="{FF2B5EF4-FFF2-40B4-BE49-F238E27FC236}">
                    <a16:creationId xmlns:a16="http://schemas.microsoft.com/office/drawing/2014/main" id="{CEBE15EA-2B25-A43C-A8F3-CC6BCD8684CC}"/>
                  </a:ext>
                </a:extLst>
              </p:cNvPr>
              <p:cNvSpPr/>
              <p:nvPr/>
            </p:nvSpPr>
            <p:spPr>
              <a:xfrm>
                <a:off x="9292568" y="2201920"/>
                <a:ext cx="120682" cy="120681"/>
              </a:xfrm>
              <a:custGeom>
                <a:avLst/>
                <a:gdLst>
                  <a:gd name="connsiteX0" fmla="*/ 120682 w 120682"/>
                  <a:gd name="connsiteY0" fmla="*/ 60341 h 120681"/>
                  <a:gd name="connsiteX1" fmla="*/ 60341 w 120682"/>
                  <a:gd name="connsiteY1" fmla="*/ 0 h 120681"/>
                  <a:gd name="connsiteX2" fmla="*/ 0 w 120682"/>
                  <a:gd name="connsiteY2" fmla="*/ 60341 h 120681"/>
                  <a:gd name="connsiteX3" fmla="*/ 60341 w 120682"/>
                  <a:gd name="connsiteY3" fmla="*/ 120681 h 120681"/>
                  <a:gd name="connsiteX4" fmla="*/ 120682 w 120682"/>
                  <a:gd name="connsiteY4" fmla="*/ 60341 h 120681"/>
                  <a:gd name="connsiteX5" fmla="*/ 120682 w 120682"/>
                  <a:gd name="connsiteY5" fmla="*/ 60341 h 120681"/>
                  <a:gd name="connsiteX6" fmla="*/ 41142 w 120682"/>
                  <a:gd name="connsiteY6" fmla="*/ 60341 h 120681"/>
                  <a:gd name="connsiteX7" fmla="*/ 60341 w 120682"/>
                  <a:gd name="connsiteY7" fmla="*/ 41141 h 120681"/>
                  <a:gd name="connsiteX8" fmla="*/ 79541 w 120682"/>
                  <a:gd name="connsiteY8" fmla="*/ 60341 h 120681"/>
                  <a:gd name="connsiteX9" fmla="*/ 60341 w 120682"/>
                  <a:gd name="connsiteY9" fmla="*/ 79540 h 120681"/>
                  <a:gd name="connsiteX10" fmla="*/ 41142 w 120682"/>
                  <a:gd name="connsiteY10" fmla="*/ 60341 h 120681"/>
                  <a:gd name="connsiteX11" fmla="*/ 41142 w 120682"/>
                  <a:gd name="connsiteY11" fmla="*/ 60341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82" h="120681">
                    <a:moveTo>
                      <a:pt x="120682" y="60341"/>
                    </a:moveTo>
                    <a:cubicBezTo>
                      <a:pt x="120682" y="27428"/>
                      <a:pt x="93255" y="0"/>
                      <a:pt x="60341" y="0"/>
                    </a:cubicBezTo>
                    <a:cubicBezTo>
                      <a:pt x="27428" y="0"/>
                      <a:pt x="0" y="27428"/>
                      <a:pt x="0" y="60341"/>
                    </a:cubicBezTo>
                    <a:cubicBezTo>
                      <a:pt x="0" y="93254"/>
                      <a:pt x="27428" y="120681"/>
                      <a:pt x="60341" y="120681"/>
                    </a:cubicBezTo>
                    <a:cubicBezTo>
                      <a:pt x="93255" y="120681"/>
                      <a:pt x="120682" y="93254"/>
                      <a:pt x="120682" y="60341"/>
                    </a:cubicBezTo>
                    <a:lnTo>
                      <a:pt x="120682" y="60341"/>
                    </a:lnTo>
                    <a:close/>
                    <a:moveTo>
                      <a:pt x="41142" y="60341"/>
                    </a:moveTo>
                    <a:cubicBezTo>
                      <a:pt x="41142" y="49369"/>
                      <a:pt x="49369" y="41141"/>
                      <a:pt x="60341" y="41141"/>
                    </a:cubicBezTo>
                    <a:cubicBezTo>
                      <a:pt x="71313" y="41141"/>
                      <a:pt x="79541" y="49369"/>
                      <a:pt x="79541" y="60341"/>
                    </a:cubicBezTo>
                    <a:cubicBezTo>
                      <a:pt x="79541" y="71312"/>
                      <a:pt x="71313" y="79540"/>
                      <a:pt x="60341" y="79540"/>
                    </a:cubicBezTo>
                    <a:cubicBezTo>
                      <a:pt x="49369" y="79540"/>
                      <a:pt x="41142" y="71312"/>
                      <a:pt x="41142" y="60341"/>
                    </a:cubicBezTo>
                    <a:lnTo>
                      <a:pt x="41142" y="60341"/>
                    </a:lnTo>
                    <a:close/>
                  </a:path>
                </a:pathLst>
              </a:custGeom>
              <a:solidFill>
                <a:srgbClr val="000000"/>
              </a:solidFill>
              <a:ln w="27426" cap="flat">
                <a:noFill/>
                <a:prstDash val="solid"/>
                <a:miter/>
              </a:ln>
            </p:spPr>
            <p:txBody>
              <a:bodyPr rtlCol="0" anchor="ctr"/>
              <a:lstStyle/>
              <a:p>
                <a:endParaRPr lang="en-US"/>
              </a:p>
            </p:txBody>
          </p:sp>
          <p:sp>
            <p:nvSpPr>
              <p:cNvPr id="71" name="Freeform 1125">
                <a:extLst>
                  <a:ext uri="{FF2B5EF4-FFF2-40B4-BE49-F238E27FC236}">
                    <a16:creationId xmlns:a16="http://schemas.microsoft.com/office/drawing/2014/main" id="{B7874D46-DDEE-8A05-F634-313BF746DFB6}"/>
                  </a:ext>
                </a:extLst>
              </p:cNvPr>
              <p:cNvSpPr/>
              <p:nvPr/>
            </p:nvSpPr>
            <p:spPr>
              <a:xfrm>
                <a:off x="9171887" y="2080812"/>
                <a:ext cx="38397" cy="38825"/>
              </a:xfrm>
              <a:custGeom>
                <a:avLst/>
                <a:gdLst>
                  <a:gd name="connsiteX0" fmla="*/ 38398 w 38397"/>
                  <a:gd name="connsiteY0" fmla="*/ 19625 h 38825"/>
                  <a:gd name="connsiteX1" fmla="*/ 19198 w 38397"/>
                  <a:gd name="connsiteY1" fmla="*/ 38825 h 38825"/>
                  <a:gd name="connsiteX2" fmla="*/ 0 w 38397"/>
                  <a:gd name="connsiteY2" fmla="*/ 19625 h 38825"/>
                  <a:gd name="connsiteX3" fmla="*/ 19198 w 38397"/>
                  <a:gd name="connsiteY3" fmla="*/ 426 h 38825"/>
                  <a:gd name="connsiteX4" fmla="*/ 38398 w 38397"/>
                  <a:gd name="connsiteY4" fmla="*/ 19625 h 38825"/>
                  <a:gd name="connsiteX5" fmla="*/ 38398 w 38397"/>
                  <a:gd name="connsiteY5" fmla="*/ 19625 h 3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97" h="38825">
                    <a:moveTo>
                      <a:pt x="38398" y="19625"/>
                    </a:moveTo>
                    <a:cubicBezTo>
                      <a:pt x="38398" y="30597"/>
                      <a:pt x="30170" y="38825"/>
                      <a:pt x="19198" y="38825"/>
                    </a:cubicBezTo>
                    <a:cubicBezTo>
                      <a:pt x="8228" y="38825"/>
                      <a:pt x="0" y="30597"/>
                      <a:pt x="0" y="19625"/>
                    </a:cubicBezTo>
                    <a:cubicBezTo>
                      <a:pt x="0" y="8655"/>
                      <a:pt x="8228" y="426"/>
                      <a:pt x="19198" y="426"/>
                    </a:cubicBezTo>
                    <a:cubicBezTo>
                      <a:pt x="30170" y="-2316"/>
                      <a:pt x="38398" y="8655"/>
                      <a:pt x="38398" y="19625"/>
                    </a:cubicBezTo>
                    <a:lnTo>
                      <a:pt x="38398" y="19625"/>
                    </a:lnTo>
                    <a:close/>
                  </a:path>
                </a:pathLst>
              </a:custGeom>
              <a:solidFill>
                <a:srgbClr val="000000"/>
              </a:solidFill>
              <a:ln w="27426" cap="flat">
                <a:noFill/>
                <a:prstDash val="solid"/>
                <a:miter/>
              </a:ln>
            </p:spPr>
            <p:txBody>
              <a:bodyPr rtlCol="0" anchor="ctr"/>
              <a:lstStyle/>
              <a:p>
                <a:endParaRPr lang="en-US"/>
              </a:p>
            </p:txBody>
          </p:sp>
          <p:sp>
            <p:nvSpPr>
              <p:cNvPr id="72" name="Freeform 1126">
                <a:extLst>
                  <a:ext uri="{FF2B5EF4-FFF2-40B4-BE49-F238E27FC236}">
                    <a16:creationId xmlns:a16="http://schemas.microsoft.com/office/drawing/2014/main" id="{1B6894FA-0BB5-B18D-83B9-0A50CB967B88}"/>
                  </a:ext>
                </a:extLst>
              </p:cNvPr>
              <p:cNvSpPr/>
              <p:nvPr/>
            </p:nvSpPr>
            <p:spPr>
              <a:xfrm>
                <a:off x="8763214" y="2081238"/>
                <a:ext cx="855743" cy="460784"/>
              </a:xfrm>
              <a:custGeom>
                <a:avLst/>
                <a:gdLst>
                  <a:gd name="connsiteX0" fmla="*/ 449815 w 855743"/>
                  <a:gd name="connsiteY0" fmla="*/ 334617 h 460784"/>
                  <a:gd name="connsiteX1" fmla="*/ 427871 w 855743"/>
                  <a:gd name="connsiteY1" fmla="*/ 383987 h 460784"/>
                  <a:gd name="connsiteX2" fmla="*/ 405929 w 855743"/>
                  <a:gd name="connsiteY2" fmla="*/ 334617 h 460784"/>
                  <a:gd name="connsiteX3" fmla="*/ 386730 w 855743"/>
                  <a:gd name="connsiteY3" fmla="*/ 323646 h 460784"/>
                  <a:gd name="connsiteX4" fmla="*/ 183766 w 855743"/>
                  <a:gd name="connsiteY4" fmla="*/ 323646 h 460784"/>
                  <a:gd name="connsiteX5" fmla="*/ 41142 w 855743"/>
                  <a:gd name="connsiteY5" fmla="*/ 181022 h 460784"/>
                  <a:gd name="connsiteX6" fmla="*/ 183766 w 855743"/>
                  <a:gd name="connsiteY6" fmla="*/ 38399 h 460784"/>
                  <a:gd name="connsiteX7" fmla="*/ 337360 w 855743"/>
                  <a:gd name="connsiteY7" fmla="*/ 38399 h 460784"/>
                  <a:gd name="connsiteX8" fmla="*/ 356560 w 855743"/>
                  <a:gd name="connsiteY8" fmla="*/ 19199 h 460784"/>
                  <a:gd name="connsiteX9" fmla="*/ 337360 w 855743"/>
                  <a:gd name="connsiteY9" fmla="*/ 0 h 460784"/>
                  <a:gd name="connsiteX10" fmla="*/ 183766 w 855743"/>
                  <a:gd name="connsiteY10" fmla="*/ 0 h 460784"/>
                  <a:gd name="connsiteX11" fmla="*/ 0 w 855743"/>
                  <a:gd name="connsiteY11" fmla="*/ 183765 h 460784"/>
                  <a:gd name="connsiteX12" fmla="*/ 183766 w 855743"/>
                  <a:gd name="connsiteY12" fmla="*/ 367530 h 460784"/>
                  <a:gd name="connsiteX13" fmla="*/ 373016 w 855743"/>
                  <a:gd name="connsiteY13" fmla="*/ 367530 h 460784"/>
                  <a:gd name="connsiteX14" fmla="*/ 408673 w 855743"/>
                  <a:gd name="connsiteY14" fmla="*/ 449813 h 460784"/>
                  <a:gd name="connsiteX15" fmla="*/ 427871 w 855743"/>
                  <a:gd name="connsiteY15" fmla="*/ 460784 h 460784"/>
                  <a:gd name="connsiteX16" fmla="*/ 447071 w 855743"/>
                  <a:gd name="connsiteY16" fmla="*/ 449813 h 460784"/>
                  <a:gd name="connsiteX17" fmla="*/ 482726 w 855743"/>
                  <a:gd name="connsiteY17" fmla="*/ 367530 h 460784"/>
                  <a:gd name="connsiteX18" fmla="*/ 671978 w 855743"/>
                  <a:gd name="connsiteY18" fmla="*/ 367530 h 460784"/>
                  <a:gd name="connsiteX19" fmla="*/ 855744 w 855743"/>
                  <a:gd name="connsiteY19" fmla="*/ 183765 h 460784"/>
                  <a:gd name="connsiteX20" fmla="*/ 671978 w 855743"/>
                  <a:gd name="connsiteY20" fmla="*/ 0 h 460784"/>
                  <a:gd name="connsiteX21" fmla="*/ 518384 w 855743"/>
                  <a:gd name="connsiteY21" fmla="*/ 0 h 460784"/>
                  <a:gd name="connsiteX22" fmla="*/ 499184 w 855743"/>
                  <a:gd name="connsiteY22" fmla="*/ 19199 h 460784"/>
                  <a:gd name="connsiteX23" fmla="*/ 518384 w 855743"/>
                  <a:gd name="connsiteY23" fmla="*/ 38399 h 460784"/>
                  <a:gd name="connsiteX24" fmla="*/ 671978 w 855743"/>
                  <a:gd name="connsiteY24" fmla="*/ 38399 h 460784"/>
                  <a:gd name="connsiteX25" fmla="*/ 814602 w 855743"/>
                  <a:gd name="connsiteY25" fmla="*/ 181022 h 460784"/>
                  <a:gd name="connsiteX26" fmla="*/ 671978 w 855743"/>
                  <a:gd name="connsiteY26" fmla="*/ 323646 h 460784"/>
                  <a:gd name="connsiteX27" fmla="*/ 469013 w 855743"/>
                  <a:gd name="connsiteY27" fmla="*/ 323646 h 460784"/>
                  <a:gd name="connsiteX28" fmla="*/ 449815 w 855743"/>
                  <a:gd name="connsiteY28" fmla="*/ 334617 h 460784"/>
                  <a:gd name="connsiteX29" fmla="*/ 449815 w 855743"/>
                  <a:gd name="connsiteY29" fmla="*/ 334617 h 46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5743" h="460784">
                    <a:moveTo>
                      <a:pt x="449815" y="334617"/>
                    </a:moveTo>
                    <a:lnTo>
                      <a:pt x="427871" y="383987"/>
                    </a:lnTo>
                    <a:lnTo>
                      <a:pt x="405929" y="334617"/>
                    </a:lnTo>
                    <a:cubicBezTo>
                      <a:pt x="403187" y="326389"/>
                      <a:pt x="394959" y="323646"/>
                      <a:pt x="386730" y="323646"/>
                    </a:cubicBezTo>
                    <a:lnTo>
                      <a:pt x="183766" y="323646"/>
                    </a:lnTo>
                    <a:cubicBezTo>
                      <a:pt x="104225" y="323646"/>
                      <a:pt x="41142" y="260562"/>
                      <a:pt x="41142" y="181022"/>
                    </a:cubicBezTo>
                    <a:cubicBezTo>
                      <a:pt x="41142" y="101482"/>
                      <a:pt x="104225" y="38399"/>
                      <a:pt x="183766" y="38399"/>
                    </a:cubicBezTo>
                    <a:lnTo>
                      <a:pt x="337360" y="38399"/>
                    </a:lnTo>
                    <a:cubicBezTo>
                      <a:pt x="348332" y="38399"/>
                      <a:pt x="356560" y="30171"/>
                      <a:pt x="356560" y="19199"/>
                    </a:cubicBezTo>
                    <a:cubicBezTo>
                      <a:pt x="356560" y="8228"/>
                      <a:pt x="348332" y="0"/>
                      <a:pt x="337360" y="0"/>
                    </a:cubicBezTo>
                    <a:lnTo>
                      <a:pt x="183766" y="0"/>
                    </a:lnTo>
                    <a:cubicBezTo>
                      <a:pt x="82283" y="0"/>
                      <a:pt x="0" y="82283"/>
                      <a:pt x="0" y="183765"/>
                    </a:cubicBezTo>
                    <a:cubicBezTo>
                      <a:pt x="0" y="285248"/>
                      <a:pt x="82283" y="367530"/>
                      <a:pt x="183766" y="367530"/>
                    </a:cubicBezTo>
                    <a:lnTo>
                      <a:pt x="373016" y="367530"/>
                    </a:lnTo>
                    <a:lnTo>
                      <a:pt x="408673" y="449813"/>
                    </a:lnTo>
                    <a:cubicBezTo>
                      <a:pt x="411415" y="458041"/>
                      <a:pt x="419643" y="460784"/>
                      <a:pt x="427871" y="460784"/>
                    </a:cubicBezTo>
                    <a:cubicBezTo>
                      <a:pt x="436101" y="460784"/>
                      <a:pt x="444329" y="455299"/>
                      <a:pt x="447071" y="449813"/>
                    </a:cubicBezTo>
                    <a:lnTo>
                      <a:pt x="482726" y="367530"/>
                    </a:lnTo>
                    <a:lnTo>
                      <a:pt x="671978" y="367530"/>
                    </a:lnTo>
                    <a:cubicBezTo>
                      <a:pt x="773461" y="367530"/>
                      <a:pt x="855744" y="285248"/>
                      <a:pt x="855744" y="183765"/>
                    </a:cubicBezTo>
                    <a:cubicBezTo>
                      <a:pt x="855744" y="82283"/>
                      <a:pt x="773461" y="0"/>
                      <a:pt x="671978" y="0"/>
                    </a:cubicBezTo>
                    <a:lnTo>
                      <a:pt x="518384" y="0"/>
                    </a:lnTo>
                    <a:cubicBezTo>
                      <a:pt x="507412" y="0"/>
                      <a:pt x="499184" y="8228"/>
                      <a:pt x="499184" y="19199"/>
                    </a:cubicBezTo>
                    <a:cubicBezTo>
                      <a:pt x="499184" y="30171"/>
                      <a:pt x="507412" y="38399"/>
                      <a:pt x="518384" y="38399"/>
                    </a:cubicBezTo>
                    <a:lnTo>
                      <a:pt x="671978" y="38399"/>
                    </a:lnTo>
                    <a:cubicBezTo>
                      <a:pt x="751519" y="38399"/>
                      <a:pt x="814602" y="101482"/>
                      <a:pt x="814602" y="181022"/>
                    </a:cubicBezTo>
                    <a:cubicBezTo>
                      <a:pt x="814602" y="260562"/>
                      <a:pt x="751519" y="323646"/>
                      <a:pt x="671978" y="323646"/>
                    </a:cubicBezTo>
                    <a:lnTo>
                      <a:pt x="469013" y="323646"/>
                    </a:lnTo>
                    <a:cubicBezTo>
                      <a:pt x="460785" y="323646"/>
                      <a:pt x="452557" y="329131"/>
                      <a:pt x="449815" y="334617"/>
                    </a:cubicBezTo>
                    <a:lnTo>
                      <a:pt x="449815" y="334617"/>
                    </a:lnTo>
                    <a:close/>
                  </a:path>
                </a:pathLst>
              </a:custGeom>
              <a:solidFill>
                <a:srgbClr val="000000"/>
              </a:solidFill>
              <a:ln w="27426" cap="flat">
                <a:noFill/>
                <a:prstDash val="solid"/>
                <a:miter/>
              </a:ln>
            </p:spPr>
            <p:txBody>
              <a:bodyPr rtlCol="0" anchor="ctr"/>
              <a:lstStyle/>
              <a:p>
                <a:endParaRPr lang="en-US"/>
              </a:p>
            </p:txBody>
          </p:sp>
        </p:grpSp>
      </p:grpSp>
      <p:grpSp>
        <p:nvGrpSpPr>
          <p:cNvPr id="73" name="Google Shape;469;p39">
            <a:extLst>
              <a:ext uri="{FF2B5EF4-FFF2-40B4-BE49-F238E27FC236}">
                <a16:creationId xmlns:a16="http://schemas.microsoft.com/office/drawing/2014/main" id="{EB83420E-2118-7774-3665-49D384D7E743}"/>
              </a:ext>
            </a:extLst>
          </p:cNvPr>
          <p:cNvGrpSpPr/>
          <p:nvPr/>
        </p:nvGrpSpPr>
        <p:grpSpPr>
          <a:xfrm>
            <a:off x="5652633" y="2490692"/>
            <a:ext cx="855743" cy="945561"/>
            <a:chOff x="1929775" y="320925"/>
            <a:chExt cx="423800" cy="372650"/>
          </a:xfrm>
          <a:solidFill>
            <a:schemeClr val="tx1"/>
          </a:solidFill>
        </p:grpSpPr>
        <p:sp>
          <p:nvSpPr>
            <p:cNvPr id="74" name="Google Shape;470;p39">
              <a:extLst>
                <a:ext uri="{FF2B5EF4-FFF2-40B4-BE49-F238E27FC236}">
                  <a16:creationId xmlns:a16="http://schemas.microsoft.com/office/drawing/2014/main" id="{69F46A79-0196-0FDB-681A-2B8F7633BB4E}"/>
                </a:ext>
              </a:extLst>
            </p:cNvPr>
            <p:cNvSpPr/>
            <p:nvPr/>
          </p:nvSpPr>
          <p:spPr>
            <a:xfrm>
              <a:off x="1929775" y="320925"/>
              <a:ext cx="423800" cy="372650"/>
            </a:xfrm>
            <a:custGeom>
              <a:avLst/>
              <a:gdLst/>
              <a:ahLst/>
              <a:cxnLst/>
              <a:rect l="l" t="t" r="r" b="b"/>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1;p39">
              <a:extLst>
                <a:ext uri="{FF2B5EF4-FFF2-40B4-BE49-F238E27FC236}">
                  <a16:creationId xmlns:a16="http://schemas.microsoft.com/office/drawing/2014/main" id="{4C45F226-0E24-0099-F4FF-AE6C2025A519}"/>
                </a:ext>
              </a:extLst>
            </p:cNvPr>
            <p:cNvSpPr/>
            <p:nvPr/>
          </p:nvSpPr>
          <p:spPr>
            <a:xfrm>
              <a:off x="1954125" y="345275"/>
              <a:ext cx="375100" cy="323950"/>
            </a:xfrm>
            <a:custGeom>
              <a:avLst/>
              <a:gdLst/>
              <a:ahLst/>
              <a:cxnLst/>
              <a:rect l="l" t="t" r="r" b="b"/>
              <a:pathLst>
                <a:path w="15004" h="12958" fill="none" extrusionOk="0">
                  <a:moveTo>
                    <a:pt x="15003" y="12957"/>
                  </a:moveTo>
                  <a:lnTo>
                    <a:pt x="1" y="12957"/>
                  </a:lnTo>
                  <a:lnTo>
                    <a:pt x="1" y="0"/>
                  </a:lnTo>
                  <a:lnTo>
                    <a:pt x="15003" y="0"/>
                  </a:lnTo>
                  <a:lnTo>
                    <a:pt x="15003" y="12957"/>
                  </a:lnTo>
                  <a:close/>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2;p39">
              <a:extLst>
                <a:ext uri="{FF2B5EF4-FFF2-40B4-BE49-F238E27FC236}">
                  <a16:creationId xmlns:a16="http://schemas.microsoft.com/office/drawing/2014/main" id="{3B9B4F2C-CF7E-C85C-DA80-07E200A786E1}"/>
                </a:ext>
              </a:extLst>
            </p:cNvPr>
            <p:cNvSpPr/>
            <p:nvPr/>
          </p:nvSpPr>
          <p:spPr>
            <a:xfrm>
              <a:off x="2162375" y="534625"/>
              <a:ext cx="146750" cy="113275"/>
            </a:xfrm>
            <a:custGeom>
              <a:avLst/>
              <a:gdLst/>
              <a:ahLst/>
              <a:cxnLst/>
              <a:rect l="l" t="t" r="r" b="b"/>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3;p39">
              <a:extLst>
                <a:ext uri="{FF2B5EF4-FFF2-40B4-BE49-F238E27FC236}">
                  <a16:creationId xmlns:a16="http://schemas.microsoft.com/office/drawing/2014/main" id="{7C1A5E02-C835-52A1-98D8-47AB8CB885EA}"/>
                </a:ext>
              </a:extLst>
            </p:cNvPr>
            <p:cNvSpPr/>
            <p:nvPr/>
          </p:nvSpPr>
          <p:spPr>
            <a:xfrm>
              <a:off x="1974225" y="468875"/>
              <a:ext cx="232600" cy="179025"/>
            </a:xfrm>
            <a:custGeom>
              <a:avLst/>
              <a:gdLst/>
              <a:ahLst/>
              <a:cxnLst/>
              <a:rect l="l" t="t" r="r" b="b"/>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4;p39">
              <a:extLst>
                <a:ext uri="{FF2B5EF4-FFF2-40B4-BE49-F238E27FC236}">
                  <a16:creationId xmlns:a16="http://schemas.microsoft.com/office/drawing/2014/main" id="{04981249-4A79-6C81-9B25-6CD3B2D2CDE7}"/>
                </a:ext>
              </a:extLst>
            </p:cNvPr>
            <p:cNvSpPr/>
            <p:nvPr/>
          </p:nvSpPr>
          <p:spPr>
            <a:xfrm>
              <a:off x="2169675" y="396425"/>
              <a:ext cx="97450" cy="97450"/>
            </a:xfrm>
            <a:custGeom>
              <a:avLst/>
              <a:gdLst/>
              <a:ahLst/>
              <a:cxnLst/>
              <a:rect l="l" t="t" r="r" b="b"/>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grpFill/>
            <a:ln w="38100"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raphic 3">
            <a:extLst>
              <a:ext uri="{FF2B5EF4-FFF2-40B4-BE49-F238E27FC236}">
                <a16:creationId xmlns:a16="http://schemas.microsoft.com/office/drawing/2014/main" id="{DE882086-7A53-F728-D35C-70D7BA43415B}"/>
              </a:ext>
            </a:extLst>
          </p:cNvPr>
          <p:cNvGrpSpPr/>
          <p:nvPr/>
        </p:nvGrpSpPr>
        <p:grpSpPr>
          <a:xfrm>
            <a:off x="10541395" y="2499505"/>
            <a:ext cx="1097482" cy="800886"/>
            <a:chOff x="8408232" y="3880051"/>
            <a:chExt cx="1097482" cy="800886"/>
          </a:xfrm>
        </p:grpSpPr>
        <p:sp>
          <p:nvSpPr>
            <p:cNvPr id="81" name="Freeform 1501">
              <a:extLst>
                <a:ext uri="{FF2B5EF4-FFF2-40B4-BE49-F238E27FC236}">
                  <a16:creationId xmlns:a16="http://schemas.microsoft.com/office/drawing/2014/main" id="{17D68186-5D11-3F05-FB7D-396E44039ADF}"/>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endParaRPr lang="en-US"/>
            </a:p>
          </p:txBody>
        </p:sp>
        <p:grpSp>
          <p:nvGrpSpPr>
            <p:cNvPr id="82" name="Graphic 3">
              <a:extLst>
                <a:ext uri="{FF2B5EF4-FFF2-40B4-BE49-F238E27FC236}">
                  <a16:creationId xmlns:a16="http://schemas.microsoft.com/office/drawing/2014/main" id="{7E5A3B7C-527E-4C3D-A6D4-10CAE1807F71}"/>
                </a:ext>
              </a:extLst>
            </p:cNvPr>
            <p:cNvGrpSpPr/>
            <p:nvPr/>
          </p:nvGrpSpPr>
          <p:grpSpPr>
            <a:xfrm>
              <a:off x="8408232" y="3880051"/>
              <a:ext cx="1097482" cy="800886"/>
              <a:chOff x="8408232" y="3880051"/>
              <a:chExt cx="1097482" cy="800886"/>
            </a:xfrm>
          </p:grpSpPr>
          <p:sp>
            <p:nvSpPr>
              <p:cNvPr id="83" name="Freeform 1503">
                <a:extLst>
                  <a:ext uri="{FF2B5EF4-FFF2-40B4-BE49-F238E27FC236}">
                    <a16:creationId xmlns:a16="http://schemas.microsoft.com/office/drawing/2014/main" id="{05ED7ED2-A0F9-8CC2-C5F0-D79AEBA85150}"/>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endParaRPr lang="en-US"/>
              </a:p>
            </p:txBody>
          </p:sp>
          <p:sp>
            <p:nvSpPr>
              <p:cNvPr id="84" name="Freeform 1504">
                <a:extLst>
                  <a:ext uri="{FF2B5EF4-FFF2-40B4-BE49-F238E27FC236}">
                    <a16:creationId xmlns:a16="http://schemas.microsoft.com/office/drawing/2014/main" id="{1890E32A-1167-C3A0-E790-C1F2000180C0}"/>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endParaRPr lang="en-US"/>
              </a:p>
            </p:txBody>
          </p:sp>
          <p:sp>
            <p:nvSpPr>
              <p:cNvPr id="85" name="Freeform 1505">
                <a:extLst>
                  <a:ext uri="{FF2B5EF4-FFF2-40B4-BE49-F238E27FC236}">
                    <a16:creationId xmlns:a16="http://schemas.microsoft.com/office/drawing/2014/main" id="{074F0DB7-308A-F993-1FDB-4B3083872F61}"/>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endParaRPr lang="en-US"/>
              </a:p>
            </p:txBody>
          </p:sp>
          <p:sp>
            <p:nvSpPr>
              <p:cNvPr id="86" name="Freeform 1506">
                <a:extLst>
                  <a:ext uri="{FF2B5EF4-FFF2-40B4-BE49-F238E27FC236}">
                    <a16:creationId xmlns:a16="http://schemas.microsoft.com/office/drawing/2014/main" id="{A1D53BA3-CCE0-07FD-C916-A708F846FD88}"/>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endParaRPr lang="en-US"/>
              </a:p>
            </p:txBody>
          </p:sp>
          <p:sp>
            <p:nvSpPr>
              <p:cNvPr id="87" name="Freeform 1507">
                <a:extLst>
                  <a:ext uri="{FF2B5EF4-FFF2-40B4-BE49-F238E27FC236}">
                    <a16:creationId xmlns:a16="http://schemas.microsoft.com/office/drawing/2014/main" id="{62DCE900-CA3B-3587-B14C-4BA5C231B6A9}"/>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endParaRPr lang="en-US"/>
              </a:p>
            </p:txBody>
          </p:sp>
          <p:sp>
            <p:nvSpPr>
              <p:cNvPr id="88" name="Freeform 1508">
                <a:extLst>
                  <a:ext uri="{FF2B5EF4-FFF2-40B4-BE49-F238E27FC236}">
                    <a16:creationId xmlns:a16="http://schemas.microsoft.com/office/drawing/2014/main" id="{4B0470DE-FA9F-E913-FBB4-9B1559A9EA74}"/>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9A169"/>
              </a:solidFill>
              <a:ln w="27426" cap="flat">
                <a:noFill/>
                <a:prstDash val="solid"/>
                <a:miter/>
              </a:ln>
            </p:spPr>
            <p:txBody>
              <a:bodyPr rtlCol="0" anchor="ctr"/>
              <a:lstStyle/>
              <a:p>
                <a:endParaRPr lang="en-US"/>
              </a:p>
            </p:txBody>
          </p:sp>
          <p:sp>
            <p:nvSpPr>
              <p:cNvPr id="89" name="Freeform 1509">
                <a:extLst>
                  <a:ext uri="{FF2B5EF4-FFF2-40B4-BE49-F238E27FC236}">
                    <a16:creationId xmlns:a16="http://schemas.microsoft.com/office/drawing/2014/main" id="{62F2A831-54B5-308E-241B-39B796E2368B}"/>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9A169"/>
              </a:solidFill>
              <a:ln w="27426" cap="flat">
                <a:noFill/>
                <a:prstDash val="solid"/>
                <a:miter/>
              </a:ln>
            </p:spPr>
            <p:txBody>
              <a:bodyPr rtlCol="0" anchor="ctr"/>
              <a:lstStyle/>
              <a:p>
                <a:endParaRPr lang="en-US"/>
              </a:p>
            </p:txBody>
          </p:sp>
          <p:sp>
            <p:nvSpPr>
              <p:cNvPr id="90" name="Freeform 1510">
                <a:extLst>
                  <a:ext uri="{FF2B5EF4-FFF2-40B4-BE49-F238E27FC236}">
                    <a16:creationId xmlns:a16="http://schemas.microsoft.com/office/drawing/2014/main" id="{36B75C84-6956-D293-7720-56526DFAE131}"/>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550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8B77ECB-199D-31E6-B2CD-9683A102FF12}"/>
              </a:ext>
            </a:extLst>
          </p:cNvPr>
          <p:cNvSpPr>
            <a:spLocks noGrp="1"/>
          </p:cNvSpPr>
          <p:nvPr>
            <p:ph type="body" sz="quarter" idx="13"/>
          </p:nvPr>
        </p:nvSpPr>
        <p:spPr>
          <a:xfrm>
            <a:off x="447675" y="309563"/>
            <a:ext cx="11329988" cy="914400"/>
          </a:xfrm>
          <a:solidFill>
            <a:schemeClr val="bg1"/>
          </a:solidFill>
        </p:spPr>
        <p:txBody>
          <a:bodyPr anchor="ctr">
            <a:normAutofit lnSpcReduction="10000"/>
          </a:bodyPr>
          <a:lstStyle/>
          <a:p>
            <a:pPr algn="l"/>
            <a:r>
              <a:rPr lang="en-US" sz="3200" b="1" dirty="0">
                <a:solidFill>
                  <a:srgbClr val="6D6A3A"/>
                </a:solidFill>
              </a:rPr>
              <a:t>WATCH - Using Storytelling in your marketing - Storyteller to </a:t>
            </a:r>
            <a:r>
              <a:rPr lang="en-US" sz="3200" b="1" dirty="0" err="1"/>
              <a:t>StorySeller</a:t>
            </a:r>
            <a:endParaRPr lang="en-IE" sz="3200" b="1" dirty="0"/>
          </a:p>
        </p:txBody>
      </p:sp>
      <p:sp>
        <p:nvSpPr>
          <p:cNvPr id="7" name="Text Placeholder 1">
            <a:extLst>
              <a:ext uri="{FF2B5EF4-FFF2-40B4-BE49-F238E27FC236}">
                <a16:creationId xmlns:a16="http://schemas.microsoft.com/office/drawing/2014/main" id="{194A4E6F-8226-AFD0-B430-5E6F2982C386}"/>
              </a:ext>
            </a:extLst>
          </p:cNvPr>
          <p:cNvSpPr txBox="1">
            <a:spLocks/>
          </p:cNvSpPr>
          <p:nvPr/>
        </p:nvSpPr>
        <p:spPr>
          <a:xfrm>
            <a:off x="266922" y="2472291"/>
            <a:ext cx="4644278" cy="418249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2400" dirty="0">
                <a:solidFill>
                  <a:srgbClr val="60220F"/>
                </a:solidFill>
              </a:rPr>
              <a:t>This video by </a:t>
            </a:r>
            <a:r>
              <a:rPr lang="en-US" sz="2400" dirty="0" err="1">
                <a:solidFill>
                  <a:srgbClr val="60220F"/>
                </a:solidFill>
              </a:rPr>
              <a:t>Timir</a:t>
            </a:r>
            <a:r>
              <a:rPr lang="en-US" sz="2400" dirty="0">
                <a:solidFill>
                  <a:srgbClr val="60220F"/>
                </a:solidFill>
              </a:rPr>
              <a:t> Naha talks about storytelling as a marketing tool or business storytelling and ways to give storytelling presentations. Basically,  how to tell marketing stories that are effective for your smallholding/farm business.</a:t>
            </a:r>
            <a:endParaRPr lang="en-IE" sz="2400" dirty="0">
              <a:solidFill>
                <a:srgbClr val="60220F"/>
              </a:solidFill>
            </a:endParaRPr>
          </a:p>
        </p:txBody>
      </p:sp>
      <p:sp>
        <p:nvSpPr>
          <p:cNvPr id="9" name="Picture Placeholder 8">
            <a:extLst>
              <a:ext uri="{FF2B5EF4-FFF2-40B4-BE49-F238E27FC236}">
                <a16:creationId xmlns:a16="http://schemas.microsoft.com/office/drawing/2014/main" id="{A37061E1-5262-ECEC-5DD9-400EA652CA01}"/>
              </a:ext>
            </a:extLst>
          </p:cNvPr>
          <p:cNvSpPr>
            <a:spLocks noGrp="1"/>
          </p:cNvSpPr>
          <p:nvPr>
            <p:ph type="pic" sz="quarter" idx="15"/>
          </p:nvPr>
        </p:nvSpPr>
        <p:spPr/>
      </p:sp>
      <p:pic>
        <p:nvPicPr>
          <p:cNvPr id="10" name="Online Media 9" title="Storytelling marketing | Business storytelling | Storytelling presentation">
            <a:hlinkClick r:id="" action="ppaction://media"/>
            <a:extLst>
              <a:ext uri="{FF2B5EF4-FFF2-40B4-BE49-F238E27FC236}">
                <a16:creationId xmlns:a16="http://schemas.microsoft.com/office/drawing/2014/main" id="{6AA782EE-91B4-65A2-9436-430F4FDFEFED}"/>
              </a:ext>
            </a:extLst>
          </p:cNvPr>
          <p:cNvPicPr>
            <a:picLocks noRot="1" noChangeAspect="1"/>
          </p:cNvPicPr>
          <p:nvPr>
            <a:videoFile r:link="rId1"/>
          </p:nvPr>
        </p:nvPicPr>
        <p:blipFill>
          <a:blip r:embed="rId3"/>
          <a:stretch>
            <a:fillRect/>
          </a:stretch>
        </p:blipFill>
        <p:spPr>
          <a:xfrm>
            <a:off x="5416081" y="1825908"/>
            <a:ext cx="5665788" cy="3726599"/>
          </a:xfrm>
          <a:prstGeom prst="rect">
            <a:avLst/>
          </a:prstGeom>
        </p:spPr>
      </p:pic>
      <p:sp>
        <p:nvSpPr>
          <p:cNvPr id="12" name="TextBox 11">
            <a:extLst>
              <a:ext uri="{FF2B5EF4-FFF2-40B4-BE49-F238E27FC236}">
                <a16:creationId xmlns:a16="http://schemas.microsoft.com/office/drawing/2014/main" id="{4E294B5F-D8AF-9CE4-BD5D-93E2A93EA1B1}"/>
              </a:ext>
            </a:extLst>
          </p:cNvPr>
          <p:cNvSpPr txBox="1"/>
          <p:nvPr/>
        </p:nvSpPr>
        <p:spPr>
          <a:xfrm>
            <a:off x="8534400" y="5892842"/>
            <a:ext cx="3585882" cy="523220"/>
          </a:xfrm>
          <a:prstGeom prst="rect">
            <a:avLst/>
          </a:prstGeom>
          <a:noFill/>
        </p:spPr>
        <p:txBody>
          <a:bodyPr wrap="square">
            <a:spAutoFit/>
          </a:bodyPr>
          <a:lstStyle/>
          <a:p>
            <a:r>
              <a:rPr lang="en-IE" sz="1400" dirty="0">
                <a:hlinkClick r:id="rId4"/>
              </a:rPr>
              <a:t>Storytelling marketing | Business storytelling | Storytelling presentation - YouTube</a:t>
            </a:r>
            <a:endParaRPr lang="en-IE" sz="1400" dirty="0"/>
          </a:p>
        </p:txBody>
      </p:sp>
    </p:spTree>
    <p:extLst>
      <p:ext uri="{BB962C8B-B14F-4D97-AF65-F5344CB8AC3E}">
        <p14:creationId xmlns:p14="http://schemas.microsoft.com/office/powerpoint/2010/main" val="81698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6C3DBF7-0CB6-3E92-02D1-9E45A0C9C002}"/>
              </a:ext>
            </a:extLst>
          </p:cNvPr>
          <p:cNvSpPr>
            <a:spLocks noGrp="1"/>
          </p:cNvSpPr>
          <p:nvPr>
            <p:ph type="pic" sz="quarter" idx="15"/>
          </p:nvPr>
        </p:nvSpPr>
        <p:spPr/>
      </p:sp>
      <p:sp>
        <p:nvSpPr>
          <p:cNvPr id="3" name="Text Placeholder 2">
            <a:extLst>
              <a:ext uri="{FF2B5EF4-FFF2-40B4-BE49-F238E27FC236}">
                <a16:creationId xmlns:a16="http://schemas.microsoft.com/office/drawing/2014/main" id="{DDB7F235-245C-FADE-8E3E-1A1C0793A49D}"/>
              </a:ext>
            </a:extLst>
          </p:cNvPr>
          <p:cNvSpPr>
            <a:spLocks noGrp="1"/>
          </p:cNvSpPr>
          <p:nvPr>
            <p:ph type="body" sz="quarter" idx="13"/>
          </p:nvPr>
        </p:nvSpPr>
        <p:spPr/>
        <p:txBody>
          <a:bodyPr/>
          <a:lstStyle/>
          <a:p>
            <a:pPr algn="r"/>
            <a:r>
              <a:rPr lang="en-IE" b="1" dirty="0">
                <a:solidFill>
                  <a:srgbClr val="6D6A3A"/>
                </a:solidFill>
              </a:rPr>
              <a:t>WATCH - </a:t>
            </a:r>
            <a:r>
              <a:rPr lang="en-IE" dirty="0"/>
              <a:t>An Irish Smallholder telling his story… </a:t>
            </a:r>
          </a:p>
        </p:txBody>
      </p:sp>
      <p:pic>
        <p:nvPicPr>
          <p:cNvPr id="4" name="Online Media 3" title="Leaf &amp; Root and Loam, Galway">
            <a:hlinkClick r:id="" action="ppaction://media"/>
            <a:extLst>
              <a:ext uri="{FF2B5EF4-FFF2-40B4-BE49-F238E27FC236}">
                <a16:creationId xmlns:a16="http://schemas.microsoft.com/office/drawing/2014/main" id="{04633BA6-82DF-8D4D-F145-69E6E87954C4}"/>
              </a:ext>
            </a:extLst>
          </p:cNvPr>
          <p:cNvPicPr>
            <a:picLocks noRot="1" noChangeAspect="1"/>
          </p:cNvPicPr>
          <p:nvPr>
            <a:videoFile r:link="rId1"/>
          </p:nvPr>
        </p:nvPicPr>
        <p:blipFill>
          <a:blip r:embed="rId3"/>
          <a:stretch>
            <a:fillRect/>
          </a:stretch>
        </p:blipFill>
        <p:spPr>
          <a:xfrm>
            <a:off x="3119718" y="1747401"/>
            <a:ext cx="5792627" cy="3738999"/>
          </a:xfrm>
          <a:prstGeom prst="rect">
            <a:avLst/>
          </a:prstGeom>
        </p:spPr>
      </p:pic>
      <p:sp>
        <p:nvSpPr>
          <p:cNvPr id="6" name="TextBox 5">
            <a:extLst>
              <a:ext uri="{FF2B5EF4-FFF2-40B4-BE49-F238E27FC236}">
                <a16:creationId xmlns:a16="http://schemas.microsoft.com/office/drawing/2014/main" id="{A77E0BD4-CCBF-BEFB-A006-F3219C7CAD0A}"/>
              </a:ext>
            </a:extLst>
          </p:cNvPr>
          <p:cNvSpPr txBox="1"/>
          <p:nvPr/>
        </p:nvSpPr>
        <p:spPr>
          <a:xfrm>
            <a:off x="8005482" y="5906851"/>
            <a:ext cx="6096000" cy="307777"/>
          </a:xfrm>
          <a:prstGeom prst="rect">
            <a:avLst/>
          </a:prstGeom>
          <a:noFill/>
        </p:spPr>
        <p:txBody>
          <a:bodyPr wrap="square">
            <a:spAutoFit/>
          </a:bodyPr>
          <a:lstStyle/>
          <a:p>
            <a:r>
              <a:rPr lang="en-US" sz="1400" dirty="0">
                <a:hlinkClick r:id="rId4"/>
              </a:rPr>
              <a:t>Leaf &amp; Root and Loam, Galway - YouTube</a:t>
            </a:r>
            <a:endParaRPr lang="en-IE" sz="1400" dirty="0"/>
          </a:p>
        </p:txBody>
      </p:sp>
      <p:sp>
        <p:nvSpPr>
          <p:cNvPr id="7" name="TextBox 6">
            <a:extLst>
              <a:ext uri="{FF2B5EF4-FFF2-40B4-BE49-F238E27FC236}">
                <a16:creationId xmlns:a16="http://schemas.microsoft.com/office/drawing/2014/main" id="{EC4F449F-E100-07D1-8290-42366EA9CC1D}"/>
              </a:ext>
            </a:extLst>
          </p:cNvPr>
          <p:cNvSpPr txBox="1"/>
          <p:nvPr/>
        </p:nvSpPr>
        <p:spPr>
          <a:xfrm>
            <a:off x="273132" y="2092702"/>
            <a:ext cx="2529444" cy="1938992"/>
          </a:xfrm>
          <a:prstGeom prst="rect">
            <a:avLst/>
          </a:prstGeom>
          <a:noFill/>
        </p:spPr>
        <p:txBody>
          <a:bodyPr wrap="square" rtlCol="0">
            <a:spAutoFit/>
          </a:bodyPr>
          <a:lstStyle/>
          <a:p>
            <a:r>
              <a:rPr lang="en-IE" sz="2400" dirty="0">
                <a:solidFill>
                  <a:srgbClr val="60220F"/>
                </a:solidFill>
              </a:rPr>
              <a:t>In this video, the story of </a:t>
            </a:r>
            <a:r>
              <a:rPr lang="en-IE" sz="2400" dirty="0">
                <a:solidFill>
                  <a:srgbClr val="60220F"/>
                </a:solidFill>
                <a:hlinkClick r:id="rId5">
                  <a:extLst>
                    <a:ext uri="{A12FA001-AC4F-418D-AE19-62706E023703}">
                      <ahyp:hlinkClr xmlns:ahyp="http://schemas.microsoft.com/office/drawing/2018/hyperlinkcolor" val="tx"/>
                    </a:ext>
                  </a:extLst>
                </a:hlinkClick>
              </a:rPr>
              <a:t>Leaf &amp; Root </a:t>
            </a:r>
            <a:r>
              <a:rPr lang="en-IE" sz="2400" dirty="0">
                <a:solidFill>
                  <a:srgbClr val="60220F"/>
                </a:solidFill>
              </a:rPr>
              <a:t>smallholding is shared by owner Fergal Anderson. </a:t>
            </a:r>
          </a:p>
        </p:txBody>
      </p:sp>
      <p:pic>
        <p:nvPicPr>
          <p:cNvPr id="8" name="Picture 7">
            <a:extLst>
              <a:ext uri="{FF2B5EF4-FFF2-40B4-BE49-F238E27FC236}">
                <a16:creationId xmlns:a16="http://schemas.microsoft.com/office/drawing/2014/main" id="{7465B523-200E-BB94-809F-6F70596554B6}"/>
              </a:ext>
            </a:extLst>
          </p:cNvPr>
          <p:cNvPicPr>
            <a:picLocks noChangeAspect="1"/>
          </p:cNvPicPr>
          <p:nvPr/>
        </p:nvPicPr>
        <p:blipFill>
          <a:blip r:embed="rId6"/>
          <a:stretch>
            <a:fillRect/>
          </a:stretch>
        </p:blipFill>
        <p:spPr>
          <a:xfrm>
            <a:off x="384370" y="51436"/>
            <a:ext cx="1705518" cy="1754247"/>
          </a:xfrm>
          <a:prstGeom prst="rect">
            <a:avLst/>
          </a:prstGeom>
        </p:spPr>
      </p:pic>
      <p:sp>
        <p:nvSpPr>
          <p:cNvPr id="9" name="TextBox 8">
            <a:extLst>
              <a:ext uri="{FF2B5EF4-FFF2-40B4-BE49-F238E27FC236}">
                <a16:creationId xmlns:a16="http://schemas.microsoft.com/office/drawing/2014/main" id="{5AF65690-5C96-9C0B-FF17-71B8FF5A823D}"/>
              </a:ext>
            </a:extLst>
          </p:cNvPr>
          <p:cNvSpPr txBox="1"/>
          <p:nvPr/>
        </p:nvSpPr>
        <p:spPr>
          <a:xfrm>
            <a:off x="645458" y="486416"/>
            <a:ext cx="1183341" cy="646331"/>
          </a:xfrm>
          <a:prstGeom prst="rect">
            <a:avLst/>
          </a:prstGeom>
          <a:noFill/>
        </p:spPr>
        <p:txBody>
          <a:bodyPr wrap="square" rtlCol="0">
            <a:spAutoFit/>
          </a:bodyPr>
          <a:lstStyle/>
          <a:p>
            <a:pPr algn="ctr"/>
            <a:r>
              <a:rPr lang="en-IE" b="1" dirty="0">
                <a:solidFill>
                  <a:srgbClr val="A23B23"/>
                </a:solidFill>
              </a:rPr>
              <a:t>BE INSPIRED!</a:t>
            </a:r>
          </a:p>
        </p:txBody>
      </p:sp>
      <p:sp>
        <p:nvSpPr>
          <p:cNvPr id="10" name="TextBox 9">
            <a:extLst>
              <a:ext uri="{FF2B5EF4-FFF2-40B4-BE49-F238E27FC236}">
                <a16:creationId xmlns:a16="http://schemas.microsoft.com/office/drawing/2014/main" id="{5E5233DC-A28C-F26B-415B-E4E86C7D1230}"/>
              </a:ext>
            </a:extLst>
          </p:cNvPr>
          <p:cNvSpPr txBox="1"/>
          <p:nvPr/>
        </p:nvSpPr>
        <p:spPr>
          <a:xfrm>
            <a:off x="9229487" y="1877666"/>
            <a:ext cx="2831884" cy="3785652"/>
          </a:xfrm>
          <a:prstGeom prst="rect">
            <a:avLst/>
          </a:prstGeom>
          <a:noFill/>
        </p:spPr>
        <p:txBody>
          <a:bodyPr wrap="square">
            <a:spAutoFit/>
          </a:bodyPr>
          <a:lstStyle/>
          <a:p>
            <a:r>
              <a:rPr lang="en-IE" sz="2400" dirty="0">
                <a:solidFill>
                  <a:srgbClr val="60220F"/>
                </a:solidFill>
              </a:rPr>
              <a:t>He mentions the why and the how of this smallholding inc endorsements from customers. All the while, he is making connections with his audience via the important elements of a good story. </a:t>
            </a:r>
          </a:p>
        </p:txBody>
      </p:sp>
    </p:spTree>
    <p:extLst>
      <p:ext uri="{BB962C8B-B14F-4D97-AF65-F5344CB8AC3E}">
        <p14:creationId xmlns:p14="http://schemas.microsoft.com/office/powerpoint/2010/main" val="370725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219EB23-2829-6867-CD3D-2AADE9BD975F}"/>
              </a:ext>
            </a:extLst>
          </p:cNvPr>
          <p:cNvSpPr>
            <a:spLocks noGrp="1"/>
          </p:cNvSpPr>
          <p:nvPr>
            <p:ph type="pic" sz="quarter" idx="15"/>
          </p:nvPr>
        </p:nvSpPr>
        <p:spPr/>
      </p:sp>
      <p:sp>
        <p:nvSpPr>
          <p:cNvPr id="3" name="Text Placeholder 2">
            <a:extLst>
              <a:ext uri="{FF2B5EF4-FFF2-40B4-BE49-F238E27FC236}">
                <a16:creationId xmlns:a16="http://schemas.microsoft.com/office/drawing/2014/main" id="{706AE995-D36A-2B54-7A36-1D954B48D8A6}"/>
              </a:ext>
            </a:extLst>
          </p:cNvPr>
          <p:cNvSpPr>
            <a:spLocks noGrp="1"/>
          </p:cNvSpPr>
          <p:nvPr>
            <p:ph type="body" sz="quarter" idx="13"/>
          </p:nvPr>
        </p:nvSpPr>
        <p:spPr/>
        <p:txBody>
          <a:bodyPr anchor="ctr"/>
          <a:lstStyle/>
          <a:p>
            <a:pPr algn="r"/>
            <a:r>
              <a:rPr lang="en-US" sz="3600" b="1" dirty="0">
                <a:solidFill>
                  <a:srgbClr val="6D6A3A"/>
                </a:solidFill>
              </a:rPr>
              <a:t>WATCH - </a:t>
            </a:r>
            <a:r>
              <a:rPr lang="en-IE" dirty="0"/>
              <a:t>An Irish Smallholder telling his story…</a:t>
            </a:r>
          </a:p>
        </p:txBody>
      </p:sp>
      <p:pic>
        <p:nvPicPr>
          <p:cNvPr id="4" name="Online Media 3" title="Bia Oisin and Aniar, Galway">
            <a:hlinkClick r:id="" action="ppaction://media"/>
            <a:extLst>
              <a:ext uri="{FF2B5EF4-FFF2-40B4-BE49-F238E27FC236}">
                <a16:creationId xmlns:a16="http://schemas.microsoft.com/office/drawing/2014/main" id="{59C97B64-E20A-75F5-EBC8-BAFF68477795}"/>
              </a:ext>
            </a:extLst>
          </p:cNvPr>
          <p:cNvPicPr>
            <a:picLocks noRot="1" noChangeAspect="1"/>
          </p:cNvPicPr>
          <p:nvPr>
            <a:videoFile r:link="rId1"/>
          </p:nvPr>
        </p:nvPicPr>
        <p:blipFill>
          <a:blip r:embed="rId3"/>
          <a:stretch>
            <a:fillRect/>
          </a:stretch>
        </p:blipFill>
        <p:spPr>
          <a:xfrm>
            <a:off x="3184071" y="1766047"/>
            <a:ext cx="5678898" cy="3710601"/>
          </a:xfrm>
          <a:prstGeom prst="rect">
            <a:avLst/>
          </a:prstGeom>
        </p:spPr>
      </p:pic>
      <p:sp>
        <p:nvSpPr>
          <p:cNvPr id="6" name="TextBox 5">
            <a:extLst>
              <a:ext uri="{FF2B5EF4-FFF2-40B4-BE49-F238E27FC236}">
                <a16:creationId xmlns:a16="http://schemas.microsoft.com/office/drawing/2014/main" id="{138DB3D4-3ACA-9E67-B930-EB8C7BF7CB34}"/>
              </a:ext>
            </a:extLst>
          </p:cNvPr>
          <p:cNvSpPr txBox="1"/>
          <p:nvPr/>
        </p:nvSpPr>
        <p:spPr>
          <a:xfrm>
            <a:off x="9000565" y="5942711"/>
            <a:ext cx="6096000" cy="307777"/>
          </a:xfrm>
          <a:prstGeom prst="rect">
            <a:avLst/>
          </a:prstGeom>
          <a:noFill/>
        </p:spPr>
        <p:txBody>
          <a:bodyPr wrap="square">
            <a:spAutoFit/>
          </a:bodyPr>
          <a:lstStyle/>
          <a:p>
            <a:r>
              <a:rPr lang="en-US" sz="1400" dirty="0">
                <a:hlinkClick r:id="rId4"/>
              </a:rPr>
              <a:t>Bia </a:t>
            </a:r>
            <a:r>
              <a:rPr lang="en-US" sz="1400" dirty="0" err="1">
                <a:hlinkClick r:id="rId4"/>
              </a:rPr>
              <a:t>Oisin</a:t>
            </a:r>
            <a:r>
              <a:rPr lang="en-US" sz="1400" dirty="0">
                <a:hlinkClick r:id="rId4"/>
              </a:rPr>
              <a:t> and </a:t>
            </a:r>
            <a:r>
              <a:rPr lang="en-US" sz="1400" dirty="0" err="1">
                <a:hlinkClick r:id="rId4"/>
              </a:rPr>
              <a:t>Aniar</a:t>
            </a:r>
            <a:r>
              <a:rPr lang="en-US" sz="1400" dirty="0">
                <a:hlinkClick r:id="rId4"/>
              </a:rPr>
              <a:t>, Galway - YouTube</a:t>
            </a:r>
            <a:endParaRPr lang="en-IE" sz="1400" dirty="0"/>
          </a:p>
        </p:txBody>
      </p:sp>
      <p:sp>
        <p:nvSpPr>
          <p:cNvPr id="7" name="TextBox 6">
            <a:extLst>
              <a:ext uri="{FF2B5EF4-FFF2-40B4-BE49-F238E27FC236}">
                <a16:creationId xmlns:a16="http://schemas.microsoft.com/office/drawing/2014/main" id="{4AA89277-59F7-6862-C011-FB4E7AD67FBB}"/>
              </a:ext>
            </a:extLst>
          </p:cNvPr>
          <p:cNvSpPr txBox="1"/>
          <p:nvPr/>
        </p:nvSpPr>
        <p:spPr>
          <a:xfrm>
            <a:off x="98613" y="2136174"/>
            <a:ext cx="2665852" cy="4154984"/>
          </a:xfrm>
          <a:prstGeom prst="rect">
            <a:avLst/>
          </a:prstGeom>
          <a:noFill/>
        </p:spPr>
        <p:txBody>
          <a:bodyPr wrap="square" rtlCol="0">
            <a:spAutoFit/>
          </a:bodyPr>
          <a:lstStyle/>
          <a:p>
            <a:r>
              <a:rPr lang="en-IE" sz="2400" dirty="0" err="1">
                <a:solidFill>
                  <a:srgbClr val="6D6A3A"/>
                </a:solidFill>
              </a:rPr>
              <a:t>Herem</a:t>
            </a:r>
            <a:r>
              <a:rPr lang="en-IE" sz="2400" dirty="0">
                <a:solidFill>
                  <a:srgbClr val="6D6A3A"/>
                </a:solidFill>
              </a:rPr>
              <a:t>  smallholder Oisin Kenny shares his story of his business </a:t>
            </a:r>
            <a:r>
              <a:rPr lang="en-IE" sz="2400" dirty="0">
                <a:solidFill>
                  <a:srgbClr val="6D6A3A"/>
                </a:solidFill>
                <a:hlinkClick r:id="rId5"/>
              </a:rPr>
              <a:t>Bia Oisin</a:t>
            </a:r>
            <a:r>
              <a:rPr lang="en-IE" sz="2400" dirty="0">
                <a:solidFill>
                  <a:srgbClr val="6D6A3A"/>
                </a:solidFill>
              </a:rPr>
              <a:t>. You will notice he incorporates the 4 elements that we mentioned in creating a brand story, all within 2 minutes!</a:t>
            </a:r>
          </a:p>
        </p:txBody>
      </p:sp>
      <p:pic>
        <p:nvPicPr>
          <p:cNvPr id="8" name="Picture 7">
            <a:extLst>
              <a:ext uri="{FF2B5EF4-FFF2-40B4-BE49-F238E27FC236}">
                <a16:creationId xmlns:a16="http://schemas.microsoft.com/office/drawing/2014/main" id="{05647ABC-31C8-A43A-9BC4-87932F6B54A9}"/>
              </a:ext>
            </a:extLst>
          </p:cNvPr>
          <p:cNvPicPr>
            <a:picLocks noChangeAspect="1"/>
          </p:cNvPicPr>
          <p:nvPr/>
        </p:nvPicPr>
        <p:blipFill>
          <a:blip r:embed="rId6"/>
          <a:stretch>
            <a:fillRect/>
          </a:stretch>
        </p:blipFill>
        <p:spPr>
          <a:xfrm>
            <a:off x="384369" y="29110"/>
            <a:ext cx="1705518" cy="1754247"/>
          </a:xfrm>
          <a:prstGeom prst="rect">
            <a:avLst/>
          </a:prstGeom>
        </p:spPr>
      </p:pic>
      <p:sp>
        <p:nvSpPr>
          <p:cNvPr id="9" name="TextBox 8">
            <a:extLst>
              <a:ext uri="{FF2B5EF4-FFF2-40B4-BE49-F238E27FC236}">
                <a16:creationId xmlns:a16="http://schemas.microsoft.com/office/drawing/2014/main" id="{55B8EBBA-37D0-E187-DE8F-28179B70C4EE}"/>
              </a:ext>
            </a:extLst>
          </p:cNvPr>
          <p:cNvSpPr txBox="1"/>
          <p:nvPr/>
        </p:nvSpPr>
        <p:spPr>
          <a:xfrm>
            <a:off x="645458" y="486416"/>
            <a:ext cx="1183341" cy="646331"/>
          </a:xfrm>
          <a:prstGeom prst="rect">
            <a:avLst/>
          </a:prstGeom>
          <a:noFill/>
        </p:spPr>
        <p:txBody>
          <a:bodyPr wrap="square" rtlCol="0">
            <a:spAutoFit/>
          </a:bodyPr>
          <a:lstStyle/>
          <a:p>
            <a:pPr algn="ctr"/>
            <a:r>
              <a:rPr lang="en-IE" b="1" dirty="0">
                <a:solidFill>
                  <a:srgbClr val="A23B23"/>
                </a:solidFill>
              </a:rPr>
              <a:t>BE INSPIRED!</a:t>
            </a:r>
          </a:p>
        </p:txBody>
      </p:sp>
    </p:spTree>
    <p:extLst>
      <p:ext uri="{BB962C8B-B14F-4D97-AF65-F5344CB8AC3E}">
        <p14:creationId xmlns:p14="http://schemas.microsoft.com/office/powerpoint/2010/main" val="205308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3A942-B04A-1789-4BB3-CC6487F7D188}"/>
              </a:ext>
            </a:extLst>
          </p:cNvPr>
          <p:cNvSpPr>
            <a:spLocks noGrp="1"/>
          </p:cNvSpPr>
          <p:nvPr>
            <p:ph type="body" sz="quarter" idx="14"/>
          </p:nvPr>
        </p:nvSpPr>
        <p:spPr/>
        <p:txBody>
          <a:bodyPr>
            <a:normAutofit fontScale="85000" lnSpcReduction="20000"/>
          </a:bodyPr>
          <a:lstStyle/>
          <a:p>
            <a:r>
              <a:rPr lang="en-IE" dirty="0"/>
              <a:t>”</a:t>
            </a:r>
          </a:p>
        </p:txBody>
      </p:sp>
      <p:sp>
        <p:nvSpPr>
          <p:cNvPr id="4" name="Text Placeholder 3">
            <a:extLst>
              <a:ext uri="{FF2B5EF4-FFF2-40B4-BE49-F238E27FC236}">
                <a16:creationId xmlns:a16="http://schemas.microsoft.com/office/drawing/2014/main" id="{7123C4C7-A509-AADF-6FC4-5FA7138DDD9E}"/>
              </a:ext>
            </a:extLst>
          </p:cNvPr>
          <p:cNvSpPr>
            <a:spLocks noGrp="1"/>
          </p:cNvSpPr>
          <p:nvPr>
            <p:ph type="body" sz="quarter" idx="15"/>
          </p:nvPr>
        </p:nvSpPr>
        <p:spPr>
          <a:xfrm>
            <a:off x="6218361" y="1184916"/>
            <a:ext cx="2613204" cy="1221666"/>
          </a:xfrm>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07219E0A-624E-7C61-1344-24ED601ACAC7}"/>
              </a:ext>
            </a:extLst>
          </p:cNvPr>
          <p:cNvSpPr>
            <a:spLocks noGrp="1"/>
          </p:cNvSpPr>
          <p:nvPr>
            <p:ph type="body" sz="quarter" idx="18"/>
          </p:nvPr>
        </p:nvSpPr>
        <p:spPr/>
        <p:txBody>
          <a:bodyPr/>
          <a:lstStyle/>
          <a:p>
            <a:r>
              <a:rPr lang="en-IE" dirty="0"/>
              <a:t>Your Role as Food Producers…</a:t>
            </a:r>
          </a:p>
        </p:txBody>
      </p:sp>
      <p:pic>
        <p:nvPicPr>
          <p:cNvPr id="10" name="Picture Placeholder 9" descr="Mother and daughters at a farm">
            <a:extLst>
              <a:ext uri="{FF2B5EF4-FFF2-40B4-BE49-F238E27FC236}">
                <a16:creationId xmlns:a16="http://schemas.microsoft.com/office/drawing/2014/main" id="{AA42A92F-9DAB-D598-5094-3573F7FA84F6}"/>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11542" r="11542"/>
          <a:stretch>
            <a:fillRect/>
          </a:stretch>
        </p:blipFill>
        <p:spPr>
          <a:xfrm>
            <a:off x="447066" y="1795749"/>
            <a:ext cx="5218216" cy="4521769"/>
          </a:xfrm>
        </p:spPr>
      </p:pic>
      <p:sp>
        <p:nvSpPr>
          <p:cNvPr id="7" name="Google Shape;687;p24">
            <a:extLst>
              <a:ext uri="{FF2B5EF4-FFF2-40B4-BE49-F238E27FC236}">
                <a16:creationId xmlns:a16="http://schemas.microsoft.com/office/drawing/2014/main" id="{4BC3CB9F-FD70-9149-6B8E-06EF13D29E6C}"/>
              </a:ext>
            </a:extLst>
          </p:cNvPr>
          <p:cNvSpPr txBox="1">
            <a:spLocks noGrp="1"/>
          </p:cNvSpPr>
          <p:nvPr>
            <p:ph type="body" sz="quarter" idx="13"/>
          </p:nvPr>
        </p:nvSpPr>
        <p:spPr>
          <a:xfrm>
            <a:off x="6421438" y="1112838"/>
            <a:ext cx="5561012" cy="44942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dirty="0"/>
              <a:t>Food is everything we are.</a:t>
            </a:r>
            <a:endParaRPr dirty="0"/>
          </a:p>
          <a:p>
            <a:pPr marL="0" lvl="0" indent="0" algn="ctr" rtl="0">
              <a:lnSpc>
                <a:spcPct val="90000"/>
              </a:lnSpc>
              <a:spcBef>
                <a:spcPts val="1000"/>
              </a:spcBef>
              <a:spcAft>
                <a:spcPts val="0"/>
              </a:spcAft>
              <a:buClr>
                <a:schemeClr val="lt1"/>
              </a:buClr>
              <a:buSzPts val="3000"/>
              <a:buNone/>
            </a:pPr>
            <a:r>
              <a:rPr lang="en-US" dirty="0"/>
              <a:t>It's an extension of nationalist feeling, ethnic feeling, your personal history, your province, your region, your tribe, your grandma. It's inseparable from those from the get-go</a:t>
            </a:r>
            <a:endParaRPr dirty="0"/>
          </a:p>
        </p:txBody>
      </p:sp>
      <p:sp>
        <p:nvSpPr>
          <p:cNvPr id="8" name="Google Shape;690;p24">
            <a:extLst>
              <a:ext uri="{FF2B5EF4-FFF2-40B4-BE49-F238E27FC236}">
                <a16:creationId xmlns:a16="http://schemas.microsoft.com/office/drawing/2014/main" id="{55A98857-68A8-37B2-3CF9-F3161B3AD1FC}"/>
              </a:ext>
            </a:extLst>
          </p:cNvPr>
          <p:cNvSpPr txBox="1"/>
          <p:nvPr/>
        </p:nvSpPr>
        <p:spPr>
          <a:xfrm>
            <a:off x="8894618" y="5151149"/>
            <a:ext cx="2468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 Anthony Bourdain</a:t>
            </a:r>
            <a:endParaRPr dirty="0"/>
          </a:p>
        </p:txBody>
      </p:sp>
    </p:spTree>
    <p:extLst>
      <p:ext uri="{BB962C8B-B14F-4D97-AF65-F5344CB8AC3E}">
        <p14:creationId xmlns:p14="http://schemas.microsoft.com/office/powerpoint/2010/main" val="3880140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E257B11-4622-7FD7-ED53-CCCCDED41009}"/>
              </a:ext>
            </a:extLst>
          </p:cNvPr>
          <p:cNvSpPr>
            <a:spLocks noGrp="1"/>
          </p:cNvSpPr>
          <p:nvPr>
            <p:ph type="pic" sz="quarter" idx="15"/>
          </p:nvPr>
        </p:nvSpPr>
        <p:spPr/>
      </p:sp>
      <p:sp>
        <p:nvSpPr>
          <p:cNvPr id="3" name="Text Placeholder 2">
            <a:extLst>
              <a:ext uri="{FF2B5EF4-FFF2-40B4-BE49-F238E27FC236}">
                <a16:creationId xmlns:a16="http://schemas.microsoft.com/office/drawing/2014/main" id="{8299FD86-CA2D-7447-6C62-0BB738955FAB}"/>
              </a:ext>
            </a:extLst>
          </p:cNvPr>
          <p:cNvSpPr>
            <a:spLocks noGrp="1"/>
          </p:cNvSpPr>
          <p:nvPr>
            <p:ph type="body" sz="quarter" idx="13"/>
          </p:nvPr>
        </p:nvSpPr>
        <p:spPr>
          <a:xfrm>
            <a:off x="236858" y="466174"/>
            <a:ext cx="11329965" cy="914202"/>
          </a:xfrm>
        </p:spPr>
        <p:txBody>
          <a:bodyPr>
            <a:normAutofit fontScale="92500" lnSpcReduction="10000"/>
          </a:bodyPr>
          <a:lstStyle/>
          <a:p>
            <a:r>
              <a:rPr lang="en-IE" b="1" dirty="0">
                <a:solidFill>
                  <a:srgbClr val="6D6A3A"/>
                </a:solidFill>
              </a:rPr>
              <a:t>WATCH</a:t>
            </a:r>
            <a:r>
              <a:rPr lang="en-IE" dirty="0"/>
              <a:t>  - A great example of Sharing a Story and creating a picture…Ireland</a:t>
            </a:r>
          </a:p>
        </p:txBody>
      </p:sp>
      <p:sp>
        <p:nvSpPr>
          <p:cNvPr id="6" name="TextBox 5">
            <a:extLst>
              <a:ext uri="{FF2B5EF4-FFF2-40B4-BE49-F238E27FC236}">
                <a16:creationId xmlns:a16="http://schemas.microsoft.com/office/drawing/2014/main" id="{ACE11B03-235F-8FDA-0135-61685B979B7A}"/>
              </a:ext>
            </a:extLst>
          </p:cNvPr>
          <p:cNvSpPr txBox="1"/>
          <p:nvPr/>
        </p:nvSpPr>
        <p:spPr>
          <a:xfrm>
            <a:off x="315310" y="1967953"/>
            <a:ext cx="4866290" cy="3816429"/>
          </a:xfrm>
          <a:prstGeom prst="rect">
            <a:avLst/>
          </a:prstGeom>
          <a:noFill/>
        </p:spPr>
        <p:txBody>
          <a:bodyPr wrap="square">
            <a:spAutoFit/>
          </a:bodyPr>
          <a:lstStyle/>
          <a:p>
            <a:r>
              <a:rPr lang="en-US" sz="2200" b="0" i="0" dirty="0">
                <a:solidFill>
                  <a:srgbClr val="6D6A3A"/>
                </a:solidFill>
                <a:effectLst/>
              </a:rPr>
              <a:t>This short </a:t>
            </a:r>
            <a:r>
              <a:rPr lang="en-US" sz="2200" b="0" i="0" dirty="0">
                <a:solidFill>
                  <a:srgbClr val="6D6A3A"/>
                </a:solidFill>
                <a:effectLst/>
                <a:hlinkClick r:id="rId3">
                  <a:extLst>
                    <a:ext uri="{A12FA001-AC4F-418D-AE19-62706E023703}">
                      <ahyp:hlinkClr xmlns:ahyp="http://schemas.microsoft.com/office/drawing/2018/hyperlinkcolor" val="tx"/>
                    </a:ext>
                  </a:extLst>
                </a:hlinkClick>
              </a:rPr>
              <a:t>Discover Ireland </a:t>
            </a:r>
            <a:r>
              <a:rPr lang="en-US" sz="2200" b="0" i="0" dirty="0">
                <a:solidFill>
                  <a:srgbClr val="6D6A3A"/>
                </a:solidFill>
                <a:effectLst/>
              </a:rPr>
              <a:t>video uses </a:t>
            </a:r>
            <a:r>
              <a:rPr lang="en-US" sz="2200" dirty="0">
                <a:solidFill>
                  <a:srgbClr val="6D6A3A"/>
                </a:solidFill>
              </a:rPr>
              <a:t>Irish Celebrity Chef Rachel Allen to </a:t>
            </a:r>
            <a:r>
              <a:rPr lang="en-US" sz="2200" b="0" i="0" dirty="0">
                <a:solidFill>
                  <a:srgbClr val="6D6A3A"/>
                </a:solidFill>
                <a:effectLst/>
              </a:rPr>
              <a:t>tell Ireland’s food story…From farm to fork and sea to shore, Ireland is renowned for its fresh, local and organic produce and Rachel creates a great picture. The story has a beginning (her personal story), a middle (our heritage story) and an end (what the audience should expect now and in the future)</a:t>
            </a:r>
            <a:r>
              <a:rPr lang="en-US" sz="2200" dirty="0">
                <a:solidFill>
                  <a:srgbClr val="6D6A3A"/>
                </a:solidFill>
              </a:rPr>
              <a:t> and she creates that emotional connection with the audience.</a:t>
            </a:r>
            <a:endParaRPr lang="en-IE" sz="2200" dirty="0">
              <a:solidFill>
                <a:srgbClr val="6D6A3A"/>
              </a:solidFill>
            </a:endParaRPr>
          </a:p>
        </p:txBody>
      </p:sp>
      <p:pic>
        <p:nvPicPr>
          <p:cNvPr id="5" name="Online Media 4" title="A Taste of Ireland: From Farm to Fork">
            <a:hlinkClick r:id="" action="ppaction://media"/>
            <a:extLst>
              <a:ext uri="{FF2B5EF4-FFF2-40B4-BE49-F238E27FC236}">
                <a16:creationId xmlns:a16="http://schemas.microsoft.com/office/drawing/2014/main" id="{009A25FD-E7DF-792D-D069-DD5CB4CB1B7C}"/>
              </a:ext>
            </a:extLst>
          </p:cNvPr>
          <p:cNvPicPr>
            <a:picLocks noRot="1" noChangeAspect="1"/>
          </p:cNvPicPr>
          <p:nvPr>
            <a:videoFile r:link="rId1"/>
          </p:nvPr>
        </p:nvPicPr>
        <p:blipFill>
          <a:blip r:embed="rId4"/>
          <a:stretch>
            <a:fillRect/>
          </a:stretch>
        </p:blipFill>
        <p:spPr>
          <a:xfrm>
            <a:off x="5349343" y="1967953"/>
            <a:ext cx="5744029" cy="3671238"/>
          </a:xfrm>
          <a:prstGeom prst="rect">
            <a:avLst/>
          </a:prstGeom>
        </p:spPr>
      </p:pic>
      <p:sp>
        <p:nvSpPr>
          <p:cNvPr id="9" name="TextBox 8">
            <a:extLst>
              <a:ext uri="{FF2B5EF4-FFF2-40B4-BE49-F238E27FC236}">
                <a16:creationId xmlns:a16="http://schemas.microsoft.com/office/drawing/2014/main" id="{65FDA773-C468-BC63-9A9E-5B0638DB300A}"/>
              </a:ext>
            </a:extLst>
          </p:cNvPr>
          <p:cNvSpPr txBox="1"/>
          <p:nvPr/>
        </p:nvSpPr>
        <p:spPr>
          <a:xfrm>
            <a:off x="7217229" y="6011999"/>
            <a:ext cx="6096000" cy="307777"/>
          </a:xfrm>
          <a:prstGeom prst="rect">
            <a:avLst/>
          </a:prstGeom>
          <a:noFill/>
        </p:spPr>
        <p:txBody>
          <a:bodyPr wrap="square">
            <a:spAutoFit/>
          </a:bodyPr>
          <a:lstStyle/>
          <a:p>
            <a:r>
              <a:rPr lang="en-US" sz="1400" dirty="0">
                <a:hlinkClick r:id="rId5"/>
              </a:rPr>
              <a:t>A Taste of Ireland: From Farm to Fork - YouTube</a:t>
            </a:r>
            <a:endParaRPr lang="en-IE" sz="1400" dirty="0"/>
          </a:p>
        </p:txBody>
      </p:sp>
    </p:spTree>
    <p:extLst>
      <p:ext uri="{BB962C8B-B14F-4D97-AF65-F5344CB8AC3E}">
        <p14:creationId xmlns:p14="http://schemas.microsoft.com/office/powerpoint/2010/main" val="357697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E82588-A6F6-4D3A-D5EB-52456C751AC4}"/>
              </a:ext>
            </a:extLst>
          </p:cNvPr>
          <p:cNvSpPr>
            <a:spLocks noGrp="1"/>
          </p:cNvSpPr>
          <p:nvPr>
            <p:ph type="body" sz="quarter" idx="17"/>
          </p:nvPr>
        </p:nvSpPr>
        <p:spPr>
          <a:xfrm>
            <a:off x="2029090" y="1604734"/>
            <a:ext cx="3791493" cy="1824266"/>
          </a:xfrm>
        </p:spPr>
        <p:txBody>
          <a:bodyPr>
            <a:normAutofit/>
          </a:bodyPr>
          <a:lstStyle/>
          <a:p>
            <a:r>
              <a:rPr lang="en-IE" dirty="0"/>
              <a:t>Creating Experiences on your Smallholding</a:t>
            </a:r>
          </a:p>
        </p:txBody>
      </p:sp>
      <p:sp>
        <p:nvSpPr>
          <p:cNvPr id="3" name="Text Placeholder 2">
            <a:extLst>
              <a:ext uri="{FF2B5EF4-FFF2-40B4-BE49-F238E27FC236}">
                <a16:creationId xmlns:a16="http://schemas.microsoft.com/office/drawing/2014/main" id="{07A71279-B785-6620-70F8-891589D52A7B}"/>
              </a:ext>
            </a:extLst>
          </p:cNvPr>
          <p:cNvSpPr>
            <a:spLocks noGrp="1"/>
          </p:cNvSpPr>
          <p:nvPr>
            <p:ph type="body" sz="quarter" idx="18"/>
          </p:nvPr>
        </p:nvSpPr>
        <p:spPr/>
        <p:txBody>
          <a:bodyPr/>
          <a:lstStyle/>
          <a:p>
            <a:r>
              <a:rPr lang="en-IE" dirty="0"/>
              <a:t>04</a:t>
            </a:r>
          </a:p>
        </p:txBody>
      </p:sp>
    </p:spTree>
    <p:extLst>
      <p:ext uri="{BB962C8B-B14F-4D97-AF65-F5344CB8AC3E}">
        <p14:creationId xmlns:p14="http://schemas.microsoft.com/office/powerpoint/2010/main" val="1628011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8FEE46-AC9F-23EC-8DE0-D143BADDD2D3}"/>
              </a:ext>
            </a:extLst>
          </p:cNvPr>
          <p:cNvSpPr>
            <a:spLocks noGrp="1"/>
          </p:cNvSpPr>
          <p:nvPr>
            <p:ph type="body" sz="quarter" idx="16"/>
          </p:nvPr>
        </p:nvSpPr>
        <p:spPr>
          <a:xfrm>
            <a:off x="442523" y="1790896"/>
            <a:ext cx="11572267" cy="4038015"/>
          </a:xfrm>
        </p:spPr>
        <p:txBody>
          <a:bodyPr/>
          <a:lstStyle/>
          <a:p>
            <a:pPr algn="l"/>
            <a:r>
              <a:rPr lang="en-US" dirty="0"/>
              <a:t>The Experience Economy is the sale of memorable experiences to customers. The term was first used in a 1998 article by B. Joseph Pine II and James H. Gilmore</a:t>
            </a:r>
            <a:endParaRPr lang="en-IE" dirty="0"/>
          </a:p>
          <a:p>
            <a:pPr algn="l"/>
            <a:r>
              <a:rPr lang="en-IE" dirty="0"/>
              <a:t>Pine and Gilmore </a:t>
            </a:r>
            <a:r>
              <a:rPr lang="en-US" dirty="0"/>
              <a:t>argued that following on from the </a:t>
            </a:r>
          </a:p>
          <a:p>
            <a:pPr marL="342900" indent="-342900" algn="l">
              <a:buFont typeface="Arial" panose="020B0604020202020204" pitchFamily="34" charset="0"/>
              <a:buChar char="•"/>
            </a:pPr>
            <a:r>
              <a:rPr lang="en-US" dirty="0"/>
              <a:t>Agrarian Economy (in which all products and services were based on crop and animal production), </a:t>
            </a:r>
          </a:p>
          <a:p>
            <a:pPr marL="342900" indent="-342900" algn="l">
              <a:buFont typeface="Arial" panose="020B0604020202020204" pitchFamily="34" charset="0"/>
              <a:buChar char="•"/>
            </a:pPr>
            <a:r>
              <a:rPr lang="en-US" dirty="0"/>
              <a:t>the Industrial Economy (based on mass production) and </a:t>
            </a:r>
          </a:p>
          <a:p>
            <a:pPr marL="342900" indent="-342900" algn="l">
              <a:buFont typeface="Arial" panose="020B0604020202020204" pitchFamily="34" charset="0"/>
              <a:buChar char="•"/>
            </a:pPr>
            <a:r>
              <a:rPr lang="en-US" dirty="0"/>
              <a:t>the Service Economy (containing more service companies and fewer manufacturers than in previous decades),</a:t>
            </a:r>
          </a:p>
          <a:p>
            <a:pPr algn="l"/>
            <a:r>
              <a:rPr lang="en-US" dirty="0"/>
              <a:t>developed nations now needed to embrace the </a:t>
            </a:r>
            <a:r>
              <a:rPr lang="en-US" b="1" dirty="0"/>
              <a:t>Experience Economy.</a:t>
            </a:r>
          </a:p>
          <a:p>
            <a:pPr algn="l"/>
            <a:r>
              <a:rPr lang="en-US" dirty="0"/>
              <a:t>The Experience Economy calls for organisations to </a:t>
            </a:r>
            <a:r>
              <a:rPr lang="en-US" b="1" dirty="0"/>
              <a:t>progress up the value chain, from ‘commodities’ at the bottom to ‘experiences’ at the top. </a:t>
            </a:r>
            <a:endParaRPr lang="en-IE" b="1" dirty="0"/>
          </a:p>
        </p:txBody>
      </p:sp>
      <p:sp>
        <p:nvSpPr>
          <p:cNvPr id="3" name="Text Placeholder 2">
            <a:extLst>
              <a:ext uri="{FF2B5EF4-FFF2-40B4-BE49-F238E27FC236}">
                <a16:creationId xmlns:a16="http://schemas.microsoft.com/office/drawing/2014/main" id="{DF3DCB64-90DA-1689-0243-30E0DBBE730F}"/>
              </a:ext>
            </a:extLst>
          </p:cNvPr>
          <p:cNvSpPr>
            <a:spLocks noGrp="1"/>
          </p:cNvSpPr>
          <p:nvPr>
            <p:ph type="body" sz="quarter" idx="18"/>
          </p:nvPr>
        </p:nvSpPr>
        <p:spPr/>
        <p:txBody>
          <a:bodyPr/>
          <a:lstStyle/>
          <a:p>
            <a:r>
              <a:rPr lang="en-IE" dirty="0"/>
              <a:t>The Experience Economy</a:t>
            </a:r>
          </a:p>
        </p:txBody>
      </p:sp>
    </p:spTree>
    <p:extLst>
      <p:ext uri="{BB962C8B-B14F-4D97-AF65-F5344CB8AC3E}">
        <p14:creationId xmlns:p14="http://schemas.microsoft.com/office/powerpoint/2010/main" val="3524275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4E628F-98CA-5ED7-46AA-ED43F353FB5F}"/>
              </a:ext>
            </a:extLst>
          </p:cNvPr>
          <p:cNvSpPr>
            <a:spLocks noGrp="1"/>
          </p:cNvSpPr>
          <p:nvPr>
            <p:ph type="body" sz="quarter" idx="16"/>
          </p:nvPr>
        </p:nvSpPr>
        <p:spPr>
          <a:xfrm>
            <a:off x="447065" y="1855694"/>
            <a:ext cx="11502888" cy="4249663"/>
          </a:xfrm>
        </p:spPr>
        <p:txBody>
          <a:bodyPr/>
          <a:lstStyle/>
          <a:p>
            <a:r>
              <a:rPr lang="en-US" dirty="0"/>
              <a:t>So what does progression from the Agrarian to an Experience Economy look like ?</a:t>
            </a:r>
          </a:p>
          <a:p>
            <a:endParaRPr lang="en-US" sz="100" dirty="0"/>
          </a:p>
          <a:p>
            <a:pPr marL="342900" indent="-342900" algn="l">
              <a:buFont typeface="Arial" panose="020B0604020202020204" pitchFamily="34" charset="0"/>
              <a:buChar char="•"/>
            </a:pPr>
            <a:r>
              <a:rPr lang="en-US" b="1" dirty="0"/>
              <a:t>A commodity business </a:t>
            </a:r>
            <a:r>
              <a:rPr lang="en-US" dirty="0"/>
              <a:t>provides raw commodities, usually found in or grown on the ground.</a:t>
            </a:r>
          </a:p>
          <a:p>
            <a:pPr marL="342900" indent="-342900" algn="l">
              <a:buFont typeface="Arial" panose="020B0604020202020204" pitchFamily="34" charset="0"/>
              <a:buChar char="•"/>
            </a:pPr>
            <a:r>
              <a:rPr lang="en-US" b="1" dirty="0"/>
              <a:t>A goods business </a:t>
            </a:r>
            <a:r>
              <a:rPr lang="en-US" dirty="0"/>
              <a:t>produces and provides ‘products’ from fast moving consumer goods such as jam to luxury goods such as liqueur infused preserves.</a:t>
            </a:r>
          </a:p>
          <a:p>
            <a:pPr marL="342900" indent="-342900" algn="l">
              <a:buFont typeface="Arial" panose="020B0604020202020204" pitchFamily="34" charset="0"/>
              <a:buChar char="•"/>
            </a:pPr>
            <a:r>
              <a:rPr lang="en-US" b="1" dirty="0"/>
              <a:t>A service business </a:t>
            </a:r>
            <a:r>
              <a:rPr lang="en-US" dirty="0"/>
              <a:t>provides a service, rather than a product; but often this includes some element of products.</a:t>
            </a:r>
          </a:p>
          <a:p>
            <a:pPr marL="342900" indent="-342900" algn="l">
              <a:buFont typeface="Arial" panose="020B0604020202020204" pitchFamily="34" charset="0"/>
              <a:buChar char="•"/>
            </a:pPr>
            <a:r>
              <a:rPr lang="en-US" b="1" dirty="0"/>
              <a:t>An experience business </a:t>
            </a:r>
            <a:r>
              <a:rPr lang="en-US" dirty="0"/>
              <a:t>provides an experience – we look at examples very shortly</a:t>
            </a:r>
          </a:p>
          <a:p>
            <a:pPr marL="342900" indent="-342900" algn="l">
              <a:buFont typeface="Arial" panose="020B0604020202020204" pitchFamily="34" charset="0"/>
              <a:buChar char="•"/>
            </a:pPr>
            <a:r>
              <a:rPr lang="en-US" b="1" dirty="0"/>
              <a:t>A transformation business </a:t>
            </a:r>
            <a:r>
              <a:rPr lang="en-US" dirty="0"/>
              <a:t>provides positive changes in people’s lives.</a:t>
            </a:r>
            <a:endParaRPr lang="en-IE" dirty="0"/>
          </a:p>
        </p:txBody>
      </p:sp>
      <p:sp>
        <p:nvSpPr>
          <p:cNvPr id="3" name="Text Placeholder 2">
            <a:extLst>
              <a:ext uri="{FF2B5EF4-FFF2-40B4-BE49-F238E27FC236}">
                <a16:creationId xmlns:a16="http://schemas.microsoft.com/office/drawing/2014/main" id="{C8C33B6F-7391-EA35-5465-1DF93FBB4F27}"/>
              </a:ext>
            </a:extLst>
          </p:cNvPr>
          <p:cNvSpPr>
            <a:spLocks noGrp="1"/>
          </p:cNvSpPr>
          <p:nvPr>
            <p:ph type="body" sz="quarter" idx="18"/>
          </p:nvPr>
        </p:nvSpPr>
        <p:spPr/>
        <p:txBody>
          <a:bodyPr/>
          <a:lstStyle/>
          <a:p>
            <a:r>
              <a:rPr lang="en-IE" dirty="0"/>
              <a:t>Types of Experience Economy Businesses…</a:t>
            </a:r>
          </a:p>
        </p:txBody>
      </p:sp>
    </p:spTree>
    <p:extLst>
      <p:ext uri="{BB962C8B-B14F-4D97-AF65-F5344CB8AC3E}">
        <p14:creationId xmlns:p14="http://schemas.microsoft.com/office/powerpoint/2010/main" val="4208895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A151FE-679B-7112-98B9-CB36A82ED7B8}"/>
              </a:ext>
            </a:extLst>
          </p:cNvPr>
          <p:cNvSpPr>
            <a:spLocks noGrp="1"/>
          </p:cNvSpPr>
          <p:nvPr>
            <p:ph type="body" sz="quarter" idx="16"/>
          </p:nvPr>
        </p:nvSpPr>
        <p:spPr>
          <a:xfrm>
            <a:off x="231112" y="1926665"/>
            <a:ext cx="6993653" cy="4038015"/>
          </a:xfrm>
        </p:spPr>
        <p:txBody>
          <a:bodyPr/>
          <a:lstStyle/>
          <a:p>
            <a:pPr algn="l"/>
            <a:r>
              <a:rPr lang="en-US" dirty="0"/>
              <a:t>Pine and Gilmore identify four forms of experience that companies use to either add experiential properties to their combination of either goods or services or as a standalone offering : </a:t>
            </a:r>
          </a:p>
          <a:p>
            <a:pPr marL="342900" indent="-342900" algn="l">
              <a:lnSpc>
                <a:spcPct val="70000"/>
              </a:lnSpc>
              <a:buFont typeface="Arial" panose="020B0604020202020204" pitchFamily="34" charset="0"/>
              <a:buChar char="•"/>
            </a:pPr>
            <a:r>
              <a:rPr lang="en-US" b="1" dirty="0">
                <a:solidFill>
                  <a:srgbClr val="60220F"/>
                </a:solidFill>
              </a:rPr>
              <a:t>Entertainment – </a:t>
            </a:r>
            <a:r>
              <a:rPr lang="en-US" dirty="0">
                <a:solidFill>
                  <a:srgbClr val="60220F"/>
                </a:solidFill>
              </a:rPr>
              <a:t>passive participation</a:t>
            </a:r>
            <a:r>
              <a:rPr lang="en-US" dirty="0"/>
              <a:t> e.g. a farm walk</a:t>
            </a:r>
            <a:endParaRPr lang="en-US" dirty="0">
              <a:solidFill>
                <a:srgbClr val="60220F"/>
              </a:solidFill>
            </a:endParaRPr>
          </a:p>
          <a:p>
            <a:pPr marL="342900" indent="-342900" algn="l">
              <a:lnSpc>
                <a:spcPct val="70000"/>
              </a:lnSpc>
              <a:buFont typeface="Arial" panose="020B0604020202020204" pitchFamily="34" charset="0"/>
              <a:buChar char="•"/>
            </a:pPr>
            <a:r>
              <a:rPr lang="en-US" b="1" dirty="0">
                <a:solidFill>
                  <a:srgbClr val="60220F"/>
                </a:solidFill>
              </a:rPr>
              <a:t>Educational – </a:t>
            </a:r>
            <a:r>
              <a:rPr lang="en-US" dirty="0">
                <a:solidFill>
                  <a:srgbClr val="60220F"/>
                </a:solidFill>
              </a:rPr>
              <a:t>active participation, taking a class/or a lesson</a:t>
            </a:r>
          </a:p>
          <a:p>
            <a:pPr marL="342900" indent="-342900" algn="l">
              <a:lnSpc>
                <a:spcPct val="70000"/>
              </a:lnSpc>
              <a:buFont typeface="Arial" panose="020B0604020202020204" pitchFamily="34" charset="0"/>
              <a:buChar char="•"/>
            </a:pPr>
            <a:r>
              <a:rPr lang="en-US" b="1" dirty="0"/>
              <a:t>E</a:t>
            </a:r>
            <a:r>
              <a:rPr lang="en-US" b="1" dirty="0">
                <a:solidFill>
                  <a:srgbClr val="60220F"/>
                </a:solidFill>
              </a:rPr>
              <a:t>sthetic -  </a:t>
            </a:r>
            <a:r>
              <a:rPr lang="en-US" dirty="0">
                <a:solidFill>
                  <a:srgbClr val="60220F"/>
                </a:solidFill>
              </a:rPr>
              <a:t>immersed in an activity or environment, but have little or no effect on it</a:t>
            </a:r>
            <a:r>
              <a:rPr lang="en-US" dirty="0"/>
              <a:t> e.g. looking at old farm equipment in a small museum</a:t>
            </a:r>
            <a:endParaRPr lang="en-US" dirty="0">
              <a:solidFill>
                <a:srgbClr val="60220F"/>
              </a:solidFill>
            </a:endParaRPr>
          </a:p>
          <a:p>
            <a:pPr marL="342900" indent="-342900" algn="l">
              <a:lnSpc>
                <a:spcPct val="70000"/>
              </a:lnSpc>
              <a:buFont typeface="Arial" panose="020B0604020202020204" pitchFamily="34" charset="0"/>
              <a:buChar char="•"/>
            </a:pPr>
            <a:r>
              <a:rPr lang="en-US" b="1" dirty="0">
                <a:solidFill>
                  <a:srgbClr val="60220F"/>
                </a:solidFill>
              </a:rPr>
              <a:t>Escapist – </a:t>
            </a:r>
            <a:r>
              <a:rPr lang="en-US" dirty="0">
                <a:solidFill>
                  <a:srgbClr val="60220F"/>
                </a:solidFill>
              </a:rPr>
              <a:t>greater customer immersion, animal care, making a product </a:t>
            </a:r>
            <a:r>
              <a:rPr lang="en-US" dirty="0" err="1">
                <a:solidFill>
                  <a:srgbClr val="60220F"/>
                </a:solidFill>
              </a:rPr>
              <a:t>e.g</a:t>
            </a:r>
            <a:r>
              <a:rPr lang="en-US" dirty="0">
                <a:solidFill>
                  <a:srgbClr val="60220F"/>
                </a:solidFill>
              </a:rPr>
              <a:t> cheese making.</a:t>
            </a:r>
          </a:p>
          <a:p>
            <a:pPr marL="342900" indent="-342900" algn="l">
              <a:buFont typeface="Arial" panose="020B0604020202020204" pitchFamily="34" charset="0"/>
              <a:buChar char="•"/>
            </a:pPr>
            <a:endParaRPr lang="en-US" b="1" dirty="0">
              <a:solidFill>
                <a:srgbClr val="60220F"/>
              </a:solidFill>
            </a:endParaRPr>
          </a:p>
          <a:p>
            <a:pPr algn="l"/>
            <a:r>
              <a:rPr lang="en-US" dirty="0">
                <a:solidFill>
                  <a:srgbClr val="60220F"/>
                </a:solidFill>
              </a:rPr>
              <a:t>			</a:t>
            </a:r>
            <a:r>
              <a:rPr lang="en-US" dirty="0">
                <a:solidFill>
                  <a:srgbClr val="60220F"/>
                </a:solidFill>
                <a:hlinkClick r:id="rId2"/>
              </a:rPr>
              <a:t>Source</a:t>
            </a:r>
            <a:endParaRPr lang="en-IE" dirty="0">
              <a:solidFill>
                <a:srgbClr val="60220F"/>
              </a:solidFill>
            </a:endParaRPr>
          </a:p>
        </p:txBody>
      </p:sp>
      <p:sp>
        <p:nvSpPr>
          <p:cNvPr id="4" name="Text Placeholder 3">
            <a:extLst>
              <a:ext uri="{FF2B5EF4-FFF2-40B4-BE49-F238E27FC236}">
                <a16:creationId xmlns:a16="http://schemas.microsoft.com/office/drawing/2014/main" id="{B3F3BD00-2A20-179A-4358-53181143EF8B}"/>
              </a:ext>
            </a:extLst>
          </p:cNvPr>
          <p:cNvSpPr>
            <a:spLocks noGrp="1"/>
          </p:cNvSpPr>
          <p:nvPr>
            <p:ph type="body" sz="quarter" idx="18"/>
          </p:nvPr>
        </p:nvSpPr>
        <p:spPr>
          <a:xfrm>
            <a:off x="-626824" y="309491"/>
            <a:ext cx="6482545" cy="1210837"/>
          </a:xfrm>
        </p:spPr>
        <p:txBody>
          <a:bodyPr/>
          <a:lstStyle/>
          <a:p>
            <a:r>
              <a:rPr lang="en-IE" dirty="0"/>
              <a:t>Types of Experiences…</a:t>
            </a:r>
          </a:p>
        </p:txBody>
      </p:sp>
      <p:pic>
        <p:nvPicPr>
          <p:cNvPr id="2" name="Picture 1">
            <a:extLst>
              <a:ext uri="{FF2B5EF4-FFF2-40B4-BE49-F238E27FC236}">
                <a16:creationId xmlns:a16="http://schemas.microsoft.com/office/drawing/2014/main" id="{C8DD9523-7125-30C6-C316-3E3E8A56E559}"/>
              </a:ext>
            </a:extLst>
          </p:cNvPr>
          <p:cNvPicPr>
            <a:picLocks noChangeAspect="1"/>
          </p:cNvPicPr>
          <p:nvPr/>
        </p:nvPicPr>
        <p:blipFill>
          <a:blip r:embed="rId3"/>
          <a:stretch>
            <a:fillRect/>
          </a:stretch>
        </p:blipFill>
        <p:spPr>
          <a:xfrm>
            <a:off x="8257061" y="2399547"/>
            <a:ext cx="3008562" cy="3008562"/>
          </a:xfrm>
          <a:prstGeom prst="rect">
            <a:avLst/>
          </a:prstGeom>
        </p:spPr>
      </p:pic>
      <p:sp>
        <p:nvSpPr>
          <p:cNvPr id="5" name="Text Placeholder 3">
            <a:extLst>
              <a:ext uri="{FF2B5EF4-FFF2-40B4-BE49-F238E27FC236}">
                <a16:creationId xmlns:a16="http://schemas.microsoft.com/office/drawing/2014/main" id="{13BE00D3-FDC9-905E-9405-F0A4932764C1}"/>
              </a:ext>
            </a:extLst>
          </p:cNvPr>
          <p:cNvSpPr txBox="1">
            <a:spLocks/>
          </p:cNvSpPr>
          <p:nvPr/>
        </p:nvSpPr>
        <p:spPr>
          <a:xfrm>
            <a:off x="7539670" y="357330"/>
            <a:ext cx="4409440" cy="1570727"/>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520"/>
              </a:lnSpc>
              <a:spcBef>
                <a:spcPts val="0"/>
              </a:spcBef>
            </a:pPr>
            <a:r>
              <a:rPr lang="en-US" dirty="0"/>
              <a:t>The Four Realms</a:t>
            </a:r>
          </a:p>
          <a:p>
            <a:pPr>
              <a:lnSpc>
                <a:spcPts val="3520"/>
              </a:lnSpc>
              <a:spcBef>
                <a:spcPts val="0"/>
              </a:spcBef>
            </a:pPr>
            <a:r>
              <a:rPr lang="en-US" dirty="0"/>
              <a:t>of an Experience</a:t>
            </a:r>
            <a:endParaRPr lang="en-IE" dirty="0"/>
          </a:p>
        </p:txBody>
      </p:sp>
      <p:sp>
        <p:nvSpPr>
          <p:cNvPr id="6" name="Text Placeholder 3">
            <a:extLst>
              <a:ext uri="{FF2B5EF4-FFF2-40B4-BE49-F238E27FC236}">
                <a16:creationId xmlns:a16="http://schemas.microsoft.com/office/drawing/2014/main" id="{9DC03D9C-7D9C-6192-18C4-1DB3D804E586}"/>
              </a:ext>
            </a:extLst>
          </p:cNvPr>
          <p:cNvSpPr txBox="1">
            <a:spLocks/>
          </p:cNvSpPr>
          <p:nvPr/>
        </p:nvSpPr>
        <p:spPr>
          <a:xfrm>
            <a:off x="8563812" y="3119331"/>
            <a:ext cx="1201272" cy="455973"/>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Entertainment</a:t>
            </a:r>
            <a:endParaRPr lang="en-IE" sz="1150" dirty="0">
              <a:solidFill>
                <a:schemeClr val="bg1"/>
              </a:solidFill>
            </a:endParaRPr>
          </a:p>
        </p:txBody>
      </p:sp>
      <p:sp>
        <p:nvSpPr>
          <p:cNvPr id="7" name="Text Placeholder 3">
            <a:extLst>
              <a:ext uri="{FF2B5EF4-FFF2-40B4-BE49-F238E27FC236}">
                <a16:creationId xmlns:a16="http://schemas.microsoft.com/office/drawing/2014/main" id="{26EF6939-06CF-94E3-31FB-16FFA17BDA3F}"/>
              </a:ext>
            </a:extLst>
          </p:cNvPr>
          <p:cNvSpPr txBox="1">
            <a:spLocks/>
          </p:cNvSpPr>
          <p:nvPr/>
        </p:nvSpPr>
        <p:spPr>
          <a:xfrm>
            <a:off x="9805364" y="3119331"/>
            <a:ext cx="1201272" cy="455973"/>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Educational</a:t>
            </a:r>
            <a:endParaRPr lang="en-IE" sz="1150" dirty="0">
              <a:solidFill>
                <a:schemeClr val="bg1"/>
              </a:solidFill>
            </a:endParaRPr>
          </a:p>
        </p:txBody>
      </p:sp>
      <p:sp>
        <p:nvSpPr>
          <p:cNvPr id="8" name="Text Placeholder 3">
            <a:extLst>
              <a:ext uri="{FF2B5EF4-FFF2-40B4-BE49-F238E27FC236}">
                <a16:creationId xmlns:a16="http://schemas.microsoft.com/office/drawing/2014/main" id="{544C4D6D-30EB-2AE6-2403-CB7F42282BD0}"/>
              </a:ext>
            </a:extLst>
          </p:cNvPr>
          <p:cNvSpPr txBox="1">
            <a:spLocks/>
          </p:cNvSpPr>
          <p:nvPr/>
        </p:nvSpPr>
        <p:spPr>
          <a:xfrm>
            <a:off x="9805364" y="4393395"/>
            <a:ext cx="1201272" cy="455973"/>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Escapist</a:t>
            </a:r>
            <a:endParaRPr lang="en-IE" sz="1150" dirty="0">
              <a:solidFill>
                <a:schemeClr val="bg1"/>
              </a:solidFill>
            </a:endParaRPr>
          </a:p>
        </p:txBody>
      </p:sp>
      <p:sp>
        <p:nvSpPr>
          <p:cNvPr id="9" name="Text Placeholder 3">
            <a:extLst>
              <a:ext uri="{FF2B5EF4-FFF2-40B4-BE49-F238E27FC236}">
                <a16:creationId xmlns:a16="http://schemas.microsoft.com/office/drawing/2014/main" id="{A106CC9B-9424-1ADD-F57D-BB9DB1ECF448}"/>
              </a:ext>
            </a:extLst>
          </p:cNvPr>
          <p:cNvSpPr txBox="1">
            <a:spLocks/>
          </p:cNvSpPr>
          <p:nvPr/>
        </p:nvSpPr>
        <p:spPr>
          <a:xfrm>
            <a:off x="8563812" y="4393395"/>
            <a:ext cx="1201272" cy="455973"/>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solidFill>
                  <a:schemeClr val="bg1"/>
                </a:solidFill>
              </a:rPr>
              <a:t>Esthetic</a:t>
            </a:r>
            <a:endParaRPr lang="en-IE" sz="1150" dirty="0">
              <a:solidFill>
                <a:schemeClr val="bg1"/>
              </a:solidFill>
            </a:endParaRPr>
          </a:p>
        </p:txBody>
      </p:sp>
      <p:sp>
        <p:nvSpPr>
          <p:cNvPr id="10" name="Text Placeholder 3">
            <a:extLst>
              <a:ext uri="{FF2B5EF4-FFF2-40B4-BE49-F238E27FC236}">
                <a16:creationId xmlns:a16="http://schemas.microsoft.com/office/drawing/2014/main" id="{35396B2C-8104-C1BF-972A-3A2012F20C53}"/>
              </a:ext>
            </a:extLst>
          </p:cNvPr>
          <p:cNvSpPr txBox="1">
            <a:spLocks/>
          </p:cNvSpPr>
          <p:nvPr/>
        </p:nvSpPr>
        <p:spPr>
          <a:xfrm>
            <a:off x="9160706" y="2026326"/>
            <a:ext cx="1201272" cy="455973"/>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t>Absorption</a:t>
            </a:r>
            <a:endParaRPr lang="en-IE" sz="1150" dirty="0"/>
          </a:p>
        </p:txBody>
      </p:sp>
      <p:sp>
        <p:nvSpPr>
          <p:cNvPr id="11" name="Text Placeholder 3">
            <a:extLst>
              <a:ext uri="{FF2B5EF4-FFF2-40B4-BE49-F238E27FC236}">
                <a16:creationId xmlns:a16="http://schemas.microsoft.com/office/drawing/2014/main" id="{15ED044B-C32A-475D-B3A6-D8A18F99344D}"/>
              </a:ext>
            </a:extLst>
          </p:cNvPr>
          <p:cNvSpPr txBox="1">
            <a:spLocks/>
          </p:cNvSpPr>
          <p:nvPr/>
        </p:nvSpPr>
        <p:spPr>
          <a:xfrm>
            <a:off x="9160706" y="5531526"/>
            <a:ext cx="1201272" cy="455973"/>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t>Immersion</a:t>
            </a:r>
            <a:endParaRPr lang="en-IE" sz="1150" dirty="0"/>
          </a:p>
        </p:txBody>
      </p:sp>
      <p:sp>
        <p:nvSpPr>
          <p:cNvPr id="12" name="Text Placeholder 3">
            <a:extLst>
              <a:ext uri="{FF2B5EF4-FFF2-40B4-BE49-F238E27FC236}">
                <a16:creationId xmlns:a16="http://schemas.microsoft.com/office/drawing/2014/main" id="{56F2212E-6840-A745-5BCE-65BC64C93DF0}"/>
              </a:ext>
            </a:extLst>
          </p:cNvPr>
          <p:cNvSpPr txBox="1">
            <a:spLocks/>
          </p:cNvSpPr>
          <p:nvPr/>
        </p:nvSpPr>
        <p:spPr>
          <a:xfrm>
            <a:off x="7194285" y="3746961"/>
            <a:ext cx="1201272" cy="455973"/>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t>Passive</a:t>
            </a:r>
          </a:p>
          <a:p>
            <a:pPr>
              <a:lnSpc>
                <a:spcPts val="1240"/>
              </a:lnSpc>
              <a:spcBef>
                <a:spcPts val="0"/>
              </a:spcBef>
            </a:pPr>
            <a:r>
              <a:rPr lang="en-US" sz="1150" dirty="0"/>
              <a:t>participation</a:t>
            </a:r>
            <a:endParaRPr lang="en-IE" sz="1150" dirty="0"/>
          </a:p>
        </p:txBody>
      </p:sp>
      <p:sp>
        <p:nvSpPr>
          <p:cNvPr id="13" name="Text Placeholder 3">
            <a:extLst>
              <a:ext uri="{FF2B5EF4-FFF2-40B4-BE49-F238E27FC236}">
                <a16:creationId xmlns:a16="http://schemas.microsoft.com/office/drawing/2014/main" id="{BE462819-8438-2F68-3745-AD105F9A7E8F}"/>
              </a:ext>
            </a:extLst>
          </p:cNvPr>
          <p:cNvSpPr txBox="1">
            <a:spLocks/>
          </p:cNvSpPr>
          <p:nvPr/>
        </p:nvSpPr>
        <p:spPr>
          <a:xfrm>
            <a:off x="11156685" y="3746961"/>
            <a:ext cx="1201272" cy="455973"/>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240"/>
              </a:lnSpc>
              <a:spcBef>
                <a:spcPts val="0"/>
              </a:spcBef>
            </a:pPr>
            <a:r>
              <a:rPr lang="en-US" sz="1150" dirty="0"/>
              <a:t>Active</a:t>
            </a:r>
          </a:p>
          <a:p>
            <a:pPr>
              <a:lnSpc>
                <a:spcPts val="1240"/>
              </a:lnSpc>
              <a:spcBef>
                <a:spcPts val="0"/>
              </a:spcBef>
            </a:pPr>
            <a:r>
              <a:rPr lang="en-US" sz="1150" dirty="0"/>
              <a:t>participation</a:t>
            </a:r>
            <a:endParaRPr lang="en-IE" sz="1150" dirty="0"/>
          </a:p>
        </p:txBody>
      </p:sp>
    </p:spTree>
    <p:extLst>
      <p:ext uri="{BB962C8B-B14F-4D97-AF65-F5344CB8AC3E}">
        <p14:creationId xmlns:p14="http://schemas.microsoft.com/office/powerpoint/2010/main" val="678577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3EF4DE-43AA-EFB6-67A6-E2D5E44809CB}"/>
              </a:ext>
            </a:extLst>
          </p:cNvPr>
          <p:cNvSpPr>
            <a:spLocks noGrp="1"/>
          </p:cNvSpPr>
          <p:nvPr>
            <p:ph type="body" sz="quarter" idx="16"/>
          </p:nvPr>
        </p:nvSpPr>
        <p:spPr>
          <a:xfrm>
            <a:off x="266311" y="1769630"/>
            <a:ext cx="7100279" cy="4038015"/>
          </a:xfrm>
        </p:spPr>
        <p:txBody>
          <a:bodyPr/>
          <a:lstStyle/>
          <a:p>
            <a:pPr algn="l"/>
            <a:r>
              <a:rPr lang="en-US" dirty="0"/>
              <a:t>Experiences can be a distinct economic offering, i.e., a new income stream for your smallholding.  Consumers are seeking out meaningful experiences, and more and more smallholders are responding by explicitly designing and promoting new experiences. The next competitive battleground lies in</a:t>
            </a:r>
            <a:r>
              <a:rPr lang="en-US" b="1" dirty="0"/>
              <a:t> staging experiences </a:t>
            </a:r>
            <a:r>
              <a:rPr lang="en-US" dirty="0"/>
              <a:t>and your smallholding may hold great potential as a ‘theatre’!</a:t>
            </a:r>
          </a:p>
          <a:p>
            <a:r>
              <a:rPr lang="en-US" b="1" i="1" dirty="0"/>
              <a:t>“An experience occurs when a company intentionally uses services as the stage, and goods as props, to engage individual customers in a way that creates a memorable event. Commodities are replaceable, goods tangible, services intangible, and experiences memorable.” 			</a:t>
            </a:r>
            <a:endParaRPr lang="en-IE" dirty="0"/>
          </a:p>
        </p:txBody>
      </p:sp>
      <p:sp>
        <p:nvSpPr>
          <p:cNvPr id="3" name="Text Placeholder 2">
            <a:extLst>
              <a:ext uri="{FF2B5EF4-FFF2-40B4-BE49-F238E27FC236}">
                <a16:creationId xmlns:a16="http://schemas.microsoft.com/office/drawing/2014/main" id="{061D307D-DC4E-52AD-4A0F-952733FADAB5}"/>
              </a:ext>
            </a:extLst>
          </p:cNvPr>
          <p:cNvSpPr>
            <a:spLocks noGrp="1"/>
          </p:cNvSpPr>
          <p:nvPr>
            <p:ph type="body" sz="quarter" idx="18"/>
          </p:nvPr>
        </p:nvSpPr>
        <p:spPr/>
        <p:txBody>
          <a:bodyPr/>
          <a:lstStyle/>
          <a:p>
            <a:r>
              <a:rPr lang="en-IE" dirty="0"/>
              <a:t>The Types of Experiences…</a:t>
            </a:r>
          </a:p>
        </p:txBody>
      </p:sp>
      <p:pic>
        <p:nvPicPr>
          <p:cNvPr id="5" name="Picture 4" descr="A picture containing tree, outdoor, grass, house&#10;&#10;Description automatically generated">
            <a:extLst>
              <a:ext uri="{FF2B5EF4-FFF2-40B4-BE49-F238E27FC236}">
                <a16:creationId xmlns:a16="http://schemas.microsoft.com/office/drawing/2014/main" id="{7CEDE488-48A4-9107-6054-12AEEC7B5A59}"/>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547344" y="2959572"/>
            <a:ext cx="4644656" cy="2438444"/>
          </a:xfrm>
          <a:prstGeom prst="rect">
            <a:avLst/>
          </a:prstGeom>
        </p:spPr>
      </p:pic>
      <p:sp>
        <p:nvSpPr>
          <p:cNvPr id="6" name="TextBox 5">
            <a:extLst>
              <a:ext uri="{FF2B5EF4-FFF2-40B4-BE49-F238E27FC236}">
                <a16:creationId xmlns:a16="http://schemas.microsoft.com/office/drawing/2014/main" id="{10A82819-41FE-B068-C874-0481A0B0A599}"/>
              </a:ext>
            </a:extLst>
          </p:cNvPr>
          <p:cNvSpPr txBox="1"/>
          <p:nvPr/>
        </p:nvSpPr>
        <p:spPr>
          <a:xfrm>
            <a:off x="7871012" y="5942710"/>
            <a:ext cx="6096000" cy="369332"/>
          </a:xfrm>
          <a:prstGeom prst="rect">
            <a:avLst/>
          </a:prstGeom>
          <a:noFill/>
        </p:spPr>
        <p:txBody>
          <a:bodyPr wrap="square">
            <a:spAutoFit/>
          </a:bodyPr>
          <a:lstStyle/>
          <a:p>
            <a:r>
              <a:rPr lang="en-US" sz="1800" dirty="0">
                <a:hlinkClick r:id="rId4"/>
              </a:rPr>
              <a:t>Source</a:t>
            </a:r>
            <a:r>
              <a:rPr lang="en-US" dirty="0">
                <a:hlinkClick r:id="rId4"/>
              </a:rPr>
              <a:t> </a:t>
            </a:r>
            <a:endParaRPr lang="en-IE" dirty="0"/>
          </a:p>
        </p:txBody>
      </p:sp>
    </p:spTree>
    <p:extLst>
      <p:ext uri="{BB962C8B-B14F-4D97-AF65-F5344CB8AC3E}">
        <p14:creationId xmlns:p14="http://schemas.microsoft.com/office/powerpoint/2010/main" val="782710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7AFBDB-6F93-9C48-02A6-BCDA11E9993B}"/>
              </a:ext>
            </a:extLst>
          </p:cNvPr>
          <p:cNvSpPr>
            <a:spLocks noGrp="1"/>
          </p:cNvSpPr>
          <p:nvPr>
            <p:ph type="body" sz="quarter" idx="18"/>
          </p:nvPr>
        </p:nvSpPr>
        <p:spPr>
          <a:xfrm>
            <a:off x="281124" y="399870"/>
            <a:ext cx="5814876" cy="3843867"/>
          </a:xfrm>
        </p:spPr>
        <p:txBody>
          <a:bodyPr>
            <a:normAutofit lnSpcReduction="10000"/>
          </a:bodyPr>
          <a:lstStyle/>
          <a:p>
            <a:r>
              <a:rPr lang="en-IE" dirty="0"/>
              <a:t>What Type of Experience could your smallholding provide??</a:t>
            </a:r>
          </a:p>
          <a:p>
            <a:pPr marL="342900" indent="-342900" algn="l">
              <a:buFont typeface="Arial" panose="020B0604020202020204" pitchFamily="34" charset="0"/>
              <a:buChar char="•"/>
            </a:pPr>
            <a:r>
              <a:rPr lang="en-IE" dirty="0">
                <a:solidFill>
                  <a:srgbClr val="60220F"/>
                </a:solidFill>
              </a:rPr>
              <a:t>Entertainment – </a:t>
            </a:r>
            <a:r>
              <a:rPr lang="en-IE" b="0" dirty="0">
                <a:solidFill>
                  <a:srgbClr val="60220F"/>
                </a:solidFill>
              </a:rPr>
              <a:t>Meeting animals in a passive manner</a:t>
            </a:r>
          </a:p>
          <a:p>
            <a:pPr marL="342900" indent="-342900" algn="l">
              <a:buFont typeface="Arial" panose="020B0604020202020204" pitchFamily="34" charset="0"/>
              <a:buChar char="•"/>
            </a:pPr>
            <a:r>
              <a:rPr lang="en-IE" dirty="0">
                <a:solidFill>
                  <a:srgbClr val="60220F"/>
                </a:solidFill>
              </a:rPr>
              <a:t>Educational – </a:t>
            </a:r>
            <a:r>
              <a:rPr lang="en-IE" b="0" dirty="0">
                <a:solidFill>
                  <a:srgbClr val="60220F"/>
                </a:solidFill>
              </a:rPr>
              <a:t>Learning about horticulture and husbandry</a:t>
            </a:r>
          </a:p>
          <a:p>
            <a:pPr marL="342900" indent="-342900" algn="l">
              <a:buFont typeface="Arial" panose="020B0604020202020204" pitchFamily="34" charset="0"/>
              <a:buChar char="•"/>
            </a:pPr>
            <a:r>
              <a:rPr lang="en-IE" dirty="0" err="1">
                <a:solidFill>
                  <a:srgbClr val="60220F"/>
                </a:solidFill>
              </a:rPr>
              <a:t>Esthetic</a:t>
            </a:r>
            <a:r>
              <a:rPr lang="en-IE" dirty="0">
                <a:solidFill>
                  <a:srgbClr val="60220F"/>
                </a:solidFill>
              </a:rPr>
              <a:t> – </a:t>
            </a:r>
            <a:r>
              <a:rPr lang="en-IE" b="0" dirty="0">
                <a:solidFill>
                  <a:srgbClr val="60220F"/>
                </a:solidFill>
              </a:rPr>
              <a:t>Simple smallholder farm tours, farm cafe</a:t>
            </a:r>
          </a:p>
          <a:p>
            <a:pPr marL="342900" indent="-342900" algn="l">
              <a:buFont typeface="Arial" panose="020B0604020202020204" pitchFamily="34" charset="0"/>
              <a:buChar char="•"/>
            </a:pPr>
            <a:r>
              <a:rPr lang="en-IE" dirty="0">
                <a:solidFill>
                  <a:srgbClr val="60220F"/>
                </a:solidFill>
              </a:rPr>
              <a:t>Escapist – </a:t>
            </a:r>
            <a:r>
              <a:rPr lang="en-IE" b="0" dirty="0">
                <a:solidFill>
                  <a:srgbClr val="60220F"/>
                </a:solidFill>
              </a:rPr>
              <a:t>Be a smallholder farmer for a day</a:t>
            </a:r>
          </a:p>
          <a:p>
            <a:endParaRPr lang="en-IE" dirty="0"/>
          </a:p>
        </p:txBody>
      </p:sp>
      <p:pic>
        <p:nvPicPr>
          <p:cNvPr id="9" name="Picture 8">
            <a:hlinkClick r:id="rId2"/>
            <a:extLst>
              <a:ext uri="{FF2B5EF4-FFF2-40B4-BE49-F238E27FC236}">
                <a16:creationId xmlns:a16="http://schemas.microsoft.com/office/drawing/2014/main" id="{2C7D5A40-E179-E711-7158-F392267243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1412" y="756565"/>
            <a:ext cx="5116298" cy="3130475"/>
          </a:xfrm>
          <a:prstGeom prst="rect">
            <a:avLst/>
          </a:prstGeom>
        </p:spPr>
      </p:pic>
      <p:sp>
        <p:nvSpPr>
          <p:cNvPr id="10" name="TextBox 9">
            <a:extLst>
              <a:ext uri="{FF2B5EF4-FFF2-40B4-BE49-F238E27FC236}">
                <a16:creationId xmlns:a16="http://schemas.microsoft.com/office/drawing/2014/main" id="{D31AB0A4-1B9A-7975-F45A-B602604ADE0F}"/>
              </a:ext>
            </a:extLst>
          </p:cNvPr>
          <p:cNvSpPr txBox="1"/>
          <p:nvPr/>
        </p:nvSpPr>
        <p:spPr>
          <a:xfrm>
            <a:off x="6881412" y="4065891"/>
            <a:ext cx="5116298" cy="2462213"/>
          </a:xfrm>
          <a:prstGeom prst="rect">
            <a:avLst/>
          </a:prstGeom>
          <a:noFill/>
        </p:spPr>
        <p:txBody>
          <a:bodyPr wrap="square" rtlCol="0">
            <a:spAutoFit/>
          </a:bodyPr>
          <a:lstStyle/>
          <a:p>
            <a:r>
              <a:rPr lang="en-IE" sz="2200" dirty="0">
                <a:solidFill>
                  <a:srgbClr val="60220F"/>
                </a:solidFill>
              </a:rPr>
              <a:t>While this UK farm based experience is based on a large farm, it is a prime example of how one can develop packages and experiences using the farm as the stage and the surrounds as the stage, and the animals and crops as the props</a:t>
            </a:r>
            <a:r>
              <a:rPr lang="en-IE" sz="2200" dirty="0"/>
              <a:t>. </a:t>
            </a:r>
            <a:r>
              <a:rPr lang="en-IE" sz="2200" dirty="0">
                <a:hlinkClick r:id="rId4"/>
              </a:rPr>
              <a:t>Farm Experiences - Farm Adventure</a:t>
            </a:r>
            <a:endParaRPr lang="en-IE" sz="2200" dirty="0"/>
          </a:p>
        </p:txBody>
      </p:sp>
    </p:spTree>
    <p:extLst>
      <p:ext uri="{BB962C8B-B14F-4D97-AF65-F5344CB8AC3E}">
        <p14:creationId xmlns:p14="http://schemas.microsoft.com/office/powerpoint/2010/main" val="3635960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BC14E8C-3297-27DD-8255-E3FB8C9F559E}"/>
              </a:ext>
            </a:extLst>
          </p:cNvPr>
          <p:cNvSpPr>
            <a:spLocks noGrp="1"/>
          </p:cNvSpPr>
          <p:nvPr>
            <p:ph type="pic" sz="quarter" idx="15"/>
          </p:nvPr>
        </p:nvSpPr>
        <p:spPr/>
      </p:sp>
      <p:sp>
        <p:nvSpPr>
          <p:cNvPr id="3" name="Text Placeholder 2">
            <a:extLst>
              <a:ext uri="{FF2B5EF4-FFF2-40B4-BE49-F238E27FC236}">
                <a16:creationId xmlns:a16="http://schemas.microsoft.com/office/drawing/2014/main" id="{E5819731-671A-124B-88AC-54087F9E4685}"/>
              </a:ext>
            </a:extLst>
          </p:cNvPr>
          <p:cNvSpPr>
            <a:spLocks noGrp="1"/>
          </p:cNvSpPr>
          <p:nvPr>
            <p:ph type="body" sz="quarter" idx="13"/>
          </p:nvPr>
        </p:nvSpPr>
        <p:spPr>
          <a:xfrm>
            <a:off x="216901" y="53949"/>
            <a:ext cx="11329965" cy="1773509"/>
          </a:xfrm>
        </p:spPr>
        <p:txBody>
          <a:bodyPr anchor="ct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IE" sz="3600" b="1" i="0" u="none" strike="noStrike" kern="1200" cap="none" spc="0" normalizeH="0" baseline="0" noProof="0" dirty="0">
              <a:ln>
                <a:noFill/>
              </a:ln>
              <a:solidFill>
                <a:srgbClr val="404F2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sz="3600" b="1" i="0" u="none" strike="noStrike" kern="1200" cap="none" spc="0" normalizeH="0" baseline="0" noProof="0" dirty="0">
                <a:ln>
                  <a:noFill/>
                </a:ln>
                <a:solidFill>
                  <a:srgbClr val="404F2F"/>
                </a:solidFill>
                <a:effectLst/>
                <a:uLnTx/>
                <a:uFillTx/>
                <a:latin typeface="Calibri" panose="020F0502020204030204"/>
                <a:ea typeface="+mn-ea"/>
                <a:cs typeface="+mn-cs"/>
              </a:rPr>
              <a:t>WATCH</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sz="3600" b="1" i="0" u="none" strike="noStrike" kern="1200" cap="none" spc="0" normalizeH="0" baseline="0" noProof="0" dirty="0">
                <a:ln>
                  <a:noFill/>
                </a:ln>
                <a:solidFill>
                  <a:srgbClr val="404F2F"/>
                </a:solidFill>
                <a:effectLst/>
                <a:uLnTx/>
                <a:uFillTx/>
                <a:latin typeface="Calibri" panose="020F0502020204030204"/>
                <a:ea typeface="+mn-ea"/>
                <a:cs typeface="+mn-cs"/>
              </a:rPr>
              <a:t>Be Inspired, an Irish example</a:t>
            </a:r>
          </a:p>
          <a:p>
            <a:pPr algn="l"/>
            <a:endParaRPr lang="en-IE" dirty="0"/>
          </a:p>
        </p:txBody>
      </p:sp>
      <p:sp>
        <p:nvSpPr>
          <p:cNvPr id="4" name="Text Placeholder 1">
            <a:extLst>
              <a:ext uri="{FF2B5EF4-FFF2-40B4-BE49-F238E27FC236}">
                <a16:creationId xmlns:a16="http://schemas.microsoft.com/office/drawing/2014/main" id="{7DD9656C-B2EF-8AEB-92B1-8F10C5584AA4}"/>
              </a:ext>
            </a:extLst>
          </p:cNvPr>
          <p:cNvSpPr txBox="1">
            <a:spLocks/>
          </p:cNvSpPr>
          <p:nvPr/>
        </p:nvSpPr>
        <p:spPr>
          <a:xfrm>
            <a:off x="124334" y="2169139"/>
            <a:ext cx="5264129" cy="40380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IE" sz="2400" dirty="0">
                <a:hlinkClick r:id="rId3"/>
              </a:rPr>
              <a:t>The Burren Farm Experience </a:t>
            </a:r>
            <a:r>
              <a:rPr lang="en-IE" sz="2400" dirty="0">
                <a:solidFill>
                  <a:srgbClr val="60220F"/>
                </a:solidFill>
              </a:rPr>
              <a:t>is a family-owned smallholding in the West of Ireland.</a:t>
            </a:r>
          </a:p>
          <a:p>
            <a:pPr marL="0" indent="0">
              <a:buNone/>
            </a:pPr>
            <a:r>
              <a:rPr lang="en-IE" sz="2400" dirty="0">
                <a:solidFill>
                  <a:srgbClr val="60220F"/>
                </a:solidFill>
              </a:rPr>
              <a:t>They have opened their farm to visitors and are providing a number of experience options like:</a:t>
            </a:r>
          </a:p>
          <a:p>
            <a:r>
              <a:rPr lang="en-IE" sz="2400" dirty="0">
                <a:solidFill>
                  <a:srgbClr val="60220F"/>
                </a:solidFill>
              </a:rPr>
              <a:t>Guided Walks</a:t>
            </a:r>
          </a:p>
          <a:p>
            <a:r>
              <a:rPr lang="en-IE" sz="2400" dirty="0">
                <a:solidFill>
                  <a:srgbClr val="60220F"/>
                </a:solidFill>
              </a:rPr>
              <a:t>Rustic Picnics and Food Trails</a:t>
            </a:r>
          </a:p>
          <a:p>
            <a:r>
              <a:rPr lang="en-IE" sz="2400" dirty="0">
                <a:solidFill>
                  <a:srgbClr val="60220F"/>
                </a:solidFill>
              </a:rPr>
              <a:t>Wellness and rejuvenation</a:t>
            </a:r>
          </a:p>
        </p:txBody>
      </p:sp>
      <p:pic>
        <p:nvPicPr>
          <p:cNvPr id="5" name="Online Media 4" title="Burren Farm Experience">
            <a:hlinkClick r:id="" action="ppaction://media"/>
            <a:extLst>
              <a:ext uri="{FF2B5EF4-FFF2-40B4-BE49-F238E27FC236}">
                <a16:creationId xmlns:a16="http://schemas.microsoft.com/office/drawing/2014/main" id="{88E9AA9A-D0C6-C933-879B-4518DD6FC373}"/>
              </a:ext>
            </a:extLst>
          </p:cNvPr>
          <p:cNvPicPr>
            <a:picLocks noRot="1" noChangeAspect="1"/>
          </p:cNvPicPr>
          <p:nvPr>
            <a:videoFile r:link="rId1"/>
          </p:nvPr>
        </p:nvPicPr>
        <p:blipFill>
          <a:blip r:embed="rId4"/>
          <a:stretch>
            <a:fillRect/>
          </a:stretch>
        </p:blipFill>
        <p:spPr>
          <a:xfrm>
            <a:off x="5388463" y="1864659"/>
            <a:ext cx="5797176" cy="3711388"/>
          </a:xfrm>
          <a:prstGeom prst="rect">
            <a:avLst/>
          </a:prstGeom>
        </p:spPr>
      </p:pic>
      <p:sp>
        <p:nvSpPr>
          <p:cNvPr id="7" name="TextBox 6">
            <a:extLst>
              <a:ext uri="{FF2B5EF4-FFF2-40B4-BE49-F238E27FC236}">
                <a16:creationId xmlns:a16="http://schemas.microsoft.com/office/drawing/2014/main" id="{20E19EFA-17A6-1779-9DCC-3E5796B973A8}"/>
              </a:ext>
            </a:extLst>
          </p:cNvPr>
          <p:cNvSpPr txBox="1"/>
          <p:nvPr/>
        </p:nvSpPr>
        <p:spPr>
          <a:xfrm>
            <a:off x="8668870" y="6022283"/>
            <a:ext cx="6096000" cy="369332"/>
          </a:xfrm>
          <a:prstGeom prst="rect">
            <a:avLst/>
          </a:prstGeom>
          <a:noFill/>
        </p:spPr>
        <p:txBody>
          <a:bodyPr wrap="square">
            <a:spAutoFit/>
          </a:bodyPr>
          <a:lstStyle/>
          <a:p>
            <a:r>
              <a:rPr lang="en-IE" dirty="0">
                <a:hlinkClick r:id="rId5"/>
              </a:rPr>
              <a:t>Burren Farm Experience - YouTube</a:t>
            </a:r>
            <a:endParaRPr lang="en-IE" dirty="0"/>
          </a:p>
        </p:txBody>
      </p:sp>
      <p:pic>
        <p:nvPicPr>
          <p:cNvPr id="3074" name="Picture 2" descr="Burren Farm Experience">
            <a:extLst>
              <a:ext uri="{FF2B5EF4-FFF2-40B4-BE49-F238E27FC236}">
                <a16:creationId xmlns:a16="http://schemas.microsoft.com/office/drawing/2014/main" id="{FF25AC17-5A59-9AA0-F552-E672398D87B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30733" y="111488"/>
            <a:ext cx="238125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0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A154CB-6C47-81F8-0C6E-5CFF87FE6ECD}"/>
              </a:ext>
            </a:extLst>
          </p:cNvPr>
          <p:cNvSpPr>
            <a:spLocks noGrp="1"/>
          </p:cNvSpPr>
          <p:nvPr>
            <p:ph type="body" sz="quarter" idx="16"/>
          </p:nvPr>
        </p:nvSpPr>
        <p:spPr>
          <a:xfrm>
            <a:off x="-137238" y="2227895"/>
            <a:ext cx="4556697" cy="2087106"/>
          </a:xfrm>
        </p:spPr>
        <p:txBody>
          <a:bodyPr/>
          <a:lstStyle/>
          <a:p>
            <a:r>
              <a:rPr lang="en-US" dirty="0"/>
              <a:t>So how do you convert your offering from a commodity to creating an experience? </a:t>
            </a:r>
          </a:p>
          <a:p>
            <a:r>
              <a:rPr lang="en-US" b="1" dirty="0"/>
              <a:t>Follow these steps:</a:t>
            </a:r>
            <a:endParaRPr lang="en-IE" b="1" dirty="0"/>
          </a:p>
        </p:txBody>
      </p:sp>
      <p:sp>
        <p:nvSpPr>
          <p:cNvPr id="3" name="Text Placeholder 2">
            <a:extLst>
              <a:ext uri="{FF2B5EF4-FFF2-40B4-BE49-F238E27FC236}">
                <a16:creationId xmlns:a16="http://schemas.microsoft.com/office/drawing/2014/main" id="{73AD33D6-F20E-3BEE-C57F-5EF045908F2B}"/>
              </a:ext>
            </a:extLst>
          </p:cNvPr>
          <p:cNvSpPr>
            <a:spLocks noGrp="1"/>
          </p:cNvSpPr>
          <p:nvPr>
            <p:ph type="body" sz="quarter" idx="18"/>
          </p:nvPr>
        </p:nvSpPr>
        <p:spPr>
          <a:xfrm>
            <a:off x="547015" y="143572"/>
            <a:ext cx="11097969" cy="1210837"/>
          </a:xfrm>
        </p:spPr>
        <p:txBody>
          <a:bodyPr/>
          <a:lstStyle/>
          <a:p>
            <a:r>
              <a:rPr lang="en-IE" dirty="0"/>
              <a:t>How to create an Experience on your Smallholding</a:t>
            </a:r>
          </a:p>
        </p:txBody>
      </p:sp>
      <p:pic>
        <p:nvPicPr>
          <p:cNvPr id="5" name="Picture 4">
            <a:extLst>
              <a:ext uri="{FF2B5EF4-FFF2-40B4-BE49-F238E27FC236}">
                <a16:creationId xmlns:a16="http://schemas.microsoft.com/office/drawing/2014/main" id="{2B7A3CD6-9203-44C2-8422-07E52F7B845F}"/>
              </a:ext>
            </a:extLst>
          </p:cNvPr>
          <p:cNvPicPr>
            <a:picLocks noChangeAspect="1"/>
          </p:cNvPicPr>
          <p:nvPr/>
        </p:nvPicPr>
        <p:blipFill>
          <a:blip r:embed="rId2"/>
          <a:stretch>
            <a:fillRect/>
          </a:stretch>
        </p:blipFill>
        <p:spPr>
          <a:xfrm>
            <a:off x="7393918" y="2102775"/>
            <a:ext cx="2222500" cy="2286000"/>
          </a:xfrm>
          <a:prstGeom prst="rect">
            <a:avLst/>
          </a:prstGeom>
        </p:spPr>
      </p:pic>
      <p:pic>
        <p:nvPicPr>
          <p:cNvPr id="6" name="Picture 5">
            <a:extLst>
              <a:ext uri="{FF2B5EF4-FFF2-40B4-BE49-F238E27FC236}">
                <a16:creationId xmlns:a16="http://schemas.microsoft.com/office/drawing/2014/main" id="{6F8341C8-38E2-83D0-F3C2-52C9464F8C2A}"/>
              </a:ext>
            </a:extLst>
          </p:cNvPr>
          <p:cNvPicPr>
            <a:picLocks noChangeAspect="1"/>
          </p:cNvPicPr>
          <p:nvPr/>
        </p:nvPicPr>
        <p:blipFill>
          <a:blip r:embed="rId2"/>
          <a:stretch>
            <a:fillRect/>
          </a:stretch>
        </p:blipFill>
        <p:spPr>
          <a:xfrm>
            <a:off x="204922" y="4400696"/>
            <a:ext cx="2222500" cy="2286000"/>
          </a:xfrm>
          <a:prstGeom prst="rect">
            <a:avLst/>
          </a:prstGeom>
        </p:spPr>
      </p:pic>
      <p:pic>
        <p:nvPicPr>
          <p:cNvPr id="7" name="Picture 6">
            <a:extLst>
              <a:ext uri="{FF2B5EF4-FFF2-40B4-BE49-F238E27FC236}">
                <a16:creationId xmlns:a16="http://schemas.microsoft.com/office/drawing/2014/main" id="{A737EB63-F3C4-3D2B-D932-DF7A7CE4968E}"/>
              </a:ext>
            </a:extLst>
          </p:cNvPr>
          <p:cNvPicPr>
            <a:picLocks noChangeAspect="1"/>
          </p:cNvPicPr>
          <p:nvPr/>
        </p:nvPicPr>
        <p:blipFill>
          <a:blip r:embed="rId2"/>
          <a:stretch>
            <a:fillRect/>
          </a:stretch>
        </p:blipFill>
        <p:spPr>
          <a:xfrm>
            <a:off x="2845579" y="4031364"/>
            <a:ext cx="2222500" cy="2286000"/>
          </a:xfrm>
          <a:prstGeom prst="rect">
            <a:avLst/>
          </a:prstGeom>
        </p:spPr>
      </p:pic>
      <p:pic>
        <p:nvPicPr>
          <p:cNvPr id="8" name="Picture 7">
            <a:extLst>
              <a:ext uri="{FF2B5EF4-FFF2-40B4-BE49-F238E27FC236}">
                <a16:creationId xmlns:a16="http://schemas.microsoft.com/office/drawing/2014/main" id="{7889108D-1114-3A59-0D4E-7CD8574F7C23}"/>
              </a:ext>
            </a:extLst>
          </p:cNvPr>
          <p:cNvPicPr>
            <a:picLocks noChangeAspect="1"/>
          </p:cNvPicPr>
          <p:nvPr/>
        </p:nvPicPr>
        <p:blipFill>
          <a:blip r:embed="rId2"/>
          <a:stretch>
            <a:fillRect/>
          </a:stretch>
        </p:blipFill>
        <p:spPr>
          <a:xfrm>
            <a:off x="6122481" y="4150768"/>
            <a:ext cx="2222500" cy="2286000"/>
          </a:xfrm>
          <a:prstGeom prst="rect">
            <a:avLst/>
          </a:prstGeom>
        </p:spPr>
      </p:pic>
      <p:pic>
        <p:nvPicPr>
          <p:cNvPr id="9" name="Picture 8">
            <a:extLst>
              <a:ext uri="{FF2B5EF4-FFF2-40B4-BE49-F238E27FC236}">
                <a16:creationId xmlns:a16="http://schemas.microsoft.com/office/drawing/2014/main" id="{70B0A649-E53C-F491-994E-E7928109CB29}"/>
              </a:ext>
            </a:extLst>
          </p:cNvPr>
          <p:cNvPicPr>
            <a:picLocks noChangeAspect="1"/>
          </p:cNvPicPr>
          <p:nvPr/>
        </p:nvPicPr>
        <p:blipFill>
          <a:blip r:embed="rId2"/>
          <a:stretch>
            <a:fillRect/>
          </a:stretch>
        </p:blipFill>
        <p:spPr>
          <a:xfrm>
            <a:off x="8646525" y="4229254"/>
            <a:ext cx="2222500" cy="2286000"/>
          </a:xfrm>
          <a:prstGeom prst="rect">
            <a:avLst/>
          </a:prstGeom>
        </p:spPr>
      </p:pic>
      <p:pic>
        <p:nvPicPr>
          <p:cNvPr id="10" name="Picture 9">
            <a:extLst>
              <a:ext uri="{FF2B5EF4-FFF2-40B4-BE49-F238E27FC236}">
                <a16:creationId xmlns:a16="http://schemas.microsoft.com/office/drawing/2014/main" id="{5303A673-6394-A681-4EB7-F14B8F8D1137}"/>
              </a:ext>
            </a:extLst>
          </p:cNvPr>
          <p:cNvPicPr>
            <a:picLocks noChangeAspect="1"/>
          </p:cNvPicPr>
          <p:nvPr/>
        </p:nvPicPr>
        <p:blipFill>
          <a:blip r:embed="rId2"/>
          <a:stretch>
            <a:fillRect/>
          </a:stretch>
        </p:blipFill>
        <p:spPr>
          <a:xfrm>
            <a:off x="9845578" y="2128448"/>
            <a:ext cx="2222500" cy="2286000"/>
          </a:xfrm>
          <a:prstGeom prst="rect">
            <a:avLst/>
          </a:prstGeom>
        </p:spPr>
      </p:pic>
      <p:pic>
        <p:nvPicPr>
          <p:cNvPr id="11" name="Picture 10">
            <a:extLst>
              <a:ext uri="{FF2B5EF4-FFF2-40B4-BE49-F238E27FC236}">
                <a16:creationId xmlns:a16="http://schemas.microsoft.com/office/drawing/2014/main" id="{F07F7E8A-4B5E-4D51-2CA1-0E522BA84AC1}"/>
              </a:ext>
            </a:extLst>
          </p:cNvPr>
          <p:cNvPicPr>
            <a:picLocks noChangeAspect="1"/>
          </p:cNvPicPr>
          <p:nvPr/>
        </p:nvPicPr>
        <p:blipFill>
          <a:blip r:embed="rId2"/>
          <a:stretch>
            <a:fillRect/>
          </a:stretch>
        </p:blipFill>
        <p:spPr>
          <a:xfrm>
            <a:off x="4646089" y="2222719"/>
            <a:ext cx="2222500" cy="2286000"/>
          </a:xfrm>
          <a:prstGeom prst="rect">
            <a:avLst/>
          </a:prstGeom>
        </p:spPr>
      </p:pic>
      <p:sp>
        <p:nvSpPr>
          <p:cNvPr id="13" name="TextBox 12">
            <a:extLst>
              <a:ext uri="{FF2B5EF4-FFF2-40B4-BE49-F238E27FC236}">
                <a16:creationId xmlns:a16="http://schemas.microsoft.com/office/drawing/2014/main" id="{E9F9ABD5-B720-B628-E360-ADE422304726}"/>
              </a:ext>
            </a:extLst>
          </p:cNvPr>
          <p:cNvSpPr txBox="1"/>
          <p:nvPr/>
        </p:nvSpPr>
        <p:spPr>
          <a:xfrm>
            <a:off x="4858835" y="3152846"/>
            <a:ext cx="1780594" cy="369332"/>
          </a:xfrm>
          <a:prstGeom prst="rect">
            <a:avLst/>
          </a:prstGeom>
          <a:noFill/>
        </p:spPr>
        <p:txBody>
          <a:bodyPr wrap="square">
            <a:spAutoFit/>
          </a:bodyPr>
          <a:lstStyle/>
          <a:p>
            <a:pPr algn="ctr"/>
            <a:r>
              <a:rPr lang="en-IE" sz="1800" b="1" dirty="0"/>
              <a:t>DETAIL</a:t>
            </a:r>
          </a:p>
        </p:txBody>
      </p:sp>
      <p:sp>
        <p:nvSpPr>
          <p:cNvPr id="15" name="TextBox 14">
            <a:extLst>
              <a:ext uri="{FF2B5EF4-FFF2-40B4-BE49-F238E27FC236}">
                <a16:creationId xmlns:a16="http://schemas.microsoft.com/office/drawing/2014/main" id="{C98A7628-D770-7DA9-0742-3914911EFAE3}"/>
              </a:ext>
            </a:extLst>
          </p:cNvPr>
          <p:cNvSpPr txBox="1"/>
          <p:nvPr/>
        </p:nvSpPr>
        <p:spPr>
          <a:xfrm>
            <a:off x="8003888" y="3061109"/>
            <a:ext cx="1223122" cy="369332"/>
          </a:xfrm>
          <a:prstGeom prst="rect">
            <a:avLst/>
          </a:prstGeom>
          <a:noFill/>
        </p:spPr>
        <p:txBody>
          <a:bodyPr wrap="square">
            <a:spAutoFit/>
          </a:bodyPr>
          <a:lstStyle/>
          <a:p>
            <a:r>
              <a:rPr lang="en-IE" sz="1800" b="1" dirty="0"/>
              <a:t>DELIGHT</a:t>
            </a:r>
          </a:p>
        </p:txBody>
      </p:sp>
      <p:sp>
        <p:nvSpPr>
          <p:cNvPr id="17" name="TextBox 16">
            <a:extLst>
              <a:ext uri="{FF2B5EF4-FFF2-40B4-BE49-F238E27FC236}">
                <a16:creationId xmlns:a16="http://schemas.microsoft.com/office/drawing/2014/main" id="{56539343-CAB2-20F7-D2DD-E78072B9987B}"/>
              </a:ext>
            </a:extLst>
          </p:cNvPr>
          <p:cNvSpPr txBox="1"/>
          <p:nvPr/>
        </p:nvSpPr>
        <p:spPr>
          <a:xfrm>
            <a:off x="9993122" y="3090462"/>
            <a:ext cx="1993956" cy="369332"/>
          </a:xfrm>
          <a:prstGeom prst="rect">
            <a:avLst/>
          </a:prstGeom>
          <a:noFill/>
        </p:spPr>
        <p:txBody>
          <a:bodyPr wrap="square">
            <a:spAutoFit/>
          </a:bodyPr>
          <a:lstStyle/>
          <a:p>
            <a:r>
              <a:rPr lang="en-IE" sz="1800" b="1" dirty="0"/>
              <a:t>PERSONALISATION</a:t>
            </a:r>
          </a:p>
        </p:txBody>
      </p:sp>
      <p:sp>
        <p:nvSpPr>
          <p:cNvPr id="19" name="TextBox 18">
            <a:extLst>
              <a:ext uri="{FF2B5EF4-FFF2-40B4-BE49-F238E27FC236}">
                <a16:creationId xmlns:a16="http://schemas.microsoft.com/office/drawing/2014/main" id="{4B8E7234-D023-031B-3EF4-1F694C84D916}"/>
              </a:ext>
            </a:extLst>
          </p:cNvPr>
          <p:cNvSpPr txBox="1"/>
          <p:nvPr/>
        </p:nvSpPr>
        <p:spPr>
          <a:xfrm>
            <a:off x="612255" y="5440807"/>
            <a:ext cx="1500872" cy="369332"/>
          </a:xfrm>
          <a:prstGeom prst="rect">
            <a:avLst/>
          </a:prstGeom>
          <a:noFill/>
        </p:spPr>
        <p:txBody>
          <a:bodyPr wrap="square">
            <a:spAutoFit/>
          </a:bodyPr>
          <a:lstStyle/>
          <a:p>
            <a:r>
              <a:rPr lang="en-IE" sz="1800" b="1" dirty="0"/>
              <a:t>CONSISTENCY</a:t>
            </a:r>
          </a:p>
        </p:txBody>
      </p:sp>
      <p:sp>
        <p:nvSpPr>
          <p:cNvPr id="21" name="TextBox 20">
            <a:extLst>
              <a:ext uri="{FF2B5EF4-FFF2-40B4-BE49-F238E27FC236}">
                <a16:creationId xmlns:a16="http://schemas.microsoft.com/office/drawing/2014/main" id="{05AB1B2E-AD5D-4E6D-E398-A782157ABCEF}"/>
              </a:ext>
            </a:extLst>
          </p:cNvPr>
          <p:cNvSpPr txBox="1"/>
          <p:nvPr/>
        </p:nvSpPr>
        <p:spPr>
          <a:xfrm>
            <a:off x="3156913" y="5003450"/>
            <a:ext cx="1794553" cy="369332"/>
          </a:xfrm>
          <a:prstGeom prst="rect">
            <a:avLst/>
          </a:prstGeom>
          <a:noFill/>
        </p:spPr>
        <p:txBody>
          <a:bodyPr wrap="square">
            <a:spAutoFit/>
          </a:bodyPr>
          <a:lstStyle/>
          <a:p>
            <a:r>
              <a:rPr lang="en-IE" sz="1800" b="1" dirty="0"/>
              <a:t>APPRECIATION</a:t>
            </a:r>
          </a:p>
        </p:txBody>
      </p:sp>
      <p:sp>
        <p:nvSpPr>
          <p:cNvPr id="23" name="TextBox 22">
            <a:extLst>
              <a:ext uri="{FF2B5EF4-FFF2-40B4-BE49-F238E27FC236}">
                <a16:creationId xmlns:a16="http://schemas.microsoft.com/office/drawing/2014/main" id="{8D011D9A-8184-7E51-CB27-5CE5138E96AD}"/>
              </a:ext>
            </a:extLst>
          </p:cNvPr>
          <p:cNvSpPr txBox="1"/>
          <p:nvPr/>
        </p:nvSpPr>
        <p:spPr>
          <a:xfrm>
            <a:off x="6491618" y="5085521"/>
            <a:ext cx="1723025" cy="369332"/>
          </a:xfrm>
          <a:prstGeom prst="rect">
            <a:avLst/>
          </a:prstGeom>
          <a:noFill/>
        </p:spPr>
        <p:txBody>
          <a:bodyPr wrap="square">
            <a:spAutoFit/>
          </a:bodyPr>
          <a:lstStyle/>
          <a:p>
            <a:r>
              <a:rPr lang="en-IE" sz="1800" b="1" dirty="0"/>
              <a:t>DISTINGUISH</a:t>
            </a:r>
          </a:p>
        </p:txBody>
      </p:sp>
      <p:sp>
        <p:nvSpPr>
          <p:cNvPr id="25" name="TextBox 24">
            <a:extLst>
              <a:ext uri="{FF2B5EF4-FFF2-40B4-BE49-F238E27FC236}">
                <a16:creationId xmlns:a16="http://schemas.microsoft.com/office/drawing/2014/main" id="{10949C87-D9B4-42F4-A73F-EAF614CE2014}"/>
              </a:ext>
            </a:extLst>
          </p:cNvPr>
          <p:cNvSpPr txBox="1"/>
          <p:nvPr/>
        </p:nvSpPr>
        <p:spPr>
          <a:xfrm>
            <a:off x="9378977" y="5173836"/>
            <a:ext cx="1210235" cy="369332"/>
          </a:xfrm>
          <a:prstGeom prst="rect">
            <a:avLst/>
          </a:prstGeom>
          <a:noFill/>
        </p:spPr>
        <p:txBody>
          <a:bodyPr wrap="square">
            <a:spAutoFit/>
          </a:bodyPr>
          <a:lstStyle/>
          <a:p>
            <a:r>
              <a:rPr lang="en-IE" sz="1800" b="1" dirty="0"/>
              <a:t>LISTEN</a:t>
            </a:r>
          </a:p>
        </p:txBody>
      </p:sp>
      <p:sp>
        <p:nvSpPr>
          <p:cNvPr id="27" name="TextBox 26">
            <a:extLst>
              <a:ext uri="{FF2B5EF4-FFF2-40B4-BE49-F238E27FC236}">
                <a16:creationId xmlns:a16="http://schemas.microsoft.com/office/drawing/2014/main" id="{1D512B9D-B73A-FD6E-9965-25477FF59A5D}"/>
              </a:ext>
            </a:extLst>
          </p:cNvPr>
          <p:cNvSpPr txBox="1"/>
          <p:nvPr/>
        </p:nvSpPr>
        <p:spPr>
          <a:xfrm>
            <a:off x="721502" y="812270"/>
            <a:ext cx="11540231" cy="830997"/>
          </a:xfrm>
          <a:prstGeom prst="rect">
            <a:avLst/>
          </a:prstGeom>
          <a:noFill/>
        </p:spPr>
        <p:txBody>
          <a:bodyPr wrap="square">
            <a:spAutoFit/>
          </a:bodyPr>
          <a:lstStyle/>
          <a:p>
            <a:r>
              <a:rPr lang="en-US" sz="2400" dirty="0">
                <a:solidFill>
                  <a:srgbClr val="404F2F"/>
                </a:solidFill>
              </a:rPr>
              <a:t>Regardless of your offering, creating a </a:t>
            </a:r>
            <a:r>
              <a:rPr lang="en-US" sz="2400" b="1" dirty="0">
                <a:solidFill>
                  <a:srgbClr val="404F2F"/>
                </a:solidFill>
              </a:rPr>
              <a:t>positive experience </a:t>
            </a:r>
            <a:r>
              <a:rPr lang="en-US" sz="2400" dirty="0">
                <a:solidFill>
                  <a:srgbClr val="404F2F"/>
                </a:solidFill>
              </a:rPr>
              <a:t>is one of the most important things you can do.</a:t>
            </a:r>
          </a:p>
        </p:txBody>
      </p:sp>
    </p:spTree>
    <p:extLst>
      <p:ext uri="{BB962C8B-B14F-4D97-AF65-F5344CB8AC3E}">
        <p14:creationId xmlns:p14="http://schemas.microsoft.com/office/powerpoint/2010/main" val="3799167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D8DA2D-F886-53D3-7346-D334D7345F71}"/>
              </a:ext>
            </a:extLst>
          </p:cNvPr>
          <p:cNvSpPr>
            <a:spLocks noGrp="1"/>
          </p:cNvSpPr>
          <p:nvPr>
            <p:ph type="body" sz="quarter" idx="16"/>
          </p:nvPr>
        </p:nvSpPr>
        <p:spPr>
          <a:xfrm>
            <a:off x="1272988" y="3885972"/>
            <a:ext cx="3065930" cy="2514828"/>
          </a:xfrm>
          <a:solidFill>
            <a:srgbClr val="E6E6E6"/>
          </a:solidFill>
        </p:spPr>
        <p:txBody>
          <a:bodyPr/>
          <a:lstStyle/>
          <a:p>
            <a:pPr algn="ctr"/>
            <a:r>
              <a:rPr lang="en-US" dirty="0"/>
              <a:t>Every step of an interaction should be intentional and planned.  Use your customer journey map (&lt;</a:t>
            </a:r>
            <a:r>
              <a:rPr lang="en-US" dirty="0" err="1"/>
              <a:t>odule</a:t>
            </a:r>
            <a:r>
              <a:rPr lang="en-US" dirty="0"/>
              <a:t> 2) that details every point of customer interaction. Determine how they will be greeted, where they should go, and what they should feel. </a:t>
            </a:r>
            <a:endParaRPr lang="en-IE" dirty="0"/>
          </a:p>
        </p:txBody>
      </p:sp>
      <p:sp>
        <p:nvSpPr>
          <p:cNvPr id="4" name="Text Placeholder 3">
            <a:extLst>
              <a:ext uri="{FF2B5EF4-FFF2-40B4-BE49-F238E27FC236}">
                <a16:creationId xmlns:a16="http://schemas.microsoft.com/office/drawing/2014/main" id="{34CDC215-0568-704E-D5DA-0E583B7797F5}"/>
              </a:ext>
            </a:extLst>
          </p:cNvPr>
          <p:cNvSpPr>
            <a:spLocks noGrp="1"/>
          </p:cNvSpPr>
          <p:nvPr>
            <p:ph type="body" sz="quarter" idx="15"/>
          </p:nvPr>
        </p:nvSpPr>
        <p:spPr/>
        <p:txBody>
          <a:bodyPr/>
          <a:lstStyle/>
          <a:p>
            <a:r>
              <a:rPr lang="en-IE" dirty="0"/>
              <a:t>1</a:t>
            </a:r>
          </a:p>
        </p:txBody>
      </p:sp>
      <p:sp>
        <p:nvSpPr>
          <p:cNvPr id="5" name="Text Placeholder 4">
            <a:extLst>
              <a:ext uri="{FF2B5EF4-FFF2-40B4-BE49-F238E27FC236}">
                <a16:creationId xmlns:a16="http://schemas.microsoft.com/office/drawing/2014/main" id="{C5D4FE89-689B-0FEB-0EBA-D2BD8889ADC3}"/>
              </a:ext>
            </a:extLst>
          </p:cNvPr>
          <p:cNvSpPr>
            <a:spLocks noGrp="1"/>
          </p:cNvSpPr>
          <p:nvPr>
            <p:ph type="body" sz="quarter" idx="29"/>
          </p:nvPr>
        </p:nvSpPr>
        <p:spPr>
          <a:xfrm>
            <a:off x="4528528" y="3890226"/>
            <a:ext cx="3065929" cy="2510574"/>
          </a:xfrm>
          <a:solidFill>
            <a:srgbClr val="E6E6E6"/>
          </a:solidFill>
        </p:spPr>
        <p:txBody>
          <a:bodyPr/>
          <a:lstStyle/>
          <a:p>
            <a:pPr algn="ctr"/>
            <a:r>
              <a:rPr lang="en-US" dirty="0"/>
              <a:t>Look for small ways to delight your customers &amp; set your smallholding apart from others. Use the customer journey map to discover small places to make a big impact. Great or fun service. Small details make a big impact.</a:t>
            </a:r>
            <a:endParaRPr lang="en-IE" dirty="0"/>
          </a:p>
        </p:txBody>
      </p:sp>
      <p:sp>
        <p:nvSpPr>
          <p:cNvPr id="6" name="Text Placeholder 5">
            <a:extLst>
              <a:ext uri="{FF2B5EF4-FFF2-40B4-BE49-F238E27FC236}">
                <a16:creationId xmlns:a16="http://schemas.microsoft.com/office/drawing/2014/main" id="{76C3F199-149D-313E-9E1E-AA1AFE950DD7}"/>
              </a:ext>
            </a:extLst>
          </p:cNvPr>
          <p:cNvSpPr>
            <a:spLocks noGrp="1"/>
          </p:cNvSpPr>
          <p:nvPr>
            <p:ph type="body" sz="quarter" idx="30"/>
          </p:nvPr>
        </p:nvSpPr>
        <p:spPr/>
        <p:txBody>
          <a:bodyPr/>
          <a:lstStyle/>
          <a:p>
            <a:r>
              <a:rPr lang="en-IE" dirty="0"/>
              <a:t>2</a:t>
            </a:r>
          </a:p>
        </p:txBody>
      </p:sp>
      <p:sp>
        <p:nvSpPr>
          <p:cNvPr id="8" name="Text Placeholder 7">
            <a:extLst>
              <a:ext uri="{FF2B5EF4-FFF2-40B4-BE49-F238E27FC236}">
                <a16:creationId xmlns:a16="http://schemas.microsoft.com/office/drawing/2014/main" id="{030669FC-F46D-28D6-F644-67458851573E}"/>
              </a:ext>
            </a:extLst>
          </p:cNvPr>
          <p:cNvSpPr>
            <a:spLocks noGrp="1"/>
          </p:cNvSpPr>
          <p:nvPr>
            <p:ph type="body" sz="quarter" idx="32"/>
          </p:nvPr>
        </p:nvSpPr>
        <p:spPr/>
        <p:txBody>
          <a:bodyPr/>
          <a:lstStyle/>
          <a:p>
            <a:r>
              <a:rPr lang="en-IE" dirty="0"/>
              <a:t>3</a:t>
            </a:r>
          </a:p>
        </p:txBody>
      </p:sp>
      <p:sp>
        <p:nvSpPr>
          <p:cNvPr id="9" name="TextBox 8">
            <a:extLst>
              <a:ext uri="{FF2B5EF4-FFF2-40B4-BE49-F238E27FC236}">
                <a16:creationId xmlns:a16="http://schemas.microsoft.com/office/drawing/2014/main" id="{E2FE9B00-D6D9-AB62-32CA-3AD54097832A}"/>
              </a:ext>
            </a:extLst>
          </p:cNvPr>
          <p:cNvSpPr txBox="1"/>
          <p:nvPr/>
        </p:nvSpPr>
        <p:spPr>
          <a:xfrm>
            <a:off x="1911162" y="3429000"/>
            <a:ext cx="1780594" cy="369332"/>
          </a:xfrm>
          <a:prstGeom prst="rect">
            <a:avLst/>
          </a:prstGeom>
          <a:noFill/>
        </p:spPr>
        <p:txBody>
          <a:bodyPr wrap="square">
            <a:spAutoFit/>
          </a:bodyPr>
          <a:lstStyle/>
          <a:p>
            <a:pPr algn="ctr"/>
            <a:r>
              <a:rPr lang="en-IE" sz="1800" b="1" dirty="0"/>
              <a:t>DETAIL</a:t>
            </a:r>
          </a:p>
        </p:txBody>
      </p:sp>
      <p:sp>
        <p:nvSpPr>
          <p:cNvPr id="10" name="TextBox 9">
            <a:extLst>
              <a:ext uri="{FF2B5EF4-FFF2-40B4-BE49-F238E27FC236}">
                <a16:creationId xmlns:a16="http://schemas.microsoft.com/office/drawing/2014/main" id="{1C3A8088-9359-0553-AACF-8981B7360F61}"/>
              </a:ext>
            </a:extLst>
          </p:cNvPr>
          <p:cNvSpPr txBox="1"/>
          <p:nvPr/>
        </p:nvSpPr>
        <p:spPr>
          <a:xfrm>
            <a:off x="5644635" y="3424180"/>
            <a:ext cx="1223122" cy="369332"/>
          </a:xfrm>
          <a:prstGeom prst="rect">
            <a:avLst/>
          </a:prstGeom>
          <a:noFill/>
        </p:spPr>
        <p:txBody>
          <a:bodyPr wrap="square">
            <a:spAutoFit/>
          </a:bodyPr>
          <a:lstStyle/>
          <a:p>
            <a:r>
              <a:rPr lang="en-IE" sz="1800" b="1" dirty="0"/>
              <a:t>DELIGHT</a:t>
            </a:r>
          </a:p>
        </p:txBody>
      </p:sp>
      <p:sp>
        <p:nvSpPr>
          <p:cNvPr id="11" name="TextBox 10">
            <a:extLst>
              <a:ext uri="{FF2B5EF4-FFF2-40B4-BE49-F238E27FC236}">
                <a16:creationId xmlns:a16="http://schemas.microsoft.com/office/drawing/2014/main" id="{E9E713E0-AEB6-716A-6DE1-56A6F4E2E428}"/>
              </a:ext>
            </a:extLst>
          </p:cNvPr>
          <p:cNvSpPr txBox="1"/>
          <p:nvPr/>
        </p:nvSpPr>
        <p:spPr>
          <a:xfrm>
            <a:off x="8298045" y="3429000"/>
            <a:ext cx="1993956" cy="369332"/>
          </a:xfrm>
          <a:prstGeom prst="rect">
            <a:avLst/>
          </a:prstGeom>
          <a:noFill/>
        </p:spPr>
        <p:txBody>
          <a:bodyPr wrap="square">
            <a:spAutoFit/>
          </a:bodyPr>
          <a:lstStyle/>
          <a:p>
            <a:r>
              <a:rPr lang="en-IE" sz="1800" b="1" dirty="0"/>
              <a:t>PERSONALISATION</a:t>
            </a:r>
          </a:p>
        </p:txBody>
      </p:sp>
      <p:sp>
        <p:nvSpPr>
          <p:cNvPr id="12" name="Text Placeholder 4">
            <a:extLst>
              <a:ext uri="{FF2B5EF4-FFF2-40B4-BE49-F238E27FC236}">
                <a16:creationId xmlns:a16="http://schemas.microsoft.com/office/drawing/2014/main" id="{C25A4A1A-4F98-3C69-83A5-75996150F2EC}"/>
              </a:ext>
            </a:extLst>
          </p:cNvPr>
          <p:cNvSpPr txBox="1">
            <a:spLocks/>
          </p:cNvSpPr>
          <p:nvPr/>
        </p:nvSpPr>
        <p:spPr>
          <a:xfrm>
            <a:off x="7762058" y="3867586"/>
            <a:ext cx="3065929" cy="2510574"/>
          </a:xfrm>
          <a:prstGeom prst="rect">
            <a:avLst/>
          </a:prstGeom>
          <a:solidFill>
            <a:srgbClr val="E6E6E6"/>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8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All people want to feel valued and important. </a:t>
            </a:r>
          </a:p>
          <a:p>
            <a:pPr algn="ctr"/>
            <a:r>
              <a:rPr lang="en-US" dirty="0"/>
              <a:t>Focus on delighting customers with personal touches.</a:t>
            </a:r>
            <a:endParaRPr lang="en-IE" dirty="0"/>
          </a:p>
        </p:txBody>
      </p:sp>
      <p:sp>
        <p:nvSpPr>
          <p:cNvPr id="13" name="Text Placeholder 2">
            <a:extLst>
              <a:ext uri="{FF2B5EF4-FFF2-40B4-BE49-F238E27FC236}">
                <a16:creationId xmlns:a16="http://schemas.microsoft.com/office/drawing/2014/main" id="{30B76C7F-F149-A878-8423-EC50589CCD76}"/>
              </a:ext>
            </a:extLst>
          </p:cNvPr>
          <p:cNvSpPr>
            <a:spLocks noGrp="1"/>
          </p:cNvSpPr>
          <p:nvPr>
            <p:ph type="body" sz="quarter" idx="28"/>
          </p:nvPr>
        </p:nvSpPr>
        <p:spPr>
          <a:xfrm>
            <a:off x="447675" y="309563"/>
            <a:ext cx="11096625" cy="1211262"/>
          </a:xfrm>
        </p:spPr>
        <p:txBody>
          <a:bodyPr/>
          <a:lstStyle/>
          <a:p>
            <a:r>
              <a:rPr lang="en-IE" dirty="0"/>
              <a:t>How to create an Experience on your Smallholding</a:t>
            </a:r>
          </a:p>
        </p:txBody>
      </p:sp>
    </p:spTree>
    <p:extLst>
      <p:ext uri="{BB962C8B-B14F-4D97-AF65-F5344CB8AC3E}">
        <p14:creationId xmlns:p14="http://schemas.microsoft.com/office/powerpoint/2010/main" val="1302721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B778F4-226F-3483-72B9-8BCE179EE730}"/>
              </a:ext>
            </a:extLst>
          </p:cNvPr>
          <p:cNvSpPr>
            <a:spLocks noGrp="1"/>
          </p:cNvSpPr>
          <p:nvPr>
            <p:ph type="body" sz="quarter" idx="14"/>
          </p:nvPr>
        </p:nvSpPr>
        <p:spPr>
          <a:xfrm>
            <a:off x="11337193" y="5318636"/>
            <a:ext cx="785328" cy="1056986"/>
          </a:xfrm>
        </p:spPr>
        <p:txBody>
          <a:bodyPr>
            <a:normAutofit fontScale="85000" lnSpcReduction="20000"/>
          </a:bodyPr>
          <a:lstStyle/>
          <a:p>
            <a:r>
              <a:rPr lang="en-IE" dirty="0"/>
              <a:t>”</a:t>
            </a:r>
          </a:p>
        </p:txBody>
      </p:sp>
      <p:sp>
        <p:nvSpPr>
          <p:cNvPr id="4" name="Text Placeholder 3">
            <a:extLst>
              <a:ext uri="{FF2B5EF4-FFF2-40B4-BE49-F238E27FC236}">
                <a16:creationId xmlns:a16="http://schemas.microsoft.com/office/drawing/2014/main" id="{AD337BD5-4C7C-772B-E10A-C805A6F96045}"/>
              </a:ext>
            </a:extLst>
          </p:cNvPr>
          <p:cNvSpPr>
            <a:spLocks noGrp="1"/>
          </p:cNvSpPr>
          <p:nvPr>
            <p:ph type="body" sz="quarter" idx="15"/>
          </p:nvPr>
        </p:nvSpPr>
        <p:spPr>
          <a:xfrm>
            <a:off x="6096000" y="726577"/>
            <a:ext cx="2613204" cy="1221666"/>
          </a:xfrm>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FB08EE27-C119-5F8D-8540-C42A3E6D343D}"/>
              </a:ext>
            </a:extLst>
          </p:cNvPr>
          <p:cNvSpPr>
            <a:spLocks noGrp="1"/>
          </p:cNvSpPr>
          <p:nvPr>
            <p:ph type="body" sz="quarter" idx="18"/>
          </p:nvPr>
        </p:nvSpPr>
        <p:spPr/>
        <p:txBody>
          <a:bodyPr anchor="ctr"/>
          <a:lstStyle/>
          <a:p>
            <a:r>
              <a:rPr lang="en-IE" dirty="0"/>
              <a:t>Protecting our Heritage…</a:t>
            </a:r>
          </a:p>
        </p:txBody>
      </p:sp>
      <p:pic>
        <p:nvPicPr>
          <p:cNvPr id="10" name="Picture Placeholder 9" descr="Hands holding plants">
            <a:extLst>
              <a:ext uri="{FF2B5EF4-FFF2-40B4-BE49-F238E27FC236}">
                <a16:creationId xmlns:a16="http://schemas.microsoft.com/office/drawing/2014/main" id="{662B5247-0D5D-1E76-35DA-21E1F0E24D68}"/>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10184" r="10184"/>
          <a:stretch>
            <a:fillRect/>
          </a:stretch>
        </p:blipFill>
        <p:spPr/>
      </p:pic>
      <p:sp>
        <p:nvSpPr>
          <p:cNvPr id="7" name="Google Shape;410;p5">
            <a:extLst>
              <a:ext uri="{FF2B5EF4-FFF2-40B4-BE49-F238E27FC236}">
                <a16:creationId xmlns:a16="http://schemas.microsoft.com/office/drawing/2014/main" id="{07117DF2-9C47-9765-17A0-985E1715F639}"/>
              </a:ext>
            </a:extLst>
          </p:cNvPr>
          <p:cNvSpPr txBox="1">
            <a:spLocks noGrp="1"/>
          </p:cNvSpPr>
          <p:nvPr>
            <p:ph type="body" sz="quarter" idx="13"/>
          </p:nvPr>
        </p:nvSpPr>
        <p:spPr>
          <a:xfrm>
            <a:off x="6421438" y="1112838"/>
            <a:ext cx="5561012" cy="4494212"/>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lt1"/>
              </a:buClr>
              <a:buSzPts val="2400"/>
              <a:buNone/>
            </a:pPr>
            <a:r>
              <a:rPr lang="en-US" sz="2400" dirty="0"/>
              <a:t>There is still much to be done to bring the world of food closer to the world of culture. There must be a growing awareness that they are two worlds that are interchangeable and not incompatible. To save our endangered planet we must start again from the earth, and in particular from food. We are eating our planet. We have an important and urgent job to do. </a:t>
            </a:r>
            <a:endParaRPr dirty="0"/>
          </a:p>
        </p:txBody>
      </p:sp>
      <p:sp>
        <p:nvSpPr>
          <p:cNvPr id="8" name="Google Shape;413;p5">
            <a:extLst>
              <a:ext uri="{FF2B5EF4-FFF2-40B4-BE49-F238E27FC236}">
                <a16:creationId xmlns:a16="http://schemas.microsoft.com/office/drawing/2014/main" id="{83B52A53-5744-6A03-A860-F875808E7BFC}"/>
              </a:ext>
            </a:extLst>
          </p:cNvPr>
          <p:cNvSpPr txBox="1"/>
          <p:nvPr/>
        </p:nvSpPr>
        <p:spPr>
          <a:xfrm>
            <a:off x="6381268" y="5753118"/>
            <a:ext cx="57412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60220F"/>
                </a:solidFill>
                <a:latin typeface="Raleway"/>
                <a:ea typeface="Raleway"/>
                <a:cs typeface="Raleway"/>
                <a:sym typeface="Raleway"/>
              </a:rPr>
              <a:t>Piero Sardo, President of the Slow Food Foundation for Biodiversity </a:t>
            </a:r>
            <a:endParaRPr>
              <a:solidFill>
                <a:srgbClr val="60220F"/>
              </a:solidFill>
            </a:endParaRPr>
          </a:p>
        </p:txBody>
      </p:sp>
    </p:spTree>
    <p:extLst>
      <p:ext uri="{BB962C8B-B14F-4D97-AF65-F5344CB8AC3E}">
        <p14:creationId xmlns:p14="http://schemas.microsoft.com/office/powerpoint/2010/main" val="2421985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D8DA2D-F886-53D3-7346-D334D7345F71}"/>
              </a:ext>
            </a:extLst>
          </p:cNvPr>
          <p:cNvSpPr>
            <a:spLocks noGrp="1"/>
          </p:cNvSpPr>
          <p:nvPr>
            <p:ph type="body" sz="quarter" idx="16"/>
          </p:nvPr>
        </p:nvSpPr>
        <p:spPr>
          <a:xfrm>
            <a:off x="1272988" y="3885972"/>
            <a:ext cx="3065930" cy="2514828"/>
          </a:xfrm>
          <a:solidFill>
            <a:srgbClr val="E6E6E6"/>
          </a:solidFill>
        </p:spPr>
        <p:txBody>
          <a:bodyPr/>
          <a:lstStyle/>
          <a:p>
            <a:pPr algn="ctr"/>
            <a:r>
              <a:rPr lang="en-US" dirty="0"/>
              <a:t>Mapping, delighting and </a:t>
            </a:r>
            <a:r>
              <a:rPr lang="en-US" dirty="0" err="1"/>
              <a:t>personalisation</a:t>
            </a:r>
            <a:r>
              <a:rPr lang="en-US" dirty="0"/>
              <a:t> are all important. But, if they aren’t consistent, it’s all for nothing. Your brand is the sum of ALL experiences, not just a few. Ensure every interaction conveys the same great experience.</a:t>
            </a:r>
            <a:endParaRPr lang="en-IE" dirty="0"/>
          </a:p>
        </p:txBody>
      </p:sp>
      <p:sp>
        <p:nvSpPr>
          <p:cNvPr id="4" name="Text Placeholder 3">
            <a:extLst>
              <a:ext uri="{FF2B5EF4-FFF2-40B4-BE49-F238E27FC236}">
                <a16:creationId xmlns:a16="http://schemas.microsoft.com/office/drawing/2014/main" id="{34CDC215-0568-704E-D5DA-0E583B7797F5}"/>
              </a:ext>
            </a:extLst>
          </p:cNvPr>
          <p:cNvSpPr>
            <a:spLocks noGrp="1"/>
          </p:cNvSpPr>
          <p:nvPr>
            <p:ph type="body" sz="quarter" idx="15"/>
          </p:nvPr>
        </p:nvSpPr>
        <p:spPr/>
        <p:txBody>
          <a:bodyPr/>
          <a:lstStyle/>
          <a:p>
            <a:r>
              <a:rPr lang="en-IE" dirty="0"/>
              <a:t>4</a:t>
            </a:r>
          </a:p>
        </p:txBody>
      </p:sp>
      <p:sp>
        <p:nvSpPr>
          <p:cNvPr id="5" name="Text Placeholder 4">
            <a:extLst>
              <a:ext uri="{FF2B5EF4-FFF2-40B4-BE49-F238E27FC236}">
                <a16:creationId xmlns:a16="http://schemas.microsoft.com/office/drawing/2014/main" id="{C5D4FE89-689B-0FEB-0EBA-D2BD8889ADC3}"/>
              </a:ext>
            </a:extLst>
          </p:cNvPr>
          <p:cNvSpPr>
            <a:spLocks noGrp="1"/>
          </p:cNvSpPr>
          <p:nvPr>
            <p:ph type="body" sz="quarter" idx="29"/>
          </p:nvPr>
        </p:nvSpPr>
        <p:spPr>
          <a:xfrm>
            <a:off x="4528528" y="3890226"/>
            <a:ext cx="3065929" cy="2510574"/>
          </a:xfrm>
          <a:solidFill>
            <a:srgbClr val="E6E6E6"/>
          </a:solidFill>
        </p:spPr>
        <p:txBody>
          <a:bodyPr/>
          <a:lstStyle/>
          <a:p>
            <a:pPr algn="ctr"/>
            <a:r>
              <a:rPr lang="en-US" dirty="0"/>
              <a:t>Everyone wants to be appreciated and businesses certainly need to appreciate their customers. After all, at the end of the day, they keep the lights on. Make sure you show your appreciation – whether tangibly or verbally. A hand-written note or a heart-felt thank you goes a long way.</a:t>
            </a:r>
            <a:endParaRPr lang="en-IE" dirty="0"/>
          </a:p>
        </p:txBody>
      </p:sp>
      <p:sp>
        <p:nvSpPr>
          <p:cNvPr id="6" name="Text Placeholder 5">
            <a:extLst>
              <a:ext uri="{FF2B5EF4-FFF2-40B4-BE49-F238E27FC236}">
                <a16:creationId xmlns:a16="http://schemas.microsoft.com/office/drawing/2014/main" id="{76C3F199-149D-313E-9E1E-AA1AFE950DD7}"/>
              </a:ext>
            </a:extLst>
          </p:cNvPr>
          <p:cNvSpPr>
            <a:spLocks noGrp="1"/>
          </p:cNvSpPr>
          <p:nvPr>
            <p:ph type="body" sz="quarter" idx="30"/>
          </p:nvPr>
        </p:nvSpPr>
        <p:spPr/>
        <p:txBody>
          <a:bodyPr/>
          <a:lstStyle/>
          <a:p>
            <a:r>
              <a:rPr lang="en-IE" dirty="0"/>
              <a:t>5</a:t>
            </a:r>
          </a:p>
        </p:txBody>
      </p:sp>
      <p:sp>
        <p:nvSpPr>
          <p:cNvPr id="8" name="Text Placeholder 7">
            <a:extLst>
              <a:ext uri="{FF2B5EF4-FFF2-40B4-BE49-F238E27FC236}">
                <a16:creationId xmlns:a16="http://schemas.microsoft.com/office/drawing/2014/main" id="{030669FC-F46D-28D6-F644-67458851573E}"/>
              </a:ext>
            </a:extLst>
          </p:cNvPr>
          <p:cNvSpPr>
            <a:spLocks noGrp="1"/>
          </p:cNvSpPr>
          <p:nvPr>
            <p:ph type="body" sz="quarter" idx="32"/>
          </p:nvPr>
        </p:nvSpPr>
        <p:spPr/>
        <p:txBody>
          <a:bodyPr/>
          <a:lstStyle/>
          <a:p>
            <a:r>
              <a:rPr lang="en-IE" dirty="0"/>
              <a:t>6</a:t>
            </a:r>
          </a:p>
        </p:txBody>
      </p:sp>
      <p:sp>
        <p:nvSpPr>
          <p:cNvPr id="10" name="TextBox 9">
            <a:extLst>
              <a:ext uri="{FF2B5EF4-FFF2-40B4-BE49-F238E27FC236}">
                <a16:creationId xmlns:a16="http://schemas.microsoft.com/office/drawing/2014/main" id="{1C3A8088-9359-0553-AACF-8981B7360F61}"/>
              </a:ext>
            </a:extLst>
          </p:cNvPr>
          <p:cNvSpPr txBox="1"/>
          <p:nvPr/>
        </p:nvSpPr>
        <p:spPr>
          <a:xfrm>
            <a:off x="5504329" y="3424180"/>
            <a:ext cx="1363428" cy="369332"/>
          </a:xfrm>
          <a:prstGeom prst="rect">
            <a:avLst/>
          </a:prstGeom>
          <a:noFill/>
        </p:spPr>
        <p:txBody>
          <a:bodyPr wrap="square">
            <a:spAutoFit/>
          </a:bodyPr>
          <a:lstStyle/>
          <a:p>
            <a:r>
              <a:rPr lang="en-IE" b="1" dirty="0"/>
              <a:t>APPRECIATE</a:t>
            </a:r>
            <a:endParaRPr lang="en-IE" sz="1800" b="1" dirty="0"/>
          </a:p>
        </p:txBody>
      </p:sp>
      <p:sp>
        <p:nvSpPr>
          <p:cNvPr id="11" name="TextBox 10">
            <a:extLst>
              <a:ext uri="{FF2B5EF4-FFF2-40B4-BE49-F238E27FC236}">
                <a16:creationId xmlns:a16="http://schemas.microsoft.com/office/drawing/2014/main" id="{E9E713E0-AEB6-716A-6DE1-56A6F4E2E428}"/>
              </a:ext>
            </a:extLst>
          </p:cNvPr>
          <p:cNvSpPr txBox="1"/>
          <p:nvPr/>
        </p:nvSpPr>
        <p:spPr>
          <a:xfrm>
            <a:off x="8559424" y="3410396"/>
            <a:ext cx="1993956" cy="369332"/>
          </a:xfrm>
          <a:prstGeom prst="rect">
            <a:avLst/>
          </a:prstGeom>
          <a:noFill/>
        </p:spPr>
        <p:txBody>
          <a:bodyPr wrap="square">
            <a:spAutoFit/>
          </a:bodyPr>
          <a:lstStyle/>
          <a:p>
            <a:r>
              <a:rPr lang="en-IE" sz="1800" b="1" dirty="0"/>
              <a:t>DISTINGUISH</a:t>
            </a:r>
          </a:p>
        </p:txBody>
      </p:sp>
      <p:sp>
        <p:nvSpPr>
          <p:cNvPr id="12" name="Text Placeholder 4">
            <a:extLst>
              <a:ext uri="{FF2B5EF4-FFF2-40B4-BE49-F238E27FC236}">
                <a16:creationId xmlns:a16="http://schemas.microsoft.com/office/drawing/2014/main" id="{C25A4A1A-4F98-3C69-83A5-75996150F2EC}"/>
              </a:ext>
            </a:extLst>
          </p:cNvPr>
          <p:cNvSpPr txBox="1">
            <a:spLocks/>
          </p:cNvSpPr>
          <p:nvPr/>
        </p:nvSpPr>
        <p:spPr>
          <a:xfrm>
            <a:off x="7762058" y="3867586"/>
            <a:ext cx="3065929" cy="2510574"/>
          </a:xfrm>
          <a:prstGeom prst="rect">
            <a:avLst/>
          </a:prstGeom>
          <a:solidFill>
            <a:srgbClr val="E6E6E6"/>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8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 Stop looking sideways at your competitors and try not to imitate. Your customers have chosen you for a reason. Keep them coming back, by providing unique touches that fit your ethos and culture. Embrace your differences and don’t be afraid to stand out.</a:t>
            </a:r>
            <a:endParaRPr lang="en-IE" dirty="0"/>
          </a:p>
        </p:txBody>
      </p:sp>
      <p:sp>
        <p:nvSpPr>
          <p:cNvPr id="7" name="TextBox 6">
            <a:extLst>
              <a:ext uri="{FF2B5EF4-FFF2-40B4-BE49-F238E27FC236}">
                <a16:creationId xmlns:a16="http://schemas.microsoft.com/office/drawing/2014/main" id="{08DAEE7B-345B-571B-A265-F32913FF821B}"/>
              </a:ext>
            </a:extLst>
          </p:cNvPr>
          <p:cNvSpPr txBox="1"/>
          <p:nvPr/>
        </p:nvSpPr>
        <p:spPr>
          <a:xfrm>
            <a:off x="2051023" y="3424180"/>
            <a:ext cx="1500872" cy="369332"/>
          </a:xfrm>
          <a:prstGeom prst="rect">
            <a:avLst/>
          </a:prstGeom>
          <a:noFill/>
        </p:spPr>
        <p:txBody>
          <a:bodyPr wrap="square">
            <a:spAutoFit/>
          </a:bodyPr>
          <a:lstStyle/>
          <a:p>
            <a:r>
              <a:rPr lang="en-IE" sz="1800" b="1" dirty="0"/>
              <a:t>CONSISTENCY</a:t>
            </a:r>
          </a:p>
        </p:txBody>
      </p:sp>
      <p:sp>
        <p:nvSpPr>
          <p:cNvPr id="13" name="Text Placeholder 2">
            <a:extLst>
              <a:ext uri="{FF2B5EF4-FFF2-40B4-BE49-F238E27FC236}">
                <a16:creationId xmlns:a16="http://schemas.microsoft.com/office/drawing/2014/main" id="{A1E5D111-3CAA-E69C-D9C0-123D0ED400A7}"/>
              </a:ext>
            </a:extLst>
          </p:cNvPr>
          <p:cNvSpPr>
            <a:spLocks noGrp="1"/>
          </p:cNvSpPr>
          <p:nvPr>
            <p:ph type="body" sz="quarter" idx="28"/>
          </p:nvPr>
        </p:nvSpPr>
        <p:spPr>
          <a:xfrm>
            <a:off x="447675" y="309563"/>
            <a:ext cx="11096625" cy="1211262"/>
          </a:xfrm>
        </p:spPr>
        <p:txBody>
          <a:bodyPr/>
          <a:lstStyle/>
          <a:p>
            <a:r>
              <a:rPr lang="en-IE" dirty="0"/>
              <a:t>How to create an Experience on your Smallholding</a:t>
            </a:r>
          </a:p>
        </p:txBody>
      </p:sp>
    </p:spTree>
    <p:extLst>
      <p:ext uri="{BB962C8B-B14F-4D97-AF65-F5344CB8AC3E}">
        <p14:creationId xmlns:p14="http://schemas.microsoft.com/office/powerpoint/2010/main" val="3793474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C6B65-24DB-9003-9B6E-2343DEDCF9ED}"/>
              </a:ext>
            </a:extLst>
          </p:cNvPr>
          <p:cNvSpPr>
            <a:spLocks noGrp="1"/>
          </p:cNvSpPr>
          <p:nvPr>
            <p:ph type="body" sz="quarter" idx="16"/>
          </p:nvPr>
        </p:nvSpPr>
        <p:spPr/>
        <p:txBody>
          <a:bodyPr/>
          <a:lstStyle/>
          <a:p>
            <a:pPr algn="l"/>
            <a:r>
              <a:rPr lang="en-IE" dirty="0"/>
              <a:t>In Module 2,  we discussed the importance of knowing and understanding your customers. We created empathy maps make</a:t>
            </a:r>
            <a:r>
              <a:rPr lang="en-US" b="0" i="0" dirty="0">
                <a:solidFill>
                  <a:srgbClr val="252C35"/>
                </a:solidFill>
                <a:effectLst/>
                <a:latin typeface="avenir"/>
              </a:rPr>
              <a:t> </a:t>
            </a:r>
            <a:r>
              <a:rPr lang="en-US" b="0" i="0" dirty="0">
                <a:effectLst/>
              </a:rPr>
              <a:t>sure you take the time to pause and listen to your customers. Key learning:-</a:t>
            </a:r>
          </a:p>
          <a:p>
            <a:pPr marL="342900" indent="-342900">
              <a:buFont typeface="Arial" panose="020B0604020202020204" pitchFamily="34" charset="0"/>
              <a:buChar char="•"/>
            </a:pPr>
            <a:r>
              <a:rPr lang="en-US" b="0" i="0" dirty="0">
                <a:effectLst/>
              </a:rPr>
              <a:t>Listen to what they say and what they don’t say.</a:t>
            </a:r>
          </a:p>
          <a:p>
            <a:pPr marL="342900" indent="-342900" algn="l">
              <a:buFont typeface="Arial" panose="020B0604020202020204" pitchFamily="34" charset="0"/>
              <a:buChar char="•"/>
            </a:pPr>
            <a:r>
              <a:rPr lang="en-US" b="0" i="0" dirty="0">
                <a:effectLst/>
              </a:rPr>
              <a:t>Pay attention to their stories, habits, families and reactions. They’ll tell you what they want. Pursue that whole-heartedly. </a:t>
            </a:r>
          </a:p>
          <a:p>
            <a:pPr marL="342900" indent="-342900" algn="l">
              <a:buFont typeface="Arial" panose="020B0604020202020204" pitchFamily="34" charset="0"/>
              <a:buChar char="•"/>
            </a:pPr>
            <a:r>
              <a:rPr lang="en-US" b="0" i="0" dirty="0">
                <a:effectLst/>
              </a:rPr>
              <a:t>Bring their wants, needs, delights, and goals into your experience and you’ll have their attention for a long time to come. </a:t>
            </a:r>
            <a:endParaRPr lang="en-IE" dirty="0"/>
          </a:p>
        </p:txBody>
      </p:sp>
      <p:sp>
        <p:nvSpPr>
          <p:cNvPr id="4" name="Text Placeholder 3">
            <a:extLst>
              <a:ext uri="{FF2B5EF4-FFF2-40B4-BE49-F238E27FC236}">
                <a16:creationId xmlns:a16="http://schemas.microsoft.com/office/drawing/2014/main" id="{906EB0CB-BB1B-47D1-FF34-30816E6D55CA}"/>
              </a:ext>
            </a:extLst>
          </p:cNvPr>
          <p:cNvSpPr>
            <a:spLocks noGrp="1"/>
          </p:cNvSpPr>
          <p:nvPr>
            <p:ph type="body" sz="quarter" idx="18"/>
          </p:nvPr>
        </p:nvSpPr>
        <p:spPr/>
        <p:txBody>
          <a:bodyPr/>
          <a:lstStyle/>
          <a:p>
            <a:r>
              <a:rPr lang="en-IE" dirty="0">
                <a:solidFill>
                  <a:srgbClr val="404F2F"/>
                </a:solidFill>
              </a:rPr>
              <a:t>Finally… </a:t>
            </a:r>
          </a:p>
          <a:p>
            <a:r>
              <a:rPr lang="en-IE" dirty="0">
                <a:solidFill>
                  <a:srgbClr val="404F2F"/>
                </a:solidFill>
              </a:rPr>
              <a:t>7. LISTEN</a:t>
            </a:r>
          </a:p>
        </p:txBody>
      </p:sp>
      <p:pic>
        <p:nvPicPr>
          <p:cNvPr id="18" name="Picture Placeholder 17" descr="A picture containing text&#10;&#10;Description automatically generated">
            <a:extLst>
              <a:ext uri="{FF2B5EF4-FFF2-40B4-BE49-F238E27FC236}">
                <a16:creationId xmlns:a16="http://schemas.microsoft.com/office/drawing/2014/main" id="{50524AA7-A777-BF2E-74F4-8A8F5F2563B7}"/>
              </a:ext>
            </a:extLst>
          </p:cNvPr>
          <p:cNvPicPr>
            <a:picLocks noGrp="1" noChangeAspect="1"/>
          </p:cNvPicPr>
          <p:nvPr>
            <p:ph type="pic" sz="quarter" idx="17"/>
          </p:nvPr>
        </p:nvPicPr>
        <p:blipFill rotWithShape="1">
          <a:blip r:embed="rId2">
            <a:extLst>
              <a:ext uri="{837473B0-CC2E-450A-ABE3-18F120FF3D39}">
                <a1611:picAttrSrcUrl xmlns:a1611="http://schemas.microsoft.com/office/drawing/2016/11/main" r:id="rId3"/>
              </a:ext>
            </a:extLst>
          </a:blip>
          <a:srcRect l="5936" r="23891"/>
          <a:stretch/>
        </p:blipFill>
        <p:spPr>
          <a:xfrm>
            <a:off x="7340026" y="0"/>
            <a:ext cx="4851974" cy="6858000"/>
          </a:xfrm>
        </p:spPr>
      </p:pic>
      <p:sp>
        <p:nvSpPr>
          <p:cNvPr id="19" name="TextBox 18">
            <a:extLst>
              <a:ext uri="{FF2B5EF4-FFF2-40B4-BE49-F238E27FC236}">
                <a16:creationId xmlns:a16="http://schemas.microsoft.com/office/drawing/2014/main" id="{7454817C-97AB-816F-E069-5518DE53113A}"/>
              </a:ext>
            </a:extLst>
          </p:cNvPr>
          <p:cNvSpPr txBox="1"/>
          <p:nvPr/>
        </p:nvSpPr>
        <p:spPr>
          <a:xfrm>
            <a:off x="7340026" y="6858000"/>
            <a:ext cx="4851974" cy="230832"/>
          </a:xfrm>
          <a:prstGeom prst="rect">
            <a:avLst/>
          </a:prstGeom>
          <a:noFill/>
        </p:spPr>
        <p:txBody>
          <a:bodyPr wrap="square" rtlCol="0">
            <a:spAutoFit/>
          </a:bodyPr>
          <a:lstStyle/>
          <a:p>
            <a:r>
              <a:rPr lang="en-IE" sz="900">
                <a:hlinkClick r:id="rId3" tooltip="http://esheninger.blogspot.com/2018/02/the-lost-art-of-listening.html"/>
              </a:rPr>
              <a:t>This Photo</a:t>
            </a:r>
            <a:r>
              <a:rPr lang="en-IE" sz="900"/>
              <a:t> by Unknown Author is licensed under </a:t>
            </a:r>
            <a:r>
              <a:rPr lang="en-IE" sz="900">
                <a:hlinkClick r:id="rId4" tooltip="https://creativecommons.org/licenses/by/3.0/"/>
              </a:rPr>
              <a:t>CC BY</a:t>
            </a:r>
            <a:endParaRPr lang="en-IE" sz="900"/>
          </a:p>
        </p:txBody>
      </p:sp>
    </p:spTree>
    <p:extLst>
      <p:ext uri="{BB962C8B-B14F-4D97-AF65-F5344CB8AC3E}">
        <p14:creationId xmlns:p14="http://schemas.microsoft.com/office/powerpoint/2010/main" val="3157931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904B1A-1930-5BA6-8B72-14C84C392B5F}"/>
              </a:ext>
            </a:extLst>
          </p:cNvPr>
          <p:cNvSpPr>
            <a:spLocks noGrp="1"/>
          </p:cNvSpPr>
          <p:nvPr>
            <p:ph type="body" sz="quarter" idx="16"/>
          </p:nvPr>
        </p:nvSpPr>
        <p:spPr>
          <a:xfrm>
            <a:off x="447065" y="2067342"/>
            <a:ext cx="6608159" cy="4038015"/>
          </a:xfrm>
        </p:spPr>
        <p:txBody>
          <a:bodyPr/>
          <a:lstStyle/>
          <a:p>
            <a:pPr algn="l"/>
            <a:r>
              <a:rPr lang="en-US" dirty="0"/>
              <a:t>Creating an experience brings value to your smallholding business in many ways. </a:t>
            </a:r>
          </a:p>
          <a:p>
            <a:pPr marL="1257300" lvl="2" indent="-342900" algn="l">
              <a:buFont typeface="Arial" panose="020B0604020202020204" pitchFamily="34" charset="0"/>
              <a:buChar char="•"/>
            </a:pPr>
            <a:r>
              <a:rPr lang="en-US" dirty="0">
                <a:solidFill>
                  <a:srgbClr val="404F2F"/>
                </a:solidFill>
              </a:rPr>
              <a:t>Repeat customers. </a:t>
            </a:r>
          </a:p>
          <a:p>
            <a:pPr marL="1257300" lvl="2" indent="-342900" algn="l">
              <a:buFont typeface="Arial" panose="020B0604020202020204" pitchFamily="34" charset="0"/>
              <a:buChar char="•"/>
            </a:pPr>
            <a:r>
              <a:rPr lang="en-US" dirty="0">
                <a:solidFill>
                  <a:srgbClr val="404F2F"/>
                </a:solidFill>
              </a:rPr>
              <a:t>Higher margins. </a:t>
            </a:r>
          </a:p>
          <a:p>
            <a:pPr marL="1257300" lvl="2" indent="-342900" algn="l">
              <a:buFont typeface="Arial" panose="020B0604020202020204" pitchFamily="34" charset="0"/>
              <a:buChar char="•"/>
            </a:pPr>
            <a:r>
              <a:rPr lang="en-US" dirty="0">
                <a:solidFill>
                  <a:srgbClr val="404F2F"/>
                </a:solidFill>
              </a:rPr>
              <a:t>Stability against threats and competitors. </a:t>
            </a:r>
          </a:p>
          <a:p>
            <a:pPr marL="1257300" lvl="2" indent="-342900" algn="l">
              <a:buFont typeface="Arial" panose="020B0604020202020204" pitchFamily="34" charset="0"/>
              <a:buChar char="•"/>
            </a:pPr>
            <a:r>
              <a:rPr lang="en-US" dirty="0">
                <a:solidFill>
                  <a:srgbClr val="404F2F"/>
                </a:solidFill>
              </a:rPr>
              <a:t>Referrals. </a:t>
            </a:r>
          </a:p>
          <a:p>
            <a:pPr algn="l"/>
            <a:r>
              <a:rPr lang="en-US" dirty="0"/>
              <a:t>All of these grow your business, while reducing expenses. making an experience one of your top performing investments.</a:t>
            </a:r>
          </a:p>
          <a:p>
            <a:pPr algn="l"/>
            <a:r>
              <a:rPr lang="en-US" dirty="0"/>
              <a:t>			</a:t>
            </a:r>
            <a:r>
              <a:rPr lang="en-US" sz="1600" dirty="0">
                <a:hlinkClick r:id="rId2"/>
              </a:rPr>
              <a:t>Source</a:t>
            </a:r>
            <a:endParaRPr lang="en-IE" dirty="0"/>
          </a:p>
        </p:txBody>
      </p:sp>
      <p:sp>
        <p:nvSpPr>
          <p:cNvPr id="4" name="Text Placeholder 3">
            <a:extLst>
              <a:ext uri="{FF2B5EF4-FFF2-40B4-BE49-F238E27FC236}">
                <a16:creationId xmlns:a16="http://schemas.microsoft.com/office/drawing/2014/main" id="{18C06BF7-6070-164D-7376-9843F7D6AF6C}"/>
              </a:ext>
            </a:extLst>
          </p:cNvPr>
          <p:cNvSpPr>
            <a:spLocks noGrp="1"/>
          </p:cNvSpPr>
          <p:nvPr>
            <p:ph type="body" sz="quarter" idx="18"/>
          </p:nvPr>
        </p:nvSpPr>
        <p:spPr/>
        <p:txBody>
          <a:bodyPr/>
          <a:lstStyle/>
          <a:p>
            <a:r>
              <a:rPr lang="en-IE" dirty="0"/>
              <a:t>The Benefits of creating a Smallholding Experience …</a:t>
            </a:r>
          </a:p>
        </p:txBody>
      </p:sp>
      <p:grpSp>
        <p:nvGrpSpPr>
          <p:cNvPr id="5" name="Graphic 3">
            <a:extLst>
              <a:ext uri="{FF2B5EF4-FFF2-40B4-BE49-F238E27FC236}">
                <a16:creationId xmlns:a16="http://schemas.microsoft.com/office/drawing/2014/main" id="{DFBD013E-4D82-0766-38C0-60077A128017}"/>
              </a:ext>
            </a:extLst>
          </p:cNvPr>
          <p:cNvGrpSpPr/>
          <p:nvPr/>
        </p:nvGrpSpPr>
        <p:grpSpPr>
          <a:xfrm>
            <a:off x="8238565" y="2067342"/>
            <a:ext cx="3191791" cy="3471261"/>
            <a:chOff x="10410452" y="410457"/>
            <a:chExt cx="1091621" cy="1089230"/>
          </a:xfrm>
          <a:solidFill>
            <a:srgbClr val="60220F"/>
          </a:solidFill>
        </p:grpSpPr>
        <p:sp>
          <p:nvSpPr>
            <p:cNvPr id="6" name="Freeform 1356">
              <a:extLst>
                <a:ext uri="{FF2B5EF4-FFF2-40B4-BE49-F238E27FC236}">
                  <a16:creationId xmlns:a16="http://schemas.microsoft.com/office/drawing/2014/main" id="{12ACEF39-4DE9-4D82-A924-029A764E9113}"/>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6D6A3A"/>
            </a:solidFill>
            <a:ln w="27426" cap="flat">
              <a:noFill/>
              <a:prstDash val="solid"/>
              <a:miter/>
            </a:ln>
          </p:spPr>
          <p:txBody>
            <a:bodyPr rtlCol="0" anchor="ctr"/>
            <a:lstStyle/>
            <a:p>
              <a:endParaRPr lang="en-US"/>
            </a:p>
          </p:txBody>
        </p:sp>
        <p:sp>
          <p:nvSpPr>
            <p:cNvPr id="7" name="Freeform 1357">
              <a:extLst>
                <a:ext uri="{FF2B5EF4-FFF2-40B4-BE49-F238E27FC236}">
                  <a16:creationId xmlns:a16="http://schemas.microsoft.com/office/drawing/2014/main" id="{7C8E6785-4A4E-ECB3-A7AF-9D02E041D50A}"/>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499190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a:xfrm>
            <a:off x="4054870" y="4992755"/>
            <a:ext cx="4261610" cy="985135"/>
          </a:xfrm>
        </p:spPr>
        <p:txBody>
          <a:bodyPr>
            <a:normAutofit/>
          </a:bodyPr>
          <a:lstStyle/>
          <a:p>
            <a:r>
              <a:rPr lang="en-IE" sz="3100" dirty="0">
                <a:hlinkClick r:id="rId2"/>
              </a:rPr>
              <a:t>www.small-holders.eu</a:t>
            </a:r>
            <a:endParaRPr lang="en-IE" sz="3100"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169028"/>
            <a:ext cx="6969231" cy="4478886"/>
          </a:xfrm>
        </p:spPr>
        <p:txBody>
          <a:bodyPr>
            <a:normAutofit/>
          </a:bodyPr>
          <a:lstStyle/>
          <a:p>
            <a:r>
              <a:rPr lang="en-IE" sz="4000" dirty="0"/>
              <a:t>Well done!!! </a:t>
            </a:r>
          </a:p>
          <a:p>
            <a:r>
              <a:rPr lang="en-IE" sz="2400" dirty="0"/>
              <a:t>You have just completed Module 4. We hope you benefitted from a d</a:t>
            </a:r>
            <a:r>
              <a:rPr lang="en-GB" sz="2400" dirty="0" err="1"/>
              <a:t>eeper</a:t>
            </a:r>
            <a:r>
              <a:rPr lang="en-GB" sz="2400" dirty="0"/>
              <a:t> learning about the </a:t>
            </a:r>
            <a:r>
              <a:rPr lang="en-US" sz="2400" dirty="0"/>
              <a:t> power of local heritage and its connection between food and local heritage, the importance of branding,  and the benefits of creating customer experiences on your smallholding  </a:t>
            </a:r>
          </a:p>
          <a:p>
            <a:r>
              <a:rPr lang="en-IE" sz="2400" dirty="0"/>
              <a:t>Now it is time for Module 5,  where our learning focus moves to </a:t>
            </a:r>
            <a:r>
              <a:rPr lang="en-US" sz="2400" dirty="0"/>
              <a:t>Focusing on Sales for Smallholders. </a:t>
            </a:r>
            <a:endParaRPr lang="en-RU" sz="2400" b="1" dirty="0"/>
          </a:p>
        </p:txBody>
      </p:sp>
    </p:spTree>
    <p:extLst>
      <p:ext uri="{BB962C8B-B14F-4D97-AF65-F5344CB8AC3E}">
        <p14:creationId xmlns:p14="http://schemas.microsoft.com/office/powerpoint/2010/main" val="114442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Rolled oats in wooden bowl and table">
            <a:extLst>
              <a:ext uri="{FF2B5EF4-FFF2-40B4-BE49-F238E27FC236}">
                <a16:creationId xmlns:a16="http://schemas.microsoft.com/office/drawing/2014/main" id="{9CE46E2E-312F-7367-108C-02B1044A131A}"/>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3610" r="34558"/>
          <a:stretch/>
        </p:blipFill>
        <p:spPr>
          <a:xfrm>
            <a:off x="7340026" y="0"/>
            <a:ext cx="4851974" cy="6858000"/>
          </a:xfrm>
        </p:spPr>
      </p:pic>
      <p:sp>
        <p:nvSpPr>
          <p:cNvPr id="4" name="Text Placeholder 3">
            <a:extLst>
              <a:ext uri="{FF2B5EF4-FFF2-40B4-BE49-F238E27FC236}">
                <a16:creationId xmlns:a16="http://schemas.microsoft.com/office/drawing/2014/main" id="{4F733091-BAC9-5D89-706C-57B7BC2D34FA}"/>
              </a:ext>
            </a:extLst>
          </p:cNvPr>
          <p:cNvSpPr>
            <a:spLocks noGrp="1"/>
          </p:cNvSpPr>
          <p:nvPr>
            <p:ph type="body" sz="quarter" idx="18"/>
          </p:nvPr>
        </p:nvSpPr>
        <p:spPr/>
        <p:txBody>
          <a:bodyPr anchor="ctr"/>
          <a:lstStyle/>
          <a:p>
            <a:r>
              <a:rPr lang="en-IE" dirty="0"/>
              <a:t>What is Food Heritage?</a:t>
            </a:r>
          </a:p>
        </p:txBody>
      </p:sp>
      <p:sp>
        <p:nvSpPr>
          <p:cNvPr id="5" name="Google Shape;403;p4">
            <a:extLst>
              <a:ext uri="{FF2B5EF4-FFF2-40B4-BE49-F238E27FC236}">
                <a16:creationId xmlns:a16="http://schemas.microsoft.com/office/drawing/2014/main" id="{7E9D9778-9EDE-2D09-4AE1-209909F0A278}"/>
              </a:ext>
            </a:extLst>
          </p:cNvPr>
          <p:cNvSpPr txBox="1">
            <a:spLocks noGrp="1"/>
          </p:cNvSpPr>
          <p:nvPr>
            <p:ph type="body" sz="quarter" idx="16"/>
          </p:nvPr>
        </p:nvSpPr>
        <p:spPr>
          <a:xfrm>
            <a:off x="127443" y="1751162"/>
            <a:ext cx="7082653" cy="4719709"/>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rgbClr val="085156"/>
              </a:buClr>
              <a:buSzPts val="2100"/>
              <a:buNone/>
            </a:pPr>
            <a:r>
              <a:rPr lang="en-US" sz="2100" dirty="0"/>
              <a:t>Food heritage is defined by the </a:t>
            </a:r>
            <a:r>
              <a:rPr lang="en-US" sz="2100" u="sng" dirty="0">
                <a:hlinkClick r:id="rId3">
                  <a:extLst>
                    <a:ext uri="{A12FA001-AC4F-418D-AE19-62706E023703}">
                      <ahyp:hlinkClr xmlns:ahyp="http://schemas.microsoft.com/office/drawing/2018/hyperlinkcolor" val="tx"/>
                    </a:ext>
                  </a:extLst>
                </a:hlinkClick>
              </a:rPr>
              <a:t>2003 UNESCO </a:t>
            </a:r>
            <a:r>
              <a:rPr lang="en-US" sz="2100" dirty="0"/>
              <a:t>Convention for the Safeguarding of Intangible Cultural Heritage, namely “</a:t>
            </a:r>
            <a:r>
              <a:rPr lang="en-US" sz="2100" b="1" i="1" dirty="0"/>
              <a:t>practices, representations, expressions, knowledge, skills...that communities...recognised as part of their cultural heritage” </a:t>
            </a:r>
            <a:r>
              <a:rPr lang="en-US" sz="2100" dirty="0"/>
              <a:t>(UNESCO 2003).</a:t>
            </a:r>
            <a:endParaRPr dirty="0"/>
          </a:p>
          <a:p>
            <a:pPr marL="228600" lvl="0" indent="0" algn="l" rtl="0">
              <a:lnSpc>
                <a:spcPct val="100000"/>
              </a:lnSpc>
              <a:spcBef>
                <a:spcPts val="1000"/>
              </a:spcBef>
              <a:spcAft>
                <a:spcPts val="0"/>
              </a:spcAft>
              <a:buClr>
                <a:srgbClr val="085156"/>
              </a:buClr>
              <a:buSzPts val="2100"/>
              <a:buNone/>
            </a:pPr>
            <a:r>
              <a:rPr lang="en-US" sz="2100" dirty="0"/>
              <a:t>Internationally, several food customs have since been inscribed on the UNESCO Representative List of the Intangible Cultural Heritage of Humanity, including for instance: the </a:t>
            </a:r>
            <a:r>
              <a:rPr lang="en-US" sz="2100" u="sng" dirty="0">
                <a:hlinkClick r:id="rId4">
                  <a:extLst>
                    <a:ext uri="{A12FA001-AC4F-418D-AE19-62706E023703}">
                      <ahyp:hlinkClr xmlns:ahyp="http://schemas.microsoft.com/office/drawing/2018/hyperlinkcolor" val="tx"/>
                    </a:ext>
                  </a:extLst>
                </a:hlinkClick>
              </a:rPr>
              <a:t>Gastronomic meal of the French</a:t>
            </a:r>
            <a:r>
              <a:rPr lang="en-US" sz="2100" dirty="0"/>
              <a:t>; the </a:t>
            </a:r>
            <a:r>
              <a:rPr lang="en-US" sz="2100" u="sng" dirty="0">
                <a:hlinkClick r:id="rId5">
                  <a:extLst>
                    <a:ext uri="{A12FA001-AC4F-418D-AE19-62706E023703}">
                      <ahyp:hlinkClr xmlns:ahyp="http://schemas.microsoft.com/office/drawing/2018/hyperlinkcolor" val="tx"/>
                    </a:ext>
                  </a:extLst>
                </a:hlinkClick>
              </a:rPr>
              <a:t>Mediterranean diet </a:t>
            </a:r>
            <a:r>
              <a:rPr lang="en-US" sz="2100" dirty="0"/>
              <a:t>(Cyprus, Croatia, Spain, Greece, Italy, Morocco and Portugal); </a:t>
            </a:r>
            <a:r>
              <a:rPr lang="en-US" sz="2100" u="sng" dirty="0">
                <a:hlinkClick r:id="rId6">
                  <a:extLst>
                    <a:ext uri="{A12FA001-AC4F-418D-AE19-62706E023703}">
                      <ahyp:hlinkClr xmlns:ahyp="http://schemas.microsoft.com/office/drawing/2018/hyperlinkcolor" val="tx"/>
                    </a:ext>
                  </a:extLst>
                </a:hlinkClick>
              </a:rPr>
              <a:t>Beer culture in Belgium</a:t>
            </a:r>
            <a:r>
              <a:rPr lang="en-US" sz="2100" dirty="0"/>
              <a:t>; and </a:t>
            </a:r>
            <a:r>
              <a:rPr lang="en-US" sz="2100" u="sng" dirty="0">
                <a:hlinkClick r:id="rId7">
                  <a:extLst>
                    <a:ext uri="{A12FA001-AC4F-418D-AE19-62706E023703}">
                      <ahyp:hlinkClr xmlns:ahyp="http://schemas.microsoft.com/office/drawing/2018/hyperlinkcolor" val="tx"/>
                    </a:ext>
                  </a:extLst>
                </a:hlinkClick>
              </a:rPr>
              <a:t>the Art of Neapolitan ‘Pizzaiuolo’.</a:t>
            </a:r>
            <a:r>
              <a:rPr lang="en-US" sz="2100" u="sng" dirty="0"/>
              <a:t> </a:t>
            </a:r>
            <a:endParaRPr sz="2100" b="1" dirty="0"/>
          </a:p>
          <a:p>
            <a:pPr marL="228600" lvl="0" indent="0" algn="l" rtl="0">
              <a:lnSpc>
                <a:spcPct val="100000"/>
              </a:lnSpc>
              <a:spcBef>
                <a:spcPts val="1000"/>
              </a:spcBef>
              <a:spcAft>
                <a:spcPts val="0"/>
              </a:spcAft>
              <a:buClr>
                <a:schemeClr val="lt1"/>
              </a:buClr>
              <a:buSzPts val="2200"/>
              <a:buNone/>
            </a:pPr>
            <a:endParaRPr sz="2200" dirty="0"/>
          </a:p>
        </p:txBody>
      </p:sp>
      <p:sp>
        <p:nvSpPr>
          <p:cNvPr id="8" name="Speech Bubble: Rectangle with Corners Rounded 7">
            <a:extLst>
              <a:ext uri="{FF2B5EF4-FFF2-40B4-BE49-F238E27FC236}">
                <a16:creationId xmlns:a16="http://schemas.microsoft.com/office/drawing/2014/main" id="{ACB2955C-3A31-2DDD-9D00-1415EA9C66E4}"/>
              </a:ext>
            </a:extLst>
          </p:cNvPr>
          <p:cNvSpPr/>
          <p:nvPr/>
        </p:nvSpPr>
        <p:spPr>
          <a:xfrm>
            <a:off x="8671034" y="4897821"/>
            <a:ext cx="2848304" cy="1573050"/>
          </a:xfrm>
          <a:prstGeom prst="wedgeRoundRectCallout">
            <a:avLst>
              <a:gd name="adj1" fmla="val -99431"/>
              <a:gd name="adj2" fmla="val -210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60220F"/>
                </a:solidFill>
              </a:rPr>
              <a:t>Recently </a:t>
            </a:r>
            <a:r>
              <a:rPr lang="en-US" sz="1800" b="1">
                <a:solidFill>
                  <a:srgbClr val="60220F"/>
                </a:solidFill>
                <a:hlinkClick r:id="rId8">
                  <a:extLst>
                    <a:ext uri="{A12FA001-AC4F-418D-AE19-62706E023703}">
                      <ahyp:hlinkClr xmlns:ahyp="http://schemas.microsoft.com/office/drawing/2018/hyperlinkcolor" val="tx"/>
                    </a:ext>
                  </a:extLst>
                </a:hlinkClick>
              </a:rPr>
              <a:t>Ukrainian Borsch cooking </a:t>
            </a:r>
            <a:r>
              <a:rPr lang="en-US" sz="1800" b="1">
                <a:solidFill>
                  <a:srgbClr val="60220F"/>
                </a:solidFill>
              </a:rPr>
              <a:t>was recognised as needing ‘Urgent Safeguarding’.</a:t>
            </a:r>
            <a:endParaRPr lang="en-IE">
              <a:solidFill>
                <a:srgbClr val="60220F"/>
              </a:solidFill>
            </a:endParaRPr>
          </a:p>
        </p:txBody>
      </p:sp>
    </p:spTree>
    <p:extLst>
      <p:ext uri="{BB962C8B-B14F-4D97-AF65-F5344CB8AC3E}">
        <p14:creationId xmlns:p14="http://schemas.microsoft.com/office/powerpoint/2010/main" val="364689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in garden picking a cabbage">
            <a:extLst>
              <a:ext uri="{FF2B5EF4-FFF2-40B4-BE49-F238E27FC236}">
                <a16:creationId xmlns:a16="http://schemas.microsoft.com/office/drawing/2014/main" id="{FC7BE907-96AD-C29E-A64D-A1349C4C939B}"/>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3472" t="6386" r="23472"/>
          <a:stretch/>
        </p:blipFill>
        <p:spPr>
          <a:xfrm>
            <a:off x="7340026" y="0"/>
            <a:ext cx="4851974" cy="6858000"/>
          </a:xfrm>
        </p:spPr>
      </p:pic>
      <p:sp>
        <p:nvSpPr>
          <p:cNvPr id="4" name="Text Placeholder 3">
            <a:extLst>
              <a:ext uri="{FF2B5EF4-FFF2-40B4-BE49-F238E27FC236}">
                <a16:creationId xmlns:a16="http://schemas.microsoft.com/office/drawing/2014/main" id="{8D00CF5D-FFAE-C809-7780-08409D8ACBF1}"/>
              </a:ext>
            </a:extLst>
          </p:cNvPr>
          <p:cNvSpPr>
            <a:spLocks noGrp="1"/>
          </p:cNvSpPr>
          <p:nvPr>
            <p:ph type="body" sz="quarter" idx="18"/>
          </p:nvPr>
        </p:nvSpPr>
        <p:spPr/>
        <p:txBody>
          <a:bodyPr/>
          <a:lstStyle/>
          <a:p>
            <a:r>
              <a:rPr lang="en-IE" dirty="0"/>
              <a:t>Learning about our Heritage and the Value it holds…</a:t>
            </a:r>
          </a:p>
        </p:txBody>
      </p:sp>
      <p:sp>
        <p:nvSpPr>
          <p:cNvPr id="5" name="Google Shape;680;p23">
            <a:extLst>
              <a:ext uri="{FF2B5EF4-FFF2-40B4-BE49-F238E27FC236}">
                <a16:creationId xmlns:a16="http://schemas.microsoft.com/office/drawing/2014/main" id="{771590F3-012E-0A72-61BC-404C4191850A}"/>
              </a:ext>
            </a:extLst>
          </p:cNvPr>
          <p:cNvSpPr txBox="1">
            <a:spLocks noGrp="1"/>
          </p:cNvSpPr>
          <p:nvPr>
            <p:ph type="body" sz="quarter" idx="16"/>
          </p:nvPr>
        </p:nvSpPr>
        <p:spPr>
          <a:xfrm>
            <a:off x="447675" y="2066925"/>
            <a:ext cx="6481763" cy="4038600"/>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lt1"/>
              </a:buClr>
              <a:buSzPct val="100000"/>
              <a:buNone/>
            </a:pPr>
            <a:r>
              <a:rPr lang="en-US" b="1" dirty="0"/>
              <a:t>It is our human nature to want to understand who we are and:</a:t>
            </a:r>
            <a:endParaRPr b="1" dirty="0"/>
          </a:p>
          <a:p>
            <a:pPr marL="342900" lvl="0" indent="-342900" algn="l" rtl="0">
              <a:lnSpc>
                <a:spcPct val="110000"/>
              </a:lnSpc>
              <a:spcBef>
                <a:spcPts val="1000"/>
              </a:spcBef>
              <a:spcAft>
                <a:spcPts val="0"/>
              </a:spcAft>
              <a:buClr>
                <a:srgbClr val="6D6A3A"/>
              </a:buClr>
              <a:buSzPct val="100000"/>
              <a:buFont typeface="Arial"/>
              <a:buChar char="•"/>
            </a:pPr>
            <a:r>
              <a:rPr lang="en-US" dirty="0"/>
              <a:t>what unites us  </a:t>
            </a:r>
            <a:endParaRPr dirty="0"/>
          </a:p>
          <a:p>
            <a:pPr marL="342900" lvl="0" indent="-342900" algn="l" rtl="0">
              <a:lnSpc>
                <a:spcPct val="110000"/>
              </a:lnSpc>
              <a:spcBef>
                <a:spcPts val="1000"/>
              </a:spcBef>
              <a:spcAft>
                <a:spcPts val="0"/>
              </a:spcAft>
              <a:buClr>
                <a:srgbClr val="6D6A3A"/>
              </a:buClr>
              <a:buSzPct val="100000"/>
              <a:buFont typeface="Arial"/>
              <a:buChar char="•"/>
            </a:pPr>
            <a:r>
              <a:rPr lang="en-US" dirty="0"/>
              <a:t>what makes us different from those around us. </a:t>
            </a:r>
            <a:endParaRPr dirty="0"/>
          </a:p>
          <a:p>
            <a:pPr marL="342900" lvl="0" indent="-342900" algn="l" rtl="0">
              <a:lnSpc>
                <a:spcPct val="110000"/>
              </a:lnSpc>
              <a:spcBef>
                <a:spcPts val="1000"/>
              </a:spcBef>
              <a:spcAft>
                <a:spcPts val="0"/>
              </a:spcAft>
              <a:buClr>
                <a:srgbClr val="6D6A3A"/>
              </a:buClr>
              <a:buSzPct val="100000"/>
              <a:buFont typeface="Arial"/>
              <a:buChar char="•"/>
            </a:pPr>
            <a:r>
              <a:rPr lang="en-US" dirty="0"/>
              <a:t>what notions of differences and commonalities form our diversity? </a:t>
            </a:r>
            <a:endParaRPr dirty="0"/>
          </a:p>
          <a:p>
            <a:pPr marL="342900" lvl="0" indent="-342900" algn="l" rtl="0">
              <a:lnSpc>
                <a:spcPct val="110000"/>
              </a:lnSpc>
              <a:spcBef>
                <a:spcPts val="1000"/>
              </a:spcBef>
              <a:spcAft>
                <a:spcPts val="0"/>
              </a:spcAft>
              <a:buClr>
                <a:srgbClr val="6D6A3A"/>
              </a:buClr>
              <a:buSzPct val="100000"/>
              <a:buFont typeface="Arial"/>
              <a:buChar char="•"/>
            </a:pPr>
            <a:r>
              <a:rPr lang="en-US" dirty="0"/>
              <a:t>what knowledge and skills do we want to transmit to our future generations?</a:t>
            </a:r>
            <a:endParaRPr dirty="0"/>
          </a:p>
        </p:txBody>
      </p:sp>
    </p:spTree>
    <p:extLst>
      <p:ext uri="{BB962C8B-B14F-4D97-AF65-F5344CB8AC3E}">
        <p14:creationId xmlns:p14="http://schemas.microsoft.com/office/powerpoint/2010/main" val="463317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C1E7B70-D765-2057-7168-B4ECC874E267}"/>
              </a:ext>
            </a:extLst>
          </p:cNvPr>
          <p:cNvSpPr>
            <a:spLocks noGrp="1"/>
          </p:cNvSpPr>
          <p:nvPr>
            <p:ph type="body" sz="quarter" idx="18"/>
          </p:nvPr>
        </p:nvSpPr>
        <p:spPr/>
        <p:txBody>
          <a:bodyPr/>
          <a:lstStyle/>
          <a:p>
            <a:r>
              <a:rPr lang="en-IE" dirty="0"/>
              <a:t>The Opportunities that Lie  within our Heritage…</a:t>
            </a:r>
          </a:p>
        </p:txBody>
      </p:sp>
      <p:sp>
        <p:nvSpPr>
          <p:cNvPr id="5" name="Google Shape;697;p25">
            <a:extLst>
              <a:ext uri="{FF2B5EF4-FFF2-40B4-BE49-F238E27FC236}">
                <a16:creationId xmlns:a16="http://schemas.microsoft.com/office/drawing/2014/main" id="{869D5860-4729-76E1-3116-30C21A4E4588}"/>
              </a:ext>
            </a:extLst>
          </p:cNvPr>
          <p:cNvSpPr txBox="1">
            <a:spLocks noGrp="1"/>
          </p:cNvSpPr>
          <p:nvPr>
            <p:ph type="body" sz="quarter" idx="16"/>
          </p:nvPr>
        </p:nvSpPr>
        <p:spPr>
          <a:xfrm>
            <a:off x="447675" y="1811743"/>
            <a:ext cx="6718669" cy="4038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r>
              <a:rPr lang="en-US" dirty="0"/>
              <a:t>In this section we are going to focus on the social and economic value or opportunities that lie within the transmission of our heritage knowledge, resulting in:</a:t>
            </a:r>
            <a:endParaRPr dirty="0"/>
          </a:p>
          <a:p>
            <a:pPr marL="457200" lvl="0" indent="-457200" algn="l" rtl="0">
              <a:lnSpc>
                <a:spcPct val="90000"/>
              </a:lnSpc>
              <a:spcBef>
                <a:spcPts val="400"/>
              </a:spcBef>
              <a:spcAft>
                <a:spcPts val="0"/>
              </a:spcAft>
              <a:buClr>
                <a:srgbClr val="6D6A3A"/>
              </a:buClr>
              <a:buSzPts val="2200"/>
              <a:buFont typeface="Calibri"/>
              <a:buAutoNum type="arabicPeriod"/>
            </a:pPr>
            <a:r>
              <a:rPr lang="en-US" dirty="0"/>
              <a:t>Culinary or food heritage survival (Seeds &amp; breeds)</a:t>
            </a:r>
            <a:endParaRPr dirty="0"/>
          </a:p>
          <a:p>
            <a:pPr marL="457200" lvl="0" indent="-457200" algn="l" rtl="0">
              <a:lnSpc>
                <a:spcPct val="90000"/>
              </a:lnSpc>
              <a:spcBef>
                <a:spcPts val="400"/>
              </a:spcBef>
              <a:spcAft>
                <a:spcPts val="0"/>
              </a:spcAft>
              <a:buClr>
                <a:srgbClr val="6D6A3A"/>
              </a:buClr>
              <a:buSzPts val="2200"/>
              <a:buFont typeface="Calibri"/>
              <a:buAutoNum type="arabicPeriod"/>
            </a:pPr>
            <a:r>
              <a:rPr lang="en-IE" dirty="0"/>
              <a:t>Smallholders become recognised as major players in the food sector</a:t>
            </a:r>
            <a:endParaRPr dirty="0"/>
          </a:p>
          <a:p>
            <a:pPr marL="457200" lvl="0" indent="-457200" algn="l" rtl="0">
              <a:lnSpc>
                <a:spcPct val="90000"/>
              </a:lnSpc>
              <a:spcBef>
                <a:spcPts val="400"/>
              </a:spcBef>
              <a:spcAft>
                <a:spcPts val="0"/>
              </a:spcAft>
              <a:buClr>
                <a:srgbClr val="6D6A3A"/>
              </a:buClr>
              <a:buSzPts val="2200"/>
              <a:buFont typeface="Calibri"/>
              <a:buAutoNum type="arabicPeriod"/>
            </a:pPr>
            <a:r>
              <a:rPr lang="en-IE" dirty="0"/>
              <a:t>Our heritage can be used as a marketing tool for smallholders</a:t>
            </a:r>
            <a:endParaRPr dirty="0"/>
          </a:p>
          <a:p>
            <a:pPr marL="457200" lvl="0" indent="-457200" algn="l" rtl="0">
              <a:lnSpc>
                <a:spcPct val="90000"/>
              </a:lnSpc>
              <a:spcBef>
                <a:spcPts val="400"/>
              </a:spcBef>
              <a:spcAft>
                <a:spcPts val="0"/>
              </a:spcAft>
              <a:buClr>
                <a:srgbClr val="6D6A3A"/>
              </a:buClr>
              <a:buSzPts val="2200"/>
              <a:buFont typeface="Calibri"/>
              <a:buAutoNum type="arabicPeriod"/>
            </a:pPr>
            <a:r>
              <a:rPr lang="en-IE" dirty="0"/>
              <a:t>Sustainability in terms of economics and environment.</a:t>
            </a:r>
          </a:p>
          <a:p>
            <a:pPr marL="457200" indent="-457200" algn="l">
              <a:spcBef>
                <a:spcPts val="400"/>
              </a:spcBef>
              <a:buClr>
                <a:srgbClr val="6D6A3A"/>
              </a:buClr>
              <a:buSzPts val="2200"/>
              <a:buFont typeface="Calibri"/>
              <a:buAutoNum type="arabicPeriod"/>
            </a:pPr>
            <a:r>
              <a:rPr lang="en-US" dirty="0"/>
              <a:t>Food Tourism being enhanced</a:t>
            </a:r>
          </a:p>
          <a:p>
            <a:pPr lvl="0" algn="l" rtl="0">
              <a:lnSpc>
                <a:spcPct val="90000"/>
              </a:lnSpc>
              <a:spcBef>
                <a:spcPts val="1000"/>
              </a:spcBef>
              <a:spcAft>
                <a:spcPts val="0"/>
              </a:spcAft>
              <a:buClr>
                <a:srgbClr val="6D6A3A"/>
              </a:buClr>
              <a:buSzPts val="2200"/>
            </a:pPr>
            <a:endParaRPr dirty="0"/>
          </a:p>
          <a:p>
            <a:pPr marL="228600" lvl="0" indent="-228600" algn="l" rtl="0">
              <a:lnSpc>
                <a:spcPct val="90000"/>
              </a:lnSpc>
              <a:spcBef>
                <a:spcPts val="1000"/>
              </a:spcBef>
              <a:spcAft>
                <a:spcPts val="0"/>
              </a:spcAft>
              <a:buClr>
                <a:schemeClr val="lt1"/>
              </a:buClr>
              <a:buSzPts val="2200"/>
              <a:buNone/>
            </a:pPr>
            <a:endParaRPr dirty="0"/>
          </a:p>
        </p:txBody>
      </p:sp>
      <p:pic>
        <p:nvPicPr>
          <p:cNvPr id="11" name="Picture Placeholder 10" descr="Cross section of young plant and roots">
            <a:extLst>
              <a:ext uri="{FF2B5EF4-FFF2-40B4-BE49-F238E27FC236}">
                <a16:creationId xmlns:a16="http://schemas.microsoft.com/office/drawing/2014/main" id="{D15ADB7A-87D8-F6F3-E2A6-45626DAF1C83}"/>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47434" r="2032"/>
          <a:stretch/>
        </p:blipFill>
        <p:spPr>
          <a:xfrm>
            <a:off x="7340026" y="0"/>
            <a:ext cx="4851974" cy="6858000"/>
          </a:xfrm>
        </p:spPr>
      </p:pic>
    </p:spTree>
    <p:extLst>
      <p:ext uri="{BB962C8B-B14F-4D97-AF65-F5344CB8AC3E}">
        <p14:creationId xmlns:p14="http://schemas.microsoft.com/office/powerpoint/2010/main" val="407614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16F389-B32A-6028-F8D2-49FC53A6D7D4}"/>
              </a:ext>
            </a:extLst>
          </p:cNvPr>
          <p:cNvSpPr>
            <a:spLocks noGrp="1"/>
          </p:cNvSpPr>
          <p:nvPr>
            <p:ph type="body" sz="quarter" idx="16"/>
          </p:nvPr>
        </p:nvSpPr>
        <p:spPr>
          <a:xfrm>
            <a:off x="447059" y="441202"/>
            <a:ext cx="11297875" cy="580518"/>
          </a:xfrm>
        </p:spPr>
        <p:txBody>
          <a:bodyPr/>
          <a:lstStyle/>
          <a:p>
            <a:pPr algn="l"/>
            <a:r>
              <a:rPr lang="en-IE" sz="3600" b="1" dirty="0"/>
              <a:t>1. Food Heritage Survival</a:t>
            </a:r>
          </a:p>
        </p:txBody>
      </p:sp>
      <p:sp>
        <p:nvSpPr>
          <p:cNvPr id="4" name="Google Shape;702;p26">
            <a:extLst>
              <a:ext uri="{FF2B5EF4-FFF2-40B4-BE49-F238E27FC236}">
                <a16:creationId xmlns:a16="http://schemas.microsoft.com/office/drawing/2014/main" id="{E974E5CA-3A7A-13E2-2246-DC7ACAF27741}"/>
              </a:ext>
            </a:extLst>
          </p:cNvPr>
          <p:cNvSpPr txBox="1">
            <a:spLocks noGrp="1"/>
          </p:cNvSpPr>
          <p:nvPr>
            <p:ph type="body" sz="quarter" idx="18"/>
          </p:nvPr>
        </p:nvSpPr>
        <p:spPr>
          <a:xfrm>
            <a:off x="209716" y="1629772"/>
            <a:ext cx="11783810" cy="3856037"/>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110000"/>
              </a:lnSpc>
              <a:spcBef>
                <a:spcPts val="0"/>
              </a:spcBef>
              <a:spcAft>
                <a:spcPts val="0"/>
              </a:spcAft>
              <a:buClr>
                <a:schemeClr val="lt1"/>
              </a:buClr>
              <a:buSzPts val="2400"/>
              <a:buNone/>
            </a:pPr>
            <a:r>
              <a:rPr lang="en-US" dirty="0"/>
              <a:t>Food culture &amp; heritage is an important factor in </a:t>
            </a:r>
            <a:r>
              <a:rPr lang="en-US" b="1" dirty="0"/>
              <a:t>maintaining cultural diversity in the face of growing </a:t>
            </a:r>
            <a:r>
              <a:rPr lang="en-US" b="1" dirty="0" err="1"/>
              <a:t>globalisation</a:t>
            </a:r>
            <a:r>
              <a:rPr lang="en-US" b="1" dirty="0"/>
              <a:t>. </a:t>
            </a:r>
            <a:r>
              <a:rPr lang="en-US" dirty="0"/>
              <a:t>Being aware of and understanding different community traditions helps with intercultural dialogue and encourages mutual respect for other ways of life.</a:t>
            </a:r>
            <a:endParaRPr dirty="0"/>
          </a:p>
          <a:p>
            <a:pPr marL="228600" lvl="0" indent="0" algn="l" rtl="0">
              <a:lnSpc>
                <a:spcPct val="110000"/>
              </a:lnSpc>
              <a:spcBef>
                <a:spcPts val="1000"/>
              </a:spcBef>
              <a:spcAft>
                <a:spcPts val="0"/>
              </a:spcAft>
              <a:buClr>
                <a:schemeClr val="lt1"/>
              </a:buClr>
              <a:buSzPts val="2400"/>
              <a:buNone/>
            </a:pPr>
            <a:r>
              <a:rPr lang="en-US" dirty="0"/>
              <a:t>The importance of intangible cultural heritage is in the wealth of knowledge and skills that is transmitted through it from one generation to the next. As smallholders, you play an enormous role in food heritage survival through actions such as seed-saving, maintaining rare breeds in your animal husbandry and through the biodiversity of crops on your farm. </a:t>
            </a:r>
            <a:endParaRPr dirty="0"/>
          </a:p>
          <a:p>
            <a:pPr marL="228600" lvl="0" indent="0" algn="r" rtl="0">
              <a:lnSpc>
                <a:spcPct val="110000"/>
              </a:lnSpc>
              <a:spcBef>
                <a:spcPts val="1000"/>
              </a:spcBef>
              <a:spcAft>
                <a:spcPts val="0"/>
              </a:spcAft>
              <a:buClr>
                <a:schemeClr val="lt1"/>
              </a:buClr>
              <a:buSzPts val="2400"/>
              <a:buNone/>
            </a:pPr>
            <a:r>
              <a:rPr lang="en-US" dirty="0"/>
              <a:t>The social and economic value of this food heritage survival is relevant for local communities and their story,  as well for the food industry and tourism industry.</a:t>
            </a:r>
            <a:endParaRPr dirty="0"/>
          </a:p>
        </p:txBody>
      </p:sp>
    </p:spTree>
    <p:extLst>
      <p:ext uri="{BB962C8B-B14F-4D97-AF65-F5344CB8AC3E}">
        <p14:creationId xmlns:p14="http://schemas.microsoft.com/office/powerpoint/2010/main" val="2623304324"/>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6145FB-4636-4157-BF5E-D49F921C9EAB}">
  <ds:schemaRefs>
    <ds:schemaRef ds:uri="http://schemas.microsoft.com/sharepoint/v3/contenttype/forms"/>
  </ds:schemaRefs>
</ds:datastoreItem>
</file>

<file path=customXml/itemProps2.xml><?xml version="1.0" encoding="utf-8"?>
<ds:datastoreItem xmlns:ds="http://schemas.openxmlformats.org/officeDocument/2006/customXml" ds:itemID="{3899D0CA-6980-4313-BB9A-84311FBC6543}">
  <ds:schemaRefs>
    <ds:schemaRef ds:uri="http://schemas.microsoft.com/office/2006/metadata/properties"/>
    <ds:schemaRef ds:uri="http://purl.org/dc/dcmitype/"/>
    <ds:schemaRef ds:uri="http://www.w3.org/XML/1998/namespace"/>
    <ds:schemaRef ds:uri="http://schemas.microsoft.com/office/infopath/2007/PartnerControls"/>
    <ds:schemaRef ds:uri="http://purl.org/dc/elements/1.1/"/>
    <ds:schemaRef ds:uri="http://purl.org/dc/terms/"/>
    <ds:schemaRef ds:uri="http://schemas.microsoft.com/office/2006/documentManagement/types"/>
    <ds:schemaRef ds:uri="http://schemas.openxmlformats.org/package/2006/metadata/core-properties"/>
    <ds:schemaRef ds:uri="67dd3286-db87-444e-8dd1-4849b974caca"/>
  </ds:schemaRefs>
</ds:datastoreItem>
</file>

<file path=customXml/itemProps3.xml><?xml version="1.0" encoding="utf-8"?>
<ds:datastoreItem xmlns:ds="http://schemas.openxmlformats.org/officeDocument/2006/customXml" ds:itemID="{0E0FFABF-6825-4A63-A590-A7F505AF00C5}">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18887</TotalTime>
  <Words>4165</Words>
  <Application>Microsoft Office PowerPoint</Application>
  <PresentationFormat>Widescreen</PresentationFormat>
  <Paragraphs>296</Paragraphs>
  <Slides>53</Slides>
  <Notes>1</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avenir</vt:lpstr>
      <vt:lpstr>Calibri</vt:lpstr>
      <vt:lpstr>Calibri Light</vt:lpstr>
      <vt:lpstr>Montserrat Light</vt:lpstr>
      <vt:lpstr>Quattrocento Sans</vt:lpstr>
      <vt:lpstr>Raleway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180</cp:revision>
  <dcterms:created xsi:type="dcterms:W3CDTF">2019-11-20T14:08:21Z</dcterms:created>
  <dcterms:modified xsi:type="dcterms:W3CDTF">2022-12-02T14:08:49Z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