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7" r:id="rId5"/>
  </p:sldMasterIdLst>
  <p:notesMasterIdLst>
    <p:notesMasterId r:id="rId60"/>
  </p:notesMasterIdLst>
  <p:sldIdLst>
    <p:sldId id="275" r:id="rId6"/>
    <p:sldId id="343" r:id="rId7"/>
    <p:sldId id="4503" r:id="rId8"/>
    <p:sldId id="347" r:id="rId9"/>
    <p:sldId id="4443" r:id="rId10"/>
    <p:sldId id="4444" r:id="rId11"/>
    <p:sldId id="4445" r:id="rId12"/>
    <p:sldId id="4446" r:id="rId13"/>
    <p:sldId id="4447" r:id="rId14"/>
    <p:sldId id="4448" r:id="rId15"/>
    <p:sldId id="4456" r:id="rId16"/>
    <p:sldId id="4454" r:id="rId17"/>
    <p:sldId id="4450" r:id="rId18"/>
    <p:sldId id="4451" r:id="rId19"/>
    <p:sldId id="4452" r:id="rId20"/>
    <p:sldId id="4453" r:id="rId21"/>
    <p:sldId id="4440" r:id="rId22"/>
    <p:sldId id="4442" r:id="rId23"/>
    <p:sldId id="348" r:id="rId24"/>
    <p:sldId id="4502" r:id="rId25"/>
    <p:sldId id="4507" r:id="rId26"/>
    <p:sldId id="4512" r:id="rId27"/>
    <p:sldId id="4511" r:id="rId28"/>
    <p:sldId id="4510" r:id="rId29"/>
    <p:sldId id="4508" r:id="rId30"/>
    <p:sldId id="4509" r:id="rId31"/>
    <p:sldId id="4506" r:id="rId32"/>
    <p:sldId id="363" r:id="rId33"/>
    <p:sldId id="362" r:id="rId34"/>
    <p:sldId id="358" r:id="rId35"/>
    <p:sldId id="366" r:id="rId36"/>
    <p:sldId id="349" r:id="rId37"/>
    <p:sldId id="4497" r:id="rId38"/>
    <p:sldId id="4498" r:id="rId39"/>
    <p:sldId id="4499" r:id="rId40"/>
    <p:sldId id="4500" r:id="rId41"/>
    <p:sldId id="4501" r:id="rId42"/>
    <p:sldId id="371" r:id="rId43"/>
    <p:sldId id="4459" r:id="rId44"/>
    <p:sldId id="344" r:id="rId45"/>
    <p:sldId id="4457" r:id="rId46"/>
    <p:sldId id="4458" r:id="rId47"/>
    <p:sldId id="4462" r:id="rId48"/>
    <p:sldId id="4461" r:id="rId49"/>
    <p:sldId id="359" r:id="rId50"/>
    <p:sldId id="4463" r:id="rId51"/>
    <p:sldId id="4484" r:id="rId52"/>
    <p:sldId id="4486" r:id="rId53"/>
    <p:sldId id="4488" r:id="rId54"/>
    <p:sldId id="4493" r:id="rId55"/>
    <p:sldId id="4494" r:id="rId56"/>
    <p:sldId id="4495" r:id="rId57"/>
    <p:sldId id="4496" r:id="rId58"/>
    <p:sldId id="451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220F"/>
    <a:srgbClr val="A23B23"/>
    <a:srgbClr val="404F2F"/>
    <a:srgbClr val="663300"/>
    <a:srgbClr val="A7BAA2"/>
    <a:srgbClr val="6D6A3A"/>
    <a:srgbClr val="CDC0BD"/>
    <a:srgbClr val="FFE8B9"/>
    <a:srgbClr val="BAADAC"/>
    <a:srgbClr val="AC9D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A81F5C-2018-AEA4-0003-E3BA515EAB85}" v="9" dt="2022-11-02T13:10:21.081"/>
    <p1510:client id="{E52A23B4-952C-4068-9DF2-9147DF97CC80}" v="598" dt="2022-11-02T13:42:09.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27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2480091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emf"/><Relationship Id="rId1" Type="http://schemas.openxmlformats.org/officeDocument/2006/relationships/slideMaster" Target="../slideMasters/slideMaster1.xml"/><Relationship Id="rId4" Type="http://schemas.openxmlformats.org/officeDocument/2006/relationships/oleObject" Target="../embeddings/oleObject1.bin"/></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oleObject" Target="../embeddings/oleObject2.bin"/></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image" Target="../media/image3.emf"/><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7" y="583620"/>
            <a:ext cx="6668505" cy="1384995"/>
          </a:xfrm>
          <a:prstGeom prst="rect">
            <a:avLst/>
          </a:prstGeom>
          <a:ln>
            <a:solidFill>
              <a:srgbClr val="E3E2DB"/>
            </a:solidFill>
          </a:ln>
        </p:spPr>
        <p:txBody>
          <a:bodyPr wrap="square">
            <a:spAutoFit/>
          </a:bodyPr>
          <a:lstStyle/>
          <a:p>
            <a:pPr fontAlgn="base"/>
            <a:r>
              <a:rPr lang="en-US" sz="4000" b="1" i="0" u="none" strike="noStrike" kern="1200" baseline="0">
                <a:solidFill>
                  <a:srgbClr val="E3E2DB"/>
                </a:solidFill>
                <a:effectLst/>
                <a:latin typeface="+mn-lt"/>
                <a:ea typeface="+mn-ea"/>
                <a:cs typeface="+mn-cs"/>
                <a:sym typeface="Quattrocento Sans"/>
              </a:rPr>
              <a:t>Sustainable Smallholders EU</a:t>
            </a:r>
            <a:endParaRPr lang="en-IE" sz="4000" b="1" i="0" u="none" strike="noStrike" kern="1200" baseline="0">
              <a:solidFill>
                <a:srgbClr val="E3E2DB"/>
              </a:solidFill>
              <a:effectLst/>
              <a:latin typeface="+mn-lt"/>
              <a:ea typeface="+mn-ea"/>
              <a:cs typeface="+mn-cs"/>
              <a:sym typeface="Quattrocento Sans"/>
            </a:endParaRPr>
          </a:p>
          <a:p>
            <a:pPr fontAlgn="base"/>
            <a:r>
              <a:rPr lang="en-IE" sz="4400" b="0" i="0" u="none" strike="noStrike" kern="1200" baseline="0">
                <a:solidFill>
                  <a:srgbClr val="E3E2DB"/>
                </a:solidFill>
                <a:effectLst/>
                <a:latin typeface="+mn-lt"/>
                <a:ea typeface="+mn-ea"/>
                <a:cs typeface="+mn-cs"/>
                <a:sym typeface="Quattrocento Sans"/>
              </a:rPr>
              <a:t>FONT TYPEFACE &amp; SIZE</a:t>
            </a:r>
            <a:endParaRPr lang="en-IE" sz="3600" baseline="0">
              <a:solidFill>
                <a:srgbClr val="E3E2DB"/>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E3E2DB"/>
                </a:solidFill>
                <a:effectLst/>
                <a:latin typeface="+mn-lt"/>
                <a:ea typeface="+mn-ea"/>
                <a:cs typeface="+mn-cs"/>
              </a:rPr>
              <a:t>PLEASE</a:t>
            </a:r>
            <a:r>
              <a:rPr lang="en-IE" sz="3000" b="0" i="0" u="none" strike="noStrike" kern="1200" baseline="0">
                <a:solidFill>
                  <a:srgbClr val="E3E2DB"/>
                </a:solidFill>
                <a:effectLst/>
                <a:latin typeface="+mn-lt"/>
                <a:ea typeface="+mn-ea"/>
                <a:cs typeface="+mn-cs"/>
              </a:rPr>
              <a:t> ENSURE TO KEEP FONTS AS PER THE LAYOUT</a:t>
            </a:r>
            <a:endParaRPr lang="en-IE" sz="3000" b="0" i="0" u="none" strike="noStrike" kern="1200">
              <a:solidFill>
                <a:srgbClr val="E3E2DB"/>
              </a:solidFill>
              <a:effectLst/>
              <a:latin typeface="+mn-lt"/>
              <a:ea typeface="+mn-ea"/>
              <a:cs typeface="+mn-cs"/>
            </a:endParaRPr>
          </a:p>
          <a:p>
            <a:pPr fontAlgn="base"/>
            <a:endParaRPr lang="en-IE" sz="3000" b="0" i="0" u="none" strike="noStrike" kern="1200">
              <a:solidFill>
                <a:srgbClr val="E3E2DB"/>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E3E2DB"/>
                </a:solidFill>
                <a:effectLst/>
                <a:latin typeface="+mn-lt"/>
                <a:ea typeface="+mn-ea"/>
                <a:cs typeface="+mn-cs"/>
              </a:rPr>
              <a:t>48 point </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Divider</a:t>
            </a:r>
            <a:r>
              <a:rPr lang="en-IE" sz="3000" b="0" i="0" u="none" strike="noStrike" kern="1200" baseline="0">
                <a:solidFill>
                  <a:srgbClr val="E3E2DB"/>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E3E2DB"/>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36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30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	</a:t>
            </a:r>
            <a:r>
              <a:rPr lang="en-IE" sz="3000" b="0" i="0" u="none" strike="noStrike" kern="1200" baseline="0">
                <a:solidFill>
                  <a:srgbClr val="E3E2DB"/>
                </a:solidFill>
                <a:effectLst/>
                <a:latin typeface="+mn-lt"/>
                <a:ea typeface="+mn-ea"/>
                <a:cs typeface="+mn-cs"/>
              </a:rPr>
              <a:t>       </a:t>
            </a:r>
            <a:r>
              <a:rPr lang="en-IE" sz="3000" b="0" i="0" u="none" strike="noStrike" kern="1200">
                <a:solidFill>
                  <a:srgbClr val="E3E2DB"/>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24 point</a:t>
            </a:r>
            <a:r>
              <a:rPr lang="en-IE" sz="3000" b="0" i="0" u="none" strike="noStrike" kern="1200" baseline="0">
                <a:solidFill>
                  <a:srgbClr val="E3E2DB"/>
                </a:solidFill>
                <a:effectLst/>
                <a:latin typeface="+mn-lt"/>
                <a:ea typeface="+mn-ea"/>
                <a:cs typeface="+mn-cs"/>
              </a:rPr>
              <a:t>  -  </a:t>
            </a:r>
            <a:r>
              <a:rPr lang="en-IE" sz="3000" b="0" i="0" u="none" strike="noStrike" kern="1200" baseline="0">
                <a:solidFill>
                  <a:srgbClr val="E3E2DB"/>
                </a:solidFill>
                <a:effectLst/>
                <a:latin typeface="+mn-lt"/>
                <a:ea typeface="Quattrocento Sans"/>
                <a:cs typeface="Quattrocento Sans"/>
                <a:sym typeface="Quattrocento Sans"/>
              </a:rPr>
              <a:t>Main </a:t>
            </a:r>
            <a:r>
              <a:rPr lang="en-IE" sz="3000" b="0" i="0" u="none" strike="noStrike" kern="1200">
                <a:solidFill>
                  <a:srgbClr val="E3E2DB"/>
                </a:solidFill>
                <a:effectLst/>
                <a:latin typeface="+mn-lt"/>
                <a:ea typeface="+mn-ea"/>
                <a:cs typeface="+mn-cs"/>
              </a:rPr>
              <a:t>Text Body </a:t>
            </a:r>
            <a:endParaRPr lang="en-US" sz="3000">
              <a:solidFill>
                <a:srgbClr val="E3E2DB"/>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a:solidFill>
                  <a:srgbClr val="E3E2DB"/>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E3E2DB"/>
                </a:solidFill>
                <a:effectLst/>
                <a:latin typeface="+mn-lt"/>
                <a:ea typeface="+mn-ea"/>
                <a:cs typeface="+mn-cs"/>
                <a:sym typeface="Quattrocento Sans"/>
              </a:rPr>
              <a:t>Teach Digital </a:t>
            </a:r>
            <a:r>
              <a:rPr lang="en-IE" sz="2400" b="0" i="0" u="none" strike="noStrike" kern="1200" baseline="0">
                <a:solidFill>
                  <a:srgbClr val="E3E2DB"/>
                </a:solidFill>
                <a:effectLst/>
                <a:latin typeface="+mn-lt"/>
                <a:ea typeface="+mn-ea"/>
                <a:cs typeface="+mn-cs"/>
                <a:sym typeface="Quattrocento Sans"/>
              </a:rPr>
              <a:t>PowerPoint is</a:t>
            </a:r>
            <a:r>
              <a:rPr lang="is-IS" sz="2400" b="0" i="0" u="none" strike="noStrike" kern="1200" baseline="0">
                <a:solidFill>
                  <a:srgbClr val="E3E2DB"/>
                </a:solidFill>
                <a:effectLst/>
                <a:latin typeface="+mn-lt"/>
                <a:ea typeface="+mn-ea"/>
                <a:cs typeface="+mn-cs"/>
                <a:sym typeface="Quattrocento Sans"/>
              </a:rPr>
              <a:t>….</a:t>
            </a:r>
            <a:endParaRPr lang="en-IE" sz="2400" b="0" i="0" u="none" strike="noStrike" kern="1200" baseline="0">
              <a:solidFill>
                <a:srgbClr val="E3E2DB"/>
              </a:solidFill>
              <a:effectLst/>
              <a:latin typeface="+mn-lt"/>
              <a:ea typeface="+mn-ea"/>
              <a:cs typeface="+mn-cs"/>
              <a:sym typeface="Quattrocento Sans"/>
            </a:endParaRPr>
          </a:p>
          <a:p>
            <a:pPr fontAlgn="base"/>
            <a:endParaRPr lang="en-IE" sz="2400" b="0" i="0" u="none" strike="noStrike" kern="1200" baseline="0">
              <a:solidFill>
                <a:srgbClr val="E3E2DB"/>
              </a:solidFill>
              <a:effectLst/>
              <a:latin typeface="+mn-lt"/>
              <a:ea typeface="+mn-ea"/>
              <a:cs typeface="+mn-cs"/>
              <a:sym typeface="Quattrocento Sans"/>
            </a:endParaRPr>
          </a:p>
          <a:p>
            <a:pPr fontAlgn="base"/>
            <a:r>
              <a:rPr lang="en-IE" sz="3600" b="1" i="1" baseline="0">
                <a:solidFill>
                  <a:srgbClr val="E3E2DB"/>
                </a:solidFill>
                <a:latin typeface="+mn-lt"/>
                <a:ea typeface="Quattrocento Sans"/>
                <a:cs typeface="Quattrocento Sans"/>
                <a:sym typeface="Quattrocento Sans"/>
              </a:rPr>
              <a:t>Calibri</a:t>
            </a:r>
            <a:endParaRPr lang="en-IE" sz="3600" baseline="0">
              <a:solidFill>
                <a:srgbClr val="E3E2DB"/>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1"/>
            <a:ext cx="4851973" cy="6857998"/>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03</a:t>
            </a:r>
          </a:p>
        </p:txBody>
      </p:sp>
    </p:spTree>
    <p:extLst>
      <p:ext uri="{BB962C8B-B14F-4D97-AF65-F5344CB8AC3E}">
        <p14:creationId xmlns:p14="http://schemas.microsoft.com/office/powerpoint/2010/main" val="85243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04480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268906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1861049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951560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5621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99989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6D6A3A"/>
                </a:solidFill>
                <a:latin typeface="+mn-lt"/>
              </a:defRPr>
            </a:lvl1pPr>
          </a:lstStyle>
          <a:p>
            <a:pPr lvl="0"/>
            <a:r>
              <a:rPr lang="en-US"/>
              <a:t>02</a:t>
            </a:r>
          </a:p>
        </p:txBody>
      </p:sp>
    </p:spTree>
    <p:extLst>
      <p:ext uri="{BB962C8B-B14F-4D97-AF65-F5344CB8AC3E}">
        <p14:creationId xmlns:p14="http://schemas.microsoft.com/office/powerpoint/2010/main" val="3501078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404F2F"/>
                </a:solidFill>
                <a:latin typeface="+mn-lt"/>
              </a:defRPr>
            </a:lvl1pPr>
          </a:lstStyle>
          <a:p>
            <a:pPr lvl="0"/>
            <a:r>
              <a:rPr lang="en-US"/>
              <a:t>03</a:t>
            </a:r>
          </a:p>
        </p:txBody>
      </p:sp>
    </p:spTree>
    <p:extLst>
      <p:ext uri="{BB962C8B-B14F-4D97-AF65-F5344CB8AC3E}">
        <p14:creationId xmlns:p14="http://schemas.microsoft.com/office/powerpoint/2010/main" val="291351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rgbClr val="E3E2DB"/>
                </a:solidFill>
                <a:latin typeface="+mn-lt"/>
                <a:ea typeface="Quattrocento Sans"/>
                <a:cs typeface="Quattrocento Sans"/>
                <a:sym typeface="Quattrocento Sans"/>
              </a:rPr>
              <a:t>ICONS</a:t>
            </a:r>
            <a:r>
              <a:rPr lang="en-IE" sz="3600" baseline="0">
                <a:solidFill>
                  <a:srgbClr val="E3E2DB"/>
                </a:solidFill>
                <a:latin typeface="+mn-lt"/>
                <a:ea typeface="Quattrocento Sans"/>
                <a:cs typeface="Quattrocento Sans"/>
                <a:sym typeface="Quattrocento Sans"/>
              </a:rPr>
              <a:t> WHICH CAN BE USED WITHIN THE </a:t>
            </a:r>
            <a:r>
              <a:rPr lang="en-IE" sz="3000" b="1" baseline="0">
                <a:solidFill>
                  <a:srgbClr val="E3E2DB"/>
                </a:solidFill>
                <a:latin typeface="+mn-lt"/>
                <a:ea typeface="Quattrocento Sans"/>
                <a:cs typeface="Quattrocento Sans"/>
                <a:sym typeface="Quattrocento Sans"/>
              </a:rPr>
              <a:t>Sustainable </a:t>
            </a:r>
          </a:p>
          <a:p>
            <a:pPr marL="0" lvl="0" indent="0" algn="l" rtl="0">
              <a:spcBef>
                <a:spcPts val="0"/>
              </a:spcBef>
              <a:spcAft>
                <a:spcPts val="0"/>
              </a:spcAft>
              <a:buClr>
                <a:schemeClr val="dk1"/>
              </a:buClr>
              <a:buSzPts val="1100"/>
              <a:buFont typeface="Arial"/>
              <a:buNone/>
            </a:pPr>
            <a:r>
              <a:rPr lang="en-IE" sz="3000" b="1" baseline="0">
                <a:solidFill>
                  <a:srgbClr val="E3E2DB"/>
                </a:solidFill>
                <a:latin typeface="+mn-lt"/>
                <a:ea typeface="Quattrocento Sans"/>
                <a:cs typeface="Quattrocento Sans"/>
                <a:sym typeface="Quattrocento Sans"/>
              </a:rPr>
              <a:t>Smallholders EU</a:t>
            </a:r>
          </a:p>
          <a:p>
            <a:pPr marL="0" lvl="0" indent="0" algn="l" rtl="0">
              <a:spcBef>
                <a:spcPts val="0"/>
              </a:spcBef>
              <a:spcAft>
                <a:spcPts val="0"/>
              </a:spcAft>
              <a:buClr>
                <a:schemeClr val="dk1"/>
              </a:buClr>
              <a:buSzPts val="1100"/>
              <a:buFont typeface="Arial"/>
              <a:buNone/>
            </a:pPr>
            <a:r>
              <a:rPr lang="en-IE" sz="3600" baseline="0">
                <a:solidFill>
                  <a:srgbClr val="E3E2DB"/>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rgbClr val="E3E2DB"/>
                </a:solidFill>
                <a:latin typeface="+mn-lt"/>
                <a:ea typeface="Quattrocento Sans"/>
                <a:cs typeface="Quattrocento Sans"/>
                <a:sym typeface="Quattrocento Sans"/>
              </a:rPr>
              <a:t>Resize them without losing quality.</a:t>
            </a:r>
            <a:r>
              <a:rPr lang="en-IE" sz="2400" i="1" baseline="0">
                <a:solidFill>
                  <a:srgbClr val="E3E2DB"/>
                </a:solidFill>
                <a:latin typeface="+mn-lt"/>
                <a:ea typeface="Quattrocento Sans"/>
                <a:cs typeface="Quattrocento Sans"/>
                <a:sym typeface="Quattrocento Sans"/>
              </a:rPr>
              <a:t> </a:t>
            </a:r>
            <a:r>
              <a:rPr lang="en-IE" sz="2400" i="1">
                <a:solidFill>
                  <a:srgbClr val="E3E2DB"/>
                </a:solidFill>
                <a:latin typeface="+mn-lt"/>
                <a:ea typeface="Quattrocento Sans"/>
                <a:cs typeface="Quattrocento Sans"/>
                <a:sym typeface="Quattrocento Sans"/>
              </a:rPr>
              <a:t> Change line colour, width and style.</a:t>
            </a:r>
            <a:r>
              <a:rPr lang="en-IE" sz="2400" i="1" baseline="0">
                <a:solidFill>
                  <a:srgbClr val="E3E2DB"/>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rgbClr val="E3E2DB"/>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2" name="Picture Placeholder 23">
            <a:extLst>
              <a:ext uri="{FF2B5EF4-FFF2-40B4-BE49-F238E27FC236}">
                <a16:creationId xmlns:a16="http://schemas.microsoft.com/office/drawing/2014/main" id="{2F2018B5-F1BE-404F-AFAA-525BA50BEA62}"/>
              </a:ext>
            </a:extLst>
          </p:cNvPr>
          <p:cNvSpPr>
            <a:spLocks noGrp="1"/>
          </p:cNvSpPr>
          <p:nvPr>
            <p:ph type="pic" sz="quarter" idx="10"/>
          </p:nvPr>
        </p:nvSpPr>
        <p:spPr>
          <a:xfrm>
            <a:off x="1179684" y="2215451"/>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3" name="Picture Placeholder 23">
            <a:extLst>
              <a:ext uri="{FF2B5EF4-FFF2-40B4-BE49-F238E27FC236}">
                <a16:creationId xmlns:a16="http://schemas.microsoft.com/office/drawing/2014/main" id="{5FE3C8CA-A3ED-AA41-8BE0-7F0C69BD9453}"/>
              </a:ext>
            </a:extLst>
          </p:cNvPr>
          <p:cNvSpPr>
            <a:spLocks noGrp="1"/>
          </p:cNvSpPr>
          <p:nvPr>
            <p:ph type="pic" sz="quarter" idx="11"/>
          </p:nvPr>
        </p:nvSpPr>
        <p:spPr>
          <a:xfrm>
            <a:off x="3867471" y="2224844"/>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4" name="Picture Placeholder 23">
            <a:extLst>
              <a:ext uri="{FF2B5EF4-FFF2-40B4-BE49-F238E27FC236}">
                <a16:creationId xmlns:a16="http://schemas.microsoft.com/office/drawing/2014/main" id="{DD0205D3-AEA2-C24C-BB8D-9C90CB8F0153}"/>
              </a:ext>
            </a:extLst>
          </p:cNvPr>
          <p:cNvSpPr>
            <a:spLocks noGrp="1"/>
          </p:cNvSpPr>
          <p:nvPr>
            <p:ph type="pic" sz="quarter" idx="12"/>
          </p:nvPr>
        </p:nvSpPr>
        <p:spPr>
          <a:xfrm>
            <a:off x="6543647" y="2220542"/>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6" name="Picture Placeholder 23">
            <a:extLst>
              <a:ext uri="{FF2B5EF4-FFF2-40B4-BE49-F238E27FC236}">
                <a16:creationId xmlns:a16="http://schemas.microsoft.com/office/drawing/2014/main" id="{809B3A34-62D7-8C46-BC7B-EDD020858883}"/>
              </a:ext>
            </a:extLst>
          </p:cNvPr>
          <p:cNvSpPr>
            <a:spLocks noGrp="1"/>
          </p:cNvSpPr>
          <p:nvPr>
            <p:ph type="pic" sz="quarter" idx="13"/>
          </p:nvPr>
        </p:nvSpPr>
        <p:spPr>
          <a:xfrm>
            <a:off x="9231434" y="2229933"/>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864405" y="4939781"/>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864404" y="4408268"/>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3603613" y="4957476"/>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3603612" y="4425963"/>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6298550" y="4928028"/>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6298549" y="4396515"/>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9037758" y="4945723"/>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Title</a:t>
            </a:r>
            <a:endParaRPr lang="en-US"/>
          </a:p>
          <a:p>
            <a:pPr lvl="0"/>
            <a:endParaRPr lang="en-US"/>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9037757" y="4414210"/>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930372" y="1943782"/>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3"/>
          <a:stretch>
            <a:fillRect/>
          </a:stretch>
        </p:blipFill>
        <p:spPr>
          <a:xfrm rot="14575661">
            <a:off x="3607311" y="1943782"/>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3"/>
          <a:stretch>
            <a:fillRect/>
          </a:stretch>
        </p:blipFill>
        <p:spPr>
          <a:xfrm rot="20072618">
            <a:off x="6284250" y="1930530"/>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3"/>
          <a:stretch>
            <a:fillRect/>
          </a:stretch>
        </p:blipFill>
        <p:spPr>
          <a:xfrm rot="3476303">
            <a:off x="8987693" y="1943781"/>
            <a:ext cx="2222500" cy="2286000"/>
          </a:xfrm>
          <a:prstGeom prst="rect">
            <a:avLst/>
          </a:prstGeom>
        </p:spPr>
      </p:pic>
    </p:spTree>
    <p:extLst>
      <p:ext uri="{BB962C8B-B14F-4D97-AF65-F5344CB8AC3E}">
        <p14:creationId xmlns:p14="http://schemas.microsoft.com/office/powerpoint/2010/main" val="130814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A23B23"/>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6D6A3A"/>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257630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404F2F"/>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269702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A23B23"/>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6D6A3A"/>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525410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404F2F"/>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39076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443847" y="1677930"/>
            <a:ext cx="1675370" cy="1738763"/>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5223808" y="1690237"/>
            <a:ext cx="1675370" cy="1738762"/>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963774" y="1703490"/>
            <a:ext cx="1675370" cy="1738762"/>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Tree>
    <p:extLst>
      <p:ext uri="{BB962C8B-B14F-4D97-AF65-F5344CB8AC3E}">
        <p14:creationId xmlns:p14="http://schemas.microsoft.com/office/powerpoint/2010/main" val="1529164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047031" y="1077304"/>
            <a:ext cx="2493033" cy="2587365"/>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4764766" y="1054418"/>
            <a:ext cx="2493033" cy="2587363"/>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552755" y="1077305"/>
            <a:ext cx="2493033" cy="2587364"/>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552756" y="3885971"/>
            <a:ext cx="2493032" cy="1824715"/>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Text Placeholder 25">
            <a:extLst>
              <a:ext uri="{FF2B5EF4-FFF2-40B4-BE49-F238E27FC236}">
                <a16:creationId xmlns:a16="http://schemas.microsoft.com/office/drawing/2014/main" id="{D8EDC5EC-4EA5-D1B1-1D12-99DF27414FA4}"/>
              </a:ext>
            </a:extLst>
          </p:cNvPr>
          <p:cNvSpPr>
            <a:spLocks noGrp="1"/>
          </p:cNvSpPr>
          <p:nvPr>
            <p:ph type="body" sz="quarter" idx="32" hasCustomPrompt="1"/>
          </p:nvPr>
        </p:nvSpPr>
        <p:spPr>
          <a:xfrm>
            <a:off x="8044156" y="3885969"/>
            <a:ext cx="2493032" cy="1824715"/>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19" name="Text Placeholder 25">
            <a:extLst>
              <a:ext uri="{FF2B5EF4-FFF2-40B4-BE49-F238E27FC236}">
                <a16:creationId xmlns:a16="http://schemas.microsoft.com/office/drawing/2014/main" id="{C7D4824A-3927-A2D7-69C5-BB1123ADF4C2}"/>
              </a:ext>
            </a:extLst>
          </p:cNvPr>
          <p:cNvSpPr>
            <a:spLocks noGrp="1"/>
          </p:cNvSpPr>
          <p:nvPr>
            <p:ph type="body" sz="quarter" idx="33" hasCustomPrompt="1"/>
          </p:nvPr>
        </p:nvSpPr>
        <p:spPr>
          <a:xfrm>
            <a:off x="4814977" y="3885970"/>
            <a:ext cx="2493032" cy="1824715"/>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Tree>
    <p:extLst>
      <p:ext uri="{BB962C8B-B14F-4D97-AF65-F5344CB8AC3E}">
        <p14:creationId xmlns:p14="http://schemas.microsoft.com/office/powerpoint/2010/main" val="3340707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F8FE0-2E41-8848-9DEA-D02E147BD2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937" y="-38373"/>
            <a:ext cx="12327875" cy="696283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3774535" y="3090316"/>
            <a:ext cx="4642930" cy="697353"/>
          </a:xfrm>
        </p:spPr>
        <p:txBody>
          <a:bodyPr>
            <a:noAutofit/>
          </a:bodyPr>
          <a:lstStyle>
            <a:lvl1pPr marL="0" indent="0" algn="ctr">
              <a:buNone/>
              <a:defRPr sz="5400" b="1" baseline="0">
                <a:solidFill>
                  <a:srgbClr val="A23B23"/>
                </a:solidFill>
                <a:latin typeface="+mn-lt"/>
              </a:defRPr>
            </a:lvl1pPr>
          </a:lstStyle>
          <a:p>
            <a:pPr lvl="0"/>
            <a:r>
              <a:rPr lang="en-US"/>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3774535" y="3818948"/>
            <a:ext cx="4642930" cy="697353"/>
          </a:xfrm>
        </p:spPr>
        <p:txBody>
          <a:bodyPr>
            <a:normAutofit/>
          </a:bodyPr>
          <a:lstStyle>
            <a:lvl1pPr marL="0" indent="0" algn="ctr">
              <a:buNone/>
              <a:defRPr sz="3600">
                <a:solidFill>
                  <a:srgbClr val="60220F"/>
                </a:solidFill>
                <a:latin typeface="+mn-lt"/>
              </a:defRPr>
            </a:lvl1pPr>
          </a:lstStyle>
          <a:p>
            <a:pPr lvl="0"/>
            <a:r>
              <a:rPr lang="en-US"/>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46398" y="0"/>
            <a:ext cx="3699204" cy="2457421"/>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4"/>
          <a:stretch>
            <a:fillRect/>
          </a:stretch>
        </p:blipFill>
        <p:spPr>
          <a:xfrm>
            <a:off x="338141" y="6220971"/>
            <a:ext cx="1840921" cy="411785"/>
          </a:xfrm>
          <a:prstGeom prst="rect">
            <a:avLst/>
          </a:prstGeom>
        </p:spPr>
      </p:pic>
      <p:pic>
        <p:nvPicPr>
          <p:cNvPr id="7" name="Picture 6">
            <a:extLst>
              <a:ext uri="{FF2B5EF4-FFF2-40B4-BE49-F238E27FC236}">
                <a16:creationId xmlns:a16="http://schemas.microsoft.com/office/drawing/2014/main" id="{8AF30132-7C74-314F-9BCC-4ABC0ABC80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62450" y="246729"/>
            <a:ext cx="2629550" cy="357221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B7F17-E7CC-E940-B9CF-F9DA9FC31B7E}"/>
              </a:ext>
            </a:extLst>
          </p:cNvPr>
          <p:cNvSpPr/>
          <p:nvPr userDrawn="1"/>
        </p:nvSpPr>
        <p:spPr>
          <a:xfrm>
            <a:off x="0" y="1245147"/>
            <a:ext cx="12192000" cy="5612853"/>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4441458"/>
          </a:xfrm>
        </p:spPr>
        <p:txBody>
          <a:bodyPr>
            <a:noAutofit/>
          </a:bodyPr>
          <a:lstStyle>
            <a:lvl1pPr marL="0" indent="0" algn="ctr">
              <a:buNone/>
              <a:defRPr sz="30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6361734" cy="914202"/>
          </a:xfrm>
          <a:noFill/>
        </p:spPr>
        <p:txBody>
          <a:bodyPr>
            <a:normAutofit/>
          </a:bodyPr>
          <a:lstStyle>
            <a:lvl1pPr marL="0" indent="0" algn="ctr">
              <a:buNone/>
              <a:defRPr sz="3600" b="0">
                <a:solidFill>
                  <a:srgbClr val="6D6A3A"/>
                </a:solidFill>
                <a:latin typeface="+mn-lt"/>
              </a:defRPr>
            </a:lvl1pPr>
          </a:lstStyle>
          <a:p>
            <a:pPr lvl="0"/>
            <a:r>
              <a:rPr lang="en-US"/>
              <a:t>Laptop Preview</a:t>
            </a:r>
          </a:p>
        </p:txBody>
      </p:sp>
      <p:sp>
        <p:nvSpPr>
          <p:cNvPr id="13" name="TextBox 12">
            <a:extLst>
              <a:ext uri="{FF2B5EF4-FFF2-40B4-BE49-F238E27FC236}">
                <a16:creationId xmlns:a16="http://schemas.microsoft.com/office/drawing/2014/main" id="{5362853E-BA20-BB42-8EDD-BA26E269BB53}"/>
              </a:ext>
            </a:extLst>
          </p:cNvPr>
          <p:cNvSpPr txBox="1"/>
          <p:nvPr userDrawn="1"/>
        </p:nvSpPr>
        <p:spPr>
          <a:xfrm>
            <a:off x="927263"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DBD2DC8B-88B3-5A43-8C49-019A7900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51971" y="6413660"/>
            <a:ext cx="441158" cy="441158"/>
          </a:xfrm>
          <a:prstGeom prst="rect">
            <a:avLst/>
          </a:prstGeom>
        </p:spPr>
      </p:pic>
      <p:pic>
        <p:nvPicPr>
          <p:cNvPr id="19" name="Picture 18">
            <a:extLst>
              <a:ext uri="{FF2B5EF4-FFF2-40B4-BE49-F238E27FC236}">
                <a16:creationId xmlns:a16="http://schemas.microsoft.com/office/drawing/2014/main" id="{E9FD8D32-FEAE-5E4B-B368-DB32B420C7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783661" y="6416842"/>
            <a:ext cx="441158" cy="441158"/>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4436620" y="3403208"/>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4436620" y="4180836"/>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a:t>Text 1</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a:solidFill>
                <a:srgbClr val="414042"/>
              </a:solidFill>
              <a:effectLst/>
              <a:ea typeface="Calibri" panose="020F0502020204030204" pitchFamily="34" charset="0"/>
              <a:cs typeface="Times New Roman" panose="02020603050405020304" pitchFamily="18" charset="0"/>
            </a:endParaRPr>
          </a:p>
          <a:p>
            <a:pPr algn="ctr"/>
            <a:r>
              <a:rPr lang="en-US" sz="800">
                <a:solidFill>
                  <a:srgbClr val="414042"/>
                </a:solidFill>
                <a:effectLst/>
                <a:ea typeface="Calibri" panose="020F0502020204030204" pitchFamily="34" charset="0"/>
                <a:cs typeface="Times New Roman" panose="02020603050405020304" pitchFamily="18" charset="0"/>
              </a:rPr>
              <a:t> </a:t>
            </a:r>
            <a:endParaRPr lang="en-IE" sz="110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a:t>Thank You</a:t>
            </a:r>
          </a:p>
        </p:txBody>
      </p:sp>
      <p:pic>
        <p:nvPicPr>
          <p:cNvPr id="3" name="Picture 2">
            <a:extLst>
              <a:ext uri="{FF2B5EF4-FFF2-40B4-BE49-F238E27FC236}">
                <a16:creationId xmlns:a16="http://schemas.microsoft.com/office/drawing/2014/main" id="{7335EBEC-775B-464C-BD34-9824E3DE74B1}"/>
              </a:ext>
            </a:extLst>
          </p:cNvPr>
          <p:cNvPicPr>
            <a:picLocks noChangeAspect="1"/>
          </p:cNvPicPr>
          <p:nvPr userDrawn="1"/>
        </p:nvPicPr>
        <p:blipFill>
          <a:blip r:embed="rId3"/>
          <a:stretch>
            <a:fillRect/>
          </a:stretch>
        </p:blipFill>
        <p:spPr>
          <a:xfrm>
            <a:off x="5685783" y="2917306"/>
            <a:ext cx="249109" cy="332145"/>
          </a:xfrm>
          <a:prstGeom prst="rect">
            <a:avLst/>
          </a:prstGeom>
        </p:spPr>
      </p:pic>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4"/>
          <a:stretch>
            <a:fillRect/>
          </a:stretch>
        </p:blipFill>
        <p:spPr>
          <a:xfrm>
            <a:off x="5639651" y="4552696"/>
            <a:ext cx="341372" cy="341372"/>
          </a:xfrm>
          <a:prstGeom prst="rect">
            <a:avLst/>
          </a:prstGeom>
        </p:spPr>
      </p:pic>
      <p:pic>
        <p:nvPicPr>
          <p:cNvPr id="6" name="Picture 5">
            <a:extLst>
              <a:ext uri="{FF2B5EF4-FFF2-40B4-BE49-F238E27FC236}">
                <a16:creationId xmlns:a16="http://schemas.microsoft.com/office/drawing/2014/main" id="{F38FB7BA-5944-0743-ACBD-9D1ECB82DF6D}"/>
              </a:ext>
            </a:extLst>
          </p:cNvPr>
          <p:cNvPicPr>
            <a:picLocks noChangeAspect="1"/>
          </p:cNvPicPr>
          <p:nvPr userDrawn="1"/>
        </p:nvPicPr>
        <p:blipFill>
          <a:blip r:embed="rId5"/>
          <a:stretch>
            <a:fillRect/>
          </a:stretch>
        </p:blipFill>
        <p:spPr>
          <a:xfrm>
            <a:off x="5662717" y="3799584"/>
            <a:ext cx="295241" cy="202978"/>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7"/>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8"/>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4250717" y="1545796"/>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5388464" y="1979698"/>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2046063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A23B23"/>
                </a:solidFill>
                <a:latin typeface="+mn-lt"/>
              </a:defRPr>
            </a:lvl1pPr>
          </a:lstStyle>
          <a:p>
            <a:pPr lvl="0"/>
            <a:r>
              <a:rPr lang="en-US"/>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A7BAA2"/>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CDC0BD"/>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151370" y="2999456"/>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6D6A3A"/>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404F2F">
              <a:alpha val="92157"/>
            </a:srgbClr>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A23B23"/>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A7BAA2"/>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6D6A3A"/>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A23B23"/>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CDC0BD"/>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404F2F">
              <a:alpha val="92157"/>
            </a:srgbClr>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5</a:t>
            </a:r>
            <a:endParaRPr lang="en-US"/>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38" name="Text Placeholder 17">
            <a:extLst>
              <a:ext uri="{FF2B5EF4-FFF2-40B4-BE49-F238E27FC236}">
                <a16:creationId xmlns:a16="http://schemas.microsoft.com/office/drawing/2014/main" id="{3122DA98-743A-904B-89D0-4D997514343A}"/>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25" name="Text Placeholder 17">
            <a:extLst>
              <a:ext uri="{FF2B5EF4-FFF2-40B4-BE49-F238E27FC236}">
                <a16:creationId xmlns:a16="http://schemas.microsoft.com/office/drawing/2014/main" id="{57FB0A9E-B78B-8942-9866-8FB15974F24B}"/>
              </a:ext>
            </a:extLst>
          </p:cNvPr>
          <p:cNvSpPr>
            <a:spLocks noGrp="1"/>
          </p:cNvSpPr>
          <p:nvPr>
            <p:ph type="body" sz="quarter" idx="39" hasCustomPrompt="1"/>
          </p:nvPr>
        </p:nvSpPr>
        <p:spPr>
          <a:xfrm>
            <a:off x="8135765" y="248803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27" name="TextBox 26">
            <a:extLst>
              <a:ext uri="{FF2B5EF4-FFF2-40B4-BE49-F238E27FC236}">
                <a16:creationId xmlns:a16="http://schemas.microsoft.com/office/drawing/2014/main" id="{5A2571F4-A2F1-84A8-AED6-22993493035F}"/>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46C415CB-1733-AC41-BF13-2802B43813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30" name="Picture 29">
            <a:extLst>
              <a:ext uri="{FF2B5EF4-FFF2-40B4-BE49-F238E27FC236}">
                <a16:creationId xmlns:a16="http://schemas.microsoft.com/office/drawing/2014/main" id="{1A9ABD70-6E37-BD22-3E19-EB104A2CA0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1" name="Picture 30">
            <a:extLst>
              <a:ext uri="{FF2B5EF4-FFF2-40B4-BE49-F238E27FC236}">
                <a16:creationId xmlns:a16="http://schemas.microsoft.com/office/drawing/2014/main" id="{9C4E65F2-B21C-4484-CC1D-EB446510A439}"/>
              </a:ext>
            </a:extLst>
          </p:cNvPr>
          <p:cNvPicPr>
            <a:picLocks noChangeAspect="1"/>
          </p:cNvPicPr>
          <p:nvPr userDrawn="1"/>
        </p:nvPicPr>
        <p:blipFill>
          <a:blip r:embed="rId3"/>
          <a:stretch>
            <a:fillRect/>
          </a:stretch>
        </p:blipFill>
        <p:spPr>
          <a:xfrm>
            <a:off x="-1" y="4956756"/>
            <a:ext cx="1872867" cy="1901244"/>
          </a:xfrm>
          <a:prstGeom prst="rect">
            <a:avLst/>
          </a:prstGeom>
        </p:spPr>
      </p:pic>
    </p:spTree>
    <p:extLst>
      <p:ext uri="{BB962C8B-B14F-4D97-AF65-F5344CB8AC3E}">
        <p14:creationId xmlns:p14="http://schemas.microsoft.com/office/powerpoint/2010/main" val="2928485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6D6A3A"/>
                </a:solidFill>
                <a:latin typeface="+mn-lt"/>
              </a:defRPr>
            </a:lvl1pPr>
          </a:lstStyle>
          <a:p>
            <a:pPr lvl="0"/>
            <a:r>
              <a:rPr lang="en-US"/>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60220F"/>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a:t>1</a:t>
            </a:r>
          </a:p>
        </p:txBody>
      </p:sp>
      <p:pic>
        <p:nvPicPr>
          <p:cNvPr id="10" name="Picture 9">
            <a:extLst>
              <a:ext uri="{FF2B5EF4-FFF2-40B4-BE49-F238E27FC236}">
                <a16:creationId xmlns:a16="http://schemas.microsoft.com/office/drawing/2014/main" id="{9AD72A0D-16E8-C6B5-50DC-C1B756D7BD27}"/>
              </a:ext>
            </a:extLst>
          </p:cNvPr>
          <p:cNvPicPr>
            <a:picLocks noChangeAspect="1"/>
          </p:cNvPicPr>
          <p:nvPr userDrawn="1"/>
        </p:nvPicPr>
        <p:blipFill>
          <a:blip r:embed="rId2"/>
          <a:stretch>
            <a:fillRect/>
          </a:stretch>
        </p:blipFill>
        <p:spPr>
          <a:xfrm>
            <a:off x="4538932" y="178545"/>
            <a:ext cx="1616007" cy="1662179"/>
          </a:xfrm>
          <a:prstGeom prst="rect">
            <a:avLst/>
          </a:prstGeom>
        </p:spPr>
      </p:pic>
      <p:pic>
        <p:nvPicPr>
          <p:cNvPr id="11" name="Picture 10">
            <a:extLst>
              <a:ext uri="{FF2B5EF4-FFF2-40B4-BE49-F238E27FC236}">
                <a16:creationId xmlns:a16="http://schemas.microsoft.com/office/drawing/2014/main" id="{37712363-36DF-C48B-0BD3-AD8FE5C0EFD4}"/>
              </a:ext>
            </a:extLst>
          </p:cNvPr>
          <p:cNvPicPr>
            <a:picLocks noChangeAspect="1"/>
          </p:cNvPicPr>
          <p:nvPr userDrawn="1"/>
        </p:nvPicPr>
        <p:blipFill>
          <a:blip r:embed="rId3"/>
          <a:stretch>
            <a:fillRect/>
          </a:stretch>
        </p:blipFill>
        <p:spPr>
          <a:xfrm>
            <a:off x="-1" y="4956756"/>
            <a:ext cx="1872867" cy="1901244"/>
          </a:xfrm>
          <a:prstGeom prst="rect">
            <a:avLst/>
          </a:prstGeom>
        </p:spPr>
      </p:pic>
      <p:graphicFrame>
        <p:nvGraphicFramePr>
          <p:cNvPr id="2" name="Object 1">
            <a:extLst>
              <a:ext uri="{FF2B5EF4-FFF2-40B4-BE49-F238E27FC236}">
                <a16:creationId xmlns:a16="http://schemas.microsoft.com/office/drawing/2014/main" id="{BBBF5FF7-2C00-4C6F-55DC-2DE851AF9E5C}"/>
              </a:ext>
            </a:extLst>
          </p:cNvPr>
          <p:cNvGraphicFramePr>
            <a:graphicFrameLocks noChangeAspect="1"/>
          </p:cNvGraphicFramePr>
          <p:nvPr userDrawn="1">
            <p:extLst>
              <p:ext uri="{D42A27DB-BD31-4B8C-83A1-F6EECF244321}">
                <p14:modId xmlns:p14="http://schemas.microsoft.com/office/powerpoint/2010/main" val="42843164"/>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BBBF5FF7-2C00-4C6F-55DC-2DE851AF9E5C}"/>
                          </a:ext>
                        </a:extLst>
                      </p:cNvPr>
                      <p:cNvPicPr/>
                      <p:nvPr/>
                    </p:nvPicPr>
                    <p:blipFill/>
                    <p:spPr>
                      <a:xfrm>
                        <a:off x="2032000" y="719138"/>
                        <a:ext cx="8128000" cy="5418137"/>
                      </a:xfrm>
                      <a:prstGeom prst="rect">
                        <a:avLst/>
                      </a:prstGeom>
                    </p:spPr>
                  </p:pic>
                </p:oleObj>
              </mc:Fallback>
            </mc:AlternateContent>
          </a:graphicData>
        </a:graphic>
      </p:graphicFrame>
    </p:spTree>
    <p:extLst>
      <p:ext uri="{BB962C8B-B14F-4D97-AF65-F5344CB8AC3E}">
        <p14:creationId xmlns:p14="http://schemas.microsoft.com/office/powerpoint/2010/main" val="3550739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864766" y="423423"/>
            <a:ext cx="8917587" cy="857158"/>
          </a:xfrm>
          <a:noFill/>
        </p:spPr>
        <p:txBody>
          <a:bodyPr anchor="t">
            <a:normAutofit/>
          </a:bodyPr>
          <a:lstStyle>
            <a:lvl1pPr marL="0" indent="0" algn="l">
              <a:buNone/>
              <a:defRPr sz="3600" i="0">
                <a:solidFill>
                  <a:srgbClr val="6D6A3A"/>
                </a:solidFill>
                <a:latin typeface="+mn-lt"/>
              </a:defRPr>
            </a:lvl1pPr>
          </a:lstStyle>
          <a:p>
            <a:pPr lvl="0"/>
            <a:r>
              <a:rPr lang="en-US"/>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6096000" y="2066544"/>
            <a:ext cx="0" cy="4239365"/>
          </a:xfrm>
          <a:prstGeom prst="line">
            <a:avLst/>
          </a:prstGeom>
          <a:ln w="12700">
            <a:solidFill>
              <a:srgbClr val="60220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AD72A0D-16E8-C6B5-50DC-C1B756D7BD27}"/>
              </a:ext>
            </a:extLst>
          </p:cNvPr>
          <p:cNvPicPr>
            <a:picLocks noChangeAspect="1"/>
          </p:cNvPicPr>
          <p:nvPr userDrawn="1"/>
        </p:nvPicPr>
        <p:blipFill>
          <a:blip r:embed="rId2"/>
          <a:stretch>
            <a:fillRect/>
          </a:stretch>
        </p:blipFill>
        <p:spPr>
          <a:xfrm>
            <a:off x="10014778" y="153719"/>
            <a:ext cx="1616007" cy="1662179"/>
          </a:xfrm>
          <a:prstGeom prst="rect">
            <a:avLst/>
          </a:prstGeom>
        </p:spPr>
      </p:pic>
      <p:pic>
        <p:nvPicPr>
          <p:cNvPr id="11" name="Picture 10">
            <a:extLst>
              <a:ext uri="{FF2B5EF4-FFF2-40B4-BE49-F238E27FC236}">
                <a16:creationId xmlns:a16="http://schemas.microsoft.com/office/drawing/2014/main" id="{37712363-36DF-C48B-0BD3-AD8FE5C0EFD4}"/>
              </a:ext>
            </a:extLst>
          </p:cNvPr>
          <p:cNvPicPr>
            <a:picLocks noChangeAspect="1"/>
          </p:cNvPicPr>
          <p:nvPr userDrawn="1"/>
        </p:nvPicPr>
        <p:blipFill rotWithShape="1">
          <a:blip r:embed="rId3"/>
          <a:srcRect l="5242" b="12092"/>
          <a:stretch/>
        </p:blipFill>
        <p:spPr>
          <a:xfrm>
            <a:off x="0" y="5186653"/>
            <a:ext cx="1774702" cy="1671347"/>
          </a:xfrm>
          <a:prstGeom prst="rect">
            <a:avLst/>
          </a:prstGeom>
        </p:spPr>
      </p:pic>
      <p:graphicFrame>
        <p:nvGraphicFramePr>
          <p:cNvPr id="2" name="Object 1">
            <a:extLst>
              <a:ext uri="{FF2B5EF4-FFF2-40B4-BE49-F238E27FC236}">
                <a16:creationId xmlns:a16="http://schemas.microsoft.com/office/drawing/2014/main" id="{BBBF5FF7-2C00-4C6F-55DC-2DE851AF9E5C}"/>
              </a:ext>
            </a:extLst>
          </p:cNvPr>
          <p:cNvGraphicFramePr>
            <a:graphicFrameLocks noChangeAspect="1"/>
          </p:cNvGraphicFramePr>
          <p:nvPr userDrawn="1">
            <p:extLst>
              <p:ext uri="{D42A27DB-BD31-4B8C-83A1-F6EECF244321}">
                <p14:modId xmlns:p14="http://schemas.microsoft.com/office/powerpoint/2010/main" val="42843164"/>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BBBF5FF7-2C00-4C6F-55DC-2DE851AF9E5C}"/>
                          </a:ext>
                        </a:extLst>
                      </p:cNvPr>
                      <p:cNvPicPr/>
                      <p:nvPr/>
                    </p:nvPicPr>
                    <p:blipFill/>
                    <p:spPr>
                      <a:xfrm>
                        <a:off x="2032000" y="719138"/>
                        <a:ext cx="8128000" cy="541813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05FCF0CE-50B8-45FE-89F1-62B6589C24D2}"/>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F22F37DB-4DBC-EA65-B860-D260459D0E7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D8147909-F1BD-6D42-24BA-E14615BB419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703774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Kus Kus - Icons">
    <p:spTree>
      <p:nvGrpSpPr>
        <p:cNvPr id="1" name=""/>
        <p:cNvGrpSpPr/>
        <p:nvPr/>
      </p:nvGrpSpPr>
      <p:grpSpPr>
        <a:xfrm>
          <a:off x="0" y="0"/>
          <a:ext cx="0" cy="0"/>
          <a:chOff x="0" y="0"/>
          <a:chExt cx="0" cy="0"/>
        </a:xfrm>
      </p:grpSpPr>
      <p:sp>
        <p:nvSpPr>
          <p:cNvPr id="8" name="Rectangle 7"/>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KUS KUS </a:t>
            </a:r>
            <a:r>
              <a:rPr lang="en-IE" sz="3600" baseline="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chemeClr val="bg1"/>
                </a:solidFill>
                <a:latin typeface="+mn-lt"/>
                <a:ea typeface="Quattrocento Sans"/>
                <a:cs typeface="Quattrocento Sans"/>
                <a:sym typeface="Quattrocento Sans"/>
              </a:rPr>
              <a:t>Isn’t that nice? :)</a:t>
            </a:r>
          </a:p>
        </p:txBody>
      </p:sp>
      <p:sp>
        <p:nvSpPr>
          <p:cNvPr id="9" name="Rectangle 8"/>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0" name="Straight Connector 9"/>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623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www.small-holders.eu</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3"/>
          <a:stretch>
            <a:fillRect/>
          </a:stretch>
        </p:blipFill>
        <p:spPr>
          <a:xfrm>
            <a:off x="5639651" y="4552696"/>
            <a:ext cx="341372" cy="341372"/>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5"/>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6"/>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1164059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7" y="583620"/>
            <a:ext cx="6668505" cy="1384995"/>
          </a:xfrm>
          <a:prstGeom prst="rect">
            <a:avLst/>
          </a:prstGeom>
          <a:ln>
            <a:solidFill>
              <a:srgbClr val="E3E2DB"/>
            </a:solidFill>
          </a:ln>
        </p:spPr>
        <p:txBody>
          <a:bodyPr wrap="square">
            <a:spAutoFit/>
          </a:bodyPr>
          <a:lstStyle/>
          <a:p>
            <a:pPr fontAlgn="base"/>
            <a:r>
              <a:rPr lang="en-US" sz="4000" b="1" i="0" u="none" strike="noStrike" kern="1200" baseline="0">
                <a:solidFill>
                  <a:srgbClr val="E3E2DB"/>
                </a:solidFill>
                <a:effectLst/>
                <a:latin typeface="+mn-lt"/>
                <a:ea typeface="+mn-ea"/>
                <a:cs typeface="+mn-cs"/>
                <a:sym typeface="Quattrocento Sans"/>
              </a:rPr>
              <a:t>Sustainable Smallholders EU</a:t>
            </a:r>
            <a:endParaRPr lang="en-IE" sz="4000" b="1" i="0" u="none" strike="noStrike" kern="1200" baseline="0">
              <a:solidFill>
                <a:srgbClr val="E3E2DB"/>
              </a:solidFill>
              <a:effectLst/>
              <a:latin typeface="+mn-lt"/>
              <a:ea typeface="+mn-ea"/>
              <a:cs typeface="+mn-cs"/>
              <a:sym typeface="Quattrocento Sans"/>
            </a:endParaRPr>
          </a:p>
          <a:p>
            <a:pPr fontAlgn="base"/>
            <a:r>
              <a:rPr lang="en-IE" sz="4400" b="0" i="0" u="none" strike="noStrike" kern="1200" baseline="0">
                <a:solidFill>
                  <a:srgbClr val="E3E2DB"/>
                </a:solidFill>
                <a:effectLst/>
                <a:latin typeface="+mn-lt"/>
                <a:ea typeface="+mn-ea"/>
                <a:cs typeface="+mn-cs"/>
                <a:sym typeface="Quattrocento Sans"/>
              </a:rPr>
              <a:t>FONT TYPEFACE &amp; SIZE</a:t>
            </a:r>
            <a:endParaRPr lang="en-IE" sz="3600" baseline="0">
              <a:solidFill>
                <a:srgbClr val="E3E2DB"/>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E3E2DB"/>
                </a:solidFill>
                <a:effectLst/>
                <a:latin typeface="+mn-lt"/>
                <a:ea typeface="+mn-ea"/>
                <a:cs typeface="+mn-cs"/>
              </a:rPr>
              <a:t>PLEASE</a:t>
            </a:r>
            <a:r>
              <a:rPr lang="en-IE" sz="3000" b="0" i="0" u="none" strike="noStrike" kern="1200" baseline="0">
                <a:solidFill>
                  <a:srgbClr val="E3E2DB"/>
                </a:solidFill>
                <a:effectLst/>
                <a:latin typeface="+mn-lt"/>
                <a:ea typeface="+mn-ea"/>
                <a:cs typeface="+mn-cs"/>
              </a:rPr>
              <a:t> ENSURE TO KEEP FONTS AS PER THE LAYOUT</a:t>
            </a:r>
            <a:endParaRPr lang="en-IE" sz="3000" b="0" i="0" u="none" strike="noStrike" kern="1200">
              <a:solidFill>
                <a:srgbClr val="E3E2DB"/>
              </a:solidFill>
              <a:effectLst/>
              <a:latin typeface="+mn-lt"/>
              <a:ea typeface="+mn-ea"/>
              <a:cs typeface="+mn-cs"/>
            </a:endParaRPr>
          </a:p>
          <a:p>
            <a:pPr fontAlgn="base"/>
            <a:endParaRPr lang="en-IE" sz="3000" b="0" i="0" u="none" strike="noStrike" kern="1200">
              <a:solidFill>
                <a:srgbClr val="E3E2DB"/>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E3E2DB"/>
                </a:solidFill>
                <a:effectLst/>
                <a:latin typeface="+mn-lt"/>
                <a:ea typeface="+mn-ea"/>
                <a:cs typeface="+mn-cs"/>
              </a:rPr>
              <a:t>48 point </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Divider</a:t>
            </a:r>
            <a:r>
              <a:rPr lang="en-IE" sz="3000" b="0" i="0" u="none" strike="noStrike" kern="1200" baseline="0">
                <a:solidFill>
                  <a:srgbClr val="E3E2DB"/>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E3E2DB"/>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36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30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	</a:t>
            </a:r>
            <a:r>
              <a:rPr lang="en-IE" sz="3000" b="0" i="0" u="none" strike="noStrike" kern="1200" baseline="0">
                <a:solidFill>
                  <a:srgbClr val="E3E2DB"/>
                </a:solidFill>
                <a:effectLst/>
                <a:latin typeface="+mn-lt"/>
                <a:ea typeface="+mn-ea"/>
                <a:cs typeface="+mn-cs"/>
              </a:rPr>
              <a:t>       </a:t>
            </a:r>
            <a:r>
              <a:rPr lang="en-IE" sz="3000" b="0" i="0" u="none" strike="noStrike" kern="1200">
                <a:solidFill>
                  <a:srgbClr val="E3E2DB"/>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24 point</a:t>
            </a:r>
            <a:r>
              <a:rPr lang="en-IE" sz="3000" b="0" i="0" u="none" strike="noStrike" kern="1200" baseline="0">
                <a:solidFill>
                  <a:srgbClr val="E3E2DB"/>
                </a:solidFill>
                <a:effectLst/>
                <a:latin typeface="+mn-lt"/>
                <a:ea typeface="+mn-ea"/>
                <a:cs typeface="+mn-cs"/>
              </a:rPr>
              <a:t>  -  </a:t>
            </a:r>
            <a:r>
              <a:rPr lang="en-IE" sz="3000" b="0" i="0" u="none" strike="noStrike" kern="1200" baseline="0">
                <a:solidFill>
                  <a:srgbClr val="E3E2DB"/>
                </a:solidFill>
                <a:effectLst/>
                <a:latin typeface="+mn-lt"/>
                <a:ea typeface="Quattrocento Sans"/>
                <a:cs typeface="Quattrocento Sans"/>
                <a:sym typeface="Quattrocento Sans"/>
              </a:rPr>
              <a:t>Main </a:t>
            </a:r>
            <a:r>
              <a:rPr lang="en-IE" sz="3000" b="0" i="0" u="none" strike="noStrike" kern="1200">
                <a:solidFill>
                  <a:srgbClr val="E3E2DB"/>
                </a:solidFill>
                <a:effectLst/>
                <a:latin typeface="+mn-lt"/>
                <a:ea typeface="+mn-ea"/>
                <a:cs typeface="+mn-cs"/>
              </a:rPr>
              <a:t>Text Body </a:t>
            </a:r>
            <a:endParaRPr lang="en-US" sz="3000">
              <a:solidFill>
                <a:srgbClr val="E3E2DB"/>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a:solidFill>
                  <a:srgbClr val="E3E2DB"/>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E3E2DB"/>
                </a:solidFill>
                <a:effectLst/>
                <a:latin typeface="+mn-lt"/>
                <a:ea typeface="+mn-ea"/>
                <a:cs typeface="+mn-cs"/>
                <a:sym typeface="Quattrocento Sans"/>
              </a:rPr>
              <a:t>Teach Digital </a:t>
            </a:r>
            <a:r>
              <a:rPr lang="en-IE" sz="2400" b="0" i="0" u="none" strike="noStrike" kern="1200" baseline="0">
                <a:solidFill>
                  <a:srgbClr val="E3E2DB"/>
                </a:solidFill>
                <a:effectLst/>
                <a:latin typeface="+mn-lt"/>
                <a:ea typeface="+mn-ea"/>
                <a:cs typeface="+mn-cs"/>
                <a:sym typeface="Quattrocento Sans"/>
              </a:rPr>
              <a:t>PowerPoint is</a:t>
            </a:r>
            <a:r>
              <a:rPr lang="is-IS" sz="2400" b="0" i="0" u="none" strike="noStrike" kern="1200" baseline="0">
                <a:solidFill>
                  <a:srgbClr val="E3E2DB"/>
                </a:solidFill>
                <a:effectLst/>
                <a:latin typeface="+mn-lt"/>
                <a:ea typeface="+mn-ea"/>
                <a:cs typeface="+mn-cs"/>
                <a:sym typeface="Quattrocento Sans"/>
              </a:rPr>
              <a:t>….</a:t>
            </a:r>
            <a:endParaRPr lang="en-IE" sz="2400" b="0" i="0" u="none" strike="noStrike" kern="1200" baseline="0">
              <a:solidFill>
                <a:srgbClr val="E3E2DB"/>
              </a:solidFill>
              <a:effectLst/>
              <a:latin typeface="+mn-lt"/>
              <a:ea typeface="+mn-ea"/>
              <a:cs typeface="+mn-cs"/>
              <a:sym typeface="Quattrocento Sans"/>
            </a:endParaRPr>
          </a:p>
          <a:p>
            <a:pPr fontAlgn="base"/>
            <a:endParaRPr lang="en-IE" sz="2400" b="0" i="0" u="none" strike="noStrike" kern="1200" baseline="0">
              <a:solidFill>
                <a:srgbClr val="E3E2DB"/>
              </a:solidFill>
              <a:effectLst/>
              <a:latin typeface="+mn-lt"/>
              <a:ea typeface="+mn-ea"/>
              <a:cs typeface="+mn-cs"/>
              <a:sym typeface="Quattrocento Sans"/>
            </a:endParaRPr>
          </a:p>
          <a:p>
            <a:pPr fontAlgn="base"/>
            <a:r>
              <a:rPr lang="en-IE" sz="3600" b="1" i="1" baseline="0">
                <a:solidFill>
                  <a:srgbClr val="E3E2DB"/>
                </a:solidFill>
                <a:latin typeface="+mn-lt"/>
                <a:ea typeface="Quattrocento Sans"/>
                <a:cs typeface="Quattrocento Sans"/>
                <a:sym typeface="Quattrocento Sans"/>
              </a:rPr>
              <a:t>Calibri</a:t>
            </a:r>
            <a:endParaRPr lang="en-IE" sz="3600" baseline="0">
              <a:solidFill>
                <a:srgbClr val="E3E2DB"/>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63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A1792-1F1E-1E48-874D-FD908AEA7AB3}"/>
              </a:ext>
            </a:extLst>
          </p:cNvPr>
          <p:cNvPicPr>
            <a:picLocks noChangeAspect="1"/>
          </p:cNvPicPr>
          <p:nvPr userDrawn="1"/>
        </p:nvPicPr>
        <p:blipFill>
          <a:blip r:embed="rId2"/>
          <a:stretch>
            <a:fillRect/>
          </a:stretch>
        </p:blipFill>
        <p:spPr>
          <a:xfrm>
            <a:off x="-1" y="4956756"/>
            <a:ext cx="1872867" cy="1901244"/>
          </a:xfrm>
          <a:prstGeom prst="rect">
            <a:avLst/>
          </a:prstGeom>
        </p:spPr>
      </p:pic>
      <p:sp>
        <p:nvSpPr>
          <p:cNvPr id="10" name="TextBox 9">
            <a:extLst>
              <a:ext uri="{FF2B5EF4-FFF2-40B4-BE49-F238E27FC236}">
                <a16:creationId xmlns:a16="http://schemas.microsoft.com/office/drawing/2014/main" id="{6F5E91B6-3403-7E40-919D-CCD57C73FD4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sp>
        <p:nvSpPr>
          <p:cNvPr id="7" name="Text Placeholder 25">
            <a:extLst>
              <a:ext uri="{FF2B5EF4-FFF2-40B4-BE49-F238E27FC236}">
                <a16:creationId xmlns:a16="http://schemas.microsoft.com/office/drawing/2014/main" id="{676CC838-13B7-FF4B-8221-67FEC196447C}"/>
              </a:ext>
            </a:extLst>
          </p:cNvPr>
          <p:cNvSpPr>
            <a:spLocks noGrp="1"/>
          </p:cNvSpPr>
          <p:nvPr>
            <p:ph type="body" sz="quarter" idx="15" hasCustomPrompt="1"/>
          </p:nvPr>
        </p:nvSpPr>
        <p:spPr>
          <a:xfrm>
            <a:off x="6330341" y="574617"/>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sp>
        <p:nvSpPr>
          <p:cNvPr id="8" name="Text Placeholder 17">
            <a:extLst>
              <a:ext uri="{FF2B5EF4-FFF2-40B4-BE49-F238E27FC236}">
                <a16:creationId xmlns:a16="http://schemas.microsoft.com/office/drawing/2014/main" id="{4B820A72-69B8-4D4C-8385-F041AA1ACE67}"/>
              </a:ext>
            </a:extLst>
          </p:cNvPr>
          <p:cNvSpPr>
            <a:spLocks noGrp="1"/>
          </p:cNvSpPr>
          <p:nvPr>
            <p:ph type="body" sz="quarter" idx="18" hasCustomPrompt="1"/>
          </p:nvPr>
        </p:nvSpPr>
        <p:spPr>
          <a:xfrm>
            <a:off x="750855" y="1583402"/>
            <a:ext cx="4306395" cy="4591442"/>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0035398-B97A-764A-8FE9-557C3798993E}"/>
              </a:ext>
            </a:extLst>
          </p:cNvPr>
          <p:cNvSpPr>
            <a:spLocks noGrp="1"/>
          </p:cNvSpPr>
          <p:nvPr>
            <p:ph type="body" sz="quarter" idx="16" hasCustomPrompt="1"/>
          </p:nvPr>
        </p:nvSpPr>
        <p:spPr>
          <a:xfrm>
            <a:off x="753301" y="656652"/>
            <a:ext cx="4378451" cy="603631"/>
          </a:xfrm>
        </p:spPr>
        <p:txBody>
          <a:bodyPr>
            <a:normAutofit/>
          </a:bodyPr>
          <a:lstStyle>
            <a:lvl1pPr marL="0" indent="0" algn="l">
              <a:buNone/>
              <a:defRPr sz="3600" b="0" i="0">
                <a:solidFill>
                  <a:srgbClr val="A23B23"/>
                </a:solidFill>
                <a:latin typeface="+mn-lt"/>
              </a:defRPr>
            </a:lvl1pPr>
          </a:lstStyle>
          <a:p>
            <a:pPr lvl="0"/>
            <a:r>
              <a:rPr lang="en-US"/>
              <a:t>Contents Slide</a:t>
            </a:r>
          </a:p>
        </p:txBody>
      </p:sp>
      <p:sp>
        <p:nvSpPr>
          <p:cNvPr id="13" name="Text Placeholder 25">
            <a:extLst>
              <a:ext uri="{FF2B5EF4-FFF2-40B4-BE49-F238E27FC236}">
                <a16:creationId xmlns:a16="http://schemas.microsoft.com/office/drawing/2014/main" id="{59E181A3-3C55-AE4C-A954-98A24663B33A}"/>
              </a:ext>
            </a:extLst>
          </p:cNvPr>
          <p:cNvSpPr>
            <a:spLocks noGrp="1"/>
          </p:cNvSpPr>
          <p:nvPr>
            <p:ph type="body" sz="quarter" idx="14" hasCustomPrompt="1"/>
          </p:nvPr>
        </p:nvSpPr>
        <p:spPr>
          <a:xfrm>
            <a:off x="7060250" y="517422"/>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5" name="Picture 4">
            <a:extLst>
              <a:ext uri="{FF2B5EF4-FFF2-40B4-BE49-F238E27FC236}">
                <a16:creationId xmlns:a16="http://schemas.microsoft.com/office/drawing/2014/main" id="{834C01E1-2765-1C48-8293-46FC43D5AF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6BB917BC-6C3B-E648-A3EB-29256A10F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6" name="Text Placeholder 25">
            <a:extLst>
              <a:ext uri="{FF2B5EF4-FFF2-40B4-BE49-F238E27FC236}">
                <a16:creationId xmlns:a16="http://schemas.microsoft.com/office/drawing/2014/main" id="{B6905997-00DD-F740-867C-A1FBAEC83655}"/>
              </a:ext>
            </a:extLst>
          </p:cNvPr>
          <p:cNvSpPr>
            <a:spLocks noGrp="1"/>
          </p:cNvSpPr>
          <p:nvPr>
            <p:ph type="body" sz="quarter" idx="19" hasCustomPrompt="1"/>
          </p:nvPr>
        </p:nvSpPr>
        <p:spPr>
          <a:xfrm>
            <a:off x="6314439" y="154202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sp>
        <p:nvSpPr>
          <p:cNvPr id="17" name="Text Placeholder 25">
            <a:extLst>
              <a:ext uri="{FF2B5EF4-FFF2-40B4-BE49-F238E27FC236}">
                <a16:creationId xmlns:a16="http://schemas.microsoft.com/office/drawing/2014/main" id="{F4542060-3255-E84C-BAB2-B0E5DB2D9F06}"/>
              </a:ext>
            </a:extLst>
          </p:cNvPr>
          <p:cNvSpPr>
            <a:spLocks noGrp="1"/>
          </p:cNvSpPr>
          <p:nvPr>
            <p:ph type="body" sz="quarter" idx="20" hasCustomPrompt="1"/>
          </p:nvPr>
        </p:nvSpPr>
        <p:spPr>
          <a:xfrm>
            <a:off x="7046997" y="1484830"/>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5">
            <a:extLst>
              <a:ext uri="{FF2B5EF4-FFF2-40B4-BE49-F238E27FC236}">
                <a16:creationId xmlns:a16="http://schemas.microsoft.com/office/drawing/2014/main" id="{D3D30582-43F8-F84E-9FCF-DA8612AD70C8}"/>
              </a:ext>
            </a:extLst>
          </p:cNvPr>
          <p:cNvSpPr>
            <a:spLocks noGrp="1"/>
          </p:cNvSpPr>
          <p:nvPr>
            <p:ph type="body" sz="quarter" idx="21" hasCustomPrompt="1"/>
          </p:nvPr>
        </p:nvSpPr>
        <p:spPr>
          <a:xfrm>
            <a:off x="6298536" y="250943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sp>
        <p:nvSpPr>
          <p:cNvPr id="19" name="Text Placeholder 25">
            <a:extLst>
              <a:ext uri="{FF2B5EF4-FFF2-40B4-BE49-F238E27FC236}">
                <a16:creationId xmlns:a16="http://schemas.microsoft.com/office/drawing/2014/main" id="{CC8F4419-5B86-6247-A880-3A5D3B835FB2}"/>
              </a:ext>
            </a:extLst>
          </p:cNvPr>
          <p:cNvSpPr>
            <a:spLocks noGrp="1"/>
          </p:cNvSpPr>
          <p:nvPr>
            <p:ph type="body" sz="quarter" idx="22" hasCustomPrompt="1"/>
          </p:nvPr>
        </p:nvSpPr>
        <p:spPr>
          <a:xfrm>
            <a:off x="7033746" y="2452238"/>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5">
            <a:extLst>
              <a:ext uri="{FF2B5EF4-FFF2-40B4-BE49-F238E27FC236}">
                <a16:creationId xmlns:a16="http://schemas.microsoft.com/office/drawing/2014/main" id="{E87691B1-111B-AF4D-9A7B-C4A14CFC3C06}"/>
              </a:ext>
            </a:extLst>
          </p:cNvPr>
          <p:cNvSpPr>
            <a:spLocks noGrp="1"/>
          </p:cNvSpPr>
          <p:nvPr>
            <p:ph type="body" sz="quarter" idx="23" hasCustomPrompt="1"/>
          </p:nvPr>
        </p:nvSpPr>
        <p:spPr>
          <a:xfrm>
            <a:off x="6282633" y="3476841"/>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4</a:t>
            </a:r>
          </a:p>
        </p:txBody>
      </p:sp>
      <p:sp>
        <p:nvSpPr>
          <p:cNvPr id="21" name="Text Placeholder 25">
            <a:extLst>
              <a:ext uri="{FF2B5EF4-FFF2-40B4-BE49-F238E27FC236}">
                <a16:creationId xmlns:a16="http://schemas.microsoft.com/office/drawing/2014/main" id="{7E143A14-CD74-1A4C-8AD8-70662B8B1DB7}"/>
              </a:ext>
            </a:extLst>
          </p:cNvPr>
          <p:cNvSpPr>
            <a:spLocks noGrp="1"/>
          </p:cNvSpPr>
          <p:nvPr>
            <p:ph type="body" sz="quarter" idx="24" hasCustomPrompt="1"/>
          </p:nvPr>
        </p:nvSpPr>
        <p:spPr>
          <a:xfrm>
            <a:off x="7020493" y="3419646"/>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2" name="Text Placeholder 25">
            <a:extLst>
              <a:ext uri="{FF2B5EF4-FFF2-40B4-BE49-F238E27FC236}">
                <a16:creationId xmlns:a16="http://schemas.microsoft.com/office/drawing/2014/main" id="{C637FD0A-6E13-C84D-8485-0FEE4ABDBCE7}"/>
              </a:ext>
            </a:extLst>
          </p:cNvPr>
          <p:cNvSpPr>
            <a:spLocks noGrp="1"/>
          </p:cNvSpPr>
          <p:nvPr>
            <p:ph type="body" sz="quarter" idx="25" hasCustomPrompt="1"/>
          </p:nvPr>
        </p:nvSpPr>
        <p:spPr>
          <a:xfrm>
            <a:off x="6266730" y="4444252"/>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5</a:t>
            </a:r>
          </a:p>
        </p:txBody>
      </p:sp>
      <p:sp>
        <p:nvSpPr>
          <p:cNvPr id="23" name="Text Placeholder 25">
            <a:extLst>
              <a:ext uri="{FF2B5EF4-FFF2-40B4-BE49-F238E27FC236}">
                <a16:creationId xmlns:a16="http://schemas.microsoft.com/office/drawing/2014/main" id="{35C54625-7275-114E-AF90-8E5BADDEDFF0}"/>
              </a:ext>
            </a:extLst>
          </p:cNvPr>
          <p:cNvSpPr>
            <a:spLocks noGrp="1"/>
          </p:cNvSpPr>
          <p:nvPr>
            <p:ph type="body" sz="quarter" idx="26" hasCustomPrompt="1"/>
          </p:nvPr>
        </p:nvSpPr>
        <p:spPr>
          <a:xfrm>
            <a:off x="6993989" y="438705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4" name="Text Placeholder 25">
            <a:extLst>
              <a:ext uri="{FF2B5EF4-FFF2-40B4-BE49-F238E27FC236}">
                <a16:creationId xmlns:a16="http://schemas.microsoft.com/office/drawing/2014/main" id="{69AF7293-8ED7-A54D-B260-97E00FD0302F}"/>
              </a:ext>
            </a:extLst>
          </p:cNvPr>
          <p:cNvSpPr>
            <a:spLocks noGrp="1"/>
          </p:cNvSpPr>
          <p:nvPr>
            <p:ph type="body" sz="quarter" idx="27" hasCustomPrompt="1"/>
          </p:nvPr>
        </p:nvSpPr>
        <p:spPr>
          <a:xfrm>
            <a:off x="6250827" y="5411659"/>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6</a:t>
            </a:r>
          </a:p>
        </p:txBody>
      </p:sp>
      <p:sp>
        <p:nvSpPr>
          <p:cNvPr id="25" name="Text Placeholder 25">
            <a:extLst>
              <a:ext uri="{FF2B5EF4-FFF2-40B4-BE49-F238E27FC236}">
                <a16:creationId xmlns:a16="http://schemas.microsoft.com/office/drawing/2014/main" id="{4E8B211D-78B3-9C48-A25F-261367D9F014}"/>
              </a:ext>
            </a:extLst>
          </p:cNvPr>
          <p:cNvSpPr>
            <a:spLocks noGrp="1"/>
          </p:cNvSpPr>
          <p:nvPr>
            <p:ph type="body" sz="quarter" idx="28" hasCustomPrompt="1"/>
          </p:nvPr>
        </p:nvSpPr>
        <p:spPr>
          <a:xfrm>
            <a:off x="6980736" y="535446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96190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rgbClr val="E3E2DB"/>
                </a:solidFill>
                <a:latin typeface="+mn-lt"/>
                <a:ea typeface="Quattrocento Sans"/>
                <a:cs typeface="Quattrocento Sans"/>
                <a:sym typeface="Quattrocento Sans"/>
              </a:rPr>
              <a:t>ICONS</a:t>
            </a:r>
            <a:r>
              <a:rPr lang="en-IE" sz="3600" baseline="0">
                <a:solidFill>
                  <a:srgbClr val="E3E2DB"/>
                </a:solidFill>
                <a:latin typeface="+mn-lt"/>
                <a:ea typeface="Quattrocento Sans"/>
                <a:cs typeface="Quattrocento Sans"/>
                <a:sym typeface="Quattrocento Sans"/>
              </a:rPr>
              <a:t> WHICH CAN BE USED WITHIN THE </a:t>
            </a:r>
            <a:r>
              <a:rPr lang="en-IE" sz="3000" b="1" baseline="0">
                <a:solidFill>
                  <a:srgbClr val="E3E2DB"/>
                </a:solidFill>
                <a:latin typeface="+mn-lt"/>
                <a:ea typeface="Quattrocento Sans"/>
                <a:cs typeface="Quattrocento Sans"/>
                <a:sym typeface="Quattrocento Sans"/>
              </a:rPr>
              <a:t>Sustainable </a:t>
            </a:r>
          </a:p>
          <a:p>
            <a:pPr marL="0" lvl="0" indent="0" algn="l" rtl="0">
              <a:spcBef>
                <a:spcPts val="0"/>
              </a:spcBef>
              <a:spcAft>
                <a:spcPts val="0"/>
              </a:spcAft>
              <a:buClr>
                <a:schemeClr val="dk1"/>
              </a:buClr>
              <a:buSzPts val="1100"/>
              <a:buFont typeface="Arial"/>
              <a:buNone/>
            </a:pPr>
            <a:r>
              <a:rPr lang="en-IE" sz="3000" b="1" baseline="0">
                <a:solidFill>
                  <a:srgbClr val="E3E2DB"/>
                </a:solidFill>
                <a:latin typeface="+mn-lt"/>
                <a:ea typeface="Quattrocento Sans"/>
                <a:cs typeface="Quattrocento Sans"/>
                <a:sym typeface="Quattrocento Sans"/>
              </a:rPr>
              <a:t>Smallholders EU</a:t>
            </a:r>
          </a:p>
          <a:p>
            <a:pPr marL="0" lvl="0" indent="0" algn="l" rtl="0">
              <a:spcBef>
                <a:spcPts val="0"/>
              </a:spcBef>
              <a:spcAft>
                <a:spcPts val="0"/>
              </a:spcAft>
              <a:buClr>
                <a:schemeClr val="dk1"/>
              </a:buClr>
              <a:buSzPts val="1100"/>
              <a:buFont typeface="Arial"/>
              <a:buNone/>
            </a:pPr>
            <a:r>
              <a:rPr lang="en-IE" sz="3600" baseline="0">
                <a:solidFill>
                  <a:srgbClr val="E3E2DB"/>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rgbClr val="E3E2DB"/>
                </a:solidFill>
                <a:latin typeface="+mn-lt"/>
                <a:ea typeface="Quattrocento Sans"/>
                <a:cs typeface="Quattrocento Sans"/>
                <a:sym typeface="Quattrocento Sans"/>
              </a:rPr>
              <a:t>Resize them without losing quality.</a:t>
            </a:r>
            <a:r>
              <a:rPr lang="en-IE" sz="2400" i="1" baseline="0">
                <a:solidFill>
                  <a:srgbClr val="E3E2DB"/>
                </a:solidFill>
                <a:latin typeface="+mn-lt"/>
                <a:ea typeface="Quattrocento Sans"/>
                <a:cs typeface="Quattrocento Sans"/>
                <a:sym typeface="Quattrocento Sans"/>
              </a:rPr>
              <a:t> </a:t>
            </a:r>
            <a:r>
              <a:rPr lang="en-IE" sz="2400" i="1">
                <a:solidFill>
                  <a:srgbClr val="E3E2DB"/>
                </a:solidFill>
                <a:latin typeface="+mn-lt"/>
                <a:ea typeface="Quattrocento Sans"/>
                <a:cs typeface="Quattrocento Sans"/>
                <a:sym typeface="Quattrocento Sans"/>
              </a:rPr>
              <a:t> Change line colour, width and style.</a:t>
            </a:r>
            <a:r>
              <a:rPr lang="en-IE" sz="2400" i="1" baseline="0">
                <a:solidFill>
                  <a:srgbClr val="E3E2DB"/>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rgbClr val="E3E2DB"/>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086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F8FE0-2E41-8848-9DEA-D02E147BD2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937" y="-38373"/>
            <a:ext cx="12327875" cy="696283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3774535" y="3090316"/>
            <a:ext cx="4642930" cy="697353"/>
          </a:xfrm>
        </p:spPr>
        <p:txBody>
          <a:bodyPr>
            <a:noAutofit/>
          </a:bodyPr>
          <a:lstStyle>
            <a:lvl1pPr marL="0" indent="0" algn="ctr">
              <a:buNone/>
              <a:defRPr sz="5400" b="1" baseline="0">
                <a:solidFill>
                  <a:srgbClr val="A23B23"/>
                </a:solidFill>
                <a:latin typeface="+mn-lt"/>
              </a:defRPr>
            </a:lvl1pPr>
          </a:lstStyle>
          <a:p>
            <a:pPr lvl="0"/>
            <a:r>
              <a:rPr lang="en-US"/>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3774535" y="3818948"/>
            <a:ext cx="4642930" cy="697353"/>
          </a:xfrm>
        </p:spPr>
        <p:txBody>
          <a:bodyPr>
            <a:normAutofit/>
          </a:bodyPr>
          <a:lstStyle>
            <a:lvl1pPr marL="0" indent="0" algn="ctr">
              <a:buNone/>
              <a:defRPr sz="3600">
                <a:solidFill>
                  <a:srgbClr val="60220F"/>
                </a:solidFill>
                <a:latin typeface="+mn-lt"/>
              </a:defRPr>
            </a:lvl1pPr>
          </a:lstStyle>
          <a:p>
            <a:pPr lvl="0"/>
            <a:r>
              <a:rPr lang="en-US"/>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46398" y="0"/>
            <a:ext cx="3699204" cy="2457421"/>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4"/>
          <a:stretch>
            <a:fillRect/>
          </a:stretch>
        </p:blipFill>
        <p:spPr>
          <a:xfrm>
            <a:off x="338141" y="6220971"/>
            <a:ext cx="1840921" cy="411785"/>
          </a:xfrm>
          <a:prstGeom prst="rect">
            <a:avLst/>
          </a:prstGeom>
        </p:spPr>
      </p:pic>
      <p:pic>
        <p:nvPicPr>
          <p:cNvPr id="7" name="Picture 6">
            <a:extLst>
              <a:ext uri="{FF2B5EF4-FFF2-40B4-BE49-F238E27FC236}">
                <a16:creationId xmlns:a16="http://schemas.microsoft.com/office/drawing/2014/main" id="{8AF30132-7C74-314F-9BCC-4ABC0ABC80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62450" y="246729"/>
            <a:ext cx="2629550" cy="3572219"/>
          </a:xfrm>
          <a:prstGeom prst="rect">
            <a:avLst/>
          </a:prstGeom>
        </p:spPr>
      </p:pic>
    </p:spTree>
    <p:extLst>
      <p:ext uri="{BB962C8B-B14F-4D97-AF65-F5344CB8AC3E}">
        <p14:creationId xmlns:p14="http://schemas.microsoft.com/office/powerpoint/2010/main" val="904589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A1792-1F1E-1E48-874D-FD908AEA7AB3}"/>
              </a:ext>
            </a:extLst>
          </p:cNvPr>
          <p:cNvPicPr>
            <a:picLocks noChangeAspect="1"/>
          </p:cNvPicPr>
          <p:nvPr userDrawn="1"/>
        </p:nvPicPr>
        <p:blipFill>
          <a:blip r:embed="rId2"/>
          <a:stretch>
            <a:fillRect/>
          </a:stretch>
        </p:blipFill>
        <p:spPr>
          <a:xfrm>
            <a:off x="-1" y="4956756"/>
            <a:ext cx="1872867" cy="1901244"/>
          </a:xfrm>
          <a:prstGeom prst="rect">
            <a:avLst/>
          </a:prstGeom>
        </p:spPr>
      </p:pic>
      <p:sp>
        <p:nvSpPr>
          <p:cNvPr id="10" name="TextBox 9">
            <a:extLst>
              <a:ext uri="{FF2B5EF4-FFF2-40B4-BE49-F238E27FC236}">
                <a16:creationId xmlns:a16="http://schemas.microsoft.com/office/drawing/2014/main" id="{6F5E91B6-3403-7E40-919D-CCD57C73FD4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sp>
        <p:nvSpPr>
          <p:cNvPr id="7" name="Text Placeholder 25">
            <a:extLst>
              <a:ext uri="{FF2B5EF4-FFF2-40B4-BE49-F238E27FC236}">
                <a16:creationId xmlns:a16="http://schemas.microsoft.com/office/drawing/2014/main" id="{676CC838-13B7-FF4B-8221-67FEC196447C}"/>
              </a:ext>
            </a:extLst>
          </p:cNvPr>
          <p:cNvSpPr>
            <a:spLocks noGrp="1"/>
          </p:cNvSpPr>
          <p:nvPr>
            <p:ph type="body" sz="quarter" idx="15" hasCustomPrompt="1"/>
          </p:nvPr>
        </p:nvSpPr>
        <p:spPr>
          <a:xfrm>
            <a:off x="6330341" y="574617"/>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sp>
        <p:nvSpPr>
          <p:cNvPr id="8" name="Text Placeholder 17">
            <a:extLst>
              <a:ext uri="{FF2B5EF4-FFF2-40B4-BE49-F238E27FC236}">
                <a16:creationId xmlns:a16="http://schemas.microsoft.com/office/drawing/2014/main" id="{4B820A72-69B8-4D4C-8385-F041AA1ACE67}"/>
              </a:ext>
            </a:extLst>
          </p:cNvPr>
          <p:cNvSpPr>
            <a:spLocks noGrp="1"/>
          </p:cNvSpPr>
          <p:nvPr>
            <p:ph type="body" sz="quarter" idx="18" hasCustomPrompt="1"/>
          </p:nvPr>
        </p:nvSpPr>
        <p:spPr>
          <a:xfrm>
            <a:off x="750855" y="1583402"/>
            <a:ext cx="4306395" cy="4591442"/>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0035398-B97A-764A-8FE9-557C3798993E}"/>
              </a:ext>
            </a:extLst>
          </p:cNvPr>
          <p:cNvSpPr>
            <a:spLocks noGrp="1"/>
          </p:cNvSpPr>
          <p:nvPr>
            <p:ph type="body" sz="quarter" idx="16" hasCustomPrompt="1"/>
          </p:nvPr>
        </p:nvSpPr>
        <p:spPr>
          <a:xfrm>
            <a:off x="753301" y="656652"/>
            <a:ext cx="4378451" cy="603631"/>
          </a:xfrm>
        </p:spPr>
        <p:txBody>
          <a:bodyPr>
            <a:normAutofit/>
          </a:bodyPr>
          <a:lstStyle>
            <a:lvl1pPr marL="0" indent="0" algn="l">
              <a:buNone/>
              <a:defRPr sz="3600" b="0" i="0">
                <a:solidFill>
                  <a:srgbClr val="A23B23"/>
                </a:solidFill>
                <a:latin typeface="+mn-lt"/>
              </a:defRPr>
            </a:lvl1pPr>
          </a:lstStyle>
          <a:p>
            <a:pPr lvl="0"/>
            <a:r>
              <a:rPr lang="en-US"/>
              <a:t>Contents Slide</a:t>
            </a:r>
          </a:p>
        </p:txBody>
      </p:sp>
      <p:sp>
        <p:nvSpPr>
          <p:cNvPr id="13" name="Text Placeholder 25">
            <a:extLst>
              <a:ext uri="{FF2B5EF4-FFF2-40B4-BE49-F238E27FC236}">
                <a16:creationId xmlns:a16="http://schemas.microsoft.com/office/drawing/2014/main" id="{59E181A3-3C55-AE4C-A954-98A24663B33A}"/>
              </a:ext>
            </a:extLst>
          </p:cNvPr>
          <p:cNvSpPr>
            <a:spLocks noGrp="1"/>
          </p:cNvSpPr>
          <p:nvPr>
            <p:ph type="body" sz="quarter" idx="14" hasCustomPrompt="1"/>
          </p:nvPr>
        </p:nvSpPr>
        <p:spPr>
          <a:xfrm>
            <a:off x="7060250" y="517422"/>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5" name="Picture 4">
            <a:extLst>
              <a:ext uri="{FF2B5EF4-FFF2-40B4-BE49-F238E27FC236}">
                <a16:creationId xmlns:a16="http://schemas.microsoft.com/office/drawing/2014/main" id="{834C01E1-2765-1C48-8293-46FC43D5AF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6BB917BC-6C3B-E648-A3EB-29256A10F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6" name="Text Placeholder 25">
            <a:extLst>
              <a:ext uri="{FF2B5EF4-FFF2-40B4-BE49-F238E27FC236}">
                <a16:creationId xmlns:a16="http://schemas.microsoft.com/office/drawing/2014/main" id="{B6905997-00DD-F740-867C-A1FBAEC83655}"/>
              </a:ext>
            </a:extLst>
          </p:cNvPr>
          <p:cNvSpPr>
            <a:spLocks noGrp="1"/>
          </p:cNvSpPr>
          <p:nvPr>
            <p:ph type="body" sz="quarter" idx="19" hasCustomPrompt="1"/>
          </p:nvPr>
        </p:nvSpPr>
        <p:spPr>
          <a:xfrm>
            <a:off x="6314439" y="154202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sp>
        <p:nvSpPr>
          <p:cNvPr id="17" name="Text Placeholder 25">
            <a:extLst>
              <a:ext uri="{FF2B5EF4-FFF2-40B4-BE49-F238E27FC236}">
                <a16:creationId xmlns:a16="http://schemas.microsoft.com/office/drawing/2014/main" id="{F4542060-3255-E84C-BAB2-B0E5DB2D9F06}"/>
              </a:ext>
            </a:extLst>
          </p:cNvPr>
          <p:cNvSpPr>
            <a:spLocks noGrp="1"/>
          </p:cNvSpPr>
          <p:nvPr>
            <p:ph type="body" sz="quarter" idx="20" hasCustomPrompt="1"/>
          </p:nvPr>
        </p:nvSpPr>
        <p:spPr>
          <a:xfrm>
            <a:off x="7046997" y="1484830"/>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5">
            <a:extLst>
              <a:ext uri="{FF2B5EF4-FFF2-40B4-BE49-F238E27FC236}">
                <a16:creationId xmlns:a16="http://schemas.microsoft.com/office/drawing/2014/main" id="{D3D30582-43F8-F84E-9FCF-DA8612AD70C8}"/>
              </a:ext>
            </a:extLst>
          </p:cNvPr>
          <p:cNvSpPr>
            <a:spLocks noGrp="1"/>
          </p:cNvSpPr>
          <p:nvPr>
            <p:ph type="body" sz="quarter" idx="21" hasCustomPrompt="1"/>
          </p:nvPr>
        </p:nvSpPr>
        <p:spPr>
          <a:xfrm>
            <a:off x="6298536" y="250943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sp>
        <p:nvSpPr>
          <p:cNvPr id="19" name="Text Placeholder 25">
            <a:extLst>
              <a:ext uri="{FF2B5EF4-FFF2-40B4-BE49-F238E27FC236}">
                <a16:creationId xmlns:a16="http://schemas.microsoft.com/office/drawing/2014/main" id="{CC8F4419-5B86-6247-A880-3A5D3B835FB2}"/>
              </a:ext>
            </a:extLst>
          </p:cNvPr>
          <p:cNvSpPr>
            <a:spLocks noGrp="1"/>
          </p:cNvSpPr>
          <p:nvPr>
            <p:ph type="body" sz="quarter" idx="22" hasCustomPrompt="1"/>
          </p:nvPr>
        </p:nvSpPr>
        <p:spPr>
          <a:xfrm>
            <a:off x="7033746" y="2452238"/>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5">
            <a:extLst>
              <a:ext uri="{FF2B5EF4-FFF2-40B4-BE49-F238E27FC236}">
                <a16:creationId xmlns:a16="http://schemas.microsoft.com/office/drawing/2014/main" id="{E87691B1-111B-AF4D-9A7B-C4A14CFC3C06}"/>
              </a:ext>
            </a:extLst>
          </p:cNvPr>
          <p:cNvSpPr>
            <a:spLocks noGrp="1"/>
          </p:cNvSpPr>
          <p:nvPr>
            <p:ph type="body" sz="quarter" idx="23" hasCustomPrompt="1"/>
          </p:nvPr>
        </p:nvSpPr>
        <p:spPr>
          <a:xfrm>
            <a:off x="6282633" y="3476841"/>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4</a:t>
            </a:r>
          </a:p>
        </p:txBody>
      </p:sp>
      <p:sp>
        <p:nvSpPr>
          <p:cNvPr id="21" name="Text Placeholder 25">
            <a:extLst>
              <a:ext uri="{FF2B5EF4-FFF2-40B4-BE49-F238E27FC236}">
                <a16:creationId xmlns:a16="http://schemas.microsoft.com/office/drawing/2014/main" id="{7E143A14-CD74-1A4C-8AD8-70662B8B1DB7}"/>
              </a:ext>
            </a:extLst>
          </p:cNvPr>
          <p:cNvSpPr>
            <a:spLocks noGrp="1"/>
          </p:cNvSpPr>
          <p:nvPr>
            <p:ph type="body" sz="quarter" idx="24" hasCustomPrompt="1"/>
          </p:nvPr>
        </p:nvSpPr>
        <p:spPr>
          <a:xfrm>
            <a:off x="7020493" y="3419646"/>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2" name="Text Placeholder 25">
            <a:extLst>
              <a:ext uri="{FF2B5EF4-FFF2-40B4-BE49-F238E27FC236}">
                <a16:creationId xmlns:a16="http://schemas.microsoft.com/office/drawing/2014/main" id="{C637FD0A-6E13-C84D-8485-0FEE4ABDBCE7}"/>
              </a:ext>
            </a:extLst>
          </p:cNvPr>
          <p:cNvSpPr>
            <a:spLocks noGrp="1"/>
          </p:cNvSpPr>
          <p:nvPr>
            <p:ph type="body" sz="quarter" idx="25" hasCustomPrompt="1"/>
          </p:nvPr>
        </p:nvSpPr>
        <p:spPr>
          <a:xfrm>
            <a:off x="6266730" y="4444252"/>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5</a:t>
            </a:r>
          </a:p>
        </p:txBody>
      </p:sp>
      <p:sp>
        <p:nvSpPr>
          <p:cNvPr id="23" name="Text Placeholder 25">
            <a:extLst>
              <a:ext uri="{FF2B5EF4-FFF2-40B4-BE49-F238E27FC236}">
                <a16:creationId xmlns:a16="http://schemas.microsoft.com/office/drawing/2014/main" id="{35C54625-7275-114E-AF90-8E5BADDEDFF0}"/>
              </a:ext>
            </a:extLst>
          </p:cNvPr>
          <p:cNvSpPr>
            <a:spLocks noGrp="1"/>
          </p:cNvSpPr>
          <p:nvPr>
            <p:ph type="body" sz="quarter" idx="26" hasCustomPrompt="1"/>
          </p:nvPr>
        </p:nvSpPr>
        <p:spPr>
          <a:xfrm>
            <a:off x="6993989" y="438705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4" name="Text Placeholder 25">
            <a:extLst>
              <a:ext uri="{FF2B5EF4-FFF2-40B4-BE49-F238E27FC236}">
                <a16:creationId xmlns:a16="http://schemas.microsoft.com/office/drawing/2014/main" id="{69AF7293-8ED7-A54D-B260-97E00FD0302F}"/>
              </a:ext>
            </a:extLst>
          </p:cNvPr>
          <p:cNvSpPr>
            <a:spLocks noGrp="1"/>
          </p:cNvSpPr>
          <p:nvPr>
            <p:ph type="body" sz="quarter" idx="27" hasCustomPrompt="1"/>
          </p:nvPr>
        </p:nvSpPr>
        <p:spPr>
          <a:xfrm>
            <a:off x="6250827" y="5411659"/>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6</a:t>
            </a:r>
          </a:p>
        </p:txBody>
      </p:sp>
      <p:sp>
        <p:nvSpPr>
          <p:cNvPr id="25" name="Text Placeholder 25">
            <a:extLst>
              <a:ext uri="{FF2B5EF4-FFF2-40B4-BE49-F238E27FC236}">
                <a16:creationId xmlns:a16="http://schemas.microsoft.com/office/drawing/2014/main" id="{4E8B211D-78B3-9C48-A25F-261367D9F014}"/>
              </a:ext>
            </a:extLst>
          </p:cNvPr>
          <p:cNvSpPr>
            <a:spLocks noGrp="1"/>
          </p:cNvSpPr>
          <p:nvPr>
            <p:ph type="body" sz="quarter" idx="28" hasCustomPrompt="1"/>
          </p:nvPr>
        </p:nvSpPr>
        <p:spPr>
          <a:xfrm>
            <a:off x="6980736" y="535446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3525329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39180-7488-C94B-BC0C-C1B0E7D7F378}"/>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TextBox 14">
            <a:extLst>
              <a:ext uri="{FF2B5EF4-FFF2-40B4-BE49-F238E27FC236}">
                <a16:creationId xmlns:a16="http://schemas.microsoft.com/office/drawing/2014/main" id="{072E4480-FDAF-9B46-99B3-998EF3805AEC}"/>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BA43C0C-A74D-C246-BE0A-BEF4B7531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8" name="Picture 17">
            <a:extLst>
              <a:ext uri="{FF2B5EF4-FFF2-40B4-BE49-F238E27FC236}">
                <a16:creationId xmlns:a16="http://schemas.microsoft.com/office/drawing/2014/main" id="{50119A42-A92D-F343-88D1-B8EF030FA7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277806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625127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5572474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0026" y="0"/>
            <a:ext cx="4851974"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20225655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0"/>
            <a:ext cx="4851973"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02</a:t>
            </a:r>
          </a:p>
        </p:txBody>
      </p:sp>
    </p:spTree>
    <p:extLst>
      <p:ext uri="{BB962C8B-B14F-4D97-AF65-F5344CB8AC3E}">
        <p14:creationId xmlns:p14="http://schemas.microsoft.com/office/powerpoint/2010/main" val="985750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1"/>
            <a:ext cx="4851973" cy="6857998"/>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03</a:t>
            </a:r>
          </a:p>
        </p:txBody>
      </p:sp>
    </p:spTree>
    <p:extLst>
      <p:ext uri="{BB962C8B-B14F-4D97-AF65-F5344CB8AC3E}">
        <p14:creationId xmlns:p14="http://schemas.microsoft.com/office/powerpoint/2010/main" val="1839106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165373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39180-7488-C94B-BC0C-C1B0E7D7F378}"/>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TextBox 14">
            <a:extLst>
              <a:ext uri="{FF2B5EF4-FFF2-40B4-BE49-F238E27FC236}">
                <a16:creationId xmlns:a16="http://schemas.microsoft.com/office/drawing/2014/main" id="{072E4480-FDAF-9B46-99B3-998EF3805AEC}"/>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BA43C0C-A74D-C246-BE0A-BEF4B7531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8" name="Picture 17">
            <a:extLst>
              <a:ext uri="{FF2B5EF4-FFF2-40B4-BE49-F238E27FC236}">
                <a16:creationId xmlns:a16="http://schemas.microsoft.com/office/drawing/2014/main" id="{50119A42-A92D-F343-88D1-B8EF030FA7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996518"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996518" y="0"/>
            <a:ext cx="4195482"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1340600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812884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845623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942149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0500025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6096000" y="-1"/>
            <a:ext cx="612175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6420678" y="1112738"/>
            <a:ext cx="5562093"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6" y="309492"/>
            <a:ext cx="5233294" cy="1331796"/>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52182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40682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3412" y="6416843"/>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419621" y="6413660"/>
            <a:ext cx="441158" cy="441158"/>
          </a:xfrm>
          <a:prstGeom prst="rect">
            <a:avLst/>
          </a:prstGeom>
        </p:spPr>
      </p:pic>
    </p:spTree>
    <p:extLst>
      <p:ext uri="{BB962C8B-B14F-4D97-AF65-F5344CB8AC3E}">
        <p14:creationId xmlns:p14="http://schemas.microsoft.com/office/powerpoint/2010/main" val="1918448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0445558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8756588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6D6A3A"/>
                </a:solidFill>
                <a:latin typeface="+mn-lt"/>
              </a:defRPr>
            </a:lvl1pPr>
          </a:lstStyle>
          <a:p>
            <a:pPr lvl="0"/>
            <a:r>
              <a:rPr lang="en-US"/>
              <a:t>02</a:t>
            </a:r>
          </a:p>
        </p:txBody>
      </p:sp>
    </p:spTree>
    <p:extLst>
      <p:ext uri="{BB962C8B-B14F-4D97-AF65-F5344CB8AC3E}">
        <p14:creationId xmlns:p14="http://schemas.microsoft.com/office/powerpoint/2010/main" val="12855670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404F2F"/>
                </a:solidFill>
                <a:latin typeface="+mn-lt"/>
              </a:defRPr>
            </a:lvl1pPr>
          </a:lstStyle>
          <a:p>
            <a:pPr lvl="0"/>
            <a:r>
              <a:rPr lang="en-US"/>
              <a:t>03</a:t>
            </a:r>
          </a:p>
        </p:txBody>
      </p:sp>
    </p:spTree>
    <p:extLst>
      <p:ext uri="{BB962C8B-B14F-4D97-AF65-F5344CB8AC3E}">
        <p14:creationId xmlns:p14="http://schemas.microsoft.com/office/powerpoint/2010/main" val="1058075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921443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2" name="Picture Placeholder 23">
            <a:extLst>
              <a:ext uri="{FF2B5EF4-FFF2-40B4-BE49-F238E27FC236}">
                <a16:creationId xmlns:a16="http://schemas.microsoft.com/office/drawing/2014/main" id="{2F2018B5-F1BE-404F-AFAA-525BA50BEA62}"/>
              </a:ext>
            </a:extLst>
          </p:cNvPr>
          <p:cNvSpPr>
            <a:spLocks noGrp="1"/>
          </p:cNvSpPr>
          <p:nvPr>
            <p:ph type="pic" sz="quarter" idx="10"/>
          </p:nvPr>
        </p:nvSpPr>
        <p:spPr>
          <a:xfrm>
            <a:off x="1179684" y="2215451"/>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3" name="Picture Placeholder 23">
            <a:extLst>
              <a:ext uri="{FF2B5EF4-FFF2-40B4-BE49-F238E27FC236}">
                <a16:creationId xmlns:a16="http://schemas.microsoft.com/office/drawing/2014/main" id="{5FE3C8CA-A3ED-AA41-8BE0-7F0C69BD9453}"/>
              </a:ext>
            </a:extLst>
          </p:cNvPr>
          <p:cNvSpPr>
            <a:spLocks noGrp="1"/>
          </p:cNvSpPr>
          <p:nvPr>
            <p:ph type="pic" sz="quarter" idx="11"/>
          </p:nvPr>
        </p:nvSpPr>
        <p:spPr>
          <a:xfrm>
            <a:off x="3867471" y="2224844"/>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4" name="Picture Placeholder 23">
            <a:extLst>
              <a:ext uri="{FF2B5EF4-FFF2-40B4-BE49-F238E27FC236}">
                <a16:creationId xmlns:a16="http://schemas.microsoft.com/office/drawing/2014/main" id="{DD0205D3-AEA2-C24C-BB8D-9C90CB8F0153}"/>
              </a:ext>
            </a:extLst>
          </p:cNvPr>
          <p:cNvSpPr>
            <a:spLocks noGrp="1"/>
          </p:cNvSpPr>
          <p:nvPr>
            <p:ph type="pic" sz="quarter" idx="12"/>
          </p:nvPr>
        </p:nvSpPr>
        <p:spPr>
          <a:xfrm>
            <a:off x="6543647" y="2220542"/>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6" name="Picture Placeholder 23">
            <a:extLst>
              <a:ext uri="{FF2B5EF4-FFF2-40B4-BE49-F238E27FC236}">
                <a16:creationId xmlns:a16="http://schemas.microsoft.com/office/drawing/2014/main" id="{809B3A34-62D7-8C46-BC7B-EDD020858883}"/>
              </a:ext>
            </a:extLst>
          </p:cNvPr>
          <p:cNvSpPr>
            <a:spLocks noGrp="1"/>
          </p:cNvSpPr>
          <p:nvPr>
            <p:ph type="pic" sz="quarter" idx="13"/>
          </p:nvPr>
        </p:nvSpPr>
        <p:spPr>
          <a:xfrm>
            <a:off x="9231434" y="2229933"/>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864405" y="4939781"/>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864404" y="4408268"/>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3603613" y="4957476"/>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3603612" y="4425963"/>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6298550" y="4928028"/>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6298549" y="4396515"/>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9037758" y="4945723"/>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Title</a:t>
            </a:r>
            <a:endParaRPr lang="en-US"/>
          </a:p>
          <a:p>
            <a:pPr lvl="0"/>
            <a:endParaRPr lang="en-US"/>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9037757" y="4414210"/>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930372" y="1943782"/>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3"/>
          <a:stretch>
            <a:fillRect/>
          </a:stretch>
        </p:blipFill>
        <p:spPr>
          <a:xfrm rot="14575661">
            <a:off x="3607311" y="1943782"/>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3"/>
          <a:stretch>
            <a:fillRect/>
          </a:stretch>
        </p:blipFill>
        <p:spPr>
          <a:xfrm rot="20072618">
            <a:off x="6284250" y="1930530"/>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3"/>
          <a:stretch>
            <a:fillRect/>
          </a:stretch>
        </p:blipFill>
        <p:spPr>
          <a:xfrm rot="3476303">
            <a:off x="8987693" y="1943781"/>
            <a:ext cx="2222500" cy="2286000"/>
          </a:xfrm>
          <a:prstGeom prst="rect">
            <a:avLst/>
          </a:prstGeom>
        </p:spPr>
      </p:pic>
    </p:spTree>
    <p:extLst>
      <p:ext uri="{BB962C8B-B14F-4D97-AF65-F5344CB8AC3E}">
        <p14:creationId xmlns:p14="http://schemas.microsoft.com/office/powerpoint/2010/main" val="16358675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A23B23"/>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003838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6672158"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6672159" y="0"/>
            <a:ext cx="5519840"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5814876" cy="3843867"/>
          </a:xfrm>
          <a:noFill/>
        </p:spPr>
        <p:txBody>
          <a:bodyPr>
            <a:normAutofit/>
          </a:bodyPr>
          <a:lstStyle>
            <a:lvl1pPr marL="0" indent="0" algn="ctr">
              <a:buNone/>
              <a:defRPr sz="2400" b="1">
                <a:solidFill>
                  <a:srgbClr val="A23B23"/>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4200266"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274569"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0281"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155577" y="6415251"/>
            <a:ext cx="441158" cy="441158"/>
          </a:xfrm>
          <a:prstGeom prst="rect">
            <a:avLst/>
          </a:prstGeom>
        </p:spPr>
      </p:pic>
    </p:spTree>
    <p:extLst>
      <p:ext uri="{BB962C8B-B14F-4D97-AF65-F5344CB8AC3E}">
        <p14:creationId xmlns:p14="http://schemas.microsoft.com/office/powerpoint/2010/main" val="35007844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6D6A3A"/>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6551465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404F2F"/>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656461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A23B23"/>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1087202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6D6A3A"/>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017406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404F2F"/>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8493724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443847" y="1677930"/>
            <a:ext cx="1675370" cy="1738763"/>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5223808" y="1690237"/>
            <a:ext cx="1675370" cy="1738762"/>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963774" y="1703490"/>
            <a:ext cx="1675370" cy="1738762"/>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Tree>
    <p:extLst>
      <p:ext uri="{BB962C8B-B14F-4D97-AF65-F5344CB8AC3E}">
        <p14:creationId xmlns:p14="http://schemas.microsoft.com/office/powerpoint/2010/main" val="11110253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168312" y="1418127"/>
            <a:ext cx="2211410" cy="2295086"/>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4850341" y="1436750"/>
            <a:ext cx="2211410" cy="2295084"/>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536743" y="1426838"/>
            <a:ext cx="2211411" cy="2295086"/>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Tree>
    <p:extLst>
      <p:ext uri="{BB962C8B-B14F-4D97-AF65-F5344CB8AC3E}">
        <p14:creationId xmlns:p14="http://schemas.microsoft.com/office/powerpoint/2010/main" val="372593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7382904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9446990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B7F17-E7CC-E940-B9CF-F9DA9FC31B7E}"/>
              </a:ext>
            </a:extLst>
          </p:cNvPr>
          <p:cNvSpPr/>
          <p:nvPr userDrawn="1"/>
        </p:nvSpPr>
        <p:spPr>
          <a:xfrm>
            <a:off x="0" y="1245147"/>
            <a:ext cx="12192000" cy="5612853"/>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4441458"/>
          </a:xfrm>
        </p:spPr>
        <p:txBody>
          <a:bodyPr>
            <a:noAutofit/>
          </a:bodyPr>
          <a:lstStyle>
            <a:lvl1pPr marL="0" indent="0" algn="ctr">
              <a:buNone/>
              <a:defRPr sz="30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6361734" cy="914202"/>
          </a:xfrm>
          <a:noFill/>
        </p:spPr>
        <p:txBody>
          <a:bodyPr>
            <a:normAutofit/>
          </a:bodyPr>
          <a:lstStyle>
            <a:lvl1pPr marL="0" indent="0" algn="ctr">
              <a:buNone/>
              <a:defRPr sz="3600" b="0">
                <a:solidFill>
                  <a:srgbClr val="6D6A3A"/>
                </a:solidFill>
                <a:latin typeface="+mn-lt"/>
              </a:defRPr>
            </a:lvl1pPr>
          </a:lstStyle>
          <a:p>
            <a:pPr lvl="0"/>
            <a:r>
              <a:rPr lang="en-US"/>
              <a:t>Laptop Preview</a:t>
            </a:r>
          </a:p>
        </p:txBody>
      </p:sp>
      <p:sp>
        <p:nvSpPr>
          <p:cNvPr id="13" name="TextBox 12">
            <a:extLst>
              <a:ext uri="{FF2B5EF4-FFF2-40B4-BE49-F238E27FC236}">
                <a16:creationId xmlns:a16="http://schemas.microsoft.com/office/drawing/2014/main" id="{5362853E-BA20-BB42-8EDD-BA26E269BB53}"/>
              </a:ext>
            </a:extLst>
          </p:cNvPr>
          <p:cNvSpPr txBox="1"/>
          <p:nvPr userDrawn="1"/>
        </p:nvSpPr>
        <p:spPr>
          <a:xfrm>
            <a:off x="927263"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DBD2DC8B-88B3-5A43-8C49-019A7900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51971" y="6413660"/>
            <a:ext cx="441158" cy="441158"/>
          </a:xfrm>
          <a:prstGeom prst="rect">
            <a:avLst/>
          </a:prstGeom>
        </p:spPr>
      </p:pic>
      <p:pic>
        <p:nvPicPr>
          <p:cNvPr id="19" name="Picture 18">
            <a:extLst>
              <a:ext uri="{FF2B5EF4-FFF2-40B4-BE49-F238E27FC236}">
                <a16:creationId xmlns:a16="http://schemas.microsoft.com/office/drawing/2014/main" id="{E9FD8D32-FEAE-5E4B-B368-DB32B420C7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783661" y="6416842"/>
            <a:ext cx="441158" cy="441158"/>
          </a:xfrm>
          <a:prstGeom prst="rect">
            <a:avLst/>
          </a:prstGeom>
        </p:spPr>
      </p:pic>
    </p:spTree>
    <p:extLst>
      <p:ext uri="{BB962C8B-B14F-4D97-AF65-F5344CB8AC3E}">
        <p14:creationId xmlns:p14="http://schemas.microsoft.com/office/powerpoint/2010/main" val="19628729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20855932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4436620" y="3403208"/>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4436620" y="4180836"/>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a:t>Text 1</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a:solidFill>
                <a:srgbClr val="414042"/>
              </a:solidFill>
              <a:effectLst/>
              <a:ea typeface="Calibri" panose="020F0502020204030204" pitchFamily="34" charset="0"/>
              <a:cs typeface="Times New Roman" panose="02020603050405020304" pitchFamily="18" charset="0"/>
            </a:endParaRPr>
          </a:p>
          <a:p>
            <a:pPr algn="ctr"/>
            <a:r>
              <a:rPr lang="en-US" sz="800">
                <a:solidFill>
                  <a:srgbClr val="414042"/>
                </a:solidFill>
                <a:effectLst/>
                <a:ea typeface="Calibri" panose="020F0502020204030204" pitchFamily="34" charset="0"/>
                <a:cs typeface="Times New Roman" panose="02020603050405020304" pitchFamily="18" charset="0"/>
              </a:rPr>
              <a:t> </a:t>
            </a:r>
            <a:endParaRPr lang="en-IE" sz="110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a:t>Thank You</a:t>
            </a:r>
          </a:p>
        </p:txBody>
      </p:sp>
      <p:pic>
        <p:nvPicPr>
          <p:cNvPr id="3" name="Picture 2">
            <a:extLst>
              <a:ext uri="{FF2B5EF4-FFF2-40B4-BE49-F238E27FC236}">
                <a16:creationId xmlns:a16="http://schemas.microsoft.com/office/drawing/2014/main" id="{7335EBEC-775B-464C-BD34-9824E3DE74B1}"/>
              </a:ext>
            </a:extLst>
          </p:cNvPr>
          <p:cNvPicPr>
            <a:picLocks noChangeAspect="1"/>
          </p:cNvPicPr>
          <p:nvPr userDrawn="1"/>
        </p:nvPicPr>
        <p:blipFill>
          <a:blip r:embed="rId3"/>
          <a:stretch>
            <a:fillRect/>
          </a:stretch>
        </p:blipFill>
        <p:spPr>
          <a:xfrm>
            <a:off x="5685783" y="2917306"/>
            <a:ext cx="249109" cy="332145"/>
          </a:xfrm>
          <a:prstGeom prst="rect">
            <a:avLst/>
          </a:prstGeom>
        </p:spPr>
      </p:pic>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4"/>
          <a:stretch>
            <a:fillRect/>
          </a:stretch>
        </p:blipFill>
        <p:spPr>
          <a:xfrm>
            <a:off x="5639651" y="4552696"/>
            <a:ext cx="341372" cy="341372"/>
          </a:xfrm>
          <a:prstGeom prst="rect">
            <a:avLst/>
          </a:prstGeom>
        </p:spPr>
      </p:pic>
      <p:pic>
        <p:nvPicPr>
          <p:cNvPr id="6" name="Picture 5">
            <a:extLst>
              <a:ext uri="{FF2B5EF4-FFF2-40B4-BE49-F238E27FC236}">
                <a16:creationId xmlns:a16="http://schemas.microsoft.com/office/drawing/2014/main" id="{F38FB7BA-5944-0743-ACBD-9D1ECB82DF6D}"/>
              </a:ext>
            </a:extLst>
          </p:cNvPr>
          <p:cNvPicPr>
            <a:picLocks noChangeAspect="1"/>
          </p:cNvPicPr>
          <p:nvPr userDrawn="1"/>
        </p:nvPicPr>
        <p:blipFill>
          <a:blip r:embed="rId5"/>
          <a:stretch>
            <a:fillRect/>
          </a:stretch>
        </p:blipFill>
        <p:spPr>
          <a:xfrm>
            <a:off x="5662717" y="3799584"/>
            <a:ext cx="295241" cy="202978"/>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7"/>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8"/>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16429652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4250717" y="1545796"/>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5388464" y="1979698"/>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4721762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20702" y="1530030"/>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252106"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252106" y="2052889"/>
            <a:ext cx="1723877" cy="1773131"/>
          </a:xfrm>
          <a:prstGeom prst="rect">
            <a:avLst/>
          </a:prstGeom>
        </p:spPr>
      </p:pic>
      <p:pic>
        <p:nvPicPr>
          <p:cNvPr id="24" name="Picture 23">
            <a:extLst>
              <a:ext uri="{FF2B5EF4-FFF2-40B4-BE49-F238E27FC236}">
                <a16:creationId xmlns:a16="http://schemas.microsoft.com/office/drawing/2014/main" id="{F52E5805-B161-D128-41D0-6EFDF789D4EE}"/>
              </a:ext>
            </a:extLst>
          </p:cNvPr>
          <p:cNvPicPr>
            <a:picLocks noChangeAspect="1"/>
          </p:cNvPicPr>
          <p:nvPr userDrawn="1"/>
        </p:nvPicPr>
        <p:blipFill>
          <a:blip r:embed="rId3"/>
          <a:stretch>
            <a:fillRect/>
          </a:stretch>
        </p:blipFill>
        <p:spPr>
          <a:xfrm>
            <a:off x="2741675" y="2056637"/>
            <a:ext cx="1723877" cy="1773131"/>
          </a:xfrm>
          <a:prstGeom prst="rect">
            <a:avLst/>
          </a:prstGeom>
        </p:spPr>
      </p:pic>
      <p:pic>
        <p:nvPicPr>
          <p:cNvPr id="31" name="Picture 30">
            <a:extLst>
              <a:ext uri="{FF2B5EF4-FFF2-40B4-BE49-F238E27FC236}">
                <a16:creationId xmlns:a16="http://schemas.microsoft.com/office/drawing/2014/main" id="{0FC715F2-8DC2-B04B-48A0-ECAE302D2DB7}"/>
              </a:ext>
            </a:extLst>
          </p:cNvPr>
          <p:cNvPicPr>
            <a:picLocks noChangeAspect="1"/>
          </p:cNvPicPr>
          <p:nvPr userDrawn="1"/>
        </p:nvPicPr>
        <p:blipFill>
          <a:blip r:embed="rId3"/>
          <a:stretch>
            <a:fillRect/>
          </a:stretch>
        </p:blipFill>
        <p:spPr>
          <a:xfrm>
            <a:off x="5237523" y="2056564"/>
            <a:ext cx="1723877" cy="1773131"/>
          </a:xfrm>
          <a:prstGeom prst="rect">
            <a:avLst/>
          </a:prstGeom>
        </p:spPr>
      </p:pic>
      <p:pic>
        <p:nvPicPr>
          <p:cNvPr id="36" name="Picture 35">
            <a:extLst>
              <a:ext uri="{FF2B5EF4-FFF2-40B4-BE49-F238E27FC236}">
                <a16:creationId xmlns:a16="http://schemas.microsoft.com/office/drawing/2014/main" id="{89DC3518-4931-FEEB-551A-2006B202567D}"/>
              </a:ext>
            </a:extLst>
          </p:cNvPr>
          <p:cNvPicPr>
            <a:picLocks noChangeAspect="1"/>
          </p:cNvPicPr>
          <p:nvPr userDrawn="1"/>
        </p:nvPicPr>
        <p:blipFill>
          <a:blip r:embed="rId3"/>
          <a:stretch>
            <a:fillRect/>
          </a:stretch>
        </p:blipFill>
        <p:spPr>
          <a:xfrm>
            <a:off x="7726448" y="2056637"/>
            <a:ext cx="1723877" cy="1773131"/>
          </a:xfrm>
          <a:prstGeom prst="rect">
            <a:avLst/>
          </a:prstGeom>
        </p:spPr>
      </p:pic>
      <p:pic>
        <p:nvPicPr>
          <p:cNvPr id="37" name="Picture 36">
            <a:extLst>
              <a:ext uri="{FF2B5EF4-FFF2-40B4-BE49-F238E27FC236}">
                <a16:creationId xmlns:a16="http://schemas.microsoft.com/office/drawing/2014/main" id="{F0C5C88E-7F32-1149-A334-464E0AC987D8}"/>
              </a:ext>
            </a:extLst>
          </p:cNvPr>
          <p:cNvPicPr>
            <a:picLocks noChangeAspect="1"/>
          </p:cNvPicPr>
          <p:nvPr userDrawn="1"/>
        </p:nvPicPr>
        <p:blipFill>
          <a:blip r:embed="rId3"/>
          <a:stretch>
            <a:fillRect/>
          </a:stretch>
        </p:blipFill>
        <p:spPr>
          <a:xfrm>
            <a:off x="10215373" y="2052890"/>
            <a:ext cx="1723877" cy="1773131"/>
          </a:xfrm>
          <a:prstGeom prst="rect">
            <a:avLst/>
          </a:prstGeom>
        </p:spPr>
      </p:pic>
      <p:sp>
        <p:nvSpPr>
          <p:cNvPr id="38" name="Text Placeholder 17">
            <a:extLst>
              <a:ext uri="{FF2B5EF4-FFF2-40B4-BE49-F238E27FC236}">
                <a16:creationId xmlns:a16="http://schemas.microsoft.com/office/drawing/2014/main" id="{E1ED23FC-A194-4ED2-7A0A-97A4EC4C8B4C}"/>
              </a:ext>
            </a:extLst>
          </p:cNvPr>
          <p:cNvSpPr>
            <a:spLocks noGrp="1"/>
          </p:cNvSpPr>
          <p:nvPr>
            <p:ph type="body" sz="quarter" idx="29" hasCustomPrompt="1"/>
          </p:nvPr>
        </p:nvSpPr>
        <p:spPr>
          <a:xfrm>
            <a:off x="2730813"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39" name="Text Placeholder 17">
            <a:extLst>
              <a:ext uri="{FF2B5EF4-FFF2-40B4-BE49-F238E27FC236}">
                <a16:creationId xmlns:a16="http://schemas.microsoft.com/office/drawing/2014/main" id="{B618C271-E0CD-A44A-60EB-538D2B20B65E}"/>
              </a:ext>
            </a:extLst>
          </p:cNvPr>
          <p:cNvSpPr>
            <a:spLocks noGrp="1"/>
          </p:cNvSpPr>
          <p:nvPr>
            <p:ph type="body" sz="quarter" idx="30" hasCustomPrompt="1"/>
          </p:nvPr>
        </p:nvSpPr>
        <p:spPr>
          <a:xfrm>
            <a:off x="5257958"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40" name="Text Placeholder 17">
            <a:extLst>
              <a:ext uri="{FF2B5EF4-FFF2-40B4-BE49-F238E27FC236}">
                <a16:creationId xmlns:a16="http://schemas.microsoft.com/office/drawing/2014/main" id="{F4CE98EC-DA8C-5B3D-2E5F-093C581590EA}"/>
              </a:ext>
            </a:extLst>
          </p:cNvPr>
          <p:cNvSpPr>
            <a:spLocks noGrp="1"/>
          </p:cNvSpPr>
          <p:nvPr>
            <p:ph type="body" sz="quarter" idx="31" hasCustomPrompt="1"/>
          </p:nvPr>
        </p:nvSpPr>
        <p:spPr>
          <a:xfrm>
            <a:off x="7736665" y="4076310"/>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41" name="Text Placeholder 17">
            <a:extLst>
              <a:ext uri="{FF2B5EF4-FFF2-40B4-BE49-F238E27FC236}">
                <a16:creationId xmlns:a16="http://schemas.microsoft.com/office/drawing/2014/main" id="{10725198-D710-40D6-0F2C-B99DBFFFBE46}"/>
              </a:ext>
            </a:extLst>
          </p:cNvPr>
          <p:cNvSpPr>
            <a:spLocks noGrp="1"/>
          </p:cNvSpPr>
          <p:nvPr>
            <p:ph type="body" sz="quarter" idx="32" hasCustomPrompt="1"/>
          </p:nvPr>
        </p:nvSpPr>
        <p:spPr>
          <a:xfrm>
            <a:off x="10215372" y="4053301"/>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Tree>
    <p:extLst>
      <p:ext uri="{BB962C8B-B14F-4D97-AF65-F5344CB8AC3E}">
        <p14:creationId xmlns:p14="http://schemas.microsoft.com/office/powerpoint/2010/main" val="5952713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A23B23"/>
                </a:solidFill>
                <a:latin typeface="Calibri" panose="020F0502020204030204" pitchFamily="34" charset="0"/>
                <a:cs typeface="Calibri" panose="020F0502020204030204" pitchFamily="34" charset="0"/>
              </a:defRPr>
            </a:lvl1pPr>
          </a:lstStyle>
          <a:p>
            <a:pPr lvl="0"/>
            <a:r>
              <a:rPr lang="en-US"/>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A23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F2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A23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F2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A23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F2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a:solidFill>
            <a:schemeClr val="bg1"/>
          </a:solidFill>
        </p:spPr>
        <p:txBody>
          <a:bodyPr/>
          <a:lstStyle>
            <a:lvl1pPr algn="ctr">
              <a:buNone/>
              <a:defRPr sz="4800" b="1" i="0" spc="0">
                <a:solidFill>
                  <a:srgbClr val="A23B2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F2952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6D6A3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8" name="TextBox 27">
            <a:extLst>
              <a:ext uri="{FF2B5EF4-FFF2-40B4-BE49-F238E27FC236}">
                <a16:creationId xmlns:a16="http://schemas.microsoft.com/office/drawing/2014/main" id="{CAD8DA5E-AAE8-F101-A1A3-5432C5C73E56}"/>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1D10CF09-16A0-8020-E925-53BFD8CE8C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31" name="Picture 30">
            <a:extLst>
              <a:ext uri="{FF2B5EF4-FFF2-40B4-BE49-F238E27FC236}">
                <a16:creationId xmlns:a16="http://schemas.microsoft.com/office/drawing/2014/main" id="{6C8D53E2-447C-48C4-C68F-E82E756D9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89649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0026" y="0"/>
            <a:ext cx="4851974"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4696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0"/>
            <a:ext cx="4851973"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02</a:t>
            </a:r>
          </a:p>
        </p:txBody>
      </p:sp>
    </p:spTree>
    <p:extLst>
      <p:ext uri="{BB962C8B-B14F-4D97-AF65-F5344CB8AC3E}">
        <p14:creationId xmlns:p14="http://schemas.microsoft.com/office/powerpoint/2010/main" val="7457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2.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11/28/2022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90" r:id="rId7"/>
    <p:sldLayoutId id="2147483691" r:id="rId8"/>
    <p:sldLayoutId id="2147483692" r:id="rId9"/>
    <p:sldLayoutId id="2147483693" r:id="rId10"/>
    <p:sldLayoutId id="2147483673" r:id="rId11"/>
    <p:sldLayoutId id="2147483694" r:id="rId12"/>
    <p:sldLayoutId id="2147483695" r:id="rId13"/>
    <p:sldLayoutId id="2147483675" r:id="rId14"/>
    <p:sldLayoutId id="2147483696" r:id="rId15"/>
    <p:sldLayoutId id="2147483697" r:id="rId16"/>
    <p:sldLayoutId id="2147483651" r:id="rId17"/>
    <p:sldLayoutId id="2147483698" r:id="rId18"/>
    <p:sldLayoutId id="2147483699" r:id="rId19"/>
    <p:sldLayoutId id="2147483704" r:id="rId20"/>
    <p:sldLayoutId id="2147483674" r:id="rId21"/>
    <p:sldLayoutId id="2147483700" r:id="rId22"/>
    <p:sldLayoutId id="2147483701" r:id="rId23"/>
    <p:sldLayoutId id="2147483653" r:id="rId24"/>
    <p:sldLayoutId id="2147483703" r:id="rId25"/>
    <p:sldLayoutId id="2147483702" r:id="rId26"/>
    <p:sldLayoutId id="2147483689" r:id="rId27"/>
    <p:sldLayoutId id="2147483706" r:id="rId28"/>
    <p:sldLayoutId id="2147483677" r:id="rId29"/>
    <p:sldLayoutId id="2147483670" r:id="rId30"/>
    <p:sldLayoutId id="2147483676" r:id="rId31"/>
    <p:sldLayoutId id="2147483669" r:id="rId32"/>
    <p:sldLayoutId id="2147483705" r:id="rId33"/>
    <p:sldLayoutId id="2147483745" r:id="rId34"/>
    <p:sldLayoutId id="2147483746" r:id="rId35"/>
    <p:sldLayoutId id="2147483748" r:id="rId36"/>
    <p:sldLayoutId id="2147483749" r:id="rId37"/>
    <p:sldLayoutId id="2147483750"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11/28/2022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80791802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47" r:id="rId31"/>
    <p:sldLayoutId id="2147483738" r:id="rId32"/>
    <p:sldLayoutId id="2147483739" r:id="rId33"/>
    <p:sldLayoutId id="2147483740" r:id="rId34"/>
    <p:sldLayoutId id="2147483741" r:id="rId35"/>
    <p:sldLayoutId id="2147483742" r:id="rId36"/>
    <p:sldLayoutId id="2147483743" r:id="rId37"/>
    <p:sldLayoutId id="2147483744"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www.strategyzer.com/canvas/value-proposition-canvas" TargetMode="External"/><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hyperlink" Target="https://www.strategyzer.com/canvas/value-proposition-canvas" TargetMode="External"/><Relationship Id="rId2" Type="http://schemas.openxmlformats.org/officeDocument/2006/relationships/slideLayout" Target="../slideLayouts/slideLayout33.xml"/><Relationship Id="rId1" Type="http://schemas.openxmlformats.org/officeDocument/2006/relationships/video" Target="https://www.youtube.com/embed/ReM1uqmVfP0?feature=oembed" TargetMode="Externa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pigtown.ie/" TargetMode="External"/><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hyperlink" Target="https://www.pon.harvard.edu/daily/negotiation-skills-daily/5-good-negotiation-techniques/" TargetMode="External"/><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pon.harvard.edu/daily/negotiation-skills-daily/5-good-negotiation-techniques/" TargetMode="Externa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hyperlink" Target="https://www.pon.harvard.edu/daily/negotiation-skills-daily/5-good-negotiation-techniques/" TargetMode="External"/><Relationship Id="rId2" Type="http://schemas.openxmlformats.org/officeDocument/2006/relationships/image" Target="../media/image45.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pon.harvard.edu/daily/negotiation-skills-daily/5-good-negotiation-techniques/" TargetMode="Externa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pon.harvard.edu/daily/negotiation-skills-daily/5-good-negotiation-techniques/" TargetMode="Externa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hyperlink" Target="http://www.small-holders.eu/" TargetMode="Externa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hyperlink" Target="https://interobservers.com/theodore-levitt/" TargetMode="Externa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p:txBody>
          <a:bodyPr/>
          <a:lstStyle/>
          <a:p>
            <a:r>
              <a:rPr lang="en-US"/>
              <a:t>Module 5:</a:t>
            </a:r>
          </a:p>
        </p:txBody>
      </p:sp>
      <p:sp>
        <p:nvSpPr>
          <p:cNvPr id="4" name="Text Placeholder 4">
            <a:extLst>
              <a:ext uri="{FF2B5EF4-FFF2-40B4-BE49-F238E27FC236}">
                <a16:creationId xmlns:a16="http://schemas.microsoft.com/office/drawing/2014/main" id="{2B0665F7-2A5C-02C0-DB66-9B98658510BB}"/>
              </a:ext>
            </a:extLst>
          </p:cNvPr>
          <p:cNvSpPr>
            <a:spLocks noGrp="1"/>
          </p:cNvSpPr>
          <p:nvPr>
            <p:ph type="body" sz="quarter" idx="16"/>
          </p:nvPr>
        </p:nvSpPr>
        <p:spPr>
          <a:xfrm>
            <a:off x="2700036" y="3955449"/>
            <a:ext cx="7741189" cy="1140664"/>
          </a:xfrm>
        </p:spPr>
        <p:txBody>
          <a:bodyPr>
            <a:normAutofit/>
          </a:bodyPr>
          <a:lstStyle/>
          <a:p>
            <a:r>
              <a:rPr lang="en-US" dirty="0"/>
              <a:t>Focusing on Sales for Smallholders  </a:t>
            </a:r>
            <a:endParaRPr lang="en-RU"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D23F85-E864-33B0-935F-F44306842E65}"/>
              </a:ext>
            </a:extLst>
          </p:cNvPr>
          <p:cNvSpPr>
            <a:spLocks noGrp="1"/>
          </p:cNvSpPr>
          <p:nvPr>
            <p:ph type="body" sz="quarter" idx="18"/>
          </p:nvPr>
        </p:nvSpPr>
        <p:spPr>
          <a:xfrm>
            <a:off x="168891" y="1610362"/>
            <a:ext cx="11854209" cy="3856390"/>
          </a:xfrm>
        </p:spPr>
        <p:txBody>
          <a:bodyPr>
            <a:normAutofit/>
          </a:bodyPr>
          <a:lstStyle/>
          <a:p>
            <a:r>
              <a:rPr lang="en-US" b="0" i="0" dirty="0">
                <a:effectLst/>
              </a:rPr>
              <a:t>After you’ve gone through steps 1-3, you should  write a short statement that brings it all together. </a:t>
            </a:r>
          </a:p>
          <a:p>
            <a:pPr marL="457200" indent="-457200" algn="l">
              <a:buFont typeface="+mj-lt"/>
              <a:buAutoNum type="arabicPeriod"/>
            </a:pPr>
            <a:r>
              <a:rPr lang="en-US" b="0" i="0" dirty="0">
                <a:effectLst/>
              </a:rPr>
              <a:t>A common template is:</a:t>
            </a:r>
            <a:r>
              <a:rPr lang="en-US" b="1" i="0" dirty="0">
                <a:effectLst/>
              </a:rPr>
              <a:t> We help X do Y by Z.</a:t>
            </a:r>
          </a:p>
          <a:p>
            <a:pPr marL="457200" indent="-457200" algn="l">
              <a:buFont typeface="+mj-lt"/>
              <a:buAutoNum type="arabicPeriod"/>
            </a:pPr>
            <a:r>
              <a:rPr lang="en-US" b="0" i="0" dirty="0">
                <a:effectLst/>
              </a:rPr>
              <a:t>Another approach is:</a:t>
            </a:r>
            <a:r>
              <a:rPr lang="en-US" b="1" i="0" dirty="0">
                <a:effectLst/>
              </a:rPr>
              <a:t> verb, application, and differentiator.</a:t>
            </a:r>
          </a:p>
          <a:p>
            <a:pPr marL="457200" indent="-457200" algn="l">
              <a:buFont typeface="+mj-lt"/>
              <a:buAutoNum type="arabicPeriod"/>
            </a:pPr>
            <a:r>
              <a:rPr lang="en-US" b="0" i="0" dirty="0">
                <a:effectLst/>
              </a:rPr>
              <a:t>Or you can turn your value proposition into a </a:t>
            </a:r>
            <a:r>
              <a:rPr lang="en-US" b="1" i="0" dirty="0">
                <a:effectLst/>
              </a:rPr>
              <a:t>question</a:t>
            </a:r>
            <a:r>
              <a:rPr lang="en-US" b="0" i="0" dirty="0">
                <a:effectLst/>
              </a:rPr>
              <a:t>.</a:t>
            </a:r>
          </a:p>
          <a:p>
            <a:pPr algn="l"/>
            <a:r>
              <a:rPr lang="en-US" b="0" i="1" dirty="0">
                <a:effectLst/>
              </a:rPr>
              <a:t>Example: An agritourism operation…</a:t>
            </a:r>
            <a:r>
              <a:rPr lang="en-US" b="0" i="1" dirty="0">
                <a:solidFill>
                  <a:srgbClr val="404F2F"/>
                </a:solidFill>
                <a:effectLst/>
              </a:rPr>
              <a:t>We help families make memories at Old McDonald’s farm.</a:t>
            </a:r>
          </a:p>
          <a:p>
            <a:pPr algn="l"/>
            <a:r>
              <a:rPr lang="en-US" b="0" i="1" dirty="0">
                <a:effectLst/>
              </a:rPr>
              <a:t>Example: A sweet corn grower…</a:t>
            </a:r>
            <a:r>
              <a:rPr lang="en-US" dirty="0"/>
              <a:t>	</a:t>
            </a:r>
            <a:r>
              <a:rPr lang="en-US" b="0" i="1" dirty="0">
                <a:solidFill>
                  <a:srgbClr val="404F2F"/>
                </a:solidFill>
                <a:effectLst/>
              </a:rPr>
              <a:t>Taste summer in every bite.</a:t>
            </a:r>
          </a:p>
          <a:p>
            <a:pPr algn="l"/>
            <a:r>
              <a:rPr lang="en-US" b="0" i="1" dirty="0">
                <a:effectLst/>
              </a:rPr>
              <a:t>Example: A lamb producer…</a:t>
            </a:r>
            <a:r>
              <a:rPr lang="en-US" dirty="0"/>
              <a:t>		</a:t>
            </a:r>
            <a:r>
              <a:rPr lang="en-US" b="0" i="1" dirty="0">
                <a:solidFill>
                  <a:srgbClr val="404F2F"/>
                </a:solidFill>
                <a:effectLst/>
              </a:rPr>
              <a:t>Want to impress your dinner guests with </a:t>
            </a:r>
            <a:r>
              <a:rPr lang="en-US" b="0" i="1" dirty="0" err="1">
                <a:solidFill>
                  <a:srgbClr val="404F2F"/>
                </a:solidFill>
                <a:effectLst/>
              </a:rPr>
              <a:t>flavoursome</a:t>
            </a:r>
            <a:r>
              <a:rPr lang="en-US" b="0" i="1" dirty="0">
                <a:solidFill>
                  <a:srgbClr val="404F2F"/>
                </a:solidFill>
                <a:effectLst/>
              </a:rPr>
              <a:t> 					mountain lamb?</a:t>
            </a:r>
          </a:p>
          <a:p>
            <a:endParaRPr lang="en-IE" dirty="0"/>
          </a:p>
        </p:txBody>
      </p:sp>
      <p:sp>
        <p:nvSpPr>
          <p:cNvPr id="3" name="Text Placeholder 2">
            <a:extLst>
              <a:ext uri="{FF2B5EF4-FFF2-40B4-BE49-F238E27FC236}">
                <a16:creationId xmlns:a16="http://schemas.microsoft.com/office/drawing/2014/main" id="{4A5ACC53-846A-0FA0-D492-C7307C24F428}"/>
              </a:ext>
            </a:extLst>
          </p:cNvPr>
          <p:cNvSpPr>
            <a:spLocks noGrp="1"/>
          </p:cNvSpPr>
          <p:nvPr>
            <p:ph type="body" sz="quarter" idx="16"/>
          </p:nvPr>
        </p:nvSpPr>
        <p:spPr>
          <a:xfrm>
            <a:off x="447059" y="441202"/>
            <a:ext cx="11297875" cy="580518"/>
          </a:xfrm>
        </p:spPr>
        <p:txBody>
          <a:bodyPr/>
          <a:lstStyle/>
          <a:p>
            <a:r>
              <a:rPr lang="en-IE" sz="3600" b="1" dirty="0">
                <a:solidFill>
                  <a:srgbClr val="A23B23"/>
                </a:solidFill>
              </a:rPr>
              <a:t>STEP 4: </a:t>
            </a:r>
            <a:r>
              <a:rPr lang="en-IE" sz="3600" dirty="0"/>
              <a:t>WRITING THE VALUE PROPOSITION</a:t>
            </a:r>
          </a:p>
        </p:txBody>
      </p:sp>
      <p:sp>
        <p:nvSpPr>
          <p:cNvPr id="5" name="TextBox 4">
            <a:extLst>
              <a:ext uri="{FF2B5EF4-FFF2-40B4-BE49-F238E27FC236}">
                <a16:creationId xmlns:a16="http://schemas.microsoft.com/office/drawing/2014/main" id="{2C6ACFD3-2091-AC4D-2C5B-35123B7C0FAF}"/>
              </a:ext>
            </a:extLst>
          </p:cNvPr>
          <p:cNvSpPr txBox="1"/>
          <p:nvPr/>
        </p:nvSpPr>
        <p:spPr>
          <a:xfrm>
            <a:off x="2797114" y="5335286"/>
            <a:ext cx="8863676" cy="830997"/>
          </a:xfrm>
          <a:prstGeom prst="rect">
            <a:avLst/>
          </a:prstGeom>
          <a:noFill/>
          <a:ln>
            <a:solidFill>
              <a:srgbClr val="CC9131"/>
            </a:solidFill>
          </a:ln>
        </p:spPr>
        <p:txBody>
          <a:bodyPr wrap="square">
            <a:spAutoFit/>
          </a:bodyPr>
          <a:lstStyle/>
          <a:p>
            <a:r>
              <a:rPr lang="en-US" sz="2400" b="1" i="0">
                <a:solidFill>
                  <a:srgbClr val="60220F"/>
                </a:solidFill>
                <a:effectLst/>
              </a:rPr>
              <a:t>A value proposition will help you do more of what you love to do by telling your ideal customer why your business is the best choice.</a:t>
            </a:r>
            <a:endParaRPr lang="en-IE" sz="2400">
              <a:solidFill>
                <a:srgbClr val="60220F"/>
              </a:solidFill>
            </a:endParaRPr>
          </a:p>
        </p:txBody>
      </p:sp>
    </p:spTree>
    <p:extLst>
      <p:ext uri="{BB962C8B-B14F-4D97-AF65-F5344CB8AC3E}">
        <p14:creationId xmlns:p14="http://schemas.microsoft.com/office/powerpoint/2010/main" val="882926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E1E10-125C-69F1-5125-254EC291ED1F}"/>
              </a:ext>
            </a:extLst>
          </p:cNvPr>
          <p:cNvSpPr>
            <a:spLocks noGrp="1"/>
          </p:cNvSpPr>
          <p:nvPr>
            <p:ph type="body" sz="quarter" idx="16"/>
          </p:nvPr>
        </p:nvSpPr>
        <p:spPr/>
        <p:txBody>
          <a:bodyPr/>
          <a:lstStyle/>
          <a:p>
            <a:r>
              <a:rPr lang="en-IE"/>
              <a:t>Using the structure/template below can help you to write your VP…</a:t>
            </a:r>
          </a:p>
          <a:p>
            <a:pPr marL="612000" algn="l"/>
            <a:r>
              <a:rPr lang="en-IE" b="1" u="sng"/>
              <a:t>Our</a:t>
            </a:r>
            <a:r>
              <a:rPr lang="en-IE"/>
              <a:t> [product/service]</a:t>
            </a:r>
          </a:p>
          <a:p>
            <a:pPr marL="612000" algn="l"/>
            <a:r>
              <a:rPr lang="en-IE" b="1" u="sng"/>
              <a:t>Help(s) </a:t>
            </a:r>
            <a:r>
              <a:rPr lang="en-IE"/>
              <a:t>[customer segment] = </a:t>
            </a:r>
            <a:r>
              <a:rPr lang="en-IE">
                <a:solidFill>
                  <a:srgbClr val="A23B23"/>
                </a:solidFill>
              </a:rPr>
              <a:t>WHO</a:t>
            </a:r>
          </a:p>
          <a:p>
            <a:pPr marL="612000" algn="l"/>
            <a:r>
              <a:rPr lang="en-IE" b="1" u="sng"/>
              <a:t>Who want to</a:t>
            </a:r>
            <a:r>
              <a:rPr lang="en-IE" b="1"/>
              <a:t> </a:t>
            </a:r>
            <a:r>
              <a:rPr lang="en-IE"/>
              <a:t>[customer job] = </a:t>
            </a:r>
            <a:r>
              <a:rPr lang="en-IE">
                <a:solidFill>
                  <a:srgbClr val="A23B23"/>
                </a:solidFill>
              </a:rPr>
              <a:t>WHAT</a:t>
            </a:r>
          </a:p>
          <a:p>
            <a:pPr marL="612000" algn="l"/>
            <a:r>
              <a:rPr lang="en-IE" b="1" u="sng"/>
              <a:t>By (verb)</a:t>
            </a:r>
            <a:r>
              <a:rPr lang="en-IE" b="1"/>
              <a:t> </a:t>
            </a:r>
            <a:r>
              <a:rPr lang="en-IE"/>
              <a:t>[customer pain] = </a:t>
            </a:r>
            <a:r>
              <a:rPr lang="en-IE">
                <a:solidFill>
                  <a:srgbClr val="A23B23"/>
                </a:solidFill>
              </a:rPr>
              <a:t>HOW</a:t>
            </a:r>
          </a:p>
          <a:p>
            <a:pPr marL="612000" algn="l"/>
            <a:r>
              <a:rPr lang="en-IE" b="1" u="sng"/>
              <a:t>and (verb)</a:t>
            </a:r>
            <a:r>
              <a:rPr lang="en-IE" b="1"/>
              <a:t> </a:t>
            </a:r>
            <a:r>
              <a:rPr lang="en-IE"/>
              <a:t>[customer gain] = </a:t>
            </a:r>
            <a:r>
              <a:rPr lang="en-IE">
                <a:solidFill>
                  <a:srgbClr val="A23B23"/>
                </a:solidFill>
              </a:rPr>
              <a:t>HOW</a:t>
            </a:r>
          </a:p>
          <a:p>
            <a:pPr marL="612000" algn="l"/>
            <a:r>
              <a:rPr lang="en-IE" b="1" u="sng"/>
              <a:t>Unlike </a:t>
            </a:r>
            <a:r>
              <a:rPr lang="en-IE"/>
              <a:t> [competitors] =</a:t>
            </a:r>
            <a:r>
              <a:rPr lang="en-IE">
                <a:solidFill>
                  <a:srgbClr val="A23B23"/>
                </a:solidFill>
              </a:rPr>
              <a:t>WHY</a:t>
            </a:r>
            <a:endParaRPr lang="en-IE" u="sng">
              <a:solidFill>
                <a:srgbClr val="A23B23"/>
              </a:solidFill>
            </a:endParaRPr>
          </a:p>
        </p:txBody>
      </p:sp>
      <p:sp>
        <p:nvSpPr>
          <p:cNvPr id="4" name="Text Placeholder 3">
            <a:extLst>
              <a:ext uri="{FF2B5EF4-FFF2-40B4-BE49-F238E27FC236}">
                <a16:creationId xmlns:a16="http://schemas.microsoft.com/office/drawing/2014/main" id="{659864C5-5F52-3F10-0790-7AD044EA61DA}"/>
              </a:ext>
            </a:extLst>
          </p:cNvPr>
          <p:cNvSpPr>
            <a:spLocks noGrp="1"/>
          </p:cNvSpPr>
          <p:nvPr>
            <p:ph type="body" sz="quarter" idx="18"/>
          </p:nvPr>
        </p:nvSpPr>
        <p:spPr/>
        <p:txBody>
          <a:bodyPr anchor="ctr"/>
          <a:lstStyle/>
          <a:p>
            <a:r>
              <a:rPr lang="en-IE"/>
              <a:t>Writing your Value Proposition…</a:t>
            </a:r>
          </a:p>
        </p:txBody>
      </p:sp>
      <p:pic>
        <p:nvPicPr>
          <p:cNvPr id="5" name="Picture 2">
            <a:extLst>
              <a:ext uri="{FF2B5EF4-FFF2-40B4-BE49-F238E27FC236}">
                <a16:creationId xmlns:a16="http://schemas.microsoft.com/office/drawing/2014/main" id="{B998FDB2-528F-14C2-2A38-3D5AA0E28A2F}"/>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933" r="3352"/>
          <a:stretch/>
        </p:blipFill>
        <p:spPr bwMode="auto">
          <a:xfrm>
            <a:off x="7340026" y="1921788"/>
            <a:ext cx="4851974" cy="3609682"/>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511B9B8C-A659-EC9E-80AD-EECB88D734FA}"/>
              </a:ext>
            </a:extLst>
          </p:cNvPr>
          <p:cNvSpPr/>
          <p:nvPr/>
        </p:nvSpPr>
        <p:spPr>
          <a:xfrm>
            <a:off x="7340026" y="170822"/>
            <a:ext cx="4557223" cy="1577591"/>
          </a:xfrm>
          <a:prstGeom prst="wedgeRoundRectCallout">
            <a:avLst>
              <a:gd name="adj1" fmla="val -54709"/>
              <a:gd name="adj2" fmla="val 911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6F4B83BD-9CE7-99D9-2758-36DF8967E1EB}"/>
              </a:ext>
            </a:extLst>
          </p:cNvPr>
          <p:cNvSpPr txBox="1"/>
          <p:nvPr/>
        </p:nvSpPr>
        <p:spPr>
          <a:xfrm>
            <a:off x="7526215" y="164401"/>
            <a:ext cx="5224740" cy="1631216"/>
          </a:xfrm>
          <a:prstGeom prst="rect">
            <a:avLst/>
          </a:prstGeom>
          <a:noFill/>
        </p:spPr>
        <p:txBody>
          <a:bodyPr wrap="square">
            <a:spAutoFit/>
          </a:bodyPr>
          <a:lstStyle/>
          <a:p>
            <a:pPr fontAlgn="base"/>
            <a:r>
              <a:rPr lang="en-US" sz="2000" b="1" i="0" dirty="0">
                <a:solidFill>
                  <a:srgbClr val="60220F"/>
                </a:solidFill>
                <a:effectLst/>
              </a:rPr>
              <a:t>What makes a good Value </a:t>
            </a:r>
            <a:r>
              <a:rPr lang="en-US" sz="2000" b="1" dirty="0">
                <a:solidFill>
                  <a:srgbClr val="60220F"/>
                </a:solidFill>
              </a:rPr>
              <a:t>P</a:t>
            </a:r>
            <a:r>
              <a:rPr lang="en-US" sz="2000" b="1" i="0" dirty="0">
                <a:solidFill>
                  <a:srgbClr val="60220F"/>
                </a:solidFill>
                <a:effectLst/>
              </a:rPr>
              <a:t>roposition?</a:t>
            </a:r>
          </a:p>
          <a:p>
            <a:pPr marL="285750" indent="-285750" algn="l" fontAlgn="base">
              <a:buFont typeface="Arial" panose="020B0604020202020204" pitchFamily="34" charset="0"/>
              <a:buChar char="•"/>
            </a:pPr>
            <a:r>
              <a:rPr lang="en-US" sz="2000" b="0" i="0" dirty="0">
                <a:solidFill>
                  <a:srgbClr val="60220F"/>
                </a:solidFill>
                <a:effectLst/>
              </a:rPr>
              <a:t>Clear Language</a:t>
            </a:r>
          </a:p>
          <a:p>
            <a:pPr marL="285750" indent="-285750" algn="l" fontAlgn="base">
              <a:buFont typeface="Arial" panose="020B0604020202020204" pitchFamily="34" charset="0"/>
              <a:buChar char="•"/>
            </a:pPr>
            <a:r>
              <a:rPr lang="en-US" sz="2000" dirty="0">
                <a:solidFill>
                  <a:srgbClr val="60220F"/>
                </a:solidFill>
              </a:rPr>
              <a:t>Specific Language</a:t>
            </a:r>
          </a:p>
          <a:p>
            <a:pPr marL="285750" indent="-285750" algn="l" fontAlgn="base">
              <a:buFont typeface="Arial" panose="020B0604020202020204" pitchFamily="34" charset="0"/>
              <a:buChar char="•"/>
            </a:pPr>
            <a:r>
              <a:rPr lang="en-US" sz="2000" b="0" i="0" dirty="0">
                <a:solidFill>
                  <a:srgbClr val="60220F"/>
                </a:solidFill>
                <a:effectLst/>
              </a:rPr>
              <a:t>Specific Outcomes</a:t>
            </a:r>
          </a:p>
          <a:p>
            <a:pPr marL="285750" indent="-285750" algn="l" fontAlgn="base">
              <a:buFont typeface="Arial" panose="020B0604020202020204" pitchFamily="34" charset="0"/>
              <a:buChar char="•"/>
            </a:pPr>
            <a:r>
              <a:rPr lang="en-US" sz="2000" dirty="0">
                <a:solidFill>
                  <a:srgbClr val="60220F"/>
                </a:solidFill>
              </a:rPr>
              <a:t>Points of Differentiation</a:t>
            </a:r>
            <a:endParaRPr lang="en-US" sz="2000" b="0" i="0" dirty="0">
              <a:solidFill>
                <a:srgbClr val="60220F"/>
              </a:solidFill>
              <a:effectLst/>
            </a:endParaRPr>
          </a:p>
        </p:txBody>
      </p:sp>
      <p:sp>
        <p:nvSpPr>
          <p:cNvPr id="10" name="Speech Bubble: Rectangle with Corners Rounded 9">
            <a:extLst>
              <a:ext uri="{FF2B5EF4-FFF2-40B4-BE49-F238E27FC236}">
                <a16:creationId xmlns:a16="http://schemas.microsoft.com/office/drawing/2014/main" id="{728BB8B0-2041-8B37-4026-2FA91925FE0F}"/>
              </a:ext>
            </a:extLst>
          </p:cNvPr>
          <p:cNvSpPr/>
          <p:nvPr/>
        </p:nvSpPr>
        <p:spPr>
          <a:xfrm>
            <a:off x="7410364" y="4823209"/>
            <a:ext cx="4557223" cy="1959428"/>
          </a:xfrm>
          <a:prstGeom prst="wedgeRoundRectCallout">
            <a:avLst>
              <a:gd name="adj1" fmla="val -66475"/>
              <a:gd name="adj2" fmla="val -8257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r>
              <a:rPr lang="en-US" sz="2000" b="1" i="0" dirty="0">
                <a:solidFill>
                  <a:srgbClr val="60220F"/>
                </a:solidFill>
                <a:effectLst/>
              </a:rPr>
              <a:t>WHO: </a:t>
            </a:r>
            <a:r>
              <a:rPr lang="en-US" sz="2000" b="0" i="0" dirty="0">
                <a:solidFill>
                  <a:srgbClr val="60220F"/>
                </a:solidFill>
                <a:effectLst/>
              </a:rPr>
              <a:t>Who you serve.</a:t>
            </a:r>
          </a:p>
          <a:p>
            <a:pPr marL="285750" indent="-285750" algn="l">
              <a:buFont typeface="Arial" panose="020B0604020202020204" pitchFamily="34" charset="0"/>
              <a:buChar char="•"/>
            </a:pPr>
            <a:r>
              <a:rPr lang="en-US" sz="2000" b="1" i="0" dirty="0">
                <a:solidFill>
                  <a:srgbClr val="60220F"/>
                </a:solidFill>
                <a:effectLst/>
              </a:rPr>
              <a:t>WHAT</a:t>
            </a:r>
            <a:r>
              <a:rPr lang="en-US" sz="2000" b="0" i="0" dirty="0">
                <a:solidFill>
                  <a:srgbClr val="60220F"/>
                </a:solidFill>
                <a:effectLst/>
              </a:rPr>
              <a:t> (Problem): What problem you solve for them.</a:t>
            </a:r>
          </a:p>
          <a:p>
            <a:pPr marL="285750" indent="-285750" algn="l">
              <a:buFont typeface="Arial" panose="020B0604020202020204" pitchFamily="34" charset="0"/>
              <a:buChar char="•"/>
            </a:pPr>
            <a:r>
              <a:rPr lang="en-US" sz="2000" b="1" i="0" dirty="0">
                <a:solidFill>
                  <a:srgbClr val="60220F"/>
                </a:solidFill>
                <a:effectLst/>
              </a:rPr>
              <a:t>HOW </a:t>
            </a:r>
            <a:r>
              <a:rPr lang="en-US" sz="2000" b="0" i="0" dirty="0">
                <a:solidFill>
                  <a:srgbClr val="60220F"/>
                </a:solidFill>
                <a:effectLst/>
              </a:rPr>
              <a:t>(Result): How you create that result for them.</a:t>
            </a:r>
          </a:p>
          <a:p>
            <a:pPr marL="285750" indent="-285750" algn="l">
              <a:buFont typeface="Arial" panose="020B0604020202020204" pitchFamily="34" charset="0"/>
              <a:buChar char="•"/>
            </a:pPr>
            <a:r>
              <a:rPr lang="en-US" sz="2000" b="1" i="0" dirty="0">
                <a:solidFill>
                  <a:srgbClr val="60220F"/>
                </a:solidFill>
                <a:effectLst/>
              </a:rPr>
              <a:t>WHY</a:t>
            </a:r>
            <a:r>
              <a:rPr lang="en-US" sz="2000" b="0" i="0" dirty="0">
                <a:solidFill>
                  <a:srgbClr val="60220F"/>
                </a:solidFill>
                <a:effectLst/>
              </a:rPr>
              <a:t>: Why they should choose you</a:t>
            </a:r>
          </a:p>
        </p:txBody>
      </p:sp>
    </p:spTree>
    <p:extLst>
      <p:ext uri="{BB962C8B-B14F-4D97-AF65-F5344CB8AC3E}">
        <p14:creationId xmlns:p14="http://schemas.microsoft.com/office/powerpoint/2010/main" val="886970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23980D-CDB2-BFE0-6BC8-24E10F14FC0B}"/>
              </a:ext>
            </a:extLst>
          </p:cNvPr>
          <p:cNvSpPr>
            <a:spLocks noGrp="1"/>
          </p:cNvSpPr>
          <p:nvPr>
            <p:ph type="body" sz="quarter" idx="16"/>
          </p:nvPr>
        </p:nvSpPr>
        <p:spPr>
          <a:xfrm>
            <a:off x="790610" y="2608008"/>
            <a:ext cx="4851974" cy="4038015"/>
          </a:xfrm>
        </p:spPr>
        <p:txBody>
          <a:bodyPr/>
          <a:lstStyle/>
          <a:p>
            <a:pPr marL="342900" indent="-342900" algn="l">
              <a:buFont typeface="Arial" panose="020B0604020202020204" pitchFamily="34" charset="0"/>
              <a:buChar char="•"/>
            </a:pPr>
            <a:r>
              <a:rPr lang="en-US" sz="2800" b="0" i="0">
                <a:effectLst/>
              </a:rPr>
              <a:t>A slogan</a:t>
            </a:r>
          </a:p>
          <a:p>
            <a:pPr marL="342900" indent="-342900" algn="l">
              <a:buFont typeface="Arial" panose="020B0604020202020204" pitchFamily="34" charset="0"/>
              <a:buChar char="•"/>
            </a:pPr>
            <a:r>
              <a:rPr lang="en-US" sz="2800"/>
              <a:t>A mission statement </a:t>
            </a:r>
            <a:endParaRPr lang="en-US" sz="2800" b="0" i="0">
              <a:effectLst/>
            </a:endParaRPr>
          </a:p>
          <a:p>
            <a:pPr marL="342900" indent="-342900" algn="l">
              <a:buFont typeface="Arial" panose="020B0604020202020204" pitchFamily="34" charset="0"/>
              <a:buChar char="•"/>
            </a:pPr>
            <a:r>
              <a:rPr lang="en-US" sz="2800" b="0" i="0">
                <a:effectLst/>
              </a:rPr>
              <a:t>A positioning statement</a:t>
            </a:r>
          </a:p>
          <a:p>
            <a:pPr marL="342900" indent="-342900" algn="l">
              <a:buFont typeface="Arial" panose="020B0604020202020204" pitchFamily="34" charset="0"/>
              <a:buChar char="•"/>
            </a:pPr>
            <a:r>
              <a:rPr lang="en-US" sz="2800" b="0" i="0">
                <a:effectLst/>
              </a:rPr>
              <a:t>An elevator pitch</a:t>
            </a:r>
          </a:p>
          <a:p>
            <a:pPr marL="342900" indent="-342900" algn="l">
              <a:buFont typeface="Arial" panose="020B0604020202020204" pitchFamily="34" charset="0"/>
              <a:buChar char="•"/>
            </a:pPr>
            <a:r>
              <a:rPr lang="en-US" sz="2800" b="0" i="0">
                <a:effectLst/>
              </a:rPr>
              <a:t>A catch-phrase</a:t>
            </a:r>
          </a:p>
          <a:p>
            <a:pPr marL="342900" indent="-342900" algn="l">
              <a:buFont typeface="Arial" panose="020B0604020202020204" pitchFamily="34" charset="0"/>
              <a:buChar char="•"/>
            </a:pPr>
            <a:r>
              <a:rPr lang="en-US" sz="2800" b="0" i="0">
                <a:effectLst/>
              </a:rPr>
              <a:t>Hype</a:t>
            </a:r>
          </a:p>
          <a:p>
            <a:pPr marL="342900" indent="-342900">
              <a:buFont typeface="Arial" panose="020B0604020202020204" pitchFamily="34" charset="0"/>
              <a:buChar char="•"/>
            </a:pPr>
            <a:endParaRPr lang="en-IE" sz="2800"/>
          </a:p>
        </p:txBody>
      </p:sp>
      <p:sp>
        <p:nvSpPr>
          <p:cNvPr id="4" name="Text Placeholder 3">
            <a:extLst>
              <a:ext uri="{FF2B5EF4-FFF2-40B4-BE49-F238E27FC236}">
                <a16:creationId xmlns:a16="http://schemas.microsoft.com/office/drawing/2014/main" id="{F34388A1-4151-8BA8-F130-548B5AA818B3}"/>
              </a:ext>
            </a:extLst>
          </p:cNvPr>
          <p:cNvSpPr>
            <a:spLocks noGrp="1"/>
          </p:cNvSpPr>
          <p:nvPr>
            <p:ph type="body" sz="quarter" idx="18"/>
          </p:nvPr>
        </p:nvSpPr>
        <p:spPr>
          <a:xfrm>
            <a:off x="688225" y="337628"/>
            <a:ext cx="4851975" cy="1210837"/>
          </a:xfrm>
        </p:spPr>
        <p:txBody>
          <a:bodyPr/>
          <a:lstStyle/>
          <a:p>
            <a:r>
              <a:rPr lang="en-US"/>
              <a:t>Your Value Proposition is NOT…</a:t>
            </a:r>
            <a:endParaRPr lang="en-IE"/>
          </a:p>
        </p:txBody>
      </p:sp>
      <p:sp>
        <p:nvSpPr>
          <p:cNvPr id="18" name="TextBox 17">
            <a:extLst>
              <a:ext uri="{FF2B5EF4-FFF2-40B4-BE49-F238E27FC236}">
                <a16:creationId xmlns:a16="http://schemas.microsoft.com/office/drawing/2014/main" id="{21E85906-B50B-3B9F-96F9-CAF7B5BD33F4}"/>
              </a:ext>
            </a:extLst>
          </p:cNvPr>
          <p:cNvSpPr txBox="1"/>
          <p:nvPr/>
        </p:nvSpPr>
        <p:spPr>
          <a:xfrm>
            <a:off x="6096000" y="1743740"/>
            <a:ext cx="6096000" cy="5114260"/>
          </a:xfrm>
          <a:prstGeom prst="rect">
            <a:avLst/>
          </a:prstGeom>
          <a:solidFill>
            <a:srgbClr val="BAADAC"/>
          </a:solidFill>
        </p:spPr>
        <p:txBody>
          <a:bodyPr wrap="square" rtlCol="0">
            <a:spAutoFit/>
          </a:bodyPr>
          <a:lstStyle/>
          <a:p>
            <a:endParaRPr lang="en-IE"/>
          </a:p>
        </p:txBody>
      </p:sp>
      <p:sp>
        <p:nvSpPr>
          <p:cNvPr id="19" name="TextBox 18">
            <a:extLst>
              <a:ext uri="{FF2B5EF4-FFF2-40B4-BE49-F238E27FC236}">
                <a16:creationId xmlns:a16="http://schemas.microsoft.com/office/drawing/2014/main" id="{241542EC-CAB9-2AFB-BFFA-F1247DE5B93B}"/>
              </a:ext>
            </a:extLst>
          </p:cNvPr>
          <p:cNvSpPr txBox="1"/>
          <p:nvPr/>
        </p:nvSpPr>
        <p:spPr>
          <a:xfrm>
            <a:off x="6115437" y="65883"/>
            <a:ext cx="5912440" cy="1754326"/>
          </a:xfrm>
          <a:prstGeom prst="rect">
            <a:avLst/>
          </a:prstGeom>
          <a:noFill/>
        </p:spPr>
        <p:txBody>
          <a:bodyPr wrap="square" rtlCol="0">
            <a:spAutoFit/>
          </a:bodyPr>
          <a:lstStyle/>
          <a:p>
            <a:pPr algn="ctr"/>
            <a:r>
              <a:rPr lang="en-US" sz="3600" b="1" i="0">
                <a:solidFill>
                  <a:srgbClr val="60220F"/>
                </a:solidFill>
                <a:effectLst/>
              </a:rPr>
              <a:t>Your value proposition IS a unique identifier for your business. </a:t>
            </a:r>
            <a:endParaRPr lang="en-IE" sz="3600" b="1">
              <a:solidFill>
                <a:srgbClr val="60220F"/>
              </a:solidFill>
            </a:endParaRPr>
          </a:p>
        </p:txBody>
      </p:sp>
      <p:sp>
        <p:nvSpPr>
          <p:cNvPr id="20" name="TextBox 19">
            <a:extLst>
              <a:ext uri="{FF2B5EF4-FFF2-40B4-BE49-F238E27FC236}">
                <a16:creationId xmlns:a16="http://schemas.microsoft.com/office/drawing/2014/main" id="{864DD61A-E138-D1C5-09FD-7DE63148A540}"/>
              </a:ext>
            </a:extLst>
          </p:cNvPr>
          <p:cNvSpPr txBox="1"/>
          <p:nvPr/>
        </p:nvSpPr>
        <p:spPr>
          <a:xfrm>
            <a:off x="6096000" y="2822638"/>
            <a:ext cx="5912440" cy="2677656"/>
          </a:xfrm>
          <a:prstGeom prst="rect">
            <a:avLst/>
          </a:prstGeom>
          <a:noFill/>
        </p:spPr>
        <p:txBody>
          <a:bodyPr wrap="square" rtlCol="0">
            <a:spAutoFit/>
          </a:bodyPr>
          <a:lstStyle/>
          <a:p>
            <a:pPr marL="285750" indent="-285750">
              <a:buFont typeface="Arial" panose="020B0604020202020204" pitchFamily="34" charset="0"/>
              <a:buChar char="•"/>
            </a:pPr>
            <a:r>
              <a:rPr lang="en-US" sz="2400" b="1" i="0" dirty="0">
                <a:solidFill>
                  <a:srgbClr val="404F2F"/>
                </a:solidFill>
                <a:effectLst/>
              </a:rPr>
              <a:t>A slogan </a:t>
            </a:r>
            <a:r>
              <a:rPr lang="en-US" sz="2400" b="0" i="0" dirty="0">
                <a:solidFill>
                  <a:srgbClr val="404F2F"/>
                </a:solidFill>
                <a:effectLst/>
              </a:rPr>
              <a:t>is a short, catchy statement that brands use in marketing campaigns to sell a specific product. </a:t>
            </a:r>
          </a:p>
          <a:p>
            <a:pPr marL="285750" indent="-285750">
              <a:buFont typeface="Arial" panose="020B0604020202020204" pitchFamily="34" charset="0"/>
              <a:buChar char="•"/>
            </a:pPr>
            <a:r>
              <a:rPr lang="en-US" sz="2400" b="0" i="0" dirty="0">
                <a:solidFill>
                  <a:srgbClr val="404F2F"/>
                </a:solidFill>
                <a:effectLst/>
              </a:rPr>
              <a:t>Your </a:t>
            </a:r>
            <a:r>
              <a:rPr lang="en-US" sz="2400" b="1" i="0" dirty="0">
                <a:solidFill>
                  <a:srgbClr val="404F2F"/>
                </a:solidFill>
                <a:effectLst/>
              </a:rPr>
              <a:t>value proposition </a:t>
            </a:r>
            <a:r>
              <a:rPr lang="en-US" sz="2400" b="0" i="0" dirty="0">
                <a:solidFill>
                  <a:srgbClr val="404F2F"/>
                </a:solidFill>
                <a:effectLst/>
              </a:rPr>
              <a:t>details what you offer customers and why they should choose you</a:t>
            </a:r>
            <a:endParaRPr lang="en-IE" sz="2400" dirty="0">
              <a:solidFill>
                <a:srgbClr val="404F2F"/>
              </a:solidFill>
            </a:endParaRPr>
          </a:p>
          <a:p>
            <a:pPr marL="285750" indent="-285750">
              <a:buFont typeface="Arial" panose="020B0604020202020204" pitchFamily="34" charset="0"/>
              <a:buChar char="•"/>
            </a:pPr>
            <a:endParaRPr lang="en-IE" sz="2400" dirty="0">
              <a:solidFill>
                <a:srgbClr val="404F2F"/>
              </a:solidFill>
            </a:endParaRPr>
          </a:p>
        </p:txBody>
      </p:sp>
      <p:sp>
        <p:nvSpPr>
          <p:cNvPr id="22" name="TextBox 21">
            <a:extLst>
              <a:ext uri="{FF2B5EF4-FFF2-40B4-BE49-F238E27FC236}">
                <a16:creationId xmlns:a16="http://schemas.microsoft.com/office/drawing/2014/main" id="{1646B786-9415-2183-A365-086F36B91474}"/>
              </a:ext>
            </a:extLst>
          </p:cNvPr>
          <p:cNvSpPr txBox="1"/>
          <p:nvPr/>
        </p:nvSpPr>
        <p:spPr>
          <a:xfrm>
            <a:off x="6471138" y="2130251"/>
            <a:ext cx="4391130" cy="523220"/>
          </a:xfrm>
          <a:prstGeom prst="rect">
            <a:avLst/>
          </a:prstGeom>
          <a:noFill/>
        </p:spPr>
        <p:txBody>
          <a:bodyPr wrap="square" rtlCol="0">
            <a:spAutoFit/>
          </a:bodyPr>
          <a:lstStyle/>
          <a:p>
            <a:r>
              <a:rPr lang="en-IE" sz="2800" b="1">
                <a:solidFill>
                  <a:srgbClr val="60220F"/>
                </a:solidFill>
              </a:rPr>
              <a:t>For Example…</a:t>
            </a:r>
          </a:p>
        </p:txBody>
      </p:sp>
      <p:pic>
        <p:nvPicPr>
          <p:cNvPr id="24" name="Picture 23">
            <a:extLst>
              <a:ext uri="{FF2B5EF4-FFF2-40B4-BE49-F238E27FC236}">
                <a16:creationId xmlns:a16="http://schemas.microsoft.com/office/drawing/2014/main" id="{E8673D4B-DA8F-31A0-8611-8BBEEA7F78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13091" y="4627016"/>
            <a:ext cx="1822460" cy="1822460"/>
          </a:xfrm>
          <a:prstGeom prst="rect">
            <a:avLst/>
          </a:prstGeom>
        </p:spPr>
      </p:pic>
    </p:spTree>
    <p:extLst>
      <p:ext uri="{BB962C8B-B14F-4D97-AF65-F5344CB8AC3E}">
        <p14:creationId xmlns:p14="http://schemas.microsoft.com/office/powerpoint/2010/main" val="1488493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2879B95-A5BE-6E55-8879-E043B5F90227}"/>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671" r="671"/>
          <a:stretch/>
        </p:blipFill>
        <p:spPr/>
      </p:pic>
      <p:sp>
        <p:nvSpPr>
          <p:cNvPr id="9" name="Text Placeholder 3">
            <a:extLst>
              <a:ext uri="{FF2B5EF4-FFF2-40B4-BE49-F238E27FC236}">
                <a16:creationId xmlns:a16="http://schemas.microsoft.com/office/drawing/2014/main" id="{D57FE75A-48FE-C75B-CE6B-B7269FDBC6C6}"/>
              </a:ext>
            </a:extLst>
          </p:cNvPr>
          <p:cNvSpPr>
            <a:spLocks noGrp="1"/>
          </p:cNvSpPr>
          <p:nvPr>
            <p:ph type="body" sz="quarter" idx="18"/>
          </p:nvPr>
        </p:nvSpPr>
        <p:spPr>
          <a:xfrm>
            <a:off x="447675" y="309563"/>
            <a:ext cx="6448425" cy="1331912"/>
          </a:xfrm>
        </p:spPr>
        <p:txBody>
          <a:bodyPr anchor="ctr"/>
          <a:lstStyle/>
          <a:p>
            <a:r>
              <a:rPr lang="en-IE"/>
              <a:t>The Value Proposition Canvas:</a:t>
            </a:r>
          </a:p>
        </p:txBody>
      </p:sp>
      <p:sp>
        <p:nvSpPr>
          <p:cNvPr id="10" name="Text Placeholder 2">
            <a:extLst>
              <a:ext uri="{FF2B5EF4-FFF2-40B4-BE49-F238E27FC236}">
                <a16:creationId xmlns:a16="http://schemas.microsoft.com/office/drawing/2014/main" id="{2D404536-3541-EDD2-0302-2A8F37603782}"/>
              </a:ext>
            </a:extLst>
          </p:cNvPr>
          <p:cNvSpPr txBox="1">
            <a:spLocks/>
          </p:cNvSpPr>
          <p:nvPr/>
        </p:nvSpPr>
        <p:spPr>
          <a:xfrm>
            <a:off x="7550990" y="948214"/>
            <a:ext cx="4641010" cy="403801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b="1" dirty="0">
                <a:solidFill>
                  <a:srgbClr val="60220F"/>
                </a:solidFill>
              </a:rPr>
              <a:t>The Value Proposition Canvas </a:t>
            </a:r>
            <a:r>
              <a:rPr lang="en-US" sz="2400" dirty="0">
                <a:solidFill>
                  <a:srgbClr val="60220F"/>
                </a:solidFill>
              </a:rPr>
              <a:t>is a plug-in tool to the Business Model Canvas that we discussed in Module 1. It allows you to describe your Value Propositions and the target Customer Segments in more detail and evaluate the “fit” between the value you intend to create and the expectations your customers have.</a:t>
            </a:r>
            <a:endParaRPr lang="en-IE" sz="2400" dirty="0">
              <a:solidFill>
                <a:srgbClr val="60220F"/>
              </a:solidFill>
            </a:endParaRPr>
          </a:p>
          <a:p>
            <a:pPr marL="0" indent="0">
              <a:buNone/>
            </a:pPr>
            <a:r>
              <a:rPr lang="en-IE" sz="2400" b="1" dirty="0">
                <a:solidFill>
                  <a:srgbClr val="60220F"/>
                </a:solidFill>
              </a:rPr>
              <a:t>ACTION:   </a:t>
            </a:r>
            <a:r>
              <a:rPr lang="en-IE" sz="2400" dirty="0">
                <a:solidFill>
                  <a:srgbClr val="60220F"/>
                </a:solidFill>
              </a:rPr>
              <a:t>Download and use a pdf version here: </a:t>
            </a:r>
            <a:r>
              <a:rPr lang="en-IE" sz="2400" dirty="0">
                <a:solidFill>
                  <a:srgbClr val="A23B23"/>
                </a:solidFill>
                <a:hlinkClick r:id="rId3"/>
              </a:rPr>
              <a:t>https://www.strategyzer.com/canvas/value-proposition-canvas</a:t>
            </a:r>
            <a:endParaRPr lang="en-IE" sz="2400" dirty="0">
              <a:solidFill>
                <a:srgbClr val="A23B23"/>
              </a:solidFill>
            </a:endParaRPr>
          </a:p>
          <a:p>
            <a:pPr marL="0" indent="0">
              <a:buNone/>
            </a:pPr>
            <a:endParaRPr lang="en-IE" sz="2400" dirty="0"/>
          </a:p>
        </p:txBody>
      </p:sp>
    </p:spTree>
    <p:extLst>
      <p:ext uri="{BB962C8B-B14F-4D97-AF65-F5344CB8AC3E}">
        <p14:creationId xmlns:p14="http://schemas.microsoft.com/office/powerpoint/2010/main" val="2844355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0C9A2-D324-0B99-FAD9-7DDFFB19B1F9}"/>
              </a:ext>
            </a:extLst>
          </p:cNvPr>
          <p:cNvSpPr>
            <a:spLocks noGrp="1"/>
          </p:cNvSpPr>
          <p:nvPr>
            <p:ph type="body" sz="quarter" idx="18"/>
          </p:nvPr>
        </p:nvSpPr>
        <p:spPr>
          <a:xfrm>
            <a:off x="694065" y="1757011"/>
            <a:ext cx="11296651" cy="3856390"/>
          </a:xfrm>
        </p:spPr>
        <p:txBody>
          <a:bodyPr>
            <a:noAutofit/>
          </a:bodyPr>
          <a:lstStyle/>
          <a:p>
            <a:pPr marL="0" indent="0" algn="l"/>
            <a:r>
              <a:rPr lang="en-US" dirty="0"/>
              <a:t>You can use this map before, during and after developing an in-depth knowledge of your customers. If you use it before, it will highlight what you need to learn about customers and test value propositions. If you use it after, it will help you </a:t>
            </a:r>
            <a:r>
              <a:rPr lang="en-US" dirty="0" err="1"/>
              <a:t>analyse</a:t>
            </a:r>
            <a:r>
              <a:rPr lang="en-US" dirty="0"/>
              <a:t> and evaluate the “fit”. </a:t>
            </a:r>
          </a:p>
          <a:p>
            <a:endParaRPr lang="en-US" sz="800" b="1" dirty="0"/>
          </a:p>
          <a:p>
            <a:pPr marL="0" indent="0" algn="l"/>
            <a:r>
              <a:rPr lang="en-US" dirty="0"/>
              <a:t>The Value Proposition Canvas can be applied to new and existing value propositions and customer segments alike.  In both cases, it will  help you structure your thinking and make  your ideas more tangible</a:t>
            </a:r>
            <a:endParaRPr lang="en-IE" dirty="0"/>
          </a:p>
        </p:txBody>
      </p:sp>
      <p:sp>
        <p:nvSpPr>
          <p:cNvPr id="4" name="Text Placeholder 3">
            <a:extLst>
              <a:ext uri="{FF2B5EF4-FFF2-40B4-BE49-F238E27FC236}">
                <a16:creationId xmlns:a16="http://schemas.microsoft.com/office/drawing/2014/main" id="{E25AFCC0-00D0-F248-2C52-9077BF71A1BF}"/>
              </a:ext>
            </a:extLst>
          </p:cNvPr>
          <p:cNvSpPr>
            <a:spLocks noGrp="1"/>
          </p:cNvSpPr>
          <p:nvPr>
            <p:ph type="body" sz="quarter" idx="16"/>
          </p:nvPr>
        </p:nvSpPr>
        <p:spPr>
          <a:xfrm>
            <a:off x="516687" y="442119"/>
            <a:ext cx="11296650" cy="579437"/>
          </a:xfrm>
        </p:spPr>
        <p:txBody>
          <a:bodyPr anchor="ctr"/>
          <a:lstStyle/>
          <a:p>
            <a:r>
              <a:rPr lang="en-IE" sz="3600" b="1"/>
              <a:t>The Value Proposition Canvas:</a:t>
            </a:r>
          </a:p>
        </p:txBody>
      </p:sp>
    </p:spTree>
    <p:extLst>
      <p:ext uri="{BB962C8B-B14F-4D97-AF65-F5344CB8AC3E}">
        <p14:creationId xmlns:p14="http://schemas.microsoft.com/office/powerpoint/2010/main" val="1432514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AF5784-9C36-1425-69F3-CCEB6386CF66}"/>
              </a:ext>
            </a:extLst>
          </p:cNvPr>
          <p:cNvSpPr>
            <a:spLocks noGrp="1"/>
          </p:cNvSpPr>
          <p:nvPr>
            <p:ph type="body" sz="quarter" idx="28"/>
          </p:nvPr>
        </p:nvSpPr>
        <p:spPr>
          <a:xfrm>
            <a:off x="447065" y="214600"/>
            <a:ext cx="11097969" cy="1210837"/>
          </a:xfrm>
        </p:spPr>
        <p:txBody>
          <a:bodyPr anchor="ctr"/>
          <a:lstStyle/>
          <a:p>
            <a:r>
              <a:rPr lang="en-IE" b="1"/>
              <a:t>Instructions on how to use the Value Proposition Canvas</a:t>
            </a:r>
          </a:p>
        </p:txBody>
      </p:sp>
      <p:sp>
        <p:nvSpPr>
          <p:cNvPr id="7" name="Text Placeholder 6">
            <a:extLst>
              <a:ext uri="{FF2B5EF4-FFF2-40B4-BE49-F238E27FC236}">
                <a16:creationId xmlns:a16="http://schemas.microsoft.com/office/drawing/2014/main" id="{D35E124F-C190-BA66-CBF6-5877405E6D6C}"/>
              </a:ext>
            </a:extLst>
          </p:cNvPr>
          <p:cNvSpPr>
            <a:spLocks noGrp="1"/>
          </p:cNvSpPr>
          <p:nvPr>
            <p:ph type="body" sz="quarter" idx="18"/>
          </p:nvPr>
        </p:nvSpPr>
        <p:spPr>
          <a:xfrm>
            <a:off x="767751" y="4233589"/>
            <a:ext cx="2467154" cy="2727928"/>
          </a:xfrm>
        </p:spPr>
        <p:txBody>
          <a:bodyPr>
            <a:normAutofit/>
          </a:bodyPr>
          <a:lstStyle/>
          <a:p>
            <a:pPr marL="0" indent="0"/>
            <a:r>
              <a:rPr lang="en-US" sz="1800" dirty="0"/>
              <a:t>Start sketching out your map by describing what the need of a  specific customer is. </a:t>
            </a:r>
            <a:endParaRPr lang="en-IE" sz="1800" dirty="0"/>
          </a:p>
        </p:txBody>
      </p:sp>
      <p:sp>
        <p:nvSpPr>
          <p:cNvPr id="8" name="Text Placeholder 7">
            <a:extLst>
              <a:ext uri="{FF2B5EF4-FFF2-40B4-BE49-F238E27FC236}">
                <a16:creationId xmlns:a16="http://schemas.microsoft.com/office/drawing/2014/main" id="{1DC6318C-A775-3184-7EBB-7D732F98E2E2}"/>
              </a:ext>
            </a:extLst>
          </p:cNvPr>
          <p:cNvSpPr>
            <a:spLocks noGrp="1"/>
          </p:cNvSpPr>
          <p:nvPr>
            <p:ph type="body" sz="quarter" idx="16"/>
          </p:nvPr>
        </p:nvSpPr>
        <p:spPr>
          <a:xfrm>
            <a:off x="1052672" y="2484807"/>
            <a:ext cx="1913302" cy="344705"/>
          </a:xfrm>
        </p:spPr>
        <p:txBody>
          <a:bodyPr/>
          <a:lstStyle/>
          <a:p>
            <a:r>
              <a:rPr lang="en-IE" dirty="0"/>
              <a:t>Start with customer:</a:t>
            </a:r>
          </a:p>
        </p:txBody>
      </p:sp>
      <p:sp>
        <p:nvSpPr>
          <p:cNvPr id="10" name="Text Placeholder 9">
            <a:extLst>
              <a:ext uri="{FF2B5EF4-FFF2-40B4-BE49-F238E27FC236}">
                <a16:creationId xmlns:a16="http://schemas.microsoft.com/office/drawing/2014/main" id="{857A2B73-3DDC-CC63-8D63-D6E726837C95}"/>
              </a:ext>
            </a:extLst>
          </p:cNvPr>
          <p:cNvSpPr>
            <a:spLocks noGrp="1"/>
          </p:cNvSpPr>
          <p:nvPr>
            <p:ph type="body" sz="quarter" idx="20"/>
          </p:nvPr>
        </p:nvSpPr>
        <p:spPr>
          <a:xfrm flipH="1">
            <a:off x="3990830" y="2482292"/>
            <a:ext cx="1498767" cy="344705"/>
          </a:xfrm>
        </p:spPr>
        <p:txBody>
          <a:bodyPr/>
          <a:lstStyle/>
          <a:p>
            <a:r>
              <a:rPr lang="en-IE"/>
              <a:t>Add Pains and Gains:</a:t>
            </a:r>
          </a:p>
        </p:txBody>
      </p:sp>
      <p:sp>
        <p:nvSpPr>
          <p:cNvPr id="11" name="Text Placeholder 10">
            <a:extLst>
              <a:ext uri="{FF2B5EF4-FFF2-40B4-BE49-F238E27FC236}">
                <a16:creationId xmlns:a16="http://schemas.microsoft.com/office/drawing/2014/main" id="{39F2CC6E-1F08-0527-637B-E97815409015}"/>
              </a:ext>
            </a:extLst>
          </p:cNvPr>
          <p:cNvSpPr>
            <a:spLocks noGrp="1"/>
          </p:cNvSpPr>
          <p:nvPr>
            <p:ph type="body" sz="quarter" idx="21"/>
          </p:nvPr>
        </p:nvSpPr>
        <p:spPr>
          <a:xfrm>
            <a:off x="6298550" y="4233590"/>
            <a:ext cx="2289837" cy="2409810"/>
          </a:xfrm>
        </p:spPr>
        <p:txBody>
          <a:bodyPr>
            <a:normAutofit/>
          </a:bodyPr>
          <a:lstStyle/>
          <a:p>
            <a:pPr marL="0" indent="0">
              <a:lnSpc>
                <a:spcPct val="80000"/>
              </a:lnSpc>
            </a:pPr>
            <a:r>
              <a:rPr lang="en-US" sz="2000"/>
              <a:t>List all the products &amp; services your value proposition is built around by creating a </a:t>
            </a:r>
            <a:r>
              <a:rPr lang="en-US" sz="2000" i="1"/>
              <a:t>post-it</a:t>
            </a:r>
            <a:r>
              <a:rPr lang="en-US" sz="2000"/>
              <a:t> for each element in the Products &amp; Services box.</a:t>
            </a:r>
          </a:p>
          <a:p>
            <a:pPr marL="0" indent="0">
              <a:lnSpc>
                <a:spcPct val="80000"/>
              </a:lnSpc>
            </a:pPr>
            <a:endParaRPr lang="en-US" sz="2000"/>
          </a:p>
          <a:p>
            <a:pPr marL="0" indent="0">
              <a:lnSpc>
                <a:spcPct val="80000"/>
              </a:lnSpc>
            </a:pPr>
            <a:endParaRPr lang="en-IE" sz="2000"/>
          </a:p>
        </p:txBody>
      </p:sp>
      <p:sp>
        <p:nvSpPr>
          <p:cNvPr id="12" name="Text Placeholder 11">
            <a:extLst>
              <a:ext uri="{FF2B5EF4-FFF2-40B4-BE49-F238E27FC236}">
                <a16:creationId xmlns:a16="http://schemas.microsoft.com/office/drawing/2014/main" id="{F766F53C-2C92-765F-8589-2EFF605F3857}"/>
              </a:ext>
            </a:extLst>
          </p:cNvPr>
          <p:cNvSpPr>
            <a:spLocks noGrp="1"/>
          </p:cNvSpPr>
          <p:nvPr>
            <p:ph type="body" sz="quarter" idx="22"/>
          </p:nvPr>
        </p:nvSpPr>
        <p:spPr>
          <a:xfrm>
            <a:off x="6529701" y="2309940"/>
            <a:ext cx="1827534" cy="344705"/>
          </a:xfrm>
        </p:spPr>
        <p:txBody>
          <a:bodyPr/>
          <a:lstStyle/>
          <a:p>
            <a:r>
              <a:rPr lang="en-US"/>
              <a:t>Describe your products &amp; services:</a:t>
            </a:r>
            <a:endParaRPr lang="en-IE"/>
          </a:p>
        </p:txBody>
      </p:sp>
      <p:sp>
        <p:nvSpPr>
          <p:cNvPr id="13" name="Text Placeholder 12">
            <a:extLst>
              <a:ext uri="{FF2B5EF4-FFF2-40B4-BE49-F238E27FC236}">
                <a16:creationId xmlns:a16="http://schemas.microsoft.com/office/drawing/2014/main" id="{E478A6E1-2EEB-AFD4-9A89-3553357DFCD4}"/>
              </a:ext>
            </a:extLst>
          </p:cNvPr>
          <p:cNvSpPr>
            <a:spLocks noGrp="1"/>
          </p:cNvSpPr>
          <p:nvPr>
            <p:ph type="body" sz="quarter" idx="23"/>
          </p:nvPr>
        </p:nvSpPr>
        <p:spPr>
          <a:xfrm>
            <a:off x="8902445" y="4233589"/>
            <a:ext cx="2521804" cy="2538145"/>
          </a:xfrm>
        </p:spPr>
        <p:txBody>
          <a:bodyPr>
            <a:normAutofit fontScale="85000" lnSpcReduction="10000"/>
          </a:bodyPr>
          <a:lstStyle/>
          <a:p>
            <a:pPr marL="0" indent="0"/>
            <a:r>
              <a:rPr lang="en-US" dirty="0">
                <a:solidFill>
                  <a:srgbClr val="404F2F"/>
                </a:solidFill>
              </a:rPr>
              <a:t>Describe how your products and services create value by either killing customer pains or creating customer gains. Create a sticky note for each element in the Pain Relievers or Gain Creators box respectively.</a:t>
            </a:r>
            <a:endParaRPr lang="en-IE" dirty="0">
              <a:solidFill>
                <a:srgbClr val="404F2F"/>
              </a:solidFill>
            </a:endParaRPr>
          </a:p>
        </p:txBody>
      </p:sp>
      <p:sp>
        <p:nvSpPr>
          <p:cNvPr id="14" name="Text Placeholder 13">
            <a:extLst>
              <a:ext uri="{FF2B5EF4-FFF2-40B4-BE49-F238E27FC236}">
                <a16:creationId xmlns:a16="http://schemas.microsoft.com/office/drawing/2014/main" id="{9E215D82-CEAE-8920-A8B5-BAFB4921A5BE}"/>
              </a:ext>
            </a:extLst>
          </p:cNvPr>
          <p:cNvSpPr>
            <a:spLocks noGrp="1"/>
          </p:cNvSpPr>
          <p:nvPr>
            <p:ph type="body" sz="quarter" idx="24"/>
          </p:nvPr>
        </p:nvSpPr>
        <p:spPr>
          <a:xfrm>
            <a:off x="9197901" y="2404256"/>
            <a:ext cx="1827534" cy="344705"/>
          </a:xfrm>
        </p:spPr>
        <p:txBody>
          <a:bodyPr/>
          <a:lstStyle/>
          <a:p>
            <a:r>
              <a:rPr lang="en-US"/>
              <a:t>Outline how you intend to create value:</a:t>
            </a:r>
            <a:endParaRPr lang="en-IE"/>
          </a:p>
        </p:txBody>
      </p:sp>
      <p:sp>
        <p:nvSpPr>
          <p:cNvPr id="15" name="TextBox 14">
            <a:extLst>
              <a:ext uri="{FF2B5EF4-FFF2-40B4-BE49-F238E27FC236}">
                <a16:creationId xmlns:a16="http://schemas.microsoft.com/office/drawing/2014/main" id="{86F068E0-8B4B-4752-E0D2-B7573847E60E}"/>
              </a:ext>
            </a:extLst>
          </p:cNvPr>
          <p:cNvSpPr txBox="1"/>
          <p:nvPr/>
        </p:nvSpPr>
        <p:spPr>
          <a:xfrm>
            <a:off x="4166558" y="6331789"/>
            <a:ext cx="3925019" cy="526211"/>
          </a:xfrm>
          <a:prstGeom prst="rect">
            <a:avLst/>
          </a:prstGeom>
          <a:solidFill>
            <a:srgbClr val="E3E2DB"/>
          </a:solidFill>
        </p:spPr>
        <p:txBody>
          <a:bodyPr wrap="square" rtlCol="0">
            <a:spAutoFit/>
          </a:bodyPr>
          <a:lstStyle/>
          <a:p>
            <a:endParaRPr lang="en-IE"/>
          </a:p>
        </p:txBody>
      </p:sp>
      <p:sp>
        <p:nvSpPr>
          <p:cNvPr id="9" name="Text Placeholder 8">
            <a:extLst>
              <a:ext uri="{FF2B5EF4-FFF2-40B4-BE49-F238E27FC236}">
                <a16:creationId xmlns:a16="http://schemas.microsoft.com/office/drawing/2014/main" id="{6B94C1B2-4235-AC24-1C37-9D790289D5AC}"/>
              </a:ext>
            </a:extLst>
          </p:cNvPr>
          <p:cNvSpPr>
            <a:spLocks noGrp="1"/>
          </p:cNvSpPr>
          <p:nvPr>
            <p:ph type="body" sz="quarter" idx="19"/>
          </p:nvPr>
        </p:nvSpPr>
        <p:spPr>
          <a:xfrm>
            <a:off x="3467819" y="4233589"/>
            <a:ext cx="2544791" cy="2624411"/>
          </a:xfrm>
        </p:spPr>
        <p:txBody>
          <a:bodyPr>
            <a:normAutofit fontScale="85000" lnSpcReduction="20000"/>
          </a:bodyPr>
          <a:lstStyle/>
          <a:p>
            <a:pPr marL="0" indent="0"/>
            <a:r>
              <a:rPr lang="en-US" dirty="0">
                <a:solidFill>
                  <a:srgbClr val="404F2F"/>
                </a:solidFill>
              </a:rPr>
              <a:t>Add a </a:t>
            </a:r>
            <a:r>
              <a:rPr lang="en-US" i="1" dirty="0">
                <a:solidFill>
                  <a:srgbClr val="404F2F"/>
                </a:solidFill>
              </a:rPr>
              <a:t>post-it</a:t>
            </a:r>
            <a:r>
              <a:rPr lang="en-US" dirty="0">
                <a:solidFill>
                  <a:srgbClr val="404F2F"/>
                </a:solidFill>
              </a:rPr>
              <a:t> for every pain your customer has or could experience before, during &amp; after getting buying your product. Add a </a:t>
            </a:r>
            <a:r>
              <a:rPr lang="en-US" i="1" dirty="0">
                <a:solidFill>
                  <a:srgbClr val="404F2F"/>
                </a:solidFill>
              </a:rPr>
              <a:t>post-it</a:t>
            </a:r>
            <a:r>
              <a:rPr lang="en-US" dirty="0">
                <a:solidFill>
                  <a:srgbClr val="404F2F"/>
                </a:solidFill>
              </a:rPr>
              <a:t> in the Gains box for every benefit your customer expects, desires or would be surprised by.</a:t>
            </a:r>
            <a:endParaRPr lang="en-IE" dirty="0">
              <a:solidFill>
                <a:srgbClr val="404F2F"/>
              </a:solidFill>
            </a:endParaRPr>
          </a:p>
        </p:txBody>
      </p:sp>
    </p:spTree>
    <p:extLst>
      <p:ext uri="{BB962C8B-B14F-4D97-AF65-F5344CB8AC3E}">
        <p14:creationId xmlns:p14="http://schemas.microsoft.com/office/powerpoint/2010/main" val="4116105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3F13E7-773C-C5A7-A197-D6FC2D24D714}"/>
              </a:ext>
            </a:extLst>
          </p:cNvPr>
          <p:cNvSpPr/>
          <p:nvPr/>
        </p:nvSpPr>
        <p:spPr>
          <a:xfrm rot="21432983">
            <a:off x="10230882" y="2691454"/>
            <a:ext cx="420984" cy="532078"/>
          </a:xfrm>
          <a:prstGeom prst="rect">
            <a:avLst/>
          </a:prstGeom>
          <a:solidFill>
            <a:srgbClr val="F6CE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8F8D2989-D403-A610-52ED-83BD18356B03}"/>
              </a:ext>
            </a:extLst>
          </p:cNvPr>
          <p:cNvSpPr/>
          <p:nvPr/>
        </p:nvSpPr>
        <p:spPr>
          <a:xfrm rot="21347322">
            <a:off x="10567816" y="2518449"/>
            <a:ext cx="420488" cy="5321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CF49D824-6A0C-9EC7-2E54-F2094D0BE512}"/>
              </a:ext>
            </a:extLst>
          </p:cNvPr>
          <p:cNvSpPr/>
          <p:nvPr/>
        </p:nvSpPr>
        <p:spPr>
          <a:xfrm rot="21254075">
            <a:off x="9825068" y="2290437"/>
            <a:ext cx="380048" cy="532103"/>
          </a:xfrm>
          <a:prstGeom prst="rect">
            <a:avLst/>
          </a:prstGeom>
          <a:solidFill>
            <a:srgbClr val="E63E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BF1957D4-87A0-FE91-93DE-6375A6F2D8C3}"/>
              </a:ext>
            </a:extLst>
          </p:cNvPr>
          <p:cNvSpPr/>
          <p:nvPr/>
        </p:nvSpPr>
        <p:spPr>
          <a:xfrm rot="21275689">
            <a:off x="10401368" y="1773570"/>
            <a:ext cx="375152" cy="498983"/>
          </a:xfrm>
          <a:prstGeom prst="rect">
            <a:avLst/>
          </a:prstGeom>
          <a:solidFill>
            <a:srgbClr val="F6CE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D8EE8BFA-5ACF-3199-08E4-DF76504356E9}"/>
              </a:ext>
            </a:extLst>
          </p:cNvPr>
          <p:cNvSpPr>
            <a:spLocks noGrp="1"/>
          </p:cNvSpPr>
          <p:nvPr>
            <p:ph type="body" sz="quarter" idx="18"/>
          </p:nvPr>
        </p:nvSpPr>
        <p:spPr>
          <a:xfrm>
            <a:off x="447059" y="1757011"/>
            <a:ext cx="8420546" cy="3856390"/>
          </a:xfrm>
        </p:spPr>
        <p:txBody>
          <a:bodyPr/>
          <a:lstStyle/>
          <a:p>
            <a:pPr algn="l"/>
            <a:r>
              <a:rPr lang="en-US" b="1" dirty="0" err="1"/>
              <a:t>Colour</a:t>
            </a:r>
            <a:r>
              <a:rPr lang="en-US" b="1" dirty="0"/>
              <a:t> coding: </a:t>
            </a:r>
            <a:r>
              <a:rPr lang="en-US" dirty="0"/>
              <a:t>Using different </a:t>
            </a:r>
            <a:r>
              <a:rPr lang="en-US" dirty="0" err="1"/>
              <a:t>colours</a:t>
            </a:r>
            <a:r>
              <a:rPr lang="en-US" dirty="0"/>
              <a:t> for the different elements can help you “read” the map more quickly. You can use yellow </a:t>
            </a:r>
            <a:r>
              <a:rPr lang="en-US" i="1" dirty="0"/>
              <a:t>post-its</a:t>
            </a:r>
            <a:r>
              <a:rPr lang="en-US" dirty="0"/>
              <a:t> in the Customer and Products &amp; Services boxes, e.g., pink </a:t>
            </a:r>
            <a:r>
              <a:rPr lang="en-US" i="1" dirty="0"/>
              <a:t>post-its</a:t>
            </a:r>
            <a:r>
              <a:rPr lang="en-US" dirty="0"/>
              <a:t> in the Pains box, and green </a:t>
            </a:r>
            <a:r>
              <a:rPr lang="en-US" i="1" dirty="0"/>
              <a:t>post-its</a:t>
            </a:r>
            <a:r>
              <a:rPr lang="en-US" dirty="0"/>
              <a:t> in the remaining boxes, since they are all related to value creation.</a:t>
            </a:r>
          </a:p>
          <a:p>
            <a:pPr algn="l"/>
            <a:endParaRPr lang="en-US" sz="900" dirty="0"/>
          </a:p>
          <a:p>
            <a:pPr algn="l"/>
            <a:r>
              <a:rPr lang="en-US" b="1" dirty="0"/>
              <a:t>Customer Knowledge: </a:t>
            </a:r>
            <a:r>
              <a:rPr lang="en-US" dirty="0"/>
              <a:t>If you need to, bring in external contributors who are in frequent contact with the customers you are targeting and thus have deep customer knowledge, (e.g. 			chefs/ restaurant owners)</a:t>
            </a:r>
            <a:endParaRPr lang="en-IE" dirty="0"/>
          </a:p>
        </p:txBody>
      </p:sp>
      <p:sp>
        <p:nvSpPr>
          <p:cNvPr id="4" name="Text Placeholder 1">
            <a:extLst>
              <a:ext uri="{FF2B5EF4-FFF2-40B4-BE49-F238E27FC236}">
                <a16:creationId xmlns:a16="http://schemas.microsoft.com/office/drawing/2014/main" id="{4036D776-979D-0425-6474-512A7E417491}"/>
              </a:ext>
            </a:extLst>
          </p:cNvPr>
          <p:cNvSpPr>
            <a:spLocks noGrp="1"/>
          </p:cNvSpPr>
          <p:nvPr>
            <p:ph type="body" sz="quarter" idx="16"/>
          </p:nvPr>
        </p:nvSpPr>
        <p:spPr>
          <a:xfrm>
            <a:off x="448284" y="533430"/>
            <a:ext cx="11296650" cy="579437"/>
          </a:xfrm>
        </p:spPr>
        <p:txBody>
          <a:bodyPr anchor="ctr"/>
          <a:lstStyle/>
          <a:p>
            <a:r>
              <a:rPr lang="en-IE" sz="3600" b="1">
                <a:solidFill>
                  <a:srgbClr val="A23B23"/>
                </a:solidFill>
              </a:rPr>
              <a:t>Best Practices when using the Value Proposition Canvas</a:t>
            </a:r>
          </a:p>
        </p:txBody>
      </p:sp>
      <p:pic>
        <p:nvPicPr>
          <p:cNvPr id="8" name="Picture 7">
            <a:extLst>
              <a:ext uri="{FF2B5EF4-FFF2-40B4-BE49-F238E27FC236}">
                <a16:creationId xmlns:a16="http://schemas.microsoft.com/office/drawing/2014/main" id="{BBB3CBCE-51B6-9392-A57F-EC974CEF3021}"/>
              </a:ext>
            </a:extLst>
          </p:cNvPr>
          <p:cNvPicPr>
            <a:picLocks noChangeAspect="1"/>
          </p:cNvPicPr>
          <p:nvPr/>
        </p:nvPicPr>
        <p:blipFill>
          <a:blip r:embed="rId2"/>
          <a:stretch>
            <a:fillRect/>
          </a:stretch>
        </p:blipFill>
        <p:spPr>
          <a:xfrm>
            <a:off x="9653155" y="3711077"/>
            <a:ext cx="1509425" cy="1820745"/>
          </a:xfrm>
          <a:prstGeom prst="rect">
            <a:avLst/>
          </a:prstGeom>
          <a:ln>
            <a:solidFill>
              <a:schemeClr val="bg1">
                <a:lumMod val="50000"/>
              </a:schemeClr>
            </a:solidFill>
          </a:ln>
        </p:spPr>
      </p:pic>
      <p:pic>
        <p:nvPicPr>
          <p:cNvPr id="10" name="Graphic 9" descr="Postit Notes outline">
            <a:extLst>
              <a:ext uri="{FF2B5EF4-FFF2-40B4-BE49-F238E27FC236}">
                <a16:creationId xmlns:a16="http://schemas.microsoft.com/office/drawing/2014/main" id="{E21F1369-2A6C-781C-0A36-4961FFD375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3155" y="1608255"/>
            <a:ext cx="1509425" cy="1820745"/>
          </a:xfrm>
          <a:prstGeom prst="rect">
            <a:avLst/>
          </a:prstGeom>
        </p:spPr>
      </p:pic>
      <p:sp>
        <p:nvSpPr>
          <p:cNvPr id="15" name="TextBox 14">
            <a:extLst>
              <a:ext uri="{FF2B5EF4-FFF2-40B4-BE49-F238E27FC236}">
                <a16:creationId xmlns:a16="http://schemas.microsoft.com/office/drawing/2014/main" id="{A3FED0EB-8DC4-F837-8DDC-380EC88058D9}"/>
              </a:ext>
            </a:extLst>
          </p:cNvPr>
          <p:cNvSpPr txBox="1"/>
          <p:nvPr/>
        </p:nvSpPr>
        <p:spPr>
          <a:xfrm>
            <a:off x="9653154" y="1608255"/>
            <a:ext cx="1509425" cy="1820745"/>
          </a:xfrm>
          <a:prstGeom prst="rect">
            <a:avLst/>
          </a:prstGeom>
          <a:noFill/>
          <a:ln>
            <a:solidFill>
              <a:schemeClr val="bg1">
                <a:lumMod val="50000"/>
              </a:schemeClr>
            </a:solidFill>
          </a:ln>
        </p:spPr>
        <p:txBody>
          <a:bodyPr wrap="square" rtlCol="0">
            <a:spAutoFit/>
          </a:bodyPr>
          <a:lstStyle/>
          <a:p>
            <a:endParaRPr lang="en-IE"/>
          </a:p>
        </p:txBody>
      </p:sp>
    </p:spTree>
    <p:extLst>
      <p:ext uri="{BB962C8B-B14F-4D97-AF65-F5344CB8AC3E}">
        <p14:creationId xmlns:p14="http://schemas.microsoft.com/office/powerpoint/2010/main" val="2343583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F6C5F77-C1C0-CD77-2BC9-F55D811FE8B5}"/>
              </a:ext>
            </a:extLst>
          </p:cNvPr>
          <p:cNvSpPr>
            <a:spLocks noGrp="1"/>
          </p:cNvSpPr>
          <p:nvPr>
            <p:ph type="pic" sz="quarter" idx="15"/>
          </p:nvPr>
        </p:nvSpPr>
        <p:spPr/>
      </p:sp>
      <p:sp>
        <p:nvSpPr>
          <p:cNvPr id="3" name="Text Placeholder 2">
            <a:extLst>
              <a:ext uri="{FF2B5EF4-FFF2-40B4-BE49-F238E27FC236}">
                <a16:creationId xmlns:a16="http://schemas.microsoft.com/office/drawing/2014/main" id="{1DB94C91-284E-6C80-23E9-FE13E39F44A4}"/>
              </a:ext>
            </a:extLst>
          </p:cNvPr>
          <p:cNvSpPr>
            <a:spLocks noGrp="1"/>
          </p:cNvSpPr>
          <p:nvPr>
            <p:ph type="body" sz="quarter" idx="13"/>
          </p:nvPr>
        </p:nvSpPr>
        <p:spPr/>
        <p:txBody>
          <a:bodyPr/>
          <a:lstStyle/>
          <a:p>
            <a:r>
              <a:rPr lang="en-IE" b="1" dirty="0">
                <a:solidFill>
                  <a:srgbClr val="404F2F"/>
                </a:solidFill>
              </a:rPr>
              <a:t>WATCH:  </a:t>
            </a:r>
            <a:r>
              <a:rPr lang="en-IE" dirty="0"/>
              <a:t>The Value Proposition Canvas</a:t>
            </a:r>
          </a:p>
        </p:txBody>
      </p:sp>
      <p:sp>
        <p:nvSpPr>
          <p:cNvPr id="5" name="TextBox 4">
            <a:extLst>
              <a:ext uri="{FF2B5EF4-FFF2-40B4-BE49-F238E27FC236}">
                <a16:creationId xmlns:a16="http://schemas.microsoft.com/office/drawing/2014/main" id="{F0CDA3C4-2357-D8F8-91B5-8A31AD86C2E2}"/>
              </a:ext>
            </a:extLst>
          </p:cNvPr>
          <p:cNvSpPr txBox="1"/>
          <p:nvPr/>
        </p:nvSpPr>
        <p:spPr>
          <a:xfrm>
            <a:off x="198409" y="1964353"/>
            <a:ext cx="5107605" cy="3785652"/>
          </a:xfrm>
          <a:prstGeom prst="rect">
            <a:avLst/>
          </a:prstGeom>
          <a:noFill/>
        </p:spPr>
        <p:txBody>
          <a:bodyPr wrap="square" rtlCol="0">
            <a:spAutoFit/>
          </a:bodyPr>
          <a:lstStyle/>
          <a:p>
            <a:r>
              <a:rPr lang="en-IE" sz="2400" dirty="0">
                <a:solidFill>
                  <a:srgbClr val="60220F"/>
                </a:solidFill>
              </a:rPr>
              <a:t>This short video demonstrates how to use the </a:t>
            </a:r>
            <a:r>
              <a:rPr lang="en-IE" sz="2400" dirty="0" err="1">
                <a:solidFill>
                  <a:srgbClr val="A23B23"/>
                </a:solidFill>
                <a:hlinkClick r:id="rId3">
                  <a:extLst>
                    <a:ext uri="{A12FA001-AC4F-418D-AE19-62706E023703}">
                      <ahyp:hlinkClr xmlns:ahyp="http://schemas.microsoft.com/office/drawing/2018/hyperlinkcolor" val="tx"/>
                    </a:ext>
                  </a:extLst>
                </a:hlinkClick>
              </a:rPr>
              <a:t>Strategyzer</a:t>
            </a:r>
            <a:r>
              <a:rPr lang="en-IE" sz="2400" dirty="0">
                <a:solidFill>
                  <a:srgbClr val="A23B23"/>
                </a:solidFill>
                <a:hlinkClick r:id="rId3">
                  <a:extLst>
                    <a:ext uri="{A12FA001-AC4F-418D-AE19-62706E023703}">
                      <ahyp:hlinkClr xmlns:ahyp="http://schemas.microsoft.com/office/drawing/2018/hyperlinkcolor" val="tx"/>
                    </a:ext>
                  </a:extLst>
                </a:hlinkClick>
              </a:rPr>
              <a:t> Value Proposition Canvas</a:t>
            </a:r>
            <a:r>
              <a:rPr lang="en-IE" sz="2400" dirty="0">
                <a:solidFill>
                  <a:srgbClr val="A23B23"/>
                </a:solidFill>
              </a:rPr>
              <a:t>. </a:t>
            </a:r>
            <a:r>
              <a:rPr lang="en-IE" sz="2400" dirty="0">
                <a:solidFill>
                  <a:srgbClr val="60220F"/>
                </a:solidFill>
              </a:rPr>
              <a:t>This can be a very useful TOOL in helping you identify your customers and by focusing on what their pains and ideal gains are. </a:t>
            </a:r>
          </a:p>
          <a:p>
            <a:r>
              <a:rPr lang="en-IE" sz="2400" dirty="0">
                <a:solidFill>
                  <a:srgbClr val="60220F"/>
                </a:solidFill>
              </a:rPr>
              <a:t>The more you know about your customer the better that you will be able to create your Value Proposition and create a link between the two.</a:t>
            </a:r>
          </a:p>
        </p:txBody>
      </p:sp>
      <p:pic>
        <p:nvPicPr>
          <p:cNvPr id="6" name="Online Media 5" title="Strategyzer's Value Proposition Canvas Explained">
            <a:hlinkClick r:id="" action="ppaction://media"/>
            <a:extLst>
              <a:ext uri="{FF2B5EF4-FFF2-40B4-BE49-F238E27FC236}">
                <a16:creationId xmlns:a16="http://schemas.microsoft.com/office/drawing/2014/main" id="{90A4A019-A81A-B785-2806-FE11EF30F03A}"/>
              </a:ext>
            </a:extLst>
          </p:cNvPr>
          <p:cNvPicPr>
            <a:picLocks noRot="1" noChangeAspect="1"/>
          </p:cNvPicPr>
          <p:nvPr>
            <a:videoFile r:link="rId1"/>
          </p:nvPr>
        </p:nvPicPr>
        <p:blipFill>
          <a:blip r:embed="rId4"/>
          <a:stretch>
            <a:fillRect/>
          </a:stretch>
        </p:blipFill>
        <p:spPr>
          <a:xfrm>
            <a:off x="5388464" y="1828415"/>
            <a:ext cx="5748238" cy="3701117"/>
          </a:xfrm>
          <a:prstGeom prst="rect">
            <a:avLst/>
          </a:prstGeom>
        </p:spPr>
      </p:pic>
    </p:spTree>
    <p:extLst>
      <p:ext uri="{BB962C8B-B14F-4D97-AF65-F5344CB8AC3E}">
        <p14:creationId xmlns:p14="http://schemas.microsoft.com/office/powerpoint/2010/main" val="145340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73B08D-BB5E-5224-1F6E-071AF0245CE2}"/>
              </a:ext>
            </a:extLst>
          </p:cNvPr>
          <p:cNvSpPr>
            <a:spLocks noGrp="1"/>
          </p:cNvSpPr>
          <p:nvPr>
            <p:ph type="body" sz="quarter" idx="16"/>
          </p:nvPr>
        </p:nvSpPr>
        <p:spPr>
          <a:xfrm>
            <a:off x="1552756" y="3885968"/>
            <a:ext cx="2493032" cy="1824715"/>
          </a:xfrm>
        </p:spPr>
        <p:txBody>
          <a:bodyPr/>
          <a:lstStyle/>
          <a:p>
            <a:pPr algn="ctr"/>
            <a:r>
              <a:rPr lang="en-US" b="0" i="0" dirty="0">
                <a:solidFill>
                  <a:srgbClr val="A23B23"/>
                </a:solidFill>
                <a:effectLst/>
              </a:rPr>
              <a:t>Identify your customer needs, the pains they face and the gains they perceive by buying your produce. </a:t>
            </a:r>
          </a:p>
          <a:p>
            <a:endParaRPr lang="en-IE" dirty="0">
              <a:solidFill>
                <a:srgbClr val="A23B23"/>
              </a:solidFill>
            </a:endParaRPr>
          </a:p>
        </p:txBody>
      </p:sp>
      <p:sp>
        <p:nvSpPr>
          <p:cNvPr id="4" name="Text Placeholder 3">
            <a:extLst>
              <a:ext uri="{FF2B5EF4-FFF2-40B4-BE49-F238E27FC236}">
                <a16:creationId xmlns:a16="http://schemas.microsoft.com/office/drawing/2014/main" id="{6C296402-C883-2958-FCBC-F8BFE079684C}"/>
              </a:ext>
            </a:extLst>
          </p:cNvPr>
          <p:cNvSpPr>
            <a:spLocks noGrp="1"/>
          </p:cNvSpPr>
          <p:nvPr>
            <p:ph type="body" sz="quarter" idx="32"/>
          </p:nvPr>
        </p:nvSpPr>
        <p:spPr/>
        <p:txBody>
          <a:bodyPr/>
          <a:lstStyle/>
          <a:p>
            <a:pPr algn="ctr"/>
            <a:r>
              <a:rPr lang="en-US">
                <a:solidFill>
                  <a:srgbClr val="404F2F"/>
                </a:solidFill>
              </a:rPr>
              <a:t>Adjust your Value Proposition based on the insights you gained from customer evidence and achieve Product-Market fit.</a:t>
            </a:r>
            <a:endParaRPr lang="en-IE">
              <a:solidFill>
                <a:srgbClr val="404F2F"/>
              </a:solidFill>
            </a:endParaRPr>
          </a:p>
        </p:txBody>
      </p:sp>
      <p:sp>
        <p:nvSpPr>
          <p:cNvPr id="5" name="Text Placeholder 4">
            <a:extLst>
              <a:ext uri="{FF2B5EF4-FFF2-40B4-BE49-F238E27FC236}">
                <a16:creationId xmlns:a16="http://schemas.microsoft.com/office/drawing/2014/main" id="{3B1FE03C-4364-0490-458B-10024153430F}"/>
              </a:ext>
            </a:extLst>
          </p:cNvPr>
          <p:cNvSpPr>
            <a:spLocks noGrp="1"/>
          </p:cNvSpPr>
          <p:nvPr>
            <p:ph type="body" sz="quarter" idx="33"/>
          </p:nvPr>
        </p:nvSpPr>
        <p:spPr/>
        <p:txBody>
          <a:bodyPr/>
          <a:lstStyle/>
          <a:p>
            <a:pPr algn="ctr"/>
            <a:r>
              <a:rPr lang="en-US">
                <a:solidFill>
                  <a:srgbClr val="6D6A3A"/>
                </a:solidFill>
              </a:rPr>
              <a:t>Define the most important components of your offering…how you relieve pain and create gains for your customers.</a:t>
            </a:r>
          </a:p>
          <a:p>
            <a:pPr algn="ctr"/>
            <a:endParaRPr lang="en-US">
              <a:solidFill>
                <a:srgbClr val="6D6A3A"/>
              </a:solidFill>
            </a:endParaRPr>
          </a:p>
          <a:p>
            <a:pPr algn="ctr"/>
            <a:endParaRPr lang="en-IE">
              <a:solidFill>
                <a:srgbClr val="6D6A3A"/>
              </a:solidFill>
            </a:endParaRPr>
          </a:p>
        </p:txBody>
      </p:sp>
      <p:sp>
        <p:nvSpPr>
          <p:cNvPr id="6" name="Text Placeholder 2">
            <a:extLst>
              <a:ext uri="{FF2B5EF4-FFF2-40B4-BE49-F238E27FC236}">
                <a16:creationId xmlns:a16="http://schemas.microsoft.com/office/drawing/2014/main" id="{02FABC2B-E26D-FE59-D67B-D97BBF42DEC0}"/>
              </a:ext>
            </a:extLst>
          </p:cNvPr>
          <p:cNvSpPr>
            <a:spLocks noGrp="1"/>
          </p:cNvSpPr>
          <p:nvPr>
            <p:ph type="body" sz="quarter" idx="28"/>
          </p:nvPr>
        </p:nvSpPr>
        <p:spPr>
          <a:xfrm>
            <a:off x="447675" y="309563"/>
            <a:ext cx="11096625" cy="1211262"/>
          </a:xfrm>
        </p:spPr>
        <p:txBody>
          <a:bodyPr/>
          <a:lstStyle/>
          <a:p>
            <a:r>
              <a:rPr lang="en-IE" dirty="0"/>
              <a:t>Quick Summary…Why use the Value Proposition Canvas?</a:t>
            </a:r>
            <a:endParaRPr lang="en-RU" dirty="0"/>
          </a:p>
        </p:txBody>
      </p:sp>
      <p:sp>
        <p:nvSpPr>
          <p:cNvPr id="12" name="TextBox 11">
            <a:extLst>
              <a:ext uri="{FF2B5EF4-FFF2-40B4-BE49-F238E27FC236}">
                <a16:creationId xmlns:a16="http://schemas.microsoft.com/office/drawing/2014/main" id="{8A0302F5-5912-C2CA-4977-E13918BC2DD5}"/>
              </a:ext>
            </a:extLst>
          </p:cNvPr>
          <p:cNvSpPr txBox="1"/>
          <p:nvPr/>
        </p:nvSpPr>
        <p:spPr>
          <a:xfrm>
            <a:off x="1946606" y="1891325"/>
            <a:ext cx="1705874" cy="923330"/>
          </a:xfrm>
          <a:prstGeom prst="rect">
            <a:avLst/>
          </a:prstGeom>
          <a:noFill/>
        </p:spPr>
        <p:txBody>
          <a:bodyPr wrap="square">
            <a:spAutoFit/>
          </a:bodyPr>
          <a:lstStyle/>
          <a:p>
            <a:pPr algn="ctr"/>
            <a:r>
              <a:rPr lang="en-US" b="1" i="0">
                <a:solidFill>
                  <a:schemeClr val="bg1"/>
                </a:solidFill>
                <a:effectLst/>
              </a:rPr>
              <a:t>Precisely define your customer profiles</a:t>
            </a:r>
          </a:p>
        </p:txBody>
      </p:sp>
      <p:sp>
        <p:nvSpPr>
          <p:cNvPr id="14" name="TextBox 13">
            <a:extLst>
              <a:ext uri="{FF2B5EF4-FFF2-40B4-BE49-F238E27FC236}">
                <a16:creationId xmlns:a16="http://schemas.microsoft.com/office/drawing/2014/main" id="{F52C55C8-3ECE-C08D-AA74-E1D99D362E9C}"/>
              </a:ext>
            </a:extLst>
          </p:cNvPr>
          <p:cNvSpPr txBox="1"/>
          <p:nvPr/>
        </p:nvSpPr>
        <p:spPr>
          <a:xfrm>
            <a:off x="5143050" y="1891325"/>
            <a:ext cx="1705874" cy="923330"/>
          </a:xfrm>
          <a:prstGeom prst="rect">
            <a:avLst/>
          </a:prstGeom>
          <a:noFill/>
        </p:spPr>
        <p:txBody>
          <a:bodyPr wrap="square">
            <a:spAutoFit/>
          </a:bodyPr>
          <a:lstStyle/>
          <a:p>
            <a:pPr algn="ctr"/>
            <a:r>
              <a:rPr lang="en-US" b="1" i="0" err="1">
                <a:solidFill>
                  <a:schemeClr val="bg1"/>
                </a:solidFill>
                <a:effectLst/>
              </a:rPr>
              <a:t>Visualise</a:t>
            </a:r>
            <a:r>
              <a:rPr lang="en-US" b="1" i="0">
                <a:solidFill>
                  <a:schemeClr val="bg1"/>
                </a:solidFill>
                <a:effectLst/>
              </a:rPr>
              <a:t> the value you create</a:t>
            </a:r>
          </a:p>
        </p:txBody>
      </p:sp>
      <p:sp>
        <p:nvSpPr>
          <p:cNvPr id="16" name="TextBox 15">
            <a:extLst>
              <a:ext uri="{FF2B5EF4-FFF2-40B4-BE49-F238E27FC236}">
                <a16:creationId xmlns:a16="http://schemas.microsoft.com/office/drawing/2014/main" id="{16E0A416-26EA-0561-768B-947857BC0E57}"/>
              </a:ext>
            </a:extLst>
          </p:cNvPr>
          <p:cNvSpPr txBox="1"/>
          <p:nvPr/>
        </p:nvSpPr>
        <p:spPr>
          <a:xfrm>
            <a:off x="8539522" y="1891325"/>
            <a:ext cx="1705874" cy="923330"/>
          </a:xfrm>
          <a:prstGeom prst="rect">
            <a:avLst/>
          </a:prstGeom>
          <a:noFill/>
        </p:spPr>
        <p:txBody>
          <a:bodyPr wrap="square">
            <a:spAutoFit/>
          </a:bodyPr>
          <a:lstStyle/>
          <a:p>
            <a:pPr algn="ctr"/>
            <a:r>
              <a:rPr lang="en-IE" b="1" i="0">
                <a:solidFill>
                  <a:schemeClr val="bg1"/>
                </a:solidFill>
                <a:effectLst/>
              </a:rPr>
              <a:t>Achieve Product-Market fit</a:t>
            </a:r>
          </a:p>
        </p:txBody>
      </p:sp>
    </p:spTree>
    <p:extLst>
      <p:ext uri="{BB962C8B-B14F-4D97-AF65-F5344CB8AC3E}">
        <p14:creationId xmlns:p14="http://schemas.microsoft.com/office/powerpoint/2010/main" val="3669356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44CAB-5204-0142-B92F-563C50EF4F08}"/>
              </a:ext>
            </a:extLst>
          </p:cNvPr>
          <p:cNvSpPr>
            <a:spLocks noGrp="1"/>
          </p:cNvSpPr>
          <p:nvPr>
            <p:ph type="body" sz="quarter" idx="17"/>
          </p:nvPr>
        </p:nvSpPr>
        <p:spPr>
          <a:xfrm>
            <a:off x="2029090" y="1604734"/>
            <a:ext cx="3791493" cy="2768858"/>
          </a:xfrm>
        </p:spPr>
        <p:txBody>
          <a:bodyPr>
            <a:normAutofit/>
          </a:bodyPr>
          <a:lstStyle/>
          <a:p>
            <a:r>
              <a:rPr lang="en-IE"/>
              <a:t>Choosing the correct Sales Channel for you</a:t>
            </a:r>
            <a:endParaRPr lang="en-RU"/>
          </a:p>
        </p:txBody>
      </p:sp>
      <p:sp>
        <p:nvSpPr>
          <p:cNvPr id="3" name="Text Placeholder 2">
            <a:extLst>
              <a:ext uri="{FF2B5EF4-FFF2-40B4-BE49-F238E27FC236}">
                <a16:creationId xmlns:a16="http://schemas.microsoft.com/office/drawing/2014/main" id="{0D50092F-C8CA-1B43-A083-1CD1C77C866A}"/>
              </a:ext>
            </a:extLst>
          </p:cNvPr>
          <p:cNvSpPr>
            <a:spLocks noGrp="1"/>
          </p:cNvSpPr>
          <p:nvPr>
            <p:ph type="body" sz="quarter" idx="18"/>
          </p:nvPr>
        </p:nvSpPr>
        <p:spPr/>
        <p:txBody>
          <a:bodyPr/>
          <a:lstStyle/>
          <a:p>
            <a:r>
              <a:rPr lang="en-IE"/>
              <a:t>02</a:t>
            </a:r>
            <a:endParaRPr lang="en-RU"/>
          </a:p>
        </p:txBody>
      </p:sp>
    </p:spTree>
    <p:extLst>
      <p:ext uri="{BB962C8B-B14F-4D97-AF65-F5344CB8AC3E}">
        <p14:creationId xmlns:p14="http://schemas.microsoft.com/office/powerpoint/2010/main" val="2208268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15BD0B-49A3-B944-85CA-6AA46EB0B2A4}"/>
              </a:ext>
            </a:extLst>
          </p:cNvPr>
          <p:cNvSpPr>
            <a:spLocks noGrp="1"/>
          </p:cNvSpPr>
          <p:nvPr>
            <p:ph type="body" sz="quarter" idx="16"/>
          </p:nvPr>
        </p:nvSpPr>
        <p:spPr>
          <a:xfrm>
            <a:off x="753300" y="439948"/>
            <a:ext cx="9545129" cy="820336"/>
          </a:xfrm>
        </p:spPr>
        <p:txBody>
          <a:bodyPr anchor="ctr">
            <a:normAutofit/>
          </a:bodyPr>
          <a:lstStyle/>
          <a:p>
            <a:r>
              <a:rPr lang="en-IE" b="1" dirty="0"/>
              <a:t>Module 5    </a:t>
            </a:r>
            <a:r>
              <a:rPr lang="en-US" b="1" dirty="0"/>
              <a:t>Focusing on Sales for Smallholders  </a:t>
            </a:r>
            <a:endParaRPr lang="en-RU" b="1" dirty="0"/>
          </a:p>
        </p:txBody>
      </p:sp>
      <p:sp>
        <p:nvSpPr>
          <p:cNvPr id="6" name="Text Placeholder 5">
            <a:extLst>
              <a:ext uri="{FF2B5EF4-FFF2-40B4-BE49-F238E27FC236}">
                <a16:creationId xmlns:a16="http://schemas.microsoft.com/office/drawing/2014/main" id="{D9484154-309E-B94F-9E02-479B8089D20C}"/>
              </a:ext>
            </a:extLst>
          </p:cNvPr>
          <p:cNvSpPr>
            <a:spLocks noGrp="1"/>
          </p:cNvSpPr>
          <p:nvPr>
            <p:ph type="body" sz="quarter" idx="19"/>
          </p:nvPr>
        </p:nvSpPr>
        <p:spPr/>
        <p:txBody>
          <a:bodyPr/>
          <a:lstStyle/>
          <a:p>
            <a:r>
              <a:rPr lang="en-IE" b="1"/>
              <a:t>1</a:t>
            </a:r>
            <a:endParaRPr lang="en-RU" b="1"/>
          </a:p>
        </p:txBody>
      </p:sp>
      <p:sp>
        <p:nvSpPr>
          <p:cNvPr id="7" name="Text Placeholder 6">
            <a:extLst>
              <a:ext uri="{FF2B5EF4-FFF2-40B4-BE49-F238E27FC236}">
                <a16:creationId xmlns:a16="http://schemas.microsoft.com/office/drawing/2014/main" id="{AFB87F6A-4B73-F74F-BA52-CF46610128EC}"/>
              </a:ext>
            </a:extLst>
          </p:cNvPr>
          <p:cNvSpPr>
            <a:spLocks noGrp="1"/>
          </p:cNvSpPr>
          <p:nvPr>
            <p:ph type="body" sz="quarter" idx="20"/>
          </p:nvPr>
        </p:nvSpPr>
        <p:spPr/>
        <p:txBody>
          <a:bodyPr/>
          <a:lstStyle/>
          <a:p>
            <a:r>
              <a:rPr lang="en-IE"/>
              <a:t>Creating your Value Proposition</a:t>
            </a:r>
            <a:endParaRPr lang="en-RU"/>
          </a:p>
        </p:txBody>
      </p:sp>
      <p:sp>
        <p:nvSpPr>
          <p:cNvPr id="8" name="Text Placeholder 7">
            <a:extLst>
              <a:ext uri="{FF2B5EF4-FFF2-40B4-BE49-F238E27FC236}">
                <a16:creationId xmlns:a16="http://schemas.microsoft.com/office/drawing/2014/main" id="{EA8B913C-8926-7941-B6B4-DEB86137719D}"/>
              </a:ext>
            </a:extLst>
          </p:cNvPr>
          <p:cNvSpPr>
            <a:spLocks noGrp="1"/>
          </p:cNvSpPr>
          <p:nvPr>
            <p:ph type="body" sz="quarter" idx="21"/>
          </p:nvPr>
        </p:nvSpPr>
        <p:spPr/>
        <p:txBody>
          <a:bodyPr/>
          <a:lstStyle/>
          <a:p>
            <a:r>
              <a:rPr lang="en-IE" b="1"/>
              <a:t>2</a:t>
            </a:r>
            <a:endParaRPr lang="en-RU" b="1"/>
          </a:p>
        </p:txBody>
      </p:sp>
      <p:sp>
        <p:nvSpPr>
          <p:cNvPr id="9" name="Text Placeholder 8">
            <a:extLst>
              <a:ext uri="{FF2B5EF4-FFF2-40B4-BE49-F238E27FC236}">
                <a16:creationId xmlns:a16="http://schemas.microsoft.com/office/drawing/2014/main" id="{83F85A19-5B38-EE4B-B0B4-BD4B1473081F}"/>
              </a:ext>
            </a:extLst>
          </p:cNvPr>
          <p:cNvSpPr>
            <a:spLocks noGrp="1"/>
          </p:cNvSpPr>
          <p:nvPr>
            <p:ph type="body" sz="quarter" idx="22"/>
          </p:nvPr>
        </p:nvSpPr>
        <p:spPr>
          <a:xfrm>
            <a:off x="7020493" y="2385475"/>
            <a:ext cx="5158254" cy="822373"/>
          </a:xfrm>
        </p:spPr>
        <p:txBody>
          <a:bodyPr/>
          <a:lstStyle/>
          <a:p>
            <a:r>
              <a:rPr lang="en-IE" dirty="0"/>
              <a:t>Choosing the right Sales Channel for you</a:t>
            </a:r>
            <a:endParaRPr lang="en-RU" dirty="0"/>
          </a:p>
        </p:txBody>
      </p:sp>
      <p:sp>
        <p:nvSpPr>
          <p:cNvPr id="10" name="Text Placeholder 9">
            <a:extLst>
              <a:ext uri="{FF2B5EF4-FFF2-40B4-BE49-F238E27FC236}">
                <a16:creationId xmlns:a16="http://schemas.microsoft.com/office/drawing/2014/main" id="{636DA96F-A929-4744-AD5F-9470E77D59E6}"/>
              </a:ext>
            </a:extLst>
          </p:cNvPr>
          <p:cNvSpPr>
            <a:spLocks noGrp="1"/>
          </p:cNvSpPr>
          <p:nvPr>
            <p:ph type="body" sz="quarter" idx="23"/>
          </p:nvPr>
        </p:nvSpPr>
        <p:spPr/>
        <p:txBody>
          <a:bodyPr/>
          <a:lstStyle/>
          <a:p>
            <a:r>
              <a:rPr lang="en-IE" b="1"/>
              <a:t>3</a:t>
            </a:r>
            <a:endParaRPr lang="en-RU" b="1"/>
          </a:p>
        </p:txBody>
      </p:sp>
      <p:sp>
        <p:nvSpPr>
          <p:cNvPr id="11" name="Text Placeholder 10">
            <a:extLst>
              <a:ext uri="{FF2B5EF4-FFF2-40B4-BE49-F238E27FC236}">
                <a16:creationId xmlns:a16="http://schemas.microsoft.com/office/drawing/2014/main" id="{9D516B15-FED1-7947-AA84-CA65F13AE2F4}"/>
              </a:ext>
            </a:extLst>
          </p:cNvPr>
          <p:cNvSpPr>
            <a:spLocks noGrp="1"/>
          </p:cNvSpPr>
          <p:nvPr>
            <p:ph type="body" sz="quarter" idx="24"/>
          </p:nvPr>
        </p:nvSpPr>
        <p:spPr/>
        <p:txBody>
          <a:bodyPr/>
          <a:lstStyle/>
          <a:p>
            <a:r>
              <a:rPr lang="en-IE"/>
              <a:t>Managing Sales Contracts</a:t>
            </a:r>
            <a:endParaRPr lang="en-RU"/>
          </a:p>
        </p:txBody>
      </p:sp>
      <p:sp>
        <p:nvSpPr>
          <p:cNvPr id="12" name="Text Placeholder 11">
            <a:extLst>
              <a:ext uri="{FF2B5EF4-FFF2-40B4-BE49-F238E27FC236}">
                <a16:creationId xmlns:a16="http://schemas.microsoft.com/office/drawing/2014/main" id="{0EA5DDAE-FEC8-CC40-BB2B-DE21A93B7A9D}"/>
              </a:ext>
            </a:extLst>
          </p:cNvPr>
          <p:cNvSpPr>
            <a:spLocks noGrp="1"/>
          </p:cNvSpPr>
          <p:nvPr>
            <p:ph type="body" sz="quarter" idx="25"/>
          </p:nvPr>
        </p:nvSpPr>
        <p:spPr/>
        <p:txBody>
          <a:bodyPr/>
          <a:lstStyle/>
          <a:p>
            <a:r>
              <a:rPr lang="en-IE" b="1"/>
              <a:t>4</a:t>
            </a:r>
            <a:endParaRPr lang="en-RU" b="1"/>
          </a:p>
        </p:txBody>
      </p:sp>
      <p:sp>
        <p:nvSpPr>
          <p:cNvPr id="13" name="Text Placeholder 12">
            <a:extLst>
              <a:ext uri="{FF2B5EF4-FFF2-40B4-BE49-F238E27FC236}">
                <a16:creationId xmlns:a16="http://schemas.microsoft.com/office/drawing/2014/main" id="{BFB3E8E0-B3D2-FF42-AC9F-4A40C15E7E6C}"/>
              </a:ext>
            </a:extLst>
          </p:cNvPr>
          <p:cNvSpPr>
            <a:spLocks noGrp="1"/>
          </p:cNvSpPr>
          <p:nvPr>
            <p:ph type="body" sz="quarter" idx="26"/>
          </p:nvPr>
        </p:nvSpPr>
        <p:spPr/>
        <p:txBody>
          <a:bodyPr/>
          <a:lstStyle/>
          <a:p>
            <a:r>
              <a:rPr lang="en-IE"/>
              <a:t>Developing Negotiation Skills</a:t>
            </a:r>
            <a:endParaRPr lang="en-RU"/>
          </a:p>
        </p:txBody>
      </p:sp>
      <p:sp>
        <p:nvSpPr>
          <p:cNvPr id="16" name="Text Placeholder 3">
            <a:extLst>
              <a:ext uri="{FF2B5EF4-FFF2-40B4-BE49-F238E27FC236}">
                <a16:creationId xmlns:a16="http://schemas.microsoft.com/office/drawing/2014/main" id="{B2303E7B-8026-92D4-DCDC-3B6B736917BA}"/>
              </a:ext>
            </a:extLst>
          </p:cNvPr>
          <p:cNvSpPr>
            <a:spLocks noGrp="1"/>
          </p:cNvSpPr>
          <p:nvPr>
            <p:ph type="body" sz="quarter" idx="18"/>
          </p:nvPr>
        </p:nvSpPr>
        <p:spPr>
          <a:xfrm>
            <a:off x="516842" y="1259214"/>
            <a:ext cx="5797597" cy="4592637"/>
          </a:xfrm>
        </p:spPr>
        <p:txBody>
          <a:bodyPr>
            <a:normAutofit/>
          </a:bodyPr>
          <a:lstStyle/>
          <a:p>
            <a:pPr indent="0"/>
            <a:r>
              <a:rPr lang="en-US" dirty="0"/>
              <a:t>This module places emphasis on the importance of your value proposition as the foundation for sales and creating good sales techniques in order to develop your smallholding as a viable enterprise.</a:t>
            </a:r>
          </a:p>
          <a:p>
            <a:pPr indent="0"/>
            <a:r>
              <a:rPr lang="en-US" dirty="0"/>
              <a:t>We explore the various sale channels so that you are more informed when choosing the right channel for you and we discuss how to manage sales contracts with potential customers and how to negotiate the right contract for you. </a:t>
            </a:r>
          </a:p>
        </p:txBody>
      </p:sp>
      <p:sp>
        <p:nvSpPr>
          <p:cNvPr id="18" name="TextBox 17">
            <a:extLst>
              <a:ext uri="{FF2B5EF4-FFF2-40B4-BE49-F238E27FC236}">
                <a16:creationId xmlns:a16="http://schemas.microsoft.com/office/drawing/2014/main" id="{F9656B11-8869-A6A1-66CD-A7569C421E7A}"/>
              </a:ext>
            </a:extLst>
          </p:cNvPr>
          <p:cNvSpPr txBox="1"/>
          <p:nvPr/>
        </p:nvSpPr>
        <p:spPr>
          <a:xfrm>
            <a:off x="7046997" y="2959768"/>
            <a:ext cx="6094562" cy="369332"/>
          </a:xfrm>
          <a:prstGeom prst="rect">
            <a:avLst/>
          </a:prstGeom>
          <a:noFill/>
        </p:spPr>
        <p:txBody>
          <a:bodyPr wrap="square">
            <a:spAutoFit/>
          </a:bodyPr>
          <a:lstStyle/>
          <a:p>
            <a:r>
              <a:rPr lang="en-US" dirty="0"/>
              <a:t>(B2B, B2C, Collaborative Sales/Sales Networks) </a:t>
            </a:r>
            <a:endParaRPr lang="en-IE" dirty="0"/>
          </a:p>
        </p:txBody>
      </p:sp>
    </p:spTree>
    <p:extLst>
      <p:ext uri="{BB962C8B-B14F-4D97-AF65-F5344CB8AC3E}">
        <p14:creationId xmlns:p14="http://schemas.microsoft.com/office/powerpoint/2010/main" val="146847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otted sunflower-like flowers with yellow petals, brown stamens, and serrated leaves, for sale">
            <a:extLst>
              <a:ext uri="{FF2B5EF4-FFF2-40B4-BE49-F238E27FC236}">
                <a16:creationId xmlns:a16="http://schemas.microsoft.com/office/drawing/2014/main" id="{2187FB06-234A-B990-57F0-8B6F98417E88}"/>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6420" r="26420"/>
          <a:stretch>
            <a:fillRect/>
          </a:stretch>
        </p:blipFill>
        <p:spPr/>
      </p:pic>
      <p:sp>
        <p:nvSpPr>
          <p:cNvPr id="3" name="Text Placeholder 2">
            <a:extLst>
              <a:ext uri="{FF2B5EF4-FFF2-40B4-BE49-F238E27FC236}">
                <a16:creationId xmlns:a16="http://schemas.microsoft.com/office/drawing/2014/main" id="{CE2AA0A6-58F1-8F9C-850A-8044343C28B7}"/>
              </a:ext>
            </a:extLst>
          </p:cNvPr>
          <p:cNvSpPr>
            <a:spLocks noGrp="1"/>
          </p:cNvSpPr>
          <p:nvPr>
            <p:ph type="body" sz="quarter" idx="16"/>
          </p:nvPr>
        </p:nvSpPr>
        <p:spPr>
          <a:xfrm>
            <a:off x="447064" y="1793022"/>
            <a:ext cx="6708116" cy="4038015"/>
          </a:xfrm>
        </p:spPr>
        <p:txBody>
          <a:bodyPr/>
          <a:lstStyle/>
          <a:p>
            <a:pPr algn="l"/>
            <a:r>
              <a:rPr lang="en-US" dirty="0">
                <a:ea typeface="+mn-lt"/>
                <a:cs typeface="+mn-lt"/>
              </a:rPr>
              <a:t>Sales is the process of convincing someone to buy from your business. Strong sales techniques are vital to driving business revenue and growth. </a:t>
            </a:r>
          </a:p>
          <a:p>
            <a:pPr algn="l"/>
            <a:r>
              <a:rPr lang="en-US" dirty="0">
                <a:ea typeface="+mn-lt"/>
                <a:cs typeface="+mn-lt"/>
              </a:rPr>
              <a:t>Quite often sales involves some level of interpersonal interaction that persuades a potential customer to become an actual customer. Most of the time, your potential customers come to you or find you as a result of your marketing efforts.</a:t>
            </a:r>
          </a:p>
          <a:p>
            <a:pPr algn="l"/>
            <a:r>
              <a:rPr lang="en-US" dirty="0">
                <a:cs typeface="Calibri"/>
              </a:rPr>
              <a:t>In this section of </a:t>
            </a:r>
            <a:r>
              <a:rPr lang="en-US">
                <a:cs typeface="Calibri"/>
              </a:rPr>
              <a:t>our Module, </a:t>
            </a:r>
            <a:r>
              <a:rPr lang="en-US" dirty="0">
                <a:cs typeface="Calibri"/>
              </a:rPr>
              <a:t>we look at the different routes that are open to you. </a:t>
            </a:r>
            <a:endParaRPr lang="en-IE" dirty="0"/>
          </a:p>
        </p:txBody>
      </p:sp>
    </p:spTree>
    <p:extLst>
      <p:ext uri="{BB962C8B-B14F-4D97-AF65-F5344CB8AC3E}">
        <p14:creationId xmlns:p14="http://schemas.microsoft.com/office/powerpoint/2010/main" val="793364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a:xfrm>
            <a:off x="-875660" y="148531"/>
            <a:ext cx="13943311" cy="580518"/>
          </a:xfrm>
        </p:spPr>
        <p:txBody>
          <a:bodyPr/>
          <a:lstStyle/>
          <a:p>
            <a:r>
              <a:rPr lang="en-GB" dirty="0"/>
              <a:t>Sales via Business to Consumer</a:t>
            </a:r>
          </a:p>
          <a:p>
            <a:r>
              <a:rPr lang="en-GB" sz="2800" b="1" dirty="0">
                <a:solidFill>
                  <a:srgbClr val="60220F"/>
                </a:solidFill>
              </a:rPr>
              <a:t>Retail and Distribution</a:t>
            </a:r>
          </a:p>
        </p:txBody>
      </p:sp>
      <p:sp>
        <p:nvSpPr>
          <p:cNvPr id="8" name="Text Placeholder 7">
            <a:extLst>
              <a:ext uri="{FF2B5EF4-FFF2-40B4-BE49-F238E27FC236}">
                <a16:creationId xmlns:a16="http://schemas.microsoft.com/office/drawing/2014/main" id="{89463B2D-C968-EA72-F96D-B58D701D952A}"/>
              </a:ext>
            </a:extLst>
          </p:cNvPr>
          <p:cNvSpPr>
            <a:spLocks noGrp="1"/>
          </p:cNvSpPr>
          <p:nvPr>
            <p:ph type="body" sz="quarter" idx="18"/>
          </p:nvPr>
        </p:nvSpPr>
        <p:spPr/>
        <p:txBody>
          <a:bodyPr/>
          <a:lstStyle/>
          <a:p>
            <a:pPr marL="0" indent="0" algn="l"/>
            <a:r>
              <a:rPr lang="en-US" dirty="0"/>
              <a:t>Selling your goods through a retail distribution channel is one option for reaching customers efficiently.  If you have a small number of customers, you can deal with them directly, but if you are expanding your operations, you may find it difficult to reach a larger, more widespread customer base. </a:t>
            </a:r>
          </a:p>
          <a:p>
            <a:pPr marL="0" indent="0" algn="l"/>
            <a:r>
              <a:rPr lang="en-US" dirty="0"/>
              <a:t>This is where a distributor comes in. A distributor acts as the middleman between consumers and manufacturers.</a:t>
            </a:r>
            <a:endParaRPr lang="en-IE" dirty="0"/>
          </a:p>
        </p:txBody>
      </p:sp>
    </p:spTree>
    <p:extLst>
      <p:ext uri="{BB962C8B-B14F-4D97-AF65-F5344CB8AC3E}">
        <p14:creationId xmlns:p14="http://schemas.microsoft.com/office/powerpoint/2010/main" val="4039588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a:xfrm>
            <a:off x="-875660" y="148531"/>
            <a:ext cx="13943311" cy="580518"/>
          </a:xfrm>
        </p:spPr>
        <p:txBody>
          <a:bodyPr/>
          <a:lstStyle/>
          <a:p>
            <a:r>
              <a:rPr lang="en-GB" dirty="0"/>
              <a:t>Sales via Business to Consumer</a:t>
            </a:r>
          </a:p>
          <a:p>
            <a:r>
              <a:rPr lang="en-GB" sz="3200" b="1" dirty="0"/>
              <a:t>Subscription Services</a:t>
            </a:r>
            <a:endParaRPr lang="en-IE" sz="3200" b="1" dirty="0"/>
          </a:p>
        </p:txBody>
      </p:sp>
      <p:sp>
        <p:nvSpPr>
          <p:cNvPr id="8" name="Text Placeholder 7">
            <a:extLst>
              <a:ext uri="{FF2B5EF4-FFF2-40B4-BE49-F238E27FC236}">
                <a16:creationId xmlns:a16="http://schemas.microsoft.com/office/drawing/2014/main" id="{89463B2D-C968-EA72-F96D-B58D701D952A}"/>
              </a:ext>
            </a:extLst>
          </p:cNvPr>
          <p:cNvSpPr>
            <a:spLocks noGrp="1"/>
          </p:cNvSpPr>
          <p:nvPr>
            <p:ph type="body" sz="quarter" idx="18"/>
          </p:nvPr>
        </p:nvSpPr>
        <p:spPr/>
        <p:txBody>
          <a:bodyPr/>
          <a:lstStyle/>
          <a:p>
            <a:pPr algn="l"/>
            <a:r>
              <a:rPr lang="en-US" dirty="0"/>
              <a:t>COVID19 has led to the rebirth of the subscription boxes, people are loving them and sales for them are booming!</a:t>
            </a:r>
            <a:endParaRPr lang="en-IE" dirty="0"/>
          </a:p>
          <a:p>
            <a:pPr algn="l"/>
            <a:r>
              <a:rPr lang="en-IE" dirty="0"/>
              <a:t>Why do people love them? </a:t>
            </a:r>
            <a:r>
              <a:rPr lang="en-US" dirty="0"/>
              <a:t>Once a consumer gets a taste of the convenience and joy of receiving monthly packages, they get hooked. But why? A 2018 study by McKinsey &amp; Company broke down the subscription box companies into three categories: replenishment, curation, and access.</a:t>
            </a:r>
          </a:p>
          <a:p>
            <a:pPr algn="l"/>
            <a:r>
              <a:rPr lang="en-US" dirty="0"/>
              <a:t>Simple put – subscription boxes offer something new and exciting in a convenient way each month!</a:t>
            </a:r>
            <a:endParaRPr lang="en-IE" dirty="0"/>
          </a:p>
          <a:p>
            <a:endParaRPr lang="en-IE" dirty="0"/>
          </a:p>
        </p:txBody>
      </p:sp>
    </p:spTree>
    <p:extLst>
      <p:ext uri="{BB962C8B-B14F-4D97-AF65-F5344CB8AC3E}">
        <p14:creationId xmlns:p14="http://schemas.microsoft.com/office/powerpoint/2010/main" val="497245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a:xfrm>
            <a:off x="-875660" y="148531"/>
            <a:ext cx="13943311" cy="580518"/>
          </a:xfrm>
        </p:spPr>
        <p:txBody>
          <a:bodyPr/>
          <a:lstStyle/>
          <a:p>
            <a:r>
              <a:rPr lang="en-GB" dirty="0"/>
              <a:t>Sales via Business to Consumer</a:t>
            </a:r>
          </a:p>
        </p:txBody>
      </p:sp>
      <p:sp>
        <p:nvSpPr>
          <p:cNvPr id="8" name="Text Placeholder 7">
            <a:extLst>
              <a:ext uri="{FF2B5EF4-FFF2-40B4-BE49-F238E27FC236}">
                <a16:creationId xmlns:a16="http://schemas.microsoft.com/office/drawing/2014/main" id="{89463B2D-C968-EA72-F96D-B58D701D952A}"/>
              </a:ext>
            </a:extLst>
          </p:cNvPr>
          <p:cNvSpPr>
            <a:spLocks noGrp="1"/>
          </p:cNvSpPr>
          <p:nvPr>
            <p:ph type="body" sz="quarter" idx="18"/>
          </p:nvPr>
        </p:nvSpPr>
        <p:spPr/>
        <p:txBody>
          <a:bodyPr/>
          <a:lstStyle/>
          <a:p>
            <a:pPr marL="0" indent="0" algn="l"/>
            <a:r>
              <a:rPr lang="en-US" dirty="0"/>
              <a:t>As we will learn in Module 6, the impact of digitisation on the food world cannot be underestimated. By 2023 it is expected that the online groceries market will see a 66 % turnover growth in Europe, reaching 47 billion euros.</a:t>
            </a:r>
          </a:p>
          <a:p>
            <a:pPr marL="0" indent="0" algn="l"/>
            <a:r>
              <a:rPr lang="en-US" dirty="0"/>
              <a:t>For the customer, the convenience of shopping for food online is alluring. While retailers have been slow to embrace ecommerce, many small food entrepreneurs and food companies are leading the way and have even based their whole business model around online sales and home delivery.</a:t>
            </a:r>
          </a:p>
          <a:p>
            <a:endParaRPr lang="en-US" dirty="0"/>
          </a:p>
          <a:p>
            <a:endParaRPr lang="en-IE" dirty="0"/>
          </a:p>
        </p:txBody>
      </p:sp>
      <p:sp>
        <p:nvSpPr>
          <p:cNvPr id="4" name="TextBox 3">
            <a:extLst>
              <a:ext uri="{FF2B5EF4-FFF2-40B4-BE49-F238E27FC236}">
                <a16:creationId xmlns:a16="http://schemas.microsoft.com/office/drawing/2014/main" id="{FDFA4615-6444-B843-E53A-5A7ADE1D4492}"/>
              </a:ext>
            </a:extLst>
          </p:cNvPr>
          <p:cNvSpPr txBox="1"/>
          <p:nvPr/>
        </p:nvSpPr>
        <p:spPr>
          <a:xfrm>
            <a:off x="3806190" y="832604"/>
            <a:ext cx="6972300" cy="523220"/>
          </a:xfrm>
          <a:prstGeom prst="rect">
            <a:avLst/>
          </a:prstGeom>
          <a:noFill/>
        </p:spPr>
        <p:txBody>
          <a:bodyPr wrap="square">
            <a:spAutoFit/>
          </a:bodyPr>
          <a:lstStyle/>
          <a:p>
            <a:r>
              <a:rPr lang="en-IE" sz="2800" b="1" dirty="0">
                <a:solidFill>
                  <a:srgbClr val="60220F"/>
                </a:solidFill>
              </a:rPr>
              <a:t>Online Sales/Home Delivery</a:t>
            </a:r>
          </a:p>
        </p:txBody>
      </p:sp>
    </p:spTree>
    <p:extLst>
      <p:ext uri="{BB962C8B-B14F-4D97-AF65-F5344CB8AC3E}">
        <p14:creationId xmlns:p14="http://schemas.microsoft.com/office/powerpoint/2010/main" val="2312955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a:xfrm>
            <a:off x="-875660" y="148531"/>
            <a:ext cx="13943311" cy="580518"/>
          </a:xfrm>
        </p:spPr>
        <p:txBody>
          <a:bodyPr/>
          <a:lstStyle/>
          <a:p>
            <a:r>
              <a:rPr lang="en-GB" dirty="0"/>
              <a:t>Sales via Business to Consumer</a:t>
            </a:r>
          </a:p>
          <a:p>
            <a:r>
              <a:rPr lang="en-GB" sz="3200" b="1" dirty="0"/>
              <a:t>Farmers Markets</a:t>
            </a:r>
            <a:endParaRPr lang="en-IE" sz="3200" b="1" dirty="0"/>
          </a:p>
        </p:txBody>
      </p:sp>
      <p:sp>
        <p:nvSpPr>
          <p:cNvPr id="8" name="Text Placeholder 7">
            <a:extLst>
              <a:ext uri="{FF2B5EF4-FFF2-40B4-BE49-F238E27FC236}">
                <a16:creationId xmlns:a16="http://schemas.microsoft.com/office/drawing/2014/main" id="{89463B2D-C968-EA72-F96D-B58D701D952A}"/>
              </a:ext>
            </a:extLst>
          </p:cNvPr>
          <p:cNvSpPr>
            <a:spLocks noGrp="1"/>
          </p:cNvSpPr>
          <p:nvPr>
            <p:ph type="body" sz="quarter" idx="18"/>
          </p:nvPr>
        </p:nvSpPr>
        <p:spPr/>
        <p:txBody>
          <a:bodyPr/>
          <a:lstStyle/>
          <a:p>
            <a:pPr marL="0" indent="0" algn="l"/>
            <a:r>
              <a:rPr lang="en-US" dirty="0">
                <a:cs typeface="Calibri"/>
              </a:rPr>
              <a:t>Farmers</a:t>
            </a:r>
            <a:r>
              <a:rPr lang="en-US" dirty="0">
                <a:ea typeface="+mn-lt"/>
                <a:cs typeface="+mn-lt"/>
              </a:rPr>
              <a:t>’ markets are often a vital, low-cost route to market in the start-up phase and beyond. They also became a new route of market for many food producers and entrepreneurs who have had to close their regular businesses (cafes/restaurants) due to Covid19 restrictions. </a:t>
            </a:r>
          </a:p>
          <a:p>
            <a:pPr marL="0" indent="0" algn="l"/>
            <a:r>
              <a:rPr lang="en-US" dirty="0">
                <a:cs typeface="Calibri"/>
              </a:rPr>
              <a:t>Food or Farmers Markets are a great opportunity for local food producers and entrepreneurs to tell their story and to understand what captures consumers’ interest – what consumers regard as authentic and unique and what would encourage them to purchase on a regular basis. </a:t>
            </a:r>
          </a:p>
          <a:p>
            <a:endParaRPr lang="en-IE" dirty="0"/>
          </a:p>
        </p:txBody>
      </p:sp>
    </p:spTree>
    <p:extLst>
      <p:ext uri="{BB962C8B-B14F-4D97-AF65-F5344CB8AC3E}">
        <p14:creationId xmlns:p14="http://schemas.microsoft.com/office/powerpoint/2010/main" val="189476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a:xfrm>
            <a:off x="-875660" y="148531"/>
            <a:ext cx="13943311" cy="580518"/>
          </a:xfrm>
        </p:spPr>
        <p:txBody>
          <a:bodyPr/>
          <a:lstStyle/>
          <a:p>
            <a:r>
              <a:rPr lang="en-GB" dirty="0"/>
              <a:t>Sales via Business to Consumer</a:t>
            </a:r>
          </a:p>
          <a:p>
            <a:r>
              <a:rPr lang="en-GB" sz="3200" b="1" dirty="0"/>
              <a:t>Street Food</a:t>
            </a:r>
            <a:endParaRPr lang="en-IE" sz="3200" b="1" dirty="0"/>
          </a:p>
        </p:txBody>
      </p:sp>
      <p:sp>
        <p:nvSpPr>
          <p:cNvPr id="8" name="Text Placeholder 7">
            <a:extLst>
              <a:ext uri="{FF2B5EF4-FFF2-40B4-BE49-F238E27FC236}">
                <a16:creationId xmlns:a16="http://schemas.microsoft.com/office/drawing/2014/main" id="{89463B2D-C968-EA72-F96D-B58D701D952A}"/>
              </a:ext>
            </a:extLst>
          </p:cNvPr>
          <p:cNvSpPr>
            <a:spLocks noGrp="1"/>
          </p:cNvSpPr>
          <p:nvPr>
            <p:ph type="body" sz="quarter" idx="18"/>
          </p:nvPr>
        </p:nvSpPr>
        <p:spPr/>
        <p:txBody>
          <a:bodyPr/>
          <a:lstStyle/>
          <a:p>
            <a:r>
              <a:rPr lang="en-US" dirty="0"/>
              <a:t>Street food is one of the most vibrant and fast growing sectors in European economies, building on consumer interest in high quality, artisan food and the rising number of farmers’ markets, outdoor festivals and public events.</a:t>
            </a:r>
          </a:p>
          <a:p>
            <a:r>
              <a:rPr lang="en-US" b="1" dirty="0">
                <a:solidFill>
                  <a:srgbClr val="82BCC3"/>
                </a:solidFill>
              </a:rPr>
              <a:t>‘Street food’ is artisan food sold on the streets, or more accurately, not served from restaurants or cafés.</a:t>
            </a:r>
          </a:p>
          <a:p>
            <a:r>
              <a:rPr lang="en-US" dirty="0"/>
              <a:t>The street food revolution is in full swing and has grown massively over the last 10 years. </a:t>
            </a:r>
          </a:p>
          <a:p>
            <a:r>
              <a:rPr lang="en-US" dirty="0"/>
              <a:t>Despite this growth, new types of foods and modern twists on old classics are still emerging. This means there is still room for new ideals for people wanting to start out in this industry.</a:t>
            </a:r>
          </a:p>
          <a:p>
            <a:endParaRPr lang="en-IE" dirty="0"/>
          </a:p>
        </p:txBody>
      </p:sp>
    </p:spTree>
    <p:extLst>
      <p:ext uri="{BB962C8B-B14F-4D97-AF65-F5344CB8AC3E}">
        <p14:creationId xmlns:p14="http://schemas.microsoft.com/office/powerpoint/2010/main" val="1119995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a:xfrm>
            <a:off x="-875660" y="148531"/>
            <a:ext cx="13943311" cy="580518"/>
          </a:xfrm>
        </p:spPr>
        <p:txBody>
          <a:bodyPr/>
          <a:lstStyle/>
          <a:p>
            <a:r>
              <a:rPr lang="en-GB" dirty="0"/>
              <a:t>Sales via Business to Consumer</a:t>
            </a:r>
          </a:p>
          <a:p>
            <a:r>
              <a:rPr lang="en-GB" sz="3200" b="1" dirty="0"/>
              <a:t>Catering Services</a:t>
            </a:r>
          </a:p>
        </p:txBody>
      </p:sp>
      <p:sp>
        <p:nvSpPr>
          <p:cNvPr id="8" name="Text Placeholder 7">
            <a:extLst>
              <a:ext uri="{FF2B5EF4-FFF2-40B4-BE49-F238E27FC236}">
                <a16:creationId xmlns:a16="http://schemas.microsoft.com/office/drawing/2014/main" id="{89463B2D-C968-EA72-F96D-B58D701D952A}"/>
              </a:ext>
            </a:extLst>
          </p:cNvPr>
          <p:cNvSpPr>
            <a:spLocks noGrp="1"/>
          </p:cNvSpPr>
          <p:nvPr>
            <p:ph type="body" sz="quarter" idx="18"/>
          </p:nvPr>
        </p:nvSpPr>
        <p:spPr/>
        <p:txBody>
          <a:bodyPr/>
          <a:lstStyle/>
          <a:p>
            <a:r>
              <a:rPr lang="en-US" dirty="0"/>
              <a:t>Catering refers to a service that delivers food to a client's location, and may also cook and serve it on site. Options range from full-service caterers that cook, deliver, set up and serve at an event to mobile or industrial caterers.</a:t>
            </a:r>
          </a:p>
          <a:p>
            <a:r>
              <a:rPr lang="en-US" dirty="0"/>
              <a:t>Catering services can also be offered to corporates &amp; organizations, whereby you prepare and serve the food daily to company employees, or at corporate seminars &amp; training events, business conference catering etc. </a:t>
            </a:r>
          </a:p>
          <a:p>
            <a:r>
              <a:rPr lang="en-US" dirty="0"/>
              <a:t>Social event catering also has a big market, you can offer your catering services at music events &amp; concerts, social parties like birthdays etc.</a:t>
            </a:r>
            <a:endParaRPr lang="en-IE" dirty="0"/>
          </a:p>
          <a:p>
            <a:endParaRPr lang="en-IE" dirty="0"/>
          </a:p>
        </p:txBody>
      </p:sp>
    </p:spTree>
    <p:extLst>
      <p:ext uri="{BB962C8B-B14F-4D97-AF65-F5344CB8AC3E}">
        <p14:creationId xmlns:p14="http://schemas.microsoft.com/office/powerpoint/2010/main" val="2064354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a:xfrm>
            <a:off x="-341611" y="342841"/>
            <a:ext cx="11297875" cy="580518"/>
          </a:xfrm>
        </p:spPr>
        <p:txBody>
          <a:bodyPr/>
          <a:lstStyle/>
          <a:p>
            <a:r>
              <a:rPr lang="en-GB" dirty="0"/>
              <a:t>Sales via Collaborative Sales/Networks </a:t>
            </a:r>
            <a:endParaRPr lang="en-IE" dirty="0"/>
          </a:p>
        </p:txBody>
      </p:sp>
      <p:sp>
        <p:nvSpPr>
          <p:cNvPr id="8" name="Text Placeholder 7">
            <a:extLst>
              <a:ext uri="{FF2B5EF4-FFF2-40B4-BE49-F238E27FC236}">
                <a16:creationId xmlns:a16="http://schemas.microsoft.com/office/drawing/2014/main" id="{89463B2D-C968-EA72-F96D-B58D701D952A}"/>
              </a:ext>
            </a:extLst>
          </p:cNvPr>
          <p:cNvSpPr>
            <a:spLocks noGrp="1"/>
          </p:cNvSpPr>
          <p:nvPr>
            <p:ph type="body" sz="quarter" idx="18"/>
          </p:nvPr>
        </p:nvSpPr>
        <p:spPr/>
        <p:txBody>
          <a:bodyPr/>
          <a:lstStyle/>
          <a:p>
            <a:r>
              <a:rPr lang="en-US" dirty="0"/>
              <a:t>A food cooperative or food co-op is a food distribution outlet organized as a cooperative, rather than a private or public company.</a:t>
            </a:r>
          </a:p>
          <a:p>
            <a:r>
              <a:rPr lang="en-US" dirty="0"/>
              <a:t>This cooperative provides a sales outlet for the products supplied to it by members and patrons. A typical example of a cooperative is that of a farm cooperative. </a:t>
            </a:r>
          </a:p>
          <a:p>
            <a:r>
              <a:rPr lang="en-US" dirty="0"/>
              <a:t>In this example, a farm sells livestock and crops on an ongoing basis through a cooperative who looks after the marketing and sales of products to third parties.</a:t>
            </a:r>
          </a:p>
          <a:p>
            <a:endParaRPr lang="en-IE" dirty="0"/>
          </a:p>
        </p:txBody>
      </p:sp>
    </p:spTree>
    <p:extLst>
      <p:ext uri="{BB962C8B-B14F-4D97-AF65-F5344CB8AC3E}">
        <p14:creationId xmlns:p14="http://schemas.microsoft.com/office/powerpoint/2010/main" val="4271578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E8B6EDBA-5716-432F-AA47-B25820210E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5" b="2"/>
          <a:stretch/>
        </p:blipFill>
        <p:spPr>
          <a:xfrm>
            <a:off x="838200" y="754148"/>
            <a:ext cx="10515600" cy="4995575"/>
          </a:xfrm>
          <a:prstGeom prst="rect">
            <a:avLst/>
          </a:prstGeom>
        </p:spPr>
      </p:pic>
      <p:sp>
        <p:nvSpPr>
          <p:cNvPr id="11" name="TextBox 10">
            <a:extLst>
              <a:ext uri="{FF2B5EF4-FFF2-40B4-BE49-F238E27FC236}">
                <a16:creationId xmlns:a16="http://schemas.microsoft.com/office/drawing/2014/main" id="{04E916F6-5441-4010-93B2-F0F606AB96CF}"/>
              </a:ext>
            </a:extLst>
          </p:cNvPr>
          <p:cNvSpPr txBox="1"/>
          <p:nvPr/>
        </p:nvSpPr>
        <p:spPr>
          <a:xfrm>
            <a:off x="0" y="3476442"/>
            <a:ext cx="6267238" cy="2677656"/>
          </a:xfrm>
          <a:prstGeom prst="rect">
            <a:avLst/>
          </a:prstGeom>
          <a:solidFill>
            <a:srgbClr val="A23B23"/>
          </a:solidFill>
        </p:spPr>
        <p:txBody>
          <a:bodyPr wrap="square">
            <a:spAutoFit/>
          </a:bodyPr>
          <a:lstStyle/>
          <a:p>
            <a:r>
              <a:rPr lang="en-US" sz="2400" b="0" dirty="0">
                <a:solidFill>
                  <a:schemeClr val="bg1"/>
                </a:solidFill>
                <a:effectLst/>
              </a:rPr>
              <a:t>Market Swarmer (Germany) </a:t>
            </a:r>
            <a:r>
              <a:rPr lang="en-US" sz="2400" b="0" i="1" dirty="0">
                <a:solidFill>
                  <a:schemeClr val="bg1"/>
                </a:solidFill>
                <a:effectLst/>
              </a:rPr>
              <a:t>creates</a:t>
            </a:r>
            <a:r>
              <a:rPr lang="en-US" sz="2400" b="0" i="0" dirty="0">
                <a:solidFill>
                  <a:schemeClr val="bg1"/>
                </a:solidFill>
                <a:effectLst/>
              </a:rPr>
              <a:t> regional networks of producers and consumers. </a:t>
            </a:r>
            <a:r>
              <a:rPr lang="en-US" sz="2400" dirty="0">
                <a:solidFill>
                  <a:schemeClr val="bg1"/>
                </a:solidFill>
              </a:rPr>
              <a:t>Their</a:t>
            </a:r>
            <a:r>
              <a:rPr lang="en-US" sz="2400" b="0" i="0" dirty="0">
                <a:solidFill>
                  <a:schemeClr val="bg1"/>
                </a:solidFill>
                <a:effectLst/>
              </a:rPr>
              <a:t> objectives are direct access to regional food for all and fair pay for the people who make it. </a:t>
            </a:r>
            <a:r>
              <a:rPr lang="en-US" sz="2400" b="0" i="1" dirty="0">
                <a:solidFill>
                  <a:schemeClr val="bg1"/>
                </a:solidFill>
                <a:effectLst/>
              </a:rPr>
              <a:t>Market </a:t>
            </a:r>
            <a:r>
              <a:rPr lang="en-US" sz="2400" b="0" i="1" dirty="0" err="1">
                <a:solidFill>
                  <a:schemeClr val="bg1"/>
                </a:solidFill>
                <a:effectLst/>
              </a:rPr>
              <a:t>swarmers</a:t>
            </a:r>
            <a:r>
              <a:rPr lang="en-US" sz="2400" b="0" i="0" dirty="0">
                <a:solidFill>
                  <a:schemeClr val="bg1"/>
                </a:solidFill>
                <a:effectLst/>
              </a:rPr>
              <a:t> are part of the social movement for sustainable agriculture and fairer economic action.</a:t>
            </a:r>
            <a:endParaRPr lang="en-IE" sz="2400" dirty="0">
              <a:solidFill>
                <a:schemeClr val="bg1"/>
              </a:solidFill>
            </a:endParaRPr>
          </a:p>
        </p:txBody>
      </p:sp>
      <p:sp>
        <p:nvSpPr>
          <p:cNvPr id="13" name="TextBox 12">
            <a:extLst>
              <a:ext uri="{FF2B5EF4-FFF2-40B4-BE49-F238E27FC236}">
                <a16:creationId xmlns:a16="http://schemas.microsoft.com/office/drawing/2014/main" id="{DF1FCC97-90BD-406F-831A-7763E0A2E9FD}"/>
              </a:ext>
            </a:extLst>
          </p:cNvPr>
          <p:cNvSpPr txBox="1"/>
          <p:nvPr/>
        </p:nvSpPr>
        <p:spPr>
          <a:xfrm>
            <a:off x="8600619" y="6396185"/>
            <a:ext cx="6154220" cy="369332"/>
          </a:xfrm>
          <a:prstGeom prst="rect">
            <a:avLst/>
          </a:prstGeom>
          <a:noFill/>
        </p:spPr>
        <p:txBody>
          <a:bodyPr wrap="square">
            <a:spAutoFit/>
          </a:bodyPr>
          <a:lstStyle/>
          <a:p>
            <a:r>
              <a:rPr lang="en-US" sz="1800" dirty="0">
                <a:solidFill>
                  <a:srgbClr val="4E3826"/>
                </a:solidFill>
              </a:rPr>
              <a:t>www.</a:t>
            </a:r>
            <a:r>
              <a:rPr lang="en-US" sz="1800" b="0" i="0" dirty="0">
                <a:solidFill>
                  <a:srgbClr val="4E3826"/>
                </a:solidFill>
                <a:effectLst/>
              </a:rPr>
              <a:t>marktschwaermer.de</a:t>
            </a:r>
            <a:endParaRPr lang="en-IE" dirty="0">
              <a:solidFill>
                <a:srgbClr val="4E3826"/>
              </a:solidFill>
            </a:endParaRPr>
          </a:p>
        </p:txBody>
      </p:sp>
    </p:spTree>
    <p:extLst>
      <p:ext uri="{BB962C8B-B14F-4D97-AF65-F5344CB8AC3E}">
        <p14:creationId xmlns:p14="http://schemas.microsoft.com/office/powerpoint/2010/main" val="182040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D6BFD4-1C9A-47A5-8E18-2413715DD09A}"/>
              </a:ext>
            </a:extLst>
          </p:cNvPr>
          <p:cNvPicPr>
            <a:picLocks noChangeAspect="1"/>
          </p:cNvPicPr>
          <p:nvPr/>
        </p:nvPicPr>
        <p:blipFill>
          <a:blip r:embed="rId3"/>
          <a:stretch>
            <a:fillRect/>
          </a:stretch>
        </p:blipFill>
        <p:spPr>
          <a:xfrm>
            <a:off x="0" y="0"/>
            <a:ext cx="12192000" cy="6738662"/>
          </a:xfrm>
          <a:prstGeom prst="rect">
            <a:avLst/>
          </a:prstGeom>
        </p:spPr>
      </p:pic>
      <p:sp>
        <p:nvSpPr>
          <p:cNvPr id="3" name="TextBox 2">
            <a:extLst>
              <a:ext uri="{FF2B5EF4-FFF2-40B4-BE49-F238E27FC236}">
                <a16:creationId xmlns:a16="http://schemas.microsoft.com/office/drawing/2014/main" id="{02DBFE09-50BB-46F4-B082-C05AD9B50501}"/>
              </a:ext>
            </a:extLst>
          </p:cNvPr>
          <p:cNvSpPr txBox="1"/>
          <p:nvPr/>
        </p:nvSpPr>
        <p:spPr>
          <a:xfrm>
            <a:off x="7171361" y="3120776"/>
            <a:ext cx="4900773" cy="3046988"/>
          </a:xfrm>
          <a:prstGeom prst="rect">
            <a:avLst/>
          </a:prstGeom>
          <a:solidFill>
            <a:srgbClr val="60220F"/>
          </a:solidFill>
        </p:spPr>
        <p:txBody>
          <a:bodyPr wrap="square">
            <a:spAutoFit/>
          </a:bodyPr>
          <a:lstStyle/>
          <a:p>
            <a:r>
              <a:rPr lang="en-US" sz="2400" dirty="0">
                <a:solidFill>
                  <a:schemeClr val="bg1"/>
                </a:solidFill>
                <a:effectLst/>
                <a:ea typeface="Times New Roman" panose="02020603050405020304" pitchFamily="18" charset="0"/>
              </a:rPr>
              <a:t>The Nouvelle-Aquitaine Region and the Nouvelle-Aquitaine Food Agency (AANA), in partnership with the Chambers of Agriculture and the Chambers of Trades and Crafts</a:t>
            </a:r>
            <a:r>
              <a:rPr lang="en-US" sz="2400" dirty="0">
                <a:solidFill>
                  <a:schemeClr val="bg1"/>
                </a:solidFill>
                <a:ea typeface="Times New Roman" panose="02020603050405020304" pitchFamily="18" charset="0"/>
              </a:rPr>
              <a:t> have </a:t>
            </a:r>
            <a:r>
              <a:rPr lang="en-US" sz="2400" dirty="0">
                <a:solidFill>
                  <a:schemeClr val="bg1"/>
                </a:solidFill>
                <a:effectLst/>
                <a:ea typeface="Times New Roman" panose="02020603050405020304" pitchFamily="18" charset="0"/>
              </a:rPr>
              <a:t>launched a digital “Solidarity” platform to connect producers and consumers in this region of France. </a:t>
            </a:r>
            <a:endParaRPr lang="en-IE" sz="2400" dirty="0">
              <a:solidFill>
                <a:schemeClr val="bg1"/>
              </a:solidFill>
              <a:effectLst/>
              <a:ea typeface="Times New Roman" panose="02020603050405020304" pitchFamily="18" charset="0"/>
            </a:endParaRPr>
          </a:p>
        </p:txBody>
      </p:sp>
      <p:sp>
        <p:nvSpPr>
          <p:cNvPr id="7" name="TextBox 6">
            <a:extLst>
              <a:ext uri="{FF2B5EF4-FFF2-40B4-BE49-F238E27FC236}">
                <a16:creationId xmlns:a16="http://schemas.microsoft.com/office/drawing/2014/main" id="{775470FA-901B-49CF-AC5E-51C828913F8D}"/>
              </a:ext>
            </a:extLst>
          </p:cNvPr>
          <p:cNvSpPr txBox="1"/>
          <p:nvPr/>
        </p:nvSpPr>
        <p:spPr>
          <a:xfrm>
            <a:off x="0" y="6488668"/>
            <a:ext cx="9298112" cy="369332"/>
          </a:xfrm>
          <a:prstGeom prst="rect">
            <a:avLst/>
          </a:prstGeom>
          <a:noFill/>
        </p:spPr>
        <p:txBody>
          <a:bodyPr wrap="square">
            <a:spAutoFit/>
          </a:bodyPr>
          <a:lstStyle/>
          <a:p>
            <a:r>
              <a:rPr lang="fr-FR" dirty="0"/>
              <a:t>www.plateforme.produits-locaux-nouvelle-aquitaine.fr/</a:t>
            </a:r>
            <a:endParaRPr lang="en-IE" dirty="0"/>
          </a:p>
        </p:txBody>
      </p:sp>
    </p:spTree>
    <p:extLst>
      <p:ext uri="{BB962C8B-B14F-4D97-AF65-F5344CB8AC3E}">
        <p14:creationId xmlns:p14="http://schemas.microsoft.com/office/powerpoint/2010/main" val="4170210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15BD0B-49A3-B944-85CA-6AA46EB0B2A4}"/>
              </a:ext>
            </a:extLst>
          </p:cNvPr>
          <p:cNvSpPr>
            <a:spLocks noGrp="1"/>
          </p:cNvSpPr>
          <p:nvPr>
            <p:ph type="body" sz="quarter" idx="16"/>
          </p:nvPr>
        </p:nvSpPr>
        <p:spPr>
          <a:xfrm>
            <a:off x="657629" y="154198"/>
            <a:ext cx="10958966" cy="820336"/>
          </a:xfrm>
        </p:spPr>
        <p:txBody>
          <a:bodyPr anchor="ctr">
            <a:normAutofit fontScale="92500"/>
          </a:bodyPr>
          <a:lstStyle/>
          <a:p>
            <a:r>
              <a:rPr lang="en-IE" b="1" dirty="0"/>
              <a:t>Link your Learning to the Supply Chain Collaboration Toolkit</a:t>
            </a:r>
            <a:endParaRPr lang="en-RU" b="1" dirty="0"/>
          </a:p>
        </p:txBody>
      </p:sp>
      <p:sp>
        <p:nvSpPr>
          <p:cNvPr id="16" name="Text Placeholder 3">
            <a:extLst>
              <a:ext uri="{FF2B5EF4-FFF2-40B4-BE49-F238E27FC236}">
                <a16:creationId xmlns:a16="http://schemas.microsoft.com/office/drawing/2014/main" id="{B2303E7B-8026-92D4-DCDC-3B6B736917BA}"/>
              </a:ext>
            </a:extLst>
          </p:cNvPr>
          <p:cNvSpPr>
            <a:spLocks noGrp="1"/>
          </p:cNvSpPr>
          <p:nvPr>
            <p:ph type="body" sz="quarter" idx="18"/>
          </p:nvPr>
        </p:nvSpPr>
        <p:spPr>
          <a:xfrm>
            <a:off x="1913041" y="974534"/>
            <a:ext cx="6183630" cy="5986336"/>
          </a:xfrm>
        </p:spPr>
        <p:txBody>
          <a:bodyPr>
            <a:normAutofit/>
          </a:bodyPr>
          <a:lstStyle/>
          <a:p>
            <a:pPr marL="0" indent="0" algn="l"/>
            <a:r>
              <a:rPr lang="en-GB" b="0" i="0" dirty="0">
                <a:effectLst/>
              </a:rPr>
              <a:t>As a smallholder, you are a vital part of a much bigger and broader industry You already work with a number of customers, suppliers and peers In our other resource, </a:t>
            </a:r>
            <a:r>
              <a:rPr lang="en-GB" b="1" i="0" dirty="0">
                <a:effectLst/>
              </a:rPr>
              <a:t>Supply Chain Collaboration Toolkit</a:t>
            </a:r>
            <a:r>
              <a:rPr lang="en-GB" b="0" i="0" dirty="0">
                <a:effectLst/>
              </a:rPr>
              <a:t>, you will learn of the benefits of developing formalised relationships with potentially key partners in ‘growing’ the success and profitability of your small holding.</a:t>
            </a:r>
          </a:p>
          <a:p>
            <a:pPr marL="0" indent="0" algn="l"/>
            <a:r>
              <a:rPr lang="en-GB" b="0" i="0" dirty="0">
                <a:effectLst/>
              </a:rPr>
              <a:t>We will look at areas where collaboration may benefit your smallholding and how best to explore how to implement that. Avoiding time consuming or unsuccessful supply relationships and understanding how to effectively manage future collaboration will all be considered. Hopefully, offering some thought provoking yet achievable ideas to consider</a:t>
            </a:r>
            <a:r>
              <a:rPr lang="en-GB" b="0" i="0" dirty="0">
                <a:solidFill>
                  <a:srgbClr val="000000"/>
                </a:solidFill>
                <a:effectLst/>
              </a:rPr>
              <a:t>.</a:t>
            </a:r>
          </a:p>
          <a:p>
            <a:pPr indent="0"/>
            <a:endParaRPr lang="en-US" dirty="0"/>
          </a:p>
        </p:txBody>
      </p:sp>
      <p:pic>
        <p:nvPicPr>
          <p:cNvPr id="31" name="Picture 30">
            <a:extLst>
              <a:ext uri="{FF2B5EF4-FFF2-40B4-BE49-F238E27FC236}">
                <a16:creationId xmlns:a16="http://schemas.microsoft.com/office/drawing/2014/main" id="{BA0476C9-3328-673B-05FA-F113C99E84EC}"/>
              </a:ext>
            </a:extLst>
          </p:cNvPr>
          <p:cNvPicPr>
            <a:picLocks noChangeAspect="1"/>
          </p:cNvPicPr>
          <p:nvPr/>
        </p:nvPicPr>
        <p:blipFill>
          <a:blip r:embed="rId2"/>
          <a:stretch>
            <a:fillRect/>
          </a:stretch>
        </p:blipFill>
        <p:spPr>
          <a:xfrm>
            <a:off x="8096671" y="1351724"/>
            <a:ext cx="3519924" cy="4751896"/>
          </a:xfrm>
          <a:prstGeom prst="rect">
            <a:avLst/>
          </a:prstGeom>
        </p:spPr>
      </p:pic>
      <p:sp>
        <p:nvSpPr>
          <p:cNvPr id="32" name="TextBox 31">
            <a:extLst>
              <a:ext uri="{FF2B5EF4-FFF2-40B4-BE49-F238E27FC236}">
                <a16:creationId xmlns:a16="http://schemas.microsoft.com/office/drawing/2014/main" id="{4A3447CD-3488-5B4A-5887-D3E96AE6C298}"/>
              </a:ext>
            </a:extLst>
          </p:cNvPr>
          <p:cNvSpPr txBox="1"/>
          <p:nvPr/>
        </p:nvSpPr>
        <p:spPr>
          <a:xfrm>
            <a:off x="8096671" y="6217920"/>
            <a:ext cx="3519924" cy="369332"/>
          </a:xfrm>
          <a:prstGeom prst="rect">
            <a:avLst/>
          </a:prstGeom>
          <a:solidFill>
            <a:srgbClr val="60220F"/>
          </a:solidFill>
        </p:spPr>
        <p:txBody>
          <a:bodyPr wrap="square" rtlCol="0">
            <a:spAutoFit/>
          </a:bodyPr>
          <a:lstStyle/>
          <a:p>
            <a:r>
              <a:rPr lang="en-IE" dirty="0">
                <a:solidFill>
                  <a:schemeClr val="bg1"/>
                </a:solidFill>
              </a:rPr>
              <a:t>BUT FIRST, SOME SALES SKILLS……</a:t>
            </a:r>
          </a:p>
        </p:txBody>
      </p:sp>
    </p:spTree>
    <p:extLst>
      <p:ext uri="{BB962C8B-B14F-4D97-AF65-F5344CB8AC3E}">
        <p14:creationId xmlns:p14="http://schemas.microsoft.com/office/powerpoint/2010/main" val="4173590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tanding, sport, dancer, statue&#10;&#10;Description automatically generated">
            <a:extLst>
              <a:ext uri="{FF2B5EF4-FFF2-40B4-BE49-F238E27FC236}">
                <a16:creationId xmlns:a16="http://schemas.microsoft.com/office/drawing/2014/main" id="{1D0A6606-2D6E-43B7-85B6-4C5D1063F5AC}"/>
              </a:ext>
            </a:extLst>
          </p:cNvPr>
          <p:cNvPicPr>
            <a:picLocks noChangeAspect="1"/>
          </p:cNvPicPr>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r="-1" b="-1"/>
          <a:stretch/>
        </p:blipFill>
        <p:spPr>
          <a:xfrm>
            <a:off x="20" y="1282"/>
            <a:ext cx="12191980" cy="6856718"/>
          </a:xfrm>
          <a:prstGeom prst="rect">
            <a:avLst/>
          </a:prstGeom>
        </p:spPr>
      </p:pic>
      <p:sp>
        <p:nvSpPr>
          <p:cNvPr id="9" name="TextBox 8">
            <a:extLst>
              <a:ext uri="{FF2B5EF4-FFF2-40B4-BE49-F238E27FC236}">
                <a16:creationId xmlns:a16="http://schemas.microsoft.com/office/drawing/2014/main" id="{83703B8C-F8FD-4C8B-9248-1BF9CF2CBE19}"/>
              </a:ext>
            </a:extLst>
          </p:cNvPr>
          <p:cNvSpPr txBox="1"/>
          <p:nvPr/>
        </p:nvSpPr>
        <p:spPr>
          <a:xfrm>
            <a:off x="4697476" y="4384177"/>
            <a:ext cx="7493000" cy="2308324"/>
          </a:xfrm>
          <a:prstGeom prst="rect">
            <a:avLst/>
          </a:prstGeom>
          <a:solidFill>
            <a:srgbClr val="82BCC3"/>
          </a:solidFill>
        </p:spPr>
        <p:txBody>
          <a:bodyPr wrap="square">
            <a:spAutoFit/>
          </a:bodyPr>
          <a:lstStyle/>
          <a:p>
            <a:pPr algn="l"/>
            <a:r>
              <a:rPr lang="en-US" sz="2400" dirty="0">
                <a:solidFill>
                  <a:schemeClr val="bg1"/>
                </a:solidFill>
              </a:rPr>
              <a:t>Inspired by the cities’ famous bacon industry, the Limerick ‘</a:t>
            </a:r>
            <a:r>
              <a:rPr lang="en-US" sz="2400" dirty="0" err="1">
                <a:solidFill>
                  <a:schemeClr val="bg1"/>
                </a:solidFill>
              </a:rPr>
              <a:t>Pigtown</a:t>
            </a:r>
            <a:r>
              <a:rPr lang="en-US" sz="2400" dirty="0">
                <a:solidFill>
                  <a:schemeClr val="bg1"/>
                </a:solidFill>
              </a:rPr>
              <a:t> Culture and Food Series’ (Ireland) was developed by Limerick Food Group and supported by Limerick City &amp; County Council. The series focuses on Limerick’s unique heritage as a way to showcase the great food available locally, rooted in food heritage – www.pigtown.ie</a:t>
            </a:r>
            <a:endParaRPr lang="en-IE" sz="2400" dirty="0">
              <a:solidFill>
                <a:schemeClr val="bg1"/>
              </a:solidFill>
            </a:endParaRPr>
          </a:p>
        </p:txBody>
      </p:sp>
    </p:spTree>
    <p:extLst>
      <p:ext uri="{BB962C8B-B14F-4D97-AF65-F5344CB8AC3E}">
        <p14:creationId xmlns:p14="http://schemas.microsoft.com/office/powerpoint/2010/main" val="778947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B46140B-1159-4DB7-BAEB-A228A1A25B9F}"/>
              </a:ext>
            </a:extLst>
          </p:cNvPr>
          <p:cNvPicPr>
            <a:picLocks noChangeAspect="1"/>
          </p:cNvPicPr>
          <p:nvPr/>
        </p:nvPicPr>
        <p:blipFill rotWithShape="1">
          <a:blip r:embed="rId2"/>
          <a:srcRect l="885" r="5764"/>
          <a:stretch/>
        </p:blipFill>
        <p:spPr>
          <a:xfrm>
            <a:off x="20" y="1282"/>
            <a:ext cx="12191980" cy="6856718"/>
          </a:xfrm>
          <a:prstGeom prst="rect">
            <a:avLst/>
          </a:prstGeom>
        </p:spPr>
      </p:pic>
      <p:sp>
        <p:nvSpPr>
          <p:cNvPr id="9" name="TextBox 8">
            <a:extLst>
              <a:ext uri="{FF2B5EF4-FFF2-40B4-BE49-F238E27FC236}">
                <a16:creationId xmlns:a16="http://schemas.microsoft.com/office/drawing/2014/main" id="{D21CF63B-21CF-4AF7-8DF3-4BF8CD8BA1F3}"/>
              </a:ext>
            </a:extLst>
          </p:cNvPr>
          <p:cNvSpPr txBox="1"/>
          <p:nvPr/>
        </p:nvSpPr>
        <p:spPr>
          <a:xfrm>
            <a:off x="0" y="5010901"/>
            <a:ext cx="11163060" cy="1569660"/>
          </a:xfrm>
          <a:prstGeom prst="rect">
            <a:avLst/>
          </a:prstGeom>
          <a:solidFill>
            <a:srgbClr val="4E3826"/>
          </a:solidFill>
        </p:spPr>
        <p:txBody>
          <a:bodyPr wrap="square">
            <a:spAutoFit/>
          </a:bodyPr>
          <a:lstStyle/>
          <a:p>
            <a:pPr algn="l"/>
            <a:r>
              <a:rPr lang="en-US" sz="2400" dirty="0">
                <a:solidFill>
                  <a:schemeClr val="bg1"/>
                </a:solidFill>
                <a:latin typeface="Calibri" panose="020F0502020204030204" pitchFamily="34" charset="0"/>
                <a:ea typeface="Times New Roman" panose="02020603050405020304" pitchFamily="18" charset="0"/>
              </a:rPr>
              <a:t>T</a:t>
            </a:r>
            <a:r>
              <a:rPr lang="en-US" sz="2400" dirty="0">
                <a:solidFill>
                  <a:schemeClr val="bg1"/>
                </a:solidFill>
                <a:effectLst/>
                <a:latin typeface="Calibri" panose="020F0502020204030204" pitchFamily="34" charset="0"/>
                <a:ea typeface="Times New Roman" panose="02020603050405020304" pitchFamily="18" charset="0"/>
              </a:rPr>
              <a:t>he Ministry of Agriculture (Portugal) '</a:t>
            </a:r>
            <a:r>
              <a:rPr lang="en-US" sz="2400" dirty="0" err="1">
                <a:solidFill>
                  <a:schemeClr val="bg1"/>
                </a:solidFill>
                <a:effectLst/>
                <a:latin typeface="Calibri" panose="020F0502020204030204" pitchFamily="34" charset="0"/>
                <a:ea typeface="Times New Roman" panose="02020603050405020304" pitchFamily="18" charset="0"/>
              </a:rPr>
              <a:t>Alimente</a:t>
            </a:r>
            <a:r>
              <a:rPr lang="en-US" sz="2400" dirty="0">
                <a:solidFill>
                  <a:schemeClr val="bg1"/>
                </a:solidFill>
                <a:effectLst/>
                <a:latin typeface="Calibri" panose="020F0502020204030204" pitchFamily="34" charset="0"/>
                <a:ea typeface="Times New Roman" panose="02020603050405020304" pitchFamily="18" charset="0"/>
              </a:rPr>
              <a:t> </a:t>
            </a:r>
            <a:r>
              <a:rPr lang="en-US" sz="2400" dirty="0" err="1">
                <a:solidFill>
                  <a:schemeClr val="bg1"/>
                </a:solidFill>
                <a:effectLst/>
                <a:latin typeface="Calibri" panose="020F0502020204030204" pitchFamily="34" charset="0"/>
                <a:ea typeface="Times New Roman" panose="02020603050405020304" pitchFamily="18" charset="0"/>
              </a:rPr>
              <a:t>quem</a:t>
            </a:r>
            <a:r>
              <a:rPr lang="en-US" sz="2400" dirty="0">
                <a:solidFill>
                  <a:schemeClr val="bg1"/>
                </a:solidFill>
                <a:effectLst/>
                <a:latin typeface="Calibri" panose="020F0502020204030204" pitchFamily="34" charset="0"/>
                <a:ea typeface="Times New Roman" panose="02020603050405020304" pitchFamily="18" charset="0"/>
              </a:rPr>
              <a:t> o </a:t>
            </a:r>
            <a:r>
              <a:rPr lang="en-US" sz="2400" dirty="0" err="1">
                <a:solidFill>
                  <a:schemeClr val="bg1"/>
                </a:solidFill>
                <a:effectLst/>
                <a:latin typeface="Calibri" panose="020F0502020204030204" pitchFamily="34" charset="0"/>
                <a:ea typeface="Times New Roman" panose="02020603050405020304" pitchFamily="18" charset="0"/>
              </a:rPr>
              <a:t>Alimenta</a:t>
            </a:r>
            <a:r>
              <a:rPr lang="en-US" sz="2400" dirty="0">
                <a:solidFill>
                  <a:schemeClr val="bg1"/>
                </a:solidFill>
                <a:effectLst/>
                <a:latin typeface="Calibri" panose="020F0502020204030204" pitchFamily="34" charset="0"/>
                <a:ea typeface="Times New Roman" panose="02020603050405020304" pitchFamily="18" charset="0"/>
              </a:rPr>
              <a:t>' (“Feed who feeds you”) platform brings producers and consumers closer together by supporting the consumption of national products and short food supply chains. www.alimentequemoalimenta.pt</a:t>
            </a:r>
            <a:endParaRPr lang="en-IE" sz="2400" dirty="0">
              <a:solidFill>
                <a:schemeClr val="bg1"/>
              </a:solidFill>
            </a:endParaRPr>
          </a:p>
        </p:txBody>
      </p:sp>
    </p:spTree>
    <p:extLst>
      <p:ext uri="{BB962C8B-B14F-4D97-AF65-F5344CB8AC3E}">
        <p14:creationId xmlns:p14="http://schemas.microsoft.com/office/powerpoint/2010/main" val="3605966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C4663-9B71-954A-921A-67A52D14DB4D}"/>
              </a:ext>
            </a:extLst>
          </p:cNvPr>
          <p:cNvSpPr>
            <a:spLocks noGrp="1"/>
          </p:cNvSpPr>
          <p:nvPr>
            <p:ph type="body" sz="quarter" idx="17"/>
          </p:nvPr>
        </p:nvSpPr>
        <p:spPr>
          <a:xfrm>
            <a:off x="2029090" y="1604733"/>
            <a:ext cx="3791493" cy="2397923"/>
          </a:xfrm>
        </p:spPr>
        <p:txBody>
          <a:bodyPr>
            <a:normAutofit/>
          </a:bodyPr>
          <a:lstStyle/>
          <a:p>
            <a:r>
              <a:rPr lang="en-IE"/>
              <a:t>Managing Sales Contracts with Retailers</a:t>
            </a:r>
            <a:endParaRPr lang="en-RU"/>
          </a:p>
        </p:txBody>
      </p:sp>
      <p:sp>
        <p:nvSpPr>
          <p:cNvPr id="3" name="Text Placeholder 2">
            <a:extLst>
              <a:ext uri="{FF2B5EF4-FFF2-40B4-BE49-F238E27FC236}">
                <a16:creationId xmlns:a16="http://schemas.microsoft.com/office/drawing/2014/main" id="{EDEE95F3-07C8-6241-8BEC-2AFFF8FA8FBC}"/>
              </a:ext>
            </a:extLst>
          </p:cNvPr>
          <p:cNvSpPr>
            <a:spLocks noGrp="1"/>
          </p:cNvSpPr>
          <p:nvPr>
            <p:ph type="body" sz="quarter" idx="18"/>
          </p:nvPr>
        </p:nvSpPr>
        <p:spPr/>
        <p:txBody>
          <a:bodyPr/>
          <a:lstStyle/>
          <a:p>
            <a:r>
              <a:rPr lang="en-IE"/>
              <a:t>03</a:t>
            </a:r>
            <a:endParaRPr lang="en-RU"/>
          </a:p>
        </p:txBody>
      </p:sp>
    </p:spTree>
    <p:extLst>
      <p:ext uri="{BB962C8B-B14F-4D97-AF65-F5344CB8AC3E}">
        <p14:creationId xmlns:p14="http://schemas.microsoft.com/office/powerpoint/2010/main" val="2140978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81009E-3539-D4B2-1542-3225D9B22D14}"/>
              </a:ext>
            </a:extLst>
          </p:cNvPr>
          <p:cNvSpPr>
            <a:spLocks noGrp="1"/>
          </p:cNvSpPr>
          <p:nvPr>
            <p:ph type="body" sz="quarter" idx="18"/>
          </p:nvPr>
        </p:nvSpPr>
        <p:spPr>
          <a:xfrm>
            <a:off x="447060" y="1757011"/>
            <a:ext cx="8308752" cy="3856390"/>
          </a:xfrm>
        </p:spPr>
        <p:txBody>
          <a:bodyPr/>
          <a:lstStyle/>
          <a:p>
            <a:pPr algn="l"/>
            <a:r>
              <a:rPr lang="en-US" b="1"/>
              <a:t>In order to sell to a retailer, you need the following :</a:t>
            </a:r>
          </a:p>
          <a:p>
            <a:pPr marL="342900" indent="-342900" algn="l">
              <a:buFont typeface="Arial" panose="020B0604020202020204" pitchFamily="34" charset="0"/>
              <a:buChar char="•"/>
            </a:pPr>
            <a:r>
              <a:rPr lang="en-US"/>
              <a:t>Shelf-ready packaging appropriate to whatever product you   are selling</a:t>
            </a:r>
          </a:p>
          <a:p>
            <a:pPr marL="342900" indent="-342900" algn="l">
              <a:buFont typeface="Arial" panose="020B0604020202020204" pitchFamily="34" charset="0"/>
              <a:buChar char="•"/>
            </a:pPr>
            <a:r>
              <a:rPr lang="en-US"/>
              <a:t>Proper labelling and barcodes must be in place</a:t>
            </a:r>
          </a:p>
          <a:p>
            <a:pPr marL="342900" indent="-342900" algn="l">
              <a:buFont typeface="Arial" panose="020B0604020202020204" pitchFamily="34" charset="0"/>
              <a:buChar char="•"/>
            </a:pPr>
            <a:r>
              <a:rPr lang="en-US"/>
              <a:t>Product must have “ use by” or “best before Date”</a:t>
            </a:r>
          </a:p>
          <a:p>
            <a:pPr marL="342900" indent="-342900" algn="l">
              <a:buFont typeface="Arial" panose="020B0604020202020204" pitchFamily="34" charset="0"/>
              <a:buChar char="•"/>
            </a:pPr>
            <a:r>
              <a:rPr lang="en-US"/>
              <a:t>Only promise the volume of product you can deliver </a:t>
            </a:r>
          </a:p>
          <a:p>
            <a:pPr marL="0" indent="0" algn="l"/>
            <a:endParaRPr lang="en-US"/>
          </a:p>
          <a:p>
            <a:endParaRPr lang="en-IE"/>
          </a:p>
        </p:txBody>
      </p:sp>
      <p:sp>
        <p:nvSpPr>
          <p:cNvPr id="3" name="Text Placeholder 2">
            <a:extLst>
              <a:ext uri="{FF2B5EF4-FFF2-40B4-BE49-F238E27FC236}">
                <a16:creationId xmlns:a16="http://schemas.microsoft.com/office/drawing/2014/main" id="{A3DA5CD2-B82C-889E-1502-FC8AE703D4D4}"/>
              </a:ext>
            </a:extLst>
          </p:cNvPr>
          <p:cNvSpPr>
            <a:spLocks noGrp="1"/>
          </p:cNvSpPr>
          <p:nvPr>
            <p:ph type="body" sz="quarter" idx="16"/>
          </p:nvPr>
        </p:nvSpPr>
        <p:spPr/>
        <p:txBody>
          <a:bodyPr/>
          <a:lstStyle/>
          <a:p>
            <a:r>
              <a:rPr lang="en-GB"/>
              <a:t>Product</a:t>
            </a:r>
            <a:endParaRPr lang="en-IE"/>
          </a:p>
        </p:txBody>
      </p:sp>
      <p:grpSp>
        <p:nvGrpSpPr>
          <p:cNvPr id="4" name="Graphic 3">
            <a:extLst>
              <a:ext uri="{FF2B5EF4-FFF2-40B4-BE49-F238E27FC236}">
                <a16:creationId xmlns:a16="http://schemas.microsoft.com/office/drawing/2014/main" id="{84F8DEED-D89F-EAEC-FD51-BA5E88E81981}"/>
              </a:ext>
            </a:extLst>
          </p:cNvPr>
          <p:cNvGrpSpPr/>
          <p:nvPr/>
        </p:nvGrpSpPr>
        <p:grpSpPr>
          <a:xfrm>
            <a:off x="9126747" y="1949570"/>
            <a:ext cx="2432649" cy="2493033"/>
            <a:chOff x="986212" y="4755836"/>
            <a:chExt cx="715862" cy="735059"/>
          </a:xfrm>
          <a:solidFill>
            <a:srgbClr val="60220F"/>
          </a:solidFill>
        </p:grpSpPr>
        <p:sp>
          <p:nvSpPr>
            <p:cNvPr id="5" name="Freeform 4">
              <a:extLst>
                <a:ext uri="{FF2B5EF4-FFF2-40B4-BE49-F238E27FC236}">
                  <a16:creationId xmlns:a16="http://schemas.microsoft.com/office/drawing/2014/main" id="{B1066749-3B9B-0685-54EA-83A946997526}"/>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404F2F"/>
            </a:solidFill>
            <a:ln w="2742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B31DED0-12DB-8F30-183C-98DDACC0468A}"/>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3043027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F18C73-1296-3C48-97BE-453FC83C8542}"/>
              </a:ext>
            </a:extLst>
          </p:cNvPr>
          <p:cNvSpPr>
            <a:spLocks noGrp="1"/>
          </p:cNvSpPr>
          <p:nvPr>
            <p:ph type="body" sz="quarter" idx="18"/>
          </p:nvPr>
        </p:nvSpPr>
        <p:spPr/>
        <p:txBody>
          <a:bodyPr/>
          <a:lstStyle/>
          <a:p>
            <a:pPr algn="l"/>
            <a:r>
              <a:rPr lang="en-US" dirty="0"/>
              <a:t>You have to decide the margin your need to ensure that the business is profitable</a:t>
            </a:r>
          </a:p>
          <a:p>
            <a:pPr marL="342900" indent="-342900" algn="l">
              <a:buFont typeface="Arial" panose="020B0604020202020204" pitchFamily="34" charset="0"/>
              <a:buChar char="•"/>
            </a:pPr>
            <a:r>
              <a:rPr lang="en-US" dirty="0"/>
              <a:t>Many retailers will take up to 60%  between the distributor and their own margin</a:t>
            </a:r>
          </a:p>
          <a:p>
            <a:pPr marL="342900" indent="-342900" algn="l">
              <a:buFont typeface="Arial" panose="020B0604020202020204" pitchFamily="34" charset="0"/>
              <a:buChar char="•"/>
            </a:pPr>
            <a:r>
              <a:rPr lang="en-US" dirty="0"/>
              <a:t>The producer will generally need a 30 to 40% margin, but this depends on the product type.</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Formula </a:t>
            </a:r>
          </a:p>
          <a:p>
            <a:pPr algn="l"/>
            <a:endParaRPr lang="en-IE" dirty="0"/>
          </a:p>
        </p:txBody>
      </p:sp>
      <p:sp>
        <p:nvSpPr>
          <p:cNvPr id="3" name="Text Placeholder 2">
            <a:extLst>
              <a:ext uri="{FF2B5EF4-FFF2-40B4-BE49-F238E27FC236}">
                <a16:creationId xmlns:a16="http://schemas.microsoft.com/office/drawing/2014/main" id="{D34F438B-224B-5779-6168-123E2DE20DC6}"/>
              </a:ext>
            </a:extLst>
          </p:cNvPr>
          <p:cNvSpPr>
            <a:spLocks noGrp="1"/>
          </p:cNvSpPr>
          <p:nvPr>
            <p:ph type="body" sz="quarter" idx="16"/>
          </p:nvPr>
        </p:nvSpPr>
        <p:spPr/>
        <p:txBody>
          <a:bodyPr/>
          <a:lstStyle/>
          <a:p>
            <a:r>
              <a:rPr lang="en-GB"/>
              <a:t>Price</a:t>
            </a:r>
            <a:endParaRPr lang="en-IE"/>
          </a:p>
        </p:txBody>
      </p:sp>
      <p:pic>
        <p:nvPicPr>
          <p:cNvPr id="4" name="Picture 3">
            <a:extLst>
              <a:ext uri="{FF2B5EF4-FFF2-40B4-BE49-F238E27FC236}">
                <a16:creationId xmlns:a16="http://schemas.microsoft.com/office/drawing/2014/main" id="{E096532E-FCC7-7E20-BABB-95B1CD2E5A86}"/>
              </a:ext>
            </a:extLst>
          </p:cNvPr>
          <p:cNvPicPr>
            <a:picLocks noChangeAspect="1"/>
          </p:cNvPicPr>
          <p:nvPr/>
        </p:nvPicPr>
        <p:blipFill>
          <a:blip r:embed="rId2">
            <a:duotone>
              <a:prstClr val="black"/>
              <a:srgbClr val="663300">
                <a:tint val="45000"/>
                <a:satMod val="400000"/>
              </a:srgbClr>
            </a:duotone>
          </a:blip>
          <a:stretch>
            <a:fillRect/>
          </a:stretch>
        </p:blipFill>
        <p:spPr>
          <a:xfrm>
            <a:off x="3890334" y="3455281"/>
            <a:ext cx="3600450" cy="1066800"/>
          </a:xfrm>
          <a:prstGeom prst="rect">
            <a:avLst/>
          </a:prstGeom>
        </p:spPr>
      </p:pic>
    </p:spTree>
    <p:extLst>
      <p:ext uri="{BB962C8B-B14F-4D97-AF65-F5344CB8AC3E}">
        <p14:creationId xmlns:p14="http://schemas.microsoft.com/office/powerpoint/2010/main" val="1468777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CCF7AC-05B4-0C8A-22BA-45C77C2492DA}"/>
              </a:ext>
            </a:extLst>
          </p:cNvPr>
          <p:cNvSpPr>
            <a:spLocks noGrp="1"/>
          </p:cNvSpPr>
          <p:nvPr>
            <p:ph type="body" sz="quarter" idx="18"/>
          </p:nvPr>
        </p:nvSpPr>
        <p:spPr>
          <a:xfrm>
            <a:off x="447059" y="1757011"/>
            <a:ext cx="11586790" cy="3856390"/>
          </a:xfrm>
        </p:spPr>
        <p:txBody>
          <a:bodyPr>
            <a:normAutofit/>
          </a:bodyPr>
          <a:lstStyle/>
          <a:p>
            <a:pPr indent="0" algn="l"/>
            <a:r>
              <a:rPr lang="en-GB" dirty="0"/>
              <a:t>Distribution often is the most difficult aspect of dealing with retailers. Some supermarket campaigns give small producers a chance to get started with a retailer with small volumes of product. Most small producers start dealing directly with shops delivering directly</a:t>
            </a:r>
          </a:p>
          <a:p>
            <a:pPr indent="0"/>
            <a:endParaRPr lang="en-GB" sz="900" dirty="0"/>
          </a:p>
          <a:p>
            <a:pPr marL="457200" lvl="1" indent="0">
              <a:lnSpc>
                <a:spcPct val="80000"/>
              </a:lnSpc>
              <a:spcBef>
                <a:spcPts val="600"/>
              </a:spcBef>
            </a:pPr>
            <a:r>
              <a:rPr lang="en-GB" sz="2400" b="1" spc="0" dirty="0">
                <a:solidFill>
                  <a:srgbClr val="60220F"/>
                </a:solidFill>
                <a:latin typeface="+mn-lt"/>
              </a:rPr>
              <a:t>Advantages: </a:t>
            </a:r>
            <a:r>
              <a:rPr lang="en-GB" sz="2400" spc="0" dirty="0">
                <a:solidFill>
                  <a:srgbClr val="60220F"/>
                </a:solidFill>
                <a:latin typeface="+mn-lt"/>
              </a:rPr>
              <a:t>The producer gets a larger margin and can control the shelf space </a:t>
            </a:r>
          </a:p>
          <a:p>
            <a:pPr marL="914400" lvl="2" indent="0">
              <a:lnSpc>
                <a:spcPct val="80000"/>
              </a:lnSpc>
              <a:spcBef>
                <a:spcPts val="600"/>
              </a:spcBef>
              <a:buNone/>
            </a:pPr>
            <a:r>
              <a:rPr lang="en-GB" sz="2400" spc="0" dirty="0">
                <a:solidFill>
                  <a:srgbClr val="60220F"/>
                </a:solidFill>
                <a:latin typeface="+mn-lt"/>
              </a:rPr>
              <a:t>	    Also, the producer can take time to scale up for larger orders</a:t>
            </a:r>
          </a:p>
          <a:p>
            <a:pPr marL="914400" lvl="2" indent="0">
              <a:lnSpc>
                <a:spcPct val="80000"/>
              </a:lnSpc>
              <a:spcBef>
                <a:spcPts val="600"/>
              </a:spcBef>
              <a:buNone/>
            </a:pPr>
            <a:endParaRPr lang="en-GB" sz="2400" spc="0" dirty="0">
              <a:solidFill>
                <a:srgbClr val="60220F"/>
              </a:solidFill>
              <a:latin typeface="+mn-lt"/>
            </a:endParaRPr>
          </a:p>
          <a:p>
            <a:pPr marL="457200" lvl="1" indent="0">
              <a:lnSpc>
                <a:spcPct val="80000"/>
              </a:lnSpc>
              <a:spcBef>
                <a:spcPts val="600"/>
              </a:spcBef>
            </a:pPr>
            <a:r>
              <a:rPr lang="en-GB" sz="2400" b="1" spc="0" dirty="0">
                <a:solidFill>
                  <a:srgbClr val="60220F"/>
                </a:solidFill>
                <a:latin typeface="+mn-lt"/>
              </a:rPr>
              <a:t>Disadvantages: </a:t>
            </a:r>
            <a:r>
              <a:rPr lang="en-GB" sz="2400" spc="0" dirty="0">
                <a:solidFill>
                  <a:srgbClr val="60220F"/>
                </a:solidFill>
                <a:latin typeface="+mn-lt"/>
              </a:rPr>
              <a:t>Higher costs having to deliver to all shops (Vans and drivers)</a:t>
            </a:r>
          </a:p>
          <a:p>
            <a:pPr marL="914400" lvl="2" indent="0">
              <a:lnSpc>
                <a:spcPct val="80000"/>
              </a:lnSpc>
              <a:spcBef>
                <a:spcPts val="600"/>
              </a:spcBef>
              <a:buNone/>
            </a:pPr>
            <a:r>
              <a:rPr lang="en-GB" sz="2400" spc="0" dirty="0">
                <a:solidFill>
                  <a:srgbClr val="60220F"/>
                </a:solidFill>
                <a:latin typeface="+mn-lt"/>
              </a:rPr>
              <a:t>                   Retail mostly moving to central distribution (back door delivery unwanted)</a:t>
            </a:r>
          </a:p>
          <a:p>
            <a:pPr indent="0" algn="l"/>
            <a:endParaRPr lang="en-IE" dirty="0"/>
          </a:p>
        </p:txBody>
      </p:sp>
      <p:sp>
        <p:nvSpPr>
          <p:cNvPr id="3" name="Text Placeholder 2">
            <a:extLst>
              <a:ext uri="{FF2B5EF4-FFF2-40B4-BE49-F238E27FC236}">
                <a16:creationId xmlns:a16="http://schemas.microsoft.com/office/drawing/2014/main" id="{A16C52A7-67C7-3744-5569-2F4B4D29B990}"/>
              </a:ext>
            </a:extLst>
          </p:cNvPr>
          <p:cNvSpPr>
            <a:spLocks noGrp="1"/>
          </p:cNvSpPr>
          <p:nvPr>
            <p:ph type="body" sz="quarter" idx="16"/>
          </p:nvPr>
        </p:nvSpPr>
        <p:spPr>
          <a:xfrm>
            <a:off x="447062" y="377131"/>
            <a:ext cx="11297875" cy="580518"/>
          </a:xfrm>
        </p:spPr>
        <p:txBody>
          <a:bodyPr/>
          <a:lstStyle/>
          <a:p>
            <a:r>
              <a:rPr lang="en-GB" dirty="0"/>
              <a:t>Distribution</a:t>
            </a:r>
            <a:endParaRPr lang="en-IE" dirty="0"/>
          </a:p>
        </p:txBody>
      </p:sp>
    </p:spTree>
    <p:extLst>
      <p:ext uri="{BB962C8B-B14F-4D97-AF65-F5344CB8AC3E}">
        <p14:creationId xmlns:p14="http://schemas.microsoft.com/office/powerpoint/2010/main" val="965273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473DA1-2301-6B00-C05F-72DF3D958FAC}"/>
              </a:ext>
            </a:extLst>
          </p:cNvPr>
          <p:cNvSpPr>
            <a:spLocks noGrp="1"/>
          </p:cNvSpPr>
          <p:nvPr>
            <p:ph type="body" sz="quarter" idx="18"/>
          </p:nvPr>
        </p:nvSpPr>
        <p:spPr/>
        <p:txBody>
          <a:bodyPr vert="horz" lIns="91440" tIns="45720" rIns="91440" bIns="45720" rtlCol="0" anchor="t">
            <a:normAutofit/>
          </a:bodyPr>
          <a:lstStyle/>
          <a:p>
            <a:pPr marL="342900" indent="-342900" algn="l">
              <a:buFont typeface="Arial" panose="020B0604020202020204" pitchFamily="34" charset="0"/>
              <a:buChar char="•"/>
            </a:pPr>
            <a:r>
              <a:rPr lang="en-GB" dirty="0"/>
              <a:t>Buyers are there to get the best deal for the retailer</a:t>
            </a:r>
            <a:endParaRPr lang="en-GB" dirty="0">
              <a:cs typeface="Calibri"/>
            </a:endParaRPr>
          </a:p>
          <a:p>
            <a:pPr marL="342900" indent="-342900" algn="l">
              <a:buFont typeface="Arial" panose="020B0604020202020204" pitchFamily="34" charset="0"/>
              <a:buChar char="•"/>
            </a:pPr>
            <a:r>
              <a:rPr lang="en-GB" dirty="0"/>
              <a:t>They can be demanding, and it is important that you know what margin you need to come away with when meeting them.</a:t>
            </a:r>
          </a:p>
          <a:p>
            <a:pPr marL="342900" indent="-342900" algn="l">
              <a:buFont typeface="Arial" panose="020B0604020202020204" pitchFamily="34" charset="0"/>
              <a:buChar char="•"/>
            </a:pPr>
            <a:r>
              <a:rPr lang="en-GB" dirty="0"/>
              <a:t>Know the Unique Selling Points (USP’s) of your product and be able to differentiate them from others that they already stock.</a:t>
            </a:r>
          </a:p>
          <a:p>
            <a:pPr marL="342900" indent="-342900" algn="l">
              <a:buFont typeface="Arial" panose="020B0604020202020204" pitchFamily="34" charset="0"/>
              <a:buChar char="•"/>
            </a:pPr>
            <a:r>
              <a:rPr lang="en-GB" dirty="0"/>
              <a:t>Be aware of all your competitors and their prices and USP’s </a:t>
            </a:r>
          </a:p>
          <a:p>
            <a:pPr marL="342900" indent="-342900" algn="l">
              <a:buFont typeface="Arial" panose="020B0604020202020204" pitchFamily="34" charset="0"/>
              <a:buChar char="•"/>
            </a:pPr>
            <a:r>
              <a:rPr lang="en-GB" dirty="0"/>
              <a:t>Never be critical or knock competitors’ products, but just focus on the merits of your own product (in the next section we explore negotiation skills further)</a:t>
            </a:r>
          </a:p>
          <a:p>
            <a:pPr marL="342900" indent="-342900" algn="l">
              <a:buFont typeface="Arial" panose="020B0604020202020204" pitchFamily="34" charset="0"/>
              <a:buChar char="•"/>
            </a:pPr>
            <a:endParaRPr lang="en-IE" dirty="0"/>
          </a:p>
        </p:txBody>
      </p:sp>
      <p:sp>
        <p:nvSpPr>
          <p:cNvPr id="3" name="Text Placeholder 2">
            <a:extLst>
              <a:ext uri="{FF2B5EF4-FFF2-40B4-BE49-F238E27FC236}">
                <a16:creationId xmlns:a16="http://schemas.microsoft.com/office/drawing/2014/main" id="{5A5670D7-2D35-6D8E-A582-C7D4D4E48538}"/>
              </a:ext>
            </a:extLst>
          </p:cNvPr>
          <p:cNvSpPr>
            <a:spLocks noGrp="1"/>
          </p:cNvSpPr>
          <p:nvPr>
            <p:ph type="body" sz="quarter" idx="16"/>
          </p:nvPr>
        </p:nvSpPr>
        <p:spPr/>
        <p:txBody>
          <a:bodyPr/>
          <a:lstStyle/>
          <a:p>
            <a:r>
              <a:rPr lang="en-GB"/>
              <a:t>Negotiating with the Buyers</a:t>
            </a:r>
            <a:endParaRPr lang="en-IE"/>
          </a:p>
        </p:txBody>
      </p:sp>
    </p:spTree>
    <p:extLst>
      <p:ext uri="{BB962C8B-B14F-4D97-AF65-F5344CB8AC3E}">
        <p14:creationId xmlns:p14="http://schemas.microsoft.com/office/powerpoint/2010/main" val="692074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12625-5010-9DC1-92B1-22349ADE3507}"/>
              </a:ext>
            </a:extLst>
          </p:cNvPr>
          <p:cNvSpPr>
            <a:spLocks noGrp="1"/>
          </p:cNvSpPr>
          <p:nvPr>
            <p:ph type="body" sz="quarter" idx="18"/>
          </p:nvPr>
        </p:nvSpPr>
        <p:spPr/>
        <p:txBody>
          <a:bodyPr/>
          <a:lstStyle/>
          <a:p>
            <a:pPr marL="342900" indent="-342900" algn="l">
              <a:buFont typeface="Arial" panose="020B0604020202020204" pitchFamily="34" charset="0"/>
              <a:buChar char="•"/>
            </a:pPr>
            <a:r>
              <a:rPr lang="en-US"/>
              <a:t>The deal may involve multiple buyers and others in the buying team</a:t>
            </a:r>
          </a:p>
          <a:p>
            <a:pPr marL="342900" indent="-342900" algn="l">
              <a:buFont typeface="Arial" panose="020B0604020202020204" pitchFamily="34" charset="0"/>
              <a:buChar char="•"/>
            </a:pPr>
            <a:r>
              <a:rPr lang="en-US"/>
              <a:t>Find out who the ultimate decision maker is and make sure that they have all the prices quotes and samples required to make the decision</a:t>
            </a:r>
          </a:p>
          <a:p>
            <a:pPr marL="342900" indent="-342900" algn="l">
              <a:buFont typeface="Arial" panose="020B0604020202020204" pitchFamily="34" charset="0"/>
              <a:buChar char="•"/>
            </a:pPr>
            <a:r>
              <a:rPr lang="en-US"/>
              <a:t>Ensure that if you have a chilled product that you have a chilled courier to deliver the product, as they cab be difficult to source for a </a:t>
            </a:r>
            <a:r>
              <a:rPr lang="en-US" err="1"/>
              <a:t>a</a:t>
            </a:r>
            <a:r>
              <a:rPr lang="en-US"/>
              <a:t> small company.</a:t>
            </a:r>
          </a:p>
          <a:p>
            <a:pPr marL="342900" indent="-342900" algn="l">
              <a:buFont typeface="Arial" panose="020B0604020202020204" pitchFamily="34" charset="0"/>
              <a:buChar char="•"/>
            </a:pPr>
            <a:r>
              <a:rPr lang="en-US"/>
              <a:t>Continuity of supply is crucial to maintaining the supply contract. Retailers are very unforgiving if they have bare shelf space. </a:t>
            </a:r>
          </a:p>
          <a:p>
            <a:pPr marL="342900" indent="-342900" algn="l">
              <a:buFont typeface="Arial" panose="020B0604020202020204" pitchFamily="34" charset="0"/>
              <a:buChar char="•"/>
            </a:pPr>
            <a:endParaRPr lang="en-IE"/>
          </a:p>
        </p:txBody>
      </p:sp>
      <p:sp>
        <p:nvSpPr>
          <p:cNvPr id="3" name="Text Placeholder 2">
            <a:extLst>
              <a:ext uri="{FF2B5EF4-FFF2-40B4-BE49-F238E27FC236}">
                <a16:creationId xmlns:a16="http://schemas.microsoft.com/office/drawing/2014/main" id="{9C2B3B49-A0FC-1241-20E4-75D6C9DA4B19}"/>
              </a:ext>
            </a:extLst>
          </p:cNvPr>
          <p:cNvSpPr>
            <a:spLocks noGrp="1"/>
          </p:cNvSpPr>
          <p:nvPr>
            <p:ph type="body" sz="quarter" idx="16"/>
          </p:nvPr>
        </p:nvSpPr>
        <p:spPr>
          <a:xfrm>
            <a:off x="527069" y="297121"/>
            <a:ext cx="11297875" cy="580518"/>
          </a:xfrm>
        </p:spPr>
        <p:txBody>
          <a:bodyPr/>
          <a:lstStyle/>
          <a:p>
            <a:r>
              <a:rPr lang="en-GB"/>
              <a:t>Finalising a supply contract</a:t>
            </a:r>
            <a:endParaRPr lang="en-IE"/>
          </a:p>
        </p:txBody>
      </p:sp>
    </p:spTree>
    <p:extLst>
      <p:ext uri="{BB962C8B-B14F-4D97-AF65-F5344CB8AC3E}">
        <p14:creationId xmlns:p14="http://schemas.microsoft.com/office/powerpoint/2010/main" val="1836863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44CAB-5204-0142-B92F-563C50EF4F08}"/>
              </a:ext>
            </a:extLst>
          </p:cNvPr>
          <p:cNvSpPr>
            <a:spLocks noGrp="1"/>
          </p:cNvSpPr>
          <p:nvPr>
            <p:ph type="body" sz="quarter" idx="17"/>
          </p:nvPr>
        </p:nvSpPr>
        <p:spPr>
          <a:xfrm>
            <a:off x="2029090" y="1604734"/>
            <a:ext cx="3791493" cy="2768858"/>
          </a:xfrm>
        </p:spPr>
        <p:txBody>
          <a:bodyPr>
            <a:normAutofit/>
          </a:bodyPr>
          <a:lstStyle/>
          <a:p>
            <a:r>
              <a:rPr lang="en-IE" dirty="0"/>
              <a:t>Developing Negotiating Skills to Boost Sales</a:t>
            </a:r>
            <a:endParaRPr lang="en-RU" dirty="0"/>
          </a:p>
        </p:txBody>
      </p:sp>
      <p:sp>
        <p:nvSpPr>
          <p:cNvPr id="3" name="Text Placeholder 2">
            <a:extLst>
              <a:ext uri="{FF2B5EF4-FFF2-40B4-BE49-F238E27FC236}">
                <a16:creationId xmlns:a16="http://schemas.microsoft.com/office/drawing/2014/main" id="{0D50092F-C8CA-1B43-A083-1CD1C77C866A}"/>
              </a:ext>
            </a:extLst>
          </p:cNvPr>
          <p:cNvSpPr>
            <a:spLocks noGrp="1"/>
          </p:cNvSpPr>
          <p:nvPr>
            <p:ph type="body" sz="quarter" idx="18"/>
          </p:nvPr>
        </p:nvSpPr>
        <p:spPr/>
        <p:txBody>
          <a:bodyPr/>
          <a:lstStyle/>
          <a:p>
            <a:r>
              <a:rPr lang="en-IE"/>
              <a:t>04</a:t>
            </a:r>
          </a:p>
        </p:txBody>
      </p:sp>
    </p:spTree>
    <p:extLst>
      <p:ext uri="{BB962C8B-B14F-4D97-AF65-F5344CB8AC3E}">
        <p14:creationId xmlns:p14="http://schemas.microsoft.com/office/powerpoint/2010/main" val="3086360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ildren in superhero costume">
            <a:extLst>
              <a:ext uri="{FF2B5EF4-FFF2-40B4-BE49-F238E27FC236}">
                <a16:creationId xmlns:a16="http://schemas.microsoft.com/office/drawing/2014/main" id="{D5E89C4B-8D5B-F83F-E4A1-4186F9297932}"/>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5507" r="11729"/>
          <a:stretch/>
        </p:blipFill>
        <p:spPr>
          <a:xfrm>
            <a:off x="7340026" y="0"/>
            <a:ext cx="4851974" cy="6858000"/>
          </a:xfrm>
        </p:spPr>
      </p:pic>
      <p:sp>
        <p:nvSpPr>
          <p:cNvPr id="3" name="Text Placeholder 2">
            <a:extLst>
              <a:ext uri="{FF2B5EF4-FFF2-40B4-BE49-F238E27FC236}">
                <a16:creationId xmlns:a16="http://schemas.microsoft.com/office/drawing/2014/main" id="{A2F242F4-18B6-7FE0-09D7-7EBF78489348}"/>
              </a:ext>
            </a:extLst>
          </p:cNvPr>
          <p:cNvSpPr>
            <a:spLocks noGrp="1"/>
          </p:cNvSpPr>
          <p:nvPr>
            <p:ph type="body" sz="quarter" idx="16"/>
          </p:nvPr>
        </p:nvSpPr>
        <p:spPr>
          <a:xfrm>
            <a:off x="232915" y="1894814"/>
            <a:ext cx="6765708" cy="4038015"/>
          </a:xfrm>
        </p:spPr>
        <p:txBody>
          <a:bodyPr/>
          <a:lstStyle/>
          <a:p>
            <a:r>
              <a:rPr lang="en-US" dirty="0"/>
              <a:t>Negotiation is </a:t>
            </a:r>
            <a:r>
              <a:rPr lang="en-US" b="1" dirty="0"/>
              <a:t>a dialogue </a:t>
            </a:r>
            <a:r>
              <a:rPr lang="en-US" dirty="0"/>
              <a:t>between two or more parties </a:t>
            </a:r>
            <a:r>
              <a:rPr lang="en-US" b="1" dirty="0"/>
              <a:t>with the intention of reaching a mutually beneficial outcome </a:t>
            </a:r>
            <a:r>
              <a:rPr lang="en-US" dirty="0"/>
              <a:t>or resolving a conflict. In negotiation, each party will try to persuade the other one to agree with his or her point of view. The goal is to avoid arguments and disputes and reach some form of compromise between parties. </a:t>
            </a:r>
          </a:p>
          <a:p>
            <a:r>
              <a:rPr lang="en-US" dirty="0"/>
              <a:t>Negotiation is such an important skill in the sales process. Some examples in normal, everyday life include negotiating a price at a market, dialogue with your child to get them to agree to eat their dinner or agreeing on suitable compensation for a long term produce supply. </a:t>
            </a:r>
            <a:endParaRPr lang="en-IE" dirty="0"/>
          </a:p>
        </p:txBody>
      </p:sp>
      <p:sp>
        <p:nvSpPr>
          <p:cNvPr id="4" name="Text Placeholder 3">
            <a:extLst>
              <a:ext uri="{FF2B5EF4-FFF2-40B4-BE49-F238E27FC236}">
                <a16:creationId xmlns:a16="http://schemas.microsoft.com/office/drawing/2014/main" id="{DBCCDA37-E89E-604B-DC96-60EF72492E7C}"/>
              </a:ext>
            </a:extLst>
          </p:cNvPr>
          <p:cNvSpPr>
            <a:spLocks noGrp="1"/>
          </p:cNvSpPr>
          <p:nvPr>
            <p:ph type="body" sz="quarter" idx="18"/>
          </p:nvPr>
        </p:nvSpPr>
        <p:spPr/>
        <p:txBody>
          <a:bodyPr anchor="ctr"/>
          <a:lstStyle/>
          <a:p>
            <a:r>
              <a:rPr lang="en-IE"/>
              <a:t>What is Negotiation?</a:t>
            </a:r>
          </a:p>
        </p:txBody>
      </p:sp>
      <p:sp>
        <p:nvSpPr>
          <p:cNvPr id="7" name="Speech Bubble: Rectangle with Corners Rounded 6">
            <a:extLst>
              <a:ext uri="{FF2B5EF4-FFF2-40B4-BE49-F238E27FC236}">
                <a16:creationId xmlns:a16="http://schemas.microsoft.com/office/drawing/2014/main" id="{E870349D-CF49-9275-3781-75DF5D6A6A2B}"/>
              </a:ext>
            </a:extLst>
          </p:cNvPr>
          <p:cNvSpPr/>
          <p:nvPr/>
        </p:nvSpPr>
        <p:spPr>
          <a:xfrm>
            <a:off x="7910423" y="4865298"/>
            <a:ext cx="3131388" cy="1067531"/>
          </a:xfrm>
          <a:prstGeom prst="wedgeRoundRectCallout">
            <a:avLst>
              <a:gd name="adj1" fmla="val -93009"/>
              <a:gd name="adj2" fmla="val -86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a:solidFill>
                  <a:srgbClr val="A23B23"/>
                </a:solidFill>
              </a:rPr>
              <a:t>Kids are SUPER HEROES at negotiating…watch a learn from them </a:t>
            </a:r>
            <a:r>
              <a:rPr lang="en-IE" sz="2000">
                <a:solidFill>
                  <a:srgbClr val="A23B23"/>
                </a:solidFill>
                <a:sym typeface="Wingdings" panose="05000000000000000000" pitchFamily="2" charset="2"/>
              </a:rPr>
              <a:t></a:t>
            </a:r>
            <a:endParaRPr lang="en-IE" sz="2000">
              <a:solidFill>
                <a:srgbClr val="A23B23"/>
              </a:solidFill>
            </a:endParaRPr>
          </a:p>
        </p:txBody>
      </p:sp>
    </p:spTree>
    <p:extLst>
      <p:ext uri="{BB962C8B-B14F-4D97-AF65-F5344CB8AC3E}">
        <p14:creationId xmlns:p14="http://schemas.microsoft.com/office/powerpoint/2010/main" val="3501612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2029090" y="1604734"/>
            <a:ext cx="3791493" cy="2268526"/>
          </a:xfrm>
        </p:spPr>
        <p:txBody>
          <a:bodyPr>
            <a:normAutofit/>
          </a:bodyPr>
          <a:lstStyle/>
          <a:p>
            <a:r>
              <a:rPr lang="en-IE" dirty="0"/>
              <a:t>Creating your Value Proposition</a:t>
            </a:r>
            <a:endParaRPr lang="en-RU" dirty="0"/>
          </a:p>
        </p:txBody>
      </p:sp>
      <p:sp>
        <p:nvSpPr>
          <p:cNvPr id="3" name="Text Placeholder 2">
            <a:extLst>
              <a:ext uri="{FF2B5EF4-FFF2-40B4-BE49-F238E27FC236}">
                <a16:creationId xmlns:a16="http://schemas.microsoft.com/office/drawing/2014/main" id="{94188B98-ADD8-554D-B473-2CD5B565026A}"/>
              </a:ext>
            </a:extLst>
          </p:cNvPr>
          <p:cNvSpPr>
            <a:spLocks noGrp="1"/>
          </p:cNvSpPr>
          <p:nvPr>
            <p:ph type="body" sz="quarter" idx="18"/>
          </p:nvPr>
        </p:nvSpPr>
        <p:spPr/>
        <p:txBody>
          <a:bodyPr/>
          <a:lstStyle/>
          <a:p>
            <a:r>
              <a:rPr lang="en-IE"/>
              <a:t>01</a:t>
            </a:r>
            <a:endParaRPr lang="en-RU"/>
          </a:p>
        </p:txBody>
      </p:sp>
    </p:spTree>
    <p:extLst>
      <p:ext uri="{BB962C8B-B14F-4D97-AF65-F5344CB8AC3E}">
        <p14:creationId xmlns:p14="http://schemas.microsoft.com/office/powerpoint/2010/main" val="997844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71AF6-01A8-4541-9301-6117C6DCC477}"/>
              </a:ext>
            </a:extLst>
          </p:cNvPr>
          <p:cNvSpPr>
            <a:spLocks noGrp="1"/>
          </p:cNvSpPr>
          <p:nvPr>
            <p:ph type="body" sz="quarter" idx="16"/>
          </p:nvPr>
        </p:nvSpPr>
        <p:spPr>
          <a:xfrm>
            <a:off x="1324708" y="3278245"/>
            <a:ext cx="9542584" cy="4038015"/>
          </a:xfrm>
        </p:spPr>
        <p:txBody>
          <a:bodyPr numCol="2"/>
          <a:lstStyle/>
          <a:p>
            <a:pPr marL="342900" indent="-342900" algn="l" rtl="0" fontAlgn="base">
              <a:buFont typeface="Arial" panose="020B0604020202020204" pitchFamily="34" charset="0"/>
              <a:buChar char="•"/>
            </a:pPr>
            <a:r>
              <a:rPr lang="en-US" b="0" i="0" u="none" strike="noStrike">
                <a:effectLst/>
                <a:latin typeface="Calibri" panose="020F0502020204030204" pitchFamily="34" charset="0"/>
              </a:rPr>
              <a:t>Effective speaking</a:t>
            </a:r>
            <a:r>
              <a:rPr lang="en-US" b="0" i="0">
                <a:effectLst/>
                <a:latin typeface="Calibri" panose="020F0502020204030204" pitchFamily="34" charset="0"/>
              </a:rPr>
              <a:t>​</a:t>
            </a:r>
            <a:endParaRPr lang="en-US" b="0" i="0">
              <a:effectLst/>
              <a:latin typeface="Arial" panose="020B0604020202020204" pitchFamily="34" charset="0"/>
            </a:endParaRPr>
          </a:p>
          <a:p>
            <a:pPr marL="342900" indent="-342900" algn="l" rtl="0" fontAlgn="base">
              <a:buFont typeface="Arial" panose="020B0604020202020204" pitchFamily="34" charset="0"/>
              <a:buChar char="•"/>
            </a:pPr>
            <a:r>
              <a:rPr lang="en-US" b="0" i="0" u="none" strike="noStrike">
                <a:effectLst/>
                <a:latin typeface="Calibri" panose="020F0502020204030204" pitchFamily="34" charset="0"/>
              </a:rPr>
              <a:t>Effective/active listening</a:t>
            </a:r>
            <a:r>
              <a:rPr lang="en-US" b="0" i="0">
                <a:effectLst/>
                <a:latin typeface="Calibri" panose="020F0502020204030204" pitchFamily="34" charset="0"/>
              </a:rPr>
              <a:t>​</a:t>
            </a:r>
            <a:endParaRPr lang="en-US" b="0" i="0">
              <a:effectLst/>
              <a:latin typeface="Arial" panose="020B0604020202020204" pitchFamily="34" charset="0"/>
            </a:endParaRPr>
          </a:p>
          <a:p>
            <a:pPr marL="342900" indent="-342900" algn="l" rtl="0" fontAlgn="base">
              <a:buFont typeface="Arial" panose="020B0604020202020204" pitchFamily="34" charset="0"/>
              <a:buChar char="•"/>
            </a:pPr>
            <a:r>
              <a:rPr lang="en-US" b="0" i="0" u="none" strike="noStrike">
                <a:effectLst/>
                <a:latin typeface="Calibri" panose="020F0502020204030204" pitchFamily="34" charset="0"/>
              </a:rPr>
              <a:t>A sense of </a:t>
            </a:r>
            <a:r>
              <a:rPr lang="en-US" b="0" i="0" u="none" strike="noStrike" err="1">
                <a:effectLst/>
                <a:latin typeface="Calibri" panose="020F0502020204030204" pitchFamily="34" charset="0"/>
              </a:rPr>
              <a:t>humour</a:t>
            </a:r>
            <a:r>
              <a:rPr lang="en-US" b="0" i="0">
                <a:effectLst/>
                <a:latin typeface="Calibri" panose="020F0502020204030204" pitchFamily="34" charset="0"/>
              </a:rPr>
              <a:t>​</a:t>
            </a:r>
            <a:endParaRPr lang="en-US" b="0" i="0">
              <a:effectLst/>
              <a:latin typeface="Arial" panose="020B0604020202020204" pitchFamily="34" charset="0"/>
            </a:endParaRPr>
          </a:p>
          <a:p>
            <a:pPr marL="342900" indent="-342900" algn="l" rtl="0" fontAlgn="base">
              <a:buFont typeface="Arial" panose="020B0604020202020204" pitchFamily="34" charset="0"/>
              <a:buChar char="•"/>
            </a:pPr>
            <a:r>
              <a:rPr lang="en-US" b="0" i="0" u="none" strike="noStrike">
                <a:effectLst/>
                <a:latin typeface="Calibri" panose="020F0502020204030204" pitchFamily="34" charset="0"/>
              </a:rPr>
              <a:t>A positive attitude </a:t>
            </a:r>
            <a:r>
              <a:rPr lang="en-US" b="0" i="0">
                <a:effectLst/>
                <a:latin typeface="Calibri" panose="020F0502020204030204" pitchFamily="34" charset="0"/>
              </a:rPr>
              <a:t>​</a:t>
            </a:r>
            <a:endParaRPr lang="en-US" b="0" i="0">
              <a:effectLst/>
              <a:latin typeface="Arial" panose="020B0604020202020204" pitchFamily="34" charset="0"/>
            </a:endParaRPr>
          </a:p>
          <a:p>
            <a:pPr marL="342900" indent="-342900" algn="l" rtl="0" fontAlgn="base">
              <a:buFont typeface="Arial" panose="020B0604020202020204" pitchFamily="34" charset="0"/>
              <a:buChar char="•"/>
            </a:pPr>
            <a:r>
              <a:rPr lang="en-US" b="0" i="0" u="none" strike="noStrike">
                <a:effectLst/>
                <a:latin typeface="Calibri" panose="020F0502020204030204" pitchFamily="34" charset="0"/>
              </a:rPr>
              <a:t>Respect </a:t>
            </a:r>
          </a:p>
          <a:p>
            <a:pPr marL="342900" indent="-342900" algn="l" rtl="0" fontAlgn="base">
              <a:buFont typeface="Arial" panose="020B0604020202020204" pitchFamily="34" charset="0"/>
              <a:buChar char="•"/>
            </a:pPr>
            <a:r>
              <a:rPr lang="en-US">
                <a:latin typeface="Calibri" panose="020F0502020204030204" pitchFamily="34" charset="0"/>
              </a:rPr>
              <a:t>Flexibility</a:t>
            </a:r>
            <a:endParaRPr lang="hr-BA" b="0" i="0">
              <a:effectLst/>
              <a:latin typeface="Arial" panose="020B0604020202020204" pitchFamily="34" charset="0"/>
            </a:endParaRPr>
          </a:p>
          <a:p>
            <a:endParaRPr lang="en-IE"/>
          </a:p>
          <a:p>
            <a:endParaRPr lang="en-IE"/>
          </a:p>
          <a:p>
            <a:pPr marL="342900" indent="-342900" algn="l">
              <a:buFont typeface="Arial" panose="020B0604020202020204" pitchFamily="34" charset="0"/>
              <a:buChar char="•"/>
            </a:pPr>
            <a:r>
              <a:rPr lang="en-IE"/>
              <a:t>Honesty</a:t>
            </a:r>
          </a:p>
          <a:p>
            <a:pPr marL="342900" indent="-342900" algn="l">
              <a:buFont typeface="Arial" panose="020B0604020202020204" pitchFamily="34" charset="0"/>
              <a:buChar char="•"/>
            </a:pPr>
            <a:r>
              <a:rPr lang="en-IE"/>
              <a:t>Self-confidence</a:t>
            </a:r>
          </a:p>
          <a:p>
            <a:pPr marL="342900" indent="-342900" algn="l">
              <a:buFont typeface="Arial" panose="020B0604020202020204" pitchFamily="34" charset="0"/>
              <a:buChar char="•"/>
            </a:pPr>
            <a:r>
              <a:rPr lang="en-IE"/>
              <a:t>Emotional intelligence</a:t>
            </a:r>
          </a:p>
          <a:p>
            <a:pPr marL="342900" indent="-342900" algn="l">
              <a:buFont typeface="Arial" panose="020B0604020202020204" pitchFamily="34" charset="0"/>
              <a:buChar char="•"/>
            </a:pPr>
            <a:r>
              <a:rPr lang="en-IE" err="1"/>
              <a:t>Persistance</a:t>
            </a:r>
            <a:endParaRPr lang="en-IE"/>
          </a:p>
          <a:p>
            <a:pPr marL="342900" indent="-342900" algn="l">
              <a:buFont typeface="Arial" panose="020B0604020202020204" pitchFamily="34" charset="0"/>
              <a:buChar char="•"/>
            </a:pPr>
            <a:r>
              <a:rPr lang="en-IE"/>
              <a:t>Patience</a:t>
            </a:r>
          </a:p>
          <a:p>
            <a:pPr marL="342900" indent="-342900" algn="l">
              <a:buFont typeface="Arial" panose="020B0604020202020204" pitchFamily="34" charset="0"/>
              <a:buChar char="•"/>
            </a:pPr>
            <a:r>
              <a:rPr lang="en-IE"/>
              <a:t>An ability to influence</a:t>
            </a:r>
            <a:endParaRPr lang="en-RU"/>
          </a:p>
        </p:txBody>
      </p:sp>
      <p:sp>
        <p:nvSpPr>
          <p:cNvPr id="3" name="Text Placeholder 2">
            <a:extLst>
              <a:ext uri="{FF2B5EF4-FFF2-40B4-BE49-F238E27FC236}">
                <a16:creationId xmlns:a16="http://schemas.microsoft.com/office/drawing/2014/main" id="{38EF719F-715C-1544-B79E-1EE28DEABEAE}"/>
              </a:ext>
            </a:extLst>
          </p:cNvPr>
          <p:cNvSpPr>
            <a:spLocks noGrp="1"/>
          </p:cNvSpPr>
          <p:nvPr>
            <p:ph type="body" sz="quarter" idx="18"/>
          </p:nvPr>
        </p:nvSpPr>
        <p:spPr/>
        <p:txBody>
          <a:bodyPr>
            <a:noAutofit/>
          </a:bodyPr>
          <a:lstStyle/>
          <a:p>
            <a:pPr algn="l" rtl="0" fontAlgn="base"/>
            <a:r>
              <a:rPr lang="en-US" b="1" i="0" u="none" strike="noStrike">
                <a:effectLst/>
              </a:rPr>
              <a:t>Negotiation Skills</a:t>
            </a:r>
            <a:r>
              <a:rPr lang="hr-BA" b="0" i="0">
                <a:effectLst/>
              </a:rPr>
              <a:t>​</a:t>
            </a:r>
          </a:p>
          <a:p>
            <a:pPr algn="l" rtl="0" fontAlgn="base"/>
            <a:r>
              <a:rPr lang="en-US" b="0" i="0" u="none" strike="noStrike">
                <a:effectLst/>
              </a:rPr>
              <a:t>What skills does a good negotiator need?</a:t>
            </a:r>
            <a:endParaRPr lang="en-US" b="0" i="0">
              <a:effectLst/>
            </a:endParaRPr>
          </a:p>
          <a:p>
            <a:endParaRPr lang="en-US" sz="800" b="0" i="0">
              <a:solidFill>
                <a:srgbClr val="57595D"/>
              </a:solidFill>
              <a:effectLst/>
            </a:endParaRPr>
          </a:p>
          <a:p>
            <a:r>
              <a:rPr lang="en-US" b="0" i="0">
                <a:solidFill>
                  <a:srgbClr val="000000"/>
                </a:solidFill>
                <a:effectLst/>
                <a:latin typeface="Calibri" panose="020F0502020204030204" pitchFamily="34" charset="0"/>
              </a:rPr>
              <a:t>​</a:t>
            </a:r>
            <a:endParaRPr lang="en-US" b="0" i="0">
              <a:solidFill>
                <a:srgbClr val="000000"/>
              </a:solidFill>
              <a:effectLst/>
              <a:latin typeface="Segoe UI" panose="020B0502040204020203" pitchFamily="34" charset="0"/>
            </a:endParaRPr>
          </a:p>
          <a:p>
            <a:pPr marL="571500" indent="-571500">
              <a:buFont typeface="Arial" panose="020B0604020202020204" pitchFamily="34" charset="0"/>
              <a:buChar char="•"/>
            </a:pPr>
            <a:endParaRPr lang="en-RU"/>
          </a:p>
        </p:txBody>
      </p:sp>
      <p:pic>
        <p:nvPicPr>
          <p:cNvPr id="4" name="Picture 3">
            <a:extLst>
              <a:ext uri="{FF2B5EF4-FFF2-40B4-BE49-F238E27FC236}">
                <a16:creationId xmlns:a16="http://schemas.microsoft.com/office/drawing/2014/main" id="{DA11902B-20A9-E187-28F6-62FA30605A83}"/>
              </a:ext>
            </a:extLst>
          </p:cNvPr>
          <p:cNvPicPr>
            <a:picLocks noChangeAspect="1"/>
          </p:cNvPicPr>
          <p:nvPr/>
        </p:nvPicPr>
        <p:blipFill>
          <a:blip r:embed="rId2"/>
          <a:stretch>
            <a:fillRect/>
          </a:stretch>
        </p:blipFill>
        <p:spPr>
          <a:xfrm>
            <a:off x="10134307" y="37785"/>
            <a:ext cx="1705518" cy="1754247"/>
          </a:xfrm>
          <a:prstGeom prst="rect">
            <a:avLst/>
          </a:prstGeom>
        </p:spPr>
      </p:pic>
      <p:grpSp>
        <p:nvGrpSpPr>
          <p:cNvPr id="5" name="Group 4">
            <a:extLst>
              <a:ext uri="{FF2B5EF4-FFF2-40B4-BE49-F238E27FC236}">
                <a16:creationId xmlns:a16="http://schemas.microsoft.com/office/drawing/2014/main" id="{08527C1A-6106-9F40-64D0-98DA9F5D9F70}"/>
              </a:ext>
            </a:extLst>
          </p:cNvPr>
          <p:cNvGrpSpPr/>
          <p:nvPr/>
        </p:nvGrpSpPr>
        <p:grpSpPr>
          <a:xfrm>
            <a:off x="10465138" y="361035"/>
            <a:ext cx="1043855" cy="1044566"/>
            <a:chOff x="7211530" y="2382809"/>
            <a:chExt cx="823268" cy="823829"/>
          </a:xfrm>
          <a:solidFill>
            <a:srgbClr val="60220F"/>
          </a:solidFill>
        </p:grpSpPr>
        <p:sp>
          <p:nvSpPr>
            <p:cNvPr id="6" name="Freeform 222">
              <a:extLst>
                <a:ext uri="{FF2B5EF4-FFF2-40B4-BE49-F238E27FC236}">
                  <a16:creationId xmlns:a16="http://schemas.microsoft.com/office/drawing/2014/main" id="{13441A35-CE1B-C920-FFB1-4790E874C890}"/>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6D6A3A"/>
            </a:solidFill>
            <a:ln w="9028" cap="flat">
              <a:noFill/>
              <a:prstDash val="solid"/>
              <a:miter/>
            </a:ln>
          </p:spPr>
          <p:txBody>
            <a:bodyPr rtlCol="0" anchor="ctr"/>
            <a:lstStyle/>
            <a:p>
              <a:endParaRPr lang="en-US"/>
            </a:p>
          </p:txBody>
        </p:sp>
        <p:grpSp>
          <p:nvGrpSpPr>
            <p:cNvPr id="7" name="Graphic 2">
              <a:extLst>
                <a:ext uri="{FF2B5EF4-FFF2-40B4-BE49-F238E27FC236}">
                  <a16:creationId xmlns:a16="http://schemas.microsoft.com/office/drawing/2014/main" id="{48F19767-3B12-1398-A538-55EFF6CA5935}"/>
                </a:ext>
              </a:extLst>
            </p:cNvPr>
            <p:cNvGrpSpPr/>
            <p:nvPr/>
          </p:nvGrpSpPr>
          <p:grpSpPr>
            <a:xfrm>
              <a:off x="7211530" y="2382809"/>
              <a:ext cx="823268" cy="823829"/>
              <a:chOff x="7211530" y="2382809"/>
              <a:chExt cx="823268" cy="823829"/>
            </a:xfrm>
            <a:grpFill/>
          </p:grpSpPr>
          <p:sp>
            <p:nvSpPr>
              <p:cNvPr id="8" name="Freeform 224">
                <a:extLst>
                  <a:ext uri="{FF2B5EF4-FFF2-40B4-BE49-F238E27FC236}">
                    <a16:creationId xmlns:a16="http://schemas.microsoft.com/office/drawing/2014/main" id="{5C8E7F8C-E705-A23E-CC9E-E3C95ECD0EC4}"/>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grpFill/>
              <a:ln w="9028" cap="flat">
                <a:noFill/>
                <a:prstDash val="solid"/>
                <a:miter/>
              </a:ln>
            </p:spPr>
            <p:txBody>
              <a:bodyPr rtlCol="0" anchor="ctr"/>
              <a:lstStyle/>
              <a:p>
                <a:endParaRPr lang="en-US"/>
              </a:p>
            </p:txBody>
          </p:sp>
          <p:grpSp>
            <p:nvGrpSpPr>
              <p:cNvPr id="9" name="Graphic 2">
                <a:extLst>
                  <a:ext uri="{FF2B5EF4-FFF2-40B4-BE49-F238E27FC236}">
                    <a16:creationId xmlns:a16="http://schemas.microsoft.com/office/drawing/2014/main" id="{B68339DF-223A-EBDD-F4E5-1647FC314F21}"/>
                  </a:ext>
                </a:extLst>
              </p:cNvPr>
              <p:cNvGrpSpPr/>
              <p:nvPr/>
            </p:nvGrpSpPr>
            <p:grpSpPr>
              <a:xfrm>
                <a:off x="7211530" y="2382809"/>
                <a:ext cx="823268" cy="823829"/>
                <a:chOff x="7211530" y="2382809"/>
                <a:chExt cx="823268" cy="823829"/>
              </a:xfrm>
              <a:grpFill/>
            </p:grpSpPr>
            <p:sp>
              <p:nvSpPr>
                <p:cNvPr id="10" name="Freeform 226">
                  <a:extLst>
                    <a:ext uri="{FF2B5EF4-FFF2-40B4-BE49-F238E27FC236}">
                      <a16:creationId xmlns:a16="http://schemas.microsoft.com/office/drawing/2014/main" id="{BE492B6B-BEFF-B86E-1E17-62CA6A0FB39D}"/>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grpFill/>
                <a:ln w="9028" cap="flat">
                  <a:noFill/>
                  <a:prstDash val="solid"/>
                  <a:miter/>
                </a:ln>
              </p:spPr>
              <p:txBody>
                <a:bodyPr rtlCol="0" anchor="ctr"/>
                <a:lstStyle/>
                <a:p>
                  <a:endParaRPr lang="en-US"/>
                </a:p>
              </p:txBody>
            </p:sp>
            <p:sp>
              <p:nvSpPr>
                <p:cNvPr id="11" name="Freeform 227">
                  <a:extLst>
                    <a:ext uri="{FF2B5EF4-FFF2-40B4-BE49-F238E27FC236}">
                      <a16:creationId xmlns:a16="http://schemas.microsoft.com/office/drawing/2014/main" id="{2923A95B-E134-24C6-0BB3-473C555B4193}"/>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grpFill/>
                <a:ln w="9028" cap="flat">
                  <a:noFill/>
                  <a:prstDash val="solid"/>
                  <a:miter/>
                </a:ln>
              </p:spPr>
              <p:txBody>
                <a:bodyPr rtlCol="0" anchor="ctr"/>
                <a:lstStyle/>
                <a:p>
                  <a:endParaRPr lang="en-US"/>
                </a:p>
              </p:txBody>
            </p:sp>
            <p:sp>
              <p:nvSpPr>
                <p:cNvPr id="12" name="Freeform 228">
                  <a:extLst>
                    <a:ext uri="{FF2B5EF4-FFF2-40B4-BE49-F238E27FC236}">
                      <a16:creationId xmlns:a16="http://schemas.microsoft.com/office/drawing/2014/main" id="{0D943578-27E3-AB21-235C-F39DF1AEFCD8}"/>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grpFill/>
                <a:ln w="9028" cap="flat">
                  <a:noFill/>
                  <a:prstDash val="solid"/>
                  <a:miter/>
                </a:ln>
              </p:spPr>
              <p:txBody>
                <a:bodyPr rtlCol="0" anchor="ctr"/>
                <a:lstStyle/>
                <a:p>
                  <a:endParaRPr lang="en-US"/>
                </a:p>
              </p:txBody>
            </p:sp>
            <p:sp>
              <p:nvSpPr>
                <p:cNvPr id="13" name="Freeform 229">
                  <a:extLst>
                    <a:ext uri="{FF2B5EF4-FFF2-40B4-BE49-F238E27FC236}">
                      <a16:creationId xmlns:a16="http://schemas.microsoft.com/office/drawing/2014/main" id="{43EB56E2-EFA0-9CB5-5CBC-15AE16C09796}"/>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grpFill/>
                <a:ln w="9028" cap="flat">
                  <a:noFill/>
                  <a:prstDash val="solid"/>
                  <a:miter/>
                </a:ln>
              </p:spPr>
              <p:txBody>
                <a:bodyPr rtlCol="0" anchor="ctr"/>
                <a:lstStyle/>
                <a:p>
                  <a:endParaRPr lang="en-US"/>
                </a:p>
              </p:txBody>
            </p:sp>
            <p:sp>
              <p:nvSpPr>
                <p:cNvPr id="14" name="Freeform 230">
                  <a:extLst>
                    <a:ext uri="{FF2B5EF4-FFF2-40B4-BE49-F238E27FC236}">
                      <a16:creationId xmlns:a16="http://schemas.microsoft.com/office/drawing/2014/main" id="{BA4C16B2-ED8F-98E0-B7B9-4BF724014AE7}"/>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grpFill/>
                <a:ln w="9028" cap="flat">
                  <a:noFill/>
                  <a:prstDash val="solid"/>
                  <a:miter/>
                </a:ln>
              </p:spPr>
              <p:txBody>
                <a:bodyPr rtlCol="0" anchor="ctr"/>
                <a:lstStyle/>
                <a:p>
                  <a:endParaRPr lang="en-US"/>
                </a:p>
              </p:txBody>
            </p:sp>
          </p:grpSp>
        </p:grpSp>
      </p:grpSp>
      <p:sp>
        <p:nvSpPr>
          <p:cNvPr id="15" name="TextBox 14">
            <a:extLst>
              <a:ext uri="{FF2B5EF4-FFF2-40B4-BE49-F238E27FC236}">
                <a16:creationId xmlns:a16="http://schemas.microsoft.com/office/drawing/2014/main" id="{D9D9B9B4-2BAE-787F-6D0D-DC610170E2CD}"/>
              </a:ext>
            </a:extLst>
          </p:cNvPr>
          <p:cNvSpPr txBox="1"/>
          <p:nvPr/>
        </p:nvSpPr>
        <p:spPr>
          <a:xfrm>
            <a:off x="582423" y="1898765"/>
            <a:ext cx="11392760" cy="954107"/>
          </a:xfrm>
          <a:prstGeom prst="rect">
            <a:avLst/>
          </a:prstGeom>
          <a:noFill/>
        </p:spPr>
        <p:txBody>
          <a:bodyPr wrap="square" rtlCol="0">
            <a:spAutoFit/>
          </a:bodyPr>
          <a:lstStyle/>
          <a:p>
            <a:pPr algn="l"/>
            <a:r>
              <a:rPr lang="en-US" sz="2800" b="1" i="0">
                <a:solidFill>
                  <a:srgbClr val="60220F"/>
                </a:solidFill>
                <a:effectLst/>
              </a:rPr>
              <a:t>Strong negotiators will develop their written, verbal, and non-verbal communication skills. Good negotiators usually exhibit the following traits:</a:t>
            </a:r>
            <a:endParaRPr lang="en-US" sz="2800" b="1" i="0" u="none" strike="noStrike">
              <a:solidFill>
                <a:srgbClr val="60220F"/>
              </a:solidFill>
              <a:effectLst/>
              <a:latin typeface="Calibri" panose="020F0502020204030204" pitchFamily="34" charset="0"/>
            </a:endParaRPr>
          </a:p>
        </p:txBody>
      </p:sp>
    </p:spTree>
    <p:extLst>
      <p:ext uri="{BB962C8B-B14F-4D97-AF65-F5344CB8AC3E}">
        <p14:creationId xmlns:p14="http://schemas.microsoft.com/office/powerpoint/2010/main" val="941558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6DEF49-66DF-8408-235E-AC7A1CD000A6}"/>
              </a:ext>
            </a:extLst>
          </p:cNvPr>
          <p:cNvSpPr>
            <a:spLocks noGrp="1"/>
          </p:cNvSpPr>
          <p:nvPr>
            <p:ph type="body" sz="quarter" idx="16"/>
          </p:nvPr>
        </p:nvSpPr>
        <p:spPr>
          <a:xfrm>
            <a:off x="447062" y="474564"/>
            <a:ext cx="11297875" cy="580518"/>
          </a:xfrm>
        </p:spPr>
        <p:txBody>
          <a:bodyPr/>
          <a:lstStyle/>
          <a:p>
            <a:r>
              <a:rPr lang="en-IE" sz="3600" b="1"/>
              <a:t>Two Types of Negotiation…</a:t>
            </a:r>
          </a:p>
        </p:txBody>
      </p:sp>
      <p:graphicFrame>
        <p:nvGraphicFramePr>
          <p:cNvPr id="4" name="Content Placeholder 4">
            <a:extLst>
              <a:ext uri="{FF2B5EF4-FFF2-40B4-BE49-F238E27FC236}">
                <a16:creationId xmlns:a16="http://schemas.microsoft.com/office/drawing/2014/main" id="{09589EA1-62B9-1B7E-7FEB-369D6A20062A}"/>
              </a:ext>
            </a:extLst>
          </p:cNvPr>
          <p:cNvGraphicFramePr>
            <a:graphicFrameLocks/>
          </p:cNvGraphicFramePr>
          <p:nvPr>
            <p:extLst>
              <p:ext uri="{D42A27DB-BD31-4B8C-83A1-F6EECF244321}">
                <p14:modId xmlns:p14="http://schemas.microsoft.com/office/powerpoint/2010/main" val="1142066907"/>
              </p:ext>
            </p:extLst>
          </p:nvPr>
        </p:nvGraphicFramePr>
        <p:xfrm>
          <a:off x="1897811" y="1753106"/>
          <a:ext cx="9749359" cy="3291864"/>
        </p:xfrm>
        <a:graphic>
          <a:graphicData uri="http://schemas.openxmlformats.org/drawingml/2006/table">
            <a:tbl>
              <a:tblPr firstRow="1" bandRow="1">
                <a:tableStyleId>{1FECB4D8-DB02-4DC6-A0A2-4F2EBAE1DC90}</a:tableStyleId>
              </a:tblPr>
              <a:tblGrid>
                <a:gridCol w="3190071">
                  <a:extLst>
                    <a:ext uri="{9D8B030D-6E8A-4147-A177-3AD203B41FA5}">
                      <a16:colId xmlns:a16="http://schemas.microsoft.com/office/drawing/2014/main" val="20000"/>
                    </a:ext>
                  </a:extLst>
                </a:gridCol>
                <a:gridCol w="3315009">
                  <a:extLst>
                    <a:ext uri="{9D8B030D-6E8A-4147-A177-3AD203B41FA5}">
                      <a16:colId xmlns:a16="http://schemas.microsoft.com/office/drawing/2014/main" val="20001"/>
                    </a:ext>
                  </a:extLst>
                </a:gridCol>
                <a:gridCol w="3244279">
                  <a:extLst>
                    <a:ext uri="{9D8B030D-6E8A-4147-A177-3AD203B41FA5}">
                      <a16:colId xmlns:a16="http://schemas.microsoft.com/office/drawing/2014/main" val="20002"/>
                    </a:ext>
                  </a:extLst>
                </a:gridCol>
              </a:tblGrid>
              <a:tr h="545560">
                <a:tc>
                  <a:txBody>
                    <a:bodyPr/>
                    <a:lstStyle/>
                    <a:p>
                      <a:pPr algn="l"/>
                      <a:r>
                        <a:rPr lang="en-US" sz="2600" b="0">
                          <a:solidFill>
                            <a:schemeClr val="tx1"/>
                          </a:solidFill>
                        </a:rPr>
                        <a:t>Characteristics</a:t>
                      </a:r>
                      <a:r>
                        <a:rPr lang="en-US" sz="2600" baseline="0"/>
                        <a:t> </a:t>
                      </a:r>
                      <a:endParaRPr lang="en-US" sz="2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BAA2"/>
                    </a:solidFill>
                  </a:tcPr>
                </a:tc>
                <a:tc>
                  <a:txBody>
                    <a:bodyPr/>
                    <a:lstStyle/>
                    <a:p>
                      <a:pPr algn="l"/>
                      <a:r>
                        <a:rPr lang="en-US" sz="2600"/>
                        <a:t>Distributive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F2F"/>
                    </a:solidFill>
                  </a:tcPr>
                </a:tc>
                <a:tc>
                  <a:txBody>
                    <a:bodyPr/>
                    <a:lstStyle/>
                    <a:p>
                      <a:pPr algn="l"/>
                      <a:r>
                        <a:rPr lang="en-US" sz="2600"/>
                        <a:t>Integrative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F2F"/>
                    </a:solidFill>
                  </a:tcPr>
                </a:tc>
                <a:extLst>
                  <a:ext uri="{0D108BD9-81ED-4DB2-BD59-A6C34878D82A}">
                    <a16:rowId xmlns:a16="http://schemas.microsoft.com/office/drawing/2014/main" val="10000"/>
                  </a:ext>
                </a:extLst>
              </a:tr>
              <a:tr h="549689">
                <a:tc>
                  <a:txBody>
                    <a:bodyPr/>
                    <a:lstStyle/>
                    <a:p>
                      <a:r>
                        <a:rPr lang="en-US" sz="2600"/>
                        <a:t>Goal</a:t>
                      </a:r>
                      <a:endParaRPr lang="en-US" sz="2600" b="1"/>
                    </a:p>
                  </a:txBody>
                  <a:tcPr>
                    <a:lnT w="12700" cap="flat" cmpd="sng" algn="ctr">
                      <a:solidFill>
                        <a:schemeClr val="tx1"/>
                      </a:solidFill>
                      <a:prstDash val="solid"/>
                      <a:round/>
                      <a:headEnd type="none" w="med" len="med"/>
                      <a:tailEnd type="none" w="med" len="med"/>
                    </a:lnT>
                    <a:solidFill>
                      <a:srgbClr val="A7BAA2"/>
                    </a:solidFill>
                  </a:tcPr>
                </a:tc>
                <a:tc>
                  <a:txBody>
                    <a:bodyPr/>
                    <a:lstStyle/>
                    <a:p>
                      <a:r>
                        <a:rPr lang="en-US" sz="2600" dirty="0"/>
                        <a:t>Get all the pie</a:t>
                      </a:r>
                      <a:r>
                        <a:rPr lang="en-US" sz="2600" baseline="0" dirty="0"/>
                        <a:t> you can</a:t>
                      </a:r>
                      <a:endParaRPr lang="en-US" sz="2600" dirty="0"/>
                    </a:p>
                  </a:txBody>
                  <a:tcPr>
                    <a:lnT w="12700" cap="flat" cmpd="sng" algn="ctr">
                      <a:solidFill>
                        <a:schemeClr val="tx1"/>
                      </a:solidFill>
                      <a:prstDash val="solid"/>
                      <a:round/>
                      <a:headEnd type="none" w="med" len="med"/>
                      <a:tailEnd type="none" w="med" len="med"/>
                    </a:lnT>
                    <a:solidFill>
                      <a:srgbClr val="CDC0BD"/>
                    </a:solidFill>
                  </a:tcPr>
                </a:tc>
                <a:tc>
                  <a:txBody>
                    <a:bodyPr/>
                    <a:lstStyle/>
                    <a:p>
                      <a:r>
                        <a:rPr lang="en-US" sz="2600" dirty="0"/>
                        <a:t>Expand the pie</a:t>
                      </a:r>
                    </a:p>
                  </a:txBody>
                  <a:tcPr>
                    <a:lnT w="12700" cap="flat" cmpd="sng" algn="ctr">
                      <a:solidFill>
                        <a:schemeClr val="tx1"/>
                      </a:solidFill>
                      <a:prstDash val="solid"/>
                      <a:round/>
                      <a:headEnd type="none" w="med" len="med"/>
                      <a:tailEnd type="none" w="med" len="med"/>
                    </a:lnT>
                    <a:solidFill>
                      <a:srgbClr val="FFE8B9"/>
                    </a:solidFill>
                  </a:tcPr>
                </a:tc>
                <a:extLst>
                  <a:ext uri="{0D108BD9-81ED-4DB2-BD59-A6C34878D82A}">
                    <a16:rowId xmlns:a16="http://schemas.microsoft.com/office/drawing/2014/main" val="10001"/>
                  </a:ext>
                </a:extLst>
              </a:tr>
              <a:tr h="504006">
                <a:tc>
                  <a:txBody>
                    <a:bodyPr/>
                    <a:lstStyle/>
                    <a:p>
                      <a:r>
                        <a:rPr lang="en-US" sz="2600" dirty="0"/>
                        <a:t>Motivation</a:t>
                      </a:r>
                      <a:endParaRPr lang="en-US" sz="2600" b="1" dirty="0"/>
                    </a:p>
                  </a:txBody>
                  <a:tcPr>
                    <a:solidFill>
                      <a:srgbClr val="A7BAA2"/>
                    </a:solidFill>
                  </a:tcPr>
                </a:tc>
                <a:tc>
                  <a:txBody>
                    <a:bodyPr/>
                    <a:lstStyle/>
                    <a:p>
                      <a:r>
                        <a:rPr lang="en-US" sz="2600" dirty="0"/>
                        <a:t>Win-Lose</a:t>
                      </a:r>
                    </a:p>
                  </a:txBody>
                  <a:tcPr>
                    <a:solidFill>
                      <a:srgbClr val="CDC0BD"/>
                    </a:solidFill>
                  </a:tcPr>
                </a:tc>
                <a:tc>
                  <a:txBody>
                    <a:bodyPr/>
                    <a:lstStyle/>
                    <a:p>
                      <a:r>
                        <a:rPr lang="en-US" sz="2600"/>
                        <a:t>Win-Win</a:t>
                      </a:r>
                    </a:p>
                  </a:txBody>
                  <a:tcPr>
                    <a:solidFill>
                      <a:srgbClr val="FFE8B9"/>
                    </a:solidFill>
                  </a:tcPr>
                </a:tc>
                <a:extLst>
                  <a:ext uri="{0D108BD9-81ED-4DB2-BD59-A6C34878D82A}">
                    <a16:rowId xmlns:a16="http://schemas.microsoft.com/office/drawing/2014/main" val="10002"/>
                  </a:ext>
                </a:extLst>
              </a:tr>
              <a:tr h="504006">
                <a:tc>
                  <a:txBody>
                    <a:bodyPr/>
                    <a:lstStyle/>
                    <a:p>
                      <a:r>
                        <a:rPr lang="en-US" sz="2600"/>
                        <a:t>Focus</a:t>
                      </a:r>
                      <a:endParaRPr lang="en-US" sz="2600" b="1"/>
                    </a:p>
                  </a:txBody>
                  <a:tcPr>
                    <a:solidFill>
                      <a:srgbClr val="A7BAA2"/>
                    </a:solidFill>
                  </a:tcPr>
                </a:tc>
                <a:tc>
                  <a:txBody>
                    <a:bodyPr/>
                    <a:lstStyle/>
                    <a:p>
                      <a:r>
                        <a:rPr lang="en-US" sz="2600"/>
                        <a:t>Positions</a:t>
                      </a:r>
                    </a:p>
                  </a:txBody>
                  <a:tcPr>
                    <a:solidFill>
                      <a:srgbClr val="CDC0BD"/>
                    </a:solidFill>
                  </a:tcPr>
                </a:tc>
                <a:tc>
                  <a:txBody>
                    <a:bodyPr/>
                    <a:lstStyle/>
                    <a:p>
                      <a:r>
                        <a:rPr lang="en-US" sz="2600"/>
                        <a:t>Interests</a:t>
                      </a:r>
                    </a:p>
                  </a:txBody>
                  <a:tcPr>
                    <a:solidFill>
                      <a:srgbClr val="FFE8B9"/>
                    </a:solidFill>
                  </a:tcPr>
                </a:tc>
                <a:extLst>
                  <a:ext uri="{0D108BD9-81ED-4DB2-BD59-A6C34878D82A}">
                    <a16:rowId xmlns:a16="http://schemas.microsoft.com/office/drawing/2014/main" val="10003"/>
                  </a:ext>
                </a:extLst>
              </a:tr>
              <a:tr h="587853">
                <a:tc>
                  <a:txBody>
                    <a:bodyPr/>
                    <a:lstStyle/>
                    <a:p>
                      <a:r>
                        <a:rPr lang="en-US" sz="2600"/>
                        <a:t>Information Sharing</a:t>
                      </a:r>
                      <a:endParaRPr lang="en-US" sz="2600" b="1"/>
                    </a:p>
                  </a:txBody>
                  <a:tcPr>
                    <a:solidFill>
                      <a:srgbClr val="A7BAA2"/>
                    </a:solidFill>
                  </a:tcPr>
                </a:tc>
                <a:tc>
                  <a:txBody>
                    <a:bodyPr/>
                    <a:lstStyle/>
                    <a:p>
                      <a:r>
                        <a:rPr lang="en-US" sz="2600"/>
                        <a:t>Low</a:t>
                      </a:r>
                    </a:p>
                  </a:txBody>
                  <a:tcPr>
                    <a:solidFill>
                      <a:srgbClr val="CDC0BD"/>
                    </a:solidFill>
                  </a:tcPr>
                </a:tc>
                <a:tc>
                  <a:txBody>
                    <a:bodyPr/>
                    <a:lstStyle/>
                    <a:p>
                      <a:r>
                        <a:rPr lang="en-US" sz="2600"/>
                        <a:t>High</a:t>
                      </a:r>
                    </a:p>
                  </a:txBody>
                  <a:tcPr>
                    <a:solidFill>
                      <a:srgbClr val="FFE8B9"/>
                    </a:solidFill>
                  </a:tcPr>
                </a:tc>
                <a:extLst>
                  <a:ext uri="{0D108BD9-81ED-4DB2-BD59-A6C34878D82A}">
                    <a16:rowId xmlns:a16="http://schemas.microsoft.com/office/drawing/2014/main" val="10004"/>
                  </a:ext>
                </a:extLst>
              </a:tr>
              <a:tr h="600750">
                <a:tc>
                  <a:txBody>
                    <a:bodyPr/>
                    <a:lstStyle/>
                    <a:p>
                      <a:r>
                        <a:rPr lang="en-US" sz="2600" baseline="0"/>
                        <a:t>Relationship </a:t>
                      </a:r>
                      <a:r>
                        <a:rPr lang="en-US" sz="2600"/>
                        <a:t>Duration</a:t>
                      </a:r>
                      <a:r>
                        <a:rPr lang="en-US" sz="2600" baseline="0"/>
                        <a:t> </a:t>
                      </a:r>
                      <a:endParaRPr lang="en-US" sz="2600" b="1"/>
                    </a:p>
                  </a:txBody>
                  <a:tcPr>
                    <a:solidFill>
                      <a:srgbClr val="A7BAA2"/>
                    </a:solidFill>
                  </a:tcPr>
                </a:tc>
                <a:tc>
                  <a:txBody>
                    <a:bodyPr/>
                    <a:lstStyle/>
                    <a:p>
                      <a:r>
                        <a:rPr lang="en-US" sz="2600"/>
                        <a:t>Short-Term</a:t>
                      </a:r>
                    </a:p>
                  </a:txBody>
                  <a:tcPr>
                    <a:solidFill>
                      <a:srgbClr val="CDC0BD"/>
                    </a:solidFill>
                  </a:tcPr>
                </a:tc>
                <a:tc>
                  <a:txBody>
                    <a:bodyPr/>
                    <a:lstStyle/>
                    <a:p>
                      <a:r>
                        <a:rPr lang="en-US" sz="2600" dirty="0"/>
                        <a:t>Long-Term</a:t>
                      </a:r>
                    </a:p>
                  </a:txBody>
                  <a:tcPr>
                    <a:solidFill>
                      <a:srgbClr val="FFE8B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26550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06545A-618C-EA40-ADA8-12E87017057C}"/>
              </a:ext>
            </a:extLst>
          </p:cNvPr>
          <p:cNvSpPr>
            <a:spLocks noGrp="1"/>
          </p:cNvSpPr>
          <p:nvPr>
            <p:ph type="body" sz="quarter" idx="16"/>
          </p:nvPr>
        </p:nvSpPr>
        <p:spPr/>
        <p:txBody>
          <a:bodyPr/>
          <a:lstStyle/>
          <a:p>
            <a:r>
              <a:rPr lang="en-US" dirty="0"/>
              <a:t>Before starting a negotiation, it is important to assess not only what you are seeking out of the negotiation, </a:t>
            </a:r>
            <a:r>
              <a:rPr lang="en-US" b="1" dirty="0"/>
              <a:t>but you must keep in mind what the other party is seeking as well. </a:t>
            </a:r>
            <a:r>
              <a:rPr lang="en-US" dirty="0"/>
              <a:t>Only by understanding each other’s desires can you hope to fulfill both parties’ needs in a win-win scenario or </a:t>
            </a:r>
            <a:r>
              <a:rPr lang="en-US" b="1" dirty="0"/>
              <a:t>INTEGRATIVE</a:t>
            </a:r>
            <a:r>
              <a:rPr lang="en-US" dirty="0"/>
              <a:t> </a:t>
            </a:r>
          </a:p>
          <a:p>
            <a:endParaRPr lang="en-US" dirty="0"/>
          </a:p>
          <a:p>
            <a:r>
              <a:rPr lang="en-US" dirty="0"/>
              <a:t>If you only seek a scenario where only you get what you want, but the other party is disadvantaged, you will create hostility and are less likely to end up getting the outcome you desire. This is more like the </a:t>
            </a:r>
            <a:r>
              <a:rPr lang="en-US" b="1" dirty="0"/>
              <a:t>DISTRIBUTIVE</a:t>
            </a:r>
            <a:r>
              <a:rPr lang="en-US" dirty="0"/>
              <a:t> type.</a:t>
            </a:r>
            <a:endParaRPr lang="en-RU" dirty="0"/>
          </a:p>
        </p:txBody>
      </p:sp>
      <p:sp>
        <p:nvSpPr>
          <p:cNvPr id="3" name="Text Placeholder 2">
            <a:extLst>
              <a:ext uri="{FF2B5EF4-FFF2-40B4-BE49-F238E27FC236}">
                <a16:creationId xmlns:a16="http://schemas.microsoft.com/office/drawing/2014/main" id="{1168375E-363A-AB43-A004-3BFF6E4ECB51}"/>
              </a:ext>
            </a:extLst>
          </p:cNvPr>
          <p:cNvSpPr>
            <a:spLocks noGrp="1"/>
          </p:cNvSpPr>
          <p:nvPr>
            <p:ph type="body" sz="quarter" idx="18"/>
          </p:nvPr>
        </p:nvSpPr>
        <p:spPr>
          <a:xfrm>
            <a:off x="1033064" y="342937"/>
            <a:ext cx="9930512" cy="1210837"/>
          </a:xfrm>
        </p:spPr>
        <p:txBody>
          <a:bodyPr/>
          <a:lstStyle/>
          <a:p>
            <a:r>
              <a:rPr lang="en-IE"/>
              <a:t>Having Self-awareness and Awareness of Others from the outset…</a:t>
            </a:r>
            <a:endParaRPr lang="en-RU"/>
          </a:p>
        </p:txBody>
      </p:sp>
    </p:spTree>
    <p:extLst>
      <p:ext uri="{BB962C8B-B14F-4D97-AF65-F5344CB8AC3E}">
        <p14:creationId xmlns:p14="http://schemas.microsoft.com/office/powerpoint/2010/main" val="1799388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BE9954-9137-D834-38C9-92043ABF9707}"/>
              </a:ext>
            </a:extLst>
          </p:cNvPr>
          <p:cNvSpPr>
            <a:spLocks noGrp="1"/>
          </p:cNvSpPr>
          <p:nvPr>
            <p:ph type="body" sz="quarter" idx="18"/>
          </p:nvPr>
        </p:nvSpPr>
        <p:spPr/>
        <p:txBody>
          <a:bodyPr/>
          <a:lstStyle/>
          <a:p>
            <a:r>
              <a:rPr lang="en-IE" dirty="0"/>
              <a:t>If negotiations are required…BE PREPARED!</a:t>
            </a:r>
          </a:p>
        </p:txBody>
      </p:sp>
      <p:sp>
        <p:nvSpPr>
          <p:cNvPr id="4" name="Text Placeholder 2">
            <a:extLst>
              <a:ext uri="{FF2B5EF4-FFF2-40B4-BE49-F238E27FC236}">
                <a16:creationId xmlns:a16="http://schemas.microsoft.com/office/drawing/2014/main" id="{040A3718-FB0A-5AC9-9071-9AAA1C355ACB}"/>
              </a:ext>
            </a:extLst>
          </p:cNvPr>
          <p:cNvSpPr txBox="1">
            <a:spLocks/>
          </p:cNvSpPr>
          <p:nvPr/>
        </p:nvSpPr>
        <p:spPr>
          <a:xfrm>
            <a:off x="703374" y="1263428"/>
            <a:ext cx="4998686" cy="459144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dirty="0"/>
              <a:t>  Preparation is key when negotiating to ensure your best outcome. </a:t>
            </a:r>
          </a:p>
          <a:p>
            <a:endParaRPr lang="en-US" sz="1200" dirty="0"/>
          </a:p>
          <a:p>
            <a:r>
              <a:rPr lang="en-US" sz="3200" dirty="0"/>
              <a:t>  How do you prepare for a negotiation?</a:t>
            </a:r>
            <a:endParaRPr lang="en-GB" sz="3200" dirty="0"/>
          </a:p>
        </p:txBody>
      </p:sp>
      <p:sp>
        <p:nvSpPr>
          <p:cNvPr id="5" name="Text Placeholder 1">
            <a:extLst>
              <a:ext uri="{FF2B5EF4-FFF2-40B4-BE49-F238E27FC236}">
                <a16:creationId xmlns:a16="http://schemas.microsoft.com/office/drawing/2014/main" id="{883CAD6A-CCD5-AC27-5C9B-1C2C129E3B23}"/>
              </a:ext>
            </a:extLst>
          </p:cNvPr>
          <p:cNvSpPr txBox="1">
            <a:spLocks/>
          </p:cNvSpPr>
          <p:nvPr/>
        </p:nvSpPr>
        <p:spPr>
          <a:xfrm>
            <a:off x="6696452" y="513319"/>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BA" sz="3200" b="1" i="0" u="none" strike="noStrike" kern="1200" cap="none" spc="0" normalizeH="0" baseline="0" noProof="0">
                <a:ln>
                  <a:noFill/>
                </a:ln>
                <a:solidFill>
                  <a:srgbClr val="404F2F"/>
                </a:solidFill>
                <a:effectLst/>
                <a:uLnTx/>
                <a:uFillTx/>
                <a:latin typeface="Calibri" panose="020F0502020204030204"/>
                <a:ea typeface="+mn-ea"/>
                <a:cs typeface="+mn-cs"/>
              </a:rPr>
              <a:t>1</a:t>
            </a:r>
            <a:endParaRPr kumimoji="0" lang="en-GB" sz="3200" b="1" i="0" u="none" strike="noStrike" kern="1200" cap="none" spc="0" normalizeH="0" baseline="0" noProof="0">
              <a:ln>
                <a:noFill/>
              </a:ln>
              <a:solidFill>
                <a:srgbClr val="404F2F"/>
              </a:solidFill>
              <a:effectLst/>
              <a:uLnTx/>
              <a:uFillTx/>
              <a:latin typeface="Calibri" panose="020F0502020204030204"/>
              <a:ea typeface="+mn-ea"/>
              <a:cs typeface="+mn-cs"/>
            </a:endParaRPr>
          </a:p>
        </p:txBody>
      </p:sp>
      <p:sp>
        <p:nvSpPr>
          <p:cNvPr id="6" name="Text Placeholder 4">
            <a:extLst>
              <a:ext uri="{FF2B5EF4-FFF2-40B4-BE49-F238E27FC236}">
                <a16:creationId xmlns:a16="http://schemas.microsoft.com/office/drawing/2014/main" id="{C8747626-4674-B1DD-78C6-1D3EA5D43CEA}"/>
              </a:ext>
            </a:extLst>
          </p:cNvPr>
          <p:cNvSpPr txBox="1">
            <a:spLocks/>
          </p:cNvSpPr>
          <p:nvPr/>
        </p:nvSpPr>
        <p:spPr>
          <a:xfrm>
            <a:off x="7473723" y="479948"/>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6D6A3A"/>
                </a:solidFill>
                <a:effectLst/>
                <a:uLnTx/>
                <a:uFillTx/>
                <a:latin typeface="Calibri" panose="020F0502020204030204"/>
                <a:ea typeface="+mn-ea"/>
                <a:cs typeface="+mn-cs"/>
              </a:rPr>
              <a:t>Think about your perceptions of the other person or party</a:t>
            </a:r>
            <a:endParaRPr kumimoji="0" lang="en-GB" sz="2400" b="0" i="0" u="none" strike="noStrike" kern="1200" cap="none" spc="0" normalizeH="0" baseline="0" noProof="0" dirty="0">
              <a:ln>
                <a:noFill/>
              </a:ln>
              <a:solidFill>
                <a:srgbClr val="6D6A3A"/>
              </a:solidFill>
              <a:effectLst/>
              <a:uLnTx/>
              <a:uFillTx/>
              <a:latin typeface="Calibri" panose="020F0502020204030204"/>
              <a:ea typeface="+mn-ea"/>
              <a:cs typeface="+mn-cs"/>
            </a:endParaRPr>
          </a:p>
        </p:txBody>
      </p:sp>
      <p:sp>
        <p:nvSpPr>
          <p:cNvPr id="7" name="Text Placeholder 5">
            <a:extLst>
              <a:ext uri="{FF2B5EF4-FFF2-40B4-BE49-F238E27FC236}">
                <a16:creationId xmlns:a16="http://schemas.microsoft.com/office/drawing/2014/main" id="{FA16FC16-47B9-A7BB-4F95-5921B332B3C7}"/>
              </a:ext>
            </a:extLst>
          </p:cNvPr>
          <p:cNvSpPr txBox="1">
            <a:spLocks/>
          </p:cNvSpPr>
          <p:nvPr/>
        </p:nvSpPr>
        <p:spPr>
          <a:xfrm>
            <a:off x="6696452" y="1570496"/>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BA" sz="3200" b="1" i="0" u="none" strike="noStrike" kern="1200" cap="none" spc="0" normalizeH="0" baseline="0" noProof="0">
                <a:ln>
                  <a:noFill/>
                </a:ln>
                <a:solidFill>
                  <a:srgbClr val="404F2F"/>
                </a:solidFill>
                <a:effectLst/>
                <a:uLnTx/>
                <a:uFillTx/>
                <a:latin typeface="Calibri" panose="020F0502020204030204"/>
                <a:ea typeface="+mn-ea"/>
                <a:cs typeface="+mn-cs"/>
              </a:rPr>
              <a:t>2</a:t>
            </a:r>
            <a:endParaRPr kumimoji="0" lang="en-GB" sz="3200" b="1" i="0" u="none" strike="noStrike" kern="1200" cap="none" spc="0" normalizeH="0" baseline="0" noProof="0">
              <a:ln>
                <a:noFill/>
              </a:ln>
              <a:solidFill>
                <a:srgbClr val="404F2F"/>
              </a:solidFill>
              <a:effectLst/>
              <a:uLnTx/>
              <a:uFillTx/>
              <a:latin typeface="Calibri" panose="020F0502020204030204"/>
              <a:ea typeface="+mn-ea"/>
              <a:cs typeface="+mn-cs"/>
            </a:endParaRPr>
          </a:p>
        </p:txBody>
      </p:sp>
      <p:sp>
        <p:nvSpPr>
          <p:cNvPr id="8" name="Text Placeholder 6">
            <a:extLst>
              <a:ext uri="{FF2B5EF4-FFF2-40B4-BE49-F238E27FC236}">
                <a16:creationId xmlns:a16="http://schemas.microsoft.com/office/drawing/2014/main" id="{49A9AF39-3A85-5297-5BF0-822B3C36647C}"/>
              </a:ext>
            </a:extLst>
          </p:cNvPr>
          <p:cNvSpPr txBox="1">
            <a:spLocks/>
          </p:cNvSpPr>
          <p:nvPr/>
        </p:nvSpPr>
        <p:spPr>
          <a:xfrm>
            <a:off x="7473723" y="1507180"/>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6D6A3A"/>
                </a:solidFill>
                <a:effectLst/>
                <a:uLnTx/>
                <a:uFillTx/>
                <a:latin typeface="Calibri" panose="020F0502020204030204"/>
                <a:ea typeface="+mn-ea"/>
                <a:cs typeface="+mn-cs"/>
              </a:rPr>
              <a:t>Clarify your aims with yourself</a:t>
            </a:r>
            <a:endParaRPr kumimoji="0" lang="en-GB" sz="2400" b="0" i="0" u="none" strike="noStrike" kern="1200" cap="none" spc="0" normalizeH="0" baseline="0" noProof="0" dirty="0">
              <a:ln>
                <a:noFill/>
              </a:ln>
              <a:solidFill>
                <a:srgbClr val="6D6A3A"/>
              </a:solidFill>
              <a:effectLst/>
              <a:uLnTx/>
              <a:uFillTx/>
              <a:latin typeface="Calibri" panose="020F0502020204030204"/>
              <a:ea typeface="+mn-ea"/>
              <a:cs typeface="+mn-cs"/>
            </a:endParaRPr>
          </a:p>
        </p:txBody>
      </p:sp>
      <p:sp>
        <p:nvSpPr>
          <p:cNvPr id="9" name="Text Placeholder 7">
            <a:extLst>
              <a:ext uri="{FF2B5EF4-FFF2-40B4-BE49-F238E27FC236}">
                <a16:creationId xmlns:a16="http://schemas.microsoft.com/office/drawing/2014/main" id="{3DE7F670-4F09-5345-6203-7EA155E519F8}"/>
              </a:ext>
            </a:extLst>
          </p:cNvPr>
          <p:cNvSpPr txBox="1">
            <a:spLocks/>
          </p:cNvSpPr>
          <p:nvPr/>
        </p:nvSpPr>
        <p:spPr>
          <a:xfrm>
            <a:off x="6700993" y="2667368"/>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BA" sz="3200" b="1" i="0" u="none" strike="noStrike" kern="1200" cap="none" spc="0" normalizeH="0" baseline="0" noProof="0">
                <a:ln>
                  <a:noFill/>
                </a:ln>
                <a:solidFill>
                  <a:srgbClr val="404F2F"/>
                </a:solidFill>
                <a:effectLst/>
                <a:uLnTx/>
                <a:uFillTx/>
                <a:latin typeface="Calibri" panose="020F0502020204030204"/>
                <a:ea typeface="+mn-ea"/>
                <a:cs typeface="+mn-cs"/>
              </a:rPr>
              <a:t>3</a:t>
            </a:r>
            <a:endParaRPr kumimoji="0" lang="en-GB" sz="3200" b="1" i="0" u="none" strike="noStrike" kern="1200" cap="none" spc="0" normalizeH="0" baseline="0" noProof="0">
              <a:ln>
                <a:noFill/>
              </a:ln>
              <a:solidFill>
                <a:srgbClr val="404F2F"/>
              </a:solidFill>
              <a:effectLst/>
              <a:uLnTx/>
              <a:uFillTx/>
              <a:latin typeface="Calibri" panose="020F0502020204030204"/>
              <a:ea typeface="+mn-ea"/>
              <a:cs typeface="+mn-cs"/>
            </a:endParaRPr>
          </a:p>
        </p:txBody>
      </p:sp>
      <p:sp>
        <p:nvSpPr>
          <p:cNvPr id="10" name="Text Placeholder 8">
            <a:extLst>
              <a:ext uri="{FF2B5EF4-FFF2-40B4-BE49-F238E27FC236}">
                <a16:creationId xmlns:a16="http://schemas.microsoft.com/office/drawing/2014/main" id="{E8176061-12ED-4FE1-8965-EBAA87ED5D72}"/>
              </a:ext>
            </a:extLst>
          </p:cNvPr>
          <p:cNvSpPr txBox="1">
            <a:spLocks/>
          </p:cNvSpPr>
          <p:nvPr/>
        </p:nvSpPr>
        <p:spPr>
          <a:xfrm>
            <a:off x="7473723" y="2610173"/>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6D6A3A"/>
                </a:solidFill>
                <a:effectLst/>
                <a:uLnTx/>
                <a:uFillTx/>
                <a:latin typeface="Calibri" panose="020F0502020204030204"/>
                <a:ea typeface="+mn-ea"/>
                <a:cs typeface="+mn-cs"/>
              </a:rPr>
              <a:t>Gather information – do your homework</a:t>
            </a:r>
            <a:endParaRPr kumimoji="0" lang="en-GB" sz="2400" b="0" i="0" u="none" strike="noStrike" kern="1200" cap="none" spc="0" normalizeH="0" baseline="0" noProof="0" dirty="0">
              <a:ln>
                <a:noFill/>
              </a:ln>
              <a:solidFill>
                <a:srgbClr val="6D6A3A"/>
              </a:solidFill>
              <a:effectLst/>
              <a:uLnTx/>
              <a:uFillTx/>
              <a:latin typeface="Calibri" panose="020F0502020204030204"/>
              <a:ea typeface="+mn-ea"/>
              <a:cs typeface="+mn-cs"/>
            </a:endParaRPr>
          </a:p>
        </p:txBody>
      </p:sp>
      <p:sp>
        <p:nvSpPr>
          <p:cNvPr id="11" name="Text Placeholder 9">
            <a:extLst>
              <a:ext uri="{FF2B5EF4-FFF2-40B4-BE49-F238E27FC236}">
                <a16:creationId xmlns:a16="http://schemas.microsoft.com/office/drawing/2014/main" id="{8A4E9B1F-0C8E-9113-87EA-97BBE960AB4C}"/>
              </a:ext>
            </a:extLst>
          </p:cNvPr>
          <p:cNvSpPr txBox="1">
            <a:spLocks/>
          </p:cNvSpPr>
          <p:nvPr/>
        </p:nvSpPr>
        <p:spPr>
          <a:xfrm>
            <a:off x="6687138" y="3711027"/>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BA" sz="3200" b="1" i="0" u="none" strike="noStrike" kern="1200" cap="none" spc="0" normalizeH="0" baseline="0" noProof="0">
                <a:ln>
                  <a:noFill/>
                </a:ln>
                <a:solidFill>
                  <a:srgbClr val="404F2F"/>
                </a:solidFill>
                <a:effectLst/>
                <a:uLnTx/>
                <a:uFillTx/>
                <a:latin typeface="Calibri" panose="020F0502020204030204"/>
                <a:ea typeface="+mn-ea"/>
                <a:cs typeface="+mn-cs"/>
              </a:rPr>
              <a:t>4</a:t>
            </a:r>
            <a:endParaRPr kumimoji="0" lang="en-GB" sz="3200" b="1" i="0" u="none" strike="noStrike" kern="1200" cap="none" spc="0" normalizeH="0" baseline="0" noProof="0">
              <a:ln>
                <a:noFill/>
              </a:ln>
              <a:solidFill>
                <a:srgbClr val="404F2F"/>
              </a:solidFill>
              <a:effectLst/>
              <a:uLnTx/>
              <a:uFillTx/>
              <a:latin typeface="Calibri" panose="020F0502020204030204"/>
              <a:ea typeface="+mn-ea"/>
              <a:cs typeface="+mn-cs"/>
            </a:endParaRPr>
          </a:p>
        </p:txBody>
      </p:sp>
      <p:sp>
        <p:nvSpPr>
          <p:cNvPr id="12" name="Text Placeholder 10">
            <a:extLst>
              <a:ext uri="{FF2B5EF4-FFF2-40B4-BE49-F238E27FC236}">
                <a16:creationId xmlns:a16="http://schemas.microsoft.com/office/drawing/2014/main" id="{D7D60FF1-DBC1-3AAF-D27D-4F87F987C53B}"/>
              </a:ext>
            </a:extLst>
          </p:cNvPr>
          <p:cNvSpPr txBox="1">
            <a:spLocks/>
          </p:cNvSpPr>
          <p:nvPr/>
        </p:nvSpPr>
        <p:spPr>
          <a:xfrm>
            <a:off x="7473722" y="3711027"/>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6D6A3A"/>
                </a:solidFill>
                <a:effectLst/>
                <a:uLnTx/>
                <a:uFillTx/>
                <a:latin typeface="Calibri" panose="020F0502020204030204"/>
                <a:ea typeface="+mn-ea"/>
                <a:cs typeface="+mn-cs"/>
              </a:rPr>
              <a:t>Negotiate internally with your own side first - practice</a:t>
            </a:r>
            <a:endParaRPr kumimoji="0" lang="en-GB" sz="2400" b="0" i="0" u="none" strike="noStrike" kern="1200" cap="none" spc="0" normalizeH="0" baseline="0" noProof="0" dirty="0">
              <a:ln>
                <a:noFill/>
              </a:ln>
              <a:solidFill>
                <a:srgbClr val="6D6A3A"/>
              </a:solidFill>
              <a:effectLst/>
              <a:uLnTx/>
              <a:uFillTx/>
              <a:latin typeface="Calibri" panose="020F0502020204030204"/>
              <a:ea typeface="+mn-ea"/>
              <a:cs typeface="+mn-cs"/>
            </a:endParaRPr>
          </a:p>
        </p:txBody>
      </p:sp>
      <p:sp>
        <p:nvSpPr>
          <p:cNvPr id="13" name="Text Placeholder 11">
            <a:extLst>
              <a:ext uri="{FF2B5EF4-FFF2-40B4-BE49-F238E27FC236}">
                <a16:creationId xmlns:a16="http://schemas.microsoft.com/office/drawing/2014/main" id="{268B86BA-1940-1A14-D782-C2654CD24786}"/>
              </a:ext>
            </a:extLst>
          </p:cNvPr>
          <p:cNvSpPr txBox="1">
            <a:spLocks/>
          </p:cNvSpPr>
          <p:nvPr/>
        </p:nvSpPr>
        <p:spPr>
          <a:xfrm>
            <a:off x="6700993" y="4738259"/>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BA" sz="3200" b="1" i="0" u="none" strike="noStrike" kern="1200" cap="none" spc="0" normalizeH="0" baseline="0" noProof="0">
                <a:ln>
                  <a:noFill/>
                </a:ln>
                <a:solidFill>
                  <a:srgbClr val="404F2F"/>
                </a:solidFill>
                <a:effectLst/>
                <a:uLnTx/>
                <a:uFillTx/>
                <a:latin typeface="Calibri" panose="020F0502020204030204"/>
                <a:ea typeface="+mn-ea"/>
                <a:cs typeface="+mn-cs"/>
              </a:rPr>
              <a:t>5</a:t>
            </a:r>
            <a:endParaRPr kumimoji="0" lang="en-GB" sz="3200" b="1" i="0" u="none" strike="noStrike" kern="1200" cap="none" spc="0" normalizeH="0" baseline="0" noProof="0">
              <a:ln>
                <a:noFill/>
              </a:ln>
              <a:solidFill>
                <a:srgbClr val="404F2F"/>
              </a:solidFill>
              <a:effectLst/>
              <a:uLnTx/>
              <a:uFillTx/>
              <a:latin typeface="Calibri" panose="020F0502020204030204"/>
              <a:ea typeface="+mn-ea"/>
              <a:cs typeface="+mn-cs"/>
            </a:endParaRPr>
          </a:p>
        </p:txBody>
      </p:sp>
      <p:sp>
        <p:nvSpPr>
          <p:cNvPr id="14" name="Text Placeholder 12">
            <a:extLst>
              <a:ext uri="{FF2B5EF4-FFF2-40B4-BE49-F238E27FC236}">
                <a16:creationId xmlns:a16="http://schemas.microsoft.com/office/drawing/2014/main" id="{B6BFB28A-2502-D6EB-1D32-B120D7F85527}"/>
              </a:ext>
            </a:extLst>
          </p:cNvPr>
          <p:cNvSpPr txBox="1">
            <a:spLocks/>
          </p:cNvSpPr>
          <p:nvPr/>
        </p:nvSpPr>
        <p:spPr>
          <a:xfrm>
            <a:off x="7473723" y="4681064"/>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6D6A3A"/>
                </a:solidFill>
                <a:effectLst/>
                <a:uLnTx/>
                <a:uFillTx/>
                <a:latin typeface="Calibri" panose="020F0502020204030204"/>
                <a:ea typeface="+mn-ea"/>
                <a:cs typeface="+mn-cs"/>
              </a:rPr>
              <a:t>Prepare the setting</a:t>
            </a:r>
            <a:endParaRPr kumimoji="0" lang="en-GB" sz="2400" b="0" i="0" u="none" strike="noStrike" kern="1200" cap="none" spc="0" normalizeH="0" baseline="0" noProof="0" dirty="0">
              <a:ln>
                <a:noFill/>
              </a:ln>
              <a:solidFill>
                <a:srgbClr val="6D6A3A"/>
              </a:solidFill>
              <a:effectLst/>
              <a:uLnTx/>
              <a:uFillTx/>
              <a:latin typeface="Calibri" panose="020F0502020204030204"/>
              <a:ea typeface="+mn-ea"/>
              <a:cs typeface="+mn-cs"/>
            </a:endParaRPr>
          </a:p>
        </p:txBody>
      </p:sp>
      <p:sp>
        <p:nvSpPr>
          <p:cNvPr id="15" name="Text Placeholder 13">
            <a:extLst>
              <a:ext uri="{FF2B5EF4-FFF2-40B4-BE49-F238E27FC236}">
                <a16:creationId xmlns:a16="http://schemas.microsoft.com/office/drawing/2014/main" id="{1578E822-343E-863E-5422-8C0594F5A02D}"/>
              </a:ext>
            </a:extLst>
          </p:cNvPr>
          <p:cNvSpPr txBox="1">
            <a:spLocks/>
          </p:cNvSpPr>
          <p:nvPr/>
        </p:nvSpPr>
        <p:spPr>
          <a:xfrm>
            <a:off x="6700993" y="5797146"/>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BA" sz="3200" b="1" i="0" u="none" strike="noStrike" kern="1200" cap="none" spc="0" normalizeH="0" baseline="0" noProof="0">
                <a:ln>
                  <a:noFill/>
                </a:ln>
                <a:solidFill>
                  <a:srgbClr val="404F2F"/>
                </a:solidFill>
                <a:effectLst/>
                <a:uLnTx/>
                <a:uFillTx/>
                <a:latin typeface="Calibri" panose="020F0502020204030204"/>
                <a:ea typeface="+mn-ea"/>
                <a:cs typeface="+mn-cs"/>
              </a:rPr>
              <a:t>6</a:t>
            </a:r>
            <a:endParaRPr kumimoji="0" lang="en-GB" sz="3200" b="1" i="0" u="none" strike="noStrike" kern="1200" cap="none" spc="0" normalizeH="0" baseline="0" noProof="0">
              <a:ln>
                <a:noFill/>
              </a:ln>
              <a:solidFill>
                <a:srgbClr val="404F2F"/>
              </a:solidFill>
              <a:effectLst/>
              <a:uLnTx/>
              <a:uFillTx/>
              <a:latin typeface="Calibri" panose="020F0502020204030204"/>
              <a:ea typeface="+mn-ea"/>
              <a:cs typeface="+mn-cs"/>
            </a:endParaRPr>
          </a:p>
        </p:txBody>
      </p:sp>
      <p:sp>
        <p:nvSpPr>
          <p:cNvPr id="16" name="Text Placeholder 14">
            <a:extLst>
              <a:ext uri="{FF2B5EF4-FFF2-40B4-BE49-F238E27FC236}">
                <a16:creationId xmlns:a16="http://schemas.microsoft.com/office/drawing/2014/main" id="{D29E3E70-A245-197C-02CE-22C6784046A9}"/>
              </a:ext>
            </a:extLst>
          </p:cNvPr>
          <p:cNvSpPr txBox="1">
            <a:spLocks/>
          </p:cNvSpPr>
          <p:nvPr/>
        </p:nvSpPr>
        <p:spPr>
          <a:xfrm>
            <a:off x="7473723" y="5739951"/>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6D6A3A"/>
                </a:solidFill>
                <a:effectLst/>
                <a:uLnTx/>
                <a:uFillTx/>
                <a:latin typeface="Calibri" panose="020F0502020204030204"/>
                <a:ea typeface="+mn-ea"/>
                <a:cs typeface="+mn-cs"/>
              </a:rPr>
              <a:t>Prepare yourself mentally and decide who goes first.</a:t>
            </a:r>
            <a:endParaRPr kumimoji="0" lang="en-GB" sz="2400" b="0" i="0" u="none" strike="noStrike" kern="1200" cap="none" spc="0" normalizeH="0" baseline="0" noProof="0" dirty="0">
              <a:ln>
                <a:noFill/>
              </a:ln>
              <a:solidFill>
                <a:srgbClr val="6D6A3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4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33AF747-E45E-A80B-64AA-B69FA5BB6A4D}"/>
              </a:ext>
            </a:extLst>
          </p:cNvPr>
          <p:cNvSpPr>
            <a:spLocks noGrp="1"/>
          </p:cNvSpPr>
          <p:nvPr>
            <p:ph type="body" sz="quarter" idx="18"/>
          </p:nvPr>
        </p:nvSpPr>
        <p:spPr>
          <a:xfrm>
            <a:off x="447675" y="309563"/>
            <a:ext cx="2735263" cy="3843337"/>
          </a:xfrm>
        </p:spPr>
        <p:txBody>
          <a:bodyPr anchor="ctr"/>
          <a:lstStyle/>
          <a:p>
            <a:r>
              <a:rPr lang="en-US"/>
              <a:t>Common Negotiation Mistakes</a:t>
            </a:r>
            <a:endParaRPr lang="en-GB"/>
          </a:p>
        </p:txBody>
      </p:sp>
      <p:sp>
        <p:nvSpPr>
          <p:cNvPr id="5" name="Text Placeholder 2">
            <a:extLst>
              <a:ext uri="{FF2B5EF4-FFF2-40B4-BE49-F238E27FC236}">
                <a16:creationId xmlns:a16="http://schemas.microsoft.com/office/drawing/2014/main" id="{2D881513-0928-16A2-F777-EEEEB3407556}"/>
              </a:ext>
            </a:extLst>
          </p:cNvPr>
          <p:cNvSpPr txBox="1">
            <a:spLocks/>
          </p:cNvSpPr>
          <p:nvPr/>
        </p:nvSpPr>
        <p:spPr>
          <a:xfrm>
            <a:off x="3955624" y="648866"/>
            <a:ext cx="8035094" cy="32452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60220F"/>
                </a:solidFill>
              </a:rPr>
              <a:t>Being under-prepared</a:t>
            </a:r>
          </a:p>
          <a:p>
            <a:r>
              <a:rPr lang="en-US" dirty="0">
                <a:solidFill>
                  <a:srgbClr val="60220F"/>
                </a:solidFill>
              </a:rPr>
              <a:t>Assuming that everything is ok</a:t>
            </a:r>
          </a:p>
          <a:p>
            <a:r>
              <a:rPr lang="en-US" dirty="0">
                <a:solidFill>
                  <a:srgbClr val="60220F"/>
                </a:solidFill>
              </a:rPr>
              <a:t>Giving in too quickly</a:t>
            </a:r>
          </a:p>
          <a:p>
            <a:r>
              <a:rPr lang="en-US" dirty="0">
                <a:solidFill>
                  <a:srgbClr val="60220F"/>
                </a:solidFill>
              </a:rPr>
              <a:t>Let emotions get the better of you</a:t>
            </a:r>
          </a:p>
          <a:p>
            <a:r>
              <a:rPr lang="en-US" dirty="0">
                <a:solidFill>
                  <a:srgbClr val="60220F"/>
                </a:solidFill>
              </a:rPr>
              <a:t>Overconfidence </a:t>
            </a:r>
          </a:p>
          <a:p>
            <a:r>
              <a:rPr lang="en-US" dirty="0">
                <a:solidFill>
                  <a:srgbClr val="60220F"/>
                </a:solidFill>
              </a:rPr>
              <a:t>Being too fixed in your approach</a:t>
            </a:r>
          </a:p>
          <a:p>
            <a:r>
              <a:rPr lang="en-US" dirty="0">
                <a:solidFill>
                  <a:srgbClr val="60220F"/>
                </a:solidFill>
              </a:rPr>
              <a:t>Not asking targeted questions (5Ws’: Who? What? Where? When? and Why?)</a:t>
            </a:r>
          </a:p>
          <a:p>
            <a:r>
              <a:rPr lang="en-GB" dirty="0">
                <a:solidFill>
                  <a:srgbClr val="60220F"/>
                </a:solidFill>
              </a:rPr>
              <a:t>Relying on past performance ‘</a:t>
            </a:r>
            <a:r>
              <a:rPr lang="en-GB" i="1" dirty="0">
                <a:solidFill>
                  <a:srgbClr val="60220F"/>
                </a:solidFill>
              </a:rPr>
              <a:t>it worked last time</a:t>
            </a:r>
            <a:r>
              <a:rPr lang="en-GB" dirty="0">
                <a:solidFill>
                  <a:srgbClr val="60220F"/>
                </a:solidFill>
              </a:rPr>
              <a:t>’</a:t>
            </a:r>
          </a:p>
          <a:p>
            <a:endParaRPr lang="en-GB" dirty="0">
              <a:solidFill>
                <a:srgbClr val="60220F"/>
              </a:solidFill>
            </a:endParaRPr>
          </a:p>
          <a:p>
            <a:endParaRPr lang="en-GB" dirty="0">
              <a:solidFill>
                <a:srgbClr val="60220F"/>
              </a:solidFill>
            </a:endParaRPr>
          </a:p>
        </p:txBody>
      </p:sp>
    </p:spTree>
    <p:extLst>
      <p:ext uri="{BB962C8B-B14F-4D97-AF65-F5344CB8AC3E}">
        <p14:creationId xmlns:p14="http://schemas.microsoft.com/office/powerpoint/2010/main" val="2717746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B2E4AE-B389-7C4B-B526-33507D3E2326}"/>
              </a:ext>
            </a:extLst>
          </p:cNvPr>
          <p:cNvSpPr>
            <a:spLocks noGrp="1"/>
          </p:cNvSpPr>
          <p:nvPr>
            <p:ph type="body" sz="quarter" idx="28"/>
          </p:nvPr>
        </p:nvSpPr>
        <p:spPr/>
        <p:txBody>
          <a:bodyPr anchor="ctr"/>
          <a:lstStyle/>
          <a:p>
            <a:r>
              <a:rPr lang="en-IE" dirty="0"/>
              <a:t>The main four </a:t>
            </a:r>
            <a:r>
              <a:rPr lang="en-IE" b="1" dirty="0"/>
              <a:t>Phases</a:t>
            </a:r>
            <a:r>
              <a:rPr lang="en-IE" dirty="0"/>
              <a:t> in the negotiation process…</a:t>
            </a:r>
            <a:endParaRPr lang="en-RU" dirty="0"/>
          </a:p>
        </p:txBody>
      </p:sp>
      <p:sp>
        <p:nvSpPr>
          <p:cNvPr id="7" name="Text Placeholder 6">
            <a:extLst>
              <a:ext uri="{FF2B5EF4-FFF2-40B4-BE49-F238E27FC236}">
                <a16:creationId xmlns:a16="http://schemas.microsoft.com/office/drawing/2014/main" id="{3DC096B6-C436-2B4C-A48F-E0B8BB276B9B}"/>
              </a:ext>
            </a:extLst>
          </p:cNvPr>
          <p:cNvSpPr>
            <a:spLocks noGrp="1"/>
          </p:cNvSpPr>
          <p:nvPr>
            <p:ph type="body" sz="quarter" idx="18"/>
          </p:nvPr>
        </p:nvSpPr>
        <p:spPr>
          <a:xfrm>
            <a:off x="577971" y="4298639"/>
            <a:ext cx="2576272" cy="2429965"/>
          </a:xfrm>
        </p:spPr>
        <p:txBody>
          <a:bodyPr>
            <a:normAutofit fontScale="85000" lnSpcReduction="20000"/>
          </a:bodyPr>
          <a:lstStyle/>
          <a:p>
            <a:pPr marL="0" indent="0"/>
            <a:r>
              <a:rPr lang="en-US">
                <a:solidFill>
                  <a:srgbClr val="404F2F"/>
                </a:solidFill>
              </a:rPr>
              <a:t>This is crucial to getting a better understanding of what the other party is looking for. You want to ensure that you are listening &amp; questioning so that each side knows what is being sought</a:t>
            </a:r>
            <a:endParaRPr lang="en-RU">
              <a:solidFill>
                <a:srgbClr val="404F2F"/>
              </a:solidFill>
            </a:endParaRPr>
          </a:p>
        </p:txBody>
      </p:sp>
      <p:sp>
        <p:nvSpPr>
          <p:cNvPr id="8" name="Text Placeholder 7">
            <a:extLst>
              <a:ext uri="{FF2B5EF4-FFF2-40B4-BE49-F238E27FC236}">
                <a16:creationId xmlns:a16="http://schemas.microsoft.com/office/drawing/2014/main" id="{19B80423-7B1D-0F49-B8DC-7EB359FF16AA}"/>
              </a:ext>
            </a:extLst>
          </p:cNvPr>
          <p:cNvSpPr>
            <a:spLocks noGrp="1"/>
          </p:cNvSpPr>
          <p:nvPr>
            <p:ph type="body" sz="quarter" idx="16"/>
          </p:nvPr>
        </p:nvSpPr>
        <p:spPr>
          <a:xfrm>
            <a:off x="933416" y="2707120"/>
            <a:ext cx="2289838" cy="344705"/>
          </a:xfrm>
        </p:spPr>
        <p:txBody>
          <a:bodyPr/>
          <a:lstStyle/>
          <a:p>
            <a:r>
              <a:rPr lang="en-IE"/>
              <a:t>1. Discussion Phase</a:t>
            </a:r>
            <a:endParaRPr lang="en-RU"/>
          </a:p>
        </p:txBody>
      </p:sp>
      <p:sp>
        <p:nvSpPr>
          <p:cNvPr id="9" name="Text Placeholder 8">
            <a:extLst>
              <a:ext uri="{FF2B5EF4-FFF2-40B4-BE49-F238E27FC236}">
                <a16:creationId xmlns:a16="http://schemas.microsoft.com/office/drawing/2014/main" id="{1595F509-B45C-2E42-84ED-CE74F2FBEBE7}"/>
              </a:ext>
            </a:extLst>
          </p:cNvPr>
          <p:cNvSpPr>
            <a:spLocks noGrp="1"/>
          </p:cNvSpPr>
          <p:nvPr>
            <p:ph type="body" sz="quarter" idx="19"/>
          </p:nvPr>
        </p:nvSpPr>
        <p:spPr>
          <a:xfrm>
            <a:off x="3441941" y="4298640"/>
            <a:ext cx="2576272" cy="2059028"/>
          </a:xfrm>
        </p:spPr>
        <p:txBody>
          <a:bodyPr>
            <a:noAutofit/>
          </a:bodyPr>
          <a:lstStyle/>
          <a:p>
            <a:pPr marL="0" indent="0">
              <a:lnSpc>
                <a:spcPct val="70000"/>
              </a:lnSpc>
            </a:pPr>
            <a:r>
              <a:rPr lang="en-US" sz="2000"/>
              <a:t>The clarification stage is simply to ensure that both parties have identified and established a common ground on which to start their negotiation &amp; to minimize misunderstandings</a:t>
            </a:r>
            <a:endParaRPr lang="en-RU" sz="2000"/>
          </a:p>
        </p:txBody>
      </p:sp>
      <p:sp>
        <p:nvSpPr>
          <p:cNvPr id="10" name="Text Placeholder 9">
            <a:extLst>
              <a:ext uri="{FF2B5EF4-FFF2-40B4-BE49-F238E27FC236}">
                <a16:creationId xmlns:a16="http://schemas.microsoft.com/office/drawing/2014/main" id="{3AB0921B-548B-B74F-9212-EE9808F7F7E8}"/>
              </a:ext>
            </a:extLst>
          </p:cNvPr>
          <p:cNvSpPr>
            <a:spLocks noGrp="1"/>
          </p:cNvSpPr>
          <p:nvPr>
            <p:ph type="body" sz="quarter" idx="20"/>
          </p:nvPr>
        </p:nvSpPr>
        <p:spPr>
          <a:xfrm>
            <a:off x="3603613" y="2707120"/>
            <a:ext cx="2289838" cy="344705"/>
          </a:xfrm>
        </p:spPr>
        <p:txBody>
          <a:bodyPr/>
          <a:lstStyle/>
          <a:p>
            <a:r>
              <a:rPr lang="en-IE"/>
              <a:t>2. Clarification Phase</a:t>
            </a:r>
            <a:endParaRPr lang="en-RU"/>
          </a:p>
        </p:txBody>
      </p:sp>
      <p:sp>
        <p:nvSpPr>
          <p:cNvPr id="11" name="Text Placeholder 10">
            <a:extLst>
              <a:ext uri="{FF2B5EF4-FFF2-40B4-BE49-F238E27FC236}">
                <a16:creationId xmlns:a16="http://schemas.microsoft.com/office/drawing/2014/main" id="{78E48B13-62A6-C74B-8D83-899F89921EFB}"/>
              </a:ext>
            </a:extLst>
          </p:cNvPr>
          <p:cNvSpPr>
            <a:spLocks noGrp="1"/>
          </p:cNvSpPr>
          <p:nvPr>
            <p:ph type="body" sz="quarter" idx="21"/>
          </p:nvPr>
        </p:nvSpPr>
        <p:spPr>
          <a:xfrm>
            <a:off x="6298550" y="4304582"/>
            <a:ext cx="2289837" cy="1860944"/>
          </a:xfrm>
        </p:spPr>
        <p:txBody>
          <a:bodyPr>
            <a:normAutofit fontScale="85000" lnSpcReduction="20000"/>
          </a:bodyPr>
          <a:lstStyle/>
          <a:p>
            <a:pPr marL="0" indent="0"/>
            <a:r>
              <a:rPr lang="en-US">
                <a:solidFill>
                  <a:srgbClr val="404F2F"/>
                </a:solidFill>
              </a:rPr>
              <a:t>As mentioned, a win-win outcome is the best outcome. Sometimes, it may not be possible, but it should be what both parties are striving for.</a:t>
            </a:r>
            <a:endParaRPr lang="en-RU">
              <a:solidFill>
                <a:srgbClr val="404F2F"/>
              </a:solidFill>
            </a:endParaRPr>
          </a:p>
        </p:txBody>
      </p:sp>
      <p:sp>
        <p:nvSpPr>
          <p:cNvPr id="12" name="Text Placeholder 11">
            <a:extLst>
              <a:ext uri="{FF2B5EF4-FFF2-40B4-BE49-F238E27FC236}">
                <a16:creationId xmlns:a16="http://schemas.microsoft.com/office/drawing/2014/main" id="{AA02C926-242B-AA47-A942-547CC1E2C6B6}"/>
              </a:ext>
            </a:extLst>
          </p:cNvPr>
          <p:cNvSpPr>
            <a:spLocks noGrp="1"/>
          </p:cNvSpPr>
          <p:nvPr>
            <p:ph type="body" sz="quarter" idx="22"/>
          </p:nvPr>
        </p:nvSpPr>
        <p:spPr>
          <a:xfrm>
            <a:off x="6273810" y="2707119"/>
            <a:ext cx="2289838" cy="344705"/>
          </a:xfrm>
        </p:spPr>
        <p:txBody>
          <a:bodyPr/>
          <a:lstStyle/>
          <a:p>
            <a:r>
              <a:rPr lang="en-IE"/>
              <a:t>3. Negotiation Phase</a:t>
            </a:r>
            <a:endParaRPr lang="en-RU"/>
          </a:p>
        </p:txBody>
      </p:sp>
      <p:sp>
        <p:nvSpPr>
          <p:cNvPr id="13" name="Text Placeholder 12">
            <a:extLst>
              <a:ext uri="{FF2B5EF4-FFF2-40B4-BE49-F238E27FC236}">
                <a16:creationId xmlns:a16="http://schemas.microsoft.com/office/drawing/2014/main" id="{ECA60394-3BA4-E946-BCE2-DB8DC37D1F5F}"/>
              </a:ext>
            </a:extLst>
          </p:cNvPr>
          <p:cNvSpPr>
            <a:spLocks noGrp="1"/>
          </p:cNvSpPr>
          <p:nvPr>
            <p:ph type="body" sz="quarter" idx="23"/>
          </p:nvPr>
        </p:nvSpPr>
        <p:spPr>
          <a:xfrm>
            <a:off x="9040482" y="4304581"/>
            <a:ext cx="2380891" cy="1878639"/>
          </a:xfrm>
        </p:spPr>
        <p:txBody>
          <a:bodyPr>
            <a:noAutofit/>
          </a:bodyPr>
          <a:lstStyle/>
          <a:p>
            <a:pPr marL="0" indent="0">
              <a:lnSpc>
                <a:spcPct val="70000"/>
              </a:lnSpc>
            </a:pPr>
            <a:r>
              <a:rPr lang="en-US" sz="2000"/>
              <a:t>Each party should keep an open mind so that the best solution can be achieved for all parties. Agreements should be clear to all parties, without ambiguity.</a:t>
            </a:r>
            <a:endParaRPr lang="en-RU" sz="2000"/>
          </a:p>
        </p:txBody>
      </p:sp>
      <p:sp>
        <p:nvSpPr>
          <p:cNvPr id="14" name="Text Placeholder 13">
            <a:extLst>
              <a:ext uri="{FF2B5EF4-FFF2-40B4-BE49-F238E27FC236}">
                <a16:creationId xmlns:a16="http://schemas.microsoft.com/office/drawing/2014/main" id="{08FE3916-DAFC-9840-AA33-E6F3641D4AD5}"/>
              </a:ext>
            </a:extLst>
          </p:cNvPr>
          <p:cNvSpPr>
            <a:spLocks noGrp="1"/>
          </p:cNvSpPr>
          <p:nvPr>
            <p:ph type="body" sz="quarter" idx="24"/>
          </p:nvPr>
        </p:nvSpPr>
        <p:spPr>
          <a:xfrm>
            <a:off x="8968746" y="2707118"/>
            <a:ext cx="2289838" cy="344705"/>
          </a:xfrm>
        </p:spPr>
        <p:txBody>
          <a:bodyPr/>
          <a:lstStyle/>
          <a:p>
            <a:r>
              <a:rPr lang="en-IE"/>
              <a:t>4. Agreement Phase</a:t>
            </a:r>
            <a:endParaRPr lang="en-RU"/>
          </a:p>
        </p:txBody>
      </p:sp>
    </p:spTree>
    <p:extLst>
      <p:ext uri="{BB962C8B-B14F-4D97-AF65-F5344CB8AC3E}">
        <p14:creationId xmlns:p14="http://schemas.microsoft.com/office/powerpoint/2010/main" val="3865146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2ECAB5E1-2D6C-DDAA-CBE5-5474F61F61C9}"/>
              </a:ext>
            </a:extLst>
          </p:cNvPr>
          <p:cNvSpPr>
            <a:spLocks noGrp="1"/>
          </p:cNvSpPr>
          <p:nvPr>
            <p:ph type="body" sz="quarter" idx="18"/>
          </p:nvPr>
        </p:nvSpPr>
        <p:spPr>
          <a:xfrm>
            <a:off x="447675" y="309563"/>
            <a:ext cx="11096625" cy="1211262"/>
          </a:xfrm>
        </p:spPr>
        <p:txBody>
          <a:bodyPr>
            <a:normAutofit fontScale="92500"/>
          </a:bodyPr>
          <a:lstStyle/>
          <a:p>
            <a:r>
              <a:rPr lang="hr-BA" dirty="0"/>
              <a:t>Understand </a:t>
            </a:r>
            <a:r>
              <a:rPr lang="en-US" dirty="0"/>
              <a:t>tactics used by others</a:t>
            </a:r>
            <a:r>
              <a:rPr lang="en-IE" dirty="0"/>
              <a:t>. W</a:t>
            </a:r>
            <a:r>
              <a:rPr lang="hr-BA" dirty="0"/>
              <a:t>e do not </a:t>
            </a:r>
            <a:r>
              <a:rPr lang="en-IE" dirty="0"/>
              <a:t>recommend</a:t>
            </a:r>
            <a:r>
              <a:rPr lang="hr-BA" dirty="0"/>
              <a:t> you use them, but here is the list so you can recognise them</a:t>
            </a:r>
            <a:endParaRPr lang="en-GB" dirty="0"/>
          </a:p>
        </p:txBody>
      </p:sp>
      <p:sp>
        <p:nvSpPr>
          <p:cNvPr id="5" name="Text Placeholder 2">
            <a:extLst>
              <a:ext uri="{FF2B5EF4-FFF2-40B4-BE49-F238E27FC236}">
                <a16:creationId xmlns:a16="http://schemas.microsoft.com/office/drawing/2014/main" id="{99DB1939-A149-7DA1-FA66-034673D7D9CA}"/>
              </a:ext>
            </a:extLst>
          </p:cNvPr>
          <p:cNvSpPr>
            <a:spLocks noGrp="1"/>
          </p:cNvSpPr>
          <p:nvPr>
            <p:ph type="body" sz="quarter" idx="16"/>
          </p:nvPr>
        </p:nvSpPr>
        <p:spPr>
          <a:xfrm>
            <a:off x="447675" y="2066925"/>
            <a:ext cx="7031038" cy="4038600"/>
          </a:xfrm>
        </p:spPr>
        <p:txBody>
          <a:bodyPr/>
          <a:lstStyle/>
          <a:p>
            <a:pPr marL="457200" indent="-457200" algn="l">
              <a:buClr>
                <a:srgbClr val="404F2F"/>
              </a:buClr>
              <a:buFont typeface="Arial" panose="020B0604020202020204" pitchFamily="34" charset="0"/>
              <a:buChar char="•"/>
            </a:pPr>
            <a:r>
              <a:rPr lang="en-US" sz="2800"/>
              <a:t>Flinching </a:t>
            </a:r>
          </a:p>
          <a:p>
            <a:pPr marL="457200" indent="-457200" algn="l">
              <a:buClr>
                <a:srgbClr val="404F2F"/>
              </a:buClr>
              <a:buFont typeface="Arial" panose="020B0604020202020204" pitchFamily="34" charset="0"/>
              <a:buChar char="•"/>
            </a:pPr>
            <a:r>
              <a:rPr lang="en-US" sz="2800"/>
              <a:t>The better offer</a:t>
            </a:r>
          </a:p>
          <a:p>
            <a:pPr marL="457200" indent="-457200" algn="l">
              <a:buClr>
                <a:srgbClr val="404F2F"/>
              </a:buClr>
              <a:buFont typeface="Arial" panose="020B0604020202020204" pitchFamily="34" charset="0"/>
              <a:buChar char="•"/>
            </a:pPr>
            <a:r>
              <a:rPr lang="en-US" sz="2800"/>
              <a:t>Referring to a high authority</a:t>
            </a:r>
          </a:p>
          <a:p>
            <a:pPr marL="457200" indent="-457200" algn="l">
              <a:buClr>
                <a:srgbClr val="404F2F"/>
              </a:buClr>
              <a:buFont typeface="Arial" panose="020B0604020202020204" pitchFamily="34" charset="0"/>
              <a:buChar char="•"/>
            </a:pPr>
            <a:r>
              <a:rPr lang="en-US" sz="2800"/>
              <a:t>Good cop/Bad cop routine </a:t>
            </a:r>
          </a:p>
          <a:p>
            <a:pPr marL="457200" indent="-457200" algn="l">
              <a:buClr>
                <a:srgbClr val="404F2F"/>
              </a:buClr>
              <a:buFont typeface="Arial" panose="020B0604020202020204" pitchFamily="34" charset="0"/>
              <a:buChar char="•"/>
            </a:pPr>
            <a:r>
              <a:rPr lang="en-US" sz="2800"/>
              <a:t>Using silence </a:t>
            </a:r>
          </a:p>
          <a:p>
            <a:pPr marL="457200" indent="-457200" algn="l">
              <a:buClr>
                <a:srgbClr val="404F2F"/>
              </a:buClr>
              <a:buFont typeface="Arial" panose="020B0604020202020204" pitchFamily="34" charset="0"/>
              <a:buChar char="•"/>
            </a:pPr>
            <a:r>
              <a:rPr lang="en-US" sz="2800"/>
              <a:t>“The Columbo” – </a:t>
            </a:r>
            <a:r>
              <a:rPr lang="en-US" sz="2800" i="1"/>
              <a:t>one more thing</a:t>
            </a:r>
            <a:r>
              <a:rPr lang="en-US" sz="2800"/>
              <a:t>…</a:t>
            </a:r>
          </a:p>
          <a:p>
            <a:pPr marL="457200" indent="-457200" algn="l">
              <a:buClr>
                <a:srgbClr val="404F2F"/>
              </a:buClr>
              <a:buFont typeface="Arial" panose="020B0604020202020204" pitchFamily="34" charset="0"/>
              <a:buChar char="•"/>
            </a:pPr>
            <a:r>
              <a:rPr lang="fr-FR" sz="2800" err="1"/>
              <a:t>Being</a:t>
            </a:r>
            <a:r>
              <a:rPr lang="fr-FR" sz="2800"/>
              <a:t> belligerent/ </a:t>
            </a:r>
            <a:r>
              <a:rPr lang="fr-FR" sz="2800" err="1"/>
              <a:t>Stonewalling</a:t>
            </a:r>
            <a:r>
              <a:rPr lang="fr-FR" sz="2800"/>
              <a:t>  </a:t>
            </a:r>
          </a:p>
          <a:p>
            <a:pPr marL="457200" indent="-457200" algn="l">
              <a:buClr>
                <a:srgbClr val="404F2F"/>
              </a:buClr>
              <a:buFont typeface="Arial" panose="020B0604020202020204" pitchFamily="34" charset="0"/>
              <a:buChar char="•"/>
            </a:pPr>
            <a:r>
              <a:rPr lang="fr-FR" sz="2800"/>
              <a:t>Urgency ‘</a:t>
            </a:r>
            <a:r>
              <a:rPr lang="fr-FR" sz="2800" i="1"/>
              <a:t>But I </a:t>
            </a:r>
            <a:r>
              <a:rPr lang="fr-FR" sz="2800" i="1" err="1"/>
              <a:t>need</a:t>
            </a:r>
            <a:r>
              <a:rPr lang="fr-FR" sz="2800" i="1"/>
              <a:t> </a:t>
            </a:r>
            <a:r>
              <a:rPr lang="fr-FR" sz="2800" i="1" err="1"/>
              <a:t>it</a:t>
            </a:r>
            <a:r>
              <a:rPr lang="fr-FR" sz="2800" i="1"/>
              <a:t> </a:t>
            </a:r>
            <a:r>
              <a:rPr lang="fr-FR" sz="2800" i="1" err="1"/>
              <a:t>now</a:t>
            </a:r>
            <a:r>
              <a:rPr lang="fr-FR" sz="2800" i="1"/>
              <a:t>!’</a:t>
            </a:r>
          </a:p>
          <a:p>
            <a:pPr marL="342900" indent="-342900" algn="l">
              <a:buClr>
                <a:srgbClr val="404F2F"/>
              </a:buClr>
              <a:buFont typeface="Arial" panose="020B0604020202020204" pitchFamily="34" charset="0"/>
              <a:buChar char="•"/>
            </a:pPr>
            <a:endParaRPr lang="en-GB"/>
          </a:p>
        </p:txBody>
      </p:sp>
      <p:pic>
        <p:nvPicPr>
          <p:cNvPr id="6" name="Picture 2" descr="Tactic Images – Browse 109,423 Stock Photos, Vectors, and Video | Adobe  Stock">
            <a:extLst>
              <a:ext uri="{FF2B5EF4-FFF2-40B4-BE49-F238E27FC236}">
                <a16:creationId xmlns:a16="http://schemas.microsoft.com/office/drawing/2014/main" id="{5083DD7E-6133-0BBF-891E-74B8CA1965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18957" y="2255745"/>
            <a:ext cx="5125343" cy="3660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789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EFB3DF-D18C-4547-8CD0-53FB436E6053}"/>
              </a:ext>
            </a:extLst>
          </p:cNvPr>
          <p:cNvSpPr>
            <a:spLocks noGrp="1"/>
          </p:cNvSpPr>
          <p:nvPr>
            <p:ph type="body" sz="quarter" idx="18"/>
          </p:nvPr>
        </p:nvSpPr>
        <p:spPr>
          <a:xfrm>
            <a:off x="248408" y="965457"/>
            <a:ext cx="4728790" cy="933011"/>
          </a:xfrm>
        </p:spPr>
        <p:txBody>
          <a:bodyPr>
            <a:normAutofit fontScale="92500"/>
          </a:bodyPr>
          <a:lstStyle/>
          <a:p>
            <a:r>
              <a:rPr lang="en-US"/>
              <a:t>	</a:t>
            </a:r>
            <a:r>
              <a:rPr lang="en-US" sz="3200"/>
              <a:t>5 simple tricks which will help you be more effective.</a:t>
            </a:r>
            <a:endParaRPr lang="en-GB" sz="2400"/>
          </a:p>
        </p:txBody>
      </p:sp>
      <p:sp>
        <p:nvSpPr>
          <p:cNvPr id="3" name="Text Placeholder 2">
            <a:extLst>
              <a:ext uri="{FF2B5EF4-FFF2-40B4-BE49-F238E27FC236}">
                <a16:creationId xmlns:a16="http://schemas.microsoft.com/office/drawing/2014/main" id="{B1754A30-D2F6-42D9-92FB-2708FBF293F1}"/>
              </a:ext>
            </a:extLst>
          </p:cNvPr>
          <p:cNvSpPr>
            <a:spLocks noGrp="1"/>
          </p:cNvSpPr>
          <p:nvPr>
            <p:ph type="body" sz="quarter" idx="16"/>
          </p:nvPr>
        </p:nvSpPr>
        <p:spPr>
          <a:xfrm>
            <a:off x="411245" y="309979"/>
            <a:ext cx="10673697" cy="701861"/>
          </a:xfrm>
        </p:spPr>
        <p:txBody>
          <a:bodyPr>
            <a:noAutofit/>
          </a:bodyPr>
          <a:lstStyle/>
          <a:p>
            <a:r>
              <a:rPr lang="en-US" b="1"/>
              <a:t>Knowing how to deal with Objections and Tactics…</a:t>
            </a:r>
            <a:endParaRPr lang="en-GB" b="1"/>
          </a:p>
        </p:txBody>
      </p:sp>
      <p:sp>
        <p:nvSpPr>
          <p:cNvPr id="4" name="Text Placeholder 3">
            <a:extLst>
              <a:ext uri="{FF2B5EF4-FFF2-40B4-BE49-F238E27FC236}">
                <a16:creationId xmlns:a16="http://schemas.microsoft.com/office/drawing/2014/main" id="{2EAD1C94-6F8E-4867-906B-0A1346BC05D7}"/>
              </a:ext>
            </a:extLst>
          </p:cNvPr>
          <p:cNvSpPr>
            <a:spLocks noGrp="1"/>
          </p:cNvSpPr>
          <p:nvPr>
            <p:ph type="body" sz="quarter" idx="21"/>
          </p:nvPr>
        </p:nvSpPr>
        <p:spPr>
          <a:xfrm>
            <a:off x="2303956" y="2629557"/>
            <a:ext cx="1899356" cy="697634"/>
          </a:xfrm>
        </p:spPr>
        <p:txBody>
          <a:bodyPr>
            <a:noAutofit/>
          </a:bodyPr>
          <a:lstStyle/>
          <a:p>
            <a:pPr indent="0"/>
            <a:r>
              <a:rPr lang="en-US" sz="3000" b="1"/>
              <a:t>Keep your cool</a:t>
            </a:r>
            <a:endParaRPr lang="en-GB" sz="3000" b="1"/>
          </a:p>
        </p:txBody>
      </p:sp>
      <p:sp>
        <p:nvSpPr>
          <p:cNvPr id="5" name="Text Placeholder 4">
            <a:extLst>
              <a:ext uri="{FF2B5EF4-FFF2-40B4-BE49-F238E27FC236}">
                <a16:creationId xmlns:a16="http://schemas.microsoft.com/office/drawing/2014/main" id="{A8D9D614-1C3B-4859-8E37-6B8972A492E6}"/>
              </a:ext>
            </a:extLst>
          </p:cNvPr>
          <p:cNvSpPr>
            <a:spLocks noGrp="1"/>
          </p:cNvSpPr>
          <p:nvPr>
            <p:ph type="body" sz="quarter" idx="26"/>
          </p:nvPr>
        </p:nvSpPr>
        <p:spPr>
          <a:xfrm>
            <a:off x="4314898" y="3773707"/>
            <a:ext cx="1853076" cy="839438"/>
          </a:xfrm>
        </p:spPr>
        <p:txBody>
          <a:bodyPr>
            <a:noAutofit/>
          </a:bodyPr>
          <a:lstStyle/>
          <a:p>
            <a:r>
              <a:rPr lang="en-US" sz="3000" b="1"/>
              <a:t>Show empathy</a:t>
            </a:r>
            <a:endParaRPr lang="en-GB" sz="3000" b="1"/>
          </a:p>
        </p:txBody>
      </p:sp>
      <p:sp>
        <p:nvSpPr>
          <p:cNvPr id="6" name="Text Placeholder 5">
            <a:extLst>
              <a:ext uri="{FF2B5EF4-FFF2-40B4-BE49-F238E27FC236}">
                <a16:creationId xmlns:a16="http://schemas.microsoft.com/office/drawing/2014/main" id="{7A0CCD68-474B-4C83-B636-597DEC08BD37}"/>
              </a:ext>
            </a:extLst>
          </p:cNvPr>
          <p:cNvSpPr>
            <a:spLocks noGrp="1"/>
          </p:cNvSpPr>
          <p:nvPr>
            <p:ph type="body" sz="quarter" idx="28"/>
          </p:nvPr>
        </p:nvSpPr>
        <p:spPr>
          <a:xfrm>
            <a:off x="6875116" y="3500899"/>
            <a:ext cx="1996984" cy="880763"/>
          </a:xfrm>
        </p:spPr>
        <p:txBody>
          <a:bodyPr>
            <a:normAutofit lnSpcReduction="10000"/>
          </a:bodyPr>
          <a:lstStyle/>
          <a:p>
            <a:pPr indent="0"/>
            <a:r>
              <a:rPr lang="en-US" sz="3000" b="1"/>
              <a:t>Listen more</a:t>
            </a:r>
            <a:endParaRPr lang="en-GB" sz="3000" b="1"/>
          </a:p>
        </p:txBody>
      </p:sp>
      <p:sp>
        <p:nvSpPr>
          <p:cNvPr id="7" name="Text Placeholder 6">
            <a:extLst>
              <a:ext uri="{FF2B5EF4-FFF2-40B4-BE49-F238E27FC236}">
                <a16:creationId xmlns:a16="http://schemas.microsoft.com/office/drawing/2014/main" id="{0B479F42-DF0F-4F41-BFC8-FDE1FEFDBFB0}"/>
              </a:ext>
            </a:extLst>
          </p:cNvPr>
          <p:cNvSpPr>
            <a:spLocks noGrp="1"/>
          </p:cNvSpPr>
          <p:nvPr>
            <p:ph type="body" sz="quarter" idx="30"/>
          </p:nvPr>
        </p:nvSpPr>
        <p:spPr/>
        <p:txBody>
          <a:bodyPr>
            <a:noAutofit/>
          </a:bodyPr>
          <a:lstStyle/>
          <a:p>
            <a:r>
              <a:rPr lang="en-US" sz="3000" b="1"/>
              <a:t>Be patient and show it</a:t>
            </a:r>
            <a:endParaRPr lang="en-GB" sz="3000" b="1"/>
          </a:p>
        </p:txBody>
      </p:sp>
      <p:sp>
        <p:nvSpPr>
          <p:cNvPr id="8" name="Text Placeholder 7">
            <a:extLst>
              <a:ext uri="{FF2B5EF4-FFF2-40B4-BE49-F238E27FC236}">
                <a16:creationId xmlns:a16="http://schemas.microsoft.com/office/drawing/2014/main" id="{2D8E8A2D-7875-457D-A9A4-B11C1F173864}"/>
              </a:ext>
            </a:extLst>
          </p:cNvPr>
          <p:cNvSpPr>
            <a:spLocks noGrp="1"/>
          </p:cNvSpPr>
          <p:nvPr>
            <p:ph type="body" sz="quarter" idx="32"/>
          </p:nvPr>
        </p:nvSpPr>
        <p:spPr>
          <a:xfrm>
            <a:off x="5741405" y="2203530"/>
            <a:ext cx="1740791" cy="880763"/>
          </a:xfrm>
        </p:spPr>
        <p:txBody>
          <a:bodyPr>
            <a:normAutofit/>
          </a:bodyPr>
          <a:lstStyle/>
          <a:p>
            <a:r>
              <a:rPr lang="en-US" sz="3000" b="1"/>
              <a:t>Talk less</a:t>
            </a:r>
            <a:endParaRPr lang="en-GB" sz="3000" b="1"/>
          </a:p>
        </p:txBody>
      </p:sp>
      <p:sp>
        <p:nvSpPr>
          <p:cNvPr id="9" name="Text Placeholder 8">
            <a:extLst>
              <a:ext uri="{FF2B5EF4-FFF2-40B4-BE49-F238E27FC236}">
                <a16:creationId xmlns:a16="http://schemas.microsoft.com/office/drawing/2014/main" id="{FB6DCE87-9007-4A18-A9FD-77B627AEC1D0}"/>
              </a:ext>
            </a:extLst>
          </p:cNvPr>
          <p:cNvSpPr>
            <a:spLocks noGrp="1"/>
          </p:cNvSpPr>
          <p:nvPr>
            <p:ph type="body" sz="quarter" idx="34"/>
          </p:nvPr>
        </p:nvSpPr>
        <p:spPr/>
        <p:txBody>
          <a:bodyPr/>
          <a:lstStyle/>
          <a:p>
            <a:r>
              <a:rPr lang="hr-BA"/>
              <a:t>1</a:t>
            </a:r>
            <a:endParaRPr lang="en-GB"/>
          </a:p>
        </p:txBody>
      </p:sp>
      <p:sp>
        <p:nvSpPr>
          <p:cNvPr id="10" name="Text Placeholder 9">
            <a:extLst>
              <a:ext uri="{FF2B5EF4-FFF2-40B4-BE49-F238E27FC236}">
                <a16:creationId xmlns:a16="http://schemas.microsoft.com/office/drawing/2014/main" id="{260561BE-083D-400C-BC02-2505B52584E7}"/>
              </a:ext>
            </a:extLst>
          </p:cNvPr>
          <p:cNvSpPr>
            <a:spLocks noGrp="1"/>
          </p:cNvSpPr>
          <p:nvPr>
            <p:ph type="body" sz="quarter" idx="38"/>
          </p:nvPr>
        </p:nvSpPr>
        <p:spPr/>
        <p:txBody>
          <a:bodyPr/>
          <a:lstStyle/>
          <a:p>
            <a:r>
              <a:rPr lang="hr-BA"/>
              <a:t>5</a:t>
            </a:r>
            <a:endParaRPr lang="en-GB"/>
          </a:p>
        </p:txBody>
      </p:sp>
      <p:sp>
        <p:nvSpPr>
          <p:cNvPr id="11" name="Text Placeholder 10">
            <a:extLst>
              <a:ext uri="{FF2B5EF4-FFF2-40B4-BE49-F238E27FC236}">
                <a16:creationId xmlns:a16="http://schemas.microsoft.com/office/drawing/2014/main" id="{5F60C00E-92B7-496D-9A05-822ABB4D65D5}"/>
              </a:ext>
            </a:extLst>
          </p:cNvPr>
          <p:cNvSpPr>
            <a:spLocks noGrp="1"/>
          </p:cNvSpPr>
          <p:nvPr>
            <p:ph type="body" sz="quarter" idx="35"/>
          </p:nvPr>
        </p:nvSpPr>
        <p:spPr/>
        <p:txBody>
          <a:bodyPr/>
          <a:lstStyle/>
          <a:p>
            <a:r>
              <a:rPr lang="hr-BA"/>
              <a:t>2</a:t>
            </a:r>
            <a:endParaRPr lang="en-GB"/>
          </a:p>
        </p:txBody>
      </p:sp>
      <p:sp>
        <p:nvSpPr>
          <p:cNvPr id="12" name="Text Placeholder 11">
            <a:extLst>
              <a:ext uri="{FF2B5EF4-FFF2-40B4-BE49-F238E27FC236}">
                <a16:creationId xmlns:a16="http://schemas.microsoft.com/office/drawing/2014/main" id="{8D4AB6B8-7D92-4773-A3B6-ABFEE4B3A406}"/>
              </a:ext>
            </a:extLst>
          </p:cNvPr>
          <p:cNvSpPr>
            <a:spLocks noGrp="1"/>
          </p:cNvSpPr>
          <p:nvPr>
            <p:ph type="body" sz="quarter" idx="36"/>
          </p:nvPr>
        </p:nvSpPr>
        <p:spPr/>
        <p:txBody>
          <a:bodyPr/>
          <a:lstStyle/>
          <a:p>
            <a:r>
              <a:rPr lang="hr-BA"/>
              <a:t>3</a:t>
            </a:r>
            <a:endParaRPr lang="en-GB"/>
          </a:p>
        </p:txBody>
      </p:sp>
      <p:sp>
        <p:nvSpPr>
          <p:cNvPr id="13" name="Text Placeholder 12">
            <a:extLst>
              <a:ext uri="{FF2B5EF4-FFF2-40B4-BE49-F238E27FC236}">
                <a16:creationId xmlns:a16="http://schemas.microsoft.com/office/drawing/2014/main" id="{16BB7710-5175-4C83-B49D-345A88E644AB}"/>
              </a:ext>
            </a:extLst>
          </p:cNvPr>
          <p:cNvSpPr>
            <a:spLocks noGrp="1"/>
          </p:cNvSpPr>
          <p:nvPr>
            <p:ph type="body" sz="quarter" idx="39"/>
          </p:nvPr>
        </p:nvSpPr>
        <p:spPr/>
        <p:txBody>
          <a:bodyPr/>
          <a:lstStyle/>
          <a:p>
            <a:r>
              <a:rPr lang="hr-BA"/>
              <a:t>4</a:t>
            </a:r>
            <a:endParaRPr lang="en-GB"/>
          </a:p>
        </p:txBody>
      </p:sp>
    </p:spTree>
    <p:extLst>
      <p:ext uri="{BB962C8B-B14F-4D97-AF65-F5344CB8AC3E}">
        <p14:creationId xmlns:p14="http://schemas.microsoft.com/office/powerpoint/2010/main" val="992920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E6AB54-9936-4CB8-C1E9-CCF473606EF8}"/>
              </a:ext>
            </a:extLst>
          </p:cNvPr>
          <p:cNvSpPr>
            <a:spLocks noGrp="1"/>
          </p:cNvSpPr>
          <p:nvPr>
            <p:ph type="body" sz="quarter" idx="16"/>
          </p:nvPr>
        </p:nvSpPr>
        <p:spPr>
          <a:xfrm>
            <a:off x="215661" y="441202"/>
            <a:ext cx="11679478" cy="580518"/>
          </a:xfrm>
        </p:spPr>
        <p:txBody>
          <a:bodyPr/>
          <a:lstStyle/>
          <a:p>
            <a:r>
              <a:rPr lang="en-GB" sz="3600" b="1"/>
              <a:t>Knowing and maintaining your sources of negotiation power</a:t>
            </a:r>
            <a:endParaRPr lang="en-US" sz="3600" b="1"/>
          </a:p>
          <a:p>
            <a:endParaRPr lang="en-IE" sz="3600" b="1"/>
          </a:p>
        </p:txBody>
      </p:sp>
      <p:sp>
        <p:nvSpPr>
          <p:cNvPr id="4" name="Text Placeholder 2">
            <a:extLst>
              <a:ext uri="{FF2B5EF4-FFF2-40B4-BE49-F238E27FC236}">
                <a16:creationId xmlns:a16="http://schemas.microsoft.com/office/drawing/2014/main" id="{F491DEE1-1A73-89AF-E7C4-7055F0FDFCC2}"/>
              </a:ext>
            </a:extLst>
          </p:cNvPr>
          <p:cNvSpPr>
            <a:spLocks noGrp="1"/>
          </p:cNvSpPr>
          <p:nvPr>
            <p:ph type="body" sz="quarter" idx="18"/>
          </p:nvPr>
        </p:nvSpPr>
        <p:spPr>
          <a:xfrm>
            <a:off x="447675" y="1627967"/>
            <a:ext cx="11296650" cy="4419150"/>
          </a:xfrm>
        </p:spPr>
        <p:txBody>
          <a:bodyPr>
            <a:normAutofit lnSpcReduction="10000"/>
          </a:bodyPr>
          <a:lstStyle/>
          <a:p>
            <a:pPr marL="0" indent="0" algn="just">
              <a:buNone/>
            </a:pPr>
            <a:r>
              <a:rPr lang="en-US" sz="2600"/>
              <a:t>Negotiating power generally comes from one of three sources:</a:t>
            </a:r>
            <a:r>
              <a:rPr lang="en-GB" sz="2600"/>
              <a:t> </a:t>
            </a:r>
          </a:p>
          <a:p>
            <a:pPr marL="514350" indent="-514350" algn="just">
              <a:buClr>
                <a:srgbClr val="404F2F"/>
              </a:buClr>
              <a:buFont typeface="+mj-lt"/>
              <a:buAutoNum type="arabicPeriod"/>
            </a:pPr>
            <a:r>
              <a:rPr lang="en-US" sz="2600" b="1"/>
              <a:t>Having clearly defined aims and a desired outcome from the outset</a:t>
            </a:r>
            <a:endParaRPr lang="en-US" sz="2600"/>
          </a:p>
          <a:p>
            <a:pPr marL="514350" indent="-514350" algn="just">
              <a:buClr>
                <a:srgbClr val="404F2F"/>
              </a:buClr>
              <a:buFont typeface="+mj-lt"/>
              <a:buAutoNum type="arabicPeriod"/>
            </a:pPr>
            <a:r>
              <a:rPr lang="en-US" sz="2600" b="1"/>
              <a:t>Role power</a:t>
            </a:r>
            <a:r>
              <a:rPr lang="en-US" sz="2600"/>
              <a:t> </a:t>
            </a:r>
          </a:p>
          <a:p>
            <a:pPr marL="514350" indent="-514350" algn="just">
              <a:buClr>
                <a:srgbClr val="404F2F"/>
              </a:buClr>
              <a:buFont typeface="+mj-lt"/>
              <a:buAutoNum type="arabicPeriod"/>
            </a:pPr>
            <a:r>
              <a:rPr lang="en-US" sz="2600" b="1"/>
              <a:t>Psychological power</a:t>
            </a:r>
            <a:r>
              <a:rPr lang="en-US" sz="2600"/>
              <a:t> </a:t>
            </a:r>
          </a:p>
          <a:p>
            <a:pPr marL="0" indent="0" algn="just">
              <a:buNone/>
            </a:pPr>
            <a:r>
              <a:rPr lang="en-US" sz="2600"/>
              <a:t>When preparing for negotiation or dialogue with a powerful counterpart, (for example a large fresh-produce buyer) try to increase your own sense of power on as many of these levels as possible</a:t>
            </a:r>
            <a:r>
              <a:rPr lang="en-GB" sz="2600"/>
              <a:t>. Again, this emphasises the need to be prepared going into your discussion.</a:t>
            </a:r>
          </a:p>
          <a:p>
            <a:pPr marL="0" indent="0">
              <a:buNone/>
            </a:pPr>
            <a:endParaRPr lang="en-GB" sz="2600" b="1"/>
          </a:p>
          <a:p>
            <a:pPr marL="0" indent="0">
              <a:buNone/>
            </a:pPr>
            <a:r>
              <a:rPr lang="en-GB" sz="3200" b="1"/>
              <a:t>Above all believe in yourself!</a:t>
            </a:r>
          </a:p>
          <a:p>
            <a:endParaRPr lang="en-US" sz="2600"/>
          </a:p>
        </p:txBody>
      </p:sp>
    </p:spTree>
    <p:extLst>
      <p:ext uri="{BB962C8B-B14F-4D97-AF65-F5344CB8AC3E}">
        <p14:creationId xmlns:p14="http://schemas.microsoft.com/office/powerpoint/2010/main" val="1366217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aper head with flowers">
            <a:extLst>
              <a:ext uri="{FF2B5EF4-FFF2-40B4-BE49-F238E27FC236}">
                <a16:creationId xmlns:a16="http://schemas.microsoft.com/office/drawing/2014/main" id="{36D1F212-160B-2B17-6760-D01305CB9C3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t="2880" b="2880"/>
          <a:stretch>
            <a:fillRect/>
          </a:stretch>
        </p:blipFill>
        <p:spPr/>
      </p:pic>
      <p:sp>
        <p:nvSpPr>
          <p:cNvPr id="3" name="Text Placeholder 2">
            <a:extLst>
              <a:ext uri="{FF2B5EF4-FFF2-40B4-BE49-F238E27FC236}">
                <a16:creationId xmlns:a16="http://schemas.microsoft.com/office/drawing/2014/main" id="{AAA9968D-E2B5-6681-1552-6C86FA48C7A4}"/>
              </a:ext>
            </a:extLst>
          </p:cNvPr>
          <p:cNvSpPr>
            <a:spLocks noGrp="1"/>
          </p:cNvSpPr>
          <p:nvPr>
            <p:ph type="body" sz="quarter" idx="16"/>
          </p:nvPr>
        </p:nvSpPr>
        <p:spPr>
          <a:xfrm>
            <a:off x="655608" y="2067342"/>
            <a:ext cx="5960852" cy="4038015"/>
          </a:xfrm>
        </p:spPr>
        <p:txBody>
          <a:bodyPr/>
          <a:lstStyle/>
          <a:p>
            <a:r>
              <a:rPr lang="en-IE" dirty="0"/>
              <a:t>Ok so you have done your preparation for your sales meeting…now we are going to equip you with </a:t>
            </a:r>
            <a:r>
              <a:rPr lang="en-IE" b="1" dirty="0"/>
              <a:t>four simple but practical tips </a:t>
            </a:r>
            <a:r>
              <a:rPr lang="en-IE" dirty="0"/>
              <a:t>that can help to BOOST your MINDSET and hopefully improve the sales outcomes when you need.</a:t>
            </a:r>
          </a:p>
          <a:p>
            <a:r>
              <a:rPr lang="en-IE" sz="3000" dirty="0"/>
              <a:t>Keep reading!</a:t>
            </a:r>
          </a:p>
        </p:txBody>
      </p:sp>
      <p:sp>
        <p:nvSpPr>
          <p:cNvPr id="4" name="Text Placeholder 3">
            <a:extLst>
              <a:ext uri="{FF2B5EF4-FFF2-40B4-BE49-F238E27FC236}">
                <a16:creationId xmlns:a16="http://schemas.microsoft.com/office/drawing/2014/main" id="{96E72247-39B1-8E02-D36E-9E509F3A6E69}"/>
              </a:ext>
            </a:extLst>
          </p:cNvPr>
          <p:cNvSpPr>
            <a:spLocks noGrp="1"/>
          </p:cNvSpPr>
          <p:nvPr>
            <p:ph type="body" sz="quarter" idx="18"/>
          </p:nvPr>
        </p:nvSpPr>
        <p:spPr/>
        <p:txBody>
          <a:bodyPr anchor="ctr"/>
          <a:lstStyle/>
          <a:p>
            <a:r>
              <a:rPr lang="en-IE" dirty="0"/>
              <a:t>Sales Techniques…</a:t>
            </a:r>
          </a:p>
        </p:txBody>
      </p:sp>
      <p:sp>
        <p:nvSpPr>
          <p:cNvPr id="5" name="TextBox 4">
            <a:extLst>
              <a:ext uri="{FF2B5EF4-FFF2-40B4-BE49-F238E27FC236}">
                <a16:creationId xmlns:a16="http://schemas.microsoft.com/office/drawing/2014/main" id="{558DB67B-9FE6-6D28-63DB-D85276DE36D0}"/>
              </a:ext>
            </a:extLst>
          </p:cNvPr>
          <p:cNvSpPr txBox="1"/>
          <p:nvPr/>
        </p:nvSpPr>
        <p:spPr>
          <a:xfrm>
            <a:off x="5460521" y="6105357"/>
            <a:ext cx="1311215" cy="369332"/>
          </a:xfrm>
          <a:prstGeom prst="rect">
            <a:avLst/>
          </a:prstGeom>
          <a:noFill/>
        </p:spPr>
        <p:txBody>
          <a:bodyPr wrap="square" rtlCol="0">
            <a:spAutoFit/>
          </a:bodyPr>
          <a:lstStyle/>
          <a:p>
            <a:r>
              <a:rPr lang="en-IE">
                <a:hlinkClick r:id="rId3"/>
              </a:rPr>
              <a:t>Source</a:t>
            </a:r>
            <a:endParaRPr lang="en-IE"/>
          </a:p>
        </p:txBody>
      </p:sp>
      <p:sp>
        <p:nvSpPr>
          <p:cNvPr id="6" name="Arrow: Down 5">
            <a:extLst>
              <a:ext uri="{FF2B5EF4-FFF2-40B4-BE49-F238E27FC236}">
                <a16:creationId xmlns:a16="http://schemas.microsoft.com/office/drawing/2014/main" id="{B2E5A8F2-05C6-F4DC-0E7F-1C811E6AF510}"/>
              </a:ext>
            </a:extLst>
          </p:cNvPr>
          <p:cNvSpPr/>
          <p:nvPr/>
        </p:nvSpPr>
        <p:spPr>
          <a:xfrm>
            <a:off x="3183147" y="4796287"/>
            <a:ext cx="905774" cy="1078302"/>
          </a:xfrm>
          <a:prstGeom prst="downArrow">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671601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603494-257C-2BA7-96AC-F208912A7F56}"/>
              </a:ext>
            </a:extLst>
          </p:cNvPr>
          <p:cNvSpPr>
            <a:spLocks noGrp="1"/>
          </p:cNvSpPr>
          <p:nvPr>
            <p:ph type="body" sz="quarter" idx="16"/>
          </p:nvPr>
        </p:nvSpPr>
        <p:spPr>
          <a:xfrm>
            <a:off x="413858" y="1802964"/>
            <a:ext cx="6926168" cy="4038015"/>
          </a:xfrm>
        </p:spPr>
        <p:txBody>
          <a:bodyPr/>
          <a:lstStyle/>
          <a:p>
            <a:pPr algn="l"/>
            <a:r>
              <a:rPr lang="en-IE" dirty="0"/>
              <a:t>Before you actually start to sell, it is important to put in place you Value Proposition (VP) so you can bring the value of heritage produce into play. What is a  VP?  Marketeer Peter </a:t>
            </a:r>
            <a:r>
              <a:rPr lang="en-IE" dirty="0" err="1"/>
              <a:t>Sandeen</a:t>
            </a:r>
            <a:r>
              <a:rPr lang="en-IE" dirty="0"/>
              <a:t> tells us a VP is:</a:t>
            </a:r>
          </a:p>
          <a:p>
            <a:r>
              <a:rPr lang="en-US" b="1" i="1" dirty="0">
                <a:solidFill>
                  <a:srgbClr val="6D6A3A"/>
                </a:solidFill>
                <a:effectLst/>
              </a:rPr>
              <a:t>“A believable collection of the most persuasive reasons people should notice you and take the action you’re asking for.”</a:t>
            </a:r>
          </a:p>
          <a:p>
            <a:pPr algn="l"/>
            <a:r>
              <a:rPr lang="en-US" dirty="0"/>
              <a:t>A value proposition answers the basic question: </a:t>
            </a:r>
            <a:r>
              <a:rPr lang="en-US" b="1" dirty="0"/>
              <a:t>WHY they should choose you?</a:t>
            </a:r>
          </a:p>
          <a:p>
            <a:pPr algn="l"/>
            <a:r>
              <a:rPr lang="en-US" dirty="0"/>
              <a:t>It's not just some internal statement that you file away in your business plan. </a:t>
            </a:r>
            <a:r>
              <a:rPr lang="en-US" b="1" dirty="0"/>
              <a:t>This is your unique advantage in the marketplace </a:t>
            </a:r>
            <a:r>
              <a:rPr lang="en-US" dirty="0"/>
              <a:t>and should be the first thing people see before they buy from you.</a:t>
            </a:r>
            <a:endParaRPr lang="en-IE" dirty="0"/>
          </a:p>
        </p:txBody>
      </p:sp>
      <p:sp>
        <p:nvSpPr>
          <p:cNvPr id="4" name="Text Placeholder 3">
            <a:extLst>
              <a:ext uri="{FF2B5EF4-FFF2-40B4-BE49-F238E27FC236}">
                <a16:creationId xmlns:a16="http://schemas.microsoft.com/office/drawing/2014/main" id="{EAB4E66A-57F9-CEEF-A49B-B59FCFB08E3F}"/>
              </a:ext>
            </a:extLst>
          </p:cNvPr>
          <p:cNvSpPr>
            <a:spLocks noGrp="1"/>
          </p:cNvSpPr>
          <p:nvPr>
            <p:ph type="body" sz="quarter" idx="18"/>
          </p:nvPr>
        </p:nvSpPr>
        <p:spPr/>
        <p:txBody>
          <a:bodyPr anchor="ctr"/>
          <a:lstStyle/>
          <a:p>
            <a:r>
              <a:rPr lang="en-IE"/>
              <a:t>What is a Value Proposition?</a:t>
            </a:r>
          </a:p>
        </p:txBody>
      </p:sp>
      <p:pic>
        <p:nvPicPr>
          <p:cNvPr id="11" name="Picture Placeholder 10">
            <a:extLst>
              <a:ext uri="{FF2B5EF4-FFF2-40B4-BE49-F238E27FC236}">
                <a16:creationId xmlns:a16="http://schemas.microsoft.com/office/drawing/2014/main" id="{839DE413-194D-F98B-615F-B6CBCF29A14E}"/>
              </a:ext>
            </a:extLst>
          </p:cNvPr>
          <p:cNvPicPr>
            <a:picLocks noGrp="1" noChangeAspect="1"/>
          </p:cNvPicPr>
          <p:nvPr>
            <p:ph type="pic" sz="quarter" idx="17"/>
          </p:nvPr>
        </p:nvPicPr>
        <p:blipFill rotWithShape="1">
          <a:blip r:embed="rId2"/>
          <a:srcRect l="3640" r="10621"/>
          <a:stretch/>
        </p:blipFill>
        <p:spPr>
          <a:xfrm>
            <a:off x="7340026" y="0"/>
            <a:ext cx="4851974" cy="6858000"/>
          </a:xfrm>
        </p:spPr>
      </p:pic>
      <p:sp>
        <p:nvSpPr>
          <p:cNvPr id="13" name="TextBox 12">
            <a:extLst>
              <a:ext uri="{FF2B5EF4-FFF2-40B4-BE49-F238E27FC236}">
                <a16:creationId xmlns:a16="http://schemas.microsoft.com/office/drawing/2014/main" id="{4AB2972E-C847-BAB0-784E-195AAAD8B421}"/>
              </a:ext>
            </a:extLst>
          </p:cNvPr>
          <p:cNvSpPr txBox="1"/>
          <p:nvPr/>
        </p:nvSpPr>
        <p:spPr>
          <a:xfrm>
            <a:off x="8927831" y="5748513"/>
            <a:ext cx="3264169" cy="584775"/>
          </a:xfrm>
          <a:prstGeom prst="rect">
            <a:avLst/>
          </a:prstGeom>
          <a:noFill/>
        </p:spPr>
        <p:txBody>
          <a:bodyPr wrap="square">
            <a:spAutoFit/>
          </a:bodyPr>
          <a:lstStyle/>
          <a:p>
            <a:r>
              <a:rPr lang="en-IE" sz="1600">
                <a:solidFill>
                  <a:srgbClr val="FFC000"/>
                </a:solidFill>
              </a:rPr>
              <a:t>https://www.allagmedia.com/s/aam-value-proposition-worksheet.pdf</a:t>
            </a:r>
          </a:p>
        </p:txBody>
      </p:sp>
      <p:sp>
        <p:nvSpPr>
          <p:cNvPr id="14" name="Arrow: Right 13">
            <a:extLst>
              <a:ext uri="{FF2B5EF4-FFF2-40B4-BE49-F238E27FC236}">
                <a16:creationId xmlns:a16="http://schemas.microsoft.com/office/drawing/2014/main" id="{FA6E8BA4-EF2B-FD63-16B2-87C43F7901A1}"/>
              </a:ext>
            </a:extLst>
          </p:cNvPr>
          <p:cNvSpPr/>
          <p:nvPr/>
        </p:nvSpPr>
        <p:spPr>
          <a:xfrm>
            <a:off x="7340026" y="5593185"/>
            <a:ext cx="1587805" cy="895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b="1">
                <a:solidFill>
                  <a:srgbClr val="6D6A3A"/>
                </a:solidFill>
              </a:rPr>
              <a:t>FREE WORKSHEET</a:t>
            </a:r>
          </a:p>
        </p:txBody>
      </p:sp>
    </p:spTree>
    <p:extLst>
      <p:ext uri="{BB962C8B-B14F-4D97-AF65-F5344CB8AC3E}">
        <p14:creationId xmlns:p14="http://schemas.microsoft.com/office/powerpoint/2010/main" val="3395817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6B3E1-DF1B-4419-B585-60A76B9DBCD0}"/>
              </a:ext>
            </a:extLst>
          </p:cNvPr>
          <p:cNvSpPr>
            <a:spLocks noGrp="1"/>
          </p:cNvSpPr>
          <p:nvPr>
            <p:ph type="body" sz="quarter" idx="20"/>
          </p:nvPr>
        </p:nvSpPr>
        <p:spPr>
          <a:xfrm>
            <a:off x="6149367" y="1843607"/>
            <a:ext cx="5727559" cy="3722513"/>
          </a:xfrm>
        </p:spPr>
        <p:txBody>
          <a:bodyPr/>
          <a:lstStyle/>
          <a:p>
            <a:pPr>
              <a:buClr>
                <a:srgbClr val="93C23D"/>
              </a:buClr>
            </a:pPr>
            <a:r>
              <a:rPr lang="en-US" sz="2800" dirty="0"/>
              <a:t>If you are feeling daunted or worried at the prospect of a meeting to sell or negotiate?</a:t>
            </a:r>
          </a:p>
          <a:p>
            <a:pPr marL="342900" indent="-342900">
              <a:buClr>
                <a:srgbClr val="6D6A3A"/>
              </a:buClr>
              <a:buFont typeface="Wingdings" panose="05000000000000000000" pitchFamily="2" charset="2"/>
              <a:buChar char="ü"/>
            </a:pPr>
            <a:r>
              <a:rPr lang="en-US" sz="2800" dirty="0"/>
              <a:t>Reframe this anxiety as excitement. </a:t>
            </a:r>
          </a:p>
          <a:p>
            <a:pPr marL="342900" indent="-342900">
              <a:buClr>
                <a:srgbClr val="6D6A3A"/>
              </a:buClr>
              <a:buFont typeface="Wingdings" panose="05000000000000000000" pitchFamily="2" charset="2"/>
              <a:buChar char="ü"/>
            </a:pPr>
            <a:r>
              <a:rPr lang="en-US" sz="2800" dirty="0"/>
              <a:t>This simple positive mindset shift switches anxiety into a forward-thinking state, boosting your outlook and confidence.</a:t>
            </a:r>
            <a:endParaRPr lang="en-GB" sz="2800" dirty="0"/>
          </a:p>
          <a:p>
            <a:endParaRPr lang="en-GB" dirty="0"/>
          </a:p>
        </p:txBody>
      </p:sp>
      <p:sp>
        <p:nvSpPr>
          <p:cNvPr id="3" name="Text Placeholder 2">
            <a:extLst>
              <a:ext uri="{FF2B5EF4-FFF2-40B4-BE49-F238E27FC236}">
                <a16:creationId xmlns:a16="http://schemas.microsoft.com/office/drawing/2014/main" id="{98818FE7-68FA-414B-A690-5E267F70A1A7}"/>
              </a:ext>
            </a:extLst>
          </p:cNvPr>
          <p:cNvSpPr>
            <a:spLocks noGrp="1"/>
          </p:cNvSpPr>
          <p:nvPr>
            <p:ph type="body" sz="quarter" idx="22"/>
          </p:nvPr>
        </p:nvSpPr>
        <p:spPr/>
        <p:txBody>
          <a:bodyPr>
            <a:normAutofit/>
          </a:bodyPr>
          <a:lstStyle/>
          <a:p>
            <a:r>
              <a:rPr lang="en-US" sz="4800"/>
              <a:t>Reframe </a:t>
            </a:r>
            <a:endParaRPr lang="en-GB" sz="4800"/>
          </a:p>
        </p:txBody>
      </p:sp>
      <p:sp>
        <p:nvSpPr>
          <p:cNvPr id="5" name="Text Placeholder 4">
            <a:extLst>
              <a:ext uri="{FF2B5EF4-FFF2-40B4-BE49-F238E27FC236}">
                <a16:creationId xmlns:a16="http://schemas.microsoft.com/office/drawing/2014/main" id="{0ABB5E0F-1591-40EF-B1D4-4C42BB20E127}"/>
              </a:ext>
            </a:extLst>
          </p:cNvPr>
          <p:cNvSpPr>
            <a:spLocks noGrp="1"/>
          </p:cNvSpPr>
          <p:nvPr>
            <p:ph type="body" sz="quarter" idx="24"/>
          </p:nvPr>
        </p:nvSpPr>
        <p:spPr/>
        <p:txBody>
          <a:bodyPr/>
          <a:lstStyle/>
          <a:p>
            <a:r>
              <a:rPr lang="en-IE" b="1"/>
              <a:t>1</a:t>
            </a:r>
            <a:endParaRPr lang="en-GB" b="1"/>
          </a:p>
        </p:txBody>
      </p:sp>
      <p:sp>
        <p:nvSpPr>
          <p:cNvPr id="6" name="TextBox 5">
            <a:extLst>
              <a:ext uri="{FF2B5EF4-FFF2-40B4-BE49-F238E27FC236}">
                <a16:creationId xmlns:a16="http://schemas.microsoft.com/office/drawing/2014/main" id="{265CAE71-828A-4027-B287-32E9B172CC3E}"/>
              </a:ext>
            </a:extLst>
          </p:cNvPr>
          <p:cNvSpPr txBox="1"/>
          <p:nvPr/>
        </p:nvSpPr>
        <p:spPr>
          <a:xfrm>
            <a:off x="10986944" y="5983386"/>
            <a:ext cx="889982" cy="307777"/>
          </a:xfrm>
          <a:prstGeom prst="rect">
            <a:avLst/>
          </a:prstGeom>
          <a:noFill/>
        </p:spPr>
        <p:txBody>
          <a:bodyPr wrap="square" rtlCol="0">
            <a:spAutoFit/>
          </a:bodyPr>
          <a:lstStyle/>
          <a:p>
            <a:r>
              <a:rPr lang="en-US" sz="1400">
                <a:hlinkClick r:id="rId2"/>
              </a:rPr>
              <a:t>Source</a:t>
            </a:r>
            <a:endParaRPr lang="en-GB"/>
          </a:p>
        </p:txBody>
      </p:sp>
      <p:pic>
        <p:nvPicPr>
          <p:cNvPr id="9" name="Picture 8" descr="White frame on lush green leaves">
            <a:extLst>
              <a:ext uri="{FF2B5EF4-FFF2-40B4-BE49-F238E27FC236}">
                <a16:creationId xmlns:a16="http://schemas.microsoft.com/office/drawing/2014/main" id="{50FB906D-2DF8-C63E-26E9-E1F243C66E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3032" y="1841643"/>
            <a:ext cx="3028308" cy="3028308"/>
          </a:xfrm>
          <a:prstGeom prst="rect">
            <a:avLst/>
          </a:prstGeom>
        </p:spPr>
      </p:pic>
      <p:sp>
        <p:nvSpPr>
          <p:cNvPr id="11" name="TextBox 10">
            <a:extLst>
              <a:ext uri="{FF2B5EF4-FFF2-40B4-BE49-F238E27FC236}">
                <a16:creationId xmlns:a16="http://schemas.microsoft.com/office/drawing/2014/main" id="{81EA6474-85A2-CA94-092E-0445BCC6016B}"/>
              </a:ext>
            </a:extLst>
          </p:cNvPr>
          <p:cNvSpPr txBox="1"/>
          <p:nvPr/>
        </p:nvSpPr>
        <p:spPr>
          <a:xfrm>
            <a:off x="1113032" y="1010646"/>
            <a:ext cx="3028308" cy="830997"/>
          </a:xfrm>
          <a:prstGeom prst="rect">
            <a:avLst/>
          </a:prstGeom>
          <a:noFill/>
        </p:spPr>
        <p:txBody>
          <a:bodyPr wrap="square" rtlCol="0">
            <a:spAutoFit/>
          </a:bodyPr>
          <a:lstStyle/>
          <a:p>
            <a:r>
              <a:rPr lang="en-IE" sz="2400"/>
              <a:t>Breathe and focus on why you are doing this</a:t>
            </a:r>
          </a:p>
        </p:txBody>
      </p:sp>
    </p:spTree>
    <p:extLst>
      <p:ext uri="{BB962C8B-B14F-4D97-AF65-F5344CB8AC3E}">
        <p14:creationId xmlns:p14="http://schemas.microsoft.com/office/powerpoint/2010/main" val="763826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6D5D03-892D-119E-C7EB-64CD0F6294E9}"/>
              </a:ext>
            </a:extLst>
          </p:cNvPr>
          <p:cNvSpPr>
            <a:spLocks noGrp="1"/>
          </p:cNvSpPr>
          <p:nvPr>
            <p:ph type="body" sz="quarter" idx="24"/>
          </p:nvPr>
        </p:nvSpPr>
        <p:spPr/>
        <p:txBody>
          <a:bodyPr/>
          <a:lstStyle/>
          <a:p>
            <a:r>
              <a:rPr lang="en-IE" b="1"/>
              <a:t>2</a:t>
            </a:r>
          </a:p>
        </p:txBody>
      </p:sp>
      <p:sp>
        <p:nvSpPr>
          <p:cNvPr id="5" name="Text Placeholder 2">
            <a:extLst>
              <a:ext uri="{FF2B5EF4-FFF2-40B4-BE49-F238E27FC236}">
                <a16:creationId xmlns:a16="http://schemas.microsoft.com/office/drawing/2014/main" id="{397DA781-3028-64B2-FC0C-1FBA25B9C109}"/>
              </a:ext>
            </a:extLst>
          </p:cNvPr>
          <p:cNvSpPr>
            <a:spLocks noGrp="1"/>
          </p:cNvSpPr>
          <p:nvPr>
            <p:ph type="body" sz="quarter" idx="22"/>
          </p:nvPr>
        </p:nvSpPr>
        <p:spPr>
          <a:xfrm>
            <a:off x="6353299" y="523091"/>
            <a:ext cx="5159375" cy="857250"/>
          </a:xfrm>
        </p:spPr>
        <p:txBody>
          <a:bodyPr>
            <a:noAutofit/>
          </a:bodyPr>
          <a:lstStyle/>
          <a:p>
            <a:r>
              <a:rPr lang="en-US" sz="4800"/>
              <a:t>Anchor - Try that first offer</a:t>
            </a:r>
            <a:endParaRPr lang="en-GB" sz="4800"/>
          </a:p>
        </p:txBody>
      </p:sp>
      <p:sp>
        <p:nvSpPr>
          <p:cNvPr id="6" name="Text Placeholder 1">
            <a:extLst>
              <a:ext uri="{FF2B5EF4-FFF2-40B4-BE49-F238E27FC236}">
                <a16:creationId xmlns:a16="http://schemas.microsoft.com/office/drawing/2014/main" id="{6AEA3CC2-1DE2-4D1B-15B5-D94CAA549673}"/>
              </a:ext>
            </a:extLst>
          </p:cNvPr>
          <p:cNvSpPr>
            <a:spLocks noGrp="1"/>
          </p:cNvSpPr>
          <p:nvPr>
            <p:ph type="body" sz="quarter" idx="20"/>
          </p:nvPr>
        </p:nvSpPr>
        <p:spPr>
          <a:xfrm>
            <a:off x="6353175" y="2066925"/>
            <a:ext cx="5482654" cy="3722688"/>
          </a:xfrm>
        </p:spPr>
        <p:txBody>
          <a:bodyPr/>
          <a:lstStyle/>
          <a:p>
            <a:pPr>
              <a:buClr>
                <a:srgbClr val="93C23D"/>
              </a:buClr>
            </a:pPr>
            <a:r>
              <a:rPr lang="en-US" sz="2800" dirty="0"/>
              <a:t>Studies by psychologists have shown that the negotiator making the first offer is likely to sway the discussion in their favour. First offers tend to serve as powerful anchors. </a:t>
            </a:r>
          </a:p>
          <a:p>
            <a:pPr marL="342900" indent="-342900">
              <a:buClr>
                <a:srgbClr val="6D6A3A"/>
              </a:buClr>
              <a:buFont typeface="Wingdings" panose="05000000000000000000" pitchFamily="2" charset="2"/>
              <a:buChar char="ü"/>
            </a:pPr>
            <a:r>
              <a:rPr lang="en-US" sz="2800" dirty="0"/>
              <a:t>Consider making the first offer to get the sale moving.</a:t>
            </a:r>
            <a:endParaRPr lang="en-GB" sz="2800" dirty="0"/>
          </a:p>
          <a:p>
            <a:endParaRPr lang="en-GB" dirty="0"/>
          </a:p>
        </p:txBody>
      </p:sp>
      <p:pic>
        <p:nvPicPr>
          <p:cNvPr id="8" name="Picture 7" descr="Harvesting root vegetables">
            <a:extLst>
              <a:ext uri="{FF2B5EF4-FFF2-40B4-BE49-F238E27FC236}">
                <a16:creationId xmlns:a16="http://schemas.microsoft.com/office/drawing/2014/main" id="{38FA7C4C-E1A7-1A98-8BA7-5836D15A56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1454"/>
          <a:stretch/>
        </p:blipFill>
        <p:spPr>
          <a:xfrm>
            <a:off x="1113031" y="1896090"/>
            <a:ext cx="3134473" cy="3050895"/>
          </a:xfrm>
          <a:prstGeom prst="rect">
            <a:avLst/>
          </a:prstGeom>
        </p:spPr>
      </p:pic>
      <p:sp>
        <p:nvSpPr>
          <p:cNvPr id="9" name="TextBox 8">
            <a:extLst>
              <a:ext uri="{FF2B5EF4-FFF2-40B4-BE49-F238E27FC236}">
                <a16:creationId xmlns:a16="http://schemas.microsoft.com/office/drawing/2014/main" id="{B5EA69E0-D3AC-E8B6-62D7-48200BCE10E2}"/>
              </a:ext>
            </a:extLst>
          </p:cNvPr>
          <p:cNvSpPr txBox="1"/>
          <p:nvPr/>
        </p:nvSpPr>
        <p:spPr>
          <a:xfrm>
            <a:off x="1113032" y="1010646"/>
            <a:ext cx="3028308" cy="830997"/>
          </a:xfrm>
          <a:prstGeom prst="rect">
            <a:avLst/>
          </a:prstGeom>
          <a:noFill/>
        </p:spPr>
        <p:txBody>
          <a:bodyPr wrap="square" rtlCol="0">
            <a:spAutoFit/>
          </a:bodyPr>
          <a:lstStyle/>
          <a:p>
            <a:r>
              <a:rPr lang="en-IE" sz="2400"/>
              <a:t>Dangle that carrot so to speak </a:t>
            </a:r>
            <a:r>
              <a:rPr lang="en-IE" sz="2400">
                <a:sym typeface="Wingdings" panose="05000000000000000000" pitchFamily="2" charset="2"/>
              </a:rPr>
              <a:t></a:t>
            </a:r>
            <a:endParaRPr lang="en-IE" sz="2400"/>
          </a:p>
        </p:txBody>
      </p:sp>
      <p:sp>
        <p:nvSpPr>
          <p:cNvPr id="10" name="TextBox 9">
            <a:extLst>
              <a:ext uri="{FF2B5EF4-FFF2-40B4-BE49-F238E27FC236}">
                <a16:creationId xmlns:a16="http://schemas.microsoft.com/office/drawing/2014/main" id="{371AA61D-EA91-62D0-8396-18FEB3A8F57E}"/>
              </a:ext>
            </a:extLst>
          </p:cNvPr>
          <p:cNvSpPr txBox="1"/>
          <p:nvPr/>
        </p:nvSpPr>
        <p:spPr>
          <a:xfrm>
            <a:off x="10986944" y="5983386"/>
            <a:ext cx="889982" cy="307777"/>
          </a:xfrm>
          <a:prstGeom prst="rect">
            <a:avLst/>
          </a:prstGeom>
          <a:noFill/>
        </p:spPr>
        <p:txBody>
          <a:bodyPr wrap="square" rtlCol="0">
            <a:spAutoFit/>
          </a:bodyPr>
          <a:lstStyle/>
          <a:p>
            <a:r>
              <a:rPr lang="en-US" sz="1400">
                <a:hlinkClick r:id="rId3"/>
              </a:rPr>
              <a:t>Source</a:t>
            </a:r>
            <a:endParaRPr lang="en-GB"/>
          </a:p>
        </p:txBody>
      </p:sp>
    </p:spTree>
    <p:extLst>
      <p:ext uri="{BB962C8B-B14F-4D97-AF65-F5344CB8AC3E}">
        <p14:creationId xmlns:p14="http://schemas.microsoft.com/office/powerpoint/2010/main" val="807215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0E49DE-5EC2-A2E8-D456-6696D3446F24}"/>
              </a:ext>
            </a:extLst>
          </p:cNvPr>
          <p:cNvSpPr>
            <a:spLocks noGrp="1"/>
          </p:cNvSpPr>
          <p:nvPr>
            <p:ph type="body" sz="quarter" idx="24"/>
          </p:nvPr>
        </p:nvSpPr>
        <p:spPr/>
        <p:txBody>
          <a:bodyPr/>
          <a:lstStyle/>
          <a:p>
            <a:r>
              <a:rPr lang="en-IE" b="1"/>
              <a:t>3</a:t>
            </a:r>
          </a:p>
        </p:txBody>
      </p:sp>
      <p:sp>
        <p:nvSpPr>
          <p:cNvPr id="5" name="Text Placeholder 2">
            <a:extLst>
              <a:ext uri="{FF2B5EF4-FFF2-40B4-BE49-F238E27FC236}">
                <a16:creationId xmlns:a16="http://schemas.microsoft.com/office/drawing/2014/main" id="{8E9556EE-D0D5-E3AC-CBA7-C682DD43DED1}"/>
              </a:ext>
            </a:extLst>
          </p:cNvPr>
          <p:cNvSpPr>
            <a:spLocks noGrp="1"/>
          </p:cNvSpPr>
          <p:nvPr>
            <p:ph type="body" sz="quarter" idx="22"/>
          </p:nvPr>
        </p:nvSpPr>
        <p:spPr>
          <a:xfrm>
            <a:off x="6353299" y="492268"/>
            <a:ext cx="5159375" cy="857250"/>
          </a:xfrm>
        </p:spPr>
        <p:txBody>
          <a:bodyPr>
            <a:noAutofit/>
          </a:bodyPr>
          <a:lstStyle/>
          <a:p>
            <a:r>
              <a:rPr lang="en-US" sz="4800"/>
              <a:t>Apply the power of silence</a:t>
            </a:r>
            <a:endParaRPr lang="en-GB" sz="4800"/>
          </a:p>
        </p:txBody>
      </p:sp>
      <p:sp>
        <p:nvSpPr>
          <p:cNvPr id="6" name="Text Placeholder 1">
            <a:extLst>
              <a:ext uri="{FF2B5EF4-FFF2-40B4-BE49-F238E27FC236}">
                <a16:creationId xmlns:a16="http://schemas.microsoft.com/office/drawing/2014/main" id="{925D925D-0BBC-D200-C577-BFA95D3D3882}"/>
              </a:ext>
            </a:extLst>
          </p:cNvPr>
          <p:cNvSpPr>
            <a:spLocks noGrp="1"/>
          </p:cNvSpPr>
          <p:nvPr>
            <p:ph type="body" sz="quarter" idx="20"/>
          </p:nvPr>
        </p:nvSpPr>
        <p:spPr>
          <a:xfrm>
            <a:off x="5937818" y="1933361"/>
            <a:ext cx="6134318" cy="3722688"/>
          </a:xfrm>
        </p:spPr>
        <p:txBody>
          <a:bodyPr/>
          <a:lstStyle/>
          <a:p>
            <a:pPr>
              <a:buClr>
                <a:srgbClr val="93C23D"/>
              </a:buClr>
            </a:pPr>
            <a:r>
              <a:rPr lang="en-GB" sz="2800" dirty="0"/>
              <a:t>In sales, as in any discussion, we tend to rush in to fill awkward silences</a:t>
            </a:r>
          </a:p>
          <a:p>
            <a:pPr marL="342900" indent="-342900">
              <a:buClr>
                <a:srgbClr val="6D6A3A"/>
              </a:buClr>
              <a:buFont typeface="Wingdings" panose="05000000000000000000" pitchFamily="2" charset="2"/>
              <a:buChar char="ü"/>
            </a:pPr>
            <a:r>
              <a:rPr lang="en-GB" sz="2800" dirty="0"/>
              <a:t>After your counterpart speaks, allow a few moments of silence to settle, this gives you time to fully absorb what was just said. “Silence gives you the ability to dampen your instincts for self-advocacy and amplify your instinct to listen,” according to Harvard Business School Professor </a:t>
            </a:r>
            <a:r>
              <a:rPr lang="en-GB" sz="2800" dirty="0" err="1"/>
              <a:t>Guhan</a:t>
            </a:r>
            <a:r>
              <a:rPr lang="en-GB" sz="2800" dirty="0"/>
              <a:t> Subramanian</a:t>
            </a:r>
          </a:p>
        </p:txBody>
      </p:sp>
      <p:sp>
        <p:nvSpPr>
          <p:cNvPr id="7" name="TextBox 6">
            <a:extLst>
              <a:ext uri="{FF2B5EF4-FFF2-40B4-BE49-F238E27FC236}">
                <a16:creationId xmlns:a16="http://schemas.microsoft.com/office/drawing/2014/main" id="{B85AB8EC-CD78-F0E4-DCCC-76399B50C6F2}"/>
              </a:ext>
            </a:extLst>
          </p:cNvPr>
          <p:cNvSpPr txBox="1"/>
          <p:nvPr/>
        </p:nvSpPr>
        <p:spPr>
          <a:xfrm>
            <a:off x="10986944" y="5983386"/>
            <a:ext cx="889982" cy="307777"/>
          </a:xfrm>
          <a:prstGeom prst="rect">
            <a:avLst/>
          </a:prstGeom>
          <a:noFill/>
        </p:spPr>
        <p:txBody>
          <a:bodyPr wrap="square" rtlCol="0">
            <a:spAutoFit/>
          </a:bodyPr>
          <a:lstStyle/>
          <a:p>
            <a:r>
              <a:rPr lang="en-US" sz="1400">
                <a:hlinkClick r:id="rId2"/>
              </a:rPr>
              <a:t>Source</a:t>
            </a:r>
            <a:endParaRPr lang="en-GB"/>
          </a:p>
        </p:txBody>
      </p:sp>
      <p:pic>
        <p:nvPicPr>
          <p:cNvPr id="9" name="Picture 8" descr="Woman with finger on lips">
            <a:extLst>
              <a:ext uri="{FF2B5EF4-FFF2-40B4-BE49-F238E27FC236}">
                <a16:creationId xmlns:a16="http://schemas.microsoft.com/office/drawing/2014/main" id="{A3F2FA4D-E28A-4380-E6F1-5B17DAF345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434" r="13659"/>
          <a:stretch/>
        </p:blipFill>
        <p:spPr>
          <a:xfrm>
            <a:off x="1100475" y="1936553"/>
            <a:ext cx="3040791" cy="2984894"/>
          </a:xfrm>
          <a:prstGeom prst="rect">
            <a:avLst/>
          </a:prstGeom>
        </p:spPr>
      </p:pic>
      <p:sp>
        <p:nvSpPr>
          <p:cNvPr id="10" name="TextBox 9">
            <a:extLst>
              <a:ext uri="{FF2B5EF4-FFF2-40B4-BE49-F238E27FC236}">
                <a16:creationId xmlns:a16="http://schemas.microsoft.com/office/drawing/2014/main" id="{509A91C3-8943-1BAE-1FEC-93A7DED3A033}"/>
              </a:ext>
            </a:extLst>
          </p:cNvPr>
          <p:cNvSpPr txBox="1"/>
          <p:nvPr/>
        </p:nvSpPr>
        <p:spPr>
          <a:xfrm>
            <a:off x="1050635" y="1019086"/>
            <a:ext cx="3140469" cy="830997"/>
          </a:xfrm>
          <a:prstGeom prst="rect">
            <a:avLst/>
          </a:prstGeom>
          <a:noFill/>
        </p:spPr>
        <p:txBody>
          <a:bodyPr wrap="square" rtlCol="0">
            <a:spAutoFit/>
          </a:bodyPr>
          <a:lstStyle/>
          <a:p>
            <a:r>
              <a:rPr lang="en-IE" sz="2400"/>
              <a:t>Silence can be more powerful than a protest</a:t>
            </a:r>
          </a:p>
        </p:txBody>
      </p:sp>
    </p:spTree>
    <p:extLst>
      <p:ext uri="{BB962C8B-B14F-4D97-AF65-F5344CB8AC3E}">
        <p14:creationId xmlns:p14="http://schemas.microsoft.com/office/powerpoint/2010/main" val="583440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CB40E6-F0F2-B8F6-A273-A2DD9153C941}"/>
              </a:ext>
            </a:extLst>
          </p:cNvPr>
          <p:cNvSpPr>
            <a:spLocks noGrp="1"/>
          </p:cNvSpPr>
          <p:nvPr>
            <p:ph type="body" sz="quarter" idx="24"/>
          </p:nvPr>
        </p:nvSpPr>
        <p:spPr/>
        <p:txBody>
          <a:bodyPr/>
          <a:lstStyle/>
          <a:p>
            <a:r>
              <a:rPr lang="en-IE" b="1"/>
              <a:t>4</a:t>
            </a:r>
          </a:p>
        </p:txBody>
      </p:sp>
      <p:sp>
        <p:nvSpPr>
          <p:cNvPr id="5" name="Text Placeholder 2">
            <a:extLst>
              <a:ext uri="{FF2B5EF4-FFF2-40B4-BE49-F238E27FC236}">
                <a16:creationId xmlns:a16="http://schemas.microsoft.com/office/drawing/2014/main" id="{8CDD0688-6655-CA92-58D5-8276FE2054FC}"/>
              </a:ext>
            </a:extLst>
          </p:cNvPr>
          <p:cNvSpPr>
            <a:spLocks noGrp="1"/>
          </p:cNvSpPr>
          <p:nvPr>
            <p:ph type="body" sz="quarter" idx="22"/>
          </p:nvPr>
        </p:nvSpPr>
        <p:spPr>
          <a:xfrm>
            <a:off x="6326188" y="708025"/>
            <a:ext cx="5159375" cy="857250"/>
          </a:xfrm>
        </p:spPr>
        <p:txBody>
          <a:bodyPr>
            <a:normAutofit/>
          </a:bodyPr>
          <a:lstStyle/>
          <a:p>
            <a:r>
              <a:rPr lang="en-US" sz="4800"/>
              <a:t>Ask for Advice</a:t>
            </a:r>
            <a:endParaRPr lang="en-GB" sz="4800"/>
          </a:p>
        </p:txBody>
      </p:sp>
      <p:sp>
        <p:nvSpPr>
          <p:cNvPr id="6" name="Text Placeholder 1">
            <a:extLst>
              <a:ext uri="{FF2B5EF4-FFF2-40B4-BE49-F238E27FC236}">
                <a16:creationId xmlns:a16="http://schemas.microsoft.com/office/drawing/2014/main" id="{01B46989-8F07-F4E4-F853-A60F05078D14}"/>
              </a:ext>
            </a:extLst>
          </p:cNvPr>
          <p:cNvSpPr>
            <a:spLocks noGrp="1"/>
          </p:cNvSpPr>
          <p:nvPr>
            <p:ph type="body" sz="quarter" idx="20"/>
          </p:nvPr>
        </p:nvSpPr>
        <p:spPr>
          <a:xfrm>
            <a:off x="6240159" y="1830619"/>
            <a:ext cx="5951841" cy="3722688"/>
          </a:xfrm>
        </p:spPr>
        <p:txBody>
          <a:bodyPr/>
          <a:lstStyle/>
          <a:p>
            <a:pPr>
              <a:buClr>
                <a:srgbClr val="93C23D"/>
              </a:buClr>
            </a:pPr>
            <a:r>
              <a:rPr lang="en-GB" sz="2800" dirty="0"/>
              <a:t>In a recent study,  buyers rated partners who asked them for advice to be more competent than those who didn’t ask for advice/ </a:t>
            </a:r>
          </a:p>
          <a:p>
            <a:pPr marL="342900" indent="-342900">
              <a:buClr>
                <a:srgbClr val="6D6A3A"/>
              </a:buClr>
              <a:buFont typeface="Wingdings" panose="05000000000000000000" pitchFamily="2" charset="2"/>
              <a:buChar char="ü"/>
            </a:pPr>
            <a:r>
              <a:rPr lang="en-GB" sz="2800" dirty="0"/>
              <a:t>When we ask for advice, we flatter the advisor and boost their self-confidence, the researchers found. So, consider taking opportunities to ask your counterpart for advice when you truly need it. </a:t>
            </a:r>
          </a:p>
        </p:txBody>
      </p:sp>
      <p:sp>
        <p:nvSpPr>
          <p:cNvPr id="7" name="TextBox 6">
            <a:extLst>
              <a:ext uri="{FF2B5EF4-FFF2-40B4-BE49-F238E27FC236}">
                <a16:creationId xmlns:a16="http://schemas.microsoft.com/office/drawing/2014/main" id="{505D1DC1-834D-D465-CED1-6435C6013F78}"/>
              </a:ext>
            </a:extLst>
          </p:cNvPr>
          <p:cNvSpPr txBox="1"/>
          <p:nvPr/>
        </p:nvSpPr>
        <p:spPr>
          <a:xfrm>
            <a:off x="10986944" y="5983386"/>
            <a:ext cx="889982" cy="307777"/>
          </a:xfrm>
          <a:prstGeom prst="rect">
            <a:avLst/>
          </a:prstGeom>
          <a:noFill/>
        </p:spPr>
        <p:txBody>
          <a:bodyPr wrap="square" rtlCol="0">
            <a:spAutoFit/>
          </a:bodyPr>
          <a:lstStyle/>
          <a:p>
            <a:r>
              <a:rPr lang="en-US" sz="1400">
                <a:hlinkClick r:id="rId2"/>
              </a:rPr>
              <a:t>Source</a:t>
            </a:r>
            <a:endParaRPr lang="en-GB"/>
          </a:p>
        </p:txBody>
      </p:sp>
      <p:sp>
        <p:nvSpPr>
          <p:cNvPr id="8" name="TextBox 7">
            <a:extLst>
              <a:ext uri="{FF2B5EF4-FFF2-40B4-BE49-F238E27FC236}">
                <a16:creationId xmlns:a16="http://schemas.microsoft.com/office/drawing/2014/main" id="{B3BB8218-5955-1903-6418-4D5B8DF4419B}"/>
              </a:ext>
            </a:extLst>
          </p:cNvPr>
          <p:cNvSpPr txBox="1"/>
          <p:nvPr/>
        </p:nvSpPr>
        <p:spPr>
          <a:xfrm>
            <a:off x="1113031" y="1010646"/>
            <a:ext cx="3029283" cy="1200329"/>
          </a:xfrm>
          <a:prstGeom prst="rect">
            <a:avLst/>
          </a:prstGeom>
          <a:noFill/>
        </p:spPr>
        <p:txBody>
          <a:bodyPr wrap="square" rtlCol="0">
            <a:spAutoFit/>
          </a:bodyPr>
          <a:lstStyle/>
          <a:p>
            <a:r>
              <a:rPr lang="en-IE" sz="2400"/>
              <a:t>You get advice and you strengthen your relationship- win </a:t>
            </a:r>
            <a:r>
              <a:rPr lang="en-IE" sz="2400" err="1"/>
              <a:t>win</a:t>
            </a:r>
            <a:r>
              <a:rPr lang="en-IE" sz="2400"/>
              <a:t>!</a:t>
            </a:r>
          </a:p>
        </p:txBody>
      </p:sp>
      <p:pic>
        <p:nvPicPr>
          <p:cNvPr id="10" name="Picture 9" descr="Yellow and blue symbols">
            <a:extLst>
              <a:ext uri="{FF2B5EF4-FFF2-40B4-BE49-F238E27FC236}">
                <a16:creationId xmlns:a16="http://schemas.microsoft.com/office/drawing/2014/main" id="{2BC4DEC0-EED8-838B-5A58-BC0EAE0655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732" t="10485" r="13923" b="6217"/>
          <a:stretch/>
        </p:blipFill>
        <p:spPr>
          <a:xfrm>
            <a:off x="1113032" y="2210975"/>
            <a:ext cx="3029283" cy="2669250"/>
          </a:xfrm>
          <a:prstGeom prst="rect">
            <a:avLst/>
          </a:prstGeom>
        </p:spPr>
      </p:pic>
    </p:spTree>
    <p:extLst>
      <p:ext uri="{BB962C8B-B14F-4D97-AF65-F5344CB8AC3E}">
        <p14:creationId xmlns:p14="http://schemas.microsoft.com/office/powerpoint/2010/main" val="22446379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3A683-39C7-404D-90C0-BA71A260CD3F}"/>
              </a:ext>
            </a:extLst>
          </p:cNvPr>
          <p:cNvSpPr>
            <a:spLocks noGrp="1"/>
          </p:cNvSpPr>
          <p:nvPr>
            <p:ph type="body" sz="quarter" idx="17"/>
          </p:nvPr>
        </p:nvSpPr>
        <p:spPr>
          <a:xfrm>
            <a:off x="4054870" y="4992755"/>
            <a:ext cx="4261610" cy="985135"/>
          </a:xfrm>
        </p:spPr>
        <p:txBody>
          <a:bodyPr>
            <a:normAutofit/>
          </a:bodyPr>
          <a:lstStyle/>
          <a:p>
            <a:r>
              <a:rPr lang="en-IE" sz="3100" dirty="0">
                <a:hlinkClick r:id="rId2"/>
              </a:rPr>
              <a:t>www.small-holders.eu</a:t>
            </a:r>
            <a:endParaRPr lang="en-IE" sz="3100" dirty="0"/>
          </a:p>
          <a:p>
            <a:endParaRPr lang="en-RU" dirty="0"/>
          </a:p>
        </p:txBody>
      </p:sp>
      <p:sp>
        <p:nvSpPr>
          <p:cNvPr id="6" name="Text Placeholder 5">
            <a:extLst>
              <a:ext uri="{FF2B5EF4-FFF2-40B4-BE49-F238E27FC236}">
                <a16:creationId xmlns:a16="http://schemas.microsoft.com/office/drawing/2014/main" id="{A88B656C-8CEC-E24F-8786-3C8EF05E8EF8}"/>
              </a:ext>
            </a:extLst>
          </p:cNvPr>
          <p:cNvSpPr>
            <a:spLocks noGrp="1"/>
          </p:cNvSpPr>
          <p:nvPr>
            <p:ph type="body" sz="quarter" idx="21"/>
          </p:nvPr>
        </p:nvSpPr>
        <p:spPr>
          <a:xfrm>
            <a:off x="570255" y="169028"/>
            <a:ext cx="6969231" cy="4478886"/>
          </a:xfrm>
        </p:spPr>
        <p:txBody>
          <a:bodyPr>
            <a:normAutofit/>
          </a:bodyPr>
          <a:lstStyle/>
          <a:p>
            <a:r>
              <a:rPr lang="en-IE" sz="4000" dirty="0"/>
              <a:t>Well done!!! </a:t>
            </a:r>
          </a:p>
          <a:p>
            <a:r>
              <a:rPr lang="en-IE" sz="2400" dirty="0"/>
              <a:t>You have just completed Module 5. We hope you benefitted from d</a:t>
            </a:r>
            <a:r>
              <a:rPr lang="en-GB" sz="2400" dirty="0" err="1"/>
              <a:t>eeper</a:t>
            </a:r>
            <a:r>
              <a:rPr lang="en-GB" sz="2400" dirty="0"/>
              <a:t> learning about the importance of your value proposition as the foundation for sales and creating good sales techniques in order to develop your smallholding as a viable enterprise.</a:t>
            </a:r>
          </a:p>
          <a:p>
            <a:r>
              <a:rPr lang="en-IE" sz="2400" dirty="0"/>
              <a:t>Now it is time for our final  Module 6,  where our learning focus moves to Technology &amp; Your Smallholder Business</a:t>
            </a:r>
            <a:r>
              <a:rPr lang="en-IE" sz="2400" b="1" dirty="0"/>
              <a:t>.</a:t>
            </a:r>
            <a:endParaRPr lang="en-IE" sz="2400" dirty="0"/>
          </a:p>
        </p:txBody>
      </p:sp>
    </p:spTree>
    <p:extLst>
      <p:ext uri="{BB962C8B-B14F-4D97-AF65-F5344CB8AC3E}">
        <p14:creationId xmlns:p14="http://schemas.microsoft.com/office/powerpoint/2010/main" val="114442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an buying flowers at nursery">
            <a:extLst>
              <a:ext uri="{FF2B5EF4-FFF2-40B4-BE49-F238E27FC236}">
                <a16:creationId xmlns:a16="http://schemas.microsoft.com/office/drawing/2014/main" id="{D24FE1AB-F014-8854-CE12-B79E3237C07A}"/>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6003" r="26623"/>
          <a:stretch/>
        </p:blipFill>
        <p:spPr>
          <a:xfrm>
            <a:off x="7340026" y="0"/>
            <a:ext cx="4851974" cy="6858000"/>
          </a:xfrm>
        </p:spPr>
      </p:pic>
      <p:sp>
        <p:nvSpPr>
          <p:cNvPr id="3" name="Text Placeholder 2">
            <a:extLst>
              <a:ext uri="{FF2B5EF4-FFF2-40B4-BE49-F238E27FC236}">
                <a16:creationId xmlns:a16="http://schemas.microsoft.com/office/drawing/2014/main" id="{0E769697-BFBF-18F2-6241-D4B8B952E6BC}"/>
              </a:ext>
            </a:extLst>
          </p:cNvPr>
          <p:cNvSpPr>
            <a:spLocks noGrp="1"/>
          </p:cNvSpPr>
          <p:nvPr>
            <p:ph type="body" sz="quarter" idx="16"/>
          </p:nvPr>
        </p:nvSpPr>
        <p:spPr>
          <a:xfrm>
            <a:off x="447065" y="1989704"/>
            <a:ext cx="6482545" cy="4038015"/>
          </a:xfrm>
        </p:spPr>
        <p:txBody>
          <a:bodyPr/>
          <a:lstStyle/>
          <a:p>
            <a:pPr algn="l"/>
            <a:r>
              <a:rPr lang="en-US" b="0" i="0" dirty="0">
                <a:effectLst/>
                <a:latin typeface="proxima-nova"/>
              </a:rPr>
              <a:t>Always start from </a:t>
            </a:r>
            <a:r>
              <a:rPr lang="en-US" dirty="0">
                <a:latin typeface="proxima-nova"/>
              </a:rPr>
              <a:t>the </a:t>
            </a:r>
            <a:r>
              <a:rPr lang="en-US" b="0" i="0" dirty="0">
                <a:effectLst/>
                <a:latin typeface="proxima-nova"/>
              </a:rPr>
              <a:t>perspective of your customer. You probably started your farm business because it was something you had a passion for. The things that get you excited aren’t necessarily the things that get your customers excited, though. </a:t>
            </a:r>
          </a:p>
          <a:p>
            <a:pPr algn="l"/>
            <a:r>
              <a:rPr lang="en-US" dirty="0">
                <a:latin typeface="proxima-nova"/>
              </a:rPr>
              <a:t>As we learnt in Module 2, t</a:t>
            </a:r>
            <a:r>
              <a:rPr lang="en-US" b="0" i="0" dirty="0">
                <a:effectLst/>
                <a:latin typeface="proxima-nova"/>
              </a:rPr>
              <a:t>he first thing you need to do is </a:t>
            </a:r>
            <a:r>
              <a:rPr lang="en-US" b="1" i="0" dirty="0">
                <a:effectLst/>
                <a:latin typeface="proxima-nova"/>
              </a:rPr>
              <a:t>identify your ideal customer</a:t>
            </a:r>
            <a:r>
              <a:rPr lang="en-US" b="0" i="0" dirty="0">
                <a:effectLst/>
                <a:latin typeface="proxima-nova"/>
              </a:rPr>
              <a:t>. </a:t>
            </a:r>
            <a:r>
              <a:rPr lang="en-US" dirty="0">
                <a:latin typeface="proxima-nova"/>
              </a:rPr>
              <a:t>And </a:t>
            </a:r>
            <a:r>
              <a:rPr lang="en-US" b="0" i="0" dirty="0">
                <a:effectLst/>
                <a:latin typeface="proxima-nova"/>
              </a:rPr>
              <a:t>keep in mind that your customer might not be the end user. You might be selling organic produce and your customer is a restaurant chef, but the end user is a diner in that restaurant. It’s important to understand </a:t>
            </a:r>
            <a:r>
              <a:rPr lang="en-US" dirty="0">
                <a:latin typeface="proxima-nova"/>
              </a:rPr>
              <a:t>this</a:t>
            </a:r>
            <a:r>
              <a:rPr lang="en-US" b="0" i="0" dirty="0">
                <a:effectLst/>
                <a:latin typeface="proxima-nova"/>
              </a:rPr>
              <a:t> frame of reference.</a:t>
            </a:r>
          </a:p>
          <a:p>
            <a:endParaRPr lang="en-IE" dirty="0"/>
          </a:p>
        </p:txBody>
      </p:sp>
      <p:sp>
        <p:nvSpPr>
          <p:cNvPr id="4" name="Text Placeholder 3">
            <a:extLst>
              <a:ext uri="{FF2B5EF4-FFF2-40B4-BE49-F238E27FC236}">
                <a16:creationId xmlns:a16="http://schemas.microsoft.com/office/drawing/2014/main" id="{2A2541BC-D74A-E177-492D-39B730D0184C}"/>
              </a:ext>
            </a:extLst>
          </p:cNvPr>
          <p:cNvSpPr>
            <a:spLocks noGrp="1"/>
          </p:cNvSpPr>
          <p:nvPr>
            <p:ph type="body" sz="quarter" idx="18"/>
          </p:nvPr>
        </p:nvSpPr>
        <p:spPr/>
        <p:txBody>
          <a:bodyPr anchor="ctr"/>
          <a:lstStyle/>
          <a:p>
            <a:r>
              <a:rPr lang="en-IE"/>
              <a:t>Where do you start?</a:t>
            </a:r>
          </a:p>
        </p:txBody>
      </p:sp>
    </p:spTree>
    <p:extLst>
      <p:ext uri="{BB962C8B-B14F-4D97-AF65-F5344CB8AC3E}">
        <p14:creationId xmlns:p14="http://schemas.microsoft.com/office/powerpoint/2010/main" val="2640360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1970E7-F003-1D7D-1AD6-51B6A5323FBC}"/>
              </a:ext>
            </a:extLst>
          </p:cNvPr>
          <p:cNvSpPr>
            <a:spLocks noGrp="1"/>
          </p:cNvSpPr>
          <p:nvPr>
            <p:ph type="body" sz="quarter" idx="18"/>
          </p:nvPr>
        </p:nvSpPr>
        <p:spPr>
          <a:xfrm>
            <a:off x="759125" y="1757011"/>
            <a:ext cx="10985809" cy="3856390"/>
          </a:xfrm>
        </p:spPr>
        <p:txBody>
          <a:bodyPr>
            <a:normAutofit/>
          </a:bodyPr>
          <a:lstStyle/>
          <a:p>
            <a:r>
              <a:rPr lang="en-US" b="1"/>
              <a:t>Former Harvard marketing professor </a:t>
            </a:r>
            <a:r>
              <a:rPr lang="en-US" b="1">
                <a:hlinkClick r:id="rId2"/>
              </a:rPr>
              <a:t>Theodore Levitt </a:t>
            </a:r>
            <a:r>
              <a:rPr lang="en-US" b="1"/>
              <a:t>said:</a:t>
            </a:r>
          </a:p>
          <a:p>
            <a:r>
              <a:rPr lang="en-US" b="1" i="1"/>
              <a:t>“People don’t want to buy a quarter-inch drill. They want a quarter-inch hole.”</a:t>
            </a:r>
            <a:endParaRPr lang="en-US" sz="900" b="1"/>
          </a:p>
          <a:p>
            <a:r>
              <a:rPr lang="en-US"/>
              <a:t>Closing sales is about winning customers. You do that when they’ve decided you are the best one to fill their need. </a:t>
            </a:r>
            <a:endParaRPr lang="en-US" sz="800"/>
          </a:p>
        </p:txBody>
      </p:sp>
      <p:sp>
        <p:nvSpPr>
          <p:cNvPr id="3" name="Text Placeholder 2">
            <a:extLst>
              <a:ext uri="{FF2B5EF4-FFF2-40B4-BE49-F238E27FC236}">
                <a16:creationId xmlns:a16="http://schemas.microsoft.com/office/drawing/2014/main" id="{0D39429C-DA75-9B32-18C9-26C46F45EC46}"/>
              </a:ext>
            </a:extLst>
          </p:cNvPr>
          <p:cNvSpPr>
            <a:spLocks noGrp="1"/>
          </p:cNvSpPr>
          <p:nvPr>
            <p:ph type="body" sz="quarter" idx="16"/>
          </p:nvPr>
        </p:nvSpPr>
        <p:spPr>
          <a:xfrm>
            <a:off x="559202" y="248382"/>
            <a:ext cx="11297875" cy="580518"/>
          </a:xfrm>
        </p:spPr>
        <p:txBody>
          <a:bodyPr/>
          <a:lstStyle/>
          <a:p>
            <a:r>
              <a:rPr lang="en-US" sz="3600" b="1" dirty="0">
                <a:solidFill>
                  <a:srgbClr val="A23B23"/>
                </a:solidFill>
              </a:rPr>
              <a:t>STEP 1</a:t>
            </a:r>
            <a:r>
              <a:rPr lang="en-US" sz="3600" b="1" dirty="0"/>
              <a:t>: </a:t>
            </a:r>
            <a:r>
              <a:rPr lang="en-US" sz="3600" dirty="0"/>
              <a:t>IDENTIFY YOUR OPPORTUNITY / IDENTIFY THE CUSTOMER’S PROBLEM</a:t>
            </a:r>
          </a:p>
          <a:p>
            <a:endParaRPr lang="en-IE" sz="3600" dirty="0"/>
          </a:p>
        </p:txBody>
      </p:sp>
      <p:sp>
        <p:nvSpPr>
          <p:cNvPr id="4" name="Speech Bubble: Rectangle with Corners Rounded 3">
            <a:extLst>
              <a:ext uri="{FF2B5EF4-FFF2-40B4-BE49-F238E27FC236}">
                <a16:creationId xmlns:a16="http://schemas.microsoft.com/office/drawing/2014/main" id="{44F0F26A-4985-E1C4-DFCB-B550203A812F}"/>
              </a:ext>
            </a:extLst>
          </p:cNvPr>
          <p:cNvSpPr/>
          <p:nvPr/>
        </p:nvSpPr>
        <p:spPr>
          <a:xfrm>
            <a:off x="95739" y="3135086"/>
            <a:ext cx="4003988" cy="1539909"/>
          </a:xfrm>
          <a:prstGeom prst="wedgeRoundRectCallout">
            <a:avLst>
              <a:gd name="adj1" fmla="val 57370"/>
              <a:gd name="adj2" fmla="val -56645"/>
              <a:gd name="adj3" fmla="val 16667"/>
            </a:avLst>
          </a:prstGeom>
          <a:solidFill>
            <a:srgbClr val="BAAD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rgbClr val="404F2F"/>
                </a:solidFill>
                <a:effectLst/>
              </a:rPr>
              <a:t>Value propositions are one of the most important conversion factors. A great value proposition could be the difference between losing a sale — and closing it.</a:t>
            </a:r>
            <a:endParaRPr lang="en-IE" sz="2000" dirty="0">
              <a:solidFill>
                <a:srgbClr val="404F2F"/>
              </a:solidFill>
            </a:endParaRPr>
          </a:p>
        </p:txBody>
      </p:sp>
      <p:sp>
        <p:nvSpPr>
          <p:cNvPr id="6" name="TextBox 5">
            <a:extLst>
              <a:ext uri="{FF2B5EF4-FFF2-40B4-BE49-F238E27FC236}">
                <a16:creationId xmlns:a16="http://schemas.microsoft.com/office/drawing/2014/main" id="{9408559B-D1A1-3CC5-B166-D0AB19B6CE70}"/>
              </a:ext>
            </a:extLst>
          </p:cNvPr>
          <p:cNvSpPr txBox="1"/>
          <p:nvPr/>
        </p:nvSpPr>
        <p:spPr>
          <a:xfrm>
            <a:off x="4369135" y="3429000"/>
            <a:ext cx="7727125" cy="3046988"/>
          </a:xfrm>
          <a:prstGeom prst="rect">
            <a:avLst/>
          </a:prstGeom>
          <a:noFill/>
        </p:spPr>
        <p:txBody>
          <a:bodyPr wrap="square">
            <a:spAutoFit/>
          </a:bodyPr>
          <a:lstStyle/>
          <a:p>
            <a:r>
              <a:rPr lang="en-US" sz="2400" dirty="0">
                <a:solidFill>
                  <a:srgbClr val="60220F"/>
                </a:solidFill>
              </a:rPr>
              <a:t>Let’s say you have a vineyard/winery and 66% or more of sales come from on-site purchases. This tells you people aren’t buying convenience or even wine, they’re buying an experience in visiting your premises and making their choice. The value this business delivers is experiential (See Module 4),  you are providing a place for friends to connect while relaxing and enjoying a glass of wine. This is the opportunity and the solution to the customers ‘problem’!</a:t>
            </a:r>
            <a:endParaRPr lang="en-IE" sz="2400" dirty="0">
              <a:solidFill>
                <a:srgbClr val="60220F"/>
              </a:solidFill>
            </a:endParaRPr>
          </a:p>
        </p:txBody>
      </p:sp>
    </p:spTree>
    <p:extLst>
      <p:ext uri="{BB962C8B-B14F-4D97-AF65-F5344CB8AC3E}">
        <p14:creationId xmlns:p14="http://schemas.microsoft.com/office/powerpoint/2010/main" val="4198298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EDB495-9A66-E700-119F-D17E8D239E05}"/>
              </a:ext>
            </a:extLst>
          </p:cNvPr>
          <p:cNvSpPr>
            <a:spLocks noGrp="1"/>
          </p:cNvSpPr>
          <p:nvPr>
            <p:ph type="body" sz="quarter" idx="18"/>
          </p:nvPr>
        </p:nvSpPr>
        <p:spPr>
          <a:xfrm>
            <a:off x="447058" y="1597672"/>
            <a:ext cx="11297875" cy="1753940"/>
          </a:xfrm>
        </p:spPr>
        <p:txBody>
          <a:bodyPr/>
          <a:lstStyle/>
          <a:p>
            <a:r>
              <a:rPr lang="en-US" dirty="0"/>
              <a:t>There is a difference between features and benefits. Features are specific attributes of your business. </a:t>
            </a:r>
            <a:r>
              <a:rPr lang="en-US" b="1" dirty="0"/>
              <a:t>Benefits are WHY they matter. </a:t>
            </a:r>
          </a:p>
          <a:p>
            <a:r>
              <a:rPr lang="en-US" dirty="0"/>
              <a:t>The benefits are the value you provide or the way you solve your customer's problem. They connect on an emotional level…Remember: sell the hole, not the drill.</a:t>
            </a:r>
            <a:endParaRPr lang="en-IE" dirty="0"/>
          </a:p>
        </p:txBody>
      </p:sp>
      <p:sp>
        <p:nvSpPr>
          <p:cNvPr id="3" name="Text Placeholder 2">
            <a:extLst>
              <a:ext uri="{FF2B5EF4-FFF2-40B4-BE49-F238E27FC236}">
                <a16:creationId xmlns:a16="http://schemas.microsoft.com/office/drawing/2014/main" id="{A91F9807-EDC1-9679-AF5F-34E853794ED0}"/>
              </a:ext>
            </a:extLst>
          </p:cNvPr>
          <p:cNvSpPr>
            <a:spLocks noGrp="1"/>
          </p:cNvSpPr>
          <p:nvPr>
            <p:ph type="body" sz="quarter" idx="16"/>
          </p:nvPr>
        </p:nvSpPr>
        <p:spPr>
          <a:xfrm>
            <a:off x="447059" y="441202"/>
            <a:ext cx="11297875" cy="580518"/>
          </a:xfrm>
        </p:spPr>
        <p:txBody>
          <a:bodyPr/>
          <a:lstStyle/>
          <a:p>
            <a:r>
              <a:rPr lang="en-US" sz="3600" b="1" dirty="0">
                <a:solidFill>
                  <a:srgbClr val="A23B23"/>
                </a:solidFill>
              </a:rPr>
              <a:t>STEP 2</a:t>
            </a:r>
            <a:r>
              <a:rPr lang="en-US" sz="3600" b="1" dirty="0"/>
              <a:t>: </a:t>
            </a:r>
            <a:r>
              <a:rPr lang="en-US" sz="3600" dirty="0"/>
              <a:t>MAKE A LIST OF THE BENEFITS YOU OFFER</a:t>
            </a:r>
            <a:endParaRPr lang="en-IE" sz="3600" dirty="0"/>
          </a:p>
        </p:txBody>
      </p:sp>
      <p:sp>
        <p:nvSpPr>
          <p:cNvPr id="7" name="TextBox 6">
            <a:extLst>
              <a:ext uri="{FF2B5EF4-FFF2-40B4-BE49-F238E27FC236}">
                <a16:creationId xmlns:a16="http://schemas.microsoft.com/office/drawing/2014/main" id="{2A64704F-F65F-0AD1-F500-F24BEFF4DA9D}"/>
              </a:ext>
            </a:extLst>
          </p:cNvPr>
          <p:cNvSpPr txBox="1"/>
          <p:nvPr/>
        </p:nvSpPr>
        <p:spPr>
          <a:xfrm>
            <a:off x="1639017" y="3433155"/>
            <a:ext cx="10403457" cy="461665"/>
          </a:xfrm>
          <a:prstGeom prst="rect">
            <a:avLst/>
          </a:prstGeom>
          <a:noFill/>
        </p:spPr>
        <p:txBody>
          <a:bodyPr wrap="square">
            <a:spAutoFit/>
          </a:bodyPr>
          <a:lstStyle/>
          <a:p>
            <a:r>
              <a:rPr lang="en-US" sz="2400" b="1">
                <a:solidFill>
                  <a:srgbClr val="60220F"/>
                </a:solidFill>
              </a:rPr>
              <a:t>L</a:t>
            </a:r>
            <a:r>
              <a:rPr lang="en-US" sz="2400" b="1" i="0">
                <a:solidFill>
                  <a:srgbClr val="60220F"/>
                </a:solidFill>
                <a:effectLst/>
              </a:rPr>
              <a:t>et's consider some more practical examples of features versus benefits:</a:t>
            </a:r>
          </a:p>
        </p:txBody>
      </p:sp>
      <p:sp>
        <p:nvSpPr>
          <p:cNvPr id="9" name="Speech Bubble: Rectangle 8">
            <a:extLst>
              <a:ext uri="{FF2B5EF4-FFF2-40B4-BE49-F238E27FC236}">
                <a16:creationId xmlns:a16="http://schemas.microsoft.com/office/drawing/2014/main" id="{D2B554F3-7F6C-57F4-7928-00CA3533E313}"/>
              </a:ext>
            </a:extLst>
          </p:cNvPr>
          <p:cNvSpPr/>
          <p:nvPr/>
        </p:nvSpPr>
        <p:spPr>
          <a:xfrm>
            <a:off x="8436634" y="4217929"/>
            <a:ext cx="3308300" cy="2138109"/>
          </a:xfrm>
          <a:prstGeom prst="wedgeRectCallout">
            <a:avLst>
              <a:gd name="adj1" fmla="val -51080"/>
              <a:gd name="adj2" fmla="val -653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0" dirty="0">
                <a:solidFill>
                  <a:srgbClr val="A23B23"/>
                </a:solidFill>
                <a:effectLst/>
              </a:rPr>
              <a:t>3. Agriculture Tourism</a:t>
            </a:r>
            <a:br>
              <a:rPr lang="en-US" b="0" i="0" dirty="0">
                <a:solidFill>
                  <a:srgbClr val="60220F"/>
                </a:solidFill>
                <a:effectLst/>
              </a:rPr>
            </a:br>
            <a:r>
              <a:rPr lang="en-US" b="1" i="1" dirty="0">
                <a:solidFill>
                  <a:srgbClr val="60220F"/>
                </a:solidFill>
                <a:effectLst/>
              </a:rPr>
              <a:t>Feature:</a:t>
            </a:r>
            <a:r>
              <a:rPr lang="en-US" b="1" i="0" dirty="0">
                <a:solidFill>
                  <a:srgbClr val="60220F"/>
                </a:solidFill>
                <a:effectLst/>
              </a:rPr>
              <a:t> </a:t>
            </a:r>
            <a:r>
              <a:rPr lang="en-US" b="0" i="0" dirty="0">
                <a:solidFill>
                  <a:srgbClr val="60220F"/>
                </a:solidFill>
                <a:effectLst/>
              </a:rPr>
              <a:t>Curriculum-based farm field trips</a:t>
            </a:r>
            <a:br>
              <a:rPr lang="en-US" b="0" i="0" dirty="0">
                <a:solidFill>
                  <a:srgbClr val="60220F"/>
                </a:solidFill>
                <a:effectLst/>
              </a:rPr>
            </a:br>
            <a:r>
              <a:rPr lang="en-US" b="1" i="1" dirty="0">
                <a:solidFill>
                  <a:srgbClr val="60220F"/>
                </a:solidFill>
                <a:effectLst/>
              </a:rPr>
              <a:t>Benefit:</a:t>
            </a:r>
            <a:r>
              <a:rPr lang="en-US" b="1" i="0" dirty="0">
                <a:solidFill>
                  <a:srgbClr val="60220F"/>
                </a:solidFill>
                <a:effectLst/>
              </a:rPr>
              <a:t> </a:t>
            </a:r>
            <a:r>
              <a:rPr lang="en-US" b="0" i="0" dirty="0">
                <a:solidFill>
                  <a:srgbClr val="60220F"/>
                </a:solidFill>
                <a:effectLst/>
              </a:rPr>
              <a:t>Engaging learning experience tied to classroom objectives</a:t>
            </a:r>
            <a:endParaRPr lang="en-IE" dirty="0"/>
          </a:p>
        </p:txBody>
      </p:sp>
      <p:sp>
        <p:nvSpPr>
          <p:cNvPr id="16" name="Speech Bubble: Rectangle 15">
            <a:extLst>
              <a:ext uri="{FF2B5EF4-FFF2-40B4-BE49-F238E27FC236}">
                <a16:creationId xmlns:a16="http://schemas.microsoft.com/office/drawing/2014/main" id="{34742731-656E-0ABB-BCFF-F85F0ED9A19B}"/>
              </a:ext>
            </a:extLst>
          </p:cNvPr>
          <p:cNvSpPr/>
          <p:nvPr/>
        </p:nvSpPr>
        <p:spPr>
          <a:xfrm>
            <a:off x="2027208" y="4185755"/>
            <a:ext cx="2501660" cy="1736631"/>
          </a:xfrm>
          <a:prstGeom prst="wedgeRectCallout">
            <a:avLst>
              <a:gd name="adj1" fmla="val 53305"/>
              <a:gd name="adj2" fmla="val -665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i="0" dirty="0">
                <a:solidFill>
                  <a:srgbClr val="A23B23"/>
                </a:solidFill>
                <a:effectLst/>
              </a:rPr>
              <a:t>1. </a:t>
            </a:r>
            <a:r>
              <a:rPr lang="en-US" b="1" dirty="0">
                <a:solidFill>
                  <a:srgbClr val="A23B23"/>
                </a:solidFill>
              </a:rPr>
              <a:t>Box scheme</a:t>
            </a:r>
            <a:br>
              <a:rPr lang="en-US" b="0" i="0" dirty="0">
                <a:solidFill>
                  <a:srgbClr val="60220F"/>
                </a:solidFill>
                <a:effectLst/>
              </a:rPr>
            </a:br>
            <a:r>
              <a:rPr lang="en-US" b="1" i="1" dirty="0">
                <a:solidFill>
                  <a:srgbClr val="60220F"/>
                </a:solidFill>
                <a:effectLst/>
              </a:rPr>
              <a:t>Feature:</a:t>
            </a:r>
            <a:r>
              <a:rPr lang="en-US" b="1" i="0" dirty="0">
                <a:solidFill>
                  <a:srgbClr val="60220F"/>
                </a:solidFill>
                <a:effectLst/>
              </a:rPr>
              <a:t> </a:t>
            </a:r>
            <a:r>
              <a:rPr lang="en-US" b="0" i="0" dirty="0">
                <a:solidFill>
                  <a:srgbClr val="60220F"/>
                </a:solidFill>
                <a:effectLst/>
              </a:rPr>
              <a:t>26-week </a:t>
            </a:r>
            <a:r>
              <a:rPr lang="en-US" dirty="0">
                <a:solidFill>
                  <a:srgbClr val="60220F"/>
                </a:solidFill>
              </a:rPr>
              <a:t>s</a:t>
            </a:r>
            <a:r>
              <a:rPr lang="en-US" b="0" i="0" dirty="0">
                <a:solidFill>
                  <a:srgbClr val="60220F"/>
                </a:solidFill>
                <a:effectLst/>
              </a:rPr>
              <a:t>ubscription to a box scheme </a:t>
            </a:r>
            <a:br>
              <a:rPr lang="en-US" b="0" i="0" dirty="0">
                <a:solidFill>
                  <a:srgbClr val="60220F"/>
                </a:solidFill>
                <a:effectLst/>
              </a:rPr>
            </a:br>
            <a:r>
              <a:rPr lang="en-US" b="1" i="1" dirty="0">
                <a:solidFill>
                  <a:srgbClr val="60220F"/>
                </a:solidFill>
                <a:effectLst/>
              </a:rPr>
              <a:t>Benefit: </a:t>
            </a:r>
            <a:r>
              <a:rPr lang="en-US" b="0" i="0" dirty="0">
                <a:solidFill>
                  <a:srgbClr val="60220F"/>
                </a:solidFill>
                <a:effectLst/>
              </a:rPr>
              <a:t>Enjoy fresh, seasonal produce</a:t>
            </a:r>
          </a:p>
        </p:txBody>
      </p:sp>
      <p:sp>
        <p:nvSpPr>
          <p:cNvPr id="17" name="Speech Bubble: Rectangle 16">
            <a:extLst>
              <a:ext uri="{FF2B5EF4-FFF2-40B4-BE49-F238E27FC236}">
                <a16:creationId xmlns:a16="http://schemas.microsoft.com/office/drawing/2014/main" id="{4CACCAC3-645D-3BB6-39FF-EE6AEBEE1DEB}"/>
              </a:ext>
            </a:extLst>
          </p:cNvPr>
          <p:cNvSpPr/>
          <p:nvPr/>
        </p:nvSpPr>
        <p:spPr>
          <a:xfrm>
            <a:off x="4873925" y="4470772"/>
            <a:ext cx="3217652" cy="1753940"/>
          </a:xfrm>
          <a:prstGeom prst="wedgeRectCallout">
            <a:avLst>
              <a:gd name="adj1" fmla="val -20029"/>
              <a:gd name="adj2" fmla="val -820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i="0" dirty="0">
                <a:solidFill>
                  <a:srgbClr val="A23B23"/>
                </a:solidFill>
                <a:effectLst/>
              </a:rPr>
              <a:t>2. Rustic Wedding Venue</a:t>
            </a:r>
            <a:br>
              <a:rPr lang="en-US" b="0" i="0" dirty="0">
                <a:solidFill>
                  <a:srgbClr val="60220F"/>
                </a:solidFill>
                <a:effectLst/>
              </a:rPr>
            </a:br>
            <a:r>
              <a:rPr lang="en-US" b="1" i="1" dirty="0">
                <a:solidFill>
                  <a:srgbClr val="60220F"/>
                </a:solidFill>
                <a:effectLst/>
              </a:rPr>
              <a:t>Feature: </a:t>
            </a:r>
            <a:r>
              <a:rPr lang="en-US" dirty="0">
                <a:solidFill>
                  <a:srgbClr val="60220F"/>
                </a:solidFill>
              </a:rPr>
              <a:t>2</a:t>
            </a:r>
            <a:r>
              <a:rPr lang="en-US" b="0" i="0" dirty="0">
                <a:solidFill>
                  <a:srgbClr val="60220F"/>
                </a:solidFill>
                <a:effectLst/>
              </a:rPr>
              <a:t>0-acre Rural Farm</a:t>
            </a:r>
            <a:br>
              <a:rPr lang="en-US" b="0" i="0" dirty="0">
                <a:solidFill>
                  <a:srgbClr val="60220F"/>
                </a:solidFill>
                <a:effectLst/>
              </a:rPr>
            </a:br>
            <a:r>
              <a:rPr lang="en-US" b="1" i="1" dirty="0">
                <a:solidFill>
                  <a:srgbClr val="60220F"/>
                </a:solidFill>
                <a:effectLst/>
              </a:rPr>
              <a:t>Benefit: </a:t>
            </a:r>
            <a:r>
              <a:rPr lang="en-US" b="0" i="0" dirty="0">
                <a:solidFill>
                  <a:srgbClr val="60220F"/>
                </a:solidFill>
                <a:effectLst/>
              </a:rPr>
              <a:t>Private setting for your wedding</a:t>
            </a:r>
          </a:p>
        </p:txBody>
      </p:sp>
    </p:spTree>
    <p:extLst>
      <p:ext uri="{BB962C8B-B14F-4D97-AF65-F5344CB8AC3E}">
        <p14:creationId xmlns:p14="http://schemas.microsoft.com/office/powerpoint/2010/main" val="4246364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771B7F-5C6F-7534-7863-8EAD2FCF9DEA}"/>
              </a:ext>
            </a:extLst>
          </p:cNvPr>
          <p:cNvSpPr>
            <a:spLocks noGrp="1"/>
          </p:cNvSpPr>
          <p:nvPr>
            <p:ph type="body" sz="quarter" idx="18"/>
          </p:nvPr>
        </p:nvSpPr>
        <p:spPr>
          <a:xfrm>
            <a:off x="302600" y="1653494"/>
            <a:ext cx="11586790" cy="1417510"/>
          </a:xfrm>
        </p:spPr>
        <p:txBody>
          <a:bodyPr>
            <a:normAutofit/>
          </a:bodyPr>
          <a:lstStyle/>
          <a:p>
            <a:r>
              <a:rPr lang="en-US" dirty="0"/>
              <a:t>We live in a world where people are pressed for time. They want answers. They want things simple. Don’t expect them to understand how you’re different unless you tell them.</a:t>
            </a:r>
          </a:p>
          <a:p>
            <a:r>
              <a:rPr lang="en-US" sz="3000" b="1" dirty="0"/>
              <a:t>There’s a reason you stand out.</a:t>
            </a:r>
          </a:p>
          <a:p>
            <a:endParaRPr lang="en-IE" b="1" dirty="0"/>
          </a:p>
        </p:txBody>
      </p:sp>
      <p:sp>
        <p:nvSpPr>
          <p:cNvPr id="3" name="Text Placeholder 2">
            <a:extLst>
              <a:ext uri="{FF2B5EF4-FFF2-40B4-BE49-F238E27FC236}">
                <a16:creationId xmlns:a16="http://schemas.microsoft.com/office/drawing/2014/main" id="{52C18E88-97E3-A961-C702-4F14A587F0EC}"/>
              </a:ext>
            </a:extLst>
          </p:cNvPr>
          <p:cNvSpPr>
            <a:spLocks noGrp="1"/>
          </p:cNvSpPr>
          <p:nvPr>
            <p:ph type="body" sz="quarter" idx="16"/>
          </p:nvPr>
        </p:nvSpPr>
        <p:spPr>
          <a:xfrm>
            <a:off x="447058" y="441202"/>
            <a:ext cx="11297875" cy="580518"/>
          </a:xfrm>
        </p:spPr>
        <p:txBody>
          <a:bodyPr/>
          <a:lstStyle/>
          <a:p>
            <a:r>
              <a:rPr lang="en-IE" sz="3600" b="1" dirty="0">
                <a:solidFill>
                  <a:srgbClr val="A23B23"/>
                </a:solidFill>
              </a:rPr>
              <a:t>STEP 3: </a:t>
            </a:r>
            <a:r>
              <a:rPr lang="en-IE" sz="3600" dirty="0"/>
              <a:t>DIFFERENTIATE</a:t>
            </a:r>
          </a:p>
        </p:txBody>
      </p:sp>
      <p:sp>
        <p:nvSpPr>
          <p:cNvPr id="5" name="TextBox 4">
            <a:extLst>
              <a:ext uri="{FF2B5EF4-FFF2-40B4-BE49-F238E27FC236}">
                <a16:creationId xmlns:a16="http://schemas.microsoft.com/office/drawing/2014/main" id="{D0390910-1468-D24C-8009-AD7D4026D04B}"/>
              </a:ext>
            </a:extLst>
          </p:cNvPr>
          <p:cNvSpPr txBox="1"/>
          <p:nvPr/>
        </p:nvSpPr>
        <p:spPr>
          <a:xfrm>
            <a:off x="2564201" y="2994191"/>
            <a:ext cx="8842109" cy="3046988"/>
          </a:xfrm>
          <a:prstGeom prst="rect">
            <a:avLst/>
          </a:prstGeom>
          <a:noFill/>
        </p:spPr>
        <p:txBody>
          <a:bodyPr wrap="square">
            <a:spAutoFit/>
          </a:bodyPr>
          <a:lstStyle/>
          <a:p>
            <a:pPr algn="l"/>
            <a:r>
              <a:rPr lang="en-US" sz="2400" b="1" i="0" dirty="0">
                <a:solidFill>
                  <a:srgbClr val="A23B23"/>
                </a:solidFill>
                <a:effectLst/>
              </a:rPr>
              <a:t>Some common differentiating factors are:</a:t>
            </a:r>
          </a:p>
          <a:p>
            <a:pPr marL="342900" indent="-342900" algn="l">
              <a:buFont typeface="Arial" panose="020B0604020202020204" pitchFamily="34" charset="0"/>
              <a:buChar char="•"/>
            </a:pPr>
            <a:r>
              <a:rPr lang="en-US" sz="2400" b="0" i="0" dirty="0">
                <a:solidFill>
                  <a:srgbClr val="60220F"/>
                </a:solidFill>
                <a:effectLst/>
              </a:rPr>
              <a:t>Best quality - you offer something better than your competitors</a:t>
            </a:r>
          </a:p>
          <a:p>
            <a:pPr marL="342900" indent="-342900" algn="l">
              <a:buFont typeface="Arial" panose="020B0604020202020204" pitchFamily="34" charset="0"/>
              <a:buChar char="•"/>
            </a:pPr>
            <a:r>
              <a:rPr lang="en-US" sz="2400" b="0" i="0" dirty="0">
                <a:solidFill>
                  <a:srgbClr val="60220F"/>
                </a:solidFill>
                <a:effectLst/>
              </a:rPr>
              <a:t>Best value - this doesn't always mean least expensive, but rather offering a better </a:t>
            </a:r>
            <a:r>
              <a:rPr lang="en-US" sz="2400" dirty="0">
                <a:solidFill>
                  <a:srgbClr val="60220F"/>
                </a:solidFill>
              </a:rPr>
              <a:t>value in the big picture</a:t>
            </a:r>
            <a:endParaRPr lang="en-US" sz="2400" b="0" i="0" dirty="0">
              <a:solidFill>
                <a:srgbClr val="60220F"/>
              </a:solidFill>
              <a:effectLst/>
            </a:endParaRPr>
          </a:p>
          <a:p>
            <a:pPr marL="342900" indent="-342900" algn="l">
              <a:buFont typeface="Arial" panose="020B0604020202020204" pitchFamily="34" charset="0"/>
              <a:buChar char="•"/>
            </a:pPr>
            <a:r>
              <a:rPr lang="en-US" sz="2400" b="0" i="0" dirty="0">
                <a:solidFill>
                  <a:srgbClr val="60220F"/>
                </a:solidFill>
                <a:effectLst/>
              </a:rPr>
              <a:t>Scarcity - you offer something that's unique or hard to find</a:t>
            </a:r>
          </a:p>
          <a:p>
            <a:pPr marL="342900" indent="-342900" algn="l">
              <a:buFont typeface="Arial" panose="020B0604020202020204" pitchFamily="34" charset="0"/>
              <a:buChar char="•"/>
            </a:pPr>
            <a:r>
              <a:rPr lang="en-US" sz="2400" b="0" i="0" dirty="0">
                <a:solidFill>
                  <a:srgbClr val="60220F"/>
                </a:solidFill>
                <a:effectLst/>
              </a:rPr>
              <a:t>Luxury - you offer something that people don't need but they want to satisfy themselves</a:t>
            </a:r>
          </a:p>
          <a:p>
            <a:pPr marL="342900" indent="-342900" algn="l">
              <a:buFont typeface="Arial" panose="020B0604020202020204" pitchFamily="34" charset="0"/>
              <a:buChar char="•"/>
            </a:pPr>
            <a:r>
              <a:rPr lang="en-US" sz="2400" b="0" i="0" dirty="0">
                <a:solidFill>
                  <a:srgbClr val="60220F"/>
                </a:solidFill>
                <a:effectLst/>
              </a:rPr>
              <a:t>Necessity - you offer something people need and can't do without</a:t>
            </a:r>
          </a:p>
        </p:txBody>
      </p:sp>
    </p:spTree>
    <p:extLst>
      <p:ext uri="{BB962C8B-B14F-4D97-AF65-F5344CB8AC3E}">
        <p14:creationId xmlns:p14="http://schemas.microsoft.com/office/powerpoint/2010/main" val="4021660965"/>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BBDD27-5CB2-41CB-ADFA-CFAF575D88D5}">
  <ds:schemaRefs>
    <ds:schemaRef ds:uri="67dd3286-db87-444e-8dd1-4849b974cac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5194EF3-1C1E-4AFC-8BC1-A1E3637C4DB2}">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A5B8C8-62CD-4082-88F9-10B7F29B36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TotalTime>
  <Words>4522</Words>
  <Application>Microsoft Office PowerPoint</Application>
  <PresentationFormat>Widescreen</PresentationFormat>
  <Paragraphs>340</Paragraphs>
  <Slides>54</Slides>
  <Notes>1</Notes>
  <HiddenSlides>0</HiddenSlides>
  <MMClips>1</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54</vt:i4>
      </vt:variant>
    </vt:vector>
  </HeadingPairs>
  <TitlesOfParts>
    <vt:vector size="66" baseType="lpstr">
      <vt:lpstr>Arial</vt:lpstr>
      <vt:lpstr>Calibri</vt:lpstr>
      <vt:lpstr>Calibri Light</vt:lpstr>
      <vt:lpstr>Montserrat Light</vt:lpstr>
      <vt:lpstr>proxima-nova</vt:lpstr>
      <vt:lpstr>Quattrocento Sans</vt:lpstr>
      <vt:lpstr>Segoe UI</vt:lpstr>
      <vt:lpstr>Times New Roman</vt:lpstr>
      <vt:lpstr>Wingdings</vt:lpstr>
      <vt:lpstr>Office Theme</vt:lpstr>
      <vt:lpstr>1_Office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canice euei</cp:lastModifiedBy>
  <cp:revision>8</cp:revision>
  <dcterms:created xsi:type="dcterms:W3CDTF">2019-11-20T14:08:21Z</dcterms:created>
  <dcterms:modified xsi:type="dcterms:W3CDTF">2022-11-28T12:16:31Z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