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75"/>
  </p:notesMasterIdLst>
  <p:sldIdLst>
    <p:sldId id="275" r:id="rId4"/>
    <p:sldId id="343" r:id="rId5"/>
    <p:sldId id="347" r:id="rId6"/>
    <p:sldId id="393" r:id="rId7"/>
    <p:sldId id="4352" r:id="rId8"/>
    <p:sldId id="395" r:id="rId9"/>
    <p:sldId id="394" r:id="rId10"/>
    <p:sldId id="389" r:id="rId11"/>
    <p:sldId id="390" r:id="rId12"/>
    <p:sldId id="396" r:id="rId13"/>
    <p:sldId id="397" r:id="rId14"/>
    <p:sldId id="398" r:id="rId15"/>
    <p:sldId id="4384" r:id="rId16"/>
    <p:sldId id="4376" r:id="rId17"/>
    <p:sldId id="4386" r:id="rId18"/>
    <p:sldId id="4609" r:id="rId19"/>
    <p:sldId id="4607" r:id="rId20"/>
    <p:sldId id="4388" r:id="rId21"/>
    <p:sldId id="4387" r:id="rId22"/>
    <p:sldId id="372" r:id="rId23"/>
    <p:sldId id="4598" r:id="rId24"/>
    <p:sldId id="4601" r:id="rId25"/>
    <p:sldId id="4599" r:id="rId26"/>
    <p:sldId id="4600" r:id="rId27"/>
    <p:sldId id="4602" r:id="rId28"/>
    <p:sldId id="4603" r:id="rId29"/>
    <p:sldId id="4604" r:id="rId30"/>
    <p:sldId id="4605" r:id="rId31"/>
    <p:sldId id="4597" r:id="rId32"/>
    <p:sldId id="4596" r:id="rId33"/>
    <p:sldId id="4595" r:id="rId34"/>
    <p:sldId id="4594" r:id="rId35"/>
    <p:sldId id="4606" r:id="rId36"/>
    <p:sldId id="4610" r:id="rId37"/>
    <p:sldId id="4611" r:id="rId38"/>
    <p:sldId id="4612" r:id="rId39"/>
    <p:sldId id="4385" r:id="rId40"/>
    <p:sldId id="399" r:id="rId41"/>
    <p:sldId id="375" r:id="rId42"/>
    <p:sldId id="377" r:id="rId43"/>
    <p:sldId id="366" r:id="rId44"/>
    <p:sldId id="403" r:id="rId45"/>
    <p:sldId id="401" r:id="rId46"/>
    <p:sldId id="4358" r:id="rId47"/>
    <p:sldId id="376" r:id="rId48"/>
    <p:sldId id="404" r:id="rId49"/>
    <p:sldId id="4361" r:id="rId50"/>
    <p:sldId id="4362" r:id="rId51"/>
    <p:sldId id="4613" r:id="rId52"/>
    <p:sldId id="4614" r:id="rId53"/>
    <p:sldId id="4615" r:id="rId54"/>
    <p:sldId id="4616" r:id="rId55"/>
    <p:sldId id="4617" r:id="rId56"/>
    <p:sldId id="4618" r:id="rId57"/>
    <p:sldId id="4619" r:id="rId58"/>
    <p:sldId id="4620" r:id="rId59"/>
    <p:sldId id="4621" r:id="rId60"/>
    <p:sldId id="378" r:id="rId61"/>
    <p:sldId id="4353" r:id="rId62"/>
    <p:sldId id="4374" r:id="rId63"/>
    <p:sldId id="373" r:id="rId64"/>
    <p:sldId id="4373" r:id="rId65"/>
    <p:sldId id="4372" r:id="rId66"/>
    <p:sldId id="4377" r:id="rId67"/>
    <p:sldId id="4378" r:id="rId68"/>
    <p:sldId id="4379" r:id="rId69"/>
    <p:sldId id="4380" r:id="rId70"/>
    <p:sldId id="4375" r:id="rId71"/>
    <p:sldId id="4381" r:id="rId72"/>
    <p:sldId id="4382" r:id="rId73"/>
    <p:sldId id="37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 id="{3A646A2A-5463-31BB-24B8-887E45DDAF69}" name="Orla Casey" initials="OC" userId="S::orla@momentumconsulting.ie::ee9f56f0-43a2-47ae-a5b8-d4a7d2f5cec3" providerId="AD"/>
  <p188:author id="{C7261AD0-5118-2137-2306-1371611AF153}" name="Grace Roche" initials="GR" userId="S::grace@momentumconsulting.ie::c3ac51be-f92c-4033-864a-2a381cf01f60" providerId="AD"/>
  <p188:author id="{A6E311D4-25E8-F2DD-AF9A-C3A73481D750}" name="Paula Whyte" initials="PW" userId="d5c41e6a024c80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220F"/>
    <a:srgbClr val="A23B23"/>
    <a:srgbClr val="6D6A3A"/>
    <a:srgbClr val="E3E2DB"/>
    <a:srgbClr val="404F2F"/>
    <a:srgbClr val="0675AD"/>
    <a:srgbClr val="8D5B98"/>
    <a:srgbClr val="F9A169"/>
    <a:srgbClr val="E7F3F9"/>
    <a:srgbClr val="7AB5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77"/>
    <p:restoredTop sz="94729"/>
  </p:normalViewPr>
  <p:slideViewPr>
    <p:cSldViewPr snapToGrid="0" snapToObjects="1">
      <p:cViewPr varScale="1">
        <p:scale>
          <a:sx n="78" d="100"/>
          <a:sy n="78" d="100"/>
        </p:scale>
        <p:origin x="42" y="13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microsoft.com/office/2018/10/relationships/authors" Target="author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dirty="0">
                <a:solidFill>
                  <a:srgbClr val="E3E2DB"/>
                </a:solidFill>
                <a:effectLst/>
                <a:latin typeface="+mn-lt"/>
                <a:ea typeface="+mn-ea"/>
                <a:cs typeface="+mn-cs"/>
                <a:sym typeface="Quattrocento Sans"/>
              </a:rPr>
              <a:t>Sustainable Smallholders EU</a:t>
            </a:r>
            <a:endParaRPr lang="en-IE" sz="4000" b="1" i="0" u="none" strike="noStrike" kern="1200" baseline="0" dirty="0">
              <a:solidFill>
                <a:srgbClr val="E3E2DB"/>
              </a:solidFill>
              <a:effectLst/>
              <a:latin typeface="+mn-lt"/>
              <a:ea typeface="+mn-ea"/>
              <a:cs typeface="+mn-cs"/>
              <a:sym typeface="Quattrocento Sans"/>
            </a:endParaRPr>
          </a:p>
          <a:p>
            <a:pPr fontAlgn="base"/>
            <a:r>
              <a:rPr lang="en-IE" sz="4400" b="0" i="0" u="none" strike="noStrike" kern="1200" baseline="0" dirty="0">
                <a:solidFill>
                  <a:srgbClr val="E3E2DB"/>
                </a:solidFill>
                <a:effectLst/>
                <a:latin typeface="+mn-lt"/>
                <a:ea typeface="+mn-ea"/>
                <a:cs typeface="+mn-cs"/>
                <a:sym typeface="Quattrocento Sans"/>
              </a:rPr>
              <a:t>FONT TYPEFACE &amp; SIZE</a:t>
            </a:r>
            <a:endParaRPr lang="en-IE" sz="3600" baseline="0" dirty="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E3E2DB"/>
                </a:solidFill>
                <a:effectLst/>
                <a:latin typeface="+mn-lt"/>
                <a:ea typeface="+mn-ea"/>
                <a:cs typeface="+mn-cs"/>
              </a:rPr>
              <a:t>PLEASE</a:t>
            </a:r>
            <a:r>
              <a:rPr lang="en-IE" sz="3000" b="0" i="0" u="none" strike="noStrike" kern="1200" baseline="0" dirty="0">
                <a:solidFill>
                  <a:srgbClr val="E3E2DB"/>
                </a:solidFill>
                <a:effectLst/>
                <a:latin typeface="+mn-lt"/>
                <a:ea typeface="+mn-ea"/>
                <a:cs typeface="+mn-cs"/>
              </a:rPr>
              <a:t> ENSURE TO KEEP FONTS AS PER THE LAYOUT</a:t>
            </a:r>
            <a:endParaRPr lang="en-IE" sz="3000" b="0" i="0" u="none" strike="noStrike" kern="1200" dirty="0">
              <a:solidFill>
                <a:srgbClr val="E3E2DB"/>
              </a:solidFill>
              <a:effectLst/>
              <a:latin typeface="+mn-lt"/>
              <a:ea typeface="+mn-ea"/>
              <a:cs typeface="+mn-cs"/>
            </a:endParaRPr>
          </a:p>
          <a:p>
            <a:pPr fontAlgn="base"/>
            <a:endParaRPr lang="en-IE" sz="3000" b="0" i="0" u="none" strike="noStrike" kern="1200" dirty="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E3E2DB"/>
                </a:solidFill>
                <a:effectLst/>
                <a:latin typeface="+mn-lt"/>
                <a:ea typeface="+mn-ea"/>
                <a:cs typeface="+mn-cs"/>
              </a:rPr>
              <a:t>48 point </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Divider</a:t>
            </a:r>
            <a:r>
              <a:rPr lang="en-IE" sz="3000" b="0" i="0" u="none" strike="noStrike" kern="1200" baseline="0" dirty="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36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30 point</a:t>
            </a:r>
            <a:r>
              <a:rPr lang="en-IE" sz="3000" b="0" i="0" u="none" strike="noStrike" kern="1200" baseline="0" dirty="0">
                <a:solidFill>
                  <a:srgbClr val="E3E2DB"/>
                </a:solidFill>
                <a:effectLst/>
                <a:latin typeface="+mn-lt"/>
                <a:ea typeface="+mn-ea"/>
                <a:cs typeface="+mn-cs"/>
              </a:rPr>
              <a:t>  -  </a:t>
            </a:r>
            <a:r>
              <a:rPr lang="en-IE" sz="3000" b="0" i="0" u="none" strike="noStrike" kern="1200" dirty="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	</a:t>
            </a:r>
            <a:r>
              <a:rPr lang="en-IE" sz="3000" b="0" i="0" u="none" strike="noStrike" kern="1200" baseline="0" dirty="0">
                <a:solidFill>
                  <a:srgbClr val="E3E2DB"/>
                </a:solidFill>
                <a:effectLst/>
                <a:latin typeface="+mn-lt"/>
                <a:ea typeface="+mn-ea"/>
                <a:cs typeface="+mn-cs"/>
              </a:rPr>
              <a:t>       </a:t>
            </a:r>
            <a:r>
              <a:rPr lang="en-IE" sz="3000" b="0" i="0" u="none" strike="noStrike" kern="1200" dirty="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E3E2DB"/>
                </a:solidFill>
                <a:effectLst/>
                <a:latin typeface="+mn-lt"/>
                <a:ea typeface="+mn-ea"/>
                <a:cs typeface="+mn-cs"/>
              </a:rPr>
              <a:t>24 point</a:t>
            </a:r>
            <a:r>
              <a:rPr lang="en-IE" sz="3000" b="0" i="0" u="none" strike="noStrike" kern="1200" baseline="0" dirty="0">
                <a:solidFill>
                  <a:srgbClr val="E3E2DB"/>
                </a:solidFill>
                <a:effectLst/>
                <a:latin typeface="+mn-lt"/>
                <a:ea typeface="+mn-ea"/>
                <a:cs typeface="+mn-cs"/>
              </a:rPr>
              <a:t>  -  </a:t>
            </a:r>
            <a:r>
              <a:rPr lang="en-IE" sz="3000" b="0" i="0" u="none" strike="noStrike" kern="1200" baseline="0" dirty="0">
                <a:solidFill>
                  <a:srgbClr val="E3E2DB"/>
                </a:solidFill>
                <a:effectLst/>
                <a:latin typeface="+mn-lt"/>
                <a:ea typeface="Quattrocento Sans"/>
                <a:cs typeface="Quattrocento Sans"/>
                <a:sym typeface="Quattrocento Sans"/>
              </a:rPr>
              <a:t>Main </a:t>
            </a:r>
            <a:r>
              <a:rPr lang="en-IE" sz="3000" b="0" i="0" u="none" strike="noStrike" kern="1200" dirty="0">
                <a:solidFill>
                  <a:srgbClr val="E3E2DB"/>
                </a:solidFill>
                <a:effectLst/>
                <a:latin typeface="+mn-lt"/>
                <a:ea typeface="+mn-ea"/>
                <a:cs typeface="+mn-cs"/>
              </a:rPr>
              <a:t>Text Body </a:t>
            </a:r>
            <a:endParaRPr lang="en-US" sz="3000" dirty="0">
              <a:solidFill>
                <a:srgbClr val="E3E2DB"/>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E3E2DB"/>
                </a:solidFill>
                <a:effectLst/>
                <a:latin typeface="+mn-lt"/>
                <a:ea typeface="+mn-ea"/>
                <a:cs typeface="+mn-cs"/>
                <a:sym typeface="Quattrocento Sans"/>
              </a:rPr>
              <a:t>Teach Digital </a:t>
            </a:r>
            <a:r>
              <a:rPr lang="en-IE" sz="2400" b="0" i="0" u="none" strike="noStrike" kern="1200" baseline="0" dirty="0">
                <a:solidFill>
                  <a:srgbClr val="E3E2DB"/>
                </a:solidFill>
                <a:effectLst/>
                <a:latin typeface="+mn-lt"/>
                <a:ea typeface="+mn-ea"/>
                <a:cs typeface="+mn-cs"/>
                <a:sym typeface="Quattrocento Sans"/>
              </a:rPr>
              <a:t>PowerPoint is</a:t>
            </a:r>
            <a:r>
              <a:rPr lang="is-IS" sz="2400" b="0" i="0" u="none" strike="noStrike" kern="1200" baseline="0" dirty="0">
                <a:solidFill>
                  <a:srgbClr val="E3E2DB"/>
                </a:solidFill>
                <a:effectLst/>
                <a:latin typeface="+mn-lt"/>
                <a:ea typeface="+mn-ea"/>
                <a:cs typeface="+mn-cs"/>
                <a:sym typeface="Quattrocento Sans"/>
              </a:rPr>
              <a:t>….</a:t>
            </a:r>
            <a:endParaRPr lang="en-IE" sz="2400" b="0" i="0" u="none" strike="noStrike" kern="1200" baseline="0" dirty="0">
              <a:solidFill>
                <a:srgbClr val="E3E2DB"/>
              </a:solidFill>
              <a:effectLst/>
              <a:latin typeface="+mn-lt"/>
              <a:ea typeface="+mn-ea"/>
              <a:cs typeface="+mn-cs"/>
              <a:sym typeface="Quattrocento Sans"/>
            </a:endParaRPr>
          </a:p>
          <a:p>
            <a:pPr fontAlgn="base"/>
            <a:endParaRPr lang="en-IE" sz="2400" b="0" i="0" u="none" strike="noStrike" kern="1200" baseline="0" dirty="0">
              <a:solidFill>
                <a:srgbClr val="E3E2DB"/>
              </a:solidFill>
              <a:effectLst/>
              <a:latin typeface="+mn-lt"/>
              <a:ea typeface="+mn-ea"/>
              <a:cs typeface="+mn-cs"/>
              <a:sym typeface="Quattrocento Sans"/>
            </a:endParaRPr>
          </a:p>
          <a:p>
            <a:pPr fontAlgn="base"/>
            <a:r>
              <a:rPr lang="en-IE" sz="3600" b="1" i="1" baseline="0" dirty="0">
                <a:solidFill>
                  <a:srgbClr val="E3E2DB"/>
                </a:solidFill>
                <a:latin typeface="+mn-lt"/>
                <a:ea typeface="Quattrocento Sans"/>
                <a:cs typeface="Quattrocento Sans"/>
                <a:sym typeface="Quattrocento Sans"/>
              </a:rPr>
              <a:t>Calibri</a:t>
            </a:r>
            <a:endParaRPr lang="en-IE" sz="3600" baseline="0" dirty="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dirty="0"/>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dirty="0"/>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rgbClr val="E3E2DB"/>
                </a:solidFill>
                <a:latin typeface="+mn-lt"/>
                <a:ea typeface="Quattrocento Sans"/>
                <a:cs typeface="Quattrocento Sans"/>
                <a:sym typeface="Quattrocento Sans"/>
              </a:rPr>
              <a:t>ICONS</a:t>
            </a:r>
            <a:r>
              <a:rPr lang="en-IE" sz="3600" baseline="0" dirty="0">
                <a:solidFill>
                  <a:srgbClr val="E3E2DB"/>
                </a:solidFill>
                <a:latin typeface="+mn-lt"/>
                <a:ea typeface="Quattrocento Sans"/>
                <a:cs typeface="Quattrocento Sans"/>
                <a:sym typeface="Quattrocento Sans"/>
              </a:rPr>
              <a:t> WHICH CAN BE USED WITHIN THE </a:t>
            </a:r>
            <a:r>
              <a:rPr lang="en-IE" sz="3000" b="1" baseline="0" dirty="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dirty="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dirty="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rgbClr val="E3E2DB"/>
                </a:solidFill>
                <a:latin typeface="+mn-lt"/>
                <a:ea typeface="Quattrocento Sans"/>
                <a:cs typeface="Quattrocento Sans"/>
                <a:sym typeface="Quattrocento Sans"/>
              </a:rPr>
              <a:t>Resize them without losing quality.</a:t>
            </a:r>
            <a:r>
              <a:rPr lang="en-IE" sz="2400" i="1" baseline="0" dirty="0">
                <a:solidFill>
                  <a:srgbClr val="E3E2DB"/>
                </a:solidFill>
                <a:latin typeface="+mn-lt"/>
                <a:ea typeface="Quattrocento Sans"/>
                <a:cs typeface="Quattrocento Sans"/>
                <a:sym typeface="Quattrocento Sans"/>
              </a:rPr>
              <a:t> </a:t>
            </a:r>
            <a:r>
              <a:rPr lang="en-IE" sz="2400" i="1" dirty="0">
                <a:solidFill>
                  <a:srgbClr val="E3E2DB"/>
                </a:solidFill>
                <a:latin typeface="+mn-lt"/>
                <a:ea typeface="Quattrocento Sans"/>
                <a:cs typeface="Quattrocento Sans"/>
                <a:sym typeface="Quattrocento Sans"/>
              </a:rPr>
              <a:t> Change line colour, width and style.</a:t>
            </a:r>
            <a:r>
              <a:rPr lang="en-IE" sz="2400" i="1" baseline="0" dirty="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rgbClr val="E3E2DB"/>
                </a:solidFill>
                <a:effectLst/>
                <a:latin typeface="+mn-lt"/>
                <a:ea typeface="+mn-ea"/>
                <a:cs typeface="+mn-cs"/>
              </a:rPr>
              <a:t>*** </a:t>
            </a:r>
            <a:r>
              <a:rPr lang="en-IE" sz="2400" b="1" kern="1200" dirty="0">
                <a:solidFill>
                  <a:srgbClr val="E3E2DB"/>
                </a:solidFill>
                <a:effectLst/>
                <a:latin typeface="+mn-lt"/>
                <a:ea typeface="+mn-ea"/>
                <a:cs typeface="+mn-cs"/>
              </a:rPr>
              <a:t>PLEASE DELETE THIS INSTRUCTION SLIDE BEFORE PRESENTING FINAL PRESENTATION </a:t>
            </a:r>
            <a:r>
              <a:rPr lang="en-IE" sz="2400" kern="1200" dirty="0">
                <a:solidFill>
                  <a:srgbClr val="E3E2DB"/>
                </a:solidFill>
                <a:effectLst/>
                <a:latin typeface="+mn-lt"/>
                <a:ea typeface="+mn-ea"/>
                <a:cs typeface="+mn-cs"/>
              </a:rPr>
              <a:t>*** </a:t>
            </a:r>
            <a:endParaRPr lang="en-US" sz="2400" kern="1200" dirty="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dirty="0"/>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20702" y="1530030"/>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dirty="0"/>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252106"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a:stretch>
            <a:fillRect/>
          </a:stretch>
        </p:blipFill>
        <p:spPr>
          <a:xfrm>
            <a:off x="252106" y="2052889"/>
            <a:ext cx="1723877" cy="1773131"/>
          </a:xfrm>
          <a:prstGeom prst="rect">
            <a:avLst/>
          </a:prstGeom>
        </p:spPr>
      </p:pic>
      <p:pic>
        <p:nvPicPr>
          <p:cNvPr id="24" name="Picture 23">
            <a:extLst>
              <a:ext uri="{FF2B5EF4-FFF2-40B4-BE49-F238E27FC236}">
                <a16:creationId xmlns:a16="http://schemas.microsoft.com/office/drawing/2014/main" id="{F52E5805-B161-D128-41D0-6EFDF789D4EE}"/>
              </a:ext>
            </a:extLst>
          </p:cNvPr>
          <p:cNvPicPr>
            <a:picLocks noChangeAspect="1"/>
          </p:cNvPicPr>
          <p:nvPr userDrawn="1"/>
        </p:nvPicPr>
        <p:blipFill>
          <a:blip r:embed="rId3"/>
          <a:stretch>
            <a:fillRect/>
          </a:stretch>
        </p:blipFill>
        <p:spPr>
          <a:xfrm>
            <a:off x="2741675" y="2056637"/>
            <a:ext cx="1723877" cy="1773131"/>
          </a:xfrm>
          <a:prstGeom prst="rect">
            <a:avLst/>
          </a:prstGeom>
        </p:spPr>
      </p:pic>
      <p:pic>
        <p:nvPicPr>
          <p:cNvPr id="31" name="Picture 30">
            <a:extLst>
              <a:ext uri="{FF2B5EF4-FFF2-40B4-BE49-F238E27FC236}">
                <a16:creationId xmlns:a16="http://schemas.microsoft.com/office/drawing/2014/main" id="{0FC715F2-8DC2-B04B-48A0-ECAE302D2DB7}"/>
              </a:ext>
            </a:extLst>
          </p:cNvPr>
          <p:cNvPicPr>
            <a:picLocks noChangeAspect="1"/>
          </p:cNvPicPr>
          <p:nvPr userDrawn="1"/>
        </p:nvPicPr>
        <p:blipFill>
          <a:blip r:embed="rId3"/>
          <a:stretch>
            <a:fillRect/>
          </a:stretch>
        </p:blipFill>
        <p:spPr>
          <a:xfrm>
            <a:off x="5237523" y="2056564"/>
            <a:ext cx="1723877" cy="1773131"/>
          </a:xfrm>
          <a:prstGeom prst="rect">
            <a:avLst/>
          </a:prstGeom>
        </p:spPr>
      </p:pic>
      <p:pic>
        <p:nvPicPr>
          <p:cNvPr id="36" name="Picture 35">
            <a:extLst>
              <a:ext uri="{FF2B5EF4-FFF2-40B4-BE49-F238E27FC236}">
                <a16:creationId xmlns:a16="http://schemas.microsoft.com/office/drawing/2014/main" id="{89DC3518-4931-FEEB-551A-2006B202567D}"/>
              </a:ext>
            </a:extLst>
          </p:cNvPr>
          <p:cNvPicPr>
            <a:picLocks noChangeAspect="1"/>
          </p:cNvPicPr>
          <p:nvPr userDrawn="1"/>
        </p:nvPicPr>
        <p:blipFill>
          <a:blip r:embed="rId3"/>
          <a:stretch>
            <a:fillRect/>
          </a:stretch>
        </p:blipFill>
        <p:spPr>
          <a:xfrm>
            <a:off x="7726448" y="2056637"/>
            <a:ext cx="1723877" cy="1773131"/>
          </a:xfrm>
          <a:prstGeom prst="rect">
            <a:avLst/>
          </a:prstGeom>
        </p:spPr>
      </p:pic>
      <p:pic>
        <p:nvPicPr>
          <p:cNvPr id="37" name="Picture 36">
            <a:extLst>
              <a:ext uri="{FF2B5EF4-FFF2-40B4-BE49-F238E27FC236}">
                <a16:creationId xmlns:a16="http://schemas.microsoft.com/office/drawing/2014/main" id="{F0C5C88E-7F32-1149-A334-464E0AC987D8}"/>
              </a:ext>
            </a:extLst>
          </p:cNvPr>
          <p:cNvPicPr>
            <a:picLocks noChangeAspect="1"/>
          </p:cNvPicPr>
          <p:nvPr userDrawn="1"/>
        </p:nvPicPr>
        <p:blipFill>
          <a:blip r:embed="rId3"/>
          <a:stretch>
            <a:fillRect/>
          </a:stretch>
        </p:blipFill>
        <p:spPr>
          <a:xfrm>
            <a:off x="10215373" y="2052890"/>
            <a:ext cx="1723877" cy="1773131"/>
          </a:xfrm>
          <a:prstGeom prst="rect">
            <a:avLst/>
          </a:prstGeom>
        </p:spPr>
      </p:pic>
      <p:sp>
        <p:nvSpPr>
          <p:cNvPr id="38" name="Text Placeholder 17">
            <a:extLst>
              <a:ext uri="{FF2B5EF4-FFF2-40B4-BE49-F238E27FC236}">
                <a16:creationId xmlns:a16="http://schemas.microsoft.com/office/drawing/2014/main" id="{E1ED23FC-A194-4ED2-7A0A-97A4EC4C8B4C}"/>
              </a:ext>
            </a:extLst>
          </p:cNvPr>
          <p:cNvSpPr>
            <a:spLocks noGrp="1"/>
          </p:cNvSpPr>
          <p:nvPr>
            <p:ph type="body" sz="quarter" idx="29" hasCustomPrompt="1"/>
          </p:nvPr>
        </p:nvSpPr>
        <p:spPr>
          <a:xfrm>
            <a:off x="2730813"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39" name="Text Placeholder 17">
            <a:extLst>
              <a:ext uri="{FF2B5EF4-FFF2-40B4-BE49-F238E27FC236}">
                <a16:creationId xmlns:a16="http://schemas.microsoft.com/office/drawing/2014/main" id="{B618C271-E0CD-A44A-60EB-538D2B20B65E}"/>
              </a:ext>
            </a:extLst>
          </p:cNvPr>
          <p:cNvSpPr>
            <a:spLocks noGrp="1"/>
          </p:cNvSpPr>
          <p:nvPr>
            <p:ph type="body" sz="quarter" idx="30" hasCustomPrompt="1"/>
          </p:nvPr>
        </p:nvSpPr>
        <p:spPr>
          <a:xfrm>
            <a:off x="5257958" y="4048019"/>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0" name="Text Placeholder 17">
            <a:extLst>
              <a:ext uri="{FF2B5EF4-FFF2-40B4-BE49-F238E27FC236}">
                <a16:creationId xmlns:a16="http://schemas.microsoft.com/office/drawing/2014/main" id="{F4CE98EC-DA8C-5B3D-2E5F-093C581590EA}"/>
              </a:ext>
            </a:extLst>
          </p:cNvPr>
          <p:cNvSpPr>
            <a:spLocks noGrp="1"/>
          </p:cNvSpPr>
          <p:nvPr>
            <p:ph type="body" sz="quarter" idx="31" hasCustomPrompt="1"/>
          </p:nvPr>
        </p:nvSpPr>
        <p:spPr>
          <a:xfrm>
            <a:off x="7736665" y="4076310"/>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1" name="Text Placeholder 17">
            <a:extLst>
              <a:ext uri="{FF2B5EF4-FFF2-40B4-BE49-F238E27FC236}">
                <a16:creationId xmlns:a16="http://schemas.microsoft.com/office/drawing/2014/main" id="{10725198-D710-40D6-0F2C-B99DBFFFBE46}"/>
              </a:ext>
            </a:extLst>
          </p:cNvPr>
          <p:cNvSpPr>
            <a:spLocks noGrp="1"/>
          </p:cNvSpPr>
          <p:nvPr>
            <p:ph type="body" sz="quarter" idx="32" hasCustomPrompt="1"/>
          </p:nvPr>
        </p:nvSpPr>
        <p:spPr>
          <a:xfrm>
            <a:off x="10215372" y="4053301"/>
            <a:ext cx="1723877" cy="2033136"/>
          </a:xfrm>
        </p:spPr>
        <p:txBody>
          <a:bodyPr/>
          <a:lstStyle>
            <a:lvl1pPr marL="0" indent="0"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39579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0" y="-1"/>
            <a:ext cx="6400799"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400799" y="0"/>
            <a:ext cx="5791200"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5" y="309491"/>
            <a:ext cx="5436149" cy="3843867"/>
          </a:xfrm>
          <a:noFill/>
        </p:spPr>
        <p:txBody>
          <a:bodyPr>
            <a:normAutofit/>
          </a:bodyPr>
          <a:lstStyle>
            <a:lvl1pPr marL="0" indent="0" algn="ctr">
              <a:buNone/>
              <a:defRPr sz="24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417196" y="4389317"/>
            <a:ext cx="4206561"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508248" y="6516224"/>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51266" y="6432884"/>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632613" y="6452421"/>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
        <p:nvSpPr>
          <p:cNvPr id="8" name="Text Box 5">
            <a:extLst>
              <a:ext uri="{FF2B5EF4-FFF2-40B4-BE49-F238E27FC236}">
                <a16:creationId xmlns:a16="http://schemas.microsoft.com/office/drawing/2014/main" id="{EE45784B-BF8E-B725-F75E-7918862BDD58}"/>
              </a:ext>
            </a:extLst>
          </p:cNvPr>
          <p:cNvSpPr txBox="1"/>
          <p:nvPr userDrawn="1"/>
        </p:nvSpPr>
        <p:spPr>
          <a:xfrm>
            <a:off x="2585140" y="61822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9307" b="5574"/>
          <a:stretch/>
        </p:blipFill>
        <p:spPr>
          <a:xfrm>
            <a:off x="4250717" y="1545796"/>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5388464" y="1979698"/>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dirty="0"/>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014361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dirty="0"/>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dirty="0"/>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095555"/>
            <a:ext cx="12192000" cy="576244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4" y="1431986"/>
            <a:ext cx="11276233" cy="4673372"/>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669711"/>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97766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1" y="495675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dirty="0"/>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dirty="0"/>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dirty="0"/>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dirty="0"/>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dirty="0"/>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705" r:id="rId21"/>
    <p:sldLayoutId id="2147483674" r:id="rId22"/>
    <p:sldLayoutId id="2147483700" r:id="rId23"/>
    <p:sldLayoutId id="2147483701" r:id="rId24"/>
    <p:sldLayoutId id="2147483653" r:id="rId25"/>
    <p:sldLayoutId id="2147483703" r:id="rId26"/>
    <p:sldLayoutId id="2147483702" r:id="rId27"/>
    <p:sldLayoutId id="2147483689" r:id="rId28"/>
    <p:sldLayoutId id="2147483677" r:id="rId29"/>
    <p:sldLayoutId id="2147483706" r:id="rId30"/>
    <p:sldLayoutId id="2147483670" r:id="rId31"/>
    <p:sldLayoutId id="2147483676" r:id="rId32"/>
    <p:sldLayoutId id="2147483669" r:id="rId33"/>
    <p:sldLayoutId id="2147483708"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ich.unesco.org/en/lists" TargetMode="External"/><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silkwisecatering.co.uk/food-provenance" TargetMode="External"/><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photo/farmers-market-food-food-market-market-599761/" TargetMode="External"/><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ideas.ted.com/the-genius-of-frugal-innovation/" TargetMode="External"/><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9.xml"/><Relationship Id="rId1" Type="http://schemas.openxmlformats.org/officeDocument/2006/relationships/video" Target="https://www.youtube.com/embed/cHRZ6OrSvvI?feature=oembed" TargetMode="External"/><Relationship Id="rId4" Type="http://schemas.openxmlformats.org/officeDocument/2006/relationships/hyperlink" Target="https://www.youtube.com/watch?v=cHRZ6OrSvvI"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ao.org/save-food/news-and-multimedia/news/news-details/en/c/427630/" TargetMode="External"/><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the5stepbusinessstart.com/business-plan-anyone-can-start/" TargetMode="External"/><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hyperlink" Target="https://grasshopperherder.com/business-model-canvas-iteration-and-marshmallows/" TargetMode="External"/><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www.strategyzer.com/resources/canvas-tools-guides" TargetMode="External"/><Relationship Id="rId2" Type="http://schemas.openxmlformats.org/officeDocument/2006/relationships/hyperlink" Target="https://www.strategyzer.com/" TargetMode="External"/><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hyperlink" Target="https://www.strategyzer.com/canvas/business-model-canvas" TargetMode="External"/><Relationship Id="rId2" Type="http://schemas.openxmlformats.org/officeDocument/2006/relationships/slideLayout" Target="../slideLayouts/slideLayout30.xml"/><Relationship Id="rId1" Type="http://schemas.openxmlformats.org/officeDocument/2006/relationships/video" Target="https://www.youtube.com/embed/QoAOzMTLP5s?feature=oembed" TargetMode="External"/><Relationship Id="rId5" Type="http://schemas.openxmlformats.org/officeDocument/2006/relationships/hyperlink" Target="https://www.youtube.com/watch?v=QoAOzMTLP5s" TargetMode="Externa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www.enterprise-ireland.com/en/Start-a-Business-in-Ireland/Do-I-qualify-as-a-HPSU-/Business-Plan-Template-.doc" TargetMode="External"/><Relationship Id="rId2" Type="http://schemas.openxmlformats.org/officeDocument/2006/relationships/image" Target="../media/image58.jpeg"/><Relationship Id="rId1" Type="http://schemas.openxmlformats.org/officeDocument/2006/relationships/slideLayout" Target="../slideLayouts/slideLayout13.xml"/><Relationship Id="rId5" Type="http://schemas.openxmlformats.org/officeDocument/2006/relationships/hyperlink" Target="https://www.localenterprise.ie/DublinCity/Publications-Resources/Sample-Business-Plans/Teagasc-Step-by-Step-Guide-to-Doing-the-Figures.doc" TargetMode="External"/><Relationship Id="rId4" Type="http://schemas.openxmlformats.org/officeDocument/2006/relationships/hyperlink" Target="https://www.localenterprise.ie/DublinCity/Publications-Resources/Sample-Business-Plans/Teagasc-Blank-Business-Plan-with-guidelines.doc" TargetMode="External"/></Relationships>
</file>

<file path=ppt/slides/_rels/slide71.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4274265" y="2582205"/>
            <a:ext cx="4642930" cy="697353"/>
          </a:xfrm>
        </p:spPr>
        <p:txBody>
          <a:bodyPr/>
          <a:lstStyle/>
          <a:p>
            <a:r>
              <a:rPr lang="en-US" dirty="0"/>
              <a:t>Modulo 1</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2424524" y="3578443"/>
            <a:ext cx="8726907" cy="1681958"/>
          </a:xfrm>
        </p:spPr>
        <p:txBody>
          <a:bodyPr vert="horz" lIns="91440" tIns="45720" rIns="91440" bIns="45720" rtlCol="0" anchor="t">
            <a:normAutofit lnSpcReduction="10000"/>
          </a:bodyPr>
          <a:lstStyle/>
          <a:p>
            <a:r>
              <a:rPr lang="en-US" dirty="0" err="1">
                <a:cs typeface="Calibri"/>
              </a:rPr>
              <a:t>Introduzione</a:t>
            </a:r>
            <a:r>
              <a:rPr lang="en-US" dirty="0">
                <a:cs typeface="Calibri"/>
              </a:rPr>
              <a:t> </a:t>
            </a:r>
            <a:r>
              <a:rPr lang="en-US" dirty="0" err="1">
                <a:cs typeface="Calibri"/>
              </a:rPr>
              <a:t>all’Imprenditorialità</a:t>
            </a:r>
            <a:r>
              <a:rPr lang="en-US" dirty="0">
                <a:cs typeface="Calibri"/>
              </a:rPr>
              <a:t> per </a:t>
            </a:r>
            <a:r>
              <a:rPr lang="en-US" dirty="0" err="1">
                <a:cs typeface="Calibri"/>
              </a:rPr>
              <a:t>piccoli</a:t>
            </a:r>
            <a:r>
              <a:rPr lang="en-US" dirty="0">
                <a:cs typeface="Calibri"/>
              </a:rPr>
              <a:t> </a:t>
            </a:r>
            <a:r>
              <a:rPr lang="en-US" dirty="0" err="1">
                <a:cs typeface="Calibri"/>
              </a:rPr>
              <a:t>proprietari</a:t>
            </a:r>
            <a:r>
              <a:rPr lang="en-US" dirty="0">
                <a:cs typeface="Calibri"/>
              </a:rPr>
              <a:t> </a:t>
            </a:r>
            <a:r>
              <a:rPr lang="en-US" dirty="0" err="1">
                <a:cs typeface="Calibri"/>
              </a:rPr>
              <a:t>terrieri</a:t>
            </a:r>
            <a:endParaRPr lang="en-US" dirty="0">
              <a:cs typeface="Calibri"/>
            </a:endParaRPr>
          </a:p>
          <a:p>
            <a:r>
              <a:rPr lang="en-US" dirty="0">
                <a:cs typeface="Calibri"/>
              </a:rPr>
              <a:t> </a:t>
            </a:r>
            <a:r>
              <a:rPr lang="en-US" dirty="0" err="1">
                <a:cs typeface="Calibri"/>
              </a:rPr>
              <a:t>Valori</a:t>
            </a:r>
            <a:r>
              <a:rPr lang="en-US" dirty="0">
                <a:cs typeface="Calibri"/>
              </a:rPr>
              <a:t> e </a:t>
            </a:r>
            <a:r>
              <a:rPr lang="en-US" dirty="0" err="1">
                <a:cs typeface="Calibri"/>
              </a:rPr>
              <a:t>opportunità</a:t>
            </a:r>
            <a:r>
              <a:rPr lang="en-US" dirty="0"/>
              <a:t> </a:t>
            </a:r>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953A3F-E9F7-18E3-C384-FB0A39650458}"/>
              </a:ext>
            </a:extLst>
          </p:cNvPr>
          <p:cNvSpPr>
            <a:spLocks noGrp="1"/>
          </p:cNvSpPr>
          <p:nvPr>
            <p:ph type="body" sz="quarter" idx="14"/>
          </p:nvPr>
        </p:nvSpPr>
        <p:spPr>
          <a:xfrm>
            <a:off x="11197443" y="5260532"/>
            <a:ext cx="785328" cy="1056986"/>
          </a:xfrm>
          <a:noFill/>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A9BED0BD-F469-CE01-82C2-ABE419BFD9BF}"/>
              </a:ext>
            </a:extLst>
          </p:cNvPr>
          <p:cNvSpPr>
            <a:spLocks noGrp="1"/>
          </p:cNvSpPr>
          <p:nvPr>
            <p:ph type="body" sz="quarter" idx="13"/>
          </p:nvPr>
        </p:nvSpPr>
        <p:spPr>
          <a:xfrm>
            <a:off x="7709632" y="1112738"/>
            <a:ext cx="4369392" cy="4493975"/>
          </a:xfrm>
        </p:spPr>
        <p:txBody>
          <a:bodyPr>
            <a:normAutofit/>
          </a:bodyPr>
          <a:lstStyle/>
          <a:p>
            <a:r>
              <a:rPr lang="it-IT" dirty="0"/>
              <a:t>Agevolare i piccoli agricoltori con risorse mirate e personalizzate per aiutarli a </a:t>
            </a:r>
            <a:r>
              <a:rPr lang="it-IT" b="1" dirty="0">
                <a:solidFill>
                  <a:srgbClr val="A23B23"/>
                </a:solidFill>
              </a:rPr>
              <a:t>incrementare i profitti </a:t>
            </a:r>
            <a:r>
              <a:rPr lang="it-IT" dirty="0"/>
              <a:t>e a rendere la loro azienda </a:t>
            </a:r>
            <a:r>
              <a:rPr lang="it-IT" b="1" dirty="0">
                <a:solidFill>
                  <a:srgbClr val="A23B23"/>
                </a:solidFill>
              </a:rPr>
              <a:t>più visibile</a:t>
            </a:r>
            <a:r>
              <a:rPr lang="it-IT" dirty="0"/>
              <a:t> come impresa e quindi più sostenibile. </a:t>
            </a:r>
          </a:p>
          <a:p>
            <a:endParaRPr lang="en-IE" b="1" dirty="0">
              <a:solidFill>
                <a:srgbClr val="A23B23"/>
              </a:solidFill>
            </a:endParaRPr>
          </a:p>
        </p:txBody>
      </p:sp>
      <p:sp>
        <p:nvSpPr>
          <p:cNvPr id="4" name="Text Placeholder 3">
            <a:extLst>
              <a:ext uri="{FF2B5EF4-FFF2-40B4-BE49-F238E27FC236}">
                <a16:creationId xmlns:a16="http://schemas.microsoft.com/office/drawing/2014/main" id="{C7EE9A1F-702E-3F86-F112-CEC36E7FEEF2}"/>
              </a:ext>
            </a:extLst>
          </p:cNvPr>
          <p:cNvSpPr>
            <a:spLocks noGrp="1"/>
          </p:cNvSpPr>
          <p:nvPr>
            <p:ph type="body" sz="quarter" idx="15"/>
          </p:nvPr>
        </p:nvSpPr>
        <p:spPr>
          <a:xfrm>
            <a:off x="7412819" y="640454"/>
            <a:ext cx="2613204" cy="1221666"/>
          </a:xfrm>
          <a:noFill/>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7595BB04-06C2-90BE-783E-7D9814E34B49}"/>
              </a:ext>
            </a:extLst>
          </p:cNvPr>
          <p:cNvSpPr>
            <a:spLocks noGrp="1"/>
          </p:cNvSpPr>
          <p:nvPr>
            <p:ph type="body" sz="quarter" idx="18"/>
          </p:nvPr>
        </p:nvSpPr>
        <p:spPr/>
        <p:txBody>
          <a:bodyPr/>
          <a:lstStyle/>
          <a:p>
            <a:r>
              <a:rPr lang="it-IT" dirty="0"/>
              <a:t>Cosa si propone di fare questo corso </a:t>
            </a:r>
            <a:r>
              <a:rPr lang="en-IE" dirty="0"/>
              <a:t>…</a:t>
            </a:r>
          </a:p>
        </p:txBody>
      </p:sp>
      <p:pic>
        <p:nvPicPr>
          <p:cNvPr id="8" name="Picture Placeholder 7" descr="School related items floating in circle">
            <a:extLst>
              <a:ext uri="{FF2B5EF4-FFF2-40B4-BE49-F238E27FC236}">
                <a16:creationId xmlns:a16="http://schemas.microsoft.com/office/drawing/2014/main" id="{5623A5E3-AD66-C1D4-A563-CCF0667A7A01}"/>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t="21549" b="21549"/>
          <a:stretch>
            <a:fillRect/>
          </a:stretch>
        </p:blipFill>
        <p:spPr/>
      </p:pic>
    </p:spTree>
    <p:extLst>
      <p:ext uri="{BB962C8B-B14F-4D97-AF65-F5344CB8AC3E}">
        <p14:creationId xmlns:p14="http://schemas.microsoft.com/office/powerpoint/2010/main" val="187948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oman carrying saplings">
            <a:extLst>
              <a:ext uri="{FF2B5EF4-FFF2-40B4-BE49-F238E27FC236}">
                <a16:creationId xmlns:a16="http://schemas.microsoft.com/office/drawing/2014/main" id="{5FDE183B-3DD0-00F6-491C-8E0917244FA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20" r="26420"/>
          <a:stretch>
            <a:fillRect/>
          </a:stretch>
        </p:blipFill>
        <p:spPr/>
      </p:pic>
      <p:sp>
        <p:nvSpPr>
          <p:cNvPr id="3" name="Text Placeholder 2">
            <a:extLst>
              <a:ext uri="{FF2B5EF4-FFF2-40B4-BE49-F238E27FC236}">
                <a16:creationId xmlns:a16="http://schemas.microsoft.com/office/drawing/2014/main" id="{9DC86A98-C632-88F3-1371-54C28CF0F248}"/>
              </a:ext>
            </a:extLst>
          </p:cNvPr>
          <p:cNvSpPr>
            <a:spLocks noGrp="1"/>
          </p:cNvSpPr>
          <p:nvPr>
            <p:ph type="body" sz="quarter" idx="16"/>
          </p:nvPr>
        </p:nvSpPr>
        <p:spPr>
          <a:xfrm>
            <a:off x="336431" y="1828800"/>
            <a:ext cx="6745856" cy="4276557"/>
          </a:xfrm>
        </p:spPr>
        <p:txBody>
          <a:bodyPr/>
          <a:lstStyle/>
          <a:p>
            <a:pPr algn="l"/>
            <a:r>
              <a:rPr lang="it-IT" dirty="0"/>
              <a:t>1. </a:t>
            </a:r>
            <a:r>
              <a:rPr lang="it-IT" b="1" dirty="0"/>
              <a:t>L'imprenditore è un iniziatore</a:t>
            </a:r>
            <a:r>
              <a:rPr lang="it-IT" dirty="0"/>
              <a:t>: un iniziatore, uno sfidante e un guidatore. Qualcuno che crea qualcosa di nuovo, un'iniziativa, un'azienda o una piccola proprietà.</a:t>
            </a:r>
          </a:p>
          <a:p>
            <a:pPr algn="l"/>
            <a:r>
              <a:rPr lang="it-IT" dirty="0"/>
              <a:t>2. </a:t>
            </a:r>
            <a:r>
              <a:rPr lang="it-IT" b="1" dirty="0"/>
              <a:t>L'imprenditore è il motore: </a:t>
            </a:r>
            <a:r>
              <a:rPr lang="it-IT" dirty="0"/>
              <a:t>la persona che comanda, il leader e la persona a cui guardare per la leadership. È colui o colei che spinge in avanti e ispira un team o dei seguaci.</a:t>
            </a:r>
          </a:p>
          <a:p>
            <a:pPr algn="l"/>
            <a:r>
              <a:rPr lang="it-IT" dirty="0"/>
              <a:t>3. </a:t>
            </a:r>
            <a:r>
              <a:rPr lang="it-IT" b="1" dirty="0"/>
              <a:t>L'imprenditore è responsabile: </a:t>
            </a:r>
            <a:r>
              <a:rPr lang="it-IT" dirty="0"/>
              <a:t>è il responsabile ultimo del destino della sua impresa, che può essere una piccola azienda agricola, una piccola azienda agricola, un progetto o qualsiasi altra impresa.</a:t>
            </a:r>
          </a:p>
          <a:p>
            <a:pPr algn="l"/>
            <a:endParaRPr lang="en-IE" dirty="0"/>
          </a:p>
        </p:txBody>
      </p:sp>
      <p:sp>
        <p:nvSpPr>
          <p:cNvPr id="4" name="Text Placeholder 3">
            <a:extLst>
              <a:ext uri="{FF2B5EF4-FFF2-40B4-BE49-F238E27FC236}">
                <a16:creationId xmlns:a16="http://schemas.microsoft.com/office/drawing/2014/main" id="{AF32D41B-7CD1-FBC6-71FB-DA717B104609}"/>
              </a:ext>
            </a:extLst>
          </p:cNvPr>
          <p:cNvSpPr>
            <a:spLocks noGrp="1"/>
          </p:cNvSpPr>
          <p:nvPr>
            <p:ph type="body" sz="quarter" idx="18"/>
          </p:nvPr>
        </p:nvSpPr>
        <p:spPr>
          <a:xfrm>
            <a:off x="336431" y="408317"/>
            <a:ext cx="6482545" cy="1552755"/>
          </a:xfrm>
        </p:spPr>
        <p:txBody>
          <a:bodyPr anchor="ctr">
            <a:normAutofit lnSpcReduction="10000"/>
          </a:bodyPr>
          <a:lstStyle/>
          <a:p>
            <a:r>
              <a:rPr lang="it-IT" dirty="0"/>
              <a:t>Abbiamo già descritto cosa sono I PICCOLI PROPRIETARI, ma sono anche IMPRENDITORI.</a:t>
            </a:r>
          </a:p>
          <a:p>
            <a:endParaRPr lang="en-IE" dirty="0"/>
          </a:p>
        </p:txBody>
      </p:sp>
    </p:spTree>
    <p:extLst>
      <p:ext uri="{BB962C8B-B14F-4D97-AF65-F5344CB8AC3E}">
        <p14:creationId xmlns:p14="http://schemas.microsoft.com/office/powerpoint/2010/main" val="3808200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white flower growing on street crack">
            <a:extLst>
              <a:ext uri="{FF2B5EF4-FFF2-40B4-BE49-F238E27FC236}">
                <a16:creationId xmlns:a16="http://schemas.microsoft.com/office/drawing/2014/main" id="{BA5EFD61-ADAD-BFE6-F94B-0EC3DB452149}"/>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l="20418" t="9243" r="864" b="10310"/>
          <a:stretch/>
        </p:blipFill>
        <p:spPr>
          <a:xfrm>
            <a:off x="6911975" y="2660650"/>
            <a:ext cx="4772025" cy="3251200"/>
          </a:xfrm>
        </p:spPr>
      </p:pic>
      <p:sp>
        <p:nvSpPr>
          <p:cNvPr id="3" name="Text Placeholder 2">
            <a:extLst>
              <a:ext uri="{FF2B5EF4-FFF2-40B4-BE49-F238E27FC236}">
                <a16:creationId xmlns:a16="http://schemas.microsoft.com/office/drawing/2014/main" id="{FA1429C9-5D74-ADF3-4BAC-26808A9A2238}"/>
              </a:ext>
            </a:extLst>
          </p:cNvPr>
          <p:cNvSpPr>
            <a:spLocks noGrp="1"/>
          </p:cNvSpPr>
          <p:nvPr>
            <p:ph type="body" sz="quarter" idx="26"/>
          </p:nvPr>
        </p:nvSpPr>
        <p:spPr>
          <a:xfrm>
            <a:off x="447066" y="1181000"/>
            <a:ext cx="9563208" cy="1244453"/>
          </a:xfrm>
        </p:spPr>
        <p:txBody>
          <a:bodyPr>
            <a:normAutofit/>
          </a:bodyPr>
          <a:lstStyle/>
          <a:p>
            <a:pPr algn="l"/>
            <a:r>
              <a:rPr lang="it-IT" sz="2400" dirty="0"/>
              <a:t>Prima di continuare, completiamo un esercizio.  Aprite un nuovo documento o prendete carta e penna e prendete appunti. </a:t>
            </a:r>
            <a:endParaRPr lang="en-IE" sz="2400" dirty="0"/>
          </a:p>
        </p:txBody>
      </p:sp>
      <p:sp>
        <p:nvSpPr>
          <p:cNvPr id="4" name="Text Placeholder 3">
            <a:extLst>
              <a:ext uri="{FF2B5EF4-FFF2-40B4-BE49-F238E27FC236}">
                <a16:creationId xmlns:a16="http://schemas.microsoft.com/office/drawing/2014/main" id="{00266569-29EA-0EED-43CF-D187D75AF8CB}"/>
              </a:ext>
            </a:extLst>
          </p:cNvPr>
          <p:cNvSpPr>
            <a:spLocks noGrp="1"/>
          </p:cNvSpPr>
          <p:nvPr>
            <p:ph type="body" sz="quarter" idx="27"/>
          </p:nvPr>
        </p:nvSpPr>
        <p:spPr>
          <a:xfrm>
            <a:off x="408550" y="2232948"/>
            <a:ext cx="6022745" cy="3251547"/>
          </a:xfrm>
        </p:spPr>
        <p:txBody>
          <a:bodyPr/>
          <a:lstStyle/>
          <a:p>
            <a:r>
              <a:rPr lang="it-IT" dirty="0"/>
              <a:t>È un buon momento per:</a:t>
            </a:r>
          </a:p>
          <a:p>
            <a:pPr marL="342900" indent="-342900">
              <a:buFont typeface="Arial" panose="020B0604020202020204" pitchFamily="34" charset="0"/>
              <a:buChar char="•"/>
            </a:pPr>
            <a:r>
              <a:rPr lang="it-IT" b="1" dirty="0"/>
              <a:t>Riflettere</a:t>
            </a:r>
            <a:r>
              <a:rPr lang="it-IT" dirty="0"/>
              <a:t> sulle vostre esigenze, aspirazioni e desideri per la vostra azienda agricola a breve, medio e lungo termine. Alcuni titoli di giornale.</a:t>
            </a:r>
          </a:p>
          <a:p>
            <a:pPr marL="342900" indent="-342900">
              <a:buFont typeface="Arial" panose="020B0604020202020204" pitchFamily="34" charset="0"/>
              <a:buChar char="•"/>
            </a:pPr>
            <a:r>
              <a:rPr lang="it-IT" b="1" dirty="0"/>
              <a:t>Identificare</a:t>
            </a:r>
            <a:r>
              <a:rPr lang="it-IT" dirty="0"/>
              <a:t> i punti di forza individuali e di squadra (se applicabile).</a:t>
            </a:r>
          </a:p>
          <a:p>
            <a:pPr marL="342900" indent="-342900">
              <a:buFont typeface="Arial" panose="020B0604020202020204" pitchFamily="34" charset="0"/>
              <a:buChar char="•"/>
            </a:pPr>
            <a:r>
              <a:rPr lang="it-IT" b="1" dirty="0"/>
              <a:t>Credere</a:t>
            </a:r>
            <a:r>
              <a:rPr lang="it-IT" dirty="0"/>
              <a:t> nella propria capacità di influenzare il corso degli eventi verso la sostenibilità, nonostante l'incertezza, le battute d'arresto e i fallimenti lungo il percorso.</a:t>
            </a:r>
          </a:p>
          <a:p>
            <a:pPr marL="342900" indent="-342900">
              <a:buFont typeface="Arial" panose="020B0604020202020204" pitchFamily="34" charset="0"/>
              <a:buChar char="•"/>
            </a:pPr>
            <a:endParaRPr lang="en-IE" dirty="0"/>
          </a:p>
        </p:txBody>
      </p:sp>
      <p:sp>
        <p:nvSpPr>
          <p:cNvPr id="5" name="Text Placeholder 4">
            <a:extLst>
              <a:ext uri="{FF2B5EF4-FFF2-40B4-BE49-F238E27FC236}">
                <a16:creationId xmlns:a16="http://schemas.microsoft.com/office/drawing/2014/main" id="{3F93F02B-0BB2-CA7B-D668-EB228A68A2A5}"/>
              </a:ext>
            </a:extLst>
          </p:cNvPr>
          <p:cNvSpPr>
            <a:spLocks noGrp="1"/>
          </p:cNvSpPr>
          <p:nvPr>
            <p:ph type="body" sz="quarter" idx="28"/>
          </p:nvPr>
        </p:nvSpPr>
        <p:spPr>
          <a:xfrm>
            <a:off x="440402" y="84698"/>
            <a:ext cx="11097969" cy="1210837"/>
          </a:xfrm>
        </p:spPr>
        <p:txBody>
          <a:bodyPr anchor="ctr"/>
          <a:lstStyle/>
          <a:p>
            <a:pPr algn="l"/>
            <a:r>
              <a:rPr lang="en-IE" dirty="0" err="1"/>
              <a:t>Riflessione</a:t>
            </a:r>
            <a:r>
              <a:rPr lang="en-IE" dirty="0"/>
              <a:t> </a:t>
            </a:r>
            <a:r>
              <a:rPr lang="en-IE" dirty="0" err="1"/>
              <a:t>dell’apprendente</a:t>
            </a:r>
            <a:r>
              <a:rPr lang="en-IE" dirty="0"/>
              <a:t>:</a:t>
            </a:r>
          </a:p>
        </p:txBody>
      </p:sp>
      <p:grpSp>
        <p:nvGrpSpPr>
          <p:cNvPr id="9" name="Google Shape;518;p39">
            <a:extLst>
              <a:ext uri="{FF2B5EF4-FFF2-40B4-BE49-F238E27FC236}">
                <a16:creationId xmlns:a16="http://schemas.microsoft.com/office/drawing/2014/main" id="{78983410-7484-D289-D9DD-A26C1CEF0C03}"/>
              </a:ext>
            </a:extLst>
          </p:cNvPr>
          <p:cNvGrpSpPr/>
          <p:nvPr/>
        </p:nvGrpSpPr>
        <p:grpSpPr>
          <a:xfrm>
            <a:off x="10490954" y="642333"/>
            <a:ext cx="828135" cy="805464"/>
            <a:chOff x="1923675" y="1633650"/>
            <a:chExt cx="436000" cy="435975"/>
          </a:xfrm>
          <a:solidFill>
            <a:schemeClr val="tx1"/>
          </a:solidFill>
        </p:grpSpPr>
        <p:sp>
          <p:nvSpPr>
            <p:cNvPr id="10" name="Google Shape;519;p39">
              <a:extLst>
                <a:ext uri="{FF2B5EF4-FFF2-40B4-BE49-F238E27FC236}">
                  <a16:creationId xmlns:a16="http://schemas.microsoft.com/office/drawing/2014/main" id="{4FB18ADC-A66D-87E0-F4A2-CEC425BEC9B8}"/>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9D03A311-B2BF-DA57-4CA8-B0DD2ADA11D3}"/>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E2D2289-7384-0D09-E83B-C2787CC1F688}"/>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60D78A2C-9C7D-F1D6-9012-A80E2C233A5C}"/>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EFE5F698-7D79-C06E-D456-80A951AEBFB7}"/>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23192649-B952-480C-1065-49630D17090F}"/>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4077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9F753C-93FA-535D-01F5-5BCD9AF3C77D}"/>
              </a:ext>
            </a:extLst>
          </p:cNvPr>
          <p:cNvSpPr>
            <a:spLocks noGrp="1"/>
          </p:cNvSpPr>
          <p:nvPr>
            <p:ph type="body" sz="quarter" idx="17"/>
          </p:nvPr>
        </p:nvSpPr>
        <p:spPr>
          <a:xfrm>
            <a:off x="2029090" y="1604734"/>
            <a:ext cx="3791493" cy="1681930"/>
          </a:xfrm>
        </p:spPr>
        <p:txBody>
          <a:bodyPr>
            <a:normAutofit/>
          </a:bodyPr>
          <a:lstStyle/>
          <a:p>
            <a:r>
              <a:rPr lang="en-IE" dirty="0"/>
              <a:t>Il Premio </a:t>
            </a:r>
            <a:r>
              <a:rPr lang="en-IE" dirty="0" err="1"/>
              <a:t>dei</a:t>
            </a:r>
            <a:r>
              <a:rPr lang="en-IE" dirty="0"/>
              <a:t> </a:t>
            </a:r>
            <a:r>
              <a:rPr lang="en-IE" dirty="0" err="1"/>
              <a:t>prodotti</a:t>
            </a:r>
            <a:r>
              <a:rPr lang="en-IE" dirty="0"/>
              <a:t> </a:t>
            </a:r>
            <a:r>
              <a:rPr lang="en-IE" dirty="0" err="1"/>
              <a:t>della</a:t>
            </a:r>
            <a:r>
              <a:rPr lang="en-IE" dirty="0"/>
              <a:t> </a:t>
            </a:r>
            <a:r>
              <a:rPr lang="en-IE" dirty="0" err="1"/>
              <a:t>tradizione</a:t>
            </a:r>
            <a:r>
              <a:rPr lang="en-IE" dirty="0"/>
              <a:t> </a:t>
            </a:r>
          </a:p>
        </p:txBody>
      </p:sp>
      <p:sp>
        <p:nvSpPr>
          <p:cNvPr id="3" name="Text Placeholder 2">
            <a:extLst>
              <a:ext uri="{FF2B5EF4-FFF2-40B4-BE49-F238E27FC236}">
                <a16:creationId xmlns:a16="http://schemas.microsoft.com/office/drawing/2014/main" id="{32562A80-6E13-6436-2424-779CF7E85F6C}"/>
              </a:ext>
            </a:extLst>
          </p:cNvPr>
          <p:cNvSpPr>
            <a:spLocks noGrp="1"/>
          </p:cNvSpPr>
          <p:nvPr>
            <p:ph type="body" sz="quarter" idx="18"/>
          </p:nvPr>
        </p:nvSpPr>
        <p:spPr/>
        <p:txBody>
          <a:bodyPr/>
          <a:lstStyle/>
          <a:p>
            <a:r>
              <a:rPr lang="en-IE" dirty="0"/>
              <a:t>02</a:t>
            </a:r>
          </a:p>
        </p:txBody>
      </p:sp>
    </p:spTree>
    <p:extLst>
      <p:ext uri="{BB962C8B-B14F-4D97-AF65-F5344CB8AC3E}">
        <p14:creationId xmlns:p14="http://schemas.microsoft.com/office/powerpoint/2010/main" val="193039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EBD48-27ED-6241-4DAF-85E4C62E6C9E}"/>
              </a:ext>
            </a:extLst>
          </p:cNvPr>
          <p:cNvSpPr>
            <a:spLocks noGrp="1"/>
          </p:cNvSpPr>
          <p:nvPr>
            <p:ph type="body" sz="quarter" idx="14"/>
          </p:nvPr>
        </p:nvSpPr>
        <p:spPr>
          <a:xfrm>
            <a:off x="10735431" y="2522037"/>
            <a:ext cx="785328" cy="1082624"/>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7A9A541A-8604-E83F-AD22-B24799C57C61}"/>
              </a:ext>
            </a:extLst>
          </p:cNvPr>
          <p:cNvSpPr>
            <a:spLocks noGrp="1"/>
          </p:cNvSpPr>
          <p:nvPr>
            <p:ph type="body" sz="quarter" idx="13"/>
          </p:nvPr>
        </p:nvSpPr>
        <p:spPr>
          <a:xfrm>
            <a:off x="7760966" y="6854"/>
            <a:ext cx="4369392" cy="3246486"/>
          </a:xfrm>
        </p:spPr>
        <p:txBody>
          <a:bodyPr>
            <a:normAutofit/>
          </a:bodyPr>
          <a:lstStyle/>
          <a:p>
            <a:r>
              <a:rPr lang="it-IT" sz="2400" dirty="0"/>
              <a:t>Conoscere la nostra storia ci permette di capire da dove veniamo e sua volta, di comprendere il nostro presente. Non solo rivela il passato, ma ci aiuta anche a creare un futuro migliore.</a:t>
            </a:r>
          </a:p>
          <a:p>
            <a:endParaRPr lang="en-IE" sz="2400" dirty="0"/>
          </a:p>
        </p:txBody>
      </p:sp>
      <p:sp>
        <p:nvSpPr>
          <p:cNvPr id="4" name="Text Placeholder 3">
            <a:extLst>
              <a:ext uri="{FF2B5EF4-FFF2-40B4-BE49-F238E27FC236}">
                <a16:creationId xmlns:a16="http://schemas.microsoft.com/office/drawing/2014/main" id="{24969140-C40D-BCB1-93B6-ABF5CB4C42A6}"/>
              </a:ext>
            </a:extLst>
          </p:cNvPr>
          <p:cNvSpPr>
            <a:spLocks noGrp="1"/>
          </p:cNvSpPr>
          <p:nvPr>
            <p:ph type="body" sz="quarter" idx="15"/>
          </p:nvPr>
        </p:nvSpPr>
        <p:spPr>
          <a:xfrm>
            <a:off x="7332458" y="1020"/>
            <a:ext cx="2613204" cy="1221666"/>
          </a:xfrm>
          <a:noFill/>
        </p:spPr>
        <p:txBody>
          <a:bodyPr>
            <a:normAutofit fontScale="92500" lnSpcReduction="10000"/>
          </a:bodyPr>
          <a:lstStyle/>
          <a:p>
            <a:r>
              <a:rPr lang="en-IE" dirty="0"/>
              <a:t>“</a:t>
            </a:r>
          </a:p>
        </p:txBody>
      </p:sp>
      <p:sp>
        <p:nvSpPr>
          <p:cNvPr id="5" name="Text Placeholder 4">
            <a:extLst>
              <a:ext uri="{FF2B5EF4-FFF2-40B4-BE49-F238E27FC236}">
                <a16:creationId xmlns:a16="http://schemas.microsoft.com/office/drawing/2014/main" id="{139F7D0F-54BA-FC76-C53B-7FBCD149CCBB}"/>
              </a:ext>
            </a:extLst>
          </p:cNvPr>
          <p:cNvSpPr>
            <a:spLocks noGrp="1"/>
          </p:cNvSpPr>
          <p:nvPr>
            <p:ph type="body" sz="quarter" idx="18"/>
          </p:nvPr>
        </p:nvSpPr>
        <p:spPr/>
        <p:txBody>
          <a:bodyPr anchor="ctr"/>
          <a:lstStyle/>
          <a:p>
            <a:r>
              <a:rPr lang="en-IE" dirty="0"/>
              <a:t>Valore </a:t>
            </a:r>
            <a:r>
              <a:rPr lang="en-IE" dirty="0" err="1"/>
              <a:t>della</a:t>
            </a:r>
            <a:r>
              <a:rPr lang="en-IE" dirty="0"/>
              <a:t> </a:t>
            </a:r>
            <a:r>
              <a:rPr lang="en-IE" dirty="0" err="1"/>
              <a:t>tradizione</a:t>
            </a:r>
            <a:endParaRPr lang="en-IE" dirty="0"/>
          </a:p>
        </p:txBody>
      </p:sp>
      <p:pic>
        <p:nvPicPr>
          <p:cNvPr id="8" name="Picture Placeholder 7" descr="Person checking plants">
            <a:extLst>
              <a:ext uri="{FF2B5EF4-FFF2-40B4-BE49-F238E27FC236}">
                <a16:creationId xmlns:a16="http://schemas.microsoft.com/office/drawing/2014/main" id="{34591CBD-3BBF-3998-FFFA-90081ECB793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575" r="2575"/>
          <a:stretch>
            <a:fillRect/>
          </a:stretch>
        </p:blipFill>
        <p:spPr/>
      </p:pic>
      <p:sp>
        <p:nvSpPr>
          <p:cNvPr id="7" name="TextBox 6">
            <a:extLst>
              <a:ext uri="{FF2B5EF4-FFF2-40B4-BE49-F238E27FC236}">
                <a16:creationId xmlns:a16="http://schemas.microsoft.com/office/drawing/2014/main" id="{A17E1FBC-2B01-45B1-7CD7-71FAD9A69209}"/>
              </a:ext>
            </a:extLst>
          </p:cNvPr>
          <p:cNvSpPr txBox="1"/>
          <p:nvPr/>
        </p:nvSpPr>
        <p:spPr>
          <a:xfrm>
            <a:off x="7604436" y="3063349"/>
            <a:ext cx="4369391" cy="4154984"/>
          </a:xfrm>
          <a:prstGeom prst="rect">
            <a:avLst/>
          </a:prstGeom>
          <a:noFill/>
        </p:spPr>
        <p:txBody>
          <a:bodyPr wrap="square">
            <a:spAutoFit/>
          </a:bodyPr>
          <a:lstStyle/>
          <a:p>
            <a:r>
              <a:rPr lang="it-IT" sz="2400" dirty="0">
                <a:solidFill>
                  <a:srgbClr val="60220F"/>
                </a:solidFill>
              </a:rPr>
              <a:t>Nel Modulo 4 approfondiamo l'importanza dei cibi tipici e di come voi, in quanto piccoli produttori, possiate sbloccare il loro valore patrimoniale. Tuttavia, in questa sede vogliamo sottolineare l'opportunità che avete grazie alla provenienza dei vostri prodotti e come questa possa diventare un premio.</a:t>
            </a:r>
          </a:p>
          <a:p>
            <a:endParaRPr lang="en-IE" sz="2400" dirty="0">
              <a:solidFill>
                <a:srgbClr val="60220F"/>
              </a:solidFill>
            </a:endParaRPr>
          </a:p>
        </p:txBody>
      </p:sp>
    </p:spTree>
    <p:extLst>
      <p:ext uri="{BB962C8B-B14F-4D97-AF65-F5344CB8AC3E}">
        <p14:creationId xmlns:p14="http://schemas.microsoft.com/office/powerpoint/2010/main" val="283744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harvesting lettuce from a garden">
            <a:extLst>
              <a:ext uri="{FF2B5EF4-FFF2-40B4-BE49-F238E27FC236}">
                <a16:creationId xmlns:a16="http://schemas.microsoft.com/office/drawing/2014/main" id="{188D18CE-2D07-890A-89D3-BE8B91FBDDE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7710" r="27523"/>
          <a:stretch/>
        </p:blipFill>
        <p:spPr>
          <a:xfrm>
            <a:off x="7340026" y="0"/>
            <a:ext cx="4851974" cy="6858000"/>
          </a:xfrm>
        </p:spPr>
      </p:pic>
      <p:sp>
        <p:nvSpPr>
          <p:cNvPr id="3" name="Text Placeholder 2">
            <a:extLst>
              <a:ext uri="{FF2B5EF4-FFF2-40B4-BE49-F238E27FC236}">
                <a16:creationId xmlns:a16="http://schemas.microsoft.com/office/drawing/2014/main" id="{45483ADA-B806-DF76-5CDC-E4AB51DB6070}"/>
              </a:ext>
            </a:extLst>
          </p:cNvPr>
          <p:cNvSpPr>
            <a:spLocks noGrp="1"/>
          </p:cNvSpPr>
          <p:nvPr>
            <p:ph type="body" sz="quarter" idx="16"/>
          </p:nvPr>
        </p:nvSpPr>
        <p:spPr>
          <a:xfrm>
            <a:off x="152401" y="1769688"/>
            <a:ext cx="7187626" cy="4181666"/>
          </a:xfrm>
        </p:spPr>
        <p:txBody>
          <a:bodyPr/>
          <a:lstStyle/>
          <a:p>
            <a:r>
              <a:rPr lang="en-US" b="1" dirty="0" err="1">
                <a:solidFill>
                  <a:srgbClr val="A23B23"/>
                </a:solidFill>
              </a:rPr>
              <a:t>Provenienza</a:t>
            </a:r>
            <a:r>
              <a:rPr lang="en-US" b="1" dirty="0">
                <a:solidFill>
                  <a:srgbClr val="A23B23"/>
                </a:solidFill>
              </a:rPr>
              <a:t> del </a:t>
            </a:r>
            <a:r>
              <a:rPr lang="en-US" b="1" dirty="0" err="1">
                <a:solidFill>
                  <a:srgbClr val="A23B23"/>
                </a:solidFill>
              </a:rPr>
              <a:t>cibo</a:t>
            </a:r>
            <a:r>
              <a:rPr lang="en-US" b="1" dirty="0">
                <a:solidFill>
                  <a:srgbClr val="A23B23"/>
                </a:solidFill>
              </a:rPr>
              <a:t> -</a:t>
            </a:r>
            <a:r>
              <a:rPr lang="it-IT" dirty="0"/>
              <a:t>il termine utilizzato per descrivere l'origine degli alimenti, ad esempio dove sono stati coltivati, allevati o pescati. È importante per il consumatore capire come sono stati prodotti e trasportati gli alimenti. I diversi metodi di coltivazione utilizzati per produrre gli alimenti incidono sulla qualità e sul gusto complessivo. Sempre più consumatori chiedono giustamente maggiore trasparenza e catene di approvvigionamento alimentare più brevi. </a:t>
            </a:r>
          </a:p>
          <a:p>
            <a:r>
              <a:rPr lang="it-IT" dirty="0"/>
              <a:t>Quando parliamo di provenienza locale degli alimenti, parliamo di persone, luoghi e piccole dimensioni.  I consumatori identificano il locale con la possibilità di collegare il prodotto e il marchio a una particolare persona e spesso a un luogo. </a:t>
            </a:r>
            <a:endParaRPr lang="en-IE" dirty="0"/>
          </a:p>
        </p:txBody>
      </p:sp>
      <p:sp>
        <p:nvSpPr>
          <p:cNvPr id="4" name="Text Placeholder 3">
            <a:extLst>
              <a:ext uri="{FF2B5EF4-FFF2-40B4-BE49-F238E27FC236}">
                <a16:creationId xmlns:a16="http://schemas.microsoft.com/office/drawing/2014/main" id="{FF17945F-9F61-CCAA-9FEF-5D6307EC54CF}"/>
              </a:ext>
            </a:extLst>
          </p:cNvPr>
          <p:cNvSpPr>
            <a:spLocks noGrp="1"/>
          </p:cNvSpPr>
          <p:nvPr>
            <p:ph type="body" sz="quarter" idx="18"/>
          </p:nvPr>
        </p:nvSpPr>
        <p:spPr/>
        <p:txBody>
          <a:bodyPr/>
          <a:lstStyle/>
          <a:p>
            <a:r>
              <a:rPr lang="en-IE" dirty="0" err="1"/>
              <a:t>Provenienza</a:t>
            </a:r>
            <a:r>
              <a:rPr lang="en-IE" dirty="0"/>
              <a:t> e Premium</a:t>
            </a:r>
          </a:p>
        </p:txBody>
      </p:sp>
    </p:spTree>
    <p:extLst>
      <p:ext uri="{BB962C8B-B14F-4D97-AF65-F5344CB8AC3E}">
        <p14:creationId xmlns:p14="http://schemas.microsoft.com/office/powerpoint/2010/main" val="435104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harvesting lettuce from a garden">
            <a:extLst>
              <a:ext uri="{FF2B5EF4-FFF2-40B4-BE49-F238E27FC236}">
                <a16:creationId xmlns:a16="http://schemas.microsoft.com/office/drawing/2014/main" id="{188D18CE-2D07-890A-89D3-BE8B91FBDDE6}"/>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7710" r="27523"/>
          <a:stretch/>
        </p:blipFill>
        <p:spPr>
          <a:xfrm>
            <a:off x="7340026" y="0"/>
            <a:ext cx="4851974" cy="6858000"/>
          </a:xfrm>
        </p:spPr>
      </p:pic>
      <p:sp>
        <p:nvSpPr>
          <p:cNvPr id="3" name="Text Placeholder 2">
            <a:extLst>
              <a:ext uri="{FF2B5EF4-FFF2-40B4-BE49-F238E27FC236}">
                <a16:creationId xmlns:a16="http://schemas.microsoft.com/office/drawing/2014/main" id="{45483ADA-B806-DF76-5CDC-E4AB51DB6070}"/>
              </a:ext>
            </a:extLst>
          </p:cNvPr>
          <p:cNvSpPr>
            <a:spLocks noGrp="1"/>
          </p:cNvSpPr>
          <p:nvPr>
            <p:ph type="body" sz="quarter" idx="16"/>
          </p:nvPr>
        </p:nvSpPr>
        <p:spPr>
          <a:xfrm>
            <a:off x="298383" y="1769688"/>
            <a:ext cx="6631227" cy="4181666"/>
          </a:xfrm>
        </p:spPr>
        <p:txBody>
          <a:bodyPr/>
          <a:lstStyle/>
          <a:p>
            <a:r>
              <a:rPr lang="it-IT" dirty="0">
                <a:ea typeface="+mn-lt"/>
                <a:cs typeface="+mn-lt"/>
              </a:rPr>
              <a:t>L'UNESCO riconosce una grande quantità di tradizioni legate al cibo e alle bevande, che sono incluse nel</a:t>
            </a:r>
            <a:r>
              <a:rPr lang="en-US" dirty="0">
                <a:ea typeface="+mn-lt"/>
                <a:cs typeface="+mn-lt"/>
              </a:rPr>
              <a:t> </a:t>
            </a:r>
            <a:r>
              <a:rPr lang="en-US" b="1" dirty="0">
                <a:ea typeface="+mn-lt"/>
                <a:cs typeface="+mn-lt"/>
                <a:hlinkClick r:id="rId3"/>
              </a:rPr>
              <a:t>Representative List of the Intangible Cultural Heritage of Humanity. </a:t>
            </a:r>
            <a:endParaRPr lang="en-US" b="1" dirty="0">
              <a:ea typeface="+mn-lt"/>
              <a:cs typeface="+mn-lt"/>
            </a:endParaRPr>
          </a:p>
          <a:p>
            <a:endParaRPr lang="en-US" b="1" dirty="0">
              <a:cs typeface="Calibri"/>
            </a:endParaRPr>
          </a:p>
          <a:p>
            <a:r>
              <a:rPr lang="en-US" b="1" dirty="0">
                <a:solidFill>
                  <a:srgbClr val="A23B23"/>
                </a:solidFill>
              </a:rPr>
              <a:t>Premium  - </a:t>
            </a:r>
            <a:r>
              <a:rPr lang="it-IT" dirty="0"/>
              <a:t>secondo il dizionario Cambridge, Premium </a:t>
            </a:r>
            <a:r>
              <a:rPr lang="it-IT" i="1" dirty="0"/>
              <a:t>significa "una quantità superiore alla norma",</a:t>
            </a:r>
            <a:r>
              <a:rPr lang="it-IT" dirty="0"/>
              <a:t> cioè i vostri prodotti possono essere considerati premium per la loro provenienza!</a:t>
            </a:r>
            <a:endParaRPr lang="en-IE" b="1" dirty="0">
              <a:solidFill>
                <a:srgbClr val="A23B23"/>
              </a:solidFill>
            </a:endParaRPr>
          </a:p>
        </p:txBody>
      </p:sp>
      <p:sp>
        <p:nvSpPr>
          <p:cNvPr id="4" name="Text Placeholder 3">
            <a:extLst>
              <a:ext uri="{FF2B5EF4-FFF2-40B4-BE49-F238E27FC236}">
                <a16:creationId xmlns:a16="http://schemas.microsoft.com/office/drawing/2014/main" id="{FF17945F-9F61-CCAA-9FEF-5D6307EC54CF}"/>
              </a:ext>
            </a:extLst>
          </p:cNvPr>
          <p:cNvSpPr>
            <a:spLocks noGrp="1"/>
          </p:cNvSpPr>
          <p:nvPr>
            <p:ph type="body" sz="quarter" idx="18"/>
          </p:nvPr>
        </p:nvSpPr>
        <p:spPr/>
        <p:txBody>
          <a:bodyPr/>
          <a:lstStyle/>
          <a:p>
            <a:r>
              <a:rPr lang="en-IE" dirty="0" err="1"/>
              <a:t>Provenienza</a:t>
            </a:r>
            <a:r>
              <a:rPr lang="en-IE" dirty="0"/>
              <a:t> e Premium</a:t>
            </a:r>
          </a:p>
        </p:txBody>
      </p:sp>
    </p:spTree>
    <p:extLst>
      <p:ext uri="{BB962C8B-B14F-4D97-AF65-F5344CB8AC3E}">
        <p14:creationId xmlns:p14="http://schemas.microsoft.com/office/powerpoint/2010/main" val="4063526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483ADA-B806-DF76-5CDC-E4AB51DB6070}"/>
              </a:ext>
            </a:extLst>
          </p:cNvPr>
          <p:cNvSpPr>
            <a:spLocks noGrp="1"/>
          </p:cNvSpPr>
          <p:nvPr>
            <p:ph type="body" sz="quarter" idx="16"/>
          </p:nvPr>
        </p:nvSpPr>
        <p:spPr>
          <a:xfrm>
            <a:off x="121841" y="1769688"/>
            <a:ext cx="7132991" cy="4181666"/>
          </a:xfrm>
        </p:spPr>
        <p:txBody>
          <a:bodyPr/>
          <a:lstStyle/>
          <a:p>
            <a:r>
              <a:rPr lang="it-IT" dirty="0"/>
              <a:t>"Artigiano" è un termine usato per descrivere il cibo prodotto con metodi non industrializzati, spesso tramandato da generazioni ma che oggi, a volte, rischia di andare perduto. I gusti e i processi vengono lasciati sviluppare lentamente e naturalmente, anziché essere limitati per la produzione di massa.</a:t>
            </a:r>
          </a:p>
          <a:p>
            <a:r>
              <a:rPr lang="it-IT" dirty="0"/>
              <a:t>Il movimento </a:t>
            </a:r>
            <a:r>
              <a:rPr lang="it-IT" dirty="0" err="1"/>
              <a:t>Artisan</a:t>
            </a:r>
            <a:r>
              <a:rPr lang="it-IT" dirty="0"/>
              <a:t> Food si concentra sull'offerta di alimenti di tipo farm to </a:t>
            </a:r>
            <a:r>
              <a:rPr lang="it-IT" dirty="0" err="1"/>
              <a:t>fork</a:t>
            </a:r>
            <a:r>
              <a:rPr lang="it-IT" dirty="0"/>
              <a:t> con prodotti di provenienza locale che vanno a beneficio del consumatore, dei piccoli coltivatori e produttori e dell'economia locale. Si tratta di un mercato popolare e in crescita in Europa, guidato dai gusti e dalle tendenze dei consumatori.</a:t>
            </a:r>
          </a:p>
          <a:p>
            <a:r>
              <a:rPr lang="en-US" b="1" dirty="0">
                <a:solidFill>
                  <a:srgbClr val="A23B23"/>
                </a:solidFill>
              </a:rPr>
              <a:t>  </a:t>
            </a:r>
            <a:endParaRPr lang="en-IE" b="1" dirty="0">
              <a:solidFill>
                <a:srgbClr val="A23B23"/>
              </a:solidFill>
            </a:endParaRPr>
          </a:p>
        </p:txBody>
      </p:sp>
      <p:sp>
        <p:nvSpPr>
          <p:cNvPr id="4" name="Text Placeholder 3">
            <a:extLst>
              <a:ext uri="{FF2B5EF4-FFF2-40B4-BE49-F238E27FC236}">
                <a16:creationId xmlns:a16="http://schemas.microsoft.com/office/drawing/2014/main" id="{FF17945F-9F61-CCAA-9FEF-5D6307EC54CF}"/>
              </a:ext>
            </a:extLst>
          </p:cNvPr>
          <p:cNvSpPr>
            <a:spLocks noGrp="1"/>
          </p:cNvSpPr>
          <p:nvPr>
            <p:ph type="body" sz="quarter" idx="18"/>
          </p:nvPr>
        </p:nvSpPr>
        <p:spPr/>
        <p:txBody>
          <a:bodyPr/>
          <a:lstStyle/>
          <a:p>
            <a:r>
              <a:rPr lang="en-IE" dirty="0" err="1"/>
              <a:t>Artigiano</a:t>
            </a:r>
            <a:endParaRPr lang="en-IE" dirty="0"/>
          </a:p>
        </p:txBody>
      </p:sp>
      <p:pic>
        <p:nvPicPr>
          <p:cNvPr id="7" name="Picture Placeholder 6">
            <a:extLst>
              <a:ext uri="{FF2B5EF4-FFF2-40B4-BE49-F238E27FC236}">
                <a16:creationId xmlns:a16="http://schemas.microsoft.com/office/drawing/2014/main" id="{FA82B75E-770A-3549-79EF-839532F6AF35}"/>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t="49" b="49"/>
          <a:stretch/>
        </p:blipFill>
        <p:spPr>
          <a:xfrm>
            <a:off x="7340600" y="0"/>
            <a:ext cx="4851400" cy="6858000"/>
          </a:xfrm>
          <a:prstGeom prst="rect">
            <a:avLst/>
          </a:prstGeom>
        </p:spPr>
      </p:pic>
    </p:spTree>
    <p:extLst>
      <p:ext uri="{BB962C8B-B14F-4D97-AF65-F5344CB8AC3E}">
        <p14:creationId xmlns:p14="http://schemas.microsoft.com/office/powerpoint/2010/main" val="1929548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t wheat fields">
            <a:extLst>
              <a:ext uri="{FF2B5EF4-FFF2-40B4-BE49-F238E27FC236}">
                <a16:creationId xmlns:a16="http://schemas.microsoft.com/office/drawing/2014/main" id="{086579F0-DEDE-010B-494D-851BEE6E642C}"/>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20" r="26420"/>
          <a:stretch>
            <a:fillRect/>
          </a:stretch>
        </p:blipFill>
        <p:spPr/>
      </p:pic>
      <p:sp>
        <p:nvSpPr>
          <p:cNvPr id="3" name="Text Placeholder 2">
            <a:extLst>
              <a:ext uri="{FF2B5EF4-FFF2-40B4-BE49-F238E27FC236}">
                <a16:creationId xmlns:a16="http://schemas.microsoft.com/office/drawing/2014/main" id="{5E0269A1-5845-EE90-5CDC-BE0A98423D80}"/>
              </a:ext>
            </a:extLst>
          </p:cNvPr>
          <p:cNvSpPr>
            <a:spLocks noGrp="1"/>
          </p:cNvSpPr>
          <p:nvPr>
            <p:ph type="body" sz="quarter" idx="16"/>
          </p:nvPr>
        </p:nvSpPr>
        <p:spPr>
          <a:xfrm>
            <a:off x="447063" y="1887233"/>
            <a:ext cx="6482545" cy="4038015"/>
          </a:xfrm>
        </p:spPr>
        <p:txBody>
          <a:bodyPr/>
          <a:lstStyle/>
          <a:p>
            <a:r>
              <a:rPr lang="it-IT" dirty="0"/>
              <a:t>Il valore del premio è stato a lungo associato a dichiarazioni o certificati basati sul valore, come "biologico" o "agricoltura sostenibile".  È necessario credere di valere questa percezione di valore elevato.</a:t>
            </a:r>
          </a:p>
          <a:p>
            <a:r>
              <a:rPr lang="it-IT" dirty="0"/>
              <a:t>Fare la spesa a livello locale è un vantaggio per tutti sotto molti punti di vista. I consumatori si godono prodotti di qualità superiore e allo stesso tempo aiutano l'ambiente. Limitare i chilometri percorsi dagli alimenti riduce l'impronta di carbonio che questi lasciano dietro di sé e sostiene il settore agroalimentare europeo e siete voi, in quanto piccoli produttori, a renderlo possibile.</a:t>
            </a:r>
          </a:p>
          <a:p>
            <a:endParaRPr lang="en-IE" dirty="0"/>
          </a:p>
        </p:txBody>
      </p:sp>
      <p:sp>
        <p:nvSpPr>
          <p:cNvPr id="4" name="Text Placeholder 3">
            <a:extLst>
              <a:ext uri="{FF2B5EF4-FFF2-40B4-BE49-F238E27FC236}">
                <a16:creationId xmlns:a16="http://schemas.microsoft.com/office/drawing/2014/main" id="{F4486ECF-3654-BB2E-4F34-4D23496BDDAC}"/>
              </a:ext>
            </a:extLst>
          </p:cNvPr>
          <p:cNvSpPr>
            <a:spLocks noGrp="1"/>
          </p:cNvSpPr>
          <p:nvPr>
            <p:ph type="body" sz="quarter" idx="18"/>
          </p:nvPr>
        </p:nvSpPr>
        <p:spPr>
          <a:xfrm>
            <a:off x="447064" y="559748"/>
            <a:ext cx="6482545" cy="1210837"/>
          </a:xfrm>
        </p:spPr>
        <p:txBody>
          <a:bodyPr/>
          <a:lstStyle/>
          <a:p>
            <a:r>
              <a:rPr lang="en-IE" dirty="0" err="1"/>
              <a:t>Credete</a:t>
            </a:r>
            <a:r>
              <a:rPr lang="en-IE" dirty="0"/>
              <a:t> </a:t>
            </a:r>
            <a:r>
              <a:rPr lang="en-IE" dirty="0" err="1"/>
              <a:t>nei</a:t>
            </a:r>
            <a:r>
              <a:rPr lang="en-IE" dirty="0"/>
              <a:t> </a:t>
            </a:r>
            <a:r>
              <a:rPr lang="en-IE" dirty="0" err="1"/>
              <a:t>vostri</a:t>
            </a:r>
            <a:r>
              <a:rPr lang="en-IE" dirty="0"/>
              <a:t> </a:t>
            </a:r>
            <a:r>
              <a:rPr lang="en-IE" dirty="0" err="1"/>
              <a:t>valori</a:t>
            </a:r>
            <a:r>
              <a:rPr lang="en-IE" dirty="0"/>
              <a:t>!</a:t>
            </a:r>
          </a:p>
        </p:txBody>
      </p:sp>
    </p:spTree>
    <p:extLst>
      <p:ext uri="{BB962C8B-B14F-4D97-AF65-F5344CB8AC3E}">
        <p14:creationId xmlns:p14="http://schemas.microsoft.com/office/powerpoint/2010/main" val="145694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food, fruit, vegetable, different&#10;&#10;Description automatically generated">
            <a:extLst>
              <a:ext uri="{FF2B5EF4-FFF2-40B4-BE49-F238E27FC236}">
                <a16:creationId xmlns:a16="http://schemas.microsoft.com/office/drawing/2014/main" id="{97A719D6-3306-8FD3-4BF5-B584C6337DEE}"/>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26388" r="26388"/>
          <a:stretch>
            <a:fillRect/>
          </a:stretch>
        </p:blipFill>
        <p:spPr/>
      </p:pic>
      <p:sp>
        <p:nvSpPr>
          <p:cNvPr id="3" name="Text Placeholder 2">
            <a:extLst>
              <a:ext uri="{FF2B5EF4-FFF2-40B4-BE49-F238E27FC236}">
                <a16:creationId xmlns:a16="http://schemas.microsoft.com/office/drawing/2014/main" id="{8456B350-D16F-D5B2-AA8A-FF878BB6B51F}"/>
              </a:ext>
            </a:extLst>
          </p:cNvPr>
          <p:cNvSpPr>
            <a:spLocks noGrp="1"/>
          </p:cNvSpPr>
          <p:nvPr>
            <p:ph type="body" sz="quarter" idx="16"/>
          </p:nvPr>
        </p:nvSpPr>
        <p:spPr>
          <a:xfrm>
            <a:off x="86264" y="2067342"/>
            <a:ext cx="7253761" cy="4038015"/>
          </a:xfrm>
        </p:spPr>
        <p:txBody>
          <a:bodyPr/>
          <a:lstStyle/>
          <a:p>
            <a:r>
              <a:rPr lang="it-IT" dirty="0"/>
              <a:t>Nel nostro mondo post-Covid 19, il mantra del "comprare locale" si è propagato con forza. Molti consumatori hanno abbandonato le vecchie abitudini di acquisto e di consumo e hanno sperimentato nuovi modi per nutrire le proprie famiglie. Di conseguenza, le botteghe agricole e i mercati contadini stanno prosperando e si assiste all'avvento di mercati settimanali pop-up nei villaggi e nelle piccole città. </a:t>
            </a:r>
          </a:p>
          <a:p>
            <a:r>
              <a:rPr lang="it-IT" dirty="0"/>
              <a:t>In un certo senso, stiamo assistendo ad un ritorno alle abitudini di acquisto dei nostri genitori e nonni.  Condivideremo l'apprendimento delle modalità di vendita più avanti nel Modulo </a:t>
            </a:r>
            <a:r>
              <a:rPr lang="en-US" dirty="0">
                <a:highlight>
                  <a:srgbClr val="FFFF00"/>
                </a:highlight>
              </a:rPr>
              <a:t>X.</a:t>
            </a:r>
            <a:endParaRPr lang="en-IE" dirty="0">
              <a:highlight>
                <a:srgbClr val="FFFF00"/>
              </a:highlight>
            </a:endParaRPr>
          </a:p>
        </p:txBody>
      </p:sp>
      <p:sp>
        <p:nvSpPr>
          <p:cNvPr id="4" name="Text Placeholder 3">
            <a:extLst>
              <a:ext uri="{FF2B5EF4-FFF2-40B4-BE49-F238E27FC236}">
                <a16:creationId xmlns:a16="http://schemas.microsoft.com/office/drawing/2014/main" id="{E83519FB-7D1B-1B76-4D01-D7056FC28CF3}"/>
              </a:ext>
            </a:extLst>
          </p:cNvPr>
          <p:cNvSpPr>
            <a:spLocks noGrp="1"/>
          </p:cNvSpPr>
          <p:nvPr>
            <p:ph type="body" sz="quarter" idx="18"/>
          </p:nvPr>
        </p:nvSpPr>
        <p:spPr/>
        <p:txBody>
          <a:bodyPr>
            <a:normAutofit/>
          </a:bodyPr>
          <a:lstStyle/>
          <a:p>
            <a:r>
              <a:rPr lang="en-IE" dirty="0" err="1"/>
              <a:t>Vendere</a:t>
            </a:r>
            <a:r>
              <a:rPr lang="en-IE" dirty="0"/>
              <a:t> la propria </a:t>
            </a:r>
            <a:r>
              <a:rPr lang="en-IE" dirty="0" err="1"/>
              <a:t>Tradizione</a:t>
            </a:r>
            <a:r>
              <a:rPr lang="en-IE" dirty="0"/>
              <a:t> o </a:t>
            </a:r>
            <a:r>
              <a:rPr lang="en-IE" dirty="0" err="1"/>
              <a:t>Provenienza</a:t>
            </a:r>
            <a:r>
              <a:rPr lang="en-IE" dirty="0"/>
              <a:t>…</a:t>
            </a:r>
          </a:p>
        </p:txBody>
      </p:sp>
    </p:spTree>
    <p:extLst>
      <p:ext uri="{BB962C8B-B14F-4D97-AF65-F5344CB8AC3E}">
        <p14:creationId xmlns:p14="http://schemas.microsoft.com/office/powerpoint/2010/main" val="260522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AF209-B708-DD47-BDC0-D6531A6AA7C7}"/>
              </a:ext>
            </a:extLst>
          </p:cNvPr>
          <p:cNvSpPr>
            <a:spLocks noGrp="1"/>
          </p:cNvSpPr>
          <p:nvPr>
            <p:ph type="body" sz="quarter" idx="15"/>
          </p:nvPr>
        </p:nvSpPr>
        <p:spPr>
          <a:xfrm>
            <a:off x="6266730" y="950004"/>
            <a:ext cx="511077" cy="635000"/>
          </a:xfrm>
        </p:spPr>
        <p:txBody>
          <a:bodyPr/>
          <a:lstStyle/>
          <a:p>
            <a:r>
              <a:rPr lang="en-IE" dirty="0"/>
              <a:t>1</a:t>
            </a:r>
            <a:endParaRPr lang="en-RU" dirty="0"/>
          </a:p>
        </p:txBody>
      </p:sp>
      <p:sp>
        <p:nvSpPr>
          <p:cNvPr id="3" name="Text Placeholder 2">
            <a:extLst>
              <a:ext uri="{FF2B5EF4-FFF2-40B4-BE49-F238E27FC236}">
                <a16:creationId xmlns:a16="http://schemas.microsoft.com/office/drawing/2014/main" id="{ACE446B9-9021-E34A-9EEE-AB9843B7192F}"/>
              </a:ext>
            </a:extLst>
          </p:cNvPr>
          <p:cNvSpPr>
            <a:spLocks noGrp="1"/>
          </p:cNvSpPr>
          <p:nvPr>
            <p:ph type="body" sz="quarter" idx="18"/>
          </p:nvPr>
        </p:nvSpPr>
        <p:spPr>
          <a:xfrm>
            <a:off x="55287" y="1149422"/>
            <a:ext cx="5993569" cy="4559156"/>
          </a:xfrm>
        </p:spPr>
        <p:txBody>
          <a:bodyPr vert="horz" lIns="91440" tIns="45720" rIns="91440" bIns="45720" rtlCol="0" anchor="t">
            <a:normAutofit lnSpcReduction="10000"/>
          </a:bodyPr>
          <a:lstStyle/>
          <a:p>
            <a:pPr marL="0" indent="0"/>
            <a:r>
              <a:rPr lang="it-IT" dirty="0">
                <a:cs typeface="Calibri"/>
              </a:rPr>
              <a:t>Questo modulo introduce l'obiettivo dei piccoli proprietari sostenibili. Questo programma di formazione è l'inizio del viaggio, dalla vostra piccola azienda alla crescita e alla sostenibilità. Vedrete la vostra piccola azienda agricola come un'impresa e il valore e le opportunità che vi si nascondono. Potrete conoscere la vostra impresa da diversi punti di vista, utilizzando diversi strumenti che vi sosterranno in questa missione imprenditoriale. </a:t>
            </a:r>
          </a:p>
          <a:p>
            <a:pPr marL="0" indent="0"/>
            <a:r>
              <a:rPr lang="it-IT" dirty="0">
                <a:cs typeface="Calibri"/>
              </a:rPr>
              <a:t>Il modulo 1 si conclude con la comprensione di chi - cosa - come sviluppare il primo business plan.</a:t>
            </a:r>
          </a:p>
          <a:p>
            <a:pPr marL="0" indent="0"/>
            <a:endParaRPr lang="en-US" dirty="0">
              <a:cs typeface="Calibri"/>
            </a:endParaRPr>
          </a:p>
        </p:txBody>
      </p:sp>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256669" y="287998"/>
            <a:ext cx="4378451" cy="603631"/>
          </a:xfrm>
        </p:spPr>
        <p:txBody>
          <a:bodyPr/>
          <a:lstStyle/>
          <a:p>
            <a:r>
              <a:rPr lang="en-IE" dirty="0"/>
              <a:t>Modulo 1</a:t>
            </a:r>
            <a:endParaRPr lang="en-RU" dirty="0"/>
          </a:p>
        </p:txBody>
      </p:sp>
      <p:sp>
        <p:nvSpPr>
          <p:cNvPr id="5" name="Text Placeholder 4">
            <a:extLst>
              <a:ext uri="{FF2B5EF4-FFF2-40B4-BE49-F238E27FC236}">
                <a16:creationId xmlns:a16="http://schemas.microsoft.com/office/drawing/2014/main" id="{F4DBBAFF-0C2B-7545-91B1-0659D836DD78}"/>
              </a:ext>
            </a:extLst>
          </p:cNvPr>
          <p:cNvSpPr>
            <a:spLocks noGrp="1"/>
          </p:cNvSpPr>
          <p:nvPr>
            <p:ph type="body" sz="quarter" idx="14"/>
          </p:nvPr>
        </p:nvSpPr>
        <p:spPr>
          <a:xfrm>
            <a:off x="7007623" y="1007616"/>
            <a:ext cx="4718277" cy="822373"/>
          </a:xfrm>
        </p:spPr>
        <p:txBody>
          <a:bodyPr/>
          <a:lstStyle/>
          <a:p>
            <a:r>
              <a:rPr lang="en-US" sz="2400" b="0" i="0" dirty="0" err="1">
                <a:effectLst/>
              </a:rPr>
              <a:t>Introduzione</a:t>
            </a:r>
            <a:r>
              <a:rPr lang="en-US" sz="2400" b="0" i="0" dirty="0">
                <a:effectLst/>
              </a:rPr>
              <a:t> a </a:t>
            </a:r>
            <a:r>
              <a:rPr lang="en-US" sz="2400" b="0" i="0" dirty="0" err="1">
                <a:effectLst/>
              </a:rPr>
              <a:t>questo</a:t>
            </a:r>
            <a:r>
              <a:rPr lang="en-US" sz="2400" b="0" i="0" dirty="0">
                <a:effectLst/>
              </a:rPr>
              <a:t> </a:t>
            </a:r>
            <a:r>
              <a:rPr lang="en-US" sz="2400" b="0" i="0" dirty="0" err="1">
                <a:effectLst/>
              </a:rPr>
              <a:t>progetto</a:t>
            </a:r>
            <a:r>
              <a:rPr lang="en-US" sz="2400" b="0" i="0" dirty="0">
                <a:effectLst/>
              </a:rPr>
              <a:t> e </a:t>
            </a:r>
            <a:r>
              <a:rPr lang="en-US" sz="2400" b="0" i="0" dirty="0" err="1">
                <a:effectLst/>
              </a:rPr>
              <a:t>all’importanza</a:t>
            </a:r>
            <a:r>
              <a:rPr lang="en-US" sz="2400" b="0" i="0" dirty="0">
                <a:effectLst/>
              </a:rPr>
              <a:t> </a:t>
            </a:r>
            <a:r>
              <a:rPr lang="en-US" sz="2400" b="0" i="0" dirty="0" err="1">
                <a:effectLst/>
              </a:rPr>
              <a:t>dei</a:t>
            </a:r>
            <a:r>
              <a:rPr lang="en-US" sz="2400" b="0" i="0" dirty="0">
                <a:effectLst/>
              </a:rPr>
              <a:t> </a:t>
            </a:r>
            <a:r>
              <a:rPr lang="en-US" sz="2400" b="0" i="0" dirty="0" err="1">
                <a:effectLst/>
              </a:rPr>
              <a:t>piccoli</a:t>
            </a:r>
            <a:r>
              <a:rPr lang="en-US" sz="2400" b="0" i="0" dirty="0">
                <a:effectLst/>
              </a:rPr>
              <a:t> </a:t>
            </a:r>
            <a:r>
              <a:rPr lang="en-US" sz="2400" b="0" i="0" dirty="0" err="1">
                <a:effectLst/>
              </a:rPr>
              <a:t>proprietari</a:t>
            </a:r>
            <a:r>
              <a:rPr lang="en-US" sz="2400" b="0" i="0" dirty="0">
                <a:effectLst/>
              </a:rPr>
              <a:t> </a:t>
            </a:r>
            <a:r>
              <a:rPr lang="en-US" sz="2400" b="0" i="0" dirty="0" err="1">
                <a:effectLst/>
              </a:rPr>
              <a:t>agricoli</a:t>
            </a:r>
            <a:endParaRPr lang="en-RU" sz="2400"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a:xfrm>
            <a:off x="6272701" y="2040791"/>
            <a:ext cx="511077" cy="635000"/>
          </a:xfrm>
        </p:spPr>
        <p:txBody>
          <a:bodyPr/>
          <a:lstStyle/>
          <a:p>
            <a:r>
              <a:rPr lang="en-IE" dirty="0"/>
              <a:t>2</a:t>
            </a:r>
            <a:endParaRPr lang="en-RU" dirty="0"/>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xfrm>
            <a:off x="7007623" y="4871372"/>
            <a:ext cx="4718277" cy="822373"/>
          </a:xfrm>
        </p:spPr>
        <p:txBody>
          <a:bodyPr/>
          <a:lstStyle/>
          <a:p>
            <a:r>
              <a:rPr lang="en-US" sz="2400" dirty="0" err="1"/>
              <a:t>Punti</a:t>
            </a:r>
            <a:r>
              <a:rPr lang="en-US" sz="2400" dirty="0"/>
              <a:t> di forza, </a:t>
            </a:r>
            <a:r>
              <a:rPr lang="en-US" sz="2400" dirty="0" err="1"/>
              <a:t>debolezza</a:t>
            </a:r>
            <a:r>
              <a:rPr lang="en-US" sz="2400" dirty="0"/>
              <a:t>, </a:t>
            </a:r>
            <a:r>
              <a:rPr lang="en-US" sz="2400" dirty="0" err="1"/>
              <a:t>opportunità</a:t>
            </a:r>
            <a:r>
              <a:rPr lang="en-US" sz="2400" dirty="0"/>
              <a:t> e </a:t>
            </a:r>
            <a:r>
              <a:rPr lang="en-US" sz="2400" dirty="0" err="1"/>
              <a:t>minacce</a:t>
            </a:r>
            <a:r>
              <a:rPr lang="en-US" sz="2400" dirty="0"/>
              <a:t>.  </a:t>
            </a:r>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a:xfrm>
            <a:off x="6266731" y="3036119"/>
            <a:ext cx="511077" cy="635000"/>
          </a:xfrm>
        </p:spPr>
        <p:txBody>
          <a:bodyPr/>
          <a:lstStyle/>
          <a:p>
            <a:r>
              <a:rPr lang="en-IE" dirty="0"/>
              <a:t>3</a:t>
            </a:r>
            <a:endParaRPr lang="en-RU" dirty="0"/>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7007623" y="3903593"/>
            <a:ext cx="4718277" cy="822373"/>
          </a:xfrm>
        </p:spPr>
        <p:txBody>
          <a:bodyPr/>
          <a:lstStyle/>
          <a:p>
            <a:r>
              <a:rPr lang="en-IE" sz="2400" dirty="0" err="1"/>
              <a:t>Sviluppo</a:t>
            </a:r>
            <a:r>
              <a:rPr lang="en-IE" sz="2400" dirty="0"/>
              <a:t> del Business Plan </a:t>
            </a:r>
            <a:endParaRPr lang="en-RU" sz="2400" dirty="0"/>
          </a:p>
        </p:txBody>
      </p:sp>
      <p:sp>
        <p:nvSpPr>
          <p:cNvPr id="10" name="Text Placeholder 9">
            <a:extLst>
              <a:ext uri="{FF2B5EF4-FFF2-40B4-BE49-F238E27FC236}">
                <a16:creationId xmlns:a16="http://schemas.microsoft.com/office/drawing/2014/main" id="{636DA96F-A929-4744-AD5F-9470E77D59E6}"/>
              </a:ext>
            </a:extLst>
          </p:cNvPr>
          <p:cNvSpPr>
            <a:spLocks noGrp="1"/>
          </p:cNvSpPr>
          <p:nvPr>
            <p:ph type="body" sz="quarter" idx="23"/>
          </p:nvPr>
        </p:nvSpPr>
        <p:spPr>
          <a:xfrm>
            <a:off x="6266729" y="4003526"/>
            <a:ext cx="511077" cy="635000"/>
          </a:xfrm>
        </p:spPr>
        <p:txBody>
          <a:bodyPr/>
          <a:lstStyle/>
          <a:p>
            <a:r>
              <a:rPr lang="en-IE" dirty="0"/>
              <a:t>4</a:t>
            </a:r>
            <a:endParaRPr lang="en-RU" dirty="0"/>
          </a:p>
        </p:txBody>
      </p:sp>
      <p:sp>
        <p:nvSpPr>
          <p:cNvPr id="12" name="Text Placeholder 11">
            <a:extLst>
              <a:ext uri="{FF2B5EF4-FFF2-40B4-BE49-F238E27FC236}">
                <a16:creationId xmlns:a16="http://schemas.microsoft.com/office/drawing/2014/main" id="{0EA5DDAE-FEC8-CC40-BB2B-DE21A93B7A9D}"/>
              </a:ext>
            </a:extLst>
          </p:cNvPr>
          <p:cNvSpPr>
            <a:spLocks noGrp="1"/>
          </p:cNvSpPr>
          <p:nvPr>
            <p:ph type="body" sz="quarter" idx="25"/>
          </p:nvPr>
        </p:nvSpPr>
        <p:spPr>
          <a:xfrm>
            <a:off x="6250827" y="4871372"/>
            <a:ext cx="511077" cy="635000"/>
          </a:xfrm>
        </p:spPr>
        <p:txBody>
          <a:bodyPr/>
          <a:lstStyle/>
          <a:p>
            <a:r>
              <a:rPr lang="en-IE" dirty="0"/>
              <a:t>5</a:t>
            </a:r>
            <a:endParaRPr lang="en-RU" dirty="0"/>
          </a:p>
        </p:txBody>
      </p:sp>
      <p:sp>
        <p:nvSpPr>
          <p:cNvPr id="13" name="Text Placeholder 12">
            <a:extLst>
              <a:ext uri="{FF2B5EF4-FFF2-40B4-BE49-F238E27FC236}">
                <a16:creationId xmlns:a16="http://schemas.microsoft.com/office/drawing/2014/main" id="{BFB3E8E0-B3D2-FF42-AC9F-4A40C15E7E6C}"/>
              </a:ext>
            </a:extLst>
          </p:cNvPr>
          <p:cNvSpPr>
            <a:spLocks noGrp="1"/>
          </p:cNvSpPr>
          <p:nvPr>
            <p:ph type="body" sz="quarter" idx="26"/>
          </p:nvPr>
        </p:nvSpPr>
        <p:spPr>
          <a:xfrm>
            <a:off x="7006850" y="3181153"/>
            <a:ext cx="4718277" cy="822373"/>
          </a:xfrm>
        </p:spPr>
        <p:txBody>
          <a:bodyPr/>
          <a:lstStyle/>
          <a:p>
            <a:r>
              <a:rPr lang="it-IT" sz="2400" dirty="0"/>
              <a:t>Opportunità imprenditoriali e sperimentazione del primo prodotto</a:t>
            </a:r>
          </a:p>
          <a:p>
            <a:endParaRPr lang="en-RU" sz="2400" dirty="0"/>
          </a:p>
        </p:txBody>
      </p:sp>
      <p:sp>
        <p:nvSpPr>
          <p:cNvPr id="16" name="TextBox 15">
            <a:extLst>
              <a:ext uri="{FF2B5EF4-FFF2-40B4-BE49-F238E27FC236}">
                <a16:creationId xmlns:a16="http://schemas.microsoft.com/office/drawing/2014/main" id="{57AF3E10-827A-AAF6-896C-16236900B1C3}"/>
              </a:ext>
            </a:extLst>
          </p:cNvPr>
          <p:cNvSpPr txBox="1"/>
          <p:nvPr/>
        </p:nvSpPr>
        <p:spPr>
          <a:xfrm>
            <a:off x="7007623" y="2087361"/>
            <a:ext cx="6096000" cy="461665"/>
          </a:xfrm>
          <a:prstGeom prst="rect">
            <a:avLst/>
          </a:prstGeom>
          <a:noFill/>
        </p:spPr>
        <p:txBody>
          <a:bodyPr wrap="square">
            <a:spAutoFit/>
          </a:bodyPr>
          <a:lstStyle/>
          <a:p>
            <a:r>
              <a:rPr lang="it-IT" sz="2400" dirty="0">
                <a:solidFill>
                  <a:srgbClr val="60220F"/>
                </a:solidFill>
              </a:rPr>
              <a:t>Il premio dei prodotti della tradizione</a:t>
            </a:r>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3407213"/>
          </a:xfrm>
        </p:spPr>
        <p:txBody>
          <a:bodyPr>
            <a:normAutofit/>
          </a:bodyPr>
          <a:lstStyle/>
          <a:p>
            <a:r>
              <a:rPr lang="it-IT" dirty="0"/>
              <a:t>Opportunità imprenditoriali e sperimentazione del primo prodotto </a:t>
            </a:r>
            <a:endParaRPr lang="en-US" dirty="0"/>
          </a:p>
          <a:p>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03</a:t>
            </a:r>
            <a:endParaRPr lang="en-RU" dirty="0"/>
          </a:p>
        </p:txBody>
      </p:sp>
    </p:spTree>
    <p:extLst>
      <p:ext uri="{BB962C8B-B14F-4D97-AF65-F5344CB8AC3E}">
        <p14:creationId xmlns:p14="http://schemas.microsoft.com/office/powerpoint/2010/main" val="219809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614757-4A6D-B048-E5B0-20D363FEEA32}"/>
              </a:ext>
            </a:extLst>
          </p:cNvPr>
          <p:cNvSpPr>
            <a:spLocks noGrp="1"/>
          </p:cNvSpPr>
          <p:nvPr>
            <p:ph type="body" sz="quarter" idx="16"/>
          </p:nvPr>
        </p:nvSpPr>
        <p:spPr>
          <a:xfrm>
            <a:off x="377792" y="1998330"/>
            <a:ext cx="6685256" cy="4038015"/>
          </a:xfrm>
        </p:spPr>
        <p:txBody>
          <a:bodyPr/>
          <a:lstStyle/>
          <a:p>
            <a:r>
              <a:rPr lang="it-IT" dirty="0"/>
              <a:t>Nel Modulo 2 esploreremo l'importanza di conoscere il consumatore e le sue esigenze. In questo modo, troverete anche delle opportunità come imprenditori. Le esigenze possono essere viste come sfide, ma le sfide richiedono soluzioni ed è qui che entrate in gioco voi come imprenditori! </a:t>
            </a:r>
          </a:p>
          <a:p>
            <a:r>
              <a:rPr lang="it-IT" dirty="0"/>
              <a:t>Le opportunità sono tutte intorno a noi, ma spesso è necessaria una certa mentalità per identificarle, verificarle e perseguirle.  Ricordate che i migliori leader sono noti per essere i migliori discenti. Grazie a questo corso, imparerete diversi approcci per la crescita imprenditoriale e le competenze per massimizzare il vostro successo. </a:t>
            </a:r>
          </a:p>
          <a:p>
            <a:endParaRPr lang="en-IE" dirty="0"/>
          </a:p>
        </p:txBody>
      </p:sp>
      <p:sp>
        <p:nvSpPr>
          <p:cNvPr id="4" name="Text Placeholder 3">
            <a:extLst>
              <a:ext uri="{FF2B5EF4-FFF2-40B4-BE49-F238E27FC236}">
                <a16:creationId xmlns:a16="http://schemas.microsoft.com/office/drawing/2014/main" id="{C76A7534-668F-3CD1-1814-12892D3328A6}"/>
              </a:ext>
            </a:extLst>
          </p:cNvPr>
          <p:cNvSpPr>
            <a:spLocks noGrp="1"/>
          </p:cNvSpPr>
          <p:nvPr>
            <p:ph type="body" sz="quarter" idx="18"/>
          </p:nvPr>
        </p:nvSpPr>
        <p:spPr>
          <a:xfrm>
            <a:off x="479147" y="434182"/>
            <a:ext cx="6482545" cy="1210837"/>
          </a:xfrm>
        </p:spPr>
        <p:txBody>
          <a:bodyPr/>
          <a:lstStyle/>
          <a:p>
            <a:r>
              <a:rPr lang="en-IE" dirty="0" err="1"/>
              <a:t>Imparare</a:t>
            </a:r>
            <a:r>
              <a:rPr lang="en-IE" dirty="0"/>
              <a:t> ad </a:t>
            </a:r>
            <a:r>
              <a:rPr lang="en-IE" dirty="0" err="1"/>
              <a:t>essere</a:t>
            </a:r>
            <a:r>
              <a:rPr lang="en-IE" dirty="0"/>
              <a:t> </a:t>
            </a:r>
            <a:r>
              <a:rPr lang="en-IE" dirty="0" err="1"/>
              <a:t>adattivi</a:t>
            </a:r>
            <a:r>
              <a:rPr lang="en-IE" dirty="0"/>
              <a:t>…</a:t>
            </a:r>
          </a:p>
        </p:txBody>
      </p:sp>
      <p:sp>
        <p:nvSpPr>
          <p:cNvPr id="6" name="TextBox 5">
            <a:extLst>
              <a:ext uri="{FF2B5EF4-FFF2-40B4-BE49-F238E27FC236}">
                <a16:creationId xmlns:a16="http://schemas.microsoft.com/office/drawing/2014/main" id="{F315370F-D0DC-3222-CBFB-B8B56873A38D}"/>
              </a:ext>
            </a:extLst>
          </p:cNvPr>
          <p:cNvSpPr txBox="1"/>
          <p:nvPr/>
        </p:nvSpPr>
        <p:spPr>
          <a:xfrm>
            <a:off x="7893170" y="1998330"/>
            <a:ext cx="4123426" cy="4154984"/>
          </a:xfrm>
          <a:prstGeom prst="rect">
            <a:avLst/>
          </a:prstGeom>
          <a:solidFill>
            <a:srgbClr val="6D6A3A"/>
          </a:solidFill>
        </p:spPr>
        <p:txBody>
          <a:bodyPr wrap="square">
            <a:spAutoFit/>
          </a:bodyPr>
          <a:lstStyle/>
          <a:p>
            <a:pPr algn="ctr"/>
            <a:endParaRPr lang="en-US" sz="4400" b="0" i="1" dirty="0">
              <a:solidFill>
                <a:srgbClr val="E3E2DB"/>
              </a:solidFill>
              <a:effectLst/>
            </a:endParaRPr>
          </a:p>
          <a:p>
            <a:pPr algn="ctr"/>
            <a:r>
              <a:rPr lang="en-US" sz="4400" b="0" i="1" dirty="0">
                <a:solidFill>
                  <a:srgbClr val="E3E2DB"/>
                </a:solidFill>
                <a:effectLst/>
              </a:rPr>
              <a:t>“</a:t>
            </a:r>
            <a:r>
              <a:rPr lang="en-US" sz="4400" i="1" dirty="0" err="1">
                <a:solidFill>
                  <a:srgbClr val="E3E2DB"/>
                </a:solidFill>
              </a:rPr>
              <a:t>L’adattabilità</a:t>
            </a:r>
            <a:r>
              <a:rPr lang="en-US" sz="4400" i="1" dirty="0">
                <a:solidFill>
                  <a:srgbClr val="E3E2DB"/>
                </a:solidFill>
              </a:rPr>
              <a:t> è il nuovo </a:t>
            </a:r>
            <a:r>
              <a:rPr lang="en-US" sz="4400" i="1" dirty="0" err="1">
                <a:solidFill>
                  <a:srgbClr val="E3E2DB"/>
                </a:solidFill>
              </a:rPr>
              <a:t>vantaggio</a:t>
            </a:r>
            <a:r>
              <a:rPr lang="en-US" sz="4400" i="1" dirty="0">
                <a:solidFill>
                  <a:srgbClr val="E3E2DB"/>
                </a:solidFill>
              </a:rPr>
              <a:t> </a:t>
            </a:r>
            <a:r>
              <a:rPr lang="en-US" sz="4400" i="1" dirty="0" err="1">
                <a:solidFill>
                  <a:srgbClr val="E3E2DB"/>
                </a:solidFill>
              </a:rPr>
              <a:t>competitivo</a:t>
            </a:r>
            <a:r>
              <a:rPr lang="en-US" sz="4400" b="0" i="1" dirty="0">
                <a:solidFill>
                  <a:srgbClr val="E3E2DB"/>
                </a:solidFill>
                <a:effectLst/>
              </a:rPr>
              <a:t>.” </a:t>
            </a:r>
          </a:p>
          <a:p>
            <a:pPr algn="ctr"/>
            <a:endParaRPr lang="en-IE" sz="4400" i="1" dirty="0">
              <a:solidFill>
                <a:srgbClr val="E3E2DB"/>
              </a:solidFill>
            </a:endParaRPr>
          </a:p>
        </p:txBody>
      </p:sp>
      <p:sp>
        <p:nvSpPr>
          <p:cNvPr id="7" name="TextBox 6">
            <a:extLst>
              <a:ext uri="{FF2B5EF4-FFF2-40B4-BE49-F238E27FC236}">
                <a16:creationId xmlns:a16="http://schemas.microsoft.com/office/drawing/2014/main" id="{8B9B87D1-2D81-6EEF-A3A5-A1C6BD788ADC}"/>
              </a:ext>
            </a:extLst>
          </p:cNvPr>
          <p:cNvSpPr txBox="1"/>
          <p:nvPr/>
        </p:nvSpPr>
        <p:spPr>
          <a:xfrm>
            <a:off x="9437298" y="5701518"/>
            <a:ext cx="2513162" cy="369332"/>
          </a:xfrm>
          <a:prstGeom prst="rect">
            <a:avLst/>
          </a:prstGeom>
          <a:noFill/>
        </p:spPr>
        <p:txBody>
          <a:bodyPr wrap="square" rtlCol="0">
            <a:spAutoFit/>
          </a:bodyPr>
          <a:lstStyle/>
          <a:p>
            <a:r>
              <a:rPr lang="en-IE" dirty="0">
                <a:solidFill>
                  <a:schemeClr val="accent2">
                    <a:lumMod val="75000"/>
                  </a:schemeClr>
                </a:solidFill>
              </a:rPr>
              <a:t>Harvard Business Review</a:t>
            </a:r>
          </a:p>
        </p:txBody>
      </p:sp>
    </p:spTree>
    <p:extLst>
      <p:ext uri="{BB962C8B-B14F-4D97-AF65-F5344CB8AC3E}">
        <p14:creationId xmlns:p14="http://schemas.microsoft.com/office/powerpoint/2010/main" val="3307088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D84A26-7251-0FE0-5C8C-074A7F1BA84F}"/>
              </a:ext>
            </a:extLst>
          </p:cNvPr>
          <p:cNvSpPr>
            <a:spLocks noGrp="1"/>
          </p:cNvSpPr>
          <p:nvPr>
            <p:ph type="body" sz="quarter" idx="15"/>
          </p:nvPr>
        </p:nvSpPr>
        <p:spPr/>
        <p:txBody>
          <a:bodyPr/>
          <a:lstStyle/>
          <a:p>
            <a:r>
              <a:rPr lang="en-IE" dirty="0"/>
              <a:t>1</a:t>
            </a:r>
          </a:p>
        </p:txBody>
      </p:sp>
      <p:sp>
        <p:nvSpPr>
          <p:cNvPr id="3" name="Text Placeholder 2">
            <a:extLst>
              <a:ext uri="{FF2B5EF4-FFF2-40B4-BE49-F238E27FC236}">
                <a16:creationId xmlns:a16="http://schemas.microsoft.com/office/drawing/2014/main" id="{457C0C6E-BEE1-90CB-71D5-B786FD4950C2}"/>
              </a:ext>
            </a:extLst>
          </p:cNvPr>
          <p:cNvSpPr>
            <a:spLocks noGrp="1"/>
          </p:cNvSpPr>
          <p:nvPr>
            <p:ph type="body" sz="quarter" idx="18"/>
          </p:nvPr>
        </p:nvSpPr>
        <p:spPr>
          <a:xfrm>
            <a:off x="453230" y="1498620"/>
            <a:ext cx="4884608" cy="4591442"/>
          </a:xfrm>
        </p:spPr>
        <p:txBody>
          <a:bodyPr/>
          <a:lstStyle/>
          <a:p>
            <a:pPr indent="0"/>
            <a:r>
              <a:rPr lang="it-IT" dirty="0"/>
              <a:t>Indipendentemente dall'industria o dal settore in cui si opera, per avere successo nel mondo degli affari, così come le stagioni portano cambiamenti, è necessario abbracciare il cambiamento.</a:t>
            </a:r>
          </a:p>
          <a:p>
            <a:pPr indent="0"/>
            <a:r>
              <a:rPr lang="it-IT" dirty="0"/>
              <a:t>Vi consigliamo di iniziare da voi stessi e di concentrarvi su queste sei opportunità di crescita imprenditoriale.</a:t>
            </a:r>
          </a:p>
          <a:p>
            <a:pPr indent="0"/>
            <a:endParaRPr lang="it-IT" dirty="0"/>
          </a:p>
          <a:p>
            <a:pPr indent="0"/>
            <a:endParaRPr lang="en-IE" dirty="0"/>
          </a:p>
        </p:txBody>
      </p:sp>
      <p:sp>
        <p:nvSpPr>
          <p:cNvPr id="5" name="Text Placeholder 4">
            <a:extLst>
              <a:ext uri="{FF2B5EF4-FFF2-40B4-BE49-F238E27FC236}">
                <a16:creationId xmlns:a16="http://schemas.microsoft.com/office/drawing/2014/main" id="{3ED27ED3-22B5-ED59-3CFE-62F015D78142}"/>
              </a:ext>
            </a:extLst>
          </p:cNvPr>
          <p:cNvSpPr>
            <a:spLocks noGrp="1"/>
          </p:cNvSpPr>
          <p:nvPr>
            <p:ph type="body" sz="quarter" idx="14"/>
          </p:nvPr>
        </p:nvSpPr>
        <p:spPr>
          <a:xfrm>
            <a:off x="6993989" y="734498"/>
            <a:ext cx="5074366" cy="822373"/>
          </a:xfrm>
        </p:spPr>
        <p:txBody>
          <a:bodyPr/>
          <a:lstStyle/>
          <a:p>
            <a:r>
              <a:rPr lang="it-IT" dirty="0"/>
              <a:t>Adottare una mentalità di apprendimento</a:t>
            </a:r>
          </a:p>
          <a:p>
            <a:endParaRPr lang="en-IE" dirty="0"/>
          </a:p>
        </p:txBody>
      </p:sp>
      <p:sp>
        <p:nvSpPr>
          <p:cNvPr id="6" name="Text Placeholder 5">
            <a:extLst>
              <a:ext uri="{FF2B5EF4-FFF2-40B4-BE49-F238E27FC236}">
                <a16:creationId xmlns:a16="http://schemas.microsoft.com/office/drawing/2014/main" id="{4D06AF01-29B9-E89C-FC7B-26C094FCB8C9}"/>
              </a:ext>
            </a:extLst>
          </p:cNvPr>
          <p:cNvSpPr>
            <a:spLocks noGrp="1"/>
          </p:cNvSpPr>
          <p:nvPr>
            <p:ph type="body" sz="quarter" idx="19"/>
          </p:nvPr>
        </p:nvSpPr>
        <p:spPr/>
        <p:txBody>
          <a:bodyPr/>
          <a:lstStyle/>
          <a:p>
            <a:r>
              <a:rPr lang="en-IE" dirty="0"/>
              <a:t>2</a:t>
            </a:r>
          </a:p>
        </p:txBody>
      </p:sp>
      <p:sp>
        <p:nvSpPr>
          <p:cNvPr id="7" name="Text Placeholder 6">
            <a:extLst>
              <a:ext uri="{FF2B5EF4-FFF2-40B4-BE49-F238E27FC236}">
                <a16:creationId xmlns:a16="http://schemas.microsoft.com/office/drawing/2014/main" id="{5011F545-B8DC-04BB-B494-7A2E76B44250}"/>
              </a:ext>
            </a:extLst>
          </p:cNvPr>
          <p:cNvSpPr>
            <a:spLocks noGrp="1"/>
          </p:cNvSpPr>
          <p:nvPr>
            <p:ph type="body" sz="quarter" idx="20"/>
          </p:nvPr>
        </p:nvSpPr>
        <p:spPr/>
        <p:txBody>
          <a:bodyPr/>
          <a:lstStyle/>
          <a:p>
            <a:r>
              <a:rPr lang="en-IE" dirty="0" err="1"/>
              <a:t>Imparare</a:t>
            </a:r>
            <a:r>
              <a:rPr lang="en-IE" dirty="0"/>
              <a:t> </a:t>
            </a:r>
            <a:r>
              <a:rPr lang="en-IE" dirty="0" err="1"/>
              <a:t>una</a:t>
            </a:r>
            <a:r>
              <a:rPr lang="en-IE" dirty="0"/>
              <a:t> </a:t>
            </a:r>
            <a:r>
              <a:rPr lang="en-IE" dirty="0" err="1"/>
              <a:t>strategia</a:t>
            </a:r>
            <a:r>
              <a:rPr lang="en-IE" dirty="0"/>
              <a:t> di Business </a:t>
            </a:r>
          </a:p>
        </p:txBody>
      </p:sp>
      <p:sp>
        <p:nvSpPr>
          <p:cNvPr id="8" name="Text Placeholder 7">
            <a:extLst>
              <a:ext uri="{FF2B5EF4-FFF2-40B4-BE49-F238E27FC236}">
                <a16:creationId xmlns:a16="http://schemas.microsoft.com/office/drawing/2014/main" id="{D02B1708-FCAB-75F7-3C83-50EBB73F98A9}"/>
              </a:ext>
            </a:extLst>
          </p:cNvPr>
          <p:cNvSpPr>
            <a:spLocks noGrp="1"/>
          </p:cNvSpPr>
          <p:nvPr>
            <p:ph type="body" sz="quarter" idx="21"/>
          </p:nvPr>
        </p:nvSpPr>
        <p:spPr/>
        <p:txBody>
          <a:bodyPr/>
          <a:lstStyle/>
          <a:p>
            <a:r>
              <a:rPr lang="en-IE" dirty="0"/>
              <a:t>3</a:t>
            </a:r>
          </a:p>
        </p:txBody>
      </p:sp>
      <p:sp>
        <p:nvSpPr>
          <p:cNvPr id="9" name="Text Placeholder 8">
            <a:extLst>
              <a:ext uri="{FF2B5EF4-FFF2-40B4-BE49-F238E27FC236}">
                <a16:creationId xmlns:a16="http://schemas.microsoft.com/office/drawing/2014/main" id="{0248A5D0-6C37-77CC-9958-139CB63DBCAE}"/>
              </a:ext>
            </a:extLst>
          </p:cNvPr>
          <p:cNvSpPr>
            <a:spLocks noGrp="1"/>
          </p:cNvSpPr>
          <p:nvPr>
            <p:ph type="body" sz="quarter" idx="22"/>
          </p:nvPr>
        </p:nvSpPr>
        <p:spPr>
          <a:xfrm>
            <a:off x="7033746" y="2597273"/>
            <a:ext cx="4718277" cy="822373"/>
          </a:xfrm>
        </p:spPr>
        <p:txBody>
          <a:bodyPr/>
          <a:lstStyle/>
          <a:p>
            <a:r>
              <a:rPr lang="en-IE" dirty="0" err="1"/>
              <a:t>Migliorare</a:t>
            </a:r>
            <a:r>
              <a:rPr lang="en-IE" dirty="0"/>
              <a:t> la propria </a:t>
            </a:r>
            <a:r>
              <a:rPr lang="en-IE" dirty="0" err="1"/>
              <a:t>visione</a:t>
            </a:r>
            <a:endParaRPr lang="en-IE" dirty="0"/>
          </a:p>
          <a:p>
            <a:endParaRPr lang="en-IE" dirty="0"/>
          </a:p>
        </p:txBody>
      </p:sp>
      <p:sp>
        <p:nvSpPr>
          <p:cNvPr id="10" name="Text Placeholder 9">
            <a:extLst>
              <a:ext uri="{FF2B5EF4-FFF2-40B4-BE49-F238E27FC236}">
                <a16:creationId xmlns:a16="http://schemas.microsoft.com/office/drawing/2014/main" id="{DA307A61-9933-8310-2F6A-C14FE9FFA58F}"/>
              </a:ext>
            </a:extLst>
          </p:cNvPr>
          <p:cNvSpPr>
            <a:spLocks noGrp="1"/>
          </p:cNvSpPr>
          <p:nvPr>
            <p:ph type="body" sz="quarter" idx="23"/>
          </p:nvPr>
        </p:nvSpPr>
        <p:spPr/>
        <p:txBody>
          <a:bodyPr/>
          <a:lstStyle/>
          <a:p>
            <a:r>
              <a:rPr lang="en-IE" dirty="0"/>
              <a:t>4</a:t>
            </a:r>
          </a:p>
        </p:txBody>
      </p:sp>
      <p:sp>
        <p:nvSpPr>
          <p:cNvPr id="11" name="Text Placeholder 10">
            <a:extLst>
              <a:ext uri="{FF2B5EF4-FFF2-40B4-BE49-F238E27FC236}">
                <a16:creationId xmlns:a16="http://schemas.microsoft.com/office/drawing/2014/main" id="{0B9215AE-D497-9AC7-FB31-58405F81A071}"/>
              </a:ext>
            </a:extLst>
          </p:cNvPr>
          <p:cNvSpPr>
            <a:spLocks noGrp="1"/>
          </p:cNvSpPr>
          <p:nvPr>
            <p:ph type="body" sz="quarter" idx="24"/>
          </p:nvPr>
        </p:nvSpPr>
        <p:spPr/>
        <p:txBody>
          <a:bodyPr/>
          <a:lstStyle/>
          <a:p>
            <a:r>
              <a:rPr lang="en-IE" dirty="0" err="1"/>
              <a:t>Utilizzare</a:t>
            </a:r>
            <a:r>
              <a:rPr lang="en-IE" dirty="0"/>
              <a:t> le </a:t>
            </a:r>
            <a:r>
              <a:rPr lang="en-IE" dirty="0" err="1"/>
              <a:t>reti</a:t>
            </a:r>
            <a:endParaRPr lang="en-IE" dirty="0"/>
          </a:p>
        </p:txBody>
      </p:sp>
      <p:sp>
        <p:nvSpPr>
          <p:cNvPr id="12" name="Text Placeholder 11">
            <a:extLst>
              <a:ext uri="{FF2B5EF4-FFF2-40B4-BE49-F238E27FC236}">
                <a16:creationId xmlns:a16="http://schemas.microsoft.com/office/drawing/2014/main" id="{7A2AE5BF-89A6-307E-EB1D-055FCC6895D4}"/>
              </a:ext>
            </a:extLst>
          </p:cNvPr>
          <p:cNvSpPr>
            <a:spLocks noGrp="1"/>
          </p:cNvSpPr>
          <p:nvPr>
            <p:ph type="body" sz="quarter" idx="25"/>
          </p:nvPr>
        </p:nvSpPr>
        <p:spPr/>
        <p:txBody>
          <a:bodyPr/>
          <a:lstStyle/>
          <a:p>
            <a:r>
              <a:rPr lang="en-IE" dirty="0"/>
              <a:t>5</a:t>
            </a:r>
          </a:p>
        </p:txBody>
      </p:sp>
      <p:sp>
        <p:nvSpPr>
          <p:cNvPr id="13" name="Text Placeholder 12">
            <a:extLst>
              <a:ext uri="{FF2B5EF4-FFF2-40B4-BE49-F238E27FC236}">
                <a16:creationId xmlns:a16="http://schemas.microsoft.com/office/drawing/2014/main" id="{13B1D354-2350-438F-F961-DBA510A68675}"/>
              </a:ext>
            </a:extLst>
          </p:cNvPr>
          <p:cNvSpPr>
            <a:spLocks noGrp="1"/>
          </p:cNvSpPr>
          <p:nvPr>
            <p:ph type="body" sz="quarter" idx="26"/>
          </p:nvPr>
        </p:nvSpPr>
        <p:spPr>
          <a:xfrm>
            <a:off x="6993989" y="4387054"/>
            <a:ext cx="5074366" cy="822373"/>
          </a:xfrm>
        </p:spPr>
        <p:txBody>
          <a:bodyPr/>
          <a:lstStyle/>
          <a:p>
            <a:endParaRPr lang="en-IE" dirty="0"/>
          </a:p>
          <a:p>
            <a:r>
              <a:rPr lang="it-IT" dirty="0"/>
              <a:t>Ottenere feedback e trasmettere le proprie conoscenze</a:t>
            </a:r>
          </a:p>
          <a:p>
            <a:endParaRPr lang="en-IE" dirty="0"/>
          </a:p>
        </p:txBody>
      </p:sp>
      <p:sp>
        <p:nvSpPr>
          <p:cNvPr id="14" name="Text Placeholder 13">
            <a:extLst>
              <a:ext uri="{FF2B5EF4-FFF2-40B4-BE49-F238E27FC236}">
                <a16:creationId xmlns:a16="http://schemas.microsoft.com/office/drawing/2014/main" id="{99C3BD1F-FD73-391C-15F3-FEC2DEA2CA1C}"/>
              </a:ext>
            </a:extLst>
          </p:cNvPr>
          <p:cNvSpPr>
            <a:spLocks noGrp="1"/>
          </p:cNvSpPr>
          <p:nvPr>
            <p:ph type="body" sz="quarter" idx="27"/>
          </p:nvPr>
        </p:nvSpPr>
        <p:spPr/>
        <p:txBody>
          <a:bodyPr/>
          <a:lstStyle/>
          <a:p>
            <a:r>
              <a:rPr lang="en-IE" dirty="0"/>
              <a:t>6</a:t>
            </a:r>
          </a:p>
        </p:txBody>
      </p:sp>
      <p:sp>
        <p:nvSpPr>
          <p:cNvPr id="15" name="Text Placeholder 14">
            <a:extLst>
              <a:ext uri="{FF2B5EF4-FFF2-40B4-BE49-F238E27FC236}">
                <a16:creationId xmlns:a16="http://schemas.microsoft.com/office/drawing/2014/main" id="{B58032BD-A012-7C91-3CD4-95E0AC026446}"/>
              </a:ext>
            </a:extLst>
          </p:cNvPr>
          <p:cNvSpPr>
            <a:spLocks noGrp="1"/>
          </p:cNvSpPr>
          <p:nvPr>
            <p:ph type="body" sz="quarter" idx="28"/>
          </p:nvPr>
        </p:nvSpPr>
        <p:spPr>
          <a:xfrm>
            <a:off x="6980736" y="5499497"/>
            <a:ext cx="5087619" cy="822373"/>
          </a:xfrm>
        </p:spPr>
        <p:txBody>
          <a:bodyPr/>
          <a:lstStyle/>
          <a:p>
            <a:r>
              <a:rPr lang="it-IT" dirty="0"/>
              <a:t>Sviluppare la consapevolezza di sé</a:t>
            </a:r>
          </a:p>
          <a:p>
            <a:endParaRPr lang="en-IE" dirty="0"/>
          </a:p>
        </p:txBody>
      </p:sp>
      <p:sp>
        <p:nvSpPr>
          <p:cNvPr id="16" name="Text Placeholder 3">
            <a:extLst>
              <a:ext uri="{FF2B5EF4-FFF2-40B4-BE49-F238E27FC236}">
                <a16:creationId xmlns:a16="http://schemas.microsoft.com/office/drawing/2014/main" id="{C9941724-E3AD-1554-5DA7-27E7DA4B4349}"/>
              </a:ext>
            </a:extLst>
          </p:cNvPr>
          <p:cNvSpPr>
            <a:spLocks noGrp="1"/>
          </p:cNvSpPr>
          <p:nvPr>
            <p:ph type="body" sz="quarter" idx="16"/>
          </p:nvPr>
        </p:nvSpPr>
        <p:spPr>
          <a:xfrm>
            <a:off x="663497" y="208306"/>
            <a:ext cx="5198163" cy="1158640"/>
          </a:xfrm>
        </p:spPr>
        <p:txBody>
          <a:bodyPr>
            <a:normAutofit/>
          </a:bodyPr>
          <a:lstStyle/>
          <a:p>
            <a:r>
              <a:rPr lang="en-IE" dirty="0" err="1"/>
              <a:t>Opportunità</a:t>
            </a:r>
            <a:r>
              <a:rPr lang="en-IE" dirty="0"/>
              <a:t> di </a:t>
            </a:r>
            <a:r>
              <a:rPr lang="en-IE" dirty="0" err="1"/>
              <a:t>crescita</a:t>
            </a:r>
            <a:r>
              <a:rPr lang="en-IE" dirty="0"/>
              <a:t> per </a:t>
            </a:r>
            <a:r>
              <a:rPr lang="en-IE" dirty="0" err="1"/>
              <a:t>gli</a:t>
            </a:r>
            <a:r>
              <a:rPr lang="en-IE" dirty="0"/>
              <a:t> </a:t>
            </a:r>
            <a:r>
              <a:rPr lang="en-IE" dirty="0" err="1"/>
              <a:t>imprenditori</a:t>
            </a:r>
            <a:r>
              <a:rPr lang="en-IE" dirty="0"/>
              <a:t> …</a:t>
            </a:r>
          </a:p>
        </p:txBody>
      </p:sp>
    </p:spTree>
    <p:extLst>
      <p:ext uri="{BB962C8B-B14F-4D97-AF65-F5344CB8AC3E}">
        <p14:creationId xmlns:p14="http://schemas.microsoft.com/office/powerpoint/2010/main" val="2269386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cientist examining plants in laboratory">
            <a:extLst>
              <a:ext uri="{FF2B5EF4-FFF2-40B4-BE49-F238E27FC236}">
                <a16:creationId xmlns:a16="http://schemas.microsoft.com/office/drawing/2014/main" id="{6C60511D-A1BE-AAE6-EFEF-88CDACAE670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4112" r="30849"/>
          <a:stretch/>
        </p:blipFill>
        <p:spPr>
          <a:xfrm>
            <a:off x="7340026" y="0"/>
            <a:ext cx="4851974" cy="6858000"/>
          </a:xfrm>
        </p:spPr>
      </p:pic>
      <p:sp>
        <p:nvSpPr>
          <p:cNvPr id="3" name="Text Placeholder 2">
            <a:extLst>
              <a:ext uri="{FF2B5EF4-FFF2-40B4-BE49-F238E27FC236}">
                <a16:creationId xmlns:a16="http://schemas.microsoft.com/office/drawing/2014/main" id="{05994347-E028-A988-9740-6D495B8ECC6E}"/>
              </a:ext>
            </a:extLst>
          </p:cNvPr>
          <p:cNvSpPr>
            <a:spLocks noGrp="1"/>
          </p:cNvSpPr>
          <p:nvPr>
            <p:ph type="body" sz="quarter" idx="16"/>
          </p:nvPr>
        </p:nvSpPr>
        <p:spPr>
          <a:xfrm>
            <a:off x="0" y="1704108"/>
            <a:ext cx="7340026" cy="5153891"/>
          </a:xfrm>
        </p:spPr>
        <p:txBody>
          <a:bodyPr/>
          <a:lstStyle/>
          <a:p>
            <a:r>
              <a:rPr lang="it-IT" dirty="0"/>
              <a:t>La volontà di imparare è una delle competenze più importanti da acquisire nella vita e nell'imprenditoria. </a:t>
            </a:r>
          </a:p>
          <a:p>
            <a:r>
              <a:rPr lang="it-IT" dirty="0"/>
              <a:t>Gli studi dimostrano che le persone con una mentalità di crescita ottengono maggiori risultati con una mentalità fissa. Il desiderio di imparare può essere fondamentale per il successo aziendale.</a:t>
            </a:r>
          </a:p>
          <a:p>
            <a:r>
              <a:rPr lang="it-IT" dirty="0"/>
              <a:t>Imparare dagli errori o da un fallimento è un'opportunità da considerare.  La natura ci insegna questo. Queste lezioni sono necessarie e utili per ampliare la conoscenza e la comprensione del funzionamento degli affari. Per migliorare la vostra capacità di adattamento, prendete del tempo per imparare nuove abilità. Molte abilità possono essere naturali, ma le capacità imprenditoriali e gestionali sono spesso sviluppate attraverso la formazione.</a:t>
            </a:r>
          </a:p>
          <a:p>
            <a:endParaRPr lang="en-IE" dirty="0"/>
          </a:p>
        </p:txBody>
      </p:sp>
      <p:sp>
        <p:nvSpPr>
          <p:cNvPr id="4" name="Text Placeholder 3">
            <a:extLst>
              <a:ext uri="{FF2B5EF4-FFF2-40B4-BE49-F238E27FC236}">
                <a16:creationId xmlns:a16="http://schemas.microsoft.com/office/drawing/2014/main" id="{A049DC1D-08B3-F311-C040-EA3788FD7684}"/>
              </a:ext>
            </a:extLst>
          </p:cNvPr>
          <p:cNvSpPr>
            <a:spLocks noGrp="1"/>
          </p:cNvSpPr>
          <p:nvPr>
            <p:ph type="body" sz="quarter" idx="18"/>
          </p:nvPr>
        </p:nvSpPr>
        <p:spPr/>
        <p:txBody>
          <a:bodyPr/>
          <a:lstStyle/>
          <a:p>
            <a:r>
              <a:rPr lang="en-IE" dirty="0"/>
              <a:t>1. </a:t>
            </a:r>
            <a:r>
              <a:rPr lang="en-IE" dirty="0" err="1"/>
              <a:t>Adottare</a:t>
            </a:r>
            <a:r>
              <a:rPr lang="en-IE" dirty="0"/>
              <a:t> </a:t>
            </a:r>
            <a:r>
              <a:rPr lang="en-IE" dirty="0" err="1"/>
              <a:t>una</a:t>
            </a:r>
            <a:r>
              <a:rPr lang="en-IE" dirty="0"/>
              <a:t> </a:t>
            </a:r>
            <a:r>
              <a:rPr lang="en-IE" dirty="0" err="1"/>
              <a:t>mentalità</a:t>
            </a:r>
            <a:r>
              <a:rPr lang="en-IE" dirty="0"/>
              <a:t> di </a:t>
            </a:r>
            <a:r>
              <a:rPr lang="en-IE" dirty="0" err="1"/>
              <a:t>apprendimento</a:t>
            </a:r>
            <a:r>
              <a:rPr lang="en-IE" dirty="0"/>
              <a:t> </a:t>
            </a:r>
          </a:p>
        </p:txBody>
      </p:sp>
    </p:spTree>
    <p:extLst>
      <p:ext uri="{BB962C8B-B14F-4D97-AF65-F5344CB8AC3E}">
        <p14:creationId xmlns:p14="http://schemas.microsoft.com/office/powerpoint/2010/main" val="4204602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reaching for a paper on a table full of paper and sticky notes">
            <a:extLst>
              <a:ext uri="{FF2B5EF4-FFF2-40B4-BE49-F238E27FC236}">
                <a16:creationId xmlns:a16="http://schemas.microsoft.com/office/drawing/2014/main" id="{2C85CE40-F9D9-F193-0C47-0AB8687A5F1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8335" r="29285"/>
          <a:stretch/>
        </p:blipFill>
        <p:spPr>
          <a:xfrm>
            <a:off x="7340026" y="0"/>
            <a:ext cx="4851974" cy="6858000"/>
          </a:xfrm>
        </p:spPr>
      </p:pic>
      <p:sp>
        <p:nvSpPr>
          <p:cNvPr id="3" name="Text Placeholder 2">
            <a:extLst>
              <a:ext uri="{FF2B5EF4-FFF2-40B4-BE49-F238E27FC236}">
                <a16:creationId xmlns:a16="http://schemas.microsoft.com/office/drawing/2014/main" id="{5392199A-3303-D674-B08B-469B3EF26935}"/>
              </a:ext>
            </a:extLst>
          </p:cNvPr>
          <p:cNvSpPr>
            <a:spLocks noGrp="1"/>
          </p:cNvSpPr>
          <p:nvPr>
            <p:ph type="body" sz="quarter" idx="16"/>
          </p:nvPr>
        </p:nvSpPr>
        <p:spPr/>
        <p:txBody>
          <a:bodyPr/>
          <a:lstStyle/>
          <a:p>
            <a:r>
              <a:rPr lang="it-IT" dirty="0"/>
              <a:t>Nel Modulo 2 vi presentiamo strumenti e modelli per aiutarvi a costruire una strategia aziendale che dia struttura e potenziale alla crescita della vostra piccola azienda agricola.  Non preoccupatevi del linguaggio aziendale...</a:t>
            </a:r>
          </a:p>
          <a:p>
            <a:endParaRPr lang="en-IE" dirty="0"/>
          </a:p>
          <a:p>
            <a:r>
              <a:rPr lang="en-IE" sz="4400" b="1" dirty="0"/>
              <a:t> </a:t>
            </a:r>
            <a:r>
              <a:rPr lang="en-IE" sz="4400" b="1" dirty="0" err="1"/>
              <a:t>una</a:t>
            </a:r>
            <a:r>
              <a:rPr lang="en-IE" sz="4400" b="1" dirty="0"/>
              <a:t> </a:t>
            </a:r>
            <a:r>
              <a:rPr lang="en-IE" sz="4400" b="1" dirty="0" err="1"/>
              <a:t>strategia</a:t>
            </a:r>
            <a:r>
              <a:rPr lang="en-IE" sz="4400" b="1" dirty="0"/>
              <a:t> = un piano</a:t>
            </a:r>
          </a:p>
        </p:txBody>
      </p:sp>
      <p:sp>
        <p:nvSpPr>
          <p:cNvPr id="6" name="Text Placeholder 5">
            <a:extLst>
              <a:ext uri="{FF2B5EF4-FFF2-40B4-BE49-F238E27FC236}">
                <a16:creationId xmlns:a16="http://schemas.microsoft.com/office/drawing/2014/main" id="{3F180D00-718A-7970-0344-5209E14D21BE}"/>
              </a:ext>
            </a:extLst>
          </p:cNvPr>
          <p:cNvSpPr>
            <a:spLocks noGrp="1"/>
          </p:cNvSpPr>
          <p:nvPr>
            <p:ph type="body" sz="quarter" idx="18"/>
          </p:nvPr>
        </p:nvSpPr>
        <p:spPr/>
        <p:txBody>
          <a:bodyPr/>
          <a:lstStyle/>
          <a:p>
            <a:r>
              <a:rPr lang="en-IE" dirty="0"/>
              <a:t>2. </a:t>
            </a:r>
            <a:r>
              <a:rPr lang="en-IE" dirty="0" err="1"/>
              <a:t>Imparare</a:t>
            </a:r>
            <a:r>
              <a:rPr lang="en-IE" dirty="0"/>
              <a:t> la </a:t>
            </a:r>
            <a:r>
              <a:rPr lang="en-IE" dirty="0" err="1"/>
              <a:t>strategia</a:t>
            </a:r>
            <a:r>
              <a:rPr lang="en-IE" dirty="0"/>
              <a:t> di business</a:t>
            </a:r>
          </a:p>
        </p:txBody>
      </p:sp>
    </p:spTree>
    <p:extLst>
      <p:ext uri="{BB962C8B-B14F-4D97-AF65-F5344CB8AC3E}">
        <p14:creationId xmlns:p14="http://schemas.microsoft.com/office/powerpoint/2010/main" val="3041118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mera lens">
            <a:extLst>
              <a:ext uri="{FF2B5EF4-FFF2-40B4-BE49-F238E27FC236}">
                <a16:creationId xmlns:a16="http://schemas.microsoft.com/office/drawing/2014/main" id="{ACE96A95-2E22-9665-292B-BD41D161180A}"/>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7196" r="45656"/>
          <a:stretch/>
        </p:blipFill>
        <p:spPr>
          <a:xfrm>
            <a:off x="7340026" y="0"/>
            <a:ext cx="4851974" cy="6858000"/>
          </a:xfrm>
        </p:spPr>
      </p:pic>
      <p:sp>
        <p:nvSpPr>
          <p:cNvPr id="3" name="Text Placeholder 2">
            <a:extLst>
              <a:ext uri="{FF2B5EF4-FFF2-40B4-BE49-F238E27FC236}">
                <a16:creationId xmlns:a16="http://schemas.microsoft.com/office/drawing/2014/main" id="{D39EECCD-7114-0A25-42BC-F44D0C055789}"/>
              </a:ext>
            </a:extLst>
          </p:cNvPr>
          <p:cNvSpPr>
            <a:spLocks noGrp="1"/>
          </p:cNvSpPr>
          <p:nvPr>
            <p:ph type="body" sz="quarter" idx="16"/>
          </p:nvPr>
        </p:nvSpPr>
        <p:spPr>
          <a:xfrm>
            <a:off x="306028" y="1776396"/>
            <a:ext cx="6764618" cy="4038015"/>
          </a:xfrm>
        </p:spPr>
        <p:txBody>
          <a:bodyPr/>
          <a:lstStyle/>
          <a:p>
            <a:r>
              <a:rPr lang="it-IT" dirty="0"/>
              <a:t>Alcuni piccoli agricoltori possono farsi condizionare da come gli altri ottengono i loro successi. Osservano il modo in cui gli altri piccoli agricoltori svolgono la loro attività e perdono di vista la propria visione.  Spesso cercano di seguire le loro orme. Tuttavia, in qualità di piccolo agricoltore che sta avviando la propria attività, è necessario rendersi conto che è possibile analizzare le proprie piante, adattarsi e proseguire il proprio percorso... ricordando di concentrarsi e di riflettere regolarmente sul motivo per cui si è iniziato. </a:t>
            </a:r>
          </a:p>
          <a:p>
            <a:r>
              <a:rPr lang="it-IT" b="1" dirty="0"/>
              <a:t>La chiave è imparare da tutti quelli che incontriamo e sforzarci di essere il meglio che possiamo, nelle nostre condizioni.</a:t>
            </a:r>
          </a:p>
        </p:txBody>
      </p:sp>
      <p:sp>
        <p:nvSpPr>
          <p:cNvPr id="4" name="Text Placeholder 3">
            <a:extLst>
              <a:ext uri="{FF2B5EF4-FFF2-40B4-BE49-F238E27FC236}">
                <a16:creationId xmlns:a16="http://schemas.microsoft.com/office/drawing/2014/main" id="{2198541A-9ACF-BE8C-636E-7E8E0B8168B1}"/>
              </a:ext>
            </a:extLst>
          </p:cNvPr>
          <p:cNvSpPr>
            <a:spLocks noGrp="1"/>
          </p:cNvSpPr>
          <p:nvPr>
            <p:ph type="body" sz="quarter" idx="18"/>
          </p:nvPr>
        </p:nvSpPr>
        <p:spPr/>
        <p:txBody>
          <a:bodyPr/>
          <a:lstStyle/>
          <a:p>
            <a:r>
              <a:rPr lang="en-IE" dirty="0"/>
              <a:t>3. </a:t>
            </a:r>
            <a:r>
              <a:rPr lang="en-IE" dirty="0" err="1"/>
              <a:t>Migliorare</a:t>
            </a:r>
            <a:r>
              <a:rPr lang="en-IE" dirty="0"/>
              <a:t> la Propria </a:t>
            </a:r>
            <a:r>
              <a:rPr lang="en-IE" dirty="0" err="1"/>
              <a:t>Visione</a:t>
            </a:r>
            <a:endParaRPr lang="en-IE" dirty="0"/>
          </a:p>
        </p:txBody>
      </p:sp>
    </p:spTree>
    <p:extLst>
      <p:ext uri="{BB962C8B-B14F-4D97-AF65-F5344CB8AC3E}">
        <p14:creationId xmlns:p14="http://schemas.microsoft.com/office/powerpoint/2010/main" val="2317377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3D rendering of game pieces tied together with a rope">
            <a:extLst>
              <a:ext uri="{FF2B5EF4-FFF2-40B4-BE49-F238E27FC236}">
                <a16:creationId xmlns:a16="http://schemas.microsoft.com/office/drawing/2014/main" id="{7511794A-F132-1BB9-51F9-A43D977CC83B}"/>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3910" r="18567"/>
          <a:stretch/>
        </p:blipFill>
        <p:spPr>
          <a:xfrm>
            <a:off x="7340026" y="0"/>
            <a:ext cx="4851974" cy="6858000"/>
          </a:xfrm>
        </p:spPr>
      </p:pic>
      <p:sp>
        <p:nvSpPr>
          <p:cNvPr id="3" name="Text Placeholder 2">
            <a:extLst>
              <a:ext uri="{FF2B5EF4-FFF2-40B4-BE49-F238E27FC236}">
                <a16:creationId xmlns:a16="http://schemas.microsoft.com/office/drawing/2014/main" id="{2243789D-BD9B-F010-1EAD-BDA8D223F09E}"/>
              </a:ext>
            </a:extLst>
          </p:cNvPr>
          <p:cNvSpPr>
            <a:spLocks noGrp="1"/>
          </p:cNvSpPr>
          <p:nvPr>
            <p:ph type="body" sz="quarter" idx="16"/>
          </p:nvPr>
        </p:nvSpPr>
        <p:spPr>
          <a:xfrm>
            <a:off x="0" y="1745673"/>
            <a:ext cx="8792096" cy="4802836"/>
          </a:xfrm>
        </p:spPr>
        <p:txBody>
          <a:bodyPr/>
          <a:lstStyle/>
          <a:p>
            <a:pPr marL="342900" indent="-342900">
              <a:buFont typeface="Arial" panose="020B0604020202020204" pitchFamily="34" charset="0"/>
              <a:buChar char="•"/>
            </a:pPr>
            <a:r>
              <a:rPr lang="it-IT" dirty="0"/>
              <a:t>Concentratevi su consigli pratici da parte di esperti comprovati all'interno delle vostre reti. In questo modo avrete la possibilità di prendere le vostre idee e trasformarle in un piano d'azione. </a:t>
            </a:r>
          </a:p>
          <a:p>
            <a:r>
              <a:rPr lang="it-IT" dirty="0"/>
              <a:t>Alcuni metodi per utilizzare la vostra rete possono essere gli incontri amichevoli tra pari o i gruppi professionali:</a:t>
            </a:r>
          </a:p>
          <a:p>
            <a:pPr marL="342900" indent="-342900">
              <a:buFont typeface="Arial" panose="020B0604020202020204" pitchFamily="34" charset="0"/>
              <a:buChar char="•"/>
            </a:pPr>
            <a:r>
              <a:rPr lang="it-IT" dirty="0"/>
              <a:t>cooperative di agricoltori e associazioni nazionali di agricoltori</a:t>
            </a:r>
          </a:p>
          <a:p>
            <a:pPr marL="342900" indent="-342900">
              <a:buFont typeface="Arial" panose="020B0604020202020204" pitchFamily="34" charset="0"/>
              <a:buChar char="•"/>
            </a:pPr>
            <a:r>
              <a:rPr lang="it-IT" dirty="0"/>
              <a:t>Reti alimentari locali e gruppi di marketing</a:t>
            </a:r>
          </a:p>
          <a:p>
            <a:r>
              <a:rPr lang="it-IT" dirty="0"/>
              <a:t>Potreste scoprire che chiacchierare con qualcuno per qualche ora può portare grande chiarezza.  Non dimenticate di dare un'occhiata al nostro Toolkit per la collaborazione nella filiera dei piccoli agricoltori e lasciatevi ispirare dal potere delle collaborazioni.</a:t>
            </a:r>
          </a:p>
          <a:p>
            <a:endParaRPr lang="en-IE" dirty="0"/>
          </a:p>
        </p:txBody>
      </p:sp>
      <p:sp>
        <p:nvSpPr>
          <p:cNvPr id="4" name="Text Placeholder 3">
            <a:extLst>
              <a:ext uri="{FF2B5EF4-FFF2-40B4-BE49-F238E27FC236}">
                <a16:creationId xmlns:a16="http://schemas.microsoft.com/office/drawing/2014/main" id="{4F524FA3-7FE3-DE49-9F95-F9798FA63046}"/>
              </a:ext>
            </a:extLst>
          </p:cNvPr>
          <p:cNvSpPr>
            <a:spLocks noGrp="1"/>
          </p:cNvSpPr>
          <p:nvPr>
            <p:ph type="body" sz="quarter" idx="18"/>
          </p:nvPr>
        </p:nvSpPr>
        <p:spPr/>
        <p:txBody>
          <a:bodyPr/>
          <a:lstStyle/>
          <a:p>
            <a:r>
              <a:rPr lang="en-IE" dirty="0"/>
              <a:t>4. </a:t>
            </a:r>
            <a:r>
              <a:rPr lang="en-IE" dirty="0" err="1"/>
              <a:t>Utilizzare</a:t>
            </a:r>
            <a:r>
              <a:rPr lang="en-IE" dirty="0"/>
              <a:t> le </a:t>
            </a:r>
            <a:r>
              <a:rPr lang="en-IE" dirty="0" err="1"/>
              <a:t>reti</a:t>
            </a:r>
            <a:endParaRPr lang="en-IE" dirty="0"/>
          </a:p>
        </p:txBody>
      </p:sp>
    </p:spTree>
    <p:extLst>
      <p:ext uri="{BB962C8B-B14F-4D97-AF65-F5344CB8AC3E}">
        <p14:creationId xmlns:p14="http://schemas.microsoft.com/office/powerpoint/2010/main" val="576413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593C55B-CF6C-02BF-3CC0-93ECEAB1BA97}"/>
              </a:ext>
            </a:extLst>
          </p:cNvPr>
          <p:cNvPicPr>
            <a:picLocks noGrp="1" noChangeAspect="1"/>
          </p:cNvPicPr>
          <p:nvPr>
            <p:ph type="pic" sz="quarter" idx="17"/>
          </p:nvPr>
        </p:nvPicPr>
        <p:blipFill>
          <a:blip r:embed="rId2"/>
          <a:srcRect l="34029" r="34029"/>
          <a:stretch>
            <a:fillRect/>
          </a:stretch>
        </p:blipFill>
        <p:spPr/>
      </p:pic>
      <p:sp>
        <p:nvSpPr>
          <p:cNvPr id="3" name="Text Placeholder 2">
            <a:extLst>
              <a:ext uri="{FF2B5EF4-FFF2-40B4-BE49-F238E27FC236}">
                <a16:creationId xmlns:a16="http://schemas.microsoft.com/office/drawing/2014/main" id="{42D23053-4F86-AEA6-6AEA-A3999FF65853}"/>
              </a:ext>
            </a:extLst>
          </p:cNvPr>
          <p:cNvSpPr>
            <a:spLocks noGrp="1"/>
          </p:cNvSpPr>
          <p:nvPr>
            <p:ph type="body" sz="quarter" idx="16"/>
          </p:nvPr>
        </p:nvSpPr>
        <p:spPr>
          <a:xfrm>
            <a:off x="218259" y="1873379"/>
            <a:ext cx="6711351" cy="4038015"/>
          </a:xfrm>
        </p:spPr>
        <p:txBody>
          <a:bodyPr/>
          <a:lstStyle/>
          <a:p>
            <a:r>
              <a:rPr lang="it-IT" dirty="0"/>
              <a:t>Per alcuni imprenditori emergenti è difficile chiedere un feedback. Molti vogliono sentire solo gli aspetti positivi di ciò che i loro clienti hanno da dire (ovviamente, molti di noi si sentono così in qualche modo). </a:t>
            </a:r>
          </a:p>
          <a:p>
            <a:r>
              <a:rPr lang="it-IT" dirty="0"/>
              <a:t>Tuttavia, per avere un valore reale, deve </a:t>
            </a:r>
            <a:r>
              <a:rPr lang="it-IT" dirty="0" err="1"/>
              <a:t>essereci</a:t>
            </a:r>
            <a:r>
              <a:rPr lang="it-IT" dirty="0"/>
              <a:t> una strada a doppio senso.  Condividere ciò che si sa già sull'aspetto commerciale della piccola azienda agricola aiuta gli altri e apre nuovi punti di vista e possibilità. </a:t>
            </a:r>
          </a:p>
          <a:p>
            <a:r>
              <a:rPr lang="it-IT" dirty="0"/>
              <a:t>Questo tipo di impegno vi porta anche ad ampliare la vostra percezione del mondo aziendale, spesso scoraggiante.</a:t>
            </a:r>
          </a:p>
          <a:p>
            <a:endParaRPr lang="en-IE" dirty="0"/>
          </a:p>
        </p:txBody>
      </p:sp>
      <p:sp>
        <p:nvSpPr>
          <p:cNvPr id="4" name="Text Placeholder 3">
            <a:extLst>
              <a:ext uri="{FF2B5EF4-FFF2-40B4-BE49-F238E27FC236}">
                <a16:creationId xmlns:a16="http://schemas.microsoft.com/office/drawing/2014/main" id="{C20AB2BB-DBAD-2ADA-05A7-6D57288D73B2}"/>
              </a:ext>
            </a:extLst>
          </p:cNvPr>
          <p:cNvSpPr>
            <a:spLocks noGrp="1"/>
          </p:cNvSpPr>
          <p:nvPr>
            <p:ph type="body" sz="quarter" idx="18"/>
          </p:nvPr>
        </p:nvSpPr>
        <p:spPr/>
        <p:txBody>
          <a:bodyPr>
            <a:normAutofit fontScale="92500"/>
          </a:bodyPr>
          <a:lstStyle/>
          <a:p>
            <a:r>
              <a:rPr lang="en-IE" dirty="0"/>
              <a:t>5. </a:t>
            </a:r>
            <a:r>
              <a:rPr lang="it-IT" dirty="0"/>
              <a:t>Ottenere un feedback e trasmettere le proprie conoscenze </a:t>
            </a:r>
          </a:p>
          <a:p>
            <a:endParaRPr lang="en-IE" dirty="0"/>
          </a:p>
        </p:txBody>
      </p:sp>
    </p:spTree>
    <p:extLst>
      <p:ext uri="{BB962C8B-B14F-4D97-AF65-F5344CB8AC3E}">
        <p14:creationId xmlns:p14="http://schemas.microsoft.com/office/powerpoint/2010/main" val="3797650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ld man carrying plants">
            <a:extLst>
              <a:ext uri="{FF2B5EF4-FFF2-40B4-BE49-F238E27FC236}">
                <a16:creationId xmlns:a16="http://schemas.microsoft.com/office/drawing/2014/main" id="{5BC32677-3E04-FDB4-66B6-ACF98FC3AF00}"/>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3250" r="24206"/>
          <a:stretch/>
        </p:blipFill>
        <p:spPr>
          <a:xfrm>
            <a:off x="7340026" y="0"/>
            <a:ext cx="4851974" cy="6858000"/>
          </a:xfrm>
        </p:spPr>
      </p:pic>
      <p:sp>
        <p:nvSpPr>
          <p:cNvPr id="3" name="Text Placeholder 2">
            <a:extLst>
              <a:ext uri="{FF2B5EF4-FFF2-40B4-BE49-F238E27FC236}">
                <a16:creationId xmlns:a16="http://schemas.microsoft.com/office/drawing/2014/main" id="{E20B03DB-22B0-BEF9-7025-829A179E858A}"/>
              </a:ext>
            </a:extLst>
          </p:cNvPr>
          <p:cNvSpPr>
            <a:spLocks noGrp="1"/>
          </p:cNvSpPr>
          <p:nvPr>
            <p:ph type="body" sz="quarter" idx="16"/>
          </p:nvPr>
        </p:nvSpPr>
        <p:spPr>
          <a:xfrm>
            <a:off x="0" y="1735417"/>
            <a:ext cx="7340026" cy="4038015"/>
          </a:xfrm>
        </p:spPr>
        <p:txBody>
          <a:bodyPr/>
          <a:lstStyle/>
          <a:p>
            <a:r>
              <a:rPr lang="it-IT" dirty="0"/>
              <a:t>La consapevolezza de sé è fondamentale per gestire qualsiasi impresa commerciale. Dato che dovrete bilanciare i numerosi compiti di un piccolo agricoltore, la pianificazione e la cura delle colture e del bestiame, le finanze e la vendita, dovreste osservare le vostre azioni durante le giornate di lavoro e pensare a quali miglioramenti possono essere apportati.</a:t>
            </a:r>
          </a:p>
          <a:p>
            <a:r>
              <a:rPr lang="it-IT" dirty="0"/>
              <a:t>Per quanto riguarda la vostra consapevolezza, dovreste anche scoprire cosa guida la vostra motivazione. Dovete sapere quali sono i vostri punti di forza, sfruttarli e affrontare le vostre debolezze per migliorare più rapidamente. Più avanti in questo modulo parleremo dell'analisi SWOT, che può rendere molto più semplice l'identificazione di potenziali insidie e opportunità.</a:t>
            </a:r>
          </a:p>
          <a:p>
            <a:endParaRPr lang="en-IE" dirty="0"/>
          </a:p>
        </p:txBody>
      </p:sp>
      <p:sp>
        <p:nvSpPr>
          <p:cNvPr id="4" name="Text Placeholder 3">
            <a:extLst>
              <a:ext uri="{FF2B5EF4-FFF2-40B4-BE49-F238E27FC236}">
                <a16:creationId xmlns:a16="http://schemas.microsoft.com/office/drawing/2014/main" id="{58ADC6AB-F806-B3D2-A1B5-A6CFB63B404A}"/>
              </a:ext>
            </a:extLst>
          </p:cNvPr>
          <p:cNvSpPr>
            <a:spLocks noGrp="1"/>
          </p:cNvSpPr>
          <p:nvPr>
            <p:ph type="body" sz="quarter" idx="18"/>
          </p:nvPr>
        </p:nvSpPr>
        <p:spPr/>
        <p:txBody>
          <a:bodyPr>
            <a:normAutofit/>
          </a:bodyPr>
          <a:lstStyle/>
          <a:p>
            <a:r>
              <a:rPr lang="en-IE" dirty="0"/>
              <a:t>6. </a:t>
            </a:r>
            <a:r>
              <a:rPr lang="en-IE" dirty="0" err="1"/>
              <a:t>Sviluppare</a:t>
            </a:r>
            <a:r>
              <a:rPr lang="en-IE" dirty="0"/>
              <a:t> la </a:t>
            </a:r>
            <a:r>
              <a:rPr lang="en-IE" dirty="0" err="1"/>
              <a:t>consapevolezza</a:t>
            </a:r>
            <a:r>
              <a:rPr lang="en-IE" dirty="0"/>
              <a:t> del </a:t>
            </a:r>
            <a:r>
              <a:rPr lang="en-IE" dirty="0" err="1"/>
              <a:t>sé</a:t>
            </a:r>
            <a:endParaRPr lang="en-IE" dirty="0"/>
          </a:p>
        </p:txBody>
      </p:sp>
    </p:spTree>
    <p:extLst>
      <p:ext uri="{BB962C8B-B14F-4D97-AF65-F5344CB8AC3E}">
        <p14:creationId xmlns:p14="http://schemas.microsoft.com/office/powerpoint/2010/main" val="1911603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76BDF6-36DA-B1E8-966A-8E229CA91E7F}"/>
              </a:ext>
            </a:extLst>
          </p:cNvPr>
          <p:cNvSpPr>
            <a:spLocks noGrp="1"/>
          </p:cNvSpPr>
          <p:nvPr>
            <p:ph type="body" sz="quarter" idx="13"/>
          </p:nvPr>
        </p:nvSpPr>
        <p:spPr>
          <a:xfrm>
            <a:off x="7613379" y="750429"/>
            <a:ext cx="4369392" cy="5477843"/>
          </a:xfrm>
        </p:spPr>
        <p:txBody>
          <a:bodyPr>
            <a:normAutofit/>
          </a:bodyPr>
          <a:lstStyle/>
          <a:p>
            <a:r>
              <a:rPr lang="it-IT" sz="2400" i="0" dirty="0"/>
              <a:t>Una sfida o un problema possono anche essere visti come un'opportunità!!!</a:t>
            </a:r>
          </a:p>
          <a:p>
            <a:r>
              <a:rPr lang="it-IT" sz="2400" i="0" dirty="0"/>
              <a:t>Nel nostro </a:t>
            </a:r>
            <a:r>
              <a:rPr lang="it-IT" sz="2400" b="1" i="0" dirty="0"/>
              <a:t>Compendio di Casi di Studio</a:t>
            </a:r>
            <a:r>
              <a:rPr lang="it-IT" sz="2400" i="0" dirty="0"/>
              <a:t>, esaminiamo 30+ Piccoli Proprietari di tutta Europa e come si sono adattati e hanno prosperato utilizzando le risorse che li circondano, creando valore per loro stessi e per i loro clienti.</a:t>
            </a:r>
          </a:p>
          <a:p>
            <a:endParaRPr lang="en-IE" sz="2400" i="0" dirty="0"/>
          </a:p>
        </p:txBody>
      </p:sp>
      <p:sp>
        <p:nvSpPr>
          <p:cNvPr id="5" name="Text Placeholder 4">
            <a:extLst>
              <a:ext uri="{FF2B5EF4-FFF2-40B4-BE49-F238E27FC236}">
                <a16:creationId xmlns:a16="http://schemas.microsoft.com/office/drawing/2014/main" id="{24CEEA7F-F9C8-732D-7071-5723D6A9B0F7}"/>
              </a:ext>
            </a:extLst>
          </p:cNvPr>
          <p:cNvSpPr>
            <a:spLocks noGrp="1"/>
          </p:cNvSpPr>
          <p:nvPr>
            <p:ph type="body" sz="quarter" idx="18"/>
          </p:nvPr>
        </p:nvSpPr>
        <p:spPr/>
        <p:txBody>
          <a:bodyPr>
            <a:normAutofit fontScale="92500"/>
          </a:bodyPr>
          <a:lstStyle/>
          <a:p>
            <a:r>
              <a:rPr lang="en-IE" dirty="0" err="1"/>
              <a:t>Lasciati</a:t>
            </a:r>
            <a:r>
              <a:rPr lang="en-IE" dirty="0"/>
              <a:t> </a:t>
            </a:r>
            <a:r>
              <a:rPr lang="en-IE" dirty="0" err="1"/>
              <a:t>ispirare</a:t>
            </a:r>
            <a:r>
              <a:rPr lang="en-IE" dirty="0"/>
              <a:t>… come le </a:t>
            </a:r>
            <a:r>
              <a:rPr lang="en-IE" dirty="0" err="1"/>
              <a:t>difficoltà</a:t>
            </a:r>
            <a:r>
              <a:rPr lang="en-IE" dirty="0"/>
              <a:t> </a:t>
            </a:r>
            <a:r>
              <a:rPr lang="en-IE" dirty="0" err="1"/>
              <a:t>possono</a:t>
            </a:r>
            <a:r>
              <a:rPr lang="en-IE" dirty="0"/>
              <a:t> </a:t>
            </a:r>
            <a:r>
              <a:rPr lang="en-IE" dirty="0" err="1"/>
              <a:t>diventare</a:t>
            </a:r>
            <a:r>
              <a:rPr lang="en-IE" dirty="0"/>
              <a:t> OPPORTUNITÀ</a:t>
            </a:r>
          </a:p>
        </p:txBody>
      </p:sp>
      <p:pic>
        <p:nvPicPr>
          <p:cNvPr id="8" name="Picture 7">
            <a:extLst>
              <a:ext uri="{FF2B5EF4-FFF2-40B4-BE49-F238E27FC236}">
                <a16:creationId xmlns:a16="http://schemas.microsoft.com/office/drawing/2014/main" id="{D0C764C2-19B9-970A-3060-3E5C602A48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8693" y="1795749"/>
            <a:ext cx="2984466" cy="4227209"/>
          </a:xfrm>
          <a:prstGeom prst="rect">
            <a:avLst/>
          </a:prstGeom>
        </p:spPr>
      </p:pic>
      <p:sp>
        <p:nvSpPr>
          <p:cNvPr id="9" name="TextBox 8">
            <a:extLst>
              <a:ext uri="{FF2B5EF4-FFF2-40B4-BE49-F238E27FC236}">
                <a16:creationId xmlns:a16="http://schemas.microsoft.com/office/drawing/2014/main" id="{35F69FF6-DD50-C7EE-84DD-1AF6FC4FB5ED}"/>
              </a:ext>
            </a:extLst>
          </p:cNvPr>
          <p:cNvSpPr txBox="1"/>
          <p:nvPr/>
        </p:nvSpPr>
        <p:spPr>
          <a:xfrm>
            <a:off x="119767" y="2691243"/>
            <a:ext cx="1975449" cy="1384995"/>
          </a:xfrm>
          <a:prstGeom prst="rect">
            <a:avLst/>
          </a:prstGeom>
          <a:noFill/>
        </p:spPr>
        <p:txBody>
          <a:bodyPr wrap="square" rtlCol="0">
            <a:spAutoFit/>
          </a:bodyPr>
          <a:lstStyle/>
          <a:p>
            <a:r>
              <a:rPr lang="en-IE" sz="2800" b="1" dirty="0">
                <a:solidFill>
                  <a:schemeClr val="bg1"/>
                </a:solidFill>
                <a:highlight>
                  <a:srgbClr val="A23B23"/>
                </a:highlight>
              </a:rPr>
              <a:t>CLICK TO ACCESS</a:t>
            </a:r>
          </a:p>
          <a:p>
            <a:r>
              <a:rPr lang="en-IE" sz="2800" b="1">
                <a:solidFill>
                  <a:schemeClr val="bg1"/>
                </a:solidFill>
                <a:highlight>
                  <a:srgbClr val="A23B23"/>
                </a:highlight>
              </a:rPr>
              <a:t>…………</a:t>
            </a:r>
            <a:endParaRPr lang="en-IE" sz="2800" b="1" dirty="0">
              <a:solidFill>
                <a:schemeClr val="bg1"/>
              </a:solidFill>
              <a:highlight>
                <a:srgbClr val="A23B23"/>
              </a:highlight>
            </a:endParaRPr>
          </a:p>
        </p:txBody>
      </p:sp>
    </p:spTree>
    <p:extLst>
      <p:ext uri="{BB962C8B-B14F-4D97-AF65-F5344CB8AC3E}">
        <p14:creationId xmlns:p14="http://schemas.microsoft.com/office/powerpoint/2010/main" val="285358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3407213"/>
          </a:xfrm>
        </p:spPr>
        <p:txBody>
          <a:bodyPr>
            <a:normAutofit/>
          </a:bodyPr>
          <a:lstStyle/>
          <a:p>
            <a:r>
              <a:rPr lang="en-US" sz="3600" b="0" i="0" dirty="0" err="1">
                <a:effectLst/>
              </a:rPr>
              <a:t>Introduzione</a:t>
            </a:r>
            <a:r>
              <a:rPr lang="en-US" sz="3600" b="0" i="0" dirty="0">
                <a:effectLst/>
              </a:rPr>
              <a:t> al Progetto e </a:t>
            </a:r>
            <a:r>
              <a:rPr lang="en-US" sz="3600" b="0" i="0" dirty="0" err="1">
                <a:effectLst/>
              </a:rPr>
              <a:t>all’importanza</a:t>
            </a:r>
            <a:r>
              <a:rPr lang="en-US" sz="3600" b="0" i="0" dirty="0">
                <a:effectLst/>
              </a:rPr>
              <a:t> </a:t>
            </a:r>
            <a:r>
              <a:rPr lang="en-US" sz="3600" b="0" i="0" dirty="0" err="1">
                <a:effectLst/>
              </a:rPr>
              <a:t>dei</a:t>
            </a:r>
            <a:r>
              <a:rPr lang="en-US" sz="3600" b="0" i="0" dirty="0">
                <a:effectLst/>
              </a:rPr>
              <a:t> piccolo </a:t>
            </a:r>
            <a:r>
              <a:rPr lang="en-US" sz="3600" b="0" i="0" dirty="0" err="1">
                <a:effectLst/>
              </a:rPr>
              <a:t>proprietari</a:t>
            </a:r>
            <a:r>
              <a:rPr lang="en-US" sz="3600" b="0" i="0" dirty="0">
                <a:effectLst/>
              </a:rPr>
              <a:t> </a:t>
            </a:r>
            <a:r>
              <a:rPr lang="en-US" sz="3600" b="0" i="0" dirty="0" err="1">
                <a:effectLst/>
              </a:rPr>
              <a:t>agricoli</a:t>
            </a:r>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01</a:t>
            </a:r>
            <a:endParaRPr lang="en-RU" dirty="0"/>
          </a:p>
        </p:txBody>
      </p:sp>
    </p:spTree>
    <p:extLst>
      <p:ext uri="{BB962C8B-B14F-4D97-AF65-F5344CB8AC3E}">
        <p14:creationId xmlns:p14="http://schemas.microsoft.com/office/powerpoint/2010/main" val="99784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and holding windmill">
            <a:extLst>
              <a:ext uri="{FF2B5EF4-FFF2-40B4-BE49-F238E27FC236}">
                <a16:creationId xmlns:a16="http://schemas.microsoft.com/office/drawing/2014/main" id="{BC2A674F-CF35-1BD4-C3E5-EBD6DC22BE47}"/>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24324" r="28516"/>
          <a:stretch/>
        </p:blipFill>
        <p:spPr>
          <a:xfrm>
            <a:off x="7340026" y="0"/>
            <a:ext cx="4851974" cy="6858000"/>
          </a:xfrm>
        </p:spPr>
      </p:pic>
      <p:sp>
        <p:nvSpPr>
          <p:cNvPr id="3" name="Text Placeholder 2">
            <a:extLst>
              <a:ext uri="{FF2B5EF4-FFF2-40B4-BE49-F238E27FC236}">
                <a16:creationId xmlns:a16="http://schemas.microsoft.com/office/drawing/2014/main" id="{1B873916-2922-CCB4-91FC-1DE4537A925A}"/>
              </a:ext>
            </a:extLst>
          </p:cNvPr>
          <p:cNvSpPr>
            <a:spLocks noGrp="1"/>
          </p:cNvSpPr>
          <p:nvPr>
            <p:ph type="body" sz="quarter" idx="16"/>
          </p:nvPr>
        </p:nvSpPr>
        <p:spPr/>
        <p:txBody>
          <a:bodyPr/>
          <a:lstStyle/>
          <a:p>
            <a:r>
              <a:rPr lang="it-IT" dirty="0"/>
              <a:t>L'innovazione frugale è la capacità di "fare meglio con meno risorse per più persone", cioè di creare un valore significativamente maggiore riducendo al minimo l'uso delle risorse". </a:t>
            </a:r>
            <a:r>
              <a:rPr lang="en-US" dirty="0">
                <a:hlinkClick r:id="rId3"/>
              </a:rPr>
              <a:t>Source</a:t>
            </a:r>
            <a:endParaRPr lang="en-US" dirty="0"/>
          </a:p>
          <a:p>
            <a:r>
              <a:rPr lang="it-IT" dirty="0"/>
              <a:t>L'innovazione frugale è </a:t>
            </a:r>
            <a:r>
              <a:rPr lang="it-IT" b="1" dirty="0"/>
              <a:t>un tentativo di massimizzare il rapporto tra valore e risorse. </a:t>
            </a:r>
            <a:r>
              <a:rPr lang="it-IT" dirty="0"/>
              <a:t>Il valore può essere per la vostra azienda agricola, per i clienti o per la società in generale. Le risorse possono essere energia, capitale o tempo.</a:t>
            </a:r>
          </a:p>
        </p:txBody>
      </p:sp>
      <p:sp>
        <p:nvSpPr>
          <p:cNvPr id="4" name="Text Placeholder 3">
            <a:extLst>
              <a:ext uri="{FF2B5EF4-FFF2-40B4-BE49-F238E27FC236}">
                <a16:creationId xmlns:a16="http://schemas.microsoft.com/office/drawing/2014/main" id="{907FFCA6-D510-63EA-3C92-0AE632C8A1F0}"/>
              </a:ext>
            </a:extLst>
          </p:cNvPr>
          <p:cNvSpPr>
            <a:spLocks noGrp="1"/>
          </p:cNvSpPr>
          <p:nvPr>
            <p:ph type="body" sz="quarter" idx="18"/>
          </p:nvPr>
        </p:nvSpPr>
        <p:spPr/>
        <p:txBody>
          <a:bodyPr/>
          <a:lstStyle/>
          <a:p>
            <a:r>
              <a:rPr lang="it-IT" dirty="0"/>
              <a:t>Avete sentito parlare di Innovazione Frugale</a:t>
            </a:r>
            <a:r>
              <a:rPr lang="en-IE" dirty="0"/>
              <a:t>?</a:t>
            </a:r>
          </a:p>
        </p:txBody>
      </p:sp>
    </p:spTree>
    <p:extLst>
      <p:ext uri="{BB962C8B-B14F-4D97-AF65-F5344CB8AC3E}">
        <p14:creationId xmlns:p14="http://schemas.microsoft.com/office/powerpoint/2010/main" val="293674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CB1735-2EC6-D7E4-A5FF-C094EB672C32}"/>
              </a:ext>
            </a:extLst>
          </p:cNvPr>
          <p:cNvSpPr>
            <a:spLocks noGrp="1"/>
          </p:cNvSpPr>
          <p:nvPr>
            <p:ph type="pic" sz="quarter" idx="15"/>
          </p:nvPr>
        </p:nvSpPr>
        <p:spPr/>
      </p:sp>
      <p:sp>
        <p:nvSpPr>
          <p:cNvPr id="3" name="Text Placeholder 2">
            <a:extLst>
              <a:ext uri="{FF2B5EF4-FFF2-40B4-BE49-F238E27FC236}">
                <a16:creationId xmlns:a16="http://schemas.microsoft.com/office/drawing/2014/main" id="{1247E998-5986-50F4-2027-1FB6E0DEBB34}"/>
              </a:ext>
            </a:extLst>
          </p:cNvPr>
          <p:cNvSpPr>
            <a:spLocks noGrp="1"/>
          </p:cNvSpPr>
          <p:nvPr>
            <p:ph type="body" sz="quarter" idx="13"/>
          </p:nvPr>
        </p:nvSpPr>
        <p:spPr/>
        <p:txBody>
          <a:bodyPr>
            <a:normAutofit fontScale="92500" lnSpcReduction="10000"/>
          </a:bodyPr>
          <a:lstStyle/>
          <a:p>
            <a:r>
              <a:rPr lang="en-IE" b="1" dirty="0"/>
              <a:t>GUARDA:  </a:t>
            </a:r>
            <a:r>
              <a:rPr lang="en-IE" b="1" dirty="0" err="1"/>
              <a:t>Innovazione</a:t>
            </a:r>
            <a:r>
              <a:rPr lang="en-IE" b="1" dirty="0"/>
              <a:t> </a:t>
            </a:r>
            <a:r>
              <a:rPr lang="en-IE" b="1" dirty="0" err="1"/>
              <a:t>Frugale</a:t>
            </a:r>
            <a:r>
              <a:rPr lang="en-IE" b="1" dirty="0"/>
              <a:t> – </a:t>
            </a:r>
            <a:r>
              <a:rPr lang="en-IE" b="1" dirty="0" err="1"/>
              <a:t>tre</a:t>
            </a:r>
            <a:r>
              <a:rPr lang="en-IE" b="1" dirty="0"/>
              <a:t> </a:t>
            </a:r>
            <a:r>
              <a:rPr lang="en-IE" b="1" dirty="0" err="1"/>
              <a:t>principi</a:t>
            </a:r>
            <a:r>
              <a:rPr lang="en-IE" b="1" dirty="0"/>
              <a:t> </a:t>
            </a:r>
            <a:r>
              <a:rPr lang="en-IE" b="1" dirty="0" err="1"/>
              <a:t>su</a:t>
            </a:r>
            <a:r>
              <a:rPr lang="en-IE" b="1" dirty="0"/>
              <a:t> come </a:t>
            </a:r>
            <a:r>
              <a:rPr lang="en-IE" b="1" dirty="0" err="1"/>
              <a:t>possiamo</a:t>
            </a:r>
            <a:r>
              <a:rPr lang="en-IE" b="1" dirty="0"/>
              <a:t> fare di </a:t>
            </a:r>
            <a:r>
              <a:rPr lang="en-IE" b="1" dirty="0" err="1"/>
              <a:t>più</a:t>
            </a:r>
            <a:r>
              <a:rPr lang="en-IE" b="1" dirty="0"/>
              <a:t> con </a:t>
            </a:r>
            <a:r>
              <a:rPr lang="en-IE" b="1" dirty="0" err="1"/>
              <a:t>meno</a:t>
            </a:r>
            <a:endParaRPr lang="en-IE" b="1" dirty="0"/>
          </a:p>
        </p:txBody>
      </p:sp>
      <p:pic>
        <p:nvPicPr>
          <p:cNvPr id="4" name="Online Media 3" title="Navi Radjou: Creative problem-solving in the face of extreme limits">
            <a:hlinkClick r:id="" action="ppaction://media"/>
            <a:extLst>
              <a:ext uri="{FF2B5EF4-FFF2-40B4-BE49-F238E27FC236}">
                <a16:creationId xmlns:a16="http://schemas.microsoft.com/office/drawing/2014/main" id="{6567EC6C-DDE4-CBDA-60DE-E9827B2B0865}"/>
              </a:ext>
            </a:extLst>
          </p:cNvPr>
          <p:cNvPicPr>
            <a:picLocks noRot="1" noChangeAspect="1"/>
          </p:cNvPicPr>
          <p:nvPr>
            <a:videoFile r:link="rId1"/>
          </p:nvPr>
        </p:nvPicPr>
        <p:blipFill>
          <a:blip r:embed="rId3"/>
          <a:stretch>
            <a:fillRect/>
          </a:stretch>
        </p:blipFill>
        <p:spPr>
          <a:xfrm>
            <a:off x="3184071" y="1810074"/>
            <a:ext cx="5708215" cy="3676326"/>
          </a:xfrm>
          <a:prstGeom prst="rect">
            <a:avLst/>
          </a:prstGeom>
        </p:spPr>
      </p:pic>
      <p:sp>
        <p:nvSpPr>
          <p:cNvPr id="6" name="TextBox 5">
            <a:extLst>
              <a:ext uri="{FF2B5EF4-FFF2-40B4-BE49-F238E27FC236}">
                <a16:creationId xmlns:a16="http://schemas.microsoft.com/office/drawing/2014/main" id="{B8DF8882-4815-D06D-3DB5-32D314192D70}"/>
              </a:ext>
            </a:extLst>
          </p:cNvPr>
          <p:cNvSpPr txBox="1"/>
          <p:nvPr/>
        </p:nvSpPr>
        <p:spPr>
          <a:xfrm>
            <a:off x="0" y="1810074"/>
            <a:ext cx="3141644" cy="5509200"/>
          </a:xfrm>
          <a:prstGeom prst="rect">
            <a:avLst/>
          </a:prstGeom>
          <a:noFill/>
        </p:spPr>
        <p:txBody>
          <a:bodyPr wrap="square">
            <a:spAutoFit/>
          </a:bodyPr>
          <a:lstStyle/>
          <a:p>
            <a:r>
              <a:rPr lang="it-IT" sz="2200" dirty="0">
                <a:solidFill>
                  <a:srgbClr val="60220F"/>
                </a:solidFill>
              </a:rPr>
              <a:t>Navi </a:t>
            </a:r>
            <a:r>
              <a:rPr lang="it-IT" sz="2200" dirty="0" err="1">
                <a:solidFill>
                  <a:srgbClr val="60220F"/>
                </a:solidFill>
              </a:rPr>
              <a:t>Radjou</a:t>
            </a:r>
            <a:r>
              <a:rPr lang="it-IT" sz="2200" dirty="0">
                <a:solidFill>
                  <a:srgbClr val="60220F"/>
                </a:solidFill>
              </a:rPr>
              <a:t> ha trascorso anni a studiare lo "</a:t>
            </a:r>
            <a:r>
              <a:rPr lang="it-IT" sz="2200" dirty="0" err="1">
                <a:solidFill>
                  <a:srgbClr val="60220F"/>
                </a:solidFill>
              </a:rPr>
              <a:t>jugaad</a:t>
            </a:r>
            <a:r>
              <a:rPr lang="it-IT" sz="2200" dirty="0">
                <a:solidFill>
                  <a:srgbClr val="60220F"/>
                </a:solidFill>
              </a:rPr>
              <a:t>", noto come innovazione frugale. L’innovazione frugale nasce da imprenditori dei mercati emergenti che hanno capito come ottenere un valore spettacolare da risorse limitate, questa pratica ha preso piede a livello globale.  Trasferiamola nelle piccole aziende agricole!</a:t>
            </a:r>
          </a:p>
          <a:p>
            <a:endParaRPr lang="en-IE" sz="2200" dirty="0">
              <a:solidFill>
                <a:srgbClr val="60220F"/>
              </a:solidFill>
            </a:endParaRPr>
          </a:p>
        </p:txBody>
      </p:sp>
      <p:sp>
        <p:nvSpPr>
          <p:cNvPr id="8" name="TextBox 7">
            <a:extLst>
              <a:ext uri="{FF2B5EF4-FFF2-40B4-BE49-F238E27FC236}">
                <a16:creationId xmlns:a16="http://schemas.microsoft.com/office/drawing/2014/main" id="{E5F6496B-EC40-A307-C0B4-EC73F6EA4879}"/>
              </a:ext>
            </a:extLst>
          </p:cNvPr>
          <p:cNvSpPr txBox="1"/>
          <p:nvPr/>
        </p:nvSpPr>
        <p:spPr>
          <a:xfrm>
            <a:off x="9731141" y="2025908"/>
            <a:ext cx="2275307" cy="3416320"/>
          </a:xfrm>
          <a:prstGeom prst="rect">
            <a:avLst/>
          </a:prstGeom>
          <a:noFill/>
        </p:spPr>
        <p:txBody>
          <a:bodyPr wrap="square">
            <a:spAutoFit/>
          </a:bodyPr>
          <a:lstStyle/>
          <a:p>
            <a:r>
              <a:rPr lang="en-US" sz="2400" b="1" dirty="0">
                <a:solidFill>
                  <a:srgbClr val="6D6A3A"/>
                </a:solidFill>
                <a:hlinkClick r:id="rId4">
                  <a:extLst>
                    <a:ext uri="{A12FA001-AC4F-418D-AE19-62706E023703}">
                      <ahyp:hlinkClr xmlns:ahyp="http://schemas.microsoft.com/office/drawing/2018/hyperlinkcolor" val="tx"/>
                    </a:ext>
                  </a:extLst>
                </a:hlinkClick>
              </a:rPr>
              <a:t>CLICK PLAY</a:t>
            </a:r>
          </a:p>
          <a:p>
            <a:endParaRPr lang="en-US" sz="2400" b="1" dirty="0">
              <a:solidFill>
                <a:srgbClr val="6D6A3A"/>
              </a:solidFill>
              <a:hlinkClick r:id="rId4">
                <a:extLst>
                  <a:ext uri="{A12FA001-AC4F-418D-AE19-62706E023703}">
                    <ahyp:hlinkClr xmlns:ahyp="http://schemas.microsoft.com/office/drawing/2018/hyperlinkcolor" val="tx"/>
                  </a:ext>
                </a:extLst>
              </a:hlinkClick>
            </a:endParaRPr>
          </a:p>
          <a:p>
            <a:r>
              <a:rPr lang="en-US" sz="2400" b="1" dirty="0">
                <a:solidFill>
                  <a:srgbClr val="6D6A3A"/>
                </a:solidFill>
                <a:hlinkClick r:id="rId4">
                  <a:extLst>
                    <a:ext uri="{A12FA001-AC4F-418D-AE19-62706E023703}">
                      <ahyp:hlinkClr xmlns:ahyp="http://schemas.microsoft.com/office/drawing/2018/hyperlinkcolor" val="tx"/>
                    </a:ext>
                  </a:extLst>
                </a:hlinkClick>
              </a:rPr>
              <a:t>FONTE</a:t>
            </a:r>
          </a:p>
          <a:p>
            <a:r>
              <a:rPr lang="en-US" sz="2400" dirty="0">
                <a:solidFill>
                  <a:srgbClr val="6D6A3A"/>
                </a:solidFill>
                <a:hlinkClick r:id="rId4">
                  <a:extLst>
                    <a:ext uri="{A12FA001-AC4F-418D-AE19-62706E023703}">
                      <ahyp:hlinkClr xmlns:ahyp="http://schemas.microsoft.com/office/drawing/2018/hyperlinkcolor" val="tx"/>
                    </a:ext>
                  </a:extLst>
                </a:hlinkClick>
              </a:rPr>
              <a:t>Navi Radjou: Problem-solving creative di </a:t>
            </a:r>
            <a:r>
              <a:rPr lang="en-US" sz="2400" dirty="0" err="1">
                <a:solidFill>
                  <a:srgbClr val="6D6A3A"/>
                </a:solidFill>
                <a:hlinkClick r:id="rId4">
                  <a:extLst>
                    <a:ext uri="{A12FA001-AC4F-418D-AE19-62706E023703}">
                      <ahyp:hlinkClr xmlns:ahyp="http://schemas.microsoft.com/office/drawing/2018/hyperlinkcolor" val="tx"/>
                    </a:ext>
                  </a:extLst>
                </a:hlinkClick>
              </a:rPr>
              <a:t>fronte</a:t>
            </a:r>
            <a:r>
              <a:rPr lang="en-US" sz="2400" dirty="0">
                <a:solidFill>
                  <a:srgbClr val="6D6A3A"/>
                </a:solidFill>
                <a:hlinkClick r:id="rId4">
                  <a:extLst>
                    <a:ext uri="{A12FA001-AC4F-418D-AE19-62706E023703}">
                      <ahyp:hlinkClr xmlns:ahyp="http://schemas.microsoft.com/office/drawing/2018/hyperlinkcolor" val="tx"/>
                    </a:ext>
                  </a:extLst>
                </a:hlinkClick>
              </a:rPr>
              <a:t> a </a:t>
            </a:r>
            <a:r>
              <a:rPr lang="en-US" sz="2400" dirty="0" err="1">
                <a:solidFill>
                  <a:srgbClr val="6D6A3A"/>
                </a:solidFill>
                <a:hlinkClick r:id="rId4">
                  <a:extLst>
                    <a:ext uri="{A12FA001-AC4F-418D-AE19-62706E023703}">
                      <ahyp:hlinkClr xmlns:ahyp="http://schemas.microsoft.com/office/drawing/2018/hyperlinkcolor" val="tx"/>
                    </a:ext>
                  </a:extLst>
                </a:hlinkClick>
              </a:rPr>
              <a:t>limiti</a:t>
            </a:r>
            <a:r>
              <a:rPr lang="en-US" sz="2400" dirty="0">
                <a:solidFill>
                  <a:srgbClr val="6D6A3A"/>
                </a:solidFill>
                <a:hlinkClick r:id="rId4">
                  <a:extLst>
                    <a:ext uri="{A12FA001-AC4F-418D-AE19-62706E023703}">
                      <ahyp:hlinkClr xmlns:ahyp="http://schemas.microsoft.com/office/drawing/2018/hyperlinkcolor" val="tx"/>
                    </a:ext>
                  </a:extLst>
                </a:hlinkClick>
              </a:rPr>
              <a:t> </a:t>
            </a:r>
            <a:r>
              <a:rPr lang="en-US" sz="2400" dirty="0" err="1">
                <a:solidFill>
                  <a:srgbClr val="6D6A3A"/>
                </a:solidFill>
                <a:hlinkClick r:id="rId4">
                  <a:extLst>
                    <a:ext uri="{A12FA001-AC4F-418D-AE19-62706E023703}">
                      <ahyp:hlinkClr xmlns:ahyp="http://schemas.microsoft.com/office/drawing/2018/hyperlinkcolor" val="tx"/>
                    </a:ext>
                  </a:extLst>
                </a:hlinkClick>
              </a:rPr>
              <a:t>estremi</a:t>
            </a:r>
            <a:r>
              <a:rPr lang="en-US" sz="2400" dirty="0">
                <a:solidFill>
                  <a:srgbClr val="6D6A3A"/>
                </a:solidFill>
                <a:hlinkClick r:id="rId4">
                  <a:extLst>
                    <a:ext uri="{A12FA001-AC4F-418D-AE19-62706E023703}">
                      <ahyp:hlinkClr xmlns:ahyp="http://schemas.microsoft.com/office/drawing/2018/hyperlinkcolor" val="tx"/>
                    </a:ext>
                  </a:extLst>
                </a:hlinkClick>
              </a:rPr>
              <a:t> - YouTube</a:t>
            </a:r>
            <a:endParaRPr lang="en-IE" sz="2400" dirty="0">
              <a:solidFill>
                <a:srgbClr val="6D6A3A"/>
              </a:solidFill>
            </a:endParaRPr>
          </a:p>
        </p:txBody>
      </p:sp>
    </p:spTree>
    <p:extLst>
      <p:ext uri="{BB962C8B-B14F-4D97-AF65-F5344CB8AC3E}">
        <p14:creationId xmlns:p14="http://schemas.microsoft.com/office/powerpoint/2010/main" val="176963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apple, fruit, fresh&#10;&#10;Description automatically generated">
            <a:extLst>
              <a:ext uri="{FF2B5EF4-FFF2-40B4-BE49-F238E27FC236}">
                <a16:creationId xmlns:a16="http://schemas.microsoft.com/office/drawing/2014/main" id="{D15B2551-6336-3B6F-6E9D-075B7D876E30}"/>
              </a:ext>
            </a:extLst>
          </p:cNvPr>
          <p:cNvPicPr>
            <a:picLocks noGrp="1" noChangeAspect="1"/>
          </p:cNvPicPr>
          <p:nvPr>
            <p:ph type="pic" sz="quarter" idx="17"/>
          </p:nvPr>
        </p:nvPicPr>
        <p:blipFill>
          <a:blip r:embed="rId2"/>
          <a:srcRect l="8381" r="8381"/>
          <a:stretch>
            <a:fillRect/>
          </a:stretch>
        </p:blipFill>
        <p:spPr/>
      </p:pic>
      <p:sp>
        <p:nvSpPr>
          <p:cNvPr id="3" name="Text Placeholder 2">
            <a:extLst>
              <a:ext uri="{FF2B5EF4-FFF2-40B4-BE49-F238E27FC236}">
                <a16:creationId xmlns:a16="http://schemas.microsoft.com/office/drawing/2014/main" id="{21DB68B0-6528-8358-B6C6-DB8CB714DD38}"/>
              </a:ext>
            </a:extLst>
          </p:cNvPr>
          <p:cNvSpPr>
            <a:spLocks noGrp="1"/>
          </p:cNvSpPr>
          <p:nvPr>
            <p:ph type="body" sz="quarter" idx="16"/>
          </p:nvPr>
        </p:nvSpPr>
        <p:spPr>
          <a:xfrm>
            <a:off x="249503" y="1814116"/>
            <a:ext cx="6840884" cy="4038015"/>
          </a:xfrm>
        </p:spPr>
        <p:txBody>
          <a:bodyPr/>
          <a:lstStyle/>
          <a:p>
            <a:r>
              <a:rPr lang="en-US" dirty="0"/>
              <a:t> Un </a:t>
            </a:r>
            <a:r>
              <a:rPr lang="en-US" dirty="0" err="1"/>
              <a:t>esempio</a:t>
            </a:r>
            <a:r>
              <a:rPr lang="en-US" dirty="0"/>
              <a:t> </a:t>
            </a:r>
            <a:r>
              <a:rPr lang="en-US" b="1" dirty="0" err="1"/>
              <a:t>dell’innovazione</a:t>
            </a:r>
            <a:r>
              <a:rPr lang="en-US" b="1" dirty="0"/>
              <a:t> </a:t>
            </a:r>
            <a:r>
              <a:rPr lang="en-US" b="1" dirty="0" err="1"/>
              <a:t>frugale</a:t>
            </a:r>
            <a:r>
              <a:rPr lang="en-US" b="1" dirty="0"/>
              <a:t> </a:t>
            </a:r>
            <a:r>
              <a:rPr lang="en-US" dirty="0"/>
              <a:t>è</a:t>
            </a:r>
            <a:r>
              <a:rPr lang="it-IT" dirty="0"/>
              <a:t> promuovere l'uso e il riciclo dei "cibi brutti".  Si tratta di alimenti che non riescono ad entrare nella catena di commercializzazione perché non conformi agli standard di confezionamento, ma che sono ugualmente nutrienti e sicuri.  È un modo ovvio e semplice per ridurre drasticamente gli sprechi inutili nei mercati all'ingrosso e al dettaglio.</a:t>
            </a:r>
          </a:p>
          <a:p>
            <a:r>
              <a:rPr lang="it-IT" dirty="0"/>
              <a:t>Richiede però una maggiore consapevolezza attraverso campagne di educazione e comunicazione dai produttori ai consumatori. In tutto il mondo esistono già esperienze interessanti di questo tipo.</a:t>
            </a:r>
          </a:p>
          <a:p>
            <a:endParaRPr lang="en-IE" dirty="0"/>
          </a:p>
        </p:txBody>
      </p:sp>
      <p:sp>
        <p:nvSpPr>
          <p:cNvPr id="4" name="Text Placeholder 3">
            <a:extLst>
              <a:ext uri="{FF2B5EF4-FFF2-40B4-BE49-F238E27FC236}">
                <a16:creationId xmlns:a16="http://schemas.microsoft.com/office/drawing/2014/main" id="{F502A0A2-64E7-206B-8294-F8D6A13F1044}"/>
              </a:ext>
            </a:extLst>
          </p:cNvPr>
          <p:cNvSpPr>
            <a:spLocks noGrp="1"/>
          </p:cNvSpPr>
          <p:nvPr>
            <p:ph type="body" sz="quarter" idx="18"/>
          </p:nvPr>
        </p:nvSpPr>
        <p:spPr/>
        <p:txBody>
          <a:bodyPr anchor="ctr"/>
          <a:lstStyle/>
          <a:p>
            <a:pPr algn="l"/>
            <a:r>
              <a:rPr lang="en-IE" dirty="0" err="1"/>
              <a:t>Lasciati</a:t>
            </a:r>
            <a:r>
              <a:rPr lang="en-IE" dirty="0"/>
              <a:t> </a:t>
            </a:r>
            <a:r>
              <a:rPr lang="en-IE" dirty="0" err="1"/>
              <a:t>ispirare</a:t>
            </a:r>
            <a:r>
              <a:rPr lang="en-IE" dirty="0"/>
              <a:t>!  Un </a:t>
            </a:r>
            <a:r>
              <a:rPr lang="en-IE" dirty="0" err="1"/>
              <a:t>esempio</a:t>
            </a:r>
            <a:r>
              <a:rPr lang="en-IE" dirty="0"/>
              <a:t>…</a:t>
            </a:r>
          </a:p>
        </p:txBody>
      </p:sp>
      <p:sp>
        <p:nvSpPr>
          <p:cNvPr id="7" name="TextBox 6">
            <a:extLst>
              <a:ext uri="{FF2B5EF4-FFF2-40B4-BE49-F238E27FC236}">
                <a16:creationId xmlns:a16="http://schemas.microsoft.com/office/drawing/2014/main" id="{BE0FAA27-7560-D131-F1AE-9C3FF571D2FE}"/>
              </a:ext>
            </a:extLst>
          </p:cNvPr>
          <p:cNvSpPr txBox="1"/>
          <p:nvPr/>
        </p:nvSpPr>
        <p:spPr>
          <a:xfrm>
            <a:off x="2656936" y="5852131"/>
            <a:ext cx="4183811" cy="461665"/>
          </a:xfrm>
          <a:prstGeom prst="rect">
            <a:avLst/>
          </a:prstGeom>
          <a:noFill/>
        </p:spPr>
        <p:txBody>
          <a:bodyPr wrap="square" rtlCol="0">
            <a:spAutoFit/>
          </a:bodyPr>
          <a:lstStyle/>
          <a:p>
            <a:r>
              <a:rPr lang="en-IE" sz="2400" dirty="0">
                <a:solidFill>
                  <a:srgbClr val="6D6A3A"/>
                </a:solidFill>
                <a:hlinkClick r:id="rId3">
                  <a:extLst>
                    <a:ext uri="{A12FA001-AC4F-418D-AE19-62706E023703}">
                      <ahyp:hlinkClr xmlns:ahyp="http://schemas.microsoft.com/office/drawing/2018/hyperlinkcolor" val="tx"/>
                    </a:ext>
                  </a:extLst>
                </a:hlinkClick>
              </a:rPr>
              <a:t>The Hidden beauty of Ugly Food</a:t>
            </a:r>
            <a:endParaRPr lang="en-IE" sz="2400" dirty="0">
              <a:solidFill>
                <a:srgbClr val="6D6A3A"/>
              </a:solidFill>
            </a:endParaRPr>
          </a:p>
        </p:txBody>
      </p:sp>
      <p:sp>
        <p:nvSpPr>
          <p:cNvPr id="8" name="Arrow: Right 7">
            <a:extLst>
              <a:ext uri="{FF2B5EF4-FFF2-40B4-BE49-F238E27FC236}">
                <a16:creationId xmlns:a16="http://schemas.microsoft.com/office/drawing/2014/main" id="{7BF653F6-0610-1494-ECD3-283B99C69D26}"/>
              </a:ext>
            </a:extLst>
          </p:cNvPr>
          <p:cNvSpPr/>
          <p:nvPr/>
        </p:nvSpPr>
        <p:spPr>
          <a:xfrm>
            <a:off x="56004" y="5857699"/>
            <a:ext cx="2600932"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6D6A3A"/>
                </a:solidFill>
              </a:rPr>
              <a:t>Una </a:t>
            </a:r>
            <a:r>
              <a:rPr lang="en-IE" b="1" dirty="0" err="1">
                <a:solidFill>
                  <a:srgbClr val="6D6A3A"/>
                </a:solidFill>
              </a:rPr>
              <a:t>lettura</a:t>
            </a:r>
            <a:r>
              <a:rPr lang="en-IE" b="1" dirty="0">
                <a:solidFill>
                  <a:srgbClr val="6D6A3A"/>
                </a:solidFill>
              </a:rPr>
              <a:t> </a:t>
            </a:r>
            <a:r>
              <a:rPr lang="en-IE" b="1" dirty="0" err="1">
                <a:solidFill>
                  <a:srgbClr val="6D6A3A"/>
                </a:solidFill>
              </a:rPr>
              <a:t>interessante</a:t>
            </a:r>
            <a:endParaRPr lang="en-IE" b="1" dirty="0">
              <a:solidFill>
                <a:srgbClr val="6D6A3A"/>
              </a:solidFill>
            </a:endParaRPr>
          </a:p>
        </p:txBody>
      </p:sp>
    </p:spTree>
    <p:extLst>
      <p:ext uri="{BB962C8B-B14F-4D97-AF65-F5344CB8AC3E}">
        <p14:creationId xmlns:p14="http://schemas.microsoft.com/office/powerpoint/2010/main" val="3164070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4DDF1-C77B-744D-D90C-4EC8CA8B94D6}"/>
              </a:ext>
            </a:extLst>
          </p:cNvPr>
          <p:cNvSpPr>
            <a:spLocks noGrp="1"/>
          </p:cNvSpPr>
          <p:nvPr>
            <p:ph type="body" sz="quarter" idx="16"/>
          </p:nvPr>
        </p:nvSpPr>
        <p:spPr/>
        <p:txBody>
          <a:bodyPr/>
          <a:lstStyle/>
          <a:p>
            <a:r>
              <a:rPr lang="it-IT" dirty="0"/>
              <a:t>Appassionati e talentuosi, i piccoli proprietari sono noti per essere eccezionalmente bravi in quello che fanno: produrre/allevare/coltivare prodotti artigianali radicati nella terra e nelle comunità locali, con forti valori etici, ambientali e patrimoniali.   Quindi sapete di avere un prodotto speciale.   Vi consigliamo di testare le acque con un'offerta di prodotti di prova.  Perché?</a:t>
            </a:r>
          </a:p>
          <a:p>
            <a:r>
              <a:rPr lang="it-IT" dirty="0"/>
              <a:t>Lo scopo di un test di prova sul mercato è quello di fornire una prova generale per testare il prodotto e gli elementi di marketing insieme. Mette alla prova il prodotto e la strategia pianificata in un contesto reale prima di effettuare un investimento significativo. Potete testare il prodotto e il piano di marketing e apportare eventuali modifiche per lanciare un prodotto che abbia le massime possibilità di successo sul mercato.</a:t>
            </a:r>
          </a:p>
          <a:p>
            <a:endParaRPr lang="en-IE" dirty="0"/>
          </a:p>
        </p:txBody>
      </p:sp>
      <p:sp>
        <p:nvSpPr>
          <p:cNvPr id="3" name="Text Placeholder 2">
            <a:extLst>
              <a:ext uri="{FF2B5EF4-FFF2-40B4-BE49-F238E27FC236}">
                <a16:creationId xmlns:a16="http://schemas.microsoft.com/office/drawing/2014/main" id="{1753F877-1773-77ED-65DF-CCF5D1D9CC7D}"/>
              </a:ext>
            </a:extLst>
          </p:cNvPr>
          <p:cNvSpPr>
            <a:spLocks noGrp="1"/>
          </p:cNvSpPr>
          <p:nvPr>
            <p:ph type="body" sz="quarter" idx="18"/>
          </p:nvPr>
        </p:nvSpPr>
        <p:spPr/>
        <p:txBody>
          <a:bodyPr/>
          <a:lstStyle/>
          <a:p>
            <a:r>
              <a:rPr lang="en-IE" dirty="0" err="1"/>
              <a:t>Sperimentare</a:t>
            </a:r>
            <a:r>
              <a:rPr lang="en-IE" dirty="0"/>
              <a:t> il primo </a:t>
            </a:r>
            <a:r>
              <a:rPr lang="en-IE" dirty="0" err="1"/>
              <a:t>prodotto</a:t>
            </a:r>
            <a:endParaRPr lang="en-IE" dirty="0"/>
          </a:p>
          <a:p>
            <a:endParaRPr lang="en-IE" dirty="0"/>
          </a:p>
        </p:txBody>
      </p:sp>
    </p:spTree>
    <p:extLst>
      <p:ext uri="{BB962C8B-B14F-4D97-AF65-F5344CB8AC3E}">
        <p14:creationId xmlns:p14="http://schemas.microsoft.com/office/powerpoint/2010/main" val="276719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4DDF1-C77B-744D-D90C-4EC8CA8B94D6}"/>
              </a:ext>
            </a:extLst>
          </p:cNvPr>
          <p:cNvSpPr>
            <a:spLocks noGrp="1"/>
          </p:cNvSpPr>
          <p:nvPr>
            <p:ph type="body" sz="quarter" idx="16"/>
          </p:nvPr>
        </p:nvSpPr>
        <p:spPr>
          <a:xfrm>
            <a:off x="447065" y="1886589"/>
            <a:ext cx="11102510" cy="4038015"/>
          </a:xfrm>
        </p:spPr>
        <p:txBody>
          <a:bodyPr/>
          <a:lstStyle/>
          <a:p>
            <a:r>
              <a:rPr lang="it-IT" dirty="0"/>
              <a:t>Il test di mercato vi fornirà una banca di informazioni che racchiude il modo in cui i consumatori reagiranno al vostro prodotto, al prezzo, al marketing, alle comunicazioni e alla promozione. Permette di prendere decisioni tempestive che generano significativi risparmi a lungo termine. Il monitoraggio di un prodotto vi permette di ottenere il feedback dei clienti e di capire i punti di forza e di debolezza prima del lancio completo del prodotto. È meglio identificare errori o problemi prima di distribuire un prodotto, piuttosto che scoprirli a posteriori.  </a:t>
            </a:r>
          </a:p>
          <a:p>
            <a:r>
              <a:rPr lang="it-IT" dirty="0"/>
              <a:t>I clienti possono anche identificare alcuni attributi o caratteristiche di un prodotto che vorrebbero fossero modificati. Gli </a:t>
            </a:r>
            <a:r>
              <a:rPr lang="it-IT" dirty="0" err="1"/>
              <a:t>early</a:t>
            </a:r>
            <a:r>
              <a:rPr lang="it-IT" dirty="0"/>
              <a:t> </a:t>
            </a:r>
            <a:r>
              <a:rPr lang="it-IT" dirty="0" err="1"/>
              <a:t>adopters</a:t>
            </a:r>
            <a:r>
              <a:rPr lang="it-IT" dirty="0"/>
              <a:t>, i clienti che amano essere i primi ad acquistare un nuovo prodotto, possono diventare fedeli alla vostra azienda se permettete loro di partecipare alle prove. Avere questi clienti dalla vostra parte è particolarmente utile per creare un effetto domino attraverso il passaparola dopo il lancio di un prodotto.  Aiuta a costruire una fedeltà importante. </a:t>
            </a:r>
          </a:p>
          <a:p>
            <a:endParaRPr lang="en-IE" dirty="0"/>
          </a:p>
        </p:txBody>
      </p:sp>
      <p:sp>
        <p:nvSpPr>
          <p:cNvPr id="3" name="Text Placeholder 2">
            <a:extLst>
              <a:ext uri="{FF2B5EF4-FFF2-40B4-BE49-F238E27FC236}">
                <a16:creationId xmlns:a16="http://schemas.microsoft.com/office/drawing/2014/main" id="{1753F877-1773-77ED-65DF-CCF5D1D9CC7D}"/>
              </a:ext>
            </a:extLst>
          </p:cNvPr>
          <p:cNvSpPr>
            <a:spLocks noGrp="1"/>
          </p:cNvSpPr>
          <p:nvPr>
            <p:ph type="body" sz="quarter" idx="18"/>
          </p:nvPr>
        </p:nvSpPr>
        <p:spPr/>
        <p:txBody>
          <a:bodyPr/>
          <a:lstStyle/>
          <a:p>
            <a:r>
              <a:rPr lang="it-IT" dirty="0"/>
              <a:t>Perché il test di mercato</a:t>
            </a:r>
            <a:r>
              <a:rPr lang="en-IE" dirty="0"/>
              <a:t>?</a:t>
            </a:r>
          </a:p>
        </p:txBody>
      </p:sp>
    </p:spTree>
    <p:extLst>
      <p:ext uri="{BB962C8B-B14F-4D97-AF65-F5344CB8AC3E}">
        <p14:creationId xmlns:p14="http://schemas.microsoft.com/office/powerpoint/2010/main" val="864572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4DDF1-C77B-744D-D90C-4EC8CA8B94D6}"/>
              </a:ext>
            </a:extLst>
          </p:cNvPr>
          <p:cNvSpPr>
            <a:spLocks noGrp="1"/>
          </p:cNvSpPr>
          <p:nvPr>
            <p:ph type="body" sz="quarter" idx="16"/>
          </p:nvPr>
        </p:nvSpPr>
        <p:spPr>
          <a:xfrm>
            <a:off x="328086" y="1922199"/>
            <a:ext cx="11535828" cy="4038015"/>
          </a:xfrm>
        </p:spPr>
        <p:txBody>
          <a:bodyPr/>
          <a:lstStyle/>
          <a:p>
            <a:pPr algn="l"/>
            <a:r>
              <a:rPr lang="it-IT" dirty="0"/>
              <a:t>La ricerca di mercato attraverso la sperimentazione è l'elemento critico del processo, in quanto consiglia la direzione dell'intera sperimentazione e la direzione futura. Fornisce informazioni sul cliente target, su come posizionare il prodotto, su quali sono le esigenze e i valori del pubblico target e su come posizionare l'offerta in modo che risuoni con i potenziali clienti.</a:t>
            </a:r>
          </a:p>
          <a:p>
            <a:pPr algn="l"/>
            <a:r>
              <a:rPr lang="it-IT" dirty="0"/>
              <a:t>Inoltre, identifica la strategia di vendita: modello diretto o di distribuzione? Dove distribuire il prodotto e attraverso quali canali di distribuzione? Il vostro pubblico target preferisce acquistare il prodotto online o direttamente? </a:t>
            </a:r>
          </a:p>
          <a:p>
            <a:pPr algn="l"/>
            <a:r>
              <a:rPr lang="it-IT" dirty="0"/>
              <a:t>La ricerca illustrerà anche l'importanza del modello di prezzo. Come dovreste prezzare il vostro prodotto? Qual è il reddito medio del vostro target demografico? Troveranno il prodotto troppo costoso o lo percepiranno troppo economico in base alla qualità attesa? Che tipo di aggiustamenti potete fare per adattarlo al loro punto di prezzo percepito?</a:t>
            </a:r>
          </a:p>
          <a:p>
            <a:pPr algn="l"/>
            <a:endParaRPr lang="en-IE" dirty="0"/>
          </a:p>
        </p:txBody>
      </p:sp>
      <p:sp>
        <p:nvSpPr>
          <p:cNvPr id="3" name="Text Placeholder 2">
            <a:extLst>
              <a:ext uri="{FF2B5EF4-FFF2-40B4-BE49-F238E27FC236}">
                <a16:creationId xmlns:a16="http://schemas.microsoft.com/office/drawing/2014/main" id="{1753F877-1773-77ED-65DF-CCF5D1D9CC7D}"/>
              </a:ext>
            </a:extLst>
          </p:cNvPr>
          <p:cNvSpPr>
            <a:spLocks noGrp="1"/>
          </p:cNvSpPr>
          <p:nvPr>
            <p:ph type="body" sz="quarter" idx="18"/>
          </p:nvPr>
        </p:nvSpPr>
        <p:spPr/>
        <p:txBody>
          <a:bodyPr/>
          <a:lstStyle/>
          <a:p>
            <a:r>
              <a:rPr lang="it-IT" dirty="0"/>
              <a:t>La sperimentazione: un ingrediente essenziale per la vostra azienda agricola</a:t>
            </a:r>
          </a:p>
          <a:p>
            <a:endParaRPr lang="en-IE" dirty="0"/>
          </a:p>
        </p:txBody>
      </p:sp>
    </p:spTree>
    <p:extLst>
      <p:ext uri="{BB962C8B-B14F-4D97-AF65-F5344CB8AC3E}">
        <p14:creationId xmlns:p14="http://schemas.microsoft.com/office/powerpoint/2010/main" val="1367742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4DDF1-C77B-744D-D90C-4EC8CA8B94D6}"/>
              </a:ext>
            </a:extLst>
          </p:cNvPr>
          <p:cNvSpPr>
            <a:spLocks noGrp="1"/>
          </p:cNvSpPr>
          <p:nvPr>
            <p:ph type="body" sz="quarter" idx="16"/>
          </p:nvPr>
        </p:nvSpPr>
        <p:spPr>
          <a:xfrm>
            <a:off x="106414" y="1776905"/>
            <a:ext cx="11535828" cy="4038015"/>
          </a:xfrm>
        </p:spPr>
        <p:txBody>
          <a:bodyPr/>
          <a:lstStyle/>
          <a:p>
            <a:r>
              <a:rPr lang="it-IT" dirty="0"/>
              <a:t>Iniziare a portare i prodotti della vostra azienda agricola al pubblico può sembrare scoraggiante, anche a causa della "burocrazia" che può essere applicata alla vendita dei vostri prodotti. I seguenti </a:t>
            </a:r>
            <a:r>
              <a:rPr lang="it-IT" b="1" dirty="0"/>
              <a:t>9 elementi chiave </a:t>
            </a:r>
            <a:r>
              <a:rPr lang="it-IT" dirty="0"/>
              <a:t>delineano gli obiettivi di una prova di prodotto:</a:t>
            </a:r>
          </a:p>
          <a:p>
            <a:pPr algn="l"/>
            <a:endParaRPr lang="it-IT" dirty="0"/>
          </a:p>
          <a:p>
            <a:pPr algn="l"/>
            <a:r>
              <a:rPr lang="it-IT" dirty="0"/>
              <a:t>1.Ricerca di mercato </a:t>
            </a:r>
          </a:p>
          <a:p>
            <a:pPr algn="l"/>
            <a:r>
              <a:rPr lang="it-IT" dirty="0"/>
              <a:t>2. Pianificazione della sperimentazione</a:t>
            </a:r>
          </a:p>
          <a:p>
            <a:pPr algn="l"/>
            <a:r>
              <a:rPr lang="it-IT" dirty="0"/>
              <a:t>3. Reclutamento dei partecipanti alla sperimentazione </a:t>
            </a:r>
          </a:p>
          <a:p>
            <a:pPr algn="l"/>
            <a:r>
              <a:rPr lang="it-IT" dirty="0"/>
              <a:t>4. Requisiti di supporto</a:t>
            </a:r>
          </a:p>
          <a:p>
            <a:pPr algn="l"/>
            <a:r>
              <a:rPr lang="it-IT" dirty="0"/>
              <a:t>5. Marchio del prodotto e materiale collaterale</a:t>
            </a:r>
          </a:p>
          <a:p>
            <a:pPr algn="r"/>
            <a:r>
              <a:rPr lang="it-IT" dirty="0"/>
              <a:t>9</a:t>
            </a:r>
          </a:p>
          <a:p>
            <a:endParaRPr lang="en-GB" sz="900" dirty="0"/>
          </a:p>
        </p:txBody>
      </p:sp>
      <p:sp>
        <p:nvSpPr>
          <p:cNvPr id="3" name="Text Placeholder 2">
            <a:extLst>
              <a:ext uri="{FF2B5EF4-FFF2-40B4-BE49-F238E27FC236}">
                <a16:creationId xmlns:a16="http://schemas.microsoft.com/office/drawing/2014/main" id="{1753F877-1773-77ED-65DF-CCF5D1D9CC7D}"/>
              </a:ext>
            </a:extLst>
          </p:cNvPr>
          <p:cNvSpPr>
            <a:spLocks noGrp="1"/>
          </p:cNvSpPr>
          <p:nvPr>
            <p:ph type="body" sz="quarter" idx="18"/>
          </p:nvPr>
        </p:nvSpPr>
        <p:spPr/>
        <p:txBody>
          <a:bodyPr/>
          <a:lstStyle/>
          <a:p>
            <a:r>
              <a:rPr lang="it-IT" dirty="0"/>
              <a:t>Come tracciare il vostro prodotto</a:t>
            </a:r>
          </a:p>
          <a:p>
            <a:endParaRPr lang="en-IE" dirty="0"/>
          </a:p>
        </p:txBody>
      </p:sp>
      <p:sp>
        <p:nvSpPr>
          <p:cNvPr id="5" name="CasellaDiTesto 4">
            <a:extLst>
              <a:ext uri="{FF2B5EF4-FFF2-40B4-BE49-F238E27FC236}">
                <a16:creationId xmlns:a16="http://schemas.microsoft.com/office/drawing/2014/main" id="{966FC9C0-D306-1E09-9CF2-A0CD53948311}"/>
              </a:ext>
            </a:extLst>
          </p:cNvPr>
          <p:cNvSpPr txBox="1"/>
          <p:nvPr/>
        </p:nvSpPr>
        <p:spPr>
          <a:xfrm>
            <a:off x="6982466" y="3034145"/>
            <a:ext cx="5103120" cy="3693319"/>
          </a:xfrm>
          <a:prstGeom prst="rect">
            <a:avLst/>
          </a:prstGeom>
          <a:noFill/>
        </p:spPr>
        <p:txBody>
          <a:bodyPr wrap="square" rtlCol="0">
            <a:spAutoFit/>
          </a:bodyPr>
          <a:lstStyle/>
          <a:p>
            <a:r>
              <a:rPr lang="it-IT" sz="2400" dirty="0">
                <a:solidFill>
                  <a:srgbClr val="60220F"/>
                </a:solidFill>
              </a:rPr>
              <a:t>6. Marketing e pianificazione promozionale	</a:t>
            </a:r>
          </a:p>
          <a:p>
            <a:r>
              <a:rPr lang="it-IT" sz="2400" dirty="0">
                <a:solidFill>
                  <a:srgbClr val="60220F"/>
                </a:solidFill>
              </a:rPr>
              <a:t>7. Pianificazione del marketing e della promozione</a:t>
            </a:r>
          </a:p>
          <a:p>
            <a:r>
              <a:rPr lang="it-IT" sz="2400" dirty="0">
                <a:solidFill>
                  <a:srgbClr val="60220F"/>
                </a:solidFill>
              </a:rPr>
              <a:t>8. Impostazione e implementazione della sperimentazione </a:t>
            </a:r>
          </a:p>
          <a:p>
            <a:r>
              <a:rPr lang="it-IT" sz="2400" dirty="0">
                <a:solidFill>
                  <a:srgbClr val="60220F"/>
                </a:solidFill>
              </a:rPr>
              <a:t>9. Relazioni sulla sperimentazione</a:t>
            </a:r>
          </a:p>
          <a:p>
            <a:r>
              <a:rPr lang="it-IT" sz="2400" dirty="0">
                <a:solidFill>
                  <a:srgbClr val="60220F"/>
                </a:solidFill>
              </a:rPr>
              <a:t>10. Piano e budget per il lancio del prodotto</a:t>
            </a:r>
            <a:r>
              <a:rPr lang="it-IT" dirty="0">
                <a:solidFill>
                  <a:srgbClr val="60220F"/>
                </a:solidFill>
              </a:rPr>
              <a:t> </a:t>
            </a:r>
          </a:p>
          <a:p>
            <a:endParaRPr lang="it-IT" dirty="0"/>
          </a:p>
        </p:txBody>
      </p:sp>
    </p:spTree>
    <p:extLst>
      <p:ext uri="{BB962C8B-B14F-4D97-AF65-F5344CB8AC3E}">
        <p14:creationId xmlns:p14="http://schemas.microsoft.com/office/powerpoint/2010/main" val="160022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263579-BCD5-2270-8D11-75E65E8B8CA5}"/>
              </a:ext>
            </a:extLst>
          </p:cNvPr>
          <p:cNvSpPr>
            <a:spLocks noGrp="1"/>
          </p:cNvSpPr>
          <p:nvPr>
            <p:ph type="body" sz="quarter" idx="17"/>
          </p:nvPr>
        </p:nvSpPr>
        <p:spPr>
          <a:xfrm>
            <a:off x="2029090" y="1604733"/>
            <a:ext cx="3791493" cy="1285115"/>
          </a:xfrm>
        </p:spPr>
        <p:txBody>
          <a:bodyPr>
            <a:normAutofit/>
          </a:bodyPr>
          <a:lstStyle/>
          <a:p>
            <a:r>
              <a:rPr lang="en-IE" dirty="0" err="1"/>
              <a:t>Sviluppo</a:t>
            </a:r>
            <a:r>
              <a:rPr lang="en-IE" dirty="0"/>
              <a:t> del Business Plan </a:t>
            </a:r>
          </a:p>
        </p:txBody>
      </p:sp>
      <p:sp>
        <p:nvSpPr>
          <p:cNvPr id="3" name="Text Placeholder 2">
            <a:extLst>
              <a:ext uri="{FF2B5EF4-FFF2-40B4-BE49-F238E27FC236}">
                <a16:creationId xmlns:a16="http://schemas.microsoft.com/office/drawing/2014/main" id="{D7DD8695-454C-20A6-9B27-1D1732AAB29F}"/>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409255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Person coloring gardening area on site plan">
            <a:extLst>
              <a:ext uri="{FF2B5EF4-FFF2-40B4-BE49-F238E27FC236}">
                <a16:creationId xmlns:a16="http://schemas.microsoft.com/office/drawing/2014/main" id="{7A377BBD-C79F-A0E1-06AB-DDD2B645B9D7}"/>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l="8019" t="464" r="8483"/>
          <a:stretch/>
        </p:blipFill>
        <p:spPr>
          <a:xfrm>
            <a:off x="7453313" y="2660650"/>
            <a:ext cx="4090987" cy="3251200"/>
          </a:xfrm>
        </p:spPr>
      </p:pic>
      <p:sp>
        <p:nvSpPr>
          <p:cNvPr id="3" name="Text Placeholder 2">
            <a:extLst>
              <a:ext uri="{FF2B5EF4-FFF2-40B4-BE49-F238E27FC236}">
                <a16:creationId xmlns:a16="http://schemas.microsoft.com/office/drawing/2014/main" id="{EEC9A2EF-0B23-3A9B-28B8-43E6BF302E89}"/>
              </a:ext>
            </a:extLst>
          </p:cNvPr>
          <p:cNvSpPr>
            <a:spLocks noGrp="1"/>
          </p:cNvSpPr>
          <p:nvPr>
            <p:ph type="body" sz="quarter" idx="26"/>
          </p:nvPr>
        </p:nvSpPr>
        <p:spPr>
          <a:xfrm>
            <a:off x="446331" y="949866"/>
            <a:ext cx="9335288" cy="1552753"/>
          </a:xfrm>
          <a:solidFill>
            <a:srgbClr val="E3E2DB"/>
          </a:solidFill>
        </p:spPr>
        <p:txBody>
          <a:bodyPr anchor="ctr">
            <a:normAutofit fontScale="92500" lnSpcReduction="10000"/>
          </a:bodyPr>
          <a:lstStyle/>
          <a:p>
            <a:pPr algn="l"/>
            <a:endParaRPr lang="it-IT" sz="2300" dirty="0">
              <a:solidFill>
                <a:srgbClr val="A23B23"/>
              </a:solidFill>
            </a:endParaRPr>
          </a:p>
          <a:p>
            <a:pPr algn="l"/>
            <a:r>
              <a:rPr lang="it-IT" sz="2300" dirty="0">
                <a:solidFill>
                  <a:srgbClr val="A23B23"/>
                </a:solidFill>
              </a:rPr>
              <a:t>State seguendo questo corso perché volete migliorare l'aspetto commerciale della vostra azienda agricola. La creazione di un business plan è un passo nella giusta direzione e può aprire le porte a finanziamenti ecc.  Prima di scrivere il vostro piano aziendale, dovete avere delle idee sulle opportunità da sviluppare.</a:t>
            </a:r>
          </a:p>
          <a:p>
            <a:pPr algn="l"/>
            <a:endParaRPr lang="en-IE" sz="2300" dirty="0">
              <a:solidFill>
                <a:srgbClr val="A23B23"/>
              </a:solidFill>
            </a:endParaRPr>
          </a:p>
        </p:txBody>
      </p:sp>
      <p:sp>
        <p:nvSpPr>
          <p:cNvPr id="4" name="Text Placeholder 3">
            <a:extLst>
              <a:ext uri="{FF2B5EF4-FFF2-40B4-BE49-F238E27FC236}">
                <a16:creationId xmlns:a16="http://schemas.microsoft.com/office/drawing/2014/main" id="{2439D61B-8A13-B8A4-6FD8-0F2F334208F1}"/>
              </a:ext>
            </a:extLst>
          </p:cNvPr>
          <p:cNvSpPr>
            <a:spLocks noGrp="1"/>
          </p:cNvSpPr>
          <p:nvPr>
            <p:ph type="body" sz="quarter" idx="27"/>
          </p:nvPr>
        </p:nvSpPr>
        <p:spPr>
          <a:xfrm>
            <a:off x="447065" y="2660293"/>
            <a:ext cx="7006248" cy="4197707"/>
          </a:xfrm>
        </p:spPr>
        <p:txBody>
          <a:bodyPr/>
          <a:lstStyle/>
          <a:p>
            <a:r>
              <a:rPr lang="it-IT" dirty="0"/>
              <a:t>L'esplorazione si articola in diverse fasi:</a:t>
            </a:r>
          </a:p>
          <a:p>
            <a:r>
              <a:rPr lang="it-IT" dirty="0"/>
              <a:t>1. </a:t>
            </a:r>
            <a:r>
              <a:rPr lang="it-IT" b="1" dirty="0"/>
              <a:t>Ideazione: </a:t>
            </a:r>
            <a:r>
              <a:rPr lang="it-IT" dirty="0"/>
              <a:t>sviluppare un concetto per un nuovo prodotto </a:t>
            </a:r>
            <a:r>
              <a:rPr lang="it-IT" dirty="0" err="1"/>
              <a:t>heritage</a:t>
            </a:r>
            <a:r>
              <a:rPr lang="it-IT" dirty="0"/>
              <a:t>/premium che possa funzionare per voi e per il mercato in cui avete scelto di vendere.</a:t>
            </a:r>
          </a:p>
          <a:p>
            <a:r>
              <a:rPr lang="it-IT" dirty="0"/>
              <a:t>2.</a:t>
            </a:r>
            <a:r>
              <a:rPr lang="it-IT" b="1" dirty="0"/>
              <a:t>Valorizzare le idee</a:t>
            </a:r>
            <a:r>
              <a:rPr lang="it-IT" dirty="0"/>
              <a:t>: sfruttare al meglio le idee e le opportunità ad esse associate.</a:t>
            </a:r>
          </a:p>
          <a:p>
            <a:r>
              <a:rPr lang="it-IT" dirty="0"/>
              <a:t>3.</a:t>
            </a:r>
            <a:r>
              <a:rPr lang="it-IT" b="1" dirty="0"/>
              <a:t>Mobilitare le risorse: </a:t>
            </a:r>
            <a:r>
              <a:rPr lang="it-IT" dirty="0"/>
              <a:t>raccogliere e gestire le risorse necessarie.</a:t>
            </a:r>
          </a:p>
          <a:p>
            <a:r>
              <a:rPr lang="it-IT" dirty="0"/>
              <a:t>4. </a:t>
            </a:r>
            <a:r>
              <a:rPr lang="it-IT" b="1" dirty="0"/>
              <a:t>Pianificazione e gestione: </a:t>
            </a:r>
            <a:r>
              <a:rPr lang="it-IT" dirty="0"/>
              <a:t>Stabilire le priorità, organizzare e determinare le soluzioni migliori per realizzarle.</a:t>
            </a:r>
          </a:p>
          <a:p>
            <a:endParaRPr lang="en-IE" dirty="0"/>
          </a:p>
        </p:txBody>
      </p:sp>
      <p:sp>
        <p:nvSpPr>
          <p:cNvPr id="5" name="Text Placeholder 4">
            <a:extLst>
              <a:ext uri="{FF2B5EF4-FFF2-40B4-BE49-F238E27FC236}">
                <a16:creationId xmlns:a16="http://schemas.microsoft.com/office/drawing/2014/main" id="{7F47DA6A-8FB5-E954-D0D5-954C75C66C5E}"/>
              </a:ext>
            </a:extLst>
          </p:cNvPr>
          <p:cNvSpPr>
            <a:spLocks noGrp="1"/>
          </p:cNvSpPr>
          <p:nvPr>
            <p:ph type="body" sz="quarter" idx="28"/>
          </p:nvPr>
        </p:nvSpPr>
        <p:spPr>
          <a:xfrm>
            <a:off x="446331" y="262247"/>
            <a:ext cx="11097969" cy="1210837"/>
          </a:xfrm>
        </p:spPr>
        <p:txBody>
          <a:bodyPr anchor="t"/>
          <a:lstStyle/>
          <a:p>
            <a:pPr algn="l"/>
            <a:r>
              <a:rPr lang="en-IE" dirty="0" err="1"/>
              <a:t>Scoprire</a:t>
            </a:r>
            <a:r>
              <a:rPr lang="en-IE" dirty="0"/>
              <a:t> idee &amp; </a:t>
            </a:r>
            <a:r>
              <a:rPr lang="en-IE" dirty="0" err="1"/>
              <a:t>opportunità</a:t>
            </a:r>
            <a:r>
              <a:rPr lang="en-IE" dirty="0"/>
              <a:t>:</a:t>
            </a:r>
          </a:p>
        </p:txBody>
      </p:sp>
      <p:grpSp>
        <p:nvGrpSpPr>
          <p:cNvPr id="7" name="Google Shape;813;p39">
            <a:extLst>
              <a:ext uri="{FF2B5EF4-FFF2-40B4-BE49-F238E27FC236}">
                <a16:creationId xmlns:a16="http://schemas.microsoft.com/office/drawing/2014/main" id="{90B87EF4-3AF8-A190-8BC2-57639BB192DD}"/>
              </a:ext>
            </a:extLst>
          </p:cNvPr>
          <p:cNvGrpSpPr/>
          <p:nvPr/>
        </p:nvGrpSpPr>
        <p:grpSpPr>
          <a:xfrm>
            <a:off x="10616848" y="610537"/>
            <a:ext cx="571006" cy="862547"/>
            <a:chOff x="6718575" y="2318625"/>
            <a:chExt cx="256950" cy="407375"/>
          </a:xfrm>
          <a:solidFill>
            <a:schemeClr val="tx1"/>
          </a:solidFill>
        </p:grpSpPr>
        <p:sp>
          <p:nvSpPr>
            <p:cNvPr id="8" name="Google Shape;814;p39">
              <a:extLst>
                <a:ext uri="{FF2B5EF4-FFF2-40B4-BE49-F238E27FC236}">
                  <a16:creationId xmlns:a16="http://schemas.microsoft.com/office/drawing/2014/main" id="{1ABA1955-7E53-7628-D674-06E26FC4F84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5;p39">
              <a:extLst>
                <a:ext uri="{FF2B5EF4-FFF2-40B4-BE49-F238E27FC236}">
                  <a16:creationId xmlns:a16="http://schemas.microsoft.com/office/drawing/2014/main" id="{3E040619-7ED6-0AF5-624B-6BB5ADF0104F}"/>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6;p39">
              <a:extLst>
                <a:ext uri="{FF2B5EF4-FFF2-40B4-BE49-F238E27FC236}">
                  <a16:creationId xmlns:a16="http://schemas.microsoft.com/office/drawing/2014/main" id="{F19FA82B-FA75-C9E0-D2B4-79D491879666}"/>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7;p39">
              <a:extLst>
                <a:ext uri="{FF2B5EF4-FFF2-40B4-BE49-F238E27FC236}">
                  <a16:creationId xmlns:a16="http://schemas.microsoft.com/office/drawing/2014/main" id="{0B64881F-3838-C324-BF97-538FCA02D9A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8;p39">
              <a:extLst>
                <a:ext uri="{FF2B5EF4-FFF2-40B4-BE49-F238E27FC236}">
                  <a16:creationId xmlns:a16="http://schemas.microsoft.com/office/drawing/2014/main" id="{5D621FB2-2095-5516-4590-3ED2AE3110F3}"/>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9;p39">
              <a:extLst>
                <a:ext uri="{FF2B5EF4-FFF2-40B4-BE49-F238E27FC236}">
                  <a16:creationId xmlns:a16="http://schemas.microsoft.com/office/drawing/2014/main" id="{87ABF0B2-F0A7-7919-64B7-F1174097CBB2}"/>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0;p39">
              <a:extLst>
                <a:ext uri="{FF2B5EF4-FFF2-40B4-BE49-F238E27FC236}">
                  <a16:creationId xmlns:a16="http://schemas.microsoft.com/office/drawing/2014/main" id="{097EB9F7-87DA-67B7-A45E-2B3AE7DAD23C}"/>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1;p39">
              <a:extLst>
                <a:ext uri="{FF2B5EF4-FFF2-40B4-BE49-F238E27FC236}">
                  <a16:creationId xmlns:a16="http://schemas.microsoft.com/office/drawing/2014/main" id="{C83AB508-861A-67C4-1F92-7673FBA38D9B}"/>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6022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673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armer's hand holding freshly harvested wheat">
            <a:extLst>
              <a:ext uri="{FF2B5EF4-FFF2-40B4-BE49-F238E27FC236}">
                <a16:creationId xmlns:a16="http://schemas.microsoft.com/office/drawing/2014/main" id="{3C699466-2745-6855-1AEE-029EC269CCAF}"/>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079" r="34811"/>
          <a:stretch/>
        </p:blipFill>
        <p:spPr>
          <a:xfrm>
            <a:off x="7340026" y="0"/>
            <a:ext cx="4851974" cy="6858000"/>
          </a:xfrm>
        </p:spPr>
      </p:pic>
      <p:sp>
        <p:nvSpPr>
          <p:cNvPr id="3" name="Text Placeholder 2">
            <a:extLst>
              <a:ext uri="{FF2B5EF4-FFF2-40B4-BE49-F238E27FC236}">
                <a16:creationId xmlns:a16="http://schemas.microsoft.com/office/drawing/2014/main" id="{83FA0C2C-CB5B-2E10-1D73-7035397942D4}"/>
              </a:ext>
            </a:extLst>
          </p:cNvPr>
          <p:cNvSpPr>
            <a:spLocks noGrp="1"/>
          </p:cNvSpPr>
          <p:nvPr>
            <p:ph type="body" sz="quarter" idx="16"/>
          </p:nvPr>
        </p:nvSpPr>
        <p:spPr>
          <a:xfrm>
            <a:off x="267419" y="2067342"/>
            <a:ext cx="6662191" cy="4038015"/>
          </a:xfrm>
        </p:spPr>
        <p:txBody>
          <a:bodyPr/>
          <a:lstStyle/>
          <a:p>
            <a:r>
              <a:rPr lang="it-IT" dirty="0"/>
              <a:t>Lo sviluppo di un business plan implica una riflessione strategica sulla propria attività e un piano per realizzarla.</a:t>
            </a:r>
          </a:p>
          <a:p>
            <a:r>
              <a:rPr lang="it-IT" dirty="0"/>
              <a:t>In questo corso vi aiutiamo a sviluppare un business plan semplice e pratico che vi permetta di realizzare le vostre ambizioni di crescita. Grazie a strumenti, modelli e risorse utili, come il Design Thinking </a:t>
            </a:r>
            <a:r>
              <a:rPr lang="it-IT" dirty="0" err="1"/>
              <a:t>Process</a:t>
            </a:r>
            <a:r>
              <a:rPr lang="it-IT" dirty="0"/>
              <a:t>, il Business Model Canvas e casi di studio reali, vi aiuteremo ad articolare gli obiettivi della vostra piccola impresa. </a:t>
            </a:r>
          </a:p>
          <a:p>
            <a:endParaRPr lang="en-IE" dirty="0"/>
          </a:p>
        </p:txBody>
      </p:sp>
      <p:sp>
        <p:nvSpPr>
          <p:cNvPr id="4" name="Text Placeholder 3">
            <a:extLst>
              <a:ext uri="{FF2B5EF4-FFF2-40B4-BE49-F238E27FC236}">
                <a16:creationId xmlns:a16="http://schemas.microsoft.com/office/drawing/2014/main" id="{C268D57B-83CD-9A57-D0C0-4AF6076A4C94}"/>
              </a:ext>
            </a:extLst>
          </p:cNvPr>
          <p:cNvSpPr>
            <a:spLocks noGrp="1"/>
          </p:cNvSpPr>
          <p:nvPr>
            <p:ph type="body" sz="quarter" idx="18"/>
          </p:nvPr>
        </p:nvSpPr>
        <p:spPr>
          <a:xfrm>
            <a:off x="447065" y="309491"/>
            <a:ext cx="6600716" cy="1210837"/>
          </a:xfrm>
        </p:spPr>
        <p:txBody>
          <a:bodyPr/>
          <a:lstStyle/>
          <a:p>
            <a:r>
              <a:rPr lang="it-IT" dirty="0"/>
              <a:t>Creare il vostro Business Plan...</a:t>
            </a:r>
          </a:p>
          <a:p>
            <a:r>
              <a:rPr lang="it-IT" dirty="0"/>
              <a:t>con voi per il vostro futuro</a:t>
            </a:r>
            <a:r>
              <a:rPr lang="en-IE" dirty="0"/>
              <a:t>!</a:t>
            </a:r>
          </a:p>
        </p:txBody>
      </p:sp>
    </p:spTree>
    <p:extLst>
      <p:ext uri="{BB962C8B-B14F-4D97-AF65-F5344CB8AC3E}">
        <p14:creationId xmlns:p14="http://schemas.microsoft.com/office/powerpoint/2010/main" val="3162816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34067D-852F-EBE9-A4F8-C226DDAE7D04}"/>
              </a:ext>
            </a:extLst>
          </p:cNvPr>
          <p:cNvSpPr>
            <a:spLocks noGrp="1"/>
          </p:cNvSpPr>
          <p:nvPr>
            <p:ph type="body" sz="quarter" idx="18"/>
          </p:nvPr>
        </p:nvSpPr>
        <p:spPr/>
        <p:txBody>
          <a:bodyPr>
            <a:normAutofit/>
          </a:bodyPr>
          <a:lstStyle/>
          <a:p>
            <a:r>
              <a:rPr lang="en-IE" dirty="0"/>
              <a:t>Chi </a:t>
            </a:r>
            <a:r>
              <a:rPr lang="en-IE" dirty="0" err="1"/>
              <a:t>sono</a:t>
            </a:r>
            <a:r>
              <a:rPr lang="en-IE" dirty="0"/>
              <a:t> I </a:t>
            </a:r>
            <a:r>
              <a:rPr lang="en-IE" dirty="0" err="1"/>
              <a:t>piccoli</a:t>
            </a:r>
            <a:r>
              <a:rPr lang="en-IE" dirty="0"/>
              <a:t> </a:t>
            </a:r>
            <a:r>
              <a:rPr lang="en-IE" dirty="0" err="1"/>
              <a:t>proprietari</a:t>
            </a:r>
            <a:r>
              <a:rPr lang="en-IE" dirty="0"/>
              <a:t> </a:t>
            </a:r>
            <a:r>
              <a:rPr lang="en-IE" dirty="0" err="1"/>
              <a:t>agricoli</a:t>
            </a:r>
            <a:r>
              <a:rPr lang="en-IE" dirty="0"/>
              <a:t> e </a:t>
            </a:r>
            <a:r>
              <a:rPr lang="en-IE" dirty="0" err="1"/>
              <a:t>perché</a:t>
            </a:r>
            <a:r>
              <a:rPr lang="en-IE" dirty="0"/>
              <a:t> </a:t>
            </a:r>
            <a:r>
              <a:rPr lang="en-IE" dirty="0" err="1"/>
              <a:t>sono</a:t>
            </a:r>
            <a:r>
              <a:rPr lang="en-IE" dirty="0"/>
              <a:t> </a:t>
            </a:r>
            <a:r>
              <a:rPr lang="en-IE" dirty="0" err="1"/>
              <a:t>così</a:t>
            </a:r>
            <a:r>
              <a:rPr lang="en-IE" dirty="0"/>
              <a:t> </a:t>
            </a:r>
            <a:r>
              <a:rPr lang="en-IE" dirty="0" err="1"/>
              <a:t>importanti</a:t>
            </a:r>
            <a:r>
              <a:rPr lang="en-IE" dirty="0"/>
              <a:t>?</a:t>
            </a:r>
          </a:p>
        </p:txBody>
      </p:sp>
      <p:sp>
        <p:nvSpPr>
          <p:cNvPr id="4" name="Text Placeholder 2">
            <a:extLst>
              <a:ext uri="{FF2B5EF4-FFF2-40B4-BE49-F238E27FC236}">
                <a16:creationId xmlns:a16="http://schemas.microsoft.com/office/drawing/2014/main" id="{51D4A191-BC65-18D4-3841-5276C79B2F29}"/>
              </a:ext>
            </a:extLst>
          </p:cNvPr>
          <p:cNvSpPr>
            <a:spLocks noGrp="1"/>
          </p:cNvSpPr>
          <p:nvPr>
            <p:ph type="body" sz="quarter" idx="16"/>
          </p:nvPr>
        </p:nvSpPr>
        <p:spPr>
          <a:xfrm>
            <a:off x="348475" y="1714728"/>
            <a:ext cx="11295147" cy="4038600"/>
          </a:xfrm>
        </p:spPr>
        <p:txBody>
          <a:bodyPr/>
          <a:lstStyle/>
          <a:p>
            <a:r>
              <a:rPr lang="it-IT" dirty="0"/>
              <a:t>Secondo l'Organizzazione delle Nazioni Unite per l'alimentazione e l'agricoltura (FAO), </a:t>
            </a:r>
            <a:r>
              <a:rPr lang="it-IT" b="1" dirty="0"/>
              <a:t>i piccoli proprietari sono agricoltori su piccola scala, pastori, custodi di foreste e pescatori che gestiscono aree inferiori a 10 ettari.</a:t>
            </a:r>
          </a:p>
          <a:p>
            <a:r>
              <a:rPr lang="it-IT" dirty="0">
                <a:solidFill>
                  <a:srgbClr val="6D6A3A"/>
                </a:solidFill>
              </a:rPr>
              <a:t>E voi siete un gruppo molto importante. </a:t>
            </a:r>
          </a:p>
          <a:p>
            <a:pPr marL="342900" indent="-342900" algn="l">
              <a:buFont typeface="Arial" panose="020B0604020202020204" pitchFamily="34" charset="0"/>
              <a:buChar char="•"/>
            </a:pPr>
            <a:r>
              <a:rPr lang="it-IT" dirty="0"/>
              <a:t>I piccoli proprietari contribuiscono in modo determinante alla sicurezza alimentare e alla nutrizione</a:t>
            </a:r>
          </a:p>
          <a:p>
            <a:pPr marL="342900" indent="-342900" algn="l">
              <a:buFont typeface="Arial" panose="020B0604020202020204" pitchFamily="34" charset="0"/>
              <a:buChar char="•"/>
            </a:pPr>
            <a:r>
              <a:rPr lang="it-IT" dirty="0"/>
              <a:t>Le vostre aziende agricole sono in genere più capaci di promuovere l'equità sociale e il benessere della comunità e presentano vantaggi in termini di sostenibilità ambientale e di lotta al cambiamento climatico. Ciò deriva in parte dal loro maggiore attaccamento alle comunità e ai paesaggi locali, che favorisce un livello più elevato di interesse e cura per l'ambiente naturale e il clima su cui fanno affidamento per la produzione agricola.</a:t>
            </a:r>
          </a:p>
          <a:p>
            <a:pPr marL="342900" indent="-342900" algn="l">
              <a:buFont typeface="Arial" panose="020B0604020202020204" pitchFamily="34" charset="0"/>
              <a:buChar char="•"/>
            </a:pPr>
            <a:r>
              <a:rPr lang="it-IT" dirty="0"/>
              <a:t>I piccoli agricoltori producono la maggior parte del cibo in molte regioni del mondo e producono più cibo e nutrimento nelle regioni più popolose e con maggiore insicurezza alimentare. </a:t>
            </a:r>
          </a:p>
          <a:p>
            <a:endParaRPr lang="en-IE" dirty="0"/>
          </a:p>
        </p:txBody>
      </p:sp>
    </p:spTree>
    <p:extLst>
      <p:ext uri="{BB962C8B-B14F-4D97-AF65-F5344CB8AC3E}">
        <p14:creationId xmlns:p14="http://schemas.microsoft.com/office/powerpoint/2010/main" val="1205334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ext, letter&#10;&#10;Description automatically generated">
            <a:extLst>
              <a:ext uri="{FF2B5EF4-FFF2-40B4-BE49-F238E27FC236}">
                <a16:creationId xmlns:a16="http://schemas.microsoft.com/office/drawing/2014/main" id="{34F07036-2D47-E625-334A-9DBDE3F93DF2}"/>
              </a:ext>
            </a:extLst>
          </p:cNvPr>
          <p:cNvPicPr>
            <a:picLocks noGrp="1" noChangeAspect="1"/>
          </p:cNvPicPr>
          <p:nvPr>
            <p:ph type="pic" sz="quarter" idx="17"/>
          </p:nvPr>
        </p:nvPicPr>
        <p:blipFill rotWithShape="1">
          <a:blip r:embed="rId2">
            <a:extLst>
              <a:ext uri="{837473B0-CC2E-450A-ABE3-18F120FF3D39}">
                <a1611:picAttrSrcUrl xmlns:a1611="http://schemas.microsoft.com/office/drawing/2016/11/main" r:id="rId3"/>
              </a:ext>
            </a:extLst>
          </a:blip>
          <a:srcRect l="12909" r="3516"/>
          <a:stretch/>
        </p:blipFill>
        <p:spPr>
          <a:xfrm>
            <a:off x="7340026" y="0"/>
            <a:ext cx="4851974" cy="6858000"/>
          </a:xfrm>
        </p:spPr>
      </p:pic>
      <p:sp>
        <p:nvSpPr>
          <p:cNvPr id="3" name="Text Placeholder 2">
            <a:extLst>
              <a:ext uri="{FF2B5EF4-FFF2-40B4-BE49-F238E27FC236}">
                <a16:creationId xmlns:a16="http://schemas.microsoft.com/office/drawing/2014/main" id="{C16A893D-1923-9760-2FF2-2F1312561F66}"/>
              </a:ext>
            </a:extLst>
          </p:cNvPr>
          <p:cNvSpPr>
            <a:spLocks noGrp="1"/>
          </p:cNvSpPr>
          <p:nvPr>
            <p:ph type="body" sz="quarter" idx="16"/>
          </p:nvPr>
        </p:nvSpPr>
        <p:spPr>
          <a:xfrm>
            <a:off x="920151" y="1950383"/>
            <a:ext cx="5175849" cy="4038015"/>
          </a:xfrm>
        </p:spPr>
        <p:txBody>
          <a:bodyPr/>
          <a:lstStyle/>
          <a:p>
            <a:pPr indent="0"/>
            <a:r>
              <a:rPr lang="it-IT" dirty="0"/>
              <a:t> è uno studio effettuato per comprendere la </a:t>
            </a:r>
            <a:r>
              <a:rPr lang="it-IT" b="1" dirty="0"/>
              <a:t>redditività di un'azienda</a:t>
            </a:r>
            <a:r>
              <a:rPr lang="it-IT" dirty="0"/>
              <a:t>, analizzando le operazioni di produzione, la finanza, il mercato e altri punti di vista. </a:t>
            </a:r>
          </a:p>
          <a:p>
            <a:pPr indent="0"/>
            <a:r>
              <a:rPr lang="it-IT" dirty="0"/>
              <a:t>In breve, è un modo chiaro e organizzato per proiettare le risorse necessarie e i ritorni attesi per un'azienda. In questo modo si riducono i rischi e le incertezze</a:t>
            </a:r>
          </a:p>
          <a:p>
            <a:pPr indent="0"/>
            <a:endParaRPr lang="en-IE" dirty="0"/>
          </a:p>
        </p:txBody>
      </p:sp>
      <p:sp>
        <p:nvSpPr>
          <p:cNvPr id="4" name="Text Placeholder 3">
            <a:extLst>
              <a:ext uri="{FF2B5EF4-FFF2-40B4-BE49-F238E27FC236}">
                <a16:creationId xmlns:a16="http://schemas.microsoft.com/office/drawing/2014/main" id="{E93941DE-0548-C499-84CE-4038802D6913}"/>
              </a:ext>
            </a:extLst>
          </p:cNvPr>
          <p:cNvSpPr>
            <a:spLocks noGrp="1"/>
          </p:cNvSpPr>
          <p:nvPr>
            <p:ph type="body" sz="quarter" idx="18"/>
          </p:nvPr>
        </p:nvSpPr>
        <p:spPr/>
        <p:txBody>
          <a:bodyPr vert="horz" lIns="91440" tIns="45720" rIns="91440" bIns="45720" rtlCol="0" anchor="ctr">
            <a:normAutofit/>
          </a:bodyPr>
          <a:lstStyle/>
          <a:p>
            <a:r>
              <a:rPr lang="it-IT" dirty="0"/>
              <a:t>Prima di tutto, un Business Plan è </a:t>
            </a:r>
            <a:r>
              <a:rPr lang="en-IE" dirty="0"/>
              <a:t>…</a:t>
            </a:r>
          </a:p>
        </p:txBody>
      </p:sp>
    </p:spTree>
    <p:extLst>
      <p:ext uri="{BB962C8B-B14F-4D97-AF65-F5344CB8AC3E}">
        <p14:creationId xmlns:p14="http://schemas.microsoft.com/office/powerpoint/2010/main" val="934646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E6B5D5-C568-4A4F-8117-40A0E784BCAA}"/>
              </a:ext>
            </a:extLst>
          </p:cNvPr>
          <p:cNvSpPr>
            <a:spLocks noGrp="1"/>
          </p:cNvSpPr>
          <p:nvPr>
            <p:ph type="body" sz="quarter" idx="16"/>
          </p:nvPr>
        </p:nvSpPr>
        <p:spPr>
          <a:xfrm>
            <a:off x="1457864" y="3909363"/>
            <a:ext cx="2665562" cy="1836402"/>
          </a:xfrm>
        </p:spPr>
        <p:txBody>
          <a:bodyPr vert="horz" lIns="91440" tIns="45720" rIns="91440" bIns="45720" rtlCol="0" anchor="t">
            <a:noAutofit/>
          </a:bodyPr>
          <a:lstStyle/>
          <a:p>
            <a:pPr algn="ctr"/>
            <a:r>
              <a:rPr lang="it-IT" sz="2000" b="1" dirty="0"/>
              <a:t>Produrre e attuare un piano aziendale pratico per garantire la crescita dell'attività della vostra azienda agricola.</a:t>
            </a:r>
          </a:p>
          <a:p>
            <a:pPr algn="ctr"/>
            <a:endParaRPr lang="en-RU" sz="2000" b="1" dirty="0"/>
          </a:p>
        </p:txBody>
      </p:sp>
      <p:sp>
        <p:nvSpPr>
          <p:cNvPr id="3" name="Text Placeholder 2">
            <a:extLst>
              <a:ext uri="{FF2B5EF4-FFF2-40B4-BE49-F238E27FC236}">
                <a16:creationId xmlns:a16="http://schemas.microsoft.com/office/drawing/2014/main" id="{71A2FC2A-E9A5-544B-80CC-838097FBEF16}"/>
              </a:ext>
            </a:extLst>
          </p:cNvPr>
          <p:cNvSpPr>
            <a:spLocks noGrp="1"/>
          </p:cNvSpPr>
          <p:nvPr>
            <p:ph type="body" sz="quarter" idx="28"/>
          </p:nvPr>
        </p:nvSpPr>
        <p:spPr/>
        <p:txBody>
          <a:bodyPr/>
          <a:lstStyle/>
          <a:p>
            <a:r>
              <a:rPr lang="it-IT" dirty="0"/>
              <a:t>I risultati... dopo aver completato questo modulo avrete </a:t>
            </a:r>
            <a:r>
              <a:rPr lang="en-IE" dirty="0"/>
              <a:t>:</a:t>
            </a:r>
            <a:endParaRPr lang="en-RU" dirty="0"/>
          </a:p>
        </p:txBody>
      </p:sp>
      <p:sp>
        <p:nvSpPr>
          <p:cNvPr id="4" name="Text Placeholder 3">
            <a:extLst>
              <a:ext uri="{FF2B5EF4-FFF2-40B4-BE49-F238E27FC236}">
                <a16:creationId xmlns:a16="http://schemas.microsoft.com/office/drawing/2014/main" id="{43B6DFD8-B9D9-9245-9BA1-6DBB9D52EDA3}"/>
              </a:ext>
            </a:extLst>
          </p:cNvPr>
          <p:cNvSpPr>
            <a:spLocks noGrp="1"/>
          </p:cNvSpPr>
          <p:nvPr>
            <p:ph type="body" sz="quarter" idx="15"/>
          </p:nvPr>
        </p:nvSpPr>
        <p:spPr/>
        <p:txBody>
          <a:bodyPr/>
          <a:lstStyle/>
          <a:p>
            <a:r>
              <a:rPr lang="en-IE" dirty="0"/>
              <a:t>1</a:t>
            </a:r>
            <a:endParaRPr lang="en-RU" dirty="0"/>
          </a:p>
        </p:txBody>
      </p:sp>
      <p:sp>
        <p:nvSpPr>
          <p:cNvPr id="5" name="Text Placeholder 4">
            <a:extLst>
              <a:ext uri="{FF2B5EF4-FFF2-40B4-BE49-F238E27FC236}">
                <a16:creationId xmlns:a16="http://schemas.microsoft.com/office/drawing/2014/main" id="{CBEC4E35-298D-044A-9600-33204DE2F9A1}"/>
              </a:ext>
            </a:extLst>
          </p:cNvPr>
          <p:cNvSpPr>
            <a:spLocks noGrp="1"/>
          </p:cNvSpPr>
          <p:nvPr>
            <p:ph type="body" sz="quarter" idx="29"/>
          </p:nvPr>
        </p:nvSpPr>
        <p:spPr>
          <a:xfrm>
            <a:off x="4675517" y="3872720"/>
            <a:ext cx="2734574" cy="1404186"/>
          </a:xfrm>
        </p:spPr>
        <p:txBody>
          <a:bodyPr vert="horz" lIns="91440" tIns="45720" rIns="91440" bIns="45720" rtlCol="0" anchor="t">
            <a:noAutofit/>
          </a:bodyPr>
          <a:lstStyle/>
          <a:p>
            <a:pPr algn="ctr"/>
            <a:r>
              <a:rPr lang="it-IT" sz="2000" b="1" dirty="0"/>
              <a:t>Processi stabiliti per comunicare il piano aziendale ai principali stakeholder importanti per il successo della vostra azienda agricola.</a:t>
            </a:r>
          </a:p>
          <a:p>
            <a:pPr algn="ctr"/>
            <a:endParaRPr lang="en-RU" sz="2000" b="1" dirty="0"/>
          </a:p>
        </p:txBody>
      </p:sp>
      <p:sp>
        <p:nvSpPr>
          <p:cNvPr id="6" name="Text Placeholder 5">
            <a:extLst>
              <a:ext uri="{FF2B5EF4-FFF2-40B4-BE49-F238E27FC236}">
                <a16:creationId xmlns:a16="http://schemas.microsoft.com/office/drawing/2014/main" id="{9912B34E-6097-BE40-B3DA-BF2F95F56E1C}"/>
              </a:ext>
            </a:extLst>
          </p:cNvPr>
          <p:cNvSpPr>
            <a:spLocks noGrp="1"/>
          </p:cNvSpPr>
          <p:nvPr>
            <p:ph type="body" sz="quarter" idx="30"/>
          </p:nvPr>
        </p:nvSpPr>
        <p:spPr/>
        <p:txBody>
          <a:bodyPr/>
          <a:lstStyle/>
          <a:p>
            <a:r>
              <a:rPr lang="en-IE" dirty="0"/>
              <a:t>2</a:t>
            </a:r>
            <a:endParaRPr lang="en-RU" dirty="0"/>
          </a:p>
        </p:txBody>
      </p:sp>
      <p:sp>
        <p:nvSpPr>
          <p:cNvPr id="7" name="Text Placeholder 6">
            <a:extLst>
              <a:ext uri="{FF2B5EF4-FFF2-40B4-BE49-F238E27FC236}">
                <a16:creationId xmlns:a16="http://schemas.microsoft.com/office/drawing/2014/main" id="{A793089B-CABF-2745-A0F6-8AF055130EC1}"/>
              </a:ext>
            </a:extLst>
          </p:cNvPr>
          <p:cNvSpPr>
            <a:spLocks noGrp="1"/>
          </p:cNvSpPr>
          <p:nvPr>
            <p:ph type="body" sz="quarter" idx="31"/>
          </p:nvPr>
        </p:nvSpPr>
        <p:spPr>
          <a:xfrm>
            <a:off x="7962181" y="3872720"/>
            <a:ext cx="2656935" cy="1404186"/>
          </a:xfrm>
        </p:spPr>
        <p:txBody>
          <a:bodyPr/>
          <a:lstStyle/>
          <a:p>
            <a:pPr algn="ctr"/>
            <a:r>
              <a:rPr lang="it-IT" sz="2000" b="1" dirty="0"/>
              <a:t>Sviluppare la fiducia e la capacità di adattare ulteriormente il piano per rispondere alle mutevoli esigenze del mercato.</a:t>
            </a:r>
          </a:p>
          <a:p>
            <a:pPr algn="ctr"/>
            <a:endParaRPr lang="en-RU" sz="2000" b="1" dirty="0"/>
          </a:p>
        </p:txBody>
      </p:sp>
      <p:sp>
        <p:nvSpPr>
          <p:cNvPr id="8" name="Text Placeholder 7">
            <a:extLst>
              <a:ext uri="{FF2B5EF4-FFF2-40B4-BE49-F238E27FC236}">
                <a16:creationId xmlns:a16="http://schemas.microsoft.com/office/drawing/2014/main" id="{813A8EDC-D400-F948-B10B-0796F13087F9}"/>
              </a:ext>
            </a:extLst>
          </p:cNvPr>
          <p:cNvSpPr>
            <a:spLocks noGrp="1"/>
          </p:cNvSpPr>
          <p:nvPr>
            <p:ph type="body" sz="quarter" idx="32"/>
          </p:nvPr>
        </p:nvSpPr>
        <p:spPr/>
        <p:txBody>
          <a:bodyPr/>
          <a:lstStyle/>
          <a:p>
            <a:r>
              <a:rPr lang="en-IE" dirty="0"/>
              <a:t>3</a:t>
            </a:r>
            <a:endParaRPr lang="en-RU" dirty="0"/>
          </a:p>
        </p:txBody>
      </p:sp>
    </p:spTree>
    <p:extLst>
      <p:ext uri="{BB962C8B-B14F-4D97-AF65-F5344CB8AC3E}">
        <p14:creationId xmlns:p14="http://schemas.microsoft.com/office/powerpoint/2010/main" val="2126138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1805E8-C16C-4281-E3D7-28A138D1C1C6}"/>
              </a:ext>
            </a:extLst>
          </p:cNvPr>
          <p:cNvSpPr>
            <a:spLocks noGrp="1"/>
          </p:cNvSpPr>
          <p:nvPr>
            <p:ph type="body" sz="quarter" idx="18"/>
          </p:nvPr>
        </p:nvSpPr>
        <p:spPr>
          <a:xfrm>
            <a:off x="447065" y="309491"/>
            <a:ext cx="11097969" cy="1467551"/>
          </a:xfrm>
        </p:spPr>
        <p:txBody>
          <a:bodyPr>
            <a:normAutofit fontScale="85000" lnSpcReduction="10000"/>
          </a:bodyPr>
          <a:lstStyle/>
          <a:p>
            <a:pPr>
              <a:lnSpc>
                <a:spcPct val="120000"/>
              </a:lnSpc>
            </a:pPr>
            <a:r>
              <a:rPr lang="it-IT" dirty="0"/>
              <a:t>Creare un piano d'impresa per la vostra piccola azienda agricola</a:t>
            </a:r>
          </a:p>
          <a:p>
            <a:pPr>
              <a:lnSpc>
                <a:spcPct val="120000"/>
              </a:lnSpc>
            </a:pPr>
            <a:r>
              <a:rPr lang="it-IT" dirty="0"/>
              <a:t>Un quadro generale prima di tutto</a:t>
            </a:r>
            <a:r>
              <a:rPr lang="en-IE" dirty="0"/>
              <a:t>..</a:t>
            </a:r>
          </a:p>
        </p:txBody>
      </p:sp>
      <p:sp>
        <p:nvSpPr>
          <p:cNvPr id="6" name="TextBox 5">
            <a:extLst>
              <a:ext uri="{FF2B5EF4-FFF2-40B4-BE49-F238E27FC236}">
                <a16:creationId xmlns:a16="http://schemas.microsoft.com/office/drawing/2014/main" id="{23084BE7-A576-FA72-D947-D942FC268FAC}"/>
              </a:ext>
            </a:extLst>
          </p:cNvPr>
          <p:cNvSpPr txBox="1"/>
          <p:nvPr/>
        </p:nvSpPr>
        <p:spPr>
          <a:xfrm>
            <a:off x="3993431" y="3433645"/>
            <a:ext cx="2078966" cy="646331"/>
          </a:xfrm>
          <a:prstGeom prst="rect">
            <a:avLst/>
          </a:prstGeom>
          <a:noFill/>
          <a:ln>
            <a:solidFill>
              <a:srgbClr val="60220F"/>
            </a:solidFill>
          </a:ln>
        </p:spPr>
        <p:txBody>
          <a:bodyPr wrap="square" rtlCol="0">
            <a:spAutoFit/>
          </a:bodyPr>
          <a:lstStyle/>
          <a:p>
            <a:pPr algn="ctr"/>
            <a:r>
              <a:rPr lang="en-IE" sz="3600" b="1" dirty="0" err="1">
                <a:solidFill>
                  <a:srgbClr val="6D6A3A"/>
                </a:solidFill>
              </a:rPr>
              <a:t>Strategia</a:t>
            </a:r>
            <a:endParaRPr lang="en-IE" sz="3600" b="1" dirty="0">
              <a:solidFill>
                <a:srgbClr val="6D6A3A"/>
              </a:solidFill>
            </a:endParaRPr>
          </a:p>
        </p:txBody>
      </p:sp>
      <p:sp>
        <p:nvSpPr>
          <p:cNvPr id="7" name="TextBox 6">
            <a:extLst>
              <a:ext uri="{FF2B5EF4-FFF2-40B4-BE49-F238E27FC236}">
                <a16:creationId xmlns:a16="http://schemas.microsoft.com/office/drawing/2014/main" id="{16644381-770B-C4B4-0134-6C48B630FFDF}"/>
              </a:ext>
            </a:extLst>
          </p:cNvPr>
          <p:cNvSpPr txBox="1"/>
          <p:nvPr/>
        </p:nvSpPr>
        <p:spPr>
          <a:xfrm>
            <a:off x="3208426" y="4115003"/>
            <a:ext cx="3657600" cy="646331"/>
          </a:xfrm>
          <a:prstGeom prst="rect">
            <a:avLst/>
          </a:prstGeom>
          <a:noFill/>
          <a:ln>
            <a:solidFill>
              <a:srgbClr val="60220F"/>
            </a:solidFill>
          </a:ln>
        </p:spPr>
        <p:txBody>
          <a:bodyPr wrap="square" rtlCol="0">
            <a:spAutoFit/>
          </a:bodyPr>
          <a:lstStyle/>
          <a:p>
            <a:pPr algn="ctr"/>
            <a:r>
              <a:rPr lang="en-IE" sz="3600" b="1" dirty="0">
                <a:solidFill>
                  <a:srgbClr val="60220F"/>
                </a:solidFill>
              </a:rPr>
              <a:t>Vision</a:t>
            </a:r>
          </a:p>
        </p:txBody>
      </p:sp>
      <p:sp>
        <p:nvSpPr>
          <p:cNvPr id="8" name="TextBox 7">
            <a:extLst>
              <a:ext uri="{FF2B5EF4-FFF2-40B4-BE49-F238E27FC236}">
                <a16:creationId xmlns:a16="http://schemas.microsoft.com/office/drawing/2014/main" id="{CBFFADE6-EE9D-E2AE-DF72-4F1C700DD392}"/>
              </a:ext>
            </a:extLst>
          </p:cNvPr>
          <p:cNvSpPr txBox="1"/>
          <p:nvPr/>
        </p:nvSpPr>
        <p:spPr>
          <a:xfrm>
            <a:off x="2479494" y="4779237"/>
            <a:ext cx="5111151" cy="646331"/>
          </a:xfrm>
          <a:prstGeom prst="rect">
            <a:avLst/>
          </a:prstGeom>
          <a:noFill/>
          <a:ln>
            <a:solidFill>
              <a:srgbClr val="60220F"/>
            </a:solidFill>
          </a:ln>
        </p:spPr>
        <p:txBody>
          <a:bodyPr wrap="square" rtlCol="0">
            <a:spAutoFit/>
          </a:bodyPr>
          <a:lstStyle/>
          <a:p>
            <a:pPr algn="ctr"/>
            <a:r>
              <a:rPr lang="en-IE" sz="3600" b="1" dirty="0" err="1">
                <a:solidFill>
                  <a:srgbClr val="A23B23"/>
                </a:solidFill>
              </a:rPr>
              <a:t>Valori</a:t>
            </a:r>
            <a:endParaRPr lang="en-IE" sz="3600" b="1" dirty="0">
              <a:solidFill>
                <a:srgbClr val="A23B23"/>
              </a:solidFill>
            </a:endParaRPr>
          </a:p>
        </p:txBody>
      </p:sp>
      <p:sp>
        <p:nvSpPr>
          <p:cNvPr id="9" name="TextBox 8">
            <a:extLst>
              <a:ext uri="{FF2B5EF4-FFF2-40B4-BE49-F238E27FC236}">
                <a16:creationId xmlns:a16="http://schemas.microsoft.com/office/drawing/2014/main" id="{C0401617-AE2F-4AD9-1C9F-D8E0FEA36C7D}"/>
              </a:ext>
            </a:extLst>
          </p:cNvPr>
          <p:cNvSpPr txBox="1"/>
          <p:nvPr/>
        </p:nvSpPr>
        <p:spPr>
          <a:xfrm>
            <a:off x="2000728" y="5460724"/>
            <a:ext cx="6081623" cy="646331"/>
          </a:xfrm>
          <a:prstGeom prst="rect">
            <a:avLst/>
          </a:prstGeom>
          <a:noFill/>
          <a:ln>
            <a:solidFill>
              <a:srgbClr val="60220F"/>
            </a:solidFill>
          </a:ln>
        </p:spPr>
        <p:txBody>
          <a:bodyPr wrap="square" rtlCol="0">
            <a:spAutoFit/>
          </a:bodyPr>
          <a:lstStyle/>
          <a:p>
            <a:pPr algn="ctr"/>
            <a:r>
              <a:rPr lang="en-IE" sz="3600" b="1" dirty="0">
                <a:solidFill>
                  <a:srgbClr val="404F2F"/>
                </a:solidFill>
              </a:rPr>
              <a:t>Mission</a:t>
            </a:r>
          </a:p>
        </p:txBody>
      </p:sp>
      <p:sp>
        <p:nvSpPr>
          <p:cNvPr id="10" name="Speech Bubble: Rectangle 9">
            <a:extLst>
              <a:ext uri="{FF2B5EF4-FFF2-40B4-BE49-F238E27FC236}">
                <a16:creationId xmlns:a16="http://schemas.microsoft.com/office/drawing/2014/main" id="{0C2EE7BC-C06A-44CF-171A-22294D1CB279}"/>
              </a:ext>
            </a:extLst>
          </p:cNvPr>
          <p:cNvSpPr/>
          <p:nvPr/>
        </p:nvSpPr>
        <p:spPr>
          <a:xfrm>
            <a:off x="6533936" y="3389916"/>
            <a:ext cx="2863970" cy="601771"/>
          </a:xfrm>
          <a:prstGeom prst="wedgeRectCallout">
            <a:avLst>
              <a:gd name="adj1" fmla="val -65271"/>
              <a:gd name="adj2" fmla="val 30963"/>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r>
              <a:rPr lang="it-IT" dirty="0"/>
              <a:t>Il vostro piano di gioco competitivo</a:t>
            </a:r>
          </a:p>
          <a:p>
            <a:pPr algn="ctr"/>
            <a:endParaRPr lang="en-IE" dirty="0"/>
          </a:p>
        </p:txBody>
      </p:sp>
      <p:sp>
        <p:nvSpPr>
          <p:cNvPr id="11" name="Speech Bubble: Rectangle 10">
            <a:extLst>
              <a:ext uri="{FF2B5EF4-FFF2-40B4-BE49-F238E27FC236}">
                <a16:creationId xmlns:a16="http://schemas.microsoft.com/office/drawing/2014/main" id="{19239860-5BEF-3A07-7AE8-9272E5325C54}"/>
              </a:ext>
            </a:extLst>
          </p:cNvPr>
          <p:cNvSpPr/>
          <p:nvPr/>
        </p:nvSpPr>
        <p:spPr>
          <a:xfrm>
            <a:off x="7590645" y="4059353"/>
            <a:ext cx="2425462" cy="601771"/>
          </a:xfrm>
          <a:prstGeom prst="wedgeRectCallout">
            <a:avLst>
              <a:gd name="adj1" fmla="val -78010"/>
              <a:gd name="adj2" fmla="val 29530"/>
            </a:avLst>
          </a:prstGeom>
          <a:solidFill>
            <a:srgbClr val="6022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Cosa </a:t>
            </a:r>
            <a:r>
              <a:rPr lang="en-IE" dirty="0" err="1"/>
              <a:t>volete</a:t>
            </a:r>
            <a:r>
              <a:rPr lang="en-IE" dirty="0"/>
              <a:t> </a:t>
            </a:r>
            <a:r>
              <a:rPr lang="en-IE" dirty="0" err="1"/>
              <a:t>essere</a:t>
            </a:r>
            <a:endParaRPr lang="en-IE" dirty="0"/>
          </a:p>
          <a:p>
            <a:pPr algn="ctr"/>
            <a:endParaRPr lang="en-IE" dirty="0"/>
          </a:p>
        </p:txBody>
      </p:sp>
      <p:sp>
        <p:nvSpPr>
          <p:cNvPr id="12" name="Speech Bubble: Rectangle 11">
            <a:extLst>
              <a:ext uri="{FF2B5EF4-FFF2-40B4-BE49-F238E27FC236}">
                <a16:creationId xmlns:a16="http://schemas.microsoft.com/office/drawing/2014/main" id="{D9CCD0EF-9EE0-661E-0CFD-C78B07FA97FE}"/>
              </a:ext>
            </a:extLst>
          </p:cNvPr>
          <p:cNvSpPr/>
          <p:nvPr/>
        </p:nvSpPr>
        <p:spPr>
          <a:xfrm>
            <a:off x="8146326" y="4779237"/>
            <a:ext cx="2425462" cy="601771"/>
          </a:xfrm>
          <a:prstGeom prst="wedgeRectCallout">
            <a:avLst>
              <a:gd name="adj1" fmla="val -73742"/>
              <a:gd name="adj2" fmla="val -14909"/>
            </a:avLst>
          </a:prstGeom>
          <a:solidFill>
            <a:srgbClr val="A23B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r>
              <a:rPr lang="it-IT" dirty="0"/>
              <a:t>Ciò che si crede e si pratica</a:t>
            </a:r>
          </a:p>
          <a:p>
            <a:pPr algn="ctr"/>
            <a:endParaRPr lang="en-IE" dirty="0"/>
          </a:p>
        </p:txBody>
      </p:sp>
      <p:sp>
        <p:nvSpPr>
          <p:cNvPr id="13" name="Speech Bubble: Rectangle 12">
            <a:extLst>
              <a:ext uri="{FF2B5EF4-FFF2-40B4-BE49-F238E27FC236}">
                <a16:creationId xmlns:a16="http://schemas.microsoft.com/office/drawing/2014/main" id="{7B61D63F-4AC9-9940-476A-8360B1B21E3E}"/>
              </a:ext>
            </a:extLst>
          </p:cNvPr>
          <p:cNvSpPr/>
          <p:nvPr/>
        </p:nvSpPr>
        <p:spPr>
          <a:xfrm>
            <a:off x="8329643" y="5516340"/>
            <a:ext cx="2242145" cy="601771"/>
          </a:xfrm>
          <a:prstGeom prst="wedgeRectCallout">
            <a:avLst>
              <a:gd name="adj1" fmla="val -64822"/>
              <a:gd name="adj2" fmla="val -13475"/>
            </a:avLst>
          </a:prstGeom>
          <a:solidFill>
            <a:srgbClr val="404F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Perché</a:t>
            </a:r>
            <a:r>
              <a:rPr lang="en-IE" dirty="0"/>
              <a:t> </a:t>
            </a:r>
            <a:r>
              <a:rPr lang="en-IE" dirty="0" err="1"/>
              <a:t>esisti</a:t>
            </a:r>
            <a:endParaRPr lang="en-IE" dirty="0"/>
          </a:p>
        </p:txBody>
      </p:sp>
      <p:sp>
        <p:nvSpPr>
          <p:cNvPr id="15" name="TextBox 14">
            <a:extLst>
              <a:ext uri="{FF2B5EF4-FFF2-40B4-BE49-F238E27FC236}">
                <a16:creationId xmlns:a16="http://schemas.microsoft.com/office/drawing/2014/main" id="{C67CC842-6CA8-E257-F068-BC08EC114F94}"/>
              </a:ext>
            </a:extLst>
          </p:cNvPr>
          <p:cNvSpPr txBox="1"/>
          <p:nvPr/>
        </p:nvSpPr>
        <p:spPr>
          <a:xfrm>
            <a:off x="2479494" y="2287667"/>
            <a:ext cx="9496480" cy="430887"/>
          </a:xfrm>
          <a:prstGeom prst="rect">
            <a:avLst/>
          </a:prstGeom>
          <a:noFill/>
        </p:spPr>
        <p:txBody>
          <a:bodyPr wrap="square">
            <a:spAutoFit/>
          </a:bodyPr>
          <a:lstStyle/>
          <a:p>
            <a:r>
              <a:rPr lang="it-IT" sz="2200" dirty="0">
                <a:solidFill>
                  <a:srgbClr val="60220F"/>
                </a:solidFill>
              </a:rPr>
              <a:t>Sì, qui si parla di business, ma interpretiamolo.</a:t>
            </a:r>
            <a:r>
              <a:rPr lang="en-US" sz="2200" dirty="0">
                <a:solidFill>
                  <a:srgbClr val="60220F"/>
                </a:solidFill>
              </a:rPr>
              <a:t>!</a:t>
            </a:r>
            <a:endParaRPr lang="en-IE" sz="2200" dirty="0">
              <a:solidFill>
                <a:srgbClr val="60220F"/>
              </a:solidFill>
            </a:endParaRPr>
          </a:p>
        </p:txBody>
      </p:sp>
    </p:spTree>
    <p:extLst>
      <p:ext uri="{BB962C8B-B14F-4D97-AF65-F5344CB8AC3E}">
        <p14:creationId xmlns:p14="http://schemas.microsoft.com/office/powerpoint/2010/main" val="537855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8A664-095E-6D06-DFB0-04EACFAC3401}"/>
              </a:ext>
            </a:extLst>
          </p:cNvPr>
          <p:cNvSpPr>
            <a:spLocks noGrp="1"/>
          </p:cNvSpPr>
          <p:nvPr>
            <p:ph type="body" sz="quarter" idx="28"/>
          </p:nvPr>
        </p:nvSpPr>
        <p:spPr/>
        <p:txBody>
          <a:bodyPr/>
          <a:lstStyle/>
          <a:p>
            <a:r>
              <a:rPr lang="it-IT" dirty="0"/>
              <a:t>Le fasi del processo di pianificazione strategica </a:t>
            </a:r>
            <a:r>
              <a:rPr lang="en-IE" dirty="0"/>
              <a:t>…</a:t>
            </a:r>
          </a:p>
        </p:txBody>
      </p:sp>
      <p:sp>
        <p:nvSpPr>
          <p:cNvPr id="3" name="Text Placeholder 2">
            <a:extLst>
              <a:ext uri="{FF2B5EF4-FFF2-40B4-BE49-F238E27FC236}">
                <a16:creationId xmlns:a16="http://schemas.microsoft.com/office/drawing/2014/main" id="{76CA7EAE-A717-5AE8-3245-88CA3A824151}"/>
              </a:ext>
            </a:extLst>
          </p:cNvPr>
          <p:cNvSpPr>
            <a:spLocks noGrp="1"/>
          </p:cNvSpPr>
          <p:nvPr>
            <p:ph type="body" sz="quarter" idx="18"/>
          </p:nvPr>
        </p:nvSpPr>
        <p:spPr>
          <a:xfrm>
            <a:off x="0" y="4048019"/>
            <a:ext cx="2511781" cy="2061427"/>
          </a:xfrm>
        </p:spPr>
        <p:txBody>
          <a:bodyPr>
            <a:noAutofit/>
          </a:bodyPr>
          <a:lstStyle/>
          <a:p>
            <a:r>
              <a:rPr lang="it-IT" sz="2000" b="1" dirty="0"/>
              <a:t>Iniziate con una visione: </a:t>
            </a:r>
            <a:r>
              <a:rPr lang="it-IT" sz="2000" dirty="0"/>
              <a:t>come si prospetta il futuro della vostra azienda agricola. Riflettete sulla sua unicità, sulle sue caratteristiche distintive e su ciò che la vostra azienda agricola è in grado di realizzare.</a:t>
            </a:r>
          </a:p>
          <a:p>
            <a:endParaRPr lang="en-IE" sz="2000" dirty="0"/>
          </a:p>
        </p:txBody>
      </p:sp>
      <p:sp>
        <p:nvSpPr>
          <p:cNvPr id="4" name="Text Placeholder 3">
            <a:extLst>
              <a:ext uri="{FF2B5EF4-FFF2-40B4-BE49-F238E27FC236}">
                <a16:creationId xmlns:a16="http://schemas.microsoft.com/office/drawing/2014/main" id="{E2CBBA50-A487-8BC1-166F-ECBAA18009AC}"/>
              </a:ext>
            </a:extLst>
          </p:cNvPr>
          <p:cNvSpPr>
            <a:spLocks noGrp="1"/>
          </p:cNvSpPr>
          <p:nvPr>
            <p:ph type="body" sz="quarter" idx="29"/>
          </p:nvPr>
        </p:nvSpPr>
        <p:spPr>
          <a:xfrm>
            <a:off x="2536166" y="4072498"/>
            <a:ext cx="2035833" cy="2033136"/>
          </a:xfrm>
        </p:spPr>
        <p:txBody>
          <a:bodyPr>
            <a:normAutofit fontScale="85000" lnSpcReduction="20000"/>
          </a:bodyPr>
          <a:lstStyle/>
          <a:p>
            <a:r>
              <a:rPr lang="it-IT" b="1" dirty="0"/>
              <a:t>Definire il modello di business: </a:t>
            </a:r>
            <a:r>
              <a:rPr lang="it-IT" dirty="0"/>
              <a:t>Un modello di business descrive il motore economico che guida la vostra azienda.</a:t>
            </a:r>
          </a:p>
          <a:p>
            <a:endParaRPr lang="en-IE" dirty="0"/>
          </a:p>
        </p:txBody>
      </p:sp>
      <p:sp>
        <p:nvSpPr>
          <p:cNvPr id="5" name="Text Placeholder 4">
            <a:extLst>
              <a:ext uri="{FF2B5EF4-FFF2-40B4-BE49-F238E27FC236}">
                <a16:creationId xmlns:a16="http://schemas.microsoft.com/office/drawing/2014/main" id="{51DF95A4-B95E-BF0A-FFE8-756DF2946299}"/>
              </a:ext>
            </a:extLst>
          </p:cNvPr>
          <p:cNvSpPr>
            <a:spLocks noGrp="1"/>
          </p:cNvSpPr>
          <p:nvPr>
            <p:ph type="body" sz="quarter" idx="30"/>
          </p:nvPr>
        </p:nvSpPr>
        <p:spPr>
          <a:xfrm>
            <a:off x="4929153" y="4048019"/>
            <a:ext cx="2133791" cy="2033136"/>
          </a:xfrm>
        </p:spPr>
        <p:txBody>
          <a:bodyPr>
            <a:normAutofit/>
          </a:bodyPr>
          <a:lstStyle/>
          <a:p>
            <a:r>
              <a:rPr lang="it-IT" sz="2000" b="1" dirty="0"/>
              <a:t>Prepararsi: </a:t>
            </a:r>
            <a:r>
              <a:rPr lang="it-IT" sz="2000" dirty="0"/>
              <a:t>per conoscere le prestazioni della propria azienda agricola, il mercato e i concorrenti.</a:t>
            </a:r>
          </a:p>
          <a:p>
            <a:endParaRPr lang="en-IE" sz="2000" dirty="0"/>
          </a:p>
        </p:txBody>
      </p:sp>
      <p:sp>
        <p:nvSpPr>
          <p:cNvPr id="6" name="Text Placeholder 5">
            <a:extLst>
              <a:ext uri="{FF2B5EF4-FFF2-40B4-BE49-F238E27FC236}">
                <a16:creationId xmlns:a16="http://schemas.microsoft.com/office/drawing/2014/main" id="{9F596E50-C4BA-FB56-7BCD-DF463649D35E}"/>
              </a:ext>
            </a:extLst>
          </p:cNvPr>
          <p:cNvSpPr>
            <a:spLocks noGrp="1"/>
          </p:cNvSpPr>
          <p:nvPr>
            <p:ph type="body" sz="quarter" idx="31"/>
          </p:nvPr>
        </p:nvSpPr>
        <p:spPr>
          <a:xfrm>
            <a:off x="7420098" y="4076310"/>
            <a:ext cx="2260121" cy="2033136"/>
          </a:xfrm>
        </p:spPr>
        <p:txBody>
          <a:bodyPr>
            <a:normAutofit/>
          </a:bodyPr>
          <a:lstStyle/>
          <a:p>
            <a:r>
              <a:rPr lang="it-IT" sz="2000" b="1" dirty="0"/>
              <a:t>Eseguire un processo di pianificazione strategica efficace: </a:t>
            </a:r>
            <a:r>
              <a:rPr lang="it-IT" sz="2000" dirty="0"/>
              <a:t>deve essere ben ponderato e ben pianificato.</a:t>
            </a:r>
          </a:p>
          <a:p>
            <a:endParaRPr lang="en-IE" sz="2000" dirty="0"/>
          </a:p>
        </p:txBody>
      </p:sp>
      <p:sp>
        <p:nvSpPr>
          <p:cNvPr id="7" name="Text Placeholder 6">
            <a:extLst>
              <a:ext uri="{FF2B5EF4-FFF2-40B4-BE49-F238E27FC236}">
                <a16:creationId xmlns:a16="http://schemas.microsoft.com/office/drawing/2014/main" id="{47CBA993-E884-C849-F494-FFB3D25049F5}"/>
              </a:ext>
            </a:extLst>
          </p:cNvPr>
          <p:cNvSpPr>
            <a:spLocks noGrp="1"/>
          </p:cNvSpPr>
          <p:nvPr>
            <p:ph type="body" sz="quarter" idx="32"/>
          </p:nvPr>
        </p:nvSpPr>
        <p:spPr>
          <a:xfrm>
            <a:off x="9805460" y="4053301"/>
            <a:ext cx="2133790" cy="2033136"/>
          </a:xfrm>
        </p:spPr>
        <p:txBody>
          <a:bodyPr>
            <a:normAutofit fontScale="92500" lnSpcReduction="10000"/>
          </a:bodyPr>
          <a:lstStyle/>
          <a:p>
            <a:r>
              <a:rPr lang="it-IT" sz="2000" dirty="0"/>
              <a:t>Concentrarsi sulle "GRANDI ROCCE" e </a:t>
            </a:r>
            <a:r>
              <a:rPr lang="it-IT" sz="2000" b="1" dirty="0"/>
              <a:t>creare un piano di una pagina </a:t>
            </a:r>
            <a:r>
              <a:rPr lang="it-IT" sz="2000" dirty="0"/>
              <a:t>o una tela... Rivedere e rivedere continuamente il piano.</a:t>
            </a:r>
          </a:p>
          <a:p>
            <a:endParaRPr lang="en-IE" sz="2000" dirty="0"/>
          </a:p>
        </p:txBody>
      </p:sp>
      <p:sp>
        <p:nvSpPr>
          <p:cNvPr id="8" name="TextBox 7">
            <a:extLst>
              <a:ext uri="{FF2B5EF4-FFF2-40B4-BE49-F238E27FC236}">
                <a16:creationId xmlns:a16="http://schemas.microsoft.com/office/drawing/2014/main" id="{6D7EB9FC-EA30-7731-8E9C-E95D2514D081}"/>
              </a:ext>
            </a:extLst>
          </p:cNvPr>
          <p:cNvSpPr txBox="1"/>
          <p:nvPr/>
        </p:nvSpPr>
        <p:spPr>
          <a:xfrm>
            <a:off x="759125" y="2438905"/>
            <a:ext cx="741871" cy="1015663"/>
          </a:xfrm>
          <a:prstGeom prst="rect">
            <a:avLst/>
          </a:prstGeom>
          <a:noFill/>
        </p:spPr>
        <p:txBody>
          <a:bodyPr wrap="square" rtlCol="0">
            <a:spAutoFit/>
          </a:bodyPr>
          <a:lstStyle/>
          <a:p>
            <a:pPr algn="ctr"/>
            <a:r>
              <a:rPr lang="en-IE" sz="6000" dirty="0">
                <a:solidFill>
                  <a:srgbClr val="6D6A3A"/>
                </a:solidFill>
              </a:rPr>
              <a:t>1</a:t>
            </a:r>
          </a:p>
        </p:txBody>
      </p:sp>
      <p:sp>
        <p:nvSpPr>
          <p:cNvPr id="9" name="TextBox 8">
            <a:extLst>
              <a:ext uri="{FF2B5EF4-FFF2-40B4-BE49-F238E27FC236}">
                <a16:creationId xmlns:a16="http://schemas.microsoft.com/office/drawing/2014/main" id="{998441F7-856F-83A0-EBD8-9ACA5C392134}"/>
              </a:ext>
            </a:extLst>
          </p:cNvPr>
          <p:cNvSpPr txBox="1"/>
          <p:nvPr/>
        </p:nvSpPr>
        <p:spPr>
          <a:xfrm>
            <a:off x="10706374" y="2436341"/>
            <a:ext cx="741871" cy="1015663"/>
          </a:xfrm>
          <a:prstGeom prst="rect">
            <a:avLst/>
          </a:prstGeom>
          <a:noFill/>
        </p:spPr>
        <p:txBody>
          <a:bodyPr wrap="square" rtlCol="0">
            <a:spAutoFit/>
          </a:bodyPr>
          <a:lstStyle/>
          <a:p>
            <a:pPr algn="ctr"/>
            <a:r>
              <a:rPr lang="en-IE" sz="6000" dirty="0">
                <a:solidFill>
                  <a:srgbClr val="6D6A3A"/>
                </a:solidFill>
              </a:rPr>
              <a:t>5</a:t>
            </a:r>
          </a:p>
        </p:txBody>
      </p:sp>
      <p:sp>
        <p:nvSpPr>
          <p:cNvPr id="10" name="TextBox 9">
            <a:extLst>
              <a:ext uri="{FF2B5EF4-FFF2-40B4-BE49-F238E27FC236}">
                <a16:creationId xmlns:a16="http://schemas.microsoft.com/office/drawing/2014/main" id="{73F4ED56-D4A0-9C9B-DB85-E9702A05D305}"/>
              </a:ext>
            </a:extLst>
          </p:cNvPr>
          <p:cNvSpPr txBox="1"/>
          <p:nvPr/>
        </p:nvSpPr>
        <p:spPr>
          <a:xfrm>
            <a:off x="5748960" y="2518913"/>
            <a:ext cx="741871" cy="1015663"/>
          </a:xfrm>
          <a:prstGeom prst="rect">
            <a:avLst/>
          </a:prstGeom>
          <a:noFill/>
        </p:spPr>
        <p:txBody>
          <a:bodyPr wrap="square" rtlCol="0">
            <a:spAutoFit/>
          </a:bodyPr>
          <a:lstStyle/>
          <a:p>
            <a:pPr algn="ctr"/>
            <a:r>
              <a:rPr lang="en-IE" sz="6000" dirty="0">
                <a:solidFill>
                  <a:srgbClr val="6D6A3A"/>
                </a:solidFill>
              </a:rPr>
              <a:t>3</a:t>
            </a:r>
          </a:p>
        </p:txBody>
      </p:sp>
      <p:sp>
        <p:nvSpPr>
          <p:cNvPr id="11" name="TextBox 10">
            <a:extLst>
              <a:ext uri="{FF2B5EF4-FFF2-40B4-BE49-F238E27FC236}">
                <a16:creationId xmlns:a16="http://schemas.microsoft.com/office/drawing/2014/main" id="{EB54C70E-092E-AF29-6563-6E4D8C56A66F}"/>
              </a:ext>
            </a:extLst>
          </p:cNvPr>
          <p:cNvSpPr txBox="1"/>
          <p:nvPr/>
        </p:nvSpPr>
        <p:spPr>
          <a:xfrm>
            <a:off x="8227667" y="2512851"/>
            <a:ext cx="741871" cy="1015663"/>
          </a:xfrm>
          <a:prstGeom prst="rect">
            <a:avLst/>
          </a:prstGeom>
          <a:noFill/>
        </p:spPr>
        <p:txBody>
          <a:bodyPr wrap="square" rtlCol="0">
            <a:spAutoFit/>
          </a:bodyPr>
          <a:lstStyle/>
          <a:p>
            <a:pPr algn="ctr"/>
            <a:r>
              <a:rPr lang="en-IE" sz="6000" dirty="0">
                <a:solidFill>
                  <a:srgbClr val="6D6A3A"/>
                </a:solidFill>
              </a:rPr>
              <a:t>4</a:t>
            </a:r>
          </a:p>
        </p:txBody>
      </p:sp>
      <p:sp>
        <p:nvSpPr>
          <p:cNvPr id="12" name="TextBox 11">
            <a:extLst>
              <a:ext uri="{FF2B5EF4-FFF2-40B4-BE49-F238E27FC236}">
                <a16:creationId xmlns:a16="http://schemas.microsoft.com/office/drawing/2014/main" id="{1AAB5B2C-A104-ECD8-BE94-E19A98703CD5}"/>
              </a:ext>
            </a:extLst>
          </p:cNvPr>
          <p:cNvSpPr txBox="1"/>
          <p:nvPr/>
        </p:nvSpPr>
        <p:spPr>
          <a:xfrm>
            <a:off x="3227215" y="2436341"/>
            <a:ext cx="741871" cy="1015663"/>
          </a:xfrm>
          <a:prstGeom prst="rect">
            <a:avLst/>
          </a:prstGeom>
          <a:noFill/>
        </p:spPr>
        <p:txBody>
          <a:bodyPr wrap="square" rtlCol="0">
            <a:spAutoFit/>
          </a:bodyPr>
          <a:lstStyle/>
          <a:p>
            <a:pPr algn="ctr"/>
            <a:r>
              <a:rPr lang="en-IE" sz="6000" dirty="0">
                <a:solidFill>
                  <a:srgbClr val="6D6A3A"/>
                </a:solidFill>
              </a:rPr>
              <a:t>2</a:t>
            </a:r>
          </a:p>
        </p:txBody>
      </p:sp>
    </p:spTree>
    <p:extLst>
      <p:ext uri="{BB962C8B-B14F-4D97-AF65-F5344CB8AC3E}">
        <p14:creationId xmlns:p14="http://schemas.microsoft.com/office/powerpoint/2010/main" val="1838731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0DEE1-54C9-78C4-F5AD-E8F674EE0721}"/>
              </a:ext>
            </a:extLst>
          </p:cNvPr>
          <p:cNvSpPr>
            <a:spLocks noGrp="1"/>
          </p:cNvSpPr>
          <p:nvPr>
            <p:ph type="body" sz="quarter" idx="18"/>
          </p:nvPr>
        </p:nvSpPr>
        <p:spPr>
          <a:xfrm>
            <a:off x="207035" y="309491"/>
            <a:ext cx="5888966" cy="4521301"/>
          </a:xfrm>
        </p:spPr>
        <p:txBody>
          <a:bodyPr>
            <a:normAutofit lnSpcReduction="10000"/>
          </a:bodyPr>
          <a:lstStyle/>
          <a:p>
            <a:r>
              <a:rPr lang="en-IE" sz="3600" dirty="0" err="1"/>
              <a:t>Raggruppiamoci</a:t>
            </a:r>
            <a:r>
              <a:rPr lang="en-IE" sz="3600" dirty="0"/>
              <a:t> …</a:t>
            </a:r>
            <a:endParaRPr lang="en-IE" dirty="0"/>
          </a:p>
          <a:p>
            <a:r>
              <a:rPr lang="it-IT" b="0" dirty="0">
                <a:solidFill>
                  <a:srgbClr val="60220F"/>
                </a:solidFill>
              </a:rPr>
              <a:t>Finora si è parlato molto di STRATEGIA... non lasciate che questa parola vi spaventi o vi intimidisca. In definitiva, in questo corso vogliamo </a:t>
            </a:r>
            <a:r>
              <a:rPr lang="it-IT" dirty="0">
                <a:solidFill>
                  <a:srgbClr val="60220F"/>
                </a:solidFill>
              </a:rPr>
              <a:t>aiutarvi a creare e a riconoscere il valore del lavoro e dei prodotti in cui siete già coinvolti</a:t>
            </a:r>
            <a:r>
              <a:rPr lang="it-IT" b="0" dirty="0">
                <a:solidFill>
                  <a:srgbClr val="60220F"/>
                </a:solidFill>
              </a:rPr>
              <a:t>, ma vogliamo anche mostrarvi che i cambiamenti e gli adattamenti possono essere positivi per voi, per la natura e per i vostri clienti. Per questo motivo vi incoraggiamo ad approfondire un po' questo aspetto, in modo che ci sia un maggiore potenziale di apertura di porte e di opportunità per voi come microimpresa.</a:t>
            </a:r>
          </a:p>
          <a:p>
            <a:endParaRPr lang="en-IE" b="0" dirty="0">
              <a:solidFill>
                <a:srgbClr val="60220F"/>
              </a:solidFill>
            </a:endParaRPr>
          </a:p>
          <a:p>
            <a:endParaRPr lang="en-IE" dirty="0"/>
          </a:p>
        </p:txBody>
      </p:sp>
      <p:pic>
        <p:nvPicPr>
          <p:cNvPr id="9" name="Picture Placeholder 8" descr="Several pink daisies in bloom">
            <a:extLst>
              <a:ext uri="{FF2B5EF4-FFF2-40B4-BE49-F238E27FC236}">
                <a16:creationId xmlns:a16="http://schemas.microsoft.com/office/drawing/2014/main" id="{E67C784F-ED0C-8C76-EBEB-A98AF71E698A}"/>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l="2963" r="40741"/>
          <a:stretch/>
        </p:blipFill>
        <p:spPr>
          <a:xfrm>
            <a:off x="6400799" y="0"/>
            <a:ext cx="5791200" cy="6858000"/>
          </a:xfrm>
        </p:spPr>
      </p:pic>
    </p:spTree>
    <p:extLst>
      <p:ext uri="{BB962C8B-B14F-4D97-AF65-F5344CB8AC3E}">
        <p14:creationId xmlns:p14="http://schemas.microsoft.com/office/powerpoint/2010/main" val="3394585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42335B-D58F-41AC-987F-BC0598F76BC7}"/>
              </a:ext>
            </a:extLst>
          </p:cNvPr>
          <p:cNvSpPr>
            <a:spLocks noGrp="1"/>
          </p:cNvSpPr>
          <p:nvPr>
            <p:ph type="body" sz="quarter" idx="18"/>
          </p:nvPr>
        </p:nvSpPr>
        <p:spPr>
          <a:xfrm>
            <a:off x="0" y="896087"/>
            <a:ext cx="3579963" cy="3843867"/>
          </a:xfrm>
        </p:spPr>
        <p:txBody>
          <a:bodyPr>
            <a:normAutofit/>
          </a:bodyPr>
          <a:lstStyle/>
          <a:p>
            <a:r>
              <a:rPr lang="it-IT" sz="3600" b="0" i="0" dirty="0">
                <a:effectLst/>
              </a:rPr>
              <a:t> </a:t>
            </a:r>
            <a:r>
              <a:rPr lang="it-IT" sz="3600" i="0" dirty="0">
                <a:solidFill>
                  <a:srgbClr val="60220F"/>
                </a:solidFill>
                <a:effectLst/>
              </a:rPr>
              <a:t>Un modello di business</a:t>
            </a:r>
            <a:r>
              <a:rPr lang="en-IE" dirty="0">
                <a:solidFill>
                  <a:srgbClr val="60220F"/>
                </a:solidFill>
              </a:rPr>
              <a:t> </a:t>
            </a:r>
            <a:r>
              <a:rPr lang="it-IT" sz="3000" b="0" i="0" dirty="0">
                <a:effectLst/>
              </a:rPr>
              <a:t>è uno strumento che consiste in un piano utilizzato per organizzare le varie risorse e le parti chiave di un'azienda.</a:t>
            </a:r>
          </a:p>
          <a:p>
            <a:endParaRPr lang="en-IE" sz="3000" dirty="0"/>
          </a:p>
        </p:txBody>
      </p:sp>
      <p:pic>
        <p:nvPicPr>
          <p:cNvPr id="8" name="Picture 7" descr="A drawing of a house&#10;&#10;Description automatically generated with low confidence">
            <a:extLst>
              <a:ext uri="{FF2B5EF4-FFF2-40B4-BE49-F238E27FC236}">
                <a16:creationId xmlns:a16="http://schemas.microsoft.com/office/drawing/2014/main" id="{BC35B45A-39FE-CBDD-66ED-DD60C04BA295}"/>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4413074" y="1432033"/>
            <a:ext cx="7649529" cy="3566714"/>
          </a:xfrm>
          <a:prstGeom prst="rect">
            <a:avLst/>
          </a:prstGeom>
        </p:spPr>
      </p:pic>
    </p:spTree>
    <p:extLst>
      <p:ext uri="{BB962C8B-B14F-4D97-AF65-F5344CB8AC3E}">
        <p14:creationId xmlns:p14="http://schemas.microsoft.com/office/powerpoint/2010/main" val="1249786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C3E310-95E2-424D-2226-576025DD9229}"/>
              </a:ext>
            </a:extLst>
          </p:cNvPr>
          <p:cNvSpPr>
            <a:spLocks noGrp="1"/>
          </p:cNvSpPr>
          <p:nvPr>
            <p:ph type="body" sz="quarter" idx="16"/>
          </p:nvPr>
        </p:nvSpPr>
        <p:spPr/>
        <p:txBody>
          <a:bodyPr/>
          <a:lstStyle/>
          <a:p>
            <a:r>
              <a:rPr lang="it-IT" dirty="0"/>
              <a:t>Un Modello di Business descrive come la vostra piccola azienda agricola </a:t>
            </a:r>
            <a:r>
              <a:rPr lang="it-IT" b="1" dirty="0"/>
              <a:t>CREA, CONSEGNA E CATTURA VALORE in tutti i contesti.</a:t>
            </a:r>
          </a:p>
          <a:p>
            <a:r>
              <a:rPr lang="it-IT" dirty="0"/>
              <a:t>Come microimpresa già avviata, dovreste aspettarvi che il vostro Modello di business si modifichi e si adatti regolarmente per soddisfare le esigenze e le richieste dei clienti e per reagire agli eventi (ad esempio, Covid).</a:t>
            </a:r>
          </a:p>
          <a:p>
            <a:r>
              <a:rPr lang="it-IT" b="1" dirty="0"/>
              <a:t>Il vostro Modello di Business è in sostanza la visione della vostra azienda.</a:t>
            </a:r>
          </a:p>
          <a:p>
            <a:endParaRPr lang="en-IE" b="1" dirty="0"/>
          </a:p>
        </p:txBody>
      </p:sp>
      <p:sp>
        <p:nvSpPr>
          <p:cNvPr id="4" name="Text Placeholder 3">
            <a:extLst>
              <a:ext uri="{FF2B5EF4-FFF2-40B4-BE49-F238E27FC236}">
                <a16:creationId xmlns:a16="http://schemas.microsoft.com/office/drawing/2014/main" id="{BB19AAC2-6EA6-C75C-C113-9069C1D10ED6}"/>
              </a:ext>
            </a:extLst>
          </p:cNvPr>
          <p:cNvSpPr>
            <a:spLocks noGrp="1"/>
          </p:cNvSpPr>
          <p:nvPr>
            <p:ph type="body" sz="quarter" idx="18"/>
          </p:nvPr>
        </p:nvSpPr>
        <p:spPr/>
        <p:txBody>
          <a:bodyPr/>
          <a:lstStyle/>
          <a:p>
            <a:r>
              <a:rPr lang="en-IE" dirty="0">
                <a:solidFill>
                  <a:srgbClr val="60220F"/>
                </a:solidFill>
              </a:rPr>
              <a:t>Il  Business Model…</a:t>
            </a:r>
          </a:p>
        </p:txBody>
      </p:sp>
      <p:pic>
        <p:nvPicPr>
          <p:cNvPr id="10" name="Picture Placeholder 9" descr="Child wearing pilot helmet">
            <a:extLst>
              <a:ext uri="{FF2B5EF4-FFF2-40B4-BE49-F238E27FC236}">
                <a16:creationId xmlns:a16="http://schemas.microsoft.com/office/drawing/2014/main" id="{18EBE86F-F887-04C3-B0AA-5DF881DF7DD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4930" r="24930"/>
          <a:stretch>
            <a:fillRect/>
          </a:stretch>
        </p:blipFill>
        <p:spPr/>
      </p:pic>
    </p:spTree>
    <p:extLst>
      <p:ext uri="{BB962C8B-B14F-4D97-AF65-F5344CB8AC3E}">
        <p14:creationId xmlns:p14="http://schemas.microsoft.com/office/powerpoint/2010/main" val="725436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891701-544F-35F9-4EFD-69BE9D4CDDF2}"/>
              </a:ext>
            </a:extLst>
          </p:cNvPr>
          <p:cNvSpPr>
            <a:spLocks noGrp="1"/>
          </p:cNvSpPr>
          <p:nvPr>
            <p:ph type="body" sz="quarter" idx="18"/>
          </p:nvPr>
        </p:nvSpPr>
        <p:spPr/>
        <p:txBody>
          <a:bodyPr/>
          <a:lstStyle/>
          <a:p>
            <a:r>
              <a:rPr lang="en-IE" dirty="0"/>
              <a:t>Come il Business Model Canvas </a:t>
            </a:r>
            <a:r>
              <a:rPr lang="en-IE" dirty="0" err="1"/>
              <a:t>può</a:t>
            </a:r>
            <a:r>
              <a:rPr lang="en-IE" dirty="0"/>
              <a:t> </a:t>
            </a:r>
            <a:r>
              <a:rPr lang="en-IE" dirty="0" err="1"/>
              <a:t>aiutarti</a:t>
            </a:r>
            <a:r>
              <a:rPr lang="en-IE" dirty="0"/>
              <a:t>…</a:t>
            </a:r>
          </a:p>
        </p:txBody>
      </p:sp>
      <p:sp>
        <p:nvSpPr>
          <p:cNvPr id="4" name="Text Placeholder 1">
            <a:extLst>
              <a:ext uri="{FF2B5EF4-FFF2-40B4-BE49-F238E27FC236}">
                <a16:creationId xmlns:a16="http://schemas.microsoft.com/office/drawing/2014/main" id="{CA0A7A22-1FFF-5FC6-7A7C-B6CD088A7261}"/>
              </a:ext>
            </a:extLst>
          </p:cNvPr>
          <p:cNvSpPr>
            <a:spLocks noGrp="1"/>
          </p:cNvSpPr>
          <p:nvPr>
            <p:ph type="body" sz="quarter" idx="16"/>
          </p:nvPr>
        </p:nvSpPr>
        <p:spPr>
          <a:xfrm>
            <a:off x="310720" y="1188402"/>
            <a:ext cx="7605507" cy="4673600"/>
          </a:xfrm>
        </p:spPr>
        <p:txBody>
          <a:bodyPr/>
          <a:lstStyle/>
          <a:p>
            <a:pPr algn="l"/>
            <a:r>
              <a:rPr lang="it-IT" dirty="0"/>
              <a:t>Il business model canvas (BMC) è uno strumento di business e di marketing che serve da guida ai titolari di aziende per creare modelli di business. Essendo un formato semplice, aiuta gli imprenditori a vedere come si integrano tutti gli elementi chiave del business. </a:t>
            </a:r>
          </a:p>
          <a:p>
            <a:pPr algn="l"/>
            <a:r>
              <a:rPr lang="it-IT" dirty="0"/>
              <a:t>Il modello del business model canvas è strutturato in modo da aiutare gli imprenditori a pensare a come riempire la propria attività di clienti, denaro e risorse in una sola volta. Può aiutarvi a capire cosa vuole il vostro pubblico di riferimento, come pensate di vendere i vostri prodotti e/o servizi e persino a prevedere l'entità delle entrate che prevedete di generare ogni mese.</a:t>
            </a:r>
          </a:p>
          <a:p>
            <a:pPr algn="l"/>
            <a:endParaRPr lang="en-GB" dirty="0"/>
          </a:p>
          <a:p>
            <a:pPr algn="l"/>
            <a:endParaRPr lang="en-US" dirty="0"/>
          </a:p>
          <a:p>
            <a:pPr algn="l"/>
            <a:endParaRPr lang="en-US" dirty="0"/>
          </a:p>
        </p:txBody>
      </p:sp>
      <p:grpSp>
        <p:nvGrpSpPr>
          <p:cNvPr id="5" name="Graphic 3">
            <a:extLst>
              <a:ext uri="{FF2B5EF4-FFF2-40B4-BE49-F238E27FC236}">
                <a16:creationId xmlns:a16="http://schemas.microsoft.com/office/drawing/2014/main" id="{36E32465-8A51-C0C9-9C4C-AAE842EB8A9A}"/>
              </a:ext>
            </a:extLst>
          </p:cNvPr>
          <p:cNvGrpSpPr/>
          <p:nvPr/>
        </p:nvGrpSpPr>
        <p:grpSpPr>
          <a:xfrm>
            <a:off x="8871969" y="2515130"/>
            <a:ext cx="2307768" cy="2339193"/>
            <a:chOff x="8424689" y="1951807"/>
            <a:chExt cx="1086136" cy="1105415"/>
          </a:xfrm>
          <a:solidFill>
            <a:srgbClr val="60220F"/>
          </a:solidFill>
        </p:grpSpPr>
        <p:grpSp>
          <p:nvGrpSpPr>
            <p:cNvPr id="6" name="Graphic 3">
              <a:extLst>
                <a:ext uri="{FF2B5EF4-FFF2-40B4-BE49-F238E27FC236}">
                  <a16:creationId xmlns:a16="http://schemas.microsoft.com/office/drawing/2014/main" id="{BF38AD2A-D59E-8BFA-F99C-D20F2E3AF205}"/>
                </a:ext>
              </a:extLst>
            </p:cNvPr>
            <p:cNvGrpSpPr/>
            <p:nvPr/>
          </p:nvGrpSpPr>
          <p:grpSpPr>
            <a:xfrm>
              <a:off x="8424689" y="1951807"/>
              <a:ext cx="1086136" cy="1105415"/>
              <a:chOff x="8424689" y="1951807"/>
              <a:chExt cx="1086136" cy="1105415"/>
            </a:xfrm>
            <a:grpFill/>
          </p:grpSpPr>
          <p:sp>
            <p:nvSpPr>
              <p:cNvPr id="13" name="Freeform 1420">
                <a:extLst>
                  <a:ext uri="{FF2B5EF4-FFF2-40B4-BE49-F238E27FC236}">
                    <a16:creationId xmlns:a16="http://schemas.microsoft.com/office/drawing/2014/main" id="{BA0159FC-AA7C-2AAE-8984-0B3956D235A7}"/>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4" name="Freeform 1421">
                <a:extLst>
                  <a:ext uri="{FF2B5EF4-FFF2-40B4-BE49-F238E27FC236}">
                    <a16:creationId xmlns:a16="http://schemas.microsoft.com/office/drawing/2014/main" id="{C4041ADF-8960-38C8-BDB9-17D006C5FB36}"/>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5" name="Freeform 1422">
                <a:extLst>
                  <a:ext uri="{FF2B5EF4-FFF2-40B4-BE49-F238E27FC236}">
                    <a16:creationId xmlns:a16="http://schemas.microsoft.com/office/drawing/2014/main" id="{B2441A1C-E957-375E-4EC1-6140EDE21E31}"/>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6" name="Freeform 1423">
                <a:extLst>
                  <a:ext uri="{FF2B5EF4-FFF2-40B4-BE49-F238E27FC236}">
                    <a16:creationId xmlns:a16="http://schemas.microsoft.com/office/drawing/2014/main" id="{23BB0E1E-2BC9-EE5C-D0BD-9C0CEDAAC85D}"/>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7" name="Freeform 1424">
                <a:extLst>
                  <a:ext uri="{FF2B5EF4-FFF2-40B4-BE49-F238E27FC236}">
                    <a16:creationId xmlns:a16="http://schemas.microsoft.com/office/drawing/2014/main" id="{84808EEF-F689-5EA2-FB5F-E7A1F98E70AC}"/>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8" name="Freeform 1425">
                <a:extLst>
                  <a:ext uri="{FF2B5EF4-FFF2-40B4-BE49-F238E27FC236}">
                    <a16:creationId xmlns:a16="http://schemas.microsoft.com/office/drawing/2014/main" id="{BEF67F48-1161-CE11-5DBA-DFA6CB5FCD85}"/>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9" name="Freeform 1426">
                <a:extLst>
                  <a:ext uri="{FF2B5EF4-FFF2-40B4-BE49-F238E27FC236}">
                    <a16:creationId xmlns:a16="http://schemas.microsoft.com/office/drawing/2014/main" id="{4C6C575D-E15A-5450-D823-58BD29D4CB6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20" name="Freeform 1427">
                <a:extLst>
                  <a:ext uri="{FF2B5EF4-FFF2-40B4-BE49-F238E27FC236}">
                    <a16:creationId xmlns:a16="http://schemas.microsoft.com/office/drawing/2014/main" id="{5DB8E5F2-34A2-16B3-5F4D-82037F068C64}"/>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1" name="Freeform 1428">
                <a:extLst>
                  <a:ext uri="{FF2B5EF4-FFF2-40B4-BE49-F238E27FC236}">
                    <a16:creationId xmlns:a16="http://schemas.microsoft.com/office/drawing/2014/main" id="{370B555D-7BFF-106C-CAE0-7494C24CCB57}"/>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2" name="Freeform 1429">
                <a:extLst>
                  <a:ext uri="{FF2B5EF4-FFF2-40B4-BE49-F238E27FC236}">
                    <a16:creationId xmlns:a16="http://schemas.microsoft.com/office/drawing/2014/main" id="{82DABAB7-6DAB-FEF3-9AD0-709DB4482B47}"/>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3" name="Freeform 1430">
                <a:extLst>
                  <a:ext uri="{FF2B5EF4-FFF2-40B4-BE49-F238E27FC236}">
                    <a16:creationId xmlns:a16="http://schemas.microsoft.com/office/drawing/2014/main" id="{836FC98F-D8D3-73D8-1D24-08D2A2E48E40}"/>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4" name="Freeform 1431">
                <a:extLst>
                  <a:ext uri="{FF2B5EF4-FFF2-40B4-BE49-F238E27FC236}">
                    <a16:creationId xmlns:a16="http://schemas.microsoft.com/office/drawing/2014/main" id="{4A24C5B6-B6F2-36ED-8E35-157B23BF7FE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5" name="Freeform 1432">
                <a:extLst>
                  <a:ext uri="{FF2B5EF4-FFF2-40B4-BE49-F238E27FC236}">
                    <a16:creationId xmlns:a16="http://schemas.microsoft.com/office/drawing/2014/main" id="{B625096E-CFDA-0A13-6B67-67938176FF92}"/>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6" name="Freeform 1433">
                <a:extLst>
                  <a:ext uri="{FF2B5EF4-FFF2-40B4-BE49-F238E27FC236}">
                    <a16:creationId xmlns:a16="http://schemas.microsoft.com/office/drawing/2014/main" id="{442B8441-C931-A746-4026-94D4454B381E}"/>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7" name="Freeform 1434">
                <a:extLst>
                  <a:ext uri="{FF2B5EF4-FFF2-40B4-BE49-F238E27FC236}">
                    <a16:creationId xmlns:a16="http://schemas.microsoft.com/office/drawing/2014/main" id="{A869E2B4-5F4F-5D68-ACEB-BBEEDFE99BF9}"/>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8" name="Freeform 1435">
                <a:extLst>
                  <a:ext uri="{FF2B5EF4-FFF2-40B4-BE49-F238E27FC236}">
                    <a16:creationId xmlns:a16="http://schemas.microsoft.com/office/drawing/2014/main" id="{B59D3EA7-0202-BD9F-984B-4B289AE4FED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9" name="Freeform 1436">
                <a:extLst>
                  <a:ext uri="{FF2B5EF4-FFF2-40B4-BE49-F238E27FC236}">
                    <a16:creationId xmlns:a16="http://schemas.microsoft.com/office/drawing/2014/main" id="{92C79897-BD22-EFA0-EC4E-30D484715A37}"/>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0" name="Freeform 1437">
                <a:extLst>
                  <a:ext uri="{FF2B5EF4-FFF2-40B4-BE49-F238E27FC236}">
                    <a16:creationId xmlns:a16="http://schemas.microsoft.com/office/drawing/2014/main" id="{1CF48E3D-A82B-680C-9DFD-E9BA94666736}"/>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1" name="Freeform 1438">
                <a:extLst>
                  <a:ext uri="{FF2B5EF4-FFF2-40B4-BE49-F238E27FC236}">
                    <a16:creationId xmlns:a16="http://schemas.microsoft.com/office/drawing/2014/main" id="{22533464-8ADF-A646-2FDF-5A87C0C079AC}"/>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2" name="Freeform 1439">
                <a:extLst>
                  <a:ext uri="{FF2B5EF4-FFF2-40B4-BE49-F238E27FC236}">
                    <a16:creationId xmlns:a16="http://schemas.microsoft.com/office/drawing/2014/main" id="{BA419B47-5B3A-F63F-E549-9136E19E6F35}"/>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0">
                <a:extLst>
                  <a:ext uri="{FF2B5EF4-FFF2-40B4-BE49-F238E27FC236}">
                    <a16:creationId xmlns:a16="http://schemas.microsoft.com/office/drawing/2014/main" id="{A1BA38DF-06DD-1030-2861-23E46A8C2B1B}"/>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1">
                <a:extLst>
                  <a:ext uri="{FF2B5EF4-FFF2-40B4-BE49-F238E27FC236}">
                    <a16:creationId xmlns:a16="http://schemas.microsoft.com/office/drawing/2014/main" id="{7014D12D-0736-F174-F237-82577EFF416C}"/>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5" name="Freeform 1442">
                <a:extLst>
                  <a:ext uri="{FF2B5EF4-FFF2-40B4-BE49-F238E27FC236}">
                    <a16:creationId xmlns:a16="http://schemas.microsoft.com/office/drawing/2014/main" id="{6D6C43D7-7814-D4A5-B770-86D857A7F698}"/>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6" name="Freeform 1443">
                <a:extLst>
                  <a:ext uri="{FF2B5EF4-FFF2-40B4-BE49-F238E27FC236}">
                    <a16:creationId xmlns:a16="http://schemas.microsoft.com/office/drawing/2014/main" id="{0BE76C62-4F8F-EC93-9415-CEE03D597082}"/>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7" name="Freeform 1444">
                <a:extLst>
                  <a:ext uri="{FF2B5EF4-FFF2-40B4-BE49-F238E27FC236}">
                    <a16:creationId xmlns:a16="http://schemas.microsoft.com/office/drawing/2014/main" id="{FEDE8B9C-C876-785F-713A-64BC5332FE70}"/>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5">
                <a:extLst>
                  <a:ext uri="{FF2B5EF4-FFF2-40B4-BE49-F238E27FC236}">
                    <a16:creationId xmlns:a16="http://schemas.microsoft.com/office/drawing/2014/main" id="{0CF5E92A-4EEE-528D-E388-C0BCEE2DE7B6}"/>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9" name="Freeform 1446">
                <a:extLst>
                  <a:ext uri="{FF2B5EF4-FFF2-40B4-BE49-F238E27FC236}">
                    <a16:creationId xmlns:a16="http://schemas.microsoft.com/office/drawing/2014/main" id="{3C3DD740-196D-6542-0FDF-5C961B12BDDA}"/>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0" name="Freeform 1447">
                <a:extLst>
                  <a:ext uri="{FF2B5EF4-FFF2-40B4-BE49-F238E27FC236}">
                    <a16:creationId xmlns:a16="http://schemas.microsoft.com/office/drawing/2014/main" id="{AA9CF57C-5580-B24A-BE07-A91928E3C098}"/>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1" name="Freeform 1448">
                <a:extLst>
                  <a:ext uri="{FF2B5EF4-FFF2-40B4-BE49-F238E27FC236}">
                    <a16:creationId xmlns:a16="http://schemas.microsoft.com/office/drawing/2014/main" id="{BA6E2C8D-9F7B-9DFD-F710-D25A2F78D288}"/>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49">
                <a:extLst>
                  <a:ext uri="{FF2B5EF4-FFF2-40B4-BE49-F238E27FC236}">
                    <a16:creationId xmlns:a16="http://schemas.microsoft.com/office/drawing/2014/main" id="{1463C6E6-E40B-E850-62C4-49D3CF79A6B7}"/>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3" name="Freeform 1450">
                <a:extLst>
                  <a:ext uri="{FF2B5EF4-FFF2-40B4-BE49-F238E27FC236}">
                    <a16:creationId xmlns:a16="http://schemas.microsoft.com/office/drawing/2014/main" id="{12E8383C-F7EC-C072-4F63-9B6B6E9D67FF}"/>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7" name="Graphic 3">
              <a:extLst>
                <a:ext uri="{FF2B5EF4-FFF2-40B4-BE49-F238E27FC236}">
                  <a16:creationId xmlns:a16="http://schemas.microsoft.com/office/drawing/2014/main" id="{2D27FB49-CBB8-4CF8-D0C2-71DCF34E7499}"/>
                </a:ext>
              </a:extLst>
            </p:cNvPr>
            <p:cNvGrpSpPr/>
            <p:nvPr/>
          </p:nvGrpSpPr>
          <p:grpSpPr>
            <a:xfrm>
              <a:off x="8623774" y="2128475"/>
              <a:ext cx="506942" cy="300654"/>
              <a:chOff x="8623774" y="2128475"/>
              <a:chExt cx="506942" cy="300654"/>
            </a:xfrm>
            <a:grpFill/>
          </p:grpSpPr>
          <p:grpSp>
            <p:nvGrpSpPr>
              <p:cNvPr id="8" name="Graphic 3">
                <a:extLst>
                  <a:ext uri="{FF2B5EF4-FFF2-40B4-BE49-F238E27FC236}">
                    <a16:creationId xmlns:a16="http://schemas.microsoft.com/office/drawing/2014/main" id="{48AE8E9F-DBAF-14AD-E74A-23091E9C73A3}"/>
                  </a:ext>
                </a:extLst>
              </p:cNvPr>
              <p:cNvGrpSpPr/>
              <p:nvPr/>
            </p:nvGrpSpPr>
            <p:grpSpPr>
              <a:xfrm>
                <a:off x="8623774" y="2128475"/>
                <a:ext cx="506942" cy="221114"/>
                <a:chOff x="8623774" y="2128475"/>
                <a:chExt cx="506942" cy="221114"/>
              </a:xfrm>
              <a:grpFill/>
            </p:grpSpPr>
            <p:sp>
              <p:nvSpPr>
                <p:cNvPr id="11" name="Freeform 1418">
                  <a:extLst>
                    <a:ext uri="{FF2B5EF4-FFF2-40B4-BE49-F238E27FC236}">
                      <a16:creationId xmlns:a16="http://schemas.microsoft.com/office/drawing/2014/main" id="{4BAC5337-3DB8-E137-8413-F66E259ED422}"/>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D6A3A"/>
                </a:solidFill>
                <a:ln w="27426" cap="flat">
                  <a:noFill/>
                  <a:prstDash val="solid"/>
                  <a:miter/>
                </a:ln>
              </p:spPr>
              <p:txBody>
                <a:bodyPr rtlCol="0" anchor="ctr"/>
                <a:lstStyle/>
                <a:p>
                  <a:endParaRPr lang="en-US"/>
                </a:p>
              </p:txBody>
            </p:sp>
            <p:sp>
              <p:nvSpPr>
                <p:cNvPr id="12" name="Freeform 1419">
                  <a:extLst>
                    <a:ext uri="{FF2B5EF4-FFF2-40B4-BE49-F238E27FC236}">
                      <a16:creationId xmlns:a16="http://schemas.microsoft.com/office/drawing/2014/main" id="{7B371316-8CEF-41CD-4545-51E81CB5D86F}"/>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D6A3A"/>
                </a:solidFill>
                <a:ln w="27426" cap="flat">
                  <a:noFill/>
                  <a:prstDash val="solid"/>
                  <a:miter/>
                </a:ln>
              </p:spPr>
              <p:txBody>
                <a:bodyPr rtlCol="0" anchor="ctr"/>
                <a:lstStyle/>
                <a:p>
                  <a:endParaRPr lang="en-US"/>
                </a:p>
              </p:txBody>
            </p:sp>
          </p:grpSp>
          <p:sp>
            <p:nvSpPr>
              <p:cNvPr id="9" name="Freeform 1416">
                <a:extLst>
                  <a:ext uri="{FF2B5EF4-FFF2-40B4-BE49-F238E27FC236}">
                    <a16:creationId xmlns:a16="http://schemas.microsoft.com/office/drawing/2014/main" id="{CC2E185D-046C-FE1D-318C-3507E7F5AB8F}"/>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D6A3A"/>
              </a:solidFill>
              <a:ln w="27426" cap="flat">
                <a:noFill/>
                <a:prstDash val="solid"/>
                <a:miter/>
              </a:ln>
            </p:spPr>
            <p:txBody>
              <a:bodyPr rtlCol="0" anchor="ctr"/>
              <a:lstStyle/>
              <a:p>
                <a:endParaRPr lang="en-US"/>
              </a:p>
            </p:txBody>
          </p:sp>
          <p:sp>
            <p:nvSpPr>
              <p:cNvPr id="10" name="Freeform 1417">
                <a:extLst>
                  <a:ext uri="{FF2B5EF4-FFF2-40B4-BE49-F238E27FC236}">
                    <a16:creationId xmlns:a16="http://schemas.microsoft.com/office/drawing/2014/main" id="{6F78C543-74E5-66CE-EE61-1868054B327B}"/>
                  </a:ext>
                </a:extLst>
              </p:cNvPr>
              <p:cNvSpPr/>
              <p:nvPr/>
            </p:nvSpPr>
            <p:spPr>
              <a:xfrm>
                <a:off x="8879988" y="2233605"/>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D6A3A"/>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99262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373622" y="433001"/>
            <a:ext cx="11250688" cy="6148552"/>
          </a:xfrm>
        </p:spPr>
        <p:txBody>
          <a:bodyPr>
            <a:normAutofit fontScale="40000" lnSpcReduction="20000"/>
          </a:bodyPr>
          <a:lstStyle/>
          <a:p>
            <a:pPr>
              <a:lnSpc>
                <a:spcPct val="107000"/>
              </a:lnSpc>
              <a:spcAft>
                <a:spcPts val="800"/>
              </a:spcAft>
            </a:pP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60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60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60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pPr>
            <a:r>
              <a:rPr lang="it-IT" sz="6000" dirty="0">
                <a:effectLst/>
                <a:ea typeface="Times New Roman" panose="02020603050405020304" pitchFamily="18" charset="0"/>
              </a:rPr>
              <a:t>Come abbiamo visto, il business model canvas è fondamentale per la pianificazione aziendale. Si tratta di uno strumento aziendale essenziale che i titolari d'impresa devono utilizzare quando creano piani aziendali o coltivano idee imprenditoriali. Gli imprenditori possono creare un modello di business canvas rispondendo alle domande fornite per ogni sezione del modello stesso.</a:t>
            </a:r>
            <a:endParaRPr lang="en-IE" sz="6000" dirty="0">
              <a:effectLst/>
              <a:ea typeface="Times New Roman" panose="02020603050405020304" pitchFamily="18" charset="0"/>
            </a:endParaRPr>
          </a:p>
          <a:p>
            <a:pPr marL="457200" indent="-457200">
              <a:lnSpc>
                <a:spcPct val="107000"/>
              </a:lnSpc>
              <a:spcAft>
                <a:spcPts val="800"/>
              </a:spcAft>
              <a:buAutoNum type="arabicPlain"/>
            </a:pPr>
            <a:r>
              <a:rPr lang="en-IE" sz="6000" b="1" dirty="0">
                <a:solidFill>
                  <a:srgbClr val="6D6A3A"/>
                </a:solidFill>
                <a:latin typeface="Segoe UI" panose="020B0502040204020203" pitchFamily="34" charset="0"/>
                <a:ea typeface="Times New Roman" panose="02020603050405020304" pitchFamily="18" charset="0"/>
              </a:rPr>
              <a:t>PARTNER CHIAVE – </a:t>
            </a:r>
            <a:r>
              <a:rPr lang="it-IT" sz="6000" dirty="0">
                <a:solidFill>
                  <a:srgbClr val="6D6A3A"/>
                </a:solidFill>
                <a:latin typeface="Segoe UI" panose="020B0502040204020203" pitchFamily="34" charset="0"/>
                <a:ea typeface="Times New Roman" panose="02020603050405020304" pitchFamily="18" charset="0"/>
              </a:rPr>
              <a:t>Questa sezione dovrebbe includere un elenco di tutte le altre organizzazioni e persone che devono essere coinvolte nel successo della piccola azienda.   Prendere nota</a:t>
            </a:r>
          </a:p>
          <a:p>
            <a:pPr marL="857250" indent="-857250">
              <a:lnSpc>
                <a:spcPct val="107000"/>
              </a:lnSpc>
              <a:spcAft>
                <a:spcPts val="800"/>
              </a:spcAft>
              <a:buFont typeface="Arial" panose="020B0604020202020204" pitchFamily="34" charset="0"/>
              <a:buChar char="•"/>
            </a:pPr>
            <a:r>
              <a:rPr lang="it-IT" sz="6000" dirty="0">
                <a:solidFill>
                  <a:srgbClr val="6D6A3A"/>
                </a:solidFill>
                <a:latin typeface="Segoe UI" panose="020B0502040204020203" pitchFamily="34" charset="0"/>
                <a:ea typeface="Times New Roman" panose="02020603050405020304" pitchFamily="18" charset="0"/>
              </a:rPr>
              <a:t>Chi sono i vostri partner principali? </a:t>
            </a:r>
          </a:p>
          <a:p>
            <a:pPr marL="857250" indent="-857250">
              <a:lnSpc>
                <a:spcPct val="107000"/>
              </a:lnSpc>
              <a:spcAft>
                <a:spcPts val="800"/>
              </a:spcAft>
              <a:buFont typeface="Arial" panose="020B0604020202020204" pitchFamily="34" charset="0"/>
              <a:buChar char="•"/>
            </a:pPr>
            <a:r>
              <a:rPr lang="it-IT" sz="6000" dirty="0">
                <a:solidFill>
                  <a:srgbClr val="6D6A3A"/>
                </a:solidFill>
                <a:latin typeface="Segoe UI" panose="020B0502040204020203" pitchFamily="34" charset="0"/>
                <a:ea typeface="Times New Roman" panose="02020603050405020304" pitchFamily="18" charset="0"/>
              </a:rPr>
              <a:t>Chi altro ha interesse al successo dell'azienda?</a:t>
            </a:r>
          </a:p>
          <a:p>
            <a:pPr marL="857250" indent="-857250">
              <a:lnSpc>
                <a:spcPct val="107000"/>
              </a:lnSpc>
              <a:spcAft>
                <a:spcPts val="800"/>
              </a:spcAft>
              <a:buFont typeface="Arial" panose="020B0604020202020204" pitchFamily="34" charset="0"/>
              <a:buChar char="•"/>
            </a:pPr>
            <a:r>
              <a:rPr lang="it-IT" sz="6000" dirty="0">
                <a:solidFill>
                  <a:srgbClr val="6D6A3A"/>
                </a:solidFill>
                <a:latin typeface="Segoe UI" panose="020B0502040204020203" pitchFamily="34" charset="0"/>
                <a:ea typeface="Times New Roman" panose="02020603050405020304" pitchFamily="18" charset="0"/>
              </a:rPr>
              <a:t>Come contribuiscono alla sua crescita?</a:t>
            </a:r>
          </a:p>
          <a:p>
            <a:pPr marL="857250" indent="-857250">
              <a:lnSpc>
                <a:spcPct val="107000"/>
              </a:lnSpc>
              <a:spcAft>
                <a:spcPts val="800"/>
              </a:spcAft>
              <a:buFont typeface="Arial" panose="020B0604020202020204" pitchFamily="34" charset="0"/>
              <a:buChar char="•"/>
            </a:pPr>
            <a:r>
              <a:rPr lang="it-IT" sz="6000" dirty="0">
                <a:solidFill>
                  <a:srgbClr val="6D6A3A"/>
                </a:solidFill>
                <a:latin typeface="Segoe UI" panose="020B0502040204020203" pitchFamily="34" charset="0"/>
                <a:ea typeface="Times New Roman" panose="02020603050405020304" pitchFamily="18" charset="0"/>
              </a:rPr>
              <a:t>Come può contribuire ogni organizzazione/persona?  Devono essere ricompensati per i loro sforzi?  Quanto? </a:t>
            </a:r>
          </a:p>
          <a:p>
            <a:pPr marL="457200" indent="-457200">
              <a:lnSpc>
                <a:spcPct val="107000"/>
              </a:lnSpc>
              <a:spcAft>
                <a:spcPts val="800"/>
              </a:spcAft>
              <a:buAutoNum type="arabicPlain"/>
            </a:pPr>
            <a:endParaRPr lang="en-IE" sz="2800" b="1" dirty="0">
              <a:solidFill>
                <a:srgbClr val="6D6A3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9118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373622" y="433001"/>
            <a:ext cx="11250688" cy="4872646"/>
          </a:xfrm>
        </p:spPr>
        <p:txBody>
          <a:bodyPr>
            <a:normAutofit fontScale="47500" lnSpcReduction="20000"/>
          </a:bodyPr>
          <a:lstStyle/>
          <a:p>
            <a:pPr marL="0" indent="0">
              <a:lnSpc>
                <a:spcPct val="107000"/>
              </a:lnSpc>
              <a:spcAft>
                <a:spcPts val="800"/>
              </a:spcAft>
            </a:pP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60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60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60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pPr>
            <a:r>
              <a:rPr lang="en-IE" sz="5100" b="1" dirty="0">
                <a:solidFill>
                  <a:srgbClr val="6D6A3A"/>
                </a:solidFill>
                <a:latin typeface="Segoe UI" panose="020B0502040204020203" pitchFamily="34" charset="0"/>
                <a:ea typeface="Times New Roman" panose="02020603050405020304" pitchFamily="18" charset="0"/>
              </a:rPr>
              <a:t>2. ATTIVITÀ CHIAVE</a:t>
            </a:r>
          </a:p>
          <a:p>
            <a:pPr marL="0" indent="0">
              <a:lnSpc>
                <a:spcPct val="107000"/>
              </a:lnSpc>
              <a:spcAft>
                <a:spcPts val="800"/>
              </a:spcAft>
            </a:pPr>
            <a:r>
              <a:rPr lang="it-IT" sz="4600" dirty="0">
                <a:effectLst/>
                <a:ea typeface="Calibri" panose="020F0502020204030204" pitchFamily="34" charset="0"/>
                <a:cs typeface="Times New Roman" panose="02020603050405020304" pitchFamily="18" charset="0"/>
              </a:rPr>
              <a:t>La sezione Attività chiave includerà un elenco di tutte le attività che devono essere completate per far funzionare il vostro modello di business per piccoli agricoltori.</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Quali attività sono necessarie per sostenere la vostra proposta di valore?  Ad esempio, se volete produrre e vendere prodotti biologici, oltre al vostro calendario di coltivazione e ai vostri acquisti, dovreste includere il processo per ottenere la certificazione biologica.</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Quali attività sono necessarie per sostenere le relazioni con i vostri consumatori?</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Quali attività sono necessarie per sostenere le vostre fonti di reddito?</a:t>
            </a: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850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holding a plant">
            <a:extLst>
              <a:ext uri="{FF2B5EF4-FFF2-40B4-BE49-F238E27FC236}">
                <a16:creationId xmlns:a16="http://schemas.microsoft.com/office/drawing/2014/main" id="{6D7CB8DC-82BE-3CC6-F281-0B2F4119E67F}"/>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14630" r="14630"/>
          <a:stretch>
            <a:fillRect/>
          </a:stretch>
        </p:blipFill>
        <p:spPr/>
      </p:pic>
      <p:sp>
        <p:nvSpPr>
          <p:cNvPr id="3" name="Text Placeholder 2">
            <a:extLst>
              <a:ext uri="{FF2B5EF4-FFF2-40B4-BE49-F238E27FC236}">
                <a16:creationId xmlns:a16="http://schemas.microsoft.com/office/drawing/2014/main" id="{2442AF4D-30E7-CCA8-BAAD-7EFFD501DB95}"/>
              </a:ext>
            </a:extLst>
          </p:cNvPr>
          <p:cNvSpPr>
            <a:spLocks noGrp="1"/>
          </p:cNvSpPr>
          <p:nvPr>
            <p:ph type="body" sz="quarter" idx="16"/>
          </p:nvPr>
        </p:nvSpPr>
        <p:spPr>
          <a:xfrm>
            <a:off x="215661" y="1946572"/>
            <a:ext cx="6840748" cy="4038015"/>
          </a:xfrm>
        </p:spPr>
        <p:txBody>
          <a:bodyPr/>
          <a:lstStyle/>
          <a:p>
            <a:r>
              <a:rPr lang="it-IT" dirty="0"/>
              <a:t>Circa due terzi di tutte le aziende agricole in Europa sono piccoli proprietari. I piccoli agricoltori vendono il loro cibo a livello locale, riducendo l'impronta di carbonio degli alimenti. Inoltre, coltivano una varietà di colture, aumentando la diversità alimentare e la biodiversità.</a:t>
            </a:r>
          </a:p>
          <a:p>
            <a:r>
              <a:rPr lang="it-IT" dirty="0"/>
              <a:t>Sebbene le piccole aziende agricole producano l'80% dell'offerta alimentare mondiale, occupano solo il 12% circa della terra coltivabile.  </a:t>
            </a:r>
          </a:p>
          <a:p>
            <a:r>
              <a:rPr lang="it-IT" dirty="0"/>
              <a:t>È importante notare che in genere esiste un rapporto rispettoso tra l'agricoltore e la terra, favorito dall'uso di conoscenze e tecniche agricole locali/tradizionali per le colture e l'allevamento.</a:t>
            </a:r>
          </a:p>
          <a:p>
            <a:endParaRPr lang="en-IE" dirty="0"/>
          </a:p>
        </p:txBody>
      </p:sp>
      <p:sp>
        <p:nvSpPr>
          <p:cNvPr id="4" name="Text Placeholder 3">
            <a:extLst>
              <a:ext uri="{FF2B5EF4-FFF2-40B4-BE49-F238E27FC236}">
                <a16:creationId xmlns:a16="http://schemas.microsoft.com/office/drawing/2014/main" id="{35876E35-967F-6800-44FB-277C44AB4119}"/>
              </a:ext>
            </a:extLst>
          </p:cNvPr>
          <p:cNvSpPr>
            <a:spLocks noGrp="1"/>
          </p:cNvSpPr>
          <p:nvPr>
            <p:ph type="body" sz="quarter" idx="18"/>
          </p:nvPr>
        </p:nvSpPr>
        <p:spPr/>
        <p:txBody>
          <a:bodyPr anchor="ctr"/>
          <a:lstStyle/>
          <a:p>
            <a:r>
              <a:rPr lang="en-IE" dirty="0" err="1"/>
              <a:t>L’importanza</a:t>
            </a:r>
            <a:r>
              <a:rPr lang="en-IE" dirty="0"/>
              <a:t> </a:t>
            </a:r>
            <a:r>
              <a:rPr lang="en-IE" dirty="0" err="1"/>
              <a:t>dei</a:t>
            </a:r>
            <a:r>
              <a:rPr lang="en-IE" dirty="0"/>
              <a:t> </a:t>
            </a:r>
            <a:r>
              <a:rPr lang="en-IE" dirty="0" err="1"/>
              <a:t>piccoli</a:t>
            </a:r>
            <a:r>
              <a:rPr lang="en-IE" dirty="0"/>
              <a:t> </a:t>
            </a:r>
            <a:r>
              <a:rPr lang="en-IE" dirty="0" err="1"/>
              <a:t>proprietari</a:t>
            </a:r>
            <a:r>
              <a:rPr lang="en-IE" dirty="0"/>
              <a:t> </a:t>
            </a:r>
          </a:p>
        </p:txBody>
      </p:sp>
    </p:spTree>
    <p:extLst>
      <p:ext uri="{BB962C8B-B14F-4D97-AF65-F5344CB8AC3E}">
        <p14:creationId xmlns:p14="http://schemas.microsoft.com/office/powerpoint/2010/main" val="2982655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373622" y="433000"/>
            <a:ext cx="8536462" cy="5393641"/>
          </a:xfrm>
        </p:spPr>
        <p:txBody>
          <a:bodyPr>
            <a:normAutofit fontScale="47500" lnSpcReduction="20000"/>
          </a:bodyPr>
          <a:lstStyle/>
          <a:p>
            <a:pPr marL="0" indent="0">
              <a:lnSpc>
                <a:spcPct val="107000"/>
              </a:lnSpc>
              <a:spcAft>
                <a:spcPts val="800"/>
              </a:spcAft>
            </a:pP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60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60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60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60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pPr>
            <a:r>
              <a:rPr lang="en-IE" sz="5100" b="1" dirty="0">
                <a:solidFill>
                  <a:srgbClr val="6D6A3A"/>
                </a:solidFill>
                <a:latin typeface="Segoe UI" panose="020B0502040204020203" pitchFamily="34" charset="0"/>
                <a:ea typeface="Times New Roman" panose="02020603050405020304" pitchFamily="18" charset="0"/>
              </a:rPr>
              <a:t>3. RISORSE CHIAVE</a:t>
            </a:r>
          </a:p>
          <a:p>
            <a:pPr marL="0" indent="0">
              <a:lnSpc>
                <a:spcPct val="107000"/>
              </a:lnSpc>
              <a:spcAft>
                <a:spcPts val="800"/>
              </a:spcAft>
            </a:pPr>
            <a:r>
              <a:rPr lang="it-IT" sz="4600" dirty="0">
                <a:effectLst/>
                <a:ea typeface="Calibri" panose="020F0502020204030204" pitchFamily="34" charset="0"/>
                <a:cs typeface="Times New Roman" panose="02020603050405020304" pitchFamily="18" charset="0"/>
              </a:rPr>
              <a:t>La sezione Risorse chiave deve concentrarsi su quali tipi di attrezzature, manodopera e fondi sono necessari per il successo dell'attività.</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Quali attrezzature sono necessarie per avviare questa piccola azienda agricola?</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Di che tipo di manodopera ha bisogno questa piccola azienda agricola? Da soli?  Con altri?</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Di quanti fondi avrò bisogno per avviare questa piccola azienda agricola?</a:t>
            </a:r>
          </a:p>
          <a:p>
            <a:pPr marL="0" indent="0">
              <a:lnSpc>
                <a:spcPct val="107000"/>
              </a:lnSpc>
              <a:spcAft>
                <a:spcPts val="800"/>
              </a:spcAft>
            </a:pPr>
            <a:r>
              <a:rPr lang="en-GB" sz="4600" dirty="0">
                <a:effectLst/>
                <a:ea typeface="Calibri" panose="020F0502020204030204" pitchFamily="34" charset="0"/>
                <a:cs typeface="Times New Roman" panose="02020603050405020304" pitchFamily="18" charset="0"/>
              </a:rPr>
              <a:t> </a:t>
            </a: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C6C331F-30E5-71B9-589D-4DFBD77D0899}"/>
              </a:ext>
            </a:extLst>
          </p:cNvPr>
          <p:cNvPicPr>
            <a:picLocks noChangeAspect="1"/>
          </p:cNvPicPr>
          <p:nvPr/>
        </p:nvPicPr>
        <p:blipFill>
          <a:blip r:embed="rId2"/>
          <a:stretch>
            <a:fillRect/>
          </a:stretch>
        </p:blipFill>
        <p:spPr>
          <a:xfrm>
            <a:off x="8637605" y="990570"/>
            <a:ext cx="3301470" cy="5244977"/>
          </a:xfrm>
          <a:prstGeom prst="rect">
            <a:avLst/>
          </a:prstGeom>
        </p:spPr>
      </p:pic>
    </p:spTree>
    <p:extLst>
      <p:ext uri="{BB962C8B-B14F-4D97-AF65-F5344CB8AC3E}">
        <p14:creationId xmlns:p14="http://schemas.microsoft.com/office/powerpoint/2010/main" val="2863494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178464"/>
            <a:ext cx="11238156" cy="5393641"/>
          </a:xfrm>
        </p:spPr>
        <p:txBody>
          <a:bodyPr>
            <a:normAutofit fontScale="55000" lnSpcReduction="20000"/>
          </a:bodyPr>
          <a:lstStyle/>
          <a:p>
            <a:pPr marL="0" indent="0">
              <a:lnSpc>
                <a:spcPct val="107000"/>
              </a:lnSpc>
              <a:spcAft>
                <a:spcPts val="800"/>
              </a:spcAft>
            </a:pPr>
            <a:r>
              <a:rPr lang="en-IE" sz="54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54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54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54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54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54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pPr>
            <a:r>
              <a:rPr lang="en-IE" sz="4400" b="1" dirty="0">
                <a:solidFill>
                  <a:srgbClr val="6D6A3A"/>
                </a:solidFill>
                <a:latin typeface="Segoe UI" panose="020B0502040204020203" pitchFamily="34" charset="0"/>
                <a:ea typeface="Times New Roman" panose="02020603050405020304" pitchFamily="18" charset="0"/>
              </a:rPr>
              <a:t>4. PROPOSTA DI VALORE</a:t>
            </a:r>
          </a:p>
          <a:p>
            <a:pPr marL="0" indent="0">
              <a:lnSpc>
                <a:spcPct val="107000"/>
              </a:lnSpc>
              <a:spcAft>
                <a:spcPts val="800"/>
              </a:spcAft>
            </a:pPr>
            <a:r>
              <a:rPr lang="en-GB" sz="4600" dirty="0">
                <a:effectLst/>
                <a:ea typeface="Calibri" panose="020F0502020204030204" pitchFamily="34" charset="0"/>
                <a:cs typeface="Times New Roman" panose="02020603050405020304" pitchFamily="18" charset="0"/>
              </a:rPr>
              <a:t> </a:t>
            </a:r>
            <a:r>
              <a:rPr lang="it-IT" sz="4600" dirty="0">
                <a:effectLst/>
                <a:ea typeface="Calibri" panose="020F0502020204030204" pitchFamily="34" charset="0"/>
                <a:cs typeface="Times New Roman" panose="02020603050405020304" pitchFamily="18" charset="0"/>
              </a:rPr>
              <a:t>La sezione Proposta di valore descrive in dettaglio ciò che la vostra base di clienti riceverà in cambio del loro denaro e del loro tempo.</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Cosa rende unico il vostro prodotto o la vostra offerta?</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Quale valore apporta rispetto ad altre piccole aziende simili?</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Quali sono i diversi vantaggi che la vostra azienda agricola offre ai clienti?</a:t>
            </a:r>
          </a:p>
          <a:p>
            <a:pPr marL="685800" indent="-685800">
              <a:lnSpc>
                <a:spcPct val="107000"/>
              </a:lnSpc>
              <a:spcAft>
                <a:spcPts val="800"/>
              </a:spcAft>
              <a:buFont typeface="Arial" panose="020B0604020202020204" pitchFamily="34" charset="0"/>
              <a:buChar char="•"/>
            </a:pPr>
            <a:r>
              <a:rPr lang="it-IT" sz="4600" dirty="0">
                <a:effectLst/>
                <a:ea typeface="Calibri" panose="020F0502020204030204" pitchFamily="34" charset="0"/>
                <a:cs typeface="Times New Roman" panose="02020603050405020304" pitchFamily="18" charset="0"/>
              </a:rPr>
              <a:t>In che modo sarete in grado di differenziarvi da altri marchi o prodotti presenti sul mercato?</a:t>
            </a: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4043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304800" y="311815"/>
            <a:ext cx="11637484" cy="5003136"/>
          </a:xfrm>
        </p:spPr>
        <p:txBody>
          <a:bodyPr>
            <a:normAutofit fontScale="92500" lnSpcReduction="20000"/>
          </a:bodyPr>
          <a:lstStyle/>
          <a:p>
            <a:pPr marL="0" indent="0">
              <a:lnSpc>
                <a:spcPct val="107000"/>
              </a:lnSpc>
              <a:spcAft>
                <a:spcPts val="800"/>
              </a:spcAft>
            </a:pPr>
            <a:r>
              <a:rPr lang="en-IE" sz="38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38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38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38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38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38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pPr>
            <a:r>
              <a:rPr lang="en-IE" sz="2600" b="1" dirty="0">
                <a:solidFill>
                  <a:srgbClr val="6D6A3A"/>
                </a:solidFill>
                <a:latin typeface="Calibri" panose="020F0502020204030204" pitchFamily="34" charset="0"/>
                <a:ea typeface="Times New Roman" panose="02020603050405020304" pitchFamily="18" charset="0"/>
                <a:cs typeface="Calibri" panose="020F0502020204030204" pitchFamily="34" charset="0"/>
              </a:rPr>
              <a:t>5. RELAZIONE CON I CONSUMATORI </a:t>
            </a:r>
          </a:p>
          <a:p>
            <a:pPr marL="0" indent="0">
              <a:lnSpc>
                <a:spcPct val="107000"/>
              </a:lnSpc>
              <a:spcAft>
                <a:spcPts val="800"/>
              </a:spcAft>
            </a:pPr>
            <a:r>
              <a:rPr lang="en-GB" sz="4600" dirty="0">
                <a:effectLst/>
                <a:ea typeface="Calibri" panose="020F0502020204030204" pitchFamily="34" charset="0"/>
                <a:cs typeface="Times New Roman" panose="02020603050405020304" pitchFamily="18" charset="0"/>
              </a:rPr>
              <a:t> </a:t>
            </a:r>
            <a:r>
              <a:rPr lang="en-GB" sz="2800" dirty="0">
                <a:effectLst/>
                <a:ea typeface="Calibri" panose="020F0502020204030204" pitchFamily="34" charset="0"/>
                <a:cs typeface="Times New Roman" panose="02020603050405020304" pitchFamily="18" charset="0"/>
              </a:rPr>
              <a:t>The Customer Relationships section should include all of the ways that you plan on communicating with your consumers, including social media to help promote your offering</a:t>
            </a:r>
          </a:p>
          <a:p>
            <a:pPr marL="0" indent="0">
              <a:lnSpc>
                <a:spcPct val="107000"/>
              </a:lnSpc>
              <a:spcAft>
                <a:spcPts val="800"/>
              </a:spcAft>
            </a:pPr>
            <a:r>
              <a:rPr lang="en-GB" sz="2800" dirty="0">
                <a:effectLst/>
                <a:ea typeface="Calibri" panose="020F0502020204030204" pitchFamily="34" charset="0"/>
                <a:cs typeface="Times New Roman" panose="02020603050405020304" pitchFamily="18" charset="0"/>
              </a:rPr>
              <a:t>•	How will you communicate with consumers throughout the buyer’s journey?</a:t>
            </a:r>
          </a:p>
          <a:p>
            <a:pPr marL="0" indent="0">
              <a:lnSpc>
                <a:spcPct val="107000"/>
              </a:lnSpc>
              <a:spcAft>
                <a:spcPts val="800"/>
              </a:spcAft>
            </a:pPr>
            <a:r>
              <a:rPr lang="en-GB" sz="2800" dirty="0">
                <a:effectLst/>
                <a:ea typeface="Calibri" panose="020F0502020204030204" pitchFamily="34" charset="0"/>
                <a:cs typeface="Times New Roman" panose="02020603050405020304" pitchFamily="18" charset="0"/>
              </a:rPr>
              <a:t>•	What is the best way to market your smallholder business?</a:t>
            </a:r>
          </a:p>
          <a:p>
            <a:pPr marL="0" indent="0">
              <a:lnSpc>
                <a:spcPct val="107000"/>
              </a:lnSpc>
              <a:spcAft>
                <a:spcPts val="800"/>
              </a:spcAft>
            </a:pPr>
            <a:r>
              <a:rPr lang="en-GB" sz="2800" dirty="0">
                <a:effectLst/>
                <a:ea typeface="Calibri" panose="020F0502020204030204" pitchFamily="34" charset="0"/>
                <a:cs typeface="Times New Roman" panose="02020603050405020304" pitchFamily="18" charset="0"/>
              </a:rPr>
              <a:t>•	Which social media platforms do you use?</a:t>
            </a: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6414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311814"/>
            <a:ext cx="11238156" cy="5393641"/>
          </a:xfrm>
        </p:spPr>
        <p:txBody>
          <a:bodyPr>
            <a:normAutofit/>
          </a:bodyPr>
          <a:lstStyle/>
          <a:p>
            <a:pPr marL="0" indent="0">
              <a:lnSpc>
                <a:spcPct val="107000"/>
              </a:lnSpc>
              <a:spcAft>
                <a:spcPts val="800"/>
              </a:spcAft>
            </a:pP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32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32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32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pPr>
            <a:r>
              <a:rPr lang="en-IE" b="1" dirty="0">
                <a:solidFill>
                  <a:srgbClr val="6D6A3A"/>
                </a:solidFill>
                <a:ea typeface="Times New Roman" panose="02020603050405020304" pitchFamily="18" charset="0"/>
              </a:rPr>
              <a:t>6. CANALI DI DISTRIBUZIONE </a:t>
            </a:r>
          </a:p>
          <a:p>
            <a:pPr>
              <a:lnSpc>
                <a:spcPct val="107000"/>
              </a:lnSpc>
              <a:spcAft>
                <a:spcPts val="800"/>
              </a:spcAft>
            </a:pPr>
            <a:r>
              <a:rPr lang="it-IT" dirty="0">
                <a:effectLst/>
                <a:ea typeface="Times New Roman" panose="02020603050405020304" pitchFamily="18" charset="0"/>
                <a:cs typeface="Times New Roman" panose="02020603050405020304" pitchFamily="18" charset="0"/>
              </a:rPr>
              <a:t>La sezione Canali di distribuzione riguarda le modalità di vendita del prodotto.</a:t>
            </a:r>
          </a:p>
          <a:p>
            <a:pPr marL="342900" lvl="0" indent="-342900" fontAlgn="base">
              <a:lnSpc>
                <a:spcPct val="107000"/>
              </a:lnSpc>
              <a:spcAft>
                <a:spcPts val="800"/>
              </a:spcAft>
              <a:buSzPts val="1000"/>
              <a:buFont typeface="Symbol" panose="05050102010706020507" pitchFamily="18" charset="2"/>
              <a:buChar char=""/>
              <a:tabLst>
                <a:tab pos="457200" algn="l"/>
              </a:tabLst>
            </a:pPr>
            <a:r>
              <a:rPr lang="it-IT" dirty="0">
                <a:effectLst/>
                <a:ea typeface="Times New Roman" panose="02020603050405020304" pitchFamily="18" charset="0"/>
                <a:cs typeface="Times New Roman" panose="02020603050405020304" pitchFamily="18" charset="0"/>
              </a:rPr>
              <a:t>Quali sono i canali di vendita migliori per raggiungere il pubblico target?</a:t>
            </a:r>
          </a:p>
          <a:p>
            <a:pPr marL="342900" lvl="0" indent="-342900" fontAlgn="base">
              <a:lnSpc>
                <a:spcPct val="107000"/>
              </a:lnSpc>
              <a:spcAft>
                <a:spcPts val="800"/>
              </a:spcAft>
              <a:buSzPts val="1000"/>
              <a:buFont typeface="Symbol" panose="05050102010706020507" pitchFamily="18" charset="2"/>
              <a:buChar char=""/>
              <a:tabLst>
                <a:tab pos="457200" algn="l"/>
              </a:tabLst>
            </a:pPr>
            <a:r>
              <a:rPr lang="it-IT" dirty="0">
                <a:effectLst/>
                <a:ea typeface="Times New Roman" panose="02020603050405020304" pitchFamily="18" charset="0"/>
                <a:cs typeface="Times New Roman" panose="02020603050405020304" pitchFamily="18" charset="0"/>
              </a:rPr>
              <a:t>Come sono integrati questi canali?</a:t>
            </a:r>
          </a:p>
          <a:p>
            <a:pPr marL="342900" lvl="0" indent="-342900" fontAlgn="base">
              <a:lnSpc>
                <a:spcPct val="107000"/>
              </a:lnSpc>
              <a:spcAft>
                <a:spcPts val="800"/>
              </a:spcAft>
              <a:buSzPts val="1000"/>
              <a:buFont typeface="Symbol" panose="05050102010706020507" pitchFamily="18" charset="2"/>
              <a:buChar char=""/>
              <a:tabLst>
                <a:tab pos="457200" algn="l"/>
              </a:tabLst>
            </a:pPr>
            <a:r>
              <a:rPr lang="it-IT" dirty="0">
                <a:effectLst/>
                <a:ea typeface="Times New Roman" panose="02020603050405020304" pitchFamily="18" charset="0"/>
                <a:cs typeface="Times New Roman" panose="02020603050405020304" pitchFamily="18" charset="0"/>
              </a:rPr>
              <a:t>Quali sono i canali più performanti?</a:t>
            </a:r>
          </a:p>
          <a:p>
            <a:pPr marL="342900" lvl="0" indent="-342900" fontAlgn="base">
              <a:lnSpc>
                <a:spcPct val="107000"/>
              </a:lnSpc>
              <a:spcAft>
                <a:spcPts val="800"/>
              </a:spcAft>
              <a:buSzPts val="1000"/>
              <a:buFont typeface="Symbol" panose="05050102010706020507" pitchFamily="18" charset="2"/>
              <a:buChar char=""/>
              <a:tabLst>
                <a:tab pos="457200" algn="l"/>
              </a:tabLst>
            </a:pPr>
            <a:r>
              <a:rPr lang="it-IT" dirty="0">
                <a:effectLst/>
                <a:ea typeface="Times New Roman" panose="02020603050405020304" pitchFamily="18" charset="0"/>
                <a:cs typeface="Times New Roman" panose="02020603050405020304" pitchFamily="18" charset="0"/>
              </a:rPr>
              <a:t>Quali sono i canali più convenienti?</a:t>
            </a:r>
            <a:endParaRPr lang="en-IE"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747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311814"/>
            <a:ext cx="11238156" cy="5393641"/>
          </a:xfrm>
        </p:spPr>
        <p:txBody>
          <a:bodyPr>
            <a:normAutofit/>
          </a:bodyPr>
          <a:lstStyle/>
          <a:p>
            <a:pPr marL="0" indent="0">
              <a:lnSpc>
                <a:spcPct val="107000"/>
              </a:lnSpc>
              <a:spcAft>
                <a:spcPts val="800"/>
              </a:spcAft>
            </a:pP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32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32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32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pPr>
            <a:r>
              <a:rPr lang="en-IE" sz="2900" b="1" dirty="0">
                <a:solidFill>
                  <a:srgbClr val="6D6A3A"/>
                </a:solidFill>
                <a:ea typeface="Times New Roman" panose="02020603050405020304" pitchFamily="18" charset="0"/>
              </a:rPr>
              <a:t>7. POTENZIALI CONSUMATORI</a:t>
            </a:r>
          </a:p>
          <a:p>
            <a:pPr>
              <a:lnSpc>
                <a:spcPct val="107000"/>
              </a:lnSpc>
              <a:spcAft>
                <a:spcPts val="800"/>
              </a:spcAft>
            </a:pPr>
            <a:r>
              <a:rPr lang="it-IT" sz="2200" dirty="0">
                <a:effectLst/>
                <a:latin typeface="Segoe UI" panose="020B0502040204020203" pitchFamily="34" charset="0"/>
                <a:ea typeface="Times New Roman" panose="02020603050405020304" pitchFamily="18" charset="0"/>
                <a:cs typeface="Times New Roman" panose="02020603050405020304" pitchFamily="18" charset="0"/>
              </a:rPr>
              <a:t>Questa sezione comprende un elenco di tutti i potenziali clienti del vostro gruppo target.</a:t>
            </a:r>
          </a:p>
          <a:p>
            <a:pPr marL="342900" lvl="0" indent="-342900" fontAlgn="base">
              <a:lnSpc>
                <a:spcPct val="107000"/>
              </a:lnSpc>
              <a:spcAft>
                <a:spcPts val="800"/>
              </a:spcAft>
              <a:buSzPts val="1000"/>
              <a:buFont typeface="Symbol" panose="05050102010706020507" pitchFamily="18" charset="2"/>
              <a:buChar char=""/>
              <a:tabLst>
                <a:tab pos="457200" algn="l"/>
              </a:tabLst>
            </a:pPr>
            <a:r>
              <a:rPr lang="it-IT" sz="2200" dirty="0">
                <a:effectLst/>
                <a:latin typeface="Segoe UI" panose="020B0502040204020203" pitchFamily="34" charset="0"/>
                <a:ea typeface="Times New Roman" panose="02020603050405020304" pitchFamily="18" charset="0"/>
                <a:cs typeface="Times New Roman" panose="02020603050405020304" pitchFamily="18" charset="0"/>
              </a:rPr>
              <a:t>Come si identificano i segmenti di clienti?</a:t>
            </a:r>
          </a:p>
          <a:p>
            <a:pPr marL="342900" lvl="0" indent="-342900" fontAlgn="base">
              <a:lnSpc>
                <a:spcPct val="107000"/>
              </a:lnSpc>
              <a:spcAft>
                <a:spcPts val="800"/>
              </a:spcAft>
              <a:buSzPts val="1000"/>
              <a:buFont typeface="Symbol" panose="05050102010706020507" pitchFamily="18" charset="2"/>
              <a:buChar char=""/>
              <a:tabLst>
                <a:tab pos="457200" algn="l"/>
              </a:tabLst>
            </a:pPr>
            <a:r>
              <a:rPr lang="it-IT" sz="2200" dirty="0">
                <a:effectLst/>
                <a:latin typeface="Segoe UI" panose="020B0502040204020203" pitchFamily="34" charset="0"/>
                <a:ea typeface="Times New Roman" panose="02020603050405020304" pitchFamily="18" charset="0"/>
                <a:cs typeface="Times New Roman" panose="02020603050405020304" pitchFamily="18" charset="0"/>
              </a:rPr>
              <a:t>Quali sono i loro dati demografici?</a:t>
            </a:r>
          </a:p>
          <a:p>
            <a:pPr marL="342900" lvl="0" indent="-342900" fontAlgn="base">
              <a:lnSpc>
                <a:spcPct val="107000"/>
              </a:lnSpc>
              <a:spcAft>
                <a:spcPts val="800"/>
              </a:spcAft>
              <a:buSzPts val="1000"/>
              <a:buFont typeface="Symbol" panose="05050102010706020507" pitchFamily="18" charset="2"/>
              <a:buChar char=""/>
              <a:tabLst>
                <a:tab pos="457200" algn="l"/>
              </a:tabLst>
            </a:pPr>
            <a:r>
              <a:rPr lang="it-IT" sz="2200" dirty="0">
                <a:effectLst/>
                <a:latin typeface="Segoe UI" panose="020B0502040204020203" pitchFamily="34" charset="0"/>
                <a:ea typeface="Times New Roman" panose="02020603050405020304" pitchFamily="18" charset="0"/>
                <a:cs typeface="Times New Roman" panose="02020603050405020304" pitchFamily="18" charset="0"/>
              </a:rPr>
              <a:t>In quali aree geografiche verrà offerto questo prodotto per piccoli agricoltori?</a:t>
            </a:r>
          </a:p>
          <a:p>
            <a:pPr marL="342900" lvl="0" indent="-342900" fontAlgn="base">
              <a:lnSpc>
                <a:spcPct val="107000"/>
              </a:lnSpc>
              <a:spcAft>
                <a:spcPts val="800"/>
              </a:spcAft>
              <a:buSzPts val="1000"/>
              <a:buFont typeface="Symbol" panose="05050102010706020507" pitchFamily="18" charset="2"/>
              <a:buChar char=""/>
              <a:tabLst>
                <a:tab pos="457200" algn="l"/>
              </a:tabLst>
            </a:pPr>
            <a:r>
              <a:rPr lang="it-IT" sz="2200" dirty="0">
                <a:effectLst/>
                <a:latin typeface="Segoe UI" panose="020B0502040204020203" pitchFamily="34" charset="0"/>
                <a:ea typeface="Times New Roman" panose="02020603050405020304" pitchFamily="18" charset="0"/>
                <a:cs typeface="Times New Roman" panose="02020603050405020304" pitchFamily="18" charset="0"/>
              </a:rPr>
              <a:t>Perché questi gruppi particolari dovrebbero acquistare da me piuttosto che da altri che vendono prodotti simili ai miei?</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6950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311814"/>
            <a:ext cx="11238156" cy="5955636"/>
          </a:xfrm>
        </p:spPr>
        <p:txBody>
          <a:bodyPr>
            <a:normAutofit fontScale="92500"/>
          </a:bodyPr>
          <a:lstStyle/>
          <a:p>
            <a:pPr marL="0" indent="0">
              <a:lnSpc>
                <a:spcPct val="107000"/>
              </a:lnSpc>
              <a:spcAft>
                <a:spcPts val="800"/>
              </a:spcAft>
            </a:pP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32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32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32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514350" indent="-514350">
              <a:lnSpc>
                <a:spcPct val="107000"/>
              </a:lnSpc>
              <a:spcAft>
                <a:spcPts val="800"/>
              </a:spcAft>
              <a:buAutoNum type="arabicPlain" startAt="8"/>
            </a:pPr>
            <a:r>
              <a:rPr lang="en-IE" sz="2900" b="1" dirty="0">
                <a:solidFill>
                  <a:srgbClr val="6D6A3A"/>
                </a:solidFill>
                <a:ea typeface="Times New Roman" panose="02020603050405020304" pitchFamily="18" charset="0"/>
              </a:rPr>
              <a:t>STRUTTURA DEI COSTI  </a:t>
            </a:r>
          </a:p>
          <a:p>
            <a:pPr marL="0" indent="0">
              <a:lnSpc>
                <a:spcPct val="107000"/>
              </a:lnSpc>
              <a:spcAft>
                <a:spcPts val="800"/>
              </a:spcAft>
            </a:pPr>
            <a:r>
              <a:rPr lang="it-IT" sz="2200" dirty="0">
                <a:effectLst/>
                <a:ea typeface="Times New Roman" panose="02020603050405020304" pitchFamily="18" charset="0"/>
                <a:cs typeface="Times New Roman" panose="02020603050405020304" pitchFamily="18" charset="0"/>
              </a:rPr>
              <a:t>La sezione Struttura dei costi è un elenco di tutto ciò che dovrete investire per gestire con successo la vostra piccola azienda agricola.</a:t>
            </a:r>
          </a:p>
          <a:p>
            <a:pPr marL="1524000">
              <a:lnSpc>
                <a:spcPct val="107000"/>
              </a:lnSpc>
              <a:spcAft>
                <a:spcPts val="800"/>
              </a:spcAft>
            </a:pPr>
            <a:r>
              <a:rPr lang="it-IT" sz="2200" dirty="0">
                <a:effectLst/>
                <a:ea typeface="Times New Roman" panose="02020603050405020304" pitchFamily="18" charset="0"/>
                <a:cs typeface="Times New Roman" panose="02020603050405020304" pitchFamily="18" charset="0"/>
              </a:rPr>
              <a:t>Quali sono i diversi costi associati all'avvio e alla gestione di questa attività?</a:t>
            </a:r>
          </a:p>
          <a:p>
            <a:pPr marL="1524000">
              <a:lnSpc>
                <a:spcPct val="107000"/>
              </a:lnSpc>
              <a:spcAft>
                <a:spcPts val="800"/>
              </a:spcAft>
            </a:pPr>
            <a:r>
              <a:rPr lang="it-IT" sz="2200" dirty="0">
                <a:effectLst/>
                <a:ea typeface="Times New Roman" panose="02020603050405020304" pitchFamily="18" charset="0"/>
                <a:cs typeface="Times New Roman" panose="02020603050405020304" pitchFamily="18" charset="0"/>
              </a:rPr>
              <a:t>Di quanto denaro ho bisogno in anticipo?</a:t>
            </a:r>
          </a:p>
          <a:p>
            <a:pPr marL="1524000">
              <a:lnSpc>
                <a:spcPct val="107000"/>
              </a:lnSpc>
              <a:spcAft>
                <a:spcPts val="800"/>
              </a:spcAft>
            </a:pPr>
            <a:r>
              <a:rPr lang="it-IT" sz="2200" dirty="0">
                <a:effectLst/>
                <a:ea typeface="Times New Roman" panose="02020603050405020304" pitchFamily="18" charset="0"/>
                <a:cs typeface="Times New Roman" panose="02020603050405020304" pitchFamily="18" charset="0"/>
              </a:rPr>
              <a:t>Quali risorse sono in grado di procurarmi da solo senza dover sostenere spese aggiuntive?</a:t>
            </a:r>
          </a:p>
          <a:p>
            <a:pPr marL="1524000">
              <a:lnSpc>
                <a:spcPct val="107000"/>
              </a:lnSpc>
              <a:spcAft>
                <a:spcPts val="800"/>
              </a:spcAft>
            </a:pPr>
            <a:r>
              <a:rPr lang="it-IT" sz="2200" dirty="0">
                <a:effectLst/>
                <a:ea typeface="Times New Roman" panose="02020603050405020304" pitchFamily="18" charset="0"/>
                <a:cs typeface="Times New Roman" panose="02020603050405020304" pitchFamily="18" charset="0"/>
              </a:rPr>
              <a:t>   Ad esempio, se si sta creando un'attività che venderà online, è importante includere i costi di hosting o di progettazione del sito web. Se la vostra startup richiede prodotti fisici, dovrete includere i costi dei materiali e della manodopera in questa sezione del documento.</a:t>
            </a:r>
            <a:br>
              <a:rPr lang="en-IE" sz="1800" dirty="0">
                <a:effectLst/>
                <a:ea typeface="Times New Roman" panose="02020603050405020304" pitchFamily="18" charset="0"/>
                <a:cs typeface="Times New Roman" panose="02020603050405020304" pitchFamily="18" charset="0"/>
              </a:rPr>
            </a:br>
            <a:r>
              <a:rPr lang="en-IE" sz="1800" dirty="0">
                <a:effectLst/>
                <a:ea typeface="Times New Roman" panose="02020603050405020304" pitchFamily="18" charset="0"/>
                <a:cs typeface="Times New Roman" panose="02020603050405020304" pitchFamily="18" charset="0"/>
              </a:rPr>
              <a:t> </a:t>
            </a:r>
            <a:endParaRPr lang="en-IE" sz="18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8895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704128" y="311814"/>
            <a:ext cx="11238156" cy="5955636"/>
          </a:xfrm>
        </p:spPr>
        <p:txBody>
          <a:bodyPr>
            <a:normAutofit/>
          </a:bodyPr>
          <a:lstStyle/>
          <a:p>
            <a:pPr marL="0" indent="0">
              <a:lnSpc>
                <a:spcPct val="107000"/>
              </a:lnSpc>
              <a:spcAft>
                <a:spcPts val="800"/>
              </a:spcAft>
            </a:pP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Come </a:t>
            </a:r>
            <a:r>
              <a:rPr lang="en-IE" sz="32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creare</a:t>
            </a: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un Business Model Canvas per il </a:t>
            </a:r>
            <a:r>
              <a:rPr lang="en-IE" sz="3200" b="1" dirty="0" err="1">
                <a:solidFill>
                  <a:srgbClr val="A23B23"/>
                </a:solidFill>
                <a:latin typeface="Segoe UI" panose="020B0502040204020203" pitchFamily="34" charset="0"/>
                <a:ea typeface="Times New Roman" panose="02020603050405020304" pitchFamily="18" charset="0"/>
                <a:cs typeface="Times New Roman" panose="02020603050405020304" pitchFamily="18" charset="0"/>
              </a:rPr>
              <a:t>tuo</a:t>
            </a:r>
            <a:r>
              <a:rPr lang="en-IE" sz="3200" b="1" dirty="0">
                <a:solidFill>
                  <a:srgbClr val="A23B23"/>
                </a:solidFill>
                <a:latin typeface="Segoe UI" panose="020B0502040204020203" pitchFamily="34" charset="0"/>
                <a:ea typeface="Times New Roman" panose="02020603050405020304" pitchFamily="18" charset="0"/>
                <a:cs typeface="Times New Roman" panose="02020603050405020304" pitchFamily="18" charset="0"/>
              </a:rPr>
              <a:t> business</a:t>
            </a:r>
            <a:endParaRPr lang="en-IE" sz="32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pPr>
            <a:r>
              <a:rPr lang="en-IE" sz="2900" b="1" dirty="0">
                <a:solidFill>
                  <a:srgbClr val="6D6A3A"/>
                </a:solidFill>
                <a:ea typeface="Times New Roman" panose="02020603050405020304" pitchFamily="18" charset="0"/>
              </a:rPr>
              <a:t>9 REVENUE STREAMS </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The Revenue Streams section is a list of all the ways that you plan on making money from your smallholder business. </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	What are my different streams of revenue?</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	How much money can I make from each one?</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	Which resources am I able to provide without having any additional costs or expenses attached to them,?</a:t>
            </a:r>
          </a:p>
          <a:p>
            <a:pPr marL="0" indent="0">
              <a:lnSpc>
                <a:spcPct val="107000"/>
              </a:lnSpc>
              <a:spcAft>
                <a:spcPts val="800"/>
              </a:spcAft>
            </a:pPr>
            <a:r>
              <a:rPr lang="en-GB" sz="1800" dirty="0">
                <a:effectLst/>
                <a:ea typeface="Times New Roman" panose="02020603050405020304" pitchFamily="18" charset="0"/>
                <a:cs typeface="Times New Roman" panose="02020603050405020304" pitchFamily="18" charset="0"/>
              </a:rPr>
              <a:t>For example, if you’re selling a product then your revenue stream would be the price of each unit sold,  then it’s important to list all potential clients here so that you are clear exactly will be paying for this and how much money they will potentially provide.</a:t>
            </a:r>
          </a:p>
          <a:p>
            <a:pPr marL="0" indent="0">
              <a:lnSpc>
                <a:spcPct val="107000"/>
              </a:lnSpc>
              <a:spcAft>
                <a:spcPts val="800"/>
              </a:spcAft>
            </a:pPr>
            <a:br>
              <a:rPr lang="en-IE" sz="1800" dirty="0">
                <a:effectLst/>
                <a:ea typeface="Times New Roman" panose="02020603050405020304" pitchFamily="18" charset="0"/>
                <a:cs typeface="Times New Roman" panose="02020603050405020304" pitchFamily="18" charset="0"/>
              </a:rPr>
            </a:br>
            <a:r>
              <a:rPr lang="en-IE" sz="1800" dirty="0">
                <a:effectLst/>
                <a:ea typeface="Times New Roman" panose="02020603050405020304" pitchFamily="18" charset="0"/>
                <a:cs typeface="Times New Roman" panose="02020603050405020304" pitchFamily="18" charset="0"/>
              </a:rPr>
              <a:t> </a:t>
            </a:r>
            <a:endParaRPr lang="en-IE" sz="18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1211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F4A72-00FD-656F-96E1-FB7B66078AD6}"/>
              </a:ext>
            </a:extLst>
          </p:cNvPr>
          <p:cNvSpPr>
            <a:spLocks noGrp="1"/>
          </p:cNvSpPr>
          <p:nvPr>
            <p:ph type="body" sz="quarter" idx="18"/>
          </p:nvPr>
        </p:nvSpPr>
        <p:spPr>
          <a:xfrm>
            <a:off x="0" y="311814"/>
            <a:ext cx="12252721" cy="5955636"/>
          </a:xfrm>
        </p:spPr>
        <p:txBody>
          <a:bodyPr>
            <a:normAutofit/>
          </a:bodyPr>
          <a:lstStyle/>
          <a:p>
            <a:pPr marL="0" indent="0">
              <a:lnSpc>
                <a:spcPct val="107000"/>
              </a:lnSpc>
              <a:spcAft>
                <a:spcPts val="800"/>
              </a:spcAft>
            </a:pP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ESERCIZIO:  </a:t>
            </a:r>
            <a:r>
              <a:rPr lang="en-IE" sz="3600" b="1" dirty="0" err="1">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Creare</a:t>
            </a: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 un </a:t>
            </a:r>
            <a:r>
              <a:rPr lang="en-IE" sz="3600" b="1" dirty="0" err="1">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Modello</a:t>
            </a: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 Canva per il </a:t>
            </a:r>
            <a:r>
              <a:rPr lang="en-IE" sz="3600" b="1" dirty="0" err="1">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tuo</a:t>
            </a:r>
            <a:r>
              <a:rPr lang="en-IE" sz="3600" b="1" dirty="0">
                <a:solidFill>
                  <a:srgbClr val="A23B23"/>
                </a:solidFill>
                <a:effectLst/>
                <a:latin typeface="Segoe UI" panose="020B0502040204020203" pitchFamily="34" charset="0"/>
                <a:ea typeface="Times New Roman" panose="02020603050405020304" pitchFamily="18" charset="0"/>
                <a:cs typeface="Times New Roman" panose="02020603050405020304" pitchFamily="18" charset="0"/>
              </a:rPr>
              <a:t> Business </a:t>
            </a:r>
            <a:br>
              <a:rPr lang="en-IE" sz="1800" dirty="0">
                <a:effectLst/>
                <a:ea typeface="Times New Roman" panose="02020603050405020304" pitchFamily="18" charset="0"/>
                <a:cs typeface="Times New Roman" panose="02020603050405020304" pitchFamily="18" charset="0"/>
              </a:rPr>
            </a:br>
            <a:r>
              <a:rPr lang="en-IE" sz="1800" dirty="0">
                <a:effectLst/>
                <a:ea typeface="Times New Roman" panose="02020603050405020304" pitchFamily="18" charset="0"/>
                <a:cs typeface="Times New Roman" panose="02020603050405020304" pitchFamily="18" charset="0"/>
              </a:rPr>
              <a:t> </a:t>
            </a:r>
            <a:endParaRPr lang="en-IE" sz="18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GB" sz="4600" dirty="0">
              <a:effectLst/>
              <a:ea typeface="Calibri" panose="020F0502020204030204" pitchFamily="34" charset="0"/>
              <a:cs typeface="Times New Roman" panose="02020603050405020304" pitchFamily="18" charset="0"/>
            </a:endParaRPr>
          </a:p>
          <a:p>
            <a:pPr marL="0" indent="0">
              <a:lnSpc>
                <a:spcPct val="107000"/>
              </a:lnSpc>
              <a:spcAft>
                <a:spcPts val="800"/>
              </a:spcAft>
            </a:pPr>
            <a:endParaRPr lang="en-IE" sz="46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CD70C7A-741F-9650-8043-0FE73A4D900D}"/>
              </a:ext>
            </a:extLst>
          </p:cNvPr>
          <p:cNvPicPr>
            <a:picLocks noChangeAspect="1"/>
          </p:cNvPicPr>
          <p:nvPr/>
        </p:nvPicPr>
        <p:blipFill>
          <a:blip r:embed="rId2"/>
          <a:stretch>
            <a:fillRect/>
          </a:stretch>
        </p:blipFill>
        <p:spPr>
          <a:xfrm>
            <a:off x="2147856" y="1285283"/>
            <a:ext cx="10044144" cy="4821530"/>
          </a:xfrm>
          <a:prstGeom prst="rect">
            <a:avLst/>
          </a:prstGeom>
        </p:spPr>
      </p:pic>
      <p:sp>
        <p:nvSpPr>
          <p:cNvPr id="5" name="TextBox 4">
            <a:extLst>
              <a:ext uri="{FF2B5EF4-FFF2-40B4-BE49-F238E27FC236}">
                <a16:creationId xmlns:a16="http://schemas.microsoft.com/office/drawing/2014/main" id="{F89C8E41-03A3-C05B-FA3F-54B222700483}"/>
              </a:ext>
            </a:extLst>
          </p:cNvPr>
          <p:cNvSpPr txBox="1"/>
          <p:nvPr/>
        </p:nvSpPr>
        <p:spPr>
          <a:xfrm>
            <a:off x="135924" y="1087575"/>
            <a:ext cx="2113006" cy="3785652"/>
          </a:xfrm>
          <a:prstGeom prst="rect">
            <a:avLst/>
          </a:prstGeom>
          <a:noFill/>
        </p:spPr>
        <p:txBody>
          <a:bodyPr wrap="square" rtlCol="0">
            <a:spAutoFit/>
          </a:bodyPr>
          <a:lstStyle/>
          <a:p>
            <a:r>
              <a:rPr lang="it-IT" sz="2400" dirty="0">
                <a:solidFill>
                  <a:srgbClr val="60220F"/>
                </a:solidFill>
              </a:rPr>
              <a:t>Utilizzate il nostro modello modificabile per riunire tutte le sezioni.  Ricordate che deve essere conciso e molto chiaro.</a:t>
            </a:r>
          </a:p>
          <a:p>
            <a:endParaRPr lang="en-IE" sz="2400" dirty="0">
              <a:solidFill>
                <a:srgbClr val="60220F"/>
              </a:solidFill>
            </a:endParaRPr>
          </a:p>
        </p:txBody>
      </p:sp>
    </p:spTree>
    <p:extLst>
      <p:ext uri="{BB962C8B-B14F-4D97-AF65-F5344CB8AC3E}">
        <p14:creationId xmlns:p14="http://schemas.microsoft.com/office/powerpoint/2010/main" val="2523003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EF17D4-5058-16A5-F7A6-EE51959CFE17}"/>
              </a:ext>
            </a:extLst>
          </p:cNvPr>
          <p:cNvSpPr>
            <a:spLocks noGrp="1"/>
          </p:cNvSpPr>
          <p:nvPr>
            <p:ph type="body" sz="quarter" idx="13"/>
          </p:nvPr>
        </p:nvSpPr>
        <p:spPr>
          <a:xfrm>
            <a:off x="257283" y="85126"/>
            <a:ext cx="7785979" cy="1051166"/>
          </a:xfrm>
        </p:spPr>
        <p:txBody>
          <a:bodyPr>
            <a:noAutofit/>
          </a:bodyPr>
          <a:lstStyle/>
          <a:p>
            <a:r>
              <a:rPr lang="it-IT" dirty="0"/>
              <a:t>Ecco alcune risorse utili e facili da usare per aiutarvi in questo viaggio </a:t>
            </a:r>
            <a:r>
              <a:rPr lang="en-IE" dirty="0"/>
              <a:t>…</a:t>
            </a:r>
          </a:p>
        </p:txBody>
      </p:sp>
      <p:sp>
        <p:nvSpPr>
          <p:cNvPr id="5" name="Text Placeholder 2">
            <a:extLst>
              <a:ext uri="{FF2B5EF4-FFF2-40B4-BE49-F238E27FC236}">
                <a16:creationId xmlns:a16="http://schemas.microsoft.com/office/drawing/2014/main" id="{90B1BA81-5416-8842-0617-0B3F50000CD6}"/>
              </a:ext>
            </a:extLst>
          </p:cNvPr>
          <p:cNvSpPr>
            <a:spLocks noGrp="1"/>
          </p:cNvSpPr>
          <p:nvPr>
            <p:ph type="body" sz="quarter" idx="17"/>
          </p:nvPr>
        </p:nvSpPr>
        <p:spPr>
          <a:xfrm>
            <a:off x="766852" y="1805466"/>
            <a:ext cx="6361113" cy="4441825"/>
          </a:xfrm>
        </p:spPr>
        <p:txBody>
          <a:bodyPr>
            <a:normAutofit/>
          </a:bodyPr>
          <a:lstStyle/>
          <a:p>
            <a:pPr indent="0"/>
            <a:r>
              <a:rPr lang="en-US" dirty="0" err="1">
                <a:solidFill>
                  <a:srgbClr val="1188A3"/>
                </a:solidFill>
                <a:hlinkClick r:id="rId2">
                  <a:extLst>
                    <a:ext uri="{A12FA001-AC4F-418D-AE19-62706E023703}">
                      <ahyp:hlinkClr xmlns:ahyp="http://schemas.microsoft.com/office/drawing/2018/hyperlinkcolor" val="tx"/>
                    </a:ext>
                  </a:extLst>
                </a:hlinkClick>
              </a:rPr>
              <a:t>Strategyzer</a:t>
            </a:r>
            <a:r>
              <a:rPr lang="it-IT" dirty="0">
                <a:solidFill>
                  <a:srgbClr val="1188A3"/>
                </a:solidFill>
              </a:rPr>
              <a:t> </a:t>
            </a:r>
            <a:r>
              <a:rPr lang="it-IT" dirty="0">
                <a:solidFill>
                  <a:srgbClr val="6D6A3A"/>
                </a:solidFill>
              </a:rPr>
              <a:t>è una piattaforma completa di diversi metodi, strumenti e modelli per acquisire il vostro approccio al modello di business. </a:t>
            </a:r>
            <a:endParaRPr lang="en-IE" dirty="0">
              <a:solidFill>
                <a:srgbClr val="6D6A3A"/>
              </a:solidFill>
            </a:endParaRPr>
          </a:p>
        </p:txBody>
      </p:sp>
      <p:sp>
        <p:nvSpPr>
          <p:cNvPr id="6" name="Picture Placeholder 1">
            <a:extLst>
              <a:ext uri="{FF2B5EF4-FFF2-40B4-BE49-F238E27FC236}">
                <a16:creationId xmlns:a16="http://schemas.microsoft.com/office/drawing/2014/main" id="{DAC0E902-F8BB-DCE0-FA71-D44941483A20}"/>
              </a:ext>
            </a:extLst>
          </p:cNvPr>
          <p:cNvSpPr txBox="1">
            <a:spLocks/>
          </p:cNvSpPr>
          <p:nvPr/>
        </p:nvSpPr>
        <p:spPr>
          <a:xfrm>
            <a:off x="8954835" y="1376094"/>
            <a:ext cx="3389565" cy="4033653"/>
          </a:xfrm>
          <a:prstGeom prst="rect">
            <a:avLst/>
          </a:prstGeom>
        </p:spPr>
      </p:sp>
      <p:pic>
        <p:nvPicPr>
          <p:cNvPr id="7" name="Picture Placeholder 7">
            <a:hlinkClick r:id="rId3"/>
            <a:extLst>
              <a:ext uri="{FF2B5EF4-FFF2-40B4-BE49-F238E27FC236}">
                <a16:creationId xmlns:a16="http://schemas.microsoft.com/office/drawing/2014/main" id="{4E794474-415E-1CA0-810D-1FBBC0ED1CE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l="15528" r="18470"/>
          <a:stretch/>
        </p:blipFill>
        <p:spPr>
          <a:xfrm>
            <a:off x="8802688" y="1223963"/>
            <a:ext cx="3389312" cy="4033837"/>
          </a:xfrm>
        </p:spPr>
      </p:pic>
      <p:sp>
        <p:nvSpPr>
          <p:cNvPr id="8" name="Arrow: Right 7">
            <a:extLst>
              <a:ext uri="{FF2B5EF4-FFF2-40B4-BE49-F238E27FC236}">
                <a16:creationId xmlns:a16="http://schemas.microsoft.com/office/drawing/2014/main" id="{DBF33944-9F16-F926-4832-E45EB0191E20}"/>
              </a:ext>
            </a:extLst>
          </p:cNvPr>
          <p:cNvSpPr/>
          <p:nvPr/>
        </p:nvSpPr>
        <p:spPr>
          <a:xfrm>
            <a:off x="1871932" y="3429000"/>
            <a:ext cx="6361113" cy="1194758"/>
          </a:xfrm>
          <a:prstGeom prst="rightArrow">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FC8CB345-5CCE-9B7C-53FE-C345514EC6B0}"/>
              </a:ext>
            </a:extLst>
          </p:cNvPr>
          <p:cNvSpPr txBox="1"/>
          <p:nvPr/>
        </p:nvSpPr>
        <p:spPr>
          <a:xfrm>
            <a:off x="2328218" y="3826324"/>
            <a:ext cx="5310844" cy="400110"/>
          </a:xfrm>
          <a:prstGeom prst="rect">
            <a:avLst/>
          </a:prstGeom>
          <a:noFill/>
        </p:spPr>
        <p:txBody>
          <a:bodyPr wrap="square">
            <a:spAutoFit/>
          </a:bodyPr>
          <a:lstStyle/>
          <a:p>
            <a:r>
              <a:rPr lang="en-US" sz="2000" b="1" i="0" dirty="0">
                <a:solidFill>
                  <a:schemeClr val="bg1"/>
                </a:solidFill>
                <a:effectLst/>
              </a:rPr>
              <a:t>Access </a:t>
            </a:r>
            <a:r>
              <a:rPr lang="en-US" sz="2000" b="1" dirty="0">
                <a:solidFill>
                  <a:schemeClr val="bg1"/>
                </a:solidFill>
              </a:rPr>
              <a:t>f</a:t>
            </a:r>
            <a:r>
              <a:rPr lang="en-US" sz="2000" b="1" i="0" dirty="0">
                <a:solidFill>
                  <a:schemeClr val="bg1"/>
                </a:solidFill>
                <a:effectLst/>
              </a:rPr>
              <a:t>ree content through this link</a:t>
            </a:r>
            <a:endParaRPr lang="en-IE" sz="2000" b="1" dirty="0">
              <a:solidFill>
                <a:schemeClr val="bg1"/>
              </a:solidFill>
            </a:endParaRPr>
          </a:p>
        </p:txBody>
      </p:sp>
      <p:sp>
        <p:nvSpPr>
          <p:cNvPr id="10" name="TextBox 9">
            <a:extLst>
              <a:ext uri="{FF2B5EF4-FFF2-40B4-BE49-F238E27FC236}">
                <a16:creationId xmlns:a16="http://schemas.microsoft.com/office/drawing/2014/main" id="{B88D047E-27F0-634C-008D-9741D196391A}"/>
              </a:ext>
            </a:extLst>
          </p:cNvPr>
          <p:cNvSpPr txBox="1"/>
          <p:nvPr/>
        </p:nvSpPr>
        <p:spPr>
          <a:xfrm>
            <a:off x="1871932" y="4791048"/>
            <a:ext cx="6100482" cy="369332"/>
          </a:xfrm>
          <a:prstGeom prst="rect">
            <a:avLst/>
          </a:prstGeom>
          <a:noFill/>
        </p:spPr>
        <p:txBody>
          <a:bodyPr wrap="square">
            <a:spAutoFit/>
          </a:bodyPr>
          <a:lstStyle/>
          <a:p>
            <a:r>
              <a:rPr lang="en-IE" dirty="0">
                <a:solidFill>
                  <a:srgbClr val="1188A3"/>
                </a:solidFill>
              </a:rPr>
              <a:t>https://www.strategyzer.com/resources/canvas-tools-guides</a:t>
            </a:r>
          </a:p>
        </p:txBody>
      </p:sp>
    </p:spTree>
    <p:extLst>
      <p:ext uri="{BB962C8B-B14F-4D97-AF65-F5344CB8AC3E}">
        <p14:creationId xmlns:p14="http://schemas.microsoft.com/office/powerpoint/2010/main" val="3874285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B079980-6BE5-8E75-57C6-905F08F8294A}"/>
              </a:ext>
            </a:extLst>
          </p:cNvPr>
          <p:cNvSpPr>
            <a:spLocks noGrp="1"/>
          </p:cNvSpPr>
          <p:nvPr>
            <p:ph type="body" sz="quarter" idx="13"/>
          </p:nvPr>
        </p:nvSpPr>
        <p:spPr>
          <a:xfrm>
            <a:off x="447675" y="309563"/>
            <a:ext cx="11329988" cy="914400"/>
          </a:xfrm>
        </p:spPr>
        <p:txBody>
          <a:bodyPr/>
          <a:lstStyle/>
          <a:p>
            <a:pPr algn="l"/>
            <a:r>
              <a:rPr lang="en-IE" dirty="0">
                <a:solidFill>
                  <a:srgbClr val="1188A3"/>
                </a:solidFill>
                <a:hlinkClick r:id="rId3">
                  <a:extLst>
                    <a:ext uri="{A12FA001-AC4F-418D-AE19-62706E023703}">
                      <ahyp:hlinkClr xmlns:ahyp="http://schemas.microsoft.com/office/drawing/2018/hyperlinkcolor" val="tx"/>
                    </a:ext>
                  </a:extLst>
                </a:hlinkClick>
              </a:rPr>
              <a:t>Business Model Canvas…</a:t>
            </a:r>
            <a:r>
              <a:rPr lang="en-IE" dirty="0">
                <a:solidFill>
                  <a:srgbClr val="1188A3"/>
                </a:solidFill>
              </a:rPr>
              <a:t> </a:t>
            </a:r>
            <a:r>
              <a:rPr lang="en-IE" b="1" dirty="0"/>
              <a:t>di</a:t>
            </a:r>
            <a:r>
              <a:rPr lang="en-IE" dirty="0">
                <a:solidFill>
                  <a:srgbClr val="1188A3"/>
                </a:solidFill>
              </a:rPr>
              <a:t> </a:t>
            </a:r>
            <a:r>
              <a:rPr lang="en-IE" b="1" dirty="0" err="1"/>
              <a:t>Strategyzer</a:t>
            </a:r>
            <a:r>
              <a:rPr lang="en-IE" b="1" dirty="0"/>
              <a:t> </a:t>
            </a:r>
            <a:r>
              <a:rPr lang="en-US" b="1" dirty="0"/>
              <a:t>La </a:t>
            </a:r>
            <a:r>
              <a:rPr lang="en-US" b="1" dirty="0" err="1"/>
              <a:t>loro</a:t>
            </a:r>
            <a:r>
              <a:rPr lang="en-US" b="1" dirty="0"/>
              <a:t> </a:t>
            </a:r>
            <a:r>
              <a:rPr lang="en-US" b="1" dirty="0" err="1"/>
              <a:t>definizione</a:t>
            </a:r>
            <a:r>
              <a:rPr lang="en-US" sz="3600" b="1" dirty="0"/>
              <a:t>:</a:t>
            </a:r>
          </a:p>
          <a:p>
            <a:pPr algn="l"/>
            <a:endParaRPr lang="en-IE" dirty="0">
              <a:solidFill>
                <a:srgbClr val="1188A3"/>
              </a:solidFill>
            </a:endParaRPr>
          </a:p>
          <a:p>
            <a:endParaRPr lang="en-IE" dirty="0"/>
          </a:p>
        </p:txBody>
      </p:sp>
      <p:sp>
        <p:nvSpPr>
          <p:cNvPr id="5" name="TextBox 4">
            <a:extLst>
              <a:ext uri="{FF2B5EF4-FFF2-40B4-BE49-F238E27FC236}">
                <a16:creationId xmlns:a16="http://schemas.microsoft.com/office/drawing/2014/main" id="{1C8FA215-96FB-E168-2668-B70A9D9C24A6}"/>
              </a:ext>
            </a:extLst>
          </p:cNvPr>
          <p:cNvSpPr txBox="1"/>
          <p:nvPr/>
        </p:nvSpPr>
        <p:spPr>
          <a:xfrm>
            <a:off x="-215659" y="899719"/>
            <a:ext cx="12321396" cy="830997"/>
          </a:xfrm>
          <a:prstGeom prst="rect">
            <a:avLst/>
          </a:prstGeom>
          <a:noFill/>
        </p:spPr>
        <p:txBody>
          <a:bodyPr wrap="square">
            <a:spAutoFit/>
          </a:bodyPr>
          <a:lstStyle/>
          <a:p>
            <a:pPr marL="0" indent="0" algn="r">
              <a:buNone/>
            </a:pPr>
            <a:r>
              <a:rPr lang="it-IT" sz="2400" dirty="0">
                <a:solidFill>
                  <a:srgbClr val="A23B23"/>
                </a:solidFill>
              </a:rPr>
              <a:t>Un modello di business descrive la logica di come un'azienda </a:t>
            </a:r>
            <a:r>
              <a:rPr lang="it-IT" sz="2400" b="1" dirty="0">
                <a:solidFill>
                  <a:srgbClr val="A23B23"/>
                </a:solidFill>
              </a:rPr>
              <a:t>crea, fornisce e cattura il valore. </a:t>
            </a:r>
          </a:p>
          <a:p>
            <a:pPr marL="0" indent="0" algn="r">
              <a:buNone/>
            </a:pPr>
            <a:endParaRPr lang="en-US" sz="2400" b="1" dirty="0">
              <a:solidFill>
                <a:srgbClr val="A23B23"/>
              </a:solidFill>
            </a:endParaRPr>
          </a:p>
        </p:txBody>
      </p:sp>
      <p:sp>
        <p:nvSpPr>
          <p:cNvPr id="6" name="Text Placeholder 2">
            <a:extLst>
              <a:ext uri="{FF2B5EF4-FFF2-40B4-BE49-F238E27FC236}">
                <a16:creationId xmlns:a16="http://schemas.microsoft.com/office/drawing/2014/main" id="{3F44B14D-6259-ADA2-FBC2-40E6E99E66B8}"/>
              </a:ext>
            </a:extLst>
          </p:cNvPr>
          <p:cNvSpPr txBox="1">
            <a:spLocks/>
          </p:cNvSpPr>
          <p:nvPr/>
        </p:nvSpPr>
        <p:spPr>
          <a:xfrm>
            <a:off x="274320" y="2065962"/>
            <a:ext cx="4686300" cy="4792038"/>
          </a:xfrm>
          <a:prstGeom prst="rect">
            <a:avLst/>
          </a:prstGeom>
          <a:solidFill>
            <a:srgbClr val="E3E2DB"/>
          </a:solidFill>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it-IT" sz="2400" dirty="0">
                <a:solidFill>
                  <a:srgbClr val="60220F"/>
                </a:solidFill>
              </a:rPr>
              <a:t>Il sistema può essere descritto attraverso </a:t>
            </a:r>
            <a:r>
              <a:rPr lang="it-IT" sz="2400" b="1" dirty="0">
                <a:solidFill>
                  <a:srgbClr val="60220F"/>
                </a:solidFill>
              </a:rPr>
              <a:t>9 elementi costitutivi</a:t>
            </a:r>
            <a:r>
              <a:rPr lang="it-IT" sz="2400" dirty="0">
                <a:solidFill>
                  <a:srgbClr val="60220F"/>
                </a:solidFill>
              </a:rPr>
              <a:t>: </a:t>
            </a:r>
          </a:p>
          <a:p>
            <a:r>
              <a:rPr lang="it-IT" sz="2400" dirty="0">
                <a:solidFill>
                  <a:srgbClr val="60220F"/>
                </a:solidFill>
              </a:rPr>
              <a:t>Segmenti di clienti</a:t>
            </a:r>
          </a:p>
          <a:p>
            <a:r>
              <a:rPr lang="it-IT" sz="2400" dirty="0">
                <a:solidFill>
                  <a:srgbClr val="60220F"/>
                </a:solidFill>
              </a:rPr>
              <a:t>Proposte di valore</a:t>
            </a:r>
          </a:p>
          <a:p>
            <a:r>
              <a:rPr lang="it-IT" sz="2400" dirty="0">
                <a:solidFill>
                  <a:srgbClr val="60220F"/>
                </a:solidFill>
              </a:rPr>
              <a:t>Canali</a:t>
            </a:r>
          </a:p>
          <a:p>
            <a:r>
              <a:rPr lang="it-IT" sz="2400" dirty="0">
                <a:solidFill>
                  <a:srgbClr val="60220F"/>
                </a:solidFill>
              </a:rPr>
              <a:t>Relazioni con i clienti</a:t>
            </a:r>
          </a:p>
          <a:p>
            <a:r>
              <a:rPr lang="it-IT" sz="2400" dirty="0">
                <a:solidFill>
                  <a:srgbClr val="60220F"/>
                </a:solidFill>
              </a:rPr>
              <a:t>Flussi di ricavi </a:t>
            </a:r>
          </a:p>
          <a:p>
            <a:r>
              <a:rPr lang="it-IT" sz="2400" dirty="0">
                <a:solidFill>
                  <a:srgbClr val="60220F"/>
                </a:solidFill>
              </a:rPr>
              <a:t>Risorse chiave</a:t>
            </a:r>
          </a:p>
          <a:p>
            <a:r>
              <a:rPr lang="it-IT" sz="2400" dirty="0">
                <a:solidFill>
                  <a:srgbClr val="60220F"/>
                </a:solidFill>
              </a:rPr>
              <a:t>Attività chiave </a:t>
            </a:r>
          </a:p>
          <a:p>
            <a:r>
              <a:rPr lang="it-IT" sz="2400" dirty="0">
                <a:solidFill>
                  <a:srgbClr val="60220F"/>
                </a:solidFill>
              </a:rPr>
              <a:t>Partenariati chiave </a:t>
            </a:r>
          </a:p>
          <a:p>
            <a:r>
              <a:rPr lang="it-IT" sz="2400" dirty="0">
                <a:solidFill>
                  <a:srgbClr val="60220F"/>
                </a:solidFill>
              </a:rPr>
              <a:t>Struttura dei costi</a:t>
            </a:r>
          </a:p>
          <a:p>
            <a:pPr marL="0" indent="0">
              <a:buNone/>
            </a:pPr>
            <a:endParaRPr lang="en-US" sz="2400" dirty="0">
              <a:solidFill>
                <a:srgbClr val="60220F"/>
              </a:solidFill>
            </a:endParaRPr>
          </a:p>
        </p:txBody>
      </p:sp>
      <p:pic>
        <p:nvPicPr>
          <p:cNvPr id="7" name="Online Media 5" title="Business Model Canvas Explained">
            <a:hlinkClick r:id="" action="ppaction://media"/>
            <a:extLst>
              <a:ext uri="{FF2B5EF4-FFF2-40B4-BE49-F238E27FC236}">
                <a16:creationId xmlns:a16="http://schemas.microsoft.com/office/drawing/2014/main" id="{2ECC37FB-224A-6C44-F984-DB88EAD6D2F7}"/>
              </a:ext>
            </a:extLst>
          </p:cNvPr>
          <p:cNvPicPr>
            <a:picLocks noGrp="1" noRot="1" noChangeAspect="1"/>
          </p:cNvPicPr>
          <p:nvPr>
            <p:ph type="pic" sz="quarter" idx="15"/>
            <a:videoFile r:link="rId1"/>
          </p:nvPr>
        </p:nvPicPr>
        <p:blipFill>
          <a:blip r:embed="rId4"/>
          <a:srcRect l="3983" r="3983"/>
          <a:stretch>
            <a:fillRect/>
          </a:stretch>
        </p:blipFill>
        <p:spPr>
          <a:xfrm>
            <a:off x="5387975" y="1979613"/>
            <a:ext cx="5665788" cy="3478212"/>
          </a:xfrm>
          <a:prstGeom prst="rect">
            <a:avLst/>
          </a:prstGeom>
        </p:spPr>
      </p:pic>
      <p:sp>
        <p:nvSpPr>
          <p:cNvPr id="8" name="TextBox 7">
            <a:extLst>
              <a:ext uri="{FF2B5EF4-FFF2-40B4-BE49-F238E27FC236}">
                <a16:creationId xmlns:a16="http://schemas.microsoft.com/office/drawing/2014/main" id="{091F7D5D-9F78-D38F-59D4-940E31916700}"/>
              </a:ext>
            </a:extLst>
          </p:cNvPr>
          <p:cNvSpPr txBox="1"/>
          <p:nvPr/>
        </p:nvSpPr>
        <p:spPr>
          <a:xfrm>
            <a:off x="9748751" y="5973290"/>
            <a:ext cx="2443249" cy="646331"/>
          </a:xfrm>
          <a:prstGeom prst="rect">
            <a:avLst/>
          </a:prstGeom>
          <a:noFill/>
        </p:spPr>
        <p:txBody>
          <a:bodyPr wrap="square">
            <a:spAutoFit/>
          </a:bodyPr>
          <a:lstStyle/>
          <a:p>
            <a:r>
              <a:rPr lang="en-US" dirty="0">
                <a:solidFill>
                  <a:srgbClr val="6D6A3A"/>
                </a:solidFill>
                <a:hlinkClick r:id="rId5">
                  <a:extLst>
                    <a:ext uri="{A12FA001-AC4F-418D-AE19-62706E023703}">
                      <ahyp:hlinkClr xmlns:ahyp="http://schemas.microsoft.com/office/drawing/2018/hyperlinkcolor" val="tx"/>
                    </a:ext>
                  </a:extLst>
                </a:hlinkClick>
              </a:rPr>
              <a:t>Business Model Canvas Explained - YouTube</a:t>
            </a:r>
            <a:endParaRPr lang="en-IE" dirty="0">
              <a:solidFill>
                <a:srgbClr val="6D6A3A"/>
              </a:solidFill>
            </a:endParaRPr>
          </a:p>
        </p:txBody>
      </p:sp>
    </p:spTree>
    <p:extLst>
      <p:ext uri="{BB962C8B-B14F-4D97-AF65-F5344CB8AC3E}">
        <p14:creationId xmlns:p14="http://schemas.microsoft.com/office/powerpoint/2010/main" val="129839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aw muddy carrots with tops laid on soil">
            <a:extLst>
              <a:ext uri="{FF2B5EF4-FFF2-40B4-BE49-F238E27FC236}">
                <a16:creationId xmlns:a16="http://schemas.microsoft.com/office/drawing/2014/main" id="{AEEB0093-7DF8-C41E-EC8B-81A63C03485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840" r="2840"/>
          <a:stretch>
            <a:fillRect/>
          </a:stretch>
        </p:blipFill>
        <p:spPr/>
      </p:pic>
      <p:sp>
        <p:nvSpPr>
          <p:cNvPr id="3" name="Text Placeholder 2">
            <a:extLst>
              <a:ext uri="{FF2B5EF4-FFF2-40B4-BE49-F238E27FC236}">
                <a16:creationId xmlns:a16="http://schemas.microsoft.com/office/drawing/2014/main" id="{F437F842-FA8B-D1D8-A8A0-8351CEBC3EFE}"/>
              </a:ext>
            </a:extLst>
          </p:cNvPr>
          <p:cNvSpPr>
            <a:spLocks noGrp="1"/>
          </p:cNvSpPr>
          <p:nvPr>
            <p:ph type="body" sz="quarter" idx="16"/>
          </p:nvPr>
        </p:nvSpPr>
        <p:spPr>
          <a:xfrm>
            <a:off x="0" y="1677445"/>
            <a:ext cx="7340026" cy="5037318"/>
          </a:xfrm>
        </p:spPr>
        <p:txBody>
          <a:bodyPr vert="horz" lIns="91440" tIns="45720" rIns="91440" bIns="45720" rtlCol="0" anchor="t">
            <a:noAutofit/>
          </a:bodyPr>
          <a:lstStyle/>
          <a:p>
            <a:pPr marL="342900" indent="-342900" algn="l">
              <a:lnSpc>
                <a:spcPct val="100000"/>
              </a:lnSpc>
              <a:buFont typeface="Arial" panose="020B0604020202020204" pitchFamily="34" charset="0"/>
              <a:buChar char="•"/>
            </a:pPr>
            <a:r>
              <a:rPr lang="it-IT" dirty="0">
                <a:latin typeface="Calibri"/>
                <a:ea typeface="Calibri"/>
                <a:cs typeface="Calibri"/>
              </a:rPr>
              <a:t>I piccoli agricoltori possono essere descritti come microimprese laboriose con un prodotto ereditato in cui credono. </a:t>
            </a:r>
          </a:p>
          <a:p>
            <a:pPr marL="342900" indent="-342900" algn="l">
              <a:lnSpc>
                <a:spcPct val="100000"/>
              </a:lnSpc>
              <a:buFont typeface="Arial" panose="020B0604020202020204" pitchFamily="34" charset="0"/>
              <a:buChar char="•"/>
            </a:pPr>
            <a:r>
              <a:rPr lang="it-IT" dirty="0">
                <a:latin typeface="Calibri"/>
                <a:ea typeface="Calibri"/>
                <a:cs typeface="Calibri"/>
              </a:rPr>
              <a:t>Nonostante le sfide e gli svantaggi paralizzanti dovuti alle dimensioni ridotte delle loro attività, alla scarsa capacità tecnica, all'alta vulnerabilità ai rischi e alla mancanza di capitali, i piccoli agricoltori agiscono come una banca dei semi, preservando le nostre razze tradizionali e le colture arabili rare. </a:t>
            </a:r>
          </a:p>
          <a:p>
            <a:pPr marL="342900" indent="-342900" algn="l">
              <a:lnSpc>
                <a:spcPct val="100000"/>
              </a:lnSpc>
              <a:buFont typeface="Arial" panose="020B0604020202020204" pitchFamily="34" charset="0"/>
              <a:buChar char="•"/>
            </a:pPr>
            <a:r>
              <a:rPr lang="it-IT" dirty="0">
                <a:latin typeface="Calibri"/>
                <a:ea typeface="Calibri"/>
                <a:cs typeface="Calibri"/>
              </a:rPr>
              <a:t>Di conseguenza, la piccola agricoltura è circa un terzo meno produttiva di quella su larga scala (Organizzazione delle Nazioni Unite per l'alimentazione e l'agricoltura).</a:t>
            </a:r>
          </a:p>
          <a:p>
            <a:pPr marL="342900" indent="-342900" algn="l">
              <a:lnSpc>
                <a:spcPct val="100000"/>
              </a:lnSpc>
              <a:buFont typeface="Arial" panose="020B0604020202020204" pitchFamily="34" charset="0"/>
              <a:buChar char="•"/>
            </a:pPr>
            <a:endParaRPr lang="en-IE" dirty="0">
              <a:latin typeface="Calibri"/>
              <a:ea typeface="Calibri"/>
              <a:cs typeface="Calibri"/>
            </a:endParaRPr>
          </a:p>
        </p:txBody>
      </p:sp>
      <p:sp>
        <p:nvSpPr>
          <p:cNvPr id="4" name="Text Placeholder 3">
            <a:extLst>
              <a:ext uri="{FF2B5EF4-FFF2-40B4-BE49-F238E27FC236}">
                <a16:creationId xmlns:a16="http://schemas.microsoft.com/office/drawing/2014/main" id="{03196250-995B-8C4C-0232-BC43235AC466}"/>
              </a:ext>
            </a:extLst>
          </p:cNvPr>
          <p:cNvSpPr>
            <a:spLocks noGrp="1"/>
          </p:cNvSpPr>
          <p:nvPr>
            <p:ph type="body" sz="quarter" idx="18"/>
          </p:nvPr>
        </p:nvSpPr>
        <p:spPr>
          <a:xfrm>
            <a:off x="447065" y="309491"/>
            <a:ext cx="6482545" cy="1484803"/>
          </a:xfrm>
        </p:spPr>
        <p:txBody>
          <a:bodyPr vert="horz" lIns="91440" tIns="45720" rIns="91440" bIns="45720" rtlCol="0" anchor="t">
            <a:normAutofit lnSpcReduction="10000"/>
          </a:bodyPr>
          <a:lstStyle/>
          <a:p>
            <a:r>
              <a:rPr lang="it-IT" dirty="0">
                <a:latin typeface="Calibri"/>
                <a:ea typeface="Calibri"/>
                <a:cs typeface="Calibri"/>
              </a:rPr>
              <a:t>I piccoli agricoltori sono la chiave del patrimonio agroalimentare europeo</a:t>
            </a:r>
          </a:p>
          <a:p>
            <a:endParaRPr lang="en-IE" dirty="0">
              <a:latin typeface="Calibri"/>
              <a:ea typeface="Calibri"/>
              <a:cs typeface="Calibri"/>
            </a:endParaRPr>
          </a:p>
        </p:txBody>
      </p:sp>
    </p:spTree>
    <p:extLst>
      <p:ext uri="{BB962C8B-B14F-4D97-AF65-F5344CB8AC3E}">
        <p14:creationId xmlns:p14="http://schemas.microsoft.com/office/powerpoint/2010/main" val="1040207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82;p28">
            <a:extLst>
              <a:ext uri="{FF2B5EF4-FFF2-40B4-BE49-F238E27FC236}">
                <a16:creationId xmlns:a16="http://schemas.microsoft.com/office/drawing/2014/main" id="{20CBA4B7-18F6-F6AA-1DB0-A53CDC1BA7F6}"/>
              </a:ext>
            </a:extLst>
          </p:cNvPr>
          <p:cNvSpPr txBox="1">
            <a:spLocks noGrp="1"/>
          </p:cNvSpPr>
          <p:nvPr>
            <p:ph type="body" sz="quarter" idx="18"/>
          </p:nvPr>
        </p:nvSpPr>
        <p:spPr>
          <a:xfrm>
            <a:off x="447675" y="1757363"/>
            <a:ext cx="11296650" cy="38560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033637"/>
              </a:buClr>
              <a:buSzPts val="2400"/>
            </a:pPr>
            <a:r>
              <a:rPr lang="it-IT" b="1" u="sng" dirty="0"/>
              <a:t>Un modello di business efficace vi aiuta a capire elementi quali:</a:t>
            </a:r>
          </a:p>
          <a:p>
            <a:pPr marL="342900" lvl="0" indent="-342900" algn="l" rtl="0">
              <a:lnSpc>
                <a:spcPct val="90000"/>
              </a:lnSpc>
              <a:spcBef>
                <a:spcPts val="1000"/>
              </a:spcBef>
              <a:spcAft>
                <a:spcPts val="0"/>
              </a:spcAft>
              <a:buClr>
                <a:srgbClr val="033637"/>
              </a:buClr>
              <a:buSzPts val="2400"/>
              <a:buFont typeface="Arial"/>
              <a:buChar char="•"/>
            </a:pPr>
            <a:r>
              <a:rPr lang="it-IT" dirty="0"/>
              <a:t>Il vostro concetto di business </a:t>
            </a:r>
          </a:p>
          <a:p>
            <a:pPr marL="342900" lvl="0" indent="-342900" algn="l" rtl="0">
              <a:lnSpc>
                <a:spcPct val="90000"/>
              </a:lnSpc>
              <a:spcBef>
                <a:spcPts val="1000"/>
              </a:spcBef>
              <a:spcAft>
                <a:spcPts val="0"/>
              </a:spcAft>
              <a:buClr>
                <a:srgbClr val="033637"/>
              </a:buClr>
              <a:buSzPts val="2400"/>
              <a:buFont typeface="Arial"/>
              <a:buChar char="•"/>
            </a:pPr>
            <a:r>
              <a:rPr lang="it-IT" dirty="0"/>
              <a:t>Quale problema state risolvendo e per chi? </a:t>
            </a:r>
          </a:p>
          <a:p>
            <a:pPr marL="342900" lvl="0" indent="-342900" algn="l" rtl="0">
              <a:lnSpc>
                <a:spcPct val="90000"/>
              </a:lnSpc>
              <a:spcBef>
                <a:spcPts val="1000"/>
              </a:spcBef>
              <a:spcAft>
                <a:spcPts val="0"/>
              </a:spcAft>
              <a:buClr>
                <a:srgbClr val="033637"/>
              </a:buClr>
              <a:buSzPts val="2400"/>
              <a:buFont typeface="Arial"/>
              <a:buChar char="•"/>
            </a:pPr>
            <a:r>
              <a:rPr lang="it-IT" dirty="0"/>
              <a:t>Come il vostro prodotto per piccoli agricoltori arriverà ai clienti? </a:t>
            </a:r>
          </a:p>
          <a:p>
            <a:pPr marL="342900" lvl="0" indent="-342900" algn="l" rtl="0">
              <a:lnSpc>
                <a:spcPct val="90000"/>
              </a:lnSpc>
              <a:spcBef>
                <a:spcPts val="1000"/>
              </a:spcBef>
              <a:spcAft>
                <a:spcPts val="0"/>
              </a:spcAft>
              <a:buClr>
                <a:srgbClr val="033637"/>
              </a:buClr>
              <a:buSzPts val="2400"/>
              <a:buFont typeface="Arial"/>
              <a:buChar char="•"/>
            </a:pPr>
            <a:r>
              <a:rPr lang="it-IT" dirty="0"/>
              <a:t>Come si manterrà competitiva l'azienda? </a:t>
            </a:r>
          </a:p>
          <a:p>
            <a:pPr marL="342900" lvl="0" indent="-342900" algn="l" rtl="0">
              <a:lnSpc>
                <a:spcPct val="90000"/>
              </a:lnSpc>
              <a:spcBef>
                <a:spcPts val="1000"/>
              </a:spcBef>
              <a:spcAft>
                <a:spcPts val="0"/>
              </a:spcAft>
              <a:buClr>
                <a:srgbClr val="033637"/>
              </a:buClr>
              <a:buSzPts val="2400"/>
              <a:buFont typeface="Arial"/>
              <a:buChar char="•"/>
            </a:pPr>
            <a:r>
              <a:rPr lang="it-IT" dirty="0"/>
              <a:t>Tutti i ricavi e i costi che potete prevedere. </a:t>
            </a:r>
          </a:p>
          <a:p>
            <a:pPr marL="342900" lvl="0" indent="-342900" algn="l" rtl="0">
              <a:lnSpc>
                <a:spcPct val="90000"/>
              </a:lnSpc>
              <a:spcBef>
                <a:spcPts val="1000"/>
              </a:spcBef>
              <a:spcAft>
                <a:spcPts val="0"/>
              </a:spcAft>
              <a:buClr>
                <a:srgbClr val="033637"/>
              </a:buClr>
              <a:buSzPts val="2400"/>
              <a:buFont typeface="Arial"/>
              <a:buChar char="•"/>
            </a:pPr>
            <a:endParaRPr lang="en-US" dirty="0"/>
          </a:p>
        </p:txBody>
      </p:sp>
      <p:sp>
        <p:nvSpPr>
          <p:cNvPr id="5" name="Google Shape;783;p28">
            <a:extLst>
              <a:ext uri="{FF2B5EF4-FFF2-40B4-BE49-F238E27FC236}">
                <a16:creationId xmlns:a16="http://schemas.microsoft.com/office/drawing/2014/main" id="{A61671BD-1DFB-40FD-FE60-024A25992C46}"/>
              </a:ext>
            </a:extLst>
          </p:cNvPr>
          <p:cNvSpPr txBox="1">
            <a:spLocks noGrp="1"/>
          </p:cNvSpPr>
          <p:nvPr>
            <p:ph type="body" sz="quarter" idx="16"/>
          </p:nvPr>
        </p:nvSpPr>
        <p:spPr>
          <a:xfrm>
            <a:off x="447675" y="731838"/>
            <a:ext cx="11296650" cy="57943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568754"/>
              </a:buClr>
              <a:buSzPts val="3600"/>
              <a:buNone/>
            </a:pPr>
            <a:r>
              <a:rPr lang="en-US" dirty="0"/>
              <a:t>Cosa </a:t>
            </a:r>
            <a:r>
              <a:rPr lang="en-US" dirty="0" err="1"/>
              <a:t>avete</a:t>
            </a:r>
            <a:r>
              <a:rPr lang="en-US" dirty="0"/>
              <a:t> </a:t>
            </a:r>
            <a:r>
              <a:rPr lang="en-US" dirty="0" err="1"/>
              <a:t>imparato</a:t>
            </a:r>
            <a:r>
              <a:rPr lang="en-US" dirty="0"/>
              <a:t> </a:t>
            </a:r>
            <a:r>
              <a:rPr lang="en-US" dirty="0" err="1"/>
              <a:t>finora</a:t>
            </a:r>
            <a:r>
              <a:rPr lang="en-US" dirty="0"/>
              <a:t> …</a:t>
            </a:r>
            <a:endParaRPr dirty="0"/>
          </a:p>
        </p:txBody>
      </p:sp>
      <p:grpSp>
        <p:nvGrpSpPr>
          <p:cNvPr id="6" name="Graphic 3">
            <a:extLst>
              <a:ext uri="{FF2B5EF4-FFF2-40B4-BE49-F238E27FC236}">
                <a16:creationId xmlns:a16="http://schemas.microsoft.com/office/drawing/2014/main" id="{722E1D0A-F69D-7752-FD33-7DEB1A428268}"/>
              </a:ext>
            </a:extLst>
          </p:cNvPr>
          <p:cNvGrpSpPr/>
          <p:nvPr/>
        </p:nvGrpSpPr>
        <p:grpSpPr>
          <a:xfrm>
            <a:off x="8749959" y="2504047"/>
            <a:ext cx="2610243" cy="2534161"/>
            <a:chOff x="10620068" y="399814"/>
            <a:chExt cx="1088878" cy="1091730"/>
          </a:xfrm>
        </p:grpSpPr>
        <p:sp>
          <p:nvSpPr>
            <p:cNvPr id="7" name="Freeform 1066">
              <a:extLst>
                <a:ext uri="{FF2B5EF4-FFF2-40B4-BE49-F238E27FC236}">
                  <a16:creationId xmlns:a16="http://schemas.microsoft.com/office/drawing/2014/main" id="{1BF56583-DD67-5C87-6B97-B9A3586521BA}"/>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6D6A3A"/>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7FDDB732-39E5-2162-0C5F-031F4618E596}"/>
                </a:ext>
              </a:extLst>
            </p:cNvPr>
            <p:cNvGrpSpPr/>
            <p:nvPr/>
          </p:nvGrpSpPr>
          <p:grpSpPr>
            <a:xfrm>
              <a:off x="10620068" y="399814"/>
              <a:ext cx="1088878" cy="1091730"/>
              <a:chOff x="10620068" y="399814"/>
              <a:chExt cx="1088878" cy="1091730"/>
            </a:xfrm>
            <a:solidFill>
              <a:srgbClr val="000000"/>
            </a:solidFill>
          </p:grpSpPr>
          <p:sp>
            <p:nvSpPr>
              <p:cNvPr id="9" name="Freeform 1068">
                <a:extLst>
                  <a:ext uri="{FF2B5EF4-FFF2-40B4-BE49-F238E27FC236}">
                    <a16:creationId xmlns:a16="http://schemas.microsoft.com/office/drawing/2014/main" id="{0701BD45-24B2-2280-D9EC-04156A0C4369}"/>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solidFill>
                <a:srgbClr val="60220F"/>
              </a:solidFill>
              <a:ln w="27426" cap="flat">
                <a:noFill/>
                <a:prstDash val="solid"/>
                <a:miter/>
              </a:ln>
            </p:spPr>
            <p:txBody>
              <a:bodyPr rtlCol="0" anchor="ctr"/>
              <a:lstStyle/>
              <a:p>
                <a:endParaRPr lang="en-US"/>
              </a:p>
            </p:txBody>
          </p:sp>
          <p:sp>
            <p:nvSpPr>
              <p:cNvPr id="10" name="Freeform 1069">
                <a:extLst>
                  <a:ext uri="{FF2B5EF4-FFF2-40B4-BE49-F238E27FC236}">
                    <a16:creationId xmlns:a16="http://schemas.microsoft.com/office/drawing/2014/main" id="{228D0738-744D-E9F3-5EF4-56AE67B30A3F}"/>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solidFill>
                <a:srgbClr val="60220F"/>
              </a:solidFill>
              <a:ln w="27426" cap="flat">
                <a:noFill/>
                <a:prstDash val="solid"/>
                <a:miter/>
              </a:ln>
            </p:spPr>
            <p:txBody>
              <a:bodyPr rtlCol="0" anchor="ctr"/>
              <a:lstStyle/>
              <a:p>
                <a:endParaRPr lang="en-US"/>
              </a:p>
            </p:txBody>
          </p:sp>
          <p:sp>
            <p:nvSpPr>
              <p:cNvPr id="11" name="Freeform 1070">
                <a:extLst>
                  <a:ext uri="{FF2B5EF4-FFF2-40B4-BE49-F238E27FC236}">
                    <a16:creationId xmlns:a16="http://schemas.microsoft.com/office/drawing/2014/main" id="{B2DE3CB4-7F41-AE6E-F833-079FE084C51C}"/>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solidFill>
                <a:srgbClr val="60220F"/>
              </a:solidFill>
              <a:ln w="27426" cap="flat">
                <a:noFill/>
                <a:prstDash val="solid"/>
                <a:miter/>
              </a:ln>
            </p:spPr>
            <p:txBody>
              <a:bodyPr rtlCol="0" anchor="ctr"/>
              <a:lstStyle/>
              <a:p>
                <a:endParaRPr lang="en-US"/>
              </a:p>
            </p:txBody>
          </p:sp>
          <p:sp>
            <p:nvSpPr>
              <p:cNvPr id="12" name="Freeform 1071">
                <a:extLst>
                  <a:ext uri="{FF2B5EF4-FFF2-40B4-BE49-F238E27FC236}">
                    <a16:creationId xmlns:a16="http://schemas.microsoft.com/office/drawing/2014/main" id="{4CFDD239-145E-9272-C01C-7897DA999BA8}"/>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solidFill>
                <a:srgbClr val="60220F"/>
              </a:solidFill>
              <a:ln w="27426" cap="flat">
                <a:noFill/>
                <a:prstDash val="solid"/>
                <a:miter/>
              </a:ln>
            </p:spPr>
            <p:txBody>
              <a:bodyPr rtlCol="0" anchor="ctr"/>
              <a:lstStyle/>
              <a:p>
                <a:endParaRPr lang="en-US"/>
              </a:p>
            </p:txBody>
          </p:sp>
          <p:sp>
            <p:nvSpPr>
              <p:cNvPr id="13" name="Freeform 1072">
                <a:extLst>
                  <a:ext uri="{FF2B5EF4-FFF2-40B4-BE49-F238E27FC236}">
                    <a16:creationId xmlns:a16="http://schemas.microsoft.com/office/drawing/2014/main" id="{51C4EFC5-F0C9-1D7F-AC87-AF1F5EEB480E}"/>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solidFill>
                <a:srgbClr val="60220F"/>
              </a:solidFill>
              <a:ln w="27426" cap="flat">
                <a:noFill/>
                <a:prstDash val="solid"/>
                <a:miter/>
              </a:ln>
            </p:spPr>
            <p:txBody>
              <a:bodyPr rtlCol="0" anchor="ctr"/>
              <a:lstStyle/>
              <a:p>
                <a:endParaRPr lang="en-US"/>
              </a:p>
            </p:txBody>
          </p:sp>
          <p:sp>
            <p:nvSpPr>
              <p:cNvPr id="14" name="Freeform 1073">
                <a:extLst>
                  <a:ext uri="{FF2B5EF4-FFF2-40B4-BE49-F238E27FC236}">
                    <a16:creationId xmlns:a16="http://schemas.microsoft.com/office/drawing/2014/main" id="{3E7B9957-6C4E-A600-69D7-E0B188D4DAD5}"/>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solidFill>
                <a:srgbClr val="60220F"/>
              </a:solidFill>
              <a:ln w="27426" cap="flat">
                <a:noFill/>
                <a:prstDash val="solid"/>
                <a:miter/>
              </a:ln>
            </p:spPr>
            <p:txBody>
              <a:bodyPr rtlCol="0" anchor="ctr"/>
              <a:lstStyle/>
              <a:p>
                <a:endParaRPr lang="en-US"/>
              </a:p>
            </p:txBody>
          </p:sp>
          <p:sp>
            <p:nvSpPr>
              <p:cNvPr id="15" name="Freeform 1074">
                <a:extLst>
                  <a:ext uri="{FF2B5EF4-FFF2-40B4-BE49-F238E27FC236}">
                    <a16:creationId xmlns:a16="http://schemas.microsoft.com/office/drawing/2014/main" id="{6CAD6C60-49AC-CE1A-A7D0-BED8E5429C07}"/>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solidFill>
                <a:srgbClr val="60220F"/>
              </a:solidFill>
              <a:ln w="27426" cap="flat">
                <a:noFill/>
                <a:prstDash val="solid"/>
                <a:miter/>
              </a:ln>
            </p:spPr>
            <p:txBody>
              <a:bodyPr rtlCol="0" anchor="ctr"/>
              <a:lstStyle/>
              <a:p>
                <a:endParaRPr lang="en-US"/>
              </a:p>
            </p:txBody>
          </p:sp>
          <p:sp>
            <p:nvSpPr>
              <p:cNvPr id="16" name="Freeform 1075">
                <a:extLst>
                  <a:ext uri="{FF2B5EF4-FFF2-40B4-BE49-F238E27FC236}">
                    <a16:creationId xmlns:a16="http://schemas.microsoft.com/office/drawing/2014/main" id="{FE85FAE7-90CB-5BC6-31BB-3A2AB25789D5}"/>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solidFill>
                <a:srgbClr val="60220F"/>
              </a:solidFill>
              <a:ln w="27426" cap="flat">
                <a:noFill/>
                <a:prstDash val="solid"/>
                <a:miter/>
              </a:ln>
            </p:spPr>
            <p:txBody>
              <a:bodyPr rtlCol="0" anchor="ctr"/>
              <a:lstStyle/>
              <a:p>
                <a:endParaRPr lang="en-US"/>
              </a:p>
            </p:txBody>
          </p:sp>
          <p:sp>
            <p:nvSpPr>
              <p:cNvPr id="17" name="Freeform 1076">
                <a:extLst>
                  <a:ext uri="{FF2B5EF4-FFF2-40B4-BE49-F238E27FC236}">
                    <a16:creationId xmlns:a16="http://schemas.microsoft.com/office/drawing/2014/main" id="{836D6743-8784-9E06-16E1-027D139A470E}"/>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solidFill>
                <a:srgbClr val="60220F"/>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82738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2029090" y="1604733"/>
            <a:ext cx="3791493" cy="3407213"/>
          </a:xfrm>
        </p:spPr>
        <p:txBody>
          <a:bodyPr>
            <a:normAutofit/>
          </a:bodyPr>
          <a:lstStyle/>
          <a:p>
            <a:r>
              <a:rPr lang="en-US" sz="3600" dirty="0" err="1"/>
              <a:t>Punti</a:t>
            </a:r>
            <a:r>
              <a:rPr lang="en-US" sz="3600" dirty="0"/>
              <a:t> di forza, </a:t>
            </a:r>
            <a:r>
              <a:rPr lang="en-US" sz="3600" dirty="0" err="1"/>
              <a:t>Punti</a:t>
            </a:r>
            <a:r>
              <a:rPr lang="en-US" sz="3600" dirty="0"/>
              <a:t> di </a:t>
            </a:r>
            <a:r>
              <a:rPr lang="en-US" sz="3600" dirty="0" err="1"/>
              <a:t>debolezza</a:t>
            </a:r>
            <a:r>
              <a:rPr lang="en-US" sz="3600" dirty="0"/>
              <a:t>, </a:t>
            </a:r>
            <a:r>
              <a:rPr lang="en-US" sz="3600" dirty="0" err="1"/>
              <a:t>Opportunità</a:t>
            </a:r>
            <a:r>
              <a:rPr lang="en-US" sz="3600" dirty="0"/>
              <a:t> e </a:t>
            </a:r>
            <a:r>
              <a:rPr lang="en-US" dirty="0" err="1"/>
              <a:t>Minacce</a:t>
            </a:r>
            <a:r>
              <a:rPr lang="en-US" sz="3600" dirty="0"/>
              <a:t> </a:t>
            </a:r>
            <a:endParaRPr lang="en-RU"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p:txBody>
          <a:bodyPr/>
          <a:lstStyle/>
          <a:p>
            <a:r>
              <a:rPr lang="en-IE" dirty="0"/>
              <a:t>04</a:t>
            </a:r>
            <a:endParaRPr lang="en-RU" dirty="0"/>
          </a:p>
        </p:txBody>
      </p:sp>
      <p:sp>
        <p:nvSpPr>
          <p:cNvPr id="9" name="TextBox 8">
            <a:extLst>
              <a:ext uri="{FF2B5EF4-FFF2-40B4-BE49-F238E27FC236}">
                <a16:creationId xmlns:a16="http://schemas.microsoft.com/office/drawing/2014/main" id="{842D2A83-F040-F849-CEDE-87422D79B125}"/>
              </a:ext>
            </a:extLst>
          </p:cNvPr>
          <p:cNvSpPr txBox="1"/>
          <p:nvPr/>
        </p:nvSpPr>
        <p:spPr>
          <a:xfrm>
            <a:off x="3047281" y="3244334"/>
            <a:ext cx="6094562" cy="369332"/>
          </a:xfrm>
          <a:prstGeom prst="rect">
            <a:avLst/>
          </a:prstGeom>
          <a:noFill/>
        </p:spPr>
        <p:txBody>
          <a:bodyPr wrap="square">
            <a:spAutoFit/>
          </a:bodyPr>
          <a:lstStyle/>
          <a:p>
            <a:r>
              <a:rPr lang="en-IE" b="0" dirty="0">
                <a:effectLst/>
              </a:rPr>
              <a:t> </a:t>
            </a:r>
            <a:endParaRPr lang="en-IE" dirty="0"/>
          </a:p>
        </p:txBody>
      </p:sp>
    </p:spTree>
    <p:extLst>
      <p:ext uri="{BB962C8B-B14F-4D97-AF65-F5344CB8AC3E}">
        <p14:creationId xmlns:p14="http://schemas.microsoft.com/office/powerpoint/2010/main" val="2350773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55AA7-EE9E-C1A7-0A6B-0F54E649E8E9}"/>
              </a:ext>
            </a:extLst>
          </p:cNvPr>
          <p:cNvSpPr>
            <a:spLocks noGrp="1"/>
          </p:cNvSpPr>
          <p:nvPr>
            <p:ph type="body" sz="quarter" idx="16"/>
          </p:nvPr>
        </p:nvSpPr>
        <p:spPr/>
        <p:txBody>
          <a:bodyPr/>
          <a:lstStyle/>
          <a:p>
            <a:r>
              <a:rPr lang="it-IT" dirty="0"/>
              <a:t>Ora sapete che un modello di business è un piano per il successo della vostra piccola azienda agricola, che identifica </a:t>
            </a:r>
            <a:r>
              <a:rPr lang="it-IT" b="1" dirty="0"/>
              <a:t>le fonti di reddito, la base di clienti prevista, i prodotti </a:t>
            </a:r>
            <a:r>
              <a:rPr lang="it-IT" dirty="0"/>
              <a:t>e </a:t>
            </a:r>
            <a:r>
              <a:rPr lang="it-IT" b="1" dirty="0"/>
              <a:t>i dettagli</a:t>
            </a:r>
            <a:r>
              <a:rPr lang="it-IT" dirty="0"/>
              <a:t> </a:t>
            </a:r>
            <a:r>
              <a:rPr lang="it-IT" b="1" dirty="0"/>
              <a:t>del finanziamento.</a:t>
            </a:r>
          </a:p>
          <a:p>
            <a:r>
              <a:rPr lang="it-IT" dirty="0"/>
              <a:t>Una componente chiave del nostro modello di business include i punti di forza e le sfide della vostra azienda.  Possiamo ottenerli effettuando un'analisi </a:t>
            </a:r>
            <a:r>
              <a:rPr lang="it-IT" b="1" dirty="0"/>
              <a:t>SWOT.</a:t>
            </a:r>
          </a:p>
          <a:p>
            <a:endParaRPr lang="en-US" b="1" dirty="0"/>
          </a:p>
          <a:p>
            <a:endParaRPr lang="en-IE" dirty="0"/>
          </a:p>
        </p:txBody>
      </p:sp>
      <p:sp>
        <p:nvSpPr>
          <p:cNvPr id="5" name="Google Shape;762;p26">
            <a:extLst>
              <a:ext uri="{FF2B5EF4-FFF2-40B4-BE49-F238E27FC236}">
                <a16:creationId xmlns:a16="http://schemas.microsoft.com/office/drawing/2014/main" id="{85B107C2-5B7C-68E8-8606-CAF9CA7102EC}"/>
              </a:ext>
            </a:extLst>
          </p:cNvPr>
          <p:cNvSpPr txBox="1">
            <a:spLocks noGrp="1"/>
          </p:cNvSpPr>
          <p:nvPr>
            <p:ph type="body" sz="quarter" idx="18"/>
          </p:nvPr>
        </p:nvSpPr>
        <p:spPr>
          <a:xfrm>
            <a:off x="447675" y="309563"/>
            <a:ext cx="6481763" cy="1211262"/>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568754"/>
              </a:buClr>
              <a:buSzPts val="3600"/>
              <a:buNone/>
            </a:pPr>
            <a:r>
              <a:rPr lang="it-IT" dirty="0"/>
              <a:t>Individuiamo l'opportunità e  identifichiamo il nostro cliente, e poi?</a:t>
            </a:r>
            <a:endParaRPr dirty="0"/>
          </a:p>
        </p:txBody>
      </p:sp>
      <p:pic>
        <p:nvPicPr>
          <p:cNvPr id="7" name="Graphic 6" descr="Puzzle pieces outline">
            <a:extLst>
              <a:ext uri="{FF2B5EF4-FFF2-40B4-BE49-F238E27FC236}">
                <a16:creationId xmlns:a16="http://schemas.microsoft.com/office/drawing/2014/main" id="{5A11171F-57F4-DD63-C81A-E6881B3FC6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8306" y="1122153"/>
            <a:ext cx="4613694" cy="4613694"/>
          </a:xfrm>
          <a:prstGeom prst="rect">
            <a:avLst/>
          </a:prstGeom>
        </p:spPr>
      </p:pic>
      <p:sp>
        <p:nvSpPr>
          <p:cNvPr id="8" name="TextBox 7">
            <a:extLst>
              <a:ext uri="{FF2B5EF4-FFF2-40B4-BE49-F238E27FC236}">
                <a16:creationId xmlns:a16="http://schemas.microsoft.com/office/drawing/2014/main" id="{044349FA-B611-5530-DA3D-322E4DD7C9B8}"/>
              </a:ext>
            </a:extLst>
          </p:cNvPr>
          <p:cNvSpPr txBox="1"/>
          <p:nvPr/>
        </p:nvSpPr>
        <p:spPr>
          <a:xfrm>
            <a:off x="8376249" y="2648309"/>
            <a:ext cx="603849" cy="769441"/>
          </a:xfrm>
          <a:prstGeom prst="rect">
            <a:avLst/>
          </a:prstGeom>
          <a:noFill/>
        </p:spPr>
        <p:txBody>
          <a:bodyPr wrap="square" rtlCol="0">
            <a:spAutoFit/>
          </a:bodyPr>
          <a:lstStyle/>
          <a:p>
            <a:r>
              <a:rPr lang="en-IE" sz="4400" b="1" dirty="0">
                <a:solidFill>
                  <a:srgbClr val="6D6A3A"/>
                </a:solidFill>
              </a:rPr>
              <a:t>S</a:t>
            </a:r>
          </a:p>
        </p:txBody>
      </p:sp>
      <p:sp>
        <p:nvSpPr>
          <p:cNvPr id="9" name="TextBox 8">
            <a:extLst>
              <a:ext uri="{FF2B5EF4-FFF2-40B4-BE49-F238E27FC236}">
                <a16:creationId xmlns:a16="http://schemas.microsoft.com/office/drawing/2014/main" id="{879C5EB1-78B8-DFF3-5779-58BC791EA0CE}"/>
              </a:ext>
            </a:extLst>
          </p:cNvPr>
          <p:cNvSpPr txBox="1"/>
          <p:nvPr/>
        </p:nvSpPr>
        <p:spPr>
          <a:xfrm>
            <a:off x="10159042" y="4209850"/>
            <a:ext cx="603849" cy="769441"/>
          </a:xfrm>
          <a:prstGeom prst="rect">
            <a:avLst/>
          </a:prstGeom>
          <a:noFill/>
        </p:spPr>
        <p:txBody>
          <a:bodyPr wrap="square" rtlCol="0">
            <a:spAutoFit/>
          </a:bodyPr>
          <a:lstStyle/>
          <a:p>
            <a:r>
              <a:rPr lang="en-IE" sz="4400" b="1" dirty="0">
                <a:solidFill>
                  <a:srgbClr val="6D6A3A"/>
                </a:solidFill>
              </a:rPr>
              <a:t>T</a:t>
            </a:r>
          </a:p>
        </p:txBody>
      </p:sp>
      <p:sp>
        <p:nvSpPr>
          <p:cNvPr id="10" name="TextBox 9">
            <a:extLst>
              <a:ext uri="{FF2B5EF4-FFF2-40B4-BE49-F238E27FC236}">
                <a16:creationId xmlns:a16="http://schemas.microsoft.com/office/drawing/2014/main" id="{D8D80068-DBAE-7164-30C9-CBF1809D3C48}"/>
              </a:ext>
            </a:extLst>
          </p:cNvPr>
          <p:cNvSpPr txBox="1"/>
          <p:nvPr/>
        </p:nvSpPr>
        <p:spPr>
          <a:xfrm rot="1439150">
            <a:off x="10673750" y="1909646"/>
            <a:ext cx="603849" cy="769441"/>
          </a:xfrm>
          <a:prstGeom prst="rect">
            <a:avLst/>
          </a:prstGeom>
          <a:noFill/>
        </p:spPr>
        <p:txBody>
          <a:bodyPr wrap="square" rtlCol="0">
            <a:spAutoFit/>
          </a:bodyPr>
          <a:lstStyle/>
          <a:p>
            <a:r>
              <a:rPr lang="en-IE" sz="4400" b="1" dirty="0">
                <a:solidFill>
                  <a:srgbClr val="6D6A3A"/>
                </a:solidFill>
              </a:rPr>
              <a:t>W</a:t>
            </a:r>
          </a:p>
        </p:txBody>
      </p:sp>
      <p:sp>
        <p:nvSpPr>
          <p:cNvPr id="11" name="TextBox 10">
            <a:extLst>
              <a:ext uri="{FF2B5EF4-FFF2-40B4-BE49-F238E27FC236}">
                <a16:creationId xmlns:a16="http://schemas.microsoft.com/office/drawing/2014/main" id="{C0E3256E-C221-D514-9C70-776E2B8C63AE}"/>
              </a:ext>
            </a:extLst>
          </p:cNvPr>
          <p:cNvSpPr txBox="1"/>
          <p:nvPr/>
        </p:nvSpPr>
        <p:spPr>
          <a:xfrm>
            <a:off x="8376248" y="4209850"/>
            <a:ext cx="603849" cy="769441"/>
          </a:xfrm>
          <a:prstGeom prst="rect">
            <a:avLst/>
          </a:prstGeom>
          <a:noFill/>
        </p:spPr>
        <p:txBody>
          <a:bodyPr wrap="square" rtlCol="0">
            <a:spAutoFit/>
          </a:bodyPr>
          <a:lstStyle/>
          <a:p>
            <a:r>
              <a:rPr lang="en-IE" sz="4400" b="1" dirty="0">
                <a:solidFill>
                  <a:srgbClr val="6D6A3A"/>
                </a:solidFill>
              </a:rPr>
              <a:t>O</a:t>
            </a:r>
          </a:p>
        </p:txBody>
      </p:sp>
    </p:spTree>
    <p:extLst>
      <p:ext uri="{BB962C8B-B14F-4D97-AF65-F5344CB8AC3E}">
        <p14:creationId xmlns:p14="http://schemas.microsoft.com/office/powerpoint/2010/main" val="1244255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EBF67A-EC25-B334-9556-EEDA9F7B1AB9}"/>
              </a:ext>
            </a:extLst>
          </p:cNvPr>
          <p:cNvSpPr>
            <a:spLocks noGrp="1"/>
          </p:cNvSpPr>
          <p:nvPr>
            <p:ph type="body" sz="quarter" idx="18"/>
          </p:nvPr>
        </p:nvSpPr>
        <p:spPr>
          <a:xfrm>
            <a:off x="447065" y="309491"/>
            <a:ext cx="5191635" cy="1210837"/>
          </a:xfrm>
        </p:spPr>
        <p:txBody>
          <a:bodyPr anchor="ctr"/>
          <a:lstStyle/>
          <a:p>
            <a:r>
              <a:rPr lang="en-IE" dirty="0" err="1"/>
              <a:t>Analisi</a:t>
            </a:r>
            <a:r>
              <a:rPr lang="en-IE" dirty="0"/>
              <a:t> SWOT </a:t>
            </a:r>
          </a:p>
        </p:txBody>
      </p:sp>
      <p:sp>
        <p:nvSpPr>
          <p:cNvPr id="4" name="Google Shape;768;p27">
            <a:extLst>
              <a:ext uri="{FF2B5EF4-FFF2-40B4-BE49-F238E27FC236}">
                <a16:creationId xmlns:a16="http://schemas.microsoft.com/office/drawing/2014/main" id="{589332C5-4CDF-BBD9-3D0F-DF6158ABA9A6}"/>
              </a:ext>
            </a:extLst>
          </p:cNvPr>
          <p:cNvSpPr txBox="1">
            <a:spLocks noGrp="1"/>
          </p:cNvSpPr>
          <p:nvPr>
            <p:ph type="body" sz="quarter" idx="16"/>
          </p:nvPr>
        </p:nvSpPr>
        <p:spPr>
          <a:xfrm>
            <a:off x="447674" y="2066925"/>
            <a:ext cx="4797185" cy="47458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dirty="0">
                <a:ea typeface="Raleway"/>
                <a:cs typeface="Raleway"/>
                <a:sym typeface="Raleway"/>
              </a:rPr>
              <a:t>L'analisi SWOT è una struttura semplice ma potente per sfruttare i punti di forza di un'azienda o di un progetto, migliorare i punti di debolezza, minimizzare le minacce e trarre il massimo vantaggio dalle opportunità.</a:t>
            </a:r>
          </a:p>
          <a:p>
            <a:pPr marL="0" marR="0" lvl="0" indent="0" algn="l" rtl="0">
              <a:spcBef>
                <a:spcPts val="0"/>
              </a:spcBef>
              <a:spcAft>
                <a:spcPts val="0"/>
              </a:spcAft>
              <a:buNone/>
            </a:pPr>
            <a:endParaRPr lang="it-IT" sz="2400" dirty="0">
              <a:ea typeface="Raleway"/>
              <a:cs typeface="Raleway"/>
              <a:sym typeface="Raleway"/>
            </a:endParaRPr>
          </a:p>
          <a:p>
            <a:pPr marL="0" marR="0" lvl="0" indent="0" algn="l" rtl="0">
              <a:spcBef>
                <a:spcPts val="0"/>
              </a:spcBef>
              <a:spcAft>
                <a:spcPts val="0"/>
              </a:spcAft>
              <a:buNone/>
            </a:pPr>
            <a:r>
              <a:rPr lang="it-IT" sz="2400" dirty="0">
                <a:ea typeface="Raleway"/>
                <a:cs typeface="Raleway"/>
                <a:sym typeface="Raleway"/>
              </a:rPr>
              <a:t>L'analisi SWOT è un processo che consente di identificare i fattori interni ed esterni che influenzeranno le prestazioni future della vostra azienda o del vostro progetto.</a:t>
            </a:r>
          </a:p>
          <a:p>
            <a:pPr marL="0" marR="0" lvl="0" indent="0" algn="l" rtl="0">
              <a:spcBef>
                <a:spcPts val="0"/>
              </a:spcBef>
              <a:spcAft>
                <a:spcPts val="0"/>
              </a:spcAft>
              <a:buNone/>
            </a:pPr>
            <a:endParaRPr sz="2400" dirty="0">
              <a:ea typeface="Raleway"/>
              <a:cs typeface="Raleway"/>
              <a:sym typeface="Raleway"/>
            </a:endParaRPr>
          </a:p>
        </p:txBody>
      </p:sp>
      <p:sp>
        <p:nvSpPr>
          <p:cNvPr id="5" name="Google Shape;769;p27">
            <a:extLst>
              <a:ext uri="{FF2B5EF4-FFF2-40B4-BE49-F238E27FC236}">
                <a16:creationId xmlns:a16="http://schemas.microsoft.com/office/drawing/2014/main" id="{145C380F-62FE-071C-BD01-6A8D2BA752DA}"/>
              </a:ext>
            </a:extLst>
          </p:cNvPr>
          <p:cNvSpPr/>
          <p:nvPr/>
        </p:nvSpPr>
        <p:spPr>
          <a:xfrm>
            <a:off x="5802284" y="1225193"/>
            <a:ext cx="6018414" cy="4493963"/>
          </a:xfrm>
          <a:prstGeom prst="diamond">
            <a:avLst/>
          </a:prstGeom>
          <a:solidFill>
            <a:srgbClr val="EEF2EA"/>
          </a:solidFill>
          <a:ln w="12700" cap="flat" cmpd="sng">
            <a:solidFill>
              <a:srgbClr val="EEF2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770;p27">
            <a:extLst>
              <a:ext uri="{FF2B5EF4-FFF2-40B4-BE49-F238E27FC236}">
                <a16:creationId xmlns:a16="http://schemas.microsoft.com/office/drawing/2014/main" id="{00FCBCC1-FD04-0B92-043A-7495BF9AAA2E}"/>
              </a:ext>
            </a:extLst>
          </p:cNvPr>
          <p:cNvSpPr/>
          <p:nvPr/>
        </p:nvSpPr>
        <p:spPr>
          <a:xfrm>
            <a:off x="8988406" y="1296785"/>
            <a:ext cx="3022536" cy="1945179"/>
          </a:xfrm>
          <a:prstGeom prst="roundRect">
            <a:avLst>
              <a:gd name="adj" fmla="val 16667"/>
            </a:avLst>
          </a:prstGeom>
          <a:solidFill>
            <a:srgbClr val="6D6A3A"/>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700" b="1" u="sng" dirty="0">
                <a:solidFill>
                  <a:schemeClr val="lt2"/>
                </a:solidFill>
                <a:ea typeface="Raleway"/>
                <a:cs typeface="Raleway"/>
                <a:sym typeface="Raleway"/>
              </a:rPr>
              <a:t>PUNTI DI DEBOLEZZA</a:t>
            </a:r>
          </a:p>
          <a:p>
            <a:pPr marL="285750" marR="0" lvl="0" indent="-285750" algn="ctr" rtl="0">
              <a:spcBef>
                <a:spcPts val="0"/>
              </a:spcBef>
              <a:spcAft>
                <a:spcPts val="0"/>
              </a:spcAft>
              <a:buFont typeface="Arial" panose="020B0604020202020204" pitchFamily="34" charset="0"/>
              <a:buChar char="•"/>
            </a:pPr>
            <a:r>
              <a:rPr lang="it-IT" sz="1700" dirty="0">
                <a:solidFill>
                  <a:schemeClr val="lt2"/>
                </a:solidFill>
                <a:ea typeface="Raleway"/>
                <a:cs typeface="Raleway"/>
                <a:sym typeface="Raleway"/>
              </a:rPr>
              <a:t>Le cose che mancano alla vostra azienda</a:t>
            </a:r>
          </a:p>
          <a:p>
            <a:pPr marL="285750" marR="0" lvl="0" indent="-285750" algn="ctr" rtl="0">
              <a:spcBef>
                <a:spcPts val="0"/>
              </a:spcBef>
              <a:spcAft>
                <a:spcPts val="0"/>
              </a:spcAft>
              <a:buFont typeface="Arial" panose="020B0604020202020204" pitchFamily="34" charset="0"/>
              <a:buChar char="•"/>
            </a:pPr>
            <a:r>
              <a:rPr lang="it-IT" sz="1700" dirty="0">
                <a:solidFill>
                  <a:schemeClr val="lt2"/>
                </a:solidFill>
                <a:ea typeface="Raleway"/>
                <a:cs typeface="Raleway"/>
                <a:sym typeface="Raleway"/>
              </a:rPr>
              <a:t>Cosa fa meglio il vostro concorrente</a:t>
            </a:r>
          </a:p>
          <a:p>
            <a:pPr marL="285750" marR="0" lvl="0" indent="-285750" algn="ctr" rtl="0">
              <a:spcBef>
                <a:spcPts val="0"/>
              </a:spcBef>
              <a:spcAft>
                <a:spcPts val="0"/>
              </a:spcAft>
              <a:buFont typeface="Arial" panose="020B0604020202020204" pitchFamily="34" charset="0"/>
              <a:buChar char="•"/>
            </a:pPr>
            <a:r>
              <a:rPr lang="it-IT" sz="1700" dirty="0">
                <a:solidFill>
                  <a:schemeClr val="lt2"/>
                </a:solidFill>
                <a:ea typeface="Raleway"/>
                <a:cs typeface="Raleway"/>
                <a:sym typeface="Raleway"/>
              </a:rPr>
              <a:t>Limitazioni delle risorse</a:t>
            </a:r>
          </a:p>
          <a:p>
            <a:pPr marL="0" marR="0" lvl="0" indent="0" algn="ctr" rtl="0">
              <a:spcBef>
                <a:spcPts val="0"/>
              </a:spcBef>
              <a:spcAft>
                <a:spcPts val="0"/>
              </a:spcAft>
              <a:buNone/>
            </a:pPr>
            <a:endParaRPr sz="1700" dirty="0">
              <a:solidFill>
                <a:schemeClr val="lt2"/>
              </a:solidFill>
              <a:ea typeface="Raleway"/>
              <a:cs typeface="Raleway"/>
              <a:sym typeface="Raleway"/>
            </a:endParaRPr>
          </a:p>
        </p:txBody>
      </p:sp>
      <p:sp>
        <p:nvSpPr>
          <p:cNvPr id="7" name="Google Shape;771;p27">
            <a:extLst>
              <a:ext uri="{FF2B5EF4-FFF2-40B4-BE49-F238E27FC236}">
                <a16:creationId xmlns:a16="http://schemas.microsoft.com/office/drawing/2014/main" id="{7A5164EE-F95C-AF59-7AF7-C8F8E7F156DC}"/>
              </a:ext>
            </a:extLst>
          </p:cNvPr>
          <p:cNvSpPr/>
          <p:nvPr/>
        </p:nvSpPr>
        <p:spPr>
          <a:xfrm>
            <a:off x="5802283" y="1292347"/>
            <a:ext cx="2825523" cy="1945179"/>
          </a:xfrm>
          <a:prstGeom prst="roundRect">
            <a:avLst>
              <a:gd name="adj" fmla="val 16667"/>
            </a:avLst>
          </a:prstGeom>
          <a:solidFill>
            <a:srgbClr val="60220F"/>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600" b="1" u="sng" dirty="0">
                <a:solidFill>
                  <a:schemeClr val="lt2"/>
                </a:solidFill>
                <a:ea typeface="Raleway"/>
                <a:cs typeface="Raleway"/>
                <a:sym typeface="Raleway"/>
              </a:rPr>
              <a:t>PUNTI DI FORZA</a:t>
            </a:r>
          </a:p>
          <a:p>
            <a:pPr marL="171450" marR="0" lvl="0" indent="-171450" algn="ctr" rtl="0">
              <a:spcBef>
                <a:spcPts val="0"/>
              </a:spcBef>
              <a:spcAft>
                <a:spcPts val="0"/>
              </a:spcAft>
              <a:buFont typeface="Arial" panose="020B0604020202020204" pitchFamily="34" charset="0"/>
              <a:buChar char="•"/>
            </a:pPr>
            <a:r>
              <a:rPr lang="it-IT" sz="1600" dirty="0">
                <a:solidFill>
                  <a:schemeClr val="lt2"/>
                </a:solidFill>
                <a:ea typeface="Raleway"/>
                <a:cs typeface="Raleway"/>
                <a:sym typeface="Raleway"/>
              </a:rPr>
              <a:t>Cosa sapete fare bene</a:t>
            </a:r>
          </a:p>
          <a:p>
            <a:pPr marL="171450" marR="0" lvl="0" indent="-171450" algn="ctr" rtl="0">
              <a:spcBef>
                <a:spcPts val="0"/>
              </a:spcBef>
              <a:spcAft>
                <a:spcPts val="0"/>
              </a:spcAft>
              <a:buFont typeface="Arial" panose="020B0604020202020204" pitchFamily="34" charset="0"/>
              <a:buChar char="•"/>
            </a:pPr>
            <a:r>
              <a:rPr lang="it-IT" sz="1600" dirty="0">
                <a:solidFill>
                  <a:schemeClr val="lt2"/>
                </a:solidFill>
                <a:ea typeface="Raleway"/>
                <a:cs typeface="Raleway"/>
                <a:sym typeface="Raleway"/>
              </a:rPr>
              <a:t>Qualità che vi distinguono dalla concorrenza</a:t>
            </a:r>
          </a:p>
          <a:p>
            <a:pPr marL="171450" marR="0" lvl="0" indent="-171450" algn="ctr" rtl="0">
              <a:spcBef>
                <a:spcPts val="0"/>
              </a:spcBef>
              <a:spcAft>
                <a:spcPts val="0"/>
              </a:spcAft>
              <a:buFont typeface="Arial" panose="020B0604020202020204" pitchFamily="34" charset="0"/>
              <a:buChar char="•"/>
            </a:pPr>
            <a:r>
              <a:rPr lang="it-IT" sz="1600" dirty="0">
                <a:solidFill>
                  <a:schemeClr val="lt2"/>
                </a:solidFill>
                <a:ea typeface="Raleway"/>
                <a:cs typeface="Raleway"/>
                <a:sym typeface="Raleway"/>
              </a:rPr>
              <a:t>Personale qualificato</a:t>
            </a:r>
          </a:p>
          <a:p>
            <a:pPr marL="171450" marR="0" lvl="0" indent="-171450" algn="ctr" rtl="0">
              <a:spcBef>
                <a:spcPts val="0"/>
              </a:spcBef>
              <a:spcAft>
                <a:spcPts val="0"/>
              </a:spcAft>
              <a:buFont typeface="Arial" panose="020B0604020202020204" pitchFamily="34" charset="0"/>
              <a:buChar char="•"/>
            </a:pPr>
            <a:r>
              <a:rPr lang="it-IT" sz="1600" dirty="0">
                <a:solidFill>
                  <a:schemeClr val="lt2"/>
                </a:solidFill>
                <a:ea typeface="Raleway"/>
                <a:cs typeface="Raleway"/>
                <a:sym typeface="Raleway"/>
              </a:rPr>
              <a:t>La vostra USP (</a:t>
            </a:r>
            <a:r>
              <a:rPr lang="it-IT" sz="1600" dirty="0" err="1">
                <a:solidFill>
                  <a:schemeClr val="lt2"/>
                </a:solidFill>
                <a:ea typeface="Raleway"/>
                <a:cs typeface="Raleway"/>
                <a:sym typeface="Raleway"/>
              </a:rPr>
              <a:t>unique</a:t>
            </a:r>
            <a:r>
              <a:rPr lang="it-IT" sz="1600" dirty="0">
                <a:solidFill>
                  <a:schemeClr val="lt2"/>
                </a:solidFill>
                <a:ea typeface="Raleway"/>
                <a:cs typeface="Raleway"/>
                <a:sym typeface="Raleway"/>
              </a:rPr>
              <a:t> selling </a:t>
            </a:r>
            <a:r>
              <a:rPr lang="it-IT" sz="1600" dirty="0" err="1">
                <a:solidFill>
                  <a:schemeClr val="lt2"/>
                </a:solidFill>
                <a:ea typeface="Raleway"/>
                <a:cs typeface="Raleway"/>
                <a:sym typeface="Raleway"/>
              </a:rPr>
              <a:t>proposition</a:t>
            </a:r>
            <a:r>
              <a:rPr lang="it-IT" sz="1600" dirty="0">
                <a:solidFill>
                  <a:schemeClr val="lt2"/>
                </a:solidFill>
                <a:ea typeface="Raleway"/>
                <a:cs typeface="Raleway"/>
                <a:sym typeface="Raleway"/>
              </a:rPr>
              <a:t>)</a:t>
            </a:r>
          </a:p>
          <a:p>
            <a:pPr marL="0" marR="0" lvl="0" indent="0" algn="ctr" rtl="0">
              <a:spcBef>
                <a:spcPts val="0"/>
              </a:spcBef>
              <a:spcAft>
                <a:spcPts val="0"/>
              </a:spcAft>
              <a:buNone/>
            </a:pPr>
            <a:endParaRPr sz="1200" dirty="0">
              <a:solidFill>
                <a:schemeClr val="lt2"/>
              </a:solidFill>
              <a:ea typeface="Raleway"/>
              <a:cs typeface="Raleway"/>
              <a:sym typeface="Raleway"/>
            </a:endParaRPr>
          </a:p>
        </p:txBody>
      </p:sp>
      <p:sp>
        <p:nvSpPr>
          <p:cNvPr id="8" name="Google Shape;772;p27">
            <a:extLst>
              <a:ext uri="{FF2B5EF4-FFF2-40B4-BE49-F238E27FC236}">
                <a16:creationId xmlns:a16="http://schemas.microsoft.com/office/drawing/2014/main" id="{8A389AB3-3E8F-71E0-D0DD-99C541F0D145}"/>
              </a:ext>
            </a:extLst>
          </p:cNvPr>
          <p:cNvSpPr/>
          <p:nvPr/>
        </p:nvSpPr>
        <p:spPr>
          <a:xfrm>
            <a:off x="5802285" y="3546763"/>
            <a:ext cx="3022538" cy="1945179"/>
          </a:xfrm>
          <a:prstGeom prst="roundRect">
            <a:avLst>
              <a:gd name="adj" fmla="val 16667"/>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700" b="1" u="sng" dirty="0">
                <a:solidFill>
                  <a:schemeClr val="lt1"/>
                </a:solidFill>
                <a:ea typeface="Raleway"/>
                <a:cs typeface="Raleway"/>
                <a:sym typeface="Raleway"/>
              </a:rPr>
              <a:t>OPPORTUNITÀ</a:t>
            </a:r>
          </a:p>
          <a:p>
            <a:pPr marL="285750" marR="0" lvl="0" indent="-285750" algn="ctr" rtl="0">
              <a:spcBef>
                <a:spcPts val="0"/>
              </a:spcBef>
              <a:spcAft>
                <a:spcPts val="0"/>
              </a:spcAft>
              <a:buFont typeface="Arial" panose="020B0604020202020204" pitchFamily="34" charset="0"/>
              <a:buChar char="•"/>
            </a:pPr>
            <a:r>
              <a:rPr lang="it-IT" sz="1700" dirty="0">
                <a:solidFill>
                  <a:schemeClr val="lt1"/>
                </a:solidFill>
                <a:ea typeface="Raleway"/>
                <a:cs typeface="Raleway"/>
                <a:sym typeface="Raleway"/>
              </a:rPr>
              <a:t>Mercati poco serviti</a:t>
            </a:r>
          </a:p>
          <a:p>
            <a:pPr marL="285750" marR="0" lvl="0" indent="-285750" algn="ctr" rtl="0">
              <a:spcBef>
                <a:spcPts val="0"/>
              </a:spcBef>
              <a:spcAft>
                <a:spcPts val="0"/>
              </a:spcAft>
              <a:buFont typeface="Arial" panose="020B0604020202020204" pitchFamily="34" charset="0"/>
              <a:buChar char="•"/>
            </a:pPr>
            <a:r>
              <a:rPr lang="it-IT" sz="1700" dirty="0">
                <a:solidFill>
                  <a:schemeClr val="lt1"/>
                </a:solidFill>
                <a:ea typeface="Raleway"/>
                <a:cs typeface="Raleway"/>
                <a:sym typeface="Raleway"/>
              </a:rPr>
              <a:t>Pochi concorrenti nell'area</a:t>
            </a:r>
          </a:p>
          <a:p>
            <a:pPr marL="285750" marR="0" lvl="0" indent="-285750" algn="ctr" rtl="0">
              <a:spcBef>
                <a:spcPts val="0"/>
              </a:spcBef>
              <a:spcAft>
                <a:spcPts val="0"/>
              </a:spcAft>
              <a:buFont typeface="Arial" panose="020B0604020202020204" pitchFamily="34" charset="0"/>
              <a:buChar char="•"/>
            </a:pPr>
            <a:r>
              <a:rPr lang="it-IT" sz="1700" dirty="0">
                <a:solidFill>
                  <a:schemeClr val="lt1"/>
                </a:solidFill>
                <a:ea typeface="Raleway"/>
                <a:cs typeface="Raleway"/>
                <a:sym typeface="Raleway"/>
              </a:rPr>
              <a:t>Esigenza emergente che potete colmare</a:t>
            </a:r>
          </a:p>
          <a:p>
            <a:pPr marL="285750" marR="0" lvl="0" indent="-285750" algn="ctr" rtl="0">
              <a:spcBef>
                <a:spcPts val="0"/>
              </a:spcBef>
              <a:spcAft>
                <a:spcPts val="0"/>
              </a:spcAft>
              <a:buFont typeface="Arial" panose="020B0604020202020204" pitchFamily="34" charset="0"/>
              <a:buChar char="•"/>
            </a:pPr>
            <a:r>
              <a:rPr lang="it-IT" sz="1700" dirty="0">
                <a:solidFill>
                  <a:schemeClr val="lt1"/>
                </a:solidFill>
                <a:ea typeface="Raleway"/>
                <a:cs typeface="Raleway"/>
                <a:sym typeface="Raleway"/>
              </a:rPr>
              <a:t>Partecipazione al progetto </a:t>
            </a:r>
          </a:p>
          <a:p>
            <a:pPr marL="0" marR="0" lvl="0" indent="0" algn="ctr" rtl="0">
              <a:spcBef>
                <a:spcPts val="0"/>
              </a:spcBef>
              <a:spcAft>
                <a:spcPts val="0"/>
              </a:spcAft>
              <a:buNone/>
            </a:pPr>
            <a:endParaRPr sz="1700" dirty="0">
              <a:solidFill>
                <a:schemeClr val="lt1"/>
              </a:solidFill>
              <a:ea typeface="Raleway"/>
              <a:cs typeface="Raleway"/>
              <a:sym typeface="Raleway"/>
            </a:endParaRPr>
          </a:p>
        </p:txBody>
      </p:sp>
      <p:sp>
        <p:nvSpPr>
          <p:cNvPr id="9" name="Google Shape;773;p27">
            <a:extLst>
              <a:ext uri="{FF2B5EF4-FFF2-40B4-BE49-F238E27FC236}">
                <a16:creationId xmlns:a16="http://schemas.microsoft.com/office/drawing/2014/main" id="{FB65B3E8-98B9-A665-5380-F9ACF5262FEA}"/>
              </a:ext>
            </a:extLst>
          </p:cNvPr>
          <p:cNvSpPr/>
          <p:nvPr/>
        </p:nvSpPr>
        <p:spPr>
          <a:xfrm>
            <a:off x="8988405" y="3546762"/>
            <a:ext cx="3203595" cy="2059320"/>
          </a:xfrm>
          <a:prstGeom prst="roundRect">
            <a:avLst>
              <a:gd name="adj" fmla="val 16667"/>
            </a:avLst>
          </a:prstGeom>
          <a:solidFill>
            <a:srgbClr val="A23B23"/>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1600" b="1" u="sng" dirty="0">
                <a:solidFill>
                  <a:schemeClr val="lt2"/>
                </a:solidFill>
                <a:ea typeface="Raleway"/>
                <a:cs typeface="Raleway"/>
                <a:sym typeface="Raleway"/>
              </a:rPr>
              <a:t>MINACCE</a:t>
            </a:r>
          </a:p>
          <a:p>
            <a:pPr marL="285750" marR="0" lvl="0" indent="-285750" algn="ctr" rtl="0">
              <a:spcBef>
                <a:spcPts val="0"/>
              </a:spcBef>
              <a:spcAft>
                <a:spcPts val="0"/>
              </a:spcAft>
              <a:buFont typeface="Arial" panose="020B0604020202020204" pitchFamily="34" charset="0"/>
              <a:buChar char="•"/>
            </a:pPr>
            <a:r>
              <a:rPr lang="it-IT" sz="1600" dirty="0">
                <a:solidFill>
                  <a:schemeClr val="lt2"/>
                </a:solidFill>
                <a:ea typeface="Raleway"/>
                <a:cs typeface="Raleway"/>
                <a:sym typeface="Raleway"/>
              </a:rPr>
              <a:t>Concorrenti emergenti</a:t>
            </a:r>
          </a:p>
          <a:p>
            <a:pPr marL="285750" marR="0" lvl="0" indent="-285750" algn="ctr" rtl="0">
              <a:spcBef>
                <a:spcPts val="0"/>
              </a:spcBef>
              <a:spcAft>
                <a:spcPts val="0"/>
              </a:spcAft>
              <a:buFont typeface="Arial" panose="020B0604020202020204" pitchFamily="34" charset="0"/>
              <a:buChar char="•"/>
            </a:pPr>
            <a:r>
              <a:rPr lang="it-IT" sz="1600" dirty="0">
                <a:solidFill>
                  <a:schemeClr val="lt2"/>
                </a:solidFill>
                <a:ea typeface="Raleway"/>
                <a:cs typeface="Raleway"/>
                <a:sym typeface="Raleway"/>
              </a:rPr>
              <a:t>Cambiamento delle normative</a:t>
            </a:r>
          </a:p>
          <a:p>
            <a:pPr marL="285750" marR="0" lvl="0" indent="-285750" algn="ctr" rtl="0">
              <a:spcBef>
                <a:spcPts val="0"/>
              </a:spcBef>
              <a:spcAft>
                <a:spcPts val="0"/>
              </a:spcAft>
              <a:buFont typeface="Arial" panose="020B0604020202020204" pitchFamily="34" charset="0"/>
              <a:buChar char="•"/>
            </a:pPr>
            <a:r>
              <a:rPr lang="it-IT" sz="1600" dirty="0">
                <a:solidFill>
                  <a:schemeClr val="lt2"/>
                </a:solidFill>
                <a:ea typeface="Raleway"/>
                <a:cs typeface="Raleway"/>
                <a:sym typeface="Raleway"/>
              </a:rPr>
              <a:t>Cambiamento dell'atteggiamento dei clienti nei confronti della vostra attività</a:t>
            </a:r>
          </a:p>
          <a:p>
            <a:pPr marL="0" marR="0" lvl="0" indent="0" algn="ctr" rtl="0">
              <a:spcBef>
                <a:spcPts val="0"/>
              </a:spcBef>
              <a:spcAft>
                <a:spcPts val="0"/>
              </a:spcAft>
              <a:buNone/>
            </a:pPr>
            <a:endParaRPr sz="1700" dirty="0">
              <a:solidFill>
                <a:schemeClr val="lt2"/>
              </a:solidFill>
              <a:ea typeface="Raleway"/>
              <a:cs typeface="Raleway"/>
              <a:sym typeface="Raleway"/>
            </a:endParaRPr>
          </a:p>
        </p:txBody>
      </p:sp>
      <p:sp>
        <p:nvSpPr>
          <p:cNvPr id="10" name="Google Shape;774;p27">
            <a:extLst>
              <a:ext uri="{FF2B5EF4-FFF2-40B4-BE49-F238E27FC236}">
                <a16:creationId xmlns:a16="http://schemas.microsoft.com/office/drawing/2014/main" id="{F0A4AEA1-2CD3-13BB-8000-3E8196369211}"/>
              </a:ext>
            </a:extLst>
          </p:cNvPr>
          <p:cNvSpPr/>
          <p:nvPr/>
        </p:nvSpPr>
        <p:spPr>
          <a:xfrm rot="5400000">
            <a:off x="8677102" y="-779785"/>
            <a:ext cx="268778" cy="3516282"/>
          </a:xfrm>
          <a:prstGeom prst="leftBracket">
            <a:avLst>
              <a:gd name="adj" fmla="val 8333"/>
            </a:avLst>
          </a:prstGeom>
          <a:noFill/>
          <a:ln w="9525" cap="flat" cmpd="sng">
            <a:solidFill>
              <a:srgbClr val="6D6A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75;p27">
            <a:extLst>
              <a:ext uri="{FF2B5EF4-FFF2-40B4-BE49-F238E27FC236}">
                <a16:creationId xmlns:a16="http://schemas.microsoft.com/office/drawing/2014/main" id="{B9F3578D-C4DB-8B6E-C69B-7CBF645F2FBE}"/>
              </a:ext>
            </a:extLst>
          </p:cNvPr>
          <p:cNvSpPr/>
          <p:nvPr/>
        </p:nvSpPr>
        <p:spPr>
          <a:xfrm rot="-5400000">
            <a:off x="8677102" y="4074622"/>
            <a:ext cx="268778" cy="3516282"/>
          </a:xfrm>
          <a:prstGeom prst="leftBracket">
            <a:avLst>
              <a:gd name="adj" fmla="val 8333"/>
            </a:avLst>
          </a:prstGeom>
          <a:noFill/>
          <a:ln w="9525" cap="flat" cmpd="sng">
            <a:solidFill>
              <a:srgbClr val="6D6A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76;p27">
            <a:extLst>
              <a:ext uri="{FF2B5EF4-FFF2-40B4-BE49-F238E27FC236}">
                <a16:creationId xmlns:a16="http://schemas.microsoft.com/office/drawing/2014/main" id="{3E31FD49-CA4F-7CB5-A0F7-73F4A1C09C42}"/>
              </a:ext>
            </a:extLst>
          </p:cNvPr>
          <p:cNvSpPr txBox="1"/>
          <p:nvPr/>
        </p:nvSpPr>
        <p:spPr>
          <a:xfrm>
            <a:off x="8337666" y="830723"/>
            <a:ext cx="94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Calibri"/>
                <a:ea typeface="Calibri"/>
                <a:cs typeface="Calibri"/>
                <a:sym typeface="Calibri"/>
              </a:rPr>
              <a:t>Interni</a:t>
            </a:r>
            <a:endParaRPr sz="1800" dirty="0">
              <a:solidFill>
                <a:schemeClr val="dk1"/>
              </a:solidFill>
              <a:latin typeface="Calibri"/>
              <a:ea typeface="Calibri"/>
              <a:cs typeface="Calibri"/>
              <a:sym typeface="Calibri"/>
            </a:endParaRPr>
          </a:p>
        </p:txBody>
      </p:sp>
      <p:sp>
        <p:nvSpPr>
          <p:cNvPr id="13" name="Google Shape;777;p27">
            <a:extLst>
              <a:ext uri="{FF2B5EF4-FFF2-40B4-BE49-F238E27FC236}">
                <a16:creationId xmlns:a16="http://schemas.microsoft.com/office/drawing/2014/main" id="{7D108BC8-591C-9731-7F3D-8097832059E5}"/>
              </a:ext>
            </a:extLst>
          </p:cNvPr>
          <p:cNvSpPr txBox="1"/>
          <p:nvPr/>
        </p:nvSpPr>
        <p:spPr>
          <a:xfrm>
            <a:off x="8351309" y="5606082"/>
            <a:ext cx="94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Calibri"/>
                <a:ea typeface="Calibri"/>
                <a:cs typeface="Calibri"/>
                <a:sym typeface="Calibri"/>
              </a:rPr>
              <a:t>Esterni</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86756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6CD03-735C-0D3E-BB99-C9B2A710B601}"/>
              </a:ext>
            </a:extLst>
          </p:cNvPr>
          <p:cNvSpPr>
            <a:spLocks noGrp="1"/>
          </p:cNvSpPr>
          <p:nvPr>
            <p:ph type="body" sz="quarter" idx="17"/>
          </p:nvPr>
        </p:nvSpPr>
        <p:spPr>
          <a:xfrm>
            <a:off x="467709" y="232252"/>
            <a:ext cx="3791493" cy="845970"/>
          </a:xfrm>
        </p:spPr>
        <p:txBody>
          <a:bodyPr/>
          <a:lstStyle/>
          <a:p>
            <a:r>
              <a:rPr lang="en-IE" dirty="0" err="1"/>
              <a:t>Punti</a:t>
            </a:r>
            <a:r>
              <a:rPr lang="en-IE" dirty="0"/>
              <a:t> di forza:</a:t>
            </a:r>
          </a:p>
        </p:txBody>
      </p:sp>
      <p:sp>
        <p:nvSpPr>
          <p:cNvPr id="6" name="TextBox 5">
            <a:extLst>
              <a:ext uri="{FF2B5EF4-FFF2-40B4-BE49-F238E27FC236}">
                <a16:creationId xmlns:a16="http://schemas.microsoft.com/office/drawing/2014/main" id="{3D373D3C-E959-45AB-1EDB-A228A1CD989D}"/>
              </a:ext>
            </a:extLst>
          </p:cNvPr>
          <p:cNvSpPr txBox="1"/>
          <p:nvPr/>
        </p:nvSpPr>
        <p:spPr>
          <a:xfrm>
            <a:off x="344141" y="901242"/>
            <a:ext cx="6703640" cy="3046988"/>
          </a:xfrm>
          <a:prstGeom prst="rect">
            <a:avLst/>
          </a:prstGeom>
          <a:noFill/>
        </p:spPr>
        <p:txBody>
          <a:bodyPr wrap="square">
            <a:spAutoFit/>
          </a:bodyPr>
          <a:lstStyle/>
          <a:p>
            <a:r>
              <a:rPr lang="it-IT" sz="2400" dirty="0">
                <a:solidFill>
                  <a:srgbClr val="60220F"/>
                </a:solidFill>
              </a:rPr>
              <a:t>Si tratta delle aree interne della vostra azienda agricola. L'esame di queste aree vi aiuta a capire cosa funziona. Potete quindi utilizzare le tecniche che sapete utilizzare - i vostri punti di forza - in altre aree che potrebbero aver bisogno di ulteriore supporto, come il miglioramento dei processi di coltivazione, ecc.</a:t>
            </a:r>
          </a:p>
          <a:p>
            <a:endParaRPr lang="en-IE" sz="2400" dirty="0">
              <a:solidFill>
                <a:srgbClr val="60220F"/>
              </a:solidFill>
            </a:endParaRPr>
          </a:p>
        </p:txBody>
      </p:sp>
      <p:sp>
        <p:nvSpPr>
          <p:cNvPr id="8" name="TextBox 7">
            <a:extLst>
              <a:ext uri="{FF2B5EF4-FFF2-40B4-BE49-F238E27FC236}">
                <a16:creationId xmlns:a16="http://schemas.microsoft.com/office/drawing/2014/main" id="{1A33707A-34A2-084A-E066-57C0508E5362}"/>
              </a:ext>
            </a:extLst>
          </p:cNvPr>
          <p:cNvSpPr txBox="1"/>
          <p:nvPr/>
        </p:nvSpPr>
        <p:spPr>
          <a:xfrm>
            <a:off x="0" y="3471455"/>
            <a:ext cx="7047781" cy="3785652"/>
          </a:xfrm>
          <a:prstGeom prst="rect">
            <a:avLst/>
          </a:prstGeom>
          <a:noFill/>
        </p:spPr>
        <p:txBody>
          <a:bodyPr wrap="square">
            <a:spAutoFit/>
          </a:bodyPr>
          <a:lstStyle/>
          <a:p>
            <a:pPr algn="l" fontAlgn="auto"/>
            <a:r>
              <a:rPr lang="it-IT" sz="2400" b="1" i="0" dirty="0">
                <a:solidFill>
                  <a:srgbClr val="404F2F"/>
                </a:solidFill>
                <a:effectLst/>
              </a:rPr>
              <a:t>Quando esaminate i punti di forza della vostra piccola azienda agricola, ponetevi le seguenti domande:</a:t>
            </a:r>
          </a:p>
          <a:p>
            <a:pPr marL="342900" indent="-342900" algn="l" fontAlgn="auto">
              <a:buFont typeface="Arial" panose="020B0604020202020204" pitchFamily="34" charset="0"/>
              <a:buChar char="•"/>
            </a:pPr>
            <a:r>
              <a:rPr lang="it-IT" sz="2400" i="0" dirty="0">
                <a:solidFill>
                  <a:srgbClr val="404F2F"/>
                </a:solidFill>
                <a:effectLst/>
              </a:rPr>
              <a:t>Cosa facciamo di buono? O, meglio ancora: Cosa sappiamo fare meglio?</a:t>
            </a:r>
          </a:p>
          <a:p>
            <a:pPr marL="342900" indent="-342900" algn="l" fontAlgn="auto">
              <a:buFont typeface="Arial" panose="020B0604020202020204" pitchFamily="34" charset="0"/>
              <a:buChar char="•"/>
            </a:pPr>
            <a:r>
              <a:rPr lang="it-IT" sz="2400" i="0" dirty="0">
                <a:solidFill>
                  <a:srgbClr val="404F2F"/>
                </a:solidFill>
                <a:effectLst/>
              </a:rPr>
              <a:t>Cosa c'è di unico nella nostra azienda o nei nostri prodotti?</a:t>
            </a:r>
          </a:p>
          <a:p>
            <a:pPr marL="342900" indent="-342900" algn="l" fontAlgn="auto">
              <a:buFont typeface="Arial" panose="020B0604020202020204" pitchFamily="34" charset="0"/>
              <a:buChar char="•"/>
            </a:pPr>
            <a:r>
              <a:rPr lang="it-IT" sz="2400" i="0" dirty="0">
                <a:solidFill>
                  <a:srgbClr val="404F2F"/>
                </a:solidFill>
                <a:effectLst/>
              </a:rPr>
              <a:t>Cosa piace al nostro cliente target?</a:t>
            </a:r>
          </a:p>
          <a:p>
            <a:pPr marL="342900" indent="-342900" algn="l" fontAlgn="auto">
              <a:buFont typeface="Arial" panose="020B0604020202020204" pitchFamily="34" charset="0"/>
              <a:buChar char="•"/>
            </a:pPr>
            <a:r>
              <a:rPr lang="it-IT" sz="2400" i="0" dirty="0">
                <a:solidFill>
                  <a:srgbClr val="404F2F"/>
                </a:solidFill>
                <a:effectLst/>
              </a:rPr>
              <a:t>Quali sono le caratteristiche che battono i nostri concorrenti?</a:t>
            </a:r>
          </a:p>
          <a:p>
            <a:pPr algn="l" fontAlgn="auto"/>
            <a:endParaRPr lang="it-IT" sz="2400" b="1" i="0" dirty="0">
              <a:solidFill>
                <a:srgbClr val="404F2F"/>
              </a:solidFill>
              <a:effectLst/>
            </a:endParaRPr>
          </a:p>
        </p:txBody>
      </p:sp>
    </p:spTree>
    <p:extLst>
      <p:ext uri="{BB962C8B-B14F-4D97-AF65-F5344CB8AC3E}">
        <p14:creationId xmlns:p14="http://schemas.microsoft.com/office/powerpoint/2010/main" val="4247210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6CD03-735C-0D3E-BB99-C9B2A710B601}"/>
              </a:ext>
            </a:extLst>
          </p:cNvPr>
          <p:cNvSpPr>
            <a:spLocks noGrp="1"/>
          </p:cNvSpPr>
          <p:nvPr>
            <p:ph type="body" sz="quarter" idx="17"/>
          </p:nvPr>
        </p:nvSpPr>
        <p:spPr>
          <a:xfrm>
            <a:off x="476336" y="362530"/>
            <a:ext cx="3791493" cy="845970"/>
          </a:xfrm>
        </p:spPr>
        <p:txBody>
          <a:bodyPr/>
          <a:lstStyle/>
          <a:p>
            <a:r>
              <a:rPr lang="en-IE" dirty="0" err="1"/>
              <a:t>Punti</a:t>
            </a:r>
            <a:r>
              <a:rPr lang="en-IE" dirty="0"/>
              <a:t> di </a:t>
            </a:r>
            <a:r>
              <a:rPr lang="en-IE" dirty="0" err="1"/>
              <a:t>debolezza</a:t>
            </a:r>
            <a:r>
              <a:rPr lang="en-IE" dirty="0"/>
              <a:t>:</a:t>
            </a:r>
          </a:p>
        </p:txBody>
      </p:sp>
      <p:sp>
        <p:nvSpPr>
          <p:cNvPr id="4" name="TextBox 3">
            <a:extLst>
              <a:ext uri="{FF2B5EF4-FFF2-40B4-BE49-F238E27FC236}">
                <a16:creationId xmlns:a16="http://schemas.microsoft.com/office/drawing/2014/main" id="{840390C9-D41B-EA90-574F-A08280B88D4A}"/>
              </a:ext>
            </a:extLst>
          </p:cNvPr>
          <p:cNvSpPr txBox="1"/>
          <p:nvPr/>
        </p:nvSpPr>
        <p:spPr>
          <a:xfrm>
            <a:off x="476336" y="1333605"/>
            <a:ext cx="6666336" cy="5816977"/>
          </a:xfrm>
          <a:prstGeom prst="rect">
            <a:avLst/>
          </a:prstGeom>
          <a:noFill/>
        </p:spPr>
        <p:txBody>
          <a:bodyPr wrap="square">
            <a:spAutoFit/>
          </a:bodyPr>
          <a:lstStyle/>
          <a:p>
            <a:pPr algn="l" fontAlgn="auto"/>
            <a:r>
              <a:rPr lang="it-IT" sz="2400" b="0" i="0" dirty="0">
                <a:solidFill>
                  <a:srgbClr val="60220F"/>
                </a:solidFill>
                <a:effectLst/>
              </a:rPr>
              <a:t>Si tratta delle aree interne che non funzionano. È buona norma analizzare i punti di forza prima dei punti di debolezza, per creare una base di successo e di fallimento.   L'identificazione dei punti deboli interni fornisce un punto di partenza per migliorare tali aree.</a:t>
            </a:r>
          </a:p>
          <a:p>
            <a:pPr algn="l" fontAlgn="auto"/>
            <a:r>
              <a:rPr lang="it-IT" sz="2400" b="1" i="0" dirty="0">
                <a:solidFill>
                  <a:srgbClr val="60220F"/>
                </a:solidFill>
                <a:effectLst/>
              </a:rPr>
              <a:t>Identificare i punti deboli dell'azienda chiedendosi:</a:t>
            </a:r>
          </a:p>
          <a:p>
            <a:pPr marL="342900" indent="-342900" algn="l" fontAlgn="auto">
              <a:buFont typeface="Arial" panose="020B0604020202020204" pitchFamily="34" charset="0"/>
              <a:buChar char="•"/>
            </a:pPr>
            <a:r>
              <a:rPr lang="it-IT" sz="2400" i="0" dirty="0">
                <a:solidFill>
                  <a:srgbClr val="60220F"/>
                </a:solidFill>
                <a:effectLst/>
              </a:rPr>
              <a:t>Quali iniziative non stanno funzionando e perché?</a:t>
            </a:r>
          </a:p>
          <a:p>
            <a:pPr marL="342900" indent="-342900" algn="l" fontAlgn="auto">
              <a:buFont typeface="Arial" panose="020B0604020202020204" pitchFamily="34" charset="0"/>
              <a:buChar char="•"/>
            </a:pPr>
            <a:r>
              <a:rPr lang="it-IT" sz="2400" i="0" dirty="0">
                <a:solidFill>
                  <a:srgbClr val="60220F"/>
                </a:solidFill>
                <a:effectLst/>
              </a:rPr>
              <a:t>Cosa può essere migliorato?</a:t>
            </a:r>
          </a:p>
          <a:p>
            <a:pPr marL="342900" indent="-342900" algn="l" fontAlgn="auto">
              <a:buFont typeface="Arial" panose="020B0604020202020204" pitchFamily="34" charset="0"/>
              <a:buChar char="•"/>
            </a:pPr>
            <a:r>
              <a:rPr lang="it-IT" sz="2400" i="0" dirty="0">
                <a:solidFill>
                  <a:srgbClr val="60220F"/>
                </a:solidFill>
                <a:effectLst/>
              </a:rPr>
              <a:t>Quali risorse potrebbero migliorare le nostre prestazioni?</a:t>
            </a:r>
          </a:p>
          <a:p>
            <a:pPr marL="342900" indent="-342900" algn="l" fontAlgn="auto">
              <a:buFont typeface="Arial" panose="020B0604020202020204" pitchFamily="34" charset="0"/>
              <a:buChar char="•"/>
            </a:pPr>
            <a:r>
              <a:rPr lang="it-IT" sz="2400" i="0" dirty="0">
                <a:solidFill>
                  <a:srgbClr val="60220F"/>
                </a:solidFill>
                <a:effectLst/>
              </a:rPr>
              <a:t>Come ci collochiamo rispetto ai nostri concorrenti?</a:t>
            </a:r>
          </a:p>
          <a:p>
            <a:pPr algn="l" fontAlgn="auto"/>
            <a:endParaRPr lang="en-US" sz="2400" b="1" i="0" dirty="0">
              <a:solidFill>
                <a:srgbClr val="60220F"/>
              </a:solidFill>
              <a:effectLst/>
            </a:endParaRPr>
          </a:p>
        </p:txBody>
      </p:sp>
    </p:spTree>
    <p:extLst>
      <p:ext uri="{BB962C8B-B14F-4D97-AF65-F5344CB8AC3E}">
        <p14:creationId xmlns:p14="http://schemas.microsoft.com/office/powerpoint/2010/main" val="3039281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6CD03-735C-0D3E-BB99-C9B2A710B601}"/>
              </a:ext>
            </a:extLst>
          </p:cNvPr>
          <p:cNvSpPr>
            <a:spLocks noGrp="1"/>
          </p:cNvSpPr>
          <p:nvPr>
            <p:ph type="body" sz="quarter" idx="17"/>
          </p:nvPr>
        </p:nvSpPr>
        <p:spPr>
          <a:xfrm>
            <a:off x="476336" y="284892"/>
            <a:ext cx="3791493" cy="845970"/>
          </a:xfrm>
        </p:spPr>
        <p:txBody>
          <a:bodyPr/>
          <a:lstStyle/>
          <a:p>
            <a:r>
              <a:rPr lang="en-IE" dirty="0" err="1"/>
              <a:t>Opportunità</a:t>
            </a:r>
            <a:r>
              <a:rPr lang="en-IE" dirty="0"/>
              <a:t>:</a:t>
            </a:r>
          </a:p>
        </p:txBody>
      </p:sp>
      <p:sp>
        <p:nvSpPr>
          <p:cNvPr id="4" name="TextBox 3">
            <a:extLst>
              <a:ext uri="{FF2B5EF4-FFF2-40B4-BE49-F238E27FC236}">
                <a16:creationId xmlns:a16="http://schemas.microsoft.com/office/drawing/2014/main" id="{4AA51109-F939-B646-189B-511A7FB2CE68}"/>
              </a:ext>
            </a:extLst>
          </p:cNvPr>
          <p:cNvSpPr txBox="1"/>
          <p:nvPr/>
        </p:nvSpPr>
        <p:spPr>
          <a:xfrm>
            <a:off x="0" y="1074091"/>
            <a:ext cx="6847490" cy="5793894"/>
          </a:xfrm>
          <a:prstGeom prst="rect">
            <a:avLst/>
          </a:prstGeom>
          <a:noFill/>
        </p:spPr>
        <p:txBody>
          <a:bodyPr wrap="square">
            <a:spAutoFit/>
          </a:bodyPr>
          <a:lstStyle/>
          <a:p>
            <a:pPr algn="l" fontAlgn="auto"/>
            <a:r>
              <a:rPr lang="it-IT" sz="2400" b="0" i="0" dirty="0">
                <a:solidFill>
                  <a:srgbClr val="60220F"/>
                </a:solidFill>
                <a:effectLst/>
              </a:rPr>
              <a:t>Le opportunità nella SWOT derivano dai punti di forza e di debolezza esistenti, oltre che da eventuali opportunità esterne che vi metteranno in una posizione competitiva migliore. Queste possono essere qualsiasi cosa del mercato che vorreste migliorare o aree che non sono state identificate nelle prime due fasi dell'analisi. </a:t>
            </a:r>
          </a:p>
          <a:p>
            <a:pPr algn="l" fontAlgn="auto"/>
            <a:r>
              <a:rPr lang="it-IT" sz="2400" b="1" i="0" dirty="0">
                <a:solidFill>
                  <a:srgbClr val="60220F"/>
                </a:solidFill>
                <a:effectLst/>
              </a:rPr>
              <a:t>Poiché ci sono molti modi per creare opportunità, è utile porsi queste domande prima di iniziare:</a:t>
            </a:r>
          </a:p>
          <a:p>
            <a:pPr marL="342900" indent="-342900" algn="l" fontAlgn="auto">
              <a:buFont typeface="Arial" panose="020B0604020202020204" pitchFamily="34" charset="0"/>
              <a:buChar char="•"/>
            </a:pPr>
            <a:r>
              <a:rPr lang="it-IT" sz="2400" b="0" i="0" dirty="0">
                <a:solidFill>
                  <a:srgbClr val="60220F"/>
                </a:solidFill>
                <a:effectLst/>
              </a:rPr>
              <a:t>Quali opportunità si presentano nel mio mercato locale?</a:t>
            </a:r>
          </a:p>
          <a:p>
            <a:pPr marL="342900" indent="-342900" algn="l" fontAlgn="auto">
              <a:buFont typeface="Arial" panose="020B0604020202020204" pitchFamily="34" charset="0"/>
              <a:buChar char="•"/>
            </a:pPr>
            <a:r>
              <a:rPr lang="it-IT" sz="2400" b="0" i="0" dirty="0">
                <a:solidFill>
                  <a:srgbClr val="60220F"/>
                </a:solidFill>
                <a:effectLst/>
              </a:rPr>
              <a:t>Ci sono lacune nel mercato dei nostri servizi?</a:t>
            </a:r>
          </a:p>
          <a:p>
            <a:pPr marL="342900" indent="-342900" algn="l" fontAlgn="auto">
              <a:buFont typeface="Arial" panose="020B0604020202020204" pitchFamily="34" charset="0"/>
              <a:buChar char="•"/>
            </a:pPr>
            <a:r>
              <a:rPr lang="it-IT" sz="2400" b="0" i="0" dirty="0">
                <a:solidFill>
                  <a:srgbClr val="60220F"/>
                </a:solidFill>
                <a:effectLst/>
              </a:rPr>
              <a:t>Quali sono i nostri obiettivi commerciali per l'anno?</a:t>
            </a:r>
          </a:p>
          <a:p>
            <a:pPr marL="342900" indent="-342900" algn="l" fontAlgn="auto">
              <a:buFont typeface="Arial" panose="020B0604020202020204" pitchFamily="34" charset="0"/>
              <a:buChar char="•"/>
            </a:pPr>
            <a:r>
              <a:rPr lang="it-IT" sz="2400" b="0" i="0" dirty="0">
                <a:solidFill>
                  <a:srgbClr val="60220F"/>
                </a:solidFill>
                <a:effectLst/>
              </a:rPr>
              <a:t>Cosa offrono i nostri concorrenti?</a:t>
            </a:r>
          </a:p>
          <a:p>
            <a:pPr algn="l" fontAlgn="auto"/>
            <a:endParaRPr lang="en-US" sz="1050" b="0" i="0" dirty="0">
              <a:solidFill>
                <a:srgbClr val="60220F"/>
              </a:solidFill>
              <a:effectLst/>
            </a:endParaRPr>
          </a:p>
        </p:txBody>
      </p:sp>
    </p:spTree>
    <p:extLst>
      <p:ext uri="{BB962C8B-B14F-4D97-AF65-F5344CB8AC3E}">
        <p14:creationId xmlns:p14="http://schemas.microsoft.com/office/powerpoint/2010/main" val="348633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6CD03-735C-0D3E-BB99-C9B2A710B601}"/>
              </a:ext>
            </a:extLst>
          </p:cNvPr>
          <p:cNvSpPr>
            <a:spLocks noGrp="1"/>
          </p:cNvSpPr>
          <p:nvPr>
            <p:ph type="body" sz="quarter" idx="17"/>
          </p:nvPr>
        </p:nvSpPr>
        <p:spPr>
          <a:xfrm>
            <a:off x="484962" y="362530"/>
            <a:ext cx="3791493" cy="845970"/>
          </a:xfrm>
        </p:spPr>
        <p:txBody>
          <a:bodyPr/>
          <a:lstStyle/>
          <a:p>
            <a:r>
              <a:rPr lang="en-IE" dirty="0" err="1"/>
              <a:t>Minacce</a:t>
            </a:r>
            <a:r>
              <a:rPr lang="en-IE" dirty="0"/>
              <a:t>:</a:t>
            </a:r>
          </a:p>
        </p:txBody>
      </p:sp>
      <p:sp>
        <p:nvSpPr>
          <p:cNvPr id="4" name="TextBox 3">
            <a:extLst>
              <a:ext uri="{FF2B5EF4-FFF2-40B4-BE49-F238E27FC236}">
                <a16:creationId xmlns:a16="http://schemas.microsoft.com/office/drawing/2014/main" id="{C3D5B0F9-0B3A-50F9-0ADA-DF8534B2AA0F}"/>
              </a:ext>
            </a:extLst>
          </p:cNvPr>
          <p:cNvSpPr txBox="1"/>
          <p:nvPr/>
        </p:nvSpPr>
        <p:spPr>
          <a:xfrm>
            <a:off x="484962" y="1214114"/>
            <a:ext cx="6623204" cy="5632311"/>
          </a:xfrm>
          <a:prstGeom prst="rect">
            <a:avLst/>
          </a:prstGeom>
          <a:noFill/>
        </p:spPr>
        <p:txBody>
          <a:bodyPr wrap="square">
            <a:spAutoFit/>
          </a:bodyPr>
          <a:lstStyle/>
          <a:p>
            <a:pPr algn="l" fontAlgn="auto"/>
            <a:r>
              <a:rPr lang="it-IT" sz="2400" b="0" i="0" dirty="0">
                <a:solidFill>
                  <a:srgbClr val="60220F"/>
                </a:solidFill>
                <a:effectLst/>
              </a:rPr>
              <a:t>Le minacce nella SWOT sono aree che possono potenzialmente causare problemi. A differenza delle debolezze, le minacce sono esterne e fuori dal vostro controllo. Possono includere qualsiasi cosa, da una pandemia globale a un cambiamento nel panorama competitivo. </a:t>
            </a:r>
          </a:p>
          <a:p>
            <a:pPr algn="l" fontAlgn="auto"/>
            <a:endParaRPr lang="it-IT" sz="2400" b="1" i="0" dirty="0">
              <a:solidFill>
                <a:srgbClr val="60220F"/>
              </a:solidFill>
              <a:effectLst/>
            </a:endParaRPr>
          </a:p>
          <a:p>
            <a:pPr algn="l" fontAlgn="auto"/>
            <a:r>
              <a:rPr lang="it-IT" sz="2400" b="1" i="0" dirty="0">
                <a:solidFill>
                  <a:srgbClr val="60220F"/>
                </a:solidFill>
                <a:effectLst/>
              </a:rPr>
              <a:t>Ecco alcune domande da porsi per identificare le minacce esterne:</a:t>
            </a:r>
          </a:p>
          <a:p>
            <a:pPr marL="342900" indent="-342900" algn="l" fontAlgn="auto">
              <a:buFont typeface="Arial" panose="020B0604020202020204" pitchFamily="34" charset="0"/>
              <a:buChar char="•"/>
            </a:pPr>
            <a:r>
              <a:rPr lang="it-IT" sz="2400" b="0" i="0" dirty="0">
                <a:solidFill>
                  <a:srgbClr val="60220F"/>
                </a:solidFill>
                <a:effectLst/>
              </a:rPr>
              <a:t>Quali cambiamenti nel settore agroalimentare sono fonte di preoccupazione?</a:t>
            </a:r>
          </a:p>
          <a:p>
            <a:pPr marL="342900" indent="-342900" algn="l" fontAlgn="auto">
              <a:buFont typeface="Arial" panose="020B0604020202020204" pitchFamily="34" charset="0"/>
              <a:buChar char="•"/>
            </a:pPr>
            <a:r>
              <a:rPr lang="it-IT" sz="2400" b="0" i="0" dirty="0">
                <a:solidFill>
                  <a:srgbClr val="60220F"/>
                </a:solidFill>
                <a:effectLst/>
              </a:rPr>
              <a:t>Quali nuove tendenze di mercato si profilano all'orizzonte?</a:t>
            </a:r>
          </a:p>
          <a:p>
            <a:pPr marL="342900" indent="-342900" algn="l" fontAlgn="auto">
              <a:buFont typeface="Arial" panose="020B0604020202020204" pitchFamily="34" charset="0"/>
              <a:buChar char="•"/>
            </a:pPr>
            <a:r>
              <a:rPr lang="it-IT" sz="2400" b="0" i="0" dirty="0">
                <a:solidFill>
                  <a:srgbClr val="60220F"/>
                </a:solidFill>
                <a:effectLst/>
              </a:rPr>
              <a:t>Dove i nostri concorrenti ci stanno superando?</a:t>
            </a:r>
          </a:p>
          <a:p>
            <a:pPr algn="l" fontAlgn="auto"/>
            <a:endParaRPr lang="en-US" sz="2400" b="0" i="0" dirty="0">
              <a:solidFill>
                <a:srgbClr val="60220F"/>
              </a:solidFill>
              <a:effectLst/>
            </a:endParaRPr>
          </a:p>
        </p:txBody>
      </p:sp>
    </p:spTree>
    <p:extLst>
      <p:ext uri="{BB962C8B-B14F-4D97-AF65-F5344CB8AC3E}">
        <p14:creationId xmlns:p14="http://schemas.microsoft.com/office/powerpoint/2010/main" val="3465291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55CD01-0E6C-2394-24F4-32D31881995B}"/>
              </a:ext>
            </a:extLst>
          </p:cNvPr>
          <p:cNvSpPr>
            <a:spLocks noGrp="1"/>
          </p:cNvSpPr>
          <p:nvPr>
            <p:ph type="body" sz="quarter" idx="16"/>
          </p:nvPr>
        </p:nvSpPr>
        <p:spPr>
          <a:xfrm>
            <a:off x="334915" y="441202"/>
            <a:ext cx="11297875" cy="580518"/>
          </a:xfrm>
        </p:spPr>
        <p:txBody>
          <a:bodyPr/>
          <a:lstStyle/>
          <a:p>
            <a:pPr algn="l"/>
            <a:r>
              <a:rPr lang="it-IT" dirty="0"/>
              <a:t>Ora è possibile approfondire l'argomento </a:t>
            </a:r>
            <a:r>
              <a:rPr lang="en-IE" dirty="0"/>
              <a:t>…</a:t>
            </a:r>
          </a:p>
        </p:txBody>
      </p:sp>
      <p:sp>
        <p:nvSpPr>
          <p:cNvPr id="4" name="Google Shape;788;p29">
            <a:extLst>
              <a:ext uri="{FF2B5EF4-FFF2-40B4-BE49-F238E27FC236}">
                <a16:creationId xmlns:a16="http://schemas.microsoft.com/office/drawing/2014/main" id="{A2B52ABA-2570-DA54-0D56-FCF6BDDA746D}"/>
              </a:ext>
            </a:extLst>
          </p:cNvPr>
          <p:cNvSpPr txBox="1">
            <a:spLocks noGrp="1"/>
          </p:cNvSpPr>
          <p:nvPr>
            <p:ph type="body" sz="quarter" idx="18"/>
          </p:nvPr>
        </p:nvSpPr>
        <p:spPr>
          <a:xfrm>
            <a:off x="2434280" y="1502136"/>
            <a:ext cx="9671455" cy="53558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90000"/>
              </a:lnSpc>
              <a:spcBef>
                <a:spcPts val="1000"/>
              </a:spcBef>
              <a:spcAft>
                <a:spcPts val="0"/>
              </a:spcAft>
              <a:buClr>
                <a:srgbClr val="033637"/>
              </a:buClr>
              <a:buSzPct val="100000"/>
              <a:buFont typeface="Arial"/>
              <a:buChar char="•"/>
            </a:pPr>
            <a:r>
              <a:rPr lang="it-IT" b="1" dirty="0">
                <a:solidFill>
                  <a:srgbClr val="404F2F"/>
                </a:solidFill>
                <a:latin typeface="+mn-lt"/>
              </a:rPr>
              <a:t>La vostra idea di business </a:t>
            </a:r>
            <a:r>
              <a:rPr lang="it-IT" dirty="0">
                <a:solidFill>
                  <a:srgbClr val="404F2F"/>
                </a:solidFill>
                <a:latin typeface="+mn-lt"/>
              </a:rPr>
              <a:t>- Promuovere la vostra piccola azienda agricola in modo sostenibile e ripristinare il patrimonio culinario e culturale attraverso la protezione delle specie e delle tecniche agricole tradizionali.</a:t>
            </a:r>
          </a:p>
          <a:p>
            <a:pPr marL="342900" lvl="0" indent="-342900" algn="l" rtl="0">
              <a:lnSpc>
                <a:spcPct val="90000"/>
              </a:lnSpc>
              <a:spcBef>
                <a:spcPts val="1000"/>
              </a:spcBef>
              <a:spcAft>
                <a:spcPts val="0"/>
              </a:spcAft>
              <a:buClr>
                <a:srgbClr val="033637"/>
              </a:buClr>
              <a:buSzPct val="100000"/>
              <a:buFont typeface="Arial"/>
              <a:buChar char="•"/>
            </a:pPr>
            <a:r>
              <a:rPr lang="it-IT" b="1" dirty="0">
                <a:solidFill>
                  <a:srgbClr val="404F2F"/>
                </a:solidFill>
                <a:latin typeface="+mn-lt"/>
              </a:rPr>
              <a:t>Quale problema state risolvendo e per chi? </a:t>
            </a:r>
            <a:r>
              <a:rPr lang="it-IT" dirty="0">
                <a:solidFill>
                  <a:srgbClr val="404F2F"/>
                </a:solidFill>
                <a:latin typeface="+mn-lt"/>
              </a:rPr>
              <a:t>- Soddisfare il bisogno di prodotti alimentari a basso chilometraggio nella regione. Prevenire la perdita del nostro patrimonio culturale. (Per la comunità locale) Aumentare e valorizzare il reddito dei prodotti primari. (Per voi e la vostra famiglia)</a:t>
            </a:r>
          </a:p>
          <a:p>
            <a:pPr marL="342900" lvl="0" indent="-342900" algn="l" rtl="0">
              <a:lnSpc>
                <a:spcPct val="90000"/>
              </a:lnSpc>
              <a:spcBef>
                <a:spcPts val="1000"/>
              </a:spcBef>
              <a:spcAft>
                <a:spcPts val="0"/>
              </a:spcAft>
              <a:buClr>
                <a:srgbClr val="033637"/>
              </a:buClr>
              <a:buSzPct val="100000"/>
              <a:buFont typeface="Arial"/>
              <a:buChar char="•"/>
            </a:pPr>
            <a:r>
              <a:rPr lang="it-IT" b="1" dirty="0">
                <a:solidFill>
                  <a:srgbClr val="404F2F"/>
                </a:solidFill>
                <a:latin typeface="+mn-lt"/>
              </a:rPr>
              <a:t>Come creerete il valore aggiunto per i clienti? </a:t>
            </a:r>
            <a:r>
              <a:rPr lang="it-IT" dirty="0">
                <a:solidFill>
                  <a:srgbClr val="404F2F"/>
                </a:solidFill>
                <a:latin typeface="+mn-lt"/>
              </a:rPr>
              <a:t>- Mantenendo in vita diverse specie, razze e varietà e raccontando la storia del nostro patrimonio attraverso un'offerta di prodotti diversificata.</a:t>
            </a:r>
          </a:p>
          <a:p>
            <a:pPr marL="342900" lvl="0" indent="-342900" algn="l" rtl="0">
              <a:lnSpc>
                <a:spcPct val="90000"/>
              </a:lnSpc>
              <a:spcBef>
                <a:spcPts val="1000"/>
              </a:spcBef>
              <a:spcAft>
                <a:spcPts val="0"/>
              </a:spcAft>
              <a:buClr>
                <a:srgbClr val="033637"/>
              </a:buClr>
              <a:buSzPct val="100000"/>
              <a:buFont typeface="Arial"/>
              <a:buChar char="•"/>
            </a:pPr>
            <a:r>
              <a:rPr lang="it-IT" b="1" dirty="0">
                <a:solidFill>
                  <a:srgbClr val="404F2F"/>
                </a:solidFill>
                <a:latin typeface="+mn-lt"/>
              </a:rPr>
              <a:t>In che modo il vostro prodotto o servizio arriverà ai clienti? </a:t>
            </a:r>
            <a:r>
              <a:rPr lang="it-IT" dirty="0">
                <a:solidFill>
                  <a:srgbClr val="404F2F"/>
                </a:solidFill>
                <a:latin typeface="+mn-lt"/>
              </a:rPr>
              <a:t>Vendite dirette o attraverso cooperative locali e sviluppando partnership all'interno del settore.  </a:t>
            </a:r>
          </a:p>
          <a:p>
            <a:pPr marL="342900" lvl="0" indent="-342900" algn="l" rtl="0">
              <a:lnSpc>
                <a:spcPct val="90000"/>
              </a:lnSpc>
              <a:spcBef>
                <a:spcPts val="1000"/>
              </a:spcBef>
              <a:spcAft>
                <a:spcPts val="0"/>
              </a:spcAft>
              <a:buClr>
                <a:srgbClr val="033637"/>
              </a:buClr>
              <a:buSzPct val="100000"/>
              <a:buFont typeface="Arial"/>
              <a:buChar char="•"/>
            </a:pPr>
            <a:r>
              <a:rPr lang="it-IT" b="1" dirty="0">
                <a:solidFill>
                  <a:srgbClr val="404F2F"/>
                </a:solidFill>
                <a:latin typeface="+mn-lt"/>
              </a:rPr>
              <a:t>Come farà la vostra azienda a rimanere competitiva? </a:t>
            </a:r>
            <a:r>
              <a:rPr lang="it-IT" dirty="0">
                <a:solidFill>
                  <a:srgbClr val="404F2F"/>
                </a:solidFill>
                <a:latin typeface="+mn-lt"/>
              </a:rPr>
              <a:t>Innovando e diversificando costantemente la vostra offerta di prodotti e il modo in cui servite il mercato.</a:t>
            </a:r>
          </a:p>
          <a:p>
            <a:pPr marL="342900" lvl="0" indent="-342900" algn="l" rtl="0">
              <a:lnSpc>
                <a:spcPct val="90000"/>
              </a:lnSpc>
              <a:spcBef>
                <a:spcPts val="1000"/>
              </a:spcBef>
              <a:spcAft>
                <a:spcPts val="0"/>
              </a:spcAft>
              <a:buClr>
                <a:srgbClr val="033637"/>
              </a:buClr>
              <a:buSzPct val="100000"/>
              <a:buFont typeface="Arial"/>
              <a:buChar char="•"/>
            </a:pPr>
            <a:r>
              <a:rPr lang="it-IT" b="1" dirty="0">
                <a:solidFill>
                  <a:srgbClr val="404F2F"/>
                </a:solidFill>
                <a:latin typeface="+mn-lt"/>
              </a:rPr>
              <a:t>Tutti i ricavi e i costi che potete prevedere. </a:t>
            </a:r>
            <a:r>
              <a:rPr lang="it-IT" dirty="0">
                <a:solidFill>
                  <a:srgbClr val="404F2F"/>
                </a:solidFill>
                <a:latin typeface="+mn-lt"/>
              </a:rPr>
              <a:t>Come potete aumentare le entrate riposizionando i vostri prodotti per un mercato premium. </a:t>
            </a:r>
            <a:endParaRPr dirty="0">
              <a:solidFill>
                <a:srgbClr val="404F2F"/>
              </a:solidFill>
              <a:latin typeface="+mn-lt"/>
            </a:endParaRPr>
          </a:p>
        </p:txBody>
      </p:sp>
    </p:spTree>
    <p:extLst>
      <p:ext uri="{BB962C8B-B14F-4D97-AF65-F5344CB8AC3E}">
        <p14:creationId xmlns:p14="http://schemas.microsoft.com/office/powerpoint/2010/main" val="3824025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lculator and notepad">
            <a:extLst>
              <a:ext uri="{FF2B5EF4-FFF2-40B4-BE49-F238E27FC236}">
                <a16:creationId xmlns:a16="http://schemas.microsoft.com/office/drawing/2014/main" id="{FD31B21B-3165-37DD-8902-4AD929566E79}"/>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33275" r="19507"/>
          <a:stretch/>
        </p:blipFill>
        <p:spPr>
          <a:xfrm>
            <a:off x="7340026" y="0"/>
            <a:ext cx="4851974" cy="6858000"/>
          </a:xfrm>
        </p:spPr>
      </p:pic>
      <p:sp>
        <p:nvSpPr>
          <p:cNvPr id="3" name="Text Placeholder 2">
            <a:extLst>
              <a:ext uri="{FF2B5EF4-FFF2-40B4-BE49-F238E27FC236}">
                <a16:creationId xmlns:a16="http://schemas.microsoft.com/office/drawing/2014/main" id="{24F8FEAA-46BB-3941-9384-587831D09804}"/>
              </a:ext>
            </a:extLst>
          </p:cNvPr>
          <p:cNvSpPr>
            <a:spLocks noGrp="1"/>
          </p:cNvSpPr>
          <p:nvPr>
            <p:ph type="body" sz="quarter" idx="16"/>
          </p:nvPr>
        </p:nvSpPr>
        <p:spPr>
          <a:xfrm>
            <a:off x="328893" y="1886188"/>
            <a:ext cx="6917295" cy="4038015"/>
          </a:xfrm>
        </p:spPr>
        <p:txBody>
          <a:bodyPr/>
          <a:lstStyle/>
          <a:p>
            <a:pPr algn="l">
              <a:spcBef>
                <a:spcPts val="600"/>
              </a:spcBef>
            </a:pPr>
            <a:r>
              <a:rPr lang="it-IT" dirty="0"/>
              <a:t>Come già detto, un business plan è un documento scritto che descrive la vostra attività, in termini di obiettivi, strategie, vendite, marketing e dati finanziari.</a:t>
            </a:r>
          </a:p>
          <a:p>
            <a:pPr algn="l">
              <a:spcBef>
                <a:spcPts val="600"/>
              </a:spcBef>
            </a:pPr>
            <a:r>
              <a:rPr lang="it-IT" dirty="0"/>
              <a:t>Un business plan vi aiuta a:</a:t>
            </a:r>
          </a:p>
          <a:p>
            <a:pPr marL="342900" indent="-342900" algn="l">
              <a:spcBef>
                <a:spcPts val="600"/>
              </a:spcBef>
              <a:buFont typeface="Arial" panose="020B0604020202020204" pitchFamily="34" charset="0"/>
              <a:buChar char="•"/>
            </a:pPr>
            <a:r>
              <a:rPr lang="it-IT" dirty="0"/>
              <a:t>chiarire la vostra idea imprenditoriale</a:t>
            </a:r>
          </a:p>
          <a:p>
            <a:pPr marL="342900" indent="-342900" algn="l">
              <a:spcBef>
                <a:spcPts val="600"/>
              </a:spcBef>
              <a:buFont typeface="Arial" panose="020B0604020202020204" pitchFamily="34" charset="0"/>
              <a:buChar char="•"/>
            </a:pPr>
            <a:r>
              <a:rPr lang="it-IT" dirty="0"/>
              <a:t>individuare i potenziali problemi</a:t>
            </a:r>
          </a:p>
          <a:p>
            <a:pPr marL="342900" indent="-342900" algn="l">
              <a:spcBef>
                <a:spcPts val="600"/>
              </a:spcBef>
              <a:buFont typeface="Arial" panose="020B0604020202020204" pitchFamily="34" charset="0"/>
              <a:buChar char="•"/>
            </a:pPr>
            <a:r>
              <a:rPr lang="it-IT" dirty="0"/>
              <a:t>definire gli obiettivi</a:t>
            </a:r>
          </a:p>
          <a:p>
            <a:pPr marL="342900" indent="-342900" algn="l">
              <a:spcBef>
                <a:spcPts val="600"/>
              </a:spcBef>
              <a:buFont typeface="Arial" panose="020B0604020202020204" pitchFamily="34" charset="0"/>
              <a:buChar char="•"/>
            </a:pPr>
            <a:r>
              <a:rPr lang="it-IT" dirty="0"/>
              <a:t>misurare i progressi compiuti</a:t>
            </a:r>
          </a:p>
          <a:p>
            <a:pPr algn="l">
              <a:spcBef>
                <a:spcPts val="600"/>
              </a:spcBef>
            </a:pPr>
            <a:r>
              <a:rPr lang="it-IT" dirty="0"/>
              <a:t>Vi servirà un business plan se volete assicurarvi un investimento o un prestito bancario. Può anche essere utile per convincere i fornitori e i potenziali interessati a sostenervi.</a:t>
            </a:r>
          </a:p>
          <a:p>
            <a:pPr algn="l">
              <a:spcBef>
                <a:spcPts val="600"/>
              </a:spcBef>
            </a:pPr>
            <a:endParaRPr lang="en-IE" dirty="0"/>
          </a:p>
        </p:txBody>
      </p:sp>
      <p:sp>
        <p:nvSpPr>
          <p:cNvPr id="4" name="Text Placeholder 3">
            <a:extLst>
              <a:ext uri="{FF2B5EF4-FFF2-40B4-BE49-F238E27FC236}">
                <a16:creationId xmlns:a16="http://schemas.microsoft.com/office/drawing/2014/main" id="{BDA64D64-64B1-9345-310A-76CB6462CAB2}"/>
              </a:ext>
            </a:extLst>
          </p:cNvPr>
          <p:cNvSpPr>
            <a:spLocks noGrp="1"/>
          </p:cNvSpPr>
          <p:nvPr>
            <p:ph type="body" sz="quarter" idx="18"/>
          </p:nvPr>
        </p:nvSpPr>
        <p:spPr/>
        <p:txBody>
          <a:bodyPr anchor="ctr"/>
          <a:lstStyle/>
          <a:p>
            <a:pPr algn="l"/>
            <a:r>
              <a:rPr lang="en-IE" dirty="0" err="1"/>
              <a:t>Mettere</a:t>
            </a:r>
            <a:r>
              <a:rPr lang="en-IE" dirty="0"/>
              <a:t> </a:t>
            </a:r>
            <a:r>
              <a:rPr lang="en-IE" dirty="0" err="1"/>
              <a:t>insieme</a:t>
            </a:r>
            <a:r>
              <a:rPr lang="en-IE" dirty="0"/>
              <a:t> il vostro BUSINESS PLAN…</a:t>
            </a:r>
          </a:p>
        </p:txBody>
      </p:sp>
    </p:spTree>
    <p:extLst>
      <p:ext uri="{BB962C8B-B14F-4D97-AF65-F5344CB8AC3E}">
        <p14:creationId xmlns:p14="http://schemas.microsoft.com/office/powerpoint/2010/main" val="350159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59F7D8-AB9A-FCB1-3CDA-185A81E696B3}"/>
              </a:ext>
            </a:extLst>
          </p:cNvPr>
          <p:cNvSpPr>
            <a:spLocks noGrp="1"/>
          </p:cNvSpPr>
          <p:nvPr>
            <p:ph type="body" sz="quarter" idx="15"/>
          </p:nvPr>
        </p:nvSpPr>
        <p:spPr>
          <a:xfrm>
            <a:off x="5871823" y="1131133"/>
            <a:ext cx="511077" cy="635000"/>
          </a:xfrm>
        </p:spPr>
        <p:txBody>
          <a:bodyPr/>
          <a:lstStyle/>
          <a:p>
            <a:r>
              <a:rPr lang="en-IE" b="1" dirty="0"/>
              <a:t>1</a:t>
            </a:r>
          </a:p>
        </p:txBody>
      </p:sp>
      <p:sp>
        <p:nvSpPr>
          <p:cNvPr id="3" name="Text Placeholder 2">
            <a:extLst>
              <a:ext uri="{FF2B5EF4-FFF2-40B4-BE49-F238E27FC236}">
                <a16:creationId xmlns:a16="http://schemas.microsoft.com/office/drawing/2014/main" id="{0CF2ECC4-A957-4B6F-EEEA-2F6CADAF5F9D}"/>
              </a:ext>
            </a:extLst>
          </p:cNvPr>
          <p:cNvSpPr>
            <a:spLocks noGrp="1"/>
          </p:cNvSpPr>
          <p:nvPr>
            <p:ph type="body" sz="quarter" idx="18"/>
          </p:nvPr>
        </p:nvSpPr>
        <p:spPr>
          <a:xfrm>
            <a:off x="296250" y="1133279"/>
            <a:ext cx="5581290" cy="4591442"/>
          </a:xfrm>
        </p:spPr>
        <p:txBody>
          <a:bodyPr vert="horz" lIns="91440" tIns="45720" rIns="91440" bIns="45720" rtlCol="0" anchor="t">
            <a:normAutofit/>
          </a:bodyPr>
          <a:lstStyle/>
          <a:p>
            <a:pPr indent="0"/>
            <a:r>
              <a:rPr lang="it-IT" b="1" dirty="0">
                <a:cs typeface="Calibri"/>
              </a:rPr>
              <a:t>Il progetto dell'UE </a:t>
            </a:r>
            <a:r>
              <a:rPr lang="it-IT" b="1" dirty="0" err="1">
                <a:cs typeface="Calibri"/>
              </a:rPr>
              <a:t>Sustainable</a:t>
            </a:r>
            <a:r>
              <a:rPr lang="it-IT" b="1" dirty="0">
                <a:cs typeface="Calibri"/>
              </a:rPr>
              <a:t> </a:t>
            </a:r>
            <a:r>
              <a:rPr lang="it-IT" b="1" dirty="0" err="1">
                <a:cs typeface="Calibri"/>
              </a:rPr>
              <a:t>Smallholders</a:t>
            </a:r>
            <a:r>
              <a:rPr lang="it-IT" b="1" dirty="0">
                <a:cs typeface="Calibri"/>
              </a:rPr>
              <a:t> </a:t>
            </a:r>
            <a:r>
              <a:rPr lang="it-IT" dirty="0">
                <a:cs typeface="Calibri"/>
              </a:rPr>
              <a:t>vuole dare ai piccoli agricoltori come voi le competenze e le conoscenze necessarie per migliorare la vostra azienda agricola come impresa.</a:t>
            </a:r>
          </a:p>
          <a:p>
            <a:pPr indent="0"/>
            <a:r>
              <a:rPr lang="it-IT" dirty="0">
                <a:cs typeface="Calibri"/>
              </a:rPr>
              <a:t>La nostra Guida allo sviluppo sostenibile si concentra su queste due ultime azioni. </a:t>
            </a:r>
          </a:p>
          <a:p>
            <a:pPr indent="0"/>
            <a:r>
              <a:rPr lang="it-IT" dirty="0">
                <a:cs typeface="Calibri"/>
              </a:rPr>
              <a:t>In questo corso di formazione ci concentriamo sull'aspetto commerciale della vostra azienda agricola e su come aiutarvi a crescere come impresa.</a:t>
            </a:r>
          </a:p>
          <a:p>
            <a:pPr indent="0"/>
            <a:endParaRPr lang="en-IE" dirty="0">
              <a:cs typeface="Calibri"/>
            </a:endParaRPr>
          </a:p>
        </p:txBody>
      </p:sp>
      <p:sp>
        <p:nvSpPr>
          <p:cNvPr id="4" name="Text Placeholder 3">
            <a:extLst>
              <a:ext uri="{FF2B5EF4-FFF2-40B4-BE49-F238E27FC236}">
                <a16:creationId xmlns:a16="http://schemas.microsoft.com/office/drawing/2014/main" id="{759BEA06-374A-12B5-2AFD-35D50664FEF7}"/>
              </a:ext>
            </a:extLst>
          </p:cNvPr>
          <p:cNvSpPr>
            <a:spLocks noGrp="1"/>
          </p:cNvSpPr>
          <p:nvPr>
            <p:ph type="body" sz="quarter" idx="16"/>
          </p:nvPr>
        </p:nvSpPr>
        <p:spPr>
          <a:xfrm>
            <a:off x="6415758" y="304679"/>
            <a:ext cx="4378451" cy="603631"/>
          </a:xfrm>
        </p:spPr>
        <p:txBody>
          <a:bodyPr>
            <a:normAutofit/>
          </a:bodyPr>
          <a:lstStyle/>
          <a:p>
            <a:r>
              <a:rPr lang="en-IE" dirty="0"/>
              <a:t>Cosa </a:t>
            </a:r>
            <a:r>
              <a:rPr lang="en-IE" dirty="0" err="1"/>
              <a:t>puoi</a:t>
            </a:r>
            <a:r>
              <a:rPr lang="en-IE" dirty="0"/>
              <a:t> </a:t>
            </a:r>
            <a:r>
              <a:rPr lang="en-IE" dirty="0" err="1"/>
              <a:t>realizzare</a:t>
            </a:r>
            <a:r>
              <a:rPr lang="en-IE" dirty="0"/>
              <a:t>…</a:t>
            </a:r>
          </a:p>
        </p:txBody>
      </p:sp>
      <p:sp>
        <p:nvSpPr>
          <p:cNvPr id="5" name="Text Placeholder 4">
            <a:extLst>
              <a:ext uri="{FF2B5EF4-FFF2-40B4-BE49-F238E27FC236}">
                <a16:creationId xmlns:a16="http://schemas.microsoft.com/office/drawing/2014/main" id="{751ED95A-6E40-24A0-F694-DD7D5E4E62F4}"/>
              </a:ext>
            </a:extLst>
          </p:cNvPr>
          <p:cNvSpPr>
            <a:spLocks noGrp="1"/>
          </p:cNvSpPr>
          <p:nvPr>
            <p:ph type="body" sz="quarter" idx="14"/>
          </p:nvPr>
        </p:nvSpPr>
        <p:spPr>
          <a:xfrm>
            <a:off x="6495692" y="1067618"/>
            <a:ext cx="5581290" cy="822373"/>
          </a:xfrm>
        </p:spPr>
        <p:txBody>
          <a:bodyPr anchor="t"/>
          <a:lstStyle/>
          <a:p>
            <a:r>
              <a:rPr lang="it-IT" b="1" dirty="0"/>
              <a:t>Provare il futuro </a:t>
            </a:r>
            <a:r>
              <a:rPr lang="it-IT" dirty="0"/>
              <a:t>della vostra azienda agricola: migliorare la redditività a lungo termine e utilizzare il valore patrimoniale dei vostri prodotti e del vostro bestiame come USP.</a:t>
            </a:r>
          </a:p>
          <a:p>
            <a:endParaRPr lang="it-IT" dirty="0"/>
          </a:p>
          <a:p>
            <a:endParaRPr lang="en-IE" dirty="0"/>
          </a:p>
        </p:txBody>
      </p:sp>
      <p:sp>
        <p:nvSpPr>
          <p:cNvPr id="8" name="Text Placeholder 7">
            <a:extLst>
              <a:ext uri="{FF2B5EF4-FFF2-40B4-BE49-F238E27FC236}">
                <a16:creationId xmlns:a16="http://schemas.microsoft.com/office/drawing/2014/main" id="{F4E37A65-07E2-9578-25C1-DA80BDB34CE5}"/>
              </a:ext>
            </a:extLst>
          </p:cNvPr>
          <p:cNvSpPr>
            <a:spLocks noGrp="1"/>
          </p:cNvSpPr>
          <p:nvPr>
            <p:ph type="body" sz="quarter" idx="21"/>
          </p:nvPr>
        </p:nvSpPr>
        <p:spPr>
          <a:xfrm>
            <a:off x="5871823" y="2383030"/>
            <a:ext cx="511077" cy="635000"/>
          </a:xfrm>
        </p:spPr>
        <p:txBody>
          <a:bodyPr/>
          <a:lstStyle/>
          <a:p>
            <a:r>
              <a:rPr lang="en-IE" b="1" dirty="0"/>
              <a:t>2</a:t>
            </a:r>
          </a:p>
        </p:txBody>
      </p:sp>
      <p:sp>
        <p:nvSpPr>
          <p:cNvPr id="9" name="Text Placeholder 8">
            <a:extLst>
              <a:ext uri="{FF2B5EF4-FFF2-40B4-BE49-F238E27FC236}">
                <a16:creationId xmlns:a16="http://schemas.microsoft.com/office/drawing/2014/main" id="{AB6D13CD-B2E1-47E1-1B86-29A1BC99B07A}"/>
              </a:ext>
            </a:extLst>
          </p:cNvPr>
          <p:cNvSpPr>
            <a:spLocks noGrp="1"/>
          </p:cNvSpPr>
          <p:nvPr>
            <p:ph type="body" sz="quarter" idx="22"/>
          </p:nvPr>
        </p:nvSpPr>
        <p:spPr>
          <a:xfrm>
            <a:off x="6495692" y="2333873"/>
            <a:ext cx="5581290" cy="822373"/>
          </a:xfrm>
        </p:spPr>
        <p:txBody>
          <a:bodyPr anchor="t"/>
          <a:lstStyle/>
          <a:p>
            <a:r>
              <a:rPr lang="it-IT" dirty="0"/>
              <a:t>Aumentare la</a:t>
            </a:r>
            <a:r>
              <a:rPr lang="it-IT" b="1" dirty="0"/>
              <a:t> redditività </a:t>
            </a:r>
            <a:r>
              <a:rPr lang="it-IT" dirty="0"/>
              <a:t>attraverso: l'uso di canali di distribuzione più efficienti e redditizi e l'apprendimento di come rispondere alle richieste dei consumatori.</a:t>
            </a:r>
          </a:p>
          <a:p>
            <a:endParaRPr lang="it-IT" dirty="0"/>
          </a:p>
          <a:p>
            <a:endParaRPr lang="en-IE" dirty="0"/>
          </a:p>
        </p:txBody>
      </p:sp>
      <p:sp>
        <p:nvSpPr>
          <p:cNvPr id="10" name="Text Placeholder 9">
            <a:extLst>
              <a:ext uri="{FF2B5EF4-FFF2-40B4-BE49-F238E27FC236}">
                <a16:creationId xmlns:a16="http://schemas.microsoft.com/office/drawing/2014/main" id="{30482E67-114D-93FE-0BB0-6148B5F590EB}"/>
              </a:ext>
            </a:extLst>
          </p:cNvPr>
          <p:cNvSpPr>
            <a:spLocks noGrp="1"/>
          </p:cNvSpPr>
          <p:nvPr>
            <p:ph type="body" sz="quarter" idx="23"/>
          </p:nvPr>
        </p:nvSpPr>
        <p:spPr>
          <a:xfrm>
            <a:off x="5869577" y="3694860"/>
            <a:ext cx="511077" cy="635000"/>
          </a:xfrm>
        </p:spPr>
        <p:txBody>
          <a:bodyPr/>
          <a:lstStyle/>
          <a:p>
            <a:r>
              <a:rPr lang="en-IE" b="1" dirty="0"/>
              <a:t>3</a:t>
            </a:r>
          </a:p>
        </p:txBody>
      </p:sp>
      <p:sp>
        <p:nvSpPr>
          <p:cNvPr id="11" name="Text Placeholder 10">
            <a:extLst>
              <a:ext uri="{FF2B5EF4-FFF2-40B4-BE49-F238E27FC236}">
                <a16:creationId xmlns:a16="http://schemas.microsoft.com/office/drawing/2014/main" id="{A9B125EA-9850-3D57-5B03-82999424851A}"/>
              </a:ext>
            </a:extLst>
          </p:cNvPr>
          <p:cNvSpPr>
            <a:spLocks noGrp="1"/>
          </p:cNvSpPr>
          <p:nvPr>
            <p:ph type="body" sz="quarter" idx="24"/>
          </p:nvPr>
        </p:nvSpPr>
        <p:spPr>
          <a:xfrm>
            <a:off x="6495692" y="3601173"/>
            <a:ext cx="5696308" cy="822373"/>
          </a:xfrm>
        </p:spPr>
        <p:txBody>
          <a:bodyPr anchor="t"/>
          <a:lstStyle/>
          <a:p>
            <a:r>
              <a:rPr lang="it-IT" b="1" dirty="0"/>
              <a:t>Migliorare il vostro lavoro in materia di ambiente, azione per il clima e biodiversità</a:t>
            </a:r>
            <a:r>
              <a:rPr lang="it-IT" dirty="0"/>
              <a:t>, concentrandovi sui vostri approcci alla sicurezza alimentare, ai rifiuti alimentari e all'agricoltura sostenibile.</a:t>
            </a:r>
          </a:p>
          <a:p>
            <a:endParaRPr lang="it-IT" dirty="0"/>
          </a:p>
          <a:p>
            <a:endParaRPr lang="en-IE" dirty="0"/>
          </a:p>
        </p:txBody>
      </p:sp>
      <p:sp>
        <p:nvSpPr>
          <p:cNvPr id="14" name="Text Placeholder 13">
            <a:extLst>
              <a:ext uri="{FF2B5EF4-FFF2-40B4-BE49-F238E27FC236}">
                <a16:creationId xmlns:a16="http://schemas.microsoft.com/office/drawing/2014/main" id="{18A05E8F-FDB4-FD1A-7D1F-BD90C1C0E858}"/>
              </a:ext>
            </a:extLst>
          </p:cNvPr>
          <p:cNvSpPr>
            <a:spLocks noGrp="1"/>
          </p:cNvSpPr>
          <p:nvPr>
            <p:ph type="body" sz="quarter" idx="27"/>
          </p:nvPr>
        </p:nvSpPr>
        <p:spPr>
          <a:xfrm>
            <a:off x="5837574" y="5212173"/>
            <a:ext cx="511077" cy="635000"/>
          </a:xfrm>
        </p:spPr>
        <p:txBody>
          <a:bodyPr/>
          <a:lstStyle/>
          <a:p>
            <a:r>
              <a:rPr lang="en-IE" b="1" dirty="0"/>
              <a:t>4</a:t>
            </a:r>
          </a:p>
        </p:txBody>
      </p:sp>
      <p:sp>
        <p:nvSpPr>
          <p:cNvPr id="15" name="Text Placeholder 14">
            <a:extLst>
              <a:ext uri="{FF2B5EF4-FFF2-40B4-BE49-F238E27FC236}">
                <a16:creationId xmlns:a16="http://schemas.microsoft.com/office/drawing/2014/main" id="{F6DB2E26-A1E5-EAF1-21C8-4B5198766B66}"/>
              </a:ext>
            </a:extLst>
          </p:cNvPr>
          <p:cNvSpPr>
            <a:spLocks noGrp="1"/>
          </p:cNvSpPr>
          <p:nvPr>
            <p:ph type="body" sz="quarter" idx="28"/>
          </p:nvPr>
        </p:nvSpPr>
        <p:spPr>
          <a:xfrm>
            <a:off x="6495692" y="5161295"/>
            <a:ext cx="5696307" cy="822373"/>
          </a:xfrm>
        </p:spPr>
        <p:txBody>
          <a:bodyPr anchor="t"/>
          <a:lstStyle/>
          <a:p>
            <a:r>
              <a:rPr lang="en-IE" b="1" dirty="0" err="1"/>
              <a:t>Aumentare</a:t>
            </a:r>
            <a:r>
              <a:rPr lang="en-IE" b="1" dirty="0"/>
              <a:t> </a:t>
            </a:r>
            <a:r>
              <a:rPr lang="it-IT" b="1" dirty="0"/>
              <a:t>e diversificare </a:t>
            </a:r>
            <a:r>
              <a:rPr lang="it-IT" dirty="0"/>
              <a:t>il modo in cui contribuite alla domanda di cibo in un mondo povero di risorse.</a:t>
            </a:r>
          </a:p>
          <a:p>
            <a:endParaRPr lang="en-RU" dirty="0"/>
          </a:p>
          <a:p>
            <a:endParaRPr lang="en-IE" dirty="0"/>
          </a:p>
        </p:txBody>
      </p:sp>
      <p:sp>
        <p:nvSpPr>
          <p:cNvPr id="6" name="Text Placeholder 3">
            <a:extLst>
              <a:ext uri="{FF2B5EF4-FFF2-40B4-BE49-F238E27FC236}">
                <a16:creationId xmlns:a16="http://schemas.microsoft.com/office/drawing/2014/main" id="{DB71293C-E381-CB16-6894-2996701CA57B}"/>
              </a:ext>
            </a:extLst>
          </p:cNvPr>
          <p:cNvSpPr txBox="1">
            <a:spLocks/>
          </p:cNvSpPr>
          <p:nvPr/>
        </p:nvSpPr>
        <p:spPr>
          <a:xfrm>
            <a:off x="542744" y="407196"/>
            <a:ext cx="4378451"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0" i="0" kern="1200">
                <a:solidFill>
                  <a:srgbClr val="A23B2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err="1"/>
              <a:t>Questo</a:t>
            </a:r>
            <a:r>
              <a:rPr lang="en-IE" dirty="0"/>
              <a:t> </a:t>
            </a:r>
            <a:r>
              <a:rPr lang="en-IE" dirty="0" err="1"/>
              <a:t>progetto</a:t>
            </a:r>
            <a:r>
              <a:rPr lang="en-IE" dirty="0"/>
              <a:t>…</a:t>
            </a:r>
          </a:p>
        </p:txBody>
      </p:sp>
    </p:spTree>
    <p:extLst>
      <p:ext uri="{BB962C8B-B14F-4D97-AF65-F5344CB8AC3E}">
        <p14:creationId xmlns:p14="http://schemas.microsoft.com/office/powerpoint/2010/main" val="1264364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Vintage notebook and papers">
            <a:extLst>
              <a:ext uri="{FF2B5EF4-FFF2-40B4-BE49-F238E27FC236}">
                <a16:creationId xmlns:a16="http://schemas.microsoft.com/office/drawing/2014/main" id="{C33F4159-7070-2C82-0691-532414B223F3}"/>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l="17907" r="12253"/>
          <a:stretch/>
        </p:blipFill>
        <p:spPr>
          <a:xfrm>
            <a:off x="7340026" y="0"/>
            <a:ext cx="4851974" cy="6858000"/>
          </a:xfrm>
        </p:spPr>
      </p:pic>
      <p:sp>
        <p:nvSpPr>
          <p:cNvPr id="3" name="Text Placeholder 2">
            <a:extLst>
              <a:ext uri="{FF2B5EF4-FFF2-40B4-BE49-F238E27FC236}">
                <a16:creationId xmlns:a16="http://schemas.microsoft.com/office/drawing/2014/main" id="{948C2B43-F565-7C49-7C6C-9DC748FF66B7}"/>
              </a:ext>
            </a:extLst>
          </p:cNvPr>
          <p:cNvSpPr>
            <a:spLocks noGrp="1"/>
          </p:cNvSpPr>
          <p:nvPr>
            <p:ph type="body" sz="quarter" idx="16"/>
          </p:nvPr>
        </p:nvSpPr>
        <p:spPr/>
        <p:txBody>
          <a:bodyPr/>
          <a:lstStyle/>
          <a:p>
            <a:pPr algn="l" fontAlgn="base"/>
            <a:r>
              <a:rPr lang="it-IT" b="0" i="0" dirty="0">
                <a:solidFill>
                  <a:srgbClr val="404F2F"/>
                </a:solidFill>
                <a:effectLst/>
              </a:rPr>
              <a:t>I seguenti documenti sono modelli di business plan in bianco e ausili che potete scaricare, modificare, stampare e compilare per aiutarvi a iniziare il vostro percorso di crescita o sviluppo</a:t>
            </a:r>
            <a:r>
              <a:rPr lang="en-US" b="0" i="0" dirty="0">
                <a:solidFill>
                  <a:srgbClr val="404F2F"/>
                </a:solidFill>
                <a:effectLst/>
              </a:rPr>
              <a:t>…</a:t>
            </a:r>
          </a:p>
          <a:p>
            <a:pPr marL="342900" indent="-342900" algn="l" fontAlgn="base">
              <a:buClr>
                <a:srgbClr val="6D6A3A"/>
              </a:buClr>
              <a:buFont typeface="Arial" panose="020B0604020202020204" pitchFamily="34" charset="0"/>
              <a:buChar char="•"/>
            </a:pPr>
            <a:r>
              <a:rPr lang="en-US" b="0" i="0" u="sng" dirty="0">
                <a:solidFill>
                  <a:srgbClr val="05638E"/>
                </a:solidFill>
                <a:effectLst/>
                <a:hlinkClick r:id="rId3"/>
              </a:rPr>
              <a:t>Business Plan Template from Enterprise Ireland</a:t>
            </a:r>
            <a:endParaRPr lang="en-US" b="0" i="0" dirty="0">
              <a:solidFill>
                <a:srgbClr val="333333"/>
              </a:solidFill>
              <a:effectLst/>
            </a:endParaRPr>
          </a:p>
          <a:p>
            <a:pPr marL="342900" indent="-342900" algn="l" fontAlgn="base">
              <a:buClr>
                <a:srgbClr val="6D6A3A"/>
              </a:buClr>
              <a:buFont typeface="Arial" panose="020B0604020202020204" pitchFamily="34" charset="0"/>
              <a:buChar char="•"/>
            </a:pPr>
            <a:r>
              <a:rPr lang="en-US" b="0" i="0" u="sng" dirty="0">
                <a:solidFill>
                  <a:srgbClr val="05638E"/>
                </a:solidFill>
                <a:effectLst/>
                <a:hlinkClick r:id="rId4"/>
              </a:rPr>
              <a:t>Business Plan Template with useful hints</a:t>
            </a:r>
            <a:endParaRPr lang="en-US" b="0" i="0" u="sng" dirty="0">
              <a:solidFill>
                <a:srgbClr val="05638E"/>
              </a:solidFill>
              <a:effectLst/>
            </a:endParaRPr>
          </a:p>
          <a:p>
            <a:pPr marL="342900" indent="-342900" algn="l" fontAlgn="base">
              <a:buClr>
                <a:srgbClr val="6D6A3A"/>
              </a:buClr>
              <a:buFont typeface="Arial" panose="020B0604020202020204" pitchFamily="34" charset="0"/>
              <a:buChar char="•"/>
            </a:pPr>
            <a:r>
              <a:rPr lang="en-US" b="0" i="0" u="sng" dirty="0" err="1">
                <a:solidFill>
                  <a:srgbClr val="05638E"/>
                </a:solidFill>
                <a:effectLst/>
                <a:hlinkClick r:id="rId5"/>
              </a:rPr>
              <a:t>Teagasc</a:t>
            </a:r>
            <a:r>
              <a:rPr lang="en-US" b="0" i="0" u="sng" dirty="0">
                <a:solidFill>
                  <a:srgbClr val="05638E"/>
                </a:solidFill>
                <a:effectLst/>
                <a:hlinkClick r:id="rId5"/>
              </a:rPr>
              <a:t> Step by Step Guide to doing the figures</a:t>
            </a:r>
            <a:endParaRPr lang="en-US" b="0" i="0" u="sng" dirty="0">
              <a:solidFill>
                <a:srgbClr val="05638E"/>
              </a:solidFill>
              <a:effectLst/>
            </a:endParaRPr>
          </a:p>
          <a:p>
            <a:pPr algn="l" fontAlgn="base"/>
            <a:endParaRPr lang="en-US" sz="1200" b="0" i="0" dirty="0">
              <a:solidFill>
                <a:srgbClr val="333333"/>
              </a:solidFill>
              <a:effectLst/>
            </a:endParaRPr>
          </a:p>
          <a:p>
            <a:pPr algn="l" fontAlgn="base"/>
            <a:r>
              <a:rPr lang="it-IT" b="1" i="0" dirty="0">
                <a:solidFill>
                  <a:srgbClr val="333333"/>
                </a:solidFill>
                <a:effectLst/>
              </a:rPr>
              <a:t>È giunto il momento di fare il primo tentativo di scrivere il Business Plan e di riunire tutto il lavoro svolto finora in un unico documento!</a:t>
            </a:r>
          </a:p>
          <a:p>
            <a:pPr algn="l" fontAlgn="base"/>
            <a:endParaRPr lang="en-US" b="0" i="0" dirty="0">
              <a:solidFill>
                <a:srgbClr val="333333"/>
              </a:solidFill>
              <a:effectLst/>
            </a:endParaRPr>
          </a:p>
          <a:p>
            <a:endParaRPr lang="en-IE" dirty="0"/>
          </a:p>
        </p:txBody>
      </p:sp>
      <p:sp>
        <p:nvSpPr>
          <p:cNvPr id="4" name="Text Placeholder 3">
            <a:extLst>
              <a:ext uri="{FF2B5EF4-FFF2-40B4-BE49-F238E27FC236}">
                <a16:creationId xmlns:a16="http://schemas.microsoft.com/office/drawing/2014/main" id="{6D0FD0F0-E6D0-2A53-C762-1C5E7C9B060D}"/>
              </a:ext>
            </a:extLst>
          </p:cNvPr>
          <p:cNvSpPr>
            <a:spLocks noGrp="1"/>
          </p:cNvSpPr>
          <p:nvPr>
            <p:ph type="body" sz="quarter" idx="18"/>
          </p:nvPr>
        </p:nvSpPr>
        <p:spPr/>
        <p:txBody>
          <a:bodyPr anchor="ctr"/>
          <a:lstStyle/>
          <a:p>
            <a:r>
              <a:rPr lang="en-IE" dirty="0" err="1"/>
              <a:t>Scrivere</a:t>
            </a:r>
            <a:r>
              <a:rPr lang="en-IE" dirty="0"/>
              <a:t> il vostro BUSINESS PLAN…</a:t>
            </a:r>
          </a:p>
        </p:txBody>
      </p:sp>
      <p:sp>
        <p:nvSpPr>
          <p:cNvPr id="7" name="Speech Bubble: Rectangle with Corners Rounded 6">
            <a:extLst>
              <a:ext uri="{FF2B5EF4-FFF2-40B4-BE49-F238E27FC236}">
                <a16:creationId xmlns:a16="http://schemas.microsoft.com/office/drawing/2014/main" id="{E2A45FCD-3143-0171-53CC-DAA83484C40F}"/>
              </a:ext>
            </a:extLst>
          </p:cNvPr>
          <p:cNvSpPr/>
          <p:nvPr/>
        </p:nvSpPr>
        <p:spPr>
          <a:xfrm>
            <a:off x="7238334" y="4666593"/>
            <a:ext cx="4722438" cy="1250731"/>
          </a:xfrm>
          <a:prstGeom prst="wedgeRoundRectCallout">
            <a:avLst>
              <a:gd name="adj1" fmla="val -59196"/>
              <a:gd name="adj2" fmla="val 76786"/>
              <a:gd name="adj3" fmla="val 16667"/>
            </a:avLst>
          </a:prstGeom>
          <a:solidFill>
            <a:srgbClr val="6D6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In questa fase non preoccupatevi troppo dei dati finanziari... ne parleremo più dettagliatamente nel Modulo 2.</a:t>
            </a:r>
          </a:p>
          <a:p>
            <a:pPr algn="ctr"/>
            <a:endParaRPr lang="en-IE" sz="2000" b="1" dirty="0">
              <a:solidFill>
                <a:schemeClr val="bg1"/>
              </a:solidFill>
            </a:endParaRPr>
          </a:p>
        </p:txBody>
      </p:sp>
    </p:spTree>
    <p:extLst>
      <p:ext uri="{BB962C8B-B14F-4D97-AF65-F5344CB8AC3E}">
        <p14:creationId xmlns:p14="http://schemas.microsoft.com/office/powerpoint/2010/main" val="992475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3322180" y="4964918"/>
            <a:ext cx="5547639" cy="634006"/>
          </a:xfrm>
        </p:spPr>
        <p:txBody>
          <a:bodyPr/>
          <a:lstStyle/>
          <a:p>
            <a:r>
              <a:rPr lang="en-IE" sz="3200" b="1" dirty="0">
                <a:hlinkClick r:id="rId2"/>
              </a:rPr>
              <a:t>www.small-holders.eu</a:t>
            </a:r>
            <a:endParaRPr lang="en-IE" sz="3200" b="1"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0"/>
            <a:ext cx="6969231" cy="4478886"/>
          </a:xfrm>
        </p:spPr>
        <p:txBody>
          <a:bodyPr>
            <a:normAutofit/>
          </a:bodyPr>
          <a:lstStyle/>
          <a:p>
            <a:r>
              <a:rPr lang="it-IT" sz="2400" b="1" dirty="0"/>
              <a:t>Ben fatto!!! </a:t>
            </a:r>
          </a:p>
          <a:p>
            <a:r>
              <a:rPr lang="it-IT" sz="2400" dirty="0"/>
              <a:t>Avete appena completato il Modulo 1. Non è stato facile e abbiamo trattato molti argomenti che forse non conoscevate. Iniziare è sempre il passo più difficile. </a:t>
            </a:r>
          </a:p>
          <a:p>
            <a:r>
              <a:rPr lang="it-IT" sz="2400" dirty="0"/>
              <a:t>Continuate ad andare avanti e passate al modulo 2, dove parleremo della </a:t>
            </a:r>
            <a:r>
              <a:rPr lang="it-IT" sz="2400" b="1" dirty="0"/>
              <a:t>valutazione e del miglioramento della vostra alfabetizzazione finanziaria. </a:t>
            </a:r>
          </a:p>
          <a:p>
            <a:endParaRPr lang="en-RU" sz="2400" b="1" dirty="0"/>
          </a:p>
        </p:txBody>
      </p:sp>
    </p:spTree>
    <p:extLst>
      <p:ext uri="{BB962C8B-B14F-4D97-AF65-F5344CB8AC3E}">
        <p14:creationId xmlns:p14="http://schemas.microsoft.com/office/powerpoint/2010/main" val="131116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wearing rubber boots digging in dirt with a shovel">
            <a:extLst>
              <a:ext uri="{FF2B5EF4-FFF2-40B4-BE49-F238E27FC236}">
                <a16:creationId xmlns:a16="http://schemas.microsoft.com/office/drawing/2014/main" id="{17455037-1D90-4486-9722-8A348FC9AB55}"/>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17" r="26417"/>
          <a:stretch/>
        </p:blipFill>
        <p:spPr>
          <a:xfrm>
            <a:off x="7340026" y="0"/>
            <a:ext cx="4851974" cy="6858000"/>
          </a:xfrm>
        </p:spPr>
      </p:pic>
      <p:sp>
        <p:nvSpPr>
          <p:cNvPr id="3" name="Text Placeholder 2">
            <a:extLst>
              <a:ext uri="{FF2B5EF4-FFF2-40B4-BE49-F238E27FC236}">
                <a16:creationId xmlns:a16="http://schemas.microsoft.com/office/drawing/2014/main" id="{04D6BC36-7DD0-1447-9879-18518F6D1634}"/>
              </a:ext>
            </a:extLst>
          </p:cNvPr>
          <p:cNvSpPr>
            <a:spLocks noGrp="1"/>
          </p:cNvSpPr>
          <p:nvPr>
            <p:ph type="body" sz="quarter" idx="16"/>
          </p:nvPr>
        </p:nvSpPr>
        <p:spPr/>
        <p:txBody>
          <a:bodyPr/>
          <a:lstStyle/>
          <a:p>
            <a:r>
              <a:rPr lang="it-IT" dirty="0"/>
              <a:t>Appassionati e talentuosi, i piccoli proprietari sono noti per essere eccezionalmente bravi in quello che fanno: produrre, allevare, coltivare prodotti artigianali radicati nella terra, in  comunità locali con forti valori etici, ambientali e patrimoniali. </a:t>
            </a:r>
          </a:p>
          <a:p>
            <a:r>
              <a:rPr lang="it-IT" dirty="0"/>
              <a:t>Questo corso aiuterà i piccoli proprietari ad acquisire nuove competenze imprenditoriali di base e imparare a valorizzare e </a:t>
            </a:r>
            <a:r>
              <a:rPr lang="it-IT" b="1" dirty="0"/>
              <a:t>commercializzare il valore locale/ereditario dei loro prodotti</a:t>
            </a:r>
            <a:r>
              <a:rPr lang="it-IT" dirty="0"/>
              <a:t>. Il corso mira a dare fiducia e strumenti per rispondere a questa chiara esigenza.</a:t>
            </a:r>
          </a:p>
          <a:p>
            <a:endParaRPr lang="en-RU" dirty="0"/>
          </a:p>
        </p:txBody>
      </p:sp>
      <p:sp>
        <p:nvSpPr>
          <p:cNvPr id="4" name="Text Placeholder 3">
            <a:extLst>
              <a:ext uri="{FF2B5EF4-FFF2-40B4-BE49-F238E27FC236}">
                <a16:creationId xmlns:a16="http://schemas.microsoft.com/office/drawing/2014/main" id="{EAA267C5-DF91-0C41-969E-D7D226B2B29F}"/>
              </a:ext>
            </a:extLst>
          </p:cNvPr>
          <p:cNvSpPr>
            <a:spLocks noGrp="1"/>
          </p:cNvSpPr>
          <p:nvPr>
            <p:ph type="body" sz="quarter" idx="18"/>
          </p:nvPr>
        </p:nvSpPr>
        <p:spPr/>
        <p:txBody>
          <a:bodyPr/>
          <a:lstStyle/>
          <a:p>
            <a:r>
              <a:rPr lang="it-IT" dirty="0"/>
              <a:t>La motivazione di questo corso è...</a:t>
            </a:r>
          </a:p>
          <a:p>
            <a:endParaRPr lang="en-RU" dirty="0"/>
          </a:p>
        </p:txBody>
      </p:sp>
    </p:spTree>
    <p:extLst>
      <p:ext uri="{BB962C8B-B14F-4D97-AF65-F5344CB8AC3E}">
        <p14:creationId xmlns:p14="http://schemas.microsoft.com/office/powerpoint/2010/main" val="3163853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grocer at outdoor market stall with fruit">
            <a:extLst>
              <a:ext uri="{FF2B5EF4-FFF2-40B4-BE49-F238E27FC236}">
                <a16:creationId xmlns:a16="http://schemas.microsoft.com/office/drawing/2014/main" id="{17455037-1D90-4486-9722-8A348FC9AB55}"/>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6417" r="26417"/>
          <a:stretch/>
        </p:blipFill>
        <p:spPr>
          <a:xfrm>
            <a:off x="7340026" y="0"/>
            <a:ext cx="4851974" cy="6858000"/>
          </a:xfrm>
        </p:spPr>
      </p:pic>
      <p:sp>
        <p:nvSpPr>
          <p:cNvPr id="3" name="Text Placeholder 2">
            <a:extLst>
              <a:ext uri="{FF2B5EF4-FFF2-40B4-BE49-F238E27FC236}">
                <a16:creationId xmlns:a16="http://schemas.microsoft.com/office/drawing/2014/main" id="{04D6BC36-7DD0-1447-9879-18518F6D1634}"/>
              </a:ext>
            </a:extLst>
          </p:cNvPr>
          <p:cNvSpPr>
            <a:spLocks noGrp="1"/>
          </p:cNvSpPr>
          <p:nvPr>
            <p:ph type="body" sz="quarter" idx="16"/>
          </p:nvPr>
        </p:nvSpPr>
        <p:spPr>
          <a:xfrm>
            <a:off x="0" y="1636778"/>
            <a:ext cx="7256898" cy="4038015"/>
          </a:xfrm>
        </p:spPr>
        <p:txBody>
          <a:bodyPr/>
          <a:lstStyle/>
          <a:p>
            <a:pPr algn="l">
              <a:lnSpc>
                <a:spcPct val="100000"/>
              </a:lnSpc>
            </a:pPr>
            <a:r>
              <a:rPr lang="it-IT" dirty="0"/>
              <a:t>In secondo luogo, questo corso fornirà a voi piccoli proprietari (e a coloro che vi istruiscono/supportano) le competenze e le conoscenze necessarie per migliorare la redditività delle loro aziende,</a:t>
            </a:r>
            <a:r>
              <a:rPr lang="it-IT" b="1" dirty="0"/>
              <a:t> promuovendo il valore locale/ereditario dei loro prodotti e migliorando le loro capacità imprenditoriali di base </a:t>
            </a:r>
            <a:r>
              <a:rPr lang="it-IT" dirty="0"/>
              <a:t>come la pianificazione aziendale, l'alfabetizzazione finanziaria, il marketing e la vendita.</a:t>
            </a:r>
          </a:p>
          <a:p>
            <a:pPr algn="l">
              <a:lnSpc>
                <a:spcPct val="100000"/>
              </a:lnSpc>
            </a:pPr>
            <a:r>
              <a:rPr lang="it-IT" dirty="0"/>
              <a:t>In un'esperienza di apprendimento graduale, potrete beneficiare e divertirvi con i nostri moduli di formazione specifici per il settore.  Abbiamo costruito ogni modulo facendo ricerche e test rigorosi e ora presentiamo questo corso in 6 parti per i piccoli agricoltori come voi!   Sappiamo che vi piacerà. </a:t>
            </a:r>
          </a:p>
          <a:p>
            <a:endParaRPr lang="en-RU" dirty="0"/>
          </a:p>
        </p:txBody>
      </p:sp>
      <p:sp>
        <p:nvSpPr>
          <p:cNvPr id="5" name="Text Placeholder 3">
            <a:extLst>
              <a:ext uri="{FF2B5EF4-FFF2-40B4-BE49-F238E27FC236}">
                <a16:creationId xmlns:a16="http://schemas.microsoft.com/office/drawing/2014/main" id="{3BA88B7D-C2B7-56F6-13BC-870EBD5A7E9C}"/>
              </a:ext>
            </a:extLst>
          </p:cNvPr>
          <p:cNvSpPr txBox="1">
            <a:spLocks/>
          </p:cNvSpPr>
          <p:nvPr/>
        </p:nvSpPr>
        <p:spPr>
          <a:xfrm>
            <a:off x="340673" y="390334"/>
            <a:ext cx="6482545" cy="1210837"/>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b="1" kern="1200">
                <a:solidFill>
                  <a:srgbClr val="6D6A3A"/>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dirty="0"/>
              <a:t>La motivazione di questo corso è...</a:t>
            </a:r>
          </a:p>
          <a:p>
            <a:endParaRPr lang="en-RU" dirty="0"/>
          </a:p>
        </p:txBody>
      </p:sp>
    </p:spTree>
    <p:extLst>
      <p:ext uri="{BB962C8B-B14F-4D97-AF65-F5344CB8AC3E}">
        <p14:creationId xmlns:p14="http://schemas.microsoft.com/office/powerpoint/2010/main" val="1321885369"/>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9CC22F-3502-49B2-A6C9-D6452C96CA3A}">
  <ds:schemaRefs>
    <ds:schemaRef ds:uri="http://schemas.microsoft.com/sharepoint/v3/contenttype/forms"/>
  </ds:schemaRefs>
</ds:datastoreItem>
</file>

<file path=customXml/itemProps2.xml><?xml version="1.0" encoding="utf-8"?>
<ds:datastoreItem xmlns:ds="http://schemas.openxmlformats.org/officeDocument/2006/customXml" ds:itemID="{EE6AE65E-774D-4895-B10F-F0215A4D163D}">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35564</TotalTime>
  <Words>6671</Words>
  <Application>Microsoft Office PowerPoint</Application>
  <PresentationFormat>Widescreen</PresentationFormat>
  <Paragraphs>416</Paragraphs>
  <Slides>71</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Calibri Light</vt:lpstr>
      <vt:lpstr>Montserrat Light</vt:lpstr>
      <vt:lpstr>Quattrocento Sans</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251</cp:revision>
  <dcterms:created xsi:type="dcterms:W3CDTF">2019-11-20T14:08:21Z</dcterms:created>
  <dcterms:modified xsi:type="dcterms:W3CDTF">2022-12-16T15:11:10Z</dcterms:modified>
</cp:coreProperties>
</file>