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4"/>
  </p:notesMasterIdLst>
  <p:sldIdLst>
    <p:sldId id="275" r:id="rId5"/>
    <p:sldId id="343" r:id="rId6"/>
    <p:sldId id="349" r:id="rId7"/>
    <p:sldId id="4446" r:id="rId8"/>
    <p:sldId id="4447" r:id="rId9"/>
    <p:sldId id="4431" r:id="rId10"/>
    <p:sldId id="4432" r:id="rId11"/>
    <p:sldId id="4436" r:id="rId12"/>
    <p:sldId id="4433" r:id="rId13"/>
    <p:sldId id="4437" r:id="rId14"/>
    <p:sldId id="4438" r:id="rId15"/>
    <p:sldId id="4440" r:id="rId16"/>
    <p:sldId id="4443" r:id="rId17"/>
    <p:sldId id="4444" r:id="rId18"/>
    <p:sldId id="4434" r:id="rId19"/>
    <p:sldId id="4435" r:id="rId20"/>
    <p:sldId id="347" r:id="rId21"/>
    <p:sldId id="4417" r:id="rId22"/>
    <p:sldId id="4418" r:id="rId23"/>
    <p:sldId id="4419" r:id="rId24"/>
    <p:sldId id="4420" r:id="rId25"/>
    <p:sldId id="4421" r:id="rId26"/>
    <p:sldId id="4422" r:id="rId27"/>
    <p:sldId id="4423" r:id="rId28"/>
    <p:sldId id="4424" r:id="rId29"/>
    <p:sldId id="4425" r:id="rId30"/>
    <p:sldId id="4427" r:id="rId31"/>
    <p:sldId id="348" r:id="rId32"/>
    <p:sldId id="4426" r:id="rId33"/>
    <p:sldId id="4428" r:id="rId34"/>
    <p:sldId id="4429" r:id="rId35"/>
    <p:sldId id="4430" r:id="rId36"/>
    <p:sldId id="372" r:id="rId37"/>
    <p:sldId id="373" r:id="rId38"/>
    <p:sldId id="374" r:id="rId39"/>
    <p:sldId id="4385" r:id="rId40"/>
    <p:sldId id="4401" r:id="rId41"/>
    <p:sldId id="4402" r:id="rId42"/>
    <p:sldId id="4403" r:id="rId43"/>
    <p:sldId id="4404" r:id="rId44"/>
    <p:sldId id="4405" r:id="rId45"/>
    <p:sldId id="4406" r:id="rId46"/>
    <p:sldId id="4407" r:id="rId47"/>
    <p:sldId id="4410" r:id="rId48"/>
    <p:sldId id="4412" r:id="rId49"/>
    <p:sldId id="4413" r:id="rId50"/>
    <p:sldId id="4411" r:id="rId51"/>
    <p:sldId id="4409" r:id="rId52"/>
    <p:sldId id="4386" r:id="rId53"/>
    <p:sldId id="4387" r:id="rId54"/>
    <p:sldId id="4388" r:id="rId55"/>
    <p:sldId id="4389" r:id="rId56"/>
    <p:sldId id="4391" r:id="rId57"/>
    <p:sldId id="4392" r:id="rId58"/>
    <p:sldId id="4393" r:id="rId59"/>
    <p:sldId id="4394" r:id="rId60"/>
    <p:sldId id="4395" r:id="rId61"/>
    <p:sldId id="344" r:id="rId62"/>
    <p:sldId id="4396" r:id="rId63"/>
    <p:sldId id="4397" r:id="rId64"/>
    <p:sldId id="4398" r:id="rId65"/>
    <p:sldId id="4399" r:id="rId66"/>
    <p:sldId id="4400" r:id="rId67"/>
    <p:sldId id="256" r:id="rId68"/>
    <p:sldId id="4384" r:id="rId69"/>
    <p:sldId id="4416" r:id="rId70"/>
    <p:sldId id="4414" r:id="rId71"/>
    <p:sldId id="4415" r:id="rId72"/>
    <p:sldId id="4448"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3738"/>
    <a:srgbClr val="6D6A3A"/>
    <a:srgbClr val="A23B23"/>
    <a:srgbClr val="60220F"/>
    <a:srgbClr val="B26648"/>
    <a:srgbClr val="85B37F"/>
    <a:srgbClr val="A9AB47"/>
    <a:srgbClr val="D2D395"/>
    <a:srgbClr val="AE523C"/>
    <a:srgbClr val="6C6A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36"/>
  </p:normalViewPr>
  <p:slideViewPr>
    <p:cSldViewPr snapToGrid="0">
      <p:cViewPr varScale="1">
        <p:scale>
          <a:sx n="76" d="100"/>
          <a:sy n="76" d="100"/>
        </p:scale>
        <p:origin x="278" y="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E28167-8244-4BFF-8EE0-63210B8C1FEA}"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IE"/>
        </a:p>
      </dgm:t>
    </dgm:pt>
    <dgm:pt modelId="{DA60EBD0-9DA0-4F8F-B0C6-E305AF5C39A4}">
      <dgm:prSet phldrT="[Text]" custT="1"/>
      <dgm:spPr>
        <a:solidFill>
          <a:srgbClr val="A23B23"/>
        </a:solidFill>
      </dgm:spPr>
      <dgm:t>
        <a:bodyPr/>
        <a:lstStyle/>
        <a:p>
          <a:pPr algn="ctr"/>
          <a:r>
            <a:rPr lang="en-IE" sz="2800" dirty="0">
              <a:solidFill>
                <a:schemeClr val="bg1"/>
              </a:solidFill>
              <a:latin typeface="+mn-lt"/>
            </a:rPr>
            <a:t>La </a:t>
          </a:r>
          <a:r>
            <a:rPr lang="en-IE" sz="2800" dirty="0" err="1">
              <a:solidFill>
                <a:schemeClr val="bg1"/>
              </a:solidFill>
              <a:latin typeface="+mn-lt"/>
            </a:rPr>
            <a:t>vostra</a:t>
          </a:r>
          <a:r>
            <a:rPr lang="en-IE" sz="2800" dirty="0">
              <a:solidFill>
                <a:schemeClr val="bg1"/>
              </a:solidFill>
              <a:latin typeface="+mn-lt"/>
            </a:rPr>
            <a:t> </a:t>
          </a:r>
          <a:r>
            <a:rPr lang="en-IE" sz="2800" dirty="0" err="1">
              <a:solidFill>
                <a:schemeClr val="bg1"/>
              </a:solidFill>
              <a:latin typeface="+mn-lt"/>
            </a:rPr>
            <a:t>soluzione</a:t>
          </a:r>
          <a:r>
            <a:rPr lang="en-IE" sz="2800" dirty="0">
              <a:solidFill>
                <a:schemeClr val="bg1"/>
              </a:solidFill>
              <a:latin typeface="+mn-lt"/>
            </a:rPr>
            <a:t>/ </a:t>
          </a:r>
          <a:r>
            <a:rPr lang="en-IE" sz="2800" dirty="0" err="1">
              <a:solidFill>
                <a:schemeClr val="bg1"/>
              </a:solidFill>
              <a:latin typeface="+mn-lt"/>
            </a:rPr>
            <a:t>prodotto</a:t>
          </a:r>
          <a:endParaRPr lang="en-IE" sz="2800" dirty="0">
            <a:solidFill>
              <a:schemeClr val="bg1"/>
            </a:solidFill>
          </a:endParaRPr>
        </a:p>
      </dgm:t>
    </dgm:pt>
    <dgm:pt modelId="{F0BD38C7-8C2A-45B7-A4EC-5D96DDF1D1F9}" type="parTrans" cxnId="{12AEFEFA-0F73-4C32-8547-24D0FE61AA76}">
      <dgm:prSet/>
      <dgm:spPr/>
      <dgm:t>
        <a:bodyPr/>
        <a:lstStyle/>
        <a:p>
          <a:endParaRPr lang="en-IE"/>
        </a:p>
      </dgm:t>
    </dgm:pt>
    <dgm:pt modelId="{BF78EE4C-391F-4EF8-8242-AD32B38EC339}" type="sibTrans" cxnId="{12AEFEFA-0F73-4C32-8547-24D0FE61AA76}">
      <dgm:prSet/>
      <dgm:spPr/>
      <dgm:t>
        <a:bodyPr/>
        <a:lstStyle/>
        <a:p>
          <a:endParaRPr lang="en-IE"/>
        </a:p>
      </dgm:t>
    </dgm:pt>
    <dgm:pt modelId="{4AA0AB5F-1FF7-4B5E-BB33-E9DC18F64930}">
      <dgm:prSet phldrT="[Text]" custT="1"/>
      <dgm:spPr>
        <a:solidFill>
          <a:srgbClr val="6D6A3A"/>
        </a:solidFill>
      </dgm:spPr>
      <dgm:t>
        <a:bodyPr/>
        <a:lstStyle/>
        <a:p>
          <a:endParaRPr lang="it-IT" sz="2000" dirty="0">
            <a:solidFill>
              <a:schemeClr val="bg1"/>
            </a:solidFill>
          </a:endParaRPr>
        </a:p>
        <a:p>
          <a:r>
            <a:rPr lang="it-IT" sz="2000" dirty="0">
              <a:solidFill>
                <a:schemeClr val="bg1"/>
              </a:solidFill>
            </a:rPr>
            <a:t>Storia/bisogno convincente</a:t>
          </a:r>
        </a:p>
        <a:p>
          <a:endParaRPr lang="en-IE" sz="2000" dirty="0">
            <a:solidFill>
              <a:schemeClr val="bg1"/>
            </a:solidFill>
          </a:endParaRPr>
        </a:p>
      </dgm:t>
    </dgm:pt>
    <dgm:pt modelId="{515F762B-281D-4C44-B098-A8A2CE68C9F0}" type="parTrans" cxnId="{FF063D9E-CE37-4B0B-9F8E-A3C8E9E2114D}">
      <dgm:prSet/>
      <dgm:spPr/>
      <dgm:t>
        <a:bodyPr/>
        <a:lstStyle/>
        <a:p>
          <a:endParaRPr lang="en-IE"/>
        </a:p>
      </dgm:t>
    </dgm:pt>
    <dgm:pt modelId="{C6105153-6742-43AD-AD9C-732EECDD2243}" type="sibTrans" cxnId="{FF063D9E-CE37-4B0B-9F8E-A3C8E9E2114D}">
      <dgm:prSet/>
      <dgm:spPr/>
      <dgm:t>
        <a:bodyPr/>
        <a:lstStyle/>
        <a:p>
          <a:endParaRPr lang="en-IE"/>
        </a:p>
      </dgm:t>
    </dgm:pt>
    <dgm:pt modelId="{684C8D62-3D72-475C-B0C5-260170086B83}">
      <dgm:prSet phldrT="[Text]" custT="1"/>
      <dgm:spPr>
        <a:solidFill>
          <a:srgbClr val="6D6A3A"/>
        </a:solidFill>
      </dgm:spPr>
      <dgm:t>
        <a:bodyPr/>
        <a:lstStyle/>
        <a:p>
          <a:r>
            <a:rPr lang="en-IE" sz="2000" dirty="0">
              <a:solidFill>
                <a:schemeClr val="bg1"/>
              </a:solidFill>
            </a:rPr>
            <a:t>Chi </a:t>
          </a:r>
          <a:r>
            <a:rPr lang="en-IE" sz="2000" dirty="0" err="1">
              <a:solidFill>
                <a:schemeClr val="bg1"/>
              </a:solidFill>
            </a:rPr>
            <a:t>ti</a:t>
          </a:r>
          <a:r>
            <a:rPr lang="en-IE" sz="2000" dirty="0">
              <a:solidFill>
                <a:schemeClr val="bg1"/>
              </a:solidFill>
            </a:rPr>
            <a:t> </a:t>
          </a:r>
          <a:r>
            <a:rPr lang="en-IE" sz="2000" dirty="0" err="1">
              <a:solidFill>
                <a:schemeClr val="bg1"/>
              </a:solidFill>
            </a:rPr>
            <a:t>supporta</a:t>
          </a:r>
          <a:r>
            <a:rPr lang="en-IE" sz="2000" dirty="0">
              <a:solidFill>
                <a:schemeClr val="bg1"/>
              </a:solidFill>
            </a:rPr>
            <a:t>??</a:t>
          </a:r>
        </a:p>
      </dgm:t>
    </dgm:pt>
    <dgm:pt modelId="{55899D6B-CDF6-4658-8200-F23491CA97DB}" type="parTrans" cxnId="{E96DB862-4EE2-4319-A75C-3AB95EB42C1B}">
      <dgm:prSet/>
      <dgm:spPr/>
      <dgm:t>
        <a:bodyPr/>
        <a:lstStyle/>
        <a:p>
          <a:endParaRPr lang="en-IE"/>
        </a:p>
      </dgm:t>
    </dgm:pt>
    <dgm:pt modelId="{E77DBBD5-0E6F-4675-91D9-E38B8B9F6326}" type="sibTrans" cxnId="{E96DB862-4EE2-4319-A75C-3AB95EB42C1B}">
      <dgm:prSet/>
      <dgm:spPr/>
      <dgm:t>
        <a:bodyPr/>
        <a:lstStyle/>
        <a:p>
          <a:endParaRPr lang="en-IE"/>
        </a:p>
      </dgm:t>
    </dgm:pt>
    <dgm:pt modelId="{A4BC381C-024C-4BD2-9E7D-4DE3D62C03A2}">
      <dgm:prSet phldrT="[Text]" custT="1"/>
      <dgm:spPr>
        <a:solidFill>
          <a:srgbClr val="6D6A3A"/>
        </a:solidFill>
      </dgm:spPr>
      <dgm:t>
        <a:bodyPr/>
        <a:lstStyle/>
        <a:p>
          <a:r>
            <a:rPr lang="it-IT" sz="2000" dirty="0"/>
            <a:t>Come </a:t>
          </a:r>
        </a:p>
        <a:p>
          <a:r>
            <a:rPr lang="it-IT" sz="2000" dirty="0"/>
            <a:t>risponde alle priorità di finanziamento</a:t>
          </a:r>
        </a:p>
        <a:p>
          <a:endParaRPr lang="en-IE" sz="2000" dirty="0"/>
        </a:p>
      </dgm:t>
    </dgm:pt>
    <dgm:pt modelId="{D86A9821-61CB-4865-81CC-2EC9FE61FB47}" type="parTrans" cxnId="{8C173C96-4507-45D3-A75B-04535B9ACE80}">
      <dgm:prSet/>
      <dgm:spPr/>
      <dgm:t>
        <a:bodyPr/>
        <a:lstStyle/>
        <a:p>
          <a:endParaRPr lang="en-IE"/>
        </a:p>
      </dgm:t>
    </dgm:pt>
    <dgm:pt modelId="{24BE9D32-14D3-4209-8455-8077594E6617}" type="sibTrans" cxnId="{8C173C96-4507-45D3-A75B-04535B9ACE80}">
      <dgm:prSet/>
      <dgm:spPr/>
      <dgm:t>
        <a:bodyPr/>
        <a:lstStyle/>
        <a:p>
          <a:endParaRPr lang="en-IE"/>
        </a:p>
      </dgm:t>
    </dgm:pt>
    <dgm:pt modelId="{DD364968-D069-4E6E-BCCF-499B94C18CDD}">
      <dgm:prSet custT="1"/>
      <dgm:spPr>
        <a:solidFill>
          <a:srgbClr val="6D6A3A"/>
        </a:solidFill>
      </dgm:spPr>
      <dgm:t>
        <a:bodyPr/>
        <a:lstStyle/>
        <a:p>
          <a:endParaRPr lang="it-IT" sz="1800" dirty="0">
            <a:solidFill>
              <a:schemeClr val="bg1"/>
            </a:solidFill>
          </a:endParaRPr>
        </a:p>
        <a:p>
          <a:r>
            <a:rPr lang="it-IT" sz="1800" dirty="0">
              <a:solidFill>
                <a:schemeClr val="bg1"/>
              </a:solidFill>
            </a:rPr>
            <a:t> Prove del successo del progetto: quale impatto avrà?</a:t>
          </a:r>
        </a:p>
        <a:p>
          <a:endParaRPr lang="en-IE" sz="1800" dirty="0">
            <a:solidFill>
              <a:schemeClr val="bg1"/>
            </a:solidFill>
          </a:endParaRPr>
        </a:p>
      </dgm:t>
    </dgm:pt>
    <dgm:pt modelId="{701AD243-FF74-4B6F-8AE7-0D34636C1CCB}" type="parTrans" cxnId="{00C233FD-AA33-4212-B480-1505C00D09CA}">
      <dgm:prSet/>
      <dgm:spPr/>
      <dgm:t>
        <a:bodyPr/>
        <a:lstStyle/>
        <a:p>
          <a:endParaRPr lang="en-IE"/>
        </a:p>
      </dgm:t>
    </dgm:pt>
    <dgm:pt modelId="{CD73751A-F0AC-459E-9BB0-2B82086CCC71}" type="sibTrans" cxnId="{00C233FD-AA33-4212-B480-1505C00D09CA}">
      <dgm:prSet/>
      <dgm:spPr/>
      <dgm:t>
        <a:bodyPr/>
        <a:lstStyle/>
        <a:p>
          <a:endParaRPr lang="en-IE"/>
        </a:p>
      </dgm:t>
    </dgm:pt>
    <dgm:pt modelId="{D33279DD-C9F8-4255-BB49-6DFB722E133B}" type="pres">
      <dgm:prSet presAssocID="{D7E28167-8244-4BFF-8EE0-63210B8C1FEA}" presName="cycle" presStyleCnt="0">
        <dgm:presLayoutVars>
          <dgm:chMax val="1"/>
          <dgm:dir/>
          <dgm:animLvl val="ctr"/>
          <dgm:resizeHandles val="exact"/>
        </dgm:presLayoutVars>
      </dgm:prSet>
      <dgm:spPr/>
    </dgm:pt>
    <dgm:pt modelId="{873CDD7B-F207-47BE-826A-5B14AE301785}" type="pres">
      <dgm:prSet presAssocID="{DA60EBD0-9DA0-4F8F-B0C6-E305AF5C39A4}" presName="centerShape" presStyleLbl="node0" presStyleIdx="0" presStyleCnt="1" custScaleX="127569" custScaleY="118692"/>
      <dgm:spPr/>
    </dgm:pt>
    <dgm:pt modelId="{5D4D6FF9-9938-40FE-84BB-C3B8EC3CB379}" type="pres">
      <dgm:prSet presAssocID="{515F762B-281D-4C44-B098-A8A2CE68C9F0}" presName="Name9" presStyleLbl="parChTrans1D2" presStyleIdx="0" presStyleCnt="4"/>
      <dgm:spPr/>
    </dgm:pt>
    <dgm:pt modelId="{A6B10AC3-D7FF-4629-A950-7785C4B763C8}" type="pres">
      <dgm:prSet presAssocID="{515F762B-281D-4C44-B098-A8A2CE68C9F0}" presName="connTx" presStyleLbl="parChTrans1D2" presStyleIdx="0" presStyleCnt="4"/>
      <dgm:spPr/>
    </dgm:pt>
    <dgm:pt modelId="{6CBABE29-F955-4D7C-891D-BE000CAC6B18}" type="pres">
      <dgm:prSet presAssocID="{4AA0AB5F-1FF7-4B5E-BB33-E9DC18F64930}" presName="node" presStyleLbl="node1" presStyleIdx="0" presStyleCnt="4" custScaleX="116413">
        <dgm:presLayoutVars>
          <dgm:bulletEnabled val="1"/>
        </dgm:presLayoutVars>
      </dgm:prSet>
      <dgm:spPr/>
    </dgm:pt>
    <dgm:pt modelId="{C0DFC0F1-D13C-4F5F-8555-F88125A3C9FB}" type="pres">
      <dgm:prSet presAssocID="{55899D6B-CDF6-4658-8200-F23491CA97DB}" presName="Name9" presStyleLbl="parChTrans1D2" presStyleIdx="1" presStyleCnt="4"/>
      <dgm:spPr/>
    </dgm:pt>
    <dgm:pt modelId="{9C00D5A9-DB79-4BCD-89D3-8E012EF649A3}" type="pres">
      <dgm:prSet presAssocID="{55899D6B-CDF6-4658-8200-F23491CA97DB}" presName="connTx" presStyleLbl="parChTrans1D2" presStyleIdx="1" presStyleCnt="4"/>
      <dgm:spPr/>
    </dgm:pt>
    <dgm:pt modelId="{5909F6DA-3360-4552-8DF6-FAE7760EFA51}" type="pres">
      <dgm:prSet presAssocID="{684C8D62-3D72-475C-B0C5-260170086B83}" presName="node" presStyleLbl="node1" presStyleIdx="1" presStyleCnt="4" custScaleX="108750" custScaleY="90921" custRadScaleRad="100004" custRadScaleInc="1078">
        <dgm:presLayoutVars>
          <dgm:bulletEnabled val="1"/>
        </dgm:presLayoutVars>
      </dgm:prSet>
      <dgm:spPr/>
    </dgm:pt>
    <dgm:pt modelId="{C8BE6E51-6A99-496F-8110-88FC540B5931}" type="pres">
      <dgm:prSet presAssocID="{701AD243-FF74-4B6F-8AE7-0D34636C1CCB}" presName="Name9" presStyleLbl="parChTrans1D2" presStyleIdx="2" presStyleCnt="4"/>
      <dgm:spPr/>
    </dgm:pt>
    <dgm:pt modelId="{6EAA866A-75FB-4B2C-B23C-9C4F16BFBB9F}" type="pres">
      <dgm:prSet presAssocID="{701AD243-FF74-4B6F-8AE7-0D34636C1CCB}" presName="connTx" presStyleLbl="parChTrans1D2" presStyleIdx="2" presStyleCnt="4"/>
      <dgm:spPr/>
    </dgm:pt>
    <dgm:pt modelId="{B4DAC1CB-C3F7-4BBA-ACED-F75D2FA8910C}" type="pres">
      <dgm:prSet presAssocID="{DD364968-D069-4E6E-BCCF-499B94C18CDD}" presName="node" presStyleLbl="node1" presStyleIdx="2" presStyleCnt="4" custRadScaleRad="93793" custRadScaleInc="5683">
        <dgm:presLayoutVars>
          <dgm:bulletEnabled val="1"/>
        </dgm:presLayoutVars>
      </dgm:prSet>
      <dgm:spPr/>
    </dgm:pt>
    <dgm:pt modelId="{5B9EBA06-61D8-41DB-AB44-717CF4D4DECD}" type="pres">
      <dgm:prSet presAssocID="{D86A9821-61CB-4865-81CC-2EC9FE61FB47}" presName="Name9" presStyleLbl="parChTrans1D2" presStyleIdx="3" presStyleCnt="4"/>
      <dgm:spPr/>
    </dgm:pt>
    <dgm:pt modelId="{B8268ECF-7E05-4BC9-9BC0-C273BE7BE4C3}" type="pres">
      <dgm:prSet presAssocID="{D86A9821-61CB-4865-81CC-2EC9FE61FB47}" presName="connTx" presStyleLbl="parChTrans1D2" presStyleIdx="3" presStyleCnt="4"/>
      <dgm:spPr/>
    </dgm:pt>
    <dgm:pt modelId="{69F11CE2-5989-4387-8B12-7050C8E75BEE}" type="pres">
      <dgm:prSet presAssocID="{A4BC381C-024C-4BD2-9E7D-4DE3D62C03A2}" presName="node" presStyleLbl="node1" presStyleIdx="3" presStyleCnt="4" custScaleX="99319">
        <dgm:presLayoutVars>
          <dgm:bulletEnabled val="1"/>
        </dgm:presLayoutVars>
      </dgm:prSet>
      <dgm:spPr/>
    </dgm:pt>
  </dgm:ptLst>
  <dgm:cxnLst>
    <dgm:cxn modelId="{B24FF90C-29D5-4359-893E-83C9CCE7B620}" type="presOf" srcId="{55899D6B-CDF6-4658-8200-F23491CA97DB}" destId="{9C00D5A9-DB79-4BCD-89D3-8E012EF649A3}" srcOrd="1" destOrd="0" presId="urn:microsoft.com/office/officeart/2005/8/layout/radial1"/>
    <dgm:cxn modelId="{398C5D14-B96F-4635-B543-C47478C2321F}" type="presOf" srcId="{D7E28167-8244-4BFF-8EE0-63210B8C1FEA}" destId="{D33279DD-C9F8-4255-BB49-6DFB722E133B}" srcOrd="0" destOrd="0" presId="urn:microsoft.com/office/officeart/2005/8/layout/radial1"/>
    <dgm:cxn modelId="{F16D4E1C-4A29-4887-9A29-384F294F8D28}" type="presOf" srcId="{DA60EBD0-9DA0-4F8F-B0C6-E305AF5C39A4}" destId="{873CDD7B-F207-47BE-826A-5B14AE301785}" srcOrd="0" destOrd="0" presId="urn:microsoft.com/office/officeart/2005/8/layout/radial1"/>
    <dgm:cxn modelId="{775C1234-29CB-4718-B7AD-03037622A24B}" type="presOf" srcId="{55899D6B-CDF6-4658-8200-F23491CA97DB}" destId="{C0DFC0F1-D13C-4F5F-8555-F88125A3C9FB}" srcOrd="0" destOrd="0" presId="urn:microsoft.com/office/officeart/2005/8/layout/radial1"/>
    <dgm:cxn modelId="{533B4741-C9C7-4A28-B0EA-1066D8C25B78}" type="presOf" srcId="{D86A9821-61CB-4865-81CC-2EC9FE61FB47}" destId="{B8268ECF-7E05-4BC9-9BC0-C273BE7BE4C3}" srcOrd="1" destOrd="0" presId="urn:microsoft.com/office/officeart/2005/8/layout/radial1"/>
    <dgm:cxn modelId="{E96DB862-4EE2-4319-A75C-3AB95EB42C1B}" srcId="{DA60EBD0-9DA0-4F8F-B0C6-E305AF5C39A4}" destId="{684C8D62-3D72-475C-B0C5-260170086B83}" srcOrd="1" destOrd="0" parTransId="{55899D6B-CDF6-4658-8200-F23491CA97DB}" sibTransId="{E77DBBD5-0E6F-4675-91D9-E38B8B9F6326}"/>
    <dgm:cxn modelId="{C8B0F07F-5D1C-4511-8463-229B53060FED}" type="presOf" srcId="{D86A9821-61CB-4865-81CC-2EC9FE61FB47}" destId="{5B9EBA06-61D8-41DB-AB44-717CF4D4DECD}" srcOrd="0" destOrd="0" presId="urn:microsoft.com/office/officeart/2005/8/layout/radial1"/>
    <dgm:cxn modelId="{A1634C84-3C99-402F-B3A6-F3C2842FB825}" type="presOf" srcId="{701AD243-FF74-4B6F-8AE7-0D34636C1CCB}" destId="{C8BE6E51-6A99-496F-8110-88FC540B5931}" srcOrd="0" destOrd="0" presId="urn:microsoft.com/office/officeart/2005/8/layout/radial1"/>
    <dgm:cxn modelId="{8C173C96-4507-45D3-A75B-04535B9ACE80}" srcId="{DA60EBD0-9DA0-4F8F-B0C6-E305AF5C39A4}" destId="{A4BC381C-024C-4BD2-9E7D-4DE3D62C03A2}" srcOrd="3" destOrd="0" parTransId="{D86A9821-61CB-4865-81CC-2EC9FE61FB47}" sibTransId="{24BE9D32-14D3-4209-8455-8077594E6617}"/>
    <dgm:cxn modelId="{FF063D9E-CE37-4B0B-9F8E-A3C8E9E2114D}" srcId="{DA60EBD0-9DA0-4F8F-B0C6-E305AF5C39A4}" destId="{4AA0AB5F-1FF7-4B5E-BB33-E9DC18F64930}" srcOrd="0" destOrd="0" parTransId="{515F762B-281D-4C44-B098-A8A2CE68C9F0}" sibTransId="{C6105153-6742-43AD-AD9C-732EECDD2243}"/>
    <dgm:cxn modelId="{AA578EA6-71FC-41CD-80B3-C65108D15D1F}" type="presOf" srcId="{515F762B-281D-4C44-B098-A8A2CE68C9F0}" destId="{A6B10AC3-D7FF-4629-A950-7785C4B763C8}" srcOrd="1" destOrd="0" presId="urn:microsoft.com/office/officeart/2005/8/layout/radial1"/>
    <dgm:cxn modelId="{A32E9BB4-E457-4997-A2CD-D0FB12FC587D}" type="presOf" srcId="{684C8D62-3D72-475C-B0C5-260170086B83}" destId="{5909F6DA-3360-4552-8DF6-FAE7760EFA51}" srcOrd="0" destOrd="0" presId="urn:microsoft.com/office/officeart/2005/8/layout/radial1"/>
    <dgm:cxn modelId="{26502DC7-3696-40E0-B185-F38C60DA2C19}" type="presOf" srcId="{515F762B-281D-4C44-B098-A8A2CE68C9F0}" destId="{5D4D6FF9-9938-40FE-84BB-C3B8EC3CB379}" srcOrd="0" destOrd="0" presId="urn:microsoft.com/office/officeart/2005/8/layout/radial1"/>
    <dgm:cxn modelId="{A0BD18CC-AF87-45ED-A146-84C2DBF2A0AA}" type="presOf" srcId="{A4BC381C-024C-4BD2-9E7D-4DE3D62C03A2}" destId="{69F11CE2-5989-4387-8B12-7050C8E75BEE}" srcOrd="0" destOrd="0" presId="urn:microsoft.com/office/officeart/2005/8/layout/radial1"/>
    <dgm:cxn modelId="{D345ACD7-8601-4B85-8B5E-C5D0CD43EEF7}" type="presOf" srcId="{701AD243-FF74-4B6F-8AE7-0D34636C1CCB}" destId="{6EAA866A-75FB-4B2C-B23C-9C4F16BFBB9F}" srcOrd="1" destOrd="0" presId="urn:microsoft.com/office/officeart/2005/8/layout/radial1"/>
    <dgm:cxn modelId="{453420EF-980A-4E36-A06A-82DED8AE7C9C}" type="presOf" srcId="{DD364968-D069-4E6E-BCCF-499B94C18CDD}" destId="{B4DAC1CB-C3F7-4BBA-ACED-F75D2FA8910C}" srcOrd="0" destOrd="0" presId="urn:microsoft.com/office/officeart/2005/8/layout/radial1"/>
    <dgm:cxn modelId="{53D30EF2-D606-4292-AEA9-420774B8AA8F}" type="presOf" srcId="{4AA0AB5F-1FF7-4B5E-BB33-E9DC18F64930}" destId="{6CBABE29-F955-4D7C-891D-BE000CAC6B18}" srcOrd="0" destOrd="0" presId="urn:microsoft.com/office/officeart/2005/8/layout/radial1"/>
    <dgm:cxn modelId="{12AEFEFA-0F73-4C32-8547-24D0FE61AA76}" srcId="{D7E28167-8244-4BFF-8EE0-63210B8C1FEA}" destId="{DA60EBD0-9DA0-4F8F-B0C6-E305AF5C39A4}" srcOrd="0" destOrd="0" parTransId="{F0BD38C7-8C2A-45B7-A4EC-5D96DDF1D1F9}" sibTransId="{BF78EE4C-391F-4EF8-8242-AD32B38EC339}"/>
    <dgm:cxn modelId="{00C233FD-AA33-4212-B480-1505C00D09CA}" srcId="{DA60EBD0-9DA0-4F8F-B0C6-E305AF5C39A4}" destId="{DD364968-D069-4E6E-BCCF-499B94C18CDD}" srcOrd="2" destOrd="0" parTransId="{701AD243-FF74-4B6F-8AE7-0D34636C1CCB}" sibTransId="{CD73751A-F0AC-459E-9BB0-2B82086CCC71}"/>
    <dgm:cxn modelId="{1F4C1369-0E9A-411E-9DA0-319AB41178B3}" type="presParOf" srcId="{D33279DD-C9F8-4255-BB49-6DFB722E133B}" destId="{873CDD7B-F207-47BE-826A-5B14AE301785}" srcOrd="0" destOrd="0" presId="urn:microsoft.com/office/officeart/2005/8/layout/radial1"/>
    <dgm:cxn modelId="{DE310DD0-9DBD-4DB1-9D12-755456A59064}" type="presParOf" srcId="{D33279DD-C9F8-4255-BB49-6DFB722E133B}" destId="{5D4D6FF9-9938-40FE-84BB-C3B8EC3CB379}" srcOrd="1" destOrd="0" presId="urn:microsoft.com/office/officeart/2005/8/layout/radial1"/>
    <dgm:cxn modelId="{E241F0B8-0583-400D-A24F-170DFE40DE26}" type="presParOf" srcId="{5D4D6FF9-9938-40FE-84BB-C3B8EC3CB379}" destId="{A6B10AC3-D7FF-4629-A950-7785C4B763C8}" srcOrd="0" destOrd="0" presId="urn:microsoft.com/office/officeart/2005/8/layout/radial1"/>
    <dgm:cxn modelId="{E2DD91B2-081F-49CE-A9F0-293388FF6A8F}" type="presParOf" srcId="{D33279DD-C9F8-4255-BB49-6DFB722E133B}" destId="{6CBABE29-F955-4D7C-891D-BE000CAC6B18}" srcOrd="2" destOrd="0" presId="urn:microsoft.com/office/officeart/2005/8/layout/radial1"/>
    <dgm:cxn modelId="{55F72F31-DD70-42DD-97AD-496FFD8B05EB}" type="presParOf" srcId="{D33279DD-C9F8-4255-BB49-6DFB722E133B}" destId="{C0DFC0F1-D13C-4F5F-8555-F88125A3C9FB}" srcOrd="3" destOrd="0" presId="urn:microsoft.com/office/officeart/2005/8/layout/radial1"/>
    <dgm:cxn modelId="{E06D63CF-F600-4D9E-9F9C-3E5E88FC641B}" type="presParOf" srcId="{C0DFC0F1-D13C-4F5F-8555-F88125A3C9FB}" destId="{9C00D5A9-DB79-4BCD-89D3-8E012EF649A3}" srcOrd="0" destOrd="0" presId="urn:microsoft.com/office/officeart/2005/8/layout/radial1"/>
    <dgm:cxn modelId="{DC671C02-D79B-4C86-82BD-3756ED0DC817}" type="presParOf" srcId="{D33279DD-C9F8-4255-BB49-6DFB722E133B}" destId="{5909F6DA-3360-4552-8DF6-FAE7760EFA51}" srcOrd="4" destOrd="0" presId="urn:microsoft.com/office/officeart/2005/8/layout/radial1"/>
    <dgm:cxn modelId="{EA351220-25B5-48E7-9630-23B3BEE3BD94}" type="presParOf" srcId="{D33279DD-C9F8-4255-BB49-6DFB722E133B}" destId="{C8BE6E51-6A99-496F-8110-88FC540B5931}" srcOrd="5" destOrd="0" presId="urn:microsoft.com/office/officeart/2005/8/layout/radial1"/>
    <dgm:cxn modelId="{21D51151-4D8A-41BB-A4A8-201631F35E7F}" type="presParOf" srcId="{C8BE6E51-6A99-496F-8110-88FC540B5931}" destId="{6EAA866A-75FB-4B2C-B23C-9C4F16BFBB9F}" srcOrd="0" destOrd="0" presId="urn:microsoft.com/office/officeart/2005/8/layout/radial1"/>
    <dgm:cxn modelId="{A7C598D8-D211-4A94-8CE3-C60FEA49BC63}" type="presParOf" srcId="{D33279DD-C9F8-4255-BB49-6DFB722E133B}" destId="{B4DAC1CB-C3F7-4BBA-ACED-F75D2FA8910C}" srcOrd="6" destOrd="0" presId="urn:microsoft.com/office/officeart/2005/8/layout/radial1"/>
    <dgm:cxn modelId="{30A782F4-00EA-47F7-A0B3-2AD1EC408C72}" type="presParOf" srcId="{D33279DD-C9F8-4255-BB49-6DFB722E133B}" destId="{5B9EBA06-61D8-41DB-AB44-717CF4D4DECD}" srcOrd="7" destOrd="0" presId="urn:microsoft.com/office/officeart/2005/8/layout/radial1"/>
    <dgm:cxn modelId="{05F39631-E44A-48C5-8CE1-866376671523}" type="presParOf" srcId="{5B9EBA06-61D8-41DB-AB44-717CF4D4DECD}" destId="{B8268ECF-7E05-4BC9-9BC0-C273BE7BE4C3}" srcOrd="0" destOrd="0" presId="urn:microsoft.com/office/officeart/2005/8/layout/radial1"/>
    <dgm:cxn modelId="{8B591776-6AEE-45A2-888A-60696E6A55F6}" type="presParOf" srcId="{D33279DD-C9F8-4255-BB49-6DFB722E133B}" destId="{69F11CE2-5989-4387-8B12-7050C8E75BEE}"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CDD7B-F207-47BE-826A-5B14AE301785}">
      <dsp:nvSpPr>
        <dsp:cNvPr id="0" name=""/>
        <dsp:cNvSpPr/>
      </dsp:nvSpPr>
      <dsp:spPr>
        <a:xfrm>
          <a:off x="3318760" y="2112901"/>
          <a:ext cx="2202803" cy="2049519"/>
        </a:xfrm>
        <a:prstGeom prst="ellipse">
          <a:avLst/>
        </a:prstGeom>
        <a:solidFill>
          <a:srgbClr val="A23B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E" sz="2800" kern="1200" dirty="0">
              <a:solidFill>
                <a:schemeClr val="bg1"/>
              </a:solidFill>
              <a:latin typeface="+mn-lt"/>
            </a:rPr>
            <a:t>La </a:t>
          </a:r>
          <a:r>
            <a:rPr lang="en-IE" sz="2800" kern="1200" dirty="0" err="1">
              <a:solidFill>
                <a:schemeClr val="bg1"/>
              </a:solidFill>
              <a:latin typeface="+mn-lt"/>
            </a:rPr>
            <a:t>vostra</a:t>
          </a:r>
          <a:r>
            <a:rPr lang="en-IE" sz="2800" kern="1200" dirty="0">
              <a:solidFill>
                <a:schemeClr val="bg1"/>
              </a:solidFill>
              <a:latin typeface="+mn-lt"/>
            </a:rPr>
            <a:t> </a:t>
          </a:r>
          <a:r>
            <a:rPr lang="en-IE" sz="2800" kern="1200" dirty="0" err="1">
              <a:solidFill>
                <a:schemeClr val="bg1"/>
              </a:solidFill>
              <a:latin typeface="+mn-lt"/>
            </a:rPr>
            <a:t>soluzione</a:t>
          </a:r>
          <a:r>
            <a:rPr lang="en-IE" sz="2800" kern="1200" dirty="0">
              <a:solidFill>
                <a:schemeClr val="bg1"/>
              </a:solidFill>
              <a:latin typeface="+mn-lt"/>
            </a:rPr>
            <a:t>/ </a:t>
          </a:r>
          <a:r>
            <a:rPr lang="en-IE" sz="2800" kern="1200" dirty="0" err="1">
              <a:solidFill>
                <a:schemeClr val="bg1"/>
              </a:solidFill>
              <a:latin typeface="+mn-lt"/>
            </a:rPr>
            <a:t>prodotto</a:t>
          </a:r>
          <a:endParaRPr lang="en-IE" sz="2800" kern="1200" dirty="0">
            <a:solidFill>
              <a:schemeClr val="bg1"/>
            </a:solidFill>
          </a:endParaRPr>
        </a:p>
      </dsp:txBody>
      <dsp:txXfrm>
        <a:off x="3641353" y="2413046"/>
        <a:ext cx="1557617" cy="1449229"/>
      </dsp:txXfrm>
    </dsp:sp>
    <dsp:sp modelId="{5D4D6FF9-9938-40FE-84BB-C3B8EC3CB379}">
      <dsp:nvSpPr>
        <dsp:cNvPr id="0" name=""/>
        <dsp:cNvSpPr/>
      </dsp:nvSpPr>
      <dsp:spPr>
        <a:xfrm rot="16200000">
          <a:off x="4239664" y="1914984"/>
          <a:ext cx="360995" cy="34837"/>
        </a:xfrm>
        <a:custGeom>
          <a:avLst/>
          <a:gdLst/>
          <a:ahLst/>
          <a:cxnLst/>
          <a:rect l="0" t="0" r="0" b="0"/>
          <a:pathLst>
            <a:path>
              <a:moveTo>
                <a:pt x="0" y="17418"/>
              </a:moveTo>
              <a:lnTo>
                <a:pt x="360995" y="174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4411137" y="1923378"/>
        <a:ext cx="18049" cy="18049"/>
      </dsp:txXfrm>
    </dsp:sp>
    <dsp:sp modelId="{6CBABE29-F955-4D7C-891D-BE000CAC6B18}">
      <dsp:nvSpPr>
        <dsp:cNvPr id="0" name=""/>
        <dsp:cNvSpPr/>
      </dsp:nvSpPr>
      <dsp:spPr>
        <a:xfrm>
          <a:off x="3415079" y="25151"/>
          <a:ext cx="2010166" cy="1726754"/>
        </a:xfrm>
        <a:prstGeom prst="ellipse">
          <a:avLst/>
        </a:prstGeom>
        <a:solidFill>
          <a:srgbClr val="6D6A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endParaRPr lang="it-IT" sz="2000" kern="1200" dirty="0">
            <a:solidFill>
              <a:schemeClr val="bg1"/>
            </a:solidFill>
          </a:endParaRPr>
        </a:p>
        <a:p>
          <a:pPr marL="0" lvl="0" indent="0" algn="ctr" defTabSz="889000">
            <a:lnSpc>
              <a:spcPct val="90000"/>
            </a:lnSpc>
            <a:spcBef>
              <a:spcPct val="0"/>
            </a:spcBef>
            <a:spcAft>
              <a:spcPct val="35000"/>
            </a:spcAft>
            <a:buNone/>
          </a:pPr>
          <a:r>
            <a:rPr lang="it-IT" sz="2000" kern="1200" dirty="0">
              <a:solidFill>
                <a:schemeClr val="bg1"/>
              </a:solidFill>
            </a:rPr>
            <a:t>Storia/bisogno convincente</a:t>
          </a:r>
        </a:p>
        <a:p>
          <a:pPr marL="0" lvl="0" indent="0" algn="ctr" defTabSz="889000">
            <a:lnSpc>
              <a:spcPct val="90000"/>
            </a:lnSpc>
            <a:spcBef>
              <a:spcPct val="0"/>
            </a:spcBef>
            <a:spcAft>
              <a:spcPct val="35000"/>
            </a:spcAft>
            <a:buNone/>
          </a:pPr>
          <a:endParaRPr lang="en-IE" sz="2000" kern="1200" dirty="0">
            <a:solidFill>
              <a:schemeClr val="bg1"/>
            </a:solidFill>
          </a:endParaRPr>
        </a:p>
      </dsp:txBody>
      <dsp:txXfrm>
        <a:off x="3709461" y="278028"/>
        <a:ext cx="1421402" cy="1221000"/>
      </dsp:txXfrm>
    </dsp:sp>
    <dsp:sp modelId="{C0DFC0F1-D13C-4F5F-8555-F88125A3C9FB}">
      <dsp:nvSpPr>
        <dsp:cNvPr id="0" name=""/>
        <dsp:cNvSpPr/>
      </dsp:nvSpPr>
      <dsp:spPr>
        <a:xfrm rot="29106">
          <a:off x="5521514" y="3130451"/>
          <a:ext cx="208918" cy="34837"/>
        </a:xfrm>
        <a:custGeom>
          <a:avLst/>
          <a:gdLst/>
          <a:ahLst/>
          <a:cxnLst/>
          <a:rect l="0" t="0" r="0" b="0"/>
          <a:pathLst>
            <a:path>
              <a:moveTo>
                <a:pt x="0" y="17418"/>
              </a:moveTo>
              <a:lnTo>
                <a:pt x="208918" y="174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a:off x="5620751" y="3142647"/>
        <a:ext cx="10445" cy="10445"/>
      </dsp:txXfrm>
    </dsp:sp>
    <dsp:sp modelId="{5909F6DA-3360-4552-8DF6-FAE7760EFA51}">
      <dsp:nvSpPr>
        <dsp:cNvPr id="0" name=""/>
        <dsp:cNvSpPr/>
      </dsp:nvSpPr>
      <dsp:spPr>
        <a:xfrm>
          <a:off x="5730381" y="2371712"/>
          <a:ext cx="1877845" cy="1569982"/>
        </a:xfrm>
        <a:prstGeom prst="ellipse">
          <a:avLst/>
        </a:prstGeom>
        <a:solidFill>
          <a:srgbClr val="6D6A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E" sz="2000" kern="1200" dirty="0">
              <a:solidFill>
                <a:schemeClr val="bg1"/>
              </a:solidFill>
            </a:rPr>
            <a:t>Chi </a:t>
          </a:r>
          <a:r>
            <a:rPr lang="en-IE" sz="2000" kern="1200" dirty="0" err="1">
              <a:solidFill>
                <a:schemeClr val="bg1"/>
              </a:solidFill>
            </a:rPr>
            <a:t>ti</a:t>
          </a:r>
          <a:r>
            <a:rPr lang="en-IE" sz="2000" kern="1200" dirty="0">
              <a:solidFill>
                <a:schemeClr val="bg1"/>
              </a:solidFill>
            </a:rPr>
            <a:t> </a:t>
          </a:r>
          <a:r>
            <a:rPr lang="en-IE" sz="2000" kern="1200" dirty="0" err="1">
              <a:solidFill>
                <a:schemeClr val="bg1"/>
              </a:solidFill>
            </a:rPr>
            <a:t>supporta</a:t>
          </a:r>
          <a:r>
            <a:rPr lang="en-IE" sz="2000" kern="1200" dirty="0">
              <a:solidFill>
                <a:schemeClr val="bg1"/>
              </a:solidFill>
            </a:rPr>
            <a:t>??</a:t>
          </a:r>
        </a:p>
      </dsp:txBody>
      <dsp:txXfrm>
        <a:off x="6005385" y="2601631"/>
        <a:ext cx="1327837" cy="1110144"/>
      </dsp:txXfrm>
    </dsp:sp>
    <dsp:sp modelId="{C8BE6E51-6A99-496F-8110-88FC540B5931}">
      <dsp:nvSpPr>
        <dsp:cNvPr id="0" name=""/>
        <dsp:cNvSpPr/>
      </dsp:nvSpPr>
      <dsp:spPr>
        <a:xfrm rot="5553441">
          <a:off x="4258868" y="4254635"/>
          <a:ext cx="221254" cy="34837"/>
        </a:xfrm>
        <a:custGeom>
          <a:avLst/>
          <a:gdLst/>
          <a:ahLst/>
          <a:cxnLst/>
          <a:rect l="0" t="0" r="0" b="0"/>
          <a:pathLst>
            <a:path>
              <a:moveTo>
                <a:pt x="0" y="17418"/>
              </a:moveTo>
              <a:lnTo>
                <a:pt x="221254" y="174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rot="10800000">
        <a:off x="4363964" y="4266522"/>
        <a:ext cx="11062" cy="11062"/>
      </dsp:txXfrm>
    </dsp:sp>
    <dsp:sp modelId="{B4DAC1CB-C3F7-4BBA-ACED-F75D2FA8910C}">
      <dsp:nvSpPr>
        <dsp:cNvPr id="0" name=""/>
        <dsp:cNvSpPr/>
      </dsp:nvSpPr>
      <dsp:spPr>
        <a:xfrm>
          <a:off x="3462659" y="4381711"/>
          <a:ext cx="1726754" cy="1726754"/>
        </a:xfrm>
        <a:prstGeom prst="ellipse">
          <a:avLst/>
        </a:prstGeom>
        <a:solidFill>
          <a:srgbClr val="6D6A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it-IT" sz="1800" kern="1200" dirty="0">
            <a:solidFill>
              <a:schemeClr val="bg1"/>
            </a:solidFill>
          </a:endParaRPr>
        </a:p>
        <a:p>
          <a:pPr marL="0" lvl="0" indent="0" algn="ctr" defTabSz="800100">
            <a:lnSpc>
              <a:spcPct val="90000"/>
            </a:lnSpc>
            <a:spcBef>
              <a:spcPct val="0"/>
            </a:spcBef>
            <a:spcAft>
              <a:spcPct val="35000"/>
            </a:spcAft>
            <a:buNone/>
          </a:pPr>
          <a:r>
            <a:rPr lang="it-IT" sz="1800" kern="1200" dirty="0">
              <a:solidFill>
                <a:schemeClr val="bg1"/>
              </a:solidFill>
            </a:rPr>
            <a:t> Prove del successo del progetto: quale impatto avrà?</a:t>
          </a:r>
        </a:p>
        <a:p>
          <a:pPr marL="0" lvl="0" indent="0" algn="ctr" defTabSz="800100">
            <a:lnSpc>
              <a:spcPct val="90000"/>
            </a:lnSpc>
            <a:spcBef>
              <a:spcPct val="0"/>
            </a:spcBef>
            <a:spcAft>
              <a:spcPct val="35000"/>
            </a:spcAft>
            <a:buNone/>
          </a:pPr>
          <a:endParaRPr lang="en-IE" sz="1800" kern="1200" dirty="0">
            <a:solidFill>
              <a:schemeClr val="bg1"/>
            </a:solidFill>
          </a:endParaRPr>
        </a:p>
      </dsp:txBody>
      <dsp:txXfrm>
        <a:off x="3715536" y="4634588"/>
        <a:ext cx="1221000" cy="1221000"/>
      </dsp:txXfrm>
    </dsp:sp>
    <dsp:sp modelId="{5B9EBA06-61D8-41DB-AB44-717CF4D4DECD}">
      <dsp:nvSpPr>
        <dsp:cNvPr id="0" name=""/>
        <dsp:cNvSpPr/>
      </dsp:nvSpPr>
      <dsp:spPr>
        <a:xfrm rot="10800000">
          <a:off x="3028528" y="3120242"/>
          <a:ext cx="290232" cy="34837"/>
        </a:xfrm>
        <a:custGeom>
          <a:avLst/>
          <a:gdLst/>
          <a:ahLst/>
          <a:cxnLst/>
          <a:rect l="0" t="0" r="0" b="0"/>
          <a:pathLst>
            <a:path>
              <a:moveTo>
                <a:pt x="0" y="17418"/>
              </a:moveTo>
              <a:lnTo>
                <a:pt x="290232" y="174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E" sz="500" kern="1200"/>
        </a:p>
      </dsp:txBody>
      <dsp:txXfrm rot="10800000">
        <a:off x="3166388" y="3130405"/>
        <a:ext cx="14511" cy="14511"/>
      </dsp:txXfrm>
    </dsp:sp>
    <dsp:sp modelId="{69F11CE2-5989-4387-8B12-7050C8E75BEE}">
      <dsp:nvSpPr>
        <dsp:cNvPr id="0" name=""/>
        <dsp:cNvSpPr/>
      </dsp:nvSpPr>
      <dsp:spPr>
        <a:xfrm>
          <a:off x="1313532" y="2274283"/>
          <a:ext cx="1714995" cy="1726754"/>
        </a:xfrm>
        <a:prstGeom prst="ellipse">
          <a:avLst/>
        </a:prstGeom>
        <a:solidFill>
          <a:srgbClr val="6D6A3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it-IT" sz="2000" kern="1200" dirty="0"/>
            <a:t>Come </a:t>
          </a:r>
        </a:p>
        <a:p>
          <a:pPr marL="0" lvl="0" indent="0" algn="ctr" defTabSz="889000">
            <a:lnSpc>
              <a:spcPct val="90000"/>
            </a:lnSpc>
            <a:spcBef>
              <a:spcPct val="0"/>
            </a:spcBef>
            <a:spcAft>
              <a:spcPct val="35000"/>
            </a:spcAft>
            <a:buNone/>
          </a:pPr>
          <a:r>
            <a:rPr lang="it-IT" sz="2000" kern="1200" dirty="0"/>
            <a:t>risponde alle priorità di finanziamento</a:t>
          </a:r>
        </a:p>
        <a:p>
          <a:pPr marL="0" lvl="0" indent="0" algn="ctr" defTabSz="889000">
            <a:lnSpc>
              <a:spcPct val="90000"/>
            </a:lnSpc>
            <a:spcBef>
              <a:spcPct val="0"/>
            </a:spcBef>
            <a:spcAft>
              <a:spcPct val="35000"/>
            </a:spcAft>
            <a:buNone/>
          </a:pPr>
          <a:endParaRPr lang="en-IE" sz="2000" kern="1200" dirty="0"/>
        </a:p>
      </dsp:txBody>
      <dsp:txXfrm>
        <a:off x="1564687" y="2527160"/>
        <a:ext cx="1212685" cy="1221000"/>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12</a:t>
            </a:fld>
            <a:endParaRPr lang="en-US"/>
          </a:p>
        </p:txBody>
      </p:sp>
    </p:spTree>
    <p:extLst>
      <p:ext uri="{BB962C8B-B14F-4D97-AF65-F5344CB8AC3E}">
        <p14:creationId xmlns:p14="http://schemas.microsoft.com/office/powerpoint/2010/main" val="1500826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7.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1.emf"/><Relationship Id="rId7" Type="http://schemas.openxmlformats.org/officeDocument/2006/relationships/image" Target="../media/image24.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3.emf"/><Relationship Id="rId4" Type="http://schemas.openxmlformats.org/officeDocument/2006/relationships/image" Target="../media/image22.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a:solidFill>
                  <a:srgbClr val="E3E2DB"/>
                </a:solidFill>
                <a:effectLst/>
                <a:latin typeface="+mn-lt"/>
                <a:ea typeface="+mn-ea"/>
                <a:cs typeface="+mn-cs"/>
                <a:sym typeface="Quattrocento Sans"/>
              </a:rPr>
              <a:t>Sustainable Smallholders EU</a:t>
            </a:r>
            <a:endParaRPr lang="en-IE" sz="4000" b="1" i="0" u="none" strike="noStrike" kern="1200" baseline="0">
              <a:solidFill>
                <a:srgbClr val="E3E2DB"/>
              </a:solidFill>
              <a:effectLst/>
              <a:latin typeface="+mn-lt"/>
              <a:ea typeface="+mn-ea"/>
              <a:cs typeface="+mn-cs"/>
              <a:sym typeface="Quattrocento Sans"/>
            </a:endParaRPr>
          </a:p>
          <a:p>
            <a:pPr fontAlgn="base"/>
            <a:r>
              <a:rPr lang="en-IE" sz="4400" b="0" i="0" u="none" strike="noStrike" kern="1200" baseline="0">
                <a:solidFill>
                  <a:srgbClr val="E3E2DB"/>
                </a:solidFill>
                <a:effectLst/>
                <a:latin typeface="+mn-lt"/>
                <a:ea typeface="+mn-ea"/>
                <a:cs typeface="+mn-cs"/>
                <a:sym typeface="Quattrocento Sans"/>
              </a:rPr>
              <a:t>FONT TYPEFACE &amp; SIZE</a:t>
            </a:r>
            <a:endParaRPr lang="en-IE" sz="3600" baseline="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E3E2DB"/>
                </a:solidFill>
                <a:effectLst/>
                <a:latin typeface="+mn-lt"/>
                <a:ea typeface="+mn-ea"/>
                <a:cs typeface="+mn-cs"/>
              </a:rPr>
              <a:t>PLEASE</a:t>
            </a:r>
            <a:r>
              <a:rPr lang="en-IE" sz="3000" b="0" i="0" u="none" strike="noStrike" kern="1200" baseline="0">
                <a:solidFill>
                  <a:srgbClr val="E3E2DB"/>
                </a:solidFill>
                <a:effectLst/>
                <a:latin typeface="+mn-lt"/>
                <a:ea typeface="+mn-ea"/>
                <a:cs typeface="+mn-cs"/>
              </a:rPr>
              <a:t> ENSURE TO KEEP FONTS AS PER THE LAYOUT</a:t>
            </a:r>
            <a:endParaRPr lang="en-IE" sz="3000" b="0" i="0" u="none" strike="noStrike" kern="1200">
              <a:solidFill>
                <a:srgbClr val="E3E2DB"/>
              </a:solidFill>
              <a:effectLst/>
              <a:latin typeface="+mn-lt"/>
              <a:ea typeface="+mn-ea"/>
              <a:cs typeface="+mn-cs"/>
            </a:endParaRPr>
          </a:p>
          <a:p>
            <a:pPr fontAlgn="base"/>
            <a:endParaRPr lang="en-IE" sz="3000" b="0" i="0" u="none" strike="noStrike" kern="120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E3E2DB"/>
                </a:solidFill>
                <a:effectLst/>
                <a:latin typeface="+mn-lt"/>
                <a:ea typeface="+mn-ea"/>
                <a:cs typeface="+mn-cs"/>
              </a:rPr>
              <a:t>48 point </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Divider</a:t>
            </a:r>
            <a:r>
              <a:rPr lang="en-IE" sz="3000" b="0" i="0" u="none" strike="noStrike" kern="1200" baseline="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36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30 point</a:t>
            </a:r>
            <a:r>
              <a:rPr lang="en-IE" sz="3000" b="0" i="0" u="none" strike="noStrike" kern="1200" baseline="0">
                <a:solidFill>
                  <a:srgbClr val="E3E2DB"/>
                </a:solidFill>
                <a:effectLst/>
                <a:latin typeface="+mn-lt"/>
                <a:ea typeface="+mn-ea"/>
                <a:cs typeface="+mn-cs"/>
              </a:rPr>
              <a:t>  -  </a:t>
            </a:r>
            <a:r>
              <a:rPr lang="en-IE" sz="3000" b="0" i="0" u="none" strike="noStrike" kern="120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	</a:t>
            </a:r>
            <a:r>
              <a:rPr lang="en-IE" sz="3000" b="0" i="0" u="none" strike="noStrike" kern="1200" baseline="0">
                <a:solidFill>
                  <a:srgbClr val="E3E2DB"/>
                </a:solidFill>
                <a:effectLst/>
                <a:latin typeface="+mn-lt"/>
                <a:ea typeface="+mn-ea"/>
                <a:cs typeface="+mn-cs"/>
              </a:rPr>
              <a:t>       </a:t>
            </a:r>
            <a:r>
              <a:rPr lang="en-IE" sz="3000" b="0" i="0" u="none" strike="noStrike" kern="120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E3E2DB"/>
                </a:solidFill>
                <a:effectLst/>
                <a:latin typeface="+mn-lt"/>
                <a:ea typeface="+mn-ea"/>
                <a:cs typeface="+mn-cs"/>
              </a:rPr>
              <a:t>24 point</a:t>
            </a:r>
            <a:r>
              <a:rPr lang="en-IE" sz="3000" b="0" i="0" u="none" strike="noStrike" kern="1200" baseline="0">
                <a:solidFill>
                  <a:srgbClr val="E3E2DB"/>
                </a:solidFill>
                <a:effectLst/>
                <a:latin typeface="+mn-lt"/>
                <a:ea typeface="+mn-ea"/>
                <a:cs typeface="+mn-cs"/>
              </a:rPr>
              <a:t>  -  </a:t>
            </a:r>
            <a:r>
              <a:rPr lang="en-IE" sz="3000" b="0" i="0" u="none" strike="noStrike" kern="1200" baseline="0">
                <a:solidFill>
                  <a:srgbClr val="E3E2DB"/>
                </a:solidFill>
                <a:effectLst/>
                <a:latin typeface="+mn-lt"/>
                <a:ea typeface="Quattrocento Sans"/>
                <a:cs typeface="Quattrocento Sans"/>
                <a:sym typeface="Quattrocento Sans"/>
              </a:rPr>
              <a:t>Main </a:t>
            </a:r>
            <a:r>
              <a:rPr lang="en-IE" sz="3000" b="0" i="0" u="none" strike="noStrike" kern="1200">
                <a:solidFill>
                  <a:srgbClr val="E3E2DB"/>
                </a:solidFill>
                <a:effectLst/>
                <a:latin typeface="+mn-lt"/>
                <a:ea typeface="+mn-ea"/>
                <a:cs typeface="+mn-cs"/>
              </a:rPr>
              <a:t>Text Body </a:t>
            </a:r>
            <a:endParaRPr lang="en-US" sz="3000">
              <a:solidFill>
                <a:srgbClr val="E3E2DB"/>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E3E2DB"/>
                </a:solidFill>
                <a:effectLst/>
                <a:latin typeface="+mn-lt"/>
                <a:ea typeface="+mn-ea"/>
                <a:cs typeface="+mn-cs"/>
                <a:sym typeface="Quattrocento Sans"/>
              </a:rPr>
              <a:t>Teach Digital </a:t>
            </a:r>
            <a:r>
              <a:rPr lang="en-IE" sz="2400" b="0" i="0" u="none" strike="noStrike" kern="1200" baseline="0">
                <a:solidFill>
                  <a:srgbClr val="E3E2DB"/>
                </a:solidFill>
                <a:effectLst/>
                <a:latin typeface="+mn-lt"/>
                <a:ea typeface="+mn-ea"/>
                <a:cs typeface="+mn-cs"/>
                <a:sym typeface="Quattrocento Sans"/>
              </a:rPr>
              <a:t>PowerPoint is</a:t>
            </a:r>
            <a:r>
              <a:rPr lang="is-IS" sz="2400" b="0" i="0" u="none" strike="noStrike" kern="1200" baseline="0">
                <a:solidFill>
                  <a:srgbClr val="E3E2DB"/>
                </a:solidFill>
                <a:effectLst/>
                <a:latin typeface="+mn-lt"/>
                <a:ea typeface="+mn-ea"/>
                <a:cs typeface="+mn-cs"/>
                <a:sym typeface="Quattrocento Sans"/>
              </a:rPr>
              <a:t>….</a:t>
            </a:r>
            <a:endParaRPr lang="en-IE" sz="2400" b="0" i="0" u="none" strike="noStrike" kern="1200" baseline="0">
              <a:solidFill>
                <a:srgbClr val="E3E2DB"/>
              </a:solidFill>
              <a:effectLst/>
              <a:latin typeface="+mn-lt"/>
              <a:ea typeface="+mn-ea"/>
              <a:cs typeface="+mn-cs"/>
              <a:sym typeface="Quattrocento Sans"/>
            </a:endParaRPr>
          </a:p>
          <a:p>
            <a:pPr fontAlgn="base"/>
            <a:endParaRPr lang="en-IE" sz="2400" b="0" i="0" u="none" strike="noStrike" kern="1200" baseline="0">
              <a:solidFill>
                <a:srgbClr val="E3E2DB"/>
              </a:solidFill>
              <a:effectLst/>
              <a:latin typeface="+mn-lt"/>
              <a:ea typeface="+mn-ea"/>
              <a:cs typeface="+mn-cs"/>
              <a:sym typeface="Quattrocento Sans"/>
            </a:endParaRPr>
          </a:p>
          <a:p>
            <a:pPr fontAlgn="base"/>
            <a:r>
              <a:rPr lang="en-IE" sz="3600" b="1" i="1" baseline="0">
                <a:solidFill>
                  <a:srgbClr val="E3E2DB"/>
                </a:solidFill>
                <a:latin typeface="+mn-lt"/>
                <a:ea typeface="Quattrocento Sans"/>
                <a:cs typeface="Quattrocento Sans"/>
                <a:sym typeface="Quattrocento Sans"/>
              </a:rPr>
              <a:t>Calibri</a:t>
            </a:r>
            <a:endParaRPr lang="en-IE" sz="3600" baseline="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a:p>
          <a:p>
            <a:r>
              <a:rPr lang="en-US"/>
              <a:t>Click picture or </a:t>
            </a:r>
          </a:p>
          <a:p>
            <a:r>
              <a:rPr lang="en-US"/>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E3E2DB"/>
                </a:solidFill>
                <a:latin typeface="+mn-lt"/>
                <a:ea typeface="Quattrocento Sans"/>
                <a:cs typeface="Quattrocento Sans"/>
                <a:sym typeface="Quattrocento Sans"/>
              </a:rPr>
              <a:t>ICONS</a:t>
            </a:r>
            <a:r>
              <a:rPr lang="en-IE" sz="3600" baseline="0">
                <a:solidFill>
                  <a:srgbClr val="E3E2DB"/>
                </a:solidFill>
                <a:latin typeface="+mn-lt"/>
                <a:ea typeface="Quattrocento Sans"/>
                <a:cs typeface="Quattrocento Sans"/>
                <a:sym typeface="Quattrocento Sans"/>
              </a:rPr>
              <a:t> WHICH CAN BE USED WITHIN THE </a:t>
            </a:r>
            <a:r>
              <a:rPr lang="en-IE" sz="3000" b="1" baseline="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E3E2DB"/>
                </a:solidFill>
                <a:latin typeface="+mn-lt"/>
                <a:ea typeface="Quattrocento Sans"/>
                <a:cs typeface="Quattrocento Sans"/>
                <a:sym typeface="Quattrocento Sans"/>
              </a:rPr>
              <a:t>Resize them without losing quality.</a:t>
            </a:r>
            <a:r>
              <a:rPr lang="en-IE" sz="2400" i="1" baseline="0">
                <a:solidFill>
                  <a:srgbClr val="E3E2DB"/>
                </a:solidFill>
                <a:latin typeface="+mn-lt"/>
                <a:ea typeface="Quattrocento Sans"/>
                <a:cs typeface="Quattrocento Sans"/>
                <a:sym typeface="Quattrocento Sans"/>
              </a:rPr>
              <a:t> </a:t>
            </a:r>
            <a:r>
              <a:rPr lang="en-IE" sz="2400" i="1">
                <a:solidFill>
                  <a:srgbClr val="E3E2DB"/>
                </a:solidFill>
                <a:latin typeface="+mn-lt"/>
                <a:ea typeface="Quattrocento Sans"/>
                <a:cs typeface="Quattrocento Sans"/>
                <a:sym typeface="Quattrocento Sans"/>
              </a:rPr>
              <a:t> Change line colour, width and style.</a:t>
            </a:r>
            <a:r>
              <a:rPr lang="en-IE" sz="2400" i="1" baseline="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rgbClr val="E3E2DB"/>
                </a:solidFill>
                <a:effectLst/>
                <a:latin typeface="+mn-lt"/>
                <a:ea typeface="+mn-ea"/>
                <a:cs typeface="+mn-cs"/>
              </a:rPr>
              <a:t>*** </a:t>
            </a:r>
            <a:r>
              <a:rPr lang="en-IE" sz="2400" b="1" kern="1200">
                <a:solidFill>
                  <a:srgbClr val="E3E2DB"/>
                </a:solidFill>
                <a:effectLst/>
                <a:latin typeface="+mn-lt"/>
                <a:ea typeface="+mn-ea"/>
                <a:cs typeface="+mn-cs"/>
              </a:rPr>
              <a:t>PLEASE DELETE THIS INSTRUCTION SLIDE BEFORE PRESENTING FINAL PRESENTATION </a:t>
            </a:r>
            <a:r>
              <a:rPr lang="en-IE" sz="2400" kern="1200">
                <a:solidFill>
                  <a:srgbClr val="E3E2DB"/>
                </a:solidFill>
                <a:effectLst/>
                <a:latin typeface="+mn-lt"/>
                <a:ea typeface="+mn-ea"/>
                <a:cs typeface="+mn-cs"/>
              </a:rPr>
              <a:t>*** </a:t>
            </a:r>
            <a:endParaRPr lang="en-US" sz="2400" kern="120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15430" y="1553282"/>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a:t>Meet Our Team</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180669" y="4884704"/>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180669" y="439663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2595503" y="4883867"/>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2595503" y="4400218"/>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5012170" y="4851430"/>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5012170" y="4396515"/>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7427004" y="4836148"/>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7403300" y="4397264"/>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2"/>
          <a:stretch>
            <a:fillRect/>
          </a:stretch>
        </p:blipFill>
        <p:spPr>
          <a:xfrm>
            <a:off x="270365" y="1728985"/>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2"/>
          <a:stretch>
            <a:fillRect/>
          </a:stretch>
        </p:blipFill>
        <p:spPr>
          <a:xfrm rot="14575661">
            <a:off x="2638756" y="1730090"/>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2"/>
          <a:stretch>
            <a:fillRect/>
          </a:stretch>
        </p:blipFill>
        <p:spPr>
          <a:xfrm rot="20072618">
            <a:off x="5045838" y="1716264"/>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2"/>
          <a:stretch>
            <a:fillRect/>
          </a:stretch>
        </p:blipFill>
        <p:spPr>
          <a:xfrm rot="3476303">
            <a:off x="9858126" y="1728984"/>
            <a:ext cx="2222500" cy="2286000"/>
          </a:xfrm>
          <a:prstGeom prst="rect">
            <a:avLst/>
          </a:prstGeom>
        </p:spPr>
      </p:pic>
      <p:pic>
        <p:nvPicPr>
          <p:cNvPr id="24" name="Picture 23">
            <a:extLst>
              <a:ext uri="{FF2B5EF4-FFF2-40B4-BE49-F238E27FC236}">
                <a16:creationId xmlns:a16="http://schemas.microsoft.com/office/drawing/2014/main" id="{39753343-8F68-7856-74CC-D10057C5144D}"/>
              </a:ext>
            </a:extLst>
          </p:cNvPr>
          <p:cNvPicPr>
            <a:picLocks noChangeAspect="1"/>
          </p:cNvPicPr>
          <p:nvPr userDrawn="1"/>
        </p:nvPicPr>
        <p:blipFill>
          <a:blip r:embed="rId2"/>
          <a:stretch>
            <a:fillRect/>
          </a:stretch>
        </p:blipFill>
        <p:spPr>
          <a:xfrm rot="3476303">
            <a:off x="7380094" y="1718958"/>
            <a:ext cx="2222500" cy="2286000"/>
          </a:xfrm>
          <a:prstGeom prst="rect">
            <a:avLst/>
          </a:prstGeom>
        </p:spPr>
      </p:pic>
      <p:sp>
        <p:nvSpPr>
          <p:cNvPr id="31" name="Text Placeholder 23">
            <a:extLst>
              <a:ext uri="{FF2B5EF4-FFF2-40B4-BE49-F238E27FC236}">
                <a16:creationId xmlns:a16="http://schemas.microsoft.com/office/drawing/2014/main" id="{95BA341A-316B-3A13-42AB-3DF2C1E9DD49}"/>
              </a:ext>
            </a:extLst>
          </p:cNvPr>
          <p:cNvSpPr>
            <a:spLocks noGrp="1"/>
          </p:cNvSpPr>
          <p:nvPr>
            <p:ph type="body" sz="quarter" idx="29" hasCustomPrompt="1"/>
          </p:nvPr>
        </p:nvSpPr>
        <p:spPr>
          <a:xfrm>
            <a:off x="9805903" y="4389217"/>
            <a:ext cx="2289838" cy="344705"/>
          </a:xfrm>
        </p:spPr>
        <p:txBody>
          <a:bodyPr>
            <a:noAutofit/>
          </a:bodyPr>
          <a:lstStyle>
            <a:lvl1pPr marL="0" indent="0" algn="ctr">
              <a:buNone/>
              <a:defRPr sz="2400" b="1" i="0">
                <a:solidFill>
                  <a:srgbClr val="6D6A3A"/>
                </a:solidFill>
                <a:latin typeface="+mn-lt"/>
              </a:defRPr>
            </a:lvl1pPr>
          </a:lstStyle>
          <a:p>
            <a:pPr lvl="0"/>
            <a:r>
              <a:rPr lang="en-US"/>
              <a:t>Name</a:t>
            </a:r>
          </a:p>
        </p:txBody>
      </p:sp>
      <p:sp>
        <p:nvSpPr>
          <p:cNvPr id="36" name="Text Placeholder 17">
            <a:extLst>
              <a:ext uri="{FF2B5EF4-FFF2-40B4-BE49-F238E27FC236}">
                <a16:creationId xmlns:a16="http://schemas.microsoft.com/office/drawing/2014/main" id="{34E49B65-6B92-97EC-3629-6424601EB08C}"/>
              </a:ext>
            </a:extLst>
          </p:cNvPr>
          <p:cNvSpPr>
            <a:spLocks noGrp="1"/>
          </p:cNvSpPr>
          <p:nvPr>
            <p:ph type="body" sz="quarter" idx="30" hasCustomPrompt="1"/>
          </p:nvPr>
        </p:nvSpPr>
        <p:spPr>
          <a:xfrm>
            <a:off x="9805904" y="4836148"/>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Tree>
    <p:extLst>
      <p:ext uri="{BB962C8B-B14F-4D97-AF65-F5344CB8AC3E}">
        <p14:creationId xmlns:p14="http://schemas.microsoft.com/office/powerpoint/2010/main" val="146014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6497772"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497773" y="0"/>
            <a:ext cx="5694226"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648934" cy="3843867"/>
          </a:xfrm>
          <a:noFill/>
        </p:spPr>
        <p:txBody>
          <a:bodyPr>
            <a:normAutofit/>
          </a:bodyPr>
          <a:lstStyle>
            <a:lvl1pPr marL="0" indent="0" algn="ctr">
              <a:buNone/>
              <a:defRPr sz="3600" b="1">
                <a:solidFill>
                  <a:srgbClr val="A23B23"/>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417196" y="4407830"/>
            <a:ext cx="4068495"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42192046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a:p>
          <a:p>
            <a:r>
              <a:rPr lang="en-US"/>
              <a:t>Click picture or </a:t>
            </a:r>
          </a:p>
          <a:p>
            <a:r>
              <a:rPr lang="en-US"/>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3725333" y="1757011"/>
            <a:ext cx="8019601" cy="4369528"/>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2910922"/>
            <a:ext cx="4455328" cy="4455328"/>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Click to add text</a:t>
            </a:r>
            <a:r>
              <a:rPr lang="is-IS"/>
              <a:t>…</a:t>
            </a:r>
            <a:endParaRPr lang="en-US"/>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Tree>
    <p:extLst>
      <p:ext uri="{BB962C8B-B14F-4D97-AF65-F5344CB8AC3E}">
        <p14:creationId xmlns:p14="http://schemas.microsoft.com/office/powerpoint/2010/main" val="152916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
        <p:nvSpPr>
          <p:cNvPr id="8" name="Text Box 5">
            <a:extLst>
              <a:ext uri="{FF2B5EF4-FFF2-40B4-BE49-F238E27FC236}">
                <a16:creationId xmlns:a16="http://schemas.microsoft.com/office/drawing/2014/main" id="{D47D1B66-C5AC-485D-4DC9-64B7628A05A7}"/>
              </a:ext>
            </a:extLst>
          </p:cNvPr>
          <p:cNvSpPr txBox="1"/>
          <p:nvPr userDrawn="1"/>
        </p:nvSpPr>
        <p:spPr>
          <a:xfrm>
            <a:off x="2585140" y="6172215"/>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a:solidFill>
                <a:srgbClr val="414042"/>
              </a:solidFill>
              <a:effectLst/>
              <a:ea typeface="Calibri" panose="020F0502020204030204" pitchFamily="34" charset="0"/>
              <a:cs typeface="Times New Roman" panose="02020603050405020304" pitchFamily="18" charset="0"/>
            </a:endParaRPr>
          </a:p>
          <a:p>
            <a:pPr algn="ctr"/>
            <a:r>
              <a:rPr lang="en-US" sz="800">
                <a:solidFill>
                  <a:srgbClr val="414042"/>
                </a:solidFill>
                <a:effectLst/>
                <a:ea typeface="Calibri" panose="020F0502020204030204" pitchFamily="34" charset="0"/>
                <a:cs typeface="Times New Roman" panose="02020603050405020304" pitchFamily="18" charset="0"/>
              </a:rPr>
              <a:t> </a:t>
            </a:r>
            <a:endParaRPr lang="en-IE" sz="110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897661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8E046-3077-041C-2CA5-7D0EC0F63E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40FB454-EBAE-35B1-6D30-E0F6AF9328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EA0DDB5-A362-5F7E-9FE3-5241C2025672}"/>
              </a:ext>
            </a:extLst>
          </p:cNvPr>
          <p:cNvSpPr>
            <a:spLocks noGrp="1"/>
          </p:cNvSpPr>
          <p:nvPr>
            <p:ph type="dt" sz="half" idx="10"/>
          </p:nvPr>
        </p:nvSpPr>
        <p:spPr/>
        <p:txBody>
          <a:bodyPr/>
          <a:lstStyle/>
          <a:p>
            <a:fld id="{2AA2A7F2-10C5-4D62-B3DD-2D5014FB66C2}" type="datetimeFigureOut">
              <a:rPr lang="en-IE" smtClean="0"/>
              <a:t>16/12/2022</a:t>
            </a:fld>
            <a:endParaRPr lang="en-IE"/>
          </a:p>
        </p:txBody>
      </p:sp>
      <p:sp>
        <p:nvSpPr>
          <p:cNvPr id="5" name="Footer Placeholder 4">
            <a:extLst>
              <a:ext uri="{FF2B5EF4-FFF2-40B4-BE49-F238E27FC236}">
                <a16:creationId xmlns:a16="http://schemas.microsoft.com/office/drawing/2014/main" id="{C27EF8F8-6620-7B1F-3744-1965294C1B4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3F0EC82-F03B-E178-C964-8801D11AE2A9}"/>
              </a:ext>
            </a:extLst>
          </p:cNvPr>
          <p:cNvSpPr>
            <a:spLocks noGrp="1"/>
          </p:cNvSpPr>
          <p:nvPr>
            <p:ph type="sldNum" sz="quarter" idx="12"/>
          </p:nvPr>
        </p:nvSpPr>
        <p:spPr/>
        <p:txBody>
          <a:bodyPr/>
          <a:lstStyle/>
          <a:p>
            <a:fld id="{B437BFB1-3E62-4B72-9928-DF2D4571FA9B}" type="slidenum">
              <a:rPr lang="en-IE" smtClean="0"/>
              <a:t>‹#›</a:t>
            </a:fld>
            <a:endParaRPr lang="en-IE"/>
          </a:p>
        </p:txBody>
      </p:sp>
    </p:spTree>
    <p:extLst>
      <p:ext uri="{BB962C8B-B14F-4D97-AF65-F5344CB8AC3E}">
        <p14:creationId xmlns:p14="http://schemas.microsoft.com/office/powerpoint/2010/main" val="22389816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07612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708" r:id="rId21"/>
    <p:sldLayoutId id="2147483674" r:id="rId22"/>
    <p:sldLayoutId id="2147483706" r:id="rId23"/>
    <p:sldLayoutId id="2147483700" r:id="rId24"/>
    <p:sldLayoutId id="2147483701" r:id="rId25"/>
    <p:sldLayoutId id="2147483653" r:id="rId26"/>
    <p:sldLayoutId id="2147483703" r:id="rId27"/>
    <p:sldLayoutId id="2147483702" r:id="rId28"/>
    <p:sldLayoutId id="2147483689" r:id="rId29"/>
    <p:sldLayoutId id="2147483677" r:id="rId30"/>
    <p:sldLayoutId id="2147483670" r:id="rId31"/>
    <p:sldLayoutId id="2147483676" r:id="rId32"/>
    <p:sldLayoutId id="2147483669" r:id="rId33"/>
    <p:sldLayoutId id="2147483705" r:id="rId34"/>
    <p:sldLayoutId id="2147483707" r:id="rId35"/>
    <p:sldLayoutId id="2147483709"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www.template.net/editable/business-budget-excel" TargetMode="External"/><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hyperlink" Target="https://www.template.net/editable/business-budget-excel" TargetMode="External"/><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microfinanceireland.ie/" TargetMode="External"/><Relationship Id="rId2" Type="http://schemas.openxmlformats.org/officeDocument/2006/relationships/slideLayout" Target="../slideLayouts/slideLayout34.xml"/><Relationship Id="rId1" Type="http://schemas.openxmlformats.org/officeDocument/2006/relationships/video" Target="https://www.youtube.com/embed/I76rMe4fu-k?feature=oembed" TargetMode="External"/><Relationship Id="rId5" Type="http://schemas.openxmlformats.org/officeDocument/2006/relationships/hyperlink" Target="https://www.youtube.com/watch?v=I76rMe4fu-k" TargetMode="External"/><Relationship Id="rId4" Type="http://schemas.openxmlformats.org/officeDocument/2006/relationships/image" Target="../media/image50.jpe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1.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entrepreneur.com/article/228534" TargetMode="External"/><Relationship Id="rId2" Type="http://schemas.openxmlformats.org/officeDocument/2006/relationships/image" Target="../media/image53.jpe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hyperlink" Target="https://www.entrepreneur.com/article/227191" TargetMode="Externa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34.xml"/><Relationship Id="rId1" Type="http://schemas.openxmlformats.org/officeDocument/2006/relationships/video" Target="https://www.youtube.com/embed/q13UX4UCmKY?feature=oembed" TargetMode="External"/><Relationship Id="rId4" Type="http://schemas.openxmlformats.org/officeDocument/2006/relationships/hyperlink" Target="https://www.youtube.com/watch?v=q13UX4UCmKY"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hyperlink" Target="https://www.pngall.com/investing-png" TargetMode="External"/><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hyperlink" Target="https://www.teagasc.ie/rural-economy/rural-development/equine/grants-and-schemes/" TargetMode="External"/><Relationship Id="rId7" Type="http://schemas.openxmlformats.org/officeDocument/2006/relationships/hyperlink" Target="https://www.thinkbusiness.ie/articles/crowdfunding-in-ireland-guide/" TargetMode="External"/><Relationship Id="rId2" Type="http://schemas.openxmlformats.org/officeDocument/2006/relationships/image" Target="../media/image67.png"/><Relationship Id="rId1" Type="http://schemas.openxmlformats.org/officeDocument/2006/relationships/slideLayout" Target="../slideLayouts/slideLayout23.xml"/><Relationship Id="rId6" Type="http://schemas.openxmlformats.org/officeDocument/2006/relationships/hyperlink" Target="https://sbci.gov.ie/products/brexit-impact-loan-scheme-bils#:~:text=The%20Brexit%20Impact%20Loan%20Scheme%20is%20designed%20to,Mid-Caps%20%28including%20primary%20producers%29%20impacted%20primarily%20by%20Brexit%3B" TargetMode="External"/><Relationship Id="rId5" Type="http://schemas.openxmlformats.org/officeDocument/2006/relationships/hyperlink" Target="https://aib.ie/business/sector-expertise/agri" TargetMode="External"/><Relationship Id="rId4" Type="http://schemas.openxmlformats.org/officeDocument/2006/relationships/hyperlink" Target="https://www.gov.ie/en/collection/73aea-schemes-and-services-agriculture-food-and-the-marine/"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3991705" y="2731647"/>
            <a:ext cx="4642930" cy="697353"/>
          </a:xfrm>
        </p:spPr>
        <p:txBody>
          <a:bodyPr/>
          <a:lstStyle/>
          <a:p>
            <a:r>
              <a:rPr lang="en-US" dirty="0"/>
              <a:t>Modulo 2</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2423974" y="3429000"/>
            <a:ext cx="8121291" cy="1469044"/>
          </a:xfrm>
        </p:spPr>
        <p:txBody>
          <a:bodyPr>
            <a:normAutofit/>
          </a:bodyPr>
          <a:lstStyle/>
          <a:p>
            <a:r>
              <a:rPr lang="it-IT" dirty="0"/>
              <a:t>Valutare e migliorare la propria alfabetizzazione finanziaria </a:t>
            </a:r>
          </a:p>
          <a:p>
            <a:endParaRPr lang="en-US" dirty="0"/>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otted flower growth progression">
            <a:extLst>
              <a:ext uri="{FF2B5EF4-FFF2-40B4-BE49-F238E27FC236}">
                <a16:creationId xmlns:a16="http://schemas.microsoft.com/office/drawing/2014/main" id="{CD648898-D5D0-BDB1-95F8-F7FC4D8C7E3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B9A469E0-49E1-21B1-BE9A-A920A6725354}"/>
              </a:ext>
            </a:extLst>
          </p:cNvPr>
          <p:cNvSpPr>
            <a:spLocks noGrp="1"/>
          </p:cNvSpPr>
          <p:nvPr>
            <p:ph type="body" sz="quarter" idx="16"/>
          </p:nvPr>
        </p:nvSpPr>
        <p:spPr>
          <a:xfrm>
            <a:off x="447064" y="2021622"/>
            <a:ext cx="6482545" cy="4038015"/>
          </a:xfrm>
        </p:spPr>
        <p:txBody>
          <a:bodyPr/>
          <a:lstStyle/>
          <a:p>
            <a:pPr algn="l"/>
            <a:r>
              <a:rPr lang="it-IT" dirty="0"/>
              <a:t>Una previsione dei flussi di cassa consente di pianificare il futuro. Può aiutarvi a prendere decisioni importanti, come ad esempio:</a:t>
            </a:r>
          </a:p>
          <a:p>
            <a:pPr marL="342900" indent="-342900" algn="l">
              <a:buFont typeface="Arial" panose="020B0604020202020204" pitchFamily="34" charset="0"/>
              <a:buChar char="•"/>
            </a:pPr>
            <a:r>
              <a:rPr lang="it-IT" dirty="0">
                <a:solidFill>
                  <a:srgbClr val="3C3738"/>
                </a:solidFill>
              </a:rPr>
              <a:t>ampliare la superficie coltivata </a:t>
            </a:r>
          </a:p>
          <a:p>
            <a:pPr marL="342900" indent="-342900" algn="l">
              <a:buFont typeface="Arial" panose="020B0604020202020204" pitchFamily="34" charset="0"/>
              <a:buChar char="•"/>
            </a:pPr>
            <a:r>
              <a:rPr lang="it-IT" dirty="0">
                <a:solidFill>
                  <a:srgbClr val="3C3738"/>
                </a:solidFill>
              </a:rPr>
              <a:t>investire in attrezzature</a:t>
            </a:r>
          </a:p>
          <a:p>
            <a:pPr marL="342900" indent="-342900" algn="l">
              <a:buFont typeface="Arial" panose="020B0604020202020204" pitchFamily="34" charset="0"/>
              <a:buChar char="•"/>
            </a:pPr>
            <a:r>
              <a:rPr lang="it-IT" dirty="0">
                <a:solidFill>
                  <a:srgbClr val="3C3738"/>
                </a:solidFill>
              </a:rPr>
              <a:t>ricompensare se stessi per il duro lavoro e il successo ottenuto</a:t>
            </a:r>
          </a:p>
          <a:p>
            <a:pPr algn="l"/>
            <a:r>
              <a:rPr lang="it-IT" dirty="0"/>
              <a:t>La previsione del flusso di cassa può anche aiutarvi a identificare i rischi di un flusso di cassa negativo e a pianificare di conseguenza.</a:t>
            </a:r>
          </a:p>
          <a:p>
            <a:pPr algn="l"/>
            <a:endParaRPr lang="en-IE" dirty="0"/>
          </a:p>
        </p:txBody>
      </p:sp>
      <p:sp>
        <p:nvSpPr>
          <p:cNvPr id="4" name="Text Placeholder 3">
            <a:extLst>
              <a:ext uri="{FF2B5EF4-FFF2-40B4-BE49-F238E27FC236}">
                <a16:creationId xmlns:a16="http://schemas.microsoft.com/office/drawing/2014/main" id="{D5977A24-B992-C48C-FF8A-8BF1376BB545}"/>
              </a:ext>
            </a:extLst>
          </p:cNvPr>
          <p:cNvSpPr>
            <a:spLocks noGrp="1"/>
          </p:cNvSpPr>
          <p:nvPr>
            <p:ph type="body" sz="quarter" idx="18"/>
          </p:nvPr>
        </p:nvSpPr>
        <p:spPr/>
        <p:txBody>
          <a:bodyPr anchor="ctr"/>
          <a:lstStyle/>
          <a:p>
            <a:r>
              <a:rPr lang="en-IE" dirty="0"/>
              <a:t>Una </a:t>
            </a:r>
            <a:r>
              <a:rPr lang="en-IE" dirty="0" err="1"/>
              <a:t>previsione</a:t>
            </a:r>
            <a:r>
              <a:rPr lang="en-IE" dirty="0"/>
              <a:t> </a:t>
            </a:r>
            <a:r>
              <a:rPr lang="en-IE" dirty="0" err="1"/>
              <a:t>dei</a:t>
            </a:r>
            <a:r>
              <a:rPr lang="en-IE" dirty="0"/>
              <a:t> </a:t>
            </a:r>
            <a:r>
              <a:rPr lang="en-IE" dirty="0" err="1"/>
              <a:t>flussi</a:t>
            </a:r>
            <a:r>
              <a:rPr lang="en-IE" dirty="0"/>
              <a:t> di </a:t>
            </a:r>
            <a:r>
              <a:rPr lang="en-IE" dirty="0" err="1"/>
              <a:t>cassa</a:t>
            </a:r>
            <a:r>
              <a:rPr lang="en-IE" dirty="0"/>
              <a:t> </a:t>
            </a:r>
            <a:r>
              <a:rPr lang="en-IE" dirty="0" err="1"/>
              <a:t>utilizza</a:t>
            </a:r>
            <a:r>
              <a:rPr lang="en-IE" dirty="0"/>
              <a:t> …</a:t>
            </a:r>
          </a:p>
        </p:txBody>
      </p:sp>
    </p:spTree>
    <p:extLst>
      <p:ext uri="{BB962C8B-B14F-4D97-AF65-F5344CB8AC3E}">
        <p14:creationId xmlns:p14="http://schemas.microsoft.com/office/powerpoint/2010/main" val="1355047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C8BEE7-5DD1-82C0-D5BA-EB53A2EB44AD}"/>
              </a:ext>
            </a:extLst>
          </p:cNvPr>
          <p:cNvSpPr>
            <a:spLocks noGrp="1"/>
          </p:cNvSpPr>
          <p:nvPr>
            <p:ph type="body" sz="quarter" idx="18"/>
          </p:nvPr>
        </p:nvSpPr>
        <p:spPr/>
        <p:txBody>
          <a:bodyPr>
            <a:normAutofit lnSpcReduction="10000"/>
          </a:bodyPr>
          <a:lstStyle/>
          <a:p>
            <a:pPr indent="0" algn="l"/>
            <a:r>
              <a:rPr lang="it-IT" dirty="0">
                <a:solidFill>
                  <a:srgbClr val="3C3738"/>
                </a:solidFill>
              </a:rPr>
              <a:t>Creare una previsione dei flussi di cassa per un nuovo progetto o per una piccola impresa può essere difficile, poiché il progetto proposto non dispone di dati precedenti che lo aiutino a stimare i futuri flussi di cassa in entrata e in uscita. Sarà quindi necessario fare delle ipotesi. Dovrete inoltre monitorare attentamente il flusso di cassa dell'azienda nei primi giorni per verificare se le vostre stime erano realistiche e apportare le modifiche necessarie in caso contrario.</a:t>
            </a:r>
          </a:p>
          <a:p>
            <a:pPr indent="0" algn="l"/>
            <a:r>
              <a:rPr lang="it-IT" dirty="0">
                <a:solidFill>
                  <a:srgbClr val="3C3738"/>
                </a:solidFill>
              </a:rPr>
              <a:t>Una piccola azienda agricola consolidata può confrontare il flusso di cassa effettivo con quello previsto per verificare se sta raggiungendo gli obiettivi prefissati. Se necessario, può apportare modifiche.</a:t>
            </a:r>
          </a:p>
          <a:p>
            <a:pPr indent="0" algn="l"/>
            <a:endParaRPr lang="en-IE" dirty="0"/>
          </a:p>
        </p:txBody>
      </p:sp>
      <p:sp>
        <p:nvSpPr>
          <p:cNvPr id="3" name="Text Placeholder 2">
            <a:extLst>
              <a:ext uri="{FF2B5EF4-FFF2-40B4-BE49-F238E27FC236}">
                <a16:creationId xmlns:a16="http://schemas.microsoft.com/office/drawing/2014/main" id="{0E518D99-89B1-5142-A984-2413E6101E2D}"/>
              </a:ext>
            </a:extLst>
          </p:cNvPr>
          <p:cNvSpPr>
            <a:spLocks noGrp="1"/>
          </p:cNvSpPr>
          <p:nvPr>
            <p:ph type="body" sz="quarter" idx="16"/>
          </p:nvPr>
        </p:nvSpPr>
        <p:spPr>
          <a:xfrm>
            <a:off x="447059" y="441202"/>
            <a:ext cx="11297875" cy="580518"/>
          </a:xfrm>
        </p:spPr>
        <p:txBody>
          <a:bodyPr/>
          <a:lstStyle/>
          <a:p>
            <a:r>
              <a:rPr lang="it-IT" sz="3600" b="1" dirty="0"/>
              <a:t>Costruire, calcolare e interpretare le previsioni dei flussi di cassa</a:t>
            </a:r>
          </a:p>
          <a:p>
            <a:endParaRPr lang="en-IE" sz="3600" b="1" dirty="0"/>
          </a:p>
        </p:txBody>
      </p:sp>
    </p:spTree>
    <p:extLst>
      <p:ext uri="{BB962C8B-B14F-4D97-AF65-F5344CB8AC3E}">
        <p14:creationId xmlns:p14="http://schemas.microsoft.com/office/powerpoint/2010/main" val="2380139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owchart: Connector 24">
            <a:extLst>
              <a:ext uri="{FF2B5EF4-FFF2-40B4-BE49-F238E27FC236}">
                <a16:creationId xmlns:a16="http://schemas.microsoft.com/office/drawing/2014/main" id="{BAE68E57-1440-D4BB-ABB0-1712050C8B83}"/>
              </a:ext>
            </a:extLst>
          </p:cNvPr>
          <p:cNvSpPr/>
          <p:nvPr/>
        </p:nvSpPr>
        <p:spPr>
          <a:xfrm>
            <a:off x="2912544" y="1998133"/>
            <a:ext cx="1668214" cy="1727200"/>
          </a:xfrm>
          <a:prstGeom prst="flowChartConnector">
            <a:avLst/>
          </a:prstGeom>
          <a:solidFill>
            <a:srgbClr val="B266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Flowchart: Connector 25">
            <a:extLst>
              <a:ext uri="{FF2B5EF4-FFF2-40B4-BE49-F238E27FC236}">
                <a16:creationId xmlns:a16="http://schemas.microsoft.com/office/drawing/2014/main" id="{52CFF4AB-5FBF-EBCB-0152-9E598C53EA09}"/>
              </a:ext>
            </a:extLst>
          </p:cNvPr>
          <p:cNvSpPr/>
          <p:nvPr/>
        </p:nvSpPr>
        <p:spPr>
          <a:xfrm>
            <a:off x="5308918" y="1998133"/>
            <a:ext cx="1668214" cy="1727200"/>
          </a:xfrm>
          <a:prstGeom prst="flowChartConnector">
            <a:avLst/>
          </a:prstGeom>
          <a:solidFill>
            <a:srgbClr val="D2D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7" name="Flowchart: Connector 26">
            <a:extLst>
              <a:ext uri="{FF2B5EF4-FFF2-40B4-BE49-F238E27FC236}">
                <a16:creationId xmlns:a16="http://schemas.microsoft.com/office/drawing/2014/main" id="{3427A506-232D-1434-472A-D2BF1F981BE8}"/>
              </a:ext>
            </a:extLst>
          </p:cNvPr>
          <p:cNvSpPr/>
          <p:nvPr/>
        </p:nvSpPr>
        <p:spPr>
          <a:xfrm>
            <a:off x="7594052" y="1998133"/>
            <a:ext cx="1765373" cy="1727200"/>
          </a:xfrm>
          <a:prstGeom prst="flowChartConnector">
            <a:avLst/>
          </a:prstGeom>
          <a:solidFill>
            <a:srgbClr val="85B3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8" name="Flowchart: Connector 27">
            <a:extLst>
              <a:ext uri="{FF2B5EF4-FFF2-40B4-BE49-F238E27FC236}">
                <a16:creationId xmlns:a16="http://schemas.microsoft.com/office/drawing/2014/main" id="{315F0418-AD51-69C4-6D1B-A5AB1A7C29C8}"/>
              </a:ext>
            </a:extLst>
          </p:cNvPr>
          <p:cNvSpPr/>
          <p:nvPr/>
        </p:nvSpPr>
        <p:spPr>
          <a:xfrm>
            <a:off x="10116715" y="1998133"/>
            <a:ext cx="1668214" cy="1727200"/>
          </a:xfrm>
          <a:prstGeom prst="flowChartConnector">
            <a:avLst/>
          </a:prstGeom>
          <a:solidFill>
            <a:srgbClr val="A9AB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Flowchart: Connector 23">
            <a:extLst>
              <a:ext uri="{FF2B5EF4-FFF2-40B4-BE49-F238E27FC236}">
                <a16:creationId xmlns:a16="http://schemas.microsoft.com/office/drawing/2014/main" id="{D5D39BA7-2F79-3782-8BCC-0427F84DE35D}"/>
              </a:ext>
            </a:extLst>
          </p:cNvPr>
          <p:cNvSpPr/>
          <p:nvPr/>
        </p:nvSpPr>
        <p:spPr>
          <a:xfrm>
            <a:off x="558519" y="1998133"/>
            <a:ext cx="1668214" cy="1727200"/>
          </a:xfrm>
          <a:prstGeom prst="flowChartConnector">
            <a:avLst/>
          </a:prstGeom>
          <a:solidFill>
            <a:srgbClr val="D2D3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D6984BB-D252-BEE1-2147-558103C42BF6}"/>
              </a:ext>
            </a:extLst>
          </p:cNvPr>
          <p:cNvSpPr>
            <a:spLocks noGrp="1"/>
          </p:cNvSpPr>
          <p:nvPr>
            <p:ph type="body" sz="quarter" idx="28"/>
          </p:nvPr>
        </p:nvSpPr>
        <p:spPr/>
        <p:txBody>
          <a:bodyPr anchor="ctr"/>
          <a:lstStyle/>
          <a:p>
            <a:r>
              <a:rPr lang="it-IT" b="1" dirty="0"/>
              <a:t>Una previsione del flusso di cassa richiede i seguenti elementi </a:t>
            </a:r>
            <a:r>
              <a:rPr lang="en-US" b="1" dirty="0"/>
              <a:t>:</a:t>
            </a:r>
            <a:endParaRPr lang="en-IE" b="1" dirty="0"/>
          </a:p>
        </p:txBody>
      </p:sp>
      <p:sp>
        <p:nvSpPr>
          <p:cNvPr id="4" name="Text Placeholder 3">
            <a:extLst>
              <a:ext uri="{FF2B5EF4-FFF2-40B4-BE49-F238E27FC236}">
                <a16:creationId xmlns:a16="http://schemas.microsoft.com/office/drawing/2014/main" id="{BBC2AE41-3690-389D-E8F6-60B5E7092A79}"/>
              </a:ext>
            </a:extLst>
          </p:cNvPr>
          <p:cNvSpPr>
            <a:spLocks noGrp="1"/>
          </p:cNvSpPr>
          <p:nvPr>
            <p:ph type="body" sz="quarter" idx="16"/>
          </p:nvPr>
        </p:nvSpPr>
        <p:spPr>
          <a:xfrm>
            <a:off x="77544" y="4157760"/>
            <a:ext cx="2392963" cy="344705"/>
          </a:xfrm>
        </p:spPr>
        <p:txBody>
          <a:bodyPr/>
          <a:lstStyle/>
          <a:p>
            <a:r>
              <a:rPr lang="it-IT" sz="2300" dirty="0"/>
              <a:t>Le entrate si riferiscono al denaro in entrata (le vendite). Trovare il totale significa sommare tutte le forme di entrate.</a:t>
            </a:r>
          </a:p>
          <a:p>
            <a:endParaRPr lang="en-IE" sz="2300" dirty="0"/>
          </a:p>
        </p:txBody>
      </p:sp>
      <p:sp>
        <p:nvSpPr>
          <p:cNvPr id="6" name="Text Placeholder 5">
            <a:extLst>
              <a:ext uri="{FF2B5EF4-FFF2-40B4-BE49-F238E27FC236}">
                <a16:creationId xmlns:a16="http://schemas.microsoft.com/office/drawing/2014/main" id="{691268FF-2DB3-B7D0-8EE6-493B6BDDB5B5}"/>
              </a:ext>
            </a:extLst>
          </p:cNvPr>
          <p:cNvSpPr>
            <a:spLocks noGrp="1"/>
          </p:cNvSpPr>
          <p:nvPr>
            <p:ph type="body" sz="quarter" idx="20"/>
          </p:nvPr>
        </p:nvSpPr>
        <p:spPr>
          <a:xfrm>
            <a:off x="2595503" y="4157759"/>
            <a:ext cx="2289838" cy="344705"/>
          </a:xfrm>
        </p:spPr>
        <p:txBody>
          <a:bodyPr/>
          <a:lstStyle/>
          <a:p>
            <a:r>
              <a:rPr lang="it-IT" sz="2300" dirty="0">
                <a:solidFill>
                  <a:srgbClr val="3C3738"/>
                </a:solidFill>
              </a:rPr>
              <a:t>Le spese sono il denaro che esce attraverso i costi, il totale significa sommare tutte le spese.</a:t>
            </a:r>
          </a:p>
          <a:p>
            <a:endParaRPr lang="en-IE" sz="2300" dirty="0"/>
          </a:p>
        </p:txBody>
      </p:sp>
      <p:sp>
        <p:nvSpPr>
          <p:cNvPr id="8" name="Text Placeholder 7">
            <a:extLst>
              <a:ext uri="{FF2B5EF4-FFF2-40B4-BE49-F238E27FC236}">
                <a16:creationId xmlns:a16="http://schemas.microsoft.com/office/drawing/2014/main" id="{70071208-F54A-F1DD-E681-FC157E48D1B2}"/>
              </a:ext>
            </a:extLst>
          </p:cNvPr>
          <p:cNvSpPr>
            <a:spLocks noGrp="1"/>
          </p:cNvSpPr>
          <p:nvPr>
            <p:ph type="body" sz="quarter" idx="22"/>
          </p:nvPr>
        </p:nvSpPr>
        <p:spPr>
          <a:xfrm>
            <a:off x="4998106" y="4157760"/>
            <a:ext cx="2289838" cy="344705"/>
          </a:xfrm>
        </p:spPr>
        <p:txBody>
          <a:bodyPr/>
          <a:lstStyle/>
          <a:p>
            <a:r>
              <a:rPr lang="it-IT" sz="2300" dirty="0"/>
              <a:t>Il flusso di cassa netto è la differenza tra tutti i flussi di cassa in entrata (entrate) e tutti i flussi di cassa in uscita (spese).</a:t>
            </a:r>
          </a:p>
          <a:p>
            <a:endParaRPr lang="en-IE" sz="2300" dirty="0"/>
          </a:p>
        </p:txBody>
      </p:sp>
      <p:sp>
        <p:nvSpPr>
          <p:cNvPr id="10" name="Text Placeholder 9">
            <a:extLst>
              <a:ext uri="{FF2B5EF4-FFF2-40B4-BE49-F238E27FC236}">
                <a16:creationId xmlns:a16="http://schemas.microsoft.com/office/drawing/2014/main" id="{AA3615A1-3623-C633-60CE-0084C8EF40EB}"/>
              </a:ext>
            </a:extLst>
          </p:cNvPr>
          <p:cNvSpPr>
            <a:spLocks noGrp="1"/>
          </p:cNvSpPr>
          <p:nvPr>
            <p:ph type="body" sz="quarter" idx="24"/>
          </p:nvPr>
        </p:nvSpPr>
        <p:spPr>
          <a:xfrm>
            <a:off x="7403300" y="4157758"/>
            <a:ext cx="2289838" cy="344705"/>
          </a:xfrm>
        </p:spPr>
        <p:txBody>
          <a:bodyPr/>
          <a:lstStyle/>
          <a:p>
            <a:r>
              <a:rPr lang="it-IT" sz="2300" dirty="0">
                <a:solidFill>
                  <a:srgbClr val="3C3738"/>
                </a:solidFill>
              </a:rPr>
              <a:t>È la somma di denaro con cui si inizia. Saldo iniziale = saldo finale del periodo precedente</a:t>
            </a:r>
            <a:r>
              <a:rPr lang="en-US" sz="2300" dirty="0">
                <a:solidFill>
                  <a:srgbClr val="3C3738"/>
                </a:solidFill>
              </a:rPr>
              <a:t>.</a:t>
            </a:r>
            <a:endParaRPr lang="en-IE" sz="2300" dirty="0">
              <a:solidFill>
                <a:srgbClr val="3C3738"/>
              </a:solidFill>
            </a:endParaRPr>
          </a:p>
        </p:txBody>
      </p:sp>
      <p:sp>
        <p:nvSpPr>
          <p:cNvPr id="11" name="Text Placeholder 10">
            <a:extLst>
              <a:ext uri="{FF2B5EF4-FFF2-40B4-BE49-F238E27FC236}">
                <a16:creationId xmlns:a16="http://schemas.microsoft.com/office/drawing/2014/main" id="{9940AEBD-5D13-7258-D4EE-262EA8B94F26}"/>
              </a:ext>
            </a:extLst>
          </p:cNvPr>
          <p:cNvSpPr>
            <a:spLocks noGrp="1"/>
          </p:cNvSpPr>
          <p:nvPr>
            <p:ph type="body" sz="quarter" idx="29"/>
          </p:nvPr>
        </p:nvSpPr>
        <p:spPr>
          <a:xfrm>
            <a:off x="9805903" y="4157760"/>
            <a:ext cx="2414834" cy="344705"/>
          </a:xfrm>
        </p:spPr>
        <p:txBody>
          <a:bodyPr/>
          <a:lstStyle/>
          <a:p>
            <a:r>
              <a:rPr lang="it-IT" sz="2300" dirty="0"/>
              <a:t>È la somma di denaro alla fine del periodo di riferimento. Saldo finale = flusso di cassa netto + saldo iniziale</a:t>
            </a:r>
            <a:r>
              <a:rPr lang="en-US" sz="2300" dirty="0"/>
              <a:t>.</a:t>
            </a:r>
            <a:endParaRPr lang="en-IE" sz="2300" dirty="0"/>
          </a:p>
        </p:txBody>
      </p:sp>
      <p:sp>
        <p:nvSpPr>
          <p:cNvPr id="14" name="TextBox 13">
            <a:extLst>
              <a:ext uri="{FF2B5EF4-FFF2-40B4-BE49-F238E27FC236}">
                <a16:creationId xmlns:a16="http://schemas.microsoft.com/office/drawing/2014/main" id="{03CFA116-6BBD-C6C9-412B-A28B6F86676C}"/>
              </a:ext>
            </a:extLst>
          </p:cNvPr>
          <p:cNvSpPr txBox="1"/>
          <p:nvPr/>
        </p:nvSpPr>
        <p:spPr>
          <a:xfrm>
            <a:off x="558519" y="2228671"/>
            <a:ext cx="1534135" cy="1569660"/>
          </a:xfrm>
          <a:prstGeom prst="rect">
            <a:avLst/>
          </a:prstGeom>
          <a:noFill/>
        </p:spPr>
        <p:txBody>
          <a:bodyPr wrap="square">
            <a:spAutoFit/>
          </a:bodyPr>
          <a:lstStyle/>
          <a:p>
            <a:pPr algn="ctr"/>
            <a:r>
              <a:rPr lang="en-IE" sz="2400" b="1" dirty="0" err="1">
                <a:solidFill>
                  <a:srgbClr val="3C3738"/>
                </a:solidFill>
              </a:rPr>
              <a:t>Ricavi</a:t>
            </a:r>
            <a:r>
              <a:rPr lang="en-IE" sz="2400" b="1" dirty="0">
                <a:solidFill>
                  <a:srgbClr val="3C3738"/>
                </a:solidFill>
              </a:rPr>
              <a:t> e </a:t>
            </a:r>
            <a:r>
              <a:rPr lang="en-IE" sz="2400" b="1" dirty="0" err="1">
                <a:solidFill>
                  <a:srgbClr val="3C3738"/>
                </a:solidFill>
              </a:rPr>
              <a:t>ricavi</a:t>
            </a:r>
            <a:r>
              <a:rPr lang="en-IE" sz="2400" b="1" dirty="0">
                <a:solidFill>
                  <a:srgbClr val="3C3738"/>
                </a:solidFill>
              </a:rPr>
              <a:t> </a:t>
            </a:r>
            <a:r>
              <a:rPr lang="en-IE" sz="2400" b="1" dirty="0" err="1">
                <a:solidFill>
                  <a:srgbClr val="3C3738"/>
                </a:solidFill>
              </a:rPr>
              <a:t>totali</a:t>
            </a:r>
            <a:endParaRPr lang="en-IE" sz="2400" b="1" dirty="0">
              <a:solidFill>
                <a:srgbClr val="3C3738"/>
              </a:solidFill>
            </a:endParaRPr>
          </a:p>
          <a:p>
            <a:pPr algn="ctr"/>
            <a:endParaRPr lang="en-IE" sz="2400" dirty="0"/>
          </a:p>
        </p:txBody>
      </p:sp>
      <p:sp>
        <p:nvSpPr>
          <p:cNvPr id="16" name="TextBox 15">
            <a:extLst>
              <a:ext uri="{FF2B5EF4-FFF2-40B4-BE49-F238E27FC236}">
                <a16:creationId xmlns:a16="http://schemas.microsoft.com/office/drawing/2014/main" id="{C963419B-7347-4B59-5C38-BD72F13E16C2}"/>
              </a:ext>
            </a:extLst>
          </p:cNvPr>
          <p:cNvSpPr txBox="1"/>
          <p:nvPr/>
        </p:nvSpPr>
        <p:spPr>
          <a:xfrm>
            <a:off x="2857734" y="2228671"/>
            <a:ext cx="1765373" cy="830997"/>
          </a:xfrm>
          <a:prstGeom prst="rect">
            <a:avLst/>
          </a:prstGeom>
          <a:noFill/>
        </p:spPr>
        <p:txBody>
          <a:bodyPr wrap="square">
            <a:spAutoFit/>
          </a:bodyPr>
          <a:lstStyle/>
          <a:p>
            <a:pPr algn="ctr"/>
            <a:r>
              <a:rPr lang="en-IE" sz="2400" b="1" i="0" dirty="0" err="1">
                <a:solidFill>
                  <a:srgbClr val="231F20"/>
                </a:solidFill>
                <a:effectLst/>
              </a:rPr>
              <a:t>Spese</a:t>
            </a:r>
            <a:r>
              <a:rPr lang="en-IE" sz="2400" b="1" i="0" dirty="0">
                <a:solidFill>
                  <a:srgbClr val="231F20"/>
                </a:solidFill>
                <a:effectLst/>
              </a:rPr>
              <a:t> e </a:t>
            </a:r>
            <a:r>
              <a:rPr lang="en-IE" sz="2400" b="1" i="0" dirty="0" err="1">
                <a:solidFill>
                  <a:srgbClr val="231F20"/>
                </a:solidFill>
                <a:effectLst/>
              </a:rPr>
              <a:t>spese</a:t>
            </a:r>
            <a:r>
              <a:rPr lang="en-IE" sz="2400" b="1" i="0" dirty="0">
                <a:solidFill>
                  <a:srgbClr val="231F20"/>
                </a:solidFill>
                <a:effectLst/>
              </a:rPr>
              <a:t> </a:t>
            </a:r>
            <a:r>
              <a:rPr lang="en-IE" sz="2400" b="1" i="0" dirty="0" err="1">
                <a:solidFill>
                  <a:srgbClr val="231F20"/>
                </a:solidFill>
                <a:effectLst/>
              </a:rPr>
              <a:t>totali</a:t>
            </a:r>
            <a:r>
              <a:rPr lang="en-IE" sz="2400" b="1" i="0" dirty="0">
                <a:solidFill>
                  <a:srgbClr val="231F20"/>
                </a:solidFill>
                <a:effectLst/>
              </a:rPr>
              <a:t> </a:t>
            </a:r>
            <a:endParaRPr lang="en-IE" sz="2400" dirty="0"/>
          </a:p>
        </p:txBody>
      </p:sp>
      <p:sp>
        <p:nvSpPr>
          <p:cNvPr id="18" name="TextBox 17">
            <a:extLst>
              <a:ext uri="{FF2B5EF4-FFF2-40B4-BE49-F238E27FC236}">
                <a16:creationId xmlns:a16="http://schemas.microsoft.com/office/drawing/2014/main" id="{42E9B1A3-05BE-614D-0A92-42EBC31010C6}"/>
              </a:ext>
            </a:extLst>
          </p:cNvPr>
          <p:cNvSpPr txBox="1"/>
          <p:nvPr/>
        </p:nvSpPr>
        <p:spPr>
          <a:xfrm>
            <a:off x="5362376" y="2261568"/>
            <a:ext cx="1561297" cy="1200329"/>
          </a:xfrm>
          <a:prstGeom prst="rect">
            <a:avLst/>
          </a:prstGeom>
          <a:noFill/>
        </p:spPr>
        <p:txBody>
          <a:bodyPr wrap="square">
            <a:spAutoFit/>
          </a:bodyPr>
          <a:lstStyle/>
          <a:p>
            <a:pPr algn="ctr"/>
            <a:r>
              <a:rPr lang="en-IE" sz="2400" b="1" dirty="0" err="1">
                <a:solidFill>
                  <a:srgbClr val="3C3738"/>
                </a:solidFill>
                <a:cs typeface="Posterama" panose="020B0504020200020000" pitchFamily="34" charset="0"/>
              </a:rPr>
              <a:t>Flusso</a:t>
            </a:r>
            <a:r>
              <a:rPr lang="en-IE" sz="2400" b="1" dirty="0">
                <a:solidFill>
                  <a:srgbClr val="3C3738"/>
                </a:solidFill>
                <a:cs typeface="Posterama" panose="020B0504020200020000" pitchFamily="34" charset="0"/>
              </a:rPr>
              <a:t> di </a:t>
            </a:r>
            <a:r>
              <a:rPr lang="en-IE" sz="2400" b="1" dirty="0" err="1">
                <a:solidFill>
                  <a:srgbClr val="3C3738"/>
                </a:solidFill>
                <a:cs typeface="Posterama" panose="020B0504020200020000" pitchFamily="34" charset="0"/>
              </a:rPr>
              <a:t>cassa</a:t>
            </a:r>
            <a:r>
              <a:rPr lang="en-IE" sz="2400" b="1" dirty="0">
                <a:solidFill>
                  <a:srgbClr val="3C3738"/>
                </a:solidFill>
                <a:cs typeface="Posterama" panose="020B0504020200020000" pitchFamily="34" charset="0"/>
              </a:rPr>
              <a:t> </a:t>
            </a:r>
            <a:r>
              <a:rPr lang="en-IE" sz="2400" b="1" dirty="0" err="1">
                <a:solidFill>
                  <a:srgbClr val="3C3738"/>
                </a:solidFill>
                <a:cs typeface="Posterama" panose="020B0504020200020000" pitchFamily="34" charset="0"/>
              </a:rPr>
              <a:t>netto</a:t>
            </a:r>
            <a:endParaRPr lang="en-IE" sz="2400" dirty="0">
              <a:solidFill>
                <a:srgbClr val="3C3738"/>
              </a:solidFill>
              <a:cs typeface="Posterama" panose="020B0504020200020000" pitchFamily="34" charset="0"/>
            </a:endParaRPr>
          </a:p>
        </p:txBody>
      </p:sp>
      <p:sp>
        <p:nvSpPr>
          <p:cNvPr id="20" name="TextBox 19">
            <a:extLst>
              <a:ext uri="{FF2B5EF4-FFF2-40B4-BE49-F238E27FC236}">
                <a16:creationId xmlns:a16="http://schemas.microsoft.com/office/drawing/2014/main" id="{83E7A02C-D6A2-2034-DD0E-8162B37FF3C4}"/>
              </a:ext>
            </a:extLst>
          </p:cNvPr>
          <p:cNvSpPr txBox="1"/>
          <p:nvPr/>
        </p:nvSpPr>
        <p:spPr>
          <a:xfrm>
            <a:off x="7188615" y="2309193"/>
            <a:ext cx="2468033" cy="830997"/>
          </a:xfrm>
          <a:prstGeom prst="rect">
            <a:avLst/>
          </a:prstGeom>
          <a:noFill/>
        </p:spPr>
        <p:txBody>
          <a:bodyPr wrap="square">
            <a:spAutoFit/>
          </a:bodyPr>
          <a:lstStyle/>
          <a:p>
            <a:pPr algn="ctr"/>
            <a:r>
              <a:rPr lang="en-IE" sz="2400" b="1" dirty="0">
                <a:solidFill>
                  <a:srgbClr val="3C3738"/>
                </a:solidFill>
              </a:rPr>
              <a:t>Un </a:t>
            </a:r>
            <a:r>
              <a:rPr lang="en-IE" sz="2400" b="1" dirty="0" err="1">
                <a:solidFill>
                  <a:srgbClr val="3C3738"/>
                </a:solidFill>
              </a:rPr>
              <a:t>bilancio</a:t>
            </a:r>
            <a:r>
              <a:rPr lang="en-IE" sz="2400" b="1" dirty="0">
                <a:solidFill>
                  <a:srgbClr val="3C3738"/>
                </a:solidFill>
              </a:rPr>
              <a:t> </a:t>
            </a:r>
            <a:r>
              <a:rPr lang="en-IE" sz="2400" b="1" dirty="0" err="1">
                <a:solidFill>
                  <a:srgbClr val="3C3738"/>
                </a:solidFill>
              </a:rPr>
              <a:t>iniziale</a:t>
            </a:r>
            <a:endParaRPr lang="en-IE" sz="2400" b="1" dirty="0">
              <a:solidFill>
                <a:srgbClr val="3C3738"/>
              </a:solidFill>
            </a:endParaRPr>
          </a:p>
        </p:txBody>
      </p:sp>
      <p:sp>
        <p:nvSpPr>
          <p:cNvPr id="21" name="TextBox 20">
            <a:extLst>
              <a:ext uri="{FF2B5EF4-FFF2-40B4-BE49-F238E27FC236}">
                <a16:creationId xmlns:a16="http://schemas.microsoft.com/office/drawing/2014/main" id="{412D39E6-22F3-3412-3AAF-BAB4E153B7F0}"/>
              </a:ext>
            </a:extLst>
          </p:cNvPr>
          <p:cNvSpPr txBox="1"/>
          <p:nvPr/>
        </p:nvSpPr>
        <p:spPr>
          <a:xfrm>
            <a:off x="9851773" y="2371100"/>
            <a:ext cx="2198098" cy="830997"/>
          </a:xfrm>
          <a:prstGeom prst="rect">
            <a:avLst/>
          </a:prstGeom>
          <a:noFill/>
        </p:spPr>
        <p:txBody>
          <a:bodyPr wrap="square">
            <a:spAutoFit/>
          </a:bodyPr>
          <a:lstStyle/>
          <a:p>
            <a:pPr algn="ctr"/>
            <a:r>
              <a:rPr lang="en-IE" sz="2400" b="1" dirty="0">
                <a:solidFill>
                  <a:srgbClr val="3C3738"/>
                </a:solidFill>
              </a:rPr>
              <a:t>Un </a:t>
            </a:r>
            <a:r>
              <a:rPr lang="en-IE" sz="2400" b="1" dirty="0" err="1">
                <a:solidFill>
                  <a:srgbClr val="3C3738"/>
                </a:solidFill>
              </a:rPr>
              <a:t>bilancio</a:t>
            </a:r>
            <a:r>
              <a:rPr lang="en-IE" sz="2400" b="1" dirty="0">
                <a:solidFill>
                  <a:srgbClr val="3C3738"/>
                </a:solidFill>
              </a:rPr>
              <a:t> finale</a:t>
            </a:r>
            <a:endParaRPr lang="en-IE" sz="2400" dirty="0">
              <a:solidFill>
                <a:srgbClr val="3C3738"/>
              </a:solidFill>
            </a:endParaRPr>
          </a:p>
        </p:txBody>
      </p:sp>
    </p:spTree>
    <p:extLst>
      <p:ext uri="{BB962C8B-B14F-4D97-AF65-F5344CB8AC3E}">
        <p14:creationId xmlns:p14="http://schemas.microsoft.com/office/powerpoint/2010/main" val="2881247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0ADDDC-FCB5-5925-9F9D-B2AD82321E39}"/>
              </a:ext>
            </a:extLst>
          </p:cNvPr>
          <p:cNvSpPr>
            <a:spLocks noGrp="1"/>
          </p:cNvSpPr>
          <p:nvPr>
            <p:ph type="body" sz="quarter" idx="18"/>
          </p:nvPr>
        </p:nvSpPr>
        <p:spPr>
          <a:xfrm>
            <a:off x="447066" y="126611"/>
            <a:ext cx="5736564" cy="5085469"/>
          </a:xfrm>
        </p:spPr>
        <p:txBody>
          <a:bodyPr>
            <a:normAutofit/>
          </a:bodyPr>
          <a:lstStyle/>
          <a:p>
            <a:pPr algn="l"/>
            <a:r>
              <a:rPr lang="en-US" dirty="0" err="1"/>
              <a:t>Esempio</a:t>
            </a:r>
            <a:r>
              <a:rPr lang="en-US" dirty="0"/>
              <a:t> di </a:t>
            </a:r>
            <a:r>
              <a:rPr lang="en-US" dirty="0" err="1"/>
              <a:t>previsione</a:t>
            </a:r>
            <a:r>
              <a:rPr lang="en-US" dirty="0"/>
              <a:t> di </a:t>
            </a:r>
            <a:r>
              <a:rPr lang="en-US" dirty="0" err="1"/>
              <a:t>flusso</a:t>
            </a:r>
            <a:r>
              <a:rPr lang="en-US" dirty="0"/>
              <a:t> di </a:t>
            </a:r>
            <a:r>
              <a:rPr lang="en-US" dirty="0" err="1"/>
              <a:t>cassa</a:t>
            </a:r>
            <a:r>
              <a:rPr lang="en-US" dirty="0"/>
              <a:t> </a:t>
            </a:r>
          </a:p>
          <a:p>
            <a:pPr algn="l"/>
            <a:r>
              <a:rPr lang="it-IT" sz="2400" b="0" dirty="0"/>
              <a:t>L'esempio qui riportato mostra un'azienda che prevede ogni mese flussi totali in entrata superiori a quelli in uscita, il che è positivo. Alla fine dei tre mesi, l'azienda prevede di avere un saldo finale di 10.150 sterline. </a:t>
            </a:r>
          </a:p>
          <a:p>
            <a:pPr algn="l"/>
            <a:r>
              <a:rPr lang="it-IT" sz="2400" b="0" dirty="0"/>
              <a:t>Il saldo di chiusura non rappresenta un profitto, ma semplicemente la quantità di liquidità di cui l'azienda disporrà.</a:t>
            </a:r>
          </a:p>
          <a:p>
            <a:pPr algn="l"/>
            <a:r>
              <a:rPr lang="it-IT" sz="2400" b="0" dirty="0"/>
              <a:t>Siete pronti a preparare il vostro flusso di cassa?  </a:t>
            </a:r>
            <a:r>
              <a:rPr lang="it-IT" sz="2400" dirty="0"/>
              <a:t>Utilizzate il nostro semplice modello </a:t>
            </a:r>
            <a:r>
              <a:rPr lang="it-IT" sz="2400" dirty="0" err="1"/>
              <a:t>excel</a:t>
            </a:r>
            <a:r>
              <a:rPr lang="it-IT" sz="2400" dirty="0"/>
              <a:t> - vedi nelle risorse scaricabili </a:t>
            </a:r>
          </a:p>
        </p:txBody>
      </p:sp>
      <p:graphicFrame>
        <p:nvGraphicFramePr>
          <p:cNvPr id="4" name="Table 5">
            <a:extLst>
              <a:ext uri="{FF2B5EF4-FFF2-40B4-BE49-F238E27FC236}">
                <a16:creationId xmlns:a16="http://schemas.microsoft.com/office/drawing/2014/main" id="{1B18D975-AA21-C66D-AFAB-0000CA7A6C1B}"/>
              </a:ext>
            </a:extLst>
          </p:cNvPr>
          <p:cNvGraphicFramePr>
            <a:graphicFrameLocks noGrp="1"/>
          </p:cNvGraphicFramePr>
          <p:nvPr/>
        </p:nvGraphicFramePr>
        <p:xfrm>
          <a:off x="6721307" y="309491"/>
          <a:ext cx="5247160" cy="1828800"/>
        </p:xfrm>
        <a:graphic>
          <a:graphicData uri="http://schemas.openxmlformats.org/drawingml/2006/table">
            <a:tbl>
              <a:tblPr firstRow="1" bandRow="1">
                <a:tableStyleId>{5C22544A-7EE6-4342-B048-85BDC9FD1C3A}</a:tableStyleId>
              </a:tblPr>
              <a:tblGrid>
                <a:gridCol w="2107383">
                  <a:extLst>
                    <a:ext uri="{9D8B030D-6E8A-4147-A177-3AD203B41FA5}">
                      <a16:colId xmlns:a16="http://schemas.microsoft.com/office/drawing/2014/main" val="2643183389"/>
                    </a:ext>
                  </a:extLst>
                </a:gridCol>
                <a:gridCol w="1110343">
                  <a:extLst>
                    <a:ext uri="{9D8B030D-6E8A-4147-A177-3AD203B41FA5}">
                      <a16:colId xmlns:a16="http://schemas.microsoft.com/office/drawing/2014/main" val="954573876"/>
                    </a:ext>
                  </a:extLst>
                </a:gridCol>
                <a:gridCol w="1061357">
                  <a:extLst>
                    <a:ext uri="{9D8B030D-6E8A-4147-A177-3AD203B41FA5}">
                      <a16:colId xmlns:a16="http://schemas.microsoft.com/office/drawing/2014/main" val="1892960416"/>
                    </a:ext>
                  </a:extLst>
                </a:gridCol>
                <a:gridCol w="968077">
                  <a:extLst>
                    <a:ext uri="{9D8B030D-6E8A-4147-A177-3AD203B41FA5}">
                      <a16:colId xmlns:a16="http://schemas.microsoft.com/office/drawing/2014/main" val="2403310496"/>
                    </a:ext>
                  </a:extLst>
                </a:gridCol>
              </a:tblGrid>
              <a:tr h="324495">
                <a:tc>
                  <a:txBody>
                    <a:bodyPr/>
                    <a:lstStyle/>
                    <a:p>
                      <a:endParaRPr lang="en-US" dirty="0"/>
                    </a:p>
                  </a:txBody>
                  <a:tcPr>
                    <a:noFill/>
                  </a:tcPr>
                </a:tc>
                <a:tc>
                  <a:txBody>
                    <a:bodyPr/>
                    <a:lstStyle/>
                    <a:p>
                      <a:r>
                        <a:rPr lang="en-US" dirty="0"/>
                        <a:t>JAN</a:t>
                      </a:r>
                    </a:p>
                  </a:txBody>
                  <a:tcPr>
                    <a:solidFill>
                      <a:srgbClr val="6D6A3A"/>
                    </a:solidFill>
                  </a:tcPr>
                </a:tc>
                <a:tc>
                  <a:txBody>
                    <a:bodyPr/>
                    <a:lstStyle/>
                    <a:p>
                      <a:r>
                        <a:rPr lang="en-US" dirty="0"/>
                        <a:t>FEB</a:t>
                      </a:r>
                    </a:p>
                  </a:txBody>
                  <a:tcPr>
                    <a:solidFill>
                      <a:srgbClr val="6D6A3A"/>
                    </a:solidFill>
                  </a:tcPr>
                </a:tc>
                <a:tc>
                  <a:txBody>
                    <a:bodyPr/>
                    <a:lstStyle/>
                    <a:p>
                      <a:r>
                        <a:rPr lang="en-US" dirty="0"/>
                        <a:t>MAR</a:t>
                      </a:r>
                    </a:p>
                  </a:txBody>
                  <a:tcPr>
                    <a:solidFill>
                      <a:srgbClr val="6D6A3A"/>
                    </a:solidFill>
                  </a:tcPr>
                </a:tc>
                <a:extLst>
                  <a:ext uri="{0D108BD9-81ED-4DB2-BD59-A6C34878D82A}">
                    <a16:rowId xmlns:a16="http://schemas.microsoft.com/office/drawing/2014/main" val="2695591558"/>
                  </a:ext>
                </a:extLst>
              </a:tr>
              <a:tr h="320050">
                <a:tc>
                  <a:txBody>
                    <a:bodyPr/>
                    <a:lstStyle/>
                    <a:p>
                      <a:r>
                        <a:rPr lang="en-US" b="1" dirty="0">
                          <a:solidFill>
                            <a:srgbClr val="60220F"/>
                          </a:solidFill>
                        </a:rPr>
                        <a:t>Cash Inflows</a:t>
                      </a:r>
                    </a:p>
                  </a:txBody>
                  <a:tcPr/>
                </a:tc>
                <a:tc>
                  <a:txBody>
                    <a:bodyPr/>
                    <a:lstStyle/>
                    <a:p>
                      <a:endParaRPr lang="en-US">
                        <a:solidFill>
                          <a:srgbClr val="60220F"/>
                        </a:solidFill>
                      </a:endParaRPr>
                    </a:p>
                  </a:txBody>
                  <a:tcPr/>
                </a:tc>
                <a:tc>
                  <a:txBody>
                    <a:bodyPr/>
                    <a:lstStyle/>
                    <a:p>
                      <a:endParaRPr lang="en-US">
                        <a:solidFill>
                          <a:srgbClr val="60220F"/>
                        </a:solidFill>
                      </a:endParaRPr>
                    </a:p>
                  </a:txBody>
                  <a:tcPr/>
                </a:tc>
                <a:tc>
                  <a:txBody>
                    <a:bodyPr/>
                    <a:lstStyle/>
                    <a:p>
                      <a:endParaRPr lang="en-US" dirty="0">
                        <a:solidFill>
                          <a:srgbClr val="60220F"/>
                        </a:solidFill>
                      </a:endParaRPr>
                    </a:p>
                  </a:txBody>
                  <a:tcPr/>
                </a:tc>
                <a:extLst>
                  <a:ext uri="{0D108BD9-81ED-4DB2-BD59-A6C34878D82A}">
                    <a16:rowId xmlns:a16="http://schemas.microsoft.com/office/drawing/2014/main" val="3549959676"/>
                  </a:ext>
                </a:extLst>
              </a:tr>
              <a:tr h="324495">
                <a:tc>
                  <a:txBody>
                    <a:bodyPr/>
                    <a:lstStyle/>
                    <a:p>
                      <a:r>
                        <a:rPr lang="en-US" dirty="0">
                          <a:solidFill>
                            <a:srgbClr val="60220F"/>
                          </a:solidFill>
                        </a:rPr>
                        <a:t>Sales</a:t>
                      </a:r>
                    </a:p>
                  </a:txBody>
                  <a:tcPr/>
                </a:tc>
                <a:tc>
                  <a:txBody>
                    <a:bodyPr/>
                    <a:lstStyle/>
                    <a:p>
                      <a:r>
                        <a:rPr lang="en-US" dirty="0">
                          <a:solidFill>
                            <a:srgbClr val="60220F"/>
                          </a:solidFill>
                        </a:rPr>
                        <a:t>£8,500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£5,000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£4.000</a:t>
                      </a:r>
                    </a:p>
                  </a:txBody>
                  <a:tcPr/>
                </a:tc>
                <a:extLst>
                  <a:ext uri="{0D108BD9-81ED-4DB2-BD59-A6C34878D82A}">
                    <a16:rowId xmlns:a16="http://schemas.microsoft.com/office/drawing/2014/main" val="3420740305"/>
                  </a:ext>
                </a:extLst>
              </a:tr>
              <a:tr h="324495">
                <a:tc>
                  <a:txBody>
                    <a:bodyPr/>
                    <a:lstStyle/>
                    <a:p>
                      <a:r>
                        <a:rPr lang="en-US" dirty="0">
                          <a:solidFill>
                            <a:srgbClr val="60220F"/>
                          </a:solidFill>
                        </a:rPr>
                        <a:t>Rent Received</a:t>
                      </a:r>
                    </a:p>
                  </a:txBody>
                  <a:tcPr/>
                </a:tc>
                <a:tc>
                  <a:txBody>
                    <a:bodyPr/>
                    <a:lstStyle/>
                    <a:p>
                      <a:r>
                        <a:rPr lang="en-US" dirty="0">
                          <a:solidFill>
                            <a:srgbClr val="60220F"/>
                          </a:solidFill>
                        </a:rPr>
                        <a:t>£1,000</a:t>
                      </a:r>
                    </a:p>
                  </a:txBody>
                  <a:tcPr/>
                </a:tc>
                <a:tc>
                  <a:txBody>
                    <a:bodyPr/>
                    <a:lstStyle/>
                    <a:p>
                      <a:r>
                        <a:rPr lang="en-US" dirty="0">
                          <a:solidFill>
                            <a:srgbClr val="60220F"/>
                          </a:solidFill>
                        </a:rPr>
                        <a:t>£1,000</a:t>
                      </a:r>
                    </a:p>
                  </a:txBody>
                  <a:tcPr/>
                </a:tc>
                <a:tc>
                  <a:txBody>
                    <a:bodyPr/>
                    <a:lstStyle/>
                    <a:p>
                      <a:r>
                        <a:rPr lang="en-US" dirty="0">
                          <a:solidFill>
                            <a:srgbClr val="60220F"/>
                          </a:solidFill>
                        </a:rPr>
                        <a:t>£1,000</a:t>
                      </a:r>
                    </a:p>
                  </a:txBody>
                  <a:tcPr/>
                </a:tc>
                <a:extLst>
                  <a:ext uri="{0D108BD9-81ED-4DB2-BD59-A6C34878D82A}">
                    <a16:rowId xmlns:a16="http://schemas.microsoft.com/office/drawing/2014/main" val="3755664763"/>
                  </a:ext>
                </a:extLst>
              </a:tr>
              <a:tr h="324495">
                <a:tc>
                  <a:txBody>
                    <a:bodyPr/>
                    <a:lstStyle/>
                    <a:p>
                      <a:r>
                        <a:rPr lang="en-US" b="1" dirty="0">
                          <a:solidFill>
                            <a:srgbClr val="60220F"/>
                          </a:solidFill>
                        </a:rPr>
                        <a:t>Total Inflows</a:t>
                      </a:r>
                    </a:p>
                  </a:txBody>
                  <a:tcPr/>
                </a:tc>
                <a:tc>
                  <a:txBody>
                    <a:bodyPr/>
                    <a:lstStyle/>
                    <a:p>
                      <a:r>
                        <a:rPr lang="en-US" b="1" dirty="0">
                          <a:solidFill>
                            <a:srgbClr val="60220F"/>
                          </a:solidFill>
                        </a:rPr>
                        <a:t>£9,500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£6,000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£5,000</a:t>
                      </a:r>
                    </a:p>
                  </a:txBody>
                  <a:tcPr/>
                </a:tc>
                <a:extLst>
                  <a:ext uri="{0D108BD9-81ED-4DB2-BD59-A6C34878D82A}">
                    <a16:rowId xmlns:a16="http://schemas.microsoft.com/office/drawing/2014/main" val="3007608064"/>
                  </a:ext>
                </a:extLst>
              </a:tr>
            </a:tbl>
          </a:graphicData>
        </a:graphic>
      </p:graphicFrame>
      <p:graphicFrame>
        <p:nvGraphicFramePr>
          <p:cNvPr id="8" name="Table 8">
            <a:extLst>
              <a:ext uri="{FF2B5EF4-FFF2-40B4-BE49-F238E27FC236}">
                <a16:creationId xmlns:a16="http://schemas.microsoft.com/office/drawing/2014/main" id="{93C71F36-ABD6-79E3-9B55-4186B056ECA6}"/>
              </a:ext>
            </a:extLst>
          </p:cNvPr>
          <p:cNvGraphicFramePr>
            <a:graphicFrameLocks noGrp="1"/>
          </p:cNvGraphicFramePr>
          <p:nvPr/>
        </p:nvGraphicFramePr>
        <p:xfrm>
          <a:off x="6721307" y="2469269"/>
          <a:ext cx="5247160" cy="4079240"/>
        </p:xfrm>
        <a:graphic>
          <a:graphicData uri="http://schemas.openxmlformats.org/drawingml/2006/table">
            <a:tbl>
              <a:tblPr firstRow="1" bandRow="1">
                <a:tableStyleId>{5C22544A-7EE6-4342-B048-85BDC9FD1C3A}</a:tableStyleId>
              </a:tblPr>
              <a:tblGrid>
                <a:gridCol w="2065914">
                  <a:extLst>
                    <a:ext uri="{9D8B030D-6E8A-4147-A177-3AD203B41FA5}">
                      <a16:colId xmlns:a16="http://schemas.microsoft.com/office/drawing/2014/main" val="3204993524"/>
                    </a:ext>
                  </a:extLst>
                </a:gridCol>
                <a:gridCol w="1143000">
                  <a:extLst>
                    <a:ext uri="{9D8B030D-6E8A-4147-A177-3AD203B41FA5}">
                      <a16:colId xmlns:a16="http://schemas.microsoft.com/office/drawing/2014/main" val="123609164"/>
                    </a:ext>
                  </a:extLst>
                </a:gridCol>
                <a:gridCol w="1045029">
                  <a:extLst>
                    <a:ext uri="{9D8B030D-6E8A-4147-A177-3AD203B41FA5}">
                      <a16:colId xmlns:a16="http://schemas.microsoft.com/office/drawing/2014/main" val="2024359652"/>
                    </a:ext>
                  </a:extLst>
                </a:gridCol>
                <a:gridCol w="993217">
                  <a:extLst>
                    <a:ext uri="{9D8B030D-6E8A-4147-A177-3AD203B41FA5}">
                      <a16:colId xmlns:a16="http://schemas.microsoft.com/office/drawing/2014/main" val="3213677551"/>
                    </a:ext>
                  </a:extLst>
                </a:gridCol>
              </a:tblGrid>
              <a:tr h="370840">
                <a:tc>
                  <a:txBody>
                    <a:bodyPr/>
                    <a:lstStyle/>
                    <a:p>
                      <a:endParaRPr lang="en-US" dirty="0"/>
                    </a:p>
                  </a:txBody>
                  <a:tcPr>
                    <a:noFill/>
                  </a:tcPr>
                </a:tc>
                <a:tc>
                  <a:txBody>
                    <a:bodyPr/>
                    <a:lstStyle/>
                    <a:p>
                      <a:r>
                        <a:rPr lang="en-US" dirty="0"/>
                        <a:t>JAN</a:t>
                      </a:r>
                    </a:p>
                  </a:txBody>
                  <a:tcPr>
                    <a:solidFill>
                      <a:srgbClr val="6D6A3A"/>
                    </a:solidFill>
                  </a:tcPr>
                </a:tc>
                <a:tc>
                  <a:txBody>
                    <a:bodyPr/>
                    <a:lstStyle/>
                    <a:p>
                      <a:r>
                        <a:rPr lang="en-US" dirty="0"/>
                        <a:t>FEB</a:t>
                      </a:r>
                    </a:p>
                  </a:txBody>
                  <a:tcPr>
                    <a:solidFill>
                      <a:srgbClr val="6D6A3A"/>
                    </a:solidFill>
                  </a:tcPr>
                </a:tc>
                <a:tc>
                  <a:txBody>
                    <a:bodyPr/>
                    <a:lstStyle/>
                    <a:p>
                      <a:r>
                        <a:rPr lang="en-US" dirty="0"/>
                        <a:t>MAR</a:t>
                      </a:r>
                    </a:p>
                  </a:txBody>
                  <a:tcPr>
                    <a:solidFill>
                      <a:srgbClr val="6D6A3A"/>
                    </a:solidFill>
                  </a:tcPr>
                </a:tc>
                <a:extLst>
                  <a:ext uri="{0D108BD9-81ED-4DB2-BD59-A6C34878D82A}">
                    <a16:rowId xmlns:a16="http://schemas.microsoft.com/office/drawing/2014/main" val="3389389164"/>
                  </a:ext>
                </a:extLst>
              </a:tr>
              <a:tr h="370840">
                <a:tc>
                  <a:txBody>
                    <a:bodyPr/>
                    <a:lstStyle/>
                    <a:p>
                      <a:r>
                        <a:rPr lang="en-US" b="1" dirty="0">
                          <a:solidFill>
                            <a:srgbClr val="60220F"/>
                          </a:solidFill>
                        </a:rPr>
                        <a:t>Cash Inflows</a:t>
                      </a:r>
                    </a:p>
                  </a:txBody>
                  <a:tcPr/>
                </a:tc>
                <a:tc>
                  <a:txBody>
                    <a:bodyPr/>
                    <a:lstStyle/>
                    <a:p>
                      <a:endParaRPr lang="en-US">
                        <a:solidFill>
                          <a:srgbClr val="60220F"/>
                        </a:solidFill>
                      </a:endParaRPr>
                    </a:p>
                  </a:txBody>
                  <a:tcPr/>
                </a:tc>
                <a:tc>
                  <a:txBody>
                    <a:bodyPr/>
                    <a:lstStyle/>
                    <a:p>
                      <a:endParaRPr lang="en-US">
                        <a:solidFill>
                          <a:srgbClr val="60220F"/>
                        </a:solidFill>
                      </a:endParaRPr>
                    </a:p>
                  </a:txBody>
                  <a:tcPr/>
                </a:tc>
                <a:tc>
                  <a:txBody>
                    <a:bodyPr/>
                    <a:lstStyle/>
                    <a:p>
                      <a:endParaRPr lang="en-US" dirty="0">
                        <a:solidFill>
                          <a:srgbClr val="60220F"/>
                        </a:solidFill>
                      </a:endParaRPr>
                    </a:p>
                  </a:txBody>
                  <a:tcPr/>
                </a:tc>
                <a:extLst>
                  <a:ext uri="{0D108BD9-81ED-4DB2-BD59-A6C34878D82A}">
                    <a16:rowId xmlns:a16="http://schemas.microsoft.com/office/drawing/2014/main" val="594763916"/>
                  </a:ext>
                </a:extLst>
              </a:tr>
              <a:tr h="370840">
                <a:tc>
                  <a:txBody>
                    <a:bodyPr/>
                    <a:lstStyle/>
                    <a:p>
                      <a:r>
                        <a:rPr lang="en-US" dirty="0">
                          <a:solidFill>
                            <a:srgbClr val="60220F"/>
                          </a:solidFill>
                        </a:rPr>
                        <a:t>Wages</a:t>
                      </a:r>
                    </a:p>
                  </a:txBody>
                  <a:tcPr/>
                </a:tc>
                <a:tc>
                  <a:txBody>
                    <a:bodyPr/>
                    <a:lstStyle/>
                    <a:p>
                      <a:r>
                        <a:rPr lang="en-US" dirty="0">
                          <a:solidFill>
                            <a:srgbClr val="60220F"/>
                          </a:solidFill>
                        </a:rPr>
                        <a:t>£1,000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£800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£700</a:t>
                      </a:r>
                    </a:p>
                  </a:txBody>
                  <a:tcPr/>
                </a:tc>
                <a:extLst>
                  <a:ext uri="{0D108BD9-81ED-4DB2-BD59-A6C34878D82A}">
                    <a16:rowId xmlns:a16="http://schemas.microsoft.com/office/drawing/2014/main" val="3896455562"/>
                  </a:ext>
                </a:extLst>
              </a:tr>
              <a:tr h="370840">
                <a:tc>
                  <a:txBody>
                    <a:bodyPr/>
                    <a:lstStyle/>
                    <a:p>
                      <a:r>
                        <a:rPr lang="en-US" dirty="0">
                          <a:solidFill>
                            <a:srgbClr val="60220F"/>
                          </a:solidFill>
                        </a:rPr>
                        <a:t>Raw Materials</a:t>
                      </a:r>
                    </a:p>
                  </a:txBody>
                  <a:tcPr/>
                </a:tc>
                <a:tc>
                  <a:txBody>
                    <a:bodyPr/>
                    <a:lstStyle/>
                    <a:p>
                      <a:r>
                        <a:rPr lang="en-US" dirty="0">
                          <a:solidFill>
                            <a:srgbClr val="60220F"/>
                          </a:solidFill>
                        </a:rPr>
                        <a:t>£1,000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£800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£500</a:t>
                      </a:r>
                    </a:p>
                  </a:txBody>
                  <a:tcPr/>
                </a:tc>
                <a:extLst>
                  <a:ext uri="{0D108BD9-81ED-4DB2-BD59-A6C34878D82A}">
                    <a16:rowId xmlns:a16="http://schemas.microsoft.com/office/drawing/2014/main" val="789396509"/>
                  </a:ext>
                </a:extLst>
              </a:tr>
              <a:tr h="370840">
                <a:tc>
                  <a:txBody>
                    <a:bodyPr/>
                    <a:lstStyle/>
                    <a:p>
                      <a:r>
                        <a:rPr lang="en-US" b="0" dirty="0">
                          <a:solidFill>
                            <a:srgbClr val="60220F"/>
                          </a:solidFill>
                        </a:rPr>
                        <a:t>Marketing</a:t>
                      </a:r>
                    </a:p>
                  </a:txBody>
                  <a:tcPr/>
                </a:tc>
                <a:tc>
                  <a:txBody>
                    <a:bodyPr/>
                    <a:lstStyle/>
                    <a:p>
                      <a:r>
                        <a:rPr lang="en-US" b="0" dirty="0">
                          <a:solidFill>
                            <a:srgbClr val="60220F"/>
                          </a:solidFill>
                        </a:rPr>
                        <a:t>£200</a:t>
                      </a:r>
                    </a:p>
                  </a:txBody>
                  <a:tcPr/>
                </a:tc>
                <a:tc>
                  <a:txBody>
                    <a:bodyPr/>
                    <a:lstStyle/>
                    <a:p>
                      <a:r>
                        <a:rPr lang="en-US" b="0" dirty="0">
                          <a:solidFill>
                            <a:srgbClr val="60220F"/>
                          </a:solidFill>
                        </a:rPr>
                        <a:t>£200</a:t>
                      </a:r>
                    </a:p>
                  </a:txBody>
                  <a:tcPr/>
                </a:tc>
                <a:tc>
                  <a:txBody>
                    <a:bodyPr/>
                    <a:lstStyle/>
                    <a:p>
                      <a:r>
                        <a:rPr lang="en-US" b="0" dirty="0">
                          <a:solidFill>
                            <a:srgbClr val="60220F"/>
                          </a:solidFill>
                        </a:rPr>
                        <a:t>£200</a:t>
                      </a:r>
                    </a:p>
                  </a:txBody>
                  <a:tcPr/>
                </a:tc>
                <a:extLst>
                  <a:ext uri="{0D108BD9-81ED-4DB2-BD59-A6C34878D82A}">
                    <a16:rowId xmlns:a16="http://schemas.microsoft.com/office/drawing/2014/main" val="549075448"/>
                  </a:ext>
                </a:extLst>
              </a:tr>
              <a:tr h="370840">
                <a:tc>
                  <a:txBody>
                    <a:bodyPr/>
                    <a:lstStyle/>
                    <a:p>
                      <a:r>
                        <a:rPr lang="en-US" dirty="0">
                          <a:solidFill>
                            <a:srgbClr val="60220F"/>
                          </a:solidFill>
                        </a:rPr>
                        <a:t>Rent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£1,500</a:t>
                      </a:r>
                    </a:p>
                  </a:txBody>
                  <a:tcPr/>
                </a:tc>
                <a:extLst>
                  <a:ext uri="{0D108BD9-81ED-4DB2-BD59-A6C34878D82A}">
                    <a16:rowId xmlns:a16="http://schemas.microsoft.com/office/drawing/2014/main" val="400271097"/>
                  </a:ext>
                </a:extLst>
              </a:tr>
              <a:tr h="370840">
                <a:tc>
                  <a:txBody>
                    <a:bodyPr/>
                    <a:lstStyle/>
                    <a:p>
                      <a:r>
                        <a:rPr lang="en-US" dirty="0">
                          <a:solidFill>
                            <a:srgbClr val="60220F"/>
                          </a:solidFill>
                        </a:rPr>
                        <a:t>Loan Repayment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60220F"/>
                          </a:solidFill>
                        </a:rPr>
                        <a:t>£150</a:t>
                      </a:r>
                    </a:p>
                  </a:txBody>
                  <a:tcPr/>
                </a:tc>
                <a:extLst>
                  <a:ext uri="{0D108BD9-81ED-4DB2-BD59-A6C34878D82A}">
                    <a16:rowId xmlns:a16="http://schemas.microsoft.com/office/drawing/2014/main" val="2133684591"/>
                  </a:ext>
                </a:extLst>
              </a:tr>
              <a:tr h="370840">
                <a:tc>
                  <a:txBody>
                    <a:bodyPr/>
                    <a:lstStyle/>
                    <a:p>
                      <a:r>
                        <a:rPr lang="en-US" b="1" dirty="0">
                          <a:solidFill>
                            <a:srgbClr val="60220F"/>
                          </a:solidFill>
                        </a:rPr>
                        <a:t>Total Outflows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£3,850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£3,450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£3,050</a:t>
                      </a:r>
                    </a:p>
                  </a:txBody>
                  <a:tcPr/>
                </a:tc>
                <a:extLst>
                  <a:ext uri="{0D108BD9-81ED-4DB2-BD59-A6C34878D82A}">
                    <a16:rowId xmlns:a16="http://schemas.microsoft.com/office/drawing/2014/main" val="278730505"/>
                  </a:ext>
                </a:extLst>
              </a:tr>
              <a:tr h="370840">
                <a:tc>
                  <a:txBody>
                    <a:bodyPr/>
                    <a:lstStyle/>
                    <a:p>
                      <a:r>
                        <a:rPr lang="en-US" b="1" dirty="0">
                          <a:solidFill>
                            <a:srgbClr val="60220F"/>
                          </a:solidFill>
                        </a:rPr>
                        <a:t>Net Cash Flow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£5,650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£2,550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£1,950</a:t>
                      </a:r>
                    </a:p>
                  </a:txBody>
                  <a:tcPr/>
                </a:tc>
                <a:extLst>
                  <a:ext uri="{0D108BD9-81ED-4DB2-BD59-A6C34878D82A}">
                    <a16:rowId xmlns:a16="http://schemas.microsoft.com/office/drawing/2014/main" val="3252025345"/>
                  </a:ext>
                </a:extLst>
              </a:tr>
              <a:tr h="370840">
                <a:tc>
                  <a:txBody>
                    <a:bodyPr/>
                    <a:lstStyle/>
                    <a:p>
                      <a:r>
                        <a:rPr lang="en-US" b="1" dirty="0">
                          <a:solidFill>
                            <a:srgbClr val="60220F"/>
                          </a:solidFill>
                        </a:rPr>
                        <a:t>Opening Balance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£5,650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£8,200</a:t>
                      </a:r>
                    </a:p>
                  </a:txBody>
                  <a:tcPr/>
                </a:tc>
                <a:extLst>
                  <a:ext uri="{0D108BD9-81ED-4DB2-BD59-A6C34878D82A}">
                    <a16:rowId xmlns:a16="http://schemas.microsoft.com/office/drawing/2014/main" val="2425371527"/>
                  </a:ext>
                </a:extLst>
              </a:tr>
              <a:tr h="370840">
                <a:tc>
                  <a:txBody>
                    <a:bodyPr/>
                    <a:lstStyle/>
                    <a:p>
                      <a:r>
                        <a:rPr lang="en-US" b="1" dirty="0">
                          <a:solidFill>
                            <a:srgbClr val="60220F"/>
                          </a:solidFill>
                        </a:rPr>
                        <a:t>Closing Balance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£5,650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£8,200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60220F"/>
                          </a:solidFill>
                        </a:rPr>
                        <a:t>£10,150</a:t>
                      </a:r>
                    </a:p>
                  </a:txBody>
                  <a:tcPr/>
                </a:tc>
                <a:extLst>
                  <a:ext uri="{0D108BD9-81ED-4DB2-BD59-A6C34878D82A}">
                    <a16:rowId xmlns:a16="http://schemas.microsoft.com/office/drawing/2014/main" val="3199717184"/>
                  </a:ext>
                </a:extLst>
              </a:tr>
            </a:tbl>
          </a:graphicData>
        </a:graphic>
      </p:graphicFrame>
    </p:spTree>
    <p:extLst>
      <p:ext uri="{BB962C8B-B14F-4D97-AF65-F5344CB8AC3E}">
        <p14:creationId xmlns:p14="http://schemas.microsoft.com/office/powerpoint/2010/main" val="1523233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hite and yellow flowers">
            <a:extLst>
              <a:ext uri="{FF2B5EF4-FFF2-40B4-BE49-F238E27FC236}">
                <a16:creationId xmlns:a16="http://schemas.microsoft.com/office/drawing/2014/main" id="{86D46577-05A4-CE90-127C-B411170D50A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4" name="Text Placeholder 3">
            <a:extLst>
              <a:ext uri="{FF2B5EF4-FFF2-40B4-BE49-F238E27FC236}">
                <a16:creationId xmlns:a16="http://schemas.microsoft.com/office/drawing/2014/main" id="{CC8C877B-E3AD-3C26-F153-1557CF955419}"/>
              </a:ext>
            </a:extLst>
          </p:cNvPr>
          <p:cNvSpPr>
            <a:spLocks noGrp="1"/>
          </p:cNvSpPr>
          <p:nvPr>
            <p:ph type="body" sz="quarter" idx="18"/>
          </p:nvPr>
        </p:nvSpPr>
        <p:spPr/>
        <p:txBody>
          <a:bodyPr/>
          <a:lstStyle/>
          <a:p>
            <a:r>
              <a:rPr lang="it-IT" dirty="0"/>
              <a:t>Sapere come utilizzare le previsioni del flusso di cassa </a:t>
            </a:r>
            <a:r>
              <a:rPr lang="en-IE" dirty="0"/>
              <a:t>…</a:t>
            </a:r>
          </a:p>
          <a:p>
            <a:endParaRPr lang="en-IE" dirty="0"/>
          </a:p>
        </p:txBody>
      </p:sp>
      <p:sp>
        <p:nvSpPr>
          <p:cNvPr id="5" name="Text Placeholder 2">
            <a:extLst>
              <a:ext uri="{FF2B5EF4-FFF2-40B4-BE49-F238E27FC236}">
                <a16:creationId xmlns:a16="http://schemas.microsoft.com/office/drawing/2014/main" id="{2E1B3F4D-21E7-2F1A-BC85-354D307CEF25}"/>
              </a:ext>
            </a:extLst>
          </p:cNvPr>
          <p:cNvSpPr>
            <a:spLocks noGrp="1"/>
          </p:cNvSpPr>
          <p:nvPr>
            <p:ph type="body" sz="quarter" idx="16"/>
          </p:nvPr>
        </p:nvSpPr>
        <p:spPr>
          <a:xfrm>
            <a:off x="74193" y="1774080"/>
            <a:ext cx="7603614" cy="4038600"/>
          </a:xfrm>
        </p:spPr>
        <p:txBody>
          <a:bodyPr/>
          <a:lstStyle/>
          <a:p>
            <a:pPr algn="l"/>
            <a:r>
              <a:rPr lang="it-IT" dirty="0"/>
              <a:t>Anche se la vostra piccola impresa ha molti clienti, può avere </a:t>
            </a:r>
            <a:r>
              <a:rPr lang="it-IT" b="1" dirty="0"/>
              <a:t>un flusso di cassa negativo</a:t>
            </a:r>
            <a:r>
              <a:rPr lang="it-IT" dirty="0"/>
              <a:t>. È necessario un </a:t>
            </a:r>
            <a:r>
              <a:rPr lang="it-IT" b="1" dirty="0"/>
              <a:t>flusso di cassa positivo </a:t>
            </a:r>
            <a:r>
              <a:rPr lang="it-IT" dirty="0"/>
              <a:t>per ridurre il rischio di fallimento. Esistono diversi modi per migliorare il flusso di cassa, ad esempio</a:t>
            </a:r>
          </a:p>
          <a:p>
            <a:pPr marL="342900" indent="-342900" algn="l">
              <a:buFont typeface="Arial" panose="020B0604020202020204" pitchFamily="34" charset="0"/>
              <a:buChar char="•"/>
            </a:pPr>
            <a:r>
              <a:rPr lang="it-IT" dirty="0"/>
              <a:t>aumentare i ricavi delle vendite: si può cercare di vendere più prodotti</a:t>
            </a:r>
          </a:p>
          <a:p>
            <a:pPr marL="342900" indent="-342900" algn="l">
              <a:buFont typeface="Arial" panose="020B0604020202020204" pitchFamily="34" charset="0"/>
              <a:buChar char="•"/>
            </a:pPr>
            <a:r>
              <a:rPr lang="it-IT" dirty="0"/>
              <a:t>ridurre i costi: si possono negoziare offerte migliori con i fornitori o tagliare le spese non essenziali</a:t>
            </a:r>
          </a:p>
          <a:p>
            <a:pPr marL="342900" indent="-342900" algn="l">
              <a:buFont typeface="Arial" panose="020B0604020202020204" pitchFamily="34" charset="0"/>
              <a:buChar char="•"/>
            </a:pPr>
            <a:r>
              <a:rPr lang="it-IT" dirty="0"/>
              <a:t>ritardare i pagamenti - potete cercare di ritardare i pagamenti di prestiti, mutui e crediti commerciali (assicuratevi che si tratti di un approccio temporaneo)</a:t>
            </a:r>
          </a:p>
          <a:p>
            <a:pPr marL="342900" indent="-342900" algn="l">
              <a:buFont typeface="Arial" panose="020B0604020202020204" pitchFamily="34" charset="0"/>
              <a:buChar char="•"/>
            </a:pPr>
            <a:r>
              <a:rPr lang="it-IT" dirty="0"/>
              <a:t>finanziamenti extra - sapete se avete diritto a una sovvenzione. Forse avete bisogno di un prestito a breve termine</a:t>
            </a:r>
          </a:p>
          <a:p>
            <a:pPr algn="l"/>
            <a:endParaRPr lang="en-IE" dirty="0"/>
          </a:p>
        </p:txBody>
      </p:sp>
    </p:spTree>
    <p:extLst>
      <p:ext uri="{BB962C8B-B14F-4D97-AF65-F5344CB8AC3E}">
        <p14:creationId xmlns:p14="http://schemas.microsoft.com/office/powerpoint/2010/main" val="3520255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tter of piglets huddled on ground lined with straw">
            <a:extLst>
              <a:ext uri="{FF2B5EF4-FFF2-40B4-BE49-F238E27FC236}">
                <a16:creationId xmlns:a16="http://schemas.microsoft.com/office/drawing/2014/main" id="{5B236AFD-BE22-95B4-76C8-F4762854450B}"/>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272FD80C-7C0C-0916-858E-A2195BA3D8A9}"/>
              </a:ext>
            </a:extLst>
          </p:cNvPr>
          <p:cNvSpPr>
            <a:spLocks noGrp="1"/>
          </p:cNvSpPr>
          <p:nvPr>
            <p:ph type="body" sz="quarter" idx="16"/>
          </p:nvPr>
        </p:nvSpPr>
        <p:spPr>
          <a:xfrm>
            <a:off x="0" y="1788341"/>
            <a:ext cx="7677807" cy="4250678"/>
          </a:xfrm>
        </p:spPr>
        <p:txBody>
          <a:bodyPr/>
          <a:lstStyle/>
          <a:p>
            <a:pPr algn="l"/>
            <a:r>
              <a:rPr lang="it-IT" b="1" u="sng" dirty="0"/>
              <a:t>La prima fase </a:t>
            </a:r>
            <a:r>
              <a:rPr lang="it-IT" dirty="0"/>
              <a:t>della revisione e del controllo consiste nel confrontare gli incassi e i pagamenti </a:t>
            </a:r>
            <a:r>
              <a:rPr lang="it-IT" b="1" dirty="0"/>
              <a:t>effettivi </a:t>
            </a:r>
            <a:r>
              <a:rPr lang="it-IT" dirty="0"/>
              <a:t>con quanto </a:t>
            </a:r>
            <a:r>
              <a:rPr lang="it-IT" b="1" dirty="0"/>
              <a:t>previsto</a:t>
            </a:r>
            <a:r>
              <a:rPr lang="it-IT" dirty="0"/>
              <a:t> o pianificato.</a:t>
            </a:r>
          </a:p>
          <a:p>
            <a:pPr algn="l"/>
            <a:r>
              <a:rPr lang="it-IT" dirty="0"/>
              <a:t>Quali sono le differenze tra il piano e i flussi di cassa effettivi? Sono arrivate tutte le fatture previste? Le fatture sono state tutte come previsto, ad esempio la manutenzione di un veicolo utilizzato nella piccola azienda agricola?</a:t>
            </a:r>
          </a:p>
          <a:p>
            <a:pPr algn="l"/>
            <a:r>
              <a:rPr lang="it-IT" b="1" u="sng" dirty="0"/>
              <a:t>Il secondo passo </a:t>
            </a:r>
            <a:r>
              <a:rPr lang="it-IT" dirty="0"/>
              <a:t>è capire perché si sono verificate queste differenze. Le vendite sono state inferiori al previsto? C'è stata una fattura inaspettata?</a:t>
            </a:r>
          </a:p>
          <a:p>
            <a:pPr algn="l"/>
            <a:r>
              <a:rPr lang="it-IT" b="1" u="sng" dirty="0"/>
              <a:t>Il terzo passo </a:t>
            </a:r>
            <a:r>
              <a:rPr lang="it-IT" dirty="0"/>
              <a:t>consiste nel decidere quali sono le implicazioni e cosa si può fare al riguardo. È fondamentale identificare i problemi e intervenire il prima possibile.</a:t>
            </a:r>
          </a:p>
          <a:p>
            <a:pPr algn="l"/>
            <a:endParaRPr lang="en-IE" dirty="0"/>
          </a:p>
        </p:txBody>
      </p:sp>
      <p:sp>
        <p:nvSpPr>
          <p:cNvPr id="4" name="Text Placeholder 3">
            <a:extLst>
              <a:ext uri="{FF2B5EF4-FFF2-40B4-BE49-F238E27FC236}">
                <a16:creationId xmlns:a16="http://schemas.microsoft.com/office/drawing/2014/main" id="{9B5742EC-D7B6-244E-B866-7752F41C5B56}"/>
              </a:ext>
            </a:extLst>
          </p:cNvPr>
          <p:cNvSpPr>
            <a:spLocks noGrp="1"/>
          </p:cNvSpPr>
          <p:nvPr>
            <p:ph type="body" sz="quarter" idx="18"/>
          </p:nvPr>
        </p:nvSpPr>
        <p:spPr/>
        <p:txBody>
          <a:bodyPr anchor="ctr"/>
          <a:lstStyle/>
          <a:p>
            <a:r>
              <a:rPr lang="en-IE" dirty="0"/>
              <a:t>2. </a:t>
            </a:r>
            <a:r>
              <a:rPr lang="en-IE" dirty="0" err="1"/>
              <a:t>Revisione</a:t>
            </a:r>
            <a:r>
              <a:rPr lang="en-IE" dirty="0"/>
              <a:t>/ </a:t>
            </a:r>
            <a:r>
              <a:rPr lang="en-IE" dirty="0" err="1"/>
              <a:t>Controllo</a:t>
            </a:r>
            <a:endParaRPr lang="en-IE" dirty="0"/>
          </a:p>
        </p:txBody>
      </p:sp>
    </p:spTree>
    <p:extLst>
      <p:ext uri="{BB962C8B-B14F-4D97-AF65-F5344CB8AC3E}">
        <p14:creationId xmlns:p14="http://schemas.microsoft.com/office/powerpoint/2010/main" val="2667556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E6055-5229-229F-E505-4B0BA3318DA8}"/>
              </a:ext>
            </a:extLst>
          </p:cNvPr>
          <p:cNvSpPr>
            <a:spLocks noGrp="1"/>
          </p:cNvSpPr>
          <p:nvPr>
            <p:ph type="body" sz="quarter" idx="18"/>
          </p:nvPr>
        </p:nvSpPr>
        <p:spPr>
          <a:xfrm>
            <a:off x="567533" y="1455217"/>
            <a:ext cx="5683293" cy="4591442"/>
          </a:xfrm>
        </p:spPr>
        <p:txBody>
          <a:bodyPr/>
          <a:lstStyle/>
          <a:p>
            <a:pPr marL="0" indent="0"/>
            <a:r>
              <a:rPr lang="it-IT" dirty="0"/>
              <a:t>Esaminare regolarmente i dati finanziari vi consentirà di avere un migliore controllo sulle vostre finanze. </a:t>
            </a:r>
          </a:p>
          <a:p>
            <a:pPr marL="0" indent="0"/>
            <a:r>
              <a:rPr lang="it-IT" dirty="0"/>
              <a:t>Rispondere alle 5 domande qui riportate è un buon inizio.</a:t>
            </a:r>
          </a:p>
          <a:p>
            <a:pPr marL="0" indent="0"/>
            <a:endParaRPr lang="en-US" sz="800" dirty="0"/>
          </a:p>
          <a:p>
            <a:pPr marL="0" indent="0" algn="ctr"/>
            <a:r>
              <a:rPr lang="en-US" dirty="0">
                <a:solidFill>
                  <a:schemeClr val="bg1"/>
                </a:solidFill>
                <a:highlight>
                  <a:srgbClr val="6C6A39"/>
                </a:highlight>
              </a:rPr>
              <a:t> SUPER CONSIGLIO:</a:t>
            </a:r>
            <a:r>
              <a:rPr lang="it-IT" dirty="0"/>
              <a:t>Il piano migliore è probabilmente un piano annuale che include tutti i pagamenti mensili in entrata e in uscita, aggiornato mensilmente in base all'esame dei flussi di cassa effettivi rispetto a quelli pianificati in entrata e in uscita dall'azienda.</a:t>
            </a:r>
            <a:endParaRPr lang="en-IE" dirty="0"/>
          </a:p>
        </p:txBody>
      </p:sp>
      <p:sp>
        <p:nvSpPr>
          <p:cNvPr id="4" name="Text Placeholder 3">
            <a:extLst>
              <a:ext uri="{FF2B5EF4-FFF2-40B4-BE49-F238E27FC236}">
                <a16:creationId xmlns:a16="http://schemas.microsoft.com/office/drawing/2014/main" id="{27641FAC-D5BD-5BD4-5144-449939DCBB92}"/>
              </a:ext>
            </a:extLst>
          </p:cNvPr>
          <p:cNvSpPr>
            <a:spLocks noGrp="1"/>
          </p:cNvSpPr>
          <p:nvPr>
            <p:ph type="body" sz="quarter" idx="16"/>
          </p:nvPr>
        </p:nvSpPr>
        <p:spPr>
          <a:xfrm>
            <a:off x="583968" y="540228"/>
            <a:ext cx="4718277" cy="603631"/>
          </a:xfrm>
        </p:spPr>
        <p:txBody>
          <a:bodyPr>
            <a:normAutofit fontScale="85000" lnSpcReduction="10000"/>
          </a:bodyPr>
          <a:lstStyle/>
          <a:p>
            <a:r>
              <a:rPr lang="en-IE" dirty="0" err="1"/>
              <a:t>Buone</a:t>
            </a:r>
            <a:r>
              <a:rPr lang="en-IE" dirty="0"/>
              <a:t> </a:t>
            </a:r>
            <a:r>
              <a:rPr lang="en-IE" dirty="0" err="1"/>
              <a:t>domande</a:t>
            </a:r>
            <a:r>
              <a:rPr lang="en-IE" dirty="0"/>
              <a:t> da </a:t>
            </a:r>
            <a:r>
              <a:rPr lang="en-IE" dirty="0" err="1"/>
              <a:t>porre</a:t>
            </a:r>
            <a:r>
              <a:rPr lang="en-IE" dirty="0"/>
              <a:t> :</a:t>
            </a:r>
          </a:p>
        </p:txBody>
      </p:sp>
      <p:sp>
        <p:nvSpPr>
          <p:cNvPr id="6" name="Text Placeholder 5">
            <a:extLst>
              <a:ext uri="{FF2B5EF4-FFF2-40B4-BE49-F238E27FC236}">
                <a16:creationId xmlns:a16="http://schemas.microsoft.com/office/drawing/2014/main" id="{41264694-96AE-4BD1-29D6-EC0E1B78B360}"/>
              </a:ext>
            </a:extLst>
          </p:cNvPr>
          <p:cNvSpPr>
            <a:spLocks noGrp="1"/>
          </p:cNvSpPr>
          <p:nvPr>
            <p:ph type="body" sz="quarter" idx="19"/>
          </p:nvPr>
        </p:nvSpPr>
        <p:spPr>
          <a:xfrm>
            <a:off x="6250826" y="1578516"/>
            <a:ext cx="511077" cy="635000"/>
          </a:xfrm>
          <a:ln>
            <a:solidFill>
              <a:schemeClr val="accent1"/>
            </a:solidFill>
          </a:ln>
        </p:spPr>
        <p:txBody>
          <a:bodyPr/>
          <a:lstStyle/>
          <a:p>
            <a:r>
              <a:rPr lang="en-IE"/>
              <a:t>1</a:t>
            </a:r>
          </a:p>
        </p:txBody>
      </p:sp>
      <p:sp>
        <p:nvSpPr>
          <p:cNvPr id="7" name="Text Placeholder 6">
            <a:extLst>
              <a:ext uri="{FF2B5EF4-FFF2-40B4-BE49-F238E27FC236}">
                <a16:creationId xmlns:a16="http://schemas.microsoft.com/office/drawing/2014/main" id="{20AC6CF4-2A5D-CB47-4619-DE1F4CCCF12C}"/>
              </a:ext>
            </a:extLst>
          </p:cNvPr>
          <p:cNvSpPr>
            <a:spLocks noGrp="1"/>
          </p:cNvSpPr>
          <p:nvPr>
            <p:ph type="body" sz="quarter" idx="20"/>
          </p:nvPr>
        </p:nvSpPr>
        <p:spPr>
          <a:xfrm>
            <a:off x="7073501" y="1629865"/>
            <a:ext cx="5004105" cy="822373"/>
          </a:xfrm>
        </p:spPr>
        <p:txBody>
          <a:bodyPr/>
          <a:lstStyle/>
          <a:p>
            <a:r>
              <a:rPr lang="it-IT" b="1" dirty="0"/>
              <a:t>È possibile vendere prima il bestiame o i prodotti?</a:t>
            </a:r>
          </a:p>
          <a:p>
            <a:endParaRPr lang="en-IE" b="1" dirty="0"/>
          </a:p>
        </p:txBody>
      </p:sp>
      <p:sp>
        <p:nvSpPr>
          <p:cNvPr id="8" name="Text Placeholder 7">
            <a:extLst>
              <a:ext uri="{FF2B5EF4-FFF2-40B4-BE49-F238E27FC236}">
                <a16:creationId xmlns:a16="http://schemas.microsoft.com/office/drawing/2014/main" id="{3094FAA5-315C-EE41-1021-56BD7A73E3C2}"/>
              </a:ext>
            </a:extLst>
          </p:cNvPr>
          <p:cNvSpPr>
            <a:spLocks noGrp="1"/>
          </p:cNvSpPr>
          <p:nvPr>
            <p:ph type="body" sz="quarter" idx="21"/>
          </p:nvPr>
        </p:nvSpPr>
        <p:spPr>
          <a:xfrm>
            <a:off x="6250827" y="2491328"/>
            <a:ext cx="511077" cy="635000"/>
          </a:xfrm>
          <a:ln>
            <a:solidFill>
              <a:schemeClr val="accent1"/>
            </a:solidFill>
          </a:ln>
        </p:spPr>
        <p:txBody>
          <a:bodyPr/>
          <a:lstStyle/>
          <a:p>
            <a:r>
              <a:rPr lang="en-IE"/>
              <a:t>2</a:t>
            </a:r>
          </a:p>
        </p:txBody>
      </p:sp>
      <p:sp>
        <p:nvSpPr>
          <p:cNvPr id="9" name="Text Placeholder 8">
            <a:extLst>
              <a:ext uri="{FF2B5EF4-FFF2-40B4-BE49-F238E27FC236}">
                <a16:creationId xmlns:a16="http://schemas.microsoft.com/office/drawing/2014/main" id="{2C3B9321-3EC2-720A-8083-7B3439F54AC5}"/>
              </a:ext>
            </a:extLst>
          </p:cNvPr>
          <p:cNvSpPr>
            <a:spLocks noGrp="1"/>
          </p:cNvSpPr>
          <p:nvPr>
            <p:ph type="body" sz="quarter" idx="22"/>
          </p:nvPr>
        </p:nvSpPr>
        <p:spPr/>
        <p:txBody>
          <a:bodyPr/>
          <a:lstStyle/>
          <a:p>
            <a:r>
              <a:rPr lang="en-US" b="1" dirty="0"/>
              <a:t>Can you delay the payment of bills?</a:t>
            </a:r>
            <a:endParaRPr lang="en-IE" b="1" dirty="0"/>
          </a:p>
          <a:p>
            <a:endParaRPr lang="en-IE" b="1" dirty="0"/>
          </a:p>
        </p:txBody>
      </p:sp>
      <p:sp>
        <p:nvSpPr>
          <p:cNvPr id="10" name="Text Placeholder 9">
            <a:extLst>
              <a:ext uri="{FF2B5EF4-FFF2-40B4-BE49-F238E27FC236}">
                <a16:creationId xmlns:a16="http://schemas.microsoft.com/office/drawing/2014/main" id="{EADAB7E1-7CF9-5EF7-2D2F-4911ACCBAD2F}"/>
              </a:ext>
            </a:extLst>
          </p:cNvPr>
          <p:cNvSpPr>
            <a:spLocks noGrp="1"/>
          </p:cNvSpPr>
          <p:nvPr>
            <p:ph type="body" sz="quarter" idx="23"/>
          </p:nvPr>
        </p:nvSpPr>
        <p:spPr>
          <a:xfrm>
            <a:off x="6250827" y="3467790"/>
            <a:ext cx="511077" cy="635000"/>
          </a:xfrm>
          <a:ln>
            <a:solidFill>
              <a:schemeClr val="accent1"/>
            </a:solidFill>
          </a:ln>
        </p:spPr>
        <p:txBody>
          <a:bodyPr/>
          <a:lstStyle/>
          <a:p>
            <a:r>
              <a:rPr lang="en-IE"/>
              <a:t>3</a:t>
            </a:r>
          </a:p>
        </p:txBody>
      </p:sp>
      <p:sp>
        <p:nvSpPr>
          <p:cNvPr id="11" name="Text Placeholder 10">
            <a:extLst>
              <a:ext uri="{FF2B5EF4-FFF2-40B4-BE49-F238E27FC236}">
                <a16:creationId xmlns:a16="http://schemas.microsoft.com/office/drawing/2014/main" id="{DEB6AC25-079D-EF39-97B7-CFF0838B5DA2}"/>
              </a:ext>
            </a:extLst>
          </p:cNvPr>
          <p:cNvSpPr>
            <a:spLocks noGrp="1"/>
          </p:cNvSpPr>
          <p:nvPr>
            <p:ph type="body" sz="quarter" idx="24"/>
          </p:nvPr>
        </p:nvSpPr>
        <p:spPr>
          <a:xfrm>
            <a:off x="7020493" y="3535056"/>
            <a:ext cx="5171507" cy="822373"/>
          </a:xfrm>
        </p:spPr>
        <p:txBody>
          <a:bodyPr/>
          <a:lstStyle/>
          <a:p>
            <a:r>
              <a:rPr lang="it-IT" b="1" dirty="0"/>
              <a:t>Potete rimandare un po' di lavoro per un breve periodo?</a:t>
            </a:r>
          </a:p>
          <a:p>
            <a:endParaRPr lang="en-IE" b="1" dirty="0"/>
          </a:p>
        </p:txBody>
      </p:sp>
      <p:sp>
        <p:nvSpPr>
          <p:cNvPr id="12" name="Text Placeholder 11">
            <a:extLst>
              <a:ext uri="{FF2B5EF4-FFF2-40B4-BE49-F238E27FC236}">
                <a16:creationId xmlns:a16="http://schemas.microsoft.com/office/drawing/2014/main" id="{97BA3D1E-8A84-6C81-2611-B5F25A627880}"/>
              </a:ext>
            </a:extLst>
          </p:cNvPr>
          <p:cNvSpPr>
            <a:spLocks noGrp="1"/>
          </p:cNvSpPr>
          <p:nvPr>
            <p:ph type="body" sz="quarter" idx="25"/>
          </p:nvPr>
        </p:nvSpPr>
        <p:spPr>
          <a:ln>
            <a:solidFill>
              <a:schemeClr val="accent1"/>
            </a:solidFill>
          </a:ln>
        </p:spPr>
        <p:txBody>
          <a:bodyPr/>
          <a:lstStyle/>
          <a:p>
            <a:r>
              <a:rPr lang="en-IE"/>
              <a:t>4</a:t>
            </a:r>
          </a:p>
        </p:txBody>
      </p:sp>
      <p:sp>
        <p:nvSpPr>
          <p:cNvPr id="13" name="Text Placeholder 12">
            <a:extLst>
              <a:ext uri="{FF2B5EF4-FFF2-40B4-BE49-F238E27FC236}">
                <a16:creationId xmlns:a16="http://schemas.microsoft.com/office/drawing/2014/main" id="{226C50BD-98F0-F1E2-CE46-1604AED36E81}"/>
              </a:ext>
            </a:extLst>
          </p:cNvPr>
          <p:cNvSpPr>
            <a:spLocks noGrp="1"/>
          </p:cNvSpPr>
          <p:nvPr>
            <p:ph type="body" sz="quarter" idx="26"/>
          </p:nvPr>
        </p:nvSpPr>
        <p:spPr>
          <a:xfrm>
            <a:off x="7020493" y="4589286"/>
            <a:ext cx="5057113" cy="822373"/>
          </a:xfrm>
        </p:spPr>
        <p:txBody>
          <a:bodyPr/>
          <a:lstStyle/>
          <a:p>
            <a:r>
              <a:rPr lang="it-IT" b="1" dirty="0"/>
              <a:t>Dovrete parlare con il direttore della banca delle opzioni di finanziamento?</a:t>
            </a:r>
          </a:p>
          <a:p>
            <a:endParaRPr lang="en-IE" b="1" dirty="0"/>
          </a:p>
        </p:txBody>
      </p:sp>
      <p:sp>
        <p:nvSpPr>
          <p:cNvPr id="14" name="Text Placeholder 13">
            <a:extLst>
              <a:ext uri="{FF2B5EF4-FFF2-40B4-BE49-F238E27FC236}">
                <a16:creationId xmlns:a16="http://schemas.microsoft.com/office/drawing/2014/main" id="{F0CCCA1E-7258-2DC9-DC84-D521094F9C54}"/>
              </a:ext>
            </a:extLst>
          </p:cNvPr>
          <p:cNvSpPr>
            <a:spLocks noGrp="1"/>
          </p:cNvSpPr>
          <p:nvPr>
            <p:ph type="body" sz="quarter" idx="27"/>
          </p:nvPr>
        </p:nvSpPr>
        <p:spPr>
          <a:ln>
            <a:solidFill>
              <a:schemeClr val="accent1"/>
            </a:solidFill>
          </a:ln>
        </p:spPr>
        <p:txBody>
          <a:bodyPr/>
          <a:lstStyle/>
          <a:p>
            <a:r>
              <a:rPr lang="en-IE"/>
              <a:t>5</a:t>
            </a:r>
          </a:p>
        </p:txBody>
      </p:sp>
      <p:sp>
        <p:nvSpPr>
          <p:cNvPr id="15" name="Text Placeholder 14">
            <a:extLst>
              <a:ext uri="{FF2B5EF4-FFF2-40B4-BE49-F238E27FC236}">
                <a16:creationId xmlns:a16="http://schemas.microsoft.com/office/drawing/2014/main" id="{E69B3284-719B-8137-FFB8-214CC84F7B4B}"/>
              </a:ext>
            </a:extLst>
          </p:cNvPr>
          <p:cNvSpPr>
            <a:spLocks noGrp="1"/>
          </p:cNvSpPr>
          <p:nvPr>
            <p:ph type="body" sz="quarter" idx="28"/>
          </p:nvPr>
        </p:nvSpPr>
        <p:spPr>
          <a:xfrm>
            <a:off x="7020493" y="5411659"/>
            <a:ext cx="4718277" cy="822373"/>
          </a:xfrm>
        </p:spPr>
        <p:txBody>
          <a:bodyPr/>
          <a:lstStyle/>
          <a:p>
            <a:r>
              <a:rPr lang="it-IT" b="1" dirty="0"/>
              <a:t>Di quanto extra avrete bisogno e per quanto tempo?</a:t>
            </a:r>
          </a:p>
          <a:p>
            <a:endParaRPr lang="en-IE" b="1" dirty="0"/>
          </a:p>
        </p:txBody>
      </p:sp>
    </p:spTree>
    <p:extLst>
      <p:ext uri="{BB962C8B-B14F-4D97-AF65-F5344CB8AC3E}">
        <p14:creationId xmlns:p14="http://schemas.microsoft.com/office/powerpoint/2010/main" val="1298910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3898919"/>
          </a:xfrm>
        </p:spPr>
        <p:txBody>
          <a:bodyPr/>
          <a:lstStyle/>
          <a:p>
            <a:r>
              <a:rPr lang="it-IT" dirty="0"/>
              <a:t>Comprendere l'analisi dei profitti e delle perdite</a:t>
            </a:r>
          </a:p>
          <a:p>
            <a:endParaRPr lang="en-IE" dirty="0"/>
          </a:p>
          <a:p>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a:t>02</a:t>
            </a:r>
            <a:endParaRPr lang="en-RU"/>
          </a:p>
        </p:txBody>
      </p:sp>
    </p:spTree>
    <p:extLst>
      <p:ext uri="{BB962C8B-B14F-4D97-AF65-F5344CB8AC3E}">
        <p14:creationId xmlns:p14="http://schemas.microsoft.com/office/powerpoint/2010/main" val="997844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D21C7E-CA79-1784-4EB0-F6A60C472009}"/>
              </a:ext>
            </a:extLst>
          </p:cNvPr>
          <p:cNvSpPr>
            <a:spLocks noGrp="1"/>
          </p:cNvSpPr>
          <p:nvPr>
            <p:ph type="body" sz="quarter" idx="16"/>
          </p:nvPr>
        </p:nvSpPr>
        <p:spPr>
          <a:xfrm>
            <a:off x="447065" y="2067342"/>
            <a:ext cx="6773244" cy="4038015"/>
          </a:xfrm>
        </p:spPr>
        <p:txBody>
          <a:bodyPr/>
          <a:lstStyle/>
          <a:p>
            <a:r>
              <a:rPr lang="it-IT" b="1" i="0" dirty="0">
                <a:effectLst/>
              </a:rPr>
              <a:t>Un conto economico (P&amp;L) </a:t>
            </a:r>
            <a:r>
              <a:rPr lang="it-IT" b="0" i="0" dirty="0">
                <a:effectLst/>
              </a:rPr>
              <a:t>o conto economico è un </a:t>
            </a:r>
            <a:r>
              <a:rPr lang="it-IT" b="1" i="0" dirty="0">
                <a:effectLst/>
              </a:rPr>
              <a:t>rapporto finanziario che fornisce un riepilogo dei ricavi, delle spese e dei profitti e delle perdite </a:t>
            </a:r>
            <a:r>
              <a:rPr lang="it-IT" b="0" i="0" dirty="0">
                <a:effectLst/>
              </a:rPr>
              <a:t>in un determinato periodo di tempo (generalmente un trimestre o un anno).</a:t>
            </a:r>
          </a:p>
          <a:p>
            <a:r>
              <a:rPr lang="it-IT" b="0" i="0" dirty="0">
                <a:effectLst/>
              </a:rPr>
              <a:t>Il rendiconto finanziario mostra la capacità di generare vendite, gestire le spese e creare profitti.    Utilizzando un rendiconto economico e finanziario nella vostra piccola azienda, passerete a utilizzare i dati finanziari per prendere decisioni più oculate. </a:t>
            </a:r>
            <a:endParaRPr lang="en-US" b="0" i="0" dirty="0">
              <a:effectLst/>
            </a:endParaRPr>
          </a:p>
        </p:txBody>
      </p:sp>
      <p:sp>
        <p:nvSpPr>
          <p:cNvPr id="4" name="Text Placeholder 3">
            <a:extLst>
              <a:ext uri="{FF2B5EF4-FFF2-40B4-BE49-F238E27FC236}">
                <a16:creationId xmlns:a16="http://schemas.microsoft.com/office/drawing/2014/main" id="{0DA4FEB6-81D6-77E4-BC38-486DB906DB99}"/>
              </a:ext>
            </a:extLst>
          </p:cNvPr>
          <p:cNvSpPr>
            <a:spLocks noGrp="1"/>
          </p:cNvSpPr>
          <p:nvPr>
            <p:ph type="body" sz="quarter" idx="18"/>
          </p:nvPr>
        </p:nvSpPr>
        <p:spPr/>
        <p:txBody>
          <a:bodyPr/>
          <a:lstStyle/>
          <a:p>
            <a:r>
              <a:rPr lang="it-IT" dirty="0"/>
              <a:t>Che cos'è un conto economico?</a:t>
            </a:r>
          </a:p>
          <a:p>
            <a:endParaRPr lang="en-IE" dirty="0"/>
          </a:p>
        </p:txBody>
      </p:sp>
      <p:grpSp>
        <p:nvGrpSpPr>
          <p:cNvPr id="5" name="Group 4">
            <a:extLst>
              <a:ext uri="{FF2B5EF4-FFF2-40B4-BE49-F238E27FC236}">
                <a16:creationId xmlns:a16="http://schemas.microsoft.com/office/drawing/2014/main" id="{2C5CD0A1-8FB8-282A-D2AE-7245DEB8D9D9}"/>
              </a:ext>
            </a:extLst>
          </p:cNvPr>
          <p:cNvGrpSpPr/>
          <p:nvPr/>
        </p:nvGrpSpPr>
        <p:grpSpPr>
          <a:xfrm>
            <a:off x="8434211" y="2507289"/>
            <a:ext cx="2932200" cy="2815979"/>
            <a:chOff x="4417506" y="446113"/>
            <a:chExt cx="1094363" cy="943510"/>
          </a:xfrm>
          <a:solidFill>
            <a:srgbClr val="60220F"/>
          </a:solidFill>
        </p:grpSpPr>
        <p:sp>
          <p:nvSpPr>
            <p:cNvPr id="6" name="Freeform 1341">
              <a:extLst>
                <a:ext uri="{FF2B5EF4-FFF2-40B4-BE49-F238E27FC236}">
                  <a16:creationId xmlns:a16="http://schemas.microsoft.com/office/drawing/2014/main" id="{0CE4C5D9-517B-D5F2-D09D-76EA0397C1CB}"/>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7" name="Graphic 3">
              <a:extLst>
                <a:ext uri="{FF2B5EF4-FFF2-40B4-BE49-F238E27FC236}">
                  <a16:creationId xmlns:a16="http://schemas.microsoft.com/office/drawing/2014/main" id="{13457F6E-0AE5-4ECB-9B12-1BCF7AAAC131}"/>
                </a:ext>
              </a:extLst>
            </p:cNvPr>
            <p:cNvGrpSpPr/>
            <p:nvPr/>
          </p:nvGrpSpPr>
          <p:grpSpPr>
            <a:xfrm>
              <a:off x="4417506" y="446113"/>
              <a:ext cx="1023051" cy="943510"/>
              <a:chOff x="4417506" y="446113"/>
              <a:chExt cx="1023051" cy="943510"/>
            </a:xfrm>
            <a:grpFill/>
          </p:grpSpPr>
          <p:sp>
            <p:nvSpPr>
              <p:cNvPr id="9" name="Freeform 1344">
                <a:extLst>
                  <a:ext uri="{FF2B5EF4-FFF2-40B4-BE49-F238E27FC236}">
                    <a16:creationId xmlns:a16="http://schemas.microsoft.com/office/drawing/2014/main" id="{3E79DECD-812C-8B07-EC93-C87515CCCA04}"/>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10" name="Freeform 1345">
                <a:extLst>
                  <a:ext uri="{FF2B5EF4-FFF2-40B4-BE49-F238E27FC236}">
                    <a16:creationId xmlns:a16="http://schemas.microsoft.com/office/drawing/2014/main" id="{2553CDAE-D85B-E1AE-93E0-9BC405FDFC0A}"/>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8" name="Freeform 1343">
              <a:extLst>
                <a:ext uri="{FF2B5EF4-FFF2-40B4-BE49-F238E27FC236}">
                  <a16:creationId xmlns:a16="http://schemas.microsoft.com/office/drawing/2014/main" id="{CFF0851A-2088-C07E-533B-A6CB88337BE9}"/>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6C6A39"/>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62256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CDC888-B3CB-CD12-4BE5-53545887583C}"/>
              </a:ext>
            </a:extLst>
          </p:cNvPr>
          <p:cNvSpPr>
            <a:spLocks noGrp="1"/>
          </p:cNvSpPr>
          <p:nvPr>
            <p:ph type="body" sz="quarter" idx="16"/>
          </p:nvPr>
        </p:nvSpPr>
        <p:spPr>
          <a:xfrm>
            <a:off x="233686" y="1826665"/>
            <a:ext cx="6901132" cy="4038015"/>
          </a:xfrm>
        </p:spPr>
        <p:txBody>
          <a:bodyPr/>
          <a:lstStyle/>
          <a:p>
            <a:pPr algn="l"/>
            <a:r>
              <a:rPr lang="it-IT" dirty="0"/>
              <a:t>Una cosa importante da sapere prima di iniziare ad analizzare il vostro rendiconto finanziario è se siete in regime di cassa o di competenza.  Scopriamone di più.</a:t>
            </a:r>
          </a:p>
          <a:p>
            <a:pPr marL="342900" indent="-342900" algn="l">
              <a:buFont typeface="Arial" panose="020B0604020202020204" pitchFamily="34" charset="0"/>
              <a:buChar char="•"/>
            </a:pPr>
            <a:r>
              <a:rPr lang="it-IT" dirty="0"/>
              <a:t>Con </a:t>
            </a:r>
            <a:r>
              <a:rPr lang="it-IT" b="1" u="sng" dirty="0"/>
              <a:t>il metodo di cassa</a:t>
            </a:r>
            <a:r>
              <a:rPr lang="it-IT" dirty="0"/>
              <a:t>, i ricavi e i costi vengono rilevati quando c'è un movimento di cassa (ad esempio, se si accetta di pagare un fornitore per 50 euro per un servizio in un mese, non lo si contabilizza finché i 50 euro non lasciano la banca).</a:t>
            </a:r>
          </a:p>
          <a:p>
            <a:pPr marL="342900" indent="-342900" algn="l">
              <a:buFont typeface="Arial" panose="020B0604020202020204" pitchFamily="34" charset="0"/>
              <a:buChar char="•"/>
            </a:pPr>
            <a:r>
              <a:rPr lang="it-IT" dirty="0"/>
              <a:t>Il </a:t>
            </a:r>
            <a:r>
              <a:rPr lang="it-IT" b="1" u="sng" dirty="0"/>
              <a:t>metodo della competenza economica </a:t>
            </a:r>
            <a:r>
              <a:rPr lang="it-IT" dirty="0"/>
              <a:t>contabilizza le entrate quando vengono realizzate (prima che il denaro arrivi in banca) e le spese quando vengono sostenute (ma prima che i fornitori siano stati pagati).</a:t>
            </a:r>
          </a:p>
          <a:p>
            <a:pPr algn="l"/>
            <a:endParaRPr lang="en-IE" dirty="0"/>
          </a:p>
        </p:txBody>
      </p:sp>
      <p:sp>
        <p:nvSpPr>
          <p:cNvPr id="4" name="Text Placeholder 3">
            <a:extLst>
              <a:ext uri="{FF2B5EF4-FFF2-40B4-BE49-F238E27FC236}">
                <a16:creationId xmlns:a16="http://schemas.microsoft.com/office/drawing/2014/main" id="{B3694DCB-C90B-BA02-3281-A194AE154EB5}"/>
              </a:ext>
            </a:extLst>
          </p:cNvPr>
          <p:cNvSpPr>
            <a:spLocks noGrp="1"/>
          </p:cNvSpPr>
          <p:nvPr>
            <p:ph type="body" sz="quarter" idx="18"/>
          </p:nvPr>
        </p:nvSpPr>
        <p:spPr/>
        <p:txBody>
          <a:bodyPr anchor="ctr"/>
          <a:lstStyle/>
          <a:p>
            <a:r>
              <a:rPr lang="it-IT" dirty="0"/>
              <a:t>Contanti vs. base di competenza </a:t>
            </a:r>
            <a:r>
              <a:rPr lang="en-US" dirty="0"/>
              <a:t>…</a:t>
            </a:r>
            <a:endParaRPr lang="en-IE" dirty="0"/>
          </a:p>
        </p:txBody>
      </p:sp>
      <p:pic>
        <p:nvPicPr>
          <p:cNvPr id="14" name="Picture Placeholder 13" descr="Cozy home office">
            <a:extLst>
              <a:ext uri="{FF2B5EF4-FFF2-40B4-BE49-F238E27FC236}">
                <a16:creationId xmlns:a16="http://schemas.microsoft.com/office/drawing/2014/main" id="{B832C37C-9F24-2960-A8F2-D9F54D1C61A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Tree>
    <p:extLst>
      <p:ext uri="{BB962C8B-B14F-4D97-AF65-F5344CB8AC3E}">
        <p14:creationId xmlns:p14="http://schemas.microsoft.com/office/powerpoint/2010/main" val="666283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398971" y="393762"/>
            <a:ext cx="4378451" cy="603631"/>
          </a:xfrm>
        </p:spPr>
        <p:txBody>
          <a:bodyPr/>
          <a:lstStyle/>
          <a:p>
            <a:r>
              <a:rPr lang="en-IE" dirty="0"/>
              <a:t>Modulo 2</a:t>
            </a:r>
            <a:endParaRPr lang="en-RU"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p:txBody>
          <a:bodyPr/>
          <a:lstStyle/>
          <a:p>
            <a:r>
              <a:rPr lang="en-IE"/>
              <a:t>1</a:t>
            </a:r>
            <a:endParaRPr lang="en-RU"/>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a:xfrm>
            <a:off x="7033746" y="1629865"/>
            <a:ext cx="4718277" cy="822373"/>
          </a:xfrm>
        </p:spPr>
        <p:txBody>
          <a:bodyPr/>
          <a:lstStyle/>
          <a:p>
            <a:r>
              <a:rPr lang="it-IT" dirty="0"/>
              <a:t>Le basi dell'alfabetizzazione finanziaria di un piccolo agricoltore e il budgeting dei flussi di cassa</a:t>
            </a:r>
          </a:p>
          <a:p>
            <a:endParaRPr lang="en-US" dirty="0"/>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p:txBody>
          <a:bodyPr/>
          <a:lstStyle/>
          <a:p>
            <a:r>
              <a:rPr lang="en-IE"/>
              <a:t>2</a:t>
            </a:r>
            <a:endParaRPr lang="en-RU"/>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7033746" y="2606627"/>
            <a:ext cx="4718277" cy="822373"/>
          </a:xfrm>
        </p:spPr>
        <p:txBody>
          <a:bodyPr/>
          <a:lstStyle/>
          <a:p>
            <a:r>
              <a:rPr lang="it-IT" dirty="0"/>
              <a:t>Comprendere l'analisi dei profitti e delle perdite</a:t>
            </a:r>
          </a:p>
          <a:p>
            <a:endParaRPr lang="en-RU" dirty="0"/>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p:txBody>
          <a:bodyPr/>
          <a:lstStyle/>
          <a:p>
            <a:r>
              <a:rPr lang="en-IE"/>
              <a:t>3</a:t>
            </a:r>
            <a:endParaRPr lang="en-RU"/>
          </a:p>
        </p:txBody>
      </p:sp>
      <p:sp>
        <p:nvSpPr>
          <p:cNvPr id="11" name="Text Placeholder 10">
            <a:extLst>
              <a:ext uri="{FF2B5EF4-FFF2-40B4-BE49-F238E27FC236}">
                <a16:creationId xmlns:a16="http://schemas.microsoft.com/office/drawing/2014/main" id="{9D516B15-FED1-7947-AA84-CA65F13AE2F4}"/>
              </a:ext>
            </a:extLst>
          </p:cNvPr>
          <p:cNvSpPr>
            <a:spLocks noGrp="1"/>
          </p:cNvSpPr>
          <p:nvPr>
            <p:ph type="body" sz="quarter" idx="24"/>
          </p:nvPr>
        </p:nvSpPr>
        <p:spPr>
          <a:xfrm>
            <a:off x="7033746" y="3583389"/>
            <a:ext cx="4718277" cy="822373"/>
          </a:xfrm>
        </p:spPr>
        <p:txBody>
          <a:bodyPr/>
          <a:lstStyle/>
          <a:p>
            <a:r>
              <a:rPr lang="it-IT" dirty="0"/>
              <a:t>I bilanci e il loro utilizzo</a:t>
            </a:r>
          </a:p>
          <a:p>
            <a:endParaRPr lang="en-RU" dirty="0"/>
          </a:p>
        </p:txBody>
      </p:sp>
      <p:sp>
        <p:nvSpPr>
          <p:cNvPr id="12" name="Text Placeholder 11">
            <a:extLst>
              <a:ext uri="{FF2B5EF4-FFF2-40B4-BE49-F238E27FC236}">
                <a16:creationId xmlns:a16="http://schemas.microsoft.com/office/drawing/2014/main" id="{0EA5DDAE-FEC8-CC40-BB2B-DE21A93B7A9D}"/>
              </a:ext>
            </a:extLst>
          </p:cNvPr>
          <p:cNvSpPr>
            <a:spLocks noGrp="1"/>
          </p:cNvSpPr>
          <p:nvPr>
            <p:ph type="body" sz="quarter" idx="25"/>
          </p:nvPr>
        </p:nvSpPr>
        <p:spPr/>
        <p:txBody>
          <a:bodyPr/>
          <a:lstStyle/>
          <a:p>
            <a:r>
              <a:rPr lang="en-IE"/>
              <a:t>4</a:t>
            </a:r>
            <a:endParaRPr lang="en-RU"/>
          </a:p>
        </p:txBody>
      </p:sp>
      <p:sp>
        <p:nvSpPr>
          <p:cNvPr id="15" name="Text Placeholder 14">
            <a:extLst>
              <a:ext uri="{FF2B5EF4-FFF2-40B4-BE49-F238E27FC236}">
                <a16:creationId xmlns:a16="http://schemas.microsoft.com/office/drawing/2014/main" id="{555D9031-BC9B-9646-AB28-C5B6648B0287}"/>
              </a:ext>
            </a:extLst>
          </p:cNvPr>
          <p:cNvSpPr>
            <a:spLocks noGrp="1"/>
          </p:cNvSpPr>
          <p:nvPr>
            <p:ph type="body" sz="quarter" idx="28"/>
          </p:nvPr>
        </p:nvSpPr>
        <p:spPr>
          <a:xfrm>
            <a:off x="6970134" y="4550797"/>
            <a:ext cx="4718277" cy="822373"/>
          </a:xfrm>
        </p:spPr>
        <p:txBody>
          <a:bodyPr/>
          <a:lstStyle/>
          <a:p>
            <a:r>
              <a:rPr lang="it-IT" dirty="0"/>
              <a:t>Opportunità di finanziamento e sovvenzione disponibili</a:t>
            </a:r>
          </a:p>
          <a:p>
            <a:endParaRPr lang="en-RU" dirty="0"/>
          </a:p>
        </p:txBody>
      </p:sp>
      <p:sp>
        <p:nvSpPr>
          <p:cNvPr id="16" name="Text Placeholder 3">
            <a:extLst>
              <a:ext uri="{FF2B5EF4-FFF2-40B4-BE49-F238E27FC236}">
                <a16:creationId xmlns:a16="http://schemas.microsoft.com/office/drawing/2014/main" id="{2C24AB62-797B-BE18-99E1-841CB2D82E1B}"/>
              </a:ext>
            </a:extLst>
          </p:cNvPr>
          <p:cNvSpPr>
            <a:spLocks noGrp="1"/>
          </p:cNvSpPr>
          <p:nvPr>
            <p:ph type="body" sz="quarter" idx="18"/>
          </p:nvPr>
        </p:nvSpPr>
        <p:spPr>
          <a:xfrm>
            <a:off x="197832" y="1180522"/>
            <a:ext cx="5876571" cy="4592637"/>
          </a:xfrm>
        </p:spPr>
        <p:txBody>
          <a:bodyPr>
            <a:normAutofit lnSpcReduction="10000"/>
          </a:bodyPr>
          <a:lstStyle/>
          <a:p>
            <a:pPr indent="0"/>
            <a:r>
              <a:rPr lang="it-IT" sz="2200" dirty="0"/>
              <a:t>Il significato dell'alfabetizzazione finanziaria è la base del  rapporto con il denaro, ed è un percorso di apprendimento che dura tutta la vita. Una volta che i piccoli agricoltori hanno individuato come i loro prodotti si inseriscono nel mercato e hanno iniziato a sviluppare un business plan, è necessario accedere ai finanziamenti: </a:t>
            </a:r>
          </a:p>
          <a:p>
            <a:pPr indent="0"/>
            <a:r>
              <a:rPr lang="it-IT" sz="2200" dirty="0"/>
              <a:t>In questo modulo, vi accompagneremo nell'apprendimento di argomenti finanziari che vi aiuteranno a completare il vostro Business Plan e vi aiuteranno a valutare e migliorare la vostra alfabetizzazione finanziaria e, di conseguenza, la sostenibilità della vostra piccola azienda agricola. </a:t>
            </a:r>
          </a:p>
          <a:p>
            <a:pPr indent="0"/>
            <a:endParaRPr lang="en-US" sz="2200" dirty="0"/>
          </a:p>
        </p:txBody>
      </p:sp>
    </p:spTree>
    <p:extLst>
      <p:ext uri="{BB962C8B-B14F-4D97-AF65-F5344CB8AC3E}">
        <p14:creationId xmlns:p14="http://schemas.microsoft.com/office/powerpoint/2010/main" val="14684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Alternate Process 5">
            <a:extLst>
              <a:ext uri="{FF2B5EF4-FFF2-40B4-BE49-F238E27FC236}">
                <a16:creationId xmlns:a16="http://schemas.microsoft.com/office/drawing/2014/main" id="{EF583A7B-140B-8FA9-EC40-DB46813448F9}"/>
              </a:ext>
            </a:extLst>
          </p:cNvPr>
          <p:cNvSpPr/>
          <p:nvPr/>
        </p:nvSpPr>
        <p:spPr>
          <a:xfrm>
            <a:off x="1457864" y="1190838"/>
            <a:ext cx="4313208" cy="527034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Flowchart: Alternate Process 6">
            <a:extLst>
              <a:ext uri="{FF2B5EF4-FFF2-40B4-BE49-F238E27FC236}">
                <a16:creationId xmlns:a16="http://schemas.microsoft.com/office/drawing/2014/main" id="{183B438C-D646-BE2A-1083-9EF6806E6D02}"/>
              </a:ext>
            </a:extLst>
          </p:cNvPr>
          <p:cNvSpPr/>
          <p:nvPr/>
        </p:nvSpPr>
        <p:spPr>
          <a:xfrm>
            <a:off x="6096000" y="1190837"/>
            <a:ext cx="4313208" cy="527034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684FDAF4-9924-642F-B26F-5EF7AD60B507}"/>
              </a:ext>
            </a:extLst>
          </p:cNvPr>
          <p:cNvSpPr txBox="1"/>
          <p:nvPr/>
        </p:nvSpPr>
        <p:spPr>
          <a:xfrm>
            <a:off x="1948884" y="1256577"/>
            <a:ext cx="3000554" cy="461665"/>
          </a:xfrm>
          <a:prstGeom prst="rect">
            <a:avLst/>
          </a:prstGeom>
          <a:noFill/>
        </p:spPr>
        <p:txBody>
          <a:bodyPr wrap="square" rtlCol="0">
            <a:spAutoFit/>
          </a:bodyPr>
          <a:lstStyle/>
          <a:p>
            <a:pPr algn="ctr"/>
            <a:r>
              <a:rPr lang="en-IE" sz="2400" b="1" dirty="0">
                <a:solidFill>
                  <a:srgbClr val="60220F"/>
                </a:solidFill>
              </a:rPr>
              <a:t>METODO DI CASSA</a:t>
            </a:r>
          </a:p>
        </p:txBody>
      </p:sp>
      <p:sp>
        <p:nvSpPr>
          <p:cNvPr id="9" name="TextBox 8">
            <a:extLst>
              <a:ext uri="{FF2B5EF4-FFF2-40B4-BE49-F238E27FC236}">
                <a16:creationId xmlns:a16="http://schemas.microsoft.com/office/drawing/2014/main" id="{1BBFF987-46F7-185C-EBDD-1734B5C91216}"/>
              </a:ext>
            </a:extLst>
          </p:cNvPr>
          <p:cNvSpPr txBox="1"/>
          <p:nvPr/>
        </p:nvSpPr>
        <p:spPr>
          <a:xfrm>
            <a:off x="6700345" y="1139054"/>
            <a:ext cx="3217809" cy="830997"/>
          </a:xfrm>
          <a:prstGeom prst="rect">
            <a:avLst/>
          </a:prstGeom>
          <a:noFill/>
        </p:spPr>
        <p:txBody>
          <a:bodyPr wrap="square" rtlCol="0">
            <a:spAutoFit/>
          </a:bodyPr>
          <a:lstStyle/>
          <a:p>
            <a:pPr algn="ctr"/>
            <a:r>
              <a:rPr lang="en-US" sz="2400" b="1" dirty="0">
                <a:solidFill>
                  <a:srgbClr val="60220F"/>
                </a:solidFill>
              </a:rPr>
              <a:t>METODO PER COMPETENZA</a:t>
            </a:r>
            <a:endParaRPr lang="en-IE" sz="2400" b="1" dirty="0">
              <a:solidFill>
                <a:srgbClr val="60220F"/>
              </a:solidFill>
            </a:endParaRPr>
          </a:p>
        </p:txBody>
      </p:sp>
      <p:sp>
        <p:nvSpPr>
          <p:cNvPr id="10" name="TextBox 9">
            <a:extLst>
              <a:ext uri="{FF2B5EF4-FFF2-40B4-BE49-F238E27FC236}">
                <a16:creationId xmlns:a16="http://schemas.microsoft.com/office/drawing/2014/main" id="{41B7DF19-AB84-3786-8BE6-BD6C6670C10F}"/>
              </a:ext>
            </a:extLst>
          </p:cNvPr>
          <p:cNvSpPr txBox="1"/>
          <p:nvPr/>
        </p:nvSpPr>
        <p:spPr>
          <a:xfrm>
            <a:off x="1811547" y="1769930"/>
            <a:ext cx="3605841" cy="2431435"/>
          </a:xfrm>
          <a:prstGeom prst="rect">
            <a:avLst/>
          </a:prstGeom>
          <a:solidFill>
            <a:schemeClr val="accent4">
              <a:lumMod val="60000"/>
              <a:lumOff val="40000"/>
            </a:schemeClr>
          </a:solidFill>
        </p:spPr>
        <p:txBody>
          <a:bodyPr wrap="square" rtlCol="0">
            <a:spAutoFit/>
          </a:bodyPr>
          <a:lstStyle/>
          <a:p>
            <a:pPr algn="ctr"/>
            <a:r>
              <a:rPr lang="it-IT" sz="1900" b="1" u="sng" dirty="0">
                <a:solidFill>
                  <a:srgbClr val="6C6A39"/>
                </a:solidFill>
              </a:rPr>
              <a:t>Vantaggi</a:t>
            </a:r>
          </a:p>
          <a:p>
            <a:pPr marL="180000" indent="-180000">
              <a:buFont typeface="Arial" panose="020B0604020202020204" pitchFamily="34" charset="0"/>
              <a:buChar char="•"/>
            </a:pPr>
            <a:r>
              <a:rPr lang="it-IT" sz="1900" b="1" dirty="0">
                <a:solidFill>
                  <a:srgbClr val="6C6A39"/>
                </a:solidFill>
              </a:rPr>
              <a:t>Semplicità</a:t>
            </a:r>
          </a:p>
          <a:p>
            <a:pPr marL="180000" indent="-180000">
              <a:buFont typeface="Arial" panose="020B0604020202020204" pitchFamily="34" charset="0"/>
              <a:buChar char="•"/>
            </a:pPr>
            <a:r>
              <a:rPr lang="it-IT" sz="1900" b="1" dirty="0">
                <a:solidFill>
                  <a:srgbClr val="6C6A39"/>
                </a:solidFill>
              </a:rPr>
              <a:t>Specifica con precisione la posizione di cassa</a:t>
            </a:r>
          </a:p>
          <a:p>
            <a:pPr marL="180000" indent="-180000">
              <a:buFont typeface="Arial" panose="020B0604020202020204" pitchFamily="34" charset="0"/>
              <a:buChar char="•"/>
            </a:pPr>
            <a:r>
              <a:rPr lang="it-IT" sz="1900" b="1" dirty="0">
                <a:solidFill>
                  <a:srgbClr val="6C6A39"/>
                </a:solidFill>
              </a:rPr>
              <a:t>Tempistica e pagamento accurato delle fatture fiscali</a:t>
            </a:r>
          </a:p>
          <a:p>
            <a:pPr marL="180000" indent="-180000">
              <a:buFont typeface="Arial" panose="020B0604020202020204" pitchFamily="34" charset="0"/>
              <a:buChar char="•"/>
            </a:pPr>
            <a:endParaRPr lang="en-US" sz="1900" dirty="0">
              <a:solidFill>
                <a:srgbClr val="6C6A39"/>
              </a:solidFill>
            </a:endParaRPr>
          </a:p>
          <a:p>
            <a:pPr marL="180000" indent="-180000">
              <a:buFont typeface="Arial" panose="020B0604020202020204" pitchFamily="34" charset="0"/>
              <a:buChar char="•"/>
            </a:pPr>
            <a:endParaRPr lang="en-IE" sz="1900" dirty="0">
              <a:solidFill>
                <a:srgbClr val="6C6A39"/>
              </a:solidFill>
            </a:endParaRPr>
          </a:p>
        </p:txBody>
      </p:sp>
      <p:sp>
        <p:nvSpPr>
          <p:cNvPr id="11" name="TextBox 10">
            <a:extLst>
              <a:ext uri="{FF2B5EF4-FFF2-40B4-BE49-F238E27FC236}">
                <a16:creationId xmlns:a16="http://schemas.microsoft.com/office/drawing/2014/main" id="{869FCA60-5256-599A-0195-F71FD7FB3FD1}"/>
              </a:ext>
            </a:extLst>
          </p:cNvPr>
          <p:cNvSpPr txBox="1"/>
          <p:nvPr/>
        </p:nvSpPr>
        <p:spPr>
          <a:xfrm>
            <a:off x="1811547" y="4231595"/>
            <a:ext cx="3605841" cy="1846659"/>
          </a:xfrm>
          <a:prstGeom prst="rect">
            <a:avLst/>
          </a:prstGeom>
          <a:solidFill>
            <a:schemeClr val="accent4">
              <a:lumMod val="60000"/>
              <a:lumOff val="40000"/>
            </a:schemeClr>
          </a:solidFill>
        </p:spPr>
        <p:txBody>
          <a:bodyPr wrap="square" rtlCol="0">
            <a:spAutoFit/>
          </a:bodyPr>
          <a:lstStyle/>
          <a:p>
            <a:pPr algn="ctr"/>
            <a:r>
              <a:rPr lang="it-IT" sz="1900" b="1" u="sng" dirty="0">
                <a:solidFill>
                  <a:srgbClr val="6C6A39"/>
                </a:solidFill>
              </a:rPr>
              <a:t>Svantaggi</a:t>
            </a:r>
          </a:p>
          <a:p>
            <a:pPr marL="180000" indent="-180000">
              <a:buFont typeface="Arial" panose="020B0604020202020204" pitchFamily="34" charset="0"/>
              <a:buChar char="•"/>
            </a:pPr>
            <a:r>
              <a:rPr lang="it-IT" sz="1900" b="1" dirty="0">
                <a:solidFill>
                  <a:srgbClr val="6C6A39"/>
                </a:solidFill>
              </a:rPr>
              <a:t>Può distorcere la misura della redditività</a:t>
            </a:r>
          </a:p>
          <a:p>
            <a:pPr marL="180000" indent="-180000">
              <a:buFont typeface="Arial" panose="020B0604020202020204" pitchFamily="34" charset="0"/>
              <a:buChar char="•"/>
            </a:pPr>
            <a:r>
              <a:rPr lang="it-IT" sz="1900" b="1" dirty="0">
                <a:solidFill>
                  <a:srgbClr val="6C6A39"/>
                </a:solidFill>
              </a:rPr>
              <a:t>Appropriato solo per le imprese basate sulla liquidità </a:t>
            </a:r>
          </a:p>
          <a:p>
            <a:pPr marL="180000" indent="-180000">
              <a:buFont typeface="Arial" panose="020B0604020202020204" pitchFamily="34" charset="0"/>
              <a:buChar char="•"/>
            </a:pPr>
            <a:endParaRPr lang="en-IE" sz="1900" dirty="0">
              <a:solidFill>
                <a:srgbClr val="6C6A39"/>
              </a:solidFill>
            </a:endParaRPr>
          </a:p>
        </p:txBody>
      </p:sp>
      <p:sp>
        <p:nvSpPr>
          <p:cNvPr id="12" name="TextBox 11">
            <a:extLst>
              <a:ext uri="{FF2B5EF4-FFF2-40B4-BE49-F238E27FC236}">
                <a16:creationId xmlns:a16="http://schemas.microsoft.com/office/drawing/2014/main" id="{E0D9D4BA-C422-DF19-EBE8-5EF4485588E8}"/>
              </a:ext>
            </a:extLst>
          </p:cNvPr>
          <p:cNvSpPr txBox="1"/>
          <p:nvPr/>
        </p:nvSpPr>
        <p:spPr>
          <a:xfrm>
            <a:off x="6481313" y="1862914"/>
            <a:ext cx="3542582" cy="1261884"/>
          </a:xfrm>
          <a:prstGeom prst="rect">
            <a:avLst/>
          </a:prstGeom>
          <a:solidFill>
            <a:schemeClr val="accent4">
              <a:lumMod val="60000"/>
              <a:lumOff val="40000"/>
            </a:schemeClr>
          </a:solidFill>
        </p:spPr>
        <p:txBody>
          <a:bodyPr wrap="square" rtlCol="0">
            <a:spAutoFit/>
          </a:bodyPr>
          <a:lstStyle/>
          <a:p>
            <a:pPr algn="ctr"/>
            <a:r>
              <a:rPr lang="it-IT" sz="1900" b="1" u="sng" dirty="0">
                <a:solidFill>
                  <a:srgbClr val="AE523C"/>
                </a:solidFill>
              </a:rPr>
              <a:t>Vantaggi</a:t>
            </a:r>
          </a:p>
          <a:p>
            <a:r>
              <a:rPr lang="it-IT" sz="1900" b="1" dirty="0">
                <a:solidFill>
                  <a:srgbClr val="AE523C"/>
                </a:solidFill>
              </a:rPr>
              <a:t>Illustra in modo più accurato il flusso di entrate/debiti</a:t>
            </a:r>
          </a:p>
          <a:p>
            <a:endParaRPr lang="en-IE" sz="1900" dirty="0">
              <a:solidFill>
                <a:srgbClr val="AE523C"/>
              </a:solidFill>
            </a:endParaRPr>
          </a:p>
        </p:txBody>
      </p:sp>
      <p:sp>
        <p:nvSpPr>
          <p:cNvPr id="13" name="TextBox 12">
            <a:extLst>
              <a:ext uri="{FF2B5EF4-FFF2-40B4-BE49-F238E27FC236}">
                <a16:creationId xmlns:a16="http://schemas.microsoft.com/office/drawing/2014/main" id="{933EF3D9-9C4B-D8B5-658C-0562C8E495DE}"/>
              </a:ext>
            </a:extLst>
          </p:cNvPr>
          <p:cNvSpPr txBox="1"/>
          <p:nvPr/>
        </p:nvSpPr>
        <p:spPr>
          <a:xfrm>
            <a:off x="6462622" y="3429000"/>
            <a:ext cx="3579964" cy="2723823"/>
          </a:xfrm>
          <a:prstGeom prst="rect">
            <a:avLst/>
          </a:prstGeom>
          <a:solidFill>
            <a:schemeClr val="accent4">
              <a:lumMod val="60000"/>
              <a:lumOff val="40000"/>
            </a:schemeClr>
          </a:solidFill>
        </p:spPr>
        <p:txBody>
          <a:bodyPr wrap="square" rtlCol="0">
            <a:spAutoFit/>
          </a:bodyPr>
          <a:lstStyle/>
          <a:p>
            <a:pPr algn="ctr"/>
            <a:r>
              <a:rPr lang="it-IT" sz="1900" b="1" u="sng" dirty="0">
                <a:solidFill>
                  <a:srgbClr val="AE523C"/>
                </a:solidFill>
              </a:rPr>
              <a:t>Svantaggi</a:t>
            </a:r>
          </a:p>
          <a:p>
            <a:pPr marL="342900" indent="-342900" algn="ctr">
              <a:buFont typeface="Arial" panose="020B0604020202020204" pitchFamily="34" charset="0"/>
              <a:buChar char="•"/>
            </a:pPr>
            <a:r>
              <a:rPr lang="it-IT" sz="1900" b="1" dirty="0">
                <a:solidFill>
                  <a:srgbClr val="AE523C"/>
                </a:solidFill>
              </a:rPr>
              <a:t>Ingannevole per quanto riguarda la posizione di cassa reale</a:t>
            </a:r>
          </a:p>
          <a:p>
            <a:pPr marL="342900" indent="-342900" algn="ctr">
              <a:buFont typeface="Arial" panose="020B0604020202020204" pitchFamily="34" charset="0"/>
              <a:buChar char="•"/>
            </a:pPr>
            <a:r>
              <a:rPr lang="it-IT" sz="1900" b="1" dirty="0">
                <a:solidFill>
                  <a:srgbClr val="AE523C"/>
                </a:solidFill>
              </a:rPr>
              <a:t>Maggiori obblighi contabili in quanto si tratta di un approccio più raffinato alla contabilità</a:t>
            </a:r>
          </a:p>
          <a:p>
            <a:pPr algn="ctr"/>
            <a:endParaRPr lang="en-IE" sz="1900" b="1" dirty="0">
              <a:solidFill>
                <a:srgbClr val="AE523C"/>
              </a:solidFill>
            </a:endParaRPr>
          </a:p>
        </p:txBody>
      </p:sp>
      <p:sp>
        <p:nvSpPr>
          <p:cNvPr id="16" name="Text Placeholder 3">
            <a:extLst>
              <a:ext uri="{FF2B5EF4-FFF2-40B4-BE49-F238E27FC236}">
                <a16:creationId xmlns:a16="http://schemas.microsoft.com/office/drawing/2014/main" id="{EC6DEA9C-BD00-DAC2-0157-372A73F8B74D}"/>
              </a:ext>
            </a:extLst>
          </p:cNvPr>
          <p:cNvSpPr>
            <a:spLocks noGrp="1"/>
          </p:cNvSpPr>
          <p:nvPr>
            <p:ph type="subTitle" idx="1"/>
          </p:nvPr>
        </p:nvSpPr>
        <p:spPr>
          <a:xfrm>
            <a:off x="802322" y="452415"/>
            <a:ext cx="10587355" cy="752475"/>
          </a:xfrm>
        </p:spPr>
        <p:txBody>
          <a:bodyPr anchor="ctr">
            <a:normAutofit fontScale="77500" lnSpcReduction="20000"/>
          </a:bodyPr>
          <a:lstStyle/>
          <a:p>
            <a:r>
              <a:rPr lang="it-IT" sz="3600" b="1" dirty="0">
                <a:solidFill>
                  <a:srgbClr val="AE523C"/>
                </a:solidFill>
              </a:rPr>
              <a:t>Base di cassa vs. base di competenza, vantaggi e svantaggi di ciascun approccio</a:t>
            </a:r>
          </a:p>
          <a:p>
            <a:endParaRPr lang="en-IE" sz="3600" b="1" dirty="0">
              <a:solidFill>
                <a:srgbClr val="AE523C"/>
              </a:solidFill>
            </a:endParaRPr>
          </a:p>
        </p:txBody>
      </p:sp>
    </p:spTree>
    <p:extLst>
      <p:ext uri="{BB962C8B-B14F-4D97-AF65-F5344CB8AC3E}">
        <p14:creationId xmlns:p14="http://schemas.microsoft.com/office/powerpoint/2010/main" val="1906202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1CEB51-1430-D7AC-D4BE-98750B790212}"/>
              </a:ext>
            </a:extLst>
          </p:cNvPr>
          <p:cNvSpPr>
            <a:spLocks noGrp="1"/>
          </p:cNvSpPr>
          <p:nvPr>
            <p:ph type="body" sz="quarter" idx="16"/>
          </p:nvPr>
        </p:nvSpPr>
        <p:spPr>
          <a:xfrm>
            <a:off x="92735" y="2021622"/>
            <a:ext cx="6482545" cy="4038015"/>
          </a:xfrm>
        </p:spPr>
        <p:txBody>
          <a:bodyPr/>
          <a:lstStyle/>
          <a:p>
            <a:pPr algn="l"/>
            <a:r>
              <a:rPr lang="it-IT" dirty="0"/>
              <a:t>Ecco un esempio di conto economico di base. Molte persone si lasciano sopraffare dai numeri, ma nelle diapositive che seguono vi daremo alcuni rapidi consigli e trucchi su dove guardare e perché, e vi sentirete più sicuri nel preparare e analizzare i vostri rendiconti.</a:t>
            </a:r>
          </a:p>
          <a:p>
            <a:pPr algn="l"/>
            <a:endParaRPr lang="it-IT" dirty="0"/>
          </a:p>
          <a:p>
            <a:pPr algn="l"/>
            <a:r>
              <a:rPr lang="it-IT" dirty="0"/>
              <a:t>Qui potete vedere che le VENDITE, il COSTO DEL VENDUTO e le SPESE forniscono le cifre chiave che cercate e di conseguenza vi aiutano ad analizzare l'andamento della vostra attività.</a:t>
            </a:r>
          </a:p>
          <a:p>
            <a:pPr algn="l"/>
            <a:endParaRPr lang="en-IE" dirty="0"/>
          </a:p>
        </p:txBody>
      </p:sp>
      <p:sp>
        <p:nvSpPr>
          <p:cNvPr id="4" name="Text Placeholder 3">
            <a:extLst>
              <a:ext uri="{FF2B5EF4-FFF2-40B4-BE49-F238E27FC236}">
                <a16:creationId xmlns:a16="http://schemas.microsoft.com/office/drawing/2014/main" id="{1EA97727-A390-E92C-4A98-DE4DD009C1B4}"/>
              </a:ext>
            </a:extLst>
          </p:cNvPr>
          <p:cNvSpPr>
            <a:spLocks noGrp="1"/>
          </p:cNvSpPr>
          <p:nvPr>
            <p:ph type="body" sz="quarter" idx="18"/>
          </p:nvPr>
        </p:nvSpPr>
        <p:spPr/>
        <p:txBody>
          <a:bodyPr anchor="ctr"/>
          <a:lstStyle/>
          <a:p>
            <a:r>
              <a:rPr lang="it-IT" dirty="0"/>
              <a:t>Analisi di un rendiconto finanziario </a:t>
            </a:r>
            <a:r>
              <a:rPr lang="en-IE" dirty="0"/>
              <a:t>…</a:t>
            </a:r>
          </a:p>
        </p:txBody>
      </p:sp>
      <p:pic>
        <p:nvPicPr>
          <p:cNvPr id="7" name="Picture Placeholder 6" descr="Table&#10;&#10;Description automatically generated with medium confidence">
            <a:extLst>
              <a:ext uri="{FF2B5EF4-FFF2-40B4-BE49-F238E27FC236}">
                <a16:creationId xmlns:a16="http://schemas.microsoft.com/office/drawing/2014/main" id="{31466179-D6E3-7FFE-7CA8-9238C28F122E}"/>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Lst>
          </a:blip>
          <a:srcRect r="18210"/>
          <a:stretch/>
        </p:blipFill>
        <p:spPr>
          <a:xfrm>
            <a:off x="6686550" y="-9693"/>
            <a:ext cx="5505450" cy="7070803"/>
          </a:xfrm>
        </p:spPr>
      </p:pic>
      <p:sp>
        <p:nvSpPr>
          <p:cNvPr id="2" name="TextBox 1">
            <a:extLst>
              <a:ext uri="{FF2B5EF4-FFF2-40B4-BE49-F238E27FC236}">
                <a16:creationId xmlns:a16="http://schemas.microsoft.com/office/drawing/2014/main" id="{C952A2CE-2C05-78E5-4188-320DE29F606A}"/>
              </a:ext>
            </a:extLst>
          </p:cNvPr>
          <p:cNvSpPr txBox="1"/>
          <p:nvPr/>
        </p:nvSpPr>
        <p:spPr>
          <a:xfrm>
            <a:off x="6929610" y="6150114"/>
            <a:ext cx="5140470" cy="1015663"/>
          </a:xfrm>
          <a:prstGeom prst="rect">
            <a:avLst/>
          </a:prstGeom>
          <a:noFill/>
        </p:spPr>
        <p:txBody>
          <a:bodyPr wrap="square" rtlCol="0">
            <a:spAutoFit/>
          </a:bodyPr>
          <a:lstStyle/>
          <a:p>
            <a:pPr algn="ctr"/>
            <a:r>
              <a:rPr lang="it-IT" sz="2000" b="1" dirty="0">
                <a:solidFill>
                  <a:schemeClr val="bg1"/>
                </a:solidFill>
                <a:highlight>
                  <a:srgbClr val="A23B23"/>
                </a:highlight>
              </a:rPr>
              <a:t>Prendendo spunto da questi dati, nelle diapositive seguenti verranno analizzati</a:t>
            </a:r>
          </a:p>
          <a:p>
            <a:pPr algn="ctr"/>
            <a:endParaRPr lang="en-IE" sz="2000" b="1" dirty="0">
              <a:solidFill>
                <a:schemeClr val="bg1"/>
              </a:solidFill>
              <a:highlight>
                <a:srgbClr val="A23B23"/>
              </a:highlight>
            </a:endParaRPr>
          </a:p>
        </p:txBody>
      </p:sp>
    </p:spTree>
    <p:extLst>
      <p:ext uri="{BB962C8B-B14F-4D97-AF65-F5344CB8AC3E}">
        <p14:creationId xmlns:p14="http://schemas.microsoft.com/office/powerpoint/2010/main" val="3017642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EFC9F4-245C-F714-D3E7-450E96FC61B5}"/>
              </a:ext>
            </a:extLst>
          </p:cNvPr>
          <p:cNvSpPr>
            <a:spLocks noGrp="1"/>
          </p:cNvSpPr>
          <p:nvPr>
            <p:ph type="body" sz="quarter" idx="16"/>
          </p:nvPr>
        </p:nvSpPr>
        <p:spPr>
          <a:xfrm>
            <a:off x="327594" y="2090202"/>
            <a:ext cx="6721486" cy="4038015"/>
          </a:xfrm>
        </p:spPr>
        <p:txBody>
          <a:bodyPr/>
          <a:lstStyle/>
          <a:p>
            <a:pPr algn="l"/>
            <a:r>
              <a:rPr lang="it-IT" dirty="0"/>
              <a:t>Può sembrare ovvio, ma prima di tutto è necessario rivedere le vendite. L'aumento delle vendite è generalmente il modo migliore per migliorare la redditività</a:t>
            </a:r>
            <a:r>
              <a:rPr lang="it-IT" b="1" dirty="0"/>
              <a:t>. Se notate che un mese è stato particolarmente positivo, analizzate il perché, in modo da poter replicare quanto fatto in futuro.</a:t>
            </a:r>
          </a:p>
          <a:p>
            <a:pPr algn="l"/>
            <a:r>
              <a:rPr lang="it-IT" dirty="0"/>
              <a:t>Nel nostro esempio, vediamo che </a:t>
            </a:r>
          </a:p>
          <a:p>
            <a:pPr algn="l"/>
            <a:r>
              <a:rPr lang="it-IT" dirty="0"/>
              <a:t>giugno è stato il mese migliore in termini di vendite, profitto lordo, utile netto e margine di profitto. </a:t>
            </a:r>
          </a:p>
          <a:p>
            <a:pPr algn="l"/>
            <a:r>
              <a:rPr lang="it-IT" dirty="0"/>
              <a:t>Dopo aver esaminato gli altri numeri, ci rendiamo conto che ciò potrebbe essere dovuto alla stagionalità e/o all'aumento del marketing.</a:t>
            </a:r>
          </a:p>
          <a:p>
            <a:pPr algn="l"/>
            <a:endParaRPr lang="en-IE" dirty="0"/>
          </a:p>
        </p:txBody>
      </p:sp>
      <p:sp>
        <p:nvSpPr>
          <p:cNvPr id="4" name="Text Placeholder 3">
            <a:extLst>
              <a:ext uri="{FF2B5EF4-FFF2-40B4-BE49-F238E27FC236}">
                <a16:creationId xmlns:a16="http://schemas.microsoft.com/office/drawing/2014/main" id="{0C4C2498-BBCF-C4B2-1864-11C65FCA527C}"/>
              </a:ext>
            </a:extLst>
          </p:cNvPr>
          <p:cNvSpPr>
            <a:spLocks noGrp="1"/>
          </p:cNvSpPr>
          <p:nvPr>
            <p:ph type="body" sz="quarter" idx="18"/>
          </p:nvPr>
        </p:nvSpPr>
        <p:spPr/>
        <p:txBody>
          <a:bodyPr anchor="ctr"/>
          <a:lstStyle/>
          <a:p>
            <a:pPr marL="742950" indent="-742950" algn="l">
              <a:buFont typeface="+mj-lt"/>
              <a:buAutoNum type="arabicPeriod"/>
            </a:pPr>
            <a:r>
              <a:rPr lang="en-IE" dirty="0" err="1"/>
              <a:t>Ricavi</a:t>
            </a:r>
            <a:r>
              <a:rPr lang="en-IE" dirty="0"/>
              <a:t> </a:t>
            </a:r>
            <a:r>
              <a:rPr lang="en-IE" dirty="0" err="1"/>
              <a:t>delle</a:t>
            </a:r>
            <a:r>
              <a:rPr lang="en-IE" dirty="0"/>
              <a:t> </a:t>
            </a:r>
            <a:r>
              <a:rPr lang="en-IE" dirty="0" err="1"/>
              <a:t>vendite</a:t>
            </a:r>
            <a:endParaRPr lang="en-IE" dirty="0"/>
          </a:p>
        </p:txBody>
      </p:sp>
      <p:pic>
        <p:nvPicPr>
          <p:cNvPr id="10" name="Picture Placeholder 9" descr="Fresh lemon sliced in a table">
            <a:extLst>
              <a:ext uri="{FF2B5EF4-FFF2-40B4-BE49-F238E27FC236}">
                <a16:creationId xmlns:a16="http://schemas.microsoft.com/office/drawing/2014/main" id="{13CE35E9-89E3-3079-3547-6AD98808A86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Tree>
    <p:extLst>
      <p:ext uri="{BB962C8B-B14F-4D97-AF65-F5344CB8AC3E}">
        <p14:creationId xmlns:p14="http://schemas.microsoft.com/office/powerpoint/2010/main" val="35073662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poon with fruit jam placed on top of open mason jar">
            <a:extLst>
              <a:ext uri="{FF2B5EF4-FFF2-40B4-BE49-F238E27FC236}">
                <a16:creationId xmlns:a16="http://schemas.microsoft.com/office/drawing/2014/main" id="{6A9CD947-339C-E96A-8A01-CE80E3B03777}"/>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1692D620-7251-161A-329B-12FF16B13162}"/>
              </a:ext>
            </a:extLst>
          </p:cNvPr>
          <p:cNvSpPr>
            <a:spLocks noGrp="1"/>
          </p:cNvSpPr>
          <p:nvPr>
            <p:ph type="body" sz="quarter" idx="16"/>
          </p:nvPr>
        </p:nvSpPr>
        <p:spPr>
          <a:xfrm>
            <a:off x="321335" y="1713012"/>
            <a:ext cx="6482545" cy="4038015"/>
          </a:xfrm>
        </p:spPr>
        <p:txBody>
          <a:bodyPr/>
          <a:lstStyle/>
          <a:p>
            <a:pPr algn="l"/>
            <a:r>
              <a:rPr lang="it-IT" dirty="0"/>
              <a:t>Un altro fattore legato alle vendite che dovreste analizzare sono le vostre </a:t>
            </a:r>
            <a:r>
              <a:rPr lang="it-IT" b="1" dirty="0"/>
              <a:t>fonti di reddito</a:t>
            </a:r>
            <a:r>
              <a:rPr lang="it-IT" dirty="0"/>
              <a:t>.</a:t>
            </a:r>
          </a:p>
          <a:p>
            <a:pPr algn="l"/>
            <a:r>
              <a:rPr lang="it-IT" dirty="0"/>
              <a:t>Chiedetevi se tutte le vostre fonti di reddito hanno un senso commerciale, cioè sono redditizie per la vostra attività? </a:t>
            </a:r>
          </a:p>
          <a:p>
            <a:pPr algn="l"/>
            <a:r>
              <a:rPr lang="it-IT" dirty="0"/>
              <a:t>Ci sono attività che richiedono troppo tempo e con margini di guadagno molto bassi? Nel nostro esempio, le nostre fonti di reddito comprendono la vendita di limonata e marmellata.</a:t>
            </a:r>
          </a:p>
          <a:p>
            <a:pPr algn="l"/>
            <a:r>
              <a:rPr lang="it-IT" dirty="0"/>
              <a:t> Il costo degli ingredienti e dei barattoli per la marmellata evidenzia che dovremmo eliminarla come fonte di vendita o modificare la ricetta per renderla più redditizia.</a:t>
            </a:r>
          </a:p>
          <a:p>
            <a:pPr algn="l"/>
            <a:endParaRPr lang="en-IE" dirty="0"/>
          </a:p>
        </p:txBody>
      </p:sp>
      <p:sp>
        <p:nvSpPr>
          <p:cNvPr id="4" name="Text Placeholder 3">
            <a:extLst>
              <a:ext uri="{FF2B5EF4-FFF2-40B4-BE49-F238E27FC236}">
                <a16:creationId xmlns:a16="http://schemas.microsoft.com/office/drawing/2014/main" id="{AB6DC5B7-B44A-7207-6E90-96EF7FCD34C3}"/>
              </a:ext>
            </a:extLst>
          </p:cNvPr>
          <p:cNvSpPr>
            <a:spLocks noGrp="1"/>
          </p:cNvSpPr>
          <p:nvPr>
            <p:ph type="body" sz="quarter" idx="18"/>
          </p:nvPr>
        </p:nvSpPr>
        <p:spPr/>
        <p:txBody>
          <a:bodyPr anchor="ctr"/>
          <a:lstStyle/>
          <a:p>
            <a:pPr algn="l"/>
            <a:r>
              <a:rPr lang="en-US" dirty="0"/>
              <a:t>2. </a:t>
            </a:r>
            <a:r>
              <a:rPr lang="it-IT" dirty="0"/>
              <a:t>Fonti di reddito o vendite</a:t>
            </a:r>
            <a:endParaRPr lang="en-IE" dirty="0"/>
          </a:p>
        </p:txBody>
      </p:sp>
    </p:spTree>
    <p:extLst>
      <p:ext uri="{BB962C8B-B14F-4D97-AF65-F5344CB8AC3E}">
        <p14:creationId xmlns:p14="http://schemas.microsoft.com/office/powerpoint/2010/main" val="2508884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standing in a field">
            <a:extLst>
              <a:ext uri="{FF2B5EF4-FFF2-40B4-BE49-F238E27FC236}">
                <a16:creationId xmlns:a16="http://schemas.microsoft.com/office/drawing/2014/main" id="{BF7EB1A2-F7AE-DC02-EC29-491235EA0A3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7C4948D-97AB-4B05-4BC8-BF58E48F6235}"/>
              </a:ext>
            </a:extLst>
          </p:cNvPr>
          <p:cNvSpPr>
            <a:spLocks noGrp="1"/>
          </p:cNvSpPr>
          <p:nvPr>
            <p:ph type="body" sz="quarter" idx="16"/>
          </p:nvPr>
        </p:nvSpPr>
        <p:spPr>
          <a:xfrm>
            <a:off x="241856" y="1816328"/>
            <a:ext cx="6892961" cy="4038015"/>
          </a:xfrm>
        </p:spPr>
        <p:txBody>
          <a:bodyPr/>
          <a:lstStyle/>
          <a:p>
            <a:pPr algn="l"/>
            <a:r>
              <a:rPr lang="it-IT" dirty="0"/>
              <a:t>La stagionalità significa che le cose cambiano in base alla stagione. Può essere osservata in molti settori di un'azienda, tra cui, ma non solo, le vendite e le spese.</a:t>
            </a:r>
          </a:p>
          <a:p>
            <a:pPr algn="l"/>
            <a:r>
              <a:rPr lang="it-IT" dirty="0"/>
              <a:t>Nel nostro esempio, vediamo la stagionalità nelle vendite. Con l'avvicinarsi dei mesi estivi e l'aumento delle temperature, anche le vendite aumentano. Il nostro esempio non mostra la stagionalità nelle spese, ma se lo fosse, mostrerebbe un aumento dei prezzi dei limoni a causa dell'aumento della domanda e della minore produzione nei mesi estivi, seguito da una diminuzione dei costi dei limoni nei trimestri autunnali e invernali a causa dell'aumento della produzione di limoni e della minore domanda.  </a:t>
            </a:r>
            <a:r>
              <a:rPr lang="it-IT" b="1" dirty="0"/>
              <a:t>Tracciate con attenzione la vostra stagionalità. </a:t>
            </a:r>
          </a:p>
          <a:p>
            <a:pPr algn="l"/>
            <a:endParaRPr lang="en-IE" b="1" dirty="0"/>
          </a:p>
        </p:txBody>
      </p:sp>
      <p:sp>
        <p:nvSpPr>
          <p:cNvPr id="4" name="Text Placeholder 3">
            <a:extLst>
              <a:ext uri="{FF2B5EF4-FFF2-40B4-BE49-F238E27FC236}">
                <a16:creationId xmlns:a16="http://schemas.microsoft.com/office/drawing/2014/main" id="{E647ACF6-98E4-651C-0F80-2F128A4FBEFA}"/>
              </a:ext>
            </a:extLst>
          </p:cNvPr>
          <p:cNvSpPr>
            <a:spLocks noGrp="1"/>
          </p:cNvSpPr>
          <p:nvPr>
            <p:ph type="body" sz="quarter" idx="18"/>
          </p:nvPr>
        </p:nvSpPr>
        <p:spPr/>
        <p:txBody>
          <a:bodyPr anchor="ctr"/>
          <a:lstStyle/>
          <a:p>
            <a:pPr algn="l"/>
            <a:r>
              <a:rPr lang="en-IE" dirty="0"/>
              <a:t>3. </a:t>
            </a:r>
            <a:r>
              <a:rPr lang="en-IE" dirty="0" err="1"/>
              <a:t>Stagionalità</a:t>
            </a:r>
            <a:endParaRPr lang="en-IE" dirty="0"/>
          </a:p>
        </p:txBody>
      </p:sp>
    </p:spTree>
    <p:extLst>
      <p:ext uri="{BB962C8B-B14F-4D97-AF65-F5344CB8AC3E}">
        <p14:creationId xmlns:p14="http://schemas.microsoft.com/office/powerpoint/2010/main" val="3979420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ardboard boxes">
            <a:extLst>
              <a:ext uri="{FF2B5EF4-FFF2-40B4-BE49-F238E27FC236}">
                <a16:creationId xmlns:a16="http://schemas.microsoft.com/office/drawing/2014/main" id="{8306DD58-3513-F127-BD46-5109521B0306}"/>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15CA20AB-1128-73B7-2704-57714543C905}"/>
              </a:ext>
            </a:extLst>
          </p:cNvPr>
          <p:cNvSpPr>
            <a:spLocks noGrp="1"/>
          </p:cNvSpPr>
          <p:nvPr>
            <p:ph type="body" sz="quarter" idx="16"/>
          </p:nvPr>
        </p:nvSpPr>
        <p:spPr>
          <a:xfrm>
            <a:off x="189571" y="1722947"/>
            <a:ext cx="6997531" cy="4038015"/>
          </a:xfrm>
        </p:spPr>
        <p:txBody>
          <a:bodyPr/>
          <a:lstStyle/>
          <a:p>
            <a:pPr algn="l"/>
            <a:r>
              <a:rPr lang="it-IT" dirty="0"/>
              <a:t>Successivamente, è necessario esaminare il costo dei prodotti venduti. È logico che il costo del venduto aumenti all'aumentare del fatturato, poiché queste spese sono direttamente collegate al prodotto. Il contrario dovrebbe essere un segnale di allarme.</a:t>
            </a:r>
          </a:p>
          <a:p>
            <a:pPr algn="l"/>
            <a:r>
              <a:rPr lang="it-IT" dirty="0"/>
              <a:t>Inoltre, quando esaminate il costo del venduto, potete porvi domande come: "C'è un modo per ridurre questi costi?". Trovare il modo di ridurre i costi di vendita aumenterà il margine di profitto.</a:t>
            </a:r>
          </a:p>
          <a:p>
            <a:pPr algn="l"/>
            <a:r>
              <a:rPr lang="it-IT" dirty="0"/>
              <a:t>Nel nostro esempio, il piccolo agricoltore potrebbe prendere in considerazione l'acquisto di articoli che non vanno a male (vasetti, tazze e zucchero) all'ingrosso per ridurre i costi durante l'anno e aumentare il margine di profitto annuale.</a:t>
            </a:r>
          </a:p>
          <a:p>
            <a:pPr algn="l"/>
            <a:endParaRPr lang="en-IE" dirty="0"/>
          </a:p>
        </p:txBody>
      </p:sp>
      <p:sp>
        <p:nvSpPr>
          <p:cNvPr id="4" name="Text Placeholder 3">
            <a:extLst>
              <a:ext uri="{FF2B5EF4-FFF2-40B4-BE49-F238E27FC236}">
                <a16:creationId xmlns:a16="http://schemas.microsoft.com/office/drawing/2014/main" id="{B429500C-0A09-15B9-1934-965B9306B5B4}"/>
              </a:ext>
            </a:extLst>
          </p:cNvPr>
          <p:cNvSpPr>
            <a:spLocks noGrp="1"/>
          </p:cNvSpPr>
          <p:nvPr>
            <p:ph type="body" sz="quarter" idx="18"/>
          </p:nvPr>
        </p:nvSpPr>
        <p:spPr/>
        <p:txBody>
          <a:bodyPr anchor="ctr"/>
          <a:lstStyle/>
          <a:p>
            <a:pPr algn="l"/>
            <a:r>
              <a:rPr lang="en-US" dirty="0"/>
              <a:t>4. </a:t>
            </a:r>
            <a:r>
              <a:rPr lang="en-US" dirty="0" err="1"/>
              <a:t>Costo</a:t>
            </a:r>
            <a:r>
              <a:rPr lang="en-US" dirty="0"/>
              <a:t> </a:t>
            </a:r>
            <a:r>
              <a:rPr lang="en-US" dirty="0" err="1"/>
              <a:t>delle</a:t>
            </a:r>
            <a:r>
              <a:rPr lang="en-US" dirty="0"/>
              <a:t> </a:t>
            </a:r>
            <a:r>
              <a:rPr lang="en-US" dirty="0" err="1"/>
              <a:t>vendite</a:t>
            </a:r>
            <a:endParaRPr lang="en-IE" dirty="0"/>
          </a:p>
        </p:txBody>
      </p:sp>
    </p:spTree>
    <p:extLst>
      <p:ext uri="{BB962C8B-B14F-4D97-AF65-F5344CB8AC3E}">
        <p14:creationId xmlns:p14="http://schemas.microsoft.com/office/powerpoint/2010/main" val="3904269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CD10BD-A294-7F97-3ABF-E6D2B073E935}"/>
              </a:ext>
            </a:extLst>
          </p:cNvPr>
          <p:cNvSpPr>
            <a:spLocks noGrp="1"/>
          </p:cNvSpPr>
          <p:nvPr>
            <p:ph type="body" sz="quarter" idx="16"/>
          </p:nvPr>
        </p:nvSpPr>
        <p:spPr>
          <a:xfrm>
            <a:off x="447064" y="1877561"/>
            <a:ext cx="6892961" cy="4038015"/>
          </a:xfrm>
        </p:spPr>
        <p:txBody>
          <a:bodyPr/>
          <a:lstStyle/>
          <a:p>
            <a:pPr algn="l"/>
            <a:r>
              <a:rPr lang="it-IT" b="1" dirty="0"/>
              <a:t>L'utile netto è il vostro profitto ed è una delle cifre più importanti se volete avere successo ed essere sostenibili nel tempo. </a:t>
            </a:r>
            <a:r>
              <a:rPr lang="it-IT" dirty="0"/>
              <a:t>Il profitto deve essere positivo, tranne nei casi in cui è accettabile registrare una perdita, come quando si effettua un investimento strategico in un periodo per ridurre i costi o aumentare le vendite in un periodo successivo.</a:t>
            </a:r>
          </a:p>
          <a:p>
            <a:pPr algn="l"/>
            <a:r>
              <a:rPr lang="it-IT" dirty="0"/>
              <a:t>Ad esempio, nel nostro esempio, il titolare dell'azienda avrebbe potuto acquistare barattoli, zucchero e tazze all'ingrosso per l'intero anno ad aprile. In questo caso, l'azienda sarebbe stata in perdita per quel mese, ma la spesa sarebbe stata recuperata con risparmi e margini più elevati nel resto dell'anno.</a:t>
            </a:r>
          </a:p>
          <a:p>
            <a:pPr algn="l"/>
            <a:endParaRPr lang="en-IE" dirty="0"/>
          </a:p>
        </p:txBody>
      </p:sp>
      <p:sp>
        <p:nvSpPr>
          <p:cNvPr id="4" name="Text Placeholder 3">
            <a:extLst>
              <a:ext uri="{FF2B5EF4-FFF2-40B4-BE49-F238E27FC236}">
                <a16:creationId xmlns:a16="http://schemas.microsoft.com/office/drawing/2014/main" id="{BF3B9934-4315-9DCD-4456-F1D92F20B843}"/>
              </a:ext>
            </a:extLst>
          </p:cNvPr>
          <p:cNvSpPr>
            <a:spLocks noGrp="1"/>
          </p:cNvSpPr>
          <p:nvPr>
            <p:ph type="body" sz="quarter" idx="18"/>
          </p:nvPr>
        </p:nvSpPr>
        <p:spPr/>
        <p:txBody>
          <a:bodyPr anchor="ctr"/>
          <a:lstStyle/>
          <a:p>
            <a:pPr algn="l"/>
            <a:r>
              <a:rPr lang="en-IE" dirty="0"/>
              <a:t>5. </a:t>
            </a:r>
            <a:r>
              <a:rPr lang="en-IE" dirty="0" err="1"/>
              <a:t>L’utile</a:t>
            </a:r>
            <a:r>
              <a:rPr lang="en-IE" dirty="0"/>
              <a:t> </a:t>
            </a:r>
            <a:r>
              <a:rPr lang="en-IE" dirty="0" err="1"/>
              <a:t>netto</a:t>
            </a:r>
            <a:endParaRPr lang="en-IE" dirty="0"/>
          </a:p>
        </p:txBody>
      </p:sp>
      <p:pic>
        <p:nvPicPr>
          <p:cNvPr id="10" name="Picture Placeholder 9" descr="Stones balancing on a wood">
            <a:extLst>
              <a:ext uri="{FF2B5EF4-FFF2-40B4-BE49-F238E27FC236}">
                <a16:creationId xmlns:a16="http://schemas.microsoft.com/office/drawing/2014/main" id="{9EC9FCD6-D371-8B1C-A41D-89BB4D8A9DA9}"/>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Tree>
    <p:extLst>
      <p:ext uri="{BB962C8B-B14F-4D97-AF65-F5344CB8AC3E}">
        <p14:creationId xmlns:p14="http://schemas.microsoft.com/office/powerpoint/2010/main" val="1325607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17C08DE-1881-EE10-8E05-1477B450E899}"/>
              </a:ext>
            </a:extLst>
          </p:cNvPr>
          <p:cNvSpPr>
            <a:spLocks noGrp="1"/>
          </p:cNvSpPr>
          <p:nvPr>
            <p:ph type="body" sz="quarter" idx="16"/>
          </p:nvPr>
        </p:nvSpPr>
        <p:spPr>
          <a:xfrm>
            <a:off x="0" y="1842638"/>
            <a:ext cx="12192000" cy="4038600"/>
          </a:xfrm>
        </p:spPr>
        <p:txBody>
          <a:bodyPr/>
          <a:lstStyle/>
          <a:p>
            <a:pPr algn="l"/>
            <a:r>
              <a:rPr lang="it-IT" dirty="0"/>
              <a:t>L'utile netto è semplicemente il risultato finale, ma è importante fare un rapido calcolo per determinare il </a:t>
            </a:r>
            <a:r>
              <a:rPr lang="it-IT" b="1" dirty="0"/>
              <a:t>margine di profitto</a:t>
            </a:r>
            <a:r>
              <a:rPr lang="it-IT" dirty="0"/>
              <a:t>, in modo da creare una base di riferimento che consenta un confronto tra i vari periodi.</a:t>
            </a:r>
          </a:p>
          <a:p>
            <a:pPr algn="l"/>
            <a:r>
              <a:rPr lang="it-IT" dirty="0"/>
              <a:t>Per determinare il margine di profitto, è sufficiente dividere l'utile netto per il fatturato netto e moltiplicare il risultato per 100. Può sembrare complicato, ma usiamo di nuovo il nostro esempio. </a:t>
            </a:r>
          </a:p>
          <a:p>
            <a:pPr algn="l"/>
            <a:r>
              <a:rPr lang="it-IT" b="1" dirty="0"/>
              <a:t>Prendendo 206,07 euro (profitto lordo di aprile) ÷ per 416 euro (vendite di aprile) per ottenere 0,4954 X 100 si ottiene il 49,54%.</a:t>
            </a:r>
          </a:p>
          <a:p>
            <a:pPr algn="l"/>
            <a:r>
              <a:rPr lang="it-IT" dirty="0"/>
              <a:t>Una volta calcolata la percentuale di margine di profitto per ogni periodo, è possibile utilizzare questi dati per valutare se i margini di profitto stanno aumentando (una cosa positiva), diminuendo (una cosa negativa) o se sono statici.</a:t>
            </a:r>
          </a:p>
          <a:p>
            <a:pPr algn="l"/>
            <a:r>
              <a:rPr lang="it-IT" dirty="0"/>
              <a:t>Inoltre, potete usare questi dati per confrontare il vostro margine di profitto con quello di altri piccoli agricoltori.   Ricordiamo che la collaborazione per condividere questi dati può essere molto utile per tutti.</a:t>
            </a:r>
          </a:p>
          <a:p>
            <a:pPr algn="l"/>
            <a:endParaRPr lang="en-IE" dirty="0"/>
          </a:p>
        </p:txBody>
      </p:sp>
      <p:sp>
        <p:nvSpPr>
          <p:cNvPr id="5" name="Text Placeholder 3">
            <a:extLst>
              <a:ext uri="{FF2B5EF4-FFF2-40B4-BE49-F238E27FC236}">
                <a16:creationId xmlns:a16="http://schemas.microsoft.com/office/drawing/2014/main" id="{699912BE-3114-E611-1EEB-E43A3D3F4B74}"/>
              </a:ext>
            </a:extLst>
          </p:cNvPr>
          <p:cNvSpPr>
            <a:spLocks noGrp="1"/>
          </p:cNvSpPr>
          <p:nvPr>
            <p:ph type="body" sz="quarter" idx="18"/>
          </p:nvPr>
        </p:nvSpPr>
        <p:spPr>
          <a:xfrm>
            <a:off x="447675" y="309563"/>
            <a:ext cx="11096625" cy="1211262"/>
          </a:xfrm>
        </p:spPr>
        <p:txBody>
          <a:bodyPr anchor="ctr">
            <a:normAutofit/>
          </a:bodyPr>
          <a:lstStyle/>
          <a:p>
            <a:pPr algn="l"/>
            <a:r>
              <a:rPr lang="en-US" dirty="0">
                <a:solidFill>
                  <a:srgbClr val="AE523C"/>
                </a:solidFill>
              </a:rPr>
              <a:t>6. </a:t>
            </a:r>
            <a:r>
              <a:rPr lang="en-US" dirty="0" err="1">
                <a:solidFill>
                  <a:srgbClr val="AE523C"/>
                </a:solidFill>
              </a:rPr>
              <a:t>Margine</a:t>
            </a:r>
            <a:r>
              <a:rPr lang="en-US" dirty="0">
                <a:solidFill>
                  <a:srgbClr val="AE523C"/>
                </a:solidFill>
              </a:rPr>
              <a:t> di </a:t>
            </a:r>
            <a:r>
              <a:rPr lang="en-US" dirty="0" err="1">
                <a:solidFill>
                  <a:srgbClr val="AE523C"/>
                </a:solidFill>
              </a:rPr>
              <a:t>profitto</a:t>
            </a:r>
            <a:endParaRPr lang="en-IE" dirty="0">
              <a:solidFill>
                <a:srgbClr val="AE523C"/>
              </a:solidFill>
            </a:endParaRPr>
          </a:p>
        </p:txBody>
      </p:sp>
      <p:grpSp>
        <p:nvGrpSpPr>
          <p:cNvPr id="6" name="Graphic 250">
            <a:extLst>
              <a:ext uri="{FF2B5EF4-FFF2-40B4-BE49-F238E27FC236}">
                <a16:creationId xmlns:a16="http://schemas.microsoft.com/office/drawing/2014/main" id="{17672ACF-5486-FF14-5168-AC4FFE7E79CD}"/>
              </a:ext>
            </a:extLst>
          </p:cNvPr>
          <p:cNvGrpSpPr/>
          <p:nvPr/>
        </p:nvGrpSpPr>
        <p:grpSpPr>
          <a:xfrm>
            <a:off x="9985275" y="309563"/>
            <a:ext cx="1280823" cy="1079071"/>
            <a:chOff x="6283970" y="3216418"/>
            <a:chExt cx="254179" cy="253306"/>
          </a:xfrm>
          <a:solidFill>
            <a:srgbClr val="AE523C"/>
          </a:solidFill>
        </p:grpSpPr>
        <p:sp>
          <p:nvSpPr>
            <p:cNvPr id="7" name="Freeform 265">
              <a:extLst>
                <a:ext uri="{FF2B5EF4-FFF2-40B4-BE49-F238E27FC236}">
                  <a16:creationId xmlns:a16="http://schemas.microsoft.com/office/drawing/2014/main" id="{F903F0E1-6CFD-6320-BA83-1298CD11E1B7}"/>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8" name="Freeform 266">
              <a:extLst>
                <a:ext uri="{FF2B5EF4-FFF2-40B4-BE49-F238E27FC236}">
                  <a16:creationId xmlns:a16="http://schemas.microsoft.com/office/drawing/2014/main" id="{9266D72D-C4AC-636E-6BB6-EBF9F5732FDE}"/>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9" name="Freeform 267">
              <a:extLst>
                <a:ext uri="{FF2B5EF4-FFF2-40B4-BE49-F238E27FC236}">
                  <a16:creationId xmlns:a16="http://schemas.microsoft.com/office/drawing/2014/main" id="{9D32122E-CA6B-0B98-E744-66B98E95ED58}"/>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0" name="Freeform 268">
              <a:extLst>
                <a:ext uri="{FF2B5EF4-FFF2-40B4-BE49-F238E27FC236}">
                  <a16:creationId xmlns:a16="http://schemas.microsoft.com/office/drawing/2014/main" id="{26757682-C411-26BB-AC74-35DB7151E04C}"/>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1" name="Freeform 269">
              <a:extLst>
                <a:ext uri="{FF2B5EF4-FFF2-40B4-BE49-F238E27FC236}">
                  <a16:creationId xmlns:a16="http://schemas.microsoft.com/office/drawing/2014/main" id="{AF598D3D-2A63-445D-82DE-4E85B2E7C80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2" name="Freeform 270">
              <a:extLst>
                <a:ext uri="{FF2B5EF4-FFF2-40B4-BE49-F238E27FC236}">
                  <a16:creationId xmlns:a16="http://schemas.microsoft.com/office/drawing/2014/main" id="{926DAD9B-E689-CEB5-3D2C-DAB9B2C0B5D2}"/>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3" name="Freeform 271">
              <a:extLst>
                <a:ext uri="{FF2B5EF4-FFF2-40B4-BE49-F238E27FC236}">
                  <a16:creationId xmlns:a16="http://schemas.microsoft.com/office/drawing/2014/main" id="{E50C4800-45B5-FF2E-31BC-89080ADE79D3}"/>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72">
              <a:extLst>
                <a:ext uri="{FF2B5EF4-FFF2-40B4-BE49-F238E27FC236}">
                  <a16:creationId xmlns:a16="http://schemas.microsoft.com/office/drawing/2014/main" id="{64F6D98B-67B9-D410-EEA2-0F4371A24D78}"/>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3">
              <a:extLst>
                <a:ext uri="{FF2B5EF4-FFF2-40B4-BE49-F238E27FC236}">
                  <a16:creationId xmlns:a16="http://schemas.microsoft.com/office/drawing/2014/main" id="{EDC55200-AAA5-4B97-6643-7FF137FA3860}"/>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spTree>
    <p:extLst>
      <p:ext uri="{BB962C8B-B14F-4D97-AF65-F5344CB8AC3E}">
        <p14:creationId xmlns:p14="http://schemas.microsoft.com/office/powerpoint/2010/main" val="3894319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3"/>
            <a:ext cx="3791493" cy="3191553"/>
          </a:xfrm>
        </p:spPr>
        <p:txBody>
          <a:bodyPr/>
          <a:lstStyle/>
          <a:p>
            <a:r>
              <a:rPr lang="it-IT" dirty="0"/>
              <a:t>I bilanci e il loro utilizzo </a:t>
            </a:r>
          </a:p>
          <a:p>
            <a:endParaRPr lang="en-IE" dirty="0"/>
          </a:p>
          <a:p>
            <a:endParaRPr lang="en-RU" dirty="0"/>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IE"/>
              <a:t>03</a:t>
            </a:r>
            <a:endParaRPr lang="en-RU"/>
          </a:p>
        </p:txBody>
      </p:sp>
    </p:spTree>
    <p:extLst>
      <p:ext uri="{BB962C8B-B14F-4D97-AF65-F5344CB8AC3E}">
        <p14:creationId xmlns:p14="http://schemas.microsoft.com/office/powerpoint/2010/main" val="2208268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People in the greenhouse">
            <a:extLst>
              <a:ext uri="{FF2B5EF4-FFF2-40B4-BE49-F238E27FC236}">
                <a16:creationId xmlns:a16="http://schemas.microsoft.com/office/drawing/2014/main" id="{BEFF89C5-00B8-B32B-9184-377C64AA533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6" name="Text Placeholder 5">
            <a:extLst>
              <a:ext uri="{FF2B5EF4-FFF2-40B4-BE49-F238E27FC236}">
                <a16:creationId xmlns:a16="http://schemas.microsoft.com/office/drawing/2014/main" id="{0B32F3EC-DA59-43FA-433B-4794CFA4CAC4}"/>
              </a:ext>
            </a:extLst>
          </p:cNvPr>
          <p:cNvSpPr>
            <a:spLocks noGrp="1"/>
          </p:cNvSpPr>
          <p:nvPr>
            <p:ph type="body" sz="quarter" idx="16"/>
          </p:nvPr>
        </p:nvSpPr>
        <p:spPr>
          <a:xfrm>
            <a:off x="447066" y="2067342"/>
            <a:ext cx="6350550" cy="4038015"/>
          </a:xfrm>
        </p:spPr>
        <p:txBody>
          <a:bodyPr/>
          <a:lstStyle/>
          <a:p>
            <a:pPr algn="l"/>
            <a:r>
              <a:rPr lang="it-IT" dirty="0"/>
              <a:t>Un bilancio è </a:t>
            </a:r>
            <a:r>
              <a:rPr lang="it-IT" b="1" dirty="0"/>
              <a:t>un riepilogo di tutte le entrate, le spese e i profitti previsti per le attività della vostra piccola azienda agricola. </a:t>
            </a:r>
            <a:r>
              <a:rPr lang="it-IT" dirty="0"/>
              <a:t>La creazione di un bilancio aziendale è il primo passo per organizzare il sistema finanziario. </a:t>
            </a:r>
          </a:p>
          <a:p>
            <a:pPr algn="l"/>
            <a:r>
              <a:rPr lang="it-IT" dirty="0"/>
              <a:t>L'impegno e il tempo necessari per la creazione del bilancio possono essere inizialmente impegnativi. Tuttavia, una volta terminato, diventerà la base per la pianificazione futura. </a:t>
            </a:r>
          </a:p>
          <a:p>
            <a:pPr algn="l"/>
            <a:endParaRPr lang="en-IE" dirty="0"/>
          </a:p>
        </p:txBody>
      </p:sp>
      <p:sp>
        <p:nvSpPr>
          <p:cNvPr id="8" name="Text Placeholder 7">
            <a:extLst>
              <a:ext uri="{FF2B5EF4-FFF2-40B4-BE49-F238E27FC236}">
                <a16:creationId xmlns:a16="http://schemas.microsoft.com/office/drawing/2014/main" id="{FF6E9A9A-02FA-29AC-B6D0-6204C0C4E069}"/>
              </a:ext>
            </a:extLst>
          </p:cNvPr>
          <p:cNvSpPr>
            <a:spLocks noGrp="1"/>
          </p:cNvSpPr>
          <p:nvPr>
            <p:ph type="body" sz="quarter" idx="18"/>
          </p:nvPr>
        </p:nvSpPr>
        <p:spPr/>
        <p:txBody>
          <a:bodyPr anchor="ctr">
            <a:normAutofit fontScale="85000" lnSpcReduction="10000"/>
          </a:bodyPr>
          <a:lstStyle/>
          <a:p>
            <a:endParaRPr lang="it-IT" dirty="0"/>
          </a:p>
          <a:p>
            <a:r>
              <a:rPr lang="it-IT" dirty="0"/>
              <a:t>Bilanci delle piccole aziende agricole</a:t>
            </a:r>
          </a:p>
          <a:p>
            <a:endParaRPr lang="en-IE" dirty="0"/>
          </a:p>
        </p:txBody>
      </p:sp>
    </p:spTree>
    <p:extLst>
      <p:ext uri="{BB962C8B-B14F-4D97-AF65-F5344CB8AC3E}">
        <p14:creationId xmlns:p14="http://schemas.microsoft.com/office/powerpoint/2010/main" val="2111118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2029090" y="1775322"/>
            <a:ext cx="3791493" cy="2682378"/>
          </a:xfrm>
        </p:spPr>
        <p:txBody>
          <a:bodyPr>
            <a:normAutofit fontScale="77500" lnSpcReduction="20000"/>
          </a:bodyPr>
          <a:lstStyle/>
          <a:p>
            <a:pPr>
              <a:lnSpc>
                <a:spcPct val="120000"/>
              </a:lnSpc>
            </a:pPr>
            <a:r>
              <a:rPr lang="it-IT" dirty="0"/>
              <a:t>Le basi dell'alfabetizzazione finanziaria di un piccolo agricoltore e il budgeting dei flussi di cassa</a:t>
            </a:r>
          </a:p>
          <a:p>
            <a:pPr>
              <a:lnSpc>
                <a:spcPct val="120000"/>
              </a:lnSpc>
            </a:pPr>
            <a:endParaRPr lang="en-GB" dirty="0"/>
          </a:p>
        </p:txBody>
      </p:sp>
      <p:sp>
        <p:nvSpPr>
          <p:cNvPr id="3" name="Text Placeholder 2">
            <a:extLst>
              <a:ext uri="{FF2B5EF4-FFF2-40B4-BE49-F238E27FC236}">
                <a16:creationId xmlns:a16="http://schemas.microsoft.com/office/drawing/2014/main" id="{EDEE95F3-07C8-6241-8BEC-2AFFF8FA8FBC}"/>
              </a:ext>
            </a:extLst>
          </p:cNvPr>
          <p:cNvSpPr>
            <a:spLocks noGrp="1"/>
          </p:cNvSpPr>
          <p:nvPr>
            <p:ph type="body" sz="quarter" idx="18"/>
          </p:nvPr>
        </p:nvSpPr>
        <p:spPr/>
        <p:txBody>
          <a:bodyPr/>
          <a:lstStyle/>
          <a:p>
            <a:r>
              <a:rPr lang="en-IE"/>
              <a:t>01</a:t>
            </a:r>
            <a:endParaRPr lang="en-RU"/>
          </a:p>
        </p:txBody>
      </p:sp>
    </p:spTree>
    <p:extLst>
      <p:ext uri="{BB962C8B-B14F-4D97-AF65-F5344CB8AC3E}">
        <p14:creationId xmlns:p14="http://schemas.microsoft.com/office/powerpoint/2010/main" val="21409786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alculator on a notebook">
            <a:extLst>
              <a:ext uri="{FF2B5EF4-FFF2-40B4-BE49-F238E27FC236}">
                <a16:creationId xmlns:a16="http://schemas.microsoft.com/office/drawing/2014/main" id="{DE2042F0-6F40-785C-1B0B-CDFC4BE830FB}"/>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BC448EC1-A45E-6611-D0C7-60EFE30066D4}"/>
              </a:ext>
            </a:extLst>
          </p:cNvPr>
          <p:cNvSpPr>
            <a:spLocks noGrp="1"/>
          </p:cNvSpPr>
          <p:nvPr>
            <p:ph type="body" sz="quarter" idx="16"/>
          </p:nvPr>
        </p:nvSpPr>
        <p:spPr>
          <a:xfrm>
            <a:off x="447065" y="2067342"/>
            <a:ext cx="6678354" cy="4038015"/>
          </a:xfrm>
        </p:spPr>
        <p:txBody>
          <a:bodyPr/>
          <a:lstStyle/>
          <a:p>
            <a:pPr algn="l"/>
            <a:r>
              <a:rPr lang="it-IT" dirty="0"/>
              <a:t>Tutti vorrebbero avere una buona situazione finanziaria, ma spesso siamo riluttanti a fare il bilancio vero e proprio, che è una delle chiavi più importanti per la gestione delle finanze. Il termine bilancio è spesso associato a parole come </a:t>
            </a:r>
            <a:r>
              <a:rPr lang="it-IT" i="1" dirty="0"/>
              <a:t>seccatura</a:t>
            </a:r>
            <a:r>
              <a:rPr lang="it-IT" dirty="0"/>
              <a:t> e </a:t>
            </a:r>
            <a:r>
              <a:rPr lang="it-IT" i="1" dirty="0"/>
              <a:t>mal di testa</a:t>
            </a:r>
            <a:r>
              <a:rPr lang="it-IT" dirty="0"/>
              <a:t>, che limitano il raggiungimento della libertà finanziaria. </a:t>
            </a:r>
            <a:r>
              <a:rPr lang="it-IT" b="1" dirty="0"/>
              <a:t>Tuttavia, è proprio attraverso il budgeting che si può risparmiare denaro e si può addirittura spendere di più, poiché permette di sfruttare al meglio il proprio denaro o la propria fonte di reddito.</a:t>
            </a:r>
          </a:p>
          <a:p>
            <a:r>
              <a:rPr lang="en-US" b="1" dirty="0">
                <a:solidFill>
                  <a:srgbClr val="6C6A39"/>
                </a:solidFill>
                <a:hlinkClick r:id="rId3">
                  <a:extLst>
                    <a:ext uri="{A12FA001-AC4F-418D-AE19-62706E023703}">
                      <ahyp:hlinkClr xmlns:ahyp="http://schemas.microsoft.com/office/drawing/2018/hyperlinkcolor" val="tx"/>
                    </a:ext>
                  </a:extLst>
                </a:hlinkClick>
              </a:rPr>
              <a:t>For examples of budget templates,  click here!</a:t>
            </a:r>
            <a:endParaRPr lang="en-IE" b="1" dirty="0">
              <a:solidFill>
                <a:srgbClr val="6C6A39"/>
              </a:solidFill>
            </a:endParaRPr>
          </a:p>
        </p:txBody>
      </p:sp>
      <p:sp>
        <p:nvSpPr>
          <p:cNvPr id="5" name="Text Placeholder 7">
            <a:extLst>
              <a:ext uri="{FF2B5EF4-FFF2-40B4-BE49-F238E27FC236}">
                <a16:creationId xmlns:a16="http://schemas.microsoft.com/office/drawing/2014/main" id="{9EE2EE96-4560-51F3-94D1-378922BB3747}"/>
              </a:ext>
            </a:extLst>
          </p:cNvPr>
          <p:cNvSpPr>
            <a:spLocks noGrp="1"/>
          </p:cNvSpPr>
          <p:nvPr>
            <p:ph type="body" sz="quarter" idx="18"/>
          </p:nvPr>
        </p:nvSpPr>
        <p:spPr>
          <a:xfrm>
            <a:off x="447675" y="309563"/>
            <a:ext cx="6481763" cy="1211262"/>
          </a:xfrm>
        </p:spPr>
        <p:txBody>
          <a:bodyPr anchor="ctr"/>
          <a:lstStyle/>
          <a:p>
            <a:r>
              <a:rPr lang="en-IE" dirty="0" err="1"/>
              <a:t>Bilanci</a:t>
            </a:r>
            <a:endParaRPr lang="en-IE" dirty="0"/>
          </a:p>
        </p:txBody>
      </p:sp>
    </p:spTree>
    <p:extLst>
      <p:ext uri="{BB962C8B-B14F-4D97-AF65-F5344CB8AC3E}">
        <p14:creationId xmlns:p14="http://schemas.microsoft.com/office/powerpoint/2010/main" val="41694040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Gardening tools next to a brown fence, in grassy backyard">
            <a:extLst>
              <a:ext uri="{FF2B5EF4-FFF2-40B4-BE49-F238E27FC236}">
                <a16:creationId xmlns:a16="http://schemas.microsoft.com/office/drawing/2014/main" id="{1B5FAACF-FDD3-500F-6228-6F64D590F235}"/>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656A965B-FE02-769F-C90B-A5C0A534BAD0}"/>
              </a:ext>
            </a:extLst>
          </p:cNvPr>
          <p:cNvSpPr>
            <a:spLocks noGrp="1"/>
          </p:cNvSpPr>
          <p:nvPr>
            <p:ph type="body" sz="quarter" idx="16"/>
          </p:nvPr>
        </p:nvSpPr>
        <p:spPr>
          <a:xfrm>
            <a:off x="447065" y="1664045"/>
            <a:ext cx="6482545" cy="4038015"/>
          </a:xfrm>
        </p:spPr>
        <p:txBody>
          <a:bodyPr/>
          <a:lstStyle/>
          <a:p>
            <a:pPr algn="l"/>
            <a:r>
              <a:rPr lang="it-IT" dirty="0"/>
              <a:t>In genere, questi modelli contengono sezioni per tutte le entrate e le uscite previste. In questo modo, fungono da strumento per aiutarvi a prevedere i flussi di cassa in uscita e in entrata della vostra piccola azienda agricola. </a:t>
            </a:r>
          </a:p>
          <a:p>
            <a:pPr algn="l"/>
            <a:r>
              <a:rPr lang="it-IT" dirty="0"/>
              <a:t>I modelli sono disponibili in formato editabile, in modo da poterli modificare a piacimento. Basta scaricarlo, aprirlo, personalizzarlo, modificarlo e stamparne una copia. In questo modo il vostro lavoro sarà molto più semplice che se doveste partire da zero.</a:t>
            </a:r>
            <a:r>
              <a:rPr lang="en-US" dirty="0"/>
              <a:t>.</a:t>
            </a:r>
            <a:endParaRPr lang="en-IE" dirty="0"/>
          </a:p>
        </p:txBody>
      </p:sp>
      <p:sp>
        <p:nvSpPr>
          <p:cNvPr id="4" name="Text Placeholder 3">
            <a:extLst>
              <a:ext uri="{FF2B5EF4-FFF2-40B4-BE49-F238E27FC236}">
                <a16:creationId xmlns:a16="http://schemas.microsoft.com/office/drawing/2014/main" id="{B9EC2871-14CF-C92F-8A81-911AA8522D11}"/>
              </a:ext>
            </a:extLst>
          </p:cNvPr>
          <p:cNvSpPr>
            <a:spLocks noGrp="1"/>
          </p:cNvSpPr>
          <p:nvPr>
            <p:ph type="body" sz="quarter" idx="18"/>
          </p:nvPr>
        </p:nvSpPr>
        <p:spPr/>
        <p:txBody>
          <a:bodyPr anchor="ctr"/>
          <a:lstStyle/>
          <a:p>
            <a:r>
              <a:rPr lang="it-IT" dirty="0"/>
              <a:t>Utilizzo dei modelli di bilancio </a:t>
            </a:r>
            <a:r>
              <a:rPr lang="en-IE" dirty="0"/>
              <a:t>…</a:t>
            </a:r>
          </a:p>
        </p:txBody>
      </p:sp>
      <p:sp>
        <p:nvSpPr>
          <p:cNvPr id="6" name="TextBox 5">
            <a:extLst>
              <a:ext uri="{FF2B5EF4-FFF2-40B4-BE49-F238E27FC236}">
                <a16:creationId xmlns:a16="http://schemas.microsoft.com/office/drawing/2014/main" id="{E900BB9E-3FB8-1C77-4906-F25DEE1B8A9C}"/>
              </a:ext>
            </a:extLst>
          </p:cNvPr>
          <p:cNvSpPr txBox="1"/>
          <p:nvPr/>
        </p:nvSpPr>
        <p:spPr>
          <a:xfrm>
            <a:off x="541307" y="5489694"/>
            <a:ext cx="6103188" cy="424732"/>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US" sz="2400" b="1" i="0" u="none" strike="noStrike" kern="1200" cap="none" spc="0" normalizeH="0" baseline="0" noProof="0" dirty="0">
                <a:ln>
                  <a:noFill/>
                </a:ln>
                <a:solidFill>
                  <a:srgbClr val="6C6A39"/>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For editable budget templates click here!</a:t>
            </a:r>
            <a:endParaRPr kumimoji="0" lang="en-IE" sz="2400" b="1" i="0" u="none" strike="noStrike" kern="1200" cap="none" spc="0" normalizeH="0" baseline="0" noProof="0" dirty="0">
              <a:ln>
                <a:noFill/>
              </a:ln>
              <a:solidFill>
                <a:srgbClr val="6C6A39"/>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37343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asket of potatoes on the ground">
            <a:extLst>
              <a:ext uri="{FF2B5EF4-FFF2-40B4-BE49-F238E27FC236}">
                <a16:creationId xmlns:a16="http://schemas.microsoft.com/office/drawing/2014/main" id="{9646BE40-FA7A-34C4-7057-30B34DFD3B9E}"/>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07B459B4-6CAE-87E0-C73A-86DF1E2B068F}"/>
              </a:ext>
            </a:extLst>
          </p:cNvPr>
          <p:cNvSpPr>
            <a:spLocks noGrp="1"/>
          </p:cNvSpPr>
          <p:nvPr>
            <p:ph type="body" sz="quarter" idx="16"/>
          </p:nvPr>
        </p:nvSpPr>
        <p:spPr>
          <a:xfrm>
            <a:off x="180419" y="1856031"/>
            <a:ext cx="6954399" cy="4038015"/>
          </a:xfrm>
        </p:spPr>
        <p:txBody>
          <a:bodyPr/>
          <a:lstStyle/>
          <a:p>
            <a:pPr algn="l"/>
            <a:r>
              <a:rPr lang="it-IT" dirty="0"/>
              <a:t>Come evidenziato, potete utilizzare il vostro bilancio aziendale </a:t>
            </a:r>
            <a:r>
              <a:rPr lang="it-IT" b="1" dirty="0"/>
              <a:t>per tenere traccia delle spese e delle entrate.</a:t>
            </a:r>
            <a:r>
              <a:rPr lang="it-IT" dirty="0"/>
              <a:t> La vostra azienda agricola è come qualsiasi altra attività commerciale. Il foglio di bilancio vi aiuta a capire come state spendendo il denaro che ottenete. Seguendo il bilancio, sarete anche in grado di sapere dove state spendendo e di fare i tagli necessari. Una volta inserite le spese nella colonna delle uscite e tutte le entrate nella rispettiva colonna. </a:t>
            </a:r>
            <a:r>
              <a:rPr lang="it-IT" b="1" dirty="0"/>
              <a:t>Si creerà un quadro chiaro e si eviterà di spendere troppo. </a:t>
            </a:r>
            <a:r>
              <a:rPr lang="it-IT" dirty="0"/>
              <a:t>Senza un bilancio adeguato, è difficile creare una piccola azienda agricola di successo, poiché non riuscirete a contabilizzare correttamente tutto il denaro che guadagnate e spendete.</a:t>
            </a:r>
          </a:p>
          <a:p>
            <a:pPr algn="l"/>
            <a:endParaRPr lang="en-IE" dirty="0"/>
          </a:p>
        </p:txBody>
      </p:sp>
      <p:sp>
        <p:nvSpPr>
          <p:cNvPr id="4" name="Text Placeholder 3">
            <a:extLst>
              <a:ext uri="{FF2B5EF4-FFF2-40B4-BE49-F238E27FC236}">
                <a16:creationId xmlns:a16="http://schemas.microsoft.com/office/drawing/2014/main" id="{61A0542A-9BB8-7648-0642-876AF65C41B6}"/>
              </a:ext>
            </a:extLst>
          </p:cNvPr>
          <p:cNvSpPr>
            <a:spLocks noGrp="1"/>
          </p:cNvSpPr>
          <p:nvPr>
            <p:ph type="body" sz="quarter" idx="18"/>
          </p:nvPr>
        </p:nvSpPr>
        <p:spPr/>
        <p:txBody>
          <a:bodyPr anchor="ctr"/>
          <a:lstStyle/>
          <a:p>
            <a:r>
              <a:rPr lang="en-IE" dirty="0" err="1"/>
              <a:t>Finalità</a:t>
            </a:r>
            <a:r>
              <a:rPr lang="en-IE" dirty="0"/>
              <a:t> del budget…</a:t>
            </a:r>
          </a:p>
        </p:txBody>
      </p:sp>
    </p:spTree>
    <p:extLst>
      <p:ext uri="{BB962C8B-B14F-4D97-AF65-F5344CB8AC3E}">
        <p14:creationId xmlns:p14="http://schemas.microsoft.com/office/powerpoint/2010/main" val="19560692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73AD81-7625-1257-74F2-93567F376092}"/>
              </a:ext>
            </a:extLst>
          </p:cNvPr>
          <p:cNvSpPr>
            <a:spLocks noGrp="1"/>
          </p:cNvSpPr>
          <p:nvPr>
            <p:ph type="body" sz="quarter" idx="17"/>
          </p:nvPr>
        </p:nvSpPr>
        <p:spPr>
          <a:xfrm>
            <a:off x="2029090" y="1604734"/>
            <a:ext cx="3791493" cy="3467598"/>
          </a:xfrm>
        </p:spPr>
        <p:txBody>
          <a:bodyPr>
            <a:normAutofit/>
          </a:bodyPr>
          <a:lstStyle/>
          <a:p>
            <a:r>
              <a:rPr lang="it-IT" dirty="0"/>
              <a:t>Opportunità di finanziamento e sovvenzione disponibili</a:t>
            </a:r>
          </a:p>
          <a:p>
            <a:endParaRPr lang="en-IE" dirty="0"/>
          </a:p>
        </p:txBody>
      </p:sp>
      <p:sp>
        <p:nvSpPr>
          <p:cNvPr id="3" name="Text Placeholder 2">
            <a:extLst>
              <a:ext uri="{FF2B5EF4-FFF2-40B4-BE49-F238E27FC236}">
                <a16:creationId xmlns:a16="http://schemas.microsoft.com/office/drawing/2014/main" id="{0A9C7C6B-0BB1-4FAE-569E-8ADDFBCAF487}"/>
              </a:ext>
            </a:extLst>
          </p:cNvPr>
          <p:cNvSpPr>
            <a:spLocks noGrp="1"/>
          </p:cNvSpPr>
          <p:nvPr>
            <p:ph type="body" sz="quarter" idx="18"/>
          </p:nvPr>
        </p:nvSpPr>
        <p:spPr/>
        <p:txBody>
          <a:bodyPr/>
          <a:lstStyle/>
          <a:p>
            <a:r>
              <a:rPr lang="en-IE" dirty="0"/>
              <a:t>04</a:t>
            </a:r>
          </a:p>
        </p:txBody>
      </p:sp>
    </p:spTree>
    <p:extLst>
      <p:ext uri="{BB962C8B-B14F-4D97-AF65-F5344CB8AC3E}">
        <p14:creationId xmlns:p14="http://schemas.microsoft.com/office/powerpoint/2010/main" val="26555969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iggy bank collection top view">
            <a:extLst>
              <a:ext uri="{FF2B5EF4-FFF2-40B4-BE49-F238E27FC236}">
                <a16:creationId xmlns:a16="http://schemas.microsoft.com/office/drawing/2014/main" id="{A16BBA9B-0153-4284-DF71-9C6CCE1D821F}"/>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422AF4C-FD8D-B748-A812-3957D030CE50}"/>
              </a:ext>
            </a:extLst>
          </p:cNvPr>
          <p:cNvSpPr>
            <a:spLocks noGrp="1"/>
          </p:cNvSpPr>
          <p:nvPr>
            <p:ph type="body" sz="quarter" idx="16"/>
          </p:nvPr>
        </p:nvSpPr>
        <p:spPr/>
        <p:txBody>
          <a:bodyPr/>
          <a:lstStyle/>
          <a:p>
            <a:r>
              <a:rPr lang="it-IT" dirty="0"/>
              <a:t>Ora che avete il vostro Business Plan completo di previsioni finanziarie, è il momento di parlare di soldi. In questa sezione, illustreremo le opportunità di finanziamento e cercheremo di indirizzarvi verso opzioni valide.</a:t>
            </a:r>
          </a:p>
          <a:p>
            <a:r>
              <a:rPr lang="it-IT" dirty="0"/>
              <a:t>Trovare finanziamenti con sovvenzioni significa creare connessioni. Si tratta di conoscere i finanziamenti disponibili e decidere se sono adatti a voi e alla vostra azienda agricola.</a:t>
            </a:r>
          </a:p>
          <a:p>
            <a:r>
              <a:rPr lang="it-IT" dirty="0"/>
              <a:t>Imparerete i migliori consigli per la scrittura e la presentazione delle sovvenzioni e come sfruttare il potere di finanziamento di molti.</a:t>
            </a:r>
          </a:p>
          <a:p>
            <a:endParaRPr lang="en-IE" dirty="0"/>
          </a:p>
        </p:txBody>
      </p:sp>
      <p:sp>
        <p:nvSpPr>
          <p:cNvPr id="4" name="Text Placeholder 3">
            <a:extLst>
              <a:ext uri="{FF2B5EF4-FFF2-40B4-BE49-F238E27FC236}">
                <a16:creationId xmlns:a16="http://schemas.microsoft.com/office/drawing/2014/main" id="{BFBEB89E-C20F-9233-F51E-CB7009382864}"/>
              </a:ext>
            </a:extLst>
          </p:cNvPr>
          <p:cNvSpPr>
            <a:spLocks noGrp="1"/>
          </p:cNvSpPr>
          <p:nvPr>
            <p:ph type="body" sz="quarter" idx="18"/>
          </p:nvPr>
        </p:nvSpPr>
        <p:spPr/>
        <p:txBody>
          <a:bodyPr anchor="ctr"/>
          <a:lstStyle/>
          <a:p>
            <a:r>
              <a:rPr lang="en-IE" dirty="0"/>
              <a:t>Soldi e </a:t>
            </a:r>
            <a:r>
              <a:rPr lang="en-IE" dirty="0" err="1"/>
              <a:t>finanziamenti</a:t>
            </a:r>
            <a:r>
              <a:rPr lang="en-IE" dirty="0"/>
              <a:t> …</a:t>
            </a:r>
          </a:p>
        </p:txBody>
      </p:sp>
    </p:spTree>
    <p:extLst>
      <p:ext uri="{BB962C8B-B14F-4D97-AF65-F5344CB8AC3E}">
        <p14:creationId xmlns:p14="http://schemas.microsoft.com/office/powerpoint/2010/main" val="20782777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Young boy playing in kitchen">
            <a:extLst>
              <a:ext uri="{FF2B5EF4-FFF2-40B4-BE49-F238E27FC236}">
                <a16:creationId xmlns:a16="http://schemas.microsoft.com/office/drawing/2014/main" id="{2A587AAF-E791-989D-A5CC-9D0D34E26FF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DE7B22E6-D9CD-7241-4311-A282EBFC6E58}"/>
              </a:ext>
            </a:extLst>
          </p:cNvPr>
          <p:cNvSpPr>
            <a:spLocks noGrp="1"/>
          </p:cNvSpPr>
          <p:nvPr>
            <p:ph type="body" sz="quarter" idx="16"/>
          </p:nvPr>
        </p:nvSpPr>
        <p:spPr/>
        <p:txBody>
          <a:bodyPr/>
          <a:lstStyle/>
          <a:p>
            <a:r>
              <a:rPr lang="it-IT" dirty="0"/>
              <a:t>Per qualsiasi azienda, la sfida per raccogliere finanziamenti per progetti di crescita può essere piuttosto scoraggiante. A volte può bastare una sola fonte di finanziamento, ma spesso, per rendere il progetto più fattibile, sono necessarie più fonti di finanziamento o finanziatori. </a:t>
            </a:r>
          </a:p>
          <a:p>
            <a:r>
              <a:rPr lang="it-IT" dirty="0"/>
              <a:t>Il modo in cui affrontate il finanziamento dipende dagli ingredienti (voi e la vostra proposta di progetto) e dovete seguire una ricetta.</a:t>
            </a:r>
          </a:p>
          <a:p>
            <a:r>
              <a:rPr lang="it-IT" dirty="0"/>
              <a:t>Seguire la ricetta è facile quando si dispone di una serie di linee guida ed è quello che cercheremo di fornirvi qui.</a:t>
            </a:r>
          </a:p>
          <a:p>
            <a:endParaRPr lang="en-IE" dirty="0"/>
          </a:p>
        </p:txBody>
      </p:sp>
      <p:sp>
        <p:nvSpPr>
          <p:cNvPr id="4" name="Text Placeholder 3">
            <a:extLst>
              <a:ext uri="{FF2B5EF4-FFF2-40B4-BE49-F238E27FC236}">
                <a16:creationId xmlns:a16="http://schemas.microsoft.com/office/drawing/2014/main" id="{87A225DC-1E9F-7E38-7176-2A97DC8FEFEA}"/>
              </a:ext>
            </a:extLst>
          </p:cNvPr>
          <p:cNvSpPr>
            <a:spLocks noGrp="1"/>
          </p:cNvSpPr>
          <p:nvPr>
            <p:ph type="body" sz="quarter" idx="18"/>
          </p:nvPr>
        </p:nvSpPr>
        <p:spPr/>
        <p:txBody>
          <a:bodyPr>
            <a:normAutofit fontScale="92500" lnSpcReduction="20000"/>
          </a:bodyPr>
          <a:lstStyle/>
          <a:p>
            <a:r>
              <a:rPr lang="it-IT" dirty="0"/>
              <a:t>Riuscire a ottenere un finanziamento è come fare una torta</a:t>
            </a:r>
            <a:r>
              <a:rPr lang="en-IE" dirty="0"/>
              <a:t>!</a:t>
            </a:r>
          </a:p>
        </p:txBody>
      </p:sp>
    </p:spTree>
    <p:extLst>
      <p:ext uri="{BB962C8B-B14F-4D97-AF65-F5344CB8AC3E}">
        <p14:creationId xmlns:p14="http://schemas.microsoft.com/office/powerpoint/2010/main" val="16800200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Quizzical burrowing owl looking forward">
            <a:extLst>
              <a:ext uri="{FF2B5EF4-FFF2-40B4-BE49-F238E27FC236}">
                <a16:creationId xmlns:a16="http://schemas.microsoft.com/office/drawing/2014/main" id="{4C12C9CE-4674-3857-4896-24CE747E9914}"/>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497773" y="0"/>
            <a:ext cx="5694226" cy="6858000"/>
          </a:xfrm>
        </p:spPr>
      </p:pic>
      <p:sp>
        <p:nvSpPr>
          <p:cNvPr id="3" name="Text Placeholder 2">
            <a:extLst>
              <a:ext uri="{FF2B5EF4-FFF2-40B4-BE49-F238E27FC236}">
                <a16:creationId xmlns:a16="http://schemas.microsoft.com/office/drawing/2014/main" id="{E2F22A8E-F5BA-9D10-3BFA-452F7B84882E}"/>
              </a:ext>
            </a:extLst>
          </p:cNvPr>
          <p:cNvSpPr>
            <a:spLocks noGrp="1"/>
          </p:cNvSpPr>
          <p:nvPr>
            <p:ph type="body" sz="quarter" idx="18"/>
          </p:nvPr>
        </p:nvSpPr>
        <p:spPr>
          <a:xfrm>
            <a:off x="146649" y="198408"/>
            <a:ext cx="6351124" cy="4934309"/>
          </a:xfrm>
        </p:spPr>
        <p:txBody>
          <a:bodyPr>
            <a:normAutofit fontScale="92500"/>
          </a:bodyPr>
          <a:lstStyle/>
          <a:p>
            <a:r>
              <a:rPr lang="it-IT" dirty="0">
                <a:solidFill>
                  <a:srgbClr val="6D6A3A"/>
                </a:solidFill>
              </a:rPr>
              <a:t>Prima di iniziare a cercare finanziamenti</a:t>
            </a:r>
          </a:p>
          <a:p>
            <a:r>
              <a:rPr lang="it-IT" sz="2400" dirty="0"/>
              <a:t>Prendetevi un momento per rivedere e focalizzare le vostre PRIORITÀ:</a:t>
            </a:r>
          </a:p>
          <a:p>
            <a:r>
              <a:rPr lang="it-IT" sz="2400" b="0" dirty="0"/>
              <a:t>Quali sono le vostre priorità per i prossimi 1-3/5 anni?</a:t>
            </a:r>
          </a:p>
          <a:p>
            <a:pPr marL="342900" indent="-342900">
              <a:buFont typeface="Arial" panose="020B0604020202020204" pitchFamily="34" charset="0"/>
              <a:buChar char="•"/>
            </a:pPr>
            <a:r>
              <a:rPr lang="it-IT" sz="2400" b="0" dirty="0"/>
              <a:t>Sopravvivenza, rigenerazione o crescita?</a:t>
            </a:r>
          </a:p>
          <a:p>
            <a:pPr marL="342900" indent="-342900">
              <a:buFont typeface="Arial" panose="020B0604020202020204" pitchFamily="34" charset="0"/>
              <a:buChar char="•"/>
            </a:pPr>
            <a:r>
              <a:rPr lang="it-IT" sz="2400" b="0" dirty="0"/>
              <a:t>Nuove opportunità o stesse attività ma migliorate?</a:t>
            </a:r>
          </a:p>
          <a:p>
            <a:pPr marL="342900" indent="-342900">
              <a:buFont typeface="Arial" panose="020B0604020202020204" pitchFamily="34" charset="0"/>
              <a:buChar char="•"/>
            </a:pPr>
            <a:r>
              <a:rPr lang="it-IT" sz="2400" b="0" dirty="0"/>
              <a:t>Stesso bacino di utenza o più lontano?</a:t>
            </a:r>
          </a:p>
          <a:p>
            <a:pPr marL="342900" indent="-342900">
              <a:buFont typeface="Arial" panose="020B0604020202020204" pitchFamily="34" charset="0"/>
              <a:buChar char="•"/>
            </a:pPr>
            <a:r>
              <a:rPr lang="it-IT" sz="2400" b="0" dirty="0"/>
              <a:t>Cambiamenti nella digitalizzazione?</a:t>
            </a:r>
          </a:p>
          <a:p>
            <a:r>
              <a:rPr lang="it-IT" sz="2400" dirty="0"/>
              <a:t>Le risposte a queste domande vi aiuteranno a definire gli ingredienti per il successo della vostra richiesta di finanziamento.</a:t>
            </a:r>
          </a:p>
          <a:p>
            <a:endParaRPr lang="en-IE" sz="2400" dirty="0"/>
          </a:p>
        </p:txBody>
      </p:sp>
    </p:spTree>
    <p:extLst>
      <p:ext uri="{BB962C8B-B14F-4D97-AF65-F5344CB8AC3E}">
        <p14:creationId xmlns:p14="http://schemas.microsoft.com/office/powerpoint/2010/main" val="23874137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ild watering a plant">
            <a:extLst>
              <a:ext uri="{FF2B5EF4-FFF2-40B4-BE49-F238E27FC236}">
                <a16:creationId xmlns:a16="http://schemas.microsoft.com/office/drawing/2014/main" id="{31A649C3-B1A2-D5C9-0056-3F21E95A3019}"/>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497773" y="0"/>
            <a:ext cx="5694226" cy="6858000"/>
          </a:xfrm>
        </p:spPr>
      </p:pic>
      <p:sp>
        <p:nvSpPr>
          <p:cNvPr id="3" name="Text Placeholder 2">
            <a:extLst>
              <a:ext uri="{FF2B5EF4-FFF2-40B4-BE49-F238E27FC236}">
                <a16:creationId xmlns:a16="http://schemas.microsoft.com/office/drawing/2014/main" id="{113FAC06-5590-D350-0494-4438C7C8CC68}"/>
              </a:ext>
            </a:extLst>
          </p:cNvPr>
          <p:cNvSpPr>
            <a:spLocks noGrp="1"/>
          </p:cNvSpPr>
          <p:nvPr>
            <p:ph type="body" sz="quarter" idx="18"/>
          </p:nvPr>
        </p:nvSpPr>
        <p:spPr/>
        <p:txBody>
          <a:bodyPr/>
          <a:lstStyle/>
          <a:p>
            <a:pPr algn="l"/>
            <a:r>
              <a:rPr lang="it-IT" dirty="0"/>
              <a:t>Dove si può trovare un sostegno finanziario?</a:t>
            </a:r>
          </a:p>
          <a:p>
            <a:pPr algn="l"/>
            <a:endParaRPr lang="en-IE" sz="2400" dirty="0">
              <a:solidFill>
                <a:srgbClr val="60220F"/>
              </a:solidFill>
            </a:endParaRPr>
          </a:p>
        </p:txBody>
      </p:sp>
      <p:sp>
        <p:nvSpPr>
          <p:cNvPr id="4" name="Text Placeholder 2">
            <a:extLst>
              <a:ext uri="{FF2B5EF4-FFF2-40B4-BE49-F238E27FC236}">
                <a16:creationId xmlns:a16="http://schemas.microsoft.com/office/drawing/2014/main" id="{A42D859F-50F8-4D49-93A8-04BBDE1D8D6C}"/>
              </a:ext>
            </a:extLst>
          </p:cNvPr>
          <p:cNvSpPr>
            <a:spLocks noGrp="1"/>
          </p:cNvSpPr>
          <p:nvPr/>
        </p:nvSpPr>
        <p:spPr>
          <a:xfrm>
            <a:off x="602661" y="1628678"/>
            <a:ext cx="5694226" cy="30011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it-IT" dirty="0">
                <a:solidFill>
                  <a:srgbClr val="6D6A3A"/>
                </a:solidFill>
              </a:rPr>
              <a:t>In questa sezione vi presentiamo:</a:t>
            </a:r>
          </a:p>
          <a:p>
            <a:pPr marL="457200" indent="-457200" algn="just">
              <a:buFont typeface="+mj-lt"/>
              <a:buAutoNum type="arabicPeriod"/>
            </a:pPr>
            <a:r>
              <a:rPr lang="it-IT" dirty="0">
                <a:solidFill>
                  <a:srgbClr val="6D6A3A"/>
                </a:solidFill>
              </a:rPr>
              <a:t>Investimenti privati amici e familiari</a:t>
            </a:r>
          </a:p>
          <a:p>
            <a:pPr marL="457200" indent="-457200" algn="just">
              <a:buFont typeface="+mj-lt"/>
              <a:buAutoNum type="arabicPeriod"/>
            </a:pPr>
            <a:r>
              <a:rPr lang="it-IT" dirty="0">
                <a:solidFill>
                  <a:srgbClr val="6D6A3A"/>
                </a:solidFill>
              </a:rPr>
              <a:t>Microcredito e micro finanziamento</a:t>
            </a:r>
          </a:p>
          <a:p>
            <a:pPr marL="457200" indent="-457200" algn="just">
              <a:buFont typeface="+mj-lt"/>
              <a:buAutoNum type="arabicPeriod"/>
            </a:pPr>
            <a:r>
              <a:rPr lang="it-IT" dirty="0">
                <a:solidFill>
                  <a:srgbClr val="6D6A3A"/>
                </a:solidFill>
              </a:rPr>
              <a:t>Crowdfunding</a:t>
            </a:r>
          </a:p>
          <a:p>
            <a:pPr marL="457200" indent="-457200" algn="just">
              <a:buFont typeface="+mj-lt"/>
              <a:buAutoNum type="arabicPeriod"/>
            </a:pPr>
            <a:r>
              <a:rPr lang="it-IT" dirty="0">
                <a:solidFill>
                  <a:srgbClr val="6D6A3A"/>
                </a:solidFill>
              </a:rPr>
              <a:t>Prestiti bancari</a:t>
            </a:r>
          </a:p>
          <a:p>
            <a:pPr marL="457200" indent="-457200" algn="just">
              <a:buFont typeface="+mj-lt"/>
              <a:buAutoNum type="arabicPeriod"/>
            </a:pPr>
            <a:r>
              <a:rPr lang="it-IT" dirty="0">
                <a:solidFill>
                  <a:srgbClr val="6D6A3A"/>
                </a:solidFill>
              </a:rPr>
              <a:t>Sovvenzioni</a:t>
            </a:r>
          </a:p>
          <a:p>
            <a:pPr marL="457200" indent="-457200" algn="just">
              <a:buFont typeface="+mj-lt"/>
              <a:buAutoNum type="arabicPeriod"/>
            </a:pPr>
            <a:endParaRPr lang="en-US" dirty="0">
              <a:solidFill>
                <a:srgbClr val="6D6A3A"/>
              </a:solidFill>
            </a:endParaRPr>
          </a:p>
          <a:p>
            <a:pPr marL="457200" indent="-457200" algn="just">
              <a:buFont typeface="Arial" panose="020B0604020202020204" pitchFamily="34" charset="0"/>
              <a:buChar char="•"/>
            </a:pPr>
            <a:endParaRPr lang="en-US" dirty="0">
              <a:solidFill>
                <a:srgbClr val="1E494F"/>
              </a:solidFill>
            </a:endParaRPr>
          </a:p>
          <a:p>
            <a:endParaRPr lang="en-US" dirty="0"/>
          </a:p>
        </p:txBody>
      </p:sp>
    </p:spTree>
    <p:extLst>
      <p:ext uri="{BB962C8B-B14F-4D97-AF65-F5344CB8AC3E}">
        <p14:creationId xmlns:p14="http://schemas.microsoft.com/office/powerpoint/2010/main" val="3780347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House of paper with a heart against sunlight">
            <a:extLst>
              <a:ext uri="{FF2B5EF4-FFF2-40B4-BE49-F238E27FC236}">
                <a16:creationId xmlns:a16="http://schemas.microsoft.com/office/drawing/2014/main" id="{B12C8EEA-7A23-6F33-D37A-D35D13740026}"/>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2976077B-638A-EB51-30E0-51836832B850}"/>
              </a:ext>
            </a:extLst>
          </p:cNvPr>
          <p:cNvSpPr>
            <a:spLocks noGrp="1"/>
          </p:cNvSpPr>
          <p:nvPr>
            <p:ph type="body" sz="quarter" idx="18"/>
          </p:nvPr>
        </p:nvSpPr>
        <p:spPr/>
        <p:txBody>
          <a:bodyPr anchor="ctr"/>
          <a:lstStyle/>
          <a:p>
            <a:pPr marL="742950" indent="-742950">
              <a:buFont typeface="+mj-lt"/>
              <a:buAutoNum type="arabicPeriod"/>
            </a:pPr>
            <a:r>
              <a:rPr lang="en-IE" dirty="0" err="1"/>
              <a:t>Opzioni</a:t>
            </a:r>
            <a:r>
              <a:rPr lang="en-IE" dirty="0"/>
              <a:t> di </a:t>
            </a:r>
            <a:r>
              <a:rPr lang="en-IE" dirty="0" err="1"/>
              <a:t>sostegno</a:t>
            </a:r>
            <a:r>
              <a:rPr lang="en-IE" dirty="0"/>
              <a:t> </a:t>
            </a:r>
            <a:r>
              <a:rPr lang="en-IE" dirty="0" err="1"/>
              <a:t>finanziario</a:t>
            </a:r>
            <a:r>
              <a:rPr lang="en-IE" dirty="0"/>
              <a:t> …</a:t>
            </a:r>
          </a:p>
        </p:txBody>
      </p:sp>
      <p:sp>
        <p:nvSpPr>
          <p:cNvPr id="6" name="Text Placeholder 2">
            <a:extLst>
              <a:ext uri="{FF2B5EF4-FFF2-40B4-BE49-F238E27FC236}">
                <a16:creationId xmlns:a16="http://schemas.microsoft.com/office/drawing/2014/main" id="{A42D859F-50F8-4D49-93A8-04BBDE1D8D6C}"/>
              </a:ext>
            </a:extLst>
          </p:cNvPr>
          <p:cNvSpPr>
            <a:spLocks noGrp="1"/>
          </p:cNvSpPr>
          <p:nvPr>
            <p:ph type="body" sz="quarter" idx="16"/>
          </p:nvPr>
        </p:nvSpPr>
        <p:spPr>
          <a:xfrm>
            <a:off x="0" y="1777970"/>
            <a:ext cx="7340026" cy="40380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it-IT" sz="2400" b="1" i="0" u="none" strike="noStrike" kern="1200" cap="none" spc="0" normalizeH="0" baseline="0" noProof="0" dirty="0">
                <a:ln>
                  <a:noFill/>
                </a:ln>
                <a:solidFill>
                  <a:srgbClr val="60220F"/>
                </a:solidFill>
                <a:effectLst/>
                <a:uLnTx/>
                <a:uFillTx/>
                <a:latin typeface="Calibri" panose="020F0502020204030204"/>
                <a:ea typeface="+mn-ea"/>
                <a:cs typeface="+mn-cs"/>
              </a:rPr>
              <a:t>L'investimento privato </a:t>
            </a:r>
            <a:r>
              <a:rPr kumimoji="0" lang="it-IT" sz="2400" b="0" i="0" u="none" strike="noStrike" kern="1200" cap="none" spc="0" normalizeH="0" baseline="0" noProof="0" dirty="0">
                <a:ln>
                  <a:noFill/>
                </a:ln>
                <a:solidFill>
                  <a:srgbClr val="60220F"/>
                </a:solidFill>
                <a:effectLst/>
                <a:uLnTx/>
                <a:uFillTx/>
                <a:latin typeface="Calibri" panose="020F0502020204030204"/>
                <a:ea typeface="+mn-ea"/>
                <a:cs typeface="+mn-cs"/>
              </a:rPr>
              <a:t>può spesso essere una buona opzione per una nuova attività, soprattutto quando non è possibile dimostrare pienamente le basi dell'attività. Si lavora su proiezioni. Inoltre, presenta altri vantaggi, come una solida base di contatti o consigli e aiuti che i finanziatori tradizionali non forniscono.</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it-IT" sz="2400" b="0" i="0" u="none" strike="noStrike" kern="1200" cap="none" spc="0" normalizeH="0" baseline="0" noProof="0" dirty="0">
                <a:ln>
                  <a:noFill/>
                </a:ln>
                <a:solidFill>
                  <a:srgbClr val="60220F"/>
                </a:solidFill>
                <a:effectLst/>
                <a:uLnTx/>
                <a:uFillTx/>
                <a:latin typeface="Calibri" panose="020F0502020204030204"/>
                <a:ea typeface="+mn-ea"/>
                <a:cs typeface="+mn-cs"/>
              </a:rPr>
              <a:t>I piccoli imprenditori possono avere bisogno di iniziare vicino a casa con </a:t>
            </a:r>
            <a:r>
              <a:rPr kumimoji="0" lang="it-IT" sz="2400" b="1" i="0" u="none" strike="noStrike" kern="1200" cap="none" spc="0" normalizeH="0" baseline="0" noProof="0" dirty="0">
                <a:ln>
                  <a:noFill/>
                </a:ln>
                <a:solidFill>
                  <a:srgbClr val="60220F"/>
                </a:solidFill>
                <a:effectLst/>
                <a:uLnTx/>
                <a:uFillTx/>
                <a:latin typeface="Calibri" panose="020F0502020204030204"/>
                <a:ea typeface="+mn-ea"/>
                <a:cs typeface="+mn-cs"/>
              </a:rPr>
              <a:t>amici e parenti</a:t>
            </a:r>
            <a:r>
              <a:rPr kumimoji="0" lang="it-IT" sz="2400" b="0" i="0" u="none" strike="noStrike" kern="1200" cap="none" spc="0" normalizeH="0" baseline="0" noProof="0" dirty="0">
                <a:ln>
                  <a:noFill/>
                </a:ln>
                <a:solidFill>
                  <a:srgbClr val="60220F"/>
                </a:solidFill>
                <a:effectLst/>
                <a:uLnTx/>
                <a:uFillTx/>
                <a:latin typeface="Calibri" panose="020F0502020204030204"/>
                <a:ea typeface="+mn-ea"/>
                <a:cs typeface="+mn-cs"/>
              </a:rPr>
              <a:t>.  Assicuratevi di mantenere il più possibile separati i rapporti personali da quelli professionali, mettendo tutto per iscritto e spiegando chiaramente il rischio che comporta investire nel vostro progetto - e assicuratevi che capiscano che potrebbero perdere il loro investimento. Non rischiate di perdere amici o familiari per un investimento nella vostra piccola azienda agricola!</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srgbClr val="60220F"/>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051275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Hand holding tomatoes">
            <a:extLst>
              <a:ext uri="{FF2B5EF4-FFF2-40B4-BE49-F238E27FC236}">
                <a16:creationId xmlns:a16="http://schemas.microsoft.com/office/drawing/2014/main" id="{A5987AB3-1056-1F4F-D49D-1E1E9E1136D5}"/>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3">
            <a:extLst>
              <a:ext uri="{FF2B5EF4-FFF2-40B4-BE49-F238E27FC236}">
                <a16:creationId xmlns:a16="http://schemas.microsoft.com/office/drawing/2014/main" id="{820D0E6B-08D0-5C85-52B9-5325808B2426}"/>
              </a:ext>
            </a:extLst>
          </p:cNvPr>
          <p:cNvSpPr>
            <a:spLocks noGrp="1"/>
          </p:cNvSpPr>
          <p:nvPr>
            <p:ph type="body" sz="quarter" idx="18"/>
          </p:nvPr>
        </p:nvSpPr>
        <p:spPr>
          <a:xfrm>
            <a:off x="447675" y="309563"/>
            <a:ext cx="6481763" cy="1211262"/>
          </a:xfrm>
        </p:spPr>
        <p:txBody>
          <a:bodyPr anchor="ctr"/>
          <a:lstStyle/>
          <a:p>
            <a:pPr marL="742950" indent="-742950">
              <a:buFont typeface="+mj-lt"/>
              <a:buAutoNum type="arabicPeriod" startAt="2"/>
            </a:pPr>
            <a:r>
              <a:rPr lang="en-IE" dirty="0" err="1"/>
              <a:t>Opzioni</a:t>
            </a:r>
            <a:r>
              <a:rPr lang="en-IE" dirty="0"/>
              <a:t> di support </a:t>
            </a:r>
            <a:r>
              <a:rPr lang="en-IE" dirty="0" err="1"/>
              <a:t>finanziario</a:t>
            </a:r>
            <a:r>
              <a:rPr lang="en-IE" dirty="0"/>
              <a:t>…</a:t>
            </a:r>
          </a:p>
        </p:txBody>
      </p:sp>
      <p:sp>
        <p:nvSpPr>
          <p:cNvPr id="6" name="Text Placeholder 2">
            <a:extLst>
              <a:ext uri="{FF2B5EF4-FFF2-40B4-BE49-F238E27FC236}">
                <a16:creationId xmlns:a16="http://schemas.microsoft.com/office/drawing/2014/main" id="{A42D859F-50F8-4D49-93A8-04BBDE1D8D6C}"/>
              </a:ext>
            </a:extLst>
          </p:cNvPr>
          <p:cNvSpPr>
            <a:spLocks noGrp="1"/>
          </p:cNvSpPr>
          <p:nvPr>
            <p:ph type="body" sz="quarter" idx="16"/>
          </p:nvPr>
        </p:nvSpPr>
        <p:spPr>
          <a:xfrm>
            <a:off x="1" y="1794316"/>
            <a:ext cx="7340026" cy="403801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it-IT" b="1" dirty="0">
                <a:solidFill>
                  <a:srgbClr val="60220F"/>
                </a:solidFill>
              </a:rPr>
              <a:t>Chiedete alla vostra comunità/rete</a:t>
            </a:r>
          </a:p>
          <a:p>
            <a:r>
              <a:rPr lang="it-IT" dirty="0">
                <a:solidFill>
                  <a:srgbClr val="60220F"/>
                </a:solidFill>
              </a:rPr>
              <a:t>Potreste non sapere da dove cominciare. Probabilmente la cosa migliore è iniziare vicino casa.  Incontrate altri piccoli proprietari, agricoltori o la vostra cooperativa locale.  Un'altra possibilità è quella di contattare un ufficio locale per lo sviluppo delle imprese agricole. Alcune opzioni che possono essere disponibili se aggiungete valore ai vostri prodotti primari...</a:t>
            </a:r>
          </a:p>
          <a:p>
            <a:pPr marL="342900" indent="-342900">
              <a:buFont typeface="Arial" panose="020B0604020202020204" pitchFamily="34" charset="0"/>
              <a:buChar char="•"/>
            </a:pPr>
            <a:r>
              <a:rPr lang="it-IT" dirty="0">
                <a:solidFill>
                  <a:srgbClr val="60220F"/>
                </a:solidFill>
              </a:rPr>
              <a:t>Il </a:t>
            </a:r>
            <a:r>
              <a:rPr lang="it-IT" b="1" dirty="0">
                <a:solidFill>
                  <a:srgbClr val="60220F"/>
                </a:solidFill>
              </a:rPr>
              <a:t>microcredito </a:t>
            </a:r>
            <a:r>
              <a:rPr lang="it-IT" dirty="0">
                <a:solidFill>
                  <a:srgbClr val="60220F"/>
                </a:solidFill>
              </a:rPr>
              <a:t>si riferisce di solito a piccoli prestiti offerti, spesso senza garanzie, a un singolo individuo o attraverso prestiti di gruppo.</a:t>
            </a:r>
          </a:p>
          <a:p>
            <a:pPr marL="342900" indent="-342900">
              <a:buFont typeface="Arial" panose="020B0604020202020204" pitchFamily="34" charset="0"/>
              <a:buChar char="•"/>
            </a:pPr>
            <a:r>
              <a:rPr lang="it-IT" dirty="0">
                <a:solidFill>
                  <a:srgbClr val="60220F"/>
                </a:solidFill>
              </a:rPr>
              <a:t>La</a:t>
            </a:r>
            <a:r>
              <a:rPr lang="it-IT" b="1" dirty="0">
                <a:solidFill>
                  <a:srgbClr val="60220F"/>
                </a:solidFill>
              </a:rPr>
              <a:t> microfinanza </a:t>
            </a:r>
            <a:r>
              <a:rPr lang="it-IT" dirty="0">
                <a:solidFill>
                  <a:srgbClr val="60220F"/>
                </a:solidFill>
              </a:rPr>
              <a:t>si riferisce a una gamma più ampia di prodotti e servizi finanziari, tra cui prestiti e altri supporti finanziari destinati a clienti a basso reddito.</a:t>
            </a:r>
          </a:p>
          <a:p>
            <a:endParaRPr lang="en-US" dirty="0">
              <a:solidFill>
                <a:srgbClr val="60220F"/>
              </a:solidFill>
            </a:endParaRPr>
          </a:p>
          <a:p>
            <a:endParaRPr lang="en-US" dirty="0">
              <a:solidFill>
                <a:srgbClr val="60220F"/>
              </a:solidFill>
            </a:endParaRPr>
          </a:p>
        </p:txBody>
      </p:sp>
    </p:spTree>
    <p:extLst>
      <p:ext uri="{BB962C8B-B14F-4D97-AF65-F5344CB8AC3E}">
        <p14:creationId xmlns:p14="http://schemas.microsoft.com/office/powerpoint/2010/main" val="3197841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17C08DE-1881-EE10-8E05-1477B450E899}"/>
              </a:ext>
            </a:extLst>
          </p:cNvPr>
          <p:cNvSpPr>
            <a:spLocks noGrp="1"/>
          </p:cNvSpPr>
          <p:nvPr>
            <p:ph type="body" sz="quarter" idx="16"/>
          </p:nvPr>
        </p:nvSpPr>
        <p:spPr>
          <a:xfrm>
            <a:off x="447674" y="1842638"/>
            <a:ext cx="11655186" cy="4038600"/>
          </a:xfrm>
        </p:spPr>
        <p:txBody>
          <a:bodyPr/>
          <a:lstStyle/>
          <a:p>
            <a:pPr algn="l"/>
            <a:r>
              <a:rPr lang="it-IT" dirty="0"/>
              <a:t>Forse, come piccolo agricoltore, la contabilità non è la vostra abilità più forte?  Eppure, la comprensione delle finanze, dei flussi di cassa, delle proiezioni di bilancio, dei profitti e delle perdite, ecc. è essenziale per capire lo stato di salute generale della vostra piccola azienda. Ecco perché ogni piccolo agricoltore dovrebbe fare dell'alfabetizzazione finanziaria una priorità.</a:t>
            </a:r>
          </a:p>
          <a:p>
            <a:pPr algn="l"/>
            <a:r>
              <a:rPr lang="it-IT" dirty="0"/>
              <a:t>Partiamo da ciò che avete...</a:t>
            </a:r>
          </a:p>
          <a:p>
            <a:pPr marL="342900" indent="-342900" algn="l">
              <a:buFont typeface="Arial" panose="020B0604020202020204" pitchFamily="34" charset="0"/>
              <a:buChar char="•"/>
            </a:pPr>
            <a:r>
              <a:rPr lang="it-IT" dirty="0"/>
              <a:t>Molto probabilmente avete una conoscenza generale delle entrate e delle uscite. </a:t>
            </a:r>
          </a:p>
          <a:p>
            <a:pPr marL="342900" indent="-342900" algn="l">
              <a:buFont typeface="Arial" panose="020B0604020202020204" pitchFamily="34" charset="0"/>
              <a:buChar char="•"/>
            </a:pPr>
            <a:r>
              <a:rPr lang="it-IT" dirty="0"/>
              <a:t>Sapete dove guardare nei vostri bilanci per vedere quanta liquidità avete in banca o qual è il vostro reddito netto. </a:t>
            </a:r>
          </a:p>
          <a:p>
            <a:pPr algn="l"/>
            <a:r>
              <a:rPr lang="it-IT" dirty="0"/>
              <a:t>Tuttavia, forse non sapete come utilizzare i dati finanziari in vostro possesso per sfruttarne appieno il potenziale.  È qui che entriamo in gioco noi!</a:t>
            </a:r>
          </a:p>
          <a:p>
            <a:pPr algn="l"/>
            <a:endParaRPr lang="en-IE" dirty="0"/>
          </a:p>
        </p:txBody>
      </p:sp>
      <p:sp>
        <p:nvSpPr>
          <p:cNvPr id="5" name="Text Placeholder 3">
            <a:extLst>
              <a:ext uri="{FF2B5EF4-FFF2-40B4-BE49-F238E27FC236}">
                <a16:creationId xmlns:a16="http://schemas.microsoft.com/office/drawing/2014/main" id="{699912BE-3114-E611-1EEB-E43A3D3F4B74}"/>
              </a:ext>
            </a:extLst>
          </p:cNvPr>
          <p:cNvSpPr>
            <a:spLocks noGrp="1"/>
          </p:cNvSpPr>
          <p:nvPr>
            <p:ph type="body" sz="quarter" idx="18"/>
          </p:nvPr>
        </p:nvSpPr>
        <p:spPr>
          <a:xfrm>
            <a:off x="0" y="544613"/>
            <a:ext cx="11096625" cy="1211262"/>
          </a:xfrm>
        </p:spPr>
        <p:txBody>
          <a:bodyPr anchor="ctr">
            <a:normAutofit/>
          </a:bodyPr>
          <a:lstStyle/>
          <a:p>
            <a:pPr algn="l"/>
            <a:r>
              <a:rPr lang="it-IT" dirty="0"/>
              <a:t>Le basi dell'alfabetizzazione finanziaria di un piccolo agricoltore </a:t>
            </a:r>
          </a:p>
          <a:p>
            <a:pPr algn="l"/>
            <a:endParaRPr lang="en-IE" dirty="0">
              <a:solidFill>
                <a:srgbClr val="AE523C"/>
              </a:solidFill>
            </a:endParaRPr>
          </a:p>
        </p:txBody>
      </p:sp>
      <p:grpSp>
        <p:nvGrpSpPr>
          <p:cNvPr id="6" name="Graphic 250">
            <a:extLst>
              <a:ext uri="{FF2B5EF4-FFF2-40B4-BE49-F238E27FC236}">
                <a16:creationId xmlns:a16="http://schemas.microsoft.com/office/drawing/2014/main" id="{17672ACF-5486-FF14-5168-AC4FFE7E79CD}"/>
              </a:ext>
            </a:extLst>
          </p:cNvPr>
          <p:cNvGrpSpPr/>
          <p:nvPr/>
        </p:nvGrpSpPr>
        <p:grpSpPr>
          <a:xfrm>
            <a:off x="9985275" y="309563"/>
            <a:ext cx="1280823" cy="1079071"/>
            <a:chOff x="6283970" y="3216418"/>
            <a:chExt cx="254179" cy="253306"/>
          </a:xfrm>
          <a:solidFill>
            <a:srgbClr val="AE523C"/>
          </a:solidFill>
        </p:grpSpPr>
        <p:sp>
          <p:nvSpPr>
            <p:cNvPr id="7" name="Freeform 265">
              <a:extLst>
                <a:ext uri="{FF2B5EF4-FFF2-40B4-BE49-F238E27FC236}">
                  <a16:creationId xmlns:a16="http://schemas.microsoft.com/office/drawing/2014/main" id="{F903F0E1-6CFD-6320-BA83-1298CD11E1B7}"/>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8" name="Freeform 266">
              <a:extLst>
                <a:ext uri="{FF2B5EF4-FFF2-40B4-BE49-F238E27FC236}">
                  <a16:creationId xmlns:a16="http://schemas.microsoft.com/office/drawing/2014/main" id="{9266D72D-C4AC-636E-6BB6-EBF9F5732FDE}"/>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9" name="Freeform 267">
              <a:extLst>
                <a:ext uri="{FF2B5EF4-FFF2-40B4-BE49-F238E27FC236}">
                  <a16:creationId xmlns:a16="http://schemas.microsoft.com/office/drawing/2014/main" id="{9D32122E-CA6B-0B98-E744-66B98E95ED58}"/>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0" name="Freeform 268">
              <a:extLst>
                <a:ext uri="{FF2B5EF4-FFF2-40B4-BE49-F238E27FC236}">
                  <a16:creationId xmlns:a16="http://schemas.microsoft.com/office/drawing/2014/main" id="{26757682-C411-26BB-AC74-35DB7151E04C}"/>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1" name="Freeform 269">
              <a:extLst>
                <a:ext uri="{FF2B5EF4-FFF2-40B4-BE49-F238E27FC236}">
                  <a16:creationId xmlns:a16="http://schemas.microsoft.com/office/drawing/2014/main" id="{AF598D3D-2A63-445D-82DE-4E85B2E7C80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2" name="Freeform 270">
              <a:extLst>
                <a:ext uri="{FF2B5EF4-FFF2-40B4-BE49-F238E27FC236}">
                  <a16:creationId xmlns:a16="http://schemas.microsoft.com/office/drawing/2014/main" id="{926DAD9B-E689-CEB5-3D2C-DAB9B2C0B5D2}"/>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3" name="Freeform 271">
              <a:extLst>
                <a:ext uri="{FF2B5EF4-FFF2-40B4-BE49-F238E27FC236}">
                  <a16:creationId xmlns:a16="http://schemas.microsoft.com/office/drawing/2014/main" id="{E50C4800-45B5-FF2E-31BC-89080ADE79D3}"/>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72">
              <a:extLst>
                <a:ext uri="{FF2B5EF4-FFF2-40B4-BE49-F238E27FC236}">
                  <a16:creationId xmlns:a16="http://schemas.microsoft.com/office/drawing/2014/main" id="{64F6D98B-67B9-D410-EEA2-0F4371A24D78}"/>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3">
              <a:extLst>
                <a:ext uri="{FF2B5EF4-FFF2-40B4-BE49-F238E27FC236}">
                  <a16:creationId xmlns:a16="http://schemas.microsoft.com/office/drawing/2014/main" id="{EDC55200-AAA5-4B97-6643-7FF137FA3860}"/>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6CC36A53-14A2-A897-B178-7203211EA836}"/>
              </a:ext>
            </a:extLst>
          </p:cNvPr>
          <p:cNvSpPr txBox="1"/>
          <p:nvPr/>
        </p:nvSpPr>
        <p:spPr>
          <a:xfrm>
            <a:off x="9644817" y="6479042"/>
            <a:ext cx="3798965" cy="307777"/>
          </a:xfrm>
          <a:prstGeom prst="rect">
            <a:avLst/>
          </a:prstGeom>
          <a:noFill/>
        </p:spPr>
        <p:txBody>
          <a:bodyPr wrap="square" rtlCol="0">
            <a:spAutoFit/>
          </a:bodyPr>
          <a:lstStyle/>
          <a:p>
            <a:r>
              <a:rPr lang="en-IE" sz="1400" i="0" dirty="0">
                <a:solidFill>
                  <a:srgbClr val="A23B23"/>
                </a:solidFill>
                <a:effectLst/>
              </a:rPr>
              <a:t>Credit: Forbes Finance Council</a:t>
            </a:r>
            <a:endParaRPr lang="en-IE" sz="1400" dirty="0">
              <a:solidFill>
                <a:srgbClr val="A23B23"/>
              </a:solidFill>
            </a:endParaRPr>
          </a:p>
        </p:txBody>
      </p:sp>
    </p:spTree>
    <p:extLst>
      <p:ext uri="{BB962C8B-B14F-4D97-AF65-F5344CB8AC3E}">
        <p14:creationId xmlns:p14="http://schemas.microsoft.com/office/powerpoint/2010/main" val="18873880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279EF30-A9A7-9078-1DC6-990F370B30FD}"/>
              </a:ext>
            </a:extLst>
          </p:cNvPr>
          <p:cNvSpPr>
            <a:spLocks noGrp="1"/>
          </p:cNvSpPr>
          <p:nvPr>
            <p:ph type="pic" sz="quarter" idx="15"/>
          </p:nvPr>
        </p:nvSpPr>
        <p:spPr/>
      </p:sp>
      <p:sp>
        <p:nvSpPr>
          <p:cNvPr id="3" name="Text Placeholder 2">
            <a:extLst>
              <a:ext uri="{FF2B5EF4-FFF2-40B4-BE49-F238E27FC236}">
                <a16:creationId xmlns:a16="http://schemas.microsoft.com/office/drawing/2014/main" id="{5CEA0A48-6C09-CB58-2026-CC37E8793C4E}"/>
              </a:ext>
            </a:extLst>
          </p:cNvPr>
          <p:cNvSpPr>
            <a:spLocks noGrp="1"/>
          </p:cNvSpPr>
          <p:nvPr>
            <p:ph type="body" sz="quarter" idx="13"/>
          </p:nvPr>
        </p:nvSpPr>
        <p:spPr/>
        <p:txBody>
          <a:bodyPr/>
          <a:lstStyle/>
          <a:p>
            <a:r>
              <a:rPr lang="en-IE" dirty="0"/>
              <a:t>Un </a:t>
            </a:r>
            <a:r>
              <a:rPr lang="en-IE" dirty="0" err="1"/>
              <a:t>esempio</a:t>
            </a:r>
            <a:r>
              <a:rPr lang="en-IE" dirty="0"/>
              <a:t> </a:t>
            </a:r>
            <a:r>
              <a:rPr lang="en-IE" dirty="0" err="1"/>
              <a:t>irlandese</a:t>
            </a:r>
            <a:r>
              <a:rPr lang="en-IE" dirty="0"/>
              <a:t>, </a:t>
            </a:r>
            <a:r>
              <a:rPr lang="en-GB" sz="3600" b="1" i="0" dirty="0">
                <a:solidFill>
                  <a:srgbClr val="1E494F"/>
                </a:solidFill>
                <a:effectLst/>
                <a:hlinkClick r:id="rId3"/>
              </a:rPr>
              <a:t>Micro Finance Ireland</a:t>
            </a:r>
            <a:r>
              <a:rPr lang="en-GB" sz="3600" b="1" i="0" dirty="0">
                <a:solidFill>
                  <a:srgbClr val="1E494F"/>
                </a:solidFill>
                <a:effectLst/>
              </a:rPr>
              <a:t> </a:t>
            </a:r>
            <a:endParaRPr lang="en-IE" dirty="0"/>
          </a:p>
        </p:txBody>
      </p:sp>
      <p:sp>
        <p:nvSpPr>
          <p:cNvPr id="5" name="TextBox 4">
            <a:extLst>
              <a:ext uri="{FF2B5EF4-FFF2-40B4-BE49-F238E27FC236}">
                <a16:creationId xmlns:a16="http://schemas.microsoft.com/office/drawing/2014/main" id="{A47FF46E-87EA-71D3-DAC8-23AD814861D3}"/>
              </a:ext>
            </a:extLst>
          </p:cNvPr>
          <p:cNvSpPr txBox="1"/>
          <p:nvPr/>
        </p:nvSpPr>
        <p:spPr>
          <a:xfrm>
            <a:off x="0" y="1979697"/>
            <a:ext cx="5388464" cy="5324535"/>
          </a:xfrm>
          <a:prstGeom prst="rect">
            <a:avLst/>
          </a:prstGeom>
          <a:noFill/>
        </p:spPr>
        <p:txBody>
          <a:bodyPr wrap="square">
            <a:spAutoFit/>
          </a:bodyPr>
          <a:lstStyle/>
          <a:p>
            <a:pPr algn="l" fontAlgn="base"/>
            <a:r>
              <a:rPr lang="en-GB" sz="2000" b="1" i="0" dirty="0">
                <a:solidFill>
                  <a:srgbClr val="1E494F"/>
                </a:solidFill>
                <a:effectLst/>
                <a:hlinkClick r:id="rId3"/>
              </a:rPr>
              <a:t>Micro Finance Ireland</a:t>
            </a:r>
            <a:r>
              <a:rPr lang="en-GB" sz="2000" b="1" i="0" dirty="0">
                <a:solidFill>
                  <a:srgbClr val="1E494F"/>
                </a:solidFill>
                <a:effectLst/>
              </a:rPr>
              <a:t> </a:t>
            </a:r>
            <a:r>
              <a:rPr lang="it-IT" sz="2000" b="1" i="0" dirty="0">
                <a:solidFill>
                  <a:srgbClr val="1E494F"/>
                </a:solidFill>
                <a:effectLst/>
              </a:rPr>
              <a:t>fornisce piccoli prestiti attraverso il Fondo governativo per i prestiti alle microimprese. Lo scopo del fondo è quello di aiutare le nuove imprese e quelle già avviate a ottenere i finanziamenti necessari per la loro attività.</a:t>
            </a:r>
          </a:p>
          <a:p>
            <a:pPr algn="l" fontAlgn="base"/>
            <a:r>
              <a:rPr lang="it-IT" sz="2000" b="1" i="0" dirty="0">
                <a:solidFill>
                  <a:srgbClr val="1E494F"/>
                </a:solidFill>
                <a:effectLst/>
              </a:rPr>
              <a:t>Cosa si intende per microimpresa? </a:t>
            </a:r>
            <a:r>
              <a:rPr lang="it-IT" sz="2000" i="0" dirty="0">
                <a:solidFill>
                  <a:srgbClr val="1E494F"/>
                </a:solidFill>
                <a:effectLst/>
              </a:rPr>
              <a:t>Si tratta semplicemente di una piccola impresa (compresi i piccoli produttori e quelli del settore alimentare) con meno di 10 dipendenti e un fatturato annuo inferiore a 2 milioni di euro. Il programma fornisce prestiti non garantiti da 2.000 a 25.000 euro per proposte commercialmente valide. </a:t>
            </a:r>
          </a:p>
          <a:p>
            <a:pPr algn="l" fontAlgn="base"/>
            <a:r>
              <a:rPr lang="it-IT" sz="2000" i="0" dirty="0">
                <a:solidFill>
                  <a:srgbClr val="1E494F"/>
                </a:solidFill>
                <a:effectLst/>
              </a:rPr>
              <a:t>Possono presentare domanda le imprese individuali, le società di persone e le società a responsabilità limitata.</a:t>
            </a:r>
          </a:p>
          <a:p>
            <a:pPr algn="l" fontAlgn="base"/>
            <a:endParaRPr lang="en-GB" sz="2000" b="0" i="0" dirty="0">
              <a:solidFill>
                <a:srgbClr val="1E494F"/>
              </a:solidFill>
              <a:effectLst/>
            </a:endParaRPr>
          </a:p>
        </p:txBody>
      </p:sp>
      <p:pic>
        <p:nvPicPr>
          <p:cNvPr id="6" name="Online Media 5" title="Joe's application to Microfinance Ireland">
            <a:hlinkClick r:id="" action="ppaction://media"/>
            <a:extLst>
              <a:ext uri="{FF2B5EF4-FFF2-40B4-BE49-F238E27FC236}">
                <a16:creationId xmlns:a16="http://schemas.microsoft.com/office/drawing/2014/main" id="{588929A6-649E-80BE-5542-FA127CB6A648}"/>
              </a:ext>
            </a:extLst>
          </p:cNvPr>
          <p:cNvPicPr>
            <a:picLocks noRot="1" noChangeAspect="1"/>
          </p:cNvPicPr>
          <p:nvPr>
            <a:videoFile r:link="rId1"/>
          </p:nvPr>
        </p:nvPicPr>
        <p:blipFill>
          <a:blip r:embed="rId4"/>
          <a:stretch>
            <a:fillRect/>
          </a:stretch>
        </p:blipFill>
        <p:spPr>
          <a:xfrm>
            <a:off x="5388464" y="1828415"/>
            <a:ext cx="5733052" cy="3709743"/>
          </a:xfrm>
          <a:prstGeom prst="rect">
            <a:avLst/>
          </a:prstGeom>
        </p:spPr>
      </p:pic>
      <p:sp>
        <p:nvSpPr>
          <p:cNvPr id="8" name="TextBox 7">
            <a:extLst>
              <a:ext uri="{FF2B5EF4-FFF2-40B4-BE49-F238E27FC236}">
                <a16:creationId xmlns:a16="http://schemas.microsoft.com/office/drawing/2014/main" id="{BD22BB59-534C-3A4A-8C7F-70E435B3A455}"/>
              </a:ext>
            </a:extLst>
          </p:cNvPr>
          <p:cNvSpPr txBox="1"/>
          <p:nvPr/>
        </p:nvSpPr>
        <p:spPr>
          <a:xfrm>
            <a:off x="7085164" y="5958213"/>
            <a:ext cx="6094562" cy="369332"/>
          </a:xfrm>
          <a:prstGeom prst="rect">
            <a:avLst/>
          </a:prstGeom>
          <a:noFill/>
        </p:spPr>
        <p:txBody>
          <a:bodyPr wrap="square">
            <a:spAutoFit/>
          </a:bodyPr>
          <a:lstStyle/>
          <a:p>
            <a:r>
              <a:rPr lang="en-US">
                <a:hlinkClick r:id="rId5"/>
              </a:rPr>
              <a:t>Joe's application to Microfinance Ireland - YouTube</a:t>
            </a:r>
            <a:endParaRPr lang="en-IE"/>
          </a:p>
        </p:txBody>
      </p:sp>
    </p:spTree>
    <p:extLst>
      <p:ext uri="{BB962C8B-B14F-4D97-AF65-F5344CB8AC3E}">
        <p14:creationId xmlns:p14="http://schemas.microsoft.com/office/powerpoint/2010/main" val="157937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10650BA-D090-4A23-98E3-B48BBAEA9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descr="Man celebrating in the crowd">
            <a:extLst>
              <a:ext uri="{FF2B5EF4-FFF2-40B4-BE49-F238E27FC236}">
                <a16:creationId xmlns:a16="http://schemas.microsoft.com/office/drawing/2014/main" id="{91B4CE25-4E33-4595-8FA3-E31FCD19F8F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b="-2"/>
          <a:stretch/>
        </p:blipFill>
        <p:spPr>
          <a:xfrm>
            <a:off x="-9527" y="3725"/>
            <a:ext cx="5846165" cy="6850548"/>
          </a:xfrm>
          <a:prstGeom prst="rect">
            <a:avLst/>
          </a:prstGeom>
        </p:spPr>
      </p:pic>
      <p:grpSp>
        <p:nvGrpSpPr>
          <p:cNvPr id="23" name="Group 22">
            <a:extLst>
              <a:ext uri="{FF2B5EF4-FFF2-40B4-BE49-F238E27FC236}">
                <a16:creationId xmlns:a16="http://schemas.microsoft.com/office/drawing/2014/main" id="{FFB939B9-73CE-4644-87BB-72AEBF0011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27" y="-6558"/>
            <a:ext cx="6254832" cy="6874766"/>
            <a:chOff x="-9149" y="3725"/>
            <a:chExt cx="6254832" cy="6887203"/>
          </a:xfrm>
        </p:grpSpPr>
        <p:sp>
          <p:nvSpPr>
            <p:cNvPr id="24" name="Freeform: Shape 23">
              <a:extLst>
                <a:ext uri="{FF2B5EF4-FFF2-40B4-BE49-F238E27FC236}">
                  <a16:creationId xmlns:a16="http://schemas.microsoft.com/office/drawing/2014/main" id="{15F2A0CF-7879-4629-AC2B-4069D77A3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8645"/>
              <a:ext cx="5933139" cy="6387893"/>
            </a:xfrm>
            <a:custGeom>
              <a:avLst/>
              <a:gdLst>
                <a:gd name="connsiteX0" fmla="*/ 5852909 w 5933139"/>
                <a:gd name="connsiteY0" fmla="*/ 2469528 h 6335678"/>
                <a:gd name="connsiteX1" fmla="*/ 5830799 w 5933139"/>
                <a:gd name="connsiteY1" fmla="*/ 2394015 h 6335678"/>
                <a:gd name="connsiteX2" fmla="*/ 5805878 w 5933139"/>
                <a:gd name="connsiteY2" fmla="*/ 2319439 h 6335678"/>
                <a:gd name="connsiteX3" fmla="*/ 5778708 w 5933139"/>
                <a:gd name="connsiteY3" fmla="*/ 2245800 h 6335678"/>
                <a:gd name="connsiteX4" fmla="*/ 5652978 w 5933139"/>
                <a:gd name="connsiteY4" fmla="*/ 1959675 h 6335678"/>
                <a:gd name="connsiteX5" fmla="*/ 5327691 w 5933139"/>
                <a:gd name="connsiteY5" fmla="*/ 1432958 h 6335678"/>
                <a:gd name="connsiteX6" fmla="*/ 4921458 w 5933139"/>
                <a:gd name="connsiteY6" fmla="*/ 973322 h 6335678"/>
                <a:gd name="connsiteX7" fmla="*/ 4450018 w 5933139"/>
                <a:gd name="connsiteY7" fmla="*/ 586764 h 6335678"/>
                <a:gd name="connsiteX8" fmla="*/ 4193311 w 5933139"/>
                <a:gd name="connsiteY8" fmla="*/ 423558 h 6335678"/>
                <a:gd name="connsiteX9" fmla="*/ 3924237 w 5933139"/>
                <a:gd name="connsiteY9" fmla="*/ 281901 h 6335678"/>
                <a:gd name="connsiteX10" fmla="*/ 3352175 w 5933139"/>
                <a:gd name="connsiteY10" fmla="*/ 75786 h 6335678"/>
                <a:gd name="connsiteX11" fmla="*/ 3051997 w 5933139"/>
                <a:gd name="connsiteY11" fmla="*/ 19011 h 6335678"/>
                <a:gd name="connsiteX12" fmla="*/ 2745823 w 5933139"/>
                <a:gd name="connsiteY12" fmla="*/ 86 h 6335678"/>
                <a:gd name="connsiteX13" fmla="*/ 2141720 w 5933139"/>
                <a:gd name="connsiteY13" fmla="*/ 55550 h 6335678"/>
                <a:gd name="connsiteX14" fmla="*/ 1551295 w 5933139"/>
                <a:gd name="connsiteY14" fmla="*/ 216319 h 6335678"/>
                <a:gd name="connsiteX15" fmla="*/ 1001718 w 5933139"/>
                <a:gd name="connsiteY15" fmla="*/ 498134 h 6335678"/>
                <a:gd name="connsiteX16" fmla="*/ 754755 w 5933139"/>
                <a:gd name="connsiteY16" fmla="*/ 685886 h 6335678"/>
                <a:gd name="connsiteX17" fmla="*/ 533462 w 5933139"/>
                <a:gd name="connsiteY17" fmla="*/ 903056 h 6335678"/>
                <a:gd name="connsiteX18" fmla="*/ 0 w 5933139"/>
                <a:gd name="connsiteY18" fmla="*/ 1646568 h 6335678"/>
                <a:gd name="connsiteX19" fmla="*/ 0 w 5933139"/>
                <a:gd name="connsiteY19" fmla="*/ 4709059 h 6335678"/>
                <a:gd name="connsiteX20" fmla="*/ 120671 w 5933139"/>
                <a:gd name="connsiteY20" fmla="*/ 4907491 h 6335678"/>
                <a:gd name="connsiteX21" fmla="*/ 507979 w 5933139"/>
                <a:gd name="connsiteY21" fmla="*/ 5384178 h 6335678"/>
                <a:gd name="connsiteX22" fmla="*/ 972112 w 5933139"/>
                <a:gd name="connsiteY22" fmla="*/ 5778607 h 6335678"/>
                <a:gd name="connsiteX23" fmla="*/ 1229943 w 5933139"/>
                <a:gd name="connsiteY23" fmla="*/ 5939939 h 6335678"/>
                <a:gd name="connsiteX24" fmla="*/ 1502389 w 5933139"/>
                <a:gd name="connsiteY24" fmla="*/ 6073913 h 6335678"/>
                <a:gd name="connsiteX25" fmla="*/ 2673870 w 5933139"/>
                <a:gd name="connsiteY25" fmla="*/ 6333993 h 6335678"/>
                <a:gd name="connsiteX26" fmla="*/ 2749196 w 5933139"/>
                <a:gd name="connsiteY26" fmla="*/ 6335679 h 6335678"/>
                <a:gd name="connsiteX27" fmla="*/ 2787983 w 5933139"/>
                <a:gd name="connsiteY27" fmla="*/ 6335492 h 6335678"/>
                <a:gd name="connsiteX28" fmla="*/ 2826770 w 5933139"/>
                <a:gd name="connsiteY28" fmla="*/ 6334368 h 6335678"/>
                <a:gd name="connsiteX29" fmla="*/ 2981918 w 5933139"/>
                <a:gd name="connsiteY29" fmla="*/ 6319939 h 6335678"/>
                <a:gd name="connsiteX30" fmla="*/ 3285282 w 5933139"/>
                <a:gd name="connsiteY30" fmla="*/ 6241803 h 6335678"/>
                <a:gd name="connsiteX31" fmla="*/ 3566347 w 5933139"/>
                <a:gd name="connsiteY31" fmla="*/ 6104831 h 6335678"/>
                <a:gd name="connsiteX32" fmla="*/ 3818369 w 5933139"/>
                <a:gd name="connsiteY32" fmla="*/ 5926823 h 6335678"/>
                <a:gd name="connsiteX33" fmla="*/ 4044908 w 5933139"/>
                <a:gd name="connsiteY33" fmla="*/ 5726329 h 6335678"/>
                <a:gd name="connsiteX34" fmla="*/ 4151151 w 5933139"/>
                <a:gd name="connsiteY34" fmla="*/ 5622147 h 6335678"/>
                <a:gd name="connsiteX35" fmla="*/ 4253834 w 5933139"/>
                <a:gd name="connsiteY35" fmla="*/ 5516841 h 6335678"/>
                <a:gd name="connsiteX36" fmla="*/ 4452453 w 5933139"/>
                <a:gd name="connsiteY36" fmla="*/ 5306979 h 6335678"/>
                <a:gd name="connsiteX37" fmla="*/ 4548578 w 5933139"/>
                <a:gd name="connsiteY37" fmla="*/ 5202797 h 6335678"/>
                <a:gd name="connsiteX38" fmla="*/ 4596546 w 5933139"/>
                <a:gd name="connsiteY38" fmla="*/ 5151456 h 6335678"/>
                <a:gd name="connsiteX39" fmla="*/ 4643016 w 5933139"/>
                <a:gd name="connsiteY39" fmla="*/ 5103300 h 6335678"/>
                <a:gd name="connsiteX40" fmla="*/ 4739515 w 5933139"/>
                <a:gd name="connsiteY40" fmla="*/ 5013172 h 6335678"/>
                <a:gd name="connsiteX41" fmla="*/ 4842198 w 5933139"/>
                <a:gd name="connsiteY41" fmla="*/ 4930164 h 6335678"/>
                <a:gd name="connsiteX42" fmla="*/ 5071360 w 5933139"/>
                <a:gd name="connsiteY42" fmla="*/ 4780449 h 6335678"/>
                <a:gd name="connsiteX43" fmla="*/ 5332001 w 5933139"/>
                <a:gd name="connsiteY43" fmla="*/ 4615932 h 6335678"/>
                <a:gd name="connsiteX44" fmla="*/ 5397396 w 5933139"/>
                <a:gd name="connsiteY44" fmla="*/ 4563655 h 6335678"/>
                <a:gd name="connsiteX45" fmla="*/ 5459417 w 5933139"/>
                <a:gd name="connsiteY45" fmla="*/ 4505380 h 6335678"/>
                <a:gd name="connsiteX46" fmla="*/ 5567159 w 5933139"/>
                <a:gd name="connsiteY46" fmla="*/ 4374029 h 6335678"/>
                <a:gd name="connsiteX47" fmla="*/ 5651292 w 5933139"/>
                <a:gd name="connsiteY47" fmla="*/ 4231810 h 6335678"/>
                <a:gd name="connsiteX48" fmla="*/ 5716686 w 5933139"/>
                <a:gd name="connsiteY48" fmla="*/ 4085655 h 6335678"/>
                <a:gd name="connsiteX49" fmla="*/ 5820681 w 5933139"/>
                <a:gd name="connsiteY49" fmla="*/ 3791848 h 6335678"/>
                <a:gd name="connsiteX50" fmla="*/ 5898629 w 5933139"/>
                <a:gd name="connsiteY50" fmla="*/ 3487922 h 6335678"/>
                <a:gd name="connsiteX51" fmla="*/ 5932170 w 5933139"/>
                <a:gd name="connsiteY51" fmla="*/ 3174066 h 6335678"/>
                <a:gd name="connsiteX52" fmla="*/ 5872209 w 5933139"/>
                <a:gd name="connsiteY52" fmla="*/ 2545978 h 6335678"/>
                <a:gd name="connsiteX53" fmla="*/ 5852909 w 5933139"/>
                <a:gd name="connsiteY53" fmla="*/ 2469528 h 6335678"/>
                <a:gd name="connsiteX54" fmla="*/ 5507386 w 5933139"/>
                <a:gd name="connsiteY54" fmla="*/ 3724580 h 6335678"/>
                <a:gd name="connsiteX55" fmla="*/ 5453609 w 5933139"/>
                <a:gd name="connsiteY55" fmla="*/ 3989906 h 6335678"/>
                <a:gd name="connsiteX56" fmla="*/ 5344181 w 5933139"/>
                <a:gd name="connsiteY56" fmla="*/ 4220380 h 6335678"/>
                <a:gd name="connsiteX57" fmla="*/ 5171419 w 5933139"/>
                <a:gd name="connsiteY57" fmla="*/ 4388644 h 6335678"/>
                <a:gd name="connsiteX58" fmla="*/ 5057868 w 5933139"/>
                <a:gd name="connsiteY58" fmla="*/ 4453851 h 6335678"/>
                <a:gd name="connsiteX59" fmla="*/ 4930265 w 5933139"/>
                <a:gd name="connsiteY59" fmla="*/ 4516810 h 6335678"/>
                <a:gd name="connsiteX60" fmla="*/ 4660067 w 5933139"/>
                <a:gd name="connsiteY60" fmla="*/ 4664276 h 6335678"/>
                <a:gd name="connsiteX61" fmla="*/ 4408794 w 5933139"/>
                <a:gd name="connsiteY61" fmla="*/ 4857836 h 6335678"/>
                <a:gd name="connsiteX62" fmla="*/ 4352207 w 5933139"/>
                <a:gd name="connsiteY62" fmla="*/ 4911988 h 6335678"/>
                <a:gd name="connsiteX63" fmla="*/ 4299366 w 5933139"/>
                <a:gd name="connsiteY63" fmla="*/ 4965390 h 6335678"/>
                <a:gd name="connsiteX64" fmla="*/ 4197621 w 5933139"/>
                <a:gd name="connsiteY64" fmla="*/ 5074257 h 6335678"/>
                <a:gd name="connsiteX65" fmla="*/ 4008744 w 5933139"/>
                <a:gd name="connsiteY65" fmla="*/ 5297985 h 6335678"/>
                <a:gd name="connsiteX66" fmla="*/ 3917304 w 5933139"/>
                <a:gd name="connsiteY66" fmla="*/ 5409100 h 6335678"/>
                <a:gd name="connsiteX67" fmla="*/ 3826052 w 5933139"/>
                <a:gd name="connsiteY67" fmla="*/ 5518153 h 6335678"/>
                <a:gd name="connsiteX68" fmla="*/ 3637925 w 5933139"/>
                <a:gd name="connsiteY68" fmla="*/ 5725017 h 6335678"/>
                <a:gd name="connsiteX69" fmla="*/ 3433497 w 5933139"/>
                <a:gd name="connsiteY69" fmla="*/ 5906586 h 6335678"/>
                <a:gd name="connsiteX70" fmla="*/ 3204522 w 5933139"/>
                <a:gd name="connsiteY70" fmla="*/ 6046744 h 6335678"/>
                <a:gd name="connsiteX71" fmla="*/ 2950439 w 5933139"/>
                <a:gd name="connsiteY71" fmla="*/ 6129190 h 6335678"/>
                <a:gd name="connsiteX72" fmla="*/ 2816839 w 5933139"/>
                <a:gd name="connsiteY72" fmla="*/ 6146428 h 6335678"/>
                <a:gd name="connsiteX73" fmla="*/ 2749009 w 5933139"/>
                <a:gd name="connsiteY73" fmla="*/ 6149051 h 6335678"/>
                <a:gd name="connsiteX74" fmla="*/ 2678930 w 5933139"/>
                <a:gd name="connsiteY74" fmla="*/ 6148677 h 6335678"/>
                <a:gd name="connsiteX75" fmla="*/ 2125793 w 5933139"/>
                <a:gd name="connsiteY75" fmla="*/ 6065481 h 6335678"/>
                <a:gd name="connsiteX76" fmla="*/ 1610506 w 5933139"/>
                <a:gd name="connsiteY76" fmla="*/ 5851310 h 6335678"/>
                <a:gd name="connsiteX77" fmla="*/ 1373099 w 5933139"/>
                <a:gd name="connsiteY77" fmla="*/ 5706279 h 6335678"/>
                <a:gd name="connsiteX78" fmla="*/ 1315949 w 5933139"/>
                <a:gd name="connsiteY78" fmla="*/ 5666743 h 6335678"/>
                <a:gd name="connsiteX79" fmla="*/ 1259923 w 5933139"/>
                <a:gd name="connsiteY79" fmla="*/ 5625894 h 6335678"/>
                <a:gd name="connsiteX80" fmla="*/ 1204647 w 5933139"/>
                <a:gd name="connsiteY80" fmla="*/ 5583922 h 6335678"/>
                <a:gd name="connsiteX81" fmla="*/ 1150308 w 5933139"/>
                <a:gd name="connsiteY81" fmla="*/ 5540826 h 6335678"/>
                <a:gd name="connsiteX82" fmla="*/ 751569 w 5933139"/>
                <a:gd name="connsiteY82" fmla="*/ 5158015 h 6335678"/>
                <a:gd name="connsiteX83" fmla="*/ 663315 w 5933139"/>
                <a:gd name="connsiteY83" fmla="*/ 5052146 h 6335678"/>
                <a:gd name="connsiteX84" fmla="*/ 580869 w 5933139"/>
                <a:gd name="connsiteY84" fmla="*/ 4942718 h 6335678"/>
                <a:gd name="connsiteX85" fmla="*/ 432279 w 5933139"/>
                <a:gd name="connsiteY85" fmla="*/ 4713369 h 6335678"/>
                <a:gd name="connsiteX86" fmla="*/ 205553 w 5933139"/>
                <a:gd name="connsiteY86" fmla="*/ 4219443 h 6335678"/>
                <a:gd name="connsiteX87" fmla="*/ 79448 w 5933139"/>
                <a:gd name="connsiteY87" fmla="*/ 3693850 h 6335678"/>
                <a:gd name="connsiteX88" fmla="*/ 53590 w 5933139"/>
                <a:gd name="connsiteY88" fmla="*/ 3425339 h 6335678"/>
                <a:gd name="connsiteX89" fmla="*/ 49655 w 5933139"/>
                <a:gd name="connsiteY89" fmla="*/ 3155890 h 6335678"/>
                <a:gd name="connsiteX90" fmla="*/ 67830 w 5933139"/>
                <a:gd name="connsiteY90" fmla="*/ 2886817 h 6335678"/>
                <a:gd name="connsiteX91" fmla="*/ 108679 w 5933139"/>
                <a:gd name="connsiteY91" fmla="*/ 2619992 h 6335678"/>
                <a:gd name="connsiteX92" fmla="*/ 263077 w 5933139"/>
                <a:gd name="connsiteY92" fmla="*/ 2101520 h 6335678"/>
                <a:gd name="connsiteX93" fmla="*/ 837575 w 5933139"/>
                <a:gd name="connsiteY93" fmla="*/ 1186370 h 6335678"/>
                <a:gd name="connsiteX94" fmla="*/ 1031698 w 5933139"/>
                <a:gd name="connsiteY94" fmla="*/ 996932 h 6335678"/>
                <a:gd name="connsiteX95" fmla="*/ 1236688 w 5933139"/>
                <a:gd name="connsiteY95" fmla="*/ 819298 h 6335678"/>
                <a:gd name="connsiteX96" fmla="*/ 1687143 w 5933139"/>
                <a:gd name="connsiteY96" fmla="*/ 511438 h 6335678"/>
                <a:gd name="connsiteX97" fmla="*/ 2196246 w 5933139"/>
                <a:gd name="connsiteY97" fmla="*/ 300639 h 6335678"/>
                <a:gd name="connsiteX98" fmla="*/ 2745823 w 5933139"/>
                <a:gd name="connsiteY98" fmla="*/ 229248 h 6335678"/>
                <a:gd name="connsiteX99" fmla="*/ 3019206 w 5933139"/>
                <a:gd name="connsiteY99" fmla="*/ 252108 h 6335678"/>
                <a:gd name="connsiteX100" fmla="*/ 3288092 w 5933139"/>
                <a:gd name="connsiteY100" fmla="*/ 313006 h 6335678"/>
                <a:gd name="connsiteX101" fmla="*/ 3548172 w 5933139"/>
                <a:gd name="connsiteY101" fmla="*/ 407069 h 6335678"/>
                <a:gd name="connsiteX102" fmla="*/ 3611505 w 5933139"/>
                <a:gd name="connsiteY102" fmla="*/ 435176 h 6335678"/>
                <a:gd name="connsiteX103" fmla="*/ 3674089 w 5933139"/>
                <a:gd name="connsiteY103" fmla="*/ 464968 h 6335678"/>
                <a:gd name="connsiteX104" fmla="*/ 3735736 w 5933139"/>
                <a:gd name="connsiteY104" fmla="*/ 496823 h 6335678"/>
                <a:gd name="connsiteX105" fmla="*/ 3796634 w 5933139"/>
                <a:gd name="connsiteY105" fmla="*/ 530176 h 6335678"/>
                <a:gd name="connsiteX106" fmla="*/ 4251585 w 5933139"/>
                <a:gd name="connsiteY106" fmla="*/ 847405 h 6335678"/>
                <a:gd name="connsiteX107" fmla="*/ 4644515 w 5933139"/>
                <a:gd name="connsiteY107" fmla="*/ 1236775 h 6335678"/>
                <a:gd name="connsiteX108" fmla="*/ 4816527 w 5933139"/>
                <a:gd name="connsiteY108" fmla="*/ 1451883 h 6335678"/>
                <a:gd name="connsiteX109" fmla="*/ 4970738 w 5933139"/>
                <a:gd name="connsiteY109" fmla="*/ 1678610 h 6335678"/>
                <a:gd name="connsiteX110" fmla="*/ 5223885 w 5933139"/>
                <a:gd name="connsiteY110" fmla="*/ 2159232 h 6335678"/>
                <a:gd name="connsiteX111" fmla="*/ 5395709 w 5933139"/>
                <a:gd name="connsiteY111" fmla="*/ 2666087 h 6335678"/>
                <a:gd name="connsiteX112" fmla="*/ 5458855 w 5933139"/>
                <a:gd name="connsiteY112" fmla="*/ 2924292 h 6335678"/>
                <a:gd name="connsiteX113" fmla="*/ 5499142 w 5933139"/>
                <a:gd name="connsiteY113" fmla="*/ 3186995 h 6335678"/>
                <a:gd name="connsiteX114" fmla="*/ 5516755 w 5933139"/>
                <a:gd name="connsiteY114" fmla="*/ 3454007 h 6335678"/>
                <a:gd name="connsiteX115" fmla="*/ 5507386 w 5933139"/>
                <a:gd name="connsiteY115" fmla="*/ 3724580 h 633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933139" h="6335678">
                  <a:moveTo>
                    <a:pt x="5852909" y="2469528"/>
                  </a:moveTo>
                  <a:lnTo>
                    <a:pt x="5830799" y="2394015"/>
                  </a:lnTo>
                  <a:lnTo>
                    <a:pt x="5805878" y="2319439"/>
                  </a:lnTo>
                  <a:cubicBezTo>
                    <a:pt x="5797446" y="2294705"/>
                    <a:pt x="5787890" y="2270346"/>
                    <a:pt x="5778708" y="2245800"/>
                  </a:cubicBezTo>
                  <a:cubicBezTo>
                    <a:pt x="5740858" y="2148364"/>
                    <a:pt x="5699073" y="2052614"/>
                    <a:pt x="5652978" y="1959675"/>
                  </a:cubicBezTo>
                  <a:cubicBezTo>
                    <a:pt x="5559664" y="1773985"/>
                    <a:pt x="5450986" y="1597663"/>
                    <a:pt x="5327691" y="1432958"/>
                  </a:cubicBezTo>
                  <a:cubicBezTo>
                    <a:pt x="5204960" y="1268067"/>
                    <a:pt x="5068362" y="1114980"/>
                    <a:pt x="4921458" y="973322"/>
                  </a:cubicBezTo>
                  <a:cubicBezTo>
                    <a:pt x="4774742" y="831665"/>
                    <a:pt x="4616408" y="703125"/>
                    <a:pt x="4450018" y="586764"/>
                  </a:cubicBezTo>
                  <a:cubicBezTo>
                    <a:pt x="4366822" y="528489"/>
                    <a:pt x="4281003" y="474337"/>
                    <a:pt x="4193311" y="423558"/>
                  </a:cubicBezTo>
                  <a:cubicBezTo>
                    <a:pt x="4105806" y="372404"/>
                    <a:pt x="4015865" y="325560"/>
                    <a:pt x="3924237" y="281901"/>
                  </a:cubicBezTo>
                  <a:cubicBezTo>
                    <a:pt x="3740983" y="195333"/>
                    <a:pt x="3549483" y="125067"/>
                    <a:pt x="3352175" y="75786"/>
                  </a:cubicBezTo>
                  <a:cubicBezTo>
                    <a:pt x="3253428" y="51240"/>
                    <a:pt x="3153368" y="31565"/>
                    <a:pt x="3051997" y="19011"/>
                  </a:cubicBezTo>
                  <a:cubicBezTo>
                    <a:pt x="2950814" y="5895"/>
                    <a:pt x="2848506" y="-851"/>
                    <a:pt x="2745823" y="86"/>
                  </a:cubicBezTo>
                  <a:cubicBezTo>
                    <a:pt x="2543643" y="1585"/>
                    <a:pt x="2341838" y="20135"/>
                    <a:pt x="2141720" y="55550"/>
                  </a:cubicBezTo>
                  <a:cubicBezTo>
                    <a:pt x="1941976" y="91339"/>
                    <a:pt x="1743356" y="143055"/>
                    <a:pt x="1551295" y="216319"/>
                  </a:cubicBezTo>
                  <a:cubicBezTo>
                    <a:pt x="1359233" y="289396"/>
                    <a:pt x="1173917" y="383459"/>
                    <a:pt x="1001718" y="498134"/>
                  </a:cubicBezTo>
                  <a:cubicBezTo>
                    <a:pt x="915712" y="555659"/>
                    <a:pt x="832141" y="617119"/>
                    <a:pt x="754755" y="685886"/>
                  </a:cubicBezTo>
                  <a:cubicBezTo>
                    <a:pt x="677555" y="754841"/>
                    <a:pt x="604666" y="828293"/>
                    <a:pt x="533462" y="903056"/>
                  </a:cubicBezTo>
                  <a:cubicBezTo>
                    <a:pt x="323413" y="1125660"/>
                    <a:pt x="143906" y="1376370"/>
                    <a:pt x="0" y="1646568"/>
                  </a:cubicBezTo>
                  <a:lnTo>
                    <a:pt x="0" y="4709059"/>
                  </a:lnTo>
                  <a:cubicBezTo>
                    <a:pt x="37850" y="4776702"/>
                    <a:pt x="78136" y="4843033"/>
                    <a:pt x="120671" y="4907491"/>
                  </a:cubicBezTo>
                  <a:cubicBezTo>
                    <a:pt x="234034" y="5078941"/>
                    <a:pt x="365198" y="5239336"/>
                    <a:pt x="507979" y="5384178"/>
                  </a:cubicBezTo>
                  <a:cubicBezTo>
                    <a:pt x="650948" y="5529395"/>
                    <a:pt x="805909" y="5662059"/>
                    <a:pt x="972112" y="5778607"/>
                  </a:cubicBezTo>
                  <a:cubicBezTo>
                    <a:pt x="1055308" y="5836881"/>
                    <a:pt x="1141314" y="5890846"/>
                    <a:pt x="1229943" y="5939939"/>
                  </a:cubicBezTo>
                  <a:cubicBezTo>
                    <a:pt x="1318385" y="5989406"/>
                    <a:pt x="1409450" y="6033815"/>
                    <a:pt x="1502389" y="6073913"/>
                  </a:cubicBezTo>
                  <a:cubicBezTo>
                    <a:pt x="1874145" y="6233559"/>
                    <a:pt x="2272884" y="6320689"/>
                    <a:pt x="2673870" y="6333993"/>
                  </a:cubicBezTo>
                  <a:lnTo>
                    <a:pt x="2749196" y="6335679"/>
                  </a:lnTo>
                  <a:lnTo>
                    <a:pt x="2787983" y="6335492"/>
                  </a:lnTo>
                  <a:lnTo>
                    <a:pt x="2826770" y="6334368"/>
                  </a:lnTo>
                  <a:cubicBezTo>
                    <a:pt x="2878486" y="6332494"/>
                    <a:pt x="2930390" y="6327247"/>
                    <a:pt x="2981918" y="6319939"/>
                  </a:cubicBezTo>
                  <a:cubicBezTo>
                    <a:pt x="3085163" y="6304949"/>
                    <a:pt x="3187096" y="6278529"/>
                    <a:pt x="3285282" y="6241803"/>
                  </a:cubicBezTo>
                  <a:cubicBezTo>
                    <a:pt x="3383467" y="6205265"/>
                    <a:pt x="3477530" y="6158608"/>
                    <a:pt x="3566347" y="6104831"/>
                  </a:cubicBezTo>
                  <a:cubicBezTo>
                    <a:pt x="3655164" y="6051053"/>
                    <a:pt x="3739109" y="5990905"/>
                    <a:pt x="3818369" y="5926823"/>
                  </a:cubicBezTo>
                  <a:cubicBezTo>
                    <a:pt x="3897630" y="5862739"/>
                    <a:pt x="3973143" y="5795471"/>
                    <a:pt x="4044908" y="5726329"/>
                  </a:cubicBezTo>
                  <a:cubicBezTo>
                    <a:pt x="4080884" y="5691852"/>
                    <a:pt x="4116299" y="5656999"/>
                    <a:pt x="4151151" y="5622147"/>
                  </a:cubicBezTo>
                  <a:cubicBezTo>
                    <a:pt x="4185816" y="5586920"/>
                    <a:pt x="4220106" y="5552068"/>
                    <a:pt x="4253834" y="5516841"/>
                  </a:cubicBezTo>
                  <a:cubicBezTo>
                    <a:pt x="4321289" y="5446388"/>
                    <a:pt x="4387808" y="5376871"/>
                    <a:pt x="4452453" y="5306979"/>
                  </a:cubicBezTo>
                  <a:lnTo>
                    <a:pt x="4548578" y="5202797"/>
                  </a:lnTo>
                  <a:lnTo>
                    <a:pt x="4596546" y="5151456"/>
                  </a:lnTo>
                  <a:cubicBezTo>
                    <a:pt x="4612661" y="5134592"/>
                    <a:pt x="4627276" y="5119040"/>
                    <a:pt x="4643016" y="5103300"/>
                  </a:cubicBezTo>
                  <a:cubicBezTo>
                    <a:pt x="4674308" y="5072196"/>
                    <a:pt x="4706162" y="5041841"/>
                    <a:pt x="4739515" y="5013172"/>
                  </a:cubicBezTo>
                  <a:cubicBezTo>
                    <a:pt x="4772493" y="4984128"/>
                    <a:pt x="4806596" y="4956397"/>
                    <a:pt x="4842198" y="4930164"/>
                  </a:cubicBezTo>
                  <a:cubicBezTo>
                    <a:pt x="4913026" y="4876949"/>
                    <a:pt x="4988914" y="4828980"/>
                    <a:pt x="5071360" y="4780449"/>
                  </a:cubicBezTo>
                  <a:cubicBezTo>
                    <a:pt x="5153243" y="4731544"/>
                    <a:pt x="5243372" y="4682076"/>
                    <a:pt x="5332001" y="4615932"/>
                  </a:cubicBezTo>
                  <a:cubicBezTo>
                    <a:pt x="5354111" y="4599443"/>
                    <a:pt x="5376035" y="4582205"/>
                    <a:pt x="5397396" y="4563655"/>
                  </a:cubicBezTo>
                  <a:cubicBezTo>
                    <a:pt x="5418757" y="4545104"/>
                    <a:pt x="5439368" y="4525617"/>
                    <a:pt x="5459417" y="4505380"/>
                  </a:cubicBezTo>
                  <a:cubicBezTo>
                    <a:pt x="5499329" y="4464719"/>
                    <a:pt x="5535493" y="4420311"/>
                    <a:pt x="5567159" y="4374029"/>
                  </a:cubicBezTo>
                  <a:cubicBezTo>
                    <a:pt x="5599388" y="4328121"/>
                    <a:pt x="5626558" y="4279965"/>
                    <a:pt x="5651292" y="4231810"/>
                  </a:cubicBezTo>
                  <a:cubicBezTo>
                    <a:pt x="5675651" y="4183466"/>
                    <a:pt x="5697012" y="4134561"/>
                    <a:pt x="5716686" y="4085655"/>
                  </a:cubicBezTo>
                  <a:cubicBezTo>
                    <a:pt x="5756223" y="3987845"/>
                    <a:pt x="5789576" y="3891158"/>
                    <a:pt x="5820681" y="3791848"/>
                  </a:cubicBezTo>
                  <a:cubicBezTo>
                    <a:pt x="5851972" y="3692726"/>
                    <a:pt x="5878955" y="3591167"/>
                    <a:pt x="5898629" y="3487922"/>
                  </a:cubicBezTo>
                  <a:cubicBezTo>
                    <a:pt x="5918116" y="3384490"/>
                    <a:pt x="5929172" y="3279372"/>
                    <a:pt x="5932170" y="3174066"/>
                  </a:cubicBezTo>
                  <a:cubicBezTo>
                    <a:pt x="5937604" y="2963454"/>
                    <a:pt x="5920552" y="2750968"/>
                    <a:pt x="5872209" y="2545978"/>
                  </a:cubicBezTo>
                  <a:cubicBezTo>
                    <a:pt x="5865838" y="2520307"/>
                    <a:pt x="5860029" y="2494637"/>
                    <a:pt x="5852909" y="2469528"/>
                  </a:cubicBezTo>
                  <a:close/>
                  <a:moveTo>
                    <a:pt x="5507386" y="3724580"/>
                  </a:moveTo>
                  <a:cubicBezTo>
                    <a:pt x="5497830" y="3814521"/>
                    <a:pt x="5480591" y="3905586"/>
                    <a:pt x="5453609" y="3989906"/>
                  </a:cubicBezTo>
                  <a:cubicBezTo>
                    <a:pt x="5426439" y="4074413"/>
                    <a:pt x="5390088" y="4152924"/>
                    <a:pt x="5344181" y="4220380"/>
                  </a:cubicBezTo>
                  <a:cubicBezTo>
                    <a:pt x="5297898" y="4287835"/>
                    <a:pt x="5241311" y="4342549"/>
                    <a:pt x="5171419" y="4388644"/>
                  </a:cubicBezTo>
                  <a:cubicBezTo>
                    <a:pt x="5136755" y="4411879"/>
                    <a:pt x="5098342" y="4433052"/>
                    <a:pt x="5057868" y="4453851"/>
                  </a:cubicBezTo>
                  <a:cubicBezTo>
                    <a:pt x="5017395" y="4474837"/>
                    <a:pt x="4974298" y="4495449"/>
                    <a:pt x="4930265" y="4516810"/>
                  </a:cubicBezTo>
                  <a:cubicBezTo>
                    <a:pt x="4841823" y="4559719"/>
                    <a:pt x="4748696" y="4607126"/>
                    <a:pt x="4660067" y="4664276"/>
                  </a:cubicBezTo>
                  <a:cubicBezTo>
                    <a:pt x="4571251" y="4721238"/>
                    <a:pt x="4486181" y="4786071"/>
                    <a:pt x="4408794" y="4857836"/>
                  </a:cubicBezTo>
                  <a:cubicBezTo>
                    <a:pt x="4389682" y="4875637"/>
                    <a:pt x="4370008" y="4894375"/>
                    <a:pt x="4352207" y="4911988"/>
                  </a:cubicBezTo>
                  <a:lnTo>
                    <a:pt x="4299366" y="4965390"/>
                  </a:lnTo>
                  <a:cubicBezTo>
                    <a:pt x="4264514" y="5001179"/>
                    <a:pt x="4230599" y="5037531"/>
                    <a:pt x="4197621" y="5074257"/>
                  </a:cubicBezTo>
                  <a:cubicBezTo>
                    <a:pt x="4131664" y="5147896"/>
                    <a:pt x="4070204" y="5223784"/>
                    <a:pt x="4008744" y="5297985"/>
                  </a:cubicBezTo>
                  <a:lnTo>
                    <a:pt x="3917304" y="5409100"/>
                  </a:lnTo>
                  <a:cubicBezTo>
                    <a:pt x="3886949" y="5446013"/>
                    <a:pt x="3856782" y="5482364"/>
                    <a:pt x="3826052" y="5518153"/>
                  </a:cubicBezTo>
                  <a:cubicBezTo>
                    <a:pt x="3764592" y="5589544"/>
                    <a:pt x="3702758" y="5659435"/>
                    <a:pt x="3637925" y="5725017"/>
                  </a:cubicBezTo>
                  <a:cubicBezTo>
                    <a:pt x="3573093" y="5790412"/>
                    <a:pt x="3505637" y="5852059"/>
                    <a:pt x="3433497" y="5906586"/>
                  </a:cubicBezTo>
                  <a:cubicBezTo>
                    <a:pt x="3361544" y="5961112"/>
                    <a:pt x="3285469" y="6009268"/>
                    <a:pt x="3204522" y="6046744"/>
                  </a:cubicBezTo>
                  <a:cubicBezTo>
                    <a:pt x="3123763" y="6084594"/>
                    <a:pt x="3038506" y="6112513"/>
                    <a:pt x="2950439" y="6129190"/>
                  </a:cubicBezTo>
                  <a:cubicBezTo>
                    <a:pt x="2906405" y="6137809"/>
                    <a:pt x="2861810" y="6143055"/>
                    <a:pt x="2816839" y="6146428"/>
                  </a:cubicBezTo>
                  <a:cubicBezTo>
                    <a:pt x="2794354" y="6147927"/>
                    <a:pt x="2771681" y="6148677"/>
                    <a:pt x="2749009" y="6149051"/>
                  </a:cubicBezTo>
                  <a:lnTo>
                    <a:pt x="2678930" y="6148677"/>
                  </a:lnTo>
                  <a:cubicBezTo>
                    <a:pt x="2491927" y="6144367"/>
                    <a:pt x="2305675" y="6116260"/>
                    <a:pt x="2125793" y="6065481"/>
                  </a:cubicBezTo>
                  <a:cubicBezTo>
                    <a:pt x="1945911" y="6014515"/>
                    <a:pt x="1773524" y="5940501"/>
                    <a:pt x="1610506" y="5851310"/>
                  </a:cubicBezTo>
                  <a:cubicBezTo>
                    <a:pt x="1528997" y="5806714"/>
                    <a:pt x="1449924" y="5757808"/>
                    <a:pt x="1373099" y="5706279"/>
                  </a:cubicBezTo>
                  <a:lnTo>
                    <a:pt x="1315949" y="5666743"/>
                  </a:lnTo>
                  <a:lnTo>
                    <a:pt x="1259923" y="5625894"/>
                  </a:lnTo>
                  <a:lnTo>
                    <a:pt x="1204647" y="5583922"/>
                  </a:lnTo>
                  <a:cubicBezTo>
                    <a:pt x="1186284" y="5569869"/>
                    <a:pt x="1168483" y="5555066"/>
                    <a:pt x="1150308" y="5540826"/>
                  </a:cubicBezTo>
                  <a:cubicBezTo>
                    <a:pt x="1006402" y="5424839"/>
                    <a:pt x="872615" y="5296860"/>
                    <a:pt x="751569" y="5158015"/>
                  </a:cubicBezTo>
                  <a:cubicBezTo>
                    <a:pt x="721214" y="5123350"/>
                    <a:pt x="691983" y="5087935"/>
                    <a:pt x="663315" y="5052146"/>
                  </a:cubicBezTo>
                  <a:cubicBezTo>
                    <a:pt x="635021" y="5016170"/>
                    <a:pt x="607289" y="4980006"/>
                    <a:pt x="580869" y="4942718"/>
                  </a:cubicBezTo>
                  <a:cubicBezTo>
                    <a:pt x="527654" y="4868517"/>
                    <a:pt x="478186" y="4791880"/>
                    <a:pt x="432279" y="4713369"/>
                  </a:cubicBezTo>
                  <a:cubicBezTo>
                    <a:pt x="340651" y="4556159"/>
                    <a:pt x="264764" y="4390330"/>
                    <a:pt x="205553" y="4219443"/>
                  </a:cubicBezTo>
                  <a:cubicBezTo>
                    <a:pt x="146154" y="4048555"/>
                    <a:pt x="104369" y="3872045"/>
                    <a:pt x="79448" y="3693850"/>
                  </a:cubicBezTo>
                  <a:cubicBezTo>
                    <a:pt x="67268" y="3604659"/>
                    <a:pt x="58087" y="3515092"/>
                    <a:pt x="53590" y="3425339"/>
                  </a:cubicBezTo>
                  <a:cubicBezTo>
                    <a:pt x="47969" y="3335585"/>
                    <a:pt x="47406" y="3245644"/>
                    <a:pt x="49655" y="3155890"/>
                  </a:cubicBezTo>
                  <a:cubicBezTo>
                    <a:pt x="52278" y="3066137"/>
                    <a:pt x="58274" y="2976383"/>
                    <a:pt x="67830" y="2886817"/>
                  </a:cubicBezTo>
                  <a:cubicBezTo>
                    <a:pt x="77761" y="2797438"/>
                    <a:pt x="91253" y="2708246"/>
                    <a:pt x="108679" y="2619992"/>
                  </a:cubicBezTo>
                  <a:cubicBezTo>
                    <a:pt x="143906" y="2443108"/>
                    <a:pt x="195809" y="2269409"/>
                    <a:pt x="263077" y="2101520"/>
                  </a:cubicBezTo>
                  <a:cubicBezTo>
                    <a:pt x="397614" y="1765740"/>
                    <a:pt x="593048" y="1453382"/>
                    <a:pt x="837575" y="1186370"/>
                  </a:cubicBezTo>
                  <a:cubicBezTo>
                    <a:pt x="898473" y="1119289"/>
                    <a:pt x="964242" y="1056893"/>
                    <a:pt x="1031698" y="996932"/>
                  </a:cubicBezTo>
                  <a:cubicBezTo>
                    <a:pt x="1099154" y="936784"/>
                    <a:pt x="1166235" y="876261"/>
                    <a:pt x="1236688" y="819298"/>
                  </a:cubicBezTo>
                  <a:cubicBezTo>
                    <a:pt x="1377221" y="704999"/>
                    <a:pt x="1526935" y="600442"/>
                    <a:pt x="1687143" y="511438"/>
                  </a:cubicBezTo>
                  <a:cubicBezTo>
                    <a:pt x="1847163" y="422621"/>
                    <a:pt x="2017676" y="348795"/>
                    <a:pt x="2196246" y="300639"/>
                  </a:cubicBezTo>
                  <a:cubicBezTo>
                    <a:pt x="2374629" y="251921"/>
                    <a:pt x="2560320" y="227749"/>
                    <a:pt x="2745823" y="229248"/>
                  </a:cubicBezTo>
                  <a:cubicBezTo>
                    <a:pt x="2837076" y="230372"/>
                    <a:pt x="2928516" y="238055"/>
                    <a:pt x="3019206" y="252108"/>
                  </a:cubicBezTo>
                  <a:cubicBezTo>
                    <a:pt x="3109710" y="266724"/>
                    <a:pt x="3199650" y="286773"/>
                    <a:pt x="3288092" y="313006"/>
                  </a:cubicBezTo>
                  <a:cubicBezTo>
                    <a:pt x="3376347" y="339426"/>
                    <a:pt x="3463477" y="370343"/>
                    <a:pt x="3548172" y="407069"/>
                  </a:cubicBezTo>
                  <a:cubicBezTo>
                    <a:pt x="3569345" y="416438"/>
                    <a:pt x="3590519" y="425432"/>
                    <a:pt x="3611505" y="435176"/>
                  </a:cubicBezTo>
                  <a:lnTo>
                    <a:pt x="3674089" y="464968"/>
                  </a:lnTo>
                  <a:lnTo>
                    <a:pt x="3735736" y="496823"/>
                  </a:lnTo>
                  <a:cubicBezTo>
                    <a:pt x="3756160" y="507690"/>
                    <a:pt x="3776397" y="519120"/>
                    <a:pt x="3796634" y="530176"/>
                  </a:cubicBezTo>
                  <a:cubicBezTo>
                    <a:pt x="3957965" y="621054"/>
                    <a:pt x="4110303" y="728046"/>
                    <a:pt x="4251585" y="847405"/>
                  </a:cubicBezTo>
                  <a:cubicBezTo>
                    <a:pt x="4393242" y="966390"/>
                    <a:pt x="4524781" y="1096991"/>
                    <a:pt x="4644515" y="1236775"/>
                  </a:cubicBezTo>
                  <a:cubicBezTo>
                    <a:pt x="4704663" y="1306479"/>
                    <a:pt x="4762375" y="1378057"/>
                    <a:pt x="4816527" y="1451883"/>
                  </a:cubicBezTo>
                  <a:cubicBezTo>
                    <a:pt x="4870679" y="1525897"/>
                    <a:pt x="4922020" y="1601598"/>
                    <a:pt x="4970738" y="1678610"/>
                  </a:cubicBezTo>
                  <a:cubicBezTo>
                    <a:pt x="5067799" y="1833008"/>
                    <a:pt x="5152494" y="1993965"/>
                    <a:pt x="5223885" y="2159232"/>
                  </a:cubicBezTo>
                  <a:cubicBezTo>
                    <a:pt x="5295275" y="2324686"/>
                    <a:pt x="5349615" y="2495199"/>
                    <a:pt x="5395709" y="2666087"/>
                  </a:cubicBezTo>
                  <a:cubicBezTo>
                    <a:pt x="5418757" y="2751718"/>
                    <a:pt x="5440680" y="2837537"/>
                    <a:pt x="5458855" y="2924292"/>
                  </a:cubicBezTo>
                  <a:cubicBezTo>
                    <a:pt x="5477406" y="3011048"/>
                    <a:pt x="5490522" y="3098740"/>
                    <a:pt x="5499142" y="3186995"/>
                  </a:cubicBezTo>
                  <a:cubicBezTo>
                    <a:pt x="5507761" y="3275250"/>
                    <a:pt x="5513944" y="3364254"/>
                    <a:pt x="5516755" y="3454007"/>
                  </a:cubicBezTo>
                  <a:cubicBezTo>
                    <a:pt x="5518629" y="3543761"/>
                    <a:pt x="5516755" y="3634264"/>
                    <a:pt x="5507386" y="3724580"/>
                  </a:cubicBezTo>
                  <a:close/>
                </a:path>
              </a:pathLst>
            </a:custGeom>
            <a:solidFill>
              <a:schemeClr val="bg1">
                <a:alpha val="30000"/>
              </a:schemeClr>
            </a:solidFill>
            <a:ln w="18736"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C7E50BFD-51AC-4ACE-820C-A285E6672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41478"/>
              <a:ext cx="5953893" cy="6434152"/>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317011 w 5953893"/>
                <a:gd name="connsiteY8" fmla="*/ 3797009 h 6434152"/>
                <a:gd name="connsiteX9" fmla="*/ 5176478 w 5953893"/>
                <a:gd name="connsiteY9" fmla="*/ 4100747 h 6434152"/>
                <a:gd name="connsiteX10" fmla="*/ 4942257 w 5953893"/>
                <a:gd name="connsiteY10" fmla="*/ 4250274 h 6434152"/>
                <a:gd name="connsiteX11" fmla="*/ 4216171 w 5953893"/>
                <a:gd name="connsiteY11" fmla="*/ 4773243 h 6434152"/>
                <a:gd name="connsiteX12" fmla="*/ 3905125 w 5953893"/>
                <a:gd name="connsiteY12" fmla="*/ 5105837 h 6434152"/>
                <a:gd name="connsiteX13" fmla="*/ 3308329 w 5953893"/>
                <a:gd name="connsiteY13" fmla="*/ 5682022 h 6434152"/>
                <a:gd name="connsiteX14" fmla="*/ 2739452 w 5953893"/>
                <a:gd name="connsiteY14" fmla="*/ 5870898 h 6434152"/>
                <a:gd name="connsiteX15" fmla="*/ 1647419 w 5953893"/>
                <a:gd name="connsiteY15" fmla="*/ 5625809 h 6434152"/>
                <a:gd name="connsiteX16" fmla="*/ 781175 w 5953893"/>
                <a:gd name="connsiteY16" fmla="*/ 4960620 h 6434152"/>
                <a:gd name="connsiteX17" fmla="*/ 312545 w 5953893"/>
                <a:gd name="connsiteY17" fmla="*/ 4165205 h 6434152"/>
                <a:gd name="connsiteX18" fmla="*/ 142032 w 5953893"/>
                <a:gd name="connsiteY18" fmla="*/ 3217451 h 6434152"/>
                <a:gd name="connsiteX19" fmla="*/ 347210 w 5953893"/>
                <a:gd name="connsiteY19" fmla="*/ 2181444 h 6434152"/>
                <a:gd name="connsiteX20" fmla="*/ 906155 w 5953893"/>
                <a:gd name="connsiteY20" fmla="*/ 1337497 h 6434152"/>
                <a:gd name="connsiteX21" fmla="*/ 2739265 w 5953893"/>
                <a:gd name="connsiteY21" fmla="*/ 563818 h 6434152"/>
                <a:gd name="connsiteX22" fmla="*/ 3849849 w 5953893"/>
                <a:gd name="connsiteY22" fmla="*/ 881796 h 6434152"/>
                <a:gd name="connsiteX23" fmla="*/ 4834515 w 5953893"/>
                <a:gd name="connsiteY23" fmla="*/ 1742419 h 6434152"/>
                <a:gd name="connsiteX24" fmla="*/ 5325256 w 5953893"/>
                <a:gd name="connsiteY24" fmla="*/ 2742076 h 6434152"/>
                <a:gd name="connsiteX25" fmla="*/ 5317011 w 5953893"/>
                <a:gd name="connsiteY25" fmla="*/ 3797009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317011" y="3797009"/>
                  </a:moveTo>
                  <a:cubicBezTo>
                    <a:pt x="5275976" y="3943538"/>
                    <a:pt x="5228756" y="4045658"/>
                    <a:pt x="5176478" y="4100747"/>
                  </a:cubicBezTo>
                  <a:cubicBezTo>
                    <a:pt x="5131883" y="4147591"/>
                    <a:pt x="5061991" y="4186004"/>
                    <a:pt x="4942257" y="4250274"/>
                  </a:cubicBezTo>
                  <a:cubicBezTo>
                    <a:pt x="4753381" y="4351458"/>
                    <a:pt x="4494613" y="4489929"/>
                    <a:pt x="4216171" y="4773243"/>
                  </a:cubicBezTo>
                  <a:cubicBezTo>
                    <a:pt x="4106555" y="4884733"/>
                    <a:pt x="4004247" y="4997159"/>
                    <a:pt x="3905125" y="5105837"/>
                  </a:cubicBezTo>
                  <a:cubicBezTo>
                    <a:pt x="3701071" y="5329753"/>
                    <a:pt x="3508260" y="5541302"/>
                    <a:pt x="3308329" y="5682022"/>
                  </a:cubicBezTo>
                  <a:cubicBezTo>
                    <a:pt x="3122826" y="5812624"/>
                    <a:pt x="2947441" y="5870898"/>
                    <a:pt x="2739452" y="5870898"/>
                  </a:cubicBezTo>
                  <a:cubicBezTo>
                    <a:pt x="2357765" y="5870898"/>
                    <a:pt x="1990319" y="5788452"/>
                    <a:pt x="1647419" y="5625809"/>
                  </a:cubicBezTo>
                  <a:cubicBezTo>
                    <a:pt x="1319509" y="5470286"/>
                    <a:pt x="1019893" y="5240187"/>
                    <a:pt x="781175" y="4960620"/>
                  </a:cubicBezTo>
                  <a:cubicBezTo>
                    <a:pt x="579370" y="4724151"/>
                    <a:pt x="421598" y="4456576"/>
                    <a:pt x="312545" y="4165205"/>
                  </a:cubicBezTo>
                  <a:cubicBezTo>
                    <a:pt x="199369" y="3863153"/>
                    <a:pt x="142032" y="3544237"/>
                    <a:pt x="142032" y="3217451"/>
                  </a:cubicBezTo>
                  <a:cubicBezTo>
                    <a:pt x="142032" y="2857688"/>
                    <a:pt x="211174" y="2509166"/>
                    <a:pt x="347210" y="2181444"/>
                  </a:cubicBezTo>
                  <a:cubicBezTo>
                    <a:pt x="478561" y="1865339"/>
                    <a:pt x="666688" y="1581275"/>
                    <a:pt x="906155" y="1337497"/>
                  </a:cubicBezTo>
                  <a:cubicBezTo>
                    <a:pt x="1396334" y="838512"/>
                    <a:pt x="2047469" y="563818"/>
                    <a:pt x="2739265" y="563818"/>
                  </a:cubicBezTo>
                  <a:cubicBezTo>
                    <a:pt x="3094157" y="563818"/>
                    <a:pt x="3478280" y="673808"/>
                    <a:pt x="3849849" y="881796"/>
                  </a:cubicBezTo>
                  <a:cubicBezTo>
                    <a:pt x="4226851" y="1092783"/>
                    <a:pt x="4567316" y="1390338"/>
                    <a:pt x="4834515" y="1742419"/>
                  </a:cubicBezTo>
                  <a:cubicBezTo>
                    <a:pt x="5070798" y="2053653"/>
                    <a:pt x="5240374" y="2399363"/>
                    <a:pt x="5325256" y="2742076"/>
                  </a:cubicBezTo>
                  <a:cubicBezTo>
                    <a:pt x="5414634" y="3102964"/>
                    <a:pt x="5411824" y="3458044"/>
                    <a:pt x="5317011" y="3797009"/>
                  </a:cubicBezTo>
                  <a:close/>
                </a:path>
              </a:pathLst>
            </a:custGeom>
            <a:solidFill>
              <a:schemeClr val="bg1">
                <a:alpha val="30000"/>
              </a:schemeClr>
            </a:solidFill>
            <a:ln w="18736"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0394888-C50F-41C1-92D4-0E2B4315A8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31462"/>
              <a:ext cx="5953893" cy="6444167"/>
            </a:xfrm>
            <a:custGeom>
              <a:avLst/>
              <a:gdLst>
                <a:gd name="connsiteX0" fmla="*/ 2739452 w 5953893"/>
                <a:gd name="connsiteY0" fmla="*/ 0 h 6434152"/>
                <a:gd name="connsiteX1" fmla="*/ 0 w 5953893"/>
                <a:gd name="connsiteY1" fmla="*/ 1610693 h 6434152"/>
                <a:gd name="connsiteX2" fmla="*/ 0 w 5953893"/>
                <a:gd name="connsiteY2" fmla="*/ 4823273 h 6434152"/>
                <a:gd name="connsiteX3" fmla="*/ 352456 w 5953893"/>
                <a:gd name="connsiteY3" fmla="*/ 5326193 h 6434152"/>
                <a:gd name="connsiteX4" fmla="*/ 2739452 w 5953893"/>
                <a:gd name="connsiteY4" fmla="*/ 6434153 h 6434152"/>
                <a:gd name="connsiteX5" fmla="*/ 4618282 w 5953893"/>
                <a:gd name="connsiteY5" fmla="*/ 5167859 h 6434152"/>
                <a:gd name="connsiteX6" fmla="*/ 5860029 w 5953893"/>
                <a:gd name="connsiteY6" fmla="*/ 3948409 h 6434152"/>
                <a:gd name="connsiteX7" fmla="*/ 2739452 w 5953893"/>
                <a:gd name="connsiteY7" fmla="*/ 0 h 6434152"/>
                <a:gd name="connsiteX8" fmla="*/ 5208520 w 5953893"/>
                <a:gd name="connsiteY8" fmla="*/ 3766654 h 6434152"/>
                <a:gd name="connsiteX9" fmla="*/ 5094782 w 5953893"/>
                <a:gd name="connsiteY9" fmla="*/ 4022985 h 6434152"/>
                <a:gd name="connsiteX10" fmla="*/ 4888855 w 5953893"/>
                <a:gd name="connsiteY10" fmla="*/ 4150777 h 6434152"/>
                <a:gd name="connsiteX11" fmla="*/ 4135411 w 5953893"/>
                <a:gd name="connsiteY11" fmla="*/ 4694170 h 6434152"/>
                <a:gd name="connsiteX12" fmla="*/ 3821555 w 5953893"/>
                <a:gd name="connsiteY12" fmla="*/ 5029762 h 6434152"/>
                <a:gd name="connsiteX13" fmla="*/ 2739265 w 5953893"/>
                <a:gd name="connsiteY13" fmla="*/ 5758097 h 6434152"/>
                <a:gd name="connsiteX14" fmla="*/ 1695575 w 5953893"/>
                <a:gd name="connsiteY14" fmla="*/ 5523876 h 6434152"/>
                <a:gd name="connsiteX15" fmla="*/ 866619 w 5953893"/>
                <a:gd name="connsiteY15" fmla="*/ 4887356 h 6434152"/>
                <a:gd name="connsiteX16" fmla="*/ 417851 w 5953893"/>
                <a:gd name="connsiteY16" fmla="*/ 4125481 h 6434152"/>
                <a:gd name="connsiteX17" fmla="*/ 254645 w 5953893"/>
                <a:gd name="connsiteY17" fmla="*/ 3217264 h 6434152"/>
                <a:gd name="connsiteX18" fmla="*/ 451204 w 5953893"/>
                <a:gd name="connsiteY18" fmla="*/ 2224540 h 6434152"/>
                <a:gd name="connsiteX19" fmla="*/ 986540 w 5953893"/>
                <a:gd name="connsiteY19" fmla="*/ 1416383 h 6434152"/>
                <a:gd name="connsiteX20" fmla="*/ 2739452 w 5953893"/>
                <a:gd name="connsiteY20" fmla="*/ 676244 h 6434152"/>
                <a:gd name="connsiteX21" fmla="*/ 3794947 w 5953893"/>
                <a:gd name="connsiteY21" fmla="*/ 979795 h 6434152"/>
                <a:gd name="connsiteX22" fmla="*/ 4744762 w 5953893"/>
                <a:gd name="connsiteY22" fmla="*/ 1810250 h 6434152"/>
                <a:gd name="connsiteX23" fmla="*/ 5215827 w 5953893"/>
                <a:gd name="connsiteY23" fmla="*/ 2768871 h 6434152"/>
                <a:gd name="connsiteX24" fmla="*/ 5208520 w 5953893"/>
                <a:gd name="connsiteY24" fmla="*/ 3766654 h 6434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53893" h="6434152">
                  <a:moveTo>
                    <a:pt x="2739452" y="0"/>
                  </a:moveTo>
                  <a:cubicBezTo>
                    <a:pt x="1568346" y="0"/>
                    <a:pt x="546204" y="647950"/>
                    <a:pt x="0" y="1610693"/>
                  </a:cubicBezTo>
                  <a:lnTo>
                    <a:pt x="0" y="4823273"/>
                  </a:lnTo>
                  <a:cubicBezTo>
                    <a:pt x="101746" y="5002593"/>
                    <a:pt x="219793" y="5171045"/>
                    <a:pt x="352456" y="5326193"/>
                  </a:cubicBezTo>
                  <a:cubicBezTo>
                    <a:pt x="932013" y="6005060"/>
                    <a:pt x="1786453" y="6434153"/>
                    <a:pt x="2739452" y="6434153"/>
                  </a:cubicBezTo>
                  <a:cubicBezTo>
                    <a:pt x="3612442" y="6434153"/>
                    <a:pt x="4046220" y="5750227"/>
                    <a:pt x="4618282" y="5167859"/>
                  </a:cubicBezTo>
                  <a:cubicBezTo>
                    <a:pt x="5190344" y="4585679"/>
                    <a:pt x="5621311" y="4803036"/>
                    <a:pt x="5860029" y="3948409"/>
                  </a:cubicBezTo>
                  <a:cubicBezTo>
                    <a:pt x="6403423" y="2003810"/>
                    <a:pt x="4485244" y="0"/>
                    <a:pt x="2739452" y="0"/>
                  </a:cubicBezTo>
                  <a:close/>
                  <a:moveTo>
                    <a:pt x="5208520" y="3766654"/>
                  </a:moveTo>
                  <a:cubicBezTo>
                    <a:pt x="5173667" y="3891634"/>
                    <a:pt x="5133194" y="3982699"/>
                    <a:pt x="5094782" y="4022985"/>
                  </a:cubicBezTo>
                  <a:cubicBezTo>
                    <a:pt x="5060492" y="4058962"/>
                    <a:pt x="4984792" y="4099435"/>
                    <a:pt x="4888855" y="4150777"/>
                  </a:cubicBezTo>
                  <a:cubicBezTo>
                    <a:pt x="4693420" y="4255333"/>
                    <a:pt x="4426033" y="4398489"/>
                    <a:pt x="4135411" y="4694170"/>
                  </a:cubicBezTo>
                  <a:cubicBezTo>
                    <a:pt x="4024297" y="4807158"/>
                    <a:pt x="3921239" y="4920334"/>
                    <a:pt x="3821555" y="5029762"/>
                  </a:cubicBezTo>
                  <a:cubicBezTo>
                    <a:pt x="3385341" y="5508324"/>
                    <a:pt x="3138940" y="5758097"/>
                    <a:pt x="2739265" y="5758097"/>
                  </a:cubicBezTo>
                  <a:cubicBezTo>
                    <a:pt x="2374442" y="5758097"/>
                    <a:pt x="2023297" y="5679211"/>
                    <a:pt x="1695575" y="5523876"/>
                  </a:cubicBezTo>
                  <a:cubicBezTo>
                    <a:pt x="1381906" y="5375098"/>
                    <a:pt x="1095219" y="5154930"/>
                    <a:pt x="866619" y="4887356"/>
                  </a:cubicBezTo>
                  <a:cubicBezTo>
                    <a:pt x="673246" y="4661005"/>
                    <a:pt x="522220" y="4404673"/>
                    <a:pt x="417851" y="4125481"/>
                  </a:cubicBezTo>
                  <a:cubicBezTo>
                    <a:pt x="309547" y="3836171"/>
                    <a:pt x="254645" y="3530558"/>
                    <a:pt x="254645" y="3217264"/>
                  </a:cubicBezTo>
                  <a:cubicBezTo>
                    <a:pt x="254645" y="2872490"/>
                    <a:pt x="320790" y="2538585"/>
                    <a:pt x="451204" y="2224540"/>
                  </a:cubicBezTo>
                  <a:cubicBezTo>
                    <a:pt x="577121" y="1921739"/>
                    <a:pt x="757191" y="1649855"/>
                    <a:pt x="986540" y="1416383"/>
                  </a:cubicBezTo>
                  <a:cubicBezTo>
                    <a:pt x="1455357" y="939134"/>
                    <a:pt x="2078011" y="676244"/>
                    <a:pt x="2739452" y="676244"/>
                  </a:cubicBezTo>
                  <a:cubicBezTo>
                    <a:pt x="3075232" y="676244"/>
                    <a:pt x="3440243" y="781175"/>
                    <a:pt x="3794947" y="979795"/>
                  </a:cubicBezTo>
                  <a:cubicBezTo>
                    <a:pt x="4158459" y="1183286"/>
                    <a:pt x="4486931" y="1470348"/>
                    <a:pt x="4744762" y="1810250"/>
                  </a:cubicBezTo>
                  <a:cubicBezTo>
                    <a:pt x="4971862" y="2109491"/>
                    <a:pt x="5134693" y="2440961"/>
                    <a:pt x="5215827" y="2768871"/>
                  </a:cubicBezTo>
                  <a:cubicBezTo>
                    <a:pt x="5300334" y="3110834"/>
                    <a:pt x="5297898" y="3446614"/>
                    <a:pt x="5208520" y="3766654"/>
                  </a:cubicBezTo>
                  <a:close/>
                </a:path>
              </a:pathLst>
            </a:custGeom>
            <a:solidFill>
              <a:schemeClr val="bg1">
                <a:alpha val="30000"/>
              </a:schemeClr>
            </a:solidFill>
            <a:ln w="18736" cap="flat">
              <a:noFill/>
              <a:prstDash val="solid"/>
              <a:miter/>
            </a:ln>
          </p:spPr>
          <p:txBody>
            <a:bodyPr rtlCol="0" anchor="ctr"/>
            <a:lstStyle/>
            <a:p>
              <a:endParaRPr lang="en-US"/>
            </a:p>
          </p:txBody>
        </p:sp>
        <p:sp useBgFill="1">
          <p:nvSpPr>
            <p:cNvPr id="27" name="Freeform: Shape 26">
              <a:extLst>
                <a:ext uri="{FF2B5EF4-FFF2-40B4-BE49-F238E27FC236}">
                  <a16:creationId xmlns:a16="http://schemas.microsoft.com/office/drawing/2014/main" id="{F22C906F-48B7-4ABF-B36E-0C0A056A5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3725"/>
              <a:ext cx="5855313" cy="6880645"/>
            </a:xfrm>
            <a:custGeom>
              <a:avLst/>
              <a:gdLst>
                <a:gd name="connsiteX0" fmla="*/ 5855313 w 5855313"/>
                <a:gd name="connsiteY0" fmla="*/ 4717843 h 6880645"/>
                <a:gd name="connsiteX1" fmla="*/ 5855313 w 5855313"/>
                <a:gd name="connsiteY1" fmla="*/ 6880645 h 6880645"/>
                <a:gd name="connsiteX2" fmla="*/ 0 w 5855313"/>
                <a:gd name="connsiteY2" fmla="*/ 6880645 h 6880645"/>
                <a:gd name="connsiteX3" fmla="*/ 0 w 5855313"/>
                <a:gd name="connsiteY3" fmla="*/ 5268859 h 6880645"/>
                <a:gd name="connsiteX4" fmla="*/ 36130 w 5855313"/>
                <a:gd name="connsiteY4" fmla="*/ 5327430 h 6880645"/>
                <a:gd name="connsiteX5" fmla="*/ 2782721 w 5855313"/>
                <a:gd name="connsiteY5" fmla="*/ 6765687 h 6880645"/>
                <a:gd name="connsiteX6" fmla="*/ 5834702 w 5855313"/>
                <a:gd name="connsiteY6" fmla="*/ 4773305 h 6880645"/>
                <a:gd name="connsiteX7" fmla="*/ 9148 w 5855313"/>
                <a:gd name="connsiteY7" fmla="*/ 0 h 6880645"/>
                <a:gd name="connsiteX8" fmla="*/ 5855312 w 5855313"/>
                <a:gd name="connsiteY8" fmla="*/ 0 h 6880645"/>
                <a:gd name="connsiteX9" fmla="*/ 5855312 w 5855313"/>
                <a:gd name="connsiteY9" fmla="*/ 96759 h 6880645"/>
                <a:gd name="connsiteX10" fmla="*/ 5855313 w 5855313"/>
                <a:gd name="connsiteY10" fmla="*/ 96759 h 6880645"/>
                <a:gd name="connsiteX11" fmla="*/ 5855313 w 5855313"/>
                <a:gd name="connsiteY11" fmla="*/ 2289203 h 6880645"/>
                <a:gd name="connsiteX12" fmla="*/ 5834702 w 5855313"/>
                <a:gd name="connsiteY12" fmla="*/ 2233742 h 6880645"/>
                <a:gd name="connsiteX13" fmla="*/ 2782721 w 5855313"/>
                <a:gd name="connsiteY13" fmla="*/ 241359 h 6880645"/>
                <a:gd name="connsiteX14" fmla="*/ 36130 w 5855313"/>
                <a:gd name="connsiteY14" fmla="*/ 1679616 h 6880645"/>
                <a:gd name="connsiteX15" fmla="*/ 0 w 5855313"/>
                <a:gd name="connsiteY15" fmla="*/ 1738187 h 6880645"/>
                <a:gd name="connsiteX16" fmla="*/ 0 w 5855313"/>
                <a:gd name="connsiteY16" fmla="*/ 96759 h 6880645"/>
                <a:gd name="connsiteX17" fmla="*/ 9148 w 5855313"/>
                <a:gd name="connsiteY17" fmla="*/ 96759 h 688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55313" h="6880645">
                  <a:moveTo>
                    <a:pt x="5855313" y="4717843"/>
                  </a:moveTo>
                  <a:lnTo>
                    <a:pt x="5855313" y="6880645"/>
                  </a:lnTo>
                  <a:lnTo>
                    <a:pt x="0" y="6880645"/>
                  </a:lnTo>
                  <a:lnTo>
                    <a:pt x="0" y="5268859"/>
                  </a:lnTo>
                  <a:lnTo>
                    <a:pt x="36130" y="5327430"/>
                  </a:lnTo>
                  <a:cubicBezTo>
                    <a:pt x="631370" y="6195172"/>
                    <a:pt x="1639396" y="6765687"/>
                    <a:pt x="2782721" y="6765687"/>
                  </a:cubicBezTo>
                  <a:cubicBezTo>
                    <a:pt x="4154711" y="6765687"/>
                    <a:pt x="5331871" y="5944145"/>
                    <a:pt x="5834702" y="4773305"/>
                  </a:cubicBezTo>
                  <a:close/>
                  <a:moveTo>
                    <a:pt x="9148" y="0"/>
                  </a:moveTo>
                  <a:lnTo>
                    <a:pt x="5855312" y="0"/>
                  </a:lnTo>
                  <a:lnTo>
                    <a:pt x="5855312" y="96759"/>
                  </a:lnTo>
                  <a:lnTo>
                    <a:pt x="5855313" y="96759"/>
                  </a:lnTo>
                  <a:lnTo>
                    <a:pt x="5855313" y="2289203"/>
                  </a:lnTo>
                  <a:lnTo>
                    <a:pt x="5834702" y="2233742"/>
                  </a:lnTo>
                  <a:cubicBezTo>
                    <a:pt x="5331871" y="1062902"/>
                    <a:pt x="4154711" y="241359"/>
                    <a:pt x="2782721" y="241359"/>
                  </a:cubicBezTo>
                  <a:cubicBezTo>
                    <a:pt x="1639396" y="241359"/>
                    <a:pt x="631370" y="811875"/>
                    <a:pt x="36130" y="1679616"/>
                  </a:cubicBezTo>
                  <a:lnTo>
                    <a:pt x="0" y="1738187"/>
                  </a:lnTo>
                  <a:lnTo>
                    <a:pt x="0" y="96759"/>
                  </a:lnTo>
                  <a:lnTo>
                    <a:pt x="9148" y="9675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7">
              <a:extLst>
                <a:ext uri="{FF2B5EF4-FFF2-40B4-BE49-F238E27FC236}">
                  <a16:creationId xmlns:a16="http://schemas.microsoft.com/office/drawing/2014/main" id="{B4ABE2AA-A788-450F-94A8-AED4B698F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49" y="26370"/>
              <a:ext cx="6254832" cy="6864558"/>
            </a:xfrm>
            <a:custGeom>
              <a:avLst/>
              <a:gdLst>
                <a:gd name="connsiteX0" fmla="*/ 2766060 w 6254832"/>
                <a:gd name="connsiteY0" fmla="*/ 0 h 6864558"/>
                <a:gd name="connsiteX1" fmla="*/ 0 w 6254832"/>
                <a:gd name="connsiteY1" fmla="*/ 1340683 h 6864558"/>
                <a:gd name="connsiteX2" fmla="*/ 0 w 6254832"/>
                <a:gd name="connsiteY2" fmla="*/ 2201306 h 6864558"/>
                <a:gd name="connsiteX3" fmla="*/ 1312 w 6254832"/>
                <a:gd name="connsiteY3" fmla="*/ 2197746 h 6864558"/>
                <a:gd name="connsiteX4" fmla="*/ 612723 w 6254832"/>
                <a:gd name="connsiteY4" fmla="*/ 1201649 h 6864558"/>
                <a:gd name="connsiteX5" fmla="*/ 1571344 w 6254832"/>
                <a:gd name="connsiteY5" fmla="*/ 483245 h 6864558"/>
                <a:gd name="connsiteX6" fmla="*/ 1641235 w 6254832"/>
                <a:gd name="connsiteY6" fmla="*/ 452328 h 6864558"/>
                <a:gd name="connsiteX7" fmla="*/ 1711502 w 6254832"/>
                <a:gd name="connsiteY7" fmla="*/ 422348 h 6864558"/>
                <a:gd name="connsiteX8" fmla="*/ 1783080 w 6254832"/>
                <a:gd name="connsiteY8" fmla="*/ 395178 h 6864558"/>
                <a:gd name="connsiteX9" fmla="*/ 1855220 w 6254832"/>
                <a:gd name="connsiteY9" fmla="*/ 369133 h 6864558"/>
                <a:gd name="connsiteX10" fmla="*/ 1928297 w 6254832"/>
                <a:gd name="connsiteY10" fmla="*/ 345711 h 6864558"/>
                <a:gd name="connsiteX11" fmla="*/ 2001749 w 6254832"/>
                <a:gd name="connsiteY11" fmla="*/ 323600 h 6864558"/>
                <a:gd name="connsiteX12" fmla="*/ 2076138 w 6254832"/>
                <a:gd name="connsiteY12" fmla="*/ 304300 h 6864558"/>
                <a:gd name="connsiteX13" fmla="*/ 2113426 w 6254832"/>
                <a:gd name="connsiteY13" fmla="*/ 294744 h 6864558"/>
                <a:gd name="connsiteX14" fmla="*/ 2132163 w 6254832"/>
                <a:gd name="connsiteY14" fmla="*/ 290060 h 6864558"/>
                <a:gd name="connsiteX15" fmla="*/ 2151089 w 6254832"/>
                <a:gd name="connsiteY15" fmla="*/ 286312 h 6864558"/>
                <a:gd name="connsiteX16" fmla="*/ 2763249 w 6254832"/>
                <a:gd name="connsiteY16" fmla="*/ 218482 h 6864558"/>
                <a:gd name="connsiteX17" fmla="*/ 3372225 w 6254832"/>
                <a:gd name="connsiteY17" fmla="*/ 301302 h 6864558"/>
                <a:gd name="connsiteX18" fmla="*/ 3663596 w 6254832"/>
                <a:gd name="connsiteY18" fmla="*/ 398364 h 6864558"/>
                <a:gd name="connsiteX19" fmla="*/ 3941663 w 6254832"/>
                <a:gd name="connsiteY19" fmla="*/ 526717 h 6864558"/>
                <a:gd name="connsiteX20" fmla="*/ 4204366 w 6254832"/>
                <a:gd name="connsiteY20" fmla="*/ 681678 h 6864558"/>
                <a:gd name="connsiteX21" fmla="*/ 4450018 w 6254832"/>
                <a:gd name="connsiteY21" fmla="*/ 860061 h 6864558"/>
                <a:gd name="connsiteX22" fmla="*/ 4678992 w 6254832"/>
                <a:gd name="connsiteY22" fmla="*/ 1057181 h 6864558"/>
                <a:gd name="connsiteX23" fmla="*/ 4889791 w 6254832"/>
                <a:gd name="connsiteY23" fmla="*/ 1271166 h 6864558"/>
                <a:gd name="connsiteX24" fmla="*/ 5083164 w 6254832"/>
                <a:gd name="connsiteY24" fmla="*/ 1498642 h 6864558"/>
                <a:gd name="connsiteX25" fmla="*/ 5257987 w 6254832"/>
                <a:gd name="connsiteY25" fmla="*/ 1738484 h 6864558"/>
                <a:gd name="connsiteX26" fmla="*/ 5413510 w 6254832"/>
                <a:gd name="connsiteY26" fmla="*/ 1989195 h 6864558"/>
                <a:gd name="connsiteX27" fmla="*/ 5548609 w 6254832"/>
                <a:gd name="connsiteY27" fmla="*/ 2249462 h 6864558"/>
                <a:gd name="connsiteX28" fmla="*/ 5747791 w 6254832"/>
                <a:gd name="connsiteY28" fmla="*/ 2795666 h 6864558"/>
                <a:gd name="connsiteX29" fmla="*/ 5806814 w 6254832"/>
                <a:gd name="connsiteY29" fmla="*/ 3078980 h 6864558"/>
                <a:gd name="connsiteX30" fmla="*/ 5816933 w 6254832"/>
                <a:gd name="connsiteY30" fmla="*/ 3150558 h 6864558"/>
                <a:gd name="connsiteX31" fmla="*/ 5825178 w 6254832"/>
                <a:gd name="connsiteY31" fmla="*/ 3222323 h 6864558"/>
                <a:gd name="connsiteX32" fmla="*/ 5831923 w 6254832"/>
                <a:gd name="connsiteY32" fmla="*/ 3294276 h 6864558"/>
                <a:gd name="connsiteX33" fmla="*/ 5836233 w 6254832"/>
                <a:gd name="connsiteY33" fmla="*/ 3366416 h 6864558"/>
                <a:gd name="connsiteX34" fmla="*/ 5833047 w 6254832"/>
                <a:gd name="connsiteY34" fmla="*/ 3655726 h 6864558"/>
                <a:gd name="connsiteX35" fmla="*/ 5827426 w 6254832"/>
                <a:gd name="connsiteY35" fmla="*/ 3728054 h 6864558"/>
                <a:gd name="connsiteX36" fmla="*/ 5819556 w 6254832"/>
                <a:gd name="connsiteY36" fmla="*/ 3800194 h 6864558"/>
                <a:gd name="connsiteX37" fmla="*/ 5809063 w 6254832"/>
                <a:gd name="connsiteY37" fmla="*/ 3872147 h 6864558"/>
                <a:gd name="connsiteX38" fmla="*/ 5796696 w 6254832"/>
                <a:gd name="connsiteY38" fmla="*/ 3943912 h 6864558"/>
                <a:gd name="connsiteX39" fmla="*/ 5725305 w 6254832"/>
                <a:gd name="connsiteY39" fmla="*/ 4225165 h 6864558"/>
                <a:gd name="connsiteX40" fmla="*/ 5605384 w 6254832"/>
                <a:gd name="connsiteY40" fmla="*/ 4478312 h 6864558"/>
                <a:gd name="connsiteX41" fmla="*/ 5412573 w 6254832"/>
                <a:gd name="connsiteY41" fmla="*/ 4677306 h 6864558"/>
                <a:gd name="connsiteX42" fmla="*/ 5155867 w 6254832"/>
                <a:gd name="connsiteY42" fmla="*/ 4834703 h 6864558"/>
                <a:gd name="connsiteX43" fmla="*/ 4645452 w 6254832"/>
                <a:gd name="connsiteY43" fmla="*/ 5207396 h 6864558"/>
                <a:gd name="connsiteX44" fmla="*/ 4536211 w 6254832"/>
                <a:gd name="connsiteY44" fmla="*/ 5319072 h 6864558"/>
                <a:gd name="connsiteX45" fmla="*/ 4430343 w 6254832"/>
                <a:gd name="connsiteY45" fmla="*/ 5432061 h 6864558"/>
                <a:gd name="connsiteX46" fmla="*/ 4220668 w 6254832"/>
                <a:gd name="connsiteY46" fmla="*/ 5657663 h 6864558"/>
                <a:gd name="connsiteX47" fmla="*/ 4115174 w 6254832"/>
                <a:gd name="connsiteY47" fmla="*/ 5768777 h 6864558"/>
                <a:gd name="connsiteX48" fmla="*/ 4007245 w 6254832"/>
                <a:gd name="connsiteY48" fmla="*/ 5876707 h 6864558"/>
                <a:gd name="connsiteX49" fmla="*/ 3781081 w 6254832"/>
                <a:gd name="connsiteY49" fmla="*/ 6078887 h 6864558"/>
                <a:gd name="connsiteX50" fmla="*/ 3534493 w 6254832"/>
                <a:gd name="connsiteY50" fmla="*/ 6249775 h 6864558"/>
                <a:gd name="connsiteX51" fmla="*/ 3265232 w 6254832"/>
                <a:gd name="connsiteY51" fmla="*/ 6373068 h 6864558"/>
                <a:gd name="connsiteX52" fmla="*/ 3194779 w 6254832"/>
                <a:gd name="connsiteY52" fmla="*/ 6394804 h 6864558"/>
                <a:gd name="connsiteX53" fmla="*/ 3123575 w 6254832"/>
                <a:gd name="connsiteY53" fmla="*/ 6412792 h 6864558"/>
                <a:gd name="connsiteX54" fmla="*/ 3051435 w 6254832"/>
                <a:gd name="connsiteY54" fmla="*/ 6426471 h 6864558"/>
                <a:gd name="connsiteX55" fmla="*/ 2978733 w 6254832"/>
                <a:gd name="connsiteY55" fmla="*/ 6436214 h 6864558"/>
                <a:gd name="connsiteX56" fmla="*/ 2905656 w 6254832"/>
                <a:gd name="connsiteY56" fmla="*/ 6442211 h 6864558"/>
                <a:gd name="connsiteX57" fmla="*/ 2832204 w 6254832"/>
                <a:gd name="connsiteY57" fmla="*/ 6444459 h 6864558"/>
                <a:gd name="connsiteX58" fmla="*/ 2758565 w 6254832"/>
                <a:gd name="connsiteY58" fmla="*/ 6443335 h 6864558"/>
                <a:gd name="connsiteX59" fmla="*/ 2683239 w 6254832"/>
                <a:gd name="connsiteY59" fmla="*/ 6438463 h 6864558"/>
                <a:gd name="connsiteX60" fmla="*/ 2091503 w 6254832"/>
                <a:gd name="connsiteY60" fmla="*/ 6343275 h 6864558"/>
                <a:gd name="connsiteX61" fmla="*/ 1948347 w 6254832"/>
                <a:gd name="connsiteY61" fmla="*/ 6301490 h 6864558"/>
                <a:gd name="connsiteX62" fmla="*/ 1807626 w 6254832"/>
                <a:gd name="connsiteY62" fmla="*/ 6252585 h 6864558"/>
                <a:gd name="connsiteX63" fmla="*/ 1738297 w 6254832"/>
                <a:gd name="connsiteY63" fmla="*/ 6225790 h 6864558"/>
                <a:gd name="connsiteX64" fmla="*/ 1669529 w 6254832"/>
                <a:gd name="connsiteY64" fmla="*/ 6197684 h 6864558"/>
                <a:gd name="connsiteX65" fmla="*/ 1635239 w 6254832"/>
                <a:gd name="connsiteY65" fmla="*/ 6183630 h 6864558"/>
                <a:gd name="connsiteX66" fmla="*/ 1601699 w 6254832"/>
                <a:gd name="connsiteY66" fmla="*/ 6167891 h 6864558"/>
                <a:gd name="connsiteX67" fmla="*/ 1534618 w 6254832"/>
                <a:gd name="connsiteY67" fmla="*/ 6136411 h 6864558"/>
                <a:gd name="connsiteX68" fmla="*/ 592299 w 6254832"/>
                <a:gd name="connsiteY68" fmla="*/ 5443116 h 6864558"/>
                <a:gd name="connsiteX69" fmla="*/ 0 w 6254832"/>
                <a:gd name="connsiteY69" fmla="*/ 4496675 h 6864558"/>
                <a:gd name="connsiteX70" fmla="*/ 0 w 6254832"/>
                <a:gd name="connsiteY70" fmla="*/ 5523875 h 6864558"/>
                <a:gd name="connsiteX71" fmla="*/ 2766060 w 6254832"/>
                <a:gd name="connsiteY71" fmla="*/ 6864559 h 6864558"/>
                <a:gd name="connsiteX72" fmla="*/ 6254833 w 6254832"/>
                <a:gd name="connsiteY72" fmla="*/ 3432373 h 6864558"/>
                <a:gd name="connsiteX73" fmla="*/ 2766060 w 6254832"/>
                <a:gd name="connsiteY73" fmla="*/ 0 h 686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54832" h="6864558">
                  <a:moveTo>
                    <a:pt x="2766060" y="0"/>
                  </a:moveTo>
                  <a:cubicBezTo>
                    <a:pt x="1639549" y="0"/>
                    <a:pt x="637831" y="525405"/>
                    <a:pt x="0" y="1340683"/>
                  </a:cubicBezTo>
                  <a:lnTo>
                    <a:pt x="0" y="2201306"/>
                  </a:lnTo>
                  <a:cubicBezTo>
                    <a:pt x="375" y="2200181"/>
                    <a:pt x="937" y="2198870"/>
                    <a:pt x="1312" y="2197746"/>
                  </a:cubicBezTo>
                  <a:cubicBezTo>
                    <a:pt x="142969" y="1837045"/>
                    <a:pt x="347959" y="1497143"/>
                    <a:pt x="612723" y="1201649"/>
                  </a:cubicBezTo>
                  <a:cubicBezTo>
                    <a:pt x="876550" y="906155"/>
                    <a:pt x="1201836" y="655258"/>
                    <a:pt x="1571344" y="483245"/>
                  </a:cubicBezTo>
                  <a:lnTo>
                    <a:pt x="1641235" y="452328"/>
                  </a:lnTo>
                  <a:cubicBezTo>
                    <a:pt x="1664658" y="442210"/>
                    <a:pt x="1687518" y="430967"/>
                    <a:pt x="1711502" y="422348"/>
                  </a:cubicBezTo>
                  <a:lnTo>
                    <a:pt x="1783080" y="395178"/>
                  </a:lnTo>
                  <a:cubicBezTo>
                    <a:pt x="1807064" y="386372"/>
                    <a:pt x="1830674" y="376441"/>
                    <a:pt x="1855220" y="369133"/>
                  </a:cubicBezTo>
                  <a:lnTo>
                    <a:pt x="1928297" y="345711"/>
                  </a:lnTo>
                  <a:cubicBezTo>
                    <a:pt x="1952656" y="338028"/>
                    <a:pt x="1976828" y="329409"/>
                    <a:pt x="2001749" y="323600"/>
                  </a:cubicBezTo>
                  <a:lnTo>
                    <a:pt x="2076138" y="304300"/>
                  </a:lnTo>
                  <a:lnTo>
                    <a:pt x="2113426" y="294744"/>
                  </a:lnTo>
                  <a:lnTo>
                    <a:pt x="2132163" y="290060"/>
                  </a:lnTo>
                  <a:lnTo>
                    <a:pt x="2151089" y="286312"/>
                  </a:lnTo>
                  <a:cubicBezTo>
                    <a:pt x="2351395" y="241716"/>
                    <a:pt x="2557322" y="219044"/>
                    <a:pt x="2763249" y="218482"/>
                  </a:cubicBezTo>
                  <a:cubicBezTo>
                    <a:pt x="2968802" y="218294"/>
                    <a:pt x="3174167" y="247900"/>
                    <a:pt x="3372225" y="301302"/>
                  </a:cubicBezTo>
                  <a:cubicBezTo>
                    <a:pt x="3471347" y="327910"/>
                    <a:pt x="3568596" y="360513"/>
                    <a:pt x="3663596" y="398364"/>
                  </a:cubicBezTo>
                  <a:cubicBezTo>
                    <a:pt x="3758784" y="435652"/>
                    <a:pt x="3851348" y="479311"/>
                    <a:pt x="3941663" y="526717"/>
                  </a:cubicBezTo>
                  <a:cubicBezTo>
                    <a:pt x="4031979" y="573936"/>
                    <a:pt x="4119297" y="626402"/>
                    <a:pt x="4204366" y="681678"/>
                  </a:cubicBezTo>
                  <a:cubicBezTo>
                    <a:pt x="4289060" y="737516"/>
                    <a:pt x="4370944" y="797289"/>
                    <a:pt x="4450018" y="860061"/>
                  </a:cubicBezTo>
                  <a:cubicBezTo>
                    <a:pt x="4529091" y="922832"/>
                    <a:pt x="4605540" y="988601"/>
                    <a:pt x="4678992" y="1057181"/>
                  </a:cubicBezTo>
                  <a:cubicBezTo>
                    <a:pt x="4752444" y="1125574"/>
                    <a:pt x="4822335" y="1197527"/>
                    <a:pt x="4889791" y="1271166"/>
                  </a:cubicBezTo>
                  <a:cubicBezTo>
                    <a:pt x="4957247" y="1344805"/>
                    <a:pt x="5021705" y="1420693"/>
                    <a:pt x="5083164" y="1498642"/>
                  </a:cubicBezTo>
                  <a:cubicBezTo>
                    <a:pt x="5144062" y="1576965"/>
                    <a:pt x="5202899" y="1656601"/>
                    <a:pt x="5257987" y="1738484"/>
                  </a:cubicBezTo>
                  <a:cubicBezTo>
                    <a:pt x="5313076" y="1820368"/>
                    <a:pt x="5365354" y="1903751"/>
                    <a:pt x="5413510" y="1989195"/>
                  </a:cubicBezTo>
                  <a:cubicBezTo>
                    <a:pt x="5462041" y="2074451"/>
                    <a:pt x="5507011" y="2161207"/>
                    <a:pt x="5548609" y="2249462"/>
                  </a:cubicBezTo>
                  <a:cubicBezTo>
                    <a:pt x="5631430" y="2426158"/>
                    <a:pt x="5698323" y="2608851"/>
                    <a:pt x="5747791" y="2795666"/>
                  </a:cubicBezTo>
                  <a:cubicBezTo>
                    <a:pt x="5771963" y="2889167"/>
                    <a:pt x="5791825" y="2983792"/>
                    <a:pt x="5806814" y="3078980"/>
                  </a:cubicBezTo>
                  <a:cubicBezTo>
                    <a:pt x="5810562" y="3102777"/>
                    <a:pt x="5814497" y="3126574"/>
                    <a:pt x="5816933" y="3150558"/>
                  </a:cubicBezTo>
                  <a:cubicBezTo>
                    <a:pt x="5819556" y="3174542"/>
                    <a:pt x="5823304" y="3198339"/>
                    <a:pt x="5825178" y="3222323"/>
                  </a:cubicBezTo>
                  <a:cubicBezTo>
                    <a:pt x="5827426" y="3246308"/>
                    <a:pt x="5830050" y="3270292"/>
                    <a:pt x="5831923" y="3294276"/>
                  </a:cubicBezTo>
                  <a:lnTo>
                    <a:pt x="5836233" y="3366416"/>
                  </a:lnTo>
                  <a:cubicBezTo>
                    <a:pt x="5839981" y="3462728"/>
                    <a:pt x="5839981" y="3559227"/>
                    <a:pt x="5833047" y="3655726"/>
                  </a:cubicBezTo>
                  <a:cubicBezTo>
                    <a:pt x="5830986" y="3679711"/>
                    <a:pt x="5830237" y="3704069"/>
                    <a:pt x="5827426" y="3728054"/>
                  </a:cubicBezTo>
                  <a:lnTo>
                    <a:pt x="5819556" y="3800194"/>
                  </a:lnTo>
                  <a:lnTo>
                    <a:pt x="5809063" y="3872147"/>
                  </a:lnTo>
                  <a:cubicBezTo>
                    <a:pt x="5805690" y="3896131"/>
                    <a:pt x="5800818" y="3919928"/>
                    <a:pt x="5796696" y="3943912"/>
                  </a:cubicBezTo>
                  <a:cubicBezTo>
                    <a:pt x="5778708" y="4039287"/>
                    <a:pt x="5755848" y="4134662"/>
                    <a:pt x="5725305" y="4225165"/>
                  </a:cubicBezTo>
                  <a:cubicBezTo>
                    <a:pt x="5694763" y="4315669"/>
                    <a:pt x="5656726" y="4402237"/>
                    <a:pt x="5605384" y="4478312"/>
                  </a:cubicBezTo>
                  <a:cubicBezTo>
                    <a:pt x="5554980" y="4555324"/>
                    <a:pt x="5489960" y="4620718"/>
                    <a:pt x="5412573" y="4677306"/>
                  </a:cubicBezTo>
                  <a:cubicBezTo>
                    <a:pt x="5335374" y="4734269"/>
                    <a:pt x="5245995" y="4782987"/>
                    <a:pt x="5155867" y="4834703"/>
                  </a:cubicBezTo>
                  <a:cubicBezTo>
                    <a:pt x="4973924" y="4936261"/>
                    <a:pt x="4794791" y="5058806"/>
                    <a:pt x="4645452" y="5207396"/>
                  </a:cubicBezTo>
                  <a:cubicBezTo>
                    <a:pt x="4607414" y="5244497"/>
                    <a:pt x="4571813" y="5281597"/>
                    <a:pt x="4536211" y="5319072"/>
                  </a:cubicBezTo>
                  <a:lnTo>
                    <a:pt x="4430343" y="5432061"/>
                  </a:lnTo>
                  <a:cubicBezTo>
                    <a:pt x="4360264" y="5507574"/>
                    <a:pt x="4290934" y="5583087"/>
                    <a:pt x="4220668" y="5657663"/>
                  </a:cubicBezTo>
                  <a:cubicBezTo>
                    <a:pt x="4185628" y="5694951"/>
                    <a:pt x="4150589" y="5732052"/>
                    <a:pt x="4115174" y="5768777"/>
                  </a:cubicBezTo>
                  <a:cubicBezTo>
                    <a:pt x="4079573" y="5805316"/>
                    <a:pt x="4043597" y="5841292"/>
                    <a:pt x="4007245" y="5876707"/>
                  </a:cubicBezTo>
                  <a:cubicBezTo>
                    <a:pt x="3934543" y="5947723"/>
                    <a:pt x="3859405" y="6015740"/>
                    <a:pt x="3781081" y="6078887"/>
                  </a:cubicBezTo>
                  <a:cubicBezTo>
                    <a:pt x="3702945" y="6142220"/>
                    <a:pt x="3620312" y="6199557"/>
                    <a:pt x="3534493" y="6249775"/>
                  </a:cubicBezTo>
                  <a:cubicBezTo>
                    <a:pt x="3448300" y="6299429"/>
                    <a:pt x="3358359" y="6341589"/>
                    <a:pt x="3265232" y="6373068"/>
                  </a:cubicBezTo>
                  <a:cubicBezTo>
                    <a:pt x="3241998" y="6381313"/>
                    <a:pt x="3218201" y="6387497"/>
                    <a:pt x="3194779" y="6394804"/>
                  </a:cubicBezTo>
                  <a:cubicBezTo>
                    <a:pt x="3171169" y="6401175"/>
                    <a:pt x="3147185" y="6406797"/>
                    <a:pt x="3123575" y="6412792"/>
                  </a:cubicBezTo>
                  <a:cubicBezTo>
                    <a:pt x="3099404" y="6417477"/>
                    <a:pt x="3075420" y="6422161"/>
                    <a:pt x="3051435" y="6426471"/>
                  </a:cubicBezTo>
                  <a:cubicBezTo>
                    <a:pt x="3027076" y="6429657"/>
                    <a:pt x="3002904" y="6433591"/>
                    <a:pt x="2978733" y="6436214"/>
                  </a:cubicBezTo>
                  <a:cubicBezTo>
                    <a:pt x="2954374" y="6438088"/>
                    <a:pt x="2930015" y="6440899"/>
                    <a:pt x="2905656" y="6442211"/>
                  </a:cubicBezTo>
                  <a:cubicBezTo>
                    <a:pt x="2881109" y="6442960"/>
                    <a:pt x="2856751" y="6444272"/>
                    <a:pt x="2832204" y="6444459"/>
                  </a:cubicBezTo>
                  <a:cubicBezTo>
                    <a:pt x="2807658" y="6444084"/>
                    <a:pt x="2783298" y="6444084"/>
                    <a:pt x="2758565" y="6443335"/>
                  </a:cubicBezTo>
                  <a:lnTo>
                    <a:pt x="2683239" y="6438463"/>
                  </a:lnTo>
                  <a:cubicBezTo>
                    <a:pt x="2482559" y="6425909"/>
                    <a:pt x="2284126" y="6393492"/>
                    <a:pt x="2091503" y="6343275"/>
                  </a:cubicBezTo>
                  <a:lnTo>
                    <a:pt x="1948347" y="6301490"/>
                  </a:lnTo>
                  <a:cubicBezTo>
                    <a:pt x="1901127" y="6286126"/>
                    <a:pt x="1854658" y="6268699"/>
                    <a:pt x="1807626" y="6252585"/>
                  </a:cubicBezTo>
                  <a:cubicBezTo>
                    <a:pt x="1784017" y="6245090"/>
                    <a:pt x="1761344" y="6234972"/>
                    <a:pt x="1738297" y="6225790"/>
                  </a:cubicBezTo>
                  <a:lnTo>
                    <a:pt x="1669529" y="6197684"/>
                  </a:lnTo>
                  <a:lnTo>
                    <a:pt x="1635239" y="6183630"/>
                  </a:lnTo>
                  <a:lnTo>
                    <a:pt x="1601699" y="6167891"/>
                  </a:lnTo>
                  <a:lnTo>
                    <a:pt x="1534618" y="6136411"/>
                  </a:lnTo>
                  <a:cubicBezTo>
                    <a:pt x="1179164" y="5964961"/>
                    <a:pt x="857250" y="5729616"/>
                    <a:pt x="592299" y="5443116"/>
                  </a:cubicBezTo>
                  <a:cubicBezTo>
                    <a:pt x="336904" y="5166173"/>
                    <a:pt x="137160" y="4842573"/>
                    <a:pt x="0" y="4496675"/>
                  </a:cubicBezTo>
                  <a:lnTo>
                    <a:pt x="0" y="5523875"/>
                  </a:lnTo>
                  <a:cubicBezTo>
                    <a:pt x="637831" y="6338966"/>
                    <a:pt x="1639549" y="6864559"/>
                    <a:pt x="2766060" y="6864559"/>
                  </a:cubicBezTo>
                  <a:cubicBezTo>
                    <a:pt x="4692858" y="6864559"/>
                    <a:pt x="6254833" y="5327879"/>
                    <a:pt x="6254833" y="3432373"/>
                  </a:cubicBezTo>
                  <a:cubicBezTo>
                    <a:pt x="6254833" y="1536679"/>
                    <a:pt x="4692858" y="0"/>
                    <a:pt x="2766060" y="0"/>
                  </a:cubicBezTo>
                  <a:close/>
                </a:path>
              </a:pathLst>
            </a:custGeom>
            <a:ln w="18736" cap="flat">
              <a:noFill/>
              <a:prstDash val="solid"/>
              <a:miter/>
            </a:ln>
          </p:spPr>
          <p:txBody>
            <a:bodyPr rtlCol="0" anchor="ctr"/>
            <a:lstStyle/>
            <a:p>
              <a:endParaRPr lang="en-US"/>
            </a:p>
          </p:txBody>
        </p:sp>
      </p:grpSp>
      <p:sp>
        <p:nvSpPr>
          <p:cNvPr id="5" name="Text Placeholder 3">
            <a:extLst>
              <a:ext uri="{FF2B5EF4-FFF2-40B4-BE49-F238E27FC236}">
                <a16:creationId xmlns:a16="http://schemas.microsoft.com/office/drawing/2014/main" id="{A3E9851B-F465-970C-D9CC-2F4302BB6D7B}"/>
              </a:ext>
            </a:extLst>
          </p:cNvPr>
          <p:cNvSpPr txBox="1">
            <a:spLocks/>
          </p:cNvSpPr>
          <p:nvPr/>
        </p:nvSpPr>
        <p:spPr>
          <a:xfrm>
            <a:off x="6090175" y="158750"/>
            <a:ext cx="6648363" cy="1152465"/>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742950" indent="-742950" algn="l">
              <a:spcBef>
                <a:spcPct val="0"/>
              </a:spcBef>
              <a:spcAft>
                <a:spcPts val="600"/>
              </a:spcAft>
              <a:buFont typeface="+mj-lt"/>
              <a:buAutoNum type="arabicPeriod" startAt="3"/>
            </a:pPr>
            <a:r>
              <a:rPr lang="en-US" dirty="0" err="1">
                <a:ea typeface="+mj-ea"/>
                <a:cs typeface="+mj-cs"/>
              </a:rPr>
              <a:t>Opzioni</a:t>
            </a:r>
            <a:r>
              <a:rPr lang="en-US" dirty="0">
                <a:ea typeface="+mj-ea"/>
                <a:cs typeface="+mj-cs"/>
              </a:rPr>
              <a:t> di </a:t>
            </a:r>
            <a:r>
              <a:rPr lang="en-US" dirty="0" err="1">
                <a:ea typeface="+mj-ea"/>
                <a:cs typeface="+mj-cs"/>
              </a:rPr>
              <a:t>supporto</a:t>
            </a:r>
            <a:r>
              <a:rPr lang="en-US" dirty="0">
                <a:ea typeface="+mj-ea"/>
                <a:cs typeface="+mj-cs"/>
              </a:rPr>
              <a:t> </a:t>
            </a:r>
            <a:r>
              <a:rPr lang="en-US" dirty="0" err="1">
                <a:ea typeface="+mj-ea"/>
                <a:cs typeface="+mj-cs"/>
              </a:rPr>
              <a:t>finanziario</a:t>
            </a:r>
            <a:r>
              <a:rPr lang="en-US" dirty="0">
                <a:ea typeface="+mj-ea"/>
                <a:cs typeface="+mj-cs"/>
              </a:rPr>
              <a:t>…</a:t>
            </a:r>
          </a:p>
        </p:txBody>
      </p:sp>
      <p:sp>
        <p:nvSpPr>
          <p:cNvPr id="7" name="TextBox 6">
            <a:extLst>
              <a:ext uri="{FF2B5EF4-FFF2-40B4-BE49-F238E27FC236}">
                <a16:creationId xmlns:a16="http://schemas.microsoft.com/office/drawing/2014/main" id="{E74974C8-C066-2FF7-A8BF-56154A0042E3}"/>
              </a:ext>
            </a:extLst>
          </p:cNvPr>
          <p:cNvSpPr txBox="1"/>
          <p:nvPr/>
        </p:nvSpPr>
        <p:spPr>
          <a:xfrm>
            <a:off x="5836638" y="1478160"/>
            <a:ext cx="6355362" cy="4924985"/>
          </a:xfrm>
          <a:prstGeom prst="rect">
            <a:avLst/>
          </a:prstGeom>
        </p:spPr>
        <p:txBody>
          <a:bodyPr vert="horz" lIns="91440" tIns="45720" rIns="91440" bIns="45720" rtlCol="0" anchor="ctr">
            <a:noAutofit/>
          </a:bodyPr>
          <a:lstStyle/>
          <a:p>
            <a:pPr marR="0" lvl="0" fontAlgn="auto">
              <a:lnSpc>
                <a:spcPct val="90000"/>
              </a:lnSpc>
              <a:spcBef>
                <a:spcPts val="0"/>
              </a:spcBef>
              <a:spcAft>
                <a:spcPts val="600"/>
              </a:spcAft>
              <a:buClrTx/>
              <a:buSzTx/>
              <a:tabLst/>
              <a:defRPr/>
            </a:pPr>
            <a:endParaRPr kumimoji="0" lang="it-IT" sz="2400" b="0" i="0" u="none" strike="noStrike" cap="none" spc="0" normalizeH="0" baseline="0" noProof="0" dirty="0">
              <a:ln>
                <a:noFill/>
              </a:ln>
              <a:solidFill>
                <a:srgbClr val="60220F"/>
              </a:solidFill>
              <a:effectLst/>
              <a:uLnTx/>
              <a:uFillTx/>
            </a:endParaRPr>
          </a:p>
          <a:p>
            <a:pPr marR="0" lvl="0" fontAlgn="auto">
              <a:lnSpc>
                <a:spcPct val="90000"/>
              </a:lnSpc>
              <a:spcBef>
                <a:spcPts val="0"/>
              </a:spcBef>
              <a:spcAft>
                <a:spcPts val="600"/>
              </a:spcAft>
              <a:buClrTx/>
              <a:buSzTx/>
              <a:tabLst/>
              <a:defRPr/>
            </a:pPr>
            <a:r>
              <a:rPr kumimoji="0" lang="it-IT" sz="2400" b="0" i="0" u="none" strike="noStrike" cap="none" spc="0" normalizeH="0" baseline="0" noProof="0" dirty="0">
                <a:ln>
                  <a:noFill/>
                </a:ln>
                <a:solidFill>
                  <a:srgbClr val="60220F"/>
                </a:solidFill>
                <a:effectLst/>
                <a:uLnTx/>
                <a:uFillTx/>
              </a:rPr>
              <a:t>Il </a:t>
            </a:r>
            <a:r>
              <a:rPr kumimoji="0" lang="it-IT" sz="2400" b="1" i="0" u="none" strike="noStrike" cap="none" spc="0" normalizeH="0" baseline="0" noProof="0" dirty="0">
                <a:ln>
                  <a:noFill/>
                </a:ln>
                <a:solidFill>
                  <a:srgbClr val="60220F"/>
                </a:solidFill>
                <a:effectLst/>
                <a:uLnTx/>
                <a:uFillTx/>
              </a:rPr>
              <a:t>crowdfunding</a:t>
            </a:r>
            <a:r>
              <a:rPr kumimoji="0" lang="it-IT" sz="2400" b="0" i="0" u="none" strike="noStrike" cap="none" spc="0" normalizeH="0" baseline="0" noProof="0" dirty="0">
                <a:ln>
                  <a:noFill/>
                </a:ln>
                <a:solidFill>
                  <a:srgbClr val="60220F"/>
                </a:solidFill>
                <a:effectLst/>
                <a:uLnTx/>
                <a:uFillTx/>
              </a:rPr>
              <a:t> è il finanziamento di un progetto attraverso la raccolta di piccole somme di denaro da un gran numero di persone. Il crowdfunding non è solo un ottimo modo per raccogliere fondi online per un'idea o un progetto imprenditoriale, ma anche per creare una comunità e migliorare la vostra visibilità</a:t>
            </a:r>
            <a:r>
              <a:rPr lang="it-IT" sz="2400" dirty="0">
                <a:solidFill>
                  <a:srgbClr val="60220F"/>
                </a:solidFill>
              </a:rPr>
              <a:t> </a:t>
            </a:r>
            <a:r>
              <a:rPr kumimoji="0" lang="it-IT" sz="2400" b="0" i="0" u="none" strike="noStrike" cap="none" spc="0" normalizeH="0" baseline="0" noProof="0" dirty="0">
                <a:ln>
                  <a:noFill/>
                </a:ln>
                <a:solidFill>
                  <a:srgbClr val="60220F"/>
                </a:solidFill>
                <a:effectLst/>
                <a:uLnTx/>
                <a:uFillTx/>
              </a:rPr>
              <a:t>e attività.</a:t>
            </a:r>
          </a:p>
          <a:p>
            <a:pPr marR="0" lvl="0" fontAlgn="auto">
              <a:lnSpc>
                <a:spcPct val="90000"/>
              </a:lnSpc>
              <a:spcBef>
                <a:spcPts val="0"/>
              </a:spcBef>
              <a:spcAft>
                <a:spcPts val="600"/>
              </a:spcAft>
              <a:buClrTx/>
              <a:buSzTx/>
              <a:tabLst/>
              <a:defRPr/>
            </a:pPr>
            <a:endParaRPr kumimoji="0" lang="it-IT" sz="2400" b="1" i="0" u="none" strike="noStrike" cap="none" spc="0" normalizeH="0" baseline="0" noProof="0" dirty="0">
              <a:ln>
                <a:noFill/>
              </a:ln>
              <a:solidFill>
                <a:srgbClr val="60220F"/>
              </a:solidFill>
              <a:effectLst/>
              <a:uLnTx/>
              <a:uFillTx/>
            </a:endParaRPr>
          </a:p>
          <a:p>
            <a:pPr marR="0" lvl="0" fontAlgn="auto">
              <a:lnSpc>
                <a:spcPct val="90000"/>
              </a:lnSpc>
              <a:spcBef>
                <a:spcPts val="0"/>
              </a:spcBef>
              <a:spcAft>
                <a:spcPts val="600"/>
              </a:spcAft>
              <a:buClrTx/>
              <a:buSzTx/>
              <a:tabLst/>
              <a:defRPr/>
            </a:pPr>
            <a:r>
              <a:rPr kumimoji="0" lang="it-IT" sz="2400" b="1" i="0" u="none" strike="noStrike" cap="none" spc="0" normalizeH="0" baseline="0" noProof="0" dirty="0">
                <a:ln>
                  <a:noFill/>
                </a:ln>
                <a:solidFill>
                  <a:srgbClr val="60220F"/>
                </a:solidFill>
                <a:effectLst/>
                <a:uLnTx/>
                <a:uFillTx/>
              </a:rPr>
              <a:t>Il </a:t>
            </a:r>
            <a:r>
              <a:rPr kumimoji="0" lang="it-IT" sz="2400" b="1" i="0" u="none" strike="noStrike" cap="none" spc="0" normalizeH="0" baseline="0" noProof="0" dirty="0" err="1">
                <a:ln>
                  <a:noFill/>
                </a:ln>
                <a:solidFill>
                  <a:srgbClr val="60220F"/>
                </a:solidFill>
                <a:effectLst/>
                <a:uLnTx/>
                <a:uFillTx/>
              </a:rPr>
              <a:t>Crowd</a:t>
            </a:r>
            <a:r>
              <a:rPr kumimoji="0" lang="it-IT" sz="2400" b="1" i="0" u="none" strike="noStrike" cap="none" spc="0" normalizeH="0" baseline="0" noProof="0" dirty="0">
                <a:ln>
                  <a:noFill/>
                </a:ln>
                <a:solidFill>
                  <a:srgbClr val="60220F"/>
                </a:solidFill>
                <a:effectLst/>
                <a:uLnTx/>
                <a:uFillTx/>
              </a:rPr>
              <a:t> Funding è adatto a voi?</a:t>
            </a:r>
          </a:p>
          <a:p>
            <a:pPr marR="0" lvl="0" fontAlgn="auto">
              <a:lnSpc>
                <a:spcPct val="90000"/>
              </a:lnSpc>
              <a:spcBef>
                <a:spcPts val="0"/>
              </a:spcBef>
              <a:spcAft>
                <a:spcPts val="600"/>
              </a:spcAft>
              <a:buClrTx/>
              <a:buSzTx/>
              <a:tabLst/>
              <a:defRPr/>
            </a:pPr>
            <a:r>
              <a:rPr kumimoji="0" lang="it-IT" sz="2400" b="0" i="0" u="none" strike="noStrike" cap="none" spc="0" normalizeH="0" baseline="0" noProof="0" dirty="0">
                <a:ln>
                  <a:noFill/>
                </a:ln>
                <a:solidFill>
                  <a:srgbClr val="60220F"/>
                </a:solidFill>
                <a:effectLst/>
                <a:uLnTx/>
                <a:uFillTx/>
              </a:rPr>
              <a:t>Il crowdfunding è adatto a determinati tipi di imprese, di solito startup o progetti in fase iniziale che cercano somme di denaro relativamente piccole.  Il crowdfunding ha un tasso di successo più elevato in alcuni settori, come quello agroalimentare, per cui vale la pena indagare. </a:t>
            </a:r>
          </a:p>
          <a:p>
            <a:pPr marR="0" lvl="0" fontAlgn="auto">
              <a:lnSpc>
                <a:spcPct val="90000"/>
              </a:lnSpc>
              <a:spcBef>
                <a:spcPts val="0"/>
              </a:spcBef>
              <a:spcAft>
                <a:spcPts val="600"/>
              </a:spcAft>
              <a:buClrTx/>
              <a:buSzTx/>
              <a:tabLst/>
              <a:defRPr/>
            </a:pPr>
            <a:endParaRPr kumimoji="0" lang="en-US" sz="2400" b="0" i="0" u="none" strike="noStrike" cap="none" spc="0" normalizeH="0" baseline="0" noProof="0" dirty="0">
              <a:ln>
                <a:noFill/>
              </a:ln>
              <a:solidFill>
                <a:srgbClr val="60220F"/>
              </a:solidFill>
              <a:effectLst/>
              <a:uLnTx/>
              <a:uFillTx/>
            </a:endParaRPr>
          </a:p>
        </p:txBody>
      </p:sp>
      <p:sp>
        <p:nvSpPr>
          <p:cNvPr id="19" name="TextBox 18">
            <a:extLst>
              <a:ext uri="{FF2B5EF4-FFF2-40B4-BE49-F238E27FC236}">
                <a16:creationId xmlns:a16="http://schemas.microsoft.com/office/drawing/2014/main" id="{63135D24-0122-8F6F-853F-4F16C907F63F}"/>
              </a:ext>
            </a:extLst>
          </p:cNvPr>
          <p:cNvSpPr txBox="1"/>
          <p:nvPr/>
        </p:nvSpPr>
        <p:spPr>
          <a:xfrm>
            <a:off x="460998" y="6530844"/>
            <a:ext cx="5313782" cy="276999"/>
          </a:xfrm>
          <a:prstGeom prst="rect">
            <a:avLst/>
          </a:prstGeom>
          <a:noFill/>
          <a:ln>
            <a:solidFill>
              <a:srgbClr val="E3E2DB"/>
            </a:solidFill>
          </a:ln>
        </p:spPr>
        <p:txBody>
          <a:bodyPr wrap="square" rtlCol="0">
            <a:spAutoFit/>
          </a:bodyPr>
          <a:lstStyle/>
          <a:p>
            <a:pPr algn="ctr"/>
            <a:r>
              <a:rPr lang="en-GB" sz="1200" spc="100" baseline="0">
                <a:solidFill>
                  <a:srgbClr val="A23B23"/>
                </a:solidFill>
                <a:latin typeface="Calibri" panose="020F0502020204030204" pitchFamily="34" charset="0"/>
                <a:cs typeface="Calibri" panose="020F0502020204030204" pitchFamily="34" charset="0"/>
              </a:rPr>
              <a:t>Sustainable Smallholders EU</a:t>
            </a:r>
            <a:endParaRPr lang="en-RU" sz="1200" spc="100" baseline="0">
              <a:solidFill>
                <a:srgbClr val="A23B23"/>
              </a:solidFill>
              <a:latin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F1D27B2F-F8A0-EA8A-CF0A-685547F700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6614" y="6448076"/>
            <a:ext cx="441158" cy="441158"/>
          </a:xfrm>
          <a:prstGeom prst="rect">
            <a:avLst/>
          </a:prstGeom>
        </p:spPr>
      </p:pic>
      <p:pic>
        <p:nvPicPr>
          <p:cNvPr id="22" name="Picture 21">
            <a:extLst>
              <a:ext uri="{FF2B5EF4-FFF2-40B4-BE49-F238E27FC236}">
                <a16:creationId xmlns:a16="http://schemas.microsoft.com/office/drawing/2014/main" id="{3F9A2ABD-54E4-B75D-A3BF-4986997946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15995" y="6461368"/>
            <a:ext cx="441158" cy="441158"/>
          </a:xfrm>
          <a:prstGeom prst="rect">
            <a:avLst/>
          </a:prstGeom>
        </p:spPr>
      </p:pic>
    </p:spTree>
    <p:extLst>
      <p:ext uri="{BB962C8B-B14F-4D97-AF65-F5344CB8AC3E}">
        <p14:creationId xmlns:p14="http://schemas.microsoft.com/office/powerpoint/2010/main" val="42770482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aper chain people and their shadows">
            <a:extLst>
              <a:ext uri="{FF2B5EF4-FFF2-40B4-BE49-F238E27FC236}">
                <a16:creationId xmlns:a16="http://schemas.microsoft.com/office/drawing/2014/main" id="{883022EA-1D29-F32B-8A87-523E5D0E68E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4" name="Text Placeholder 3">
            <a:extLst>
              <a:ext uri="{FF2B5EF4-FFF2-40B4-BE49-F238E27FC236}">
                <a16:creationId xmlns:a16="http://schemas.microsoft.com/office/drawing/2014/main" id="{38707416-D0BB-E304-7142-6EBF6AFB16D1}"/>
              </a:ext>
            </a:extLst>
          </p:cNvPr>
          <p:cNvSpPr>
            <a:spLocks noGrp="1"/>
          </p:cNvSpPr>
          <p:nvPr>
            <p:ph type="body" sz="quarter" idx="18"/>
          </p:nvPr>
        </p:nvSpPr>
        <p:spPr>
          <a:xfrm>
            <a:off x="156093" y="309491"/>
            <a:ext cx="7183933" cy="1210837"/>
          </a:xfrm>
        </p:spPr>
        <p:txBody>
          <a:bodyPr anchor="ctr"/>
          <a:lstStyle/>
          <a:p>
            <a:r>
              <a:rPr lang="it-IT" dirty="0"/>
              <a:t>Il </a:t>
            </a:r>
            <a:r>
              <a:rPr lang="it-IT" dirty="0" err="1"/>
              <a:t>CrowdFunding</a:t>
            </a:r>
            <a:r>
              <a:rPr lang="it-IT" dirty="0"/>
              <a:t> </a:t>
            </a:r>
            <a:r>
              <a:rPr lang="it-IT" b="0" dirty="0"/>
              <a:t>può assumere la forma di </a:t>
            </a:r>
            <a:r>
              <a:rPr lang="en-IE" b="0" dirty="0"/>
              <a:t>:</a:t>
            </a:r>
          </a:p>
        </p:txBody>
      </p:sp>
      <p:sp>
        <p:nvSpPr>
          <p:cNvPr id="5" name="TextBox 4">
            <a:extLst>
              <a:ext uri="{FF2B5EF4-FFF2-40B4-BE49-F238E27FC236}">
                <a16:creationId xmlns:a16="http://schemas.microsoft.com/office/drawing/2014/main" id="{17F089B6-7ADF-4B14-0DE3-9531AE229D1B}"/>
              </a:ext>
            </a:extLst>
          </p:cNvPr>
          <p:cNvSpPr txBox="1"/>
          <p:nvPr/>
        </p:nvSpPr>
        <p:spPr>
          <a:xfrm>
            <a:off x="0" y="1829819"/>
            <a:ext cx="8199631" cy="5262979"/>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it-IT" sz="2400" b="1" i="0" u="none" strike="noStrike" kern="0" cap="none" spc="0" normalizeH="0" baseline="0" noProof="0" dirty="0">
                <a:ln>
                  <a:noFill/>
                </a:ln>
                <a:solidFill>
                  <a:srgbClr val="60220F"/>
                </a:solidFill>
                <a:effectLst/>
                <a:uLnTx/>
                <a:uFillTx/>
              </a:rPr>
              <a:t>Prevendita</a:t>
            </a:r>
            <a:r>
              <a:rPr kumimoji="0" lang="it-IT" sz="2400" b="0" i="0" u="none" strike="noStrike" kern="0" cap="none" spc="0" normalizeH="0" baseline="0" noProof="0" dirty="0">
                <a:ln>
                  <a:noFill/>
                </a:ln>
                <a:solidFill>
                  <a:srgbClr val="60220F"/>
                </a:solidFill>
                <a:effectLst/>
                <a:uLnTx/>
                <a:uFillTx/>
              </a:rPr>
              <a:t> - quando le persone fanno una donazione per la creazione di un prodotto specifico e ricevono il prodotto al momento del rilascio.</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2400" b="1" i="0" u="none" strike="noStrike" kern="0" cap="none" spc="0" normalizeH="0" baseline="0" noProof="0" dirty="0">
                <a:ln>
                  <a:noFill/>
                </a:ln>
                <a:solidFill>
                  <a:srgbClr val="60220F"/>
                </a:solidFill>
                <a:effectLst/>
                <a:uLnTx/>
                <a:uFillTx/>
              </a:rPr>
              <a:t>Peer-to-Peer lending </a:t>
            </a:r>
            <a:r>
              <a:rPr kumimoji="0" lang="it-IT" sz="2400" b="0" i="0" u="none" strike="noStrike" kern="0" cap="none" spc="0" normalizeH="0" baseline="0" noProof="0" dirty="0">
                <a:ln>
                  <a:noFill/>
                </a:ln>
                <a:solidFill>
                  <a:srgbClr val="60220F"/>
                </a:solidFill>
                <a:effectLst/>
                <a:uLnTx/>
                <a:uFillTx/>
              </a:rPr>
              <a:t>- quando ogni prestatore riceve una compensazione finanziaria o un ritorno sul proprio investimento.</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2400" b="1" i="0" u="none" strike="noStrike" kern="0" cap="none" spc="0" normalizeH="0" baseline="0" noProof="0" dirty="0">
                <a:ln>
                  <a:noFill/>
                </a:ln>
                <a:solidFill>
                  <a:srgbClr val="60220F"/>
                </a:solidFill>
                <a:effectLst/>
                <a:uLnTx/>
                <a:uFillTx/>
              </a:rPr>
              <a:t>Equity lending </a:t>
            </a:r>
            <a:r>
              <a:rPr kumimoji="0" lang="it-IT" sz="2400" b="0" i="0" u="none" strike="noStrike" kern="0" cap="none" spc="0" normalizeH="0" baseline="0" noProof="0" dirty="0">
                <a:ln>
                  <a:noFill/>
                </a:ln>
                <a:solidFill>
                  <a:srgbClr val="60220F"/>
                </a:solidFill>
                <a:effectLst/>
                <a:uLnTx/>
                <a:uFillTx/>
              </a:rPr>
              <a:t>- quando si presta denaro a persone o organizzazioni in cambio di azioni.</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2400" b="1" i="0" u="none" strike="noStrike" kern="0" cap="none" spc="0" normalizeH="0" baseline="0" noProof="0" dirty="0">
                <a:ln>
                  <a:noFill/>
                </a:ln>
                <a:solidFill>
                  <a:srgbClr val="60220F"/>
                </a:solidFill>
                <a:effectLst/>
                <a:uLnTx/>
                <a:uFillTx/>
              </a:rPr>
              <a:t>Beneficenza </a:t>
            </a:r>
            <a:r>
              <a:rPr kumimoji="0" lang="it-IT" sz="2400" b="0" i="0" u="none" strike="noStrike" kern="0" cap="none" spc="0" normalizeH="0" baseline="0" noProof="0" dirty="0">
                <a:ln>
                  <a:noFill/>
                </a:ln>
                <a:solidFill>
                  <a:srgbClr val="60220F"/>
                </a:solidFill>
                <a:effectLst/>
                <a:uLnTx/>
                <a:uFillTx/>
              </a:rPr>
              <a:t>- quando si dona a un individuo o a un progetto senza ricevere in cambio alcun ritorno finanziario o materiale.</a:t>
            </a:r>
          </a:p>
          <a:p>
            <a:pPr marL="0" marR="0" lvl="0" indent="0" defTabSz="914400" eaLnBrk="1" fontAlgn="auto" latinLnBrk="0" hangingPunct="1">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60220F"/>
                </a:solidFill>
                <a:effectLst/>
                <a:uLnTx/>
                <a:uFillTx/>
              </a:rPr>
              <a:t>Le diverse piattaforme facilitano diversi modelli di raccolta fondi. Trovare il modello di finanziamento giusto per il vostro progetto è un passo importante per una campagna di successo.</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60220F"/>
              </a:solidFill>
              <a:effectLst/>
              <a:uLnTx/>
              <a:uFillTx/>
            </a:endParaRPr>
          </a:p>
        </p:txBody>
      </p:sp>
    </p:spTree>
    <p:extLst>
      <p:ext uri="{BB962C8B-B14F-4D97-AF65-F5344CB8AC3E}">
        <p14:creationId xmlns:p14="http://schemas.microsoft.com/office/powerpoint/2010/main" val="42655047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Stack of coins on a table">
            <a:extLst>
              <a:ext uri="{FF2B5EF4-FFF2-40B4-BE49-F238E27FC236}">
                <a16:creationId xmlns:a16="http://schemas.microsoft.com/office/drawing/2014/main" id="{4FA262CA-158C-B170-C41D-0144B73B07FF}"/>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4" name="Text Placeholder 3">
            <a:extLst>
              <a:ext uri="{FF2B5EF4-FFF2-40B4-BE49-F238E27FC236}">
                <a16:creationId xmlns:a16="http://schemas.microsoft.com/office/drawing/2014/main" id="{79FA73B1-7818-5421-8182-49B061A077F6}"/>
              </a:ext>
            </a:extLst>
          </p:cNvPr>
          <p:cNvSpPr>
            <a:spLocks noGrp="1"/>
          </p:cNvSpPr>
          <p:nvPr>
            <p:ph type="body" sz="quarter" idx="18"/>
          </p:nvPr>
        </p:nvSpPr>
        <p:spPr/>
        <p:txBody>
          <a:bodyPr anchor="ctr"/>
          <a:lstStyle/>
          <a:p>
            <a:r>
              <a:rPr lang="en-IE" dirty="0"/>
              <a:t>Crowdfunding, </a:t>
            </a:r>
            <a:r>
              <a:rPr lang="en-IE" dirty="0" err="1"/>
              <a:t>c’è</a:t>
            </a:r>
            <a:r>
              <a:rPr lang="en-IE" dirty="0"/>
              <a:t> un </a:t>
            </a:r>
            <a:r>
              <a:rPr lang="en-IE" dirty="0" err="1"/>
              <a:t>costo</a:t>
            </a:r>
            <a:r>
              <a:rPr lang="en-IE" dirty="0"/>
              <a:t>…</a:t>
            </a:r>
          </a:p>
        </p:txBody>
      </p:sp>
      <p:sp>
        <p:nvSpPr>
          <p:cNvPr id="6" name="Text Placeholder 5">
            <a:extLst>
              <a:ext uri="{FF2B5EF4-FFF2-40B4-BE49-F238E27FC236}">
                <a16:creationId xmlns:a16="http://schemas.microsoft.com/office/drawing/2014/main" id="{15EA54E9-3068-799F-140F-948100727C8D}"/>
              </a:ext>
            </a:extLst>
          </p:cNvPr>
          <p:cNvSpPr txBox="1">
            <a:spLocks noGrp="1"/>
          </p:cNvSpPr>
          <p:nvPr>
            <p:ph type="body" sz="quarter" idx="16"/>
          </p:nvPr>
        </p:nvSpPr>
        <p:spPr>
          <a:xfrm>
            <a:off x="0" y="1695313"/>
            <a:ext cx="7220606" cy="5785173"/>
          </a:xfrm>
          <a:prstGeom prst="rect">
            <a:avLst/>
          </a:prstGeom>
          <a:noFill/>
        </p:spPr>
        <p:txBody>
          <a:bodyPr wrap="square">
            <a:spAutoFit/>
          </a:bodyPr>
          <a:lstStyle/>
          <a:p>
            <a:pPr algn="l"/>
            <a:r>
              <a:rPr lang="it-IT" sz="2200" b="1" dirty="0">
                <a:solidFill>
                  <a:srgbClr val="6D6A3A"/>
                </a:solidFill>
              </a:rPr>
              <a:t>Le diverse piattaforme di crowdfunding applicano costi diversi a seconda del modello scelto. </a:t>
            </a:r>
          </a:p>
          <a:p>
            <a:pPr algn="l"/>
            <a:r>
              <a:rPr lang="it-IT" sz="2200" b="1" dirty="0"/>
              <a:t>Costi di hosting della piattaforma: </a:t>
            </a:r>
            <a:r>
              <a:rPr lang="it-IT" sz="2200" dirty="0"/>
              <a:t>Alcune piattaforme, anche se non tutte, applicano un costo iniziale solo per ospitare la campagna. Consiglio fondamentale: prima di avviare la campagna, accertatevi di chiedere alla piattaforma quale sia la tariffa applicabile.</a:t>
            </a:r>
          </a:p>
          <a:p>
            <a:pPr algn="l"/>
            <a:r>
              <a:rPr lang="it-IT" sz="2200" b="1" dirty="0"/>
              <a:t>Commissione di successo: </a:t>
            </a:r>
            <a:r>
              <a:rPr lang="it-IT" sz="2200" dirty="0"/>
              <a:t>La maggior parte delle piattaforme di crowdfunding preleva una percentuale dell'importo totale raccolto. La percentuale varia da piattaforma a piattaforma e oscilla tra il 3% e il 12% del totale raccolto.</a:t>
            </a:r>
          </a:p>
          <a:p>
            <a:pPr algn="l"/>
            <a:r>
              <a:rPr lang="it-IT" sz="2200" b="1" dirty="0"/>
              <a:t>Commissioni di elaborazione dei pagamenti: </a:t>
            </a:r>
            <a:r>
              <a:rPr lang="it-IT" sz="2200" dirty="0"/>
              <a:t>È prevista anche una commissione di servizio per ogni transazione effettuata. Di solito, questa commissione è in media del 3%. Ad esempio, per ogni 100 euro di donazione/investimento, solo 97 euro arrivano alla campagna. </a:t>
            </a:r>
          </a:p>
          <a:p>
            <a:pPr algn="l"/>
            <a:endParaRPr lang="en-GB" sz="2200" dirty="0"/>
          </a:p>
        </p:txBody>
      </p:sp>
      <p:sp>
        <p:nvSpPr>
          <p:cNvPr id="9" name="Speech Bubble: Rectangle 8">
            <a:extLst>
              <a:ext uri="{FF2B5EF4-FFF2-40B4-BE49-F238E27FC236}">
                <a16:creationId xmlns:a16="http://schemas.microsoft.com/office/drawing/2014/main" id="{AB3F9638-9695-D0AC-919F-DBBB5CB01EEB}"/>
              </a:ext>
            </a:extLst>
          </p:cNvPr>
          <p:cNvSpPr/>
          <p:nvPr/>
        </p:nvSpPr>
        <p:spPr>
          <a:xfrm>
            <a:off x="7944927" y="323712"/>
            <a:ext cx="2691442" cy="1483744"/>
          </a:xfrm>
          <a:prstGeom prst="wedgeRectCallout">
            <a:avLst>
              <a:gd name="adj1" fmla="val -97535"/>
              <a:gd name="adj2" fmla="val 525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rgbClr val="A23B23"/>
                </a:solidFill>
              </a:rPr>
              <a:t>READ</a:t>
            </a:r>
            <a:r>
              <a:rPr lang="en-US" sz="1800" b="1" dirty="0">
                <a:solidFill>
                  <a:srgbClr val="EC2179"/>
                </a:solidFill>
              </a:rPr>
              <a:t> </a:t>
            </a:r>
            <a:endParaRPr lang="en-US" sz="6000" b="1" dirty="0">
              <a:solidFill>
                <a:srgbClr val="EC2179"/>
              </a:solidFill>
            </a:endParaRPr>
          </a:p>
          <a:p>
            <a:pPr algn="ctr"/>
            <a:r>
              <a:rPr lang="en-GB" sz="1800" dirty="0">
                <a:hlinkClick r:id="rId3"/>
              </a:rPr>
              <a:t>10 Top Crowdfunding Websites for Entrepreneurs</a:t>
            </a:r>
            <a:endParaRPr lang="en-GB" sz="1800" dirty="0"/>
          </a:p>
        </p:txBody>
      </p:sp>
    </p:spTree>
    <p:extLst>
      <p:ext uri="{BB962C8B-B14F-4D97-AF65-F5344CB8AC3E}">
        <p14:creationId xmlns:p14="http://schemas.microsoft.com/office/powerpoint/2010/main" val="8062435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F28AD7B-9434-2B95-67C4-B36FF44C73A2}"/>
              </a:ext>
            </a:extLst>
          </p:cNvPr>
          <p:cNvSpPr>
            <a:spLocks noGrp="1"/>
          </p:cNvSpPr>
          <p:nvPr>
            <p:ph type="body" sz="quarter" idx="18"/>
          </p:nvPr>
        </p:nvSpPr>
        <p:spPr>
          <a:xfrm>
            <a:off x="85518" y="309491"/>
            <a:ext cx="7137583" cy="1210837"/>
          </a:xfrm>
        </p:spPr>
        <p:txBody>
          <a:bodyPr/>
          <a:lstStyle/>
          <a:p>
            <a:r>
              <a:rPr lang="en-IE" dirty="0">
                <a:solidFill>
                  <a:srgbClr val="A23B23"/>
                </a:solidFill>
              </a:rPr>
              <a:t>4. </a:t>
            </a:r>
            <a:r>
              <a:rPr lang="it-IT" dirty="0">
                <a:solidFill>
                  <a:srgbClr val="A23B23"/>
                </a:solidFill>
              </a:rPr>
              <a:t>Opzioni di sostegno finanziario... Prestiti bancari</a:t>
            </a:r>
            <a:endParaRPr lang="en-IE" dirty="0">
              <a:solidFill>
                <a:srgbClr val="A23B23"/>
              </a:solidFill>
            </a:endParaRPr>
          </a:p>
        </p:txBody>
      </p:sp>
      <p:sp>
        <p:nvSpPr>
          <p:cNvPr id="5" name="Text Placeholder 4">
            <a:extLst>
              <a:ext uri="{FF2B5EF4-FFF2-40B4-BE49-F238E27FC236}">
                <a16:creationId xmlns:a16="http://schemas.microsoft.com/office/drawing/2014/main" id="{7B519C60-F56D-BD31-0AC0-3EEAF9655B4F}"/>
              </a:ext>
            </a:extLst>
          </p:cNvPr>
          <p:cNvSpPr txBox="1">
            <a:spLocks noGrp="1"/>
          </p:cNvSpPr>
          <p:nvPr>
            <p:ph type="body" sz="quarter" idx="16"/>
          </p:nvPr>
        </p:nvSpPr>
        <p:spPr>
          <a:xfrm>
            <a:off x="447675" y="2066925"/>
            <a:ext cx="6481763" cy="4541756"/>
          </a:xfrm>
          <a:prstGeom prst="rect">
            <a:avLst/>
          </a:prstGeom>
          <a:noFill/>
        </p:spPr>
        <p:txBody>
          <a:bodyPr wrap="square">
            <a:spAutoFit/>
          </a:bodyPr>
          <a:lstStyle/>
          <a:p>
            <a:pPr algn="l" fontAlgn="base"/>
            <a:r>
              <a:rPr lang="it-IT" dirty="0"/>
              <a:t>Un prestito d'affari da parte di una banca è un modo tradizionale di finanziare la vostra attività. Nella maggior parte dei casi, disporre di un solido </a:t>
            </a:r>
            <a:r>
              <a:rPr lang="it-IT" b="1" dirty="0"/>
              <a:t>Business Plan </a:t>
            </a:r>
            <a:r>
              <a:rPr lang="it-IT" dirty="0"/>
              <a:t>è essenziale per convincere la banca per ottenere un finanziamento. Spesso le banche chiedono garanzie personali o altre forme di sicurezza.   Se potete, non offrite mai garanzie, soprattutto se siete sicuri che il vostro Business Plan sia all'altezza. Infine, ricordate di fare ricerche, perché ci sono molte banche che possono avere criteri di prestito diversi per le nuove imprese.</a:t>
            </a:r>
          </a:p>
          <a:p>
            <a:pPr algn="l" fontAlgn="base"/>
            <a:endParaRPr lang="en-IE" dirty="0"/>
          </a:p>
        </p:txBody>
      </p:sp>
      <p:sp>
        <p:nvSpPr>
          <p:cNvPr id="8" name="Wave 7">
            <a:extLst>
              <a:ext uri="{FF2B5EF4-FFF2-40B4-BE49-F238E27FC236}">
                <a16:creationId xmlns:a16="http://schemas.microsoft.com/office/drawing/2014/main" id="{A29E77DE-B532-3B12-2856-693B1D288D7F}"/>
              </a:ext>
            </a:extLst>
          </p:cNvPr>
          <p:cNvSpPr/>
          <p:nvPr/>
        </p:nvSpPr>
        <p:spPr>
          <a:xfrm>
            <a:off x="8085667" y="2123473"/>
            <a:ext cx="3471595" cy="1055802"/>
          </a:xfrm>
          <a:prstGeom prst="wav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Wave 8">
            <a:extLst>
              <a:ext uri="{FF2B5EF4-FFF2-40B4-BE49-F238E27FC236}">
                <a16:creationId xmlns:a16="http://schemas.microsoft.com/office/drawing/2014/main" id="{BFC3579E-7616-0DDB-3C3C-35DBFB60C7E7}"/>
              </a:ext>
            </a:extLst>
          </p:cNvPr>
          <p:cNvSpPr/>
          <p:nvPr/>
        </p:nvSpPr>
        <p:spPr>
          <a:xfrm>
            <a:off x="8085667" y="3057355"/>
            <a:ext cx="3471595" cy="1055802"/>
          </a:xfrm>
          <a:prstGeom prst="wave">
            <a:avLst/>
          </a:prstGeom>
          <a:solidFill>
            <a:srgbClr val="5EA0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Wave 9">
            <a:extLst>
              <a:ext uri="{FF2B5EF4-FFF2-40B4-BE49-F238E27FC236}">
                <a16:creationId xmlns:a16="http://schemas.microsoft.com/office/drawing/2014/main" id="{23D2639A-A0A9-1C2F-4FDD-19B439870994}"/>
              </a:ext>
            </a:extLst>
          </p:cNvPr>
          <p:cNvSpPr/>
          <p:nvPr/>
        </p:nvSpPr>
        <p:spPr>
          <a:xfrm>
            <a:off x="8085667" y="3983551"/>
            <a:ext cx="3471593" cy="1055802"/>
          </a:xfrm>
          <a:prstGeom prst="wave">
            <a:avLst/>
          </a:prstGeom>
          <a:solidFill>
            <a:srgbClr val="CC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Wave 10">
            <a:extLst>
              <a:ext uri="{FF2B5EF4-FFF2-40B4-BE49-F238E27FC236}">
                <a16:creationId xmlns:a16="http://schemas.microsoft.com/office/drawing/2014/main" id="{945F5B42-EBB6-E56E-7F70-CDB6FA4829E1}"/>
              </a:ext>
            </a:extLst>
          </p:cNvPr>
          <p:cNvSpPr/>
          <p:nvPr/>
        </p:nvSpPr>
        <p:spPr>
          <a:xfrm>
            <a:off x="8085667" y="4910988"/>
            <a:ext cx="3471595" cy="1055802"/>
          </a:xfrm>
          <a:prstGeom prst="wave">
            <a:avLst/>
          </a:prstGeom>
          <a:solidFill>
            <a:srgbClr val="B266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TextBox 11">
            <a:extLst>
              <a:ext uri="{FF2B5EF4-FFF2-40B4-BE49-F238E27FC236}">
                <a16:creationId xmlns:a16="http://schemas.microsoft.com/office/drawing/2014/main" id="{43B399EA-7E2E-29CD-0FEF-D4E07BFF440E}"/>
              </a:ext>
            </a:extLst>
          </p:cNvPr>
          <p:cNvSpPr txBox="1"/>
          <p:nvPr/>
        </p:nvSpPr>
        <p:spPr>
          <a:xfrm rot="529830">
            <a:off x="8068873" y="4987817"/>
            <a:ext cx="3265238" cy="1015663"/>
          </a:xfrm>
          <a:prstGeom prst="rect">
            <a:avLst/>
          </a:prstGeom>
          <a:noFill/>
        </p:spPr>
        <p:txBody>
          <a:bodyPr wrap="square" rtlCol="0" anchor="ctr">
            <a:spAutoFit/>
          </a:bodyPr>
          <a:lstStyle/>
          <a:p>
            <a:pPr marL="285750" indent="-285750" algn="ctr">
              <a:buClr>
                <a:srgbClr val="A23B23"/>
              </a:buClr>
              <a:buFont typeface="Wingdings" panose="05000000000000000000" pitchFamily="2" charset="2"/>
              <a:buChar char="ü"/>
            </a:pPr>
            <a:r>
              <a:rPr lang="it-IT" sz="2000" dirty="0">
                <a:solidFill>
                  <a:schemeClr val="accent1"/>
                </a:solidFill>
              </a:rPr>
              <a:t>Prima di scegliere una banca, informatevi bene</a:t>
            </a:r>
          </a:p>
          <a:p>
            <a:pPr marL="285750" indent="-285750" algn="ctr">
              <a:buClr>
                <a:srgbClr val="A23B23"/>
              </a:buClr>
              <a:buFont typeface="Wingdings" panose="05000000000000000000" pitchFamily="2" charset="2"/>
              <a:buChar char="ü"/>
            </a:pPr>
            <a:endParaRPr lang="en-IE" sz="2000" dirty="0">
              <a:solidFill>
                <a:schemeClr val="accent1"/>
              </a:solidFill>
            </a:endParaRPr>
          </a:p>
        </p:txBody>
      </p:sp>
      <p:sp>
        <p:nvSpPr>
          <p:cNvPr id="13" name="TextBox 12">
            <a:extLst>
              <a:ext uri="{FF2B5EF4-FFF2-40B4-BE49-F238E27FC236}">
                <a16:creationId xmlns:a16="http://schemas.microsoft.com/office/drawing/2014/main" id="{E8E783D3-26DA-1E08-432A-7B04D842C557}"/>
              </a:ext>
            </a:extLst>
          </p:cNvPr>
          <p:cNvSpPr txBox="1"/>
          <p:nvPr/>
        </p:nvSpPr>
        <p:spPr>
          <a:xfrm rot="529830">
            <a:off x="8095276" y="4171461"/>
            <a:ext cx="3560586" cy="707886"/>
          </a:xfrm>
          <a:prstGeom prst="rect">
            <a:avLst/>
          </a:prstGeom>
          <a:noFill/>
        </p:spPr>
        <p:txBody>
          <a:bodyPr wrap="square" rtlCol="0" anchor="ctr">
            <a:spAutoFit/>
          </a:bodyPr>
          <a:lstStyle/>
          <a:p>
            <a:pPr marL="342900" indent="-342900" algn="l" fontAlgn="base">
              <a:buClr>
                <a:srgbClr val="A23B23"/>
              </a:buClr>
              <a:buFont typeface="Wingdings" panose="05000000000000000000" pitchFamily="2" charset="2"/>
              <a:buChar char="ü"/>
            </a:pPr>
            <a:r>
              <a:rPr lang="en-IE" sz="2000" dirty="0" err="1">
                <a:solidFill>
                  <a:srgbClr val="1E494F"/>
                </a:solidFill>
              </a:rPr>
              <a:t>Scegliete</a:t>
            </a:r>
            <a:r>
              <a:rPr lang="en-IE" sz="2000" dirty="0">
                <a:solidFill>
                  <a:srgbClr val="1E494F"/>
                </a:solidFill>
              </a:rPr>
              <a:t> </a:t>
            </a:r>
            <a:r>
              <a:rPr lang="en-IE" sz="2000" dirty="0" err="1">
                <a:solidFill>
                  <a:srgbClr val="1E494F"/>
                </a:solidFill>
              </a:rPr>
              <a:t>una</a:t>
            </a:r>
            <a:r>
              <a:rPr lang="en-IE" sz="2000" dirty="0">
                <a:solidFill>
                  <a:srgbClr val="1E494F"/>
                </a:solidFill>
              </a:rPr>
              <a:t> banca </a:t>
            </a:r>
            <a:r>
              <a:rPr lang="en-IE" sz="2000" dirty="0" err="1">
                <a:solidFill>
                  <a:srgbClr val="1E494F"/>
                </a:solidFill>
              </a:rPr>
              <a:t>vicina</a:t>
            </a:r>
            <a:r>
              <a:rPr lang="en-IE" sz="2000" dirty="0">
                <a:solidFill>
                  <a:srgbClr val="1E494F"/>
                </a:solidFill>
              </a:rPr>
              <a:t> a </a:t>
            </a:r>
            <a:r>
              <a:rPr lang="en-IE" sz="2000" dirty="0" err="1">
                <a:solidFill>
                  <a:srgbClr val="1E494F"/>
                </a:solidFill>
              </a:rPr>
              <a:t>voi</a:t>
            </a:r>
            <a:endParaRPr lang="en-IE" sz="2000" dirty="0">
              <a:solidFill>
                <a:srgbClr val="1E494F"/>
              </a:solidFill>
            </a:endParaRPr>
          </a:p>
        </p:txBody>
      </p:sp>
      <p:sp>
        <p:nvSpPr>
          <p:cNvPr id="18" name="TextBox 17">
            <a:extLst>
              <a:ext uri="{FF2B5EF4-FFF2-40B4-BE49-F238E27FC236}">
                <a16:creationId xmlns:a16="http://schemas.microsoft.com/office/drawing/2014/main" id="{C1C0B0B6-F9F4-4F40-8B71-B3D93196D7E5}"/>
              </a:ext>
            </a:extLst>
          </p:cNvPr>
          <p:cNvSpPr txBox="1"/>
          <p:nvPr/>
        </p:nvSpPr>
        <p:spPr>
          <a:xfrm rot="529830">
            <a:off x="8054022" y="2289645"/>
            <a:ext cx="3333547" cy="1015663"/>
          </a:xfrm>
          <a:prstGeom prst="rect">
            <a:avLst/>
          </a:prstGeom>
          <a:noFill/>
        </p:spPr>
        <p:txBody>
          <a:bodyPr wrap="square" rtlCol="0" anchor="ctr">
            <a:spAutoFit/>
          </a:bodyPr>
          <a:lstStyle/>
          <a:p>
            <a:pPr marL="342900" indent="-342900" algn="ctr" fontAlgn="base">
              <a:buClr>
                <a:srgbClr val="A23B23"/>
              </a:buClr>
              <a:buFont typeface="Wingdings" panose="05000000000000000000" pitchFamily="2" charset="2"/>
              <a:buChar char="ü"/>
            </a:pPr>
            <a:r>
              <a:rPr lang="it-IT" sz="2000" dirty="0">
                <a:solidFill>
                  <a:srgbClr val="1E494F"/>
                </a:solidFill>
              </a:rPr>
              <a:t>Siate preparati quando incontrate la vostra banca</a:t>
            </a:r>
          </a:p>
          <a:p>
            <a:pPr marL="342900" indent="-342900" algn="ctr" fontAlgn="base">
              <a:buClr>
                <a:srgbClr val="A23B23"/>
              </a:buClr>
              <a:buFont typeface="Wingdings" panose="05000000000000000000" pitchFamily="2" charset="2"/>
              <a:buChar char="ü"/>
            </a:pPr>
            <a:endParaRPr lang="en-IE" sz="2000" dirty="0">
              <a:solidFill>
                <a:srgbClr val="1E494F"/>
              </a:solidFill>
            </a:endParaRPr>
          </a:p>
        </p:txBody>
      </p:sp>
      <p:sp>
        <p:nvSpPr>
          <p:cNvPr id="19" name="TextBox 18">
            <a:extLst>
              <a:ext uri="{FF2B5EF4-FFF2-40B4-BE49-F238E27FC236}">
                <a16:creationId xmlns:a16="http://schemas.microsoft.com/office/drawing/2014/main" id="{DF0E4988-A23D-8807-995F-A1927349E41E}"/>
              </a:ext>
            </a:extLst>
          </p:cNvPr>
          <p:cNvSpPr txBox="1"/>
          <p:nvPr/>
        </p:nvSpPr>
        <p:spPr>
          <a:xfrm rot="529830">
            <a:off x="7981829" y="3055277"/>
            <a:ext cx="3679265" cy="1323439"/>
          </a:xfrm>
          <a:prstGeom prst="rect">
            <a:avLst/>
          </a:prstGeom>
          <a:noFill/>
        </p:spPr>
        <p:txBody>
          <a:bodyPr wrap="square" rtlCol="0" anchor="ctr">
            <a:spAutoFit/>
          </a:bodyPr>
          <a:lstStyle/>
          <a:p>
            <a:pPr marL="285750" indent="-285750" algn="ctr">
              <a:buClr>
                <a:srgbClr val="A23B23"/>
              </a:buClr>
              <a:buFont typeface="Wingdings" panose="05000000000000000000" pitchFamily="2" charset="2"/>
              <a:buChar char="ü"/>
            </a:pPr>
            <a:r>
              <a:rPr lang="it-IT" sz="2000" dirty="0">
                <a:solidFill>
                  <a:srgbClr val="1E494F"/>
                </a:solidFill>
              </a:rPr>
              <a:t>Tenete informata la vostra banca nei momenti positivi e negativi</a:t>
            </a:r>
          </a:p>
          <a:p>
            <a:pPr marL="285750" indent="-285750" algn="ctr">
              <a:buClr>
                <a:srgbClr val="A23B23"/>
              </a:buClr>
              <a:buFont typeface="Wingdings" panose="05000000000000000000" pitchFamily="2" charset="2"/>
              <a:buChar char="ü"/>
            </a:pPr>
            <a:endParaRPr lang="en-IE" sz="2000" dirty="0">
              <a:solidFill>
                <a:srgbClr val="1E494F"/>
              </a:solidFill>
            </a:endParaRPr>
          </a:p>
        </p:txBody>
      </p:sp>
      <p:sp>
        <p:nvSpPr>
          <p:cNvPr id="20" name="Arrow: Down 19">
            <a:extLst>
              <a:ext uri="{FF2B5EF4-FFF2-40B4-BE49-F238E27FC236}">
                <a16:creationId xmlns:a16="http://schemas.microsoft.com/office/drawing/2014/main" id="{04D6D200-3B2D-3587-CA05-950FC5852648}"/>
              </a:ext>
            </a:extLst>
          </p:cNvPr>
          <p:cNvSpPr/>
          <p:nvPr/>
        </p:nvSpPr>
        <p:spPr>
          <a:xfrm>
            <a:off x="8283020" y="129945"/>
            <a:ext cx="3139126" cy="2074778"/>
          </a:xfrm>
          <a:prstGeom prst="downArrow">
            <a:avLst/>
          </a:prstGeom>
          <a:solidFill>
            <a:srgbClr val="96C49B">
              <a:alpha val="61176"/>
            </a:srgbClr>
          </a:solidFill>
          <a:ln>
            <a:solidFill>
              <a:srgbClr val="96C49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E" sz="2000" b="1" dirty="0" err="1">
                <a:solidFill>
                  <a:srgbClr val="1E494F"/>
                </a:solidFill>
              </a:rPr>
              <a:t>Rapporti</a:t>
            </a:r>
            <a:r>
              <a:rPr lang="en-IE" sz="2000" b="1" dirty="0">
                <a:solidFill>
                  <a:srgbClr val="1E494F"/>
                </a:solidFill>
              </a:rPr>
              <a:t> con la banca– </a:t>
            </a:r>
          </a:p>
          <a:p>
            <a:pPr algn="ctr"/>
            <a:endParaRPr lang="en-IE" sz="2000" b="1" dirty="0">
              <a:solidFill>
                <a:srgbClr val="1E494F"/>
              </a:solidFill>
            </a:endParaRPr>
          </a:p>
          <a:p>
            <a:pPr algn="ctr"/>
            <a:endParaRPr lang="en-IE" sz="800" b="1" dirty="0">
              <a:solidFill>
                <a:srgbClr val="1E494F"/>
              </a:solidFill>
            </a:endParaRPr>
          </a:p>
          <a:p>
            <a:pPr algn="ctr"/>
            <a:r>
              <a:rPr lang="en-IE" sz="2000" b="1" dirty="0">
                <a:solidFill>
                  <a:srgbClr val="3C3738"/>
                </a:solidFill>
              </a:rPr>
              <a:t>Cosa Fare e non fare</a:t>
            </a:r>
          </a:p>
          <a:p>
            <a:pPr algn="ctr"/>
            <a:endParaRPr lang="en-IE" sz="2000" dirty="0"/>
          </a:p>
        </p:txBody>
      </p:sp>
    </p:spTree>
    <p:extLst>
      <p:ext uri="{BB962C8B-B14F-4D97-AF65-F5344CB8AC3E}">
        <p14:creationId xmlns:p14="http://schemas.microsoft.com/office/powerpoint/2010/main" val="1845552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1353">
            <a:extLst>
              <a:ext uri="{FF2B5EF4-FFF2-40B4-BE49-F238E27FC236}">
                <a16:creationId xmlns:a16="http://schemas.microsoft.com/office/drawing/2014/main" id="{5112C01D-6923-088D-141E-4D1E11A4169B}"/>
              </a:ext>
            </a:extLst>
          </p:cNvPr>
          <p:cNvSpPr/>
          <p:nvPr/>
        </p:nvSpPr>
        <p:spPr>
          <a:xfrm>
            <a:off x="10401715" y="4761521"/>
            <a:ext cx="862893" cy="529361"/>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5" name="Text Placeholder 3">
            <a:extLst>
              <a:ext uri="{FF2B5EF4-FFF2-40B4-BE49-F238E27FC236}">
                <a16:creationId xmlns:a16="http://schemas.microsoft.com/office/drawing/2014/main" id="{D90AF87B-259A-E8C6-7926-895A3AB34792}"/>
              </a:ext>
            </a:extLst>
          </p:cNvPr>
          <p:cNvSpPr>
            <a:spLocks noGrp="1"/>
          </p:cNvSpPr>
          <p:nvPr>
            <p:ph type="body" sz="quarter" idx="18"/>
          </p:nvPr>
        </p:nvSpPr>
        <p:spPr>
          <a:xfrm>
            <a:off x="447675" y="309563"/>
            <a:ext cx="6481763" cy="1211262"/>
          </a:xfrm>
        </p:spPr>
        <p:txBody>
          <a:bodyPr>
            <a:normAutofit fontScale="92500" lnSpcReduction="20000"/>
          </a:bodyPr>
          <a:lstStyle/>
          <a:p>
            <a:pPr marL="742950" indent="-742950">
              <a:buFont typeface="+mj-lt"/>
              <a:buAutoNum type="arabicPeriod" startAt="5"/>
            </a:pPr>
            <a:r>
              <a:rPr lang="it-IT" dirty="0">
                <a:solidFill>
                  <a:srgbClr val="A23B23"/>
                </a:solidFill>
              </a:rPr>
              <a:t>Opzioni di sostegno finanziario... Prestiti bancari </a:t>
            </a:r>
            <a:r>
              <a:rPr lang="en-IE" dirty="0">
                <a:solidFill>
                  <a:srgbClr val="A23B23"/>
                </a:solidFill>
              </a:rPr>
              <a:t>– </a:t>
            </a:r>
            <a:r>
              <a:rPr lang="en-IE" b="0" dirty="0" err="1">
                <a:solidFill>
                  <a:srgbClr val="A23B23"/>
                </a:solidFill>
              </a:rPr>
              <a:t>Consigli</a:t>
            </a:r>
            <a:r>
              <a:rPr lang="en-IE" b="0" dirty="0">
                <a:solidFill>
                  <a:srgbClr val="A23B23"/>
                </a:solidFill>
              </a:rPr>
              <a:t> </a:t>
            </a:r>
            <a:r>
              <a:rPr lang="en-IE" b="0" dirty="0" err="1">
                <a:solidFill>
                  <a:srgbClr val="A23B23"/>
                </a:solidFill>
              </a:rPr>
              <a:t>migliori</a:t>
            </a:r>
            <a:endParaRPr lang="en-IE" b="0" dirty="0">
              <a:solidFill>
                <a:srgbClr val="A23B23"/>
              </a:solidFill>
            </a:endParaRPr>
          </a:p>
        </p:txBody>
      </p:sp>
      <p:sp>
        <p:nvSpPr>
          <p:cNvPr id="6" name="Text Placeholder 5">
            <a:extLst>
              <a:ext uri="{FF2B5EF4-FFF2-40B4-BE49-F238E27FC236}">
                <a16:creationId xmlns:a16="http://schemas.microsoft.com/office/drawing/2014/main" id="{62A61095-0349-EBB5-1485-18224D7F9E98}"/>
              </a:ext>
            </a:extLst>
          </p:cNvPr>
          <p:cNvSpPr txBox="1">
            <a:spLocks noGrp="1"/>
          </p:cNvSpPr>
          <p:nvPr>
            <p:ph type="body" sz="quarter" idx="16"/>
          </p:nvPr>
        </p:nvSpPr>
        <p:spPr>
          <a:xfrm>
            <a:off x="-56429" y="1728697"/>
            <a:ext cx="7561983" cy="5223994"/>
          </a:xfrm>
          <a:prstGeom prst="rect">
            <a:avLst/>
          </a:prstGeom>
          <a:noFill/>
        </p:spPr>
        <p:txBody>
          <a:bodyPr wrap="square">
            <a:spAutoFit/>
          </a:bodyPr>
          <a:lstStyle/>
          <a:p>
            <a:pPr marL="342900" indent="-342900" algn="l" fontAlgn="base">
              <a:buClr>
                <a:srgbClr val="5EA069"/>
              </a:buClr>
              <a:buFont typeface="Wingdings" panose="05000000000000000000" pitchFamily="2" charset="2"/>
              <a:buChar char="ü"/>
            </a:pPr>
            <a:r>
              <a:rPr lang="it-IT" sz="2200" b="1" dirty="0"/>
              <a:t>Scegliete tra una linea di credito e un prestito tradizionale.</a:t>
            </a:r>
          </a:p>
          <a:p>
            <a:pPr algn="l" fontAlgn="base">
              <a:buClr>
                <a:srgbClr val="5EA069"/>
              </a:buClr>
            </a:pPr>
            <a:r>
              <a:rPr lang="it-IT" sz="2200" b="1" dirty="0"/>
              <a:t> </a:t>
            </a:r>
            <a:r>
              <a:rPr lang="it-IT" sz="2200" dirty="0"/>
              <a:t>A seconda delle esigenze della vostra piccola impresa, una linea di credito può essere un'opzione migliore di un prestito.  Un prestito è una somma di denaro fissa che viene restituita con gli interessi in un periodo di tempo specifico; una linea di credito è come una carta di credito. Si ottiene l'approvazione per un importo massimo di denaro a cui si può accedere in base alle necessità e che viene rimborsato in un periodo di tempo. Il vantaggio di una linea di credito è che si devono pagare solo gli interessi sui fondi utilizzati. Una linea di credito è migliore di un prestito in due casi principali. Se occasionalmente avete bisogno di capitale circolante a breve termine per acquistare scorte o coprire spese stagionali.   I prestiti funzionano meglio quando si deve finanziare un investimento a lungo termine, come un'attrezzatura o un locale.</a:t>
            </a:r>
          </a:p>
          <a:p>
            <a:pPr marL="342900" indent="-342900" algn="l" fontAlgn="base">
              <a:buClr>
                <a:srgbClr val="5EA069"/>
              </a:buClr>
              <a:buFont typeface="Wingdings" panose="05000000000000000000" pitchFamily="2" charset="2"/>
              <a:buChar char="ü"/>
            </a:pPr>
            <a:endParaRPr lang="en-GB" sz="2200" dirty="0"/>
          </a:p>
        </p:txBody>
      </p:sp>
      <p:grpSp>
        <p:nvGrpSpPr>
          <p:cNvPr id="11" name="Group 10">
            <a:extLst>
              <a:ext uri="{FF2B5EF4-FFF2-40B4-BE49-F238E27FC236}">
                <a16:creationId xmlns:a16="http://schemas.microsoft.com/office/drawing/2014/main" id="{35735BB8-07D1-33DB-CE8C-E4C04D76E22A}"/>
              </a:ext>
            </a:extLst>
          </p:cNvPr>
          <p:cNvGrpSpPr/>
          <p:nvPr/>
        </p:nvGrpSpPr>
        <p:grpSpPr>
          <a:xfrm>
            <a:off x="9811462" y="2062511"/>
            <a:ext cx="1491418" cy="1448628"/>
            <a:chOff x="6481412" y="352859"/>
            <a:chExt cx="1093018" cy="1091619"/>
          </a:xfrm>
        </p:grpSpPr>
        <p:sp>
          <p:nvSpPr>
            <p:cNvPr id="12" name="Freeform 1347">
              <a:extLst>
                <a:ext uri="{FF2B5EF4-FFF2-40B4-BE49-F238E27FC236}">
                  <a16:creationId xmlns:a16="http://schemas.microsoft.com/office/drawing/2014/main" id="{196F85E8-73F9-9CDA-51A9-F0DB3EAB11D8}"/>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13" name="Freeform 1348">
              <a:extLst>
                <a:ext uri="{FF2B5EF4-FFF2-40B4-BE49-F238E27FC236}">
                  <a16:creationId xmlns:a16="http://schemas.microsoft.com/office/drawing/2014/main" id="{0CBCBB8B-7268-67A4-3EBF-DFDDFCD3F304}"/>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14" name="Freeform 1349">
              <a:extLst>
                <a:ext uri="{FF2B5EF4-FFF2-40B4-BE49-F238E27FC236}">
                  <a16:creationId xmlns:a16="http://schemas.microsoft.com/office/drawing/2014/main" id="{DE121D68-3E08-954C-C310-406D518673D0}"/>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5" name="Freeform 1350">
              <a:extLst>
                <a:ext uri="{FF2B5EF4-FFF2-40B4-BE49-F238E27FC236}">
                  <a16:creationId xmlns:a16="http://schemas.microsoft.com/office/drawing/2014/main" id="{71072716-07D0-B877-6601-A5AF694B2B9C}"/>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6" name="Freeform 1351">
              <a:extLst>
                <a:ext uri="{FF2B5EF4-FFF2-40B4-BE49-F238E27FC236}">
                  <a16:creationId xmlns:a16="http://schemas.microsoft.com/office/drawing/2014/main" id="{FC0C4B6F-8626-0B56-3F09-7F9B342DE6F9}"/>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7" name="Freeform 1352">
              <a:extLst>
                <a:ext uri="{FF2B5EF4-FFF2-40B4-BE49-F238E27FC236}">
                  <a16:creationId xmlns:a16="http://schemas.microsoft.com/office/drawing/2014/main" id="{5F6EB8CC-83D9-DDB9-B53C-20355EF4A316}"/>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9" name="Freeform 1354">
              <a:extLst>
                <a:ext uri="{FF2B5EF4-FFF2-40B4-BE49-F238E27FC236}">
                  <a16:creationId xmlns:a16="http://schemas.microsoft.com/office/drawing/2014/main" id="{1B1ADD48-5748-5B4F-C574-8AA6D01DDEC0}"/>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5EA069"/>
            </a:solidFill>
            <a:ln w="27426" cap="flat">
              <a:noFill/>
              <a:prstDash val="solid"/>
              <a:miter/>
            </a:ln>
          </p:spPr>
          <p:txBody>
            <a:bodyPr rtlCol="0" anchor="ctr"/>
            <a:lstStyle/>
            <a:p>
              <a:endParaRPr lang="en-US"/>
            </a:p>
          </p:txBody>
        </p:sp>
      </p:grpSp>
      <p:sp>
        <p:nvSpPr>
          <p:cNvPr id="20" name="Freeform 1353">
            <a:extLst>
              <a:ext uri="{FF2B5EF4-FFF2-40B4-BE49-F238E27FC236}">
                <a16:creationId xmlns:a16="http://schemas.microsoft.com/office/drawing/2014/main" id="{480C285D-A48F-7FDB-1A89-3AB936917384}"/>
              </a:ext>
            </a:extLst>
          </p:cNvPr>
          <p:cNvSpPr/>
          <p:nvPr/>
        </p:nvSpPr>
        <p:spPr>
          <a:xfrm>
            <a:off x="9635525" y="5135362"/>
            <a:ext cx="928225" cy="739930"/>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22" name="TextBox 21">
            <a:extLst>
              <a:ext uri="{FF2B5EF4-FFF2-40B4-BE49-F238E27FC236}">
                <a16:creationId xmlns:a16="http://schemas.microsoft.com/office/drawing/2014/main" id="{E3CC4031-74F8-439C-DB1B-DD877B640CB3}"/>
              </a:ext>
            </a:extLst>
          </p:cNvPr>
          <p:cNvSpPr txBox="1"/>
          <p:nvPr/>
        </p:nvSpPr>
        <p:spPr>
          <a:xfrm>
            <a:off x="7872851" y="2763686"/>
            <a:ext cx="1491418" cy="523220"/>
          </a:xfrm>
          <a:prstGeom prst="rect">
            <a:avLst/>
          </a:prstGeom>
          <a:noFill/>
        </p:spPr>
        <p:txBody>
          <a:bodyPr wrap="square" rtlCol="0">
            <a:spAutoFit/>
          </a:bodyPr>
          <a:lstStyle/>
          <a:p>
            <a:r>
              <a:rPr lang="en-IE" sz="2800" b="1" dirty="0" err="1">
                <a:solidFill>
                  <a:srgbClr val="60220F"/>
                </a:solidFill>
              </a:rPr>
              <a:t>Prestito</a:t>
            </a:r>
            <a:endParaRPr lang="en-IE" sz="2800" b="1" dirty="0">
              <a:solidFill>
                <a:srgbClr val="60220F"/>
              </a:solidFill>
            </a:endParaRPr>
          </a:p>
        </p:txBody>
      </p:sp>
      <p:sp>
        <p:nvSpPr>
          <p:cNvPr id="23" name="TextBox 22">
            <a:extLst>
              <a:ext uri="{FF2B5EF4-FFF2-40B4-BE49-F238E27FC236}">
                <a16:creationId xmlns:a16="http://schemas.microsoft.com/office/drawing/2014/main" id="{F50BB604-080B-82F3-A2A0-5F8C7693DEE8}"/>
              </a:ext>
            </a:extLst>
          </p:cNvPr>
          <p:cNvSpPr txBox="1"/>
          <p:nvPr/>
        </p:nvSpPr>
        <p:spPr>
          <a:xfrm>
            <a:off x="8467438" y="3905704"/>
            <a:ext cx="1242584" cy="523220"/>
          </a:xfrm>
          <a:prstGeom prst="rect">
            <a:avLst/>
          </a:prstGeom>
          <a:noFill/>
        </p:spPr>
        <p:txBody>
          <a:bodyPr wrap="square" rtlCol="0">
            <a:spAutoFit/>
          </a:bodyPr>
          <a:lstStyle/>
          <a:p>
            <a:r>
              <a:rPr lang="en-IE" sz="2800" b="1" u="sng" dirty="0">
                <a:solidFill>
                  <a:srgbClr val="60220F"/>
                </a:solidFill>
              </a:rPr>
              <a:t>o</a:t>
            </a:r>
          </a:p>
        </p:txBody>
      </p:sp>
      <p:sp>
        <p:nvSpPr>
          <p:cNvPr id="24" name="TextBox 23">
            <a:extLst>
              <a:ext uri="{FF2B5EF4-FFF2-40B4-BE49-F238E27FC236}">
                <a16:creationId xmlns:a16="http://schemas.microsoft.com/office/drawing/2014/main" id="{CE8E8F87-12A0-6CEA-DCD9-56603A8B0B13}"/>
              </a:ext>
            </a:extLst>
          </p:cNvPr>
          <p:cNvSpPr txBox="1"/>
          <p:nvPr/>
        </p:nvSpPr>
        <p:spPr>
          <a:xfrm>
            <a:off x="7928091" y="4813829"/>
            <a:ext cx="1436177" cy="954107"/>
          </a:xfrm>
          <a:prstGeom prst="rect">
            <a:avLst/>
          </a:prstGeom>
          <a:noFill/>
        </p:spPr>
        <p:txBody>
          <a:bodyPr wrap="square" rtlCol="0">
            <a:spAutoFit/>
          </a:bodyPr>
          <a:lstStyle/>
          <a:p>
            <a:r>
              <a:rPr lang="en-IE" sz="2800" b="1" dirty="0">
                <a:solidFill>
                  <a:srgbClr val="60220F"/>
                </a:solidFill>
              </a:rPr>
              <a:t>Linea di </a:t>
            </a:r>
            <a:r>
              <a:rPr lang="en-IE" sz="2800" b="1" dirty="0" err="1">
                <a:solidFill>
                  <a:srgbClr val="60220F"/>
                </a:solidFill>
              </a:rPr>
              <a:t>Credito</a:t>
            </a:r>
            <a:endParaRPr lang="en-IE" sz="2800" b="1" dirty="0">
              <a:solidFill>
                <a:srgbClr val="60220F"/>
              </a:solidFill>
            </a:endParaRPr>
          </a:p>
        </p:txBody>
      </p:sp>
      <p:sp>
        <p:nvSpPr>
          <p:cNvPr id="26" name="TextBox 25">
            <a:extLst>
              <a:ext uri="{FF2B5EF4-FFF2-40B4-BE49-F238E27FC236}">
                <a16:creationId xmlns:a16="http://schemas.microsoft.com/office/drawing/2014/main" id="{0FDE5CF4-FFA9-DFD6-6DE3-86FDC4953058}"/>
              </a:ext>
            </a:extLst>
          </p:cNvPr>
          <p:cNvSpPr txBox="1"/>
          <p:nvPr/>
        </p:nvSpPr>
        <p:spPr>
          <a:xfrm>
            <a:off x="7404483" y="209760"/>
            <a:ext cx="4813957" cy="1200329"/>
          </a:xfrm>
          <a:prstGeom prst="rect">
            <a:avLst/>
          </a:prstGeom>
          <a:solidFill>
            <a:srgbClr val="E3E2DB"/>
          </a:solidFill>
        </p:spPr>
        <p:txBody>
          <a:bodyPr wrap="square" anchor="b">
            <a:spAutoFit/>
          </a:bodyPr>
          <a:lstStyle/>
          <a:p>
            <a:pPr algn="ctr" fontAlgn="base"/>
            <a:r>
              <a:rPr lang="en-IE" sz="2400" b="1" dirty="0">
                <a:solidFill>
                  <a:schemeClr val="bg1"/>
                </a:solidFill>
                <a:highlight>
                  <a:srgbClr val="5EA069"/>
                </a:highlight>
              </a:rPr>
              <a:t>LEGGI</a:t>
            </a:r>
            <a:r>
              <a:rPr lang="en-IE" sz="2400" b="1" dirty="0">
                <a:solidFill>
                  <a:srgbClr val="1E494F"/>
                </a:solidFill>
              </a:rPr>
              <a:t> - </a:t>
            </a:r>
            <a:r>
              <a:rPr lang="en-IE" sz="2400" b="1" dirty="0">
                <a:solidFill>
                  <a:srgbClr val="1E494F"/>
                </a:solidFill>
                <a:hlinkClick r:id="rId2">
                  <a:extLst>
                    <a:ext uri="{A12FA001-AC4F-418D-AE19-62706E023703}">
                      <ahyp:hlinkClr xmlns:ahyp="http://schemas.microsoft.com/office/drawing/2018/hyperlinkcolor" val="tx"/>
                    </a:ext>
                  </a:extLst>
                </a:hlinkClick>
              </a:rPr>
              <a:t>10 questions you should ask</a:t>
            </a:r>
            <a:r>
              <a:rPr lang="en-IE" sz="2400" b="1" dirty="0">
                <a:solidFill>
                  <a:srgbClr val="1E494F"/>
                </a:solidFill>
              </a:rPr>
              <a:t> before applying for a bank loan</a:t>
            </a:r>
          </a:p>
          <a:p>
            <a:pPr algn="ctr" fontAlgn="base"/>
            <a:endParaRPr lang="en-IE" sz="2400" b="1" dirty="0">
              <a:solidFill>
                <a:srgbClr val="1E494F"/>
              </a:solidFill>
            </a:endParaRPr>
          </a:p>
        </p:txBody>
      </p:sp>
    </p:spTree>
    <p:extLst>
      <p:ext uri="{BB962C8B-B14F-4D97-AF65-F5344CB8AC3E}">
        <p14:creationId xmlns:p14="http://schemas.microsoft.com/office/powerpoint/2010/main" val="37980140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Books, pens, and a wall clock">
            <a:extLst>
              <a:ext uri="{FF2B5EF4-FFF2-40B4-BE49-F238E27FC236}">
                <a16:creationId xmlns:a16="http://schemas.microsoft.com/office/drawing/2014/main" id="{DDCF324B-E571-F925-0EF0-C6D27B38989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5" name="Text Placeholder 3">
            <a:extLst>
              <a:ext uri="{FF2B5EF4-FFF2-40B4-BE49-F238E27FC236}">
                <a16:creationId xmlns:a16="http://schemas.microsoft.com/office/drawing/2014/main" id="{0C51E8D4-B23A-3B1C-AE71-AE8FA5C8B925}"/>
              </a:ext>
            </a:extLst>
          </p:cNvPr>
          <p:cNvSpPr>
            <a:spLocks noGrp="1"/>
          </p:cNvSpPr>
          <p:nvPr>
            <p:ph type="body" sz="quarter" idx="18"/>
          </p:nvPr>
        </p:nvSpPr>
        <p:spPr>
          <a:xfrm>
            <a:off x="447675" y="309563"/>
            <a:ext cx="6481763" cy="1211262"/>
          </a:xfrm>
        </p:spPr>
        <p:txBody>
          <a:bodyPr>
            <a:normAutofit fontScale="92500"/>
          </a:bodyPr>
          <a:lstStyle/>
          <a:p>
            <a:r>
              <a:rPr lang="en-IE" dirty="0">
                <a:solidFill>
                  <a:srgbClr val="A23B23"/>
                </a:solidFill>
              </a:rPr>
              <a:t>4.</a:t>
            </a:r>
            <a:r>
              <a:rPr lang="it-IT" dirty="0">
                <a:solidFill>
                  <a:srgbClr val="A23B23"/>
                </a:solidFill>
              </a:rPr>
              <a:t> Opzioni di sostegno finanziario... Prestiti bancari </a:t>
            </a:r>
            <a:r>
              <a:rPr lang="en-IE" dirty="0">
                <a:solidFill>
                  <a:srgbClr val="A23B23"/>
                </a:solidFill>
              </a:rPr>
              <a:t>– </a:t>
            </a:r>
            <a:r>
              <a:rPr lang="en-IE" b="0" dirty="0" err="1">
                <a:solidFill>
                  <a:srgbClr val="A23B23"/>
                </a:solidFill>
              </a:rPr>
              <a:t>Consigli</a:t>
            </a:r>
            <a:r>
              <a:rPr lang="en-IE" b="0" dirty="0">
                <a:solidFill>
                  <a:srgbClr val="A23B23"/>
                </a:solidFill>
              </a:rPr>
              <a:t> </a:t>
            </a:r>
            <a:r>
              <a:rPr lang="en-IE" b="0" dirty="0" err="1">
                <a:solidFill>
                  <a:srgbClr val="A23B23"/>
                </a:solidFill>
              </a:rPr>
              <a:t>migliori</a:t>
            </a:r>
            <a:endParaRPr lang="en-IE" b="0" dirty="0">
              <a:solidFill>
                <a:srgbClr val="A23B23"/>
              </a:solidFill>
            </a:endParaRPr>
          </a:p>
        </p:txBody>
      </p:sp>
      <p:sp>
        <p:nvSpPr>
          <p:cNvPr id="6" name="Text Placeholder 5">
            <a:extLst>
              <a:ext uri="{FF2B5EF4-FFF2-40B4-BE49-F238E27FC236}">
                <a16:creationId xmlns:a16="http://schemas.microsoft.com/office/drawing/2014/main" id="{84980608-DBB9-87B6-0127-5FA87C2F07E3}"/>
              </a:ext>
            </a:extLst>
          </p:cNvPr>
          <p:cNvSpPr txBox="1">
            <a:spLocks noGrp="1"/>
          </p:cNvSpPr>
          <p:nvPr>
            <p:ph type="body" sz="quarter" idx="16"/>
          </p:nvPr>
        </p:nvSpPr>
        <p:spPr>
          <a:xfrm>
            <a:off x="65639" y="1887043"/>
            <a:ext cx="7069093" cy="5463034"/>
          </a:xfrm>
          <a:prstGeom prst="rect">
            <a:avLst/>
          </a:prstGeom>
          <a:noFill/>
        </p:spPr>
        <p:txBody>
          <a:bodyPr wrap="square">
            <a:spAutoFit/>
          </a:bodyPr>
          <a:lstStyle/>
          <a:p>
            <a:pPr marL="342900" indent="-342900" algn="l" fontAlgn="base">
              <a:buClr>
                <a:srgbClr val="5EA069"/>
              </a:buClr>
              <a:buFont typeface="Wingdings" panose="05000000000000000000" pitchFamily="2" charset="2"/>
              <a:buChar char="ü"/>
            </a:pPr>
            <a:r>
              <a:rPr lang="it-IT" b="1" dirty="0"/>
              <a:t>Prestito al momento giusto: </a:t>
            </a:r>
            <a:r>
              <a:rPr lang="it-IT" dirty="0"/>
              <a:t>Quando pianificate il vostro prestito d'affari, assicuratevi di farlo al momento giusto. Se prendete il prestito troppo presto, c'è la possibilità che finiate per spendere la maggior parte del denaro per scopi diversi da quelli per cui era stato pensato. </a:t>
            </a:r>
          </a:p>
          <a:p>
            <a:pPr marL="342900" indent="-342900" algn="l" fontAlgn="base">
              <a:buClr>
                <a:srgbClr val="5EA069"/>
              </a:buClr>
              <a:buFont typeface="Wingdings" panose="05000000000000000000" pitchFamily="2" charset="2"/>
              <a:buChar char="ü"/>
            </a:pPr>
            <a:r>
              <a:rPr lang="it-IT" b="1" dirty="0"/>
              <a:t>Se lo prendete troppo tardi</a:t>
            </a:r>
            <a:r>
              <a:rPr lang="it-IT" dirty="0"/>
              <a:t>, potreste bloccare la vostra attività, perché dovrete pagare gli interessi anche in un momento in cui la vostra attività potrebbe crescere in modo esponenziale.</a:t>
            </a:r>
          </a:p>
          <a:p>
            <a:pPr marL="342900" indent="-342900" algn="l" fontAlgn="base">
              <a:buClr>
                <a:srgbClr val="5EA069"/>
              </a:buClr>
              <a:buFont typeface="Wingdings" panose="05000000000000000000" pitchFamily="2" charset="2"/>
              <a:buChar char="ü"/>
            </a:pPr>
            <a:r>
              <a:rPr lang="it-IT" b="1" dirty="0"/>
              <a:t>Prendete in prestito l'importo giusto: </a:t>
            </a:r>
            <a:r>
              <a:rPr lang="it-IT" dirty="0"/>
              <a:t>un importo troppo basso può portare a una sottocapitalizzazione e a ulteriori sfide per il vostro progetto.</a:t>
            </a:r>
          </a:p>
          <a:p>
            <a:pPr marL="342900" indent="-342900" algn="l" fontAlgn="base">
              <a:buClr>
                <a:srgbClr val="5EA069"/>
              </a:buClr>
              <a:buFont typeface="Wingdings" panose="05000000000000000000" pitchFamily="2" charset="2"/>
              <a:buChar char="ü"/>
            </a:pPr>
            <a:endParaRPr lang="en-GB" dirty="0"/>
          </a:p>
        </p:txBody>
      </p:sp>
    </p:spTree>
    <p:extLst>
      <p:ext uri="{BB962C8B-B14F-4D97-AF65-F5344CB8AC3E}">
        <p14:creationId xmlns:p14="http://schemas.microsoft.com/office/powerpoint/2010/main" val="7391953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Magnifying glass showing decling performance">
            <a:extLst>
              <a:ext uri="{FF2B5EF4-FFF2-40B4-BE49-F238E27FC236}">
                <a16:creationId xmlns:a16="http://schemas.microsoft.com/office/drawing/2014/main" id="{E42D5935-1DB9-D35F-5265-4E0CB100DFDD}"/>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5" name="Text Placeholder 4">
            <a:extLst>
              <a:ext uri="{FF2B5EF4-FFF2-40B4-BE49-F238E27FC236}">
                <a16:creationId xmlns:a16="http://schemas.microsoft.com/office/drawing/2014/main" id="{2F5F0C78-D960-6340-1DB6-D4194C8AF9BC}"/>
              </a:ext>
            </a:extLst>
          </p:cNvPr>
          <p:cNvSpPr txBox="1">
            <a:spLocks noGrp="1"/>
          </p:cNvSpPr>
          <p:nvPr>
            <p:ph type="body" sz="quarter" idx="16"/>
          </p:nvPr>
        </p:nvSpPr>
        <p:spPr>
          <a:xfrm>
            <a:off x="0" y="1771164"/>
            <a:ext cx="6846865" cy="5667192"/>
          </a:xfrm>
          <a:prstGeom prst="rect">
            <a:avLst/>
          </a:prstGeom>
          <a:noFill/>
        </p:spPr>
        <p:txBody>
          <a:bodyPr wrap="square">
            <a:spAutoFit/>
          </a:bodyPr>
          <a:lstStyle/>
          <a:p>
            <a:pPr marL="342900" indent="-342900" algn="l" fontAlgn="base">
              <a:buClr>
                <a:srgbClr val="5EA069"/>
              </a:buClr>
              <a:buFont typeface="Wingdings" panose="05000000000000000000" pitchFamily="2" charset="2"/>
              <a:buChar char="ü"/>
            </a:pPr>
            <a:r>
              <a:rPr lang="it-IT" b="1" dirty="0"/>
              <a:t>Confrontare i pacchetti di prestito </a:t>
            </a:r>
            <a:r>
              <a:rPr lang="it-IT" dirty="0"/>
              <a:t>- Gli istituti di credito descrivono il costo di un prestito in modi diversi. Alcuni indicano il tasso di interesse del prestito, altri l'importo totale da restituire. Quando gli istituti di credito descrivono il costo del prestito in modi diversi, è difficile confrontare le opzioni di prestito. </a:t>
            </a:r>
          </a:p>
          <a:p>
            <a:pPr marL="342900" indent="-342900" algn="l" fontAlgn="base">
              <a:buClr>
                <a:srgbClr val="5EA069"/>
              </a:buClr>
              <a:buFont typeface="Wingdings" panose="05000000000000000000" pitchFamily="2" charset="2"/>
              <a:buChar char="ü"/>
            </a:pPr>
            <a:r>
              <a:rPr lang="it-IT" b="1" dirty="0"/>
              <a:t>Per facilitare il confronto, chiedete all'istituto di credito di indicarvi il Tasso Annuo Effettivo Globale (TAEG) del prestito. </a:t>
            </a:r>
            <a:r>
              <a:rPr lang="it-IT" dirty="0"/>
              <a:t>Il TAEG è il costo totale di un prestito su un anno, comprese le commissioni.  Il TAEG può essere molto più alto per gli istituti di credito alternativi che offrono finanziamenti rapidi e lavorano con i mutuatari con scarso credito.</a:t>
            </a:r>
          </a:p>
          <a:p>
            <a:pPr marL="342900" indent="-342900" algn="l" fontAlgn="base">
              <a:buClr>
                <a:srgbClr val="5EA069"/>
              </a:buClr>
              <a:buFont typeface="Wingdings" panose="05000000000000000000" pitchFamily="2" charset="2"/>
              <a:buChar char="ü"/>
            </a:pPr>
            <a:endParaRPr lang="en-IE" dirty="0"/>
          </a:p>
        </p:txBody>
      </p:sp>
      <p:sp>
        <p:nvSpPr>
          <p:cNvPr id="6" name="Text Placeholder 3">
            <a:extLst>
              <a:ext uri="{FF2B5EF4-FFF2-40B4-BE49-F238E27FC236}">
                <a16:creationId xmlns:a16="http://schemas.microsoft.com/office/drawing/2014/main" id="{DD7036D5-3920-A349-3390-1E0D668C1FE3}"/>
              </a:ext>
            </a:extLst>
          </p:cNvPr>
          <p:cNvSpPr>
            <a:spLocks noGrp="1"/>
          </p:cNvSpPr>
          <p:nvPr>
            <p:ph type="body" sz="quarter" idx="18"/>
          </p:nvPr>
        </p:nvSpPr>
        <p:spPr>
          <a:xfrm>
            <a:off x="447675" y="309563"/>
            <a:ext cx="6481763" cy="1211262"/>
          </a:xfrm>
        </p:spPr>
        <p:txBody>
          <a:bodyPr>
            <a:normAutofit fontScale="92500"/>
          </a:bodyPr>
          <a:lstStyle/>
          <a:p>
            <a:r>
              <a:rPr lang="en-IE" dirty="0">
                <a:solidFill>
                  <a:srgbClr val="A23B23"/>
                </a:solidFill>
              </a:rPr>
              <a:t>4.</a:t>
            </a:r>
            <a:r>
              <a:rPr lang="it-IT" dirty="0">
                <a:solidFill>
                  <a:srgbClr val="A23B23"/>
                </a:solidFill>
              </a:rPr>
              <a:t> Opzioni di sostegno finanziario... Prestiti bancari </a:t>
            </a:r>
            <a:r>
              <a:rPr lang="en-IE" dirty="0">
                <a:solidFill>
                  <a:srgbClr val="A23B23"/>
                </a:solidFill>
              </a:rPr>
              <a:t>– </a:t>
            </a:r>
            <a:r>
              <a:rPr lang="en-IE" b="0" dirty="0" err="1">
                <a:solidFill>
                  <a:srgbClr val="A23B23"/>
                </a:solidFill>
              </a:rPr>
              <a:t>Migliori</a:t>
            </a:r>
            <a:r>
              <a:rPr lang="en-IE" b="0" dirty="0">
                <a:solidFill>
                  <a:srgbClr val="A23B23"/>
                </a:solidFill>
              </a:rPr>
              <a:t> </a:t>
            </a:r>
            <a:r>
              <a:rPr lang="en-IE" b="0" dirty="0" err="1">
                <a:solidFill>
                  <a:srgbClr val="A23B23"/>
                </a:solidFill>
              </a:rPr>
              <a:t>consigli</a:t>
            </a:r>
            <a:endParaRPr lang="en-IE" b="0" dirty="0">
              <a:solidFill>
                <a:srgbClr val="A23B23"/>
              </a:solidFill>
            </a:endParaRPr>
          </a:p>
        </p:txBody>
      </p:sp>
    </p:spTree>
    <p:extLst>
      <p:ext uri="{BB962C8B-B14F-4D97-AF65-F5344CB8AC3E}">
        <p14:creationId xmlns:p14="http://schemas.microsoft.com/office/powerpoint/2010/main" val="33522928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E23F4D2-0EB2-E933-66DE-34475C71412F}"/>
              </a:ext>
            </a:extLst>
          </p:cNvPr>
          <p:cNvSpPr>
            <a:spLocks noGrp="1"/>
          </p:cNvSpPr>
          <p:nvPr>
            <p:ph type="pic" sz="quarter" idx="15"/>
          </p:nvPr>
        </p:nvSpPr>
        <p:spPr/>
      </p:sp>
      <p:pic>
        <p:nvPicPr>
          <p:cNvPr id="4" name="Online Media 3" title="What Is A Grant?">
            <a:hlinkClick r:id="" action="ppaction://media"/>
            <a:extLst>
              <a:ext uri="{FF2B5EF4-FFF2-40B4-BE49-F238E27FC236}">
                <a16:creationId xmlns:a16="http://schemas.microsoft.com/office/drawing/2014/main" id="{1D814A18-45E2-BF6F-8229-1497D9C5293C}"/>
              </a:ext>
            </a:extLst>
          </p:cNvPr>
          <p:cNvPicPr>
            <a:picLocks noRot="1" noChangeAspect="1"/>
          </p:cNvPicPr>
          <p:nvPr>
            <a:videoFile r:link="rId1"/>
          </p:nvPr>
        </p:nvPicPr>
        <p:blipFill>
          <a:blip r:embed="rId3"/>
          <a:stretch>
            <a:fillRect/>
          </a:stretch>
        </p:blipFill>
        <p:spPr>
          <a:xfrm>
            <a:off x="5388464" y="1889846"/>
            <a:ext cx="5749985" cy="3631060"/>
          </a:xfrm>
          <a:prstGeom prst="rect">
            <a:avLst/>
          </a:prstGeom>
        </p:spPr>
      </p:pic>
      <p:sp>
        <p:nvSpPr>
          <p:cNvPr id="6" name="TextBox 5">
            <a:extLst>
              <a:ext uri="{FF2B5EF4-FFF2-40B4-BE49-F238E27FC236}">
                <a16:creationId xmlns:a16="http://schemas.microsoft.com/office/drawing/2014/main" id="{C9EEF28F-F3C5-4E62-DEC3-383A77B6C3C0}"/>
              </a:ext>
            </a:extLst>
          </p:cNvPr>
          <p:cNvSpPr txBox="1"/>
          <p:nvPr/>
        </p:nvSpPr>
        <p:spPr>
          <a:xfrm>
            <a:off x="9051266" y="6002392"/>
            <a:ext cx="6094562" cy="369332"/>
          </a:xfrm>
          <a:prstGeom prst="rect">
            <a:avLst/>
          </a:prstGeom>
          <a:noFill/>
        </p:spPr>
        <p:txBody>
          <a:bodyPr wrap="square">
            <a:spAutoFit/>
          </a:bodyPr>
          <a:lstStyle/>
          <a:p>
            <a:r>
              <a:rPr lang="en-US">
                <a:hlinkClick r:id="rId4"/>
              </a:rPr>
              <a:t>What Is A Grant? - YouTube</a:t>
            </a:r>
            <a:endParaRPr lang="en-IE"/>
          </a:p>
        </p:txBody>
      </p:sp>
      <p:sp>
        <p:nvSpPr>
          <p:cNvPr id="7" name="Text Placeholder 2">
            <a:extLst>
              <a:ext uri="{FF2B5EF4-FFF2-40B4-BE49-F238E27FC236}">
                <a16:creationId xmlns:a16="http://schemas.microsoft.com/office/drawing/2014/main" id="{CA20E6C6-A22D-9ADA-8C96-FB1A8FF7202D}"/>
              </a:ext>
            </a:extLst>
          </p:cNvPr>
          <p:cNvSpPr>
            <a:spLocks noGrp="1"/>
          </p:cNvSpPr>
          <p:nvPr>
            <p:ph type="body" sz="quarter" idx="13"/>
          </p:nvPr>
        </p:nvSpPr>
        <p:spPr>
          <a:xfrm>
            <a:off x="447675" y="309563"/>
            <a:ext cx="11329988" cy="914400"/>
          </a:xfrm>
        </p:spPr>
        <p:txBody>
          <a:bodyPr anchor="ctr"/>
          <a:lstStyle/>
          <a:p>
            <a:r>
              <a:rPr lang="en-IE" dirty="0"/>
              <a:t>5. </a:t>
            </a:r>
            <a:r>
              <a:rPr lang="it-IT" dirty="0"/>
              <a:t>Opzioni di sostegno finanziario... Sovvenzioni</a:t>
            </a:r>
            <a:endParaRPr lang="en-IE" dirty="0"/>
          </a:p>
        </p:txBody>
      </p:sp>
      <p:sp>
        <p:nvSpPr>
          <p:cNvPr id="9" name="TextBox 8">
            <a:extLst>
              <a:ext uri="{FF2B5EF4-FFF2-40B4-BE49-F238E27FC236}">
                <a16:creationId xmlns:a16="http://schemas.microsoft.com/office/drawing/2014/main" id="{CE14FB43-42D4-8E4C-FCB5-F11FC0D2D9F0}"/>
              </a:ext>
            </a:extLst>
          </p:cNvPr>
          <p:cNvSpPr txBox="1"/>
          <p:nvPr/>
        </p:nvSpPr>
        <p:spPr>
          <a:xfrm>
            <a:off x="141891" y="1867323"/>
            <a:ext cx="4754092" cy="5262979"/>
          </a:xfrm>
          <a:prstGeom prst="rect">
            <a:avLst/>
          </a:prstGeom>
          <a:noFill/>
        </p:spPr>
        <p:txBody>
          <a:bodyPr wrap="square">
            <a:spAutoFit/>
          </a:bodyPr>
          <a:lstStyle/>
          <a:p>
            <a:pPr algn="l"/>
            <a:r>
              <a:rPr lang="it-IT" sz="2400" i="0" dirty="0">
                <a:solidFill>
                  <a:srgbClr val="60220F"/>
                </a:solidFill>
                <a:effectLst/>
              </a:rPr>
              <a:t>Una sovvenzione è un premio, solitamente finanziario, concesso da un ente pubblico o da una fondazione a un individuo o a un'azienda per facilitare un obiettivo specifico, ad esempio l'avvio, l'espansione, ecc.  Esistono molte opportunità di sovvenzione a livello locale, regionale e nazionale.  Iniziate a cercare quella che fa al caso vostro. Questo è un video interessante su cosa fa e cosa non fa una sovvenzione.</a:t>
            </a:r>
          </a:p>
          <a:p>
            <a:pPr algn="l"/>
            <a:endParaRPr lang="en-GB" sz="2400" i="0" dirty="0">
              <a:solidFill>
                <a:srgbClr val="60220F"/>
              </a:solidFill>
              <a:effectLst/>
            </a:endParaRPr>
          </a:p>
        </p:txBody>
      </p:sp>
    </p:spTree>
    <p:extLst>
      <p:ext uri="{BB962C8B-B14F-4D97-AF65-F5344CB8AC3E}">
        <p14:creationId xmlns:p14="http://schemas.microsoft.com/office/powerpoint/2010/main" val="315621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452E8A-09B2-8D92-5BB1-A62204C18161}"/>
              </a:ext>
            </a:extLst>
          </p:cNvPr>
          <p:cNvSpPr>
            <a:spLocks noGrp="1"/>
          </p:cNvSpPr>
          <p:nvPr>
            <p:ph type="body" sz="quarter" idx="13"/>
          </p:nvPr>
        </p:nvSpPr>
        <p:spPr/>
        <p:txBody>
          <a:bodyPr/>
          <a:lstStyle/>
          <a:p>
            <a:r>
              <a:rPr lang="it-IT" i="0" dirty="0"/>
              <a:t>A livello nazionale, i finanziatori stimano che tra il 50 e il 60% di tutte le domande che ricevono vengono immediatamente respinte perché non sono ammissibili e non soddisfano le linee guida chiaramente definite.</a:t>
            </a:r>
            <a:r>
              <a:rPr lang="en-IE" i="0" dirty="0"/>
              <a:t>.</a:t>
            </a:r>
          </a:p>
        </p:txBody>
      </p:sp>
      <p:sp>
        <p:nvSpPr>
          <p:cNvPr id="5" name="Text Placeholder 4">
            <a:extLst>
              <a:ext uri="{FF2B5EF4-FFF2-40B4-BE49-F238E27FC236}">
                <a16:creationId xmlns:a16="http://schemas.microsoft.com/office/drawing/2014/main" id="{62A140E4-F4B5-7120-F4C6-2F969392AEB7}"/>
              </a:ext>
            </a:extLst>
          </p:cNvPr>
          <p:cNvSpPr>
            <a:spLocks noGrp="1"/>
          </p:cNvSpPr>
          <p:nvPr>
            <p:ph type="body" sz="quarter" idx="18"/>
          </p:nvPr>
        </p:nvSpPr>
        <p:spPr>
          <a:xfrm>
            <a:off x="6683963" y="463953"/>
            <a:ext cx="6449493" cy="1331796"/>
          </a:xfrm>
        </p:spPr>
        <p:txBody>
          <a:bodyPr/>
          <a:lstStyle/>
          <a:p>
            <a:r>
              <a:rPr lang="en-IE" dirty="0"/>
              <a:t>Lo </a:t>
            </a:r>
            <a:r>
              <a:rPr lang="en-IE" dirty="0" err="1"/>
              <a:t>sapevi</a:t>
            </a:r>
            <a:r>
              <a:rPr lang="en-IE" dirty="0"/>
              <a:t>?</a:t>
            </a:r>
          </a:p>
        </p:txBody>
      </p:sp>
      <p:pic>
        <p:nvPicPr>
          <p:cNvPr id="8" name="Picture Placeholder 7" descr="'The End' typed on a typewriter">
            <a:extLst>
              <a:ext uri="{FF2B5EF4-FFF2-40B4-BE49-F238E27FC236}">
                <a16:creationId xmlns:a16="http://schemas.microsoft.com/office/drawing/2014/main" id="{E69E51E5-B182-265B-64A8-76C913E501FA}"/>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60703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817C08DE-1881-EE10-8E05-1477B450E899}"/>
              </a:ext>
            </a:extLst>
          </p:cNvPr>
          <p:cNvSpPr>
            <a:spLocks noGrp="1"/>
          </p:cNvSpPr>
          <p:nvPr>
            <p:ph type="body" sz="quarter" idx="16"/>
          </p:nvPr>
        </p:nvSpPr>
        <p:spPr>
          <a:xfrm>
            <a:off x="268407" y="1833096"/>
            <a:ext cx="11655186" cy="4038600"/>
          </a:xfrm>
        </p:spPr>
        <p:txBody>
          <a:bodyPr/>
          <a:lstStyle/>
          <a:p>
            <a:pPr algn="l"/>
            <a:r>
              <a:rPr lang="it-IT" dirty="0"/>
              <a:t>Se usato con saggezza, il bilancio della vostra azienda agricola diventa uno strumento per prevedere le entrate, decidere se e quando introdurre un nuovo prodotto o servizio, investire in nuove attrezzature o nel marketing e molto altro ancora. </a:t>
            </a:r>
          </a:p>
          <a:p>
            <a:pPr algn="l"/>
            <a:r>
              <a:rPr lang="it-IT" dirty="0"/>
              <a:t>Pensate al bilancio come ad un cruscotto per la vostra piccola azienda. Vi dice cosa possedete e quanto dovete in un determinato momento, se le vostre operazioni sono redditizie e quanto denaro entra ed esce dalla vostra azienda. Vi serviranno come parte di un piano aziendale o per ottenere l'approvazione di un credito commerciale.  In questo Modulo, abbiamo lavorato per rendere il processo il più semplice ed efficace possibile. </a:t>
            </a:r>
          </a:p>
          <a:p>
            <a:pPr algn="l"/>
            <a:r>
              <a:rPr lang="it-IT" dirty="0"/>
              <a:t>Oltre ad assimilare le nozioni finanziarie contenute in questo Modulo, i piccoli agricoltori possono migliorare notevolmente la loro alfabetizzazione finanziaria confrontando i loro bilanci con quelli di un rispettato piccolo agricoltore del loro settore. Poche cose sono più preziose che imparare da un coetaneo o da un gruppo di coetanei di successo. Il confronto dei bilanci è un ottimo modo per farlo.</a:t>
            </a:r>
          </a:p>
          <a:p>
            <a:pPr algn="l"/>
            <a:endParaRPr lang="en-IE" dirty="0"/>
          </a:p>
        </p:txBody>
      </p:sp>
      <p:sp>
        <p:nvSpPr>
          <p:cNvPr id="5" name="Text Placeholder 3">
            <a:extLst>
              <a:ext uri="{FF2B5EF4-FFF2-40B4-BE49-F238E27FC236}">
                <a16:creationId xmlns:a16="http://schemas.microsoft.com/office/drawing/2014/main" id="{699912BE-3114-E611-1EEB-E43A3D3F4B74}"/>
              </a:ext>
            </a:extLst>
          </p:cNvPr>
          <p:cNvSpPr>
            <a:spLocks noGrp="1"/>
          </p:cNvSpPr>
          <p:nvPr>
            <p:ph type="body" sz="quarter" idx="18"/>
          </p:nvPr>
        </p:nvSpPr>
        <p:spPr>
          <a:xfrm>
            <a:off x="169478" y="587137"/>
            <a:ext cx="11096625" cy="1211262"/>
          </a:xfrm>
        </p:spPr>
        <p:txBody>
          <a:bodyPr anchor="ctr">
            <a:normAutofit/>
          </a:bodyPr>
          <a:lstStyle/>
          <a:p>
            <a:pPr algn="l"/>
            <a:r>
              <a:rPr lang="it-IT" dirty="0"/>
              <a:t>Le basi dell'alfabetizzazione finanziaria di un piccolo agricoltore </a:t>
            </a:r>
          </a:p>
          <a:p>
            <a:pPr algn="l"/>
            <a:endParaRPr lang="en-IE" dirty="0">
              <a:solidFill>
                <a:srgbClr val="AE523C"/>
              </a:solidFill>
            </a:endParaRPr>
          </a:p>
        </p:txBody>
      </p:sp>
      <p:grpSp>
        <p:nvGrpSpPr>
          <p:cNvPr id="6" name="Graphic 250">
            <a:extLst>
              <a:ext uri="{FF2B5EF4-FFF2-40B4-BE49-F238E27FC236}">
                <a16:creationId xmlns:a16="http://schemas.microsoft.com/office/drawing/2014/main" id="{17672ACF-5486-FF14-5168-AC4FFE7E79CD}"/>
              </a:ext>
            </a:extLst>
          </p:cNvPr>
          <p:cNvGrpSpPr/>
          <p:nvPr/>
        </p:nvGrpSpPr>
        <p:grpSpPr>
          <a:xfrm>
            <a:off x="9985275" y="309563"/>
            <a:ext cx="1280823" cy="1079071"/>
            <a:chOff x="6283970" y="3216418"/>
            <a:chExt cx="254179" cy="253306"/>
          </a:xfrm>
          <a:solidFill>
            <a:srgbClr val="AE523C"/>
          </a:solidFill>
        </p:grpSpPr>
        <p:sp>
          <p:nvSpPr>
            <p:cNvPr id="7" name="Freeform 265">
              <a:extLst>
                <a:ext uri="{FF2B5EF4-FFF2-40B4-BE49-F238E27FC236}">
                  <a16:creationId xmlns:a16="http://schemas.microsoft.com/office/drawing/2014/main" id="{F903F0E1-6CFD-6320-BA83-1298CD11E1B7}"/>
                </a:ext>
              </a:extLst>
            </p:cNvPr>
            <p:cNvSpPr/>
            <p:nvPr/>
          </p:nvSpPr>
          <p:spPr>
            <a:xfrm>
              <a:off x="6283970" y="3232708"/>
              <a:ext cx="121386" cy="237016"/>
            </a:xfrm>
            <a:custGeom>
              <a:avLst/>
              <a:gdLst>
                <a:gd name="connsiteX0" fmla="*/ 121387 w 121386"/>
                <a:gd name="connsiteY0" fmla="*/ 61087 h 237016"/>
                <a:gd name="connsiteX1" fmla="*/ 110796 w 121386"/>
                <a:gd name="connsiteY1" fmla="*/ 26064 h 237016"/>
                <a:gd name="connsiteX2" fmla="*/ 104279 w 121386"/>
                <a:gd name="connsiteY2" fmla="*/ 30951 h 237016"/>
                <a:gd name="connsiteX3" fmla="*/ 114055 w 121386"/>
                <a:gd name="connsiteY3" fmla="*/ 61087 h 237016"/>
                <a:gd name="connsiteX4" fmla="*/ 61101 w 121386"/>
                <a:gd name="connsiteY4" fmla="*/ 114029 h 237016"/>
                <a:gd name="connsiteX5" fmla="*/ 8147 w 121386"/>
                <a:gd name="connsiteY5" fmla="*/ 61087 h 237016"/>
                <a:gd name="connsiteX6" fmla="*/ 61101 w 121386"/>
                <a:gd name="connsiteY6" fmla="*/ 8145 h 237016"/>
                <a:gd name="connsiteX7" fmla="*/ 87985 w 121386"/>
                <a:gd name="connsiteY7" fmla="*/ 15475 h 237016"/>
                <a:gd name="connsiteX8" fmla="*/ 92059 w 121386"/>
                <a:gd name="connsiteY8" fmla="*/ 8145 h 237016"/>
                <a:gd name="connsiteX9" fmla="*/ 61101 w 121386"/>
                <a:gd name="connsiteY9" fmla="*/ 0 h 237016"/>
                <a:gd name="connsiteX10" fmla="*/ 0 w 121386"/>
                <a:gd name="connsiteY10" fmla="*/ 61087 h 237016"/>
                <a:gd name="connsiteX11" fmla="*/ 40734 w 121386"/>
                <a:gd name="connsiteY11" fmla="*/ 118915 h 237016"/>
                <a:gd name="connsiteX12" fmla="*/ 22811 w 121386"/>
                <a:gd name="connsiteY12" fmla="*/ 131133 h 237016"/>
                <a:gd name="connsiteX13" fmla="*/ 8147 w 121386"/>
                <a:gd name="connsiteY13" fmla="*/ 158825 h 237016"/>
                <a:gd name="connsiteX14" fmla="*/ 9776 w 121386"/>
                <a:gd name="connsiteY14" fmla="*/ 169414 h 237016"/>
                <a:gd name="connsiteX15" fmla="*/ 24440 w 121386"/>
                <a:gd name="connsiteY15" fmla="*/ 213396 h 237016"/>
                <a:gd name="connsiteX16" fmla="*/ 24440 w 121386"/>
                <a:gd name="connsiteY16" fmla="*/ 215840 h 237016"/>
                <a:gd name="connsiteX17" fmla="*/ 13850 w 121386"/>
                <a:gd name="connsiteY17" fmla="*/ 237016 h 237016"/>
                <a:gd name="connsiteX18" fmla="*/ 92873 w 121386"/>
                <a:gd name="connsiteY18" fmla="*/ 237016 h 237016"/>
                <a:gd name="connsiteX19" fmla="*/ 82282 w 121386"/>
                <a:gd name="connsiteY19" fmla="*/ 215840 h 237016"/>
                <a:gd name="connsiteX20" fmla="*/ 82282 w 121386"/>
                <a:gd name="connsiteY20" fmla="*/ 188147 h 237016"/>
                <a:gd name="connsiteX21" fmla="*/ 86356 w 121386"/>
                <a:gd name="connsiteY21" fmla="*/ 188147 h 237016"/>
                <a:gd name="connsiteX22" fmla="*/ 98576 w 121386"/>
                <a:gd name="connsiteY22" fmla="*/ 175930 h 237016"/>
                <a:gd name="connsiteX23" fmla="*/ 95317 w 121386"/>
                <a:gd name="connsiteY23" fmla="*/ 167785 h 237016"/>
                <a:gd name="connsiteX24" fmla="*/ 98576 w 121386"/>
                <a:gd name="connsiteY24" fmla="*/ 159640 h 237016"/>
                <a:gd name="connsiteX25" fmla="*/ 95317 w 121386"/>
                <a:gd name="connsiteY25" fmla="*/ 151495 h 237016"/>
                <a:gd name="connsiteX26" fmla="*/ 98576 w 121386"/>
                <a:gd name="connsiteY26" fmla="*/ 143350 h 237016"/>
                <a:gd name="connsiteX27" fmla="*/ 97761 w 121386"/>
                <a:gd name="connsiteY27" fmla="*/ 139278 h 237016"/>
                <a:gd name="connsiteX28" fmla="*/ 102649 w 121386"/>
                <a:gd name="connsiteY28" fmla="*/ 139278 h 237016"/>
                <a:gd name="connsiteX29" fmla="*/ 114869 w 121386"/>
                <a:gd name="connsiteY29" fmla="*/ 127060 h 237016"/>
                <a:gd name="connsiteX30" fmla="*/ 102649 w 121386"/>
                <a:gd name="connsiteY30" fmla="*/ 114843 h 237016"/>
                <a:gd name="connsiteX31" fmla="*/ 92059 w 121386"/>
                <a:gd name="connsiteY31" fmla="*/ 114843 h 237016"/>
                <a:gd name="connsiteX32" fmla="*/ 121387 w 121386"/>
                <a:gd name="connsiteY32" fmla="*/ 61087 h 237016"/>
                <a:gd name="connsiteX33" fmla="*/ 121387 w 121386"/>
                <a:gd name="connsiteY33" fmla="*/ 61087 h 237016"/>
                <a:gd name="connsiteX34" fmla="*/ 72506 w 121386"/>
                <a:gd name="connsiteY34" fmla="*/ 121359 h 237016"/>
                <a:gd name="connsiteX35" fmla="*/ 72506 w 121386"/>
                <a:gd name="connsiteY35" fmla="*/ 131133 h 237016"/>
                <a:gd name="connsiteX36" fmla="*/ 68433 w 121386"/>
                <a:gd name="connsiteY36" fmla="*/ 131133 h 237016"/>
                <a:gd name="connsiteX37" fmla="*/ 64359 w 121386"/>
                <a:gd name="connsiteY37" fmla="*/ 131947 h 237016"/>
                <a:gd name="connsiteX38" fmla="*/ 64359 w 121386"/>
                <a:gd name="connsiteY38" fmla="*/ 130318 h 237016"/>
                <a:gd name="connsiteX39" fmla="*/ 64359 w 121386"/>
                <a:gd name="connsiteY39" fmla="*/ 127875 h 237016"/>
                <a:gd name="connsiteX40" fmla="*/ 63545 w 121386"/>
                <a:gd name="connsiteY40" fmla="*/ 122173 h 237016"/>
                <a:gd name="connsiteX41" fmla="*/ 72506 w 121386"/>
                <a:gd name="connsiteY41" fmla="*/ 121359 h 237016"/>
                <a:gd name="connsiteX42" fmla="*/ 72506 w 121386"/>
                <a:gd name="connsiteY42" fmla="*/ 121359 h 237016"/>
                <a:gd name="connsiteX43" fmla="*/ 59471 w 121386"/>
                <a:gd name="connsiteY43" fmla="*/ 167785 h 237016"/>
                <a:gd name="connsiteX44" fmla="*/ 56212 w 121386"/>
                <a:gd name="connsiteY44" fmla="*/ 175930 h 237016"/>
                <a:gd name="connsiteX45" fmla="*/ 68433 w 121386"/>
                <a:gd name="connsiteY45" fmla="*/ 188147 h 237016"/>
                <a:gd name="connsiteX46" fmla="*/ 72506 w 121386"/>
                <a:gd name="connsiteY46" fmla="*/ 188147 h 237016"/>
                <a:gd name="connsiteX47" fmla="*/ 72506 w 121386"/>
                <a:gd name="connsiteY47" fmla="*/ 192220 h 237016"/>
                <a:gd name="connsiteX48" fmla="*/ 68433 w 121386"/>
                <a:gd name="connsiteY48" fmla="*/ 196292 h 237016"/>
                <a:gd name="connsiteX49" fmla="*/ 52139 w 121386"/>
                <a:gd name="connsiteY49" fmla="*/ 196292 h 237016"/>
                <a:gd name="connsiteX50" fmla="*/ 48066 w 121386"/>
                <a:gd name="connsiteY50" fmla="*/ 192220 h 237016"/>
                <a:gd name="connsiteX51" fmla="*/ 48066 w 121386"/>
                <a:gd name="connsiteY51" fmla="*/ 155568 h 237016"/>
                <a:gd name="connsiteX52" fmla="*/ 52954 w 121386"/>
                <a:gd name="connsiteY52" fmla="*/ 145794 h 237016"/>
                <a:gd name="connsiteX53" fmla="*/ 56212 w 121386"/>
                <a:gd name="connsiteY53" fmla="*/ 143350 h 237016"/>
                <a:gd name="connsiteX54" fmla="*/ 59471 w 121386"/>
                <a:gd name="connsiteY54" fmla="*/ 151495 h 237016"/>
                <a:gd name="connsiteX55" fmla="*/ 56212 w 121386"/>
                <a:gd name="connsiteY55" fmla="*/ 159640 h 237016"/>
                <a:gd name="connsiteX56" fmla="*/ 59471 w 121386"/>
                <a:gd name="connsiteY56" fmla="*/ 167785 h 237016"/>
                <a:gd name="connsiteX57" fmla="*/ 59471 w 121386"/>
                <a:gd name="connsiteY57" fmla="*/ 167785 h 237016"/>
                <a:gd name="connsiteX58" fmla="*/ 16294 w 121386"/>
                <a:gd name="connsiteY58" fmla="*/ 166970 h 237016"/>
                <a:gd name="connsiteX59" fmla="*/ 14664 w 121386"/>
                <a:gd name="connsiteY59" fmla="*/ 158825 h 237016"/>
                <a:gd name="connsiteX60" fmla="*/ 26070 w 121386"/>
                <a:gd name="connsiteY60" fmla="*/ 137649 h 237016"/>
                <a:gd name="connsiteX61" fmla="*/ 47251 w 121386"/>
                <a:gd name="connsiteY61" fmla="*/ 122988 h 237016"/>
                <a:gd name="connsiteX62" fmla="*/ 50510 w 121386"/>
                <a:gd name="connsiteY62" fmla="*/ 122173 h 237016"/>
                <a:gd name="connsiteX63" fmla="*/ 56212 w 121386"/>
                <a:gd name="connsiteY63" fmla="*/ 127875 h 237016"/>
                <a:gd name="connsiteX64" fmla="*/ 56212 w 121386"/>
                <a:gd name="connsiteY64" fmla="*/ 130318 h 237016"/>
                <a:gd name="connsiteX65" fmla="*/ 53769 w 121386"/>
                <a:gd name="connsiteY65" fmla="*/ 134391 h 237016"/>
                <a:gd name="connsiteX66" fmla="*/ 48066 w 121386"/>
                <a:gd name="connsiteY66" fmla="*/ 139278 h 237016"/>
                <a:gd name="connsiteX67" fmla="*/ 39919 w 121386"/>
                <a:gd name="connsiteY67" fmla="*/ 155568 h 237016"/>
                <a:gd name="connsiteX68" fmla="*/ 39919 w 121386"/>
                <a:gd name="connsiteY68" fmla="*/ 192220 h 237016"/>
                <a:gd name="connsiteX69" fmla="*/ 52139 w 121386"/>
                <a:gd name="connsiteY69" fmla="*/ 204437 h 237016"/>
                <a:gd name="connsiteX70" fmla="*/ 68433 w 121386"/>
                <a:gd name="connsiteY70" fmla="*/ 204437 h 237016"/>
                <a:gd name="connsiteX71" fmla="*/ 72506 w 121386"/>
                <a:gd name="connsiteY71" fmla="*/ 203622 h 237016"/>
                <a:gd name="connsiteX72" fmla="*/ 72506 w 121386"/>
                <a:gd name="connsiteY72" fmla="*/ 212582 h 237016"/>
                <a:gd name="connsiteX73" fmla="*/ 31772 w 121386"/>
                <a:gd name="connsiteY73" fmla="*/ 212582 h 237016"/>
                <a:gd name="connsiteX74" fmla="*/ 31772 w 121386"/>
                <a:gd name="connsiteY74" fmla="*/ 212582 h 237016"/>
                <a:gd name="connsiteX75" fmla="*/ 16294 w 121386"/>
                <a:gd name="connsiteY75" fmla="*/ 166970 h 237016"/>
                <a:gd name="connsiteX76" fmla="*/ 26070 w 121386"/>
                <a:gd name="connsiteY76" fmla="*/ 229686 h 237016"/>
                <a:gd name="connsiteX77" fmla="*/ 30143 w 121386"/>
                <a:gd name="connsiteY77" fmla="*/ 221541 h 237016"/>
                <a:gd name="connsiteX78" fmla="*/ 74136 w 121386"/>
                <a:gd name="connsiteY78" fmla="*/ 221541 h 237016"/>
                <a:gd name="connsiteX79" fmla="*/ 78209 w 121386"/>
                <a:gd name="connsiteY79" fmla="*/ 229686 h 237016"/>
                <a:gd name="connsiteX80" fmla="*/ 26070 w 121386"/>
                <a:gd name="connsiteY80" fmla="*/ 229686 h 237016"/>
                <a:gd name="connsiteX81" fmla="*/ 84726 w 121386"/>
                <a:gd name="connsiteY81" fmla="*/ 180002 h 237016"/>
                <a:gd name="connsiteX82" fmla="*/ 68433 w 121386"/>
                <a:gd name="connsiteY82" fmla="*/ 180002 h 237016"/>
                <a:gd name="connsiteX83" fmla="*/ 64359 w 121386"/>
                <a:gd name="connsiteY83" fmla="*/ 175930 h 237016"/>
                <a:gd name="connsiteX84" fmla="*/ 68433 w 121386"/>
                <a:gd name="connsiteY84" fmla="*/ 171857 h 237016"/>
                <a:gd name="connsiteX85" fmla="*/ 84726 w 121386"/>
                <a:gd name="connsiteY85" fmla="*/ 171857 h 237016"/>
                <a:gd name="connsiteX86" fmla="*/ 88800 w 121386"/>
                <a:gd name="connsiteY86" fmla="*/ 175930 h 237016"/>
                <a:gd name="connsiteX87" fmla="*/ 84726 w 121386"/>
                <a:gd name="connsiteY87" fmla="*/ 180002 h 237016"/>
                <a:gd name="connsiteX88" fmla="*/ 84726 w 121386"/>
                <a:gd name="connsiteY88" fmla="*/ 180002 h 237016"/>
                <a:gd name="connsiteX89" fmla="*/ 84726 w 121386"/>
                <a:gd name="connsiteY89" fmla="*/ 163712 h 237016"/>
                <a:gd name="connsiteX90" fmla="*/ 68433 w 121386"/>
                <a:gd name="connsiteY90" fmla="*/ 163712 h 237016"/>
                <a:gd name="connsiteX91" fmla="*/ 64359 w 121386"/>
                <a:gd name="connsiteY91" fmla="*/ 159640 h 237016"/>
                <a:gd name="connsiteX92" fmla="*/ 68433 w 121386"/>
                <a:gd name="connsiteY92" fmla="*/ 155568 h 237016"/>
                <a:gd name="connsiteX93" fmla="*/ 84726 w 121386"/>
                <a:gd name="connsiteY93" fmla="*/ 155568 h 237016"/>
                <a:gd name="connsiteX94" fmla="*/ 88800 w 121386"/>
                <a:gd name="connsiteY94" fmla="*/ 159640 h 237016"/>
                <a:gd name="connsiteX95" fmla="*/ 84726 w 121386"/>
                <a:gd name="connsiteY95" fmla="*/ 163712 h 237016"/>
                <a:gd name="connsiteX96" fmla="*/ 84726 w 121386"/>
                <a:gd name="connsiteY96" fmla="*/ 163712 h 237016"/>
                <a:gd name="connsiteX97" fmla="*/ 84726 w 121386"/>
                <a:gd name="connsiteY97" fmla="*/ 147423 h 237016"/>
                <a:gd name="connsiteX98" fmla="*/ 68433 w 121386"/>
                <a:gd name="connsiteY98" fmla="*/ 147423 h 237016"/>
                <a:gd name="connsiteX99" fmla="*/ 64359 w 121386"/>
                <a:gd name="connsiteY99" fmla="*/ 143350 h 237016"/>
                <a:gd name="connsiteX100" fmla="*/ 68433 w 121386"/>
                <a:gd name="connsiteY100" fmla="*/ 139278 h 237016"/>
                <a:gd name="connsiteX101" fmla="*/ 84726 w 121386"/>
                <a:gd name="connsiteY101" fmla="*/ 139278 h 237016"/>
                <a:gd name="connsiteX102" fmla="*/ 88800 w 121386"/>
                <a:gd name="connsiteY102" fmla="*/ 143350 h 237016"/>
                <a:gd name="connsiteX103" fmla="*/ 84726 w 121386"/>
                <a:gd name="connsiteY103" fmla="*/ 147423 h 237016"/>
                <a:gd name="connsiteX104" fmla="*/ 84726 w 121386"/>
                <a:gd name="connsiteY104" fmla="*/ 147423 h 237016"/>
                <a:gd name="connsiteX105" fmla="*/ 101020 w 121386"/>
                <a:gd name="connsiteY105" fmla="*/ 122988 h 237016"/>
                <a:gd name="connsiteX106" fmla="*/ 105093 w 121386"/>
                <a:gd name="connsiteY106" fmla="*/ 127060 h 237016"/>
                <a:gd name="connsiteX107" fmla="*/ 101020 w 121386"/>
                <a:gd name="connsiteY107" fmla="*/ 131133 h 237016"/>
                <a:gd name="connsiteX108" fmla="*/ 80653 w 121386"/>
                <a:gd name="connsiteY108" fmla="*/ 131133 h 237016"/>
                <a:gd name="connsiteX109" fmla="*/ 80653 w 121386"/>
                <a:gd name="connsiteY109" fmla="*/ 122988 h 237016"/>
                <a:gd name="connsiteX110" fmla="*/ 101020 w 121386"/>
                <a:gd name="connsiteY110" fmla="*/ 122988 h 237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1386" h="237016">
                  <a:moveTo>
                    <a:pt x="121387" y="61087"/>
                  </a:moveTo>
                  <a:cubicBezTo>
                    <a:pt x="121387" y="48869"/>
                    <a:pt x="117313" y="36652"/>
                    <a:pt x="110796" y="26064"/>
                  </a:cubicBezTo>
                  <a:lnTo>
                    <a:pt x="104279" y="30951"/>
                  </a:lnTo>
                  <a:cubicBezTo>
                    <a:pt x="110796" y="39910"/>
                    <a:pt x="114055" y="50498"/>
                    <a:pt x="114055" y="61087"/>
                  </a:cubicBezTo>
                  <a:cubicBezTo>
                    <a:pt x="114055" y="90408"/>
                    <a:pt x="90429" y="114029"/>
                    <a:pt x="61101" y="114029"/>
                  </a:cubicBezTo>
                  <a:cubicBezTo>
                    <a:pt x="31772" y="114029"/>
                    <a:pt x="8147" y="90408"/>
                    <a:pt x="8147" y="61087"/>
                  </a:cubicBezTo>
                  <a:cubicBezTo>
                    <a:pt x="8147" y="31765"/>
                    <a:pt x="31772" y="8145"/>
                    <a:pt x="61101" y="8145"/>
                  </a:cubicBezTo>
                  <a:cubicBezTo>
                    <a:pt x="70877" y="8145"/>
                    <a:pt x="79838" y="10589"/>
                    <a:pt x="87985" y="15475"/>
                  </a:cubicBezTo>
                  <a:lnTo>
                    <a:pt x="92059" y="8145"/>
                  </a:lnTo>
                  <a:cubicBezTo>
                    <a:pt x="82282" y="2444"/>
                    <a:pt x="71692" y="0"/>
                    <a:pt x="61101" y="0"/>
                  </a:cubicBezTo>
                  <a:cubicBezTo>
                    <a:pt x="26884" y="0"/>
                    <a:pt x="0" y="27693"/>
                    <a:pt x="0" y="61087"/>
                  </a:cubicBezTo>
                  <a:cubicBezTo>
                    <a:pt x="0" y="87965"/>
                    <a:pt x="17108" y="110771"/>
                    <a:pt x="40734" y="118915"/>
                  </a:cubicBezTo>
                  <a:lnTo>
                    <a:pt x="22811" y="131133"/>
                  </a:lnTo>
                  <a:cubicBezTo>
                    <a:pt x="13850" y="137649"/>
                    <a:pt x="8147" y="147423"/>
                    <a:pt x="8147" y="158825"/>
                  </a:cubicBezTo>
                  <a:cubicBezTo>
                    <a:pt x="8147" y="162083"/>
                    <a:pt x="8961" y="166156"/>
                    <a:pt x="9776" y="169414"/>
                  </a:cubicBezTo>
                  <a:lnTo>
                    <a:pt x="24440" y="213396"/>
                  </a:lnTo>
                  <a:lnTo>
                    <a:pt x="24440" y="215840"/>
                  </a:lnTo>
                  <a:lnTo>
                    <a:pt x="13850" y="237016"/>
                  </a:lnTo>
                  <a:lnTo>
                    <a:pt x="92873" y="237016"/>
                  </a:lnTo>
                  <a:lnTo>
                    <a:pt x="82282" y="215840"/>
                  </a:lnTo>
                  <a:lnTo>
                    <a:pt x="82282" y="188147"/>
                  </a:lnTo>
                  <a:lnTo>
                    <a:pt x="86356" y="188147"/>
                  </a:lnTo>
                  <a:cubicBezTo>
                    <a:pt x="92873" y="188147"/>
                    <a:pt x="98576" y="182446"/>
                    <a:pt x="98576" y="175930"/>
                  </a:cubicBezTo>
                  <a:cubicBezTo>
                    <a:pt x="98576" y="172672"/>
                    <a:pt x="96946" y="170228"/>
                    <a:pt x="95317" y="167785"/>
                  </a:cubicBezTo>
                  <a:cubicBezTo>
                    <a:pt x="96946" y="165341"/>
                    <a:pt x="98576" y="162898"/>
                    <a:pt x="98576" y="159640"/>
                  </a:cubicBezTo>
                  <a:cubicBezTo>
                    <a:pt x="98576" y="156382"/>
                    <a:pt x="96946" y="153938"/>
                    <a:pt x="95317" y="151495"/>
                  </a:cubicBezTo>
                  <a:cubicBezTo>
                    <a:pt x="96946" y="149052"/>
                    <a:pt x="98576" y="146608"/>
                    <a:pt x="98576" y="143350"/>
                  </a:cubicBezTo>
                  <a:cubicBezTo>
                    <a:pt x="98576" y="141721"/>
                    <a:pt x="98576" y="140907"/>
                    <a:pt x="97761" y="139278"/>
                  </a:cubicBezTo>
                  <a:lnTo>
                    <a:pt x="102649" y="139278"/>
                  </a:lnTo>
                  <a:cubicBezTo>
                    <a:pt x="109167" y="139278"/>
                    <a:pt x="114869" y="133576"/>
                    <a:pt x="114869" y="127060"/>
                  </a:cubicBezTo>
                  <a:cubicBezTo>
                    <a:pt x="114869" y="120545"/>
                    <a:pt x="109167" y="114843"/>
                    <a:pt x="102649" y="114843"/>
                  </a:cubicBezTo>
                  <a:lnTo>
                    <a:pt x="92059" y="114843"/>
                  </a:lnTo>
                  <a:cubicBezTo>
                    <a:pt x="109167" y="104255"/>
                    <a:pt x="121387" y="83893"/>
                    <a:pt x="121387" y="61087"/>
                  </a:cubicBezTo>
                  <a:lnTo>
                    <a:pt x="121387" y="61087"/>
                  </a:lnTo>
                  <a:close/>
                  <a:moveTo>
                    <a:pt x="72506" y="121359"/>
                  </a:moveTo>
                  <a:lnTo>
                    <a:pt x="72506" y="131133"/>
                  </a:lnTo>
                  <a:lnTo>
                    <a:pt x="68433" y="131133"/>
                  </a:lnTo>
                  <a:cubicBezTo>
                    <a:pt x="66804" y="131133"/>
                    <a:pt x="65174" y="131133"/>
                    <a:pt x="64359" y="131947"/>
                  </a:cubicBezTo>
                  <a:cubicBezTo>
                    <a:pt x="64359" y="131133"/>
                    <a:pt x="64359" y="131133"/>
                    <a:pt x="64359" y="130318"/>
                  </a:cubicBezTo>
                  <a:lnTo>
                    <a:pt x="64359" y="127875"/>
                  </a:lnTo>
                  <a:cubicBezTo>
                    <a:pt x="64359" y="126246"/>
                    <a:pt x="63545" y="123802"/>
                    <a:pt x="63545" y="122173"/>
                  </a:cubicBezTo>
                  <a:cubicBezTo>
                    <a:pt x="65989" y="122173"/>
                    <a:pt x="69248" y="122173"/>
                    <a:pt x="72506" y="121359"/>
                  </a:cubicBezTo>
                  <a:lnTo>
                    <a:pt x="72506" y="121359"/>
                  </a:lnTo>
                  <a:close/>
                  <a:moveTo>
                    <a:pt x="59471" y="167785"/>
                  </a:moveTo>
                  <a:cubicBezTo>
                    <a:pt x="57842" y="170228"/>
                    <a:pt x="56212" y="172672"/>
                    <a:pt x="56212" y="175930"/>
                  </a:cubicBezTo>
                  <a:cubicBezTo>
                    <a:pt x="56212" y="182446"/>
                    <a:pt x="61915" y="188147"/>
                    <a:pt x="68433" y="188147"/>
                  </a:cubicBezTo>
                  <a:lnTo>
                    <a:pt x="72506" y="188147"/>
                  </a:lnTo>
                  <a:lnTo>
                    <a:pt x="72506" y="192220"/>
                  </a:lnTo>
                  <a:cubicBezTo>
                    <a:pt x="72506" y="194663"/>
                    <a:pt x="70877" y="196292"/>
                    <a:pt x="68433" y="196292"/>
                  </a:cubicBezTo>
                  <a:lnTo>
                    <a:pt x="52139" y="196292"/>
                  </a:lnTo>
                  <a:cubicBezTo>
                    <a:pt x="49695" y="196292"/>
                    <a:pt x="48066" y="194663"/>
                    <a:pt x="48066" y="192220"/>
                  </a:cubicBezTo>
                  <a:lnTo>
                    <a:pt x="48066" y="155568"/>
                  </a:lnTo>
                  <a:cubicBezTo>
                    <a:pt x="48066" y="151495"/>
                    <a:pt x="49695" y="148237"/>
                    <a:pt x="52954" y="145794"/>
                  </a:cubicBezTo>
                  <a:lnTo>
                    <a:pt x="56212" y="143350"/>
                  </a:lnTo>
                  <a:cubicBezTo>
                    <a:pt x="56212" y="146608"/>
                    <a:pt x="57842" y="149052"/>
                    <a:pt x="59471" y="151495"/>
                  </a:cubicBezTo>
                  <a:cubicBezTo>
                    <a:pt x="57842" y="153938"/>
                    <a:pt x="56212" y="156382"/>
                    <a:pt x="56212" y="159640"/>
                  </a:cubicBezTo>
                  <a:cubicBezTo>
                    <a:pt x="56212" y="162898"/>
                    <a:pt x="57027" y="165341"/>
                    <a:pt x="59471" y="167785"/>
                  </a:cubicBezTo>
                  <a:lnTo>
                    <a:pt x="59471" y="167785"/>
                  </a:lnTo>
                  <a:close/>
                  <a:moveTo>
                    <a:pt x="16294" y="166970"/>
                  </a:moveTo>
                  <a:cubicBezTo>
                    <a:pt x="15479" y="164527"/>
                    <a:pt x="14664" y="162083"/>
                    <a:pt x="14664" y="158825"/>
                  </a:cubicBezTo>
                  <a:cubicBezTo>
                    <a:pt x="14664" y="150681"/>
                    <a:pt x="18737" y="142536"/>
                    <a:pt x="26070" y="137649"/>
                  </a:cubicBezTo>
                  <a:lnTo>
                    <a:pt x="47251" y="122988"/>
                  </a:lnTo>
                  <a:cubicBezTo>
                    <a:pt x="48066" y="122173"/>
                    <a:pt x="48881" y="122173"/>
                    <a:pt x="50510" y="122173"/>
                  </a:cubicBezTo>
                  <a:cubicBezTo>
                    <a:pt x="53769" y="122173"/>
                    <a:pt x="56212" y="124617"/>
                    <a:pt x="56212" y="127875"/>
                  </a:cubicBezTo>
                  <a:lnTo>
                    <a:pt x="56212" y="130318"/>
                  </a:lnTo>
                  <a:cubicBezTo>
                    <a:pt x="56212" y="131947"/>
                    <a:pt x="55398" y="133576"/>
                    <a:pt x="53769" y="134391"/>
                  </a:cubicBezTo>
                  <a:lnTo>
                    <a:pt x="48066" y="139278"/>
                  </a:lnTo>
                  <a:cubicBezTo>
                    <a:pt x="43178" y="143350"/>
                    <a:pt x="39919" y="149052"/>
                    <a:pt x="39919" y="155568"/>
                  </a:cubicBezTo>
                  <a:lnTo>
                    <a:pt x="39919" y="192220"/>
                  </a:lnTo>
                  <a:cubicBezTo>
                    <a:pt x="39919" y="198735"/>
                    <a:pt x="45622" y="204437"/>
                    <a:pt x="52139" y="204437"/>
                  </a:cubicBezTo>
                  <a:lnTo>
                    <a:pt x="68433" y="204437"/>
                  </a:lnTo>
                  <a:cubicBezTo>
                    <a:pt x="70062" y="204437"/>
                    <a:pt x="70877" y="204437"/>
                    <a:pt x="72506" y="203622"/>
                  </a:cubicBezTo>
                  <a:lnTo>
                    <a:pt x="72506" y="212582"/>
                  </a:lnTo>
                  <a:lnTo>
                    <a:pt x="31772" y="212582"/>
                  </a:lnTo>
                  <a:lnTo>
                    <a:pt x="31772" y="212582"/>
                  </a:lnTo>
                  <a:lnTo>
                    <a:pt x="16294" y="166970"/>
                  </a:lnTo>
                  <a:close/>
                  <a:moveTo>
                    <a:pt x="26070" y="229686"/>
                  </a:moveTo>
                  <a:lnTo>
                    <a:pt x="30143" y="221541"/>
                  </a:lnTo>
                  <a:lnTo>
                    <a:pt x="74136" y="221541"/>
                  </a:lnTo>
                  <a:lnTo>
                    <a:pt x="78209" y="229686"/>
                  </a:lnTo>
                  <a:lnTo>
                    <a:pt x="26070" y="229686"/>
                  </a:lnTo>
                  <a:close/>
                  <a:moveTo>
                    <a:pt x="84726" y="180002"/>
                  </a:moveTo>
                  <a:lnTo>
                    <a:pt x="68433" y="180002"/>
                  </a:lnTo>
                  <a:cubicBezTo>
                    <a:pt x="65989" y="180002"/>
                    <a:pt x="64359" y="178373"/>
                    <a:pt x="64359" y="175930"/>
                  </a:cubicBezTo>
                  <a:cubicBezTo>
                    <a:pt x="64359" y="173486"/>
                    <a:pt x="65989" y="171857"/>
                    <a:pt x="68433" y="171857"/>
                  </a:cubicBezTo>
                  <a:lnTo>
                    <a:pt x="84726" y="171857"/>
                  </a:lnTo>
                  <a:cubicBezTo>
                    <a:pt x="87171" y="171857"/>
                    <a:pt x="88800" y="173486"/>
                    <a:pt x="88800" y="175930"/>
                  </a:cubicBezTo>
                  <a:cubicBezTo>
                    <a:pt x="88800" y="178373"/>
                    <a:pt x="87171" y="180002"/>
                    <a:pt x="84726" y="180002"/>
                  </a:cubicBezTo>
                  <a:lnTo>
                    <a:pt x="84726" y="180002"/>
                  </a:lnTo>
                  <a:close/>
                  <a:moveTo>
                    <a:pt x="84726" y="163712"/>
                  </a:moveTo>
                  <a:lnTo>
                    <a:pt x="68433" y="163712"/>
                  </a:lnTo>
                  <a:cubicBezTo>
                    <a:pt x="65989" y="163712"/>
                    <a:pt x="64359" y="162083"/>
                    <a:pt x="64359" y="159640"/>
                  </a:cubicBezTo>
                  <a:cubicBezTo>
                    <a:pt x="64359" y="157197"/>
                    <a:pt x="65989" y="155568"/>
                    <a:pt x="68433" y="155568"/>
                  </a:cubicBezTo>
                  <a:lnTo>
                    <a:pt x="84726" y="155568"/>
                  </a:lnTo>
                  <a:cubicBezTo>
                    <a:pt x="87171" y="155568"/>
                    <a:pt x="88800" y="157197"/>
                    <a:pt x="88800" y="159640"/>
                  </a:cubicBezTo>
                  <a:cubicBezTo>
                    <a:pt x="88800" y="162083"/>
                    <a:pt x="87171" y="163712"/>
                    <a:pt x="84726" y="163712"/>
                  </a:cubicBezTo>
                  <a:lnTo>
                    <a:pt x="84726" y="163712"/>
                  </a:lnTo>
                  <a:close/>
                  <a:moveTo>
                    <a:pt x="84726" y="147423"/>
                  </a:moveTo>
                  <a:lnTo>
                    <a:pt x="68433" y="147423"/>
                  </a:lnTo>
                  <a:cubicBezTo>
                    <a:pt x="65989" y="147423"/>
                    <a:pt x="64359" y="145794"/>
                    <a:pt x="64359" y="143350"/>
                  </a:cubicBezTo>
                  <a:cubicBezTo>
                    <a:pt x="64359" y="140907"/>
                    <a:pt x="65989" y="139278"/>
                    <a:pt x="68433" y="139278"/>
                  </a:cubicBezTo>
                  <a:lnTo>
                    <a:pt x="84726" y="139278"/>
                  </a:lnTo>
                  <a:cubicBezTo>
                    <a:pt x="87171" y="139278"/>
                    <a:pt x="88800" y="140907"/>
                    <a:pt x="88800" y="143350"/>
                  </a:cubicBezTo>
                  <a:cubicBezTo>
                    <a:pt x="88800" y="145794"/>
                    <a:pt x="87171" y="147423"/>
                    <a:pt x="84726" y="147423"/>
                  </a:cubicBezTo>
                  <a:lnTo>
                    <a:pt x="84726" y="147423"/>
                  </a:lnTo>
                  <a:close/>
                  <a:moveTo>
                    <a:pt x="101020" y="122988"/>
                  </a:moveTo>
                  <a:cubicBezTo>
                    <a:pt x="103464" y="122988"/>
                    <a:pt x="105093" y="124617"/>
                    <a:pt x="105093" y="127060"/>
                  </a:cubicBezTo>
                  <a:cubicBezTo>
                    <a:pt x="105093" y="129504"/>
                    <a:pt x="103464" y="131133"/>
                    <a:pt x="101020" y="131133"/>
                  </a:cubicBezTo>
                  <a:lnTo>
                    <a:pt x="80653" y="131133"/>
                  </a:lnTo>
                  <a:lnTo>
                    <a:pt x="80653" y="122988"/>
                  </a:lnTo>
                  <a:lnTo>
                    <a:pt x="101020" y="122988"/>
                  </a:lnTo>
                  <a:close/>
                </a:path>
              </a:pathLst>
            </a:custGeom>
            <a:grpFill/>
            <a:ln w="8132" cap="flat">
              <a:noFill/>
              <a:prstDash val="solid"/>
              <a:miter/>
            </a:ln>
          </p:spPr>
          <p:txBody>
            <a:bodyPr rtlCol="0" anchor="ctr"/>
            <a:lstStyle/>
            <a:p>
              <a:endParaRPr lang="en-US"/>
            </a:p>
          </p:txBody>
        </p:sp>
        <p:sp>
          <p:nvSpPr>
            <p:cNvPr id="8" name="Freeform 266">
              <a:extLst>
                <a:ext uri="{FF2B5EF4-FFF2-40B4-BE49-F238E27FC236}">
                  <a16:creationId xmlns:a16="http://schemas.microsoft.com/office/drawing/2014/main" id="{9266D72D-C4AC-636E-6BB6-EBF9F5732FDE}"/>
                </a:ext>
              </a:extLst>
            </p:cNvPr>
            <p:cNvSpPr/>
            <p:nvPr/>
          </p:nvSpPr>
          <p:spPr>
            <a:xfrm>
              <a:off x="6413504" y="3216418"/>
              <a:ext cx="124646" cy="253306"/>
            </a:xfrm>
            <a:custGeom>
              <a:avLst/>
              <a:gdLst>
                <a:gd name="connsiteX0" fmla="*/ 102650 w 124646"/>
                <a:gd name="connsiteY0" fmla="*/ 0 h 253306"/>
                <a:gd name="connsiteX1" fmla="*/ 20367 w 124646"/>
                <a:gd name="connsiteY1" fmla="*/ 0 h 253306"/>
                <a:gd name="connsiteX2" fmla="*/ 0 w 124646"/>
                <a:gd name="connsiteY2" fmla="*/ 20362 h 253306"/>
                <a:gd name="connsiteX3" fmla="*/ 0 w 124646"/>
                <a:gd name="connsiteY3" fmla="*/ 151495 h 253306"/>
                <a:gd name="connsiteX4" fmla="*/ 20367 w 124646"/>
                <a:gd name="connsiteY4" fmla="*/ 171857 h 253306"/>
                <a:gd name="connsiteX5" fmla="*/ 27699 w 124646"/>
                <a:gd name="connsiteY5" fmla="*/ 171857 h 253306"/>
                <a:gd name="connsiteX6" fmla="*/ 30143 w 124646"/>
                <a:gd name="connsiteY6" fmla="*/ 176744 h 253306"/>
                <a:gd name="connsiteX7" fmla="*/ 32587 w 124646"/>
                <a:gd name="connsiteY7" fmla="*/ 185704 h 253306"/>
                <a:gd name="connsiteX8" fmla="*/ 32587 w 124646"/>
                <a:gd name="connsiteY8" fmla="*/ 204437 h 253306"/>
                <a:gd name="connsiteX9" fmla="*/ 39105 w 124646"/>
                <a:gd name="connsiteY9" fmla="*/ 222356 h 253306"/>
                <a:gd name="connsiteX10" fmla="*/ 48066 w 124646"/>
                <a:gd name="connsiteY10" fmla="*/ 232944 h 253306"/>
                <a:gd name="connsiteX11" fmla="*/ 41549 w 124646"/>
                <a:gd name="connsiteY11" fmla="*/ 249234 h 253306"/>
                <a:gd name="connsiteX12" fmla="*/ 41549 w 124646"/>
                <a:gd name="connsiteY12" fmla="*/ 253306 h 253306"/>
                <a:gd name="connsiteX13" fmla="*/ 115684 w 124646"/>
                <a:gd name="connsiteY13" fmla="*/ 253306 h 253306"/>
                <a:gd name="connsiteX14" fmla="*/ 115684 w 124646"/>
                <a:gd name="connsiteY14" fmla="*/ 249234 h 253306"/>
                <a:gd name="connsiteX15" fmla="*/ 109167 w 124646"/>
                <a:gd name="connsiteY15" fmla="*/ 232944 h 253306"/>
                <a:gd name="connsiteX16" fmla="*/ 118128 w 124646"/>
                <a:gd name="connsiteY16" fmla="*/ 222356 h 253306"/>
                <a:gd name="connsiteX17" fmla="*/ 124646 w 124646"/>
                <a:gd name="connsiteY17" fmla="*/ 204437 h 253306"/>
                <a:gd name="connsiteX18" fmla="*/ 124646 w 124646"/>
                <a:gd name="connsiteY18" fmla="*/ 20362 h 253306"/>
                <a:gd name="connsiteX19" fmla="*/ 102650 w 124646"/>
                <a:gd name="connsiteY19" fmla="*/ 0 h 253306"/>
                <a:gd name="connsiteX20" fmla="*/ 102650 w 124646"/>
                <a:gd name="connsiteY20" fmla="*/ 0 h 253306"/>
                <a:gd name="connsiteX21" fmla="*/ 25255 w 124646"/>
                <a:gd name="connsiteY21" fmla="*/ 147423 h 253306"/>
                <a:gd name="connsiteX22" fmla="*/ 25255 w 124646"/>
                <a:gd name="connsiteY22" fmla="*/ 139278 h 253306"/>
                <a:gd name="connsiteX23" fmla="*/ 33402 w 124646"/>
                <a:gd name="connsiteY23" fmla="*/ 139278 h 253306"/>
                <a:gd name="connsiteX24" fmla="*/ 33402 w 124646"/>
                <a:gd name="connsiteY24" fmla="*/ 147423 h 253306"/>
                <a:gd name="connsiteX25" fmla="*/ 25255 w 124646"/>
                <a:gd name="connsiteY25" fmla="*/ 147423 h 253306"/>
                <a:gd name="connsiteX26" fmla="*/ 49696 w 124646"/>
                <a:gd name="connsiteY26" fmla="*/ 245976 h 253306"/>
                <a:gd name="connsiteX27" fmla="*/ 53769 w 124646"/>
                <a:gd name="connsiteY27" fmla="*/ 238646 h 253306"/>
                <a:gd name="connsiteX28" fmla="*/ 54584 w 124646"/>
                <a:gd name="connsiteY28" fmla="*/ 237831 h 253306"/>
                <a:gd name="connsiteX29" fmla="*/ 100206 w 124646"/>
                <a:gd name="connsiteY29" fmla="*/ 237831 h 253306"/>
                <a:gd name="connsiteX30" fmla="*/ 101020 w 124646"/>
                <a:gd name="connsiteY30" fmla="*/ 238646 h 253306"/>
                <a:gd name="connsiteX31" fmla="*/ 105094 w 124646"/>
                <a:gd name="connsiteY31" fmla="*/ 245976 h 253306"/>
                <a:gd name="connsiteX32" fmla="*/ 49696 w 124646"/>
                <a:gd name="connsiteY32" fmla="*/ 245976 h 253306"/>
                <a:gd name="connsiteX33" fmla="*/ 114870 w 124646"/>
                <a:gd name="connsiteY33" fmla="*/ 167785 h 253306"/>
                <a:gd name="connsiteX34" fmla="*/ 114870 w 124646"/>
                <a:gd name="connsiteY34" fmla="*/ 204437 h 253306"/>
                <a:gd name="connsiteX35" fmla="*/ 109982 w 124646"/>
                <a:gd name="connsiteY35" fmla="*/ 217469 h 253306"/>
                <a:gd name="connsiteX36" fmla="*/ 101020 w 124646"/>
                <a:gd name="connsiteY36" fmla="*/ 228872 h 253306"/>
                <a:gd name="connsiteX37" fmla="*/ 55399 w 124646"/>
                <a:gd name="connsiteY37" fmla="*/ 228872 h 253306"/>
                <a:gd name="connsiteX38" fmla="*/ 45622 w 124646"/>
                <a:gd name="connsiteY38" fmla="*/ 216654 h 253306"/>
                <a:gd name="connsiteX39" fmla="*/ 40734 w 124646"/>
                <a:gd name="connsiteY39" fmla="*/ 203622 h 253306"/>
                <a:gd name="connsiteX40" fmla="*/ 40734 w 124646"/>
                <a:gd name="connsiteY40" fmla="*/ 184889 h 253306"/>
                <a:gd name="connsiteX41" fmla="*/ 37475 w 124646"/>
                <a:gd name="connsiteY41" fmla="*/ 171857 h 253306"/>
                <a:gd name="connsiteX42" fmla="*/ 32587 w 124646"/>
                <a:gd name="connsiteY42" fmla="*/ 162083 h 253306"/>
                <a:gd name="connsiteX43" fmla="*/ 32587 w 124646"/>
                <a:gd name="connsiteY43" fmla="*/ 161269 h 253306"/>
                <a:gd name="connsiteX44" fmla="*/ 35032 w 124646"/>
                <a:gd name="connsiteY44" fmla="*/ 158825 h 253306"/>
                <a:gd name="connsiteX45" fmla="*/ 48881 w 124646"/>
                <a:gd name="connsiteY45" fmla="*/ 172672 h 253306"/>
                <a:gd name="connsiteX46" fmla="*/ 48881 w 124646"/>
                <a:gd name="connsiteY46" fmla="*/ 191405 h 253306"/>
                <a:gd name="connsiteX47" fmla="*/ 57027 w 124646"/>
                <a:gd name="connsiteY47" fmla="*/ 191405 h 253306"/>
                <a:gd name="connsiteX48" fmla="*/ 57027 w 124646"/>
                <a:gd name="connsiteY48" fmla="*/ 109142 h 253306"/>
                <a:gd name="connsiteX49" fmla="*/ 61101 w 124646"/>
                <a:gd name="connsiteY49" fmla="*/ 105069 h 253306"/>
                <a:gd name="connsiteX50" fmla="*/ 65174 w 124646"/>
                <a:gd name="connsiteY50" fmla="*/ 109142 h 253306"/>
                <a:gd name="connsiteX51" fmla="*/ 65174 w 124646"/>
                <a:gd name="connsiteY51" fmla="*/ 191405 h 253306"/>
                <a:gd name="connsiteX52" fmla="*/ 73321 w 124646"/>
                <a:gd name="connsiteY52" fmla="*/ 191405 h 253306"/>
                <a:gd name="connsiteX53" fmla="*/ 73321 w 124646"/>
                <a:gd name="connsiteY53" fmla="*/ 147423 h 253306"/>
                <a:gd name="connsiteX54" fmla="*/ 81468 w 124646"/>
                <a:gd name="connsiteY54" fmla="*/ 149866 h 253306"/>
                <a:gd name="connsiteX55" fmla="*/ 81468 w 124646"/>
                <a:gd name="connsiteY55" fmla="*/ 191405 h 253306"/>
                <a:gd name="connsiteX56" fmla="*/ 89615 w 124646"/>
                <a:gd name="connsiteY56" fmla="*/ 191405 h 253306"/>
                <a:gd name="connsiteX57" fmla="*/ 89615 w 124646"/>
                <a:gd name="connsiteY57" fmla="*/ 151495 h 253306"/>
                <a:gd name="connsiteX58" fmla="*/ 97761 w 124646"/>
                <a:gd name="connsiteY58" fmla="*/ 153938 h 253306"/>
                <a:gd name="connsiteX59" fmla="*/ 97761 w 124646"/>
                <a:gd name="connsiteY59" fmla="*/ 191405 h 253306"/>
                <a:gd name="connsiteX60" fmla="*/ 105908 w 124646"/>
                <a:gd name="connsiteY60" fmla="*/ 191405 h 253306"/>
                <a:gd name="connsiteX61" fmla="*/ 105908 w 124646"/>
                <a:gd name="connsiteY61" fmla="*/ 155568 h 253306"/>
                <a:gd name="connsiteX62" fmla="*/ 110797 w 124646"/>
                <a:gd name="connsiteY62" fmla="*/ 157197 h 253306"/>
                <a:gd name="connsiteX63" fmla="*/ 114055 w 124646"/>
                <a:gd name="connsiteY63" fmla="*/ 161269 h 253306"/>
                <a:gd name="connsiteX64" fmla="*/ 114055 w 124646"/>
                <a:gd name="connsiteY64" fmla="*/ 167785 h 253306"/>
                <a:gd name="connsiteX65" fmla="*/ 90430 w 124646"/>
                <a:gd name="connsiteY65" fmla="*/ 144165 h 253306"/>
                <a:gd name="connsiteX66" fmla="*/ 90430 w 124646"/>
                <a:gd name="connsiteY66" fmla="*/ 139278 h 253306"/>
                <a:gd name="connsiteX67" fmla="*/ 98576 w 124646"/>
                <a:gd name="connsiteY67" fmla="*/ 139278 h 253306"/>
                <a:gd name="connsiteX68" fmla="*/ 98576 w 124646"/>
                <a:gd name="connsiteY68" fmla="*/ 146608 h 253306"/>
                <a:gd name="connsiteX69" fmla="*/ 90430 w 124646"/>
                <a:gd name="connsiteY69" fmla="*/ 144165 h 253306"/>
                <a:gd name="connsiteX70" fmla="*/ 114870 w 124646"/>
                <a:gd name="connsiteY70" fmla="*/ 150681 h 253306"/>
                <a:gd name="connsiteX71" fmla="*/ 114055 w 124646"/>
                <a:gd name="connsiteY71" fmla="*/ 150681 h 253306"/>
                <a:gd name="connsiteX72" fmla="*/ 106723 w 124646"/>
                <a:gd name="connsiteY72" fmla="*/ 149052 h 253306"/>
                <a:gd name="connsiteX73" fmla="*/ 106723 w 124646"/>
                <a:gd name="connsiteY73" fmla="*/ 139278 h 253306"/>
                <a:gd name="connsiteX74" fmla="*/ 98576 w 124646"/>
                <a:gd name="connsiteY74" fmla="*/ 131133 h 253306"/>
                <a:gd name="connsiteX75" fmla="*/ 90430 w 124646"/>
                <a:gd name="connsiteY75" fmla="*/ 131133 h 253306"/>
                <a:gd name="connsiteX76" fmla="*/ 82283 w 124646"/>
                <a:gd name="connsiteY76" fmla="*/ 139278 h 253306"/>
                <a:gd name="connsiteX77" fmla="*/ 82283 w 124646"/>
                <a:gd name="connsiteY77" fmla="*/ 142536 h 253306"/>
                <a:gd name="connsiteX78" fmla="*/ 74136 w 124646"/>
                <a:gd name="connsiteY78" fmla="*/ 140092 h 253306"/>
                <a:gd name="connsiteX79" fmla="*/ 74136 w 124646"/>
                <a:gd name="connsiteY79" fmla="*/ 110771 h 253306"/>
                <a:gd name="connsiteX80" fmla="*/ 61916 w 124646"/>
                <a:gd name="connsiteY80" fmla="*/ 98553 h 253306"/>
                <a:gd name="connsiteX81" fmla="*/ 49696 w 124646"/>
                <a:gd name="connsiteY81" fmla="*/ 110771 h 253306"/>
                <a:gd name="connsiteX82" fmla="*/ 49696 w 124646"/>
                <a:gd name="connsiteY82" fmla="*/ 156382 h 253306"/>
                <a:gd name="connsiteX83" fmla="*/ 39919 w 124646"/>
                <a:gd name="connsiteY83" fmla="*/ 151495 h 253306"/>
                <a:gd name="connsiteX84" fmla="*/ 41549 w 124646"/>
                <a:gd name="connsiteY84" fmla="*/ 146608 h 253306"/>
                <a:gd name="connsiteX85" fmla="*/ 41549 w 124646"/>
                <a:gd name="connsiteY85" fmla="*/ 138463 h 253306"/>
                <a:gd name="connsiteX86" fmla="*/ 33402 w 124646"/>
                <a:gd name="connsiteY86" fmla="*/ 130318 h 253306"/>
                <a:gd name="connsiteX87" fmla="*/ 25255 w 124646"/>
                <a:gd name="connsiteY87" fmla="*/ 130318 h 253306"/>
                <a:gd name="connsiteX88" fmla="*/ 17109 w 124646"/>
                <a:gd name="connsiteY88" fmla="*/ 138463 h 253306"/>
                <a:gd name="connsiteX89" fmla="*/ 17109 w 124646"/>
                <a:gd name="connsiteY89" fmla="*/ 146608 h 253306"/>
                <a:gd name="connsiteX90" fmla="*/ 25255 w 124646"/>
                <a:gd name="connsiteY90" fmla="*/ 154753 h 253306"/>
                <a:gd name="connsiteX91" fmla="*/ 27699 w 124646"/>
                <a:gd name="connsiteY91" fmla="*/ 154753 h 253306"/>
                <a:gd name="connsiteX92" fmla="*/ 25255 w 124646"/>
                <a:gd name="connsiteY92" fmla="*/ 161269 h 253306"/>
                <a:gd name="connsiteX93" fmla="*/ 25255 w 124646"/>
                <a:gd name="connsiteY93" fmla="*/ 162898 h 253306"/>
                <a:gd name="connsiteX94" fmla="*/ 21182 w 124646"/>
                <a:gd name="connsiteY94" fmla="*/ 162898 h 253306"/>
                <a:gd name="connsiteX95" fmla="*/ 8962 w 124646"/>
                <a:gd name="connsiteY95" fmla="*/ 150681 h 253306"/>
                <a:gd name="connsiteX96" fmla="*/ 8962 w 124646"/>
                <a:gd name="connsiteY96" fmla="*/ 19548 h 253306"/>
                <a:gd name="connsiteX97" fmla="*/ 21182 w 124646"/>
                <a:gd name="connsiteY97" fmla="*/ 7330 h 253306"/>
                <a:gd name="connsiteX98" fmla="*/ 103464 w 124646"/>
                <a:gd name="connsiteY98" fmla="*/ 7330 h 253306"/>
                <a:gd name="connsiteX99" fmla="*/ 115684 w 124646"/>
                <a:gd name="connsiteY99" fmla="*/ 19548 h 253306"/>
                <a:gd name="connsiteX100" fmla="*/ 115684 w 124646"/>
                <a:gd name="connsiteY100" fmla="*/ 150681 h 253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124646" h="253306">
                  <a:moveTo>
                    <a:pt x="102650" y="0"/>
                  </a:moveTo>
                  <a:lnTo>
                    <a:pt x="20367" y="0"/>
                  </a:lnTo>
                  <a:cubicBezTo>
                    <a:pt x="8962" y="0"/>
                    <a:pt x="0" y="8959"/>
                    <a:pt x="0" y="20362"/>
                  </a:cubicBezTo>
                  <a:lnTo>
                    <a:pt x="0" y="151495"/>
                  </a:lnTo>
                  <a:cubicBezTo>
                    <a:pt x="0" y="162898"/>
                    <a:pt x="8962" y="171857"/>
                    <a:pt x="20367" y="171857"/>
                  </a:cubicBezTo>
                  <a:lnTo>
                    <a:pt x="27699" y="171857"/>
                  </a:lnTo>
                  <a:lnTo>
                    <a:pt x="30143" y="176744"/>
                  </a:lnTo>
                  <a:cubicBezTo>
                    <a:pt x="31773" y="179188"/>
                    <a:pt x="32587" y="182446"/>
                    <a:pt x="32587" y="185704"/>
                  </a:cubicBezTo>
                  <a:lnTo>
                    <a:pt x="32587" y="204437"/>
                  </a:lnTo>
                  <a:cubicBezTo>
                    <a:pt x="32587" y="210953"/>
                    <a:pt x="35032" y="217469"/>
                    <a:pt x="39105" y="222356"/>
                  </a:cubicBezTo>
                  <a:lnTo>
                    <a:pt x="48066" y="232944"/>
                  </a:lnTo>
                  <a:cubicBezTo>
                    <a:pt x="43993" y="237831"/>
                    <a:pt x="41549" y="243532"/>
                    <a:pt x="41549" y="249234"/>
                  </a:cubicBezTo>
                  <a:lnTo>
                    <a:pt x="41549" y="253306"/>
                  </a:lnTo>
                  <a:lnTo>
                    <a:pt x="115684" y="253306"/>
                  </a:lnTo>
                  <a:lnTo>
                    <a:pt x="115684" y="249234"/>
                  </a:lnTo>
                  <a:cubicBezTo>
                    <a:pt x="115684" y="242718"/>
                    <a:pt x="113240" y="237016"/>
                    <a:pt x="109167" y="232944"/>
                  </a:cubicBezTo>
                  <a:lnTo>
                    <a:pt x="118128" y="222356"/>
                  </a:lnTo>
                  <a:cubicBezTo>
                    <a:pt x="122202" y="217469"/>
                    <a:pt x="124646" y="210953"/>
                    <a:pt x="124646" y="204437"/>
                  </a:cubicBezTo>
                  <a:lnTo>
                    <a:pt x="124646" y="20362"/>
                  </a:lnTo>
                  <a:cubicBezTo>
                    <a:pt x="123017" y="8959"/>
                    <a:pt x="114055" y="0"/>
                    <a:pt x="102650" y="0"/>
                  </a:cubicBezTo>
                  <a:lnTo>
                    <a:pt x="102650" y="0"/>
                  </a:lnTo>
                  <a:close/>
                  <a:moveTo>
                    <a:pt x="25255" y="147423"/>
                  </a:moveTo>
                  <a:lnTo>
                    <a:pt x="25255" y="139278"/>
                  </a:lnTo>
                  <a:lnTo>
                    <a:pt x="33402" y="139278"/>
                  </a:lnTo>
                  <a:lnTo>
                    <a:pt x="33402" y="147423"/>
                  </a:lnTo>
                  <a:lnTo>
                    <a:pt x="25255" y="147423"/>
                  </a:lnTo>
                  <a:close/>
                  <a:moveTo>
                    <a:pt x="49696" y="245976"/>
                  </a:moveTo>
                  <a:cubicBezTo>
                    <a:pt x="50510" y="243532"/>
                    <a:pt x="52140" y="241089"/>
                    <a:pt x="53769" y="238646"/>
                  </a:cubicBezTo>
                  <a:lnTo>
                    <a:pt x="54584" y="237831"/>
                  </a:lnTo>
                  <a:lnTo>
                    <a:pt x="100206" y="237831"/>
                  </a:lnTo>
                  <a:lnTo>
                    <a:pt x="101020" y="238646"/>
                  </a:lnTo>
                  <a:cubicBezTo>
                    <a:pt x="102650" y="240274"/>
                    <a:pt x="104279" y="242718"/>
                    <a:pt x="105094" y="245976"/>
                  </a:cubicBezTo>
                  <a:lnTo>
                    <a:pt x="49696" y="245976"/>
                  </a:lnTo>
                  <a:close/>
                  <a:moveTo>
                    <a:pt x="114870" y="167785"/>
                  </a:moveTo>
                  <a:lnTo>
                    <a:pt x="114870" y="204437"/>
                  </a:lnTo>
                  <a:cubicBezTo>
                    <a:pt x="114870" y="209324"/>
                    <a:pt x="113240" y="213396"/>
                    <a:pt x="109982" y="217469"/>
                  </a:cubicBezTo>
                  <a:lnTo>
                    <a:pt x="101020" y="228872"/>
                  </a:lnTo>
                  <a:lnTo>
                    <a:pt x="55399" y="228872"/>
                  </a:lnTo>
                  <a:lnTo>
                    <a:pt x="45622" y="216654"/>
                  </a:lnTo>
                  <a:cubicBezTo>
                    <a:pt x="42363" y="213396"/>
                    <a:pt x="40734" y="208509"/>
                    <a:pt x="40734" y="203622"/>
                  </a:cubicBezTo>
                  <a:lnTo>
                    <a:pt x="40734" y="184889"/>
                  </a:lnTo>
                  <a:cubicBezTo>
                    <a:pt x="40734" y="180817"/>
                    <a:pt x="39919" y="175930"/>
                    <a:pt x="37475" y="171857"/>
                  </a:cubicBezTo>
                  <a:lnTo>
                    <a:pt x="32587" y="162083"/>
                  </a:lnTo>
                  <a:cubicBezTo>
                    <a:pt x="32587" y="162083"/>
                    <a:pt x="32587" y="161269"/>
                    <a:pt x="32587" y="161269"/>
                  </a:cubicBezTo>
                  <a:cubicBezTo>
                    <a:pt x="32587" y="159640"/>
                    <a:pt x="33402" y="158825"/>
                    <a:pt x="35032" y="158825"/>
                  </a:cubicBezTo>
                  <a:cubicBezTo>
                    <a:pt x="42363" y="158825"/>
                    <a:pt x="48881" y="165341"/>
                    <a:pt x="48881" y="172672"/>
                  </a:cubicBezTo>
                  <a:lnTo>
                    <a:pt x="48881" y="191405"/>
                  </a:lnTo>
                  <a:lnTo>
                    <a:pt x="57027" y="191405"/>
                  </a:lnTo>
                  <a:lnTo>
                    <a:pt x="57027" y="109142"/>
                  </a:lnTo>
                  <a:cubicBezTo>
                    <a:pt x="57027" y="106698"/>
                    <a:pt x="58657" y="105069"/>
                    <a:pt x="61101" y="105069"/>
                  </a:cubicBezTo>
                  <a:cubicBezTo>
                    <a:pt x="63545" y="105069"/>
                    <a:pt x="65174" y="106698"/>
                    <a:pt x="65174" y="109142"/>
                  </a:cubicBezTo>
                  <a:lnTo>
                    <a:pt x="65174" y="191405"/>
                  </a:lnTo>
                  <a:lnTo>
                    <a:pt x="73321" y="191405"/>
                  </a:lnTo>
                  <a:lnTo>
                    <a:pt x="73321" y="147423"/>
                  </a:lnTo>
                  <a:lnTo>
                    <a:pt x="81468" y="149866"/>
                  </a:lnTo>
                  <a:lnTo>
                    <a:pt x="81468" y="191405"/>
                  </a:lnTo>
                  <a:lnTo>
                    <a:pt x="89615" y="191405"/>
                  </a:lnTo>
                  <a:lnTo>
                    <a:pt x="89615" y="151495"/>
                  </a:lnTo>
                  <a:lnTo>
                    <a:pt x="97761" y="153938"/>
                  </a:lnTo>
                  <a:lnTo>
                    <a:pt x="97761" y="191405"/>
                  </a:lnTo>
                  <a:lnTo>
                    <a:pt x="105908" y="191405"/>
                  </a:lnTo>
                  <a:lnTo>
                    <a:pt x="105908" y="155568"/>
                  </a:lnTo>
                  <a:lnTo>
                    <a:pt x="110797" y="157197"/>
                  </a:lnTo>
                  <a:cubicBezTo>
                    <a:pt x="112426" y="158011"/>
                    <a:pt x="114055" y="159640"/>
                    <a:pt x="114055" y="161269"/>
                  </a:cubicBezTo>
                  <a:lnTo>
                    <a:pt x="114055" y="167785"/>
                  </a:lnTo>
                  <a:close/>
                  <a:moveTo>
                    <a:pt x="90430" y="144165"/>
                  </a:moveTo>
                  <a:lnTo>
                    <a:pt x="90430" y="139278"/>
                  </a:lnTo>
                  <a:lnTo>
                    <a:pt x="98576" y="139278"/>
                  </a:lnTo>
                  <a:lnTo>
                    <a:pt x="98576" y="146608"/>
                  </a:lnTo>
                  <a:lnTo>
                    <a:pt x="90430" y="144165"/>
                  </a:lnTo>
                  <a:close/>
                  <a:moveTo>
                    <a:pt x="114870" y="150681"/>
                  </a:moveTo>
                  <a:cubicBezTo>
                    <a:pt x="114870" y="150681"/>
                    <a:pt x="114055" y="150681"/>
                    <a:pt x="114055" y="150681"/>
                  </a:cubicBezTo>
                  <a:lnTo>
                    <a:pt x="106723" y="149052"/>
                  </a:lnTo>
                  <a:lnTo>
                    <a:pt x="106723" y="139278"/>
                  </a:lnTo>
                  <a:cubicBezTo>
                    <a:pt x="106723" y="134391"/>
                    <a:pt x="102650" y="131133"/>
                    <a:pt x="98576" y="131133"/>
                  </a:cubicBezTo>
                  <a:lnTo>
                    <a:pt x="90430" y="131133"/>
                  </a:lnTo>
                  <a:cubicBezTo>
                    <a:pt x="85541" y="131133"/>
                    <a:pt x="82283" y="135205"/>
                    <a:pt x="82283" y="139278"/>
                  </a:cubicBezTo>
                  <a:lnTo>
                    <a:pt x="82283" y="142536"/>
                  </a:lnTo>
                  <a:lnTo>
                    <a:pt x="74136" y="140092"/>
                  </a:lnTo>
                  <a:lnTo>
                    <a:pt x="74136" y="110771"/>
                  </a:lnTo>
                  <a:cubicBezTo>
                    <a:pt x="74136" y="104255"/>
                    <a:pt x="68433" y="98553"/>
                    <a:pt x="61916" y="98553"/>
                  </a:cubicBezTo>
                  <a:cubicBezTo>
                    <a:pt x="55399" y="98553"/>
                    <a:pt x="49696" y="104255"/>
                    <a:pt x="49696" y="110771"/>
                  </a:cubicBezTo>
                  <a:lnTo>
                    <a:pt x="49696" y="156382"/>
                  </a:lnTo>
                  <a:cubicBezTo>
                    <a:pt x="47252" y="153938"/>
                    <a:pt x="43993" y="152310"/>
                    <a:pt x="39919" y="151495"/>
                  </a:cubicBezTo>
                  <a:cubicBezTo>
                    <a:pt x="40734" y="149866"/>
                    <a:pt x="41549" y="148237"/>
                    <a:pt x="41549" y="146608"/>
                  </a:cubicBezTo>
                  <a:lnTo>
                    <a:pt x="41549" y="138463"/>
                  </a:lnTo>
                  <a:cubicBezTo>
                    <a:pt x="41549" y="133576"/>
                    <a:pt x="37475" y="130318"/>
                    <a:pt x="33402" y="130318"/>
                  </a:cubicBezTo>
                  <a:lnTo>
                    <a:pt x="25255" y="130318"/>
                  </a:lnTo>
                  <a:cubicBezTo>
                    <a:pt x="20367" y="130318"/>
                    <a:pt x="17109" y="134391"/>
                    <a:pt x="17109" y="138463"/>
                  </a:cubicBezTo>
                  <a:lnTo>
                    <a:pt x="17109" y="146608"/>
                  </a:lnTo>
                  <a:cubicBezTo>
                    <a:pt x="17109" y="151495"/>
                    <a:pt x="21182" y="154753"/>
                    <a:pt x="25255" y="154753"/>
                  </a:cubicBezTo>
                  <a:lnTo>
                    <a:pt x="27699" y="154753"/>
                  </a:lnTo>
                  <a:cubicBezTo>
                    <a:pt x="26070" y="156382"/>
                    <a:pt x="25255" y="158825"/>
                    <a:pt x="25255" y="161269"/>
                  </a:cubicBezTo>
                  <a:cubicBezTo>
                    <a:pt x="25255" y="162083"/>
                    <a:pt x="25255" y="162083"/>
                    <a:pt x="25255" y="162898"/>
                  </a:cubicBezTo>
                  <a:lnTo>
                    <a:pt x="21182" y="162898"/>
                  </a:lnTo>
                  <a:cubicBezTo>
                    <a:pt x="14665" y="162898"/>
                    <a:pt x="8962" y="157197"/>
                    <a:pt x="8962" y="150681"/>
                  </a:cubicBezTo>
                  <a:lnTo>
                    <a:pt x="8962" y="19548"/>
                  </a:lnTo>
                  <a:cubicBezTo>
                    <a:pt x="8962" y="13032"/>
                    <a:pt x="14665" y="7330"/>
                    <a:pt x="21182" y="7330"/>
                  </a:cubicBezTo>
                  <a:lnTo>
                    <a:pt x="103464" y="7330"/>
                  </a:lnTo>
                  <a:cubicBezTo>
                    <a:pt x="109982" y="7330"/>
                    <a:pt x="115684" y="13032"/>
                    <a:pt x="115684" y="19548"/>
                  </a:cubicBezTo>
                  <a:lnTo>
                    <a:pt x="115684" y="150681"/>
                  </a:lnTo>
                  <a:close/>
                </a:path>
              </a:pathLst>
            </a:custGeom>
            <a:grpFill/>
            <a:ln w="8132" cap="flat">
              <a:noFill/>
              <a:prstDash val="solid"/>
              <a:miter/>
            </a:ln>
          </p:spPr>
          <p:txBody>
            <a:bodyPr rtlCol="0" anchor="ctr"/>
            <a:lstStyle/>
            <a:p>
              <a:endParaRPr lang="en-US"/>
            </a:p>
          </p:txBody>
        </p:sp>
        <p:sp>
          <p:nvSpPr>
            <p:cNvPr id="9" name="Freeform 267">
              <a:extLst>
                <a:ext uri="{FF2B5EF4-FFF2-40B4-BE49-F238E27FC236}">
                  <a16:creationId xmlns:a16="http://schemas.microsoft.com/office/drawing/2014/main" id="{9D32122E-CA6B-0B98-E744-66B98E95ED58}"/>
                </a:ext>
              </a:extLst>
            </p:cNvPr>
            <p:cNvSpPr/>
            <p:nvPr/>
          </p:nvSpPr>
          <p:spPr>
            <a:xfrm>
              <a:off x="6429797" y="3232708"/>
              <a:ext cx="90429" cy="40724"/>
            </a:xfrm>
            <a:custGeom>
              <a:avLst/>
              <a:gdLst>
                <a:gd name="connsiteX0" fmla="*/ 82283 w 90429"/>
                <a:gd name="connsiteY0" fmla="*/ 0 h 40724"/>
                <a:gd name="connsiteX1" fmla="*/ 8147 w 90429"/>
                <a:gd name="connsiteY1" fmla="*/ 0 h 40724"/>
                <a:gd name="connsiteX2" fmla="*/ 0 w 90429"/>
                <a:gd name="connsiteY2" fmla="*/ 8145 h 40724"/>
                <a:gd name="connsiteX3" fmla="*/ 0 w 90429"/>
                <a:gd name="connsiteY3" fmla="*/ 32580 h 40724"/>
                <a:gd name="connsiteX4" fmla="*/ 8147 w 90429"/>
                <a:gd name="connsiteY4" fmla="*/ 40724 h 40724"/>
                <a:gd name="connsiteX5" fmla="*/ 82283 w 90429"/>
                <a:gd name="connsiteY5" fmla="*/ 40724 h 40724"/>
                <a:gd name="connsiteX6" fmla="*/ 90430 w 90429"/>
                <a:gd name="connsiteY6" fmla="*/ 32580 h 40724"/>
                <a:gd name="connsiteX7" fmla="*/ 90430 w 90429"/>
                <a:gd name="connsiteY7" fmla="*/ 8145 h 40724"/>
                <a:gd name="connsiteX8" fmla="*/ 82283 w 90429"/>
                <a:gd name="connsiteY8" fmla="*/ 0 h 40724"/>
                <a:gd name="connsiteX9" fmla="*/ 82283 w 90429"/>
                <a:gd name="connsiteY9" fmla="*/ 0 h 40724"/>
                <a:gd name="connsiteX10" fmla="*/ 8962 w 90429"/>
                <a:gd name="connsiteY10" fmla="*/ 32580 h 40724"/>
                <a:gd name="connsiteX11" fmla="*/ 8962 w 90429"/>
                <a:gd name="connsiteY11" fmla="*/ 8145 h 40724"/>
                <a:gd name="connsiteX12" fmla="*/ 83097 w 90429"/>
                <a:gd name="connsiteY12" fmla="*/ 8145 h 40724"/>
                <a:gd name="connsiteX13" fmla="*/ 83097 w 90429"/>
                <a:gd name="connsiteY13" fmla="*/ 32580 h 40724"/>
                <a:gd name="connsiteX14" fmla="*/ 8962 w 90429"/>
                <a:gd name="connsiteY14" fmla="*/ 32580 h 4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0429" h="40724">
                  <a:moveTo>
                    <a:pt x="82283" y="0"/>
                  </a:moveTo>
                  <a:lnTo>
                    <a:pt x="8147" y="0"/>
                  </a:lnTo>
                  <a:cubicBezTo>
                    <a:pt x="3259" y="0"/>
                    <a:pt x="0" y="4072"/>
                    <a:pt x="0" y="8145"/>
                  </a:cubicBezTo>
                  <a:lnTo>
                    <a:pt x="0" y="32580"/>
                  </a:lnTo>
                  <a:cubicBezTo>
                    <a:pt x="0" y="37467"/>
                    <a:pt x="4073" y="40724"/>
                    <a:pt x="8147" y="40724"/>
                  </a:cubicBezTo>
                  <a:lnTo>
                    <a:pt x="82283" y="40724"/>
                  </a:lnTo>
                  <a:cubicBezTo>
                    <a:pt x="87171" y="40724"/>
                    <a:pt x="90430" y="36652"/>
                    <a:pt x="90430" y="32580"/>
                  </a:cubicBezTo>
                  <a:lnTo>
                    <a:pt x="90430" y="8145"/>
                  </a:lnTo>
                  <a:cubicBezTo>
                    <a:pt x="90430" y="3258"/>
                    <a:pt x="87171" y="0"/>
                    <a:pt x="82283" y="0"/>
                  </a:cubicBezTo>
                  <a:lnTo>
                    <a:pt x="82283" y="0"/>
                  </a:lnTo>
                  <a:close/>
                  <a:moveTo>
                    <a:pt x="8962" y="32580"/>
                  </a:moveTo>
                  <a:lnTo>
                    <a:pt x="8962" y="8145"/>
                  </a:lnTo>
                  <a:lnTo>
                    <a:pt x="83097" y="8145"/>
                  </a:lnTo>
                  <a:lnTo>
                    <a:pt x="83097" y="32580"/>
                  </a:lnTo>
                  <a:lnTo>
                    <a:pt x="8962" y="32580"/>
                  </a:lnTo>
                  <a:close/>
                </a:path>
              </a:pathLst>
            </a:custGeom>
            <a:grpFill/>
            <a:ln w="8132" cap="flat">
              <a:noFill/>
              <a:prstDash val="solid"/>
              <a:miter/>
            </a:ln>
          </p:spPr>
          <p:txBody>
            <a:bodyPr rtlCol="0" anchor="ctr"/>
            <a:lstStyle/>
            <a:p>
              <a:endParaRPr lang="en-US"/>
            </a:p>
          </p:txBody>
        </p:sp>
        <p:sp>
          <p:nvSpPr>
            <p:cNvPr id="10" name="Freeform 268">
              <a:extLst>
                <a:ext uri="{FF2B5EF4-FFF2-40B4-BE49-F238E27FC236}">
                  <a16:creationId xmlns:a16="http://schemas.microsoft.com/office/drawing/2014/main" id="{26757682-C411-26BB-AC74-35DB7151E04C}"/>
                </a:ext>
              </a:extLst>
            </p:cNvPr>
            <p:cNvSpPr/>
            <p:nvPr/>
          </p:nvSpPr>
          <p:spPr>
            <a:xfrm>
              <a:off x="6430612"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1" name="Freeform 269">
              <a:extLst>
                <a:ext uri="{FF2B5EF4-FFF2-40B4-BE49-F238E27FC236}">
                  <a16:creationId xmlns:a16="http://schemas.microsoft.com/office/drawing/2014/main" id="{AF598D3D-2A63-445D-82DE-4E85B2E7C807}"/>
                </a:ext>
              </a:extLst>
            </p:cNvPr>
            <p:cNvSpPr/>
            <p:nvPr/>
          </p:nvSpPr>
          <p:spPr>
            <a:xfrm>
              <a:off x="6463200"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2" name="Freeform 270">
              <a:extLst>
                <a:ext uri="{FF2B5EF4-FFF2-40B4-BE49-F238E27FC236}">
                  <a16:creationId xmlns:a16="http://schemas.microsoft.com/office/drawing/2014/main" id="{926DAD9B-E689-CEB5-3D2C-DAB9B2C0B5D2}"/>
                </a:ext>
              </a:extLst>
            </p:cNvPr>
            <p:cNvSpPr/>
            <p:nvPr/>
          </p:nvSpPr>
          <p:spPr>
            <a:xfrm>
              <a:off x="6495787" y="3281577"/>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4072"/>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3" name="Freeform 271">
              <a:extLst>
                <a:ext uri="{FF2B5EF4-FFF2-40B4-BE49-F238E27FC236}">
                  <a16:creationId xmlns:a16="http://schemas.microsoft.com/office/drawing/2014/main" id="{E50C4800-45B5-FF2E-31BC-89080ADE79D3}"/>
                </a:ext>
              </a:extLst>
            </p:cNvPr>
            <p:cNvSpPr/>
            <p:nvPr/>
          </p:nvSpPr>
          <p:spPr>
            <a:xfrm>
              <a:off x="6430612"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0367"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4" name="Freeform 272">
              <a:extLst>
                <a:ext uri="{FF2B5EF4-FFF2-40B4-BE49-F238E27FC236}">
                  <a16:creationId xmlns:a16="http://schemas.microsoft.com/office/drawing/2014/main" id="{64F6D98B-67B9-D410-EEA2-0F4371A24D78}"/>
                </a:ext>
              </a:extLst>
            </p:cNvPr>
            <p:cNvSpPr/>
            <p:nvPr/>
          </p:nvSpPr>
          <p:spPr>
            <a:xfrm>
              <a:off x="6495787" y="3314971"/>
              <a:ext cx="24440" cy="24434"/>
            </a:xfrm>
            <a:custGeom>
              <a:avLst/>
              <a:gdLst>
                <a:gd name="connsiteX0" fmla="*/ 16294 w 24440"/>
                <a:gd name="connsiteY0" fmla="*/ 0 h 24434"/>
                <a:gd name="connsiteX1" fmla="*/ 8147 w 24440"/>
                <a:gd name="connsiteY1" fmla="*/ 0 h 24434"/>
                <a:gd name="connsiteX2" fmla="*/ 0 w 24440"/>
                <a:gd name="connsiteY2" fmla="*/ 8145 h 24434"/>
                <a:gd name="connsiteX3" fmla="*/ 0 w 24440"/>
                <a:gd name="connsiteY3" fmla="*/ 16290 h 24434"/>
                <a:gd name="connsiteX4" fmla="*/ 8147 w 24440"/>
                <a:gd name="connsiteY4" fmla="*/ 24435 h 24434"/>
                <a:gd name="connsiteX5" fmla="*/ 16294 w 24440"/>
                <a:gd name="connsiteY5" fmla="*/ 24435 h 24434"/>
                <a:gd name="connsiteX6" fmla="*/ 24440 w 24440"/>
                <a:gd name="connsiteY6" fmla="*/ 16290 h 24434"/>
                <a:gd name="connsiteX7" fmla="*/ 24440 w 24440"/>
                <a:gd name="connsiteY7" fmla="*/ 8145 h 24434"/>
                <a:gd name="connsiteX8" fmla="*/ 16294 w 24440"/>
                <a:gd name="connsiteY8" fmla="*/ 0 h 24434"/>
                <a:gd name="connsiteX9" fmla="*/ 16294 w 24440"/>
                <a:gd name="connsiteY9" fmla="*/ 0 h 24434"/>
                <a:gd name="connsiteX10" fmla="*/ 8147 w 24440"/>
                <a:gd name="connsiteY10" fmla="*/ 16290 h 24434"/>
                <a:gd name="connsiteX11" fmla="*/ 8147 w 24440"/>
                <a:gd name="connsiteY11" fmla="*/ 8145 h 24434"/>
                <a:gd name="connsiteX12" fmla="*/ 16294 w 24440"/>
                <a:gd name="connsiteY12" fmla="*/ 8145 h 24434"/>
                <a:gd name="connsiteX13" fmla="*/ 16294 w 24440"/>
                <a:gd name="connsiteY13" fmla="*/ 16290 h 24434"/>
                <a:gd name="connsiteX14" fmla="*/ 8147 w 24440"/>
                <a:gd name="connsiteY14" fmla="*/ 16290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40" h="24434">
                  <a:moveTo>
                    <a:pt x="16294" y="0"/>
                  </a:moveTo>
                  <a:lnTo>
                    <a:pt x="8147" y="0"/>
                  </a:lnTo>
                  <a:cubicBezTo>
                    <a:pt x="3258" y="0"/>
                    <a:pt x="0" y="4072"/>
                    <a:pt x="0" y="8145"/>
                  </a:cubicBezTo>
                  <a:lnTo>
                    <a:pt x="0" y="16290"/>
                  </a:lnTo>
                  <a:cubicBezTo>
                    <a:pt x="0" y="21177"/>
                    <a:pt x="4073" y="24435"/>
                    <a:pt x="8147" y="24435"/>
                  </a:cubicBezTo>
                  <a:lnTo>
                    <a:pt x="16294" y="24435"/>
                  </a:lnTo>
                  <a:cubicBezTo>
                    <a:pt x="21181" y="24435"/>
                    <a:pt x="24440" y="20362"/>
                    <a:pt x="24440" y="16290"/>
                  </a:cubicBezTo>
                  <a:lnTo>
                    <a:pt x="24440" y="8145"/>
                  </a:lnTo>
                  <a:cubicBezTo>
                    <a:pt x="24440" y="3258"/>
                    <a:pt x="21181" y="0"/>
                    <a:pt x="16294" y="0"/>
                  </a:cubicBezTo>
                  <a:lnTo>
                    <a:pt x="16294" y="0"/>
                  </a:lnTo>
                  <a:close/>
                  <a:moveTo>
                    <a:pt x="8147" y="16290"/>
                  </a:moveTo>
                  <a:lnTo>
                    <a:pt x="8147" y="8145"/>
                  </a:lnTo>
                  <a:lnTo>
                    <a:pt x="16294" y="8145"/>
                  </a:lnTo>
                  <a:lnTo>
                    <a:pt x="16294" y="16290"/>
                  </a:lnTo>
                  <a:lnTo>
                    <a:pt x="8147" y="16290"/>
                  </a:lnTo>
                  <a:close/>
                </a:path>
              </a:pathLst>
            </a:custGeom>
            <a:grpFill/>
            <a:ln w="8132" cap="flat">
              <a:noFill/>
              <a:prstDash val="solid"/>
              <a:miter/>
            </a:ln>
          </p:spPr>
          <p:txBody>
            <a:bodyPr rtlCol="0" anchor="ctr"/>
            <a:lstStyle/>
            <a:p>
              <a:endParaRPr lang="en-US"/>
            </a:p>
          </p:txBody>
        </p:sp>
        <p:sp>
          <p:nvSpPr>
            <p:cNvPr id="15" name="Freeform 273">
              <a:extLst>
                <a:ext uri="{FF2B5EF4-FFF2-40B4-BE49-F238E27FC236}">
                  <a16:creationId xmlns:a16="http://schemas.microsoft.com/office/drawing/2014/main" id="{EDC55200-AAA5-4B97-6643-7FF137FA3860}"/>
                </a:ext>
              </a:extLst>
            </p:cNvPr>
            <p:cNvSpPr/>
            <p:nvPr/>
          </p:nvSpPr>
          <p:spPr>
            <a:xfrm>
              <a:off x="6299449" y="3227821"/>
              <a:ext cx="105908" cy="110770"/>
            </a:xfrm>
            <a:custGeom>
              <a:avLst/>
              <a:gdLst>
                <a:gd name="connsiteX0" fmla="*/ 81468 w 105908"/>
                <a:gd name="connsiteY0" fmla="*/ 8959 h 110770"/>
                <a:gd name="connsiteX1" fmla="*/ 92873 w 105908"/>
                <a:gd name="connsiteY1" fmla="*/ 8959 h 110770"/>
                <a:gd name="connsiteX2" fmla="*/ 52954 w 105908"/>
                <a:gd name="connsiteY2" fmla="*/ 52128 h 110770"/>
                <a:gd name="connsiteX3" fmla="*/ 36661 w 105908"/>
                <a:gd name="connsiteY3" fmla="*/ 35838 h 110770"/>
                <a:gd name="connsiteX4" fmla="*/ 8147 w 105908"/>
                <a:gd name="connsiteY4" fmla="*/ 64345 h 110770"/>
                <a:gd name="connsiteX5" fmla="*/ 44807 w 105908"/>
                <a:gd name="connsiteY5" fmla="*/ 29322 h 110770"/>
                <a:gd name="connsiteX6" fmla="*/ 59472 w 105908"/>
                <a:gd name="connsiteY6" fmla="*/ 32580 h 110770"/>
                <a:gd name="connsiteX7" fmla="*/ 62730 w 105908"/>
                <a:gd name="connsiteY7" fmla="*/ 25249 h 110770"/>
                <a:gd name="connsiteX8" fmla="*/ 44807 w 105908"/>
                <a:gd name="connsiteY8" fmla="*/ 21177 h 110770"/>
                <a:gd name="connsiteX9" fmla="*/ 0 w 105908"/>
                <a:gd name="connsiteY9" fmla="*/ 65974 h 110770"/>
                <a:gd name="connsiteX10" fmla="*/ 44807 w 105908"/>
                <a:gd name="connsiteY10" fmla="*/ 110771 h 110770"/>
                <a:gd name="connsiteX11" fmla="*/ 89615 w 105908"/>
                <a:gd name="connsiteY11" fmla="*/ 65974 h 110770"/>
                <a:gd name="connsiteX12" fmla="*/ 83912 w 105908"/>
                <a:gd name="connsiteY12" fmla="*/ 43983 h 110770"/>
                <a:gd name="connsiteX13" fmla="*/ 76580 w 105908"/>
                <a:gd name="connsiteY13" fmla="*/ 48055 h 110770"/>
                <a:gd name="connsiteX14" fmla="*/ 81468 w 105908"/>
                <a:gd name="connsiteY14" fmla="*/ 65974 h 110770"/>
                <a:gd name="connsiteX15" fmla="*/ 73321 w 105908"/>
                <a:gd name="connsiteY15" fmla="*/ 88780 h 110770"/>
                <a:gd name="connsiteX16" fmla="*/ 73321 w 105908"/>
                <a:gd name="connsiteY16" fmla="*/ 41539 h 110770"/>
                <a:gd name="connsiteX17" fmla="*/ 97761 w 105908"/>
                <a:gd name="connsiteY17" fmla="*/ 14661 h 110770"/>
                <a:gd name="connsiteX18" fmla="*/ 97761 w 105908"/>
                <a:gd name="connsiteY18" fmla="*/ 24435 h 110770"/>
                <a:gd name="connsiteX19" fmla="*/ 105908 w 105908"/>
                <a:gd name="connsiteY19" fmla="*/ 24435 h 110770"/>
                <a:gd name="connsiteX20" fmla="*/ 105908 w 105908"/>
                <a:gd name="connsiteY20" fmla="*/ 0 h 110770"/>
                <a:gd name="connsiteX21" fmla="*/ 81468 w 105908"/>
                <a:gd name="connsiteY21" fmla="*/ 0 h 110770"/>
                <a:gd name="connsiteX22" fmla="*/ 81468 w 105908"/>
                <a:gd name="connsiteY22" fmla="*/ 8959 h 110770"/>
                <a:gd name="connsiteX23" fmla="*/ 16294 w 105908"/>
                <a:gd name="connsiteY23" fmla="*/ 89594 h 110770"/>
                <a:gd name="connsiteX24" fmla="*/ 8962 w 105908"/>
                <a:gd name="connsiteY24" fmla="*/ 74933 h 110770"/>
                <a:gd name="connsiteX25" fmla="*/ 16294 w 105908"/>
                <a:gd name="connsiteY25" fmla="*/ 67603 h 110770"/>
                <a:gd name="connsiteX26" fmla="*/ 16294 w 105908"/>
                <a:gd name="connsiteY26" fmla="*/ 89594 h 110770"/>
                <a:gd name="connsiteX27" fmla="*/ 32587 w 105908"/>
                <a:gd name="connsiteY27" fmla="*/ 100997 h 110770"/>
                <a:gd name="connsiteX28" fmla="*/ 24440 w 105908"/>
                <a:gd name="connsiteY28" fmla="*/ 96924 h 110770"/>
                <a:gd name="connsiteX29" fmla="*/ 24440 w 105908"/>
                <a:gd name="connsiteY29" fmla="*/ 59458 h 110770"/>
                <a:gd name="connsiteX30" fmla="*/ 32587 w 105908"/>
                <a:gd name="connsiteY30" fmla="*/ 51313 h 110770"/>
                <a:gd name="connsiteX31" fmla="*/ 32587 w 105908"/>
                <a:gd name="connsiteY31" fmla="*/ 100997 h 110770"/>
                <a:gd name="connsiteX32" fmla="*/ 48881 w 105908"/>
                <a:gd name="connsiteY32" fmla="*/ 102626 h 110770"/>
                <a:gd name="connsiteX33" fmla="*/ 44807 w 105908"/>
                <a:gd name="connsiteY33" fmla="*/ 102626 h 110770"/>
                <a:gd name="connsiteX34" fmla="*/ 40734 w 105908"/>
                <a:gd name="connsiteY34" fmla="*/ 102626 h 110770"/>
                <a:gd name="connsiteX35" fmla="*/ 40734 w 105908"/>
                <a:gd name="connsiteY35" fmla="*/ 51313 h 110770"/>
                <a:gd name="connsiteX36" fmla="*/ 48881 w 105908"/>
                <a:gd name="connsiteY36" fmla="*/ 59458 h 110770"/>
                <a:gd name="connsiteX37" fmla="*/ 48881 w 105908"/>
                <a:gd name="connsiteY37" fmla="*/ 102626 h 110770"/>
                <a:gd name="connsiteX38" fmla="*/ 65174 w 105908"/>
                <a:gd name="connsiteY38" fmla="*/ 96924 h 110770"/>
                <a:gd name="connsiteX39" fmla="*/ 57027 w 105908"/>
                <a:gd name="connsiteY39" fmla="*/ 100997 h 110770"/>
                <a:gd name="connsiteX40" fmla="*/ 57027 w 105908"/>
                <a:gd name="connsiteY40" fmla="*/ 59458 h 110770"/>
                <a:gd name="connsiteX41" fmla="*/ 65174 w 105908"/>
                <a:gd name="connsiteY41" fmla="*/ 50498 h 110770"/>
                <a:gd name="connsiteX42" fmla="*/ 65174 w 105908"/>
                <a:gd name="connsiteY42" fmla="*/ 96924 h 110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5908" h="110770">
                  <a:moveTo>
                    <a:pt x="81468" y="8959"/>
                  </a:moveTo>
                  <a:lnTo>
                    <a:pt x="92873" y="8959"/>
                  </a:lnTo>
                  <a:lnTo>
                    <a:pt x="52954" y="52128"/>
                  </a:lnTo>
                  <a:lnTo>
                    <a:pt x="36661" y="35838"/>
                  </a:lnTo>
                  <a:lnTo>
                    <a:pt x="8147" y="64345"/>
                  </a:lnTo>
                  <a:cubicBezTo>
                    <a:pt x="8962" y="44797"/>
                    <a:pt x="25255" y="29322"/>
                    <a:pt x="44807" y="29322"/>
                  </a:cubicBezTo>
                  <a:cubicBezTo>
                    <a:pt x="49696" y="29322"/>
                    <a:pt x="55399" y="30136"/>
                    <a:pt x="59472" y="32580"/>
                  </a:cubicBezTo>
                  <a:lnTo>
                    <a:pt x="62730" y="25249"/>
                  </a:lnTo>
                  <a:cubicBezTo>
                    <a:pt x="57027" y="22806"/>
                    <a:pt x="50510" y="21177"/>
                    <a:pt x="44807" y="21177"/>
                  </a:cubicBezTo>
                  <a:cubicBezTo>
                    <a:pt x="19552" y="21177"/>
                    <a:pt x="0" y="41539"/>
                    <a:pt x="0" y="65974"/>
                  </a:cubicBezTo>
                  <a:cubicBezTo>
                    <a:pt x="0" y="91223"/>
                    <a:pt x="20367" y="110771"/>
                    <a:pt x="44807" y="110771"/>
                  </a:cubicBezTo>
                  <a:cubicBezTo>
                    <a:pt x="69248" y="110771"/>
                    <a:pt x="89615" y="90408"/>
                    <a:pt x="89615" y="65974"/>
                  </a:cubicBezTo>
                  <a:cubicBezTo>
                    <a:pt x="89615" y="57829"/>
                    <a:pt x="87171" y="50498"/>
                    <a:pt x="83912" y="43983"/>
                  </a:cubicBezTo>
                  <a:lnTo>
                    <a:pt x="76580" y="48055"/>
                  </a:lnTo>
                  <a:cubicBezTo>
                    <a:pt x="79839" y="53756"/>
                    <a:pt x="81468" y="60272"/>
                    <a:pt x="81468" y="65974"/>
                  </a:cubicBezTo>
                  <a:cubicBezTo>
                    <a:pt x="81468" y="74933"/>
                    <a:pt x="78209" y="83078"/>
                    <a:pt x="73321" y="88780"/>
                  </a:cubicBezTo>
                  <a:lnTo>
                    <a:pt x="73321" y="41539"/>
                  </a:lnTo>
                  <a:lnTo>
                    <a:pt x="97761" y="14661"/>
                  </a:lnTo>
                  <a:lnTo>
                    <a:pt x="97761" y="24435"/>
                  </a:lnTo>
                  <a:lnTo>
                    <a:pt x="105908" y="24435"/>
                  </a:lnTo>
                  <a:lnTo>
                    <a:pt x="105908" y="0"/>
                  </a:lnTo>
                  <a:lnTo>
                    <a:pt x="81468" y="0"/>
                  </a:lnTo>
                  <a:lnTo>
                    <a:pt x="81468" y="8959"/>
                  </a:lnTo>
                  <a:close/>
                  <a:moveTo>
                    <a:pt x="16294" y="89594"/>
                  </a:moveTo>
                  <a:cubicBezTo>
                    <a:pt x="13035" y="85521"/>
                    <a:pt x="10591" y="80635"/>
                    <a:pt x="8962" y="74933"/>
                  </a:cubicBezTo>
                  <a:lnTo>
                    <a:pt x="16294" y="67603"/>
                  </a:lnTo>
                  <a:lnTo>
                    <a:pt x="16294" y="89594"/>
                  </a:lnTo>
                  <a:close/>
                  <a:moveTo>
                    <a:pt x="32587" y="100997"/>
                  </a:moveTo>
                  <a:cubicBezTo>
                    <a:pt x="29329" y="100182"/>
                    <a:pt x="26885" y="98553"/>
                    <a:pt x="24440" y="96924"/>
                  </a:cubicBezTo>
                  <a:lnTo>
                    <a:pt x="24440" y="59458"/>
                  </a:lnTo>
                  <a:lnTo>
                    <a:pt x="32587" y="51313"/>
                  </a:lnTo>
                  <a:lnTo>
                    <a:pt x="32587" y="100997"/>
                  </a:lnTo>
                  <a:close/>
                  <a:moveTo>
                    <a:pt x="48881" y="102626"/>
                  </a:moveTo>
                  <a:cubicBezTo>
                    <a:pt x="47252" y="102626"/>
                    <a:pt x="46437" y="102626"/>
                    <a:pt x="44807" y="102626"/>
                  </a:cubicBezTo>
                  <a:cubicBezTo>
                    <a:pt x="43178" y="102626"/>
                    <a:pt x="42363" y="102626"/>
                    <a:pt x="40734" y="102626"/>
                  </a:cubicBezTo>
                  <a:lnTo>
                    <a:pt x="40734" y="51313"/>
                  </a:lnTo>
                  <a:lnTo>
                    <a:pt x="48881" y="59458"/>
                  </a:lnTo>
                  <a:lnTo>
                    <a:pt x="48881" y="102626"/>
                  </a:lnTo>
                  <a:close/>
                  <a:moveTo>
                    <a:pt x="65174" y="96924"/>
                  </a:moveTo>
                  <a:cubicBezTo>
                    <a:pt x="62730" y="98553"/>
                    <a:pt x="60286" y="100182"/>
                    <a:pt x="57027" y="100997"/>
                  </a:cubicBezTo>
                  <a:lnTo>
                    <a:pt x="57027" y="59458"/>
                  </a:lnTo>
                  <a:lnTo>
                    <a:pt x="65174" y="50498"/>
                  </a:lnTo>
                  <a:lnTo>
                    <a:pt x="65174" y="96924"/>
                  </a:lnTo>
                  <a:close/>
                </a:path>
              </a:pathLst>
            </a:custGeom>
            <a:grpFill/>
            <a:ln w="8132"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6CC36A53-14A2-A897-B178-7203211EA836}"/>
              </a:ext>
            </a:extLst>
          </p:cNvPr>
          <p:cNvSpPr txBox="1"/>
          <p:nvPr/>
        </p:nvSpPr>
        <p:spPr>
          <a:xfrm>
            <a:off x="9644817" y="6479042"/>
            <a:ext cx="3798965" cy="307777"/>
          </a:xfrm>
          <a:prstGeom prst="rect">
            <a:avLst/>
          </a:prstGeom>
          <a:noFill/>
        </p:spPr>
        <p:txBody>
          <a:bodyPr wrap="square" rtlCol="0">
            <a:spAutoFit/>
          </a:bodyPr>
          <a:lstStyle/>
          <a:p>
            <a:r>
              <a:rPr lang="en-IE" sz="1400" i="0" dirty="0">
                <a:solidFill>
                  <a:srgbClr val="A23B23"/>
                </a:solidFill>
                <a:effectLst/>
              </a:rPr>
              <a:t>Credit: Forbes Finance Council</a:t>
            </a:r>
            <a:endParaRPr lang="en-IE" sz="1400" dirty="0">
              <a:solidFill>
                <a:srgbClr val="A23B23"/>
              </a:solidFill>
            </a:endParaRPr>
          </a:p>
        </p:txBody>
      </p:sp>
    </p:spTree>
    <p:extLst>
      <p:ext uri="{BB962C8B-B14F-4D97-AF65-F5344CB8AC3E}">
        <p14:creationId xmlns:p14="http://schemas.microsoft.com/office/powerpoint/2010/main" val="2717640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woman reviewing notes on a wall">
            <a:extLst>
              <a:ext uri="{FF2B5EF4-FFF2-40B4-BE49-F238E27FC236}">
                <a16:creationId xmlns:a16="http://schemas.microsoft.com/office/drawing/2014/main" id="{8ABBDDD8-8C3D-858E-ABD4-495826C83439}"/>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9ABF261D-B27D-55EF-23D8-895D63650C4F}"/>
              </a:ext>
            </a:extLst>
          </p:cNvPr>
          <p:cNvSpPr>
            <a:spLocks noGrp="1"/>
          </p:cNvSpPr>
          <p:nvPr>
            <p:ph type="body" sz="quarter" idx="16"/>
          </p:nvPr>
        </p:nvSpPr>
        <p:spPr/>
        <p:txBody>
          <a:bodyPr/>
          <a:lstStyle/>
          <a:p>
            <a:pPr algn="l"/>
            <a:r>
              <a:rPr lang="it-IT" dirty="0"/>
              <a:t>La principale preoccupazione dei finanziatori è che il progetto o l'impresa proposta sia ben pianificata. Per preparare una domanda di finanziamento efficace è importante porsi le seguenti domande:</a:t>
            </a:r>
          </a:p>
          <a:p>
            <a:pPr marL="342900" indent="-342900" algn="l">
              <a:buFont typeface="Arial" panose="020B0604020202020204" pitchFamily="34" charset="0"/>
              <a:buChar char="•"/>
            </a:pPr>
            <a:r>
              <a:rPr lang="it-IT" dirty="0"/>
              <a:t>Cosa sto cercando di ottenere?</a:t>
            </a:r>
          </a:p>
          <a:p>
            <a:pPr marL="342900" indent="-342900" algn="l">
              <a:buFont typeface="Arial" panose="020B0604020202020204" pitchFamily="34" charset="0"/>
              <a:buChar char="•"/>
            </a:pPr>
            <a:r>
              <a:rPr lang="it-IT" dirty="0"/>
              <a:t>Quale sarà il mio nuovo servizio o prodotto?</a:t>
            </a:r>
          </a:p>
          <a:p>
            <a:pPr marL="342900" indent="-342900" algn="l">
              <a:buFont typeface="Arial" panose="020B0604020202020204" pitchFamily="34" charset="0"/>
              <a:buChar char="•"/>
            </a:pPr>
            <a:r>
              <a:rPr lang="it-IT" dirty="0"/>
              <a:t>Ho bisogno di acquistare nuove attrezzature?</a:t>
            </a:r>
          </a:p>
          <a:p>
            <a:pPr marL="342900" indent="-342900" algn="l">
              <a:buFont typeface="Arial" panose="020B0604020202020204" pitchFamily="34" charset="0"/>
              <a:buChar char="•"/>
            </a:pPr>
            <a:r>
              <a:rPr lang="it-IT" dirty="0"/>
              <a:t>Sto sviluppando ulteriormente ciò che già esiste e in che modo?</a:t>
            </a:r>
          </a:p>
          <a:p>
            <a:pPr marL="342900" indent="-342900" algn="l">
              <a:buFont typeface="Arial" panose="020B0604020202020204" pitchFamily="34" charset="0"/>
              <a:buChar char="•"/>
            </a:pPr>
            <a:r>
              <a:rPr lang="it-IT" dirty="0"/>
              <a:t>Questa proposta avrà un impatto più ampio?</a:t>
            </a:r>
          </a:p>
          <a:p>
            <a:pPr algn="l"/>
            <a:endParaRPr lang="en-IE" dirty="0"/>
          </a:p>
        </p:txBody>
      </p:sp>
      <p:sp>
        <p:nvSpPr>
          <p:cNvPr id="4" name="Text Placeholder 3">
            <a:extLst>
              <a:ext uri="{FF2B5EF4-FFF2-40B4-BE49-F238E27FC236}">
                <a16:creationId xmlns:a16="http://schemas.microsoft.com/office/drawing/2014/main" id="{7E536650-DF1A-E046-2400-1A18FCEF37F6}"/>
              </a:ext>
            </a:extLst>
          </p:cNvPr>
          <p:cNvSpPr>
            <a:spLocks noGrp="1"/>
          </p:cNvSpPr>
          <p:nvPr>
            <p:ph type="body" sz="quarter" idx="18"/>
          </p:nvPr>
        </p:nvSpPr>
        <p:spPr/>
        <p:txBody>
          <a:bodyPr>
            <a:normAutofit fontScale="92500" lnSpcReduction="20000"/>
          </a:bodyPr>
          <a:lstStyle/>
          <a:p>
            <a:r>
              <a:rPr lang="en-IE" dirty="0"/>
              <a:t>CONSIGLIO 1:</a:t>
            </a:r>
            <a:r>
              <a:rPr lang="it-IT" dirty="0"/>
              <a:t> Dimenticate il denaro (almeno inizialmente) e definite il vostro progetto</a:t>
            </a:r>
            <a:endParaRPr lang="en-IE" dirty="0"/>
          </a:p>
        </p:txBody>
      </p:sp>
    </p:spTree>
    <p:extLst>
      <p:ext uri="{BB962C8B-B14F-4D97-AF65-F5344CB8AC3E}">
        <p14:creationId xmlns:p14="http://schemas.microsoft.com/office/powerpoint/2010/main" val="35236317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art on a dartboard">
            <a:extLst>
              <a:ext uri="{FF2B5EF4-FFF2-40B4-BE49-F238E27FC236}">
                <a16:creationId xmlns:a16="http://schemas.microsoft.com/office/drawing/2014/main" id="{6158AB65-E108-E5A2-B667-C24BBA76073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rot="16200000">
            <a:off x="6333229" y="999222"/>
            <a:ext cx="6858000" cy="4859549"/>
          </a:xfrm>
        </p:spPr>
      </p:pic>
      <p:sp>
        <p:nvSpPr>
          <p:cNvPr id="3" name="Text Placeholder 2">
            <a:extLst>
              <a:ext uri="{FF2B5EF4-FFF2-40B4-BE49-F238E27FC236}">
                <a16:creationId xmlns:a16="http://schemas.microsoft.com/office/drawing/2014/main" id="{5D354818-D879-599C-8E5B-9F4DD40D104D}"/>
              </a:ext>
            </a:extLst>
          </p:cNvPr>
          <p:cNvSpPr>
            <a:spLocks noGrp="1"/>
          </p:cNvSpPr>
          <p:nvPr>
            <p:ph type="body" sz="quarter" idx="16"/>
          </p:nvPr>
        </p:nvSpPr>
        <p:spPr>
          <a:xfrm>
            <a:off x="0" y="1704437"/>
            <a:ext cx="7914289" cy="4038015"/>
          </a:xfrm>
        </p:spPr>
        <p:txBody>
          <a:bodyPr/>
          <a:lstStyle/>
          <a:p>
            <a:pPr algn="l"/>
            <a:r>
              <a:rPr lang="it-IT" dirty="0"/>
              <a:t>È essenziale che si parli di come il progetto soddisferà gli obiettivi del finanziatore (ad esempio, una banca vuole vedere la crescita, un fondo di rigenerazione rurale vuole vedere l'impatto sulla comunità). (Ad esempio, una banca vuole vedere la crescita, un fondo di rigenerazione rurale vuole vedere l'impatto sulla comunità). Collegate il vostro progetto ai criteri chiave del finanziatore e mostrate in che modo il vostro progetto favorisce i loro scopi e obiettivi.</a:t>
            </a:r>
          </a:p>
          <a:p>
            <a:pPr algn="l"/>
            <a:r>
              <a:rPr lang="it-IT" dirty="0"/>
              <a:t>Come minimo dovreste</a:t>
            </a:r>
          </a:p>
          <a:p>
            <a:pPr marL="342900" indent="-342900" algn="l">
              <a:buFont typeface="Arial" panose="020B0604020202020204" pitchFamily="34" charset="0"/>
              <a:buChar char="•"/>
            </a:pPr>
            <a:r>
              <a:rPr lang="it-IT" dirty="0"/>
              <a:t>Leggere le linee guida pubblicate dal finanziatore,</a:t>
            </a:r>
          </a:p>
          <a:p>
            <a:pPr marL="342900" indent="-342900" algn="l">
              <a:buFont typeface="Arial" panose="020B0604020202020204" pitchFamily="34" charset="0"/>
              <a:buChar char="•"/>
            </a:pPr>
            <a:r>
              <a:rPr lang="it-IT" dirty="0"/>
              <a:t>considerare le motivazioni, la modalità di presentazione della domanda e il livello di finanziamento, </a:t>
            </a:r>
          </a:p>
          <a:p>
            <a:pPr marL="342900" indent="-342900" algn="l">
              <a:buFont typeface="Arial" panose="020B0604020202020204" pitchFamily="34" charset="0"/>
              <a:buChar char="•"/>
            </a:pPr>
            <a:r>
              <a:rPr lang="it-IT" dirty="0"/>
              <a:t>essere consapevoli delle scadenze per la presentazione delle domande, della vostra ammissibilità e del processo decisionale.</a:t>
            </a:r>
          </a:p>
          <a:p>
            <a:pPr algn="l"/>
            <a:endParaRPr lang="en-IE" dirty="0"/>
          </a:p>
        </p:txBody>
      </p:sp>
      <p:sp>
        <p:nvSpPr>
          <p:cNvPr id="4" name="Text Placeholder 3">
            <a:extLst>
              <a:ext uri="{FF2B5EF4-FFF2-40B4-BE49-F238E27FC236}">
                <a16:creationId xmlns:a16="http://schemas.microsoft.com/office/drawing/2014/main" id="{72448530-B5D2-53DE-9CDE-28DE1BD33FC9}"/>
              </a:ext>
            </a:extLst>
          </p:cNvPr>
          <p:cNvSpPr>
            <a:spLocks noGrp="1"/>
          </p:cNvSpPr>
          <p:nvPr>
            <p:ph type="body" sz="quarter" idx="18"/>
          </p:nvPr>
        </p:nvSpPr>
        <p:spPr/>
        <p:txBody>
          <a:bodyPr>
            <a:normAutofit fontScale="92500" lnSpcReduction="20000"/>
          </a:bodyPr>
          <a:lstStyle/>
          <a:p>
            <a:r>
              <a:rPr lang="en-IE" dirty="0"/>
              <a:t>CONSIGLIO 2:</a:t>
            </a:r>
            <a:r>
              <a:rPr lang="it-IT" dirty="0"/>
              <a:t> </a:t>
            </a:r>
            <a:r>
              <a:rPr lang="it-IT" b="0" dirty="0"/>
              <a:t>Mostrate come il vostro progetto sia in linea con gli obiettivi dei finanziatori.</a:t>
            </a:r>
            <a:endParaRPr lang="en-IE" b="0" dirty="0"/>
          </a:p>
        </p:txBody>
      </p:sp>
    </p:spTree>
    <p:extLst>
      <p:ext uri="{BB962C8B-B14F-4D97-AF65-F5344CB8AC3E}">
        <p14:creationId xmlns:p14="http://schemas.microsoft.com/office/powerpoint/2010/main" val="27705500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ong ladder glowing among shorter dull ladders">
            <a:extLst>
              <a:ext uri="{FF2B5EF4-FFF2-40B4-BE49-F238E27FC236}">
                <a16:creationId xmlns:a16="http://schemas.microsoft.com/office/drawing/2014/main" id="{50251F93-2723-B451-1010-BE789A28373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t="-156"/>
          <a:stretch/>
        </p:blipFill>
        <p:spPr>
          <a:xfrm>
            <a:off x="7340026" y="0"/>
            <a:ext cx="4851974" cy="6858000"/>
          </a:xfrm>
        </p:spPr>
      </p:pic>
      <p:sp>
        <p:nvSpPr>
          <p:cNvPr id="3" name="Text Placeholder 2">
            <a:extLst>
              <a:ext uri="{FF2B5EF4-FFF2-40B4-BE49-F238E27FC236}">
                <a16:creationId xmlns:a16="http://schemas.microsoft.com/office/drawing/2014/main" id="{A70E88C3-7F55-C827-53D6-EFE1FE8B0C78}"/>
              </a:ext>
            </a:extLst>
          </p:cNvPr>
          <p:cNvSpPr>
            <a:spLocks noGrp="1"/>
          </p:cNvSpPr>
          <p:nvPr>
            <p:ph type="body" sz="quarter" idx="16"/>
          </p:nvPr>
        </p:nvSpPr>
        <p:spPr>
          <a:xfrm>
            <a:off x="447065" y="1955198"/>
            <a:ext cx="6892961" cy="4038015"/>
          </a:xfrm>
        </p:spPr>
        <p:txBody>
          <a:bodyPr/>
          <a:lstStyle/>
          <a:p>
            <a:pPr marL="342900" indent="-342900" algn="l">
              <a:buFont typeface="Arial" panose="020B0604020202020204" pitchFamily="34" charset="0"/>
              <a:buChar char="•"/>
            </a:pPr>
            <a:r>
              <a:rPr lang="it-IT" dirty="0"/>
              <a:t>Quali sono le differenze reali e positive che il progetto finanziato apporterà alla vostra azienda agricola o alla vostra comunità?</a:t>
            </a:r>
          </a:p>
          <a:p>
            <a:pPr marL="342900" indent="-342900" algn="l">
              <a:buFont typeface="Arial" panose="020B0604020202020204" pitchFamily="34" charset="0"/>
              <a:buChar char="•"/>
            </a:pPr>
            <a:r>
              <a:rPr lang="it-IT" dirty="0"/>
              <a:t>In che modo il progetto risponde alle esigenze della vostra azienda agricola e come sono state individuate?</a:t>
            </a:r>
          </a:p>
          <a:p>
            <a:pPr marL="342900" indent="-342900" algn="l">
              <a:buFont typeface="Arial" panose="020B0604020202020204" pitchFamily="34" charset="0"/>
              <a:buChar char="•"/>
            </a:pPr>
            <a:r>
              <a:rPr lang="it-IT" dirty="0"/>
              <a:t>Qual è l'impatto economico del progetto sulla vostra azienda o sull'economia locale?</a:t>
            </a:r>
          </a:p>
          <a:p>
            <a:pPr marL="342900" indent="-342900" algn="l">
              <a:buFont typeface="Arial" panose="020B0604020202020204" pitchFamily="34" charset="0"/>
              <a:buChar char="•"/>
            </a:pPr>
            <a:r>
              <a:rPr lang="it-IT" dirty="0"/>
              <a:t>È importante rispondere a queste domande sia in modo qualitativo che quantitativo. Questo è un buon punto di partenza per raccontare la storia e dipingere un quadro chiaro.</a:t>
            </a:r>
          </a:p>
          <a:p>
            <a:pPr algn="l"/>
            <a:endParaRPr lang="en-IE" dirty="0"/>
          </a:p>
        </p:txBody>
      </p:sp>
      <p:sp>
        <p:nvSpPr>
          <p:cNvPr id="4" name="Text Placeholder 3">
            <a:extLst>
              <a:ext uri="{FF2B5EF4-FFF2-40B4-BE49-F238E27FC236}">
                <a16:creationId xmlns:a16="http://schemas.microsoft.com/office/drawing/2014/main" id="{4D5F076C-050D-D0F5-260D-C792BD337154}"/>
              </a:ext>
            </a:extLst>
          </p:cNvPr>
          <p:cNvSpPr>
            <a:spLocks noGrp="1"/>
          </p:cNvSpPr>
          <p:nvPr>
            <p:ph type="body" sz="quarter" idx="18"/>
          </p:nvPr>
        </p:nvSpPr>
        <p:spPr/>
        <p:txBody>
          <a:bodyPr/>
          <a:lstStyle/>
          <a:p>
            <a:r>
              <a:rPr lang="en-IE" dirty="0"/>
              <a:t>CONSIGLIO 3:</a:t>
            </a:r>
            <a:r>
              <a:rPr lang="it-IT" dirty="0"/>
              <a:t> </a:t>
            </a:r>
            <a:r>
              <a:rPr lang="it-IT" b="0" dirty="0"/>
              <a:t>Vendete i vantaggi del progetto proposto</a:t>
            </a:r>
            <a:endParaRPr lang="en-IE" b="0" dirty="0"/>
          </a:p>
        </p:txBody>
      </p:sp>
    </p:spTree>
    <p:extLst>
      <p:ext uri="{BB962C8B-B14F-4D97-AF65-F5344CB8AC3E}">
        <p14:creationId xmlns:p14="http://schemas.microsoft.com/office/powerpoint/2010/main" val="14727988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96A40B-AC77-7977-EC73-7CC7B11091C3}"/>
              </a:ext>
            </a:extLst>
          </p:cNvPr>
          <p:cNvSpPr>
            <a:spLocks noGrp="1"/>
          </p:cNvSpPr>
          <p:nvPr>
            <p:ph type="body" sz="quarter" idx="16"/>
          </p:nvPr>
        </p:nvSpPr>
        <p:spPr/>
        <p:txBody>
          <a:bodyPr/>
          <a:lstStyle/>
          <a:p>
            <a:pPr algn="l"/>
            <a:r>
              <a:rPr lang="it-IT" dirty="0"/>
              <a:t>Uno dei motivi principali per cui le domande vengono finanziate è che i finanziatori sono convinti che il richiedente sia:</a:t>
            </a:r>
          </a:p>
          <a:p>
            <a:pPr algn="l"/>
            <a:r>
              <a:rPr lang="it-IT" dirty="0"/>
              <a:t>1.ben organizzato</a:t>
            </a:r>
          </a:p>
          <a:p>
            <a:pPr algn="l"/>
            <a:r>
              <a:rPr lang="it-IT" dirty="0"/>
              <a:t>2.abbia un buon curriculum</a:t>
            </a:r>
          </a:p>
          <a:p>
            <a:pPr algn="l"/>
            <a:r>
              <a:rPr lang="it-IT" dirty="0"/>
              <a:t>3.sia un "promotore" capace di realizzare il progetto proposto.</a:t>
            </a:r>
          </a:p>
          <a:p>
            <a:pPr algn="l"/>
            <a:r>
              <a:rPr lang="it-IT" dirty="0"/>
              <a:t>A tal fine, è necessario affrontare il processo di creazione della domanda in modo professionale.</a:t>
            </a:r>
          </a:p>
          <a:p>
            <a:pPr algn="l"/>
            <a:endParaRPr lang="en-IE" dirty="0"/>
          </a:p>
        </p:txBody>
      </p:sp>
      <p:sp>
        <p:nvSpPr>
          <p:cNvPr id="4" name="Text Placeholder 3">
            <a:extLst>
              <a:ext uri="{FF2B5EF4-FFF2-40B4-BE49-F238E27FC236}">
                <a16:creationId xmlns:a16="http://schemas.microsoft.com/office/drawing/2014/main" id="{A9352E4E-A02B-F211-31C4-D0D3BA11ECB1}"/>
              </a:ext>
            </a:extLst>
          </p:cNvPr>
          <p:cNvSpPr>
            <a:spLocks noGrp="1"/>
          </p:cNvSpPr>
          <p:nvPr>
            <p:ph type="body" sz="quarter" idx="18"/>
          </p:nvPr>
        </p:nvSpPr>
        <p:spPr/>
        <p:txBody>
          <a:bodyPr>
            <a:normAutofit fontScale="92500"/>
          </a:bodyPr>
          <a:lstStyle/>
          <a:p>
            <a:r>
              <a:rPr lang="en-IE" dirty="0"/>
              <a:t>CONSIGLIO 4:</a:t>
            </a:r>
            <a:r>
              <a:rPr lang="it-IT" dirty="0"/>
              <a:t> </a:t>
            </a:r>
            <a:r>
              <a:rPr lang="it-IT" b="0" dirty="0"/>
              <a:t>Costruite sulla vostra credibilità e siate professionali</a:t>
            </a:r>
            <a:endParaRPr lang="en-IE" b="0" dirty="0"/>
          </a:p>
        </p:txBody>
      </p:sp>
      <p:pic>
        <p:nvPicPr>
          <p:cNvPr id="10" name="Picture Placeholder 9" descr="Woman in an indoor garden">
            <a:extLst>
              <a:ext uri="{FF2B5EF4-FFF2-40B4-BE49-F238E27FC236}">
                <a16:creationId xmlns:a16="http://schemas.microsoft.com/office/drawing/2014/main" id="{A205FE32-ABAE-C3E1-6FF2-C4AA3BF78A5A}"/>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188339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carrying sunflower">
            <a:extLst>
              <a:ext uri="{FF2B5EF4-FFF2-40B4-BE49-F238E27FC236}">
                <a16:creationId xmlns:a16="http://schemas.microsoft.com/office/drawing/2014/main" id="{7ED80035-DDFE-094C-7B37-D7A5CD755EAA}"/>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89299F7-5120-0661-A58D-B4592488CD5B}"/>
              </a:ext>
            </a:extLst>
          </p:cNvPr>
          <p:cNvSpPr>
            <a:spLocks noGrp="1"/>
          </p:cNvSpPr>
          <p:nvPr>
            <p:ph type="body" sz="quarter" idx="16"/>
          </p:nvPr>
        </p:nvSpPr>
        <p:spPr/>
        <p:txBody>
          <a:bodyPr/>
          <a:lstStyle/>
          <a:p>
            <a:r>
              <a:rPr lang="en-IE" i="1" dirty="0"/>
              <a:t>“</a:t>
            </a:r>
            <a:r>
              <a:rPr lang="it-IT" i="1" dirty="0"/>
              <a:t>La gente dimenticherà quello che avete detto. La gente dimenticherà quello che hai fatto. Ma le persone non dimenticheranno mai come le hai fatte sentire". </a:t>
            </a:r>
            <a:r>
              <a:rPr lang="en-IE" i="1" dirty="0"/>
              <a:t>– Maya Angelou</a:t>
            </a:r>
          </a:p>
          <a:p>
            <a:r>
              <a:rPr lang="it-IT" dirty="0"/>
              <a:t>Se siete entusiasti del potenziale del progetto, condividetelo. Se ci credete, condividete questa convinzione. </a:t>
            </a:r>
          </a:p>
          <a:p>
            <a:r>
              <a:rPr lang="it-IT" dirty="0"/>
              <a:t>Ricordate che anche i finanziatori sono persone e potrebbero vivere il problema a cui state cercando di dare una soluzione.</a:t>
            </a:r>
          </a:p>
          <a:p>
            <a:r>
              <a:rPr lang="it-IT" dirty="0"/>
              <a:t>Ricordate sempre l'elemento umano quando preparate una domanda.</a:t>
            </a:r>
          </a:p>
          <a:p>
            <a:endParaRPr lang="en-IE" i="1" dirty="0"/>
          </a:p>
        </p:txBody>
      </p:sp>
      <p:sp>
        <p:nvSpPr>
          <p:cNvPr id="4" name="Text Placeholder 3">
            <a:extLst>
              <a:ext uri="{FF2B5EF4-FFF2-40B4-BE49-F238E27FC236}">
                <a16:creationId xmlns:a16="http://schemas.microsoft.com/office/drawing/2014/main" id="{5F269C7B-F0B2-2AB3-2070-D99E18A2B1D6}"/>
              </a:ext>
            </a:extLst>
          </p:cNvPr>
          <p:cNvSpPr>
            <a:spLocks noGrp="1"/>
          </p:cNvSpPr>
          <p:nvPr>
            <p:ph type="body" sz="quarter" idx="18"/>
          </p:nvPr>
        </p:nvSpPr>
        <p:spPr>
          <a:xfrm>
            <a:off x="447065" y="309491"/>
            <a:ext cx="6781871" cy="1210837"/>
          </a:xfrm>
        </p:spPr>
        <p:txBody>
          <a:bodyPr>
            <a:normAutofit fontScale="92500" lnSpcReduction="20000"/>
          </a:bodyPr>
          <a:lstStyle/>
          <a:p>
            <a:r>
              <a:rPr lang="en-IE" dirty="0"/>
              <a:t>CONSIGLIO 5:</a:t>
            </a:r>
            <a:r>
              <a:rPr lang="en-IE" b="0" dirty="0"/>
              <a:t> </a:t>
            </a:r>
            <a:r>
              <a:rPr lang="it-IT" b="0" dirty="0"/>
              <a:t>Condividete la vostra passione e ricordate che le persone danno alle persone</a:t>
            </a:r>
            <a:r>
              <a:rPr lang="en-IE" b="0" dirty="0"/>
              <a:t>…</a:t>
            </a:r>
            <a:endParaRPr lang="en-IE" dirty="0"/>
          </a:p>
        </p:txBody>
      </p:sp>
    </p:spTree>
    <p:extLst>
      <p:ext uri="{BB962C8B-B14F-4D97-AF65-F5344CB8AC3E}">
        <p14:creationId xmlns:p14="http://schemas.microsoft.com/office/powerpoint/2010/main" val="17837840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ry cracking soil">
            <a:extLst>
              <a:ext uri="{FF2B5EF4-FFF2-40B4-BE49-F238E27FC236}">
                <a16:creationId xmlns:a16="http://schemas.microsoft.com/office/drawing/2014/main" id="{ABA42C6A-A7DA-4C6D-6761-EC65362D53D5}"/>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A579F46F-05D8-743D-5265-7CF502D8173D}"/>
              </a:ext>
            </a:extLst>
          </p:cNvPr>
          <p:cNvSpPr>
            <a:spLocks noGrp="1"/>
          </p:cNvSpPr>
          <p:nvPr>
            <p:ph type="body" sz="quarter" idx="16"/>
          </p:nvPr>
        </p:nvSpPr>
        <p:spPr/>
        <p:txBody>
          <a:bodyPr/>
          <a:lstStyle/>
          <a:p>
            <a:pPr algn="l"/>
            <a:r>
              <a:rPr lang="it-IT" dirty="0"/>
              <a:t>Spesso un buon modo per rafforzare la vostra richiesta di finanziamento </a:t>
            </a:r>
            <a:r>
              <a:rPr lang="it-IT" b="1" dirty="0"/>
              <a:t>è cercare di trovarne le crepe o i difetti.</a:t>
            </a:r>
          </a:p>
          <a:p>
            <a:pPr algn="l"/>
            <a:r>
              <a:rPr lang="it-IT" dirty="0"/>
              <a:t>Chiedete a voi stessi e agli altri: "Perché non dovrebbero finanziarla?".</a:t>
            </a:r>
          </a:p>
          <a:p>
            <a:pPr algn="l"/>
            <a:r>
              <a:rPr lang="it-IT" dirty="0"/>
              <a:t>Dopo aver identificato i punti deboli, potete lavorare per correggerli e creare un caso più concreto.</a:t>
            </a:r>
          </a:p>
          <a:p>
            <a:pPr algn="l"/>
            <a:r>
              <a:rPr lang="it-IT" dirty="0"/>
              <a:t>Questo è un ottimo esercizio da fare con gli altri, che potrebbero vedere cose o lacune di cui non vi eravate resi conto.</a:t>
            </a:r>
          </a:p>
          <a:p>
            <a:pPr algn="l"/>
            <a:endParaRPr lang="en-IE" dirty="0"/>
          </a:p>
        </p:txBody>
      </p:sp>
      <p:sp>
        <p:nvSpPr>
          <p:cNvPr id="4" name="Text Placeholder 3">
            <a:extLst>
              <a:ext uri="{FF2B5EF4-FFF2-40B4-BE49-F238E27FC236}">
                <a16:creationId xmlns:a16="http://schemas.microsoft.com/office/drawing/2014/main" id="{CAF6894E-53AD-DE7F-DE6C-1F52813F7F9E}"/>
              </a:ext>
            </a:extLst>
          </p:cNvPr>
          <p:cNvSpPr>
            <a:spLocks noGrp="1"/>
          </p:cNvSpPr>
          <p:nvPr>
            <p:ph type="body" sz="quarter" idx="18"/>
          </p:nvPr>
        </p:nvSpPr>
        <p:spPr/>
        <p:txBody>
          <a:bodyPr>
            <a:normAutofit fontScale="92500"/>
          </a:bodyPr>
          <a:lstStyle/>
          <a:p>
            <a:r>
              <a:rPr lang="en-IE" dirty="0"/>
              <a:t>CONSIGLIO 6:</a:t>
            </a:r>
            <a:r>
              <a:rPr lang="it-IT" dirty="0"/>
              <a:t> </a:t>
            </a:r>
            <a:r>
              <a:rPr lang="it-IT" b="0" dirty="0"/>
              <a:t>Chiedetevi: "Perché non dovrebbero finanziarlo?".</a:t>
            </a:r>
            <a:endParaRPr lang="en-IE" b="0" dirty="0"/>
          </a:p>
        </p:txBody>
      </p:sp>
    </p:spTree>
    <p:extLst>
      <p:ext uri="{BB962C8B-B14F-4D97-AF65-F5344CB8AC3E}">
        <p14:creationId xmlns:p14="http://schemas.microsoft.com/office/powerpoint/2010/main" val="7620997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47708A3-8C9A-F96E-3BBC-3811BF95C7FE}"/>
              </a:ext>
            </a:extLst>
          </p:cNvPr>
          <p:cNvPicPr>
            <a:picLocks noGrp="1" noChangeAspect="1"/>
          </p:cNvPicPr>
          <p:nvPr>
            <p:ph type="pic" sz="quarter" idx="17"/>
          </p:nvPr>
        </p:nvPicPr>
        <p:blipFill rotWithShape="1">
          <a:blip r:embed="rId2" cstate="print">
            <a:extLst>
              <a:ext uri="{28A0092B-C50C-407E-A947-70E740481C1C}">
                <a14:useLocalDpi xmlns:a14="http://schemas.microsoft.com/office/drawing/2010/main"/>
              </a:ext>
              <a:ext uri="{837473B0-CC2E-450A-ABE3-18F120FF3D39}">
                <a1611:picAttrSrcUrl xmlns:a1611="http://schemas.microsoft.com/office/drawing/2016/11/main" r:id="rId3"/>
              </a:ext>
            </a:extLst>
          </a:blip>
          <a:srcRect l="8566" r="6726"/>
          <a:stretch/>
        </p:blipFill>
        <p:spPr>
          <a:xfrm>
            <a:off x="7340026" y="0"/>
            <a:ext cx="4851974" cy="6858000"/>
          </a:xfrm>
        </p:spPr>
      </p:pic>
      <p:sp>
        <p:nvSpPr>
          <p:cNvPr id="3" name="Text Placeholder 2">
            <a:extLst>
              <a:ext uri="{FF2B5EF4-FFF2-40B4-BE49-F238E27FC236}">
                <a16:creationId xmlns:a16="http://schemas.microsoft.com/office/drawing/2014/main" id="{3321D9F3-CD6D-1065-D0E4-6DE10DC8B7F4}"/>
              </a:ext>
            </a:extLst>
          </p:cNvPr>
          <p:cNvSpPr>
            <a:spLocks noGrp="1"/>
          </p:cNvSpPr>
          <p:nvPr>
            <p:ph type="body" sz="quarter" idx="16"/>
          </p:nvPr>
        </p:nvSpPr>
        <p:spPr>
          <a:xfrm>
            <a:off x="447065" y="2067342"/>
            <a:ext cx="6892961" cy="4038015"/>
          </a:xfrm>
        </p:spPr>
        <p:txBody>
          <a:bodyPr/>
          <a:lstStyle/>
          <a:p>
            <a:pPr algn="l"/>
            <a:r>
              <a:rPr lang="it-IT" dirty="0"/>
              <a:t>Nelle ultime sezioni abbiamo lavorato con grande attenzione sui vostri dati finanziari... ecco perché:</a:t>
            </a:r>
          </a:p>
          <a:p>
            <a:pPr marL="342900" indent="-342900" algn="l">
              <a:buFont typeface="Arial" panose="020B0604020202020204" pitchFamily="34" charset="0"/>
              <a:buChar char="•"/>
            </a:pPr>
            <a:r>
              <a:rPr lang="it-IT" dirty="0"/>
              <a:t>Siate scrupolosi nella pianificazione finanziaria del progetto, calcolando le spese in linea con la procedura di gara (se necessario) che è stata evidenziata dal finanziatore.</a:t>
            </a:r>
          </a:p>
          <a:p>
            <a:pPr marL="342900" indent="-342900" algn="l">
              <a:buFont typeface="Arial" panose="020B0604020202020204" pitchFamily="34" charset="0"/>
              <a:buChar char="•"/>
            </a:pPr>
            <a:r>
              <a:rPr lang="it-IT" dirty="0"/>
              <a:t>Se necessario, siate convinti di avere un finanziamento adeguato.</a:t>
            </a:r>
          </a:p>
          <a:p>
            <a:pPr marL="342900" indent="-342900" algn="l">
              <a:buFont typeface="Arial" panose="020B0604020202020204" pitchFamily="34" charset="0"/>
              <a:buChar char="•"/>
            </a:pPr>
            <a:r>
              <a:rPr lang="it-IT" dirty="0"/>
              <a:t>Conoscere i costi generali</a:t>
            </a:r>
          </a:p>
          <a:p>
            <a:pPr marL="342900" indent="-342900" algn="l">
              <a:buFont typeface="Arial" panose="020B0604020202020204" pitchFamily="34" charset="0"/>
              <a:buChar char="•"/>
            </a:pPr>
            <a:r>
              <a:rPr lang="it-IT" dirty="0"/>
              <a:t>Preparare la contabilità dell'ultimo anno (almeno)</a:t>
            </a:r>
          </a:p>
          <a:p>
            <a:pPr marL="342900" indent="-342900" algn="l">
              <a:buFont typeface="Arial" panose="020B0604020202020204" pitchFamily="34" charset="0"/>
              <a:buChar char="•"/>
            </a:pPr>
            <a:r>
              <a:rPr lang="it-IT" dirty="0"/>
              <a:t>Avere le proiezioni finanziarie</a:t>
            </a:r>
          </a:p>
          <a:p>
            <a:pPr algn="l"/>
            <a:endParaRPr lang="en-IE" dirty="0"/>
          </a:p>
        </p:txBody>
      </p:sp>
      <p:sp>
        <p:nvSpPr>
          <p:cNvPr id="4" name="Text Placeholder 3">
            <a:extLst>
              <a:ext uri="{FF2B5EF4-FFF2-40B4-BE49-F238E27FC236}">
                <a16:creationId xmlns:a16="http://schemas.microsoft.com/office/drawing/2014/main" id="{57348890-196A-4288-6EF7-94DB38C69D83}"/>
              </a:ext>
            </a:extLst>
          </p:cNvPr>
          <p:cNvSpPr>
            <a:spLocks noGrp="1"/>
          </p:cNvSpPr>
          <p:nvPr>
            <p:ph type="body" sz="quarter" idx="18"/>
          </p:nvPr>
        </p:nvSpPr>
        <p:spPr/>
        <p:txBody>
          <a:bodyPr/>
          <a:lstStyle/>
          <a:p>
            <a:r>
              <a:rPr lang="en-IE" dirty="0"/>
              <a:t>CONSIGLIO 7:</a:t>
            </a:r>
            <a:r>
              <a:rPr lang="it-IT" dirty="0"/>
              <a:t> </a:t>
            </a:r>
            <a:r>
              <a:rPr lang="it-IT" b="0" dirty="0"/>
              <a:t>Bilancio - Conoscere le proprie finanze</a:t>
            </a:r>
            <a:endParaRPr lang="en-IE" b="0" dirty="0"/>
          </a:p>
        </p:txBody>
      </p:sp>
    </p:spTree>
    <p:extLst>
      <p:ext uri="{BB962C8B-B14F-4D97-AF65-F5344CB8AC3E}">
        <p14:creationId xmlns:p14="http://schemas.microsoft.com/office/powerpoint/2010/main" val="24899094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house by the mountains">
            <a:extLst>
              <a:ext uri="{FF2B5EF4-FFF2-40B4-BE49-F238E27FC236}">
                <a16:creationId xmlns:a16="http://schemas.microsoft.com/office/drawing/2014/main" id="{B8390E27-6639-2D84-4293-05FEF8D6BBE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C023B22C-70E2-6E20-B19F-6FEE1FC137AA}"/>
              </a:ext>
            </a:extLst>
          </p:cNvPr>
          <p:cNvSpPr>
            <a:spLocks noGrp="1"/>
          </p:cNvSpPr>
          <p:nvPr>
            <p:ph type="body" sz="quarter" idx="16"/>
          </p:nvPr>
        </p:nvSpPr>
        <p:spPr>
          <a:xfrm>
            <a:off x="236483" y="2067342"/>
            <a:ext cx="6888936" cy="4038015"/>
          </a:xfrm>
        </p:spPr>
        <p:txBody>
          <a:bodyPr/>
          <a:lstStyle/>
          <a:p>
            <a:pPr algn="l"/>
            <a:r>
              <a:rPr lang="it-IT" dirty="0"/>
              <a:t>La sostenibilità è fondamentale. A tal fine, dovrete preparare risposte che affrontino i seguenti aspetti:</a:t>
            </a:r>
          </a:p>
          <a:p>
            <a:pPr algn="l"/>
            <a:r>
              <a:rPr lang="it-IT" dirty="0"/>
              <a:t>Come continuerà a vivere l'impatto?</a:t>
            </a:r>
          </a:p>
          <a:p>
            <a:pPr algn="l"/>
            <a:r>
              <a:rPr lang="it-IT" dirty="0"/>
              <a:t>Quali sono i rischi (interni ed esterni)?</a:t>
            </a:r>
          </a:p>
          <a:p>
            <a:pPr algn="l"/>
            <a:r>
              <a:rPr lang="it-IT" dirty="0"/>
              <a:t>Come implementerete il progetto:</a:t>
            </a:r>
          </a:p>
          <a:p>
            <a:pPr algn="l"/>
            <a:r>
              <a:rPr lang="it-IT" dirty="0">
                <a:solidFill>
                  <a:srgbClr val="3C3738"/>
                </a:solidFill>
              </a:rPr>
              <a:t>1.Monitoraggio</a:t>
            </a:r>
          </a:p>
          <a:p>
            <a:pPr algn="l"/>
            <a:r>
              <a:rPr lang="it-IT" dirty="0">
                <a:solidFill>
                  <a:srgbClr val="3C3738"/>
                </a:solidFill>
              </a:rPr>
              <a:t>2.Valutazione</a:t>
            </a:r>
          </a:p>
          <a:p>
            <a:pPr algn="l"/>
            <a:r>
              <a:rPr lang="it-IT" dirty="0">
                <a:solidFill>
                  <a:srgbClr val="3C3738"/>
                </a:solidFill>
              </a:rPr>
              <a:t>3.Rendicontazione</a:t>
            </a:r>
          </a:p>
          <a:p>
            <a:pPr algn="l"/>
            <a:r>
              <a:rPr lang="it-IT" dirty="0"/>
              <a:t>Ricordate che si tratta di un lungo percorso e non solo di una corsa a ostacoli su cui si concentra il finanziatore. Il futuro è importante!</a:t>
            </a:r>
          </a:p>
          <a:p>
            <a:pPr algn="l"/>
            <a:endParaRPr lang="en-IE" dirty="0"/>
          </a:p>
        </p:txBody>
      </p:sp>
      <p:sp>
        <p:nvSpPr>
          <p:cNvPr id="4" name="Text Placeholder 3">
            <a:extLst>
              <a:ext uri="{FF2B5EF4-FFF2-40B4-BE49-F238E27FC236}">
                <a16:creationId xmlns:a16="http://schemas.microsoft.com/office/drawing/2014/main" id="{873A527F-D221-7C2F-FC0A-53708465ADA0}"/>
              </a:ext>
            </a:extLst>
          </p:cNvPr>
          <p:cNvSpPr>
            <a:spLocks noGrp="1"/>
          </p:cNvSpPr>
          <p:nvPr>
            <p:ph type="body" sz="quarter" idx="18"/>
          </p:nvPr>
        </p:nvSpPr>
        <p:spPr/>
        <p:txBody>
          <a:bodyPr>
            <a:normAutofit fontScale="92500"/>
          </a:bodyPr>
          <a:lstStyle/>
          <a:p>
            <a:r>
              <a:rPr lang="en-IE" dirty="0"/>
              <a:t>CONSIGLIO 8:</a:t>
            </a:r>
            <a:r>
              <a:rPr lang="it-IT" dirty="0"/>
              <a:t> </a:t>
            </a:r>
            <a:r>
              <a:rPr lang="it-IT" b="0" dirty="0"/>
              <a:t>Prestare particolare attenzione alla sezione sostenibilità</a:t>
            </a:r>
            <a:endParaRPr lang="en-IE" b="0" dirty="0"/>
          </a:p>
        </p:txBody>
      </p:sp>
    </p:spTree>
    <p:extLst>
      <p:ext uri="{BB962C8B-B14F-4D97-AF65-F5344CB8AC3E}">
        <p14:creationId xmlns:p14="http://schemas.microsoft.com/office/powerpoint/2010/main" val="1441674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871AF6-01A8-4541-9301-6117C6DCC477}"/>
              </a:ext>
            </a:extLst>
          </p:cNvPr>
          <p:cNvSpPr>
            <a:spLocks noGrp="1"/>
          </p:cNvSpPr>
          <p:nvPr>
            <p:ph type="body" sz="quarter" idx="16"/>
          </p:nvPr>
        </p:nvSpPr>
        <p:spPr>
          <a:xfrm>
            <a:off x="384003" y="1799328"/>
            <a:ext cx="11102510" cy="4038015"/>
          </a:xfrm>
        </p:spPr>
        <p:txBody>
          <a:bodyPr/>
          <a:lstStyle/>
          <a:p>
            <a:pPr algn="l"/>
            <a:r>
              <a:rPr lang="it-IT" b="1" dirty="0"/>
              <a:t>CONSIGLIO 9: </a:t>
            </a:r>
            <a:r>
              <a:rPr lang="it-IT" dirty="0"/>
              <a:t>Non date per scontato che il finanziatore abbia delle conoscenze pregresse, descrivete il vostro background e le vostre capacità con convinzione e descrivete il vostro progetto in modo veritiero e sintetico.</a:t>
            </a:r>
          </a:p>
          <a:p>
            <a:pPr algn="l"/>
            <a:r>
              <a:rPr lang="it-IT" b="1" dirty="0"/>
              <a:t>CONSIGLIO 10: </a:t>
            </a:r>
            <a:r>
              <a:rPr lang="it-IT" dirty="0"/>
              <a:t>Suddividete il processo di candidatura in piccoli pezzi. Molte persone iniziano bene ma mollano man mano che il modulo di candidatura procede... Rimanete saldi per tutto il tempo!</a:t>
            </a:r>
          </a:p>
          <a:p>
            <a:pPr algn="l"/>
            <a:r>
              <a:rPr lang="it-IT" b="1" dirty="0"/>
              <a:t>CONSIGLIO 11: </a:t>
            </a:r>
            <a:r>
              <a:rPr lang="it-IT" dirty="0"/>
              <a:t>Pensate attentamente alla presentazione della vostra domanda: le apparenze contano. La maggior parte dei finanziatori legge molte domande e se una domanda è facile da leggere e ben presentata rende loro la vita più facile.</a:t>
            </a:r>
          </a:p>
          <a:p>
            <a:pPr algn="l"/>
            <a:r>
              <a:rPr lang="it-IT" b="1" dirty="0"/>
              <a:t>CONSIGLIO 12: </a:t>
            </a:r>
            <a:r>
              <a:rPr lang="it-IT" dirty="0"/>
              <a:t>Non fate troppe promesse: un giorno dovrete mantenerle!</a:t>
            </a:r>
          </a:p>
          <a:p>
            <a:pPr algn="l"/>
            <a:r>
              <a:rPr lang="it-IT" b="1" dirty="0"/>
              <a:t>CONSIGLIO 13: </a:t>
            </a:r>
            <a:r>
              <a:rPr lang="it-IT" dirty="0"/>
              <a:t>Per mettere insieme una domanda di finanziamento ci vuole sempre molto più tempo di quanto ci si aspetti.</a:t>
            </a:r>
          </a:p>
          <a:p>
            <a:pPr algn="l"/>
            <a:endParaRPr lang="en-RU" b="1" dirty="0"/>
          </a:p>
        </p:txBody>
      </p:sp>
      <p:sp>
        <p:nvSpPr>
          <p:cNvPr id="3" name="Text Placeholder 2">
            <a:extLst>
              <a:ext uri="{FF2B5EF4-FFF2-40B4-BE49-F238E27FC236}">
                <a16:creationId xmlns:a16="http://schemas.microsoft.com/office/drawing/2014/main" id="{38EF719F-715C-1544-B79E-1EE28DEABEAE}"/>
              </a:ext>
            </a:extLst>
          </p:cNvPr>
          <p:cNvSpPr>
            <a:spLocks noGrp="1"/>
          </p:cNvSpPr>
          <p:nvPr>
            <p:ph type="body" sz="quarter" idx="18"/>
          </p:nvPr>
        </p:nvSpPr>
        <p:spPr>
          <a:xfrm>
            <a:off x="214153" y="317057"/>
            <a:ext cx="7851546" cy="1210837"/>
          </a:xfrm>
        </p:spPr>
        <p:txBody>
          <a:bodyPr>
            <a:normAutofit/>
          </a:bodyPr>
          <a:lstStyle/>
          <a:p>
            <a:r>
              <a:rPr lang="it-IT" dirty="0"/>
              <a:t>Altri SUGGERIMENTI per scrivere una domanda di finanziamento di successo</a:t>
            </a:r>
            <a:r>
              <a:rPr lang="en-IE" dirty="0"/>
              <a:t>…</a:t>
            </a:r>
            <a:endParaRPr lang="en-RU" dirty="0"/>
          </a:p>
        </p:txBody>
      </p:sp>
      <p:pic>
        <p:nvPicPr>
          <p:cNvPr id="5" name="Picture 4">
            <a:extLst>
              <a:ext uri="{FF2B5EF4-FFF2-40B4-BE49-F238E27FC236}">
                <a16:creationId xmlns:a16="http://schemas.microsoft.com/office/drawing/2014/main" id="{297098EF-AC0D-0DDC-CC33-78C15804F7EE}"/>
              </a:ext>
            </a:extLst>
          </p:cNvPr>
          <p:cNvPicPr>
            <a:picLocks noChangeAspect="1"/>
          </p:cNvPicPr>
          <p:nvPr/>
        </p:nvPicPr>
        <p:blipFill>
          <a:blip r:embed="rId2"/>
          <a:stretch>
            <a:fillRect/>
          </a:stretch>
        </p:blipFill>
        <p:spPr>
          <a:xfrm>
            <a:off x="10375804" y="195362"/>
            <a:ext cx="1378021" cy="1454225"/>
          </a:xfrm>
          <a:prstGeom prst="rect">
            <a:avLst/>
          </a:prstGeom>
        </p:spPr>
      </p:pic>
    </p:spTree>
    <p:extLst>
      <p:ext uri="{BB962C8B-B14F-4D97-AF65-F5344CB8AC3E}">
        <p14:creationId xmlns:p14="http://schemas.microsoft.com/office/powerpoint/2010/main" val="19564440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871AF6-01A8-4541-9301-6117C6DCC477}"/>
              </a:ext>
            </a:extLst>
          </p:cNvPr>
          <p:cNvSpPr>
            <a:spLocks noGrp="1"/>
          </p:cNvSpPr>
          <p:nvPr>
            <p:ph type="body" sz="quarter" idx="16"/>
          </p:nvPr>
        </p:nvSpPr>
        <p:spPr/>
        <p:txBody>
          <a:bodyPr/>
          <a:lstStyle/>
          <a:p>
            <a:pPr algn="l"/>
            <a:r>
              <a:rPr lang="it-IT" b="1" dirty="0"/>
              <a:t>CONSIGLIO 14: </a:t>
            </a:r>
            <a:r>
              <a:rPr lang="it-IT" dirty="0"/>
              <a:t>Ricordate che può essere un processo competitivo: mettete in campo la vostra arma migliore.</a:t>
            </a:r>
          </a:p>
          <a:p>
            <a:pPr algn="l"/>
            <a:r>
              <a:rPr lang="it-IT" b="1" dirty="0"/>
              <a:t>CONSIGLIO 15: </a:t>
            </a:r>
            <a:r>
              <a:rPr lang="it-IT" dirty="0"/>
              <a:t>Scrivete in modo interessante, in modo da catturare l'energia e lo spirito delle vostre convinzioni, della vostra visione e del vostro progetto.</a:t>
            </a:r>
          </a:p>
          <a:p>
            <a:pPr algn="l"/>
            <a:r>
              <a:rPr lang="it-IT" b="1" dirty="0"/>
              <a:t>CONSIGLIO 16: </a:t>
            </a:r>
            <a:r>
              <a:rPr lang="it-IT" dirty="0"/>
              <a:t>È importante fornire la prova della "necessità". Non è sufficiente dire: "sappiamo che..." o "pensiamo che...". Sostenete le affermazioni con ricerche pertinenti.</a:t>
            </a:r>
          </a:p>
          <a:p>
            <a:pPr algn="l"/>
            <a:r>
              <a:rPr lang="it-IT" b="1" dirty="0"/>
              <a:t>CONSIGLIO 17: </a:t>
            </a:r>
            <a:r>
              <a:rPr lang="it-IT" dirty="0"/>
              <a:t>Dimostrate che il progetto proposto è aggiuntivo, non è in concorrenza con altri o ne provoca lo spostamento.</a:t>
            </a:r>
          </a:p>
          <a:p>
            <a:pPr algn="l"/>
            <a:r>
              <a:rPr lang="it-IT" b="1" dirty="0"/>
              <a:t>CONSIGLIO 18: </a:t>
            </a:r>
            <a:r>
              <a:rPr lang="it-IT" dirty="0"/>
              <a:t>Parlate SEMPRE con l'agenzia di finanziamento (banca o organizzazione) prima di presentare la domanda.</a:t>
            </a:r>
          </a:p>
          <a:p>
            <a:pPr algn="l"/>
            <a:endParaRPr lang="en-RU" b="1" dirty="0"/>
          </a:p>
        </p:txBody>
      </p:sp>
      <p:sp>
        <p:nvSpPr>
          <p:cNvPr id="3" name="Text Placeholder 2">
            <a:extLst>
              <a:ext uri="{FF2B5EF4-FFF2-40B4-BE49-F238E27FC236}">
                <a16:creationId xmlns:a16="http://schemas.microsoft.com/office/drawing/2014/main" id="{38EF719F-715C-1544-B79E-1EE28DEABEAE}"/>
              </a:ext>
            </a:extLst>
          </p:cNvPr>
          <p:cNvSpPr>
            <a:spLocks noGrp="1"/>
          </p:cNvSpPr>
          <p:nvPr>
            <p:ph type="body" sz="quarter" idx="18"/>
          </p:nvPr>
        </p:nvSpPr>
        <p:spPr>
          <a:xfrm>
            <a:off x="214153" y="317057"/>
            <a:ext cx="7851546" cy="1210837"/>
          </a:xfrm>
        </p:spPr>
        <p:txBody>
          <a:bodyPr>
            <a:normAutofit fontScale="92500"/>
          </a:bodyPr>
          <a:lstStyle/>
          <a:p>
            <a:r>
              <a:rPr lang="it-IT" dirty="0"/>
              <a:t>Altri SUGGERIMENTI per scrivere una domanda di finanziamento di successo </a:t>
            </a:r>
            <a:r>
              <a:rPr lang="en-IE" dirty="0"/>
              <a:t>…</a:t>
            </a:r>
            <a:endParaRPr lang="en-RU" dirty="0"/>
          </a:p>
        </p:txBody>
      </p:sp>
      <p:pic>
        <p:nvPicPr>
          <p:cNvPr id="5" name="Picture 4">
            <a:extLst>
              <a:ext uri="{FF2B5EF4-FFF2-40B4-BE49-F238E27FC236}">
                <a16:creationId xmlns:a16="http://schemas.microsoft.com/office/drawing/2014/main" id="{297098EF-AC0D-0DDC-CC33-78C15804F7EE}"/>
              </a:ext>
            </a:extLst>
          </p:cNvPr>
          <p:cNvPicPr>
            <a:picLocks noChangeAspect="1"/>
          </p:cNvPicPr>
          <p:nvPr/>
        </p:nvPicPr>
        <p:blipFill>
          <a:blip r:embed="rId2"/>
          <a:stretch>
            <a:fillRect/>
          </a:stretch>
        </p:blipFill>
        <p:spPr>
          <a:xfrm>
            <a:off x="10375804" y="195362"/>
            <a:ext cx="1378021" cy="1454225"/>
          </a:xfrm>
          <a:prstGeom prst="rect">
            <a:avLst/>
          </a:prstGeom>
        </p:spPr>
      </p:pic>
    </p:spTree>
    <p:extLst>
      <p:ext uri="{BB962C8B-B14F-4D97-AF65-F5344CB8AC3E}">
        <p14:creationId xmlns:p14="http://schemas.microsoft.com/office/powerpoint/2010/main" val="3434357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ws on a mountains pasture">
            <a:extLst>
              <a:ext uri="{FF2B5EF4-FFF2-40B4-BE49-F238E27FC236}">
                <a16:creationId xmlns:a16="http://schemas.microsoft.com/office/drawing/2014/main" id="{BA8B9E6E-66B3-3285-60FC-C0EB4BBC588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0AB73FA4-DEC5-DABC-62D1-EF0D00A775F8}"/>
              </a:ext>
            </a:extLst>
          </p:cNvPr>
          <p:cNvSpPr>
            <a:spLocks noGrp="1"/>
          </p:cNvSpPr>
          <p:nvPr>
            <p:ph type="body" sz="quarter" idx="16"/>
          </p:nvPr>
        </p:nvSpPr>
        <p:spPr>
          <a:xfrm>
            <a:off x="352945" y="1713063"/>
            <a:ext cx="6677581" cy="4038015"/>
          </a:xfrm>
        </p:spPr>
        <p:txBody>
          <a:bodyPr/>
          <a:lstStyle/>
          <a:p>
            <a:pPr algn="l"/>
            <a:r>
              <a:rPr lang="it-IT" dirty="0"/>
              <a:t>Tutte le aziende hanno bisogno di denaro per pagare le fatture. </a:t>
            </a:r>
            <a:r>
              <a:rPr lang="it-IT" b="1" dirty="0"/>
              <a:t>La liquidità è la linfa vitale di tutte le aziende e il monitoraggio del flusso di cassa è una parte fondamentale della gestione aziendale</a:t>
            </a:r>
            <a:r>
              <a:rPr lang="it-IT" dirty="0"/>
              <a:t>.</a:t>
            </a:r>
          </a:p>
          <a:p>
            <a:pPr algn="l"/>
            <a:r>
              <a:rPr lang="it-IT" dirty="0"/>
              <a:t>Nelle piccole aziende agricole, l'entrata di denaro non è regolare, né per quanto riguarda l'importo né per quanto riguarda la tempistica, quindi la pianificazione del flusso di cassa può essere più difficile, ma è comunque un compito molto importante per i piccoli agricoltori.</a:t>
            </a:r>
          </a:p>
          <a:p>
            <a:pPr algn="l"/>
            <a:r>
              <a:rPr lang="it-IT" dirty="0"/>
              <a:t>Per molti piccoli agricoltori, se il prezzo scende al momento della vendita, è difficile adeguare le spese perché gran parte del denaro è già stato speso.</a:t>
            </a:r>
          </a:p>
          <a:p>
            <a:pPr algn="l"/>
            <a:endParaRPr lang="en-IE" dirty="0"/>
          </a:p>
        </p:txBody>
      </p:sp>
      <p:sp>
        <p:nvSpPr>
          <p:cNvPr id="4" name="Text Placeholder 3">
            <a:extLst>
              <a:ext uri="{FF2B5EF4-FFF2-40B4-BE49-F238E27FC236}">
                <a16:creationId xmlns:a16="http://schemas.microsoft.com/office/drawing/2014/main" id="{27508AC6-029F-5C7F-A462-07A06444E28C}"/>
              </a:ext>
            </a:extLst>
          </p:cNvPr>
          <p:cNvSpPr>
            <a:spLocks noGrp="1"/>
          </p:cNvSpPr>
          <p:nvPr>
            <p:ph type="body" sz="quarter" idx="18"/>
          </p:nvPr>
        </p:nvSpPr>
        <p:spPr>
          <a:xfrm>
            <a:off x="450464" y="233489"/>
            <a:ext cx="6482545" cy="1210837"/>
          </a:xfrm>
        </p:spPr>
        <p:txBody>
          <a:bodyPr anchor="ctr"/>
          <a:lstStyle/>
          <a:p>
            <a:r>
              <a:rPr lang="it-IT" dirty="0"/>
              <a:t>Pianificazione finanziaria per le piccole aziende agricole </a:t>
            </a:r>
            <a:r>
              <a:rPr lang="en-IE" dirty="0"/>
              <a:t>…</a:t>
            </a:r>
          </a:p>
        </p:txBody>
      </p:sp>
    </p:spTree>
    <p:extLst>
      <p:ext uri="{BB962C8B-B14F-4D97-AF65-F5344CB8AC3E}">
        <p14:creationId xmlns:p14="http://schemas.microsoft.com/office/powerpoint/2010/main" val="25940708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text, person&#10;&#10;Description automatically generated">
            <a:extLst>
              <a:ext uri="{FF2B5EF4-FFF2-40B4-BE49-F238E27FC236}">
                <a16:creationId xmlns:a16="http://schemas.microsoft.com/office/drawing/2014/main" id="{C430E61D-599A-FE4B-6AF0-95590DE3C467}"/>
              </a:ext>
            </a:extLst>
          </p:cNvPr>
          <p:cNvPicPr>
            <a:picLocks noGrp="1" noChangeAspect="1"/>
          </p:cNvPicPr>
          <p:nvPr>
            <p:ph type="pic" sz="quarter" idx="19"/>
          </p:nvPr>
        </p:nvPicPr>
        <p:blipFill rotWithShape="1">
          <a:blip r:embed="rId2" cstate="print">
            <a:extLst>
              <a:ext uri="{28A0092B-C50C-407E-A947-70E740481C1C}">
                <a14:useLocalDpi xmlns:a14="http://schemas.microsoft.com/office/drawing/2010/main"/>
              </a:ext>
            </a:extLst>
          </a:blip>
          <a:srcRect/>
          <a:stretch/>
        </p:blipFill>
        <p:spPr>
          <a:xfrm>
            <a:off x="6497638" y="0"/>
            <a:ext cx="5694362" cy="6858000"/>
          </a:xfrm>
        </p:spPr>
      </p:pic>
      <p:sp>
        <p:nvSpPr>
          <p:cNvPr id="3" name="Text Placeholder 2">
            <a:extLst>
              <a:ext uri="{FF2B5EF4-FFF2-40B4-BE49-F238E27FC236}">
                <a16:creationId xmlns:a16="http://schemas.microsoft.com/office/drawing/2014/main" id="{38FBCC82-A859-FD99-9657-D42EB21B6FCC}"/>
              </a:ext>
            </a:extLst>
          </p:cNvPr>
          <p:cNvSpPr>
            <a:spLocks noGrp="1"/>
          </p:cNvSpPr>
          <p:nvPr>
            <p:ph type="body" sz="quarter" idx="18"/>
          </p:nvPr>
        </p:nvSpPr>
        <p:spPr>
          <a:xfrm>
            <a:off x="620613" y="1207895"/>
            <a:ext cx="5475387" cy="4460917"/>
          </a:xfrm>
        </p:spPr>
        <p:txBody>
          <a:bodyPr>
            <a:normAutofit/>
          </a:bodyPr>
          <a:lstStyle/>
          <a:p>
            <a:pPr marL="342900" indent="-342900" algn="l">
              <a:buFont typeface="Arial" panose="020B0604020202020204" pitchFamily="34" charset="0"/>
              <a:buChar char="•"/>
            </a:pPr>
            <a:r>
              <a:rPr lang="en-US" sz="2200">
                <a:hlinkClick r:id="rId3"/>
              </a:rPr>
              <a:t>Grants and Schemes - Teagasc | Agriculture and Food Development Authority</a:t>
            </a:r>
            <a:endParaRPr lang="en-US" sz="2200"/>
          </a:p>
          <a:p>
            <a:pPr marL="342900" indent="-342900" algn="l">
              <a:buFont typeface="Arial" panose="020B0604020202020204" pitchFamily="34" charset="0"/>
              <a:buChar char="•"/>
            </a:pPr>
            <a:r>
              <a:rPr lang="en-US" sz="2200">
                <a:hlinkClick r:id="rId4"/>
              </a:rPr>
              <a:t>gov.ie - Schemes and Payments (www.gov.ie)</a:t>
            </a:r>
            <a:endParaRPr lang="en-US" sz="2200"/>
          </a:p>
          <a:p>
            <a:pPr marL="342900" indent="-342900" algn="l">
              <a:buFont typeface="Arial" panose="020B0604020202020204" pitchFamily="34" charset="0"/>
              <a:buChar char="•"/>
            </a:pPr>
            <a:r>
              <a:rPr lang="en-US" sz="2200">
                <a:hlinkClick r:id="rId5"/>
              </a:rPr>
              <a:t>Agriculture and Farming, Finance Support to Farmers | AIB Business</a:t>
            </a:r>
            <a:endParaRPr lang="en-US" sz="2200"/>
          </a:p>
          <a:p>
            <a:pPr marL="342900" indent="-342900" algn="l">
              <a:buFont typeface="Arial" panose="020B0604020202020204" pitchFamily="34" charset="0"/>
              <a:buChar char="•"/>
            </a:pPr>
            <a:r>
              <a:rPr lang="en-US" sz="2200">
                <a:hlinkClick r:id="rId6"/>
              </a:rPr>
              <a:t>Brexit Impact Loan Scheme (BILS) – SBCI</a:t>
            </a:r>
            <a:endParaRPr lang="en-US" sz="2200"/>
          </a:p>
          <a:p>
            <a:pPr marL="342900" indent="-342900" algn="l">
              <a:buFont typeface="Arial" panose="020B0604020202020204" pitchFamily="34" charset="0"/>
              <a:buChar char="•"/>
            </a:pPr>
            <a:r>
              <a:rPr lang="en-US" sz="2200">
                <a:hlinkClick r:id="rId7"/>
              </a:rPr>
              <a:t>Crowdfunding in Ireland - a short guide (thinkbusiness.ie)</a:t>
            </a:r>
            <a:endParaRPr lang="en-IE" sz="2200"/>
          </a:p>
        </p:txBody>
      </p:sp>
      <p:sp>
        <p:nvSpPr>
          <p:cNvPr id="6" name="TextBox 5">
            <a:extLst>
              <a:ext uri="{FF2B5EF4-FFF2-40B4-BE49-F238E27FC236}">
                <a16:creationId xmlns:a16="http://schemas.microsoft.com/office/drawing/2014/main" id="{28D5E58E-07F5-A5EA-916B-ED92F7473A70}"/>
              </a:ext>
            </a:extLst>
          </p:cNvPr>
          <p:cNvSpPr txBox="1"/>
          <p:nvPr/>
        </p:nvSpPr>
        <p:spPr>
          <a:xfrm>
            <a:off x="517585" y="0"/>
            <a:ext cx="5980053" cy="1200329"/>
          </a:xfrm>
          <a:prstGeom prst="rect">
            <a:avLst/>
          </a:prstGeom>
          <a:noFill/>
        </p:spPr>
        <p:txBody>
          <a:bodyPr wrap="square" rtlCol="0">
            <a:spAutoFit/>
          </a:bodyPr>
          <a:lstStyle/>
          <a:p>
            <a:r>
              <a:rPr lang="it-IT" sz="3600" dirty="0">
                <a:solidFill>
                  <a:srgbClr val="A23B23"/>
                </a:solidFill>
              </a:rPr>
              <a:t>Esplorare le opzioni disponibili nella vostra regione </a:t>
            </a:r>
            <a:r>
              <a:rPr lang="en-IE" sz="3600" dirty="0">
                <a:solidFill>
                  <a:srgbClr val="A23B23"/>
                </a:solidFill>
              </a:rPr>
              <a:t>…</a:t>
            </a:r>
          </a:p>
        </p:txBody>
      </p:sp>
      <p:sp>
        <p:nvSpPr>
          <p:cNvPr id="7" name="Arrow: Left 6">
            <a:extLst>
              <a:ext uri="{FF2B5EF4-FFF2-40B4-BE49-F238E27FC236}">
                <a16:creationId xmlns:a16="http://schemas.microsoft.com/office/drawing/2014/main" id="{E65A0822-28EE-CAED-9E5D-1F1521055774}"/>
              </a:ext>
            </a:extLst>
          </p:cNvPr>
          <p:cNvSpPr/>
          <p:nvPr/>
        </p:nvSpPr>
        <p:spPr>
          <a:xfrm>
            <a:off x="5426015" y="1345721"/>
            <a:ext cx="2665563" cy="1544128"/>
          </a:xfrm>
          <a:prstGeom prst="leftArrow">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err="1">
                <a:solidFill>
                  <a:schemeClr val="bg1"/>
                </a:solidFill>
              </a:rPr>
              <a:t>Alcune</a:t>
            </a:r>
            <a:r>
              <a:rPr lang="en-IE" sz="2400" b="1" dirty="0">
                <a:solidFill>
                  <a:schemeClr val="bg1"/>
                </a:solidFill>
              </a:rPr>
              <a:t> </a:t>
            </a:r>
            <a:r>
              <a:rPr lang="en-IE" sz="2400" b="1" dirty="0" err="1">
                <a:solidFill>
                  <a:schemeClr val="bg1"/>
                </a:solidFill>
              </a:rPr>
              <a:t>Opzioni</a:t>
            </a:r>
            <a:r>
              <a:rPr lang="en-IE" sz="2400" b="1" dirty="0">
                <a:solidFill>
                  <a:schemeClr val="bg1"/>
                </a:solidFill>
              </a:rPr>
              <a:t> IRLANDESI</a:t>
            </a:r>
          </a:p>
        </p:txBody>
      </p:sp>
    </p:spTree>
    <p:extLst>
      <p:ext uri="{BB962C8B-B14F-4D97-AF65-F5344CB8AC3E}">
        <p14:creationId xmlns:p14="http://schemas.microsoft.com/office/powerpoint/2010/main" val="29041920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18EB2B-ABC7-8E4F-B8D2-4BD541976C07}"/>
              </a:ext>
            </a:extLst>
          </p:cNvPr>
          <p:cNvSpPr>
            <a:spLocks noGrp="1"/>
          </p:cNvSpPr>
          <p:nvPr>
            <p:ph type="body" sz="quarter" idx="16"/>
          </p:nvPr>
        </p:nvSpPr>
        <p:spPr/>
        <p:txBody>
          <a:bodyPr/>
          <a:lstStyle/>
          <a:p>
            <a:pPr algn="ctr"/>
            <a:r>
              <a:rPr lang="en-IE" sz="2400" b="1" dirty="0" err="1"/>
              <a:t>Creare</a:t>
            </a:r>
            <a:r>
              <a:rPr lang="en-IE" sz="2400" b="1" dirty="0"/>
              <a:t> un </a:t>
            </a:r>
            <a:r>
              <a:rPr lang="en-IE" sz="2400" b="1" dirty="0" err="1"/>
              <a:t>buon</a:t>
            </a:r>
            <a:r>
              <a:rPr lang="en-IE" sz="2400" b="1" dirty="0"/>
              <a:t> BUSINESS PLAN</a:t>
            </a:r>
          </a:p>
        </p:txBody>
      </p:sp>
      <p:sp>
        <p:nvSpPr>
          <p:cNvPr id="3" name="Text Placeholder 2">
            <a:extLst>
              <a:ext uri="{FF2B5EF4-FFF2-40B4-BE49-F238E27FC236}">
                <a16:creationId xmlns:a16="http://schemas.microsoft.com/office/drawing/2014/main" id="{360ACE94-7A45-C1DD-B476-1DC32F3EEBFC}"/>
              </a:ext>
            </a:extLst>
          </p:cNvPr>
          <p:cNvSpPr>
            <a:spLocks noGrp="1"/>
          </p:cNvSpPr>
          <p:nvPr>
            <p:ph type="body" sz="quarter" idx="28"/>
          </p:nvPr>
        </p:nvSpPr>
        <p:spPr/>
        <p:txBody>
          <a:bodyPr/>
          <a:lstStyle/>
          <a:p>
            <a:r>
              <a:rPr lang="en-IE" dirty="0"/>
              <a:t>I 3 </a:t>
            </a:r>
            <a:r>
              <a:rPr lang="en-IE" dirty="0" err="1"/>
              <a:t>passi</a:t>
            </a:r>
            <a:r>
              <a:rPr lang="en-IE" dirty="0"/>
              <a:t> per il </a:t>
            </a:r>
            <a:r>
              <a:rPr lang="en-IE" dirty="0" err="1"/>
              <a:t>finanziamento</a:t>
            </a:r>
            <a:r>
              <a:rPr lang="en-IE" dirty="0"/>
              <a:t>…</a:t>
            </a:r>
          </a:p>
        </p:txBody>
      </p:sp>
      <p:sp>
        <p:nvSpPr>
          <p:cNvPr id="4" name="Text Placeholder 3">
            <a:extLst>
              <a:ext uri="{FF2B5EF4-FFF2-40B4-BE49-F238E27FC236}">
                <a16:creationId xmlns:a16="http://schemas.microsoft.com/office/drawing/2014/main" id="{7A0B49B6-C6F6-07AA-B40F-9BA6D2FC1DEC}"/>
              </a:ext>
            </a:extLst>
          </p:cNvPr>
          <p:cNvSpPr>
            <a:spLocks noGrp="1"/>
          </p:cNvSpPr>
          <p:nvPr>
            <p:ph type="body" sz="quarter" idx="15"/>
          </p:nvPr>
        </p:nvSpPr>
        <p:spPr/>
        <p:txBody>
          <a:bodyPr/>
          <a:lstStyle/>
          <a:p>
            <a:r>
              <a:rPr lang="en-IE"/>
              <a:t>1</a:t>
            </a:r>
          </a:p>
        </p:txBody>
      </p:sp>
      <p:sp>
        <p:nvSpPr>
          <p:cNvPr id="5" name="Text Placeholder 4">
            <a:extLst>
              <a:ext uri="{FF2B5EF4-FFF2-40B4-BE49-F238E27FC236}">
                <a16:creationId xmlns:a16="http://schemas.microsoft.com/office/drawing/2014/main" id="{22B0417C-9ECC-A389-751D-2E6BDBE2E4F6}"/>
              </a:ext>
            </a:extLst>
          </p:cNvPr>
          <p:cNvSpPr>
            <a:spLocks noGrp="1"/>
          </p:cNvSpPr>
          <p:nvPr>
            <p:ph type="body" sz="quarter" idx="29"/>
          </p:nvPr>
        </p:nvSpPr>
        <p:spPr>
          <a:xfrm>
            <a:off x="4868363" y="4078618"/>
            <a:ext cx="2455273" cy="1404186"/>
          </a:xfrm>
        </p:spPr>
        <p:txBody>
          <a:bodyPr/>
          <a:lstStyle/>
          <a:p>
            <a:pPr algn="ctr"/>
            <a:r>
              <a:rPr lang="it-IT" sz="2400" b="1" dirty="0"/>
              <a:t>Completare la DOMANDA DI FINANZIAMENTO</a:t>
            </a:r>
          </a:p>
          <a:p>
            <a:pPr algn="ctr"/>
            <a:endParaRPr lang="it-IT" sz="2400" b="1" dirty="0"/>
          </a:p>
          <a:p>
            <a:pPr algn="ctr"/>
            <a:endParaRPr lang="en-IE" sz="2400" b="1" dirty="0"/>
          </a:p>
        </p:txBody>
      </p:sp>
      <p:sp>
        <p:nvSpPr>
          <p:cNvPr id="6" name="Text Placeholder 5">
            <a:extLst>
              <a:ext uri="{FF2B5EF4-FFF2-40B4-BE49-F238E27FC236}">
                <a16:creationId xmlns:a16="http://schemas.microsoft.com/office/drawing/2014/main" id="{E43E093E-CE7B-A48A-4DDB-6663E6C75F81}"/>
              </a:ext>
            </a:extLst>
          </p:cNvPr>
          <p:cNvSpPr>
            <a:spLocks noGrp="1"/>
          </p:cNvSpPr>
          <p:nvPr>
            <p:ph type="body" sz="quarter" idx="30"/>
          </p:nvPr>
        </p:nvSpPr>
        <p:spPr/>
        <p:txBody>
          <a:bodyPr/>
          <a:lstStyle/>
          <a:p>
            <a:r>
              <a:rPr lang="en-IE"/>
              <a:t>2</a:t>
            </a:r>
          </a:p>
        </p:txBody>
      </p:sp>
      <p:sp>
        <p:nvSpPr>
          <p:cNvPr id="7" name="Text Placeholder 6">
            <a:extLst>
              <a:ext uri="{FF2B5EF4-FFF2-40B4-BE49-F238E27FC236}">
                <a16:creationId xmlns:a16="http://schemas.microsoft.com/office/drawing/2014/main" id="{F60CE5C3-CB85-FCEC-2223-AC14C917C34C}"/>
              </a:ext>
            </a:extLst>
          </p:cNvPr>
          <p:cNvSpPr>
            <a:spLocks noGrp="1"/>
          </p:cNvSpPr>
          <p:nvPr>
            <p:ph type="body" sz="quarter" idx="31"/>
          </p:nvPr>
        </p:nvSpPr>
        <p:spPr>
          <a:xfrm>
            <a:off x="8457338" y="3872720"/>
            <a:ext cx="1900607" cy="1404186"/>
          </a:xfrm>
        </p:spPr>
        <p:txBody>
          <a:bodyPr/>
          <a:lstStyle/>
          <a:p>
            <a:pPr algn="ctr"/>
            <a:r>
              <a:rPr lang="it-IT" sz="2400" b="1" dirty="0"/>
              <a:t>PRESENTARE la propria idea a potenziali finanziatori</a:t>
            </a:r>
          </a:p>
          <a:p>
            <a:pPr algn="ctr"/>
            <a:endParaRPr lang="en-IE" sz="2400" b="1" dirty="0"/>
          </a:p>
        </p:txBody>
      </p:sp>
      <p:sp>
        <p:nvSpPr>
          <p:cNvPr id="8" name="Text Placeholder 7">
            <a:extLst>
              <a:ext uri="{FF2B5EF4-FFF2-40B4-BE49-F238E27FC236}">
                <a16:creationId xmlns:a16="http://schemas.microsoft.com/office/drawing/2014/main" id="{E3178C39-CC80-40BB-14AB-98FF3995C42A}"/>
              </a:ext>
            </a:extLst>
          </p:cNvPr>
          <p:cNvSpPr>
            <a:spLocks noGrp="1"/>
          </p:cNvSpPr>
          <p:nvPr>
            <p:ph type="body" sz="quarter" idx="32"/>
          </p:nvPr>
        </p:nvSpPr>
        <p:spPr/>
        <p:txBody>
          <a:bodyPr/>
          <a:lstStyle/>
          <a:p>
            <a:r>
              <a:rPr lang="en-IE"/>
              <a:t>3</a:t>
            </a:r>
          </a:p>
        </p:txBody>
      </p:sp>
    </p:spTree>
    <p:extLst>
      <p:ext uri="{BB962C8B-B14F-4D97-AF65-F5344CB8AC3E}">
        <p14:creationId xmlns:p14="http://schemas.microsoft.com/office/powerpoint/2010/main" val="41947672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5C58F4-C6BD-BDD5-780D-5C4A68E702ED}"/>
              </a:ext>
            </a:extLst>
          </p:cNvPr>
          <p:cNvSpPr>
            <a:spLocks noGrp="1"/>
          </p:cNvSpPr>
          <p:nvPr>
            <p:ph type="body" sz="quarter" idx="17"/>
          </p:nvPr>
        </p:nvSpPr>
        <p:spPr>
          <a:xfrm>
            <a:off x="510841" y="405662"/>
            <a:ext cx="6278148" cy="1181598"/>
          </a:xfrm>
        </p:spPr>
        <p:txBody>
          <a:bodyPr>
            <a:normAutofit/>
          </a:bodyPr>
          <a:lstStyle/>
          <a:p>
            <a:r>
              <a:rPr lang="it-IT" dirty="0">
                <a:solidFill>
                  <a:srgbClr val="A23B23"/>
                </a:solidFill>
              </a:rPr>
              <a:t>Perché e quando dovrete fare PITCH </a:t>
            </a:r>
            <a:r>
              <a:rPr lang="en-IE" dirty="0">
                <a:solidFill>
                  <a:srgbClr val="A23B23"/>
                </a:solidFill>
              </a:rPr>
              <a:t>…</a:t>
            </a:r>
          </a:p>
        </p:txBody>
      </p:sp>
      <p:sp>
        <p:nvSpPr>
          <p:cNvPr id="5" name="TextBox 4">
            <a:extLst>
              <a:ext uri="{FF2B5EF4-FFF2-40B4-BE49-F238E27FC236}">
                <a16:creationId xmlns:a16="http://schemas.microsoft.com/office/drawing/2014/main" id="{BDDD0DBE-BB32-3ADF-071E-84D312C274F6}"/>
              </a:ext>
            </a:extLst>
          </p:cNvPr>
          <p:cNvSpPr txBox="1"/>
          <p:nvPr/>
        </p:nvSpPr>
        <p:spPr>
          <a:xfrm>
            <a:off x="510841" y="1725283"/>
            <a:ext cx="6278148" cy="4893647"/>
          </a:xfrm>
          <a:prstGeom prst="rect">
            <a:avLst/>
          </a:prstGeom>
          <a:noFill/>
        </p:spPr>
        <p:txBody>
          <a:bodyPr wrap="square" rtlCol="0">
            <a:spAutoFit/>
          </a:bodyPr>
          <a:lstStyle/>
          <a:p>
            <a:r>
              <a:rPr lang="it-IT" sz="2400" dirty="0">
                <a:solidFill>
                  <a:srgbClr val="60220F"/>
                </a:solidFill>
              </a:rPr>
              <a:t>A volte, quando cercate un finanziamento, potreste dover presentare o fare il PITCH della vostra idea di progetto ai finanziatori (banche o agenzie) per ottenere il loro sostegno finanziario.</a:t>
            </a:r>
          </a:p>
          <a:p>
            <a:endParaRPr lang="it-IT" sz="2400" dirty="0">
              <a:solidFill>
                <a:srgbClr val="60220F"/>
              </a:solidFill>
            </a:endParaRPr>
          </a:p>
          <a:p>
            <a:r>
              <a:rPr lang="it-IT" sz="2400" dirty="0">
                <a:solidFill>
                  <a:srgbClr val="60220F"/>
                </a:solidFill>
              </a:rPr>
              <a:t>Non lasciate che programmi televisivi come Dragons </a:t>
            </a:r>
            <a:r>
              <a:rPr lang="it-IT" sz="2400" dirty="0" err="1">
                <a:solidFill>
                  <a:srgbClr val="60220F"/>
                </a:solidFill>
              </a:rPr>
              <a:t>Den</a:t>
            </a:r>
            <a:r>
              <a:rPr lang="it-IT" sz="2400" dirty="0">
                <a:solidFill>
                  <a:srgbClr val="60220F"/>
                </a:solidFill>
              </a:rPr>
              <a:t>/ </a:t>
            </a:r>
            <a:r>
              <a:rPr lang="it-IT" sz="2400" dirty="0" err="1">
                <a:solidFill>
                  <a:srgbClr val="60220F"/>
                </a:solidFill>
              </a:rPr>
              <a:t>Shark</a:t>
            </a:r>
            <a:r>
              <a:rPr lang="it-IT" sz="2400" dirty="0">
                <a:solidFill>
                  <a:srgbClr val="60220F"/>
                </a:solidFill>
              </a:rPr>
              <a:t> Tank vi scoraggino dall'idea di cosa comporti il processo di pitching!</a:t>
            </a:r>
          </a:p>
          <a:p>
            <a:endParaRPr lang="it-IT" sz="2400" dirty="0">
              <a:solidFill>
                <a:srgbClr val="60220F"/>
              </a:solidFill>
            </a:endParaRPr>
          </a:p>
          <a:p>
            <a:r>
              <a:rPr lang="it-IT" sz="2400" dirty="0">
                <a:solidFill>
                  <a:srgbClr val="60220F"/>
                </a:solidFill>
              </a:rPr>
              <a:t>Nelle diapositive che seguono, condivideremo alcune intuizioni chiave su come creare un pitch quasi perfetto.</a:t>
            </a:r>
          </a:p>
          <a:p>
            <a:endParaRPr lang="en-IE" sz="2400" dirty="0">
              <a:solidFill>
                <a:srgbClr val="60220F"/>
              </a:solidFill>
            </a:endParaRPr>
          </a:p>
        </p:txBody>
      </p:sp>
    </p:spTree>
    <p:extLst>
      <p:ext uri="{BB962C8B-B14F-4D97-AF65-F5344CB8AC3E}">
        <p14:creationId xmlns:p14="http://schemas.microsoft.com/office/powerpoint/2010/main" val="40271067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presenting to his team">
            <a:extLst>
              <a:ext uri="{FF2B5EF4-FFF2-40B4-BE49-F238E27FC236}">
                <a16:creationId xmlns:a16="http://schemas.microsoft.com/office/drawing/2014/main" id="{54F1CE0F-C29C-77D5-28FB-A3665FB2103D}"/>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7340026" y="0"/>
            <a:ext cx="4851974" cy="6858000"/>
          </a:xfrm>
        </p:spPr>
      </p:pic>
      <p:sp>
        <p:nvSpPr>
          <p:cNvPr id="3" name="Text Placeholder 2">
            <a:extLst>
              <a:ext uri="{FF2B5EF4-FFF2-40B4-BE49-F238E27FC236}">
                <a16:creationId xmlns:a16="http://schemas.microsoft.com/office/drawing/2014/main" id="{E081CF8C-2EC4-F46F-3493-46ED820B7367}"/>
              </a:ext>
            </a:extLst>
          </p:cNvPr>
          <p:cNvSpPr>
            <a:spLocks noGrp="1"/>
          </p:cNvSpPr>
          <p:nvPr>
            <p:ph type="body" sz="quarter" idx="16"/>
          </p:nvPr>
        </p:nvSpPr>
        <p:spPr>
          <a:xfrm>
            <a:off x="441810" y="1846625"/>
            <a:ext cx="6482545" cy="4038015"/>
          </a:xfrm>
        </p:spPr>
        <p:txBody>
          <a:bodyPr/>
          <a:lstStyle/>
          <a:p>
            <a:pPr algn="l"/>
            <a:r>
              <a:rPr lang="it-IT" dirty="0"/>
              <a:t>Un pitch è in genere una presentazione breve e concisa che fornisce tutte le informazioni pertinenti e realistiche sul PERCHE' i finanziatori dovrebbero sostenere finanziariamente il progetto. </a:t>
            </a:r>
          </a:p>
          <a:p>
            <a:pPr algn="l"/>
            <a:r>
              <a:rPr lang="it-IT" dirty="0"/>
              <a:t>I pitch migliori sono quelli che raccontano una storia e sono presentati con passione, conoscenza dell'argomento e sicurezza.  Creano un legame emotivo e attirano le persone ad investire nel progetto.</a:t>
            </a:r>
          </a:p>
          <a:p>
            <a:pPr algn="l"/>
            <a:r>
              <a:rPr lang="it-IT" dirty="0"/>
              <a:t>Sfruttate il vostro </a:t>
            </a:r>
            <a:r>
              <a:rPr lang="it-IT" b="1" dirty="0"/>
              <a:t>modo migliore di raccontare storie </a:t>
            </a:r>
            <a:r>
              <a:rPr lang="it-IT" dirty="0"/>
              <a:t>e sarà la chiave del successo del vostro pitch.  </a:t>
            </a:r>
          </a:p>
          <a:p>
            <a:pPr algn="l"/>
            <a:endParaRPr lang="en-IE" dirty="0"/>
          </a:p>
        </p:txBody>
      </p:sp>
      <p:sp>
        <p:nvSpPr>
          <p:cNvPr id="4" name="Text Placeholder 3">
            <a:extLst>
              <a:ext uri="{FF2B5EF4-FFF2-40B4-BE49-F238E27FC236}">
                <a16:creationId xmlns:a16="http://schemas.microsoft.com/office/drawing/2014/main" id="{15211ABA-686A-8975-7EFE-7B0C141F859F}"/>
              </a:ext>
            </a:extLst>
          </p:cNvPr>
          <p:cNvSpPr>
            <a:spLocks noGrp="1"/>
          </p:cNvSpPr>
          <p:nvPr>
            <p:ph type="body" sz="quarter" idx="18"/>
          </p:nvPr>
        </p:nvSpPr>
        <p:spPr/>
        <p:txBody>
          <a:bodyPr anchor="ctr"/>
          <a:lstStyle/>
          <a:p>
            <a:r>
              <a:rPr lang="en-IE" dirty="0" err="1"/>
              <a:t>Cos’è</a:t>
            </a:r>
            <a:r>
              <a:rPr lang="en-IE" dirty="0"/>
              <a:t> il Pitch?</a:t>
            </a:r>
          </a:p>
        </p:txBody>
      </p:sp>
    </p:spTree>
    <p:extLst>
      <p:ext uri="{BB962C8B-B14F-4D97-AF65-F5344CB8AC3E}">
        <p14:creationId xmlns:p14="http://schemas.microsoft.com/office/powerpoint/2010/main" val="4636735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CC96EA87-A5B4-4A39-9C1F-AF29FCB055BC}"/>
              </a:ext>
            </a:extLst>
          </p:cNvPr>
          <p:cNvGraphicFramePr/>
          <p:nvPr>
            <p:extLst>
              <p:ext uri="{D42A27DB-BD31-4B8C-83A1-F6EECF244321}">
                <p14:modId xmlns:p14="http://schemas.microsoft.com/office/powerpoint/2010/main" val="3939222031"/>
              </p:ext>
            </p:extLst>
          </p:nvPr>
        </p:nvGraphicFramePr>
        <p:xfrm>
          <a:off x="1635125" y="291339"/>
          <a:ext cx="8921750" cy="6275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loud 4">
            <a:extLst>
              <a:ext uri="{FF2B5EF4-FFF2-40B4-BE49-F238E27FC236}">
                <a16:creationId xmlns:a16="http://schemas.microsoft.com/office/drawing/2014/main" id="{45D45696-C6F3-4819-BA38-2A40D3633BA4}"/>
              </a:ext>
            </a:extLst>
          </p:cNvPr>
          <p:cNvSpPr/>
          <p:nvPr/>
        </p:nvSpPr>
        <p:spPr>
          <a:xfrm>
            <a:off x="8236490" y="395267"/>
            <a:ext cx="3551746" cy="1987382"/>
          </a:xfrm>
          <a:prstGeom prst="cloud">
            <a:avLst/>
          </a:prstGeom>
          <a:solidFill>
            <a:srgbClr val="E3E2DB"/>
          </a:solidFill>
          <a:ln>
            <a:solidFill>
              <a:srgbClr val="E3E2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dirty="0">
                <a:solidFill>
                  <a:srgbClr val="60220F"/>
                </a:solidFill>
              </a:rPr>
              <a:t>Utilizzate immagini forti e/o convincenti. Le persone trattengono solo il 10% di ciò che ascoltano</a:t>
            </a:r>
          </a:p>
          <a:p>
            <a:pPr algn="ctr"/>
            <a:endParaRPr lang="en-IE" dirty="0">
              <a:solidFill>
                <a:srgbClr val="60220F"/>
              </a:solidFill>
            </a:endParaRPr>
          </a:p>
        </p:txBody>
      </p:sp>
      <p:sp>
        <p:nvSpPr>
          <p:cNvPr id="6" name="Cloud 5">
            <a:extLst>
              <a:ext uri="{FF2B5EF4-FFF2-40B4-BE49-F238E27FC236}">
                <a16:creationId xmlns:a16="http://schemas.microsoft.com/office/drawing/2014/main" id="{5EE2250E-E012-4243-863F-CA4C57A881D7}"/>
              </a:ext>
            </a:extLst>
          </p:cNvPr>
          <p:cNvSpPr/>
          <p:nvPr/>
        </p:nvSpPr>
        <p:spPr>
          <a:xfrm>
            <a:off x="8054182" y="4438929"/>
            <a:ext cx="3916363" cy="2159263"/>
          </a:xfrm>
          <a:prstGeom prst="cloud">
            <a:avLst/>
          </a:prstGeom>
          <a:solidFill>
            <a:srgbClr val="E3E2DB"/>
          </a:solidFill>
          <a:ln>
            <a:solidFill>
              <a:srgbClr val="E3E2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dirty="0">
                <a:solidFill>
                  <a:srgbClr val="60220F"/>
                </a:solidFill>
              </a:rPr>
              <a:t>Fornite un po' di informazioni sulla storia dello sviluppo della vostra azienda agricola e su chi è coinvolto in questo progetto.</a:t>
            </a:r>
          </a:p>
          <a:p>
            <a:pPr algn="ctr"/>
            <a:endParaRPr lang="en-IE" dirty="0">
              <a:solidFill>
                <a:srgbClr val="60220F"/>
              </a:solidFill>
            </a:endParaRPr>
          </a:p>
        </p:txBody>
      </p:sp>
      <p:sp>
        <p:nvSpPr>
          <p:cNvPr id="7" name="Cloud 6">
            <a:extLst>
              <a:ext uri="{FF2B5EF4-FFF2-40B4-BE49-F238E27FC236}">
                <a16:creationId xmlns:a16="http://schemas.microsoft.com/office/drawing/2014/main" id="{D11DDD29-E309-447B-8F13-AE3A26E59712}"/>
              </a:ext>
            </a:extLst>
          </p:cNvPr>
          <p:cNvSpPr/>
          <p:nvPr/>
        </p:nvSpPr>
        <p:spPr>
          <a:xfrm>
            <a:off x="686797" y="4607746"/>
            <a:ext cx="3181350" cy="1857375"/>
          </a:xfrm>
          <a:prstGeom prst="cloud">
            <a:avLst/>
          </a:prstGeom>
          <a:solidFill>
            <a:srgbClr val="E3E2DB"/>
          </a:solidFill>
          <a:ln>
            <a:solidFill>
              <a:srgbClr val="E3E2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dirty="0">
                <a:solidFill>
                  <a:srgbClr val="60220F"/>
                </a:solidFill>
              </a:rPr>
              <a:t>Scegliete il </a:t>
            </a:r>
            <a:r>
              <a:rPr lang="it-IT" b="1" dirty="0">
                <a:solidFill>
                  <a:srgbClr val="60220F"/>
                </a:solidFill>
              </a:rPr>
              <a:t>presentatore più forte</a:t>
            </a:r>
            <a:r>
              <a:rPr lang="it-IT" dirty="0">
                <a:solidFill>
                  <a:srgbClr val="60220F"/>
                </a:solidFill>
              </a:rPr>
              <a:t>, indipendentemente dalla sua posizione.</a:t>
            </a:r>
          </a:p>
          <a:p>
            <a:pPr algn="ctr"/>
            <a:endParaRPr lang="en-IE" dirty="0">
              <a:solidFill>
                <a:srgbClr val="60220F"/>
              </a:solidFill>
            </a:endParaRPr>
          </a:p>
        </p:txBody>
      </p:sp>
      <p:sp>
        <p:nvSpPr>
          <p:cNvPr id="8" name="Cloud 7">
            <a:extLst>
              <a:ext uri="{FF2B5EF4-FFF2-40B4-BE49-F238E27FC236}">
                <a16:creationId xmlns:a16="http://schemas.microsoft.com/office/drawing/2014/main" id="{3A9739BE-A0C7-4888-B0EE-0966B49743A2}"/>
              </a:ext>
            </a:extLst>
          </p:cNvPr>
          <p:cNvSpPr/>
          <p:nvPr/>
        </p:nvSpPr>
        <p:spPr>
          <a:xfrm>
            <a:off x="851948" y="1629835"/>
            <a:ext cx="2085975" cy="1458978"/>
          </a:xfrm>
          <a:prstGeom prst="cloud">
            <a:avLst/>
          </a:prstGeom>
          <a:solidFill>
            <a:srgbClr val="E3E2DB"/>
          </a:solidFill>
          <a:ln>
            <a:solidFill>
              <a:srgbClr val="E3E2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dirty="0">
                <a:solidFill>
                  <a:srgbClr val="60220F"/>
                </a:solidFill>
              </a:rPr>
              <a:t>Conoscere i costi del progetto</a:t>
            </a:r>
          </a:p>
          <a:p>
            <a:pPr algn="ctr"/>
            <a:endParaRPr lang="en-IE" dirty="0">
              <a:solidFill>
                <a:srgbClr val="60220F"/>
              </a:solidFill>
            </a:endParaRPr>
          </a:p>
        </p:txBody>
      </p:sp>
      <p:sp>
        <p:nvSpPr>
          <p:cNvPr id="10" name="TextBox 9">
            <a:extLst>
              <a:ext uri="{FF2B5EF4-FFF2-40B4-BE49-F238E27FC236}">
                <a16:creationId xmlns:a16="http://schemas.microsoft.com/office/drawing/2014/main" id="{08387650-BADD-8232-3DF9-A9F532ABD8A6}"/>
              </a:ext>
            </a:extLst>
          </p:cNvPr>
          <p:cNvSpPr txBox="1"/>
          <p:nvPr/>
        </p:nvSpPr>
        <p:spPr>
          <a:xfrm>
            <a:off x="117938" y="96237"/>
            <a:ext cx="4800903" cy="1200329"/>
          </a:xfrm>
          <a:prstGeom prst="rect">
            <a:avLst/>
          </a:prstGeom>
          <a:noFill/>
          <a:ln>
            <a:solidFill>
              <a:srgbClr val="E3E2DB"/>
            </a:solidFill>
          </a:ln>
        </p:spPr>
        <p:txBody>
          <a:bodyPr wrap="square" rtlCol="0">
            <a:spAutoFit/>
          </a:bodyPr>
          <a:lstStyle/>
          <a:p>
            <a:pPr algn="ctr"/>
            <a:r>
              <a:rPr lang="en-IE" sz="3600" b="1" dirty="0">
                <a:solidFill>
                  <a:srgbClr val="A23B23"/>
                </a:solidFill>
              </a:rPr>
              <a:t>INGREDIENTI PERFETTI</a:t>
            </a:r>
          </a:p>
          <a:p>
            <a:pPr algn="ctr"/>
            <a:r>
              <a:rPr lang="en-IE" sz="3600" b="1" dirty="0">
                <a:solidFill>
                  <a:srgbClr val="A23B23"/>
                </a:solidFill>
              </a:rPr>
              <a:t>PITCH</a:t>
            </a:r>
          </a:p>
        </p:txBody>
      </p:sp>
    </p:spTree>
    <p:extLst>
      <p:ext uri="{BB962C8B-B14F-4D97-AF65-F5344CB8AC3E}">
        <p14:creationId xmlns:p14="http://schemas.microsoft.com/office/powerpoint/2010/main" val="18999396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4A86C6-59A2-08D3-B546-DBB2D2105438}"/>
              </a:ext>
            </a:extLst>
          </p:cNvPr>
          <p:cNvSpPr>
            <a:spLocks noGrp="1"/>
          </p:cNvSpPr>
          <p:nvPr>
            <p:ph type="body" sz="quarter" idx="18"/>
          </p:nvPr>
        </p:nvSpPr>
        <p:spPr>
          <a:xfrm>
            <a:off x="236483" y="783624"/>
            <a:ext cx="2946555" cy="3843867"/>
          </a:xfrm>
        </p:spPr>
        <p:txBody>
          <a:bodyPr>
            <a:normAutofit fontScale="92500"/>
          </a:bodyPr>
          <a:lstStyle/>
          <a:p>
            <a:r>
              <a:rPr lang="it-IT" dirty="0"/>
              <a:t>Affrontare un NO... vederlo come un'esperienza di apprendimento non come un fallimento</a:t>
            </a:r>
            <a:r>
              <a:rPr lang="en-IE" dirty="0"/>
              <a:t>!!</a:t>
            </a:r>
          </a:p>
        </p:txBody>
      </p:sp>
      <p:sp>
        <p:nvSpPr>
          <p:cNvPr id="4" name="TextBox 3">
            <a:extLst>
              <a:ext uri="{FF2B5EF4-FFF2-40B4-BE49-F238E27FC236}">
                <a16:creationId xmlns:a16="http://schemas.microsoft.com/office/drawing/2014/main" id="{A21B1CBF-A266-65C9-67C0-F63F0354488D}"/>
              </a:ext>
            </a:extLst>
          </p:cNvPr>
          <p:cNvSpPr txBox="1"/>
          <p:nvPr/>
        </p:nvSpPr>
        <p:spPr>
          <a:xfrm>
            <a:off x="3732788" y="153003"/>
            <a:ext cx="7899828" cy="7027565"/>
          </a:xfrm>
          <a:prstGeom prst="rect">
            <a:avLst/>
          </a:prstGeom>
          <a:noFill/>
        </p:spPr>
        <p:txBody>
          <a:bodyPr wrap="square">
            <a:spAutoFit/>
          </a:bodyPr>
          <a:lstStyle/>
          <a:p>
            <a:pPr>
              <a:spcBef>
                <a:spcPts val="2000"/>
              </a:spcBef>
            </a:pPr>
            <a:r>
              <a:rPr lang="it-IT" sz="2400" dirty="0">
                <a:solidFill>
                  <a:srgbClr val="60220F"/>
                </a:solidFill>
              </a:rPr>
              <a:t>Se la ricetta non è quella giusta e non ottenete la sovvenzione, il fondo di crowdfunding o il prestito bancario, assicuratevi di usare questi rifiuti come un'esperienza di apprendimento!   </a:t>
            </a:r>
          </a:p>
          <a:p>
            <a:pPr>
              <a:spcBef>
                <a:spcPts val="2000"/>
              </a:spcBef>
            </a:pPr>
            <a:r>
              <a:rPr lang="it-IT" sz="2400" dirty="0">
                <a:solidFill>
                  <a:srgbClr val="60220F"/>
                </a:solidFill>
              </a:rPr>
              <a:t>Un no può essere scoraggiante.  Ma non lasciate che abbia la meglio su di voi. Prendete in considerazione questi passaggi per aumentare le possibilità di essere riconsiderati, migliorare il vostro potenziale di ottenere finanziamenti in futuro e, in generale, alleviare lo stress di ottenere un finanziamento. </a:t>
            </a:r>
          </a:p>
          <a:p>
            <a:pPr>
              <a:spcBef>
                <a:spcPts val="2000"/>
              </a:spcBef>
            </a:pPr>
            <a:r>
              <a:rPr lang="it-IT" sz="2400" b="1" dirty="0">
                <a:solidFill>
                  <a:srgbClr val="60220F"/>
                </a:solidFill>
              </a:rPr>
              <a:t>Riflettete sul vostro approccio</a:t>
            </a:r>
            <a:r>
              <a:rPr lang="it-IT" sz="2400" dirty="0">
                <a:solidFill>
                  <a:srgbClr val="60220F"/>
                </a:solidFill>
              </a:rPr>
              <a:t>, siate onesti con voi stessi. Avete affrettato la domanda? Pensavate davvero di aver soddisfatto le priorità o non avete reso giustizia a voi stessi scrivendo del vostro progetto? </a:t>
            </a:r>
          </a:p>
          <a:p>
            <a:pPr>
              <a:spcBef>
                <a:spcPts val="2000"/>
              </a:spcBef>
            </a:pPr>
            <a:r>
              <a:rPr lang="it-IT" sz="2400" b="1" dirty="0">
                <a:solidFill>
                  <a:srgbClr val="60220F"/>
                </a:solidFill>
              </a:rPr>
              <a:t>Chiedete un riscontro</a:t>
            </a:r>
            <a:r>
              <a:rPr lang="it-IT" sz="2400" dirty="0">
                <a:solidFill>
                  <a:srgbClr val="60220F"/>
                </a:solidFill>
              </a:rPr>
              <a:t>, anche se la lettera di rifiuto specifica il motivo della bocciatura, chiedendo un riscontro verbale a volte otterrete una risposta più completa e aperta. </a:t>
            </a:r>
          </a:p>
          <a:p>
            <a:pPr>
              <a:spcBef>
                <a:spcPts val="2000"/>
              </a:spcBef>
            </a:pPr>
            <a:endParaRPr lang="en-US" sz="2400" b="1" dirty="0">
              <a:solidFill>
                <a:srgbClr val="60220F"/>
              </a:solidFill>
            </a:endParaRPr>
          </a:p>
        </p:txBody>
      </p:sp>
    </p:spTree>
    <p:extLst>
      <p:ext uri="{BB962C8B-B14F-4D97-AF65-F5344CB8AC3E}">
        <p14:creationId xmlns:p14="http://schemas.microsoft.com/office/powerpoint/2010/main" val="20117713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41E29B-2811-2F28-EB23-7EE713008BB9}"/>
              </a:ext>
            </a:extLst>
          </p:cNvPr>
          <p:cNvSpPr>
            <a:spLocks noGrp="1"/>
          </p:cNvSpPr>
          <p:nvPr>
            <p:ph type="body" sz="quarter" idx="18"/>
          </p:nvPr>
        </p:nvSpPr>
        <p:spPr/>
        <p:txBody>
          <a:bodyPr anchor="ctr">
            <a:normAutofit/>
          </a:bodyPr>
          <a:lstStyle/>
          <a:p>
            <a:r>
              <a:rPr lang="it-IT" sz="3200" i="1" dirty="0"/>
              <a:t>Nella mia carriera ho sbagliato più di 9.000 tiri. Ho perso quasi 300 partite. Per 26 volte mi è stato affidato il tiro della vittoria e l'ho mancato. Ho fallito più e più volte nella mia vita. </a:t>
            </a:r>
            <a:r>
              <a:rPr lang="it-IT" sz="3200" b="1" i="1" dirty="0"/>
              <a:t>Ed è per questo che ho successo</a:t>
            </a:r>
            <a:r>
              <a:rPr lang="en-US" sz="3200" b="1" i="1" dirty="0"/>
              <a:t>!</a:t>
            </a:r>
            <a:endParaRPr lang="en-IE" sz="3200" i="1" dirty="0"/>
          </a:p>
        </p:txBody>
      </p:sp>
      <p:sp>
        <p:nvSpPr>
          <p:cNvPr id="3" name="Text Placeholder 2">
            <a:extLst>
              <a:ext uri="{FF2B5EF4-FFF2-40B4-BE49-F238E27FC236}">
                <a16:creationId xmlns:a16="http://schemas.microsoft.com/office/drawing/2014/main" id="{D87BD904-BE98-BAEB-E27A-DD21CC352E88}"/>
              </a:ext>
            </a:extLst>
          </p:cNvPr>
          <p:cNvSpPr>
            <a:spLocks noGrp="1"/>
          </p:cNvSpPr>
          <p:nvPr>
            <p:ph type="body" sz="quarter" idx="16"/>
          </p:nvPr>
        </p:nvSpPr>
        <p:spPr>
          <a:xfrm>
            <a:off x="447059" y="556500"/>
            <a:ext cx="11297875" cy="580518"/>
          </a:xfrm>
        </p:spPr>
        <p:txBody>
          <a:bodyPr/>
          <a:lstStyle/>
          <a:p>
            <a:r>
              <a:rPr lang="en-US" dirty="0" err="1"/>
              <a:t>Avere</a:t>
            </a:r>
            <a:r>
              <a:rPr lang="en-US" dirty="0"/>
              <a:t> la </a:t>
            </a:r>
            <a:r>
              <a:rPr lang="en-US" dirty="0" err="1"/>
              <a:t>giusta</a:t>
            </a:r>
            <a:r>
              <a:rPr lang="en-US" dirty="0"/>
              <a:t> </a:t>
            </a:r>
            <a:r>
              <a:rPr lang="en-US" dirty="0" err="1"/>
              <a:t>attitudine</a:t>
            </a:r>
            <a:r>
              <a:rPr lang="en-US" dirty="0"/>
              <a:t> …</a:t>
            </a:r>
            <a:endParaRPr lang="en-IE" dirty="0"/>
          </a:p>
        </p:txBody>
      </p:sp>
      <p:sp>
        <p:nvSpPr>
          <p:cNvPr id="4" name="TextBox 3">
            <a:extLst>
              <a:ext uri="{FF2B5EF4-FFF2-40B4-BE49-F238E27FC236}">
                <a16:creationId xmlns:a16="http://schemas.microsoft.com/office/drawing/2014/main" id="{F6ADD25D-64D5-6A3E-9151-E3D86AE14963}"/>
              </a:ext>
            </a:extLst>
          </p:cNvPr>
          <p:cNvSpPr txBox="1"/>
          <p:nvPr/>
        </p:nvSpPr>
        <p:spPr>
          <a:xfrm>
            <a:off x="327804" y="1621766"/>
            <a:ext cx="1475117" cy="1938992"/>
          </a:xfrm>
          <a:prstGeom prst="rect">
            <a:avLst/>
          </a:prstGeom>
          <a:noFill/>
        </p:spPr>
        <p:txBody>
          <a:bodyPr wrap="square" rtlCol="0">
            <a:spAutoFit/>
          </a:bodyPr>
          <a:lstStyle/>
          <a:p>
            <a:r>
              <a:rPr lang="en-US" sz="12000" dirty="0">
                <a:solidFill>
                  <a:srgbClr val="6C6A39"/>
                </a:solidFill>
              </a:rPr>
              <a:t>“</a:t>
            </a:r>
            <a:endParaRPr lang="en-IE" sz="12000" dirty="0">
              <a:solidFill>
                <a:srgbClr val="6C6A39"/>
              </a:solidFill>
            </a:endParaRPr>
          </a:p>
        </p:txBody>
      </p:sp>
      <p:sp>
        <p:nvSpPr>
          <p:cNvPr id="5" name="TextBox 4">
            <a:extLst>
              <a:ext uri="{FF2B5EF4-FFF2-40B4-BE49-F238E27FC236}">
                <a16:creationId xmlns:a16="http://schemas.microsoft.com/office/drawing/2014/main" id="{576C79B3-DD51-5EC2-E66F-6450A95E1B27}"/>
              </a:ext>
            </a:extLst>
          </p:cNvPr>
          <p:cNvSpPr txBox="1"/>
          <p:nvPr/>
        </p:nvSpPr>
        <p:spPr>
          <a:xfrm>
            <a:off x="11126630" y="4096107"/>
            <a:ext cx="1475117" cy="1938992"/>
          </a:xfrm>
          <a:prstGeom prst="rect">
            <a:avLst/>
          </a:prstGeom>
          <a:noFill/>
        </p:spPr>
        <p:txBody>
          <a:bodyPr wrap="square" rtlCol="0">
            <a:spAutoFit/>
          </a:bodyPr>
          <a:lstStyle/>
          <a:p>
            <a:r>
              <a:rPr lang="en-US" sz="12000">
                <a:solidFill>
                  <a:srgbClr val="6C6A39"/>
                </a:solidFill>
              </a:rPr>
              <a:t>”</a:t>
            </a:r>
            <a:endParaRPr lang="en-IE" sz="12000">
              <a:solidFill>
                <a:srgbClr val="6C6A39"/>
              </a:solidFill>
            </a:endParaRPr>
          </a:p>
        </p:txBody>
      </p:sp>
      <p:sp>
        <p:nvSpPr>
          <p:cNvPr id="6" name="TextBox 5">
            <a:extLst>
              <a:ext uri="{FF2B5EF4-FFF2-40B4-BE49-F238E27FC236}">
                <a16:creationId xmlns:a16="http://schemas.microsoft.com/office/drawing/2014/main" id="{689B3E1D-5873-B043-7BBA-CBF9493FAAB0}"/>
              </a:ext>
            </a:extLst>
          </p:cNvPr>
          <p:cNvSpPr txBox="1"/>
          <p:nvPr/>
        </p:nvSpPr>
        <p:spPr>
          <a:xfrm>
            <a:off x="5962611" y="4650104"/>
            <a:ext cx="5290143" cy="1200329"/>
          </a:xfrm>
          <a:prstGeom prst="rect">
            <a:avLst/>
          </a:prstGeom>
          <a:noFill/>
        </p:spPr>
        <p:txBody>
          <a:bodyPr wrap="square" rtlCol="0">
            <a:spAutoFit/>
          </a:bodyPr>
          <a:lstStyle/>
          <a:p>
            <a:r>
              <a:rPr lang="en-US" sz="2400" dirty="0"/>
              <a:t>Michael Jordan,</a:t>
            </a:r>
            <a:r>
              <a:rPr lang="en-GB" sz="2400" dirty="0"/>
              <a:t> </a:t>
            </a:r>
            <a:r>
              <a:rPr lang="it-IT" sz="2400" dirty="0"/>
              <a:t>Imprenditore ed ex giocatore di basket professionista statunitense </a:t>
            </a:r>
            <a:endParaRPr lang="en-IE" dirty="0"/>
          </a:p>
        </p:txBody>
      </p:sp>
    </p:spTree>
    <p:extLst>
      <p:ext uri="{BB962C8B-B14F-4D97-AF65-F5344CB8AC3E}">
        <p14:creationId xmlns:p14="http://schemas.microsoft.com/office/powerpoint/2010/main" val="27226861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4A86C6-59A2-08D3-B546-DBB2D2105438}"/>
              </a:ext>
            </a:extLst>
          </p:cNvPr>
          <p:cNvSpPr>
            <a:spLocks noGrp="1"/>
          </p:cNvSpPr>
          <p:nvPr>
            <p:ph type="body" sz="quarter" idx="18"/>
          </p:nvPr>
        </p:nvSpPr>
        <p:spPr>
          <a:xfrm>
            <a:off x="447066" y="783624"/>
            <a:ext cx="2735972" cy="3843867"/>
          </a:xfrm>
        </p:spPr>
        <p:txBody>
          <a:bodyPr>
            <a:normAutofit fontScale="92500" lnSpcReduction="10000"/>
          </a:bodyPr>
          <a:lstStyle/>
          <a:p>
            <a:r>
              <a:rPr lang="it-IT" dirty="0"/>
              <a:t>Affrontare un NO... vederlo come un'esperienza di apprendimento non come un fallimento</a:t>
            </a:r>
            <a:r>
              <a:rPr lang="en-IE" dirty="0"/>
              <a:t>!!</a:t>
            </a:r>
          </a:p>
        </p:txBody>
      </p:sp>
      <p:sp>
        <p:nvSpPr>
          <p:cNvPr id="4" name="TextBox 3">
            <a:extLst>
              <a:ext uri="{FF2B5EF4-FFF2-40B4-BE49-F238E27FC236}">
                <a16:creationId xmlns:a16="http://schemas.microsoft.com/office/drawing/2014/main" id="{A21B1CBF-A266-65C9-67C0-F63F0354488D}"/>
              </a:ext>
            </a:extLst>
          </p:cNvPr>
          <p:cNvSpPr txBox="1"/>
          <p:nvPr/>
        </p:nvSpPr>
        <p:spPr>
          <a:xfrm>
            <a:off x="3678620" y="0"/>
            <a:ext cx="8513380" cy="7171194"/>
          </a:xfrm>
          <a:prstGeom prst="rect">
            <a:avLst/>
          </a:prstGeom>
          <a:noFill/>
        </p:spPr>
        <p:txBody>
          <a:bodyPr wrap="square">
            <a:spAutoFit/>
          </a:bodyPr>
          <a:lstStyle/>
          <a:p>
            <a:pPr>
              <a:spcBef>
                <a:spcPts val="2000"/>
              </a:spcBef>
            </a:pPr>
            <a:r>
              <a:rPr lang="it-IT" sz="2400" b="1" dirty="0">
                <a:solidFill>
                  <a:srgbClr val="60220F"/>
                </a:solidFill>
              </a:rPr>
              <a:t>Anche se scoraggiati, </a:t>
            </a:r>
            <a:r>
              <a:rPr lang="it-IT" sz="2400" dirty="0">
                <a:solidFill>
                  <a:srgbClr val="60220F"/>
                </a:solidFill>
              </a:rPr>
              <a:t>mantenete un comportamento e delle azioni il più possibile professionali. Se ringraziate cortesemente il possibile sostenitore per il suo tempo e lo seguite tra qualche settimana, quando avrete raccolto maggiori informazioni o modificato il vostro modello di business, potreste avere maggiori possibilità di ottenere il finanziamento. </a:t>
            </a:r>
          </a:p>
          <a:p>
            <a:pPr>
              <a:spcBef>
                <a:spcPts val="2000"/>
              </a:spcBef>
            </a:pPr>
            <a:r>
              <a:rPr lang="it-IT" sz="2400" b="1" dirty="0">
                <a:solidFill>
                  <a:srgbClr val="60220F"/>
                </a:solidFill>
              </a:rPr>
              <a:t>Scoprite cosa è stato finanziato</a:t>
            </a:r>
            <a:r>
              <a:rPr lang="it-IT" sz="2400" dirty="0">
                <a:solidFill>
                  <a:srgbClr val="60220F"/>
                </a:solidFill>
              </a:rPr>
              <a:t>: i finanziatori spesso pubblicano elenchi di ciò che hanno finanziato. Questo può darvi un'idea...</a:t>
            </a:r>
          </a:p>
          <a:p>
            <a:pPr>
              <a:spcBef>
                <a:spcPts val="2000"/>
              </a:spcBef>
            </a:pPr>
            <a:r>
              <a:rPr lang="it-IT" sz="2400" dirty="0">
                <a:solidFill>
                  <a:srgbClr val="60220F"/>
                </a:solidFill>
              </a:rPr>
              <a:t>Cosa notate dei progetti che sono stati finanziati?</a:t>
            </a:r>
          </a:p>
          <a:p>
            <a:pPr marL="342900" indent="-342900">
              <a:spcBef>
                <a:spcPts val="2000"/>
              </a:spcBef>
              <a:buFont typeface="Arial" panose="020B0604020202020204" pitchFamily="34" charset="0"/>
              <a:buChar char="•"/>
            </a:pPr>
            <a:r>
              <a:rPr lang="it-IT" sz="2400" b="1" dirty="0">
                <a:solidFill>
                  <a:srgbClr val="60220F"/>
                </a:solidFill>
              </a:rPr>
              <a:t>Le imprese si trovavano in una fase diversa dalla vostra? </a:t>
            </a:r>
          </a:p>
          <a:p>
            <a:pPr marL="342900" indent="-342900">
              <a:spcBef>
                <a:spcPts val="2000"/>
              </a:spcBef>
              <a:buFont typeface="Arial" panose="020B0604020202020204" pitchFamily="34" charset="0"/>
              <a:buChar char="•"/>
            </a:pPr>
            <a:r>
              <a:rPr lang="it-IT" sz="2400" b="1" dirty="0">
                <a:solidFill>
                  <a:srgbClr val="60220F"/>
                </a:solidFill>
              </a:rPr>
              <a:t>Avete chiesto molto più (o meno) denaro di quello che hanno ricevuto? </a:t>
            </a:r>
          </a:p>
          <a:p>
            <a:pPr marL="342900" indent="-342900">
              <a:spcBef>
                <a:spcPts val="2000"/>
              </a:spcBef>
              <a:buFont typeface="Arial" panose="020B0604020202020204" pitchFamily="34" charset="0"/>
              <a:buChar char="•"/>
            </a:pPr>
            <a:r>
              <a:rPr lang="it-IT" sz="2400" b="1" dirty="0">
                <a:solidFill>
                  <a:srgbClr val="60220F"/>
                </a:solidFill>
              </a:rPr>
              <a:t>Avete fatto domanda per attività che il finanziatore non ha mai sostenuto?</a:t>
            </a:r>
          </a:p>
          <a:p>
            <a:pPr>
              <a:spcBef>
                <a:spcPts val="2000"/>
              </a:spcBef>
            </a:pPr>
            <a:endParaRPr lang="en-US" sz="2400" b="1" dirty="0">
              <a:solidFill>
                <a:srgbClr val="60220F"/>
              </a:solidFill>
            </a:endParaRPr>
          </a:p>
        </p:txBody>
      </p:sp>
    </p:spTree>
    <p:extLst>
      <p:ext uri="{BB962C8B-B14F-4D97-AF65-F5344CB8AC3E}">
        <p14:creationId xmlns:p14="http://schemas.microsoft.com/office/powerpoint/2010/main" val="5739590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4A86C6-59A2-08D3-B546-DBB2D2105438}"/>
              </a:ext>
            </a:extLst>
          </p:cNvPr>
          <p:cNvSpPr>
            <a:spLocks noGrp="1"/>
          </p:cNvSpPr>
          <p:nvPr>
            <p:ph type="body" sz="quarter" idx="18"/>
          </p:nvPr>
        </p:nvSpPr>
        <p:spPr>
          <a:xfrm>
            <a:off x="447066" y="783624"/>
            <a:ext cx="2735972" cy="3843867"/>
          </a:xfrm>
        </p:spPr>
        <p:txBody>
          <a:bodyPr>
            <a:normAutofit fontScale="92500" lnSpcReduction="10000"/>
          </a:bodyPr>
          <a:lstStyle/>
          <a:p>
            <a:r>
              <a:rPr lang="it-IT" dirty="0"/>
              <a:t>Affrontare un NO... vederlo come un'esperienza di apprendimento non come un fallimento</a:t>
            </a:r>
            <a:r>
              <a:rPr lang="en-IE" dirty="0"/>
              <a:t>!!</a:t>
            </a:r>
          </a:p>
        </p:txBody>
      </p:sp>
      <p:sp>
        <p:nvSpPr>
          <p:cNvPr id="4" name="TextBox 3">
            <a:extLst>
              <a:ext uri="{FF2B5EF4-FFF2-40B4-BE49-F238E27FC236}">
                <a16:creationId xmlns:a16="http://schemas.microsoft.com/office/drawing/2014/main" id="{A21B1CBF-A266-65C9-67C0-F63F0354488D}"/>
              </a:ext>
            </a:extLst>
          </p:cNvPr>
          <p:cNvSpPr txBox="1"/>
          <p:nvPr/>
        </p:nvSpPr>
        <p:spPr>
          <a:xfrm>
            <a:off x="3953505" y="783624"/>
            <a:ext cx="7899828" cy="6145272"/>
          </a:xfrm>
          <a:prstGeom prst="rect">
            <a:avLst/>
          </a:prstGeom>
          <a:noFill/>
        </p:spPr>
        <p:txBody>
          <a:bodyPr wrap="square">
            <a:spAutoFit/>
          </a:bodyPr>
          <a:lstStyle/>
          <a:p>
            <a:pPr>
              <a:spcBef>
                <a:spcPts val="2000"/>
              </a:spcBef>
            </a:pPr>
            <a:r>
              <a:rPr lang="it-IT" sz="2400" b="1" dirty="0">
                <a:solidFill>
                  <a:srgbClr val="60220F"/>
                </a:solidFill>
              </a:rPr>
              <a:t>Valutate le vostre opzioni: </a:t>
            </a:r>
            <a:r>
              <a:rPr lang="it-IT" sz="2400" dirty="0">
                <a:solidFill>
                  <a:srgbClr val="60220F"/>
                </a:solidFill>
              </a:rPr>
              <a:t>Non c'è un modo giusto o sbagliato di perseguire i finanziamenti. Se un canale sembra generare più ostacoli che opportunità di progresso, potrebbe essere il momento di cambiare strategia. Per aumentare le possibilità di ottenere un sì potrebbe essere sufficiente scegliere il canale (o il gruppo di canali) giusto da utilizzare per ottenere i finanziamenti. </a:t>
            </a:r>
          </a:p>
          <a:p>
            <a:pPr>
              <a:spcBef>
                <a:spcPts val="2000"/>
              </a:spcBef>
            </a:pPr>
            <a:r>
              <a:rPr lang="it-IT" sz="2400" b="1" dirty="0">
                <a:solidFill>
                  <a:srgbClr val="60220F"/>
                </a:solidFill>
              </a:rPr>
              <a:t>Esaminate il vostro modello di business: </a:t>
            </a:r>
            <a:r>
              <a:rPr lang="it-IT" sz="2400" dirty="0">
                <a:solidFill>
                  <a:srgbClr val="60220F"/>
                </a:solidFill>
              </a:rPr>
              <a:t>Utilizzate il rifiuto come un'opportunità di apprendimento. Esaminate il vostro modello di business per individuare eventuali difetti o debolezze. La correzione di queste lacune renderà la vostra idea di business più attraente per altri potenziali finanziatori e potrebbe essere sufficiente a far cambiare idea a chi vi ha inizialmente respinto.</a:t>
            </a:r>
          </a:p>
          <a:p>
            <a:pPr>
              <a:spcBef>
                <a:spcPts val="2000"/>
              </a:spcBef>
            </a:pPr>
            <a:endParaRPr lang="en-US" sz="2400" b="1" dirty="0">
              <a:solidFill>
                <a:srgbClr val="60220F"/>
              </a:solidFill>
            </a:endParaRPr>
          </a:p>
        </p:txBody>
      </p:sp>
    </p:spTree>
    <p:extLst>
      <p:ext uri="{BB962C8B-B14F-4D97-AF65-F5344CB8AC3E}">
        <p14:creationId xmlns:p14="http://schemas.microsoft.com/office/powerpoint/2010/main" val="37259186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p:txBody>
          <a:bodyPr/>
          <a:lstStyle/>
          <a:p>
            <a:r>
              <a:rPr lang="en-IE" dirty="0">
                <a:hlinkClick r:id="rId2"/>
              </a:rPr>
              <a:t>www.small-holders.eu</a:t>
            </a:r>
            <a:endParaRPr lang="en-IE"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6969231" cy="4478886"/>
          </a:xfrm>
        </p:spPr>
        <p:txBody>
          <a:bodyPr>
            <a:normAutofit/>
          </a:bodyPr>
          <a:lstStyle/>
          <a:p>
            <a:r>
              <a:rPr lang="en-IE" sz="4000" dirty="0"/>
              <a:t>Ben </a:t>
            </a:r>
            <a:r>
              <a:rPr lang="en-IE" sz="4000" dirty="0" err="1"/>
              <a:t>fatto</a:t>
            </a:r>
            <a:r>
              <a:rPr lang="en-IE" sz="4000" dirty="0"/>
              <a:t>!!! </a:t>
            </a:r>
          </a:p>
          <a:p>
            <a:r>
              <a:rPr lang="it-IT" sz="2400" dirty="0"/>
              <a:t>Avete appena completato il Modulo 2. Non è stato facile e abbiamo trattato molti argomenti finanziari che forse non conoscevate.  Continuate ora e passate al modulo 3, dove approfondiremo il tema della </a:t>
            </a:r>
            <a:r>
              <a:rPr lang="it-IT" sz="2400" b="1" dirty="0"/>
              <a:t>conoscenza del mercato.</a:t>
            </a:r>
          </a:p>
          <a:p>
            <a:endParaRPr lang="en-RU" sz="2400" b="1" dirty="0"/>
          </a:p>
        </p:txBody>
      </p:sp>
    </p:spTree>
    <p:extLst>
      <p:ext uri="{BB962C8B-B14F-4D97-AF65-F5344CB8AC3E}">
        <p14:creationId xmlns:p14="http://schemas.microsoft.com/office/powerpoint/2010/main" val="1144424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Goats on grass">
            <a:extLst>
              <a:ext uri="{FF2B5EF4-FFF2-40B4-BE49-F238E27FC236}">
                <a16:creationId xmlns:a16="http://schemas.microsoft.com/office/drawing/2014/main" id="{F2C024EA-5C22-B258-C7AC-448B1DDD5976}"/>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6E433CE-2925-6B3D-913E-87BB5F29C0A0}"/>
              </a:ext>
            </a:extLst>
          </p:cNvPr>
          <p:cNvSpPr>
            <a:spLocks noGrp="1"/>
          </p:cNvSpPr>
          <p:nvPr>
            <p:ph type="body" sz="quarter" idx="16"/>
          </p:nvPr>
        </p:nvSpPr>
        <p:spPr/>
        <p:txBody>
          <a:bodyPr/>
          <a:lstStyle/>
          <a:p>
            <a:pPr algn="l"/>
            <a:r>
              <a:rPr lang="it-IT" dirty="0"/>
              <a:t>Un semplice budget dei flussi di cassa </a:t>
            </a:r>
            <a:r>
              <a:rPr lang="it-IT" b="1" dirty="0"/>
              <a:t>evidenzierà le potenziali esigenze di prestito e contribuirà a dimostrare al direttore della banca</a:t>
            </a:r>
            <a:r>
              <a:rPr lang="it-IT" dirty="0"/>
              <a:t> la capacità di gestire le finanze in modo efficace e di rimborsare qualsiasi prestito.</a:t>
            </a:r>
          </a:p>
          <a:p>
            <a:pPr algn="l"/>
            <a:r>
              <a:rPr lang="it-IT" dirty="0"/>
              <a:t>Il budget dei flussi di cassa si basa su due elementi chiave. Questi sono:	</a:t>
            </a:r>
          </a:p>
          <a:p>
            <a:pPr algn="l"/>
            <a:r>
              <a:rPr lang="it-IT" dirty="0">
                <a:solidFill>
                  <a:srgbClr val="3C3738"/>
                </a:solidFill>
              </a:rPr>
              <a:t>1. Pianificazione del flusso di cassa </a:t>
            </a:r>
          </a:p>
          <a:p>
            <a:pPr algn="l"/>
            <a:r>
              <a:rPr lang="it-IT" dirty="0">
                <a:solidFill>
                  <a:srgbClr val="3C3738"/>
                </a:solidFill>
              </a:rPr>
              <a:t>2. Revisione/Controllo</a:t>
            </a:r>
          </a:p>
          <a:p>
            <a:pPr algn="l"/>
            <a:endParaRPr lang="en-IE" dirty="0"/>
          </a:p>
        </p:txBody>
      </p:sp>
      <p:sp>
        <p:nvSpPr>
          <p:cNvPr id="5" name="Text Placeholder 3">
            <a:extLst>
              <a:ext uri="{FF2B5EF4-FFF2-40B4-BE49-F238E27FC236}">
                <a16:creationId xmlns:a16="http://schemas.microsoft.com/office/drawing/2014/main" id="{F5B402B6-8127-5126-A532-C96C0398FE5D}"/>
              </a:ext>
            </a:extLst>
          </p:cNvPr>
          <p:cNvSpPr>
            <a:spLocks noGrp="1"/>
          </p:cNvSpPr>
          <p:nvPr>
            <p:ph type="body" sz="quarter" idx="18"/>
          </p:nvPr>
        </p:nvSpPr>
        <p:spPr>
          <a:xfrm>
            <a:off x="447847" y="514515"/>
            <a:ext cx="6481763" cy="1211262"/>
          </a:xfrm>
        </p:spPr>
        <p:txBody>
          <a:bodyPr anchor="ctr"/>
          <a:lstStyle/>
          <a:p>
            <a:r>
              <a:rPr lang="en-US" dirty="0"/>
              <a:t>Il punto di </a:t>
            </a:r>
            <a:r>
              <a:rPr lang="en-US" dirty="0" err="1"/>
              <a:t>partenza</a:t>
            </a:r>
            <a:r>
              <a:rPr lang="en-US" dirty="0"/>
              <a:t>... </a:t>
            </a:r>
          </a:p>
          <a:p>
            <a:r>
              <a:rPr lang="it-IT" dirty="0"/>
              <a:t>Budgeting del flusso di cassa</a:t>
            </a:r>
          </a:p>
          <a:p>
            <a:endParaRPr lang="en-US" dirty="0"/>
          </a:p>
        </p:txBody>
      </p:sp>
    </p:spTree>
    <p:extLst>
      <p:ext uri="{BB962C8B-B14F-4D97-AF65-F5344CB8AC3E}">
        <p14:creationId xmlns:p14="http://schemas.microsoft.com/office/powerpoint/2010/main" val="3512626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F765E5-5080-F860-4074-4160B40E401B}"/>
              </a:ext>
            </a:extLst>
          </p:cNvPr>
          <p:cNvSpPr>
            <a:spLocks noGrp="1"/>
          </p:cNvSpPr>
          <p:nvPr>
            <p:ph type="body" sz="quarter" idx="16"/>
          </p:nvPr>
        </p:nvSpPr>
        <p:spPr>
          <a:xfrm>
            <a:off x="347133" y="2067342"/>
            <a:ext cx="6841067" cy="4038015"/>
          </a:xfrm>
        </p:spPr>
        <p:txBody>
          <a:bodyPr/>
          <a:lstStyle/>
          <a:p>
            <a:pPr algn="l"/>
            <a:r>
              <a:rPr lang="it-IT" dirty="0"/>
              <a:t>Il </a:t>
            </a:r>
            <a:r>
              <a:rPr lang="it-IT" b="1" dirty="0"/>
              <a:t>flusso di cassa </a:t>
            </a:r>
            <a:r>
              <a:rPr lang="it-IT" dirty="0"/>
              <a:t>è il movimento di denaro in entrata e in uscita da un'azienda in un periodo di tempo. La previsione dei </a:t>
            </a:r>
            <a:r>
              <a:rPr lang="it-IT" b="1" dirty="0"/>
              <a:t>flussi di cassa consiste nel prevedere </a:t>
            </a:r>
            <a:r>
              <a:rPr lang="it-IT" dirty="0"/>
              <a:t>il futuro flusso di denaro in entrata e in uscita dai conti bancari. Prevedere regolarmente i flussi di cassa in entrata e in uscita è importante, soprattutto per tre tipi di aziende:</a:t>
            </a:r>
          </a:p>
          <a:p>
            <a:pPr marL="342900" indent="-342900" algn="l">
              <a:buFont typeface="Arial" panose="020B0604020202020204" pitchFamily="34" charset="0"/>
              <a:buChar char="•"/>
            </a:pPr>
            <a:r>
              <a:rPr lang="it-IT" dirty="0"/>
              <a:t>nuove imprese</a:t>
            </a:r>
          </a:p>
          <a:p>
            <a:pPr marL="342900" indent="-342900" algn="l">
              <a:buFont typeface="Arial" panose="020B0604020202020204" pitchFamily="34" charset="0"/>
              <a:buChar char="•"/>
            </a:pPr>
            <a:r>
              <a:rPr lang="it-IT" dirty="0"/>
              <a:t>aziende in rapida crescita</a:t>
            </a:r>
          </a:p>
          <a:p>
            <a:pPr marL="342900" indent="-342900" algn="l">
              <a:buFont typeface="Arial" panose="020B0604020202020204" pitchFamily="34" charset="0"/>
              <a:buChar char="•"/>
            </a:pPr>
            <a:r>
              <a:rPr lang="it-IT" dirty="0"/>
              <a:t>aziende con modelli di vendita imprevedibili, ad esempio aziende stagionali come i piccoli agricoltori</a:t>
            </a:r>
          </a:p>
          <a:p>
            <a:pPr algn="l"/>
            <a:endParaRPr lang="en-IE" dirty="0"/>
          </a:p>
        </p:txBody>
      </p:sp>
      <p:sp>
        <p:nvSpPr>
          <p:cNvPr id="5" name="Text Placeholder 3">
            <a:extLst>
              <a:ext uri="{FF2B5EF4-FFF2-40B4-BE49-F238E27FC236}">
                <a16:creationId xmlns:a16="http://schemas.microsoft.com/office/drawing/2014/main" id="{ADEC55ED-4B60-BBC0-7CD8-355A05AC8EBD}"/>
              </a:ext>
            </a:extLst>
          </p:cNvPr>
          <p:cNvSpPr>
            <a:spLocks noGrp="1"/>
          </p:cNvSpPr>
          <p:nvPr>
            <p:ph type="body" sz="quarter" idx="18"/>
          </p:nvPr>
        </p:nvSpPr>
        <p:spPr>
          <a:xfrm>
            <a:off x="447675" y="309563"/>
            <a:ext cx="6481763" cy="1211262"/>
          </a:xfrm>
        </p:spPr>
        <p:txBody>
          <a:bodyPr anchor="ctr"/>
          <a:lstStyle/>
          <a:p>
            <a:r>
              <a:rPr lang="en-IE" dirty="0">
                <a:solidFill>
                  <a:srgbClr val="AE523C"/>
                </a:solidFill>
              </a:rPr>
              <a:t>1</a:t>
            </a:r>
            <a:r>
              <a:rPr lang="it-IT" dirty="0">
                <a:solidFill>
                  <a:srgbClr val="AE523C"/>
                </a:solidFill>
              </a:rPr>
              <a:t> .  Pianificazione del flusso di cassa</a:t>
            </a:r>
            <a:endParaRPr lang="en-IE" dirty="0">
              <a:solidFill>
                <a:srgbClr val="AE523C"/>
              </a:solidFill>
            </a:endParaRPr>
          </a:p>
        </p:txBody>
      </p:sp>
      <p:pic>
        <p:nvPicPr>
          <p:cNvPr id="11" name="Picture Placeholder 10" descr="Blue and orange gradient with arrows">
            <a:extLst>
              <a:ext uri="{FF2B5EF4-FFF2-40B4-BE49-F238E27FC236}">
                <a16:creationId xmlns:a16="http://schemas.microsoft.com/office/drawing/2014/main" id="{E90537AA-68A6-D755-CA1D-D1E862EC192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09163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6D9CC8-9337-A738-AF30-13F04AF0073D}"/>
              </a:ext>
            </a:extLst>
          </p:cNvPr>
          <p:cNvSpPr>
            <a:spLocks noGrp="1"/>
          </p:cNvSpPr>
          <p:nvPr>
            <p:ph type="body" sz="quarter" idx="16"/>
          </p:nvPr>
        </p:nvSpPr>
        <p:spPr>
          <a:xfrm>
            <a:off x="447065" y="2067342"/>
            <a:ext cx="5210785" cy="4038015"/>
          </a:xfrm>
        </p:spPr>
        <p:txBody>
          <a:bodyPr/>
          <a:lstStyle/>
          <a:p>
            <a:r>
              <a:rPr lang="it-IT" dirty="0"/>
              <a:t>Quanto più completa e accurata è la previsione o il piano dei flussi di cassa, tanto maggiore è il valore per la vostra piccola impresa.</a:t>
            </a:r>
          </a:p>
          <a:p>
            <a:r>
              <a:rPr lang="it-IT" b="1" dirty="0"/>
              <a:t>Che cosa si deve includere nel piano? </a:t>
            </a:r>
          </a:p>
          <a:p>
            <a:r>
              <a:rPr lang="it-IT" dirty="0"/>
              <a:t>La risposta semplice è: tutto! </a:t>
            </a:r>
          </a:p>
          <a:p>
            <a:r>
              <a:rPr lang="it-IT" dirty="0"/>
              <a:t>È necessario includere tutto ciò che verrà pagato nel periodo e qualsiasi entrata di denaro da qualsiasi fonte.</a:t>
            </a:r>
          </a:p>
          <a:p>
            <a:endParaRPr lang="en-IE" dirty="0"/>
          </a:p>
        </p:txBody>
      </p:sp>
      <p:sp>
        <p:nvSpPr>
          <p:cNvPr id="4" name="Text Placeholder 3">
            <a:extLst>
              <a:ext uri="{FF2B5EF4-FFF2-40B4-BE49-F238E27FC236}">
                <a16:creationId xmlns:a16="http://schemas.microsoft.com/office/drawing/2014/main" id="{F26E5426-69C1-5F5D-23CC-5C61F3E224C1}"/>
              </a:ext>
            </a:extLst>
          </p:cNvPr>
          <p:cNvSpPr>
            <a:spLocks noGrp="1"/>
          </p:cNvSpPr>
          <p:nvPr>
            <p:ph type="body" sz="quarter" idx="18"/>
          </p:nvPr>
        </p:nvSpPr>
        <p:spPr>
          <a:xfrm>
            <a:off x="0" y="530208"/>
            <a:ext cx="6482545" cy="1210837"/>
          </a:xfrm>
        </p:spPr>
        <p:txBody>
          <a:bodyPr anchor="ctr"/>
          <a:lstStyle/>
          <a:p>
            <a:r>
              <a:rPr lang="it-IT" dirty="0"/>
              <a:t>Una previsione del flusso di cassa</a:t>
            </a:r>
          </a:p>
          <a:p>
            <a:endParaRPr lang="en-IE" dirty="0"/>
          </a:p>
        </p:txBody>
      </p:sp>
      <p:graphicFrame>
        <p:nvGraphicFramePr>
          <p:cNvPr id="5" name="Table 4">
            <a:extLst>
              <a:ext uri="{FF2B5EF4-FFF2-40B4-BE49-F238E27FC236}">
                <a16:creationId xmlns:a16="http://schemas.microsoft.com/office/drawing/2014/main" id="{9001613B-7CE7-29BA-3473-C010499707F0}"/>
              </a:ext>
            </a:extLst>
          </p:cNvPr>
          <p:cNvGraphicFramePr>
            <a:graphicFrameLocks noGrp="1"/>
          </p:cNvGraphicFramePr>
          <p:nvPr>
            <p:extLst>
              <p:ext uri="{D42A27DB-BD31-4B8C-83A1-F6EECF244321}">
                <p14:modId xmlns:p14="http://schemas.microsoft.com/office/powerpoint/2010/main" val="2979048411"/>
              </p:ext>
            </p:extLst>
          </p:nvPr>
        </p:nvGraphicFramePr>
        <p:xfrm>
          <a:off x="6263641" y="0"/>
          <a:ext cx="5846769" cy="6858006"/>
        </p:xfrm>
        <a:graphic>
          <a:graphicData uri="http://schemas.openxmlformats.org/drawingml/2006/table">
            <a:tbl>
              <a:tblPr/>
              <a:tblGrid>
                <a:gridCol w="1948923">
                  <a:extLst>
                    <a:ext uri="{9D8B030D-6E8A-4147-A177-3AD203B41FA5}">
                      <a16:colId xmlns:a16="http://schemas.microsoft.com/office/drawing/2014/main" val="1098025881"/>
                    </a:ext>
                  </a:extLst>
                </a:gridCol>
                <a:gridCol w="1948923">
                  <a:extLst>
                    <a:ext uri="{9D8B030D-6E8A-4147-A177-3AD203B41FA5}">
                      <a16:colId xmlns:a16="http://schemas.microsoft.com/office/drawing/2014/main" val="2334422851"/>
                    </a:ext>
                  </a:extLst>
                </a:gridCol>
                <a:gridCol w="1948923">
                  <a:extLst>
                    <a:ext uri="{9D8B030D-6E8A-4147-A177-3AD203B41FA5}">
                      <a16:colId xmlns:a16="http://schemas.microsoft.com/office/drawing/2014/main" val="2339223646"/>
                    </a:ext>
                  </a:extLst>
                </a:gridCol>
              </a:tblGrid>
              <a:tr h="304058">
                <a:tc>
                  <a:txBody>
                    <a:bodyPr/>
                    <a:lstStyle/>
                    <a:p>
                      <a:pPr algn="l" fontAlgn="t"/>
                      <a:r>
                        <a:rPr lang="en-IE" sz="1000">
                          <a:effectLst/>
                        </a:rPr>
                        <a:t>Income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Oct</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Nov</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443047293"/>
                  </a:ext>
                </a:extLst>
              </a:tr>
              <a:tr h="304058">
                <a:tc>
                  <a:txBody>
                    <a:bodyPr/>
                    <a:lstStyle/>
                    <a:p>
                      <a:pPr algn="l" fontAlgn="t"/>
                      <a:r>
                        <a:rPr lang="en-IE" sz="1000">
                          <a:effectLst/>
                        </a:rPr>
                        <a:t>Cull Cows</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1700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409122041"/>
                  </a:ext>
                </a:extLst>
              </a:tr>
              <a:tr h="304058">
                <a:tc>
                  <a:txBody>
                    <a:bodyPr/>
                    <a:lstStyle/>
                    <a:p>
                      <a:pPr algn="l" fontAlgn="t"/>
                      <a:r>
                        <a:rPr lang="en-IE" sz="1000">
                          <a:effectLst/>
                        </a:rPr>
                        <a:t>Silage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1250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1250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3526719774"/>
                  </a:ext>
                </a:extLst>
              </a:tr>
              <a:tr h="304058">
                <a:tc>
                  <a:txBody>
                    <a:bodyPr/>
                    <a:lstStyle/>
                    <a:p>
                      <a:pPr algn="l" fontAlgn="t"/>
                      <a:r>
                        <a:rPr lang="en-IE" sz="1000">
                          <a:effectLst/>
                        </a:rPr>
                        <a:t>Beef Cattle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14000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839203325"/>
                  </a:ext>
                </a:extLst>
              </a:tr>
              <a:tr h="534885">
                <a:tc>
                  <a:txBody>
                    <a:bodyPr/>
                    <a:lstStyle/>
                    <a:p>
                      <a:pPr algn="l" fontAlgn="t"/>
                      <a:r>
                        <a:rPr lang="en-IE" sz="1000">
                          <a:effectLst/>
                        </a:rPr>
                        <a:t>CAP Payment</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dirty="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1029836253"/>
                  </a:ext>
                </a:extLst>
              </a:tr>
              <a:tr h="534885">
                <a:tc>
                  <a:txBody>
                    <a:bodyPr/>
                    <a:lstStyle/>
                    <a:p>
                      <a:pPr algn="l" fontAlgn="t"/>
                      <a:r>
                        <a:rPr lang="en-IE" sz="1000">
                          <a:effectLst/>
                        </a:rPr>
                        <a:t>Total Income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16,950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1250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36716654"/>
                  </a:ext>
                </a:extLst>
              </a:tr>
              <a:tr h="304058">
                <a:tc>
                  <a:txBody>
                    <a:bodyPr/>
                    <a:lstStyle/>
                    <a:p>
                      <a:pPr algn="l" fontAlgn="t"/>
                      <a:r>
                        <a:rPr lang="en-IE" sz="1000" dirty="0">
                          <a:effectLst/>
                        </a:rPr>
                        <a:t>Expenses</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4001216335"/>
                  </a:ext>
                </a:extLst>
              </a:tr>
              <a:tr h="304058">
                <a:tc>
                  <a:txBody>
                    <a:bodyPr/>
                    <a:lstStyle/>
                    <a:p>
                      <a:pPr algn="l" fontAlgn="t"/>
                      <a:r>
                        <a:rPr lang="en-IE" sz="1000">
                          <a:effectLst/>
                        </a:rPr>
                        <a:t>Meal</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1500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1500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077609107"/>
                  </a:ext>
                </a:extLst>
              </a:tr>
              <a:tr h="304058">
                <a:tc>
                  <a:txBody>
                    <a:bodyPr/>
                    <a:lstStyle/>
                    <a:p>
                      <a:pPr algn="l" fontAlgn="t"/>
                      <a:r>
                        <a:rPr lang="en-IE" sz="1000">
                          <a:effectLst/>
                        </a:rPr>
                        <a:t>Fertiliser</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3000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1860039787"/>
                  </a:ext>
                </a:extLst>
              </a:tr>
              <a:tr h="304058">
                <a:tc>
                  <a:txBody>
                    <a:bodyPr/>
                    <a:lstStyle/>
                    <a:p>
                      <a:pPr algn="l" fontAlgn="t"/>
                      <a:r>
                        <a:rPr lang="en-IE" sz="1000">
                          <a:effectLst/>
                        </a:rPr>
                        <a:t>Vet</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300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300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1491134293"/>
                  </a:ext>
                </a:extLst>
              </a:tr>
              <a:tr h="304058">
                <a:tc>
                  <a:txBody>
                    <a:bodyPr/>
                    <a:lstStyle/>
                    <a:p>
                      <a:pPr algn="l" fontAlgn="t"/>
                      <a:r>
                        <a:rPr lang="en-IE" sz="1000">
                          <a:effectLst/>
                        </a:rPr>
                        <a:t>Contractor</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4500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4206016401"/>
                  </a:ext>
                </a:extLst>
              </a:tr>
              <a:tr h="304058">
                <a:tc>
                  <a:txBody>
                    <a:bodyPr/>
                    <a:lstStyle/>
                    <a:p>
                      <a:pPr algn="l" fontAlgn="t"/>
                      <a:r>
                        <a:rPr lang="en-IE" sz="1000">
                          <a:effectLst/>
                        </a:rPr>
                        <a:t>Fuel</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150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1000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935908950"/>
                  </a:ext>
                </a:extLst>
              </a:tr>
              <a:tr h="765712">
                <a:tc>
                  <a:txBody>
                    <a:bodyPr/>
                    <a:lstStyle/>
                    <a:p>
                      <a:pPr algn="l" fontAlgn="t"/>
                      <a:r>
                        <a:rPr lang="en-IE" sz="1000">
                          <a:solidFill>
                            <a:srgbClr val="222222"/>
                          </a:solidFill>
                          <a:effectLst/>
                        </a:rPr>
                        <a:t>Water/Electricity/Rates</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400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3273490563"/>
                  </a:ext>
                </a:extLst>
              </a:tr>
              <a:tr h="304058">
                <a:tc>
                  <a:txBody>
                    <a:bodyPr/>
                    <a:lstStyle/>
                    <a:p>
                      <a:pPr algn="l" fontAlgn="t"/>
                      <a:r>
                        <a:rPr lang="en-IE" sz="1000">
                          <a:effectLst/>
                        </a:rPr>
                        <a:t>Insurance</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96600634"/>
                  </a:ext>
                </a:extLst>
              </a:tr>
              <a:tr h="304058">
                <a:tc>
                  <a:txBody>
                    <a:bodyPr/>
                    <a:lstStyle/>
                    <a:p>
                      <a:pPr algn="l" fontAlgn="t"/>
                      <a:r>
                        <a:rPr lang="en-IE" sz="1000">
                          <a:effectLst/>
                        </a:rPr>
                        <a:t>Ai/Semen</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 </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375</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4245175146"/>
                  </a:ext>
                </a:extLst>
              </a:tr>
              <a:tr h="534885">
                <a:tc>
                  <a:txBody>
                    <a:bodyPr/>
                    <a:lstStyle/>
                    <a:p>
                      <a:pPr algn="l" fontAlgn="t"/>
                      <a:r>
                        <a:rPr lang="en-IE" sz="1000">
                          <a:effectLst/>
                        </a:rPr>
                        <a:t>Loan repayment</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200</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2204155887"/>
                  </a:ext>
                </a:extLst>
              </a:tr>
              <a:tr h="534885">
                <a:tc>
                  <a:txBody>
                    <a:bodyPr/>
                    <a:lstStyle/>
                    <a:p>
                      <a:pPr algn="l" fontAlgn="t"/>
                      <a:r>
                        <a:rPr lang="en-IE" sz="1000">
                          <a:effectLst/>
                        </a:rPr>
                        <a:t>Total Expenses</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2,550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tc>
                  <a:txBody>
                    <a:bodyPr/>
                    <a:lstStyle/>
                    <a:p>
                      <a:pPr algn="l" fontAlgn="t"/>
                      <a:r>
                        <a:rPr lang="en-IE" sz="1000">
                          <a:effectLst/>
                        </a:rPr>
                        <a:t>11,475</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E5E5E5"/>
                    </a:solidFill>
                  </a:tcPr>
                </a:tc>
                <a:extLst>
                  <a:ext uri="{0D108BD9-81ED-4DB2-BD59-A6C34878D82A}">
                    <a16:rowId xmlns:a16="http://schemas.microsoft.com/office/drawing/2014/main" val="925906452"/>
                  </a:ext>
                </a:extLst>
              </a:tr>
              <a:tr h="304058">
                <a:tc>
                  <a:txBody>
                    <a:bodyPr/>
                    <a:lstStyle/>
                    <a:p>
                      <a:pPr algn="l" fontAlgn="t"/>
                      <a:r>
                        <a:rPr lang="en-IE" sz="1000">
                          <a:effectLst/>
                        </a:rPr>
                        <a:t>Cashflow</a:t>
                      </a:r>
                    </a:p>
                  </a:txBody>
                  <a:tcPr marL="48348" marR="48348" marT="24174" marB="24174">
                    <a:lnL w="9525" cap="flat" cmpd="sng" algn="ctr">
                      <a:solidFill>
                        <a:schemeClr val="bg1"/>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a:effectLst/>
                        </a:rPr>
                        <a:t>14,400</a:t>
                      </a:r>
                    </a:p>
                  </a:txBody>
                  <a:tcPr marL="48348" marR="48348" marT="24174" marB="24174">
                    <a:lnL w="6350" cap="flat" cmpd="sng" algn="ctr">
                      <a:solidFill>
                        <a:srgbClr val="666666"/>
                      </a:solidFill>
                      <a:prstDash val="solid"/>
                      <a:round/>
                      <a:headEnd type="none" w="med" len="med"/>
                      <a:tailEnd type="none" w="med" len="med"/>
                    </a:lnL>
                    <a:lnR w="6350" cap="flat" cmpd="sng" algn="ctr">
                      <a:solidFill>
                        <a:srgbClr val="666666"/>
                      </a:solidFill>
                      <a:prstDash val="solid"/>
                      <a:round/>
                      <a:headEnd type="none" w="med" len="med"/>
                      <a:tailEnd type="none" w="med" len="med"/>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tc>
                  <a:txBody>
                    <a:bodyPr/>
                    <a:lstStyle/>
                    <a:p>
                      <a:pPr algn="l" fontAlgn="t"/>
                      <a:r>
                        <a:rPr lang="en-IE" sz="1000" dirty="0">
                          <a:effectLst/>
                        </a:rPr>
                        <a:t>10,225</a:t>
                      </a:r>
                    </a:p>
                  </a:txBody>
                  <a:tcPr marL="48348" marR="48348" marT="24174" marB="24174">
                    <a:lnL w="6350" cap="flat" cmpd="sng" algn="ctr">
                      <a:solidFill>
                        <a:srgbClr val="666666"/>
                      </a:solidFill>
                      <a:prstDash val="solid"/>
                      <a:round/>
                      <a:headEnd type="none" w="med" len="med"/>
                      <a:tailEnd type="none" w="med" len="med"/>
                    </a:lnL>
                    <a:lnR>
                      <a:noFill/>
                    </a:lnR>
                    <a:lnT w="6350" cap="flat" cmpd="sng" algn="ctr">
                      <a:solidFill>
                        <a:srgbClr val="666666"/>
                      </a:solidFill>
                      <a:prstDash val="solid"/>
                      <a:round/>
                      <a:headEnd type="none" w="med" len="med"/>
                      <a:tailEnd type="none" w="med" len="med"/>
                    </a:lnT>
                    <a:lnB w="6350" cap="flat" cmpd="sng" algn="ctr">
                      <a:solidFill>
                        <a:srgbClr val="666666"/>
                      </a:solidFill>
                      <a:prstDash val="solid"/>
                      <a:round/>
                      <a:headEnd type="none" w="med" len="med"/>
                      <a:tailEnd type="none" w="med" len="med"/>
                    </a:lnB>
                    <a:solidFill>
                      <a:srgbClr val="FFFFFF"/>
                    </a:solidFill>
                  </a:tcPr>
                </a:tc>
                <a:extLst>
                  <a:ext uri="{0D108BD9-81ED-4DB2-BD59-A6C34878D82A}">
                    <a16:rowId xmlns:a16="http://schemas.microsoft.com/office/drawing/2014/main" val="3564864576"/>
                  </a:ext>
                </a:extLst>
              </a:tr>
            </a:tbl>
          </a:graphicData>
        </a:graphic>
      </p:graphicFrame>
    </p:spTree>
    <p:extLst>
      <p:ext uri="{BB962C8B-B14F-4D97-AF65-F5344CB8AC3E}">
        <p14:creationId xmlns:p14="http://schemas.microsoft.com/office/powerpoint/2010/main" val="2492785533"/>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37818F-86D4-4BCD-82EE-22F5C3448855}">
  <ds:schemaRefs>
    <ds:schemaRef ds:uri="http://schemas.microsoft.com/sharepoint/v3/contenttype/forms"/>
  </ds:schemaRefs>
</ds:datastoreItem>
</file>

<file path=customXml/itemProps2.xml><?xml version="1.0" encoding="utf-8"?>
<ds:datastoreItem xmlns:ds="http://schemas.openxmlformats.org/officeDocument/2006/customXml" ds:itemID="{2CF5010F-35BF-44EA-A569-0F60FD568589}">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D7DA8CE-63CF-46B1-883A-2A57755AB5A5}">
  <ds:schemaRefs>
    <ds:schemaRef ds:uri="http://purl.org/dc/terms/"/>
    <ds:schemaRef ds:uri="http://schemas.microsoft.com/office/2006/documentManagement/types"/>
    <ds:schemaRef ds:uri="http://purl.org/dc/elements/1.1/"/>
    <ds:schemaRef ds:uri="http://schemas.openxmlformats.org/package/2006/metadata/core-properties"/>
    <ds:schemaRef ds:uri="67dd3286-db87-444e-8dd1-4849b974caca"/>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2517</TotalTime>
  <Words>7192</Words>
  <Application>Microsoft Office PowerPoint</Application>
  <PresentationFormat>Widescreen</PresentationFormat>
  <Paragraphs>490</Paragraphs>
  <Slides>69</Slides>
  <Notes>1</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69</vt:i4>
      </vt:variant>
    </vt:vector>
  </HeadingPairs>
  <TitlesOfParts>
    <vt:vector size="77" baseType="lpstr">
      <vt:lpstr>Arial</vt:lpstr>
      <vt:lpstr>Calibri</vt:lpstr>
      <vt:lpstr>Calibri Light</vt:lpstr>
      <vt:lpstr>Montserrat Light</vt:lpstr>
      <vt:lpstr>Quattrocento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19</cp:revision>
  <dcterms:created xsi:type="dcterms:W3CDTF">2019-11-20T14:08:21Z</dcterms:created>
  <dcterms:modified xsi:type="dcterms:W3CDTF">2022-12-16T15:12:06Z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