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sldIdLst>
    <p:sldId id="275" r:id="rId5"/>
    <p:sldId id="343" r:id="rId6"/>
    <p:sldId id="4589" r:id="rId7"/>
    <p:sldId id="381" r:id="rId8"/>
    <p:sldId id="382" r:id="rId9"/>
    <p:sldId id="383" r:id="rId10"/>
    <p:sldId id="4384" r:id="rId11"/>
    <p:sldId id="4385" r:id="rId12"/>
    <p:sldId id="4386" r:id="rId13"/>
    <p:sldId id="4387" r:id="rId14"/>
    <p:sldId id="4388" r:id="rId15"/>
    <p:sldId id="4389" r:id="rId16"/>
    <p:sldId id="260" r:id="rId17"/>
    <p:sldId id="4501" r:id="rId18"/>
    <p:sldId id="4509" r:id="rId19"/>
    <p:sldId id="4510" r:id="rId20"/>
    <p:sldId id="344" r:id="rId21"/>
    <p:sldId id="4557" r:id="rId22"/>
    <p:sldId id="4558" r:id="rId23"/>
    <p:sldId id="4559" r:id="rId24"/>
    <p:sldId id="4590" r:id="rId25"/>
    <p:sldId id="4563" r:id="rId26"/>
    <p:sldId id="4561" r:id="rId27"/>
    <p:sldId id="4562" r:id="rId28"/>
    <p:sldId id="345" r:id="rId29"/>
    <p:sldId id="4564" r:id="rId30"/>
    <p:sldId id="4565" r:id="rId31"/>
    <p:sldId id="4567" r:id="rId32"/>
    <p:sldId id="4568" r:id="rId33"/>
    <p:sldId id="4570" r:id="rId34"/>
    <p:sldId id="347" r:id="rId35"/>
    <p:sldId id="4573" r:id="rId36"/>
    <p:sldId id="4572" r:id="rId37"/>
    <p:sldId id="348" r:id="rId38"/>
    <p:sldId id="4574" r:id="rId39"/>
    <p:sldId id="4587" r:id="rId40"/>
    <p:sldId id="4575" r:id="rId41"/>
    <p:sldId id="4571" r:id="rId42"/>
    <p:sldId id="4577" r:id="rId43"/>
    <p:sldId id="4579" r:id="rId44"/>
    <p:sldId id="4580" r:id="rId45"/>
    <p:sldId id="4581" r:id="rId46"/>
    <p:sldId id="4582" r:id="rId47"/>
    <p:sldId id="4578" r:id="rId48"/>
    <p:sldId id="4583" r:id="rId49"/>
    <p:sldId id="4584" r:id="rId50"/>
    <p:sldId id="4585" r:id="rId51"/>
    <p:sldId id="4586" r:id="rId52"/>
    <p:sldId id="349" r:id="rId53"/>
    <p:sldId id="4588" r:id="rId54"/>
    <p:sldId id="4593" r:id="rId55"/>
    <p:sldId id="4594" r:id="rId56"/>
    <p:sldId id="4595" r:id="rId57"/>
    <p:sldId id="4603" r:id="rId58"/>
    <p:sldId id="4604" r:id="rId59"/>
    <p:sldId id="4605" r:id="rId60"/>
    <p:sldId id="4596" r:id="rId61"/>
    <p:sldId id="4601" r:id="rId62"/>
    <p:sldId id="4597" r:id="rId63"/>
    <p:sldId id="4598" r:id="rId64"/>
    <p:sldId id="4599" r:id="rId65"/>
    <p:sldId id="4600" r:id="rId66"/>
    <p:sldId id="4606" r:id="rId67"/>
    <p:sldId id="4591" r:id="rId68"/>
    <p:sldId id="4592" r:id="rId69"/>
    <p:sldId id="356" r:id="rId70"/>
    <p:sldId id="357" r:id="rId71"/>
    <p:sldId id="358" r:id="rId72"/>
    <p:sldId id="360" r:id="rId73"/>
    <p:sldId id="363" r:id="rId74"/>
    <p:sldId id="444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20F"/>
    <a:srgbClr val="6D6A3A"/>
    <a:srgbClr val="404F2F"/>
    <a:srgbClr val="A23B23"/>
    <a:srgbClr val="A7BAA2"/>
    <a:srgbClr val="E3E2DB"/>
    <a:srgbClr val="F9A169"/>
    <a:srgbClr val="8D5B98"/>
    <a:srgbClr val="0675AD"/>
    <a:srgbClr val="E7F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4605"/>
  </p:normalViewPr>
  <p:slideViewPr>
    <p:cSldViewPr snapToGrid="0">
      <p:cViewPr varScale="1">
        <p:scale>
          <a:sx n="76" d="100"/>
          <a:sy n="76" d="100"/>
        </p:scale>
        <p:origin x="94"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937499999999999E-2"/>
          <c:y val="7.0312495674674236E-3"/>
          <c:w val="0.96562499999999996"/>
          <c:h val="0.94843750317190556"/>
        </c:manualLayout>
      </c:layout>
      <c:pie3DChart>
        <c:varyColors val="1"/>
        <c:ser>
          <c:idx val="0"/>
          <c:order val="0"/>
          <c:tx>
            <c:strRef>
              <c:f>Sheet1!$B$1</c:f>
              <c:strCache>
                <c:ptCount val="1"/>
                <c:pt idx="0">
                  <c:v>Sales</c:v>
                </c:pt>
              </c:strCache>
            </c:strRef>
          </c:tx>
          <c:dPt>
            <c:idx val="0"/>
            <c:bubble3D val="0"/>
            <c:spPr>
              <a:solidFill>
                <a:srgbClr val="A23B23"/>
              </a:solidFill>
              <a:ln>
                <a:noFill/>
              </a:ln>
              <a:effectLst/>
              <a:sp3d/>
            </c:spPr>
            <c:extLst>
              <c:ext xmlns:c16="http://schemas.microsoft.com/office/drawing/2014/chart" uri="{C3380CC4-5D6E-409C-BE32-E72D297353CC}">
                <c16:uniqueId val="{00000002-44F4-1143-8A89-D70BC8C058C2}"/>
              </c:ext>
            </c:extLst>
          </c:dPt>
          <c:dPt>
            <c:idx val="1"/>
            <c:bubble3D val="0"/>
            <c:spPr>
              <a:solidFill>
                <a:srgbClr val="404F2F"/>
              </a:solidFill>
              <a:ln>
                <a:noFill/>
              </a:ln>
              <a:effectLst/>
              <a:sp3d/>
            </c:spPr>
            <c:extLst>
              <c:ext xmlns:c16="http://schemas.microsoft.com/office/drawing/2014/chart" uri="{C3380CC4-5D6E-409C-BE32-E72D297353CC}">
                <c16:uniqueId val="{00000001-44F4-1143-8A89-D70BC8C058C2}"/>
              </c:ext>
            </c:extLst>
          </c:dPt>
          <c:dPt>
            <c:idx val="2"/>
            <c:bubble3D val="0"/>
            <c:spPr>
              <a:solidFill>
                <a:srgbClr val="60220F"/>
              </a:solidFill>
              <a:ln>
                <a:noFill/>
              </a:ln>
              <a:effectLst/>
              <a:sp3d/>
            </c:spPr>
            <c:extLst>
              <c:ext xmlns:c16="http://schemas.microsoft.com/office/drawing/2014/chart" uri="{C3380CC4-5D6E-409C-BE32-E72D297353CC}">
                <c16:uniqueId val="{00000003-44F4-1143-8A89-D70BC8C058C2}"/>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7-70D2-4ACC-BF41-86D414B1301F}"/>
              </c:ext>
            </c:extLst>
          </c:dPt>
          <c:cat>
            <c:strRef>
              <c:f>Sheet1!$A$2:$A$5</c:f>
              <c:strCache>
                <c:ptCount val="3"/>
                <c:pt idx="0">
                  <c:v>1st Qtr</c:v>
                </c:pt>
                <c:pt idx="1">
                  <c:v>2nd Qtr</c:v>
                </c:pt>
                <c:pt idx="2">
                  <c:v>3rd Qtr</c:v>
                </c:pt>
              </c:strCache>
            </c:strRef>
          </c:cat>
          <c:val>
            <c:numRef>
              <c:f>Sheet1!$B$2:$B$5</c:f>
              <c:numCache>
                <c:formatCode>General</c:formatCode>
                <c:ptCount val="4"/>
                <c:pt idx="0">
                  <c:v>20</c:v>
                </c:pt>
                <c:pt idx="1">
                  <c:v>20</c:v>
                </c:pt>
                <c:pt idx="2">
                  <c:v>60</c:v>
                </c:pt>
              </c:numCache>
            </c:numRef>
          </c:val>
          <c:extLst>
            <c:ext xmlns:c16="http://schemas.microsoft.com/office/drawing/2014/chart" uri="{C3380CC4-5D6E-409C-BE32-E72D297353CC}">
              <c16:uniqueId val="{00000000-44F4-1143-8A89-D70BC8C058C2}"/>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97B68-3518-4CFD-9EA9-1F35257E5F1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A074C4-6852-4466-AADE-DD8679420229}">
      <dgm:prSet custT="1"/>
      <dgm:spPr/>
      <dgm:t>
        <a:bodyPr/>
        <a:lstStyle/>
        <a:p>
          <a:pPr>
            <a:lnSpc>
              <a:spcPct val="100000"/>
            </a:lnSpc>
          </a:pPr>
          <a:endParaRPr lang="it-IT" sz="2400" dirty="0">
            <a:solidFill>
              <a:srgbClr val="60220F"/>
            </a:solidFill>
          </a:endParaRPr>
        </a:p>
        <a:p>
          <a:pPr>
            <a:lnSpc>
              <a:spcPct val="100000"/>
            </a:lnSpc>
          </a:pPr>
          <a:r>
            <a:rPr lang="it-IT" sz="2400" dirty="0">
              <a:solidFill>
                <a:srgbClr val="60220F"/>
              </a:solidFill>
            </a:rPr>
            <a:t>La produzione di cibo e i rifiuti alimentari non sono l'unica fonte di danno ambientale nell'industria agroalimentare.</a:t>
          </a:r>
        </a:p>
        <a:p>
          <a:pPr>
            <a:lnSpc>
              <a:spcPct val="100000"/>
            </a:lnSpc>
          </a:pPr>
          <a:endParaRPr lang="en-US" sz="2400" dirty="0">
            <a:solidFill>
              <a:srgbClr val="60220F"/>
            </a:solidFill>
          </a:endParaRPr>
        </a:p>
      </dgm:t>
    </dgm:pt>
    <dgm:pt modelId="{1CB29881-D67A-4CEA-9FC1-F3174B975662}" type="parTrans" cxnId="{FE45D84F-E078-4FB2-A4F4-693EE0858A7B}">
      <dgm:prSet/>
      <dgm:spPr/>
      <dgm:t>
        <a:bodyPr/>
        <a:lstStyle/>
        <a:p>
          <a:endParaRPr lang="en-US" sz="2400">
            <a:solidFill>
              <a:srgbClr val="60220F"/>
            </a:solidFill>
          </a:endParaRPr>
        </a:p>
      </dgm:t>
    </dgm:pt>
    <dgm:pt modelId="{67D1D96F-6DBF-4A6A-AC7A-8013FA7B0C54}" type="sibTrans" cxnId="{FE45D84F-E078-4FB2-A4F4-693EE0858A7B}">
      <dgm:prSet/>
      <dgm:spPr/>
      <dgm:t>
        <a:bodyPr/>
        <a:lstStyle/>
        <a:p>
          <a:endParaRPr lang="en-US" sz="2400">
            <a:solidFill>
              <a:srgbClr val="60220F"/>
            </a:solidFill>
          </a:endParaRPr>
        </a:p>
      </dgm:t>
    </dgm:pt>
    <dgm:pt modelId="{A0EDA91D-3D9F-4002-AA74-7DDE90CE7A93}">
      <dgm:prSet custT="1"/>
      <dgm:spPr>
        <a:noFill/>
      </dgm:spPr>
      <dgm:t>
        <a:bodyPr/>
        <a:lstStyle/>
        <a:p>
          <a:pPr>
            <a:lnSpc>
              <a:spcPct val="100000"/>
            </a:lnSpc>
          </a:pPr>
          <a:endParaRPr lang="it-IT" sz="2400" dirty="0">
            <a:solidFill>
              <a:srgbClr val="60220F"/>
            </a:solidFill>
          </a:endParaRPr>
        </a:p>
        <a:p>
          <a:pPr>
            <a:lnSpc>
              <a:spcPct val="100000"/>
            </a:lnSpc>
          </a:pPr>
          <a:r>
            <a:rPr lang="it-IT" sz="2400" dirty="0">
              <a:solidFill>
                <a:srgbClr val="60220F"/>
              </a:solidFill>
            </a:rPr>
            <a:t>La produzione di plastica alimenta l'industria dei combustibili fossili, oltre a inquinare i nostri mari e a contaminare le nostre risorse naturali.</a:t>
          </a:r>
        </a:p>
        <a:p>
          <a:pPr>
            <a:lnSpc>
              <a:spcPct val="100000"/>
            </a:lnSpc>
          </a:pPr>
          <a:endParaRPr lang="en-US" sz="2400" dirty="0">
            <a:solidFill>
              <a:srgbClr val="60220F"/>
            </a:solidFill>
          </a:endParaRPr>
        </a:p>
      </dgm:t>
    </dgm:pt>
    <dgm:pt modelId="{617F0BD9-641C-4795-93FA-CF1679A50B1B}" type="parTrans" cxnId="{5A65A076-13E2-4A8F-AC09-2BDD7E2AFF39}">
      <dgm:prSet/>
      <dgm:spPr/>
      <dgm:t>
        <a:bodyPr/>
        <a:lstStyle/>
        <a:p>
          <a:endParaRPr lang="en-US" sz="2400">
            <a:solidFill>
              <a:srgbClr val="60220F"/>
            </a:solidFill>
          </a:endParaRPr>
        </a:p>
      </dgm:t>
    </dgm:pt>
    <dgm:pt modelId="{81E7C065-4FB2-44AE-B2C2-A40198BDAE1B}" type="sibTrans" cxnId="{5A65A076-13E2-4A8F-AC09-2BDD7E2AFF39}">
      <dgm:prSet/>
      <dgm:spPr/>
      <dgm:t>
        <a:bodyPr/>
        <a:lstStyle/>
        <a:p>
          <a:endParaRPr lang="en-US" sz="2400">
            <a:solidFill>
              <a:srgbClr val="60220F"/>
            </a:solidFill>
          </a:endParaRPr>
        </a:p>
      </dgm:t>
    </dgm:pt>
    <dgm:pt modelId="{20CC8BBA-BD4C-4689-A138-7D7712CBEFDB}">
      <dgm:prSet phldr="0" custT="1"/>
      <dgm:spPr/>
      <dgm:t>
        <a:bodyPr/>
        <a:lstStyle/>
        <a:p>
          <a:pPr rtl="0">
            <a:lnSpc>
              <a:spcPct val="100000"/>
            </a:lnSpc>
          </a:pPr>
          <a:endParaRPr lang="it-IT" sz="2400" b="0" dirty="0">
            <a:solidFill>
              <a:srgbClr val="60220F"/>
            </a:solidFill>
            <a:latin typeface="+mn-lt"/>
          </a:endParaRPr>
        </a:p>
        <a:p>
          <a:pPr rtl="0">
            <a:lnSpc>
              <a:spcPct val="100000"/>
            </a:lnSpc>
          </a:pPr>
          <a:r>
            <a:rPr lang="it-IT" sz="2400" b="0" dirty="0">
              <a:solidFill>
                <a:srgbClr val="60220F"/>
              </a:solidFill>
              <a:latin typeface="+mn-lt"/>
            </a:rPr>
            <a:t>In quanto piccoli agricoltori e operatori del settore agroalimentare, è importante cercare opportunità per eliminare tutti i rifiuti dannosi e inutili.</a:t>
          </a:r>
        </a:p>
        <a:p>
          <a:pPr rtl="0">
            <a:lnSpc>
              <a:spcPct val="100000"/>
            </a:lnSpc>
          </a:pPr>
          <a:endParaRPr lang="en-US" sz="2400" b="0" dirty="0">
            <a:solidFill>
              <a:srgbClr val="60220F"/>
            </a:solidFill>
            <a:latin typeface="+mn-lt"/>
          </a:endParaRPr>
        </a:p>
      </dgm:t>
    </dgm:pt>
    <dgm:pt modelId="{27B895FA-BBA4-4B34-A058-AD6FE7F03C78}" type="parTrans" cxnId="{B19773FF-5150-4265-A742-892F459655E8}">
      <dgm:prSet/>
      <dgm:spPr/>
      <dgm:t>
        <a:bodyPr/>
        <a:lstStyle/>
        <a:p>
          <a:endParaRPr lang="en-IE" sz="2400">
            <a:solidFill>
              <a:srgbClr val="60220F"/>
            </a:solidFill>
          </a:endParaRPr>
        </a:p>
      </dgm:t>
    </dgm:pt>
    <dgm:pt modelId="{F6F7C488-84B9-4E37-81BD-2B64864C361E}" type="sibTrans" cxnId="{B19773FF-5150-4265-A742-892F459655E8}">
      <dgm:prSet/>
      <dgm:spPr/>
      <dgm:t>
        <a:bodyPr/>
        <a:lstStyle/>
        <a:p>
          <a:endParaRPr lang="en-IE" sz="2400">
            <a:solidFill>
              <a:srgbClr val="60220F"/>
            </a:solidFill>
          </a:endParaRPr>
        </a:p>
      </dgm:t>
    </dgm:pt>
    <dgm:pt modelId="{3FFA3B37-4F0A-4976-AA79-8B25D46CF6F0}" type="pres">
      <dgm:prSet presAssocID="{9D997B68-3518-4CFD-9EA9-1F35257E5F1B}" presName="root" presStyleCnt="0">
        <dgm:presLayoutVars>
          <dgm:dir/>
          <dgm:resizeHandles val="exact"/>
        </dgm:presLayoutVars>
      </dgm:prSet>
      <dgm:spPr/>
    </dgm:pt>
    <dgm:pt modelId="{AB7ECA51-6ADD-4AB1-B62D-F2D33063A787}" type="pres">
      <dgm:prSet presAssocID="{A8A074C4-6852-4466-AADE-DD8679420229}" presName="compNode" presStyleCnt="0"/>
      <dgm:spPr/>
    </dgm:pt>
    <dgm:pt modelId="{839E1447-F543-4E29-987E-34ED3759658F}" type="pres">
      <dgm:prSet presAssocID="{A8A074C4-6852-4466-AADE-DD8679420229}" presName="bgRect" presStyleLbl="bgShp" presStyleIdx="0" presStyleCnt="3"/>
      <dgm:spPr>
        <a:noFill/>
      </dgm:spPr>
    </dgm:pt>
    <dgm:pt modelId="{F5B282B8-5C8A-47EA-8881-86782DB52B56}" type="pres">
      <dgm:prSet presAssocID="{A8A074C4-6852-4466-AADE-DD8679420229}" presName="iconRect" presStyleLbl="node1" presStyleIdx="0" presStyleCnt="3" custLinFactNeighborX="-3904" custLinFactNeighborY="-113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8575">
          <a:solidFill>
            <a:srgbClr val="A7BAA2"/>
          </a:solidFill>
        </a:ln>
      </dgm:spPr>
    </dgm:pt>
    <dgm:pt modelId="{5FEF30EF-62AD-4B15-8935-FA5859298A18}" type="pres">
      <dgm:prSet presAssocID="{A8A074C4-6852-4466-AADE-DD8679420229}" presName="spaceRect" presStyleCnt="0"/>
      <dgm:spPr/>
    </dgm:pt>
    <dgm:pt modelId="{1692932B-434D-4B1D-9D74-A0D9B6A53E9D}" type="pres">
      <dgm:prSet presAssocID="{A8A074C4-6852-4466-AADE-DD8679420229}" presName="parTx" presStyleLbl="revTx" presStyleIdx="0" presStyleCnt="3" custScaleX="115789" custScaleY="100098" custLinFactNeighborX="-946" custLinFactNeighborY="-8212">
        <dgm:presLayoutVars>
          <dgm:chMax val="0"/>
          <dgm:chPref val="0"/>
        </dgm:presLayoutVars>
      </dgm:prSet>
      <dgm:spPr/>
    </dgm:pt>
    <dgm:pt modelId="{0D2D476F-25B3-47B8-B2D4-0823FBD75DA0}" type="pres">
      <dgm:prSet presAssocID="{67D1D96F-6DBF-4A6A-AC7A-8013FA7B0C54}" presName="sibTrans" presStyleCnt="0"/>
      <dgm:spPr/>
    </dgm:pt>
    <dgm:pt modelId="{BAD4FFB2-79B5-439F-AC98-5F4350BF4DDC}" type="pres">
      <dgm:prSet presAssocID="{A0EDA91D-3D9F-4002-AA74-7DDE90CE7A93}" presName="compNode" presStyleCnt="0"/>
      <dgm:spPr/>
    </dgm:pt>
    <dgm:pt modelId="{50033466-966E-46D6-BF01-87F25CCDB746}" type="pres">
      <dgm:prSet presAssocID="{A0EDA91D-3D9F-4002-AA74-7DDE90CE7A93}" presName="bgRect" presStyleLbl="bgShp" presStyleIdx="1" presStyleCnt="3"/>
      <dgm:spPr>
        <a:noFill/>
      </dgm:spPr>
    </dgm:pt>
    <dgm:pt modelId="{DD89E52E-BD7A-4C50-8F6A-59F4950ADEE5}" type="pres">
      <dgm:prSet presAssocID="{A0EDA91D-3D9F-4002-AA74-7DDE90CE7A93}" presName="iconRect" presStyleLbl="node1" presStyleIdx="1" presStyleCnt="3" custLinFactNeighborX="-3904" custLinFactNeighborY="-1197"/>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8575">
          <a:solidFill>
            <a:srgbClr val="A7BAA2"/>
          </a:solidFill>
        </a:ln>
      </dgm:spPr>
    </dgm:pt>
    <dgm:pt modelId="{9292CAD0-B2D4-418C-8C53-CD8691596162}" type="pres">
      <dgm:prSet presAssocID="{A0EDA91D-3D9F-4002-AA74-7DDE90CE7A93}" presName="spaceRect" presStyleCnt="0"/>
      <dgm:spPr/>
    </dgm:pt>
    <dgm:pt modelId="{DA2389B6-B4A6-4520-BF8A-3E643DB75639}" type="pres">
      <dgm:prSet presAssocID="{A0EDA91D-3D9F-4002-AA74-7DDE90CE7A93}" presName="parTx" presStyleLbl="revTx" presStyleIdx="1" presStyleCnt="3" custScaleX="105994">
        <dgm:presLayoutVars>
          <dgm:chMax val="0"/>
          <dgm:chPref val="0"/>
        </dgm:presLayoutVars>
      </dgm:prSet>
      <dgm:spPr/>
    </dgm:pt>
    <dgm:pt modelId="{05033849-CCD7-4335-9985-321158F1B4E0}" type="pres">
      <dgm:prSet presAssocID="{81E7C065-4FB2-44AE-B2C2-A40198BDAE1B}" presName="sibTrans" presStyleCnt="0"/>
      <dgm:spPr/>
    </dgm:pt>
    <dgm:pt modelId="{B19DD5B6-60D7-45CE-BF06-3E0803CF612F}" type="pres">
      <dgm:prSet presAssocID="{20CC8BBA-BD4C-4689-A138-7D7712CBEFDB}" presName="compNode" presStyleCnt="0"/>
      <dgm:spPr/>
    </dgm:pt>
    <dgm:pt modelId="{5F0BFC84-084D-4C85-9297-11A42D0B7FF8}" type="pres">
      <dgm:prSet presAssocID="{20CC8BBA-BD4C-4689-A138-7D7712CBEFDB}" presName="bgRect" presStyleLbl="bgShp" presStyleIdx="2" presStyleCnt="3"/>
      <dgm:spPr>
        <a:noFill/>
      </dgm:spPr>
    </dgm:pt>
    <dgm:pt modelId="{79666553-F21C-4491-98D3-ABA5B0C0BEBF}" type="pres">
      <dgm:prSet presAssocID="{20CC8BBA-BD4C-4689-A138-7D7712CBEFDB}" presName="iconRect" presStyleLbl="node1" presStyleIdx="2" presStyleCnt="3" custLinFactNeighborX="534" custLinFactNeighborY="-1571"/>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8575">
          <a:solidFill>
            <a:srgbClr val="A7BAA2"/>
          </a:solidFill>
        </a:ln>
      </dgm:spPr>
    </dgm:pt>
    <dgm:pt modelId="{BB38AB0F-ED49-4DDF-A4D1-F9B36EF3627B}" type="pres">
      <dgm:prSet presAssocID="{20CC8BBA-BD4C-4689-A138-7D7712CBEFDB}" presName="spaceRect" presStyleCnt="0"/>
      <dgm:spPr/>
    </dgm:pt>
    <dgm:pt modelId="{BA0B568E-E270-49D2-9603-1A302BE7D9A3}" type="pres">
      <dgm:prSet presAssocID="{20CC8BBA-BD4C-4689-A138-7D7712CBEFDB}" presName="parTx" presStyleLbl="revTx" presStyleIdx="2" presStyleCnt="3" custScaleX="111707">
        <dgm:presLayoutVars>
          <dgm:chMax val="0"/>
          <dgm:chPref val="0"/>
        </dgm:presLayoutVars>
      </dgm:prSet>
      <dgm:spPr/>
    </dgm:pt>
  </dgm:ptLst>
  <dgm:cxnLst>
    <dgm:cxn modelId="{E8D50E2C-43EB-43D5-BAD9-208CF36D3E52}" type="presOf" srcId="{A0EDA91D-3D9F-4002-AA74-7DDE90CE7A93}" destId="{DA2389B6-B4A6-4520-BF8A-3E643DB75639}" srcOrd="0" destOrd="0" presId="urn:microsoft.com/office/officeart/2018/2/layout/IconVerticalSolidList"/>
    <dgm:cxn modelId="{C49CB741-36AC-43E1-85B0-ECB3A43B2CF2}" type="presOf" srcId="{9D997B68-3518-4CFD-9EA9-1F35257E5F1B}" destId="{3FFA3B37-4F0A-4976-AA79-8B25D46CF6F0}" srcOrd="0" destOrd="0" presId="urn:microsoft.com/office/officeart/2018/2/layout/IconVerticalSolidList"/>
    <dgm:cxn modelId="{8CCD5B4A-2C62-41A7-B40C-DC4C8EDCA092}" type="presOf" srcId="{20CC8BBA-BD4C-4689-A138-7D7712CBEFDB}" destId="{BA0B568E-E270-49D2-9603-1A302BE7D9A3}" srcOrd="0" destOrd="0" presId="urn:microsoft.com/office/officeart/2018/2/layout/IconVerticalSolidList"/>
    <dgm:cxn modelId="{FE45D84F-E078-4FB2-A4F4-693EE0858A7B}" srcId="{9D997B68-3518-4CFD-9EA9-1F35257E5F1B}" destId="{A8A074C4-6852-4466-AADE-DD8679420229}" srcOrd="0" destOrd="0" parTransId="{1CB29881-D67A-4CEA-9FC1-F3174B975662}" sibTransId="{67D1D96F-6DBF-4A6A-AC7A-8013FA7B0C54}"/>
    <dgm:cxn modelId="{5A65A076-13E2-4A8F-AC09-2BDD7E2AFF39}" srcId="{9D997B68-3518-4CFD-9EA9-1F35257E5F1B}" destId="{A0EDA91D-3D9F-4002-AA74-7DDE90CE7A93}" srcOrd="1" destOrd="0" parTransId="{617F0BD9-641C-4795-93FA-CF1679A50B1B}" sibTransId="{81E7C065-4FB2-44AE-B2C2-A40198BDAE1B}"/>
    <dgm:cxn modelId="{44CCC6AB-CE01-44BC-B431-83CCE9BD09BF}" type="presOf" srcId="{A8A074C4-6852-4466-AADE-DD8679420229}" destId="{1692932B-434D-4B1D-9D74-A0D9B6A53E9D}" srcOrd="0" destOrd="0" presId="urn:microsoft.com/office/officeart/2018/2/layout/IconVerticalSolidList"/>
    <dgm:cxn modelId="{B19773FF-5150-4265-A742-892F459655E8}" srcId="{9D997B68-3518-4CFD-9EA9-1F35257E5F1B}" destId="{20CC8BBA-BD4C-4689-A138-7D7712CBEFDB}" srcOrd="2" destOrd="0" parTransId="{27B895FA-BBA4-4B34-A058-AD6FE7F03C78}" sibTransId="{F6F7C488-84B9-4E37-81BD-2B64864C361E}"/>
    <dgm:cxn modelId="{79943477-3602-48B8-A0E1-FF6C9278DBFB}" type="presParOf" srcId="{3FFA3B37-4F0A-4976-AA79-8B25D46CF6F0}" destId="{AB7ECA51-6ADD-4AB1-B62D-F2D33063A787}" srcOrd="0" destOrd="0" presId="urn:microsoft.com/office/officeart/2018/2/layout/IconVerticalSolidList"/>
    <dgm:cxn modelId="{2F1E46A6-F251-414C-9CF9-42D29B06AA2E}" type="presParOf" srcId="{AB7ECA51-6ADD-4AB1-B62D-F2D33063A787}" destId="{839E1447-F543-4E29-987E-34ED3759658F}" srcOrd="0" destOrd="0" presId="urn:microsoft.com/office/officeart/2018/2/layout/IconVerticalSolidList"/>
    <dgm:cxn modelId="{1C02ECE6-A6A6-4570-9F94-0BBAF3C21B8F}" type="presParOf" srcId="{AB7ECA51-6ADD-4AB1-B62D-F2D33063A787}" destId="{F5B282B8-5C8A-47EA-8881-86782DB52B56}" srcOrd="1" destOrd="0" presId="urn:microsoft.com/office/officeart/2018/2/layout/IconVerticalSolidList"/>
    <dgm:cxn modelId="{B69EDF63-533F-4247-BFF9-94431C4743FA}" type="presParOf" srcId="{AB7ECA51-6ADD-4AB1-B62D-F2D33063A787}" destId="{5FEF30EF-62AD-4B15-8935-FA5859298A18}" srcOrd="2" destOrd="0" presId="urn:microsoft.com/office/officeart/2018/2/layout/IconVerticalSolidList"/>
    <dgm:cxn modelId="{F6F4F86A-E66F-4613-8CEE-17C82CEF2A4B}" type="presParOf" srcId="{AB7ECA51-6ADD-4AB1-B62D-F2D33063A787}" destId="{1692932B-434D-4B1D-9D74-A0D9B6A53E9D}" srcOrd="3" destOrd="0" presId="urn:microsoft.com/office/officeart/2018/2/layout/IconVerticalSolidList"/>
    <dgm:cxn modelId="{F06D0783-F5F5-4307-8636-48502506D759}" type="presParOf" srcId="{3FFA3B37-4F0A-4976-AA79-8B25D46CF6F0}" destId="{0D2D476F-25B3-47B8-B2D4-0823FBD75DA0}" srcOrd="1" destOrd="0" presId="urn:microsoft.com/office/officeart/2018/2/layout/IconVerticalSolidList"/>
    <dgm:cxn modelId="{D133AC80-FE04-454F-9F19-5D25A2BC1D48}" type="presParOf" srcId="{3FFA3B37-4F0A-4976-AA79-8B25D46CF6F0}" destId="{BAD4FFB2-79B5-439F-AC98-5F4350BF4DDC}" srcOrd="2" destOrd="0" presId="urn:microsoft.com/office/officeart/2018/2/layout/IconVerticalSolidList"/>
    <dgm:cxn modelId="{CB6A5959-8749-4559-A059-D57794227178}" type="presParOf" srcId="{BAD4FFB2-79B5-439F-AC98-5F4350BF4DDC}" destId="{50033466-966E-46D6-BF01-87F25CCDB746}" srcOrd="0" destOrd="0" presId="urn:microsoft.com/office/officeart/2018/2/layout/IconVerticalSolidList"/>
    <dgm:cxn modelId="{1C9E31B4-7E39-4EAA-86F6-4BECAF22D7A0}" type="presParOf" srcId="{BAD4FFB2-79B5-439F-AC98-5F4350BF4DDC}" destId="{DD89E52E-BD7A-4C50-8F6A-59F4950ADEE5}" srcOrd="1" destOrd="0" presId="urn:microsoft.com/office/officeart/2018/2/layout/IconVerticalSolidList"/>
    <dgm:cxn modelId="{6C5DFFA4-76F6-4349-B0B8-CF8A93D2818A}" type="presParOf" srcId="{BAD4FFB2-79B5-439F-AC98-5F4350BF4DDC}" destId="{9292CAD0-B2D4-418C-8C53-CD8691596162}" srcOrd="2" destOrd="0" presId="urn:microsoft.com/office/officeart/2018/2/layout/IconVerticalSolidList"/>
    <dgm:cxn modelId="{7F8E9AC7-84D6-4998-8472-1F9E6EF97CFC}" type="presParOf" srcId="{BAD4FFB2-79B5-439F-AC98-5F4350BF4DDC}" destId="{DA2389B6-B4A6-4520-BF8A-3E643DB75639}" srcOrd="3" destOrd="0" presId="urn:microsoft.com/office/officeart/2018/2/layout/IconVerticalSolidList"/>
    <dgm:cxn modelId="{A5A0B871-FDA7-4054-8948-77465CEB2780}" type="presParOf" srcId="{3FFA3B37-4F0A-4976-AA79-8B25D46CF6F0}" destId="{05033849-CCD7-4335-9985-321158F1B4E0}" srcOrd="3" destOrd="0" presId="urn:microsoft.com/office/officeart/2018/2/layout/IconVerticalSolidList"/>
    <dgm:cxn modelId="{8B1FA250-C6E2-4F14-A2D5-AA001839B3F9}" type="presParOf" srcId="{3FFA3B37-4F0A-4976-AA79-8B25D46CF6F0}" destId="{B19DD5B6-60D7-45CE-BF06-3E0803CF612F}" srcOrd="4" destOrd="0" presId="urn:microsoft.com/office/officeart/2018/2/layout/IconVerticalSolidList"/>
    <dgm:cxn modelId="{78C06BDF-DA93-4189-A9B9-D367810FB369}" type="presParOf" srcId="{B19DD5B6-60D7-45CE-BF06-3E0803CF612F}" destId="{5F0BFC84-084D-4C85-9297-11A42D0B7FF8}" srcOrd="0" destOrd="0" presId="urn:microsoft.com/office/officeart/2018/2/layout/IconVerticalSolidList"/>
    <dgm:cxn modelId="{48ADECF6-CBCB-4E2E-9E47-57B26C36C28E}" type="presParOf" srcId="{B19DD5B6-60D7-45CE-BF06-3E0803CF612F}" destId="{79666553-F21C-4491-98D3-ABA5B0C0BEBF}" srcOrd="1" destOrd="0" presId="urn:microsoft.com/office/officeart/2018/2/layout/IconVerticalSolidList"/>
    <dgm:cxn modelId="{298C033C-CC30-497E-AE41-F18D7EF4CA2D}" type="presParOf" srcId="{B19DD5B6-60D7-45CE-BF06-3E0803CF612F}" destId="{BB38AB0F-ED49-4DDF-A4D1-F9B36EF3627B}" srcOrd="2" destOrd="0" presId="urn:microsoft.com/office/officeart/2018/2/layout/IconVerticalSolidList"/>
    <dgm:cxn modelId="{EEC88207-5EA4-4F0A-ACEA-708E9D992DF4}" type="presParOf" srcId="{B19DD5B6-60D7-45CE-BF06-3E0803CF612F}" destId="{BA0B568E-E270-49D2-9603-1A302BE7D9A3}"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E1447-F543-4E29-987E-34ED3759658F}">
      <dsp:nvSpPr>
        <dsp:cNvPr id="0" name=""/>
        <dsp:cNvSpPr/>
      </dsp:nvSpPr>
      <dsp:spPr>
        <a:xfrm>
          <a:off x="0" y="9778"/>
          <a:ext cx="7340599" cy="154076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F5B282B8-5C8A-47EA-8881-86782DB52B56}">
      <dsp:nvSpPr>
        <dsp:cNvPr id="0" name=""/>
        <dsp:cNvSpPr/>
      </dsp:nvSpPr>
      <dsp:spPr>
        <a:xfrm>
          <a:off x="432934" y="346849"/>
          <a:ext cx="849081" cy="847422"/>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8575" cap="flat" cmpd="sng" algn="ctr">
          <a:solidFill>
            <a:srgbClr val="A7BAA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2932B-434D-4B1D-9D74-A0D9B6A53E9D}">
      <dsp:nvSpPr>
        <dsp:cNvPr id="0" name=""/>
        <dsp:cNvSpPr/>
      </dsp:nvSpPr>
      <dsp:spPr>
        <a:xfrm>
          <a:off x="1347571" y="0"/>
          <a:ext cx="5680089" cy="155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26" tIns="164026" rIns="164026" bIns="164026" numCol="1" spcCol="1270" anchor="ctr" anchorCtr="0">
          <a:noAutofit/>
        </a:bodyPr>
        <a:lstStyle/>
        <a:p>
          <a:pPr marL="0" lvl="0" indent="0" algn="l" defTabSz="1066800">
            <a:lnSpc>
              <a:spcPct val="100000"/>
            </a:lnSpc>
            <a:spcBef>
              <a:spcPct val="0"/>
            </a:spcBef>
            <a:spcAft>
              <a:spcPct val="35000"/>
            </a:spcAft>
            <a:buNone/>
          </a:pPr>
          <a:endParaRPr lang="it-IT" sz="2400" kern="1200" dirty="0">
            <a:solidFill>
              <a:srgbClr val="60220F"/>
            </a:solidFill>
          </a:endParaRPr>
        </a:p>
        <a:p>
          <a:pPr marL="0" lvl="0" indent="0" algn="l" defTabSz="1066800">
            <a:lnSpc>
              <a:spcPct val="100000"/>
            </a:lnSpc>
            <a:spcBef>
              <a:spcPct val="0"/>
            </a:spcBef>
            <a:spcAft>
              <a:spcPct val="35000"/>
            </a:spcAft>
            <a:buNone/>
          </a:pPr>
          <a:r>
            <a:rPr lang="it-IT" sz="2400" kern="1200" dirty="0">
              <a:solidFill>
                <a:srgbClr val="60220F"/>
              </a:solidFill>
            </a:rPr>
            <a:t>La produzione di cibo e i rifiuti alimentari non sono l'unica fonte di danno ambientale nell'industria agroalimentare.</a:t>
          </a:r>
        </a:p>
        <a:p>
          <a:pPr marL="0" lvl="0" indent="0" algn="l" defTabSz="1066800">
            <a:lnSpc>
              <a:spcPct val="100000"/>
            </a:lnSpc>
            <a:spcBef>
              <a:spcPct val="0"/>
            </a:spcBef>
            <a:spcAft>
              <a:spcPct val="35000"/>
            </a:spcAft>
            <a:buNone/>
          </a:pPr>
          <a:endParaRPr lang="en-US" sz="2400" kern="1200" dirty="0">
            <a:solidFill>
              <a:srgbClr val="60220F"/>
            </a:solidFill>
          </a:endParaRPr>
        </a:p>
      </dsp:txBody>
      <dsp:txXfrm>
        <a:off x="1347571" y="0"/>
        <a:ext cx="5680089" cy="1551368"/>
      </dsp:txXfrm>
    </dsp:sp>
    <dsp:sp modelId="{50033466-966E-46D6-BF01-87F25CCDB746}">
      <dsp:nvSpPr>
        <dsp:cNvPr id="0" name=""/>
        <dsp:cNvSpPr/>
      </dsp:nvSpPr>
      <dsp:spPr>
        <a:xfrm>
          <a:off x="0" y="1777910"/>
          <a:ext cx="7340599" cy="154076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DD89E52E-BD7A-4C50-8F6A-59F4950ADEE5}">
      <dsp:nvSpPr>
        <dsp:cNvPr id="0" name=""/>
        <dsp:cNvSpPr/>
      </dsp:nvSpPr>
      <dsp:spPr>
        <a:xfrm>
          <a:off x="432934" y="2114439"/>
          <a:ext cx="849081" cy="847422"/>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8575" cap="flat" cmpd="sng" algn="ctr">
          <a:solidFill>
            <a:srgbClr val="A7BAA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389B6-B4A6-4520-BF8A-3E643DB75639}">
      <dsp:nvSpPr>
        <dsp:cNvPr id="0" name=""/>
        <dsp:cNvSpPr/>
      </dsp:nvSpPr>
      <dsp:spPr>
        <a:xfrm>
          <a:off x="1634227" y="1777910"/>
          <a:ext cx="5199590" cy="1549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26" tIns="164026" rIns="164026" bIns="164026" numCol="1" spcCol="1270" anchor="ctr" anchorCtr="0">
          <a:noAutofit/>
        </a:bodyPr>
        <a:lstStyle/>
        <a:p>
          <a:pPr marL="0" lvl="0" indent="0" algn="l" defTabSz="1066800">
            <a:lnSpc>
              <a:spcPct val="100000"/>
            </a:lnSpc>
            <a:spcBef>
              <a:spcPct val="0"/>
            </a:spcBef>
            <a:spcAft>
              <a:spcPct val="35000"/>
            </a:spcAft>
            <a:buNone/>
          </a:pPr>
          <a:endParaRPr lang="it-IT" sz="2400" kern="1200" dirty="0">
            <a:solidFill>
              <a:srgbClr val="60220F"/>
            </a:solidFill>
          </a:endParaRPr>
        </a:p>
        <a:p>
          <a:pPr marL="0" lvl="0" indent="0" algn="l" defTabSz="1066800">
            <a:lnSpc>
              <a:spcPct val="100000"/>
            </a:lnSpc>
            <a:spcBef>
              <a:spcPct val="0"/>
            </a:spcBef>
            <a:spcAft>
              <a:spcPct val="35000"/>
            </a:spcAft>
            <a:buNone/>
          </a:pPr>
          <a:r>
            <a:rPr lang="it-IT" sz="2400" kern="1200" dirty="0">
              <a:solidFill>
                <a:srgbClr val="60220F"/>
              </a:solidFill>
            </a:rPr>
            <a:t>La produzione di plastica alimenta l'industria dei combustibili fossili, oltre a inquinare i nostri mari e a contaminare le nostre risorse naturali.</a:t>
          </a:r>
        </a:p>
        <a:p>
          <a:pPr marL="0" lvl="0" indent="0" algn="l" defTabSz="1066800">
            <a:lnSpc>
              <a:spcPct val="100000"/>
            </a:lnSpc>
            <a:spcBef>
              <a:spcPct val="0"/>
            </a:spcBef>
            <a:spcAft>
              <a:spcPct val="35000"/>
            </a:spcAft>
            <a:buNone/>
          </a:pPr>
          <a:endParaRPr lang="en-US" sz="2400" kern="1200" dirty="0">
            <a:solidFill>
              <a:srgbClr val="60220F"/>
            </a:solidFill>
          </a:endParaRPr>
        </a:p>
      </dsp:txBody>
      <dsp:txXfrm>
        <a:off x="1634227" y="1777910"/>
        <a:ext cx="5199590" cy="1549849"/>
      </dsp:txXfrm>
    </dsp:sp>
    <dsp:sp modelId="{5F0BFC84-084D-4C85-9297-11A42D0B7FF8}">
      <dsp:nvSpPr>
        <dsp:cNvPr id="0" name=""/>
        <dsp:cNvSpPr/>
      </dsp:nvSpPr>
      <dsp:spPr>
        <a:xfrm>
          <a:off x="0" y="3545282"/>
          <a:ext cx="7340599" cy="154076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9666553-F21C-4491-98D3-ABA5B0C0BEBF}">
      <dsp:nvSpPr>
        <dsp:cNvPr id="0" name=""/>
        <dsp:cNvSpPr/>
      </dsp:nvSpPr>
      <dsp:spPr>
        <a:xfrm>
          <a:off x="470616" y="3878642"/>
          <a:ext cx="849081" cy="847422"/>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8575" cap="flat" cmpd="sng" algn="ctr">
          <a:solidFill>
            <a:srgbClr val="A7BAA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B568E-E270-49D2-9603-1A302BE7D9A3}">
      <dsp:nvSpPr>
        <dsp:cNvPr id="0" name=""/>
        <dsp:cNvSpPr/>
      </dsp:nvSpPr>
      <dsp:spPr>
        <a:xfrm>
          <a:off x="1494046" y="3545282"/>
          <a:ext cx="5480867" cy="1549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26" tIns="164026" rIns="164026" bIns="164026" numCol="1" spcCol="1270" anchor="ctr" anchorCtr="0">
          <a:noAutofit/>
        </a:bodyPr>
        <a:lstStyle/>
        <a:p>
          <a:pPr marL="0" lvl="0" indent="0" algn="l" defTabSz="1066800" rtl="0">
            <a:lnSpc>
              <a:spcPct val="100000"/>
            </a:lnSpc>
            <a:spcBef>
              <a:spcPct val="0"/>
            </a:spcBef>
            <a:spcAft>
              <a:spcPct val="35000"/>
            </a:spcAft>
            <a:buNone/>
          </a:pPr>
          <a:endParaRPr lang="it-IT" sz="2400" b="0" kern="1200" dirty="0">
            <a:solidFill>
              <a:srgbClr val="60220F"/>
            </a:solidFill>
            <a:latin typeface="+mn-lt"/>
          </a:endParaRPr>
        </a:p>
        <a:p>
          <a:pPr marL="0" lvl="0" indent="0" algn="l" defTabSz="1066800" rtl="0">
            <a:lnSpc>
              <a:spcPct val="100000"/>
            </a:lnSpc>
            <a:spcBef>
              <a:spcPct val="0"/>
            </a:spcBef>
            <a:spcAft>
              <a:spcPct val="35000"/>
            </a:spcAft>
            <a:buNone/>
          </a:pPr>
          <a:r>
            <a:rPr lang="it-IT" sz="2400" b="0" kern="1200" dirty="0">
              <a:solidFill>
                <a:srgbClr val="60220F"/>
              </a:solidFill>
              <a:latin typeface="+mn-lt"/>
            </a:rPr>
            <a:t>In quanto piccoli agricoltori e operatori del settore agroalimentare, è importante cercare opportunità per eliminare tutti i rifiuti dannosi e inutili.</a:t>
          </a:r>
        </a:p>
        <a:p>
          <a:pPr marL="0" lvl="0" indent="0" algn="l" defTabSz="1066800" rtl="0">
            <a:lnSpc>
              <a:spcPct val="100000"/>
            </a:lnSpc>
            <a:spcBef>
              <a:spcPct val="0"/>
            </a:spcBef>
            <a:spcAft>
              <a:spcPct val="35000"/>
            </a:spcAft>
            <a:buNone/>
          </a:pPr>
          <a:endParaRPr lang="en-US" sz="2400" b="0" kern="1200" dirty="0">
            <a:solidFill>
              <a:srgbClr val="60220F"/>
            </a:solidFill>
            <a:latin typeface="+mn-lt"/>
          </a:endParaRPr>
        </a:p>
      </dsp:txBody>
      <dsp:txXfrm>
        <a:off x="1494046" y="3545282"/>
        <a:ext cx="5480867" cy="15498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13</a:t>
            </a:fld>
            <a:endParaRPr sz="1200" b="0" i="0">
              <a:solidFill>
                <a:srgbClr val="000000"/>
              </a:solidFill>
              <a:latin typeface="Times New Roman"/>
              <a:ea typeface="Times New Roman"/>
              <a:cs typeface="Times New Roman"/>
              <a:sym typeface="Times New Roman"/>
            </a:endParaRPr>
          </a:p>
        </p:txBody>
      </p:sp>
      <p:sp>
        <p:nvSpPr>
          <p:cNvPr id="178" name="Google Shape;178;p5: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79" name="Google Shape;179;p5:notes"/>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11316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4A299-DD6E-4F4E-AAAF-972CE464E941}" type="slidenum">
              <a:rPr lang="en-US" smtClean="0"/>
              <a:t>67</a:t>
            </a:fld>
            <a:endParaRPr lang="en-US"/>
          </a:p>
        </p:txBody>
      </p:sp>
    </p:spTree>
    <p:extLst>
      <p:ext uri="{BB962C8B-B14F-4D97-AF65-F5344CB8AC3E}">
        <p14:creationId xmlns:p14="http://schemas.microsoft.com/office/powerpoint/2010/main" val="2173832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a:solidFill>
                  <a:srgbClr val="E3E2DB"/>
                </a:solidFill>
                <a:effectLst/>
                <a:latin typeface="+mn-lt"/>
                <a:ea typeface="+mn-ea"/>
                <a:cs typeface="+mn-cs"/>
                <a:sym typeface="Quattrocento Sans"/>
              </a:rPr>
              <a:t>Sustainable Smallholders EU</a:t>
            </a:r>
            <a:endParaRPr lang="en-IE" sz="4000" b="1" i="0" u="none" strike="noStrike" kern="1200" baseline="0">
              <a:solidFill>
                <a:srgbClr val="E3E2DB"/>
              </a:solidFill>
              <a:effectLst/>
              <a:latin typeface="+mn-lt"/>
              <a:ea typeface="+mn-ea"/>
              <a:cs typeface="+mn-cs"/>
              <a:sym typeface="Quattrocento Sans"/>
            </a:endParaRPr>
          </a:p>
          <a:p>
            <a:pPr fontAlgn="base"/>
            <a:r>
              <a:rPr lang="en-IE" sz="4400" b="0" i="0" u="none" strike="noStrike" kern="1200" baseline="0">
                <a:solidFill>
                  <a:srgbClr val="E3E2DB"/>
                </a:solidFill>
                <a:effectLst/>
                <a:latin typeface="+mn-lt"/>
                <a:ea typeface="+mn-ea"/>
                <a:cs typeface="+mn-cs"/>
                <a:sym typeface="Quattrocento Sans"/>
              </a:rPr>
              <a:t>FONT TYPEFACE &amp; SIZE</a:t>
            </a:r>
            <a:endParaRPr lang="en-IE" sz="3600" baseline="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E3E2DB"/>
                </a:solidFill>
                <a:effectLst/>
                <a:latin typeface="+mn-lt"/>
                <a:ea typeface="+mn-ea"/>
                <a:cs typeface="+mn-cs"/>
              </a:rPr>
              <a:t>PLEASE</a:t>
            </a:r>
            <a:r>
              <a:rPr lang="en-IE" sz="3000" b="0" i="0" u="none" strike="noStrike" kern="1200" baseline="0">
                <a:solidFill>
                  <a:srgbClr val="E3E2DB"/>
                </a:solidFill>
                <a:effectLst/>
                <a:latin typeface="+mn-lt"/>
                <a:ea typeface="+mn-ea"/>
                <a:cs typeface="+mn-cs"/>
              </a:rPr>
              <a:t> ENSURE TO KEEP FONTS AS PER THE LAYOUT</a:t>
            </a:r>
            <a:endParaRPr lang="en-IE" sz="3000" b="0" i="0" u="none" strike="noStrike" kern="1200">
              <a:solidFill>
                <a:srgbClr val="E3E2DB"/>
              </a:solidFill>
              <a:effectLst/>
              <a:latin typeface="+mn-lt"/>
              <a:ea typeface="+mn-ea"/>
              <a:cs typeface="+mn-cs"/>
            </a:endParaRPr>
          </a:p>
          <a:p>
            <a:pPr fontAlgn="base"/>
            <a:endParaRPr lang="en-IE" sz="3000" b="0" i="0" u="none" strike="noStrike" kern="120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E3E2DB"/>
                </a:solidFill>
                <a:effectLst/>
                <a:latin typeface="+mn-lt"/>
                <a:ea typeface="+mn-ea"/>
                <a:cs typeface="+mn-cs"/>
              </a:rPr>
              <a:t>48 point </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Divider</a:t>
            </a:r>
            <a:r>
              <a:rPr lang="en-IE" sz="3000" b="0" i="0" u="none" strike="noStrike" kern="1200" baseline="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36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30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	</a:t>
            </a:r>
            <a:r>
              <a:rPr lang="en-IE" sz="3000" b="0" i="0" u="none" strike="noStrike" kern="1200" baseline="0">
                <a:solidFill>
                  <a:srgbClr val="E3E2DB"/>
                </a:solidFill>
                <a:effectLst/>
                <a:latin typeface="+mn-lt"/>
                <a:ea typeface="+mn-ea"/>
                <a:cs typeface="+mn-cs"/>
              </a:rPr>
              <a:t>       </a:t>
            </a:r>
            <a:r>
              <a:rPr lang="en-IE" sz="3000" b="0" i="0" u="none" strike="noStrike" kern="120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24 point</a:t>
            </a:r>
            <a:r>
              <a:rPr lang="en-IE" sz="3000" b="0" i="0" u="none" strike="noStrike" kern="1200" baseline="0">
                <a:solidFill>
                  <a:srgbClr val="E3E2DB"/>
                </a:solidFill>
                <a:effectLst/>
                <a:latin typeface="+mn-lt"/>
                <a:ea typeface="+mn-ea"/>
                <a:cs typeface="+mn-cs"/>
              </a:rPr>
              <a:t>  -  </a:t>
            </a:r>
            <a:r>
              <a:rPr lang="en-IE" sz="3000" b="0" i="0" u="none" strike="noStrike" kern="1200" baseline="0">
                <a:solidFill>
                  <a:srgbClr val="E3E2DB"/>
                </a:solidFill>
                <a:effectLst/>
                <a:latin typeface="+mn-lt"/>
                <a:ea typeface="Quattrocento Sans"/>
                <a:cs typeface="Quattrocento Sans"/>
                <a:sym typeface="Quattrocento Sans"/>
              </a:rPr>
              <a:t>Main </a:t>
            </a:r>
            <a:r>
              <a:rPr lang="en-IE" sz="3000" b="0" i="0" u="none" strike="noStrike" kern="1200">
                <a:solidFill>
                  <a:srgbClr val="E3E2DB"/>
                </a:solidFill>
                <a:effectLst/>
                <a:latin typeface="+mn-lt"/>
                <a:ea typeface="+mn-ea"/>
                <a:cs typeface="+mn-cs"/>
              </a:rPr>
              <a:t>Text Body </a:t>
            </a:r>
            <a:endParaRPr lang="en-US" sz="3000">
              <a:solidFill>
                <a:srgbClr val="E3E2DB"/>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E3E2DB"/>
                </a:solidFill>
                <a:effectLst/>
                <a:latin typeface="+mn-lt"/>
                <a:ea typeface="+mn-ea"/>
                <a:cs typeface="+mn-cs"/>
                <a:sym typeface="Quattrocento Sans"/>
              </a:rPr>
              <a:t>Teach Digital </a:t>
            </a:r>
            <a:r>
              <a:rPr lang="en-IE" sz="2400" b="0" i="0" u="none" strike="noStrike" kern="1200" baseline="0">
                <a:solidFill>
                  <a:srgbClr val="E3E2DB"/>
                </a:solidFill>
                <a:effectLst/>
                <a:latin typeface="+mn-lt"/>
                <a:ea typeface="+mn-ea"/>
                <a:cs typeface="+mn-cs"/>
                <a:sym typeface="Quattrocento Sans"/>
              </a:rPr>
              <a:t>PowerPoint is</a:t>
            </a:r>
            <a:r>
              <a:rPr lang="is-IS" sz="2400" b="0" i="0" u="none" strike="noStrike" kern="1200" baseline="0">
                <a:solidFill>
                  <a:srgbClr val="E3E2DB"/>
                </a:solidFill>
                <a:effectLst/>
                <a:latin typeface="+mn-lt"/>
                <a:ea typeface="+mn-ea"/>
                <a:cs typeface="+mn-cs"/>
                <a:sym typeface="Quattrocento Sans"/>
              </a:rPr>
              <a:t>….</a:t>
            </a:r>
            <a:endParaRPr lang="en-IE" sz="2400" b="0" i="0" u="none" strike="noStrike" kern="1200" baseline="0">
              <a:solidFill>
                <a:srgbClr val="E3E2DB"/>
              </a:solidFill>
              <a:effectLst/>
              <a:latin typeface="+mn-lt"/>
              <a:ea typeface="+mn-ea"/>
              <a:cs typeface="+mn-cs"/>
              <a:sym typeface="Quattrocento Sans"/>
            </a:endParaRPr>
          </a:p>
          <a:p>
            <a:pPr fontAlgn="base"/>
            <a:endParaRPr lang="en-IE" sz="2400" b="0" i="0" u="none" strike="noStrike" kern="1200" baseline="0">
              <a:solidFill>
                <a:srgbClr val="E3E2DB"/>
              </a:solidFill>
              <a:effectLst/>
              <a:latin typeface="+mn-lt"/>
              <a:ea typeface="+mn-ea"/>
              <a:cs typeface="+mn-cs"/>
              <a:sym typeface="Quattrocento Sans"/>
            </a:endParaRPr>
          </a:p>
          <a:p>
            <a:pPr fontAlgn="base"/>
            <a:r>
              <a:rPr lang="en-IE" sz="3600" b="1" i="1" baseline="0">
                <a:solidFill>
                  <a:srgbClr val="E3E2DB"/>
                </a:solidFill>
                <a:latin typeface="+mn-lt"/>
                <a:ea typeface="Quattrocento Sans"/>
                <a:cs typeface="Quattrocento Sans"/>
                <a:sym typeface="Quattrocento Sans"/>
              </a:rPr>
              <a:t>Calibri</a:t>
            </a:r>
            <a:endParaRPr lang="en-IE" sz="3600" baseline="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E3E2DB"/>
                </a:solidFill>
                <a:latin typeface="+mn-lt"/>
                <a:ea typeface="Quattrocento Sans"/>
                <a:cs typeface="Quattrocento Sans"/>
                <a:sym typeface="Quattrocento Sans"/>
              </a:rPr>
              <a:t>ICONS</a:t>
            </a:r>
            <a:r>
              <a:rPr lang="en-IE" sz="3600" baseline="0">
                <a:solidFill>
                  <a:srgbClr val="E3E2DB"/>
                </a:solidFill>
                <a:latin typeface="+mn-lt"/>
                <a:ea typeface="Quattrocento Sans"/>
                <a:cs typeface="Quattrocento Sans"/>
                <a:sym typeface="Quattrocento Sans"/>
              </a:rPr>
              <a:t> WHICH CAN BE USED WITHIN THE </a:t>
            </a:r>
            <a:r>
              <a:rPr lang="en-IE" sz="3000" b="1" baseline="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E3E2DB"/>
                </a:solidFill>
                <a:latin typeface="+mn-lt"/>
                <a:ea typeface="Quattrocento Sans"/>
                <a:cs typeface="Quattrocento Sans"/>
                <a:sym typeface="Quattrocento Sans"/>
              </a:rPr>
              <a:t>Resize them without losing quality.</a:t>
            </a:r>
            <a:r>
              <a:rPr lang="en-IE" sz="2400" i="1" baseline="0">
                <a:solidFill>
                  <a:srgbClr val="E3E2DB"/>
                </a:solidFill>
                <a:latin typeface="+mn-lt"/>
                <a:ea typeface="Quattrocento Sans"/>
                <a:cs typeface="Quattrocento Sans"/>
                <a:sym typeface="Quattrocento Sans"/>
              </a:rPr>
              <a:t> </a:t>
            </a:r>
            <a:r>
              <a:rPr lang="en-IE" sz="2400" i="1">
                <a:solidFill>
                  <a:srgbClr val="E3E2DB"/>
                </a:solidFill>
                <a:latin typeface="+mn-lt"/>
                <a:ea typeface="Quattrocento Sans"/>
                <a:cs typeface="Quattrocento Sans"/>
                <a:sym typeface="Quattrocento Sans"/>
              </a:rPr>
              <a:t> Change line colour, width and style.</a:t>
            </a:r>
            <a:r>
              <a:rPr lang="en-IE" sz="2400" i="1" baseline="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0" y="-1592"/>
            <a:ext cx="638354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383547" y="0"/>
            <a:ext cx="5808452"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648934" cy="3843867"/>
          </a:xfrm>
          <a:noFill/>
        </p:spPr>
        <p:txBody>
          <a:bodyPr>
            <a:normAutofit/>
          </a:bodyPr>
          <a:lstStyle>
            <a:lvl1pPr marL="0" indent="0" algn="ctr">
              <a:buNone/>
              <a:defRPr sz="24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0" y="4153358"/>
            <a:ext cx="4330459"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362398"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4927"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330459" y="6426528"/>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152916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marL="0" indent="0">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41757A58-95F5-081E-5E67-1C48768A54A4}"/>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FC01E44-C482-6997-C562-C060CCCD1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985CBA66-AF98-15A8-1435-2672B409FC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16" name="Picture 15">
            <a:extLst>
              <a:ext uri="{FF2B5EF4-FFF2-40B4-BE49-F238E27FC236}">
                <a16:creationId xmlns:a16="http://schemas.microsoft.com/office/drawing/2014/main" id="{CBDB47FF-9745-1B29-9253-9CB3C5B1D5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58" y="5250602"/>
            <a:ext cx="2902397" cy="1614127"/>
          </a:xfrm>
          <a:prstGeom prst="rect">
            <a:avLst/>
          </a:prstGeom>
        </p:spPr>
      </p:pic>
    </p:spTree>
    <p:extLst>
      <p:ext uri="{BB962C8B-B14F-4D97-AF65-F5344CB8AC3E}">
        <p14:creationId xmlns:p14="http://schemas.microsoft.com/office/powerpoint/2010/main" val="1529513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18116" y="1084544"/>
            <a:ext cx="3462422" cy="4621568"/>
            <a:chOff x="1333421" y="1575267"/>
            <a:chExt cx="7926559" cy="10580207"/>
          </a:xfrm>
          <a:gradFill flip="none" rotWithShape="1">
            <a:gsLst>
              <a:gs pos="0">
                <a:srgbClr val="6D6A3A">
                  <a:tint val="66000"/>
                  <a:satMod val="160000"/>
                </a:srgbClr>
              </a:gs>
              <a:gs pos="50000">
                <a:srgbClr val="6D6A3A">
                  <a:tint val="44500"/>
                  <a:satMod val="160000"/>
                </a:srgbClr>
              </a:gs>
              <a:gs pos="100000">
                <a:srgbClr val="6D6A3A">
                  <a:tint val="23500"/>
                  <a:satMod val="160000"/>
                </a:srgbClr>
              </a:gs>
            </a:gsLst>
            <a:lin ang="5400000" scaled="1"/>
            <a:tileRect/>
          </a:gradFill>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grp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grp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grp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grp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grp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1" i="0">
                <a:solidFill>
                  <a:srgbClr val="A23B23"/>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956402"/>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52603" y="782873"/>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2795" y="5261232"/>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48" name="TextBox 47">
            <a:extLst>
              <a:ext uri="{FF2B5EF4-FFF2-40B4-BE49-F238E27FC236}">
                <a16:creationId xmlns:a16="http://schemas.microsoft.com/office/drawing/2014/main" id="{80FCEDA8-6FBC-0386-7074-DBEEAB760540}"/>
              </a:ext>
            </a:extLst>
          </p:cNvPr>
          <p:cNvSpPr txBox="1"/>
          <p:nvPr userDrawn="1"/>
        </p:nvSpPr>
        <p:spPr>
          <a:xfrm>
            <a:off x="238709" y="640083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60" name="Picture 59">
            <a:extLst>
              <a:ext uri="{FF2B5EF4-FFF2-40B4-BE49-F238E27FC236}">
                <a16:creationId xmlns:a16="http://schemas.microsoft.com/office/drawing/2014/main" id="{D502CBDA-A8FF-2FA3-5583-7288F81DDC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3417" y="6318750"/>
            <a:ext cx="441158" cy="441158"/>
          </a:xfrm>
          <a:prstGeom prst="rect">
            <a:avLst/>
          </a:prstGeom>
        </p:spPr>
      </p:pic>
      <p:pic>
        <p:nvPicPr>
          <p:cNvPr id="61" name="Picture 60">
            <a:extLst>
              <a:ext uri="{FF2B5EF4-FFF2-40B4-BE49-F238E27FC236}">
                <a16:creationId xmlns:a16="http://schemas.microsoft.com/office/drawing/2014/main" id="{464F53A3-699A-53B7-7FE5-55FA13B0A6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095107" y="6321932"/>
            <a:ext cx="441158" cy="441158"/>
          </a:xfrm>
          <a:prstGeom prst="rect">
            <a:avLst/>
          </a:prstGeom>
        </p:spPr>
      </p:pic>
    </p:spTree>
    <p:extLst>
      <p:ext uri="{BB962C8B-B14F-4D97-AF65-F5344CB8AC3E}">
        <p14:creationId xmlns:p14="http://schemas.microsoft.com/office/powerpoint/2010/main" val="2217702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261897" cy="1805615"/>
            <a:chOff x="2122935" y="4949396"/>
            <a:chExt cx="19887240" cy="3790686"/>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1" i="0">
                <a:solidFill>
                  <a:srgbClr val="A23B23"/>
                </a:solidFill>
                <a:latin typeface="+mn-lt"/>
              </a:defRPr>
            </a:lvl1pPr>
          </a:lstStyle>
          <a:p>
            <a:pPr lvl="0"/>
            <a:r>
              <a:rPr lang="en-US"/>
              <a:t>Heading</a:t>
            </a:r>
          </a:p>
        </p:txBody>
      </p:sp>
      <p:sp>
        <p:nvSpPr>
          <p:cNvPr id="24" name="TextBox 23">
            <a:extLst>
              <a:ext uri="{FF2B5EF4-FFF2-40B4-BE49-F238E27FC236}">
                <a16:creationId xmlns:a16="http://schemas.microsoft.com/office/drawing/2014/main" id="{F4E992B3-4CFA-30DF-0CAB-3D8ED6BFD2AF}"/>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7B3F85BE-3B1F-C5F3-5941-6FFDE1F63F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31" name="Picture 30">
            <a:extLst>
              <a:ext uri="{FF2B5EF4-FFF2-40B4-BE49-F238E27FC236}">
                <a16:creationId xmlns:a16="http://schemas.microsoft.com/office/drawing/2014/main" id="{D6FFDB65-C0E4-B919-042E-7E8481E125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040675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1130496" y="1840129"/>
            <a:ext cx="9351341" cy="1816946"/>
            <a:chOff x="2456043" y="4949392"/>
            <a:chExt cx="18122610" cy="3814474"/>
          </a:xfrm>
        </p:grpSpPr>
        <p:sp>
          <p:nvSpPr>
            <p:cNvPr id="30" name="Shape 493">
              <a:extLst>
                <a:ext uri="{FF2B5EF4-FFF2-40B4-BE49-F238E27FC236}">
                  <a16:creationId xmlns:a16="http://schemas.microsoft.com/office/drawing/2014/main" id="{FA93A623-AC46-CA41-AB39-3D0015516C37}"/>
                </a:ext>
              </a:extLst>
            </p:cNvPr>
            <p:cNvSpPr/>
            <p:nvPr/>
          </p:nvSpPr>
          <p:spPr>
            <a:xfrm>
              <a:off x="2456043" y="4949392"/>
              <a:ext cx="3790687"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9711857" y="4973180"/>
              <a:ext cx="3790689"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6787964" y="4949394"/>
              <a:ext cx="3790689" cy="3790686"/>
            </a:xfrm>
            <a:prstGeom prst="ellipse">
              <a:avLst/>
            </a:prstGeom>
            <a:solidFill>
              <a:schemeClr val="bg2"/>
            </a:solidFill>
            <a:ln w="190500" cap="flat" cmpd="sng">
              <a:solidFill>
                <a:srgbClr val="A7BAA2"/>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1024393" y="4314483"/>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4761878" y="4298497"/>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8400457" y="4264723"/>
            <a:ext cx="2106525" cy="1237497"/>
          </a:xfrm>
        </p:spPr>
        <p:txBody>
          <a:bodyPr/>
          <a:lstStyle>
            <a:lvl1pPr algn="ctr">
              <a:buNone/>
              <a:defRPr sz="15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1035320" y="2583392"/>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4799270" y="2582255"/>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8450570" y="2582255"/>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1" i="0">
                <a:solidFill>
                  <a:srgbClr val="A23B23"/>
                </a:solidFill>
                <a:latin typeface="+mn-lt"/>
              </a:defRPr>
            </a:lvl1pPr>
          </a:lstStyle>
          <a:p>
            <a:pPr lvl="0"/>
            <a:r>
              <a:rPr lang="en-US"/>
              <a:t>Heading</a:t>
            </a:r>
          </a:p>
        </p:txBody>
      </p:sp>
      <p:sp>
        <p:nvSpPr>
          <p:cNvPr id="24" name="TextBox 23">
            <a:extLst>
              <a:ext uri="{FF2B5EF4-FFF2-40B4-BE49-F238E27FC236}">
                <a16:creationId xmlns:a16="http://schemas.microsoft.com/office/drawing/2014/main" id="{F4E992B3-4CFA-30DF-0CAB-3D8ED6BFD2AF}"/>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7B3F85BE-3B1F-C5F3-5941-6FFDE1F63F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31" name="Picture 30">
            <a:extLst>
              <a:ext uri="{FF2B5EF4-FFF2-40B4-BE49-F238E27FC236}">
                <a16:creationId xmlns:a16="http://schemas.microsoft.com/office/drawing/2014/main" id="{D6FFDB65-C0E4-B919-042E-7E8481E125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197543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E3E2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1"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3F1A0924-71FC-BCAB-25A5-D9BF2426CC2A}"/>
              </a:ext>
            </a:extLst>
          </p:cNvPr>
          <p:cNvSpPr txBox="1"/>
          <p:nvPr userDrawn="1"/>
        </p:nvSpPr>
        <p:spPr>
          <a:xfrm rot="16200000">
            <a:off x="-2062995" y="3539082"/>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45E650E1-8F5B-6F6D-FD68-C1917B6E0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73317" y="4966625"/>
            <a:ext cx="441158" cy="441158"/>
          </a:xfrm>
          <a:prstGeom prst="rect">
            <a:avLst/>
          </a:prstGeom>
        </p:spPr>
      </p:pic>
      <p:pic>
        <p:nvPicPr>
          <p:cNvPr id="14" name="Picture 13">
            <a:extLst>
              <a:ext uri="{FF2B5EF4-FFF2-40B4-BE49-F238E27FC236}">
                <a16:creationId xmlns:a16="http://schemas.microsoft.com/office/drawing/2014/main" id="{F7C8E7DC-2F6C-22DB-33FC-61545AAC3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382777" y="2010946"/>
            <a:ext cx="441158" cy="441158"/>
          </a:xfrm>
          <a:prstGeom prst="rect">
            <a:avLst/>
          </a:prstGeom>
        </p:spPr>
      </p:pic>
    </p:spTree>
    <p:extLst>
      <p:ext uri="{BB962C8B-B14F-4D97-AF65-F5344CB8AC3E}">
        <p14:creationId xmlns:p14="http://schemas.microsoft.com/office/powerpoint/2010/main" val="1729544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ster">
  <p:cSld name="Master">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338685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308629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436261" y="2161561"/>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6D6A3A"/>
          </a:solidFill>
          <a:ln w="9525" cap="flat">
            <a:noFill/>
            <a:bevel/>
            <a:headEnd/>
            <a:tailEnd/>
          </a:ln>
          <a:effectLst/>
        </p:spPr>
        <p:txBody>
          <a:bodyPr wrap="none" anchor="ctr"/>
          <a:lstStyle/>
          <a:p>
            <a:endParaRPr lang="en-US"/>
          </a:p>
        </p:txBody>
      </p:sp>
      <p:sp>
        <p:nvSpPr>
          <p:cNvPr id="39" name="Freeform 38">
            <a:extLst>
              <a:ext uri="{FF2B5EF4-FFF2-40B4-BE49-F238E27FC236}">
                <a16:creationId xmlns:a16="http://schemas.microsoft.com/office/drawing/2014/main" id="{C8AC7C2A-FE0D-1E46-AEF1-1CC40CA8D48D}"/>
              </a:ext>
            </a:extLst>
          </p:cNvPr>
          <p:cNvSpPr>
            <a:spLocks noChangeArrowheads="1"/>
          </p:cNvSpPr>
          <p:nvPr/>
        </p:nvSpPr>
        <p:spPr bwMode="auto">
          <a:xfrm>
            <a:off x="9095784" y="2114710"/>
            <a:ext cx="2416865" cy="2455650"/>
          </a:xfrm>
          <a:custGeom>
            <a:avLst/>
            <a:gdLst>
              <a:gd name="connsiteX0" fmla="*/ 1347559 w 2728008"/>
              <a:gd name="connsiteY0" fmla="*/ 0 h 2687953"/>
              <a:gd name="connsiteX1" fmla="*/ 1986565 w 2728008"/>
              <a:gd name="connsiteY1" fmla="*/ 161435 h 2687953"/>
              <a:gd name="connsiteX2" fmla="*/ 2048138 w 2728008"/>
              <a:gd name="connsiteY2" fmla="*/ 198721 h 2687953"/>
              <a:gd name="connsiteX3" fmla="*/ 2055744 w 2728008"/>
              <a:gd name="connsiteY3" fmla="*/ 189369 h 2687953"/>
              <a:gd name="connsiteX4" fmla="*/ 2332912 w 2728008"/>
              <a:gd name="connsiteY4" fmla="*/ 73044 h 2687953"/>
              <a:gd name="connsiteX5" fmla="*/ 2728008 w 2728008"/>
              <a:gd name="connsiteY5" fmla="*/ 468361 h 2687953"/>
              <a:gd name="connsiteX6" fmla="*/ 2613550 w 2728008"/>
              <a:gd name="connsiteY6" fmla="*/ 747820 h 2687953"/>
              <a:gd name="connsiteX7" fmla="*/ 2568525 w 2728008"/>
              <a:gd name="connsiteY7" fmla="*/ 785283 h 2687953"/>
              <a:gd name="connsiteX8" fmla="*/ 2584461 w 2728008"/>
              <a:gd name="connsiteY8" fmla="*/ 818260 h 2687953"/>
              <a:gd name="connsiteX9" fmla="*/ 2690307 w 2728008"/>
              <a:gd name="connsiteY9" fmla="*/ 1341306 h 2687953"/>
              <a:gd name="connsiteX10" fmla="*/ 1347559 w 2728008"/>
              <a:gd name="connsiteY10" fmla="*/ 2687953 h 2687953"/>
              <a:gd name="connsiteX11" fmla="*/ 0 w 2728008"/>
              <a:gd name="connsiteY11" fmla="*/ 1341306 h 2687953"/>
              <a:gd name="connsiteX12" fmla="*/ 1347559 w 2728008"/>
              <a:gd name="connsiteY12" fmla="*/ 0 h 26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8008" h="2687953">
                <a:moveTo>
                  <a:pt x="1347559" y="0"/>
                </a:moveTo>
                <a:cubicBezTo>
                  <a:pt x="1578578" y="0"/>
                  <a:pt x="1796338" y="58425"/>
                  <a:pt x="1986565" y="161435"/>
                </a:cubicBezTo>
                <a:lnTo>
                  <a:pt x="2048138" y="198721"/>
                </a:lnTo>
                <a:lnTo>
                  <a:pt x="2055744" y="189369"/>
                </a:lnTo>
                <a:cubicBezTo>
                  <a:pt x="2126421" y="117651"/>
                  <a:pt x="2224261" y="73044"/>
                  <a:pt x="2332912" y="73044"/>
                </a:cubicBezTo>
                <a:cubicBezTo>
                  <a:pt x="2554486" y="73044"/>
                  <a:pt x="2728008" y="251471"/>
                  <a:pt x="2728008" y="468361"/>
                </a:cubicBezTo>
                <a:cubicBezTo>
                  <a:pt x="2728008" y="577073"/>
                  <a:pt x="2684627" y="676036"/>
                  <a:pt x="2613550" y="747820"/>
                </a:cubicBezTo>
                <a:lnTo>
                  <a:pt x="2568525" y="785283"/>
                </a:lnTo>
                <a:lnTo>
                  <a:pt x="2584461" y="818260"/>
                </a:lnTo>
                <a:cubicBezTo>
                  <a:pt x="2652589" y="978837"/>
                  <a:pt x="2690307" y="1155547"/>
                  <a:pt x="2690307" y="1341306"/>
                </a:cubicBezTo>
                <a:cubicBezTo>
                  <a:pt x="2690307" y="2084339"/>
                  <a:pt x="2086819" y="2687953"/>
                  <a:pt x="1347559" y="2687953"/>
                </a:cubicBezTo>
                <a:cubicBezTo>
                  <a:pt x="604023" y="2687953"/>
                  <a:pt x="0" y="2084339"/>
                  <a:pt x="0" y="1341306"/>
                </a:cubicBezTo>
                <a:cubicBezTo>
                  <a:pt x="0" y="598273"/>
                  <a:pt x="604023" y="0"/>
                  <a:pt x="1347559" y="0"/>
                </a:cubicBezTo>
                <a:close/>
              </a:path>
            </a:pathLst>
          </a:custGeom>
          <a:solidFill>
            <a:srgbClr val="60220F"/>
          </a:solidFill>
          <a:ln w="9525" cap="flat">
            <a:noFill/>
            <a:bevel/>
            <a:headEnd/>
            <a:tailEnd/>
          </a:ln>
          <a:effectLst/>
        </p:spPr>
        <p:txBody>
          <a:bodyPr wrap="square" anchor="ctr">
            <a:noAutofit/>
          </a:bodyPr>
          <a:lstStyle/>
          <a:p>
            <a:endParaRPr lang="en-US"/>
          </a:p>
        </p:txBody>
      </p:sp>
      <p:sp>
        <p:nvSpPr>
          <p:cNvPr id="37" name="Freeform 36">
            <a:extLst>
              <a:ext uri="{FF2B5EF4-FFF2-40B4-BE49-F238E27FC236}">
                <a16:creationId xmlns:a16="http://schemas.microsoft.com/office/drawing/2014/main" id="{721E85CF-10E5-434A-B411-502B2961E920}"/>
              </a:ext>
            </a:extLst>
          </p:cNvPr>
          <p:cNvSpPr>
            <a:spLocks noChangeArrowheads="1"/>
          </p:cNvSpPr>
          <p:nvPr/>
        </p:nvSpPr>
        <p:spPr bwMode="auto">
          <a:xfrm>
            <a:off x="5527546" y="1342899"/>
            <a:ext cx="2030557" cy="2134233"/>
          </a:xfrm>
          <a:custGeom>
            <a:avLst/>
            <a:gdLst>
              <a:gd name="connsiteX0" fmla="*/ 395584 w 2030557"/>
              <a:gd name="connsiteY0" fmla="*/ 0 h 2134233"/>
              <a:gd name="connsiteX1" fmla="*/ 723293 w 2030557"/>
              <a:gd name="connsiteY1" fmla="*/ 171657 h 2134233"/>
              <a:gd name="connsiteX2" fmla="*/ 740101 w 2030557"/>
              <a:gd name="connsiteY2" fmla="*/ 202116 h 2134233"/>
              <a:gd name="connsiteX3" fmla="*/ 745673 w 2030557"/>
              <a:gd name="connsiteY3" fmla="*/ 200085 h 2134233"/>
              <a:gd name="connsiteX4" fmla="*/ 1041779 w 2030557"/>
              <a:gd name="connsiteY4" fmla="*/ 155513 h 2134233"/>
              <a:gd name="connsiteX5" fmla="*/ 2030557 w 2030557"/>
              <a:gd name="connsiteY5" fmla="*/ 1144606 h 2134233"/>
              <a:gd name="connsiteX6" fmla="*/ 1041779 w 2030557"/>
              <a:gd name="connsiteY6" fmla="*/ 2134233 h 2134233"/>
              <a:gd name="connsiteX7" fmla="*/ 47125 w 2030557"/>
              <a:gd name="connsiteY7" fmla="*/ 1144606 h 2134233"/>
              <a:gd name="connsiteX8" fmla="*/ 125166 w 2030557"/>
              <a:gd name="connsiteY8" fmla="*/ 760120 h 2134233"/>
              <a:gd name="connsiteX9" fmla="*/ 153261 w 2030557"/>
              <a:gd name="connsiteY9" fmla="*/ 702068 h 2134233"/>
              <a:gd name="connsiteX10" fmla="*/ 116313 w 2030557"/>
              <a:gd name="connsiteY10" fmla="*/ 671853 h 2134233"/>
              <a:gd name="connsiteX11" fmla="*/ 0 w 2030557"/>
              <a:gd name="connsiteY11" fmla="*/ 390556 h 2134233"/>
              <a:gd name="connsiteX12" fmla="*/ 395584 w 2030557"/>
              <a:gd name="connsiteY12" fmla="*/ 0 h 213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0557" h="2134233">
                <a:moveTo>
                  <a:pt x="395584" y="0"/>
                </a:moveTo>
                <a:cubicBezTo>
                  <a:pt x="531383" y="0"/>
                  <a:pt x="651958" y="67828"/>
                  <a:pt x="723293" y="171657"/>
                </a:cubicBezTo>
                <a:lnTo>
                  <a:pt x="740101" y="202116"/>
                </a:lnTo>
                <a:lnTo>
                  <a:pt x="745673" y="200085"/>
                </a:lnTo>
                <a:cubicBezTo>
                  <a:pt x="839168" y="171124"/>
                  <a:pt x="938615" y="155513"/>
                  <a:pt x="1041779" y="155513"/>
                </a:cubicBezTo>
                <a:cubicBezTo>
                  <a:pt x="1587183" y="155513"/>
                  <a:pt x="2030557" y="599563"/>
                  <a:pt x="2030557" y="1144606"/>
                </a:cubicBezTo>
                <a:cubicBezTo>
                  <a:pt x="2030557" y="1690183"/>
                  <a:pt x="1587183" y="2134233"/>
                  <a:pt x="1041779" y="2134233"/>
                </a:cubicBezTo>
                <a:cubicBezTo>
                  <a:pt x="491568" y="2134233"/>
                  <a:pt x="47125" y="1690183"/>
                  <a:pt x="47125" y="1144606"/>
                </a:cubicBezTo>
                <a:cubicBezTo>
                  <a:pt x="47125" y="1008345"/>
                  <a:pt x="74903" y="878396"/>
                  <a:pt x="125166" y="760120"/>
                </a:cubicBezTo>
                <a:lnTo>
                  <a:pt x="153261" y="702068"/>
                </a:lnTo>
                <a:lnTo>
                  <a:pt x="116313" y="671853"/>
                </a:lnTo>
                <a:cubicBezTo>
                  <a:pt x="44576" y="600660"/>
                  <a:pt x="0" y="501686"/>
                  <a:pt x="0" y="390556"/>
                </a:cubicBezTo>
                <a:cubicBezTo>
                  <a:pt x="0" y="173640"/>
                  <a:pt x="178307" y="0"/>
                  <a:pt x="395584" y="0"/>
                </a:cubicBezTo>
                <a:close/>
              </a:path>
            </a:pathLst>
          </a:custGeom>
          <a:solidFill>
            <a:srgbClr val="404F2F"/>
          </a:solidFill>
          <a:ln w="9525" cap="flat">
            <a:noFill/>
            <a:bevel/>
            <a:headEnd/>
            <a:tailEnd/>
          </a:ln>
          <a:effectLst/>
        </p:spPr>
        <p:txBody>
          <a:bodyPr wrap="square" anchor="ctr">
            <a:noAutofit/>
          </a:bodyP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688731" y="3824329"/>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6D6A3A"/>
          </a:solidFill>
          <a:ln w="9525" cap="flat">
            <a:noFill/>
            <a:bevel/>
            <a:headEnd/>
            <a:tailEnd/>
          </a:ln>
          <a:effectLst/>
        </p:spPr>
        <p:txBody>
          <a:bodyPr wrap="none" anchor="ctr"/>
          <a:lstStyle/>
          <a:p>
            <a:endParaRPr lang="en-US"/>
          </a:p>
        </p:txBody>
      </p:sp>
      <p:sp>
        <p:nvSpPr>
          <p:cNvPr id="36" name="Freeform 35">
            <a:extLst>
              <a:ext uri="{FF2B5EF4-FFF2-40B4-BE49-F238E27FC236}">
                <a16:creationId xmlns:a16="http://schemas.microsoft.com/office/drawing/2014/main" id="{0DDA54A1-C5F5-DF42-9617-EAE5E4AEACC0}"/>
              </a:ext>
            </a:extLst>
          </p:cNvPr>
          <p:cNvSpPr>
            <a:spLocks noChangeArrowheads="1"/>
          </p:cNvSpPr>
          <p:nvPr userDrawn="1"/>
        </p:nvSpPr>
        <p:spPr bwMode="auto">
          <a:xfrm>
            <a:off x="4224538" y="3013484"/>
            <a:ext cx="2490027" cy="2313308"/>
          </a:xfrm>
          <a:custGeom>
            <a:avLst/>
            <a:gdLst>
              <a:gd name="connsiteX0" fmla="*/ 1159058 w 2490027"/>
              <a:gd name="connsiteY0" fmla="*/ 0 h 2313308"/>
              <a:gd name="connsiteX1" fmla="*/ 2313308 w 2490027"/>
              <a:gd name="connsiteY1" fmla="*/ 1158792 h 2313308"/>
              <a:gd name="connsiteX2" fmla="*/ 2261418 w 2490027"/>
              <a:gd name="connsiteY2" fmla="*/ 1502123 h 2313308"/>
              <a:gd name="connsiteX3" fmla="*/ 2255744 w 2490027"/>
              <a:gd name="connsiteY3" fmla="*/ 1517630 h 2313308"/>
              <a:gd name="connsiteX4" fmla="*/ 2315092 w 2490027"/>
              <a:gd name="connsiteY4" fmla="*/ 1550005 h 2313308"/>
              <a:gd name="connsiteX5" fmla="*/ 2490027 w 2490027"/>
              <a:gd name="connsiteY5" fmla="*/ 1877935 h 2313308"/>
              <a:gd name="connsiteX6" fmla="*/ 2094443 w 2490027"/>
              <a:gd name="connsiteY6" fmla="*/ 2273252 h 2313308"/>
              <a:gd name="connsiteX7" fmla="*/ 1815172 w 2490027"/>
              <a:gd name="connsiteY7" fmla="*/ 2156927 h 2313308"/>
              <a:gd name="connsiteX8" fmla="*/ 1789139 w 2490027"/>
              <a:gd name="connsiteY8" fmla="*/ 2125433 h 2313308"/>
              <a:gd name="connsiteX9" fmla="*/ 1709258 w 2490027"/>
              <a:gd name="connsiteY9" fmla="*/ 2173971 h 2313308"/>
              <a:gd name="connsiteX10" fmla="*/ 1159058 w 2490027"/>
              <a:gd name="connsiteY10" fmla="*/ 2313308 h 2313308"/>
              <a:gd name="connsiteX11" fmla="*/ 0 w 2490027"/>
              <a:gd name="connsiteY11" fmla="*/ 1158792 h 2313308"/>
              <a:gd name="connsiteX12" fmla="*/ 1159058 w 2490027"/>
              <a:gd name="connsiteY12" fmla="*/ 0 h 231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27" h="2313308">
                <a:moveTo>
                  <a:pt x="1159058" y="0"/>
                </a:moveTo>
                <a:cubicBezTo>
                  <a:pt x="1796568" y="0"/>
                  <a:pt x="2313308" y="521670"/>
                  <a:pt x="2313308" y="1158792"/>
                </a:cubicBezTo>
                <a:cubicBezTo>
                  <a:pt x="2313308" y="1278352"/>
                  <a:pt x="2295142" y="1393666"/>
                  <a:pt x="2261418" y="1502123"/>
                </a:cubicBezTo>
                <a:lnTo>
                  <a:pt x="2255744" y="1517630"/>
                </a:lnTo>
                <a:lnTo>
                  <a:pt x="2315092" y="1550005"/>
                </a:lnTo>
                <a:cubicBezTo>
                  <a:pt x="2420376" y="1621388"/>
                  <a:pt x="2490027" y="1742045"/>
                  <a:pt x="2490027" y="1877935"/>
                </a:cubicBezTo>
                <a:cubicBezTo>
                  <a:pt x="2490027" y="2094825"/>
                  <a:pt x="2311721" y="2273252"/>
                  <a:pt x="2094443" y="2273252"/>
                </a:cubicBezTo>
                <a:cubicBezTo>
                  <a:pt x="1985805" y="2273252"/>
                  <a:pt x="1886909" y="2228646"/>
                  <a:pt x="1815172" y="2156927"/>
                </a:cubicBezTo>
                <a:lnTo>
                  <a:pt x="1789139" y="2125433"/>
                </a:lnTo>
                <a:lnTo>
                  <a:pt x="1709258" y="2173971"/>
                </a:lnTo>
                <a:cubicBezTo>
                  <a:pt x="1545708" y="2262833"/>
                  <a:pt x="1358280" y="2313308"/>
                  <a:pt x="1159058" y="2313308"/>
                </a:cubicBezTo>
                <a:cubicBezTo>
                  <a:pt x="516740" y="2313308"/>
                  <a:pt x="0" y="1796448"/>
                  <a:pt x="0" y="1158792"/>
                </a:cubicBezTo>
                <a:cubicBezTo>
                  <a:pt x="0" y="521670"/>
                  <a:pt x="516740" y="0"/>
                  <a:pt x="1159058" y="0"/>
                </a:cubicBezTo>
                <a:close/>
              </a:path>
            </a:pathLst>
          </a:custGeom>
          <a:solidFill>
            <a:srgbClr val="A23B23"/>
          </a:solidFill>
          <a:ln w="9525" cap="flat">
            <a:noFill/>
            <a:bevel/>
            <a:headEnd/>
            <a:tailEnd/>
          </a:ln>
          <a:effectLst/>
        </p:spPr>
        <p:txBody>
          <a:bodyPr wrap="square" anchor="ctr">
            <a:noAutofit/>
          </a:bodyPr>
          <a:lstStyle/>
          <a:p>
            <a:endParaRPr lang="en-US"/>
          </a:p>
        </p:txBody>
      </p:sp>
      <p:sp>
        <p:nvSpPr>
          <p:cNvPr id="38" name="Freeform 37">
            <a:extLst>
              <a:ext uri="{FF2B5EF4-FFF2-40B4-BE49-F238E27FC236}">
                <a16:creationId xmlns:a16="http://schemas.microsoft.com/office/drawing/2014/main" id="{6DC177C8-3E5A-3E4A-AD37-257F7688780C}"/>
              </a:ext>
            </a:extLst>
          </p:cNvPr>
          <p:cNvSpPr>
            <a:spLocks noChangeArrowheads="1"/>
          </p:cNvSpPr>
          <p:nvPr userDrawn="1"/>
        </p:nvSpPr>
        <p:spPr bwMode="auto">
          <a:xfrm>
            <a:off x="6875323" y="2400858"/>
            <a:ext cx="2365146" cy="2697377"/>
          </a:xfrm>
          <a:custGeom>
            <a:avLst/>
            <a:gdLst>
              <a:gd name="connsiteX0" fmla="*/ 1578470 w 2365146"/>
              <a:gd name="connsiteY0" fmla="*/ 0 h 2697377"/>
              <a:gd name="connsiteX1" fmla="*/ 1969295 w 2365146"/>
              <a:gd name="connsiteY1" fmla="*/ 395365 h 2697377"/>
              <a:gd name="connsiteX2" fmla="*/ 1938712 w 2365146"/>
              <a:gd name="connsiteY2" fmla="*/ 548209 h 2697377"/>
              <a:gd name="connsiteX3" fmla="*/ 1916962 w 2365146"/>
              <a:gd name="connsiteY3" fmla="*/ 588450 h 2697377"/>
              <a:gd name="connsiteX4" fmla="*/ 1934090 w 2365146"/>
              <a:gd name="connsiteY4" fmla="*/ 601213 h 2697377"/>
              <a:gd name="connsiteX5" fmla="*/ 2365146 w 2365146"/>
              <a:gd name="connsiteY5" fmla="*/ 1514537 h 2697377"/>
              <a:gd name="connsiteX6" fmla="*/ 1182306 w 2365146"/>
              <a:gd name="connsiteY6" fmla="*/ 2697377 h 2697377"/>
              <a:gd name="connsiteX7" fmla="*/ 0 w 2365146"/>
              <a:gd name="connsiteY7" fmla="*/ 1514537 h 2697377"/>
              <a:gd name="connsiteX8" fmla="*/ 1182306 w 2365146"/>
              <a:gd name="connsiteY8" fmla="*/ 332231 h 2697377"/>
              <a:gd name="connsiteX9" fmla="*/ 1188984 w 2365146"/>
              <a:gd name="connsiteY9" fmla="*/ 332567 h 2697377"/>
              <a:gd name="connsiteX10" fmla="*/ 1190730 w 2365146"/>
              <a:gd name="connsiteY10" fmla="*/ 314717 h 2697377"/>
              <a:gd name="connsiteX11" fmla="*/ 1578470 w 2365146"/>
              <a:gd name="connsiteY11" fmla="*/ 0 h 269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146" h="2697377">
                <a:moveTo>
                  <a:pt x="1578470" y="0"/>
                </a:moveTo>
                <a:cubicBezTo>
                  <a:pt x="1795239" y="0"/>
                  <a:pt x="1969295" y="173640"/>
                  <a:pt x="1969295" y="395365"/>
                </a:cubicBezTo>
                <a:cubicBezTo>
                  <a:pt x="1969295" y="449727"/>
                  <a:pt x="1958416" y="501352"/>
                  <a:pt x="1938712" y="548209"/>
                </a:cubicBezTo>
                <a:lnTo>
                  <a:pt x="1916962" y="588450"/>
                </a:lnTo>
                <a:lnTo>
                  <a:pt x="1934090" y="601213"/>
                </a:lnTo>
                <a:cubicBezTo>
                  <a:pt x="2197118" y="817541"/>
                  <a:pt x="2365146" y="1145500"/>
                  <a:pt x="2365146" y="1514537"/>
                </a:cubicBezTo>
                <a:cubicBezTo>
                  <a:pt x="2365146" y="2166328"/>
                  <a:pt x="1834096" y="2697377"/>
                  <a:pt x="1182306" y="2697377"/>
                </a:cubicBezTo>
                <a:cubicBezTo>
                  <a:pt x="525706" y="2697377"/>
                  <a:pt x="0" y="2166328"/>
                  <a:pt x="0" y="1514537"/>
                </a:cubicBezTo>
                <a:cubicBezTo>
                  <a:pt x="0" y="858472"/>
                  <a:pt x="525706" y="332231"/>
                  <a:pt x="1182306" y="332231"/>
                </a:cubicBezTo>
                <a:lnTo>
                  <a:pt x="1188984" y="332567"/>
                </a:lnTo>
                <a:lnTo>
                  <a:pt x="1190730" y="314717"/>
                </a:lnTo>
                <a:cubicBezTo>
                  <a:pt x="1226980" y="132943"/>
                  <a:pt x="1384126" y="0"/>
                  <a:pt x="1578470" y="0"/>
                </a:cubicBezTo>
                <a:close/>
              </a:path>
            </a:pathLst>
          </a:custGeom>
          <a:solidFill>
            <a:srgbClr val="6D6A3A"/>
          </a:solidFill>
          <a:ln w="9525" cap="flat">
            <a:noFill/>
            <a:bevel/>
            <a:headEnd/>
            <a:tailEnd/>
          </a:ln>
          <a:effectLst/>
        </p:spPr>
        <p:txBody>
          <a:bodyPr wrap="square" anchor="ctr">
            <a:noAutofit/>
          </a:bodyP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735393" y="391730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40" name="Text Placeholder 17">
            <a:extLst>
              <a:ext uri="{FF2B5EF4-FFF2-40B4-BE49-F238E27FC236}">
                <a16:creationId xmlns:a16="http://schemas.microsoft.com/office/drawing/2014/main" id="{8932391A-3E85-5C4B-AA4E-79577549F408}"/>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41" name="Text Placeholder 17">
            <a:extLst>
              <a:ext uri="{FF2B5EF4-FFF2-40B4-BE49-F238E27FC236}">
                <a16:creationId xmlns:a16="http://schemas.microsoft.com/office/drawing/2014/main" id="{41A708D5-6ED7-584C-A312-A0003D781BBE}"/>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42" name="Text Placeholder 17">
            <a:extLst>
              <a:ext uri="{FF2B5EF4-FFF2-40B4-BE49-F238E27FC236}">
                <a16:creationId xmlns:a16="http://schemas.microsoft.com/office/drawing/2014/main" id="{C52B84AE-8040-EF45-A293-68EFFEED6424}"/>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43" name="Text Placeholder 17">
            <a:extLst>
              <a:ext uri="{FF2B5EF4-FFF2-40B4-BE49-F238E27FC236}">
                <a16:creationId xmlns:a16="http://schemas.microsoft.com/office/drawing/2014/main" id="{DCB3084C-9E7F-2641-91E5-6D90EB06B110}"/>
              </a:ext>
            </a:extLst>
          </p:cNvPr>
          <p:cNvSpPr>
            <a:spLocks noGrp="1"/>
          </p:cNvSpPr>
          <p:nvPr>
            <p:ph type="body" sz="quarter" idx="38" hasCustomPrompt="1"/>
          </p:nvPr>
        </p:nvSpPr>
        <p:spPr>
          <a:xfrm>
            <a:off x="10851605" y="222095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a:t>
            </a:r>
            <a:endParaRPr lang="en-US"/>
          </a:p>
        </p:txBody>
      </p:sp>
      <p:sp>
        <p:nvSpPr>
          <p:cNvPr id="28" name="TextBox 27">
            <a:extLst>
              <a:ext uri="{FF2B5EF4-FFF2-40B4-BE49-F238E27FC236}">
                <a16:creationId xmlns:a16="http://schemas.microsoft.com/office/drawing/2014/main" id="{D46005CB-CC12-F9BC-3A4D-2B35547DC690}"/>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858EE7D8-3230-67B0-E836-D0A827C890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0626" y="3806291"/>
            <a:ext cx="804784" cy="827778"/>
          </a:xfrm>
          <a:prstGeom prst="rect">
            <a:avLst/>
          </a:prstGeom>
        </p:spPr>
      </p:pic>
      <p:pic>
        <p:nvPicPr>
          <p:cNvPr id="30" name="Picture 29">
            <a:extLst>
              <a:ext uri="{FF2B5EF4-FFF2-40B4-BE49-F238E27FC236}">
                <a16:creationId xmlns:a16="http://schemas.microsoft.com/office/drawing/2014/main" id="{E96627AD-0996-6121-BA74-8E158AD9B5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6276" y="2152223"/>
            <a:ext cx="804784" cy="827778"/>
          </a:xfrm>
          <a:prstGeom prst="rect">
            <a:avLst/>
          </a:prstGeom>
        </p:spPr>
      </p:pic>
      <p:pic>
        <p:nvPicPr>
          <p:cNvPr id="31" name="Picture 30">
            <a:extLst>
              <a:ext uri="{FF2B5EF4-FFF2-40B4-BE49-F238E27FC236}">
                <a16:creationId xmlns:a16="http://schemas.microsoft.com/office/drawing/2014/main" id="{07B27374-80DF-DE9F-7B59-C659A1348C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8348" y="2342149"/>
            <a:ext cx="804784" cy="827778"/>
          </a:xfrm>
          <a:prstGeom prst="rect">
            <a:avLst/>
          </a:prstGeom>
        </p:spPr>
      </p:pic>
      <p:pic>
        <p:nvPicPr>
          <p:cNvPr id="32" name="Picture 31">
            <a:extLst>
              <a:ext uri="{FF2B5EF4-FFF2-40B4-BE49-F238E27FC236}">
                <a16:creationId xmlns:a16="http://schemas.microsoft.com/office/drawing/2014/main" id="{A8A913AC-999F-A1A6-2975-8DCFD65C7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1428" y="1322743"/>
            <a:ext cx="804784" cy="827778"/>
          </a:xfrm>
          <a:prstGeom prst="rect">
            <a:avLst/>
          </a:prstGeom>
        </p:spPr>
      </p:pic>
      <p:pic>
        <p:nvPicPr>
          <p:cNvPr id="34" name="Picture 33">
            <a:extLst>
              <a:ext uri="{FF2B5EF4-FFF2-40B4-BE49-F238E27FC236}">
                <a16:creationId xmlns:a16="http://schemas.microsoft.com/office/drawing/2014/main" id="{B78D8163-5C68-5FC2-22A9-7EC6431647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3397" y="4476460"/>
            <a:ext cx="804784" cy="827778"/>
          </a:xfrm>
          <a:prstGeom prst="rect">
            <a:avLst/>
          </a:prstGeom>
        </p:spPr>
      </p:pic>
      <p:pic>
        <p:nvPicPr>
          <p:cNvPr id="44" name="Picture 43">
            <a:extLst>
              <a:ext uri="{FF2B5EF4-FFF2-40B4-BE49-F238E27FC236}">
                <a16:creationId xmlns:a16="http://schemas.microsoft.com/office/drawing/2014/main" id="{132552C3-219A-317E-BB97-C01005439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5" name="Picture 44">
            <a:extLst>
              <a:ext uri="{FF2B5EF4-FFF2-40B4-BE49-F238E27FC236}">
                <a16:creationId xmlns:a16="http://schemas.microsoft.com/office/drawing/2014/main" id="{26AFA656-FAC5-0A77-59F2-B80B484A6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1813" y="6382568"/>
            <a:ext cx="441158" cy="441158"/>
          </a:xfrm>
          <a:prstGeom prst="rect">
            <a:avLst/>
          </a:prstGeom>
        </p:spPr>
      </p:pic>
      <p:sp>
        <p:nvSpPr>
          <p:cNvPr id="49" name="Freeform 35">
            <a:extLst>
              <a:ext uri="{FF2B5EF4-FFF2-40B4-BE49-F238E27FC236}">
                <a16:creationId xmlns:a16="http://schemas.microsoft.com/office/drawing/2014/main" id="{70734748-FBB0-3D4A-7798-BBC41F819457}"/>
              </a:ext>
            </a:extLst>
          </p:cNvPr>
          <p:cNvSpPr>
            <a:spLocks noChangeArrowheads="1"/>
          </p:cNvSpPr>
          <p:nvPr userDrawn="1"/>
        </p:nvSpPr>
        <p:spPr bwMode="auto">
          <a:xfrm rot="4694073">
            <a:off x="141205" y="2305847"/>
            <a:ext cx="2490027" cy="2313308"/>
          </a:xfrm>
          <a:custGeom>
            <a:avLst/>
            <a:gdLst>
              <a:gd name="connsiteX0" fmla="*/ 1159058 w 2490027"/>
              <a:gd name="connsiteY0" fmla="*/ 0 h 2313308"/>
              <a:gd name="connsiteX1" fmla="*/ 2313308 w 2490027"/>
              <a:gd name="connsiteY1" fmla="*/ 1158792 h 2313308"/>
              <a:gd name="connsiteX2" fmla="*/ 2261418 w 2490027"/>
              <a:gd name="connsiteY2" fmla="*/ 1502123 h 2313308"/>
              <a:gd name="connsiteX3" fmla="*/ 2255744 w 2490027"/>
              <a:gd name="connsiteY3" fmla="*/ 1517630 h 2313308"/>
              <a:gd name="connsiteX4" fmla="*/ 2315092 w 2490027"/>
              <a:gd name="connsiteY4" fmla="*/ 1550005 h 2313308"/>
              <a:gd name="connsiteX5" fmla="*/ 2490027 w 2490027"/>
              <a:gd name="connsiteY5" fmla="*/ 1877935 h 2313308"/>
              <a:gd name="connsiteX6" fmla="*/ 2094443 w 2490027"/>
              <a:gd name="connsiteY6" fmla="*/ 2273252 h 2313308"/>
              <a:gd name="connsiteX7" fmla="*/ 1815172 w 2490027"/>
              <a:gd name="connsiteY7" fmla="*/ 2156927 h 2313308"/>
              <a:gd name="connsiteX8" fmla="*/ 1789139 w 2490027"/>
              <a:gd name="connsiteY8" fmla="*/ 2125433 h 2313308"/>
              <a:gd name="connsiteX9" fmla="*/ 1709258 w 2490027"/>
              <a:gd name="connsiteY9" fmla="*/ 2173971 h 2313308"/>
              <a:gd name="connsiteX10" fmla="*/ 1159058 w 2490027"/>
              <a:gd name="connsiteY10" fmla="*/ 2313308 h 2313308"/>
              <a:gd name="connsiteX11" fmla="*/ 0 w 2490027"/>
              <a:gd name="connsiteY11" fmla="*/ 1158792 h 2313308"/>
              <a:gd name="connsiteX12" fmla="*/ 1159058 w 2490027"/>
              <a:gd name="connsiteY12" fmla="*/ 0 h 231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27" h="2313308">
                <a:moveTo>
                  <a:pt x="1159058" y="0"/>
                </a:moveTo>
                <a:cubicBezTo>
                  <a:pt x="1796568" y="0"/>
                  <a:pt x="2313308" y="521670"/>
                  <a:pt x="2313308" y="1158792"/>
                </a:cubicBezTo>
                <a:cubicBezTo>
                  <a:pt x="2313308" y="1278352"/>
                  <a:pt x="2295142" y="1393666"/>
                  <a:pt x="2261418" y="1502123"/>
                </a:cubicBezTo>
                <a:lnTo>
                  <a:pt x="2255744" y="1517630"/>
                </a:lnTo>
                <a:lnTo>
                  <a:pt x="2315092" y="1550005"/>
                </a:lnTo>
                <a:cubicBezTo>
                  <a:pt x="2420376" y="1621388"/>
                  <a:pt x="2490027" y="1742045"/>
                  <a:pt x="2490027" y="1877935"/>
                </a:cubicBezTo>
                <a:cubicBezTo>
                  <a:pt x="2490027" y="2094825"/>
                  <a:pt x="2311721" y="2273252"/>
                  <a:pt x="2094443" y="2273252"/>
                </a:cubicBezTo>
                <a:cubicBezTo>
                  <a:pt x="1985805" y="2273252"/>
                  <a:pt x="1886909" y="2228646"/>
                  <a:pt x="1815172" y="2156927"/>
                </a:cubicBezTo>
                <a:lnTo>
                  <a:pt x="1789139" y="2125433"/>
                </a:lnTo>
                <a:lnTo>
                  <a:pt x="1709258" y="2173971"/>
                </a:lnTo>
                <a:cubicBezTo>
                  <a:pt x="1545708" y="2262833"/>
                  <a:pt x="1358280" y="2313308"/>
                  <a:pt x="1159058" y="2313308"/>
                </a:cubicBezTo>
                <a:cubicBezTo>
                  <a:pt x="516740" y="2313308"/>
                  <a:pt x="0" y="1796448"/>
                  <a:pt x="0" y="1158792"/>
                </a:cubicBezTo>
                <a:cubicBezTo>
                  <a:pt x="0" y="521670"/>
                  <a:pt x="516740" y="0"/>
                  <a:pt x="1159058" y="0"/>
                </a:cubicBezTo>
                <a:close/>
              </a:path>
            </a:pathLst>
          </a:custGeom>
          <a:solidFill>
            <a:srgbClr val="A23B23"/>
          </a:solidFill>
          <a:ln w="9525" cap="flat">
            <a:noFill/>
            <a:bevel/>
            <a:headEnd/>
            <a:tailEnd/>
          </a:ln>
          <a:effectLst/>
        </p:spPr>
        <p:txBody>
          <a:bodyPr wrap="square" anchor="ctr">
            <a:noAutofit/>
          </a:bodyPr>
          <a:lstStyle/>
          <a:p>
            <a:endParaRPr lang="en-US"/>
          </a:p>
        </p:txBody>
      </p:sp>
      <p:sp>
        <p:nvSpPr>
          <p:cNvPr id="50" name="Text Placeholder 17">
            <a:extLst>
              <a:ext uri="{FF2B5EF4-FFF2-40B4-BE49-F238E27FC236}">
                <a16:creationId xmlns:a16="http://schemas.microsoft.com/office/drawing/2014/main" id="{484E60C4-E259-9E3A-6E33-1EF4D71C8591}"/>
              </a:ext>
            </a:extLst>
          </p:cNvPr>
          <p:cNvSpPr>
            <a:spLocks noGrp="1"/>
          </p:cNvSpPr>
          <p:nvPr>
            <p:ph type="body" sz="quarter" idx="39" hasCustomPrompt="1"/>
          </p:nvPr>
        </p:nvSpPr>
        <p:spPr>
          <a:xfrm>
            <a:off x="576081" y="2963283"/>
            <a:ext cx="1853076" cy="839438"/>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1" name="Text Placeholder 17">
            <a:extLst>
              <a:ext uri="{FF2B5EF4-FFF2-40B4-BE49-F238E27FC236}">
                <a16:creationId xmlns:a16="http://schemas.microsoft.com/office/drawing/2014/main" id="{4032C175-3C1A-1E21-0997-D533C76D0881}"/>
              </a:ext>
            </a:extLst>
          </p:cNvPr>
          <p:cNvSpPr>
            <a:spLocks noGrp="1"/>
          </p:cNvSpPr>
          <p:nvPr>
            <p:ph type="body" sz="quarter" idx="40" hasCustomPrompt="1"/>
          </p:nvPr>
        </p:nvSpPr>
        <p:spPr>
          <a:xfrm>
            <a:off x="590339" y="2636805"/>
            <a:ext cx="1853076"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52" name="Text Placeholder 17">
            <a:extLst>
              <a:ext uri="{FF2B5EF4-FFF2-40B4-BE49-F238E27FC236}">
                <a16:creationId xmlns:a16="http://schemas.microsoft.com/office/drawing/2014/main" id="{F2682BCE-949C-4788-1FCD-921AF0B83C1E}"/>
              </a:ext>
            </a:extLst>
          </p:cNvPr>
          <p:cNvSpPr>
            <a:spLocks noGrp="1"/>
          </p:cNvSpPr>
          <p:nvPr>
            <p:ph type="body" sz="quarter" idx="41" hasCustomPrompt="1"/>
          </p:nvPr>
        </p:nvSpPr>
        <p:spPr>
          <a:xfrm>
            <a:off x="496996" y="4113165"/>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pic>
        <p:nvPicPr>
          <p:cNvPr id="53" name="Picture 52">
            <a:extLst>
              <a:ext uri="{FF2B5EF4-FFF2-40B4-BE49-F238E27FC236}">
                <a16:creationId xmlns:a16="http://schemas.microsoft.com/office/drawing/2014/main" id="{42236F51-D227-35CF-CF25-CDF0A13EA4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2599" y="4018465"/>
            <a:ext cx="804784" cy="827778"/>
          </a:xfrm>
          <a:prstGeom prst="rect">
            <a:avLst/>
          </a:prstGeom>
        </p:spPr>
      </p:pic>
    </p:spTree>
    <p:extLst>
      <p:ext uri="{BB962C8B-B14F-4D97-AF65-F5344CB8AC3E}">
        <p14:creationId xmlns:p14="http://schemas.microsoft.com/office/powerpoint/2010/main" val="240048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121165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674" r:id="rId21"/>
    <p:sldLayoutId id="2147483700" r:id="rId22"/>
    <p:sldLayoutId id="2147483701" r:id="rId23"/>
    <p:sldLayoutId id="2147483653" r:id="rId24"/>
    <p:sldLayoutId id="2147483703" r:id="rId25"/>
    <p:sldLayoutId id="2147483702" r:id="rId26"/>
    <p:sldLayoutId id="2147483689" r:id="rId27"/>
    <p:sldLayoutId id="2147483677" r:id="rId28"/>
    <p:sldLayoutId id="2147483670" r:id="rId29"/>
    <p:sldLayoutId id="2147483676" r:id="rId30"/>
    <p:sldLayoutId id="2147483669" r:id="rId31"/>
    <p:sldLayoutId id="2147483705" r:id="rId32"/>
    <p:sldLayoutId id="2147483706" r:id="rId33"/>
    <p:sldLayoutId id="2147483707" r:id="rId34"/>
    <p:sldLayoutId id="2147483710" r:id="rId35"/>
    <p:sldLayoutId id="2147483708" r:id="rId36"/>
    <p:sldLayoutId id="2147483709" r:id="rId37"/>
    <p:sldLayoutId id="2147483711" r:id="rId38"/>
    <p:sldLayoutId id="2147483712" r:id="rId39"/>
    <p:sldLayoutId id="2147483713"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newsinitiative.withgoogle.com/training/lesson/5748139575214080?image=trends&amp;tool=Google%20Trends" TargetMode="External"/><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ebooksmd.com/positioning-the-battle-for-your-mind/"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marketbusinessnews.com/financial-glossary/trend/" TargetMode="External"/><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https://nielseniq.com/global/en/insights/report/2021/an-inside-look-into-the-2021-global-consumer-health-and-wellness-revolution/#chapter-1" TargetMode="Externa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ahimsamilk.org/" TargetMode="Externa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hyperlink" Target="https://nielseniq.com/global/en/insights/report/2021/an-inside-look-into-the-2021-global-consumer-health-and-wellness-revolution/#chapter-1"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1.jpe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8.xml"/><Relationship Id="rId1" Type="http://schemas.openxmlformats.org/officeDocument/2006/relationships/video" Target="https://www.youtube.com/embed/VGTPKKOVoz4?start=17&amp;feature=oembed" TargetMode="External"/><Relationship Id="rId4" Type="http://schemas.openxmlformats.org/officeDocument/2006/relationships/hyperlink" Target="https://www.youtube.com/watch?v=VGTPKKOVoz4&amp;t=17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hyperlink" Target="https://foodtank.com/news/2015/01/fifteen-seed-saving-initiatives-protecting-biodiversity-for-future-generati/" TargetMode="Externa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hellofresh.de/" TargetMode="Externa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gousto.co.uk/" TargetMode="External"/><Relationship Id="rId1" Type="http://schemas.openxmlformats.org/officeDocument/2006/relationships/slideLayout" Target="../slideLayouts/slideLayout11.xml"/><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hyperlink" Target="https://www.eufic.org/en/food-production/article/short-food-supply-chains-reconnecting-producers-and-consumers" TargetMode="Externa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4.xml"/><Relationship Id="rId1" Type="http://schemas.openxmlformats.org/officeDocument/2006/relationships/video" Target="https://www.youtube.com/embed/ky-crjMMo54?feature=oembed"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strength2food.eu/wp-content/uploads/2021/07/Practice-note-9-6_FINAL.pdf" TargetMode="External"/><Relationship Id="rId2" Type="http://schemas.openxmlformats.org/officeDocument/2006/relationships/hyperlink" Target="https://www.campagnamica.it/spesa-comoda/" TargetMode="External"/><Relationship Id="rId1" Type="http://schemas.openxmlformats.org/officeDocument/2006/relationships/slideLayout" Target="../slideLayouts/slideLayout24.xml"/><Relationship Id="rId5" Type="http://schemas.openxmlformats.org/officeDocument/2006/relationships/hyperlink" Target="https://www.strength2food.eu/wp-content/uploads/2021/03/D.9.6-Food-fairs-and-farmers%E2%80%99-markets.pdf" TargetMode="Externa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hyperlink" Target="https://www.foodnewcastle.org/food-nation-inspiring-people-about-good-food-in-the-comfort-of-their-own-homes/" TargetMode="Externa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hyperlink" Target="https://www.strength2food.eu/wp-content/uploads/2021/07/Practice-note-9-4_FINAL.pdf" TargetMode="Externa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hyperlink" Target="https://www.strength2food.eu/wp-content/uploads/2021/07/Practice-note-9-4_FINAL.pdf" TargetMode="Externa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hyperlink" Target="https://www.google.com/forms/about/" TargetMode="External"/><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hyperlink" Target="https://www.qualtrics.com/marketplace/customer-experience/" TargetMode="External"/><Relationship Id="rId2" Type="http://schemas.openxmlformats.org/officeDocument/2006/relationships/hyperlink" Target="https://survicate.com/" TargetMode="External"/><Relationship Id="rId1" Type="http://schemas.openxmlformats.org/officeDocument/2006/relationships/slideLayout" Target="../slideLayouts/slideLayout21.xml"/><Relationship Id="rId6" Type="http://schemas.openxmlformats.org/officeDocument/2006/relationships/hyperlink" Target="https://www.typeform.com/" TargetMode="External"/><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hyperlink" Target="https://www.smartsurvey.co.uk/market-research-surveys/marketing" TargetMode="External"/><Relationship Id="rId4" Type="http://schemas.openxmlformats.org/officeDocument/2006/relationships/hyperlink" Target="https://www.surveymonkey.com/mp/marketing-surveys/" TargetMode="External"/><Relationship Id="rId9" Type="http://schemas.openxmlformats.org/officeDocument/2006/relationships/image" Target="../media/image32.png"/><Relationship Id="rId14" Type="http://schemas.openxmlformats.org/officeDocument/2006/relationships/hyperlink" Target="https://surveysparrow.com/" TargetMode="External"/></Relationships>
</file>

<file path=ppt/slides/_rels/slide70.xml.rels><?xml version="1.0" encoding="UTF-8" standalone="yes"?>
<Relationships xmlns="http://schemas.openxmlformats.org/package/2006/relationships"><Relationship Id="rId2" Type="http://schemas.openxmlformats.org/officeDocument/2006/relationships/hyperlink" Target="https://food.cloud/about" TargetMode="Externa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binoculars-watch-observation-2474698/" TargetMode="External"/><Relationship Id="rId2" Type="http://schemas.openxmlformats.org/officeDocument/2006/relationships/image" Target="../media/image37.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4116236" y="2490277"/>
            <a:ext cx="4642930" cy="697353"/>
          </a:xfrm>
        </p:spPr>
        <p:txBody>
          <a:bodyPr/>
          <a:lstStyle/>
          <a:p>
            <a:r>
              <a:rPr lang="en-US" dirty="0"/>
              <a:t>Module 3:</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3118927" y="3818948"/>
            <a:ext cx="6637548" cy="697353"/>
          </a:xfrm>
        </p:spPr>
        <p:txBody>
          <a:bodyPr>
            <a:normAutofit/>
          </a:bodyPr>
          <a:lstStyle/>
          <a:p>
            <a:r>
              <a:rPr lang="en-US" dirty="0" err="1"/>
              <a:t>Conoscere</a:t>
            </a:r>
            <a:r>
              <a:rPr lang="en-US" dirty="0"/>
              <a:t> il vostro </a:t>
            </a:r>
            <a:r>
              <a:rPr lang="en-US" dirty="0" err="1"/>
              <a:t>mercato</a:t>
            </a:r>
            <a:endParaRPr lang="en-US" dirty="0"/>
          </a:p>
          <a:p>
            <a:endParaRPr lang="en-US" dirty="0"/>
          </a:p>
        </p:txBody>
      </p:sp>
      <p:pic>
        <p:nvPicPr>
          <p:cNvPr id="5" name="Picture 4">
            <a:extLst>
              <a:ext uri="{FF2B5EF4-FFF2-40B4-BE49-F238E27FC236}">
                <a16:creationId xmlns:a16="http://schemas.microsoft.com/office/drawing/2014/main" id="{9953748D-F24A-940B-45B4-17737A82201B}"/>
              </a:ext>
            </a:extLst>
          </p:cNvPr>
          <p:cNvPicPr>
            <a:picLocks noChangeAspect="1"/>
          </p:cNvPicPr>
          <p:nvPr/>
        </p:nvPicPr>
        <p:blipFill>
          <a:blip r:embed="rId2"/>
          <a:stretch>
            <a:fillRect/>
          </a:stretch>
        </p:blipFill>
        <p:spPr>
          <a:xfrm>
            <a:off x="0" y="5920629"/>
            <a:ext cx="8787862" cy="937371"/>
          </a:xfrm>
          <a:prstGeom prst="rect">
            <a:avLst/>
          </a:prstGeom>
        </p:spPr>
      </p:pic>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mall open top produce baskets of multi-colored cherry tomatoes, along length and breadth of flat surface">
            <a:extLst>
              <a:ext uri="{FF2B5EF4-FFF2-40B4-BE49-F238E27FC236}">
                <a16:creationId xmlns:a16="http://schemas.microsoft.com/office/drawing/2014/main" id="{AF56C1A8-3306-8C0A-B9EF-A04CE3770BBF}"/>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747D5DB5-9D1B-B0C1-BF57-5078289E2452}"/>
              </a:ext>
            </a:extLst>
          </p:cNvPr>
          <p:cNvSpPr>
            <a:spLocks noGrp="1"/>
          </p:cNvSpPr>
          <p:nvPr>
            <p:ph type="body" sz="quarter" idx="18"/>
          </p:nvPr>
        </p:nvSpPr>
        <p:spPr/>
        <p:txBody>
          <a:bodyPr anchor="ctr"/>
          <a:lstStyle/>
          <a:p>
            <a:r>
              <a:rPr lang="en-IE" dirty="0"/>
              <a:t>4. Test </a:t>
            </a:r>
            <a:r>
              <a:rPr lang="en-IE" dirty="0" err="1"/>
              <a:t>Pilota</a:t>
            </a:r>
            <a:r>
              <a:rPr lang="en-IE" dirty="0"/>
              <a:t>…</a:t>
            </a:r>
          </a:p>
        </p:txBody>
      </p:sp>
      <p:sp>
        <p:nvSpPr>
          <p:cNvPr id="5" name="Text Placeholder 2">
            <a:extLst>
              <a:ext uri="{FF2B5EF4-FFF2-40B4-BE49-F238E27FC236}">
                <a16:creationId xmlns:a16="http://schemas.microsoft.com/office/drawing/2014/main" id="{959C024D-5DAA-2900-D994-7A98E4C292D7}"/>
              </a:ext>
            </a:extLst>
          </p:cNvPr>
          <p:cNvSpPr>
            <a:spLocks noGrp="1"/>
          </p:cNvSpPr>
          <p:nvPr>
            <p:ph type="body" sz="quarter" idx="16"/>
          </p:nvPr>
        </p:nvSpPr>
        <p:spPr>
          <a:xfrm>
            <a:off x="447675" y="2066925"/>
            <a:ext cx="6481763" cy="4038600"/>
          </a:xfrm>
        </p:spPr>
        <p:txBody>
          <a:bodyPr vert="horz" lIns="91440" tIns="45720" rIns="91440" bIns="45720" rtlCol="0" anchor="t">
            <a:normAutofit/>
          </a:bodyPr>
          <a:lstStyle/>
          <a:p>
            <a:pPr indent="0" algn="just"/>
            <a:r>
              <a:rPr lang="it-IT" dirty="0"/>
              <a:t>Nei test pilota, si richiede l'aiuto di alcuni consumatori per testare i prodotti, i prodotti o i servizi prima del lancio. Questo vi permette di vedere cosa funziona e cosa no. Una volta condotti i test pilota e ricevuto il feedback, si ha l'opportunità di adattare o modificare il prodotto, la confezione ecc. in base a quanto evidenziato dai consumatori.</a:t>
            </a:r>
          </a:p>
          <a:p>
            <a:pPr indent="0" algn="just"/>
            <a:r>
              <a:rPr lang="it-IT" dirty="0"/>
              <a:t> Si tratta di un esercizio che consente di risparmiare tempo e denaro.</a:t>
            </a:r>
          </a:p>
          <a:p>
            <a:pPr indent="0" algn="just"/>
            <a:endParaRPr lang="en-IE" dirty="0"/>
          </a:p>
        </p:txBody>
      </p:sp>
    </p:spTree>
    <p:extLst>
      <p:ext uri="{BB962C8B-B14F-4D97-AF65-F5344CB8AC3E}">
        <p14:creationId xmlns:p14="http://schemas.microsoft.com/office/powerpoint/2010/main" val="401893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A96D95-3CF4-01AE-0F09-CADABC1C23F2}"/>
              </a:ext>
            </a:extLst>
          </p:cNvPr>
          <p:cNvSpPr>
            <a:spLocks noGrp="1"/>
          </p:cNvSpPr>
          <p:nvPr>
            <p:ph type="body" sz="quarter" idx="18"/>
          </p:nvPr>
        </p:nvSpPr>
        <p:spPr/>
        <p:txBody>
          <a:bodyPr anchor="ctr"/>
          <a:lstStyle/>
          <a:p>
            <a:r>
              <a:rPr lang="en-IE" dirty="0"/>
              <a:t>5. </a:t>
            </a:r>
            <a:r>
              <a:rPr lang="en-IE" dirty="0" err="1"/>
              <a:t>Analisi</a:t>
            </a:r>
            <a:r>
              <a:rPr lang="en-IE" dirty="0"/>
              <a:t> </a:t>
            </a:r>
            <a:r>
              <a:rPr lang="en-IE" dirty="0" err="1"/>
              <a:t>dei</a:t>
            </a:r>
            <a:r>
              <a:rPr lang="en-IE" dirty="0"/>
              <a:t> Social Media…</a:t>
            </a:r>
          </a:p>
        </p:txBody>
      </p:sp>
      <p:sp>
        <p:nvSpPr>
          <p:cNvPr id="5" name="Text Placeholder 2">
            <a:extLst>
              <a:ext uri="{FF2B5EF4-FFF2-40B4-BE49-F238E27FC236}">
                <a16:creationId xmlns:a16="http://schemas.microsoft.com/office/drawing/2014/main" id="{FBB4B6B3-132D-AF47-F383-9222C8B7749F}"/>
              </a:ext>
            </a:extLst>
          </p:cNvPr>
          <p:cNvSpPr>
            <a:spLocks noGrp="1"/>
          </p:cNvSpPr>
          <p:nvPr>
            <p:ph type="body" sz="quarter" idx="16"/>
          </p:nvPr>
        </p:nvSpPr>
        <p:spPr>
          <a:xfrm>
            <a:off x="182632" y="2066925"/>
            <a:ext cx="6945588" cy="4336773"/>
          </a:xfrm>
        </p:spPr>
        <p:txBody>
          <a:bodyPr vert="horz" lIns="91440" tIns="45720" rIns="91440" bIns="45720" rtlCol="0" anchor="t">
            <a:normAutofit fontScale="92500" lnSpcReduction="10000"/>
          </a:bodyPr>
          <a:lstStyle/>
          <a:p>
            <a:pPr indent="0" algn="l"/>
            <a:r>
              <a:rPr lang="it-IT" dirty="0"/>
              <a:t>L'analisi dei social media è il processo di raccolta e analisi dei dati del pubblico condivisi sui social network per migliorare le decisioni strategiche dell'azienda.</a:t>
            </a:r>
          </a:p>
          <a:p>
            <a:pPr indent="0" algn="l"/>
            <a:r>
              <a:rPr lang="it-IT" dirty="0"/>
              <a:t>I social media possono essere utili alle aziende in quanto consentono agli addetti al marketing di individuare le tendenze del comportamento dei consumatori che sono rilevanti per il loro settore e possono influenzare il successo delle iniziative di marketing.</a:t>
            </a:r>
          </a:p>
          <a:p>
            <a:pPr indent="0" algn="l"/>
            <a:r>
              <a:rPr lang="it-IT" dirty="0"/>
              <a:t>Un altro strumento utile è </a:t>
            </a:r>
            <a:r>
              <a:rPr lang="it-IT" u="sng" dirty="0">
                <a:solidFill>
                  <a:srgbClr val="404F2F"/>
                </a:solidFill>
              </a:rPr>
              <a:t>Google Trends</a:t>
            </a:r>
          </a:p>
          <a:p>
            <a:pPr indent="0" algn="l"/>
            <a:r>
              <a:rPr lang="it-IT" dirty="0"/>
              <a:t>Google Trends ci dice cosa cercano le persone in tempo reale. Possiamo utilizzare questi dati per misurare l'interesse della ricerca su un particolare argomento, in un particolare luogo e in un particolare momento. </a:t>
            </a:r>
          </a:p>
          <a:p>
            <a:pPr indent="0" algn="l"/>
            <a:endParaRPr lang="en-US" dirty="0"/>
          </a:p>
        </p:txBody>
      </p:sp>
      <p:pic>
        <p:nvPicPr>
          <p:cNvPr id="6" name="Picture Placeholder 4">
            <a:extLst>
              <a:ext uri="{FF2B5EF4-FFF2-40B4-BE49-F238E27FC236}">
                <a16:creationId xmlns:a16="http://schemas.microsoft.com/office/drawing/2014/main" id="{BDC20381-B5B1-2D28-A7C6-8601078678D1}"/>
              </a:ext>
            </a:extLst>
          </p:cNvPr>
          <p:cNvPicPr>
            <a:picLocks noGrp="1" noChangeAspect="1"/>
          </p:cNvPicPr>
          <p:nvPr>
            <p:ph type="pic" sz="quarter" idx="17"/>
          </p:nvPr>
        </p:nvPicPr>
        <p:blipFill>
          <a:blip r:embed="rId2" cstate="print">
            <a:extLst>
              <a:ext uri="{28A0092B-C50C-407E-A947-70E740481C1C}">
                <a14:useLocalDpi xmlns:a14="http://schemas.microsoft.com/office/drawing/2010/main"/>
              </a:ext>
            </a:extLst>
          </a:blip>
          <a:srcRect/>
          <a:stretch>
            <a:fillRect/>
          </a:stretch>
        </p:blipFill>
        <p:spPr>
          <a:xfrm>
            <a:off x="7340600" y="0"/>
            <a:ext cx="4851400" cy="6858000"/>
          </a:xfrm>
          <a:prstGeom prst="rect">
            <a:avLst/>
          </a:prstGeom>
        </p:spPr>
      </p:pic>
      <p:sp>
        <p:nvSpPr>
          <p:cNvPr id="2" name="TextBox 1">
            <a:extLst>
              <a:ext uri="{FF2B5EF4-FFF2-40B4-BE49-F238E27FC236}">
                <a16:creationId xmlns:a16="http://schemas.microsoft.com/office/drawing/2014/main" id="{4A7652ED-4206-54C3-6454-CCAF80D7812C}"/>
              </a:ext>
            </a:extLst>
          </p:cNvPr>
          <p:cNvSpPr txBox="1"/>
          <p:nvPr/>
        </p:nvSpPr>
        <p:spPr>
          <a:xfrm>
            <a:off x="7354956" y="5284304"/>
            <a:ext cx="4191000" cy="1043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hlinkClick r:id="rId3"/>
            <a:extLst>
              <a:ext uri="{FF2B5EF4-FFF2-40B4-BE49-F238E27FC236}">
                <a16:creationId xmlns:a16="http://schemas.microsoft.com/office/drawing/2014/main" id="{96F8D561-EBB9-0EBF-75D6-7428D4633385}"/>
              </a:ext>
            </a:extLst>
          </p:cNvPr>
          <p:cNvSpPr txBox="1"/>
          <p:nvPr/>
        </p:nvSpPr>
        <p:spPr>
          <a:xfrm>
            <a:off x="7254143" y="5071621"/>
            <a:ext cx="4306169" cy="1200329"/>
          </a:xfrm>
          <a:prstGeom prst="rect">
            <a:avLst/>
          </a:prstGeom>
          <a:solidFill>
            <a:srgbClr val="E3E2DB"/>
          </a:solidFill>
        </p:spPr>
        <p:txBody>
          <a:bodyPr wrap="square" rtlCol="0">
            <a:spAutoFit/>
          </a:bodyPr>
          <a:lstStyle/>
          <a:p>
            <a:pPr algn="ctr"/>
            <a:r>
              <a:rPr lang="en-IE" sz="2400" b="1">
                <a:solidFill>
                  <a:srgbClr val="A23B23"/>
                </a:solidFill>
                <a:hlinkClick r:id="rId3">
                  <a:extLst>
                    <a:ext uri="{A12FA001-AC4F-418D-AE19-62706E023703}">
                      <ahyp:hlinkClr xmlns:ahyp="http://schemas.microsoft.com/office/drawing/2018/hyperlinkcolor" val="tx"/>
                    </a:ext>
                  </a:extLst>
                </a:hlinkClick>
              </a:rPr>
              <a:t>For a 7 minute tutorial on the basic of Google trends CLICK HERE!</a:t>
            </a:r>
            <a:endParaRPr lang="en-IE" sz="2400" b="1">
              <a:solidFill>
                <a:srgbClr val="A23B23"/>
              </a:solidFill>
            </a:endParaRPr>
          </a:p>
        </p:txBody>
      </p:sp>
    </p:spTree>
    <p:extLst>
      <p:ext uri="{BB962C8B-B14F-4D97-AF65-F5344CB8AC3E}">
        <p14:creationId xmlns:p14="http://schemas.microsoft.com/office/powerpoint/2010/main" val="3545605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lowchart: Connector 50">
            <a:extLst>
              <a:ext uri="{FF2B5EF4-FFF2-40B4-BE49-F238E27FC236}">
                <a16:creationId xmlns:a16="http://schemas.microsoft.com/office/drawing/2014/main" id="{68C32FDD-4C9C-00A1-D2EE-70867C73BAA8}"/>
              </a:ext>
            </a:extLst>
          </p:cNvPr>
          <p:cNvSpPr/>
          <p:nvPr/>
        </p:nvSpPr>
        <p:spPr>
          <a:xfrm>
            <a:off x="4571162" y="2906871"/>
            <a:ext cx="368008" cy="362891"/>
          </a:xfrm>
          <a:prstGeom prst="flowChartConnector">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7">
            <a:extLst>
              <a:ext uri="{FF2B5EF4-FFF2-40B4-BE49-F238E27FC236}">
                <a16:creationId xmlns:a16="http://schemas.microsoft.com/office/drawing/2014/main" id="{DA9CEEBA-237B-03C9-4840-F0EE3969EAA6}"/>
              </a:ext>
            </a:extLst>
          </p:cNvPr>
          <p:cNvSpPr>
            <a:spLocks noGrp="1"/>
          </p:cNvSpPr>
          <p:nvPr>
            <p:ph type="body" sz="quarter" idx="16"/>
          </p:nvPr>
        </p:nvSpPr>
        <p:spPr>
          <a:xfrm>
            <a:off x="824069" y="4452413"/>
            <a:ext cx="2289838" cy="344705"/>
          </a:xfrm>
        </p:spPr>
        <p:txBody>
          <a:bodyPr/>
          <a:lstStyle/>
          <a:p>
            <a:r>
              <a:rPr lang="en-IE" dirty="0" err="1"/>
              <a:t>Definizione</a:t>
            </a:r>
            <a:r>
              <a:rPr lang="en-IE" dirty="0"/>
              <a:t> di Mercato</a:t>
            </a:r>
          </a:p>
        </p:txBody>
      </p:sp>
      <p:sp>
        <p:nvSpPr>
          <p:cNvPr id="10" name="Text Placeholder 9">
            <a:extLst>
              <a:ext uri="{FF2B5EF4-FFF2-40B4-BE49-F238E27FC236}">
                <a16:creationId xmlns:a16="http://schemas.microsoft.com/office/drawing/2014/main" id="{0DA6631F-0361-F2CC-FC19-6C0D7F674E61}"/>
              </a:ext>
            </a:extLst>
          </p:cNvPr>
          <p:cNvSpPr>
            <a:spLocks noGrp="1"/>
          </p:cNvSpPr>
          <p:nvPr>
            <p:ph type="body" sz="quarter" idx="20"/>
          </p:nvPr>
        </p:nvSpPr>
        <p:spPr>
          <a:xfrm>
            <a:off x="3575411" y="4452412"/>
            <a:ext cx="2289838" cy="344705"/>
          </a:xfrm>
        </p:spPr>
        <p:txBody>
          <a:bodyPr/>
          <a:lstStyle/>
          <a:p>
            <a:r>
              <a:rPr lang="en-IE" dirty="0" err="1"/>
              <a:t>Segmentazione</a:t>
            </a:r>
            <a:r>
              <a:rPr lang="en-IE" dirty="0"/>
              <a:t> di Mercato </a:t>
            </a:r>
          </a:p>
        </p:txBody>
      </p:sp>
      <p:sp>
        <p:nvSpPr>
          <p:cNvPr id="12" name="Text Placeholder 11">
            <a:extLst>
              <a:ext uri="{FF2B5EF4-FFF2-40B4-BE49-F238E27FC236}">
                <a16:creationId xmlns:a16="http://schemas.microsoft.com/office/drawing/2014/main" id="{42B3847B-D4E8-4B34-B602-8D7B8A6C30BE}"/>
              </a:ext>
            </a:extLst>
          </p:cNvPr>
          <p:cNvSpPr>
            <a:spLocks noGrp="1"/>
          </p:cNvSpPr>
          <p:nvPr>
            <p:ph type="body" sz="quarter" idx="22"/>
          </p:nvPr>
        </p:nvSpPr>
        <p:spPr>
          <a:xfrm>
            <a:off x="6326753" y="4452413"/>
            <a:ext cx="2289838" cy="344705"/>
          </a:xfrm>
        </p:spPr>
        <p:txBody>
          <a:bodyPr/>
          <a:lstStyle/>
          <a:p>
            <a:r>
              <a:rPr lang="en-IE" dirty="0" err="1"/>
              <a:t>Posizione</a:t>
            </a:r>
            <a:r>
              <a:rPr lang="en-IE" dirty="0"/>
              <a:t> di Mercato</a:t>
            </a:r>
          </a:p>
        </p:txBody>
      </p:sp>
      <p:sp>
        <p:nvSpPr>
          <p:cNvPr id="14" name="Text Placeholder 13">
            <a:extLst>
              <a:ext uri="{FF2B5EF4-FFF2-40B4-BE49-F238E27FC236}">
                <a16:creationId xmlns:a16="http://schemas.microsoft.com/office/drawing/2014/main" id="{D9CA9E9D-D159-BA11-B0EF-F998BBD7B471}"/>
              </a:ext>
            </a:extLst>
          </p:cNvPr>
          <p:cNvSpPr>
            <a:spLocks noGrp="1"/>
          </p:cNvSpPr>
          <p:nvPr>
            <p:ph type="body" sz="quarter" idx="24"/>
          </p:nvPr>
        </p:nvSpPr>
        <p:spPr>
          <a:xfrm>
            <a:off x="9070521" y="4452411"/>
            <a:ext cx="2289838" cy="344705"/>
          </a:xfrm>
        </p:spPr>
        <p:txBody>
          <a:bodyPr/>
          <a:lstStyle/>
          <a:p>
            <a:r>
              <a:rPr lang="en-IE" dirty="0" err="1"/>
              <a:t>Gestione</a:t>
            </a:r>
            <a:r>
              <a:rPr lang="en-IE" dirty="0"/>
              <a:t> </a:t>
            </a:r>
            <a:r>
              <a:rPr lang="en-IE" dirty="0" err="1"/>
              <a:t>dei</a:t>
            </a:r>
            <a:r>
              <a:rPr lang="en-IE" dirty="0"/>
              <a:t> </a:t>
            </a:r>
            <a:r>
              <a:rPr lang="en-IE" dirty="0" err="1"/>
              <a:t>clienti</a:t>
            </a:r>
            <a:endParaRPr lang="en-IE" dirty="0"/>
          </a:p>
          <a:p>
            <a:endParaRPr lang="en-IE" dirty="0"/>
          </a:p>
        </p:txBody>
      </p:sp>
      <p:grpSp>
        <p:nvGrpSpPr>
          <p:cNvPr id="15" name="Group 14">
            <a:extLst>
              <a:ext uri="{FF2B5EF4-FFF2-40B4-BE49-F238E27FC236}">
                <a16:creationId xmlns:a16="http://schemas.microsoft.com/office/drawing/2014/main" id="{055AA483-2925-7949-74E2-E426C1C93E07}"/>
              </a:ext>
            </a:extLst>
          </p:cNvPr>
          <p:cNvGrpSpPr/>
          <p:nvPr/>
        </p:nvGrpSpPr>
        <p:grpSpPr>
          <a:xfrm>
            <a:off x="1613200" y="2569849"/>
            <a:ext cx="868457" cy="867509"/>
            <a:chOff x="7257599" y="768348"/>
            <a:chExt cx="868457" cy="867509"/>
          </a:xfrm>
          <a:solidFill>
            <a:srgbClr val="60220F"/>
          </a:solidFill>
        </p:grpSpPr>
        <p:sp>
          <p:nvSpPr>
            <p:cNvPr id="16" name="Freeform 314">
              <a:extLst>
                <a:ext uri="{FF2B5EF4-FFF2-40B4-BE49-F238E27FC236}">
                  <a16:creationId xmlns:a16="http://schemas.microsoft.com/office/drawing/2014/main" id="{C110D245-B3A4-3C2A-72CB-FA23786202CA}"/>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9A169"/>
            </a:solidFill>
            <a:ln w="9028" cap="flat">
              <a:noFill/>
              <a:prstDash val="solid"/>
              <a:miter/>
            </a:ln>
          </p:spPr>
          <p:txBody>
            <a:bodyPr rtlCol="0" anchor="ctr"/>
            <a:lstStyle/>
            <a:p>
              <a:endParaRPr lang="en-US"/>
            </a:p>
          </p:txBody>
        </p:sp>
        <p:grpSp>
          <p:nvGrpSpPr>
            <p:cNvPr id="17" name="Graphic 2">
              <a:extLst>
                <a:ext uri="{FF2B5EF4-FFF2-40B4-BE49-F238E27FC236}">
                  <a16:creationId xmlns:a16="http://schemas.microsoft.com/office/drawing/2014/main" id="{6CB9F4A0-5BB9-9888-9596-DEB2EBF88E48}"/>
                </a:ext>
              </a:extLst>
            </p:cNvPr>
            <p:cNvGrpSpPr/>
            <p:nvPr/>
          </p:nvGrpSpPr>
          <p:grpSpPr>
            <a:xfrm>
              <a:off x="7257599" y="768348"/>
              <a:ext cx="868457" cy="867509"/>
              <a:chOff x="7257599" y="768348"/>
              <a:chExt cx="868457" cy="867509"/>
            </a:xfrm>
            <a:grpFill/>
          </p:grpSpPr>
          <p:sp>
            <p:nvSpPr>
              <p:cNvPr id="18" name="Freeform 316">
                <a:extLst>
                  <a:ext uri="{FF2B5EF4-FFF2-40B4-BE49-F238E27FC236}">
                    <a16:creationId xmlns:a16="http://schemas.microsoft.com/office/drawing/2014/main" id="{3080BC0A-F617-1896-030A-3406F911C0D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p>
            </p:txBody>
          </p:sp>
          <p:sp>
            <p:nvSpPr>
              <p:cNvPr id="19" name="Freeform 317">
                <a:extLst>
                  <a:ext uri="{FF2B5EF4-FFF2-40B4-BE49-F238E27FC236}">
                    <a16:creationId xmlns:a16="http://schemas.microsoft.com/office/drawing/2014/main" id="{A7001361-3EBC-4CBE-0D12-6A92773E2A8F}"/>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p>
            </p:txBody>
          </p:sp>
          <p:sp>
            <p:nvSpPr>
              <p:cNvPr id="20" name="Freeform 318">
                <a:extLst>
                  <a:ext uri="{FF2B5EF4-FFF2-40B4-BE49-F238E27FC236}">
                    <a16:creationId xmlns:a16="http://schemas.microsoft.com/office/drawing/2014/main" id="{C0713728-6F36-FD7D-E236-8A7CD3137774}"/>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p>
            </p:txBody>
          </p:sp>
          <p:sp>
            <p:nvSpPr>
              <p:cNvPr id="21" name="Freeform 319">
                <a:extLst>
                  <a:ext uri="{FF2B5EF4-FFF2-40B4-BE49-F238E27FC236}">
                    <a16:creationId xmlns:a16="http://schemas.microsoft.com/office/drawing/2014/main" id="{6CBBA726-50A5-8193-A865-7993CC968935}"/>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p>
            </p:txBody>
          </p:sp>
          <p:sp>
            <p:nvSpPr>
              <p:cNvPr id="22" name="Freeform 320">
                <a:extLst>
                  <a:ext uri="{FF2B5EF4-FFF2-40B4-BE49-F238E27FC236}">
                    <a16:creationId xmlns:a16="http://schemas.microsoft.com/office/drawing/2014/main" id="{6174A975-DFCE-3DE2-ED82-A6CE6659A89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p>
            </p:txBody>
          </p:sp>
        </p:grpSp>
      </p:grpSp>
      <p:grpSp>
        <p:nvGrpSpPr>
          <p:cNvPr id="23" name="Google Shape;857;p39">
            <a:extLst>
              <a:ext uri="{FF2B5EF4-FFF2-40B4-BE49-F238E27FC236}">
                <a16:creationId xmlns:a16="http://schemas.microsoft.com/office/drawing/2014/main" id="{E828D360-473A-75C7-99EE-E530BEDD7BD0}"/>
              </a:ext>
            </a:extLst>
          </p:cNvPr>
          <p:cNvGrpSpPr/>
          <p:nvPr/>
        </p:nvGrpSpPr>
        <p:grpSpPr>
          <a:xfrm rot="2840874">
            <a:off x="4186134" y="2553194"/>
            <a:ext cx="1124792" cy="1109617"/>
            <a:chOff x="5233525" y="4954450"/>
            <a:chExt cx="538275" cy="516350"/>
          </a:xfrm>
          <a:solidFill>
            <a:srgbClr val="60220F"/>
          </a:solidFill>
        </p:grpSpPr>
        <p:sp>
          <p:nvSpPr>
            <p:cNvPr id="24" name="Google Shape;858;p39">
              <a:extLst>
                <a:ext uri="{FF2B5EF4-FFF2-40B4-BE49-F238E27FC236}">
                  <a16:creationId xmlns:a16="http://schemas.microsoft.com/office/drawing/2014/main" id="{1A6FD50C-30D9-F2D1-FB93-909E7CEBA7A4}"/>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solidFill>
              <a:srgbClr val="60220F"/>
            </a:solid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9;p39">
              <a:extLst>
                <a:ext uri="{FF2B5EF4-FFF2-40B4-BE49-F238E27FC236}">
                  <a16:creationId xmlns:a16="http://schemas.microsoft.com/office/drawing/2014/main" id="{ADD5FB39-8BF9-D8DA-5A01-F3DFAAC80F8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0;p39">
              <a:extLst>
                <a:ext uri="{FF2B5EF4-FFF2-40B4-BE49-F238E27FC236}">
                  <a16:creationId xmlns:a16="http://schemas.microsoft.com/office/drawing/2014/main" id="{9162E061-AC14-33A3-9A26-E8898754127B}"/>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1;p39">
              <a:extLst>
                <a:ext uri="{FF2B5EF4-FFF2-40B4-BE49-F238E27FC236}">
                  <a16:creationId xmlns:a16="http://schemas.microsoft.com/office/drawing/2014/main" id="{3D3E589D-B793-04DF-B70F-9D71CC7A81C4}"/>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2;p39">
              <a:extLst>
                <a:ext uri="{FF2B5EF4-FFF2-40B4-BE49-F238E27FC236}">
                  <a16:creationId xmlns:a16="http://schemas.microsoft.com/office/drawing/2014/main" id="{6EE28DC8-7FDC-69BF-D842-2195FF394847}"/>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solidFill>
              <a:srgbClr val="60220F"/>
            </a:solid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3;p39">
              <a:extLst>
                <a:ext uri="{FF2B5EF4-FFF2-40B4-BE49-F238E27FC236}">
                  <a16:creationId xmlns:a16="http://schemas.microsoft.com/office/drawing/2014/main" id="{64FD40CF-B818-9EA8-5FDC-4FFA53FDA6A7}"/>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4;p39">
              <a:extLst>
                <a:ext uri="{FF2B5EF4-FFF2-40B4-BE49-F238E27FC236}">
                  <a16:creationId xmlns:a16="http://schemas.microsoft.com/office/drawing/2014/main" id="{F0595166-17CD-E82A-0D08-563E262060DC}"/>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5;p39">
              <a:extLst>
                <a:ext uri="{FF2B5EF4-FFF2-40B4-BE49-F238E27FC236}">
                  <a16:creationId xmlns:a16="http://schemas.microsoft.com/office/drawing/2014/main" id="{1E98A40A-9007-A33F-0AB0-03F5C6542DCA}"/>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6;p39">
              <a:extLst>
                <a:ext uri="{FF2B5EF4-FFF2-40B4-BE49-F238E27FC236}">
                  <a16:creationId xmlns:a16="http://schemas.microsoft.com/office/drawing/2014/main" id="{4626B4F9-F929-03E0-5D28-F57B4515EC0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7;p39">
              <a:extLst>
                <a:ext uri="{FF2B5EF4-FFF2-40B4-BE49-F238E27FC236}">
                  <a16:creationId xmlns:a16="http://schemas.microsoft.com/office/drawing/2014/main" id="{045025B6-2371-6B33-A355-08ADB79C0A04}"/>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68;p39">
              <a:extLst>
                <a:ext uri="{FF2B5EF4-FFF2-40B4-BE49-F238E27FC236}">
                  <a16:creationId xmlns:a16="http://schemas.microsoft.com/office/drawing/2014/main" id="{C282D26C-8951-0A0C-47C9-01CEECDF8664}"/>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grpFill/>
            <a:ln w="38100"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aphic 3">
            <a:extLst>
              <a:ext uri="{FF2B5EF4-FFF2-40B4-BE49-F238E27FC236}">
                <a16:creationId xmlns:a16="http://schemas.microsoft.com/office/drawing/2014/main" id="{8BD1D3FC-CFCD-B06E-91D0-723E39D50C90}"/>
              </a:ext>
            </a:extLst>
          </p:cNvPr>
          <p:cNvGrpSpPr/>
          <p:nvPr/>
        </p:nvGrpSpPr>
        <p:grpSpPr>
          <a:xfrm>
            <a:off x="6849637" y="2473244"/>
            <a:ext cx="1037794" cy="1036764"/>
            <a:chOff x="10436851" y="3696286"/>
            <a:chExt cx="1037794" cy="1036764"/>
          </a:xfrm>
          <a:solidFill>
            <a:srgbClr val="60220F"/>
          </a:solidFill>
        </p:grpSpPr>
        <p:sp>
          <p:nvSpPr>
            <p:cNvPr id="36" name="Freeform 1281">
              <a:extLst>
                <a:ext uri="{FF2B5EF4-FFF2-40B4-BE49-F238E27FC236}">
                  <a16:creationId xmlns:a16="http://schemas.microsoft.com/office/drawing/2014/main" id="{064FAAA1-B2A1-0821-A2EE-9E68038881B2}"/>
                </a:ext>
              </a:extLst>
            </p:cNvPr>
            <p:cNvSpPr/>
            <p:nvPr/>
          </p:nvSpPr>
          <p:spPr>
            <a:xfrm>
              <a:off x="10692957" y="4420376"/>
              <a:ext cx="647293" cy="222163"/>
            </a:xfrm>
            <a:custGeom>
              <a:avLst/>
              <a:gdLst>
                <a:gd name="connsiteX0" fmla="*/ 246849 w 647293"/>
                <a:gd name="connsiteY0" fmla="*/ 156337 h 222163"/>
                <a:gd name="connsiteX1" fmla="*/ 268792 w 647293"/>
                <a:gd name="connsiteY1" fmla="*/ 159080 h 222163"/>
                <a:gd name="connsiteX2" fmla="*/ 271535 w 647293"/>
                <a:gd name="connsiteY2" fmla="*/ 156337 h 222163"/>
                <a:gd name="connsiteX3" fmla="*/ 383987 w 647293"/>
                <a:gd name="connsiteY3" fmla="*/ 0 h 222163"/>
                <a:gd name="connsiteX4" fmla="*/ 628094 w 647293"/>
                <a:gd name="connsiteY4" fmla="*/ 0 h 222163"/>
                <a:gd name="connsiteX5" fmla="*/ 647293 w 647293"/>
                <a:gd name="connsiteY5" fmla="*/ 52113 h 222163"/>
                <a:gd name="connsiteX6" fmla="*/ 170052 w 647293"/>
                <a:gd name="connsiteY6" fmla="*/ 222164 h 222163"/>
                <a:gd name="connsiteX7" fmla="*/ 0 w 647293"/>
                <a:gd name="connsiteY7" fmla="*/ 0 h 222163"/>
                <a:gd name="connsiteX8" fmla="*/ 134396 w 647293"/>
                <a:gd name="connsiteY8" fmla="*/ 0 h 222163"/>
                <a:gd name="connsiteX9" fmla="*/ 246849 w 647293"/>
                <a:gd name="connsiteY9" fmla="*/ 156337 h 222163"/>
                <a:gd name="connsiteX10" fmla="*/ 246849 w 647293"/>
                <a:gd name="connsiteY10" fmla="*/ 156337 h 22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293" h="222163">
                  <a:moveTo>
                    <a:pt x="246849" y="156337"/>
                  </a:moveTo>
                  <a:cubicBezTo>
                    <a:pt x="252335" y="161823"/>
                    <a:pt x="263306" y="164566"/>
                    <a:pt x="268792" y="159080"/>
                  </a:cubicBezTo>
                  <a:cubicBezTo>
                    <a:pt x="268792" y="159080"/>
                    <a:pt x="268792" y="159080"/>
                    <a:pt x="271535" y="156337"/>
                  </a:cubicBezTo>
                  <a:cubicBezTo>
                    <a:pt x="312676" y="106968"/>
                    <a:pt x="348332" y="54855"/>
                    <a:pt x="383987" y="0"/>
                  </a:cubicBezTo>
                  <a:lnTo>
                    <a:pt x="628094" y="0"/>
                  </a:lnTo>
                  <a:lnTo>
                    <a:pt x="647293" y="52113"/>
                  </a:lnTo>
                  <a:lnTo>
                    <a:pt x="170052" y="222164"/>
                  </a:lnTo>
                  <a:lnTo>
                    <a:pt x="0" y="0"/>
                  </a:lnTo>
                  <a:lnTo>
                    <a:pt x="134396" y="0"/>
                  </a:lnTo>
                  <a:cubicBezTo>
                    <a:pt x="167309" y="54855"/>
                    <a:pt x="205708" y="106968"/>
                    <a:pt x="246849" y="156337"/>
                  </a:cubicBezTo>
                  <a:lnTo>
                    <a:pt x="246849" y="156337"/>
                  </a:lnTo>
                  <a:close/>
                </a:path>
              </a:pathLst>
            </a:custGeom>
            <a:solidFill>
              <a:srgbClr val="F9A169"/>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037C0957-1196-7D21-B9BF-027EB0E0C076}"/>
                </a:ext>
              </a:extLst>
            </p:cNvPr>
            <p:cNvGrpSpPr/>
            <p:nvPr/>
          </p:nvGrpSpPr>
          <p:grpSpPr>
            <a:xfrm>
              <a:off x="10436851" y="3696286"/>
              <a:ext cx="1037794" cy="1036764"/>
              <a:chOff x="10436851" y="3696286"/>
              <a:chExt cx="1037794" cy="1036764"/>
            </a:xfrm>
            <a:grpFill/>
          </p:grpSpPr>
          <p:sp>
            <p:nvSpPr>
              <p:cNvPr id="38" name="Freeform 1283">
                <a:extLst>
                  <a:ext uri="{FF2B5EF4-FFF2-40B4-BE49-F238E27FC236}">
                    <a16:creationId xmlns:a16="http://schemas.microsoft.com/office/drawing/2014/main" id="{D040C454-F9A8-EE5C-F643-E865442F84F6}"/>
                  </a:ext>
                </a:extLst>
              </p:cNvPr>
              <p:cNvSpPr/>
              <p:nvPr/>
            </p:nvSpPr>
            <p:spPr>
              <a:xfrm>
                <a:off x="10821867" y="3849881"/>
                <a:ext cx="257819" cy="257819"/>
              </a:xfrm>
              <a:custGeom>
                <a:avLst/>
                <a:gdLst>
                  <a:gd name="connsiteX0" fmla="*/ 257820 w 257819"/>
                  <a:gd name="connsiteY0" fmla="*/ 128910 h 257819"/>
                  <a:gd name="connsiteX1" fmla="*/ 128910 w 257819"/>
                  <a:gd name="connsiteY1" fmla="*/ 0 h 257819"/>
                  <a:gd name="connsiteX2" fmla="*/ 0 w 257819"/>
                  <a:gd name="connsiteY2" fmla="*/ 128910 h 257819"/>
                  <a:gd name="connsiteX3" fmla="*/ 128910 w 257819"/>
                  <a:gd name="connsiteY3" fmla="*/ 257820 h 257819"/>
                  <a:gd name="connsiteX4" fmla="*/ 257820 w 257819"/>
                  <a:gd name="connsiteY4" fmla="*/ 128910 h 257819"/>
                  <a:gd name="connsiteX5" fmla="*/ 30171 w 257819"/>
                  <a:gd name="connsiteY5" fmla="*/ 128910 h 257819"/>
                  <a:gd name="connsiteX6" fmla="*/ 128910 w 257819"/>
                  <a:gd name="connsiteY6" fmla="*/ 30171 h 257819"/>
                  <a:gd name="connsiteX7" fmla="*/ 227649 w 257819"/>
                  <a:gd name="connsiteY7" fmla="*/ 128910 h 257819"/>
                  <a:gd name="connsiteX8" fmla="*/ 128910 w 257819"/>
                  <a:gd name="connsiteY8" fmla="*/ 227649 h 257819"/>
                  <a:gd name="connsiteX9" fmla="*/ 30171 w 257819"/>
                  <a:gd name="connsiteY9" fmla="*/ 128910 h 25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819" h="257819">
                    <a:moveTo>
                      <a:pt x="257820" y="128910"/>
                    </a:moveTo>
                    <a:cubicBezTo>
                      <a:pt x="257820" y="57598"/>
                      <a:pt x="200222" y="0"/>
                      <a:pt x="128910" y="0"/>
                    </a:cubicBezTo>
                    <a:cubicBezTo>
                      <a:pt x="57598" y="0"/>
                      <a:pt x="0" y="57598"/>
                      <a:pt x="0" y="128910"/>
                    </a:cubicBezTo>
                    <a:cubicBezTo>
                      <a:pt x="0" y="200222"/>
                      <a:pt x="57598" y="257820"/>
                      <a:pt x="128910" y="257820"/>
                    </a:cubicBezTo>
                    <a:cubicBezTo>
                      <a:pt x="200222" y="257820"/>
                      <a:pt x="257820" y="200222"/>
                      <a:pt x="257820" y="128910"/>
                    </a:cubicBezTo>
                    <a:close/>
                    <a:moveTo>
                      <a:pt x="30171" y="128910"/>
                    </a:moveTo>
                    <a:cubicBezTo>
                      <a:pt x="30171" y="74055"/>
                      <a:pt x="74055" y="30171"/>
                      <a:pt x="128910" y="30171"/>
                    </a:cubicBezTo>
                    <a:cubicBezTo>
                      <a:pt x="183766" y="30171"/>
                      <a:pt x="227649" y="74055"/>
                      <a:pt x="227649" y="128910"/>
                    </a:cubicBezTo>
                    <a:cubicBezTo>
                      <a:pt x="227649" y="183765"/>
                      <a:pt x="183766" y="227649"/>
                      <a:pt x="128910" y="227649"/>
                    </a:cubicBezTo>
                    <a:cubicBezTo>
                      <a:pt x="74055" y="227649"/>
                      <a:pt x="30171" y="183765"/>
                      <a:pt x="30171" y="128910"/>
                    </a:cubicBezTo>
                    <a:close/>
                  </a:path>
                </a:pathLst>
              </a:custGeom>
              <a:grpFill/>
              <a:ln w="27426" cap="flat">
                <a:noFill/>
                <a:prstDash val="solid"/>
                <a:miter/>
              </a:ln>
            </p:spPr>
            <p:txBody>
              <a:bodyPr rtlCol="0" anchor="ctr"/>
              <a:lstStyle/>
              <a:p>
                <a:endParaRPr lang="en-US"/>
              </a:p>
            </p:txBody>
          </p:sp>
          <p:sp>
            <p:nvSpPr>
              <p:cNvPr id="39" name="Freeform 1284">
                <a:extLst>
                  <a:ext uri="{FF2B5EF4-FFF2-40B4-BE49-F238E27FC236}">
                    <a16:creationId xmlns:a16="http://schemas.microsoft.com/office/drawing/2014/main" id="{9C6DC937-C971-B224-CC37-F3F3C718CD7E}"/>
                  </a:ext>
                </a:extLst>
              </p:cNvPr>
              <p:cNvSpPr/>
              <p:nvPr/>
            </p:nvSpPr>
            <p:spPr>
              <a:xfrm>
                <a:off x="10436851" y="3696286"/>
                <a:ext cx="1037794" cy="1036764"/>
              </a:xfrm>
              <a:custGeom>
                <a:avLst/>
                <a:gdLst>
                  <a:gd name="connsiteX0" fmla="*/ 1032309 w 1037794"/>
                  <a:gd name="connsiteY0" fmla="*/ 1017565 h 1036764"/>
                  <a:gd name="connsiteX1" fmla="*/ 908885 w 1037794"/>
                  <a:gd name="connsiteY1" fmla="*/ 691176 h 1036764"/>
                  <a:gd name="connsiteX2" fmla="*/ 895171 w 1037794"/>
                  <a:gd name="connsiteY2" fmla="*/ 680205 h 1036764"/>
                  <a:gd name="connsiteX3" fmla="*/ 659293 w 1037794"/>
                  <a:gd name="connsiteY3" fmla="*/ 680205 h 1036764"/>
                  <a:gd name="connsiteX4" fmla="*/ 664779 w 1037794"/>
                  <a:gd name="connsiteY4" fmla="*/ 671977 h 1036764"/>
                  <a:gd name="connsiteX5" fmla="*/ 799174 w 1037794"/>
                  <a:gd name="connsiteY5" fmla="*/ 282505 h 1036764"/>
                  <a:gd name="connsiteX6" fmla="*/ 516669 w 1037794"/>
                  <a:gd name="connsiteY6" fmla="*/ 0 h 1036764"/>
                  <a:gd name="connsiteX7" fmla="*/ 234164 w 1037794"/>
                  <a:gd name="connsiteY7" fmla="*/ 282505 h 1036764"/>
                  <a:gd name="connsiteX8" fmla="*/ 368559 w 1037794"/>
                  <a:gd name="connsiteY8" fmla="*/ 671977 h 1036764"/>
                  <a:gd name="connsiteX9" fmla="*/ 374045 w 1037794"/>
                  <a:gd name="connsiteY9" fmla="*/ 680205 h 1036764"/>
                  <a:gd name="connsiteX10" fmla="*/ 138167 w 1037794"/>
                  <a:gd name="connsiteY10" fmla="*/ 680205 h 1036764"/>
                  <a:gd name="connsiteX11" fmla="*/ 124453 w 1037794"/>
                  <a:gd name="connsiteY11" fmla="*/ 691176 h 1036764"/>
                  <a:gd name="connsiteX12" fmla="*/ 1029 w 1037794"/>
                  <a:gd name="connsiteY12" fmla="*/ 1017565 h 1036764"/>
                  <a:gd name="connsiteX13" fmla="*/ 9257 w 1037794"/>
                  <a:gd name="connsiteY13" fmla="*/ 1036764 h 1036764"/>
                  <a:gd name="connsiteX14" fmla="*/ 14742 w 1037794"/>
                  <a:gd name="connsiteY14" fmla="*/ 1036764 h 1036764"/>
                  <a:gd name="connsiteX15" fmla="*/ 1021338 w 1037794"/>
                  <a:gd name="connsiteY15" fmla="*/ 1036764 h 1036764"/>
                  <a:gd name="connsiteX16" fmla="*/ 1037794 w 1037794"/>
                  <a:gd name="connsiteY16" fmla="*/ 1020307 h 1036764"/>
                  <a:gd name="connsiteX17" fmla="*/ 1032309 w 1037794"/>
                  <a:gd name="connsiteY17" fmla="*/ 1017565 h 1036764"/>
                  <a:gd name="connsiteX18" fmla="*/ 1032309 w 1037794"/>
                  <a:gd name="connsiteY18" fmla="*/ 1017565 h 1036764"/>
                  <a:gd name="connsiteX19" fmla="*/ 261592 w 1037794"/>
                  <a:gd name="connsiteY19" fmla="*/ 282505 h 1036764"/>
                  <a:gd name="connsiteX20" fmla="*/ 513926 w 1037794"/>
                  <a:gd name="connsiteY20" fmla="*/ 30170 h 1036764"/>
                  <a:gd name="connsiteX21" fmla="*/ 766261 w 1037794"/>
                  <a:gd name="connsiteY21" fmla="*/ 282505 h 1036764"/>
                  <a:gd name="connsiteX22" fmla="*/ 766261 w 1037794"/>
                  <a:gd name="connsiteY22" fmla="*/ 282505 h 1036764"/>
                  <a:gd name="connsiteX23" fmla="*/ 513926 w 1037794"/>
                  <a:gd name="connsiteY23" fmla="*/ 831057 h 1036764"/>
                  <a:gd name="connsiteX24" fmla="*/ 261592 w 1037794"/>
                  <a:gd name="connsiteY24" fmla="*/ 282505 h 1036764"/>
                  <a:gd name="connsiteX25" fmla="*/ 261592 w 1037794"/>
                  <a:gd name="connsiteY25" fmla="*/ 282505 h 1036764"/>
                  <a:gd name="connsiteX26" fmla="*/ 502955 w 1037794"/>
                  <a:gd name="connsiteY26" fmla="*/ 866713 h 1036764"/>
                  <a:gd name="connsiteX27" fmla="*/ 524897 w 1037794"/>
                  <a:gd name="connsiteY27" fmla="*/ 869456 h 1036764"/>
                  <a:gd name="connsiteX28" fmla="*/ 527640 w 1037794"/>
                  <a:gd name="connsiteY28" fmla="*/ 866713 h 1036764"/>
                  <a:gd name="connsiteX29" fmla="*/ 640093 w 1037794"/>
                  <a:gd name="connsiteY29" fmla="*/ 710375 h 1036764"/>
                  <a:gd name="connsiteX30" fmla="*/ 884200 w 1037794"/>
                  <a:gd name="connsiteY30" fmla="*/ 710375 h 1036764"/>
                  <a:gd name="connsiteX31" fmla="*/ 903399 w 1037794"/>
                  <a:gd name="connsiteY31" fmla="*/ 762488 h 1036764"/>
                  <a:gd name="connsiteX32" fmla="*/ 426158 w 1037794"/>
                  <a:gd name="connsiteY32" fmla="*/ 932539 h 1036764"/>
                  <a:gd name="connsiteX33" fmla="*/ 256106 w 1037794"/>
                  <a:gd name="connsiteY33" fmla="*/ 710375 h 1036764"/>
                  <a:gd name="connsiteX34" fmla="*/ 390502 w 1037794"/>
                  <a:gd name="connsiteY34" fmla="*/ 710375 h 1036764"/>
                  <a:gd name="connsiteX35" fmla="*/ 502955 w 1037794"/>
                  <a:gd name="connsiteY35" fmla="*/ 866713 h 1036764"/>
                  <a:gd name="connsiteX36" fmla="*/ 502955 w 1037794"/>
                  <a:gd name="connsiteY36" fmla="*/ 866713 h 1036764"/>
                  <a:gd name="connsiteX37" fmla="*/ 423415 w 1037794"/>
                  <a:gd name="connsiteY37" fmla="*/ 965452 h 1036764"/>
                  <a:gd name="connsiteX38" fmla="*/ 423415 w 1037794"/>
                  <a:gd name="connsiteY38" fmla="*/ 965452 h 1036764"/>
                  <a:gd name="connsiteX39" fmla="*/ 708662 w 1037794"/>
                  <a:gd name="connsiteY39" fmla="*/ 863970 h 1036764"/>
                  <a:gd name="connsiteX40" fmla="*/ 818373 w 1037794"/>
                  <a:gd name="connsiteY40" fmla="*/ 1006594 h 1036764"/>
                  <a:gd name="connsiteX41" fmla="*/ 305476 w 1037794"/>
                  <a:gd name="connsiteY41" fmla="*/ 1006594 h 1036764"/>
                  <a:gd name="connsiteX42" fmla="*/ 423415 w 1037794"/>
                  <a:gd name="connsiteY42" fmla="*/ 965452 h 1036764"/>
                  <a:gd name="connsiteX43" fmla="*/ 146395 w 1037794"/>
                  <a:gd name="connsiteY43" fmla="*/ 710375 h 1036764"/>
                  <a:gd name="connsiteX44" fmla="*/ 217707 w 1037794"/>
                  <a:gd name="connsiteY44" fmla="*/ 710375 h 1036764"/>
                  <a:gd name="connsiteX45" fmla="*/ 395987 w 1037794"/>
                  <a:gd name="connsiteY45" fmla="*/ 943510 h 1036764"/>
                  <a:gd name="connsiteX46" fmla="*/ 214964 w 1037794"/>
                  <a:gd name="connsiteY46" fmla="*/ 1006594 h 1036764"/>
                  <a:gd name="connsiteX47" fmla="*/ 33942 w 1037794"/>
                  <a:gd name="connsiteY47" fmla="*/ 1006594 h 1036764"/>
                  <a:gd name="connsiteX48" fmla="*/ 146395 w 1037794"/>
                  <a:gd name="connsiteY48" fmla="*/ 710375 h 1036764"/>
                  <a:gd name="connsiteX49" fmla="*/ 859514 w 1037794"/>
                  <a:gd name="connsiteY49" fmla="*/ 1006594 h 1036764"/>
                  <a:gd name="connsiteX50" fmla="*/ 741576 w 1037794"/>
                  <a:gd name="connsiteY50" fmla="*/ 852999 h 1036764"/>
                  <a:gd name="connsiteX51" fmla="*/ 914370 w 1037794"/>
                  <a:gd name="connsiteY51" fmla="*/ 789916 h 1036764"/>
                  <a:gd name="connsiteX52" fmla="*/ 996653 w 1037794"/>
                  <a:gd name="connsiteY52" fmla="*/ 1006594 h 1036764"/>
                  <a:gd name="connsiteX53" fmla="*/ 859514 w 1037794"/>
                  <a:gd name="connsiteY53" fmla="*/ 1006594 h 103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7794" h="1036764">
                    <a:moveTo>
                      <a:pt x="1032309" y="1017565"/>
                    </a:moveTo>
                    <a:lnTo>
                      <a:pt x="908885" y="691176"/>
                    </a:lnTo>
                    <a:cubicBezTo>
                      <a:pt x="906142" y="685691"/>
                      <a:pt x="900656" y="680205"/>
                      <a:pt x="895171" y="680205"/>
                    </a:cubicBezTo>
                    <a:lnTo>
                      <a:pt x="659293" y="680205"/>
                    </a:lnTo>
                    <a:cubicBezTo>
                      <a:pt x="662036" y="677462"/>
                      <a:pt x="662036" y="674719"/>
                      <a:pt x="664779" y="671977"/>
                    </a:cubicBezTo>
                    <a:cubicBezTo>
                      <a:pt x="755290" y="521125"/>
                      <a:pt x="801917" y="389472"/>
                      <a:pt x="799174" y="282505"/>
                    </a:cubicBezTo>
                    <a:cubicBezTo>
                      <a:pt x="799174" y="126167"/>
                      <a:pt x="673007" y="0"/>
                      <a:pt x="516669" y="0"/>
                    </a:cubicBezTo>
                    <a:cubicBezTo>
                      <a:pt x="360331" y="0"/>
                      <a:pt x="234164" y="126167"/>
                      <a:pt x="234164" y="282505"/>
                    </a:cubicBezTo>
                    <a:cubicBezTo>
                      <a:pt x="234164" y="392215"/>
                      <a:pt x="278048" y="523867"/>
                      <a:pt x="368559" y="671977"/>
                    </a:cubicBezTo>
                    <a:cubicBezTo>
                      <a:pt x="371302" y="674719"/>
                      <a:pt x="371302" y="677462"/>
                      <a:pt x="374045" y="680205"/>
                    </a:cubicBezTo>
                    <a:lnTo>
                      <a:pt x="138167" y="680205"/>
                    </a:lnTo>
                    <a:cubicBezTo>
                      <a:pt x="132681" y="680205"/>
                      <a:pt x="127196" y="682948"/>
                      <a:pt x="124453" y="691176"/>
                    </a:cubicBezTo>
                    <a:lnTo>
                      <a:pt x="1029" y="1017565"/>
                    </a:lnTo>
                    <a:cubicBezTo>
                      <a:pt x="-1714" y="1025793"/>
                      <a:pt x="1029" y="1034021"/>
                      <a:pt x="9257" y="1036764"/>
                    </a:cubicBezTo>
                    <a:cubicBezTo>
                      <a:pt x="12000" y="1036764"/>
                      <a:pt x="12000" y="1036764"/>
                      <a:pt x="14742" y="1036764"/>
                    </a:cubicBezTo>
                    <a:lnTo>
                      <a:pt x="1021338" y="1036764"/>
                    </a:lnTo>
                    <a:cubicBezTo>
                      <a:pt x="1029566" y="1036764"/>
                      <a:pt x="1037794" y="1031278"/>
                      <a:pt x="1037794" y="1020307"/>
                    </a:cubicBezTo>
                    <a:cubicBezTo>
                      <a:pt x="1032309" y="1020307"/>
                      <a:pt x="1032309" y="1020307"/>
                      <a:pt x="1032309" y="1017565"/>
                    </a:cubicBezTo>
                    <a:lnTo>
                      <a:pt x="1032309" y="1017565"/>
                    </a:lnTo>
                    <a:close/>
                    <a:moveTo>
                      <a:pt x="261592" y="282505"/>
                    </a:moveTo>
                    <a:cubicBezTo>
                      <a:pt x="261592" y="142624"/>
                      <a:pt x="374045" y="30170"/>
                      <a:pt x="513926" y="30170"/>
                    </a:cubicBezTo>
                    <a:cubicBezTo>
                      <a:pt x="653807" y="30170"/>
                      <a:pt x="766261" y="142624"/>
                      <a:pt x="766261" y="282505"/>
                    </a:cubicBezTo>
                    <a:lnTo>
                      <a:pt x="766261" y="282505"/>
                    </a:lnTo>
                    <a:cubicBezTo>
                      <a:pt x="766261" y="499183"/>
                      <a:pt x="566039" y="767973"/>
                      <a:pt x="513926" y="831057"/>
                    </a:cubicBezTo>
                    <a:cubicBezTo>
                      <a:pt x="461813" y="767973"/>
                      <a:pt x="258849" y="501926"/>
                      <a:pt x="261592" y="282505"/>
                    </a:cubicBezTo>
                    <a:lnTo>
                      <a:pt x="261592" y="282505"/>
                    </a:lnTo>
                    <a:close/>
                    <a:moveTo>
                      <a:pt x="502955" y="866713"/>
                    </a:moveTo>
                    <a:cubicBezTo>
                      <a:pt x="508441" y="872198"/>
                      <a:pt x="519411" y="874941"/>
                      <a:pt x="524897" y="869456"/>
                    </a:cubicBezTo>
                    <a:cubicBezTo>
                      <a:pt x="524897" y="869456"/>
                      <a:pt x="524897" y="869456"/>
                      <a:pt x="527640" y="866713"/>
                    </a:cubicBezTo>
                    <a:cubicBezTo>
                      <a:pt x="568782" y="817343"/>
                      <a:pt x="604437" y="765231"/>
                      <a:pt x="640093" y="710375"/>
                    </a:cubicBezTo>
                    <a:lnTo>
                      <a:pt x="884200" y="710375"/>
                    </a:lnTo>
                    <a:lnTo>
                      <a:pt x="903399" y="762488"/>
                    </a:lnTo>
                    <a:lnTo>
                      <a:pt x="426158" y="932539"/>
                    </a:lnTo>
                    <a:lnTo>
                      <a:pt x="256106" y="710375"/>
                    </a:lnTo>
                    <a:lnTo>
                      <a:pt x="390502" y="710375"/>
                    </a:lnTo>
                    <a:cubicBezTo>
                      <a:pt x="423415" y="765231"/>
                      <a:pt x="461813" y="817343"/>
                      <a:pt x="502955" y="866713"/>
                    </a:cubicBezTo>
                    <a:lnTo>
                      <a:pt x="502955" y="866713"/>
                    </a:lnTo>
                    <a:close/>
                    <a:moveTo>
                      <a:pt x="423415" y="965452"/>
                    </a:moveTo>
                    <a:lnTo>
                      <a:pt x="423415" y="965452"/>
                    </a:lnTo>
                    <a:lnTo>
                      <a:pt x="708662" y="863970"/>
                    </a:lnTo>
                    <a:lnTo>
                      <a:pt x="818373" y="1006594"/>
                    </a:lnTo>
                    <a:lnTo>
                      <a:pt x="305476" y="1006594"/>
                    </a:lnTo>
                    <a:lnTo>
                      <a:pt x="423415" y="965452"/>
                    </a:lnTo>
                    <a:close/>
                    <a:moveTo>
                      <a:pt x="146395" y="710375"/>
                    </a:moveTo>
                    <a:lnTo>
                      <a:pt x="217707" y="710375"/>
                    </a:lnTo>
                    <a:lnTo>
                      <a:pt x="395987" y="943510"/>
                    </a:lnTo>
                    <a:lnTo>
                      <a:pt x="214964" y="1006594"/>
                    </a:lnTo>
                    <a:lnTo>
                      <a:pt x="33942" y="1006594"/>
                    </a:lnTo>
                    <a:lnTo>
                      <a:pt x="146395" y="710375"/>
                    </a:lnTo>
                    <a:close/>
                    <a:moveTo>
                      <a:pt x="859514" y="1006594"/>
                    </a:moveTo>
                    <a:lnTo>
                      <a:pt x="741576" y="852999"/>
                    </a:lnTo>
                    <a:lnTo>
                      <a:pt x="914370" y="789916"/>
                    </a:lnTo>
                    <a:lnTo>
                      <a:pt x="996653" y="1006594"/>
                    </a:lnTo>
                    <a:lnTo>
                      <a:pt x="859514" y="1006594"/>
                    </a:lnTo>
                    <a:close/>
                  </a:path>
                </a:pathLst>
              </a:custGeom>
              <a:grpFill/>
              <a:ln w="27426" cap="flat">
                <a:noFill/>
                <a:prstDash val="solid"/>
                <a:miter/>
              </a:ln>
            </p:spPr>
            <p:txBody>
              <a:bodyPr rtlCol="0" anchor="ctr"/>
              <a:lstStyle/>
              <a:p>
                <a:endParaRPr lang="en-US"/>
              </a:p>
            </p:txBody>
          </p:sp>
        </p:grpSp>
      </p:grpSp>
      <p:grpSp>
        <p:nvGrpSpPr>
          <p:cNvPr id="40" name="Graphic 3">
            <a:extLst>
              <a:ext uri="{FF2B5EF4-FFF2-40B4-BE49-F238E27FC236}">
                <a16:creationId xmlns:a16="http://schemas.microsoft.com/office/drawing/2014/main" id="{33173FB2-7506-1B62-FA09-841BB1297B8C}"/>
              </a:ext>
            </a:extLst>
          </p:cNvPr>
          <p:cNvGrpSpPr/>
          <p:nvPr/>
        </p:nvGrpSpPr>
        <p:grpSpPr>
          <a:xfrm>
            <a:off x="9537977" y="2591183"/>
            <a:ext cx="1097482" cy="800886"/>
            <a:chOff x="8408232" y="3880051"/>
            <a:chExt cx="1097482" cy="800886"/>
          </a:xfrm>
          <a:solidFill>
            <a:srgbClr val="60220F"/>
          </a:solidFill>
        </p:grpSpPr>
        <p:sp>
          <p:nvSpPr>
            <p:cNvPr id="41" name="Freeform 1501">
              <a:extLst>
                <a:ext uri="{FF2B5EF4-FFF2-40B4-BE49-F238E27FC236}">
                  <a16:creationId xmlns:a16="http://schemas.microsoft.com/office/drawing/2014/main" id="{98B82BD0-F5FD-E1E9-6E06-26D2A348A366}"/>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42" name="Graphic 3">
              <a:extLst>
                <a:ext uri="{FF2B5EF4-FFF2-40B4-BE49-F238E27FC236}">
                  <a16:creationId xmlns:a16="http://schemas.microsoft.com/office/drawing/2014/main" id="{9996091E-A7B8-07DE-0A72-7A90B1BA8086}"/>
                </a:ext>
              </a:extLst>
            </p:cNvPr>
            <p:cNvGrpSpPr/>
            <p:nvPr/>
          </p:nvGrpSpPr>
          <p:grpSpPr>
            <a:xfrm>
              <a:off x="8408232" y="3880051"/>
              <a:ext cx="1097482" cy="800886"/>
              <a:chOff x="8408232" y="3880051"/>
              <a:chExt cx="1097482" cy="800886"/>
            </a:xfrm>
            <a:grpFill/>
          </p:grpSpPr>
          <p:sp>
            <p:nvSpPr>
              <p:cNvPr id="43" name="Freeform 1503">
                <a:extLst>
                  <a:ext uri="{FF2B5EF4-FFF2-40B4-BE49-F238E27FC236}">
                    <a16:creationId xmlns:a16="http://schemas.microsoft.com/office/drawing/2014/main" id="{C9EFABA3-8F63-3142-298B-9F73D2D4931F}"/>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44" name="Freeform 1504">
                <a:extLst>
                  <a:ext uri="{FF2B5EF4-FFF2-40B4-BE49-F238E27FC236}">
                    <a16:creationId xmlns:a16="http://schemas.microsoft.com/office/drawing/2014/main" id="{D62A8588-4E3A-ACB4-A4E6-CF77187E08D4}"/>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45" name="Freeform 1505">
                <a:extLst>
                  <a:ext uri="{FF2B5EF4-FFF2-40B4-BE49-F238E27FC236}">
                    <a16:creationId xmlns:a16="http://schemas.microsoft.com/office/drawing/2014/main" id="{45102748-E193-FC4D-3E15-628AD43CE196}"/>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46" name="Freeform 1506">
                <a:extLst>
                  <a:ext uri="{FF2B5EF4-FFF2-40B4-BE49-F238E27FC236}">
                    <a16:creationId xmlns:a16="http://schemas.microsoft.com/office/drawing/2014/main" id="{1FB42596-7E28-1A48-24E1-A7AED156AD36}"/>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47" name="Freeform 1507">
                <a:extLst>
                  <a:ext uri="{FF2B5EF4-FFF2-40B4-BE49-F238E27FC236}">
                    <a16:creationId xmlns:a16="http://schemas.microsoft.com/office/drawing/2014/main" id="{27831FE5-5BA7-5F57-26ED-0CFABDFDCFD5}"/>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48" name="Freeform 1508">
                <a:extLst>
                  <a:ext uri="{FF2B5EF4-FFF2-40B4-BE49-F238E27FC236}">
                    <a16:creationId xmlns:a16="http://schemas.microsoft.com/office/drawing/2014/main" id="{746FA75A-8C39-9FF3-5212-18F77AA935D8}"/>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9A169"/>
              </a:solidFill>
              <a:ln w="27426" cap="flat">
                <a:noFill/>
                <a:prstDash val="solid"/>
                <a:miter/>
              </a:ln>
            </p:spPr>
            <p:txBody>
              <a:bodyPr rtlCol="0" anchor="ctr"/>
              <a:lstStyle/>
              <a:p>
                <a:endParaRPr lang="en-US"/>
              </a:p>
            </p:txBody>
          </p:sp>
          <p:sp>
            <p:nvSpPr>
              <p:cNvPr id="49" name="Freeform 1509">
                <a:extLst>
                  <a:ext uri="{FF2B5EF4-FFF2-40B4-BE49-F238E27FC236}">
                    <a16:creationId xmlns:a16="http://schemas.microsoft.com/office/drawing/2014/main" id="{832D2073-43FA-6085-BD03-85B3658A2F8E}"/>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9A169"/>
              </a:solidFill>
              <a:ln w="27426" cap="flat">
                <a:noFill/>
                <a:prstDash val="solid"/>
                <a:miter/>
              </a:ln>
            </p:spPr>
            <p:txBody>
              <a:bodyPr rtlCol="0" anchor="ctr"/>
              <a:lstStyle/>
              <a:p>
                <a:endParaRPr lang="en-US"/>
              </a:p>
            </p:txBody>
          </p:sp>
          <p:sp>
            <p:nvSpPr>
              <p:cNvPr id="50" name="Freeform 1510">
                <a:extLst>
                  <a:ext uri="{FF2B5EF4-FFF2-40B4-BE49-F238E27FC236}">
                    <a16:creationId xmlns:a16="http://schemas.microsoft.com/office/drawing/2014/main" id="{63316A38-EEA4-6B9C-2663-3E16D74B81EE}"/>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
        <p:nvSpPr>
          <p:cNvPr id="52" name="Text Placeholder 13">
            <a:extLst>
              <a:ext uri="{FF2B5EF4-FFF2-40B4-BE49-F238E27FC236}">
                <a16:creationId xmlns:a16="http://schemas.microsoft.com/office/drawing/2014/main" id="{891B7218-6984-F4CC-1F8A-7B851F60E191}"/>
              </a:ext>
            </a:extLst>
          </p:cNvPr>
          <p:cNvSpPr>
            <a:spLocks noGrp="1"/>
          </p:cNvSpPr>
          <p:nvPr>
            <p:ph type="body" sz="quarter" idx="28"/>
          </p:nvPr>
        </p:nvSpPr>
        <p:spPr>
          <a:xfrm>
            <a:off x="447675" y="221399"/>
            <a:ext cx="11096625" cy="1211262"/>
          </a:xfrm>
        </p:spPr>
        <p:txBody>
          <a:bodyPr>
            <a:normAutofit fontScale="92500" lnSpcReduction="10000"/>
          </a:bodyPr>
          <a:lstStyle/>
          <a:p>
            <a:pPr>
              <a:lnSpc>
                <a:spcPct val="120000"/>
              </a:lnSpc>
            </a:pPr>
            <a:r>
              <a:rPr lang="it-IT" dirty="0"/>
              <a:t>La raccolta di un'ampia gamma di dati di mercato vi aiuterà a sviluppare una solida strategia o piano di branding e marketing.</a:t>
            </a:r>
          </a:p>
          <a:p>
            <a:pPr>
              <a:lnSpc>
                <a:spcPct val="120000"/>
              </a:lnSpc>
            </a:pPr>
            <a:endParaRPr lang="en-IE" dirty="0"/>
          </a:p>
        </p:txBody>
      </p:sp>
    </p:spTree>
    <p:extLst>
      <p:ext uri="{BB962C8B-B14F-4D97-AF65-F5344CB8AC3E}">
        <p14:creationId xmlns:p14="http://schemas.microsoft.com/office/powerpoint/2010/main" val="205911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p:nvPr/>
        </p:nvSpPr>
        <p:spPr>
          <a:xfrm>
            <a:off x="3362456" y="2018699"/>
            <a:ext cx="2707932" cy="3986014"/>
          </a:xfrm>
          <a:custGeom>
            <a:avLst/>
            <a:gdLst/>
            <a:ahLst/>
            <a:cxnLst/>
            <a:rect l="l" t="t" r="r" b="b"/>
            <a:pathLst>
              <a:path w="4095" h="4093" extrusionOk="0">
                <a:moveTo>
                  <a:pt x="4094" y="4092"/>
                </a:moveTo>
                <a:lnTo>
                  <a:pt x="0" y="4092"/>
                </a:lnTo>
                <a:lnTo>
                  <a:pt x="0" y="0"/>
                </a:lnTo>
                <a:lnTo>
                  <a:pt x="4094" y="0"/>
                </a:lnTo>
                <a:lnTo>
                  <a:pt x="4094" y="4092"/>
                </a:lnTo>
              </a:path>
            </a:pathLst>
          </a:custGeom>
          <a:solidFill>
            <a:srgbClr val="A7BAA2"/>
          </a:solidFill>
          <a:ln>
            <a:noFill/>
          </a:ln>
        </p:spPr>
        <p:txBody>
          <a:bodyPr spcFirstLastPara="1" wrap="square" lIns="45713" tIns="22850" rIns="45713" bIns="22850" anchor="ctr" anchorCtr="0">
            <a:noAutofit/>
          </a:bodyPr>
          <a:lstStyle/>
          <a:p>
            <a:pPr>
              <a:lnSpc>
                <a:spcPct val="93000"/>
              </a:lnSpc>
              <a:buClr>
                <a:srgbClr val="000000"/>
              </a:buClr>
              <a:buSzPts val="1800"/>
            </a:pPr>
            <a:endParaRPr sz="900">
              <a:solidFill>
                <a:srgbClr val="000000"/>
              </a:solidFill>
              <a:latin typeface="Arial"/>
              <a:ea typeface="Arial"/>
              <a:cs typeface="Arial"/>
              <a:sym typeface="Arial"/>
            </a:endParaRPr>
          </a:p>
        </p:txBody>
      </p:sp>
      <p:sp>
        <p:nvSpPr>
          <p:cNvPr id="182" name="Google Shape;182;p7"/>
          <p:cNvSpPr/>
          <p:nvPr/>
        </p:nvSpPr>
        <p:spPr>
          <a:xfrm>
            <a:off x="5758679" y="1990574"/>
            <a:ext cx="3010484" cy="4491441"/>
          </a:xfrm>
          <a:custGeom>
            <a:avLst/>
            <a:gdLst/>
            <a:ahLst/>
            <a:cxnLst/>
            <a:rect l="l" t="t" r="r" b="b"/>
            <a:pathLst>
              <a:path w="4581" h="4581" extrusionOk="0">
                <a:moveTo>
                  <a:pt x="2782" y="4092"/>
                </a:moveTo>
                <a:lnTo>
                  <a:pt x="2782" y="4092"/>
                </a:lnTo>
                <a:cubicBezTo>
                  <a:pt x="4580" y="4092"/>
                  <a:pt x="4580" y="4092"/>
                  <a:pt x="4580" y="4092"/>
                </a:cubicBezTo>
                <a:cubicBezTo>
                  <a:pt x="4580" y="0"/>
                  <a:pt x="4580" y="0"/>
                  <a:pt x="4580" y="0"/>
                </a:cubicBezTo>
                <a:cubicBezTo>
                  <a:pt x="497" y="0"/>
                  <a:pt x="497" y="0"/>
                  <a:pt x="497" y="0"/>
                </a:cubicBezTo>
                <a:cubicBezTo>
                  <a:pt x="497" y="1697"/>
                  <a:pt x="497" y="1697"/>
                  <a:pt x="497" y="1697"/>
                </a:cubicBezTo>
                <a:cubicBezTo>
                  <a:pt x="479" y="1706"/>
                  <a:pt x="451" y="1715"/>
                  <a:pt x="406" y="1715"/>
                </a:cubicBezTo>
                <a:cubicBezTo>
                  <a:pt x="388" y="1715"/>
                  <a:pt x="370" y="1715"/>
                  <a:pt x="361" y="1706"/>
                </a:cubicBezTo>
                <a:cubicBezTo>
                  <a:pt x="325" y="1634"/>
                  <a:pt x="262" y="1580"/>
                  <a:pt x="207" y="1580"/>
                </a:cubicBezTo>
                <a:cubicBezTo>
                  <a:pt x="90" y="1580"/>
                  <a:pt x="0" y="1743"/>
                  <a:pt x="0" y="1950"/>
                </a:cubicBezTo>
                <a:cubicBezTo>
                  <a:pt x="0" y="2149"/>
                  <a:pt x="90" y="2312"/>
                  <a:pt x="207" y="2312"/>
                </a:cubicBezTo>
                <a:cubicBezTo>
                  <a:pt x="262" y="2312"/>
                  <a:pt x="325" y="2267"/>
                  <a:pt x="361" y="2185"/>
                </a:cubicBezTo>
                <a:cubicBezTo>
                  <a:pt x="370" y="2185"/>
                  <a:pt x="388" y="2185"/>
                  <a:pt x="406" y="2185"/>
                </a:cubicBezTo>
                <a:cubicBezTo>
                  <a:pt x="442" y="2185"/>
                  <a:pt x="479" y="2194"/>
                  <a:pt x="497" y="2203"/>
                </a:cubicBezTo>
                <a:cubicBezTo>
                  <a:pt x="497" y="4092"/>
                  <a:pt x="497" y="4092"/>
                  <a:pt x="497" y="4092"/>
                </a:cubicBezTo>
                <a:cubicBezTo>
                  <a:pt x="2285" y="4092"/>
                  <a:pt x="2285" y="4092"/>
                  <a:pt x="2285" y="4092"/>
                </a:cubicBezTo>
                <a:cubicBezTo>
                  <a:pt x="2294" y="4101"/>
                  <a:pt x="2303" y="4128"/>
                  <a:pt x="2303" y="4164"/>
                </a:cubicBezTo>
                <a:cubicBezTo>
                  <a:pt x="2303" y="4182"/>
                  <a:pt x="2303" y="4200"/>
                  <a:pt x="2294" y="4218"/>
                </a:cubicBezTo>
                <a:cubicBezTo>
                  <a:pt x="2221" y="4255"/>
                  <a:pt x="2167" y="4309"/>
                  <a:pt x="2167" y="4372"/>
                </a:cubicBezTo>
                <a:cubicBezTo>
                  <a:pt x="2167" y="4489"/>
                  <a:pt x="2330" y="4580"/>
                  <a:pt x="2538" y="4580"/>
                </a:cubicBezTo>
                <a:cubicBezTo>
                  <a:pt x="2736" y="4580"/>
                  <a:pt x="2899" y="4489"/>
                  <a:pt x="2899" y="4372"/>
                </a:cubicBezTo>
                <a:cubicBezTo>
                  <a:pt x="2899" y="4309"/>
                  <a:pt x="2854" y="4255"/>
                  <a:pt x="2773" y="4218"/>
                </a:cubicBezTo>
                <a:cubicBezTo>
                  <a:pt x="2773" y="4200"/>
                  <a:pt x="2773" y="4191"/>
                  <a:pt x="2773" y="4173"/>
                </a:cubicBezTo>
                <a:cubicBezTo>
                  <a:pt x="2773" y="4137"/>
                  <a:pt x="2782" y="4110"/>
                  <a:pt x="2782" y="4092"/>
                </a:cubicBezTo>
              </a:path>
            </a:pathLst>
          </a:custGeom>
          <a:solidFill>
            <a:srgbClr val="6D6A3A"/>
          </a:solidFill>
          <a:ln>
            <a:noFill/>
          </a:ln>
        </p:spPr>
        <p:txBody>
          <a:bodyPr spcFirstLastPara="1" wrap="square" lIns="45713" tIns="22850" rIns="45713" bIns="22850" anchor="ctr" anchorCtr="0">
            <a:noAutofit/>
          </a:bodyPr>
          <a:lstStyle/>
          <a:p>
            <a:pPr>
              <a:lnSpc>
                <a:spcPct val="93000"/>
              </a:lnSpc>
              <a:buClr>
                <a:srgbClr val="000000"/>
              </a:buClr>
              <a:buSzPts val="1800"/>
            </a:pPr>
            <a:endParaRPr sz="900">
              <a:solidFill>
                <a:srgbClr val="000000"/>
              </a:solidFill>
              <a:latin typeface="Arial"/>
              <a:ea typeface="Arial"/>
              <a:cs typeface="Arial"/>
              <a:sym typeface="Arial"/>
            </a:endParaRPr>
          </a:p>
        </p:txBody>
      </p:sp>
      <p:sp>
        <p:nvSpPr>
          <p:cNvPr id="183" name="Google Shape;183;p7"/>
          <p:cNvSpPr/>
          <p:nvPr/>
        </p:nvSpPr>
        <p:spPr>
          <a:xfrm>
            <a:off x="356420" y="1520456"/>
            <a:ext cx="3351691" cy="4484257"/>
          </a:xfrm>
          <a:custGeom>
            <a:avLst/>
            <a:gdLst/>
            <a:ahLst/>
            <a:cxnLst/>
            <a:rect l="l" t="t" r="r" b="b"/>
            <a:pathLst>
              <a:path w="5061" h="4581" extrusionOk="0">
                <a:moveTo>
                  <a:pt x="4853" y="2167"/>
                </a:moveTo>
                <a:lnTo>
                  <a:pt x="4853" y="2167"/>
                </a:lnTo>
                <a:cubicBezTo>
                  <a:pt x="4789" y="2167"/>
                  <a:pt x="4735" y="2222"/>
                  <a:pt x="4699" y="2294"/>
                </a:cubicBezTo>
                <a:cubicBezTo>
                  <a:pt x="4681" y="2303"/>
                  <a:pt x="4672" y="2303"/>
                  <a:pt x="4654" y="2303"/>
                </a:cubicBezTo>
                <a:cubicBezTo>
                  <a:pt x="4618" y="2303"/>
                  <a:pt x="4591" y="2294"/>
                  <a:pt x="4572" y="2285"/>
                </a:cubicBezTo>
                <a:cubicBezTo>
                  <a:pt x="4572" y="497"/>
                  <a:pt x="4572" y="497"/>
                  <a:pt x="4572" y="497"/>
                </a:cubicBezTo>
                <a:cubicBezTo>
                  <a:pt x="2783" y="497"/>
                  <a:pt x="2783" y="497"/>
                  <a:pt x="2783" y="497"/>
                </a:cubicBezTo>
                <a:cubicBezTo>
                  <a:pt x="2774" y="479"/>
                  <a:pt x="2765" y="443"/>
                  <a:pt x="2756" y="407"/>
                </a:cubicBezTo>
                <a:cubicBezTo>
                  <a:pt x="2756" y="388"/>
                  <a:pt x="2765" y="370"/>
                  <a:pt x="2765" y="361"/>
                </a:cubicBezTo>
                <a:cubicBezTo>
                  <a:pt x="2847" y="325"/>
                  <a:pt x="2892" y="262"/>
                  <a:pt x="2892" y="208"/>
                </a:cubicBezTo>
                <a:cubicBezTo>
                  <a:pt x="2892" y="90"/>
                  <a:pt x="2729" y="0"/>
                  <a:pt x="2530" y="0"/>
                </a:cubicBezTo>
                <a:cubicBezTo>
                  <a:pt x="2322" y="0"/>
                  <a:pt x="2160" y="90"/>
                  <a:pt x="2160" y="208"/>
                </a:cubicBezTo>
                <a:cubicBezTo>
                  <a:pt x="2160" y="262"/>
                  <a:pt x="2214" y="325"/>
                  <a:pt x="2286" y="361"/>
                </a:cubicBezTo>
                <a:cubicBezTo>
                  <a:pt x="2295" y="370"/>
                  <a:pt x="2295" y="388"/>
                  <a:pt x="2295" y="407"/>
                </a:cubicBezTo>
                <a:cubicBezTo>
                  <a:pt x="2295" y="452"/>
                  <a:pt x="2277" y="479"/>
                  <a:pt x="2277" y="497"/>
                </a:cubicBezTo>
                <a:cubicBezTo>
                  <a:pt x="479" y="497"/>
                  <a:pt x="479" y="497"/>
                  <a:pt x="479" y="497"/>
                </a:cubicBezTo>
                <a:cubicBezTo>
                  <a:pt x="479" y="2285"/>
                  <a:pt x="479" y="2285"/>
                  <a:pt x="479" y="2285"/>
                </a:cubicBezTo>
                <a:cubicBezTo>
                  <a:pt x="470" y="2294"/>
                  <a:pt x="443" y="2303"/>
                  <a:pt x="407" y="2303"/>
                </a:cubicBezTo>
                <a:cubicBezTo>
                  <a:pt x="389" y="2303"/>
                  <a:pt x="371" y="2303"/>
                  <a:pt x="353" y="2294"/>
                </a:cubicBezTo>
                <a:cubicBezTo>
                  <a:pt x="317" y="2222"/>
                  <a:pt x="262" y="2167"/>
                  <a:pt x="199" y="2167"/>
                </a:cubicBezTo>
                <a:cubicBezTo>
                  <a:pt x="91" y="2167"/>
                  <a:pt x="0" y="2330"/>
                  <a:pt x="0" y="2538"/>
                </a:cubicBezTo>
                <a:cubicBezTo>
                  <a:pt x="0" y="2737"/>
                  <a:pt x="91" y="2899"/>
                  <a:pt x="199" y="2899"/>
                </a:cubicBezTo>
                <a:cubicBezTo>
                  <a:pt x="262" y="2899"/>
                  <a:pt x="317" y="2854"/>
                  <a:pt x="353" y="2773"/>
                </a:cubicBezTo>
                <a:cubicBezTo>
                  <a:pt x="371" y="2773"/>
                  <a:pt x="389" y="2764"/>
                  <a:pt x="407" y="2764"/>
                </a:cubicBezTo>
                <a:cubicBezTo>
                  <a:pt x="443" y="2773"/>
                  <a:pt x="470" y="2782"/>
                  <a:pt x="479" y="2782"/>
                </a:cubicBezTo>
                <a:cubicBezTo>
                  <a:pt x="479" y="4580"/>
                  <a:pt x="479" y="4580"/>
                  <a:pt x="479" y="4580"/>
                </a:cubicBezTo>
                <a:cubicBezTo>
                  <a:pt x="4572" y="4580"/>
                  <a:pt x="4572" y="4580"/>
                  <a:pt x="4572" y="4580"/>
                </a:cubicBezTo>
                <a:cubicBezTo>
                  <a:pt x="4572" y="2782"/>
                  <a:pt x="4572" y="2782"/>
                  <a:pt x="4572" y="2782"/>
                </a:cubicBezTo>
                <a:cubicBezTo>
                  <a:pt x="4591" y="2782"/>
                  <a:pt x="4618" y="2773"/>
                  <a:pt x="4645" y="2764"/>
                </a:cubicBezTo>
                <a:cubicBezTo>
                  <a:pt x="4663" y="2764"/>
                  <a:pt x="4681" y="2773"/>
                  <a:pt x="4699" y="2773"/>
                </a:cubicBezTo>
                <a:cubicBezTo>
                  <a:pt x="4735" y="2854"/>
                  <a:pt x="4789" y="2899"/>
                  <a:pt x="4853" y="2899"/>
                </a:cubicBezTo>
                <a:cubicBezTo>
                  <a:pt x="4970" y="2899"/>
                  <a:pt x="5060" y="2737"/>
                  <a:pt x="5060" y="2538"/>
                </a:cubicBezTo>
                <a:cubicBezTo>
                  <a:pt x="5060" y="2330"/>
                  <a:pt x="4970" y="2167"/>
                  <a:pt x="4853" y="2167"/>
                </a:cubicBezTo>
              </a:path>
            </a:pathLst>
          </a:custGeom>
          <a:solidFill>
            <a:srgbClr val="E3E2DB"/>
          </a:solidFill>
          <a:ln>
            <a:noFill/>
          </a:ln>
        </p:spPr>
        <p:txBody>
          <a:bodyPr spcFirstLastPara="1" wrap="square" lIns="45713" tIns="22850" rIns="45713" bIns="22850" anchor="ctr" anchorCtr="0">
            <a:noAutofit/>
          </a:bodyPr>
          <a:lstStyle/>
          <a:p>
            <a:pPr>
              <a:lnSpc>
                <a:spcPct val="93000"/>
              </a:lnSpc>
              <a:buClr>
                <a:srgbClr val="000000"/>
              </a:buClr>
              <a:buSzPts val="1800"/>
            </a:pPr>
            <a:endParaRPr sz="900">
              <a:solidFill>
                <a:srgbClr val="000000"/>
              </a:solidFill>
              <a:latin typeface="Arial"/>
              <a:ea typeface="Arial"/>
              <a:cs typeface="Arial"/>
              <a:sym typeface="Arial"/>
            </a:endParaRPr>
          </a:p>
        </p:txBody>
      </p:sp>
      <p:sp>
        <p:nvSpPr>
          <p:cNvPr id="184" name="Google Shape;184;p7"/>
          <p:cNvSpPr/>
          <p:nvPr/>
        </p:nvSpPr>
        <p:spPr>
          <a:xfrm>
            <a:off x="8380669" y="1973206"/>
            <a:ext cx="3010483" cy="401598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04F2F"/>
          </a:solidFill>
          <a:ln>
            <a:noFill/>
          </a:ln>
        </p:spPr>
        <p:txBody>
          <a:bodyPr spcFirstLastPara="1" wrap="square" lIns="45713" tIns="22850" rIns="45713" bIns="22850" anchor="ctr" anchorCtr="0">
            <a:noAutofit/>
          </a:bodyPr>
          <a:lstStyle/>
          <a:p>
            <a:pPr>
              <a:lnSpc>
                <a:spcPct val="93000"/>
              </a:lnSpc>
              <a:buClr>
                <a:srgbClr val="000000"/>
              </a:buClr>
              <a:buSzPts val="1800"/>
            </a:pPr>
            <a:endParaRPr sz="900">
              <a:solidFill>
                <a:srgbClr val="000000"/>
              </a:solidFill>
              <a:latin typeface="Arial"/>
              <a:ea typeface="Arial"/>
              <a:cs typeface="Arial"/>
              <a:sym typeface="Arial"/>
            </a:endParaRPr>
          </a:p>
        </p:txBody>
      </p:sp>
      <p:sp>
        <p:nvSpPr>
          <p:cNvPr id="30" name="Text Placeholder 5">
            <a:extLst>
              <a:ext uri="{FF2B5EF4-FFF2-40B4-BE49-F238E27FC236}">
                <a16:creationId xmlns:a16="http://schemas.microsoft.com/office/drawing/2014/main" id="{F07F4774-69A1-FA3F-1D5B-CCE2AEB5EC49}"/>
              </a:ext>
            </a:extLst>
          </p:cNvPr>
          <p:cNvSpPr txBox="1">
            <a:spLocks/>
          </p:cNvSpPr>
          <p:nvPr/>
        </p:nvSpPr>
        <p:spPr>
          <a:xfrm>
            <a:off x="725460" y="2931870"/>
            <a:ext cx="2526874" cy="306508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r>
              <a:rPr lang="it-IT" dirty="0">
                <a:solidFill>
                  <a:srgbClr val="60220F"/>
                </a:solidFill>
              </a:rPr>
              <a:t>La definizione del mercato può </a:t>
            </a:r>
            <a:r>
              <a:rPr lang="it-IT" b="1" dirty="0">
                <a:solidFill>
                  <a:srgbClr val="60220F"/>
                </a:solidFill>
              </a:rPr>
              <a:t>fornire prospettive diverse</a:t>
            </a:r>
            <a:r>
              <a:rPr lang="it-IT" dirty="0">
                <a:solidFill>
                  <a:srgbClr val="60220F"/>
                </a:solidFill>
              </a:rPr>
              <a:t>, dai mercati basati sui clienti a quelli basati sui concorrenti, e quindi </a:t>
            </a:r>
            <a:r>
              <a:rPr lang="it-IT" b="1" dirty="0">
                <a:solidFill>
                  <a:srgbClr val="60220F"/>
                </a:solidFill>
              </a:rPr>
              <a:t>identificare opportunità e minacce.</a:t>
            </a:r>
          </a:p>
          <a:p>
            <a:pPr marL="0" indent="0" algn="ctr">
              <a:lnSpc>
                <a:spcPct val="120000"/>
              </a:lnSpc>
              <a:buNone/>
            </a:pPr>
            <a:endParaRPr lang="en-IE" dirty="0">
              <a:solidFill>
                <a:srgbClr val="60220F"/>
              </a:solidFill>
            </a:endParaRPr>
          </a:p>
        </p:txBody>
      </p:sp>
      <p:sp>
        <p:nvSpPr>
          <p:cNvPr id="31" name="Text Placeholder 5">
            <a:extLst>
              <a:ext uri="{FF2B5EF4-FFF2-40B4-BE49-F238E27FC236}">
                <a16:creationId xmlns:a16="http://schemas.microsoft.com/office/drawing/2014/main" id="{1D891172-8D74-5363-073F-61E7F502880F}"/>
              </a:ext>
            </a:extLst>
          </p:cNvPr>
          <p:cNvSpPr txBox="1">
            <a:spLocks/>
          </p:cNvSpPr>
          <p:nvPr/>
        </p:nvSpPr>
        <p:spPr>
          <a:xfrm>
            <a:off x="3479381" y="2926772"/>
            <a:ext cx="2526874" cy="306242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r>
              <a:rPr lang="it-IT" dirty="0">
                <a:solidFill>
                  <a:srgbClr val="60220F"/>
                </a:solidFill>
              </a:rPr>
              <a:t>La definizione del mercato può </a:t>
            </a:r>
            <a:r>
              <a:rPr lang="it-IT" b="1" dirty="0">
                <a:solidFill>
                  <a:srgbClr val="60220F"/>
                </a:solidFill>
              </a:rPr>
              <a:t>fornire prospettive diverse</a:t>
            </a:r>
            <a:r>
              <a:rPr lang="it-IT" dirty="0">
                <a:solidFill>
                  <a:srgbClr val="60220F"/>
                </a:solidFill>
              </a:rPr>
              <a:t>, dai mercati basati sui clienti a quelli basati sui concorrenti, e quindi </a:t>
            </a:r>
            <a:r>
              <a:rPr lang="it-IT" b="1" dirty="0">
                <a:solidFill>
                  <a:srgbClr val="60220F"/>
                </a:solidFill>
              </a:rPr>
              <a:t>identificare opportunità e minacce.</a:t>
            </a:r>
          </a:p>
          <a:p>
            <a:pPr marL="0" indent="0" algn="ctr">
              <a:lnSpc>
                <a:spcPct val="120000"/>
              </a:lnSpc>
              <a:buNone/>
            </a:pPr>
            <a:endParaRPr lang="en-IE" dirty="0">
              <a:solidFill>
                <a:srgbClr val="60220F"/>
              </a:solidFill>
            </a:endParaRPr>
          </a:p>
        </p:txBody>
      </p:sp>
      <p:sp>
        <p:nvSpPr>
          <p:cNvPr id="32" name="Text Placeholder 9">
            <a:extLst>
              <a:ext uri="{FF2B5EF4-FFF2-40B4-BE49-F238E27FC236}">
                <a16:creationId xmlns:a16="http://schemas.microsoft.com/office/drawing/2014/main" id="{38FA7E9E-8307-9B12-BC70-2F3DF4C612AA}"/>
              </a:ext>
            </a:extLst>
          </p:cNvPr>
          <p:cNvSpPr txBox="1">
            <a:spLocks/>
          </p:cNvSpPr>
          <p:nvPr/>
        </p:nvSpPr>
        <p:spPr>
          <a:xfrm>
            <a:off x="6074619" y="2924109"/>
            <a:ext cx="2595770" cy="306508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it-IT" sz="2000" dirty="0">
                <a:solidFill>
                  <a:srgbClr val="E3E2DB"/>
                </a:solidFill>
              </a:rPr>
              <a:t>Il posizionamento sul mercato è essenziale per </a:t>
            </a:r>
            <a:r>
              <a:rPr lang="it-IT" sz="2000" b="1" dirty="0">
                <a:solidFill>
                  <a:srgbClr val="E3E2DB"/>
                </a:solidFill>
              </a:rPr>
              <a:t>ottenere un vantaggio competitivo sostenibile e garantire una redditività a lungo termine.  </a:t>
            </a:r>
            <a:r>
              <a:rPr lang="it-IT" sz="2000" dirty="0">
                <a:solidFill>
                  <a:srgbClr val="E3E2DB"/>
                </a:solidFill>
              </a:rPr>
              <a:t>È necessario soddisfare le esigenze dei clienti meglio dei concorrenti.</a:t>
            </a:r>
          </a:p>
          <a:p>
            <a:pPr marL="0" indent="0" algn="ctr">
              <a:lnSpc>
                <a:spcPct val="100000"/>
              </a:lnSpc>
              <a:buNone/>
            </a:pPr>
            <a:endParaRPr lang="en-IE" sz="2000" dirty="0">
              <a:solidFill>
                <a:srgbClr val="E3E2DB"/>
              </a:solidFill>
            </a:endParaRPr>
          </a:p>
        </p:txBody>
      </p:sp>
      <p:sp>
        <p:nvSpPr>
          <p:cNvPr id="33" name="Text Placeholder 11">
            <a:extLst>
              <a:ext uri="{FF2B5EF4-FFF2-40B4-BE49-F238E27FC236}">
                <a16:creationId xmlns:a16="http://schemas.microsoft.com/office/drawing/2014/main" id="{310ADC4F-93B9-9EB8-021A-9D335D53C28F}"/>
              </a:ext>
            </a:extLst>
          </p:cNvPr>
          <p:cNvSpPr txBox="1">
            <a:spLocks/>
          </p:cNvSpPr>
          <p:nvPr/>
        </p:nvSpPr>
        <p:spPr>
          <a:xfrm>
            <a:off x="8730770" y="2924109"/>
            <a:ext cx="2745885" cy="306508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it-IT" sz="1900" dirty="0">
                <a:solidFill>
                  <a:srgbClr val="E3E2DB"/>
                </a:solidFill>
              </a:rPr>
              <a:t>L'analisi comportamentale svolge un ruolo fondamentale </a:t>
            </a:r>
            <a:r>
              <a:rPr lang="it-IT" sz="1900" b="1" dirty="0">
                <a:solidFill>
                  <a:srgbClr val="E3E2DB"/>
                </a:solidFill>
              </a:rPr>
              <a:t>nel capire chi sono i vostri clienti e le loro esigenze. </a:t>
            </a:r>
            <a:r>
              <a:rPr lang="it-IT" sz="1900" dirty="0">
                <a:solidFill>
                  <a:srgbClr val="E3E2DB"/>
                </a:solidFill>
              </a:rPr>
              <a:t>Sfruttando i dati sul comportamento dei clienti, è possibile </a:t>
            </a:r>
            <a:r>
              <a:rPr lang="it-IT" sz="1900" b="1" dirty="0">
                <a:solidFill>
                  <a:srgbClr val="E3E2DB"/>
                </a:solidFill>
              </a:rPr>
              <a:t>determinare il segmento di mercato e perfezionare il messaggio/canale di marketing</a:t>
            </a:r>
            <a:r>
              <a:rPr lang="it-IT" sz="1900" dirty="0">
                <a:solidFill>
                  <a:srgbClr val="E3E2DB"/>
                </a:solidFill>
              </a:rPr>
              <a:t>.</a:t>
            </a:r>
          </a:p>
          <a:p>
            <a:pPr marL="0" indent="0" algn="ctr">
              <a:buNone/>
            </a:pPr>
            <a:endParaRPr lang="en-IE" sz="1900" dirty="0">
              <a:solidFill>
                <a:srgbClr val="E3E2DB"/>
              </a:solidFill>
            </a:endParaRPr>
          </a:p>
        </p:txBody>
      </p:sp>
      <p:sp>
        <p:nvSpPr>
          <p:cNvPr id="34" name="Text Placeholder 7">
            <a:extLst>
              <a:ext uri="{FF2B5EF4-FFF2-40B4-BE49-F238E27FC236}">
                <a16:creationId xmlns:a16="http://schemas.microsoft.com/office/drawing/2014/main" id="{AFB51074-557B-BE3E-4D33-BBC9D8F39354}"/>
              </a:ext>
            </a:extLst>
          </p:cNvPr>
          <p:cNvSpPr txBox="1">
            <a:spLocks/>
          </p:cNvSpPr>
          <p:nvPr/>
        </p:nvSpPr>
        <p:spPr>
          <a:xfrm>
            <a:off x="761146" y="2008892"/>
            <a:ext cx="2455502" cy="34470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b="1" dirty="0">
                <a:solidFill>
                  <a:srgbClr val="A23B23"/>
                </a:solidFill>
              </a:rPr>
              <a:t> </a:t>
            </a:r>
            <a:r>
              <a:rPr lang="en-IE" b="1" dirty="0" err="1">
                <a:solidFill>
                  <a:srgbClr val="A23B23"/>
                </a:solidFill>
              </a:rPr>
              <a:t>Definizione</a:t>
            </a:r>
            <a:r>
              <a:rPr lang="en-IE" b="1" dirty="0">
                <a:solidFill>
                  <a:srgbClr val="A23B23"/>
                </a:solidFill>
              </a:rPr>
              <a:t> di Mercato</a:t>
            </a:r>
          </a:p>
        </p:txBody>
      </p:sp>
      <p:sp>
        <p:nvSpPr>
          <p:cNvPr id="35" name="Text Placeholder 9">
            <a:extLst>
              <a:ext uri="{FF2B5EF4-FFF2-40B4-BE49-F238E27FC236}">
                <a16:creationId xmlns:a16="http://schemas.microsoft.com/office/drawing/2014/main" id="{6A6CF17A-7F82-4065-51EE-54DF854715D1}"/>
              </a:ext>
            </a:extLst>
          </p:cNvPr>
          <p:cNvSpPr txBox="1">
            <a:spLocks/>
          </p:cNvSpPr>
          <p:nvPr/>
        </p:nvSpPr>
        <p:spPr>
          <a:xfrm>
            <a:off x="3407434" y="1973206"/>
            <a:ext cx="2584388" cy="36000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b="1" dirty="0">
                <a:solidFill>
                  <a:srgbClr val="A23B23"/>
                </a:solidFill>
              </a:rPr>
              <a:t> </a:t>
            </a:r>
            <a:r>
              <a:rPr lang="en-IE" b="1" dirty="0" err="1">
                <a:solidFill>
                  <a:srgbClr val="A23B23"/>
                </a:solidFill>
              </a:rPr>
              <a:t>Segmentazione</a:t>
            </a:r>
            <a:r>
              <a:rPr lang="en-IE" b="1" dirty="0">
                <a:solidFill>
                  <a:srgbClr val="A23B23"/>
                </a:solidFill>
              </a:rPr>
              <a:t> di Mercato</a:t>
            </a:r>
          </a:p>
        </p:txBody>
      </p:sp>
      <p:sp>
        <p:nvSpPr>
          <p:cNvPr id="36" name="Text Placeholder 11">
            <a:extLst>
              <a:ext uri="{FF2B5EF4-FFF2-40B4-BE49-F238E27FC236}">
                <a16:creationId xmlns:a16="http://schemas.microsoft.com/office/drawing/2014/main" id="{48EF9692-B761-3DAE-4F6F-9E9CEE948C03}"/>
              </a:ext>
            </a:extLst>
          </p:cNvPr>
          <p:cNvSpPr txBox="1">
            <a:spLocks/>
          </p:cNvSpPr>
          <p:nvPr/>
        </p:nvSpPr>
        <p:spPr>
          <a:xfrm>
            <a:off x="6104334" y="2030910"/>
            <a:ext cx="2606018" cy="4293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b="1" dirty="0" err="1">
                <a:solidFill>
                  <a:srgbClr val="A7BAA2"/>
                </a:solidFill>
              </a:rPr>
              <a:t>Posizionamento</a:t>
            </a:r>
            <a:r>
              <a:rPr lang="en-IE" b="1" dirty="0">
                <a:solidFill>
                  <a:srgbClr val="A7BAA2"/>
                </a:solidFill>
              </a:rPr>
              <a:t> di Mercato</a:t>
            </a:r>
          </a:p>
        </p:txBody>
      </p:sp>
      <p:sp>
        <p:nvSpPr>
          <p:cNvPr id="37" name="Text Placeholder 13">
            <a:extLst>
              <a:ext uri="{FF2B5EF4-FFF2-40B4-BE49-F238E27FC236}">
                <a16:creationId xmlns:a16="http://schemas.microsoft.com/office/drawing/2014/main" id="{CC118B47-C2B7-472B-133A-167E76976D4E}"/>
              </a:ext>
            </a:extLst>
          </p:cNvPr>
          <p:cNvSpPr txBox="1">
            <a:spLocks/>
          </p:cNvSpPr>
          <p:nvPr/>
        </p:nvSpPr>
        <p:spPr>
          <a:xfrm>
            <a:off x="8958793" y="1973207"/>
            <a:ext cx="2289838" cy="561661"/>
          </a:xfrm>
          <a:prstGeom prst="rect">
            <a:avLst/>
          </a:prstGeom>
          <a:solidFill>
            <a:srgbClr val="404F2F"/>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b="1" dirty="0" err="1">
                <a:solidFill>
                  <a:srgbClr val="A7BAA2"/>
                </a:solidFill>
              </a:rPr>
              <a:t>Gestione</a:t>
            </a:r>
            <a:r>
              <a:rPr lang="en-IE" b="1" dirty="0">
                <a:solidFill>
                  <a:srgbClr val="A7BAA2"/>
                </a:solidFill>
              </a:rPr>
              <a:t> </a:t>
            </a:r>
            <a:r>
              <a:rPr lang="en-IE" b="1" dirty="0" err="1">
                <a:solidFill>
                  <a:srgbClr val="A7BAA2"/>
                </a:solidFill>
              </a:rPr>
              <a:t>dei</a:t>
            </a:r>
            <a:r>
              <a:rPr lang="en-IE" b="1" dirty="0">
                <a:solidFill>
                  <a:srgbClr val="A7BAA2"/>
                </a:solidFill>
              </a:rPr>
              <a:t> </a:t>
            </a:r>
            <a:r>
              <a:rPr lang="en-IE" b="1" dirty="0" err="1">
                <a:solidFill>
                  <a:srgbClr val="A7BAA2"/>
                </a:solidFill>
              </a:rPr>
              <a:t>consumatori</a:t>
            </a:r>
            <a:endParaRPr lang="en-IE" b="1" dirty="0">
              <a:solidFill>
                <a:srgbClr val="A7BAA2"/>
              </a:solidFill>
            </a:endParaRPr>
          </a:p>
        </p:txBody>
      </p:sp>
      <p:sp>
        <p:nvSpPr>
          <p:cNvPr id="2" name="TextBox 1">
            <a:extLst>
              <a:ext uri="{FF2B5EF4-FFF2-40B4-BE49-F238E27FC236}">
                <a16:creationId xmlns:a16="http://schemas.microsoft.com/office/drawing/2014/main" id="{5E6E35F9-E413-F836-580D-AD4FDF1A1827}"/>
              </a:ext>
            </a:extLst>
          </p:cNvPr>
          <p:cNvSpPr txBox="1"/>
          <p:nvPr/>
        </p:nvSpPr>
        <p:spPr>
          <a:xfrm>
            <a:off x="655608" y="198408"/>
            <a:ext cx="10821047" cy="646331"/>
          </a:xfrm>
          <a:prstGeom prst="rect">
            <a:avLst/>
          </a:prstGeom>
          <a:noFill/>
        </p:spPr>
        <p:txBody>
          <a:bodyPr wrap="square" rtlCol="0">
            <a:spAutoFit/>
          </a:bodyPr>
          <a:lstStyle/>
          <a:p>
            <a:r>
              <a:rPr lang="en-IE" sz="3600" b="1" dirty="0" err="1">
                <a:solidFill>
                  <a:srgbClr val="A23B23"/>
                </a:solidFill>
              </a:rPr>
              <a:t>Spiegazione</a:t>
            </a:r>
            <a:r>
              <a:rPr lang="en-IE" sz="3600" b="1" dirty="0">
                <a:solidFill>
                  <a:srgbClr val="A23B23"/>
                </a:solidFill>
              </a:rPr>
              <a:t> di </a:t>
            </a:r>
            <a:r>
              <a:rPr lang="en-IE" sz="3600" b="1" dirty="0" err="1">
                <a:solidFill>
                  <a:srgbClr val="A23B23"/>
                </a:solidFill>
              </a:rPr>
              <a:t>ogni</a:t>
            </a:r>
            <a:r>
              <a:rPr lang="en-IE" sz="3600" b="1" dirty="0">
                <a:solidFill>
                  <a:srgbClr val="A23B23"/>
                </a:solidFill>
              </a:rPr>
              <a:t> </a:t>
            </a:r>
            <a:r>
              <a:rPr lang="en-IE" sz="3600" b="1" dirty="0" err="1">
                <a:solidFill>
                  <a:srgbClr val="A23B23"/>
                </a:solidFill>
              </a:rPr>
              <a:t>fase</a:t>
            </a:r>
            <a:r>
              <a:rPr lang="en-IE" sz="3600" b="1" dirty="0">
                <a:solidFill>
                  <a:srgbClr val="A23B23"/>
                </a:solidFill>
              </a:rPr>
              <a:t> …</a:t>
            </a:r>
          </a:p>
        </p:txBody>
      </p:sp>
      <p:sp>
        <p:nvSpPr>
          <p:cNvPr id="39" name="TextBox 38">
            <a:extLst>
              <a:ext uri="{FF2B5EF4-FFF2-40B4-BE49-F238E27FC236}">
                <a16:creationId xmlns:a16="http://schemas.microsoft.com/office/drawing/2014/main" id="{552D8C76-E3C2-9294-26DB-525325F1D43B}"/>
              </a:ext>
            </a:extLst>
          </p:cNvPr>
          <p:cNvSpPr txBox="1"/>
          <p:nvPr/>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0E1F8EE4-A194-CD5E-8B14-AEDB7B1648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7907" y="6438988"/>
            <a:ext cx="441158" cy="441158"/>
          </a:xfrm>
          <a:prstGeom prst="rect">
            <a:avLst/>
          </a:prstGeom>
        </p:spPr>
      </p:pic>
      <p:pic>
        <p:nvPicPr>
          <p:cNvPr id="41" name="Picture 40">
            <a:extLst>
              <a:ext uri="{FF2B5EF4-FFF2-40B4-BE49-F238E27FC236}">
                <a16:creationId xmlns:a16="http://schemas.microsoft.com/office/drawing/2014/main" id="{BD3FDC69-8589-0170-60EA-6DD4FCBB1F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2" name="Picture 41">
            <a:extLst>
              <a:ext uri="{FF2B5EF4-FFF2-40B4-BE49-F238E27FC236}">
                <a16:creationId xmlns:a16="http://schemas.microsoft.com/office/drawing/2014/main" id="{BCAAF305-186F-96C3-CD6B-8BBF7955629F}"/>
              </a:ext>
            </a:extLst>
          </p:cNvPr>
          <p:cNvPicPr>
            <a:picLocks noChangeAspect="1"/>
          </p:cNvPicPr>
          <p:nvPr/>
        </p:nvPicPr>
        <p:blipFill>
          <a:blip r:embed="rId4"/>
          <a:stretch>
            <a:fillRect/>
          </a:stretch>
        </p:blipFill>
        <p:spPr>
          <a:xfrm>
            <a:off x="10039416" y="116213"/>
            <a:ext cx="1705518" cy="1754247"/>
          </a:xfrm>
          <a:prstGeom prst="rect">
            <a:avLst/>
          </a:prstGeom>
        </p:spPr>
      </p:pic>
      <p:grpSp>
        <p:nvGrpSpPr>
          <p:cNvPr id="43" name="Graphic 3">
            <a:extLst>
              <a:ext uri="{FF2B5EF4-FFF2-40B4-BE49-F238E27FC236}">
                <a16:creationId xmlns:a16="http://schemas.microsoft.com/office/drawing/2014/main" id="{470C2E3D-697B-CD16-8A44-29F588FC5C5A}"/>
              </a:ext>
            </a:extLst>
          </p:cNvPr>
          <p:cNvGrpSpPr/>
          <p:nvPr/>
        </p:nvGrpSpPr>
        <p:grpSpPr>
          <a:xfrm>
            <a:off x="10412191" y="540530"/>
            <a:ext cx="959968" cy="957224"/>
            <a:chOff x="8711101" y="501407"/>
            <a:chExt cx="959968" cy="957224"/>
          </a:xfrm>
        </p:grpSpPr>
        <p:sp>
          <p:nvSpPr>
            <p:cNvPr id="44" name="Freeform 1103">
              <a:extLst>
                <a:ext uri="{FF2B5EF4-FFF2-40B4-BE49-F238E27FC236}">
                  <a16:creationId xmlns:a16="http://schemas.microsoft.com/office/drawing/2014/main" id="{7B519A0B-FDDB-327A-C5EE-9163374F0532}"/>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A7BAA2"/>
            </a:solidFill>
            <a:ln w="27426"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F2B7230B-236B-73DE-BCF0-FF8E6E9994A4}"/>
                </a:ext>
              </a:extLst>
            </p:cNvPr>
            <p:cNvGrpSpPr/>
            <p:nvPr/>
          </p:nvGrpSpPr>
          <p:grpSpPr>
            <a:xfrm>
              <a:off x="8711101" y="501407"/>
              <a:ext cx="959968" cy="957224"/>
              <a:chOff x="8711101" y="501407"/>
              <a:chExt cx="959968" cy="957224"/>
            </a:xfrm>
            <a:solidFill>
              <a:srgbClr val="000000"/>
            </a:solidFill>
          </p:grpSpPr>
          <p:sp>
            <p:nvSpPr>
              <p:cNvPr id="46" name="Freeform 1105">
                <a:extLst>
                  <a:ext uri="{FF2B5EF4-FFF2-40B4-BE49-F238E27FC236}">
                    <a16:creationId xmlns:a16="http://schemas.microsoft.com/office/drawing/2014/main" id="{9DB72E78-056B-1AE7-01F4-A95F5FE238E3}"/>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solidFill>
                <a:srgbClr val="60220F"/>
              </a:solidFill>
              <a:ln w="27426" cap="flat">
                <a:noFill/>
                <a:prstDash val="solid"/>
                <a:miter/>
              </a:ln>
            </p:spPr>
            <p:txBody>
              <a:bodyPr rtlCol="0" anchor="ctr"/>
              <a:lstStyle/>
              <a:p>
                <a:endParaRPr lang="en-US"/>
              </a:p>
            </p:txBody>
          </p:sp>
          <p:sp>
            <p:nvSpPr>
              <p:cNvPr id="47" name="Freeform 1106">
                <a:extLst>
                  <a:ext uri="{FF2B5EF4-FFF2-40B4-BE49-F238E27FC236}">
                    <a16:creationId xmlns:a16="http://schemas.microsoft.com/office/drawing/2014/main" id="{1C4FB1A1-1AFA-E1E0-0C58-99FE0F3DC45B}"/>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solidFill>
                <a:srgbClr val="60220F"/>
              </a:solidFill>
              <a:ln w="27426" cap="flat">
                <a:noFill/>
                <a:prstDash val="solid"/>
                <a:miter/>
              </a:ln>
            </p:spPr>
            <p:txBody>
              <a:bodyPr rtlCol="0" anchor="ctr"/>
              <a:lstStyle/>
              <a:p>
                <a:endParaRPr lang="en-US"/>
              </a:p>
            </p:txBody>
          </p:sp>
          <p:sp>
            <p:nvSpPr>
              <p:cNvPr id="48" name="Freeform 1107">
                <a:extLst>
                  <a:ext uri="{FF2B5EF4-FFF2-40B4-BE49-F238E27FC236}">
                    <a16:creationId xmlns:a16="http://schemas.microsoft.com/office/drawing/2014/main" id="{3205A136-174D-04E4-58CC-7DCA5B8424D6}"/>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60220F"/>
              </a:solidFill>
              <a:ln w="27426" cap="flat">
                <a:noFill/>
                <a:prstDash val="solid"/>
                <a:miter/>
              </a:ln>
            </p:spPr>
            <p:txBody>
              <a:bodyPr rtlCol="0" anchor="ctr"/>
              <a:lstStyle/>
              <a:p>
                <a:endParaRPr lang="en-US"/>
              </a:p>
            </p:txBody>
          </p:sp>
          <p:sp>
            <p:nvSpPr>
              <p:cNvPr id="49" name="Freeform 1108">
                <a:extLst>
                  <a:ext uri="{FF2B5EF4-FFF2-40B4-BE49-F238E27FC236}">
                    <a16:creationId xmlns:a16="http://schemas.microsoft.com/office/drawing/2014/main" id="{B6F333C8-3F1E-82E8-7939-E21D3384A068}"/>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60220F"/>
              </a:solidFill>
              <a:ln w="27426" cap="flat">
                <a:noFill/>
                <a:prstDash val="solid"/>
                <a:miter/>
              </a:ln>
            </p:spPr>
            <p:txBody>
              <a:bodyPr rtlCol="0" anchor="ctr"/>
              <a:lstStyle/>
              <a:p>
                <a:endParaRPr lang="en-US"/>
              </a:p>
            </p:txBody>
          </p:sp>
          <p:sp>
            <p:nvSpPr>
              <p:cNvPr id="50" name="Freeform 1109">
                <a:extLst>
                  <a:ext uri="{FF2B5EF4-FFF2-40B4-BE49-F238E27FC236}">
                    <a16:creationId xmlns:a16="http://schemas.microsoft.com/office/drawing/2014/main" id="{B5AF0902-8411-F9A8-7280-FAA8E1729D56}"/>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60220F"/>
              </a:solidFill>
              <a:ln w="27426" cap="flat">
                <a:noFill/>
                <a:prstDash val="solid"/>
                <a:miter/>
              </a:ln>
            </p:spPr>
            <p:txBody>
              <a:bodyPr rtlCol="0" anchor="ctr"/>
              <a:lstStyle/>
              <a:p>
                <a:endParaRPr lang="en-US"/>
              </a:p>
            </p:txBody>
          </p:sp>
          <p:sp>
            <p:nvSpPr>
              <p:cNvPr id="51" name="Freeform 1110">
                <a:extLst>
                  <a:ext uri="{FF2B5EF4-FFF2-40B4-BE49-F238E27FC236}">
                    <a16:creationId xmlns:a16="http://schemas.microsoft.com/office/drawing/2014/main" id="{D401E655-EB07-05D3-0540-9A7EBDC90FB8}"/>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60220F"/>
              </a:solidFill>
              <a:ln w="27426" cap="flat">
                <a:noFill/>
                <a:prstDash val="solid"/>
                <a:miter/>
              </a:ln>
            </p:spPr>
            <p:txBody>
              <a:bodyPr rtlCol="0" anchor="ctr"/>
              <a:lstStyle/>
              <a:p>
                <a:endParaRPr lang="en-US"/>
              </a:p>
            </p:txBody>
          </p:sp>
          <p:sp>
            <p:nvSpPr>
              <p:cNvPr id="52" name="Freeform 1111">
                <a:extLst>
                  <a:ext uri="{FF2B5EF4-FFF2-40B4-BE49-F238E27FC236}">
                    <a16:creationId xmlns:a16="http://schemas.microsoft.com/office/drawing/2014/main" id="{1C36A3EB-E3EC-8188-A009-9C843D46AA25}"/>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solidFill>
                <a:srgbClr val="60220F"/>
              </a:solidFill>
              <a:ln w="27426" cap="flat">
                <a:noFill/>
                <a:prstDash val="solid"/>
                <a:miter/>
              </a:ln>
            </p:spPr>
            <p:txBody>
              <a:bodyPr rtlCol="0" anchor="ctr"/>
              <a:lstStyle/>
              <a:p>
                <a:endParaRPr lang="en-US"/>
              </a:p>
            </p:txBody>
          </p:sp>
          <p:sp>
            <p:nvSpPr>
              <p:cNvPr id="53" name="Freeform 1112">
                <a:extLst>
                  <a:ext uri="{FF2B5EF4-FFF2-40B4-BE49-F238E27FC236}">
                    <a16:creationId xmlns:a16="http://schemas.microsoft.com/office/drawing/2014/main" id="{27999CF7-7B1B-DA2A-4AB1-9A3848499DAB}"/>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solidFill>
                <a:srgbClr val="60220F"/>
              </a:solidFill>
              <a:ln w="27426" cap="flat">
                <a:noFill/>
                <a:prstDash val="solid"/>
                <a:miter/>
              </a:ln>
            </p:spPr>
            <p:txBody>
              <a:bodyPr rtlCol="0" anchor="ctr"/>
              <a:lstStyle/>
              <a:p>
                <a:endParaRPr lang="en-US"/>
              </a:p>
            </p:txBody>
          </p:sp>
          <p:sp>
            <p:nvSpPr>
              <p:cNvPr id="54" name="Freeform 1113">
                <a:extLst>
                  <a:ext uri="{FF2B5EF4-FFF2-40B4-BE49-F238E27FC236}">
                    <a16:creationId xmlns:a16="http://schemas.microsoft.com/office/drawing/2014/main" id="{35073658-CC86-13E0-BB8C-87D648A02ECF}"/>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solidFill>
                <a:srgbClr val="60220F"/>
              </a:solidFill>
              <a:ln w="27426" cap="flat">
                <a:noFill/>
                <a:prstDash val="solid"/>
                <a:miter/>
              </a:ln>
            </p:spPr>
            <p:txBody>
              <a:bodyPr rtlCol="0" anchor="ctr"/>
              <a:lstStyle/>
              <a:p>
                <a:endParaRPr lang="en-US"/>
              </a:p>
            </p:txBody>
          </p:sp>
          <p:sp>
            <p:nvSpPr>
              <p:cNvPr id="55" name="Freeform 1114">
                <a:extLst>
                  <a:ext uri="{FF2B5EF4-FFF2-40B4-BE49-F238E27FC236}">
                    <a16:creationId xmlns:a16="http://schemas.microsoft.com/office/drawing/2014/main" id="{E450002C-0A34-94E6-9EB4-57D79DCD8780}"/>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solidFill>
                <a:srgbClr val="60220F"/>
              </a:solidFill>
              <a:ln w="27426" cap="flat">
                <a:noFill/>
                <a:prstDash val="solid"/>
                <a:miter/>
              </a:ln>
            </p:spPr>
            <p:txBody>
              <a:bodyPr rtlCol="0" anchor="ctr"/>
              <a:lstStyle/>
              <a:p>
                <a:endParaRPr lang="en-US"/>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A2F0E-C05B-4DC6-A032-EEADBB7E96B6}"/>
              </a:ext>
            </a:extLst>
          </p:cNvPr>
          <p:cNvSpPr>
            <a:spLocks noGrp="1"/>
          </p:cNvSpPr>
          <p:nvPr>
            <p:ph type="body" sz="quarter" idx="18"/>
          </p:nvPr>
        </p:nvSpPr>
        <p:spPr>
          <a:xfrm>
            <a:off x="433136" y="1384777"/>
            <a:ext cx="11109679" cy="3867704"/>
          </a:xfrm>
        </p:spPr>
        <p:txBody>
          <a:bodyPr vert="horz" lIns="91440" tIns="45720" rIns="91440" bIns="45720" rtlCol="0" anchor="t">
            <a:normAutofit/>
          </a:bodyPr>
          <a:lstStyle/>
          <a:p>
            <a:pPr indent="0"/>
            <a:r>
              <a:rPr lang="it-IT" sz="2200" dirty="0"/>
              <a:t>Nel marketing, </a:t>
            </a:r>
            <a:r>
              <a:rPr lang="it-IT" sz="2200" b="1" dirty="0"/>
              <a:t>la segmentazione del mercato </a:t>
            </a:r>
            <a:r>
              <a:rPr lang="it-IT" sz="2200" dirty="0"/>
              <a:t>è il processo di suddivisione di un ampio mercato di consumatori o di imprese, normalmente costituito da clienti esistenti e potenziali, in sottogruppi di consumatori (noti come segmenti) basati su alcuni tipi di caratteristiche condivise.</a:t>
            </a:r>
          </a:p>
          <a:p>
            <a:r>
              <a:rPr lang="it-IT" sz="2200" dirty="0"/>
              <a:t>Nel dividere o segmentare i mercati, i ricercatori cercano tipicamente caratteristiche comuni come bisogni condivisi, interessi comuni, stili di vita simili o anche profili demografici simili. </a:t>
            </a:r>
            <a:r>
              <a:rPr lang="it-IT" sz="2200" b="1" dirty="0"/>
              <a:t>L'obiettivo generale della segmentazione è quello di identificare i segmenti ad alto rendimento</a:t>
            </a:r>
            <a:r>
              <a:rPr lang="it-IT" sz="2200" dirty="0"/>
              <a:t>, cioè quelli che probabilmente sono i più redditizi o che hanno un potenziale di crescita, in modo che possano essere selezionati per ricevere un'attenzione particolare (cioè diventare i mercati target).</a:t>
            </a:r>
            <a:endParaRPr lang="en-IE" sz="2200" dirty="0"/>
          </a:p>
        </p:txBody>
      </p:sp>
      <p:sp>
        <p:nvSpPr>
          <p:cNvPr id="3" name="Text Placeholder 2">
            <a:extLst>
              <a:ext uri="{FF2B5EF4-FFF2-40B4-BE49-F238E27FC236}">
                <a16:creationId xmlns:a16="http://schemas.microsoft.com/office/drawing/2014/main" id="{8DF36B0C-5FF4-4834-BB0C-4A9DEFECDBFE}"/>
              </a:ext>
            </a:extLst>
          </p:cNvPr>
          <p:cNvSpPr>
            <a:spLocks noGrp="1"/>
          </p:cNvSpPr>
          <p:nvPr>
            <p:ph type="body" sz="quarter" idx="16"/>
          </p:nvPr>
        </p:nvSpPr>
        <p:spPr>
          <a:xfrm>
            <a:off x="533139" y="550953"/>
            <a:ext cx="10808102" cy="582221"/>
          </a:xfrm>
        </p:spPr>
        <p:txBody>
          <a:bodyPr>
            <a:normAutofit lnSpcReduction="10000"/>
          </a:bodyPr>
          <a:lstStyle/>
          <a:p>
            <a:r>
              <a:rPr lang="en-US" b="1" dirty="0" err="1"/>
              <a:t>Perché</a:t>
            </a:r>
            <a:r>
              <a:rPr lang="en-US" b="1" dirty="0"/>
              <a:t> </a:t>
            </a:r>
            <a:r>
              <a:rPr lang="en-US" b="1" dirty="0" err="1"/>
              <a:t>dividiamo</a:t>
            </a:r>
            <a:r>
              <a:rPr lang="en-US" b="1" dirty="0"/>
              <a:t> il MERCATO?</a:t>
            </a:r>
            <a:endParaRPr lang="en-IE" b="1" dirty="0"/>
          </a:p>
        </p:txBody>
      </p:sp>
      <p:sp>
        <p:nvSpPr>
          <p:cNvPr id="6" name="Arrow: Chevron 5">
            <a:extLst>
              <a:ext uri="{FF2B5EF4-FFF2-40B4-BE49-F238E27FC236}">
                <a16:creationId xmlns:a16="http://schemas.microsoft.com/office/drawing/2014/main" id="{81B6A592-32C8-4E1B-9849-73DDBF2E1EB9}"/>
              </a:ext>
            </a:extLst>
          </p:cNvPr>
          <p:cNvSpPr/>
          <p:nvPr/>
        </p:nvSpPr>
        <p:spPr>
          <a:xfrm>
            <a:off x="649185" y="4566915"/>
            <a:ext cx="2138877"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err="1">
                <a:solidFill>
                  <a:srgbClr val="E3E2DB"/>
                </a:solidFill>
              </a:rPr>
              <a:t>Segmenti</a:t>
            </a:r>
            <a:r>
              <a:rPr lang="en-IE" b="1" dirty="0">
                <a:solidFill>
                  <a:srgbClr val="E3E2DB"/>
                </a:solidFill>
              </a:rPr>
              <a:t> di </a:t>
            </a:r>
            <a:r>
              <a:rPr lang="en-IE" b="1" dirty="0" err="1">
                <a:solidFill>
                  <a:srgbClr val="E3E2DB"/>
                </a:solidFill>
              </a:rPr>
              <a:t>mercato</a:t>
            </a:r>
            <a:endParaRPr lang="en-IE" b="1" dirty="0">
              <a:solidFill>
                <a:srgbClr val="E3E2DB"/>
              </a:solidFill>
            </a:endParaRPr>
          </a:p>
          <a:p>
            <a:pPr algn="ctr"/>
            <a:endParaRPr lang="en-IE" b="1" dirty="0">
              <a:solidFill>
                <a:srgbClr val="E3E2DB"/>
              </a:solidFill>
            </a:endParaRPr>
          </a:p>
        </p:txBody>
      </p:sp>
      <p:sp>
        <p:nvSpPr>
          <p:cNvPr id="8" name="Arrow: Chevron 7">
            <a:extLst>
              <a:ext uri="{FF2B5EF4-FFF2-40B4-BE49-F238E27FC236}">
                <a16:creationId xmlns:a16="http://schemas.microsoft.com/office/drawing/2014/main" id="{1162FAC1-091E-43A8-8B06-27462762F667}"/>
              </a:ext>
            </a:extLst>
          </p:cNvPr>
          <p:cNvSpPr/>
          <p:nvPr/>
        </p:nvSpPr>
        <p:spPr>
          <a:xfrm>
            <a:off x="2489940" y="4575007"/>
            <a:ext cx="2138877"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3E2DB"/>
                </a:solidFill>
              </a:rPr>
              <a:t>Targeting</a:t>
            </a:r>
            <a:endParaRPr lang="en-IE" b="1" dirty="0">
              <a:solidFill>
                <a:srgbClr val="E3E2DB"/>
              </a:solidFill>
            </a:endParaRPr>
          </a:p>
        </p:txBody>
      </p:sp>
      <p:sp>
        <p:nvSpPr>
          <p:cNvPr id="9" name="Arrow: Chevron 8">
            <a:extLst>
              <a:ext uri="{FF2B5EF4-FFF2-40B4-BE49-F238E27FC236}">
                <a16:creationId xmlns:a16="http://schemas.microsoft.com/office/drawing/2014/main" id="{D3113473-CD7F-42AA-8691-04AA9B98749A}"/>
              </a:ext>
            </a:extLst>
          </p:cNvPr>
          <p:cNvSpPr/>
          <p:nvPr/>
        </p:nvSpPr>
        <p:spPr>
          <a:xfrm>
            <a:off x="4174770" y="4566915"/>
            <a:ext cx="2787120"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b="1" dirty="0" err="1">
                <a:solidFill>
                  <a:srgbClr val="E3E2DB"/>
                </a:solidFill>
              </a:rPr>
              <a:t>Posizionamento</a:t>
            </a:r>
            <a:endParaRPr lang="en-IE" sz="1750" b="1" dirty="0">
              <a:solidFill>
                <a:srgbClr val="E3E2DB"/>
              </a:solidFill>
            </a:endParaRPr>
          </a:p>
        </p:txBody>
      </p:sp>
      <p:sp>
        <p:nvSpPr>
          <p:cNvPr id="10" name="Arrow: Chevron 9">
            <a:extLst>
              <a:ext uri="{FF2B5EF4-FFF2-40B4-BE49-F238E27FC236}">
                <a16:creationId xmlns:a16="http://schemas.microsoft.com/office/drawing/2014/main" id="{9BB2A465-B6CC-423C-8B8E-04C460AA81FB}"/>
              </a:ext>
            </a:extLst>
          </p:cNvPr>
          <p:cNvSpPr/>
          <p:nvPr/>
        </p:nvSpPr>
        <p:spPr>
          <a:xfrm>
            <a:off x="6176475" y="4575007"/>
            <a:ext cx="2138878"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3E2DB"/>
                </a:solidFill>
              </a:rPr>
              <a:t>Creazione</a:t>
            </a:r>
            <a:endParaRPr lang="en-IE" b="1" dirty="0">
              <a:solidFill>
                <a:srgbClr val="E3E2DB"/>
              </a:solidFill>
            </a:endParaRPr>
          </a:p>
        </p:txBody>
      </p:sp>
      <p:sp>
        <p:nvSpPr>
          <p:cNvPr id="11" name="Arrow: Chevron 10">
            <a:extLst>
              <a:ext uri="{FF2B5EF4-FFF2-40B4-BE49-F238E27FC236}">
                <a16:creationId xmlns:a16="http://schemas.microsoft.com/office/drawing/2014/main" id="{D5228903-F4BA-4BF1-BD81-3CFC218DFF3F}"/>
              </a:ext>
            </a:extLst>
          </p:cNvPr>
          <p:cNvSpPr/>
          <p:nvPr/>
        </p:nvSpPr>
        <p:spPr>
          <a:xfrm>
            <a:off x="8017231" y="4566915"/>
            <a:ext cx="2505864" cy="906308"/>
          </a:xfrm>
          <a:prstGeom prst="chevron">
            <a:avLst/>
          </a:prstGeom>
          <a:solidFill>
            <a:srgbClr val="6D6A3A"/>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E3E2DB"/>
                </a:solidFill>
              </a:rPr>
              <a:t>Implementazione</a:t>
            </a:r>
            <a:endParaRPr lang="en-IE" sz="1400" b="1" dirty="0">
              <a:solidFill>
                <a:srgbClr val="E3E2DB"/>
              </a:solidFill>
            </a:endParaRPr>
          </a:p>
        </p:txBody>
      </p:sp>
      <p:sp>
        <p:nvSpPr>
          <p:cNvPr id="12" name="Star: 24 Points 11">
            <a:extLst>
              <a:ext uri="{FF2B5EF4-FFF2-40B4-BE49-F238E27FC236}">
                <a16:creationId xmlns:a16="http://schemas.microsoft.com/office/drawing/2014/main" id="{428D806A-C2B9-4F9B-A0B7-823E7E0FAD31}"/>
              </a:ext>
            </a:extLst>
          </p:cNvPr>
          <p:cNvSpPr/>
          <p:nvPr/>
        </p:nvSpPr>
        <p:spPr>
          <a:xfrm>
            <a:off x="9981226" y="4239187"/>
            <a:ext cx="2254943" cy="1577947"/>
          </a:xfrm>
          <a:prstGeom prst="star24">
            <a:avLst/>
          </a:prstGeom>
          <a:solidFill>
            <a:srgbClr val="F9A169"/>
          </a:solidFill>
          <a:ln>
            <a:solidFill>
              <a:srgbClr val="A7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err="1">
                <a:solidFill>
                  <a:srgbClr val="A23B23"/>
                </a:solidFill>
              </a:rPr>
              <a:t>Controllo</a:t>
            </a:r>
            <a:r>
              <a:rPr lang="en-IE" b="1" dirty="0">
                <a:solidFill>
                  <a:srgbClr val="A23B23"/>
                </a:solidFill>
              </a:rPr>
              <a:t> del </a:t>
            </a:r>
            <a:r>
              <a:rPr lang="en-IE" b="1" dirty="0" err="1">
                <a:solidFill>
                  <a:srgbClr val="A23B23"/>
                </a:solidFill>
              </a:rPr>
              <a:t>mercato</a:t>
            </a:r>
            <a:endParaRPr lang="en-IE" b="1" dirty="0">
              <a:solidFill>
                <a:srgbClr val="A23B23"/>
              </a:solidFill>
            </a:endParaRPr>
          </a:p>
          <a:p>
            <a:pPr algn="ctr"/>
            <a:endParaRPr lang="en-IE" b="1" dirty="0">
              <a:solidFill>
                <a:srgbClr val="A23B23"/>
              </a:solidFill>
            </a:endParaRPr>
          </a:p>
        </p:txBody>
      </p:sp>
    </p:spTree>
    <p:extLst>
      <p:ext uri="{BB962C8B-B14F-4D97-AF65-F5344CB8AC3E}">
        <p14:creationId xmlns:p14="http://schemas.microsoft.com/office/powerpoint/2010/main" val="1341005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28714C-4EDF-4FB0-9551-43EC907D165D}"/>
              </a:ext>
            </a:extLst>
          </p:cNvPr>
          <p:cNvSpPr>
            <a:spLocks noGrp="1"/>
          </p:cNvSpPr>
          <p:nvPr>
            <p:ph type="body" sz="quarter" idx="18"/>
          </p:nvPr>
        </p:nvSpPr>
        <p:spPr>
          <a:xfrm>
            <a:off x="-9659" y="-45840"/>
            <a:ext cx="4936141" cy="6311787"/>
          </a:xfrm>
          <a:solidFill>
            <a:srgbClr val="E3E2DB"/>
          </a:solidFill>
        </p:spPr>
        <p:txBody>
          <a:bodyPr vert="horz" lIns="91440" tIns="45720" rIns="91440" bIns="45720" rtlCol="0" anchor="t">
            <a:normAutofit fontScale="92500" lnSpcReduction="10000"/>
          </a:bodyPr>
          <a:lstStyle/>
          <a:p>
            <a:pPr indent="0"/>
            <a:endParaRPr lang="en-US" dirty="0"/>
          </a:p>
          <a:p>
            <a:pPr indent="0"/>
            <a:endParaRPr lang="en-US" dirty="0"/>
          </a:p>
          <a:p>
            <a:pPr indent="0"/>
            <a:endParaRPr lang="en-US" dirty="0"/>
          </a:p>
          <a:p>
            <a:pPr indent="0"/>
            <a:r>
              <a:rPr lang="it-IT" sz="2300" dirty="0"/>
              <a:t> La</a:t>
            </a:r>
            <a:r>
              <a:rPr lang="it-IT" sz="2300" b="1" dirty="0"/>
              <a:t> segmentazione del mercato presuppone che segmenti di mercato diversi richiedano tattiche di marketing diverse</a:t>
            </a:r>
            <a:r>
              <a:rPr lang="it-IT" sz="2300" dirty="0"/>
              <a:t>, ossia offerte, prezzi, promozioni, distribuzione o una qualche combinazione di variabili di marketing. </a:t>
            </a:r>
          </a:p>
          <a:p>
            <a:pPr indent="0"/>
            <a:r>
              <a:rPr lang="it-IT" sz="2300" dirty="0"/>
              <a:t>La segmentazione del mercato non serve solo a identificare i segmenti più redditizi, ma anche a </a:t>
            </a:r>
            <a:r>
              <a:rPr lang="it-IT" sz="2300" b="1" dirty="0"/>
              <a:t>sviluppare i profili dei segmenti chiave </a:t>
            </a:r>
            <a:r>
              <a:rPr lang="it-IT" sz="2300" dirty="0"/>
              <a:t>per comprendere meglio le loro esigenze e le loro motivazioni d'acquisto. </a:t>
            </a:r>
          </a:p>
          <a:p>
            <a:pPr indent="0"/>
            <a:r>
              <a:rPr lang="it-IT" sz="2300" dirty="0"/>
              <a:t>Le informazioni ricavate dall'analisi di segmentazione possono essere utilizzate per </a:t>
            </a:r>
            <a:r>
              <a:rPr lang="it-IT" sz="2300" b="1" dirty="0"/>
              <a:t>supportare la strategia </a:t>
            </a:r>
            <a:r>
              <a:rPr lang="it-IT" sz="2300" dirty="0"/>
              <a:t>di marketing e la pianificazione per ogni mercato specifico.</a:t>
            </a:r>
            <a:endParaRPr lang="en-IE" sz="2300" dirty="0"/>
          </a:p>
          <a:p>
            <a:endParaRPr lang="en-IE" dirty="0"/>
          </a:p>
        </p:txBody>
      </p:sp>
      <p:sp>
        <p:nvSpPr>
          <p:cNvPr id="3" name="Text Placeholder 2">
            <a:extLst>
              <a:ext uri="{FF2B5EF4-FFF2-40B4-BE49-F238E27FC236}">
                <a16:creationId xmlns:a16="http://schemas.microsoft.com/office/drawing/2014/main" id="{3DB2506B-7057-4349-89A5-89A9C91113FE}"/>
              </a:ext>
            </a:extLst>
          </p:cNvPr>
          <p:cNvSpPr>
            <a:spLocks noGrp="1"/>
          </p:cNvSpPr>
          <p:nvPr>
            <p:ph type="body" sz="quarter" idx="16"/>
          </p:nvPr>
        </p:nvSpPr>
        <p:spPr>
          <a:xfrm>
            <a:off x="584409" y="38012"/>
            <a:ext cx="4308887" cy="1157162"/>
          </a:xfrm>
        </p:spPr>
        <p:txBody>
          <a:bodyPr anchor="ctr">
            <a:normAutofit fontScale="92500" lnSpcReduction="20000"/>
          </a:bodyPr>
          <a:lstStyle/>
          <a:p>
            <a:pPr>
              <a:lnSpc>
                <a:spcPct val="120000"/>
              </a:lnSpc>
            </a:pPr>
            <a:r>
              <a:rPr lang="en-US" b="1" dirty="0" err="1"/>
              <a:t>Comprendere</a:t>
            </a:r>
            <a:r>
              <a:rPr lang="en-US" b="1" dirty="0"/>
              <a:t> il </a:t>
            </a:r>
            <a:r>
              <a:rPr lang="en-US" b="1" dirty="0" err="1"/>
              <a:t>consumatore</a:t>
            </a:r>
            <a:r>
              <a:rPr lang="en-US" b="1" dirty="0"/>
              <a:t>/</a:t>
            </a:r>
            <a:r>
              <a:rPr lang="en-US" b="1" dirty="0" err="1"/>
              <a:t>mercato</a:t>
            </a:r>
            <a:r>
              <a:rPr lang="en-US" b="1" dirty="0"/>
              <a:t>?</a:t>
            </a:r>
            <a:endParaRPr lang="en-IE" b="1" dirty="0"/>
          </a:p>
        </p:txBody>
      </p:sp>
      <p:sp>
        <p:nvSpPr>
          <p:cNvPr id="4" name="Text Placeholder 3">
            <a:extLst>
              <a:ext uri="{FF2B5EF4-FFF2-40B4-BE49-F238E27FC236}">
                <a16:creationId xmlns:a16="http://schemas.microsoft.com/office/drawing/2014/main" id="{08A49F82-F5F6-4827-A58B-370ED751EA1C}"/>
              </a:ext>
            </a:extLst>
          </p:cNvPr>
          <p:cNvSpPr>
            <a:spLocks noGrp="1"/>
          </p:cNvSpPr>
          <p:nvPr>
            <p:ph type="body" sz="quarter" idx="20"/>
          </p:nvPr>
        </p:nvSpPr>
        <p:spPr>
          <a:xfrm>
            <a:off x="5353112" y="2730854"/>
            <a:ext cx="3298903" cy="1057248"/>
          </a:xfrm>
        </p:spPr>
        <p:txBody>
          <a:bodyPr>
            <a:normAutofit/>
          </a:bodyPr>
          <a:lstStyle/>
          <a:p>
            <a:r>
              <a:rPr lang="it-IT" dirty="0">
                <a:solidFill>
                  <a:srgbClr val="60220F"/>
                </a:solidFill>
              </a:rPr>
              <a:t>Creare una strategia di marketing specifica</a:t>
            </a:r>
          </a:p>
          <a:p>
            <a:endParaRPr lang="en-IE" dirty="0">
              <a:solidFill>
                <a:srgbClr val="60220F"/>
              </a:solidFill>
            </a:endParaRPr>
          </a:p>
        </p:txBody>
      </p:sp>
      <p:sp>
        <p:nvSpPr>
          <p:cNvPr id="5" name="Text Placeholder 4">
            <a:extLst>
              <a:ext uri="{FF2B5EF4-FFF2-40B4-BE49-F238E27FC236}">
                <a16:creationId xmlns:a16="http://schemas.microsoft.com/office/drawing/2014/main" id="{299DF9C6-5BA0-4E33-A1F2-72F270DC512A}"/>
              </a:ext>
            </a:extLst>
          </p:cNvPr>
          <p:cNvSpPr>
            <a:spLocks noGrp="1"/>
          </p:cNvSpPr>
          <p:nvPr>
            <p:ph type="body" sz="quarter" idx="22"/>
          </p:nvPr>
        </p:nvSpPr>
        <p:spPr>
          <a:xfrm>
            <a:off x="7581834" y="587838"/>
            <a:ext cx="2269671" cy="957741"/>
          </a:xfrm>
          <a:noFill/>
        </p:spPr>
        <p:txBody>
          <a:bodyPr>
            <a:normAutofit fontScale="92500"/>
          </a:bodyPr>
          <a:lstStyle/>
          <a:p>
            <a:r>
              <a:rPr lang="it-IT" dirty="0">
                <a:solidFill>
                  <a:srgbClr val="60220F"/>
                </a:solidFill>
              </a:rPr>
              <a:t>Identificare il cliente e le sue esigenze/segmenti</a:t>
            </a:r>
          </a:p>
          <a:p>
            <a:endParaRPr lang="en-IE" dirty="0">
              <a:solidFill>
                <a:srgbClr val="60220F"/>
              </a:solidFill>
            </a:endParaRPr>
          </a:p>
        </p:txBody>
      </p:sp>
      <p:sp>
        <p:nvSpPr>
          <p:cNvPr id="6" name="Text Placeholder 5">
            <a:extLst>
              <a:ext uri="{FF2B5EF4-FFF2-40B4-BE49-F238E27FC236}">
                <a16:creationId xmlns:a16="http://schemas.microsoft.com/office/drawing/2014/main" id="{2261684A-A94A-4628-BCD5-B959AF0C2047}"/>
              </a:ext>
            </a:extLst>
          </p:cNvPr>
          <p:cNvSpPr>
            <a:spLocks noGrp="1"/>
          </p:cNvSpPr>
          <p:nvPr>
            <p:ph type="body" sz="quarter" idx="24"/>
          </p:nvPr>
        </p:nvSpPr>
        <p:spPr>
          <a:xfrm>
            <a:off x="6663905" y="5095322"/>
            <a:ext cx="4589518" cy="608230"/>
          </a:xfrm>
          <a:noFill/>
        </p:spPr>
        <p:txBody>
          <a:bodyPr>
            <a:normAutofit/>
          </a:bodyPr>
          <a:lstStyle/>
          <a:p>
            <a:r>
              <a:rPr lang="en-IE" sz="2400" dirty="0" err="1">
                <a:solidFill>
                  <a:srgbClr val="60220F"/>
                </a:solidFill>
              </a:rPr>
              <a:t>Buon</a:t>
            </a:r>
            <a:r>
              <a:rPr lang="en-IE" sz="2400" dirty="0">
                <a:solidFill>
                  <a:srgbClr val="60220F"/>
                </a:solidFill>
              </a:rPr>
              <a:t> </a:t>
            </a:r>
            <a:r>
              <a:rPr lang="en-IE" sz="2400" dirty="0" err="1">
                <a:solidFill>
                  <a:srgbClr val="60220F"/>
                </a:solidFill>
              </a:rPr>
              <a:t>posizionamento</a:t>
            </a:r>
            <a:r>
              <a:rPr lang="en-IE" sz="2400" dirty="0">
                <a:solidFill>
                  <a:srgbClr val="60220F"/>
                </a:solidFill>
              </a:rPr>
              <a:t> </a:t>
            </a:r>
            <a:r>
              <a:rPr lang="en-IE" sz="2400" dirty="0" err="1">
                <a:solidFill>
                  <a:srgbClr val="60220F"/>
                </a:solidFill>
              </a:rPr>
              <a:t>sul</a:t>
            </a:r>
            <a:r>
              <a:rPr lang="en-IE" sz="2400" dirty="0">
                <a:solidFill>
                  <a:srgbClr val="60220F"/>
                </a:solidFill>
              </a:rPr>
              <a:t> </a:t>
            </a:r>
            <a:r>
              <a:rPr lang="en-IE" sz="2400" dirty="0" err="1">
                <a:solidFill>
                  <a:srgbClr val="60220F"/>
                </a:solidFill>
              </a:rPr>
              <a:t>mercato</a:t>
            </a:r>
            <a:endParaRPr lang="en-IE" sz="2400" dirty="0">
              <a:solidFill>
                <a:srgbClr val="60220F"/>
              </a:solidFill>
            </a:endParaRPr>
          </a:p>
          <a:p>
            <a:endParaRPr lang="en-IE" dirty="0">
              <a:solidFill>
                <a:srgbClr val="60220F"/>
              </a:solidFill>
            </a:endParaRPr>
          </a:p>
        </p:txBody>
      </p:sp>
      <p:pic>
        <p:nvPicPr>
          <p:cNvPr id="8" name="Graphic 7" descr="Back with solid fill">
            <a:extLst>
              <a:ext uri="{FF2B5EF4-FFF2-40B4-BE49-F238E27FC236}">
                <a16:creationId xmlns:a16="http://schemas.microsoft.com/office/drawing/2014/main" id="{816FFD1C-8453-45F6-AB43-72EA6B9AF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769009">
            <a:off x="8202054" y="1708820"/>
            <a:ext cx="914400" cy="914400"/>
          </a:xfrm>
          <a:prstGeom prst="rect">
            <a:avLst/>
          </a:prstGeom>
        </p:spPr>
      </p:pic>
      <p:pic>
        <p:nvPicPr>
          <p:cNvPr id="9" name="Graphic 8" descr="Back with solid fill">
            <a:extLst>
              <a:ext uri="{FF2B5EF4-FFF2-40B4-BE49-F238E27FC236}">
                <a16:creationId xmlns:a16="http://schemas.microsoft.com/office/drawing/2014/main" id="{8B1FE114-5644-4EF2-8A30-393F2255DA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805728">
            <a:off x="7855045" y="4037624"/>
            <a:ext cx="914400" cy="914400"/>
          </a:xfrm>
          <a:prstGeom prst="rect">
            <a:avLst/>
          </a:prstGeom>
        </p:spPr>
      </p:pic>
      <p:grpSp>
        <p:nvGrpSpPr>
          <p:cNvPr id="10" name="Graphic 3">
            <a:extLst>
              <a:ext uri="{FF2B5EF4-FFF2-40B4-BE49-F238E27FC236}">
                <a16:creationId xmlns:a16="http://schemas.microsoft.com/office/drawing/2014/main" id="{A5361E0B-FF2F-4B88-BE28-632AF2D6998F}"/>
              </a:ext>
            </a:extLst>
          </p:cNvPr>
          <p:cNvGrpSpPr/>
          <p:nvPr/>
        </p:nvGrpSpPr>
        <p:grpSpPr>
          <a:xfrm>
            <a:off x="6548710" y="333249"/>
            <a:ext cx="1103277" cy="1106018"/>
            <a:chOff x="696736" y="5325926"/>
            <a:chExt cx="1103277" cy="1106018"/>
          </a:xfrm>
          <a:solidFill>
            <a:srgbClr val="60220F"/>
          </a:solidFill>
        </p:grpSpPr>
        <p:sp>
          <p:nvSpPr>
            <p:cNvPr id="11" name="Freeform 1002">
              <a:extLst>
                <a:ext uri="{FF2B5EF4-FFF2-40B4-BE49-F238E27FC236}">
                  <a16:creationId xmlns:a16="http://schemas.microsoft.com/office/drawing/2014/main" id="{D09F0DB8-78FC-4419-B511-0ABACFDE0706}"/>
                </a:ext>
              </a:extLst>
            </p:cNvPr>
            <p:cNvSpPr/>
            <p:nvPr/>
          </p:nvSpPr>
          <p:spPr>
            <a:xfrm>
              <a:off x="696736" y="5325926"/>
              <a:ext cx="924311" cy="773459"/>
            </a:xfrm>
            <a:custGeom>
              <a:avLst/>
              <a:gdLst>
                <a:gd name="connsiteX0" fmla="*/ 74053 w 924311"/>
                <a:gd name="connsiteY0" fmla="*/ 773459 h 773459"/>
                <a:gd name="connsiteX1" fmla="*/ 82283 w 924311"/>
                <a:gd name="connsiteY1" fmla="*/ 737803 h 773459"/>
                <a:gd name="connsiteX2" fmla="*/ 41142 w 924311"/>
                <a:gd name="connsiteY2" fmla="*/ 682948 h 773459"/>
                <a:gd name="connsiteX3" fmla="*/ 41142 w 924311"/>
                <a:gd name="connsiteY3" fmla="*/ 93254 h 773459"/>
                <a:gd name="connsiteX4" fmla="*/ 95997 w 924311"/>
                <a:gd name="connsiteY4" fmla="*/ 38399 h 773459"/>
                <a:gd name="connsiteX5" fmla="*/ 833800 w 924311"/>
                <a:gd name="connsiteY5" fmla="*/ 38399 h 773459"/>
                <a:gd name="connsiteX6" fmla="*/ 888656 w 924311"/>
                <a:gd name="connsiteY6" fmla="*/ 93254 h 773459"/>
                <a:gd name="connsiteX7" fmla="*/ 888656 w 924311"/>
                <a:gd name="connsiteY7" fmla="*/ 112453 h 773459"/>
                <a:gd name="connsiteX8" fmla="*/ 924311 w 924311"/>
                <a:gd name="connsiteY8" fmla="*/ 112453 h 773459"/>
                <a:gd name="connsiteX9" fmla="*/ 924311 w 924311"/>
                <a:gd name="connsiteY9" fmla="*/ 93254 h 773459"/>
                <a:gd name="connsiteX10" fmla="*/ 831058 w 924311"/>
                <a:gd name="connsiteY10" fmla="*/ 0 h 773459"/>
                <a:gd name="connsiteX11" fmla="*/ 93253 w 924311"/>
                <a:gd name="connsiteY11" fmla="*/ 0 h 773459"/>
                <a:gd name="connsiteX12" fmla="*/ 0 w 924311"/>
                <a:gd name="connsiteY12" fmla="*/ 93254 h 773459"/>
                <a:gd name="connsiteX13" fmla="*/ 0 w 924311"/>
                <a:gd name="connsiteY13" fmla="*/ 685691 h 773459"/>
                <a:gd name="connsiteX14" fmla="*/ 74053 w 924311"/>
                <a:gd name="connsiteY14" fmla="*/ 773459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311" h="773459">
                  <a:moveTo>
                    <a:pt x="74053" y="773459"/>
                  </a:moveTo>
                  <a:lnTo>
                    <a:pt x="82283" y="737803"/>
                  </a:lnTo>
                  <a:cubicBezTo>
                    <a:pt x="57597" y="732318"/>
                    <a:pt x="41142" y="710375"/>
                    <a:pt x="41142" y="682948"/>
                  </a:cubicBezTo>
                  <a:lnTo>
                    <a:pt x="41142" y="93254"/>
                  </a:lnTo>
                  <a:cubicBezTo>
                    <a:pt x="41142" y="63084"/>
                    <a:pt x="65825" y="38399"/>
                    <a:pt x="95997" y="38399"/>
                  </a:cubicBezTo>
                  <a:lnTo>
                    <a:pt x="833800" y="38399"/>
                  </a:lnTo>
                  <a:cubicBezTo>
                    <a:pt x="863972" y="38399"/>
                    <a:pt x="888656" y="63084"/>
                    <a:pt x="888656" y="93254"/>
                  </a:cubicBezTo>
                  <a:lnTo>
                    <a:pt x="888656" y="112453"/>
                  </a:lnTo>
                  <a:lnTo>
                    <a:pt x="924311" y="112453"/>
                  </a:lnTo>
                  <a:lnTo>
                    <a:pt x="924311" y="93254"/>
                  </a:lnTo>
                  <a:cubicBezTo>
                    <a:pt x="924311" y="41141"/>
                    <a:pt x="883170" y="0"/>
                    <a:pt x="831058" y="0"/>
                  </a:cubicBezTo>
                  <a:lnTo>
                    <a:pt x="93253" y="0"/>
                  </a:lnTo>
                  <a:cubicBezTo>
                    <a:pt x="41142" y="0"/>
                    <a:pt x="0" y="41141"/>
                    <a:pt x="0" y="93254"/>
                  </a:cubicBezTo>
                  <a:lnTo>
                    <a:pt x="0" y="685691"/>
                  </a:lnTo>
                  <a:cubicBezTo>
                    <a:pt x="2742" y="726832"/>
                    <a:pt x="32912" y="765231"/>
                    <a:pt x="74053" y="773459"/>
                  </a:cubicBezTo>
                  <a:close/>
                </a:path>
              </a:pathLst>
            </a:custGeom>
            <a:grpFill/>
            <a:ln w="27426" cap="flat">
              <a:noFill/>
              <a:prstDash val="solid"/>
              <a:miter/>
            </a:ln>
          </p:spPr>
          <p:txBody>
            <a:bodyPr rtlCol="0" anchor="ctr"/>
            <a:lstStyle/>
            <a:p>
              <a:endParaRPr lang="en-US">
                <a:solidFill>
                  <a:srgbClr val="60220F"/>
                </a:solidFill>
              </a:endParaRPr>
            </a:p>
          </p:txBody>
        </p:sp>
        <p:sp>
          <p:nvSpPr>
            <p:cNvPr id="12" name="Freeform 1003">
              <a:extLst>
                <a:ext uri="{FF2B5EF4-FFF2-40B4-BE49-F238E27FC236}">
                  <a16:creationId xmlns:a16="http://schemas.microsoft.com/office/drawing/2014/main" id="{22B2F65D-7537-4037-A770-B2A9A53718AF}"/>
                </a:ext>
              </a:extLst>
            </p:cNvPr>
            <p:cNvSpPr/>
            <p:nvPr/>
          </p:nvSpPr>
          <p:spPr>
            <a:xfrm>
              <a:off x="847588" y="5402723"/>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solidFill>
                  <a:srgbClr val="60220F"/>
                </a:solidFill>
              </a:endParaRPr>
            </a:p>
          </p:txBody>
        </p:sp>
        <p:sp>
          <p:nvSpPr>
            <p:cNvPr id="13" name="Freeform 1004">
              <a:extLst>
                <a:ext uri="{FF2B5EF4-FFF2-40B4-BE49-F238E27FC236}">
                  <a16:creationId xmlns:a16="http://schemas.microsoft.com/office/drawing/2014/main" id="{745C2125-21D8-4B96-94CB-7633AF4EFEE3}"/>
                </a:ext>
              </a:extLst>
            </p:cNvPr>
            <p:cNvSpPr/>
            <p:nvPr/>
          </p:nvSpPr>
          <p:spPr>
            <a:xfrm>
              <a:off x="921643" y="5402723"/>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solidFill>
                  <a:srgbClr val="60220F"/>
                </a:solidFill>
              </a:endParaRPr>
            </a:p>
          </p:txBody>
        </p:sp>
        <p:sp>
          <p:nvSpPr>
            <p:cNvPr id="14" name="Freeform 1005">
              <a:extLst>
                <a:ext uri="{FF2B5EF4-FFF2-40B4-BE49-F238E27FC236}">
                  <a16:creationId xmlns:a16="http://schemas.microsoft.com/office/drawing/2014/main" id="{B50229C1-4575-4BD4-BA84-A38836E205F5}"/>
                </a:ext>
              </a:extLst>
            </p:cNvPr>
            <p:cNvSpPr/>
            <p:nvPr/>
          </p:nvSpPr>
          <p:spPr>
            <a:xfrm>
              <a:off x="896958" y="5624886"/>
              <a:ext cx="903056" cy="807057"/>
            </a:xfrm>
            <a:custGeom>
              <a:avLst/>
              <a:gdLst>
                <a:gd name="connsiteX0" fmla="*/ 732319 w 903056"/>
                <a:gd name="connsiteY0" fmla="*/ 496440 h 807057"/>
                <a:gd name="connsiteX1" fmla="*/ 762489 w 903056"/>
                <a:gd name="connsiteY1" fmla="*/ 496440 h 807057"/>
                <a:gd name="connsiteX2" fmla="*/ 762489 w 903056"/>
                <a:gd name="connsiteY2" fmla="*/ 460785 h 807057"/>
                <a:gd name="connsiteX3" fmla="*/ 740547 w 903056"/>
                <a:gd name="connsiteY3" fmla="*/ 460785 h 807057"/>
                <a:gd name="connsiteX4" fmla="*/ 724090 w 903056"/>
                <a:gd name="connsiteY4" fmla="*/ 329131 h 807057"/>
                <a:gd name="connsiteX5" fmla="*/ 724090 w 903056"/>
                <a:gd name="connsiteY5" fmla="*/ 148109 h 807057"/>
                <a:gd name="connsiteX6" fmla="*/ 688434 w 903056"/>
                <a:gd name="connsiteY6" fmla="*/ 148109 h 807057"/>
                <a:gd name="connsiteX7" fmla="*/ 688434 w 903056"/>
                <a:gd name="connsiteY7" fmla="*/ 266048 h 807057"/>
                <a:gd name="connsiteX8" fmla="*/ 652778 w 903056"/>
                <a:gd name="connsiteY8" fmla="*/ 227650 h 807057"/>
                <a:gd name="connsiteX9" fmla="*/ 652778 w 903056"/>
                <a:gd name="connsiteY9" fmla="*/ 74055 h 807057"/>
                <a:gd name="connsiteX10" fmla="*/ 617123 w 903056"/>
                <a:gd name="connsiteY10" fmla="*/ 74055 h 807057"/>
                <a:gd name="connsiteX11" fmla="*/ 617123 w 903056"/>
                <a:gd name="connsiteY11" fmla="*/ 200222 h 807057"/>
                <a:gd name="connsiteX12" fmla="*/ 581467 w 903056"/>
                <a:gd name="connsiteY12" fmla="*/ 183765 h 807057"/>
                <a:gd name="connsiteX13" fmla="*/ 581467 w 903056"/>
                <a:gd name="connsiteY13" fmla="*/ 0 h 807057"/>
                <a:gd name="connsiteX14" fmla="*/ 545810 w 903056"/>
                <a:gd name="connsiteY14" fmla="*/ 0 h 807057"/>
                <a:gd name="connsiteX15" fmla="*/ 545810 w 903056"/>
                <a:gd name="connsiteY15" fmla="*/ 172795 h 807057"/>
                <a:gd name="connsiteX16" fmla="*/ 510154 w 903056"/>
                <a:gd name="connsiteY16" fmla="*/ 167309 h 807057"/>
                <a:gd name="connsiteX17" fmla="*/ 510154 w 903056"/>
                <a:gd name="connsiteY17" fmla="*/ 38399 h 807057"/>
                <a:gd name="connsiteX18" fmla="*/ 474498 w 903056"/>
                <a:gd name="connsiteY18" fmla="*/ 38399 h 807057"/>
                <a:gd name="connsiteX19" fmla="*/ 474498 w 903056"/>
                <a:gd name="connsiteY19" fmla="*/ 167309 h 807057"/>
                <a:gd name="connsiteX20" fmla="*/ 438843 w 903056"/>
                <a:gd name="connsiteY20" fmla="*/ 172795 h 807057"/>
                <a:gd name="connsiteX21" fmla="*/ 438843 w 903056"/>
                <a:gd name="connsiteY21" fmla="*/ 112453 h 807057"/>
                <a:gd name="connsiteX22" fmla="*/ 403187 w 903056"/>
                <a:gd name="connsiteY22" fmla="*/ 112453 h 807057"/>
                <a:gd name="connsiteX23" fmla="*/ 403187 w 903056"/>
                <a:gd name="connsiteY23" fmla="*/ 183765 h 807057"/>
                <a:gd name="connsiteX24" fmla="*/ 367530 w 903056"/>
                <a:gd name="connsiteY24" fmla="*/ 200222 h 807057"/>
                <a:gd name="connsiteX25" fmla="*/ 367530 w 903056"/>
                <a:gd name="connsiteY25" fmla="*/ 90512 h 807057"/>
                <a:gd name="connsiteX26" fmla="*/ 331874 w 903056"/>
                <a:gd name="connsiteY26" fmla="*/ 90512 h 807057"/>
                <a:gd name="connsiteX27" fmla="*/ 331874 w 903056"/>
                <a:gd name="connsiteY27" fmla="*/ 224907 h 807057"/>
                <a:gd name="connsiteX28" fmla="*/ 296219 w 903056"/>
                <a:gd name="connsiteY28" fmla="*/ 263305 h 807057"/>
                <a:gd name="connsiteX29" fmla="*/ 296219 w 903056"/>
                <a:gd name="connsiteY29" fmla="*/ 126167 h 807057"/>
                <a:gd name="connsiteX30" fmla="*/ 260563 w 903056"/>
                <a:gd name="connsiteY30" fmla="*/ 126167 h 807057"/>
                <a:gd name="connsiteX31" fmla="*/ 260563 w 903056"/>
                <a:gd name="connsiteY31" fmla="*/ 326389 h 807057"/>
                <a:gd name="connsiteX32" fmla="*/ 244105 w 903056"/>
                <a:gd name="connsiteY32" fmla="*/ 458042 h 807057"/>
                <a:gd name="connsiteX33" fmla="*/ 0 w 903056"/>
                <a:gd name="connsiteY33" fmla="*/ 458042 h 807057"/>
                <a:gd name="connsiteX34" fmla="*/ 0 w 903056"/>
                <a:gd name="connsiteY34" fmla="*/ 493697 h 807057"/>
                <a:gd name="connsiteX35" fmla="*/ 249591 w 903056"/>
                <a:gd name="connsiteY35" fmla="*/ 493697 h 807057"/>
                <a:gd name="connsiteX36" fmla="*/ 570495 w 903056"/>
                <a:gd name="connsiteY36" fmla="*/ 666492 h 807057"/>
                <a:gd name="connsiteX37" fmla="*/ 644550 w 903056"/>
                <a:gd name="connsiteY37" fmla="*/ 630835 h 807057"/>
                <a:gd name="connsiteX38" fmla="*/ 814602 w 903056"/>
                <a:gd name="connsiteY38" fmla="*/ 800887 h 807057"/>
                <a:gd name="connsiteX39" fmla="*/ 842030 w 903056"/>
                <a:gd name="connsiteY39" fmla="*/ 800887 h 807057"/>
                <a:gd name="connsiteX40" fmla="*/ 896885 w 903056"/>
                <a:gd name="connsiteY40" fmla="*/ 746032 h 807057"/>
                <a:gd name="connsiteX41" fmla="*/ 896885 w 903056"/>
                <a:gd name="connsiteY41" fmla="*/ 718604 h 807057"/>
                <a:gd name="connsiteX42" fmla="*/ 721348 w 903056"/>
                <a:gd name="connsiteY42" fmla="*/ 543067 h 807057"/>
                <a:gd name="connsiteX43" fmla="*/ 732319 w 903056"/>
                <a:gd name="connsiteY43" fmla="*/ 496440 h 807057"/>
                <a:gd name="connsiteX44" fmla="*/ 263305 w 903056"/>
                <a:gd name="connsiteY44" fmla="*/ 422385 h 807057"/>
                <a:gd name="connsiteX45" fmla="*/ 485470 w 903056"/>
                <a:gd name="connsiteY45" fmla="*/ 200222 h 807057"/>
                <a:gd name="connsiteX46" fmla="*/ 707634 w 903056"/>
                <a:gd name="connsiteY46" fmla="*/ 422385 h 807057"/>
                <a:gd name="connsiteX47" fmla="*/ 485470 w 903056"/>
                <a:gd name="connsiteY47" fmla="*/ 644549 h 807057"/>
                <a:gd name="connsiteX48" fmla="*/ 263305 w 903056"/>
                <a:gd name="connsiteY48" fmla="*/ 422385 h 807057"/>
                <a:gd name="connsiteX49" fmla="*/ 847514 w 903056"/>
                <a:gd name="connsiteY49" fmla="*/ 737803 h 807057"/>
                <a:gd name="connsiteX50" fmla="*/ 817344 w 903056"/>
                <a:gd name="connsiteY50" fmla="*/ 767973 h 807057"/>
                <a:gd name="connsiteX51" fmla="*/ 661006 w 903056"/>
                <a:gd name="connsiteY51" fmla="*/ 611637 h 807057"/>
                <a:gd name="connsiteX52" fmla="*/ 688434 w 903056"/>
                <a:gd name="connsiteY52" fmla="*/ 581466 h 807057"/>
                <a:gd name="connsiteX53" fmla="*/ 847514 w 903056"/>
                <a:gd name="connsiteY53" fmla="*/ 737803 h 8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3056" h="807057">
                  <a:moveTo>
                    <a:pt x="732319" y="496440"/>
                  </a:moveTo>
                  <a:lnTo>
                    <a:pt x="762489" y="496440"/>
                  </a:lnTo>
                  <a:lnTo>
                    <a:pt x="762489" y="460785"/>
                  </a:lnTo>
                  <a:lnTo>
                    <a:pt x="740547" y="460785"/>
                  </a:lnTo>
                  <a:cubicBezTo>
                    <a:pt x="748775" y="416900"/>
                    <a:pt x="743289" y="370273"/>
                    <a:pt x="724090" y="329131"/>
                  </a:cubicBezTo>
                  <a:lnTo>
                    <a:pt x="724090" y="148109"/>
                  </a:lnTo>
                  <a:lnTo>
                    <a:pt x="688434" y="148109"/>
                  </a:lnTo>
                  <a:lnTo>
                    <a:pt x="688434" y="266048"/>
                  </a:lnTo>
                  <a:cubicBezTo>
                    <a:pt x="677464" y="252334"/>
                    <a:pt x="663750" y="238621"/>
                    <a:pt x="652778" y="227650"/>
                  </a:cubicBezTo>
                  <a:lnTo>
                    <a:pt x="652778" y="74055"/>
                  </a:lnTo>
                  <a:lnTo>
                    <a:pt x="617123" y="74055"/>
                  </a:lnTo>
                  <a:lnTo>
                    <a:pt x="617123" y="200222"/>
                  </a:lnTo>
                  <a:cubicBezTo>
                    <a:pt x="606151" y="194736"/>
                    <a:pt x="592437" y="186508"/>
                    <a:pt x="581467" y="183765"/>
                  </a:cubicBezTo>
                  <a:lnTo>
                    <a:pt x="581467" y="0"/>
                  </a:lnTo>
                  <a:lnTo>
                    <a:pt x="545810" y="0"/>
                  </a:lnTo>
                  <a:lnTo>
                    <a:pt x="545810" y="172795"/>
                  </a:lnTo>
                  <a:cubicBezTo>
                    <a:pt x="534840" y="170052"/>
                    <a:pt x="521126" y="167309"/>
                    <a:pt x="510154" y="167309"/>
                  </a:cubicBezTo>
                  <a:lnTo>
                    <a:pt x="510154" y="38399"/>
                  </a:lnTo>
                  <a:lnTo>
                    <a:pt x="474498" y="38399"/>
                  </a:lnTo>
                  <a:lnTo>
                    <a:pt x="474498" y="167309"/>
                  </a:lnTo>
                  <a:cubicBezTo>
                    <a:pt x="460785" y="167309"/>
                    <a:pt x="449813" y="170052"/>
                    <a:pt x="438843" y="172795"/>
                  </a:cubicBezTo>
                  <a:lnTo>
                    <a:pt x="438843" y="112453"/>
                  </a:lnTo>
                  <a:lnTo>
                    <a:pt x="403187" y="112453"/>
                  </a:lnTo>
                  <a:lnTo>
                    <a:pt x="403187" y="183765"/>
                  </a:lnTo>
                  <a:cubicBezTo>
                    <a:pt x="389473" y="189250"/>
                    <a:pt x="378502" y="194736"/>
                    <a:pt x="367530" y="200222"/>
                  </a:cubicBezTo>
                  <a:lnTo>
                    <a:pt x="367530" y="90512"/>
                  </a:lnTo>
                  <a:lnTo>
                    <a:pt x="331874" y="90512"/>
                  </a:lnTo>
                  <a:lnTo>
                    <a:pt x="331874" y="224907"/>
                  </a:lnTo>
                  <a:cubicBezTo>
                    <a:pt x="318160" y="235878"/>
                    <a:pt x="307190" y="249592"/>
                    <a:pt x="296219" y="263305"/>
                  </a:cubicBezTo>
                  <a:lnTo>
                    <a:pt x="296219" y="126167"/>
                  </a:lnTo>
                  <a:lnTo>
                    <a:pt x="260563" y="126167"/>
                  </a:lnTo>
                  <a:lnTo>
                    <a:pt x="260563" y="326389"/>
                  </a:lnTo>
                  <a:cubicBezTo>
                    <a:pt x="244105" y="367530"/>
                    <a:pt x="238621" y="414157"/>
                    <a:pt x="244105" y="458042"/>
                  </a:cubicBezTo>
                  <a:lnTo>
                    <a:pt x="0" y="458042"/>
                  </a:lnTo>
                  <a:lnTo>
                    <a:pt x="0" y="493697"/>
                  </a:lnTo>
                  <a:lnTo>
                    <a:pt x="249591" y="493697"/>
                  </a:lnTo>
                  <a:cubicBezTo>
                    <a:pt x="290733" y="630835"/>
                    <a:pt x="433357" y="707633"/>
                    <a:pt x="570495" y="666492"/>
                  </a:cubicBezTo>
                  <a:cubicBezTo>
                    <a:pt x="597923" y="658263"/>
                    <a:pt x="622609" y="647292"/>
                    <a:pt x="644550" y="630835"/>
                  </a:cubicBezTo>
                  <a:lnTo>
                    <a:pt x="814602" y="800887"/>
                  </a:lnTo>
                  <a:cubicBezTo>
                    <a:pt x="822830" y="809115"/>
                    <a:pt x="833800" y="809115"/>
                    <a:pt x="842030" y="800887"/>
                  </a:cubicBezTo>
                  <a:lnTo>
                    <a:pt x="896885" y="746032"/>
                  </a:lnTo>
                  <a:cubicBezTo>
                    <a:pt x="905113" y="737803"/>
                    <a:pt x="905113" y="726832"/>
                    <a:pt x="896885" y="718604"/>
                  </a:cubicBezTo>
                  <a:lnTo>
                    <a:pt x="721348" y="543067"/>
                  </a:lnTo>
                  <a:cubicBezTo>
                    <a:pt x="721348" y="532096"/>
                    <a:pt x="726833" y="515640"/>
                    <a:pt x="732319" y="496440"/>
                  </a:cubicBezTo>
                  <a:close/>
                  <a:moveTo>
                    <a:pt x="263305" y="422385"/>
                  </a:moveTo>
                  <a:cubicBezTo>
                    <a:pt x="263305" y="298961"/>
                    <a:pt x="362046" y="200222"/>
                    <a:pt x="485470" y="200222"/>
                  </a:cubicBezTo>
                  <a:cubicBezTo>
                    <a:pt x="608895" y="200222"/>
                    <a:pt x="707634" y="298961"/>
                    <a:pt x="707634" y="422385"/>
                  </a:cubicBezTo>
                  <a:cubicBezTo>
                    <a:pt x="707634" y="545810"/>
                    <a:pt x="608895" y="644549"/>
                    <a:pt x="485470" y="644549"/>
                  </a:cubicBezTo>
                  <a:cubicBezTo>
                    <a:pt x="364788" y="644549"/>
                    <a:pt x="266049" y="545810"/>
                    <a:pt x="263305" y="422385"/>
                  </a:cubicBezTo>
                  <a:close/>
                  <a:moveTo>
                    <a:pt x="847514" y="737803"/>
                  </a:moveTo>
                  <a:lnTo>
                    <a:pt x="817344" y="767973"/>
                  </a:lnTo>
                  <a:lnTo>
                    <a:pt x="661006" y="611637"/>
                  </a:lnTo>
                  <a:cubicBezTo>
                    <a:pt x="671978" y="603408"/>
                    <a:pt x="680206" y="592437"/>
                    <a:pt x="688434" y="581466"/>
                  </a:cubicBezTo>
                  <a:lnTo>
                    <a:pt x="847514" y="737803"/>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15" name="Freeform 1006">
              <a:extLst>
                <a:ext uri="{FF2B5EF4-FFF2-40B4-BE49-F238E27FC236}">
                  <a16:creationId xmlns:a16="http://schemas.microsoft.com/office/drawing/2014/main" id="{2194F976-9734-47AA-87B3-8756DFEAA2B0}"/>
                </a:ext>
              </a:extLst>
            </p:cNvPr>
            <p:cNvSpPr/>
            <p:nvPr/>
          </p:nvSpPr>
          <p:spPr>
            <a:xfrm>
              <a:off x="1198662" y="5863507"/>
              <a:ext cx="367529" cy="367529"/>
            </a:xfrm>
            <a:custGeom>
              <a:avLst/>
              <a:gdLst>
                <a:gd name="connsiteX0" fmla="*/ 183766 w 367529"/>
                <a:gd name="connsiteY0" fmla="*/ 0 h 367529"/>
                <a:gd name="connsiteX1" fmla="*/ 0 w 367529"/>
                <a:gd name="connsiteY1" fmla="*/ 183765 h 367529"/>
                <a:gd name="connsiteX2" fmla="*/ 183766 w 367529"/>
                <a:gd name="connsiteY2" fmla="*/ 367530 h 367529"/>
                <a:gd name="connsiteX3" fmla="*/ 367530 w 367529"/>
                <a:gd name="connsiteY3" fmla="*/ 183765 h 367529"/>
                <a:gd name="connsiteX4" fmla="*/ 183766 w 367529"/>
                <a:gd name="connsiteY4" fmla="*/ 0 h 367529"/>
                <a:gd name="connsiteX5" fmla="*/ 93253 w 367529"/>
                <a:gd name="connsiteY5" fmla="*/ 68569 h 367529"/>
                <a:gd name="connsiteX6" fmla="*/ 93253 w 367529"/>
                <a:gd name="connsiteY6" fmla="*/ 183765 h 367529"/>
                <a:gd name="connsiteX7" fmla="*/ 128910 w 367529"/>
                <a:gd name="connsiteY7" fmla="*/ 183765 h 367529"/>
                <a:gd name="connsiteX8" fmla="*/ 128910 w 367529"/>
                <a:gd name="connsiteY8" fmla="*/ 46626 h 367529"/>
                <a:gd name="connsiteX9" fmla="*/ 164566 w 367529"/>
                <a:gd name="connsiteY9" fmla="*/ 38399 h 367529"/>
                <a:gd name="connsiteX10" fmla="*/ 164566 w 367529"/>
                <a:gd name="connsiteY10" fmla="*/ 183765 h 367529"/>
                <a:gd name="connsiteX11" fmla="*/ 200222 w 367529"/>
                <a:gd name="connsiteY11" fmla="*/ 183765 h 367529"/>
                <a:gd name="connsiteX12" fmla="*/ 200222 w 367529"/>
                <a:gd name="connsiteY12" fmla="*/ 38399 h 367529"/>
                <a:gd name="connsiteX13" fmla="*/ 235877 w 367529"/>
                <a:gd name="connsiteY13" fmla="*/ 46626 h 367529"/>
                <a:gd name="connsiteX14" fmla="*/ 235877 w 367529"/>
                <a:gd name="connsiteY14" fmla="*/ 183765 h 367529"/>
                <a:gd name="connsiteX15" fmla="*/ 271533 w 367529"/>
                <a:gd name="connsiteY15" fmla="*/ 183765 h 367529"/>
                <a:gd name="connsiteX16" fmla="*/ 271533 w 367529"/>
                <a:gd name="connsiteY16" fmla="*/ 68569 h 367529"/>
                <a:gd name="connsiteX17" fmla="*/ 320904 w 367529"/>
                <a:gd name="connsiteY17" fmla="*/ 219421 h 367529"/>
                <a:gd name="connsiteX18" fmla="*/ 35656 w 367529"/>
                <a:gd name="connsiteY18" fmla="*/ 219421 h 367529"/>
                <a:gd name="connsiteX19" fmla="*/ 93253 w 367529"/>
                <a:gd name="connsiteY19" fmla="*/ 68569 h 367529"/>
                <a:gd name="connsiteX20" fmla="*/ 183766 w 367529"/>
                <a:gd name="connsiteY20" fmla="*/ 331874 h 367529"/>
                <a:gd name="connsiteX21" fmla="*/ 54855 w 367529"/>
                <a:gd name="connsiteY21" fmla="*/ 257819 h 367529"/>
                <a:gd name="connsiteX22" fmla="*/ 309932 w 367529"/>
                <a:gd name="connsiteY22" fmla="*/ 257819 h 367529"/>
                <a:gd name="connsiteX23" fmla="*/ 183766 w 367529"/>
                <a:gd name="connsiteY23" fmla="*/ 331874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7529" h="367529">
                  <a:moveTo>
                    <a:pt x="183766" y="0"/>
                  </a:moveTo>
                  <a:cubicBezTo>
                    <a:pt x="82283" y="0"/>
                    <a:pt x="0" y="82283"/>
                    <a:pt x="0" y="183765"/>
                  </a:cubicBezTo>
                  <a:cubicBezTo>
                    <a:pt x="0" y="285247"/>
                    <a:pt x="82283" y="367530"/>
                    <a:pt x="183766" y="367530"/>
                  </a:cubicBezTo>
                  <a:cubicBezTo>
                    <a:pt x="285247" y="367530"/>
                    <a:pt x="367530" y="285247"/>
                    <a:pt x="367530" y="183765"/>
                  </a:cubicBezTo>
                  <a:cubicBezTo>
                    <a:pt x="367530" y="82283"/>
                    <a:pt x="285247" y="0"/>
                    <a:pt x="183766" y="0"/>
                  </a:cubicBezTo>
                  <a:close/>
                  <a:moveTo>
                    <a:pt x="93253" y="68569"/>
                  </a:moveTo>
                  <a:lnTo>
                    <a:pt x="93253" y="183765"/>
                  </a:lnTo>
                  <a:lnTo>
                    <a:pt x="128910" y="183765"/>
                  </a:lnTo>
                  <a:lnTo>
                    <a:pt x="128910" y="46626"/>
                  </a:lnTo>
                  <a:cubicBezTo>
                    <a:pt x="139880" y="41141"/>
                    <a:pt x="153594" y="38399"/>
                    <a:pt x="164566" y="38399"/>
                  </a:cubicBezTo>
                  <a:lnTo>
                    <a:pt x="164566" y="183765"/>
                  </a:lnTo>
                  <a:lnTo>
                    <a:pt x="200222" y="183765"/>
                  </a:lnTo>
                  <a:lnTo>
                    <a:pt x="200222" y="38399"/>
                  </a:lnTo>
                  <a:cubicBezTo>
                    <a:pt x="213936" y="41141"/>
                    <a:pt x="224907" y="43884"/>
                    <a:pt x="235877" y="46626"/>
                  </a:cubicBezTo>
                  <a:lnTo>
                    <a:pt x="235877" y="183765"/>
                  </a:lnTo>
                  <a:lnTo>
                    <a:pt x="271533" y="183765"/>
                  </a:lnTo>
                  <a:lnTo>
                    <a:pt x="271533" y="68569"/>
                  </a:lnTo>
                  <a:cubicBezTo>
                    <a:pt x="318160" y="104225"/>
                    <a:pt x="337360" y="164566"/>
                    <a:pt x="320904" y="219421"/>
                  </a:cubicBezTo>
                  <a:lnTo>
                    <a:pt x="35656" y="219421"/>
                  </a:lnTo>
                  <a:cubicBezTo>
                    <a:pt x="27428" y="164566"/>
                    <a:pt x="46627" y="104225"/>
                    <a:pt x="93253" y="68569"/>
                  </a:cubicBezTo>
                  <a:close/>
                  <a:moveTo>
                    <a:pt x="183766" y="331874"/>
                  </a:moveTo>
                  <a:cubicBezTo>
                    <a:pt x="131653" y="331874"/>
                    <a:pt x="82283" y="304447"/>
                    <a:pt x="54855" y="257819"/>
                  </a:cubicBezTo>
                  <a:lnTo>
                    <a:pt x="309932" y="257819"/>
                  </a:lnTo>
                  <a:cubicBezTo>
                    <a:pt x="285247" y="304447"/>
                    <a:pt x="235877" y="331874"/>
                    <a:pt x="183766" y="331874"/>
                  </a:cubicBez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16" name="Freeform 1007">
              <a:extLst>
                <a:ext uri="{FF2B5EF4-FFF2-40B4-BE49-F238E27FC236}">
                  <a16:creationId xmlns:a16="http://schemas.microsoft.com/office/drawing/2014/main" id="{C1AE5B9B-432E-41AB-8E48-39BD24A78280}"/>
                </a:ext>
              </a:extLst>
            </p:cNvPr>
            <p:cNvSpPr/>
            <p:nvPr/>
          </p:nvSpPr>
          <p:spPr>
            <a:xfrm>
              <a:off x="811931" y="5476778"/>
              <a:ext cx="921570" cy="773459"/>
            </a:xfrm>
            <a:custGeom>
              <a:avLst/>
              <a:gdLst>
                <a:gd name="connsiteX0" fmla="*/ 0 w 921570"/>
                <a:gd name="connsiteY0" fmla="*/ 90511 h 773459"/>
                <a:gd name="connsiteX1" fmla="*/ 0 w 921570"/>
                <a:gd name="connsiteY1" fmla="*/ 680205 h 773459"/>
                <a:gd name="connsiteX2" fmla="*/ 93255 w 921570"/>
                <a:gd name="connsiteY2" fmla="*/ 773459 h 773459"/>
                <a:gd name="connsiteX3" fmla="*/ 331876 w 921570"/>
                <a:gd name="connsiteY3" fmla="*/ 773459 h 773459"/>
                <a:gd name="connsiteX4" fmla="*/ 331876 w 921570"/>
                <a:gd name="connsiteY4" fmla="*/ 737803 h 773459"/>
                <a:gd name="connsiteX5" fmla="*/ 93255 w 921570"/>
                <a:gd name="connsiteY5" fmla="*/ 737803 h 773459"/>
                <a:gd name="connsiteX6" fmla="*/ 38399 w 921570"/>
                <a:gd name="connsiteY6" fmla="*/ 682948 h 773459"/>
                <a:gd name="connsiteX7" fmla="*/ 38399 w 921570"/>
                <a:gd name="connsiteY7" fmla="*/ 93254 h 773459"/>
                <a:gd name="connsiteX8" fmla="*/ 93255 w 921570"/>
                <a:gd name="connsiteY8" fmla="*/ 38399 h 773459"/>
                <a:gd name="connsiteX9" fmla="*/ 831060 w 921570"/>
                <a:gd name="connsiteY9" fmla="*/ 38399 h 773459"/>
                <a:gd name="connsiteX10" fmla="*/ 885915 w 921570"/>
                <a:gd name="connsiteY10" fmla="*/ 93254 h 773459"/>
                <a:gd name="connsiteX11" fmla="*/ 885915 w 921570"/>
                <a:gd name="connsiteY11" fmla="*/ 682948 h 773459"/>
                <a:gd name="connsiteX12" fmla="*/ 872201 w 921570"/>
                <a:gd name="connsiteY12" fmla="*/ 718604 h 773459"/>
                <a:gd name="connsiteX13" fmla="*/ 899629 w 921570"/>
                <a:gd name="connsiteY13" fmla="*/ 743289 h 773459"/>
                <a:gd name="connsiteX14" fmla="*/ 921571 w 921570"/>
                <a:gd name="connsiteY14" fmla="*/ 682948 h 773459"/>
                <a:gd name="connsiteX15" fmla="*/ 921571 w 921570"/>
                <a:gd name="connsiteY15" fmla="*/ 93254 h 773459"/>
                <a:gd name="connsiteX16" fmla="*/ 828316 w 921570"/>
                <a:gd name="connsiteY16" fmla="*/ 0 h 773459"/>
                <a:gd name="connsiteX17" fmla="*/ 90513 w 921570"/>
                <a:gd name="connsiteY17" fmla="*/ 0 h 773459"/>
                <a:gd name="connsiteX18" fmla="*/ 0 w 921570"/>
                <a:gd name="connsiteY18" fmla="*/ 90511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570" h="773459">
                  <a:moveTo>
                    <a:pt x="0" y="90511"/>
                  </a:moveTo>
                  <a:lnTo>
                    <a:pt x="0" y="680205"/>
                  </a:lnTo>
                  <a:cubicBezTo>
                    <a:pt x="0" y="732318"/>
                    <a:pt x="41142" y="773459"/>
                    <a:pt x="93255" y="773459"/>
                  </a:cubicBezTo>
                  <a:lnTo>
                    <a:pt x="331876" y="773459"/>
                  </a:lnTo>
                  <a:lnTo>
                    <a:pt x="331876" y="737803"/>
                  </a:lnTo>
                  <a:lnTo>
                    <a:pt x="93255" y="737803"/>
                  </a:lnTo>
                  <a:cubicBezTo>
                    <a:pt x="63085" y="737803"/>
                    <a:pt x="38399" y="713118"/>
                    <a:pt x="38399" y="682948"/>
                  </a:cubicBezTo>
                  <a:lnTo>
                    <a:pt x="38399" y="93254"/>
                  </a:lnTo>
                  <a:cubicBezTo>
                    <a:pt x="38399" y="63083"/>
                    <a:pt x="63085" y="38399"/>
                    <a:pt x="93255" y="38399"/>
                  </a:cubicBezTo>
                  <a:lnTo>
                    <a:pt x="831060" y="38399"/>
                  </a:lnTo>
                  <a:cubicBezTo>
                    <a:pt x="861230" y="38399"/>
                    <a:pt x="885915" y="63083"/>
                    <a:pt x="885915" y="93254"/>
                  </a:cubicBezTo>
                  <a:lnTo>
                    <a:pt x="885915" y="682948"/>
                  </a:lnTo>
                  <a:cubicBezTo>
                    <a:pt x="885915" y="696661"/>
                    <a:pt x="880429" y="710375"/>
                    <a:pt x="872201" y="718604"/>
                  </a:cubicBezTo>
                  <a:lnTo>
                    <a:pt x="899629" y="743289"/>
                  </a:lnTo>
                  <a:cubicBezTo>
                    <a:pt x="913343" y="726832"/>
                    <a:pt x="921571" y="704890"/>
                    <a:pt x="921571" y="682948"/>
                  </a:cubicBezTo>
                  <a:lnTo>
                    <a:pt x="921571" y="93254"/>
                  </a:lnTo>
                  <a:cubicBezTo>
                    <a:pt x="921571" y="41141"/>
                    <a:pt x="880429" y="0"/>
                    <a:pt x="828316" y="0"/>
                  </a:cubicBezTo>
                  <a:lnTo>
                    <a:pt x="90513" y="0"/>
                  </a:lnTo>
                  <a:cubicBezTo>
                    <a:pt x="41142" y="0"/>
                    <a:pt x="0" y="41141"/>
                    <a:pt x="0" y="90511"/>
                  </a:cubicBezTo>
                  <a:close/>
                </a:path>
              </a:pathLst>
            </a:custGeom>
            <a:grpFill/>
            <a:ln w="27426" cap="flat">
              <a:noFill/>
              <a:prstDash val="solid"/>
              <a:miter/>
            </a:ln>
          </p:spPr>
          <p:txBody>
            <a:bodyPr rtlCol="0" anchor="ctr"/>
            <a:lstStyle/>
            <a:p>
              <a:endParaRPr lang="en-US">
                <a:solidFill>
                  <a:srgbClr val="60220F"/>
                </a:solidFill>
              </a:endParaRPr>
            </a:p>
          </p:txBody>
        </p:sp>
        <p:sp>
          <p:nvSpPr>
            <p:cNvPr id="17" name="Freeform 1008">
              <a:extLst>
                <a:ext uri="{FF2B5EF4-FFF2-40B4-BE49-F238E27FC236}">
                  <a16:creationId xmlns:a16="http://schemas.microsoft.com/office/drawing/2014/main" id="{123ED05A-FCB7-484A-ABD9-00CFE875653D}"/>
                </a:ext>
              </a:extLst>
            </p:cNvPr>
            <p:cNvSpPr/>
            <p:nvPr/>
          </p:nvSpPr>
          <p:spPr>
            <a:xfrm>
              <a:off x="885987" y="555083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solidFill>
                  <a:srgbClr val="60220F"/>
                </a:solidFill>
              </a:endParaRPr>
            </a:p>
          </p:txBody>
        </p:sp>
        <p:sp>
          <p:nvSpPr>
            <p:cNvPr id="18" name="Freeform 1009">
              <a:extLst>
                <a:ext uri="{FF2B5EF4-FFF2-40B4-BE49-F238E27FC236}">
                  <a16:creationId xmlns:a16="http://schemas.microsoft.com/office/drawing/2014/main" id="{CF5F0D1C-0BBF-4B9B-907D-A08F07E14DB8}"/>
                </a:ext>
              </a:extLst>
            </p:cNvPr>
            <p:cNvSpPr/>
            <p:nvPr/>
          </p:nvSpPr>
          <p:spPr>
            <a:xfrm>
              <a:off x="960041" y="555083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solidFill>
                  <a:srgbClr val="60220F"/>
                </a:solidFill>
              </a:endParaRPr>
            </a:p>
          </p:txBody>
        </p:sp>
        <p:sp>
          <p:nvSpPr>
            <p:cNvPr id="19" name="Freeform 1010">
              <a:extLst>
                <a:ext uri="{FF2B5EF4-FFF2-40B4-BE49-F238E27FC236}">
                  <a16:creationId xmlns:a16="http://schemas.microsoft.com/office/drawing/2014/main" id="{F4D41054-FA9E-4EBF-81AA-69C0D635EAF7}"/>
                </a:ext>
              </a:extLst>
            </p:cNvPr>
            <p:cNvSpPr/>
            <p:nvPr/>
          </p:nvSpPr>
          <p:spPr>
            <a:xfrm>
              <a:off x="1031353" y="5550832"/>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solidFill>
                  <a:srgbClr val="60220F"/>
                </a:solidFill>
              </a:endParaRPr>
            </a:p>
          </p:txBody>
        </p:sp>
        <p:sp>
          <p:nvSpPr>
            <p:cNvPr id="20" name="Freeform 1011">
              <a:extLst>
                <a:ext uri="{FF2B5EF4-FFF2-40B4-BE49-F238E27FC236}">
                  <a16:creationId xmlns:a16="http://schemas.microsoft.com/office/drawing/2014/main" id="{953FE340-2683-46F0-AF34-F4F799C6718A}"/>
                </a:ext>
              </a:extLst>
            </p:cNvPr>
            <p:cNvSpPr/>
            <p:nvPr/>
          </p:nvSpPr>
          <p:spPr>
            <a:xfrm>
              <a:off x="921643" y="5937562"/>
              <a:ext cx="35655" cy="109710"/>
            </a:xfrm>
            <a:custGeom>
              <a:avLst/>
              <a:gdLst>
                <a:gd name="connsiteX0" fmla="*/ -1 w 35655"/>
                <a:gd name="connsiteY0" fmla="*/ 0 h 109710"/>
                <a:gd name="connsiteX1" fmla="*/ 35655 w 35655"/>
                <a:gd name="connsiteY1" fmla="*/ 0 h 109710"/>
                <a:gd name="connsiteX2" fmla="*/ 35655 w 35655"/>
                <a:gd name="connsiteY2" fmla="*/ 109710 h 109710"/>
                <a:gd name="connsiteX3" fmla="*/ -1 w 35655"/>
                <a:gd name="connsiteY3" fmla="*/ 109710 h 109710"/>
              </a:gdLst>
              <a:ahLst/>
              <a:cxnLst>
                <a:cxn ang="0">
                  <a:pos x="connsiteX0" y="connsiteY0"/>
                </a:cxn>
                <a:cxn ang="0">
                  <a:pos x="connsiteX1" y="connsiteY1"/>
                </a:cxn>
                <a:cxn ang="0">
                  <a:pos x="connsiteX2" y="connsiteY2"/>
                </a:cxn>
                <a:cxn ang="0">
                  <a:pos x="connsiteX3" y="connsiteY3"/>
                </a:cxn>
              </a:cxnLst>
              <a:rect l="l" t="t" r="r" b="b"/>
              <a:pathLst>
                <a:path w="35655" h="109710">
                  <a:moveTo>
                    <a:pt x="-1" y="0"/>
                  </a:moveTo>
                  <a:lnTo>
                    <a:pt x="35655" y="0"/>
                  </a:lnTo>
                  <a:lnTo>
                    <a:pt x="35655" y="109710"/>
                  </a:lnTo>
                  <a:lnTo>
                    <a:pt x="-1" y="109710"/>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21" name="Freeform 1012">
              <a:extLst>
                <a:ext uri="{FF2B5EF4-FFF2-40B4-BE49-F238E27FC236}">
                  <a16:creationId xmlns:a16="http://schemas.microsoft.com/office/drawing/2014/main" id="{8C348CF1-5BB4-4D8F-97FA-857B2301556B}"/>
                </a:ext>
              </a:extLst>
            </p:cNvPr>
            <p:cNvSpPr/>
            <p:nvPr/>
          </p:nvSpPr>
          <p:spPr>
            <a:xfrm>
              <a:off x="995697" y="5827851"/>
              <a:ext cx="35655" cy="222163"/>
            </a:xfrm>
            <a:custGeom>
              <a:avLst/>
              <a:gdLst>
                <a:gd name="connsiteX0" fmla="*/ 0 w 35655"/>
                <a:gd name="connsiteY0" fmla="*/ 0 h 222163"/>
                <a:gd name="connsiteX1" fmla="*/ 35655 w 35655"/>
                <a:gd name="connsiteY1" fmla="*/ 0 h 222163"/>
                <a:gd name="connsiteX2" fmla="*/ 35655 w 35655"/>
                <a:gd name="connsiteY2" fmla="*/ 222164 h 222163"/>
                <a:gd name="connsiteX3" fmla="*/ 0 w 35655"/>
                <a:gd name="connsiteY3" fmla="*/ 222164 h 222163"/>
              </a:gdLst>
              <a:ahLst/>
              <a:cxnLst>
                <a:cxn ang="0">
                  <a:pos x="connsiteX0" y="connsiteY0"/>
                </a:cxn>
                <a:cxn ang="0">
                  <a:pos x="connsiteX1" y="connsiteY1"/>
                </a:cxn>
                <a:cxn ang="0">
                  <a:pos x="connsiteX2" y="connsiteY2"/>
                </a:cxn>
                <a:cxn ang="0">
                  <a:pos x="connsiteX3" y="connsiteY3"/>
                </a:cxn>
              </a:cxnLst>
              <a:rect l="l" t="t" r="r" b="b"/>
              <a:pathLst>
                <a:path w="35655" h="222163">
                  <a:moveTo>
                    <a:pt x="0" y="0"/>
                  </a:moveTo>
                  <a:lnTo>
                    <a:pt x="35655" y="0"/>
                  </a:lnTo>
                  <a:lnTo>
                    <a:pt x="35655" y="222164"/>
                  </a:lnTo>
                  <a:lnTo>
                    <a:pt x="0" y="222164"/>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22" name="Freeform 1013">
              <a:extLst>
                <a:ext uri="{FF2B5EF4-FFF2-40B4-BE49-F238E27FC236}">
                  <a16:creationId xmlns:a16="http://schemas.microsoft.com/office/drawing/2014/main" id="{9413174E-830D-4552-A5C7-1EA2CCDC40CE}"/>
                </a:ext>
              </a:extLst>
            </p:cNvPr>
            <p:cNvSpPr/>
            <p:nvPr/>
          </p:nvSpPr>
          <p:spPr>
            <a:xfrm>
              <a:off x="1069752" y="5882706"/>
              <a:ext cx="35655" cy="167308"/>
            </a:xfrm>
            <a:custGeom>
              <a:avLst/>
              <a:gdLst>
                <a:gd name="connsiteX0" fmla="*/ 0 w 35655"/>
                <a:gd name="connsiteY0" fmla="*/ 0 h 167308"/>
                <a:gd name="connsiteX1" fmla="*/ 35656 w 35655"/>
                <a:gd name="connsiteY1" fmla="*/ 0 h 167308"/>
                <a:gd name="connsiteX2" fmla="*/ 35656 w 35655"/>
                <a:gd name="connsiteY2" fmla="*/ 167308 h 167308"/>
                <a:gd name="connsiteX3" fmla="*/ 0 w 35655"/>
                <a:gd name="connsiteY3" fmla="*/ 167308 h 167308"/>
              </a:gdLst>
              <a:ahLst/>
              <a:cxnLst>
                <a:cxn ang="0">
                  <a:pos x="connsiteX0" y="connsiteY0"/>
                </a:cxn>
                <a:cxn ang="0">
                  <a:pos x="connsiteX1" y="connsiteY1"/>
                </a:cxn>
                <a:cxn ang="0">
                  <a:pos x="connsiteX2" y="connsiteY2"/>
                </a:cxn>
                <a:cxn ang="0">
                  <a:pos x="connsiteX3" y="connsiteY3"/>
                </a:cxn>
              </a:cxnLst>
              <a:rect l="l" t="t" r="r" b="b"/>
              <a:pathLst>
                <a:path w="35655" h="167308">
                  <a:moveTo>
                    <a:pt x="0" y="0"/>
                  </a:moveTo>
                  <a:lnTo>
                    <a:pt x="35656" y="0"/>
                  </a:lnTo>
                  <a:lnTo>
                    <a:pt x="35656" y="167308"/>
                  </a:lnTo>
                  <a:lnTo>
                    <a:pt x="0" y="167308"/>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grpSp>
      <p:grpSp>
        <p:nvGrpSpPr>
          <p:cNvPr id="23" name="Graphic 3">
            <a:extLst>
              <a:ext uri="{FF2B5EF4-FFF2-40B4-BE49-F238E27FC236}">
                <a16:creationId xmlns:a16="http://schemas.microsoft.com/office/drawing/2014/main" id="{CD14074E-540F-4A2B-A861-6AC2F4B11467}"/>
              </a:ext>
            </a:extLst>
          </p:cNvPr>
          <p:cNvGrpSpPr/>
          <p:nvPr/>
        </p:nvGrpSpPr>
        <p:grpSpPr>
          <a:xfrm>
            <a:off x="6063583" y="3485026"/>
            <a:ext cx="1135695" cy="927053"/>
            <a:chOff x="4588722" y="5454835"/>
            <a:chExt cx="1135695" cy="927053"/>
          </a:xfrm>
          <a:solidFill>
            <a:srgbClr val="60220F"/>
          </a:solidFill>
        </p:grpSpPr>
        <p:sp>
          <p:nvSpPr>
            <p:cNvPr id="24" name="Freeform 1093">
              <a:extLst>
                <a:ext uri="{FF2B5EF4-FFF2-40B4-BE49-F238E27FC236}">
                  <a16:creationId xmlns:a16="http://schemas.microsoft.com/office/drawing/2014/main" id="{B0D4E7A3-66FA-4010-890D-F9A0B16C2B1A}"/>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grpFill/>
            <a:ln w="27426" cap="flat">
              <a:noFill/>
              <a:prstDash val="solid"/>
              <a:miter/>
            </a:ln>
          </p:spPr>
          <p:txBody>
            <a:bodyPr rtlCol="0" anchor="ctr"/>
            <a:lstStyle/>
            <a:p>
              <a:endParaRPr lang="en-US">
                <a:solidFill>
                  <a:srgbClr val="60220F"/>
                </a:solidFill>
              </a:endParaRPr>
            </a:p>
          </p:txBody>
        </p:sp>
        <p:sp>
          <p:nvSpPr>
            <p:cNvPr id="25" name="Freeform 1094">
              <a:extLst>
                <a:ext uri="{FF2B5EF4-FFF2-40B4-BE49-F238E27FC236}">
                  <a16:creationId xmlns:a16="http://schemas.microsoft.com/office/drawing/2014/main" id="{CC0E6B09-2A8B-41A6-A60A-EE2B93C99661}"/>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grpFill/>
            <a:ln w="27426" cap="flat">
              <a:noFill/>
              <a:prstDash val="solid"/>
              <a:miter/>
            </a:ln>
          </p:spPr>
          <p:txBody>
            <a:bodyPr rtlCol="0" anchor="ctr"/>
            <a:lstStyle/>
            <a:p>
              <a:endParaRPr lang="en-US">
                <a:solidFill>
                  <a:srgbClr val="60220F"/>
                </a:solidFill>
              </a:endParaRPr>
            </a:p>
          </p:txBody>
        </p:sp>
        <p:sp>
          <p:nvSpPr>
            <p:cNvPr id="26" name="Freeform 1095">
              <a:extLst>
                <a:ext uri="{FF2B5EF4-FFF2-40B4-BE49-F238E27FC236}">
                  <a16:creationId xmlns:a16="http://schemas.microsoft.com/office/drawing/2014/main" id="{4E8C0FEF-E74B-4892-9B84-E649609671E2}"/>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grpFill/>
            <a:ln w="27426" cap="flat">
              <a:noFill/>
              <a:prstDash val="solid"/>
              <a:miter/>
            </a:ln>
          </p:spPr>
          <p:txBody>
            <a:bodyPr rtlCol="0" anchor="ctr"/>
            <a:lstStyle/>
            <a:p>
              <a:endParaRPr lang="en-US">
                <a:solidFill>
                  <a:srgbClr val="60220F"/>
                </a:solidFill>
              </a:endParaRPr>
            </a:p>
          </p:txBody>
        </p:sp>
        <p:grpSp>
          <p:nvGrpSpPr>
            <p:cNvPr id="27" name="Graphic 3">
              <a:extLst>
                <a:ext uri="{FF2B5EF4-FFF2-40B4-BE49-F238E27FC236}">
                  <a16:creationId xmlns:a16="http://schemas.microsoft.com/office/drawing/2014/main" id="{DDBFE4E7-4C5F-4B54-8AEF-7613853EBBDB}"/>
                </a:ext>
              </a:extLst>
            </p:cNvPr>
            <p:cNvGrpSpPr/>
            <p:nvPr/>
          </p:nvGrpSpPr>
          <p:grpSpPr>
            <a:xfrm>
              <a:off x="4588722" y="5454835"/>
              <a:ext cx="1135695" cy="927053"/>
              <a:chOff x="4588722" y="5454835"/>
              <a:chExt cx="1135695" cy="927053"/>
            </a:xfrm>
            <a:grpFill/>
          </p:grpSpPr>
          <p:sp>
            <p:nvSpPr>
              <p:cNvPr id="28" name="Freeform 1097">
                <a:extLst>
                  <a:ext uri="{FF2B5EF4-FFF2-40B4-BE49-F238E27FC236}">
                    <a16:creationId xmlns:a16="http://schemas.microsoft.com/office/drawing/2014/main" id="{1722829B-2542-4493-A35B-A0F644FB32AC}"/>
                  </a:ext>
                </a:extLst>
              </p:cNvPr>
              <p:cNvSpPr/>
              <p:nvPr/>
            </p:nvSpPr>
            <p:spPr>
              <a:xfrm>
                <a:off x="4681977" y="5454835"/>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solidFill>
                    <a:srgbClr val="60220F"/>
                  </a:solidFill>
                </a:endParaRPr>
              </a:p>
            </p:txBody>
          </p:sp>
          <p:sp>
            <p:nvSpPr>
              <p:cNvPr id="29" name="Freeform 1098">
                <a:extLst>
                  <a:ext uri="{FF2B5EF4-FFF2-40B4-BE49-F238E27FC236}">
                    <a16:creationId xmlns:a16="http://schemas.microsoft.com/office/drawing/2014/main" id="{650A8D1F-384B-4A4B-B5FD-7C07C1D2B039}"/>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solidFill>
                    <a:srgbClr val="60220F"/>
                  </a:solidFill>
                </a:endParaRPr>
              </a:p>
            </p:txBody>
          </p:sp>
          <p:sp>
            <p:nvSpPr>
              <p:cNvPr id="30" name="Freeform 1099">
                <a:extLst>
                  <a:ext uri="{FF2B5EF4-FFF2-40B4-BE49-F238E27FC236}">
                    <a16:creationId xmlns:a16="http://schemas.microsoft.com/office/drawing/2014/main" id="{FD4E3F29-4FC3-45C4-B552-9F790069A49F}"/>
                  </a:ext>
                </a:extLst>
              </p:cNvPr>
              <p:cNvSpPr/>
              <p:nvPr/>
            </p:nvSpPr>
            <p:spPr>
              <a:xfrm>
                <a:off x="5142762" y="5613916"/>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31" name="Freeform 1100">
                <a:extLst>
                  <a:ext uri="{FF2B5EF4-FFF2-40B4-BE49-F238E27FC236}">
                    <a16:creationId xmlns:a16="http://schemas.microsoft.com/office/drawing/2014/main" id="{DEE28123-AF55-42C8-A2D8-2B9EB2C73B3E}"/>
                  </a:ext>
                </a:extLst>
              </p:cNvPr>
              <p:cNvSpPr/>
              <p:nvPr/>
            </p:nvSpPr>
            <p:spPr>
              <a:xfrm>
                <a:off x="5142762" y="5740083"/>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F9A169"/>
              </a:solidFill>
              <a:ln w="27426" cap="flat">
                <a:noFill/>
                <a:prstDash val="solid"/>
                <a:miter/>
              </a:ln>
            </p:spPr>
            <p:txBody>
              <a:bodyPr rtlCol="0" anchor="ctr"/>
              <a:lstStyle/>
              <a:p>
                <a:endParaRPr lang="en-US">
                  <a:solidFill>
                    <a:srgbClr val="60220F"/>
                  </a:solidFill>
                </a:endParaRPr>
              </a:p>
            </p:txBody>
          </p:sp>
          <p:sp>
            <p:nvSpPr>
              <p:cNvPr id="32" name="Freeform 1101">
                <a:extLst>
                  <a:ext uri="{FF2B5EF4-FFF2-40B4-BE49-F238E27FC236}">
                    <a16:creationId xmlns:a16="http://schemas.microsoft.com/office/drawing/2014/main" id="{C9A0D907-7800-4606-80B8-269FA45BFBEA}"/>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solidFill>
                    <a:srgbClr val="60220F"/>
                  </a:solidFill>
                </a:endParaRPr>
              </a:p>
            </p:txBody>
          </p:sp>
        </p:grpSp>
      </p:grpSp>
      <p:grpSp>
        <p:nvGrpSpPr>
          <p:cNvPr id="33" name="Group 32">
            <a:extLst>
              <a:ext uri="{FF2B5EF4-FFF2-40B4-BE49-F238E27FC236}">
                <a16:creationId xmlns:a16="http://schemas.microsoft.com/office/drawing/2014/main" id="{ADB3D70E-A7D9-4C4B-BFCC-13E53022427B}"/>
              </a:ext>
            </a:extLst>
          </p:cNvPr>
          <p:cNvGrpSpPr/>
          <p:nvPr/>
        </p:nvGrpSpPr>
        <p:grpSpPr>
          <a:xfrm>
            <a:off x="7937037" y="5725604"/>
            <a:ext cx="975706" cy="699046"/>
            <a:chOff x="3454400" y="159975"/>
            <a:chExt cx="4578885" cy="3280548"/>
          </a:xfrm>
          <a:solidFill>
            <a:srgbClr val="60220F"/>
          </a:solidFill>
        </p:grpSpPr>
        <p:sp>
          <p:nvSpPr>
            <p:cNvPr id="34" name="Freeform 403">
              <a:extLst>
                <a:ext uri="{FF2B5EF4-FFF2-40B4-BE49-F238E27FC236}">
                  <a16:creationId xmlns:a16="http://schemas.microsoft.com/office/drawing/2014/main" id="{2ABAE4A0-2F9B-45A7-BA30-3469C7D8E6F1}"/>
                </a:ext>
              </a:extLst>
            </p:cNvPr>
            <p:cNvSpPr/>
            <p:nvPr/>
          </p:nvSpPr>
          <p:spPr>
            <a:xfrm>
              <a:off x="4917909" y="815474"/>
              <a:ext cx="1818990" cy="1732303"/>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F9A169"/>
            </a:solidFill>
            <a:ln w="8971" cap="flat">
              <a:noFill/>
              <a:prstDash val="solid"/>
              <a:miter/>
            </a:ln>
          </p:spPr>
          <p:txBody>
            <a:bodyPr rtlCol="0" anchor="ctr"/>
            <a:lstStyle/>
            <a:p>
              <a:endParaRPr lang="en-US">
                <a:solidFill>
                  <a:srgbClr val="60220F"/>
                </a:solidFill>
              </a:endParaRPr>
            </a:p>
          </p:txBody>
        </p:sp>
        <p:grpSp>
          <p:nvGrpSpPr>
            <p:cNvPr id="35" name="Group 34">
              <a:extLst>
                <a:ext uri="{FF2B5EF4-FFF2-40B4-BE49-F238E27FC236}">
                  <a16:creationId xmlns:a16="http://schemas.microsoft.com/office/drawing/2014/main" id="{A98D52D1-04FA-43DB-81B6-0233401779B4}"/>
                </a:ext>
              </a:extLst>
            </p:cNvPr>
            <p:cNvGrpSpPr/>
            <p:nvPr/>
          </p:nvGrpSpPr>
          <p:grpSpPr>
            <a:xfrm>
              <a:off x="3454400" y="159975"/>
              <a:ext cx="4578885" cy="3280548"/>
              <a:chOff x="3454400" y="159975"/>
              <a:chExt cx="4578885" cy="3280548"/>
            </a:xfrm>
            <a:grpFill/>
          </p:grpSpPr>
          <p:sp>
            <p:nvSpPr>
              <p:cNvPr id="36" name="Freeform 405">
                <a:extLst>
                  <a:ext uri="{FF2B5EF4-FFF2-40B4-BE49-F238E27FC236}">
                    <a16:creationId xmlns:a16="http://schemas.microsoft.com/office/drawing/2014/main" id="{E267B7EE-09BA-43CE-B63C-FA76F6BE66D2}"/>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grpFill/>
              <a:ln w="8971" cap="flat">
                <a:noFill/>
                <a:prstDash val="solid"/>
                <a:miter/>
              </a:ln>
            </p:spPr>
            <p:txBody>
              <a:bodyPr rtlCol="0" anchor="ctr"/>
              <a:lstStyle/>
              <a:p>
                <a:endParaRPr lang="en-US">
                  <a:solidFill>
                    <a:srgbClr val="60220F"/>
                  </a:solidFill>
                </a:endParaRPr>
              </a:p>
            </p:txBody>
          </p:sp>
          <p:sp>
            <p:nvSpPr>
              <p:cNvPr id="37" name="Freeform 406">
                <a:extLst>
                  <a:ext uri="{FF2B5EF4-FFF2-40B4-BE49-F238E27FC236}">
                    <a16:creationId xmlns:a16="http://schemas.microsoft.com/office/drawing/2014/main" id="{822B66A5-A25A-41AD-9608-4E2B103C66B0}"/>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grpFill/>
              <a:ln w="8971" cap="flat">
                <a:noFill/>
                <a:prstDash val="solid"/>
                <a:miter/>
              </a:ln>
            </p:spPr>
            <p:txBody>
              <a:bodyPr rtlCol="0" anchor="ctr"/>
              <a:lstStyle/>
              <a:p>
                <a:endParaRPr lang="en-US">
                  <a:solidFill>
                    <a:srgbClr val="60220F"/>
                  </a:solidFill>
                </a:endParaRPr>
              </a:p>
            </p:txBody>
          </p:sp>
          <p:sp>
            <p:nvSpPr>
              <p:cNvPr id="38" name="Freeform 407">
                <a:extLst>
                  <a:ext uri="{FF2B5EF4-FFF2-40B4-BE49-F238E27FC236}">
                    <a16:creationId xmlns:a16="http://schemas.microsoft.com/office/drawing/2014/main" id="{956C7709-488F-4965-9BE2-58F1372C4C71}"/>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grpFill/>
              <a:ln w="8971" cap="flat">
                <a:noFill/>
                <a:prstDash val="solid"/>
                <a:miter/>
              </a:ln>
            </p:spPr>
            <p:txBody>
              <a:bodyPr rtlCol="0" anchor="ctr"/>
              <a:lstStyle/>
              <a:p>
                <a:endParaRPr lang="en-US">
                  <a:solidFill>
                    <a:srgbClr val="60220F"/>
                  </a:solidFill>
                </a:endParaRPr>
              </a:p>
            </p:txBody>
          </p:sp>
          <p:sp>
            <p:nvSpPr>
              <p:cNvPr id="39" name="Freeform 408">
                <a:extLst>
                  <a:ext uri="{FF2B5EF4-FFF2-40B4-BE49-F238E27FC236}">
                    <a16:creationId xmlns:a16="http://schemas.microsoft.com/office/drawing/2014/main" id="{85A9C8DB-B976-4725-A880-B2AADE5D7D5F}"/>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grpFill/>
              <a:ln w="8971" cap="flat">
                <a:noFill/>
                <a:prstDash val="solid"/>
                <a:miter/>
              </a:ln>
            </p:spPr>
            <p:txBody>
              <a:bodyPr rtlCol="0" anchor="ctr"/>
              <a:lstStyle/>
              <a:p>
                <a:endParaRPr lang="en-US">
                  <a:solidFill>
                    <a:srgbClr val="60220F"/>
                  </a:solidFill>
                </a:endParaRPr>
              </a:p>
            </p:txBody>
          </p:sp>
          <p:sp>
            <p:nvSpPr>
              <p:cNvPr id="40" name="Freeform 409">
                <a:extLst>
                  <a:ext uri="{FF2B5EF4-FFF2-40B4-BE49-F238E27FC236}">
                    <a16:creationId xmlns:a16="http://schemas.microsoft.com/office/drawing/2014/main" id="{7F032354-D1BB-4E76-9F33-35EEBD401E36}"/>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grpFill/>
              <a:ln w="8971" cap="flat">
                <a:noFill/>
                <a:prstDash val="solid"/>
                <a:miter/>
              </a:ln>
            </p:spPr>
            <p:txBody>
              <a:bodyPr rtlCol="0" anchor="ctr"/>
              <a:lstStyle/>
              <a:p>
                <a:endParaRPr lang="en-US">
                  <a:solidFill>
                    <a:srgbClr val="60220F"/>
                  </a:solidFill>
                </a:endParaRPr>
              </a:p>
            </p:txBody>
          </p:sp>
          <p:sp>
            <p:nvSpPr>
              <p:cNvPr id="41" name="Freeform 410">
                <a:extLst>
                  <a:ext uri="{FF2B5EF4-FFF2-40B4-BE49-F238E27FC236}">
                    <a16:creationId xmlns:a16="http://schemas.microsoft.com/office/drawing/2014/main" id="{58C60359-2431-4D8B-95EE-8E9FE08B481A}"/>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grpFill/>
              <a:ln w="8971" cap="flat">
                <a:noFill/>
                <a:prstDash val="solid"/>
                <a:miter/>
              </a:ln>
            </p:spPr>
            <p:txBody>
              <a:bodyPr rtlCol="0" anchor="ctr"/>
              <a:lstStyle/>
              <a:p>
                <a:endParaRPr lang="en-US">
                  <a:solidFill>
                    <a:srgbClr val="60220F"/>
                  </a:solidFill>
                </a:endParaRPr>
              </a:p>
            </p:txBody>
          </p:sp>
          <p:sp>
            <p:nvSpPr>
              <p:cNvPr id="42" name="Freeform 411">
                <a:extLst>
                  <a:ext uri="{FF2B5EF4-FFF2-40B4-BE49-F238E27FC236}">
                    <a16:creationId xmlns:a16="http://schemas.microsoft.com/office/drawing/2014/main" id="{4223CFBA-6158-4786-B432-1452EB1A5D2C}"/>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grpFill/>
              <a:ln w="8971" cap="flat">
                <a:noFill/>
                <a:prstDash val="solid"/>
                <a:miter/>
              </a:ln>
            </p:spPr>
            <p:txBody>
              <a:bodyPr rtlCol="0" anchor="ctr"/>
              <a:lstStyle/>
              <a:p>
                <a:endParaRPr lang="en-US">
                  <a:solidFill>
                    <a:srgbClr val="60220F"/>
                  </a:solidFill>
                </a:endParaRPr>
              </a:p>
            </p:txBody>
          </p:sp>
        </p:grpSp>
      </p:grpSp>
    </p:spTree>
    <p:extLst>
      <p:ext uri="{BB962C8B-B14F-4D97-AF65-F5344CB8AC3E}">
        <p14:creationId xmlns:p14="http://schemas.microsoft.com/office/powerpoint/2010/main" val="1361869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95962F-4A80-40B0-9242-34DF6FC83FCB}"/>
              </a:ext>
            </a:extLst>
          </p:cNvPr>
          <p:cNvSpPr>
            <a:spLocks noGrp="1"/>
          </p:cNvSpPr>
          <p:nvPr>
            <p:ph type="body" sz="quarter" idx="31"/>
          </p:nvPr>
        </p:nvSpPr>
        <p:spPr>
          <a:xfrm>
            <a:off x="820986" y="3927611"/>
            <a:ext cx="2106525" cy="1906983"/>
          </a:xfrm>
        </p:spPr>
        <p:txBody>
          <a:bodyPr>
            <a:noAutofit/>
          </a:bodyPr>
          <a:lstStyle/>
          <a:p>
            <a:r>
              <a:rPr lang="it-IT" sz="1800" b="1" dirty="0"/>
              <a:t>Regione</a:t>
            </a:r>
          </a:p>
          <a:p>
            <a:r>
              <a:rPr lang="it-IT" sz="1800" b="1" dirty="0"/>
              <a:t>Paese</a:t>
            </a:r>
          </a:p>
          <a:p>
            <a:r>
              <a:rPr lang="it-IT" sz="1800" b="1" dirty="0"/>
              <a:t>Urbano / Rurale</a:t>
            </a:r>
          </a:p>
          <a:p>
            <a:r>
              <a:rPr lang="it-IT" sz="1800" b="1" dirty="0"/>
              <a:t>Densità</a:t>
            </a:r>
          </a:p>
          <a:p>
            <a:r>
              <a:rPr lang="it-IT" sz="1800" b="1" dirty="0"/>
              <a:t>Lingua</a:t>
            </a:r>
          </a:p>
          <a:p>
            <a:r>
              <a:rPr lang="it-IT" sz="1800" b="1" dirty="0"/>
              <a:t>Clima</a:t>
            </a:r>
          </a:p>
          <a:p>
            <a:endParaRPr lang="en-IE" sz="1800" b="1" dirty="0"/>
          </a:p>
        </p:txBody>
      </p:sp>
      <p:sp>
        <p:nvSpPr>
          <p:cNvPr id="3" name="Text Placeholder 2">
            <a:extLst>
              <a:ext uri="{FF2B5EF4-FFF2-40B4-BE49-F238E27FC236}">
                <a16:creationId xmlns:a16="http://schemas.microsoft.com/office/drawing/2014/main" id="{CF7CE5FA-A726-409C-8A77-07AFA699CA22}"/>
              </a:ext>
            </a:extLst>
          </p:cNvPr>
          <p:cNvSpPr>
            <a:spLocks noGrp="1"/>
          </p:cNvSpPr>
          <p:nvPr>
            <p:ph type="body" sz="quarter" idx="35"/>
          </p:nvPr>
        </p:nvSpPr>
        <p:spPr>
          <a:xfrm>
            <a:off x="3272010" y="3887081"/>
            <a:ext cx="2823989" cy="2060647"/>
          </a:xfrm>
        </p:spPr>
        <p:txBody>
          <a:bodyPr vert="horz" lIns="91440" tIns="45720" rIns="91440" bIns="45720" rtlCol="0" anchor="t">
            <a:noAutofit/>
          </a:bodyPr>
          <a:lstStyle/>
          <a:p>
            <a:r>
              <a:rPr lang="it-IT" sz="1800" b="1" dirty="0"/>
              <a:t>Età</a:t>
            </a:r>
          </a:p>
          <a:p>
            <a:r>
              <a:rPr lang="it-IT" sz="1800" b="1" dirty="0"/>
              <a:t>Genere</a:t>
            </a:r>
          </a:p>
          <a:p>
            <a:r>
              <a:rPr lang="it-IT" sz="1800" b="1" dirty="0"/>
              <a:t>Reddito</a:t>
            </a:r>
          </a:p>
          <a:p>
            <a:r>
              <a:rPr lang="it-IT" sz="1800" b="1" dirty="0"/>
              <a:t>Istruzione/occupazione</a:t>
            </a:r>
          </a:p>
          <a:p>
            <a:r>
              <a:rPr lang="it-IT" sz="1800" b="1" dirty="0"/>
              <a:t>Stato sociale</a:t>
            </a:r>
          </a:p>
          <a:p>
            <a:r>
              <a:rPr lang="it-IT" sz="1800" b="1" dirty="0"/>
              <a:t>Famiglia / Fase della vita</a:t>
            </a:r>
          </a:p>
          <a:p>
            <a:endParaRPr lang="en-IE" sz="1800" b="1" dirty="0"/>
          </a:p>
        </p:txBody>
      </p:sp>
      <p:sp>
        <p:nvSpPr>
          <p:cNvPr id="4" name="Text Placeholder 3">
            <a:extLst>
              <a:ext uri="{FF2B5EF4-FFF2-40B4-BE49-F238E27FC236}">
                <a16:creationId xmlns:a16="http://schemas.microsoft.com/office/drawing/2014/main" id="{A4F80D04-2E82-49F8-89F0-AB6595524244}"/>
              </a:ext>
            </a:extLst>
          </p:cNvPr>
          <p:cNvSpPr>
            <a:spLocks noGrp="1"/>
          </p:cNvSpPr>
          <p:nvPr>
            <p:ph type="body" sz="quarter" idx="36"/>
          </p:nvPr>
        </p:nvSpPr>
        <p:spPr>
          <a:xfrm>
            <a:off x="6427562" y="3887081"/>
            <a:ext cx="2279468" cy="1955606"/>
          </a:xfrm>
        </p:spPr>
        <p:txBody>
          <a:bodyPr>
            <a:noAutofit/>
          </a:bodyPr>
          <a:lstStyle/>
          <a:p>
            <a:r>
              <a:rPr lang="it-IT" sz="1800" b="1" dirty="0"/>
              <a:t>Stile di vita</a:t>
            </a:r>
          </a:p>
          <a:p>
            <a:r>
              <a:rPr lang="it-IT" sz="1800" b="1" dirty="0"/>
              <a:t> Credenze / Opinioni</a:t>
            </a:r>
          </a:p>
          <a:p>
            <a:r>
              <a:rPr lang="it-IT" sz="1800" b="1" dirty="0"/>
              <a:t>Preoccupazioni / paure</a:t>
            </a:r>
          </a:p>
          <a:p>
            <a:r>
              <a:rPr lang="it-IT" sz="1800" b="1" dirty="0"/>
              <a:t>Personalità</a:t>
            </a:r>
          </a:p>
          <a:p>
            <a:r>
              <a:rPr lang="it-IT" sz="1800" b="1" dirty="0"/>
              <a:t>Valori</a:t>
            </a:r>
          </a:p>
          <a:p>
            <a:r>
              <a:rPr lang="it-IT" sz="1800" b="1" dirty="0"/>
              <a:t>Atteggiamenti</a:t>
            </a:r>
          </a:p>
          <a:p>
            <a:endParaRPr lang="en-IE" sz="1800" b="1" dirty="0"/>
          </a:p>
        </p:txBody>
      </p:sp>
      <p:sp>
        <p:nvSpPr>
          <p:cNvPr id="5" name="Text Placeholder 4">
            <a:extLst>
              <a:ext uri="{FF2B5EF4-FFF2-40B4-BE49-F238E27FC236}">
                <a16:creationId xmlns:a16="http://schemas.microsoft.com/office/drawing/2014/main" id="{FE982588-D4EF-4F1C-9820-485F69D6A277}"/>
              </a:ext>
            </a:extLst>
          </p:cNvPr>
          <p:cNvSpPr>
            <a:spLocks noGrp="1"/>
          </p:cNvSpPr>
          <p:nvPr>
            <p:ph type="body" sz="quarter" idx="37"/>
          </p:nvPr>
        </p:nvSpPr>
        <p:spPr>
          <a:xfrm>
            <a:off x="9264489" y="3885664"/>
            <a:ext cx="2106525" cy="2060647"/>
          </a:xfrm>
        </p:spPr>
        <p:txBody>
          <a:bodyPr>
            <a:noAutofit/>
          </a:bodyPr>
          <a:lstStyle/>
          <a:p>
            <a:r>
              <a:rPr lang="it-IT" sz="1800" b="1" dirty="0"/>
              <a:t>Vantaggi ricercati</a:t>
            </a:r>
          </a:p>
          <a:p>
            <a:r>
              <a:rPr lang="it-IT" sz="1800" b="1" dirty="0"/>
              <a:t>Abitudini di acquisto</a:t>
            </a:r>
          </a:p>
          <a:p>
            <a:r>
              <a:rPr lang="it-IT" sz="1800" b="1" dirty="0"/>
              <a:t>Utilizzo</a:t>
            </a:r>
          </a:p>
          <a:p>
            <a:r>
              <a:rPr lang="it-IT" sz="1800" b="1" dirty="0"/>
              <a:t>Intento</a:t>
            </a:r>
          </a:p>
          <a:p>
            <a:r>
              <a:rPr lang="it-IT" sz="1800" b="1" dirty="0"/>
              <a:t>Occasione</a:t>
            </a:r>
          </a:p>
          <a:p>
            <a:r>
              <a:rPr lang="it-IT" sz="1800" b="1" dirty="0"/>
              <a:t>Fase dell'acquirente</a:t>
            </a:r>
          </a:p>
          <a:p>
            <a:r>
              <a:rPr lang="it-IT" sz="1800" b="1" dirty="0"/>
              <a:t>Impegno</a:t>
            </a:r>
          </a:p>
          <a:p>
            <a:endParaRPr lang="en-IE" sz="1800" b="1" dirty="0"/>
          </a:p>
        </p:txBody>
      </p:sp>
      <p:sp>
        <p:nvSpPr>
          <p:cNvPr id="6" name="Text Placeholder 5">
            <a:extLst>
              <a:ext uri="{FF2B5EF4-FFF2-40B4-BE49-F238E27FC236}">
                <a16:creationId xmlns:a16="http://schemas.microsoft.com/office/drawing/2014/main" id="{22A53C34-EEC1-4519-B095-1B2A9FD3D7AA}"/>
              </a:ext>
            </a:extLst>
          </p:cNvPr>
          <p:cNvSpPr>
            <a:spLocks noGrp="1"/>
          </p:cNvSpPr>
          <p:nvPr>
            <p:ph type="body" sz="quarter" idx="38"/>
          </p:nvPr>
        </p:nvSpPr>
        <p:spPr>
          <a:xfrm>
            <a:off x="904742" y="3429000"/>
            <a:ext cx="2106525" cy="343396"/>
          </a:xfrm>
          <a:solidFill>
            <a:srgbClr val="E3E2DB"/>
          </a:solidFill>
        </p:spPr>
        <p:txBody>
          <a:bodyPr>
            <a:normAutofit fontScale="55000" lnSpcReduction="20000"/>
          </a:bodyPr>
          <a:lstStyle/>
          <a:p>
            <a:r>
              <a:rPr lang="en-US" dirty="0">
                <a:solidFill>
                  <a:srgbClr val="A23B23"/>
                </a:solidFill>
              </a:rPr>
              <a:t>Geografia</a:t>
            </a:r>
            <a:endParaRPr lang="en-IE" dirty="0">
              <a:solidFill>
                <a:srgbClr val="A23B23"/>
              </a:solidFill>
            </a:endParaRPr>
          </a:p>
        </p:txBody>
      </p:sp>
      <p:sp>
        <p:nvSpPr>
          <p:cNvPr id="7" name="Text Placeholder 6">
            <a:extLst>
              <a:ext uri="{FF2B5EF4-FFF2-40B4-BE49-F238E27FC236}">
                <a16:creationId xmlns:a16="http://schemas.microsoft.com/office/drawing/2014/main" id="{35014926-E361-4649-B1AE-5BAB5CA2A1B6}"/>
              </a:ext>
            </a:extLst>
          </p:cNvPr>
          <p:cNvSpPr>
            <a:spLocks noGrp="1"/>
          </p:cNvSpPr>
          <p:nvPr>
            <p:ph type="body" sz="quarter" idx="39"/>
          </p:nvPr>
        </p:nvSpPr>
        <p:spPr>
          <a:xfrm>
            <a:off x="3697637" y="3429000"/>
            <a:ext cx="2106525" cy="343396"/>
          </a:xfrm>
          <a:solidFill>
            <a:srgbClr val="E3E2DB"/>
          </a:solidFill>
        </p:spPr>
        <p:txBody>
          <a:bodyPr>
            <a:normAutofit fontScale="55000" lnSpcReduction="20000"/>
          </a:bodyPr>
          <a:lstStyle/>
          <a:p>
            <a:r>
              <a:rPr lang="en-US" dirty="0" err="1">
                <a:solidFill>
                  <a:srgbClr val="A23B23"/>
                </a:solidFill>
              </a:rPr>
              <a:t>Demografia</a:t>
            </a:r>
            <a:endParaRPr lang="en-IE" dirty="0">
              <a:solidFill>
                <a:srgbClr val="A23B23"/>
              </a:solidFill>
            </a:endParaRPr>
          </a:p>
        </p:txBody>
      </p:sp>
      <p:sp>
        <p:nvSpPr>
          <p:cNvPr id="8" name="Text Placeholder 7">
            <a:extLst>
              <a:ext uri="{FF2B5EF4-FFF2-40B4-BE49-F238E27FC236}">
                <a16:creationId xmlns:a16="http://schemas.microsoft.com/office/drawing/2014/main" id="{48E0B75F-CCD0-4D3C-9C7E-2256FD6EB99A}"/>
              </a:ext>
            </a:extLst>
          </p:cNvPr>
          <p:cNvSpPr>
            <a:spLocks noGrp="1"/>
          </p:cNvSpPr>
          <p:nvPr>
            <p:ph type="body" sz="quarter" idx="40"/>
          </p:nvPr>
        </p:nvSpPr>
        <p:spPr>
          <a:xfrm>
            <a:off x="6477675" y="3429000"/>
            <a:ext cx="2106525" cy="343396"/>
          </a:xfrm>
          <a:solidFill>
            <a:srgbClr val="E3E2DB"/>
          </a:solidFill>
        </p:spPr>
        <p:txBody>
          <a:bodyPr>
            <a:normAutofit fontScale="62500" lnSpcReduction="20000"/>
          </a:bodyPr>
          <a:lstStyle/>
          <a:p>
            <a:r>
              <a:rPr lang="en-IE" dirty="0" err="1">
                <a:solidFill>
                  <a:srgbClr val="A23B23"/>
                </a:solidFill>
              </a:rPr>
              <a:t>Psicografia</a:t>
            </a:r>
            <a:endParaRPr lang="en-IE" dirty="0">
              <a:solidFill>
                <a:srgbClr val="A23B23"/>
              </a:solidFill>
            </a:endParaRPr>
          </a:p>
          <a:p>
            <a:endParaRPr lang="en-IE" dirty="0">
              <a:solidFill>
                <a:srgbClr val="A23B23"/>
              </a:solidFill>
            </a:endParaRPr>
          </a:p>
        </p:txBody>
      </p:sp>
      <p:sp>
        <p:nvSpPr>
          <p:cNvPr id="9" name="Text Placeholder 8">
            <a:extLst>
              <a:ext uri="{FF2B5EF4-FFF2-40B4-BE49-F238E27FC236}">
                <a16:creationId xmlns:a16="http://schemas.microsoft.com/office/drawing/2014/main" id="{A43C9E53-FB9C-4834-BFC3-362E095B6455}"/>
              </a:ext>
            </a:extLst>
          </p:cNvPr>
          <p:cNvSpPr>
            <a:spLocks noGrp="1"/>
          </p:cNvSpPr>
          <p:nvPr>
            <p:ph type="body" sz="quarter" idx="41"/>
          </p:nvPr>
        </p:nvSpPr>
        <p:spPr>
          <a:xfrm>
            <a:off x="9270570" y="3429000"/>
            <a:ext cx="2106525" cy="343396"/>
          </a:xfrm>
          <a:solidFill>
            <a:srgbClr val="E3E2DB"/>
          </a:solidFill>
        </p:spPr>
        <p:txBody>
          <a:bodyPr>
            <a:normAutofit fontScale="55000" lnSpcReduction="20000"/>
          </a:bodyPr>
          <a:lstStyle/>
          <a:p>
            <a:r>
              <a:rPr lang="en-US" dirty="0" err="1">
                <a:solidFill>
                  <a:srgbClr val="A23B23"/>
                </a:solidFill>
              </a:rPr>
              <a:t>Comportamento</a:t>
            </a:r>
            <a:endParaRPr lang="en-IE" dirty="0">
              <a:solidFill>
                <a:srgbClr val="A23B23"/>
              </a:solidFill>
            </a:endParaRPr>
          </a:p>
        </p:txBody>
      </p:sp>
      <p:sp>
        <p:nvSpPr>
          <p:cNvPr id="10" name="Text Placeholder 9">
            <a:extLst>
              <a:ext uri="{FF2B5EF4-FFF2-40B4-BE49-F238E27FC236}">
                <a16:creationId xmlns:a16="http://schemas.microsoft.com/office/drawing/2014/main" id="{622323C8-6739-4A10-93DF-6E4B954375CF}"/>
              </a:ext>
            </a:extLst>
          </p:cNvPr>
          <p:cNvSpPr>
            <a:spLocks noGrp="1"/>
          </p:cNvSpPr>
          <p:nvPr>
            <p:ph type="body" sz="quarter" idx="29"/>
          </p:nvPr>
        </p:nvSpPr>
        <p:spPr>
          <a:xfrm>
            <a:off x="0" y="-13110"/>
            <a:ext cx="12595964" cy="1028423"/>
          </a:xfrm>
          <a:solidFill>
            <a:srgbClr val="E3E2DB"/>
          </a:solidFill>
        </p:spPr>
        <p:txBody>
          <a:bodyPr anchor="ctr">
            <a:normAutofit/>
          </a:bodyPr>
          <a:lstStyle/>
          <a:p>
            <a:r>
              <a:rPr lang="it-IT" b="1" dirty="0"/>
              <a:t>La segmentazione del mercato. Segmentare in base a</a:t>
            </a:r>
            <a:r>
              <a:rPr lang="en-US" b="1" dirty="0"/>
              <a:t>..</a:t>
            </a:r>
            <a:endParaRPr lang="en-IE" b="1" dirty="0"/>
          </a:p>
        </p:txBody>
      </p:sp>
      <p:pic>
        <p:nvPicPr>
          <p:cNvPr id="19" name="Graphic 18" descr="World with solid fill">
            <a:extLst>
              <a:ext uri="{FF2B5EF4-FFF2-40B4-BE49-F238E27FC236}">
                <a16:creationId xmlns:a16="http://schemas.microsoft.com/office/drawing/2014/main" id="{124B22C7-8C4F-4772-8540-570D46B12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9877" y="2267803"/>
            <a:ext cx="914400" cy="914400"/>
          </a:xfrm>
          <a:prstGeom prst="rect">
            <a:avLst/>
          </a:prstGeom>
        </p:spPr>
      </p:pic>
      <p:pic>
        <p:nvPicPr>
          <p:cNvPr id="21" name="Graphic 20" descr="Brain in head outline">
            <a:extLst>
              <a:ext uri="{FF2B5EF4-FFF2-40B4-BE49-F238E27FC236}">
                <a16:creationId xmlns:a16="http://schemas.microsoft.com/office/drawing/2014/main" id="{282EF9A4-975B-4586-867C-F22E398900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551" y="2133362"/>
            <a:ext cx="914400" cy="914400"/>
          </a:xfrm>
          <a:prstGeom prst="rect">
            <a:avLst/>
          </a:prstGeom>
        </p:spPr>
      </p:pic>
      <p:pic>
        <p:nvPicPr>
          <p:cNvPr id="23" name="Graphic 22" descr="Smiling face outline with solid fill">
            <a:extLst>
              <a:ext uri="{FF2B5EF4-FFF2-40B4-BE49-F238E27FC236}">
                <a16:creationId xmlns:a16="http://schemas.microsoft.com/office/drawing/2014/main" id="{6B5AFCDB-5F6B-4CF2-8558-D4467A5EBA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3624" y="2267803"/>
            <a:ext cx="914400" cy="914400"/>
          </a:xfrm>
          <a:prstGeom prst="rect">
            <a:avLst/>
          </a:prstGeom>
        </p:spPr>
      </p:pic>
      <p:pic>
        <p:nvPicPr>
          <p:cNvPr id="25" name="Graphic 24" descr="Male profile outline">
            <a:extLst>
              <a:ext uri="{FF2B5EF4-FFF2-40B4-BE49-F238E27FC236}">
                <a16:creationId xmlns:a16="http://schemas.microsoft.com/office/drawing/2014/main" id="{38FD8EB4-DAED-4620-92F7-1C816B8277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3699" y="2267803"/>
            <a:ext cx="914400" cy="914400"/>
          </a:xfrm>
          <a:prstGeom prst="rect">
            <a:avLst/>
          </a:prstGeom>
        </p:spPr>
      </p:pic>
    </p:spTree>
    <p:extLst>
      <p:ext uri="{BB962C8B-B14F-4D97-AF65-F5344CB8AC3E}">
        <p14:creationId xmlns:p14="http://schemas.microsoft.com/office/powerpoint/2010/main" val="704032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E399701-305A-23BE-7972-454740B1F93B}"/>
              </a:ext>
            </a:extLst>
          </p:cNvPr>
          <p:cNvSpPr>
            <a:spLocks noGrp="1"/>
          </p:cNvSpPr>
          <p:nvPr>
            <p:ph type="body" sz="quarter" idx="18"/>
          </p:nvPr>
        </p:nvSpPr>
        <p:spPr>
          <a:xfrm>
            <a:off x="447675" y="309563"/>
            <a:ext cx="11096625" cy="1211262"/>
          </a:xfrm>
          <a:noFill/>
        </p:spPr>
        <p:txBody>
          <a:bodyPr anchor="ctr">
            <a:normAutofit/>
          </a:bodyPr>
          <a:lstStyle/>
          <a:p>
            <a:r>
              <a:rPr lang="it-IT" dirty="0"/>
              <a:t>Passare dai segmenti ai gruppi target </a:t>
            </a:r>
            <a:r>
              <a:rPr lang="en-US" dirty="0"/>
              <a:t>…</a:t>
            </a:r>
            <a:endParaRPr lang="en-IE" dirty="0"/>
          </a:p>
        </p:txBody>
      </p:sp>
      <p:sp>
        <p:nvSpPr>
          <p:cNvPr id="5" name="Text Placeholder 1">
            <a:extLst>
              <a:ext uri="{FF2B5EF4-FFF2-40B4-BE49-F238E27FC236}">
                <a16:creationId xmlns:a16="http://schemas.microsoft.com/office/drawing/2014/main" id="{EDC4E95A-DEBC-C85C-1383-6490D83C2FCD}"/>
              </a:ext>
            </a:extLst>
          </p:cNvPr>
          <p:cNvSpPr>
            <a:spLocks noGrp="1"/>
          </p:cNvSpPr>
          <p:nvPr>
            <p:ph type="body" sz="quarter" idx="16"/>
          </p:nvPr>
        </p:nvSpPr>
        <p:spPr>
          <a:xfrm>
            <a:off x="447674" y="2066925"/>
            <a:ext cx="10965073" cy="4038600"/>
          </a:xfrm>
        </p:spPr>
        <p:txBody>
          <a:bodyPr vert="horz" lIns="91440" tIns="45720" rIns="91440" bIns="45720" rtlCol="0" anchor="t">
            <a:normAutofit fontScale="92500"/>
          </a:bodyPr>
          <a:lstStyle/>
          <a:p>
            <a:pPr algn="l"/>
            <a:r>
              <a:rPr lang="it-IT" dirty="0"/>
              <a:t>Le preferenze e i comportamenti degli acquirenti nei mercati agroalimentari sono in continua evoluzione, per cui è più importante che mai operare sulla base del quadro più recente e rilevante dei vostri consumatori target.</a:t>
            </a:r>
          </a:p>
          <a:p>
            <a:pPr algn="l"/>
            <a:r>
              <a:rPr lang="it-IT" b="1" dirty="0"/>
              <a:t>È importante raccogliere informazioni per comprendere il segmento prescelto</a:t>
            </a:r>
            <a:r>
              <a:rPr lang="it-IT" dirty="0"/>
              <a:t>, ad esempio:</a:t>
            </a:r>
          </a:p>
          <a:p>
            <a:pPr marL="342900" indent="-342900" algn="l">
              <a:buFont typeface="Arial" panose="020B0604020202020204" pitchFamily="34" charset="0"/>
              <a:buChar char="•"/>
            </a:pPr>
            <a:r>
              <a:rPr lang="it-IT" dirty="0"/>
              <a:t>Misurare la domanda di prodotto per determinare quali segmenti sarebbero più propensi ad acquistare i vostri prodotti, indicando </a:t>
            </a:r>
            <a:r>
              <a:rPr lang="it-IT" b="1" dirty="0"/>
              <a:t>le dimensioni del mercato.</a:t>
            </a:r>
          </a:p>
          <a:p>
            <a:pPr marL="342900" indent="-342900" algn="l">
              <a:buFont typeface="Arial" panose="020B0604020202020204" pitchFamily="34" charset="0"/>
              <a:buChar char="•"/>
            </a:pPr>
            <a:r>
              <a:rPr lang="it-IT" dirty="0"/>
              <a:t>Sviluppare una comprensione approfondita delle buyer </a:t>
            </a:r>
            <a:r>
              <a:rPr lang="it-IT" dirty="0" err="1"/>
              <a:t>personas</a:t>
            </a:r>
            <a:r>
              <a:rPr lang="it-IT" dirty="0"/>
              <a:t>, delle loro preferenze e dei loro comportamenti, indicando il </a:t>
            </a:r>
            <a:r>
              <a:rPr lang="it-IT" b="1" dirty="0"/>
              <a:t>potenziale di crescita e di redditività</a:t>
            </a:r>
            <a:r>
              <a:rPr lang="it-IT" dirty="0"/>
              <a:t>.</a:t>
            </a:r>
          </a:p>
          <a:p>
            <a:pPr marL="342900" indent="-342900" algn="l">
              <a:buFont typeface="Arial" panose="020B0604020202020204" pitchFamily="34" charset="0"/>
              <a:buChar char="•"/>
            </a:pPr>
            <a:r>
              <a:rPr lang="it-IT" dirty="0"/>
              <a:t>Orientare il targeting delle campagne imparando quali sono i segmenti che rispondono meglio al marketing.</a:t>
            </a:r>
          </a:p>
          <a:p>
            <a:pPr marL="342900" indent="-342900" algn="l">
              <a:buFont typeface="Arial" panose="020B0604020202020204" pitchFamily="34" charset="0"/>
              <a:buChar char="•"/>
            </a:pPr>
            <a:endParaRPr lang="en-US" dirty="0">
              <a:cs typeface="Calibri"/>
            </a:endParaRPr>
          </a:p>
        </p:txBody>
      </p:sp>
    </p:spTree>
    <p:extLst>
      <p:ext uri="{BB962C8B-B14F-4D97-AF65-F5344CB8AC3E}">
        <p14:creationId xmlns:p14="http://schemas.microsoft.com/office/powerpoint/2010/main" val="941558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70CC1D-08EF-49BD-A986-C8B52B177507}"/>
              </a:ext>
            </a:extLst>
          </p:cNvPr>
          <p:cNvSpPr>
            <a:spLocks noGrp="1"/>
          </p:cNvSpPr>
          <p:nvPr>
            <p:ph type="body" sz="quarter" idx="18"/>
          </p:nvPr>
        </p:nvSpPr>
        <p:spPr>
          <a:xfrm>
            <a:off x="1391162" y="1109272"/>
            <a:ext cx="5371220" cy="6041036"/>
          </a:xfrm>
        </p:spPr>
        <p:txBody>
          <a:bodyPr vert="horz" lIns="91440" tIns="45720" rIns="91440" bIns="45720" rtlCol="0" anchor="t">
            <a:normAutofit fontScale="85000" lnSpcReduction="20000"/>
          </a:bodyPr>
          <a:lstStyle/>
          <a:p>
            <a:pPr indent="0"/>
            <a:r>
              <a:rPr lang="it-IT" b="1" dirty="0"/>
              <a:t>Segmentazione: </a:t>
            </a:r>
            <a:r>
              <a:rPr lang="it-IT" dirty="0"/>
              <a:t>è il momento in cui conoscete i vostri clienti. È il processo che vi permette di capire </a:t>
            </a:r>
            <a:r>
              <a:rPr lang="it-IT" u="sng" dirty="0"/>
              <a:t>perché</a:t>
            </a:r>
            <a:r>
              <a:rPr lang="it-IT" dirty="0"/>
              <a:t> acquistano i vostri prodotti o le vostre merci</a:t>
            </a:r>
            <a:r>
              <a:rPr lang="en-US" dirty="0"/>
              <a:t>.</a:t>
            </a:r>
          </a:p>
          <a:p>
            <a:pPr indent="0" algn="ctr"/>
            <a:endParaRPr lang="en-US" dirty="0"/>
          </a:p>
          <a:p>
            <a:pPr indent="0" algn="ctr"/>
            <a:r>
              <a:rPr lang="it-IT" b="1" dirty="0"/>
              <a:t>Targeting: </a:t>
            </a:r>
            <a:r>
              <a:rPr lang="it-IT" dirty="0"/>
              <a:t>è l'atto di aumentare la rilevanza del vostro mercato. È il processo con cui valutate quali persone potete soddisfare al meglio con i vostri prodotti e servizi e </a:t>
            </a:r>
            <a:r>
              <a:rPr lang="it-IT" u="sng" dirty="0"/>
              <a:t>come</a:t>
            </a:r>
            <a:r>
              <a:rPr lang="it-IT" dirty="0"/>
              <a:t> potete rendervi irresistibili per loro.</a:t>
            </a:r>
          </a:p>
          <a:p>
            <a:pPr indent="0" algn="ctr"/>
            <a:endParaRPr lang="it-IT" b="1" dirty="0"/>
          </a:p>
          <a:p>
            <a:pPr indent="0" algn="ctr"/>
            <a:endParaRPr lang="it-IT" b="1" dirty="0"/>
          </a:p>
          <a:p>
            <a:pPr indent="0" algn="ctr"/>
            <a:r>
              <a:rPr lang="it-IT" b="1" dirty="0"/>
              <a:t>Posizionamento</a:t>
            </a:r>
            <a:r>
              <a:rPr lang="it-IT" dirty="0"/>
              <a:t>: è l'atto di posizionarsi in modo appropriato, ad esempio come produttore di beni culturali di prima qualità. È il modo in cui ci si organizza per il mercato sulla base dei risultati ottenuti nelle fasi precedenti. Considerate i relativi pro e contro del mercato in cui intendete entrare e chiedetevi se questo mercato è in linea con i vostri obiettivi attuali: in parole povere, questo mercato target vale i vostri sforzi?</a:t>
            </a:r>
          </a:p>
          <a:p>
            <a:pPr indent="0" algn="ctr"/>
            <a:endParaRPr lang="en-US" dirty="0"/>
          </a:p>
        </p:txBody>
      </p:sp>
      <p:pic>
        <p:nvPicPr>
          <p:cNvPr id="7" name="Graphic 6" descr="Cursor with solid fill">
            <a:extLst>
              <a:ext uri="{FF2B5EF4-FFF2-40B4-BE49-F238E27FC236}">
                <a16:creationId xmlns:a16="http://schemas.microsoft.com/office/drawing/2014/main" id="{08B219B0-11E6-430F-8DDF-BE95DFB776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415404">
            <a:off x="3782423" y="1970108"/>
            <a:ext cx="588696" cy="588696"/>
          </a:xfrm>
          <a:prstGeom prst="rect">
            <a:avLst/>
          </a:prstGeom>
        </p:spPr>
      </p:pic>
      <p:pic>
        <p:nvPicPr>
          <p:cNvPr id="8" name="Graphic 7" descr="Cursor with solid fill">
            <a:extLst>
              <a:ext uri="{FF2B5EF4-FFF2-40B4-BE49-F238E27FC236}">
                <a16:creationId xmlns:a16="http://schemas.microsoft.com/office/drawing/2014/main" id="{70D7455F-1A37-47CF-A575-EDDECB2766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415404">
            <a:off x="3782423" y="3756727"/>
            <a:ext cx="588696" cy="588696"/>
          </a:xfrm>
          <a:prstGeom prst="rect">
            <a:avLst/>
          </a:prstGeom>
        </p:spPr>
      </p:pic>
      <p:pic>
        <p:nvPicPr>
          <p:cNvPr id="10" name="Picture 9" descr="Organic food set as background of white circle">
            <a:extLst>
              <a:ext uri="{FF2B5EF4-FFF2-40B4-BE49-F238E27FC236}">
                <a16:creationId xmlns:a16="http://schemas.microsoft.com/office/drawing/2014/main" id="{25D755A4-C7B1-4E5E-99B6-F3A524AD2A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72439" y="1658867"/>
            <a:ext cx="4879498" cy="4296871"/>
          </a:xfrm>
          <a:prstGeom prst="rect">
            <a:avLst/>
          </a:prstGeom>
        </p:spPr>
      </p:pic>
      <p:pic>
        <p:nvPicPr>
          <p:cNvPr id="14" name="Graphic 13" descr="In love face outline with solid fill">
            <a:extLst>
              <a:ext uri="{FF2B5EF4-FFF2-40B4-BE49-F238E27FC236}">
                <a16:creationId xmlns:a16="http://schemas.microsoft.com/office/drawing/2014/main" id="{C29B7BD5-768C-48C1-A1CE-507D5674BD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12226" y="3034931"/>
            <a:ext cx="1432290" cy="1432290"/>
          </a:xfrm>
          <a:prstGeom prst="rect">
            <a:avLst/>
          </a:prstGeom>
        </p:spPr>
      </p:pic>
      <p:sp>
        <p:nvSpPr>
          <p:cNvPr id="5" name="Text Placeholder 4">
            <a:extLst>
              <a:ext uri="{FF2B5EF4-FFF2-40B4-BE49-F238E27FC236}">
                <a16:creationId xmlns:a16="http://schemas.microsoft.com/office/drawing/2014/main" id="{0835D291-F2CA-4BB7-884E-DB11043C443F}"/>
              </a:ext>
            </a:extLst>
          </p:cNvPr>
          <p:cNvSpPr>
            <a:spLocks noGrp="1"/>
          </p:cNvSpPr>
          <p:nvPr>
            <p:ph type="body" sz="quarter" idx="16"/>
          </p:nvPr>
        </p:nvSpPr>
        <p:spPr>
          <a:xfrm>
            <a:off x="1718560" y="210755"/>
            <a:ext cx="4716425" cy="582221"/>
          </a:xfrm>
        </p:spPr>
        <p:txBody>
          <a:bodyPr>
            <a:normAutofit lnSpcReduction="10000"/>
          </a:bodyPr>
          <a:lstStyle/>
          <a:p>
            <a:r>
              <a:rPr lang="en-US" dirty="0" err="1"/>
              <a:t>Posizionamento</a:t>
            </a:r>
            <a:r>
              <a:rPr lang="en-US" dirty="0"/>
              <a:t>!!</a:t>
            </a:r>
            <a:endParaRPr lang="en-IE" dirty="0"/>
          </a:p>
        </p:txBody>
      </p:sp>
    </p:spTree>
    <p:extLst>
      <p:ext uri="{BB962C8B-B14F-4D97-AF65-F5344CB8AC3E}">
        <p14:creationId xmlns:p14="http://schemas.microsoft.com/office/powerpoint/2010/main" val="258067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3DD975-377E-A83F-8469-E88EE90BCF51}"/>
              </a:ext>
            </a:extLst>
          </p:cNvPr>
          <p:cNvSpPr>
            <a:spLocks noGrp="1"/>
          </p:cNvSpPr>
          <p:nvPr>
            <p:ph type="body" sz="quarter" idx="18"/>
          </p:nvPr>
        </p:nvSpPr>
        <p:spPr>
          <a:xfrm>
            <a:off x="298914" y="325830"/>
            <a:ext cx="5648325" cy="449562"/>
          </a:xfrm>
        </p:spPr>
        <p:txBody>
          <a:bodyPr>
            <a:noAutofit/>
          </a:bodyPr>
          <a:lstStyle/>
          <a:p>
            <a:r>
              <a:rPr lang="en-US" sz="3600" dirty="0" err="1"/>
              <a:t>Posizionamento</a:t>
            </a:r>
            <a:r>
              <a:rPr lang="en-US" sz="3600" dirty="0"/>
              <a:t> di Mercato:</a:t>
            </a:r>
          </a:p>
          <a:p>
            <a:endParaRPr lang="en-IE" sz="3600" b="0" dirty="0"/>
          </a:p>
        </p:txBody>
      </p:sp>
      <p:sp>
        <p:nvSpPr>
          <p:cNvPr id="5" name="Text Placeholder 2">
            <a:extLst>
              <a:ext uri="{FF2B5EF4-FFF2-40B4-BE49-F238E27FC236}">
                <a16:creationId xmlns:a16="http://schemas.microsoft.com/office/drawing/2014/main" id="{3E008090-3D27-909E-B81F-15E0E97A0469}"/>
              </a:ext>
            </a:extLst>
          </p:cNvPr>
          <p:cNvSpPr txBox="1">
            <a:spLocks/>
          </p:cNvSpPr>
          <p:nvPr/>
        </p:nvSpPr>
        <p:spPr>
          <a:xfrm>
            <a:off x="631496" y="998238"/>
            <a:ext cx="5464504" cy="3867150"/>
          </a:xfrm>
          <a:prstGeom prst="rect">
            <a:avLst/>
          </a:prstGeom>
          <a:noFill/>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a:buNone/>
              <a:defRPr sz="24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b="0" dirty="0">
                <a:solidFill>
                  <a:srgbClr val="60220F"/>
                </a:solidFill>
              </a:rPr>
              <a:t>Abbiamo discusso delle percezioni e delle preferenze dei consumatori, in particolare per i prodotti di qualità superiore (Modulo 1).</a:t>
            </a:r>
          </a:p>
          <a:p>
            <a:r>
              <a:rPr lang="it-IT" b="0" dirty="0">
                <a:solidFill>
                  <a:srgbClr val="60220F"/>
                </a:solidFill>
              </a:rPr>
              <a:t>Il posizionamento di mercato si riferisce alla capacità di influenzare la percezione che i consumatori hanno del vostro marchio, prodotto o merce rispetto ai concorrenti.</a:t>
            </a:r>
          </a:p>
          <a:p>
            <a:r>
              <a:rPr lang="it-IT" b="0" dirty="0">
                <a:solidFill>
                  <a:srgbClr val="60220F"/>
                </a:solidFill>
              </a:rPr>
              <a:t>L'obiettivo del posizionamento di mercato è stabilire l'immagine o l'identità di un marchio o di un prodotto in modo che i consumatori lo percepiscano in un certo modo.</a:t>
            </a:r>
          </a:p>
          <a:p>
            <a:endParaRPr lang="en-IE" b="0" dirty="0">
              <a:solidFill>
                <a:srgbClr val="60220F"/>
              </a:solidFill>
            </a:endParaRPr>
          </a:p>
        </p:txBody>
      </p:sp>
      <p:sp>
        <p:nvSpPr>
          <p:cNvPr id="6" name="TextBox 5">
            <a:extLst>
              <a:ext uri="{FF2B5EF4-FFF2-40B4-BE49-F238E27FC236}">
                <a16:creationId xmlns:a16="http://schemas.microsoft.com/office/drawing/2014/main" id="{C79DF124-A599-AF07-9669-17B5450138EB}"/>
              </a:ext>
            </a:extLst>
          </p:cNvPr>
          <p:cNvSpPr txBox="1"/>
          <p:nvPr/>
        </p:nvSpPr>
        <p:spPr>
          <a:xfrm>
            <a:off x="6543676" y="2408269"/>
            <a:ext cx="5464504" cy="4339650"/>
          </a:xfrm>
          <a:prstGeom prst="rect">
            <a:avLst/>
          </a:prstGeom>
          <a:noFill/>
        </p:spPr>
        <p:txBody>
          <a:bodyPr wrap="square" lIns="91440" tIns="45720" rIns="91440" bIns="45720" anchor="t">
            <a:spAutoFit/>
          </a:bodyPr>
          <a:lstStyle/>
          <a:p>
            <a:r>
              <a:rPr lang="it-IT" sz="2300" dirty="0">
                <a:solidFill>
                  <a:srgbClr val="60220F"/>
                </a:solidFill>
              </a:rPr>
              <a:t>È stato uno dei primi libri ad affrontare il problema di come far emergere un marchio in un mondo saturo di concorrenti e con consumatori sempre più scettici a causa del bombardamento mediatico. È un problema che oggi è più attuale che mai.  </a:t>
            </a:r>
          </a:p>
          <a:p>
            <a:endParaRPr lang="it-IT" sz="2300" dirty="0">
              <a:solidFill>
                <a:srgbClr val="60220F"/>
              </a:solidFill>
            </a:endParaRPr>
          </a:p>
          <a:p>
            <a:r>
              <a:rPr lang="it-IT" sz="2300" dirty="0">
                <a:solidFill>
                  <a:srgbClr val="60220F"/>
                </a:solidFill>
              </a:rPr>
              <a:t>Il concetto di posizionamento, che ha cambiato la natura della pubblicità, può riguardare il prodotto, il suo prezzo, il luogo di vendita e la sua promozione.</a:t>
            </a:r>
          </a:p>
          <a:p>
            <a:endParaRPr lang="en-IE" sz="2300" dirty="0">
              <a:solidFill>
                <a:srgbClr val="60220F"/>
              </a:solidFill>
            </a:endParaRPr>
          </a:p>
        </p:txBody>
      </p:sp>
      <p:pic>
        <p:nvPicPr>
          <p:cNvPr id="7" name="Picture 4" descr="Positioning Al Ries &amp; Jack Trout">
            <a:hlinkClick r:id="rId2"/>
            <a:extLst>
              <a:ext uri="{FF2B5EF4-FFF2-40B4-BE49-F238E27FC236}">
                <a16:creationId xmlns:a16="http://schemas.microsoft.com/office/drawing/2014/main" id="{27A14257-4E26-5C14-F289-916A39EAA2D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68079" y="179419"/>
            <a:ext cx="1500561" cy="20722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3F15D5-A054-0AF1-F18C-EB4714376A3D}"/>
              </a:ext>
            </a:extLst>
          </p:cNvPr>
          <p:cNvSpPr txBox="1"/>
          <p:nvPr/>
        </p:nvSpPr>
        <p:spPr>
          <a:xfrm>
            <a:off x="8341043" y="313727"/>
            <a:ext cx="3408997" cy="2123658"/>
          </a:xfrm>
          <a:prstGeom prst="rect">
            <a:avLst/>
          </a:prstGeom>
          <a:noFill/>
        </p:spPr>
        <p:txBody>
          <a:bodyPr wrap="square">
            <a:spAutoFit/>
          </a:bodyPr>
          <a:lstStyle/>
          <a:p>
            <a:r>
              <a:rPr lang="en-US" sz="2200" b="1" dirty="0">
                <a:solidFill>
                  <a:srgbClr val="60220F"/>
                </a:solidFill>
                <a:hlinkClick r:id="rId2">
                  <a:extLst>
                    <a:ext uri="{A12FA001-AC4F-418D-AE19-62706E023703}">
                      <ahyp:hlinkClr xmlns:ahyp="http://schemas.microsoft.com/office/drawing/2018/hyperlinkcolor" val="tx"/>
                    </a:ext>
                  </a:extLst>
                </a:hlinkClick>
              </a:rPr>
              <a:t>"Positioning – The Battle for Your Mind"</a:t>
            </a:r>
            <a:r>
              <a:rPr lang="it-IT" sz="2200" dirty="0">
                <a:solidFill>
                  <a:srgbClr val="60220F"/>
                </a:solidFill>
              </a:rPr>
              <a:t>è stato pubblicato per la prima volta nel 1981, </a:t>
            </a:r>
          </a:p>
          <a:p>
            <a:r>
              <a:rPr lang="it-IT" sz="2200" dirty="0">
                <a:solidFill>
                  <a:srgbClr val="60220F"/>
                </a:solidFill>
              </a:rPr>
              <a:t>da Al Ries e Jack Trout. </a:t>
            </a:r>
          </a:p>
          <a:p>
            <a:endParaRPr lang="en-IE" sz="2200" dirty="0"/>
          </a:p>
        </p:txBody>
      </p:sp>
    </p:spTree>
    <p:extLst>
      <p:ext uri="{BB962C8B-B14F-4D97-AF65-F5344CB8AC3E}">
        <p14:creationId xmlns:p14="http://schemas.microsoft.com/office/powerpoint/2010/main" val="1496982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AF209-B708-DD47-BDC0-D6531A6AA7C7}"/>
              </a:ext>
            </a:extLst>
          </p:cNvPr>
          <p:cNvSpPr>
            <a:spLocks noGrp="1"/>
          </p:cNvSpPr>
          <p:nvPr>
            <p:ph type="body" sz="quarter" idx="15"/>
          </p:nvPr>
        </p:nvSpPr>
        <p:spPr/>
        <p:txBody>
          <a:bodyPr/>
          <a:lstStyle/>
          <a:p>
            <a:endParaRPr lang="en-RU"/>
          </a:p>
        </p:txBody>
      </p:sp>
      <p:sp>
        <p:nvSpPr>
          <p:cNvPr id="3" name="Text Placeholder 2">
            <a:extLst>
              <a:ext uri="{FF2B5EF4-FFF2-40B4-BE49-F238E27FC236}">
                <a16:creationId xmlns:a16="http://schemas.microsoft.com/office/drawing/2014/main" id="{ACE446B9-9021-E34A-9EEE-AB9843B7192F}"/>
              </a:ext>
            </a:extLst>
          </p:cNvPr>
          <p:cNvSpPr>
            <a:spLocks noGrp="1"/>
          </p:cNvSpPr>
          <p:nvPr>
            <p:ph type="body" sz="quarter" idx="18"/>
          </p:nvPr>
        </p:nvSpPr>
        <p:spPr>
          <a:xfrm>
            <a:off x="605791" y="1320596"/>
            <a:ext cx="5240021" cy="5045913"/>
          </a:xfrm>
        </p:spPr>
        <p:txBody>
          <a:bodyPr>
            <a:normAutofit fontScale="92500"/>
          </a:bodyPr>
          <a:lstStyle/>
          <a:p>
            <a:pPr marL="0" indent="0"/>
            <a:r>
              <a:rPr lang="it-IT" dirty="0"/>
              <a:t>Mentre i Moduli 1 e 2 ci hanno introdotto al Premium of Heritage Produce, il Modulo 3 punta i riflettori in modo più approfondito sul consumatore, su quali sono le tendenze e le intuizioni dei consumatori di cui dovete essere consapevoli, su come una filiera corta può davvero accelerare il vostro modello aziendale di piccola azienda e su tendenze più ampie che hanno un ruolo chiave nella sostenibilità della vostra azienda di piccola azienda.  </a:t>
            </a:r>
          </a:p>
          <a:p>
            <a:pPr marL="0" indent="0" algn="r"/>
            <a:r>
              <a:rPr lang="it-IT" dirty="0"/>
              <a:t>		Concludiamo l'apprendimento con un focus sull'economia circolare, che è fondamentale per la sostenibilità delle piccole aziende agricole. </a:t>
            </a:r>
          </a:p>
          <a:p>
            <a:pPr marL="0" indent="0"/>
            <a:endParaRPr lang="en-GB" dirty="0"/>
          </a:p>
        </p:txBody>
      </p:sp>
      <p:sp>
        <p:nvSpPr>
          <p:cNvPr id="5" name="Text Placeholder 4">
            <a:extLst>
              <a:ext uri="{FF2B5EF4-FFF2-40B4-BE49-F238E27FC236}">
                <a16:creationId xmlns:a16="http://schemas.microsoft.com/office/drawing/2014/main" id="{F4DBBAFF-0C2B-7545-91B1-0659D836DD78}"/>
              </a:ext>
            </a:extLst>
          </p:cNvPr>
          <p:cNvSpPr>
            <a:spLocks noGrp="1"/>
          </p:cNvSpPr>
          <p:nvPr>
            <p:ph type="body" sz="quarter" idx="14"/>
          </p:nvPr>
        </p:nvSpPr>
        <p:spPr>
          <a:xfrm>
            <a:off x="7121499" y="719651"/>
            <a:ext cx="5070501" cy="822373"/>
          </a:xfrm>
        </p:spPr>
        <p:txBody>
          <a:bodyPr/>
          <a:lstStyle/>
          <a:p>
            <a:r>
              <a:rPr lang="it-IT" dirty="0"/>
              <a:t>Apprendimento approfondito delle tendenze e degli approfondimenti dei consumatori</a:t>
            </a:r>
          </a:p>
          <a:p>
            <a:endParaRPr lang="en-RU"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p:txBody>
          <a:bodyPr/>
          <a:lstStyle/>
          <a:p>
            <a:endParaRPr lang="en-RU"/>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xfrm>
            <a:off x="7121498" y="2564154"/>
            <a:ext cx="4718277" cy="822373"/>
          </a:xfrm>
        </p:spPr>
        <p:txBody>
          <a:bodyPr/>
          <a:lstStyle/>
          <a:p>
            <a:r>
              <a:rPr lang="it-IT" dirty="0"/>
              <a:t>L'impatto della filiera corta</a:t>
            </a:r>
          </a:p>
          <a:p>
            <a:endParaRPr lang="en-RU" dirty="0"/>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p:txBody>
          <a:bodyPr/>
          <a:lstStyle/>
          <a:p>
            <a:endParaRPr lang="en-RU"/>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7121497" y="1676261"/>
            <a:ext cx="4718277" cy="822373"/>
          </a:xfrm>
        </p:spPr>
        <p:txBody>
          <a:bodyPr/>
          <a:lstStyle/>
          <a:p>
            <a:r>
              <a:rPr lang="it-IT" dirty="0"/>
              <a:t>Tendenze dei consumatori e del mercato</a:t>
            </a:r>
          </a:p>
          <a:p>
            <a:endParaRPr lang="en-RU" dirty="0"/>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p:txBody>
          <a:bodyPr/>
          <a:lstStyle/>
          <a:p>
            <a:endParaRPr lang="en-RU"/>
          </a:p>
        </p:txBody>
      </p:sp>
      <p:sp>
        <p:nvSpPr>
          <p:cNvPr id="11" name="Text Placeholder 10">
            <a:extLst>
              <a:ext uri="{FF2B5EF4-FFF2-40B4-BE49-F238E27FC236}">
                <a16:creationId xmlns:a16="http://schemas.microsoft.com/office/drawing/2014/main" id="{9D516B15-FED1-7947-AA84-CA65F13AE2F4}"/>
              </a:ext>
            </a:extLst>
          </p:cNvPr>
          <p:cNvSpPr>
            <a:spLocks noGrp="1"/>
          </p:cNvSpPr>
          <p:nvPr>
            <p:ph type="body" sz="quarter" idx="24"/>
          </p:nvPr>
        </p:nvSpPr>
        <p:spPr>
          <a:xfrm>
            <a:off x="7121498" y="3583763"/>
            <a:ext cx="4718277" cy="822373"/>
          </a:xfrm>
        </p:spPr>
        <p:txBody>
          <a:bodyPr/>
          <a:lstStyle/>
          <a:p>
            <a:r>
              <a:rPr lang="it-IT" dirty="0"/>
              <a:t>Essere parte dell'economia circolare</a:t>
            </a:r>
          </a:p>
          <a:p>
            <a:endParaRPr lang="en-RU" dirty="0"/>
          </a:p>
        </p:txBody>
      </p:sp>
      <p:sp>
        <p:nvSpPr>
          <p:cNvPr id="16" name="Text Placeholder 4">
            <a:extLst>
              <a:ext uri="{FF2B5EF4-FFF2-40B4-BE49-F238E27FC236}">
                <a16:creationId xmlns:a16="http://schemas.microsoft.com/office/drawing/2014/main" id="{DE521F9B-F27A-0251-EAC6-9D9B681E36AA}"/>
              </a:ext>
            </a:extLst>
          </p:cNvPr>
          <p:cNvSpPr>
            <a:spLocks noGrp="1"/>
          </p:cNvSpPr>
          <p:nvPr>
            <p:ph type="body" sz="quarter" idx="16"/>
          </p:nvPr>
        </p:nvSpPr>
        <p:spPr>
          <a:xfrm>
            <a:off x="584900" y="245465"/>
            <a:ext cx="5107597" cy="822373"/>
          </a:xfrm>
        </p:spPr>
        <p:txBody>
          <a:bodyPr>
            <a:normAutofit/>
          </a:bodyPr>
          <a:lstStyle/>
          <a:p>
            <a:r>
              <a:rPr lang="en-US" sz="2800" b="1" dirty="0"/>
              <a:t>Modulo 3: </a:t>
            </a:r>
            <a:r>
              <a:rPr lang="en-US" sz="2800" b="1" dirty="0" err="1"/>
              <a:t>Conoscere</a:t>
            </a:r>
            <a:r>
              <a:rPr lang="en-US" sz="2800" b="1" dirty="0"/>
              <a:t> il </a:t>
            </a:r>
            <a:r>
              <a:rPr lang="en-US" sz="2800" b="1" dirty="0" err="1"/>
              <a:t>mercato</a:t>
            </a:r>
            <a:endParaRPr lang="en-US" sz="2800" b="1" dirty="0"/>
          </a:p>
          <a:p>
            <a:endParaRPr lang="en-RU" sz="2800" b="1" dirty="0"/>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stairs with a blue arrow drawn in the middle pointing upwards">
            <a:extLst>
              <a:ext uri="{FF2B5EF4-FFF2-40B4-BE49-F238E27FC236}">
                <a16:creationId xmlns:a16="http://schemas.microsoft.com/office/drawing/2014/main" id="{9041CB44-A821-9C39-5ECD-36792EF1FF2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F95C19CC-04EE-EB48-948A-C0DCFE8CECDC}"/>
              </a:ext>
            </a:extLst>
          </p:cNvPr>
          <p:cNvSpPr>
            <a:spLocks noGrp="1"/>
          </p:cNvSpPr>
          <p:nvPr>
            <p:ph type="body" sz="quarter" idx="16"/>
          </p:nvPr>
        </p:nvSpPr>
        <p:spPr/>
        <p:txBody>
          <a:bodyPr/>
          <a:lstStyle/>
          <a:p>
            <a:r>
              <a:rPr lang="it-IT" dirty="0"/>
              <a:t>Ora che abbiamo capito perché le ricerche di mercato e la segmentazione sono così importanti e preziose, esaminiamo come anche seguire le </a:t>
            </a:r>
            <a:r>
              <a:rPr lang="it-IT" b="1" dirty="0"/>
              <a:t>tendenze</a:t>
            </a:r>
            <a:r>
              <a:rPr lang="it-IT" dirty="0"/>
              <a:t> può essere utile per capire cosa vogliono i consumatori e aiutarvi a costruire relazioni con loro.</a:t>
            </a:r>
          </a:p>
          <a:p>
            <a:r>
              <a:rPr lang="it-IT" b="1" dirty="0"/>
              <a:t>Continuate a seguirci in questo nuovo viaggio di esplorazione, apprendimento e scoperta. State facendo grandi progressi e ogni passo vi avvicina alla creazione di un modello aziendale sostenibile per i piccoli agricoltori e alla soddisfazione delle esigenze dei vostri clienti!!!</a:t>
            </a:r>
          </a:p>
          <a:p>
            <a:endParaRPr lang="en-IE" b="1" dirty="0"/>
          </a:p>
        </p:txBody>
      </p:sp>
      <p:sp>
        <p:nvSpPr>
          <p:cNvPr id="4" name="Text Placeholder 3">
            <a:extLst>
              <a:ext uri="{FF2B5EF4-FFF2-40B4-BE49-F238E27FC236}">
                <a16:creationId xmlns:a16="http://schemas.microsoft.com/office/drawing/2014/main" id="{2B20975A-F326-17E5-B85B-CCB1384A2111}"/>
              </a:ext>
            </a:extLst>
          </p:cNvPr>
          <p:cNvSpPr>
            <a:spLocks noGrp="1"/>
          </p:cNvSpPr>
          <p:nvPr>
            <p:ph type="body" sz="quarter" idx="18"/>
          </p:nvPr>
        </p:nvSpPr>
        <p:spPr>
          <a:xfrm>
            <a:off x="275615" y="663821"/>
            <a:ext cx="6482545" cy="1210837"/>
          </a:xfrm>
        </p:spPr>
        <p:txBody>
          <a:bodyPr/>
          <a:lstStyle/>
          <a:p>
            <a:r>
              <a:rPr lang="en-IE" dirty="0" err="1"/>
              <a:t>Prossimi</a:t>
            </a:r>
            <a:r>
              <a:rPr lang="en-IE" dirty="0"/>
              <a:t> </a:t>
            </a:r>
            <a:r>
              <a:rPr lang="en-IE" dirty="0" err="1"/>
              <a:t>passi</a:t>
            </a:r>
            <a:r>
              <a:rPr lang="en-IE" dirty="0"/>
              <a:t>…</a:t>
            </a:r>
            <a:r>
              <a:rPr lang="en-IE" dirty="0" err="1"/>
              <a:t>Tendenze</a:t>
            </a:r>
            <a:endParaRPr lang="en-IE" dirty="0"/>
          </a:p>
        </p:txBody>
      </p:sp>
    </p:spTree>
    <p:extLst>
      <p:ext uri="{BB962C8B-B14F-4D97-AF65-F5344CB8AC3E}">
        <p14:creationId xmlns:p14="http://schemas.microsoft.com/office/powerpoint/2010/main" val="376776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B7252A-1D5B-CBC9-9F7E-E04FB506E924}"/>
              </a:ext>
            </a:extLst>
          </p:cNvPr>
          <p:cNvSpPr>
            <a:spLocks noGrp="1"/>
          </p:cNvSpPr>
          <p:nvPr>
            <p:ph type="body" sz="quarter" idx="17"/>
          </p:nvPr>
        </p:nvSpPr>
        <p:spPr>
          <a:xfrm>
            <a:off x="2029090" y="2354242"/>
            <a:ext cx="3791493" cy="2855123"/>
          </a:xfrm>
        </p:spPr>
        <p:txBody>
          <a:bodyPr>
            <a:normAutofit/>
          </a:bodyPr>
          <a:lstStyle/>
          <a:p>
            <a:r>
              <a:rPr lang="it-IT" dirty="0"/>
              <a:t>Tendenze dei consumatori e del mercato</a:t>
            </a:r>
          </a:p>
          <a:p>
            <a:endParaRPr lang="it-IT" dirty="0"/>
          </a:p>
          <a:p>
            <a:endParaRPr lang="en-IE" dirty="0"/>
          </a:p>
        </p:txBody>
      </p:sp>
      <p:sp>
        <p:nvSpPr>
          <p:cNvPr id="3" name="Text Placeholder 2">
            <a:extLst>
              <a:ext uri="{FF2B5EF4-FFF2-40B4-BE49-F238E27FC236}">
                <a16:creationId xmlns:a16="http://schemas.microsoft.com/office/drawing/2014/main" id="{09B6F2C3-BF44-7415-36D0-96D60C452AB4}"/>
              </a:ext>
            </a:extLst>
          </p:cNvPr>
          <p:cNvSpPr>
            <a:spLocks noGrp="1"/>
          </p:cNvSpPr>
          <p:nvPr>
            <p:ph type="body" sz="quarter" idx="18"/>
          </p:nvPr>
        </p:nvSpPr>
        <p:spPr/>
        <p:txBody>
          <a:bodyPr/>
          <a:lstStyle/>
          <a:p>
            <a:r>
              <a:rPr lang="en-IE"/>
              <a:t>02</a:t>
            </a:r>
          </a:p>
        </p:txBody>
      </p:sp>
    </p:spTree>
    <p:extLst>
      <p:ext uri="{BB962C8B-B14F-4D97-AF65-F5344CB8AC3E}">
        <p14:creationId xmlns:p14="http://schemas.microsoft.com/office/powerpoint/2010/main" val="3062279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4B4E4B-ED0F-8983-5E5F-51CFEA4B8319}"/>
              </a:ext>
            </a:extLst>
          </p:cNvPr>
          <p:cNvSpPr>
            <a:spLocks noGrp="1"/>
          </p:cNvSpPr>
          <p:nvPr>
            <p:ph type="body" sz="quarter" idx="14"/>
          </p:nvPr>
        </p:nvSpPr>
        <p:spPr/>
        <p:txBody>
          <a:bodyPr>
            <a:normAutofit fontScale="85000" lnSpcReduction="20000"/>
          </a:bodyPr>
          <a:lstStyle/>
          <a:p>
            <a:r>
              <a:rPr lang="en-IE"/>
              <a:t>”</a:t>
            </a:r>
          </a:p>
        </p:txBody>
      </p:sp>
      <p:sp>
        <p:nvSpPr>
          <p:cNvPr id="3" name="Text Placeholder 2">
            <a:extLst>
              <a:ext uri="{FF2B5EF4-FFF2-40B4-BE49-F238E27FC236}">
                <a16:creationId xmlns:a16="http://schemas.microsoft.com/office/drawing/2014/main" id="{8D80EB43-6A97-C790-D163-43477B948BAE}"/>
              </a:ext>
            </a:extLst>
          </p:cNvPr>
          <p:cNvSpPr>
            <a:spLocks noGrp="1"/>
          </p:cNvSpPr>
          <p:nvPr>
            <p:ph type="body" sz="quarter" idx="13"/>
          </p:nvPr>
        </p:nvSpPr>
        <p:spPr>
          <a:xfrm>
            <a:off x="7613379" y="1010871"/>
            <a:ext cx="4369392" cy="4493975"/>
          </a:xfrm>
        </p:spPr>
        <p:txBody>
          <a:bodyPr/>
          <a:lstStyle/>
          <a:p>
            <a:endParaRPr lang="it-IT" dirty="0"/>
          </a:p>
          <a:p>
            <a:r>
              <a:rPr lang="it-IT" dirty="0"/>
              <a:t>Una tendenza è una direzione generale verso la quale qualcosa sta cambiando, si sta sviluppando o sta virando. </a:t>
            </a:r>
          </a:p>
          <a:p>
            <a:endParaRPr lang="en-IE" dirty="0"/>
          </a:p>
        </p:txBody>
      </p:sp>
      <p:sp>
        <p:nvSpPr>
          <p:cNvPr id="4" name="Text Placeholder 3">
            <a:extLst>
              <a:ext uri="{FF2B5EF4-FFF2-40B4-BE49-F238E27FC236}">
                <a16:creationId xmlns:a16="http://schemas.microsoft.com/office/drawing/2014/main" id="{385E448F-DBD6-3608-2D1F-FAE8D5CACE80}"/>
              </a:ext>
            </a:extLst>
          </p:cNvPr>
          <p:cNvSpPr>
            <a:spLocks noGrp="1"/>
          </p:cNvSpPr>
          <p:nvPr>
            <p:ph type="body" sz="quarter" idx="15"/>
          </p:nvPr>
        </p:nvSpPr>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02076F98-4904-0E29-1269-35B3C8828AD6}"/>
              </a:ext>
            </a:extLst>
          </p:cNvPr>
          <p:cNvSpPr>
            <a:spLocks noGrp="1"/>
          </p:cNvSpPr>
          <p:nvPr>
            <p:ph type="body" sz="quarter" idx="18"/>
          </p:nvPr>
        </p:nvSpPr>
        <p:spPr/>
        <p:txBody>
          <a:bodyPr anchor="ctr"/>
          <a:lstStyle/>
          <a:p>
            <a:r>
              <a:rPr lang="it-IT" dirty="0"/>
              <a:t>Sfruttare le tendenze a proprio vantaggio </a:t>
            </a:r>
            <a:r>
              <a:rPr lang="en-IE" dirty="0"/>
              <a:t>…</a:t>
            </a:r>
          </a:p>
        </p:txBody>
      </p:sp>
      <p:pic>
        <p:nvPicPr>
          <p:cNvPr id="9" name="Picture Placeholder 8" descr="Aromatherapy bottles">
            <a:extLst>
              <a:ext uri="{FF2B5EF4-FFF2-40B4-BE49-F238E27FC236}">
                <a16:creationId xmlns:a16="http://schemas.microsoft.com/office/drawing/2014/main" id="{800A42A2-7C35-4953-2978-8695F730189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5D55873A-38E7-2D3C-140A-EAFCA0E26F4A}"/>
              </a:ext>
            </a:extLst>
          </p:cNvPr>
          <p:cNvSpPr txBox="1"/>
          <p:nvPr/>
        </p:nvSpPr>
        <p:spPr>
          <a:xfrm>
            <a:off x="10951234" y="5948186"/>
            <a:ext cx="914400" cy="369332"/>
          </a:xfrm>
          <a:prstGeom prst="rect">
            <a:avLst/>
          </a:prstGeom>
          <a:noFill/>
        </p:spPr>
        <p:txBody>
          <a:bodyPr wrap="square" rtlCol="0">
            <a:spAutoFit/>
          </a:bodyPr>
          <a:lstStyle/>
          <a:p>
            <a:r>
              <a:rPr lang="en-IE">
                <a:hlinkClick r:id="rId3"/>
              </a:rPr>
              <a:t>Source</a:t>
            </a:r>
            <a:endParaRPr lang="en-IE"/>
          </a:p>
        </p:txBody>
      </p:sp>
    </p:spTree>
    <p:extLst>
      <p:ext uri="{BB962C8B-B14F-4D97-AF65-F5344CB8AC3E}">
        <p14:creationId xmlns:p14="http://schemas.microsoft.com/office/powerpoint/2010/main" val="2973190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0887B0-4B81-7E15-9E6D-9F58ADFF0550}"/>
              </a:ext>
            </a:extLst>
          </p:cNvPr>
          <p:cNvSpPr>
            <a:spLocks noGrp="1"/>
          </p:cNvSpPr>
          <p:nvPr>
            <p:ph type="body" sz="quarter" idx="15"/>
          </p:nvPr>
        </p:nvSpPr>
        <p:spPr>
          <a:xfrm>
            <a:off x="5584923" y="563504"/>
            <a:ext cx="511077" cy="635000"/>
          </a:xfrm>
        </p:spPr>
        <p:txBody>
          <a:bodyPr/>
          <a:lstStyle/>
          <a:p>
            <a:r>
              <a:rPr lang="en-IE" b="1"/>
              <a:t>1</a:t>
            </a:r>
          </a:p>
        </p:txBody>
      </p:sp>
      <p:sp>
        <p:nvSpPr>
          <p:cNvPr id="3" name="Text Placeholder 2">
            <a:extLst>
              <a:ext uri="{FF2B5EF4-FFF2-40B4-BE49-F238E27FC236}">
                <a16:creationId xmlns:a16="http://schemas.microsoft.com/office/drawing/2014/main" id="{5B977FD7-2F88-0FC3-69F6-9E387B7928BC}"/>
              </a:ext>
            </a:extLst>
          </p:cNvPr>
          <p:cNvSpPr>
            <a:spLocks noGrp="1"/>
          </p:cNvSpPr>
          <p:nvPr>
            <p:ph type="body" sz="quarter" idx="18"/>
          </p:nvPr>
        </p:nvSpPr>
        <p:spPr>
          <a:xfrm>
            <a:off x="625125" y="1581193"/>
            <a:ext cx="4306395" cy="4591442"/>
          </a:xfrm>
        </p:spPr>
        <p:txBody>
          <a:bodyPr/>
          <a:lstStyle/>
          <a:p>
            <a:pPr indent="0"/>
            <a:r>
              <a:rPr lang="it-IT" dirty="0"/>
              <a:t>In un recente studio sulle tendenze alimentari che stanno influenzando l'innovazione alimentare, sono state identificate </a:t>
            </a:r>
            <a:r>
              <a:rPr lang="it-IT" b="1" dirty="0"/>
              <a:t>SEI tendenze chiave/macro (quadro generale). </a:t>
            </a:r>
          </a:p>
          <a:p>
            <a:pPr indent="0"/>
            <a:r>
              <a:rPr lang="it-IT" dirty="0"/>
              <a:t>Diamo un'occhiata a queste tendenze e stabiliamo se avranno un impatto su di voi come piccoli agricoltori! </a:t>
            </a:r>
          </a:p>
          <a:p>
            <a:pPr indent="0"/>
            <a:endParaRPr lang="en-IE" dirty="0"/>
          </a:p>
        </p:txBody>
      </p:sp>
      <p:sp>
        <p:nvSpPr>
          <p:cNvPr id="5" name="Text Placeholder 4">
            <a:extLst>
              <a:ext uri="{FF2B5EF4-FFF2-40B4-BE49-F238E27FC236}">
                <a16:creationId xmlns:a16="http://schemas.microsoft.com/office/drawing/2014/main" id="{51E20374-E685-00B8-4FA4-663A253837E5}"/>
              </a:ext>
            </a:extLst>
          </p:cNvPr>
          <p:cNvSpPr>
            <a:spLocks noGrp="1"/>
          </p:cNvSpPr>
          <p:nvPr>
            <p:ph type="body" sz="quarter" idx="14"/>
          </p:nvPr>
        </p:nvSpPr>
        <p:spPr>
          <a:xfrm>
            <a:off x="6255030" y="443582"/>
            <a:ext cx="5797062" cy="822373"/>
          </a:xfrm>
          <a:solidFill>
            <a:srgbClr val="E3E2DB"/>
          </a:solidFill>
          <a:ln>
            <a:solidFill>
              <a:srgbClr val="A7BAA2"/>
            </a:solidFill>
          </a:ln>
        </p:spPr>
        <p:txBody>
          <a:bodyPr/>
          <a:lstStyle/>
          <a:p>
            <a:r>
              <a:rPr lang="it-IT" sz="2400" b="1" i="0" dirty="0">
                <a:effectLst/>
              </a:rPr>
              <a:t>Un focus sulla salute </a:t>
            </a:r>
          </a:p>
        </p:txBody>
      </p:sp>
      <p:sp>
        <p:nvSpPr>
          <p:cNvPr id="6" name="Text Placeholder 5">
            <a:extLst>
              <a:ext uri="{FF2B5EF4-FFF2-40B4-BE49-F238E27FC236}">
                <a16:creationId xmlns:a16="http://schemas.microsoft.com/office/drawing/2014/main" id="{4E6B3FD8-4D00-C655-91CE-D58E4414BFB9}"/>
              </a:ext>
            </a:extLst>
          </p:cNvPr>
          <p:cNvSpPr>
            <a:spLocks noGrp="1"/>
          </p:cNvSpPr>
          <p:nvPr>
            <p:ph type="body" sz="quarter" idx="19"/>
          </p:nvPr>
        </p:nvSpPr>
        <p:spPr>
          <a:xfrm>
            <a:off x="5569021" y="1530911"/>
            <a:ext cx="511077" cy="635000"/>
          </a:xfrm>
        </p:spPr>
        <p:txBody>
          <a:bodyPr/>
          <a:lstStyle/>
          <a:p>
            <a:r>
              <a:rPr lang="en-IE" b="1"/>
              <a:t>2</a:t>
            </a:r>
          </a:p>
        </p:txBody>
      </p:sp>
      <p:sp>
        <p:nvSpPr>
          <p:cNvPr id="7" name="Text Placeholder 6">
            <a:extLst>
              <a:ext uri="{FF2B5EF4-FFF2-40B4-BE49-F238E27FC236}">
                <a16:creationId xmlns:a16="http://schemas.microsoft.com/office/drawing/2014/main" id="{0FD36DD8-F766-074C-9CA7-1F70D5B567AB}"/>
              </a:ext>
            </a:extLst>
          </p:cNvPr>
          <p:cNvSpPr>
            <a:spLocks noGrp="1"/>
          </p:cNvSpPr>
          <p:nvPr>
            <p:ph type="body" sz="quarter" idx="20"/>
          </p:nvPr>
        </p:nvSpPr>
        <p:spPr>
          <a:xfrm>
            <a:off x="6255030" y="1605861"/>
            <a:ext cx="5797062" cy="822373"/>
          </a:xfrm>
          <a:solidFill>
            <a:srgbClr val="E3E2DB"/>
          </a:solidFill>
          <a:ln>
            <a:solidFill>
              <a:srgbClr val="A7BAA2"/>
            </a:solidFill>
          </a:ln>
        </p:spPr>
        <p:txBody>
          <a:bodyPr/>
          <a:lstStyle/>
          <a:p>
            <a:endParaRPr lang="it-IT" sz="2400" b="1" i="0" dirty="0">
              <a:effectLst/>
            </a:endParaRPr>
          </a:p>
          <a:p>
            <a:r>
              <a:rPr lang="it-IT" sz="2400" b="1" i="0" dirty="0">
                <a:effectLst/>
              </a:rPr>
              <a:t>Tracciabilità: Consapevolezza dell'approvvigionamento e della produzione</a:t>
            </a:r>
          </a:p>
          <a:p>
            <a:endParaRPr lang="en-US" sz="2400" b="1" i="0" dirty="0">
              <a:effectLst/>
            </a:endParaRPr>
          </a:p>
        </p:txBody>
      </p:sp>
      <p:sp>
        <p:nvSpPr>
          <p:cNvPr id="8" name="Text Placeholder 7">
            <a:extLst>
              <a:ext uri="{FF2B5EF4-FFF2-40B4-BE49-F238E27FC236}">
                <a16:creationId xmlns:a16="http://schemas.microsoft.com/office/drawing/2014/main" id="{513B650B-F0AD-2BDA-2844-5436D22A7FE2}"/>
              </a:ext>
            </a:extLst>
          </p:cNvPr>
          <p:cNvSpPr>
            <a:spLocks noGrp="1"/>
          </p:cNvSpPr>
          <p:nvPr>
            <p:ph type="body" sz="quarter" idx="21"/>
          </p:nvPr>
        </p:nvSpPr>
        <p:spPr>
          <a:xfrm>
            <a:off x="5553118" y="2498321"/>
            <a:ext cx="511077" cy="635000"/>
          </a:xfrm>
        </p:spPr>
        <p:txBody>
          <a:bodyPr/>
          <a:lstStyle/>
          <a:p>
            <a:r>
              <a:rPr lang="en-IE" b="1"/>
              <a:t>3</a:t>
            </a:r>
          </a:p>
        </p:txBody>
      </p:sp>
      <p:sp>
        <p:nvSpPr>
          <p:cNvPr id="9" name="Text Placeholder 8">
            <a:extLst>
              <a:ext uri="{FF2B5EF4-FFF2-40B4-BE49-F238E27FC236}">
                <a16:creationId xmlns:a16="http://schemas.microsoft.com/office/drawing/2014/main" id="{27F34431-84EA-EE42-8D0A-27841CC74BF5}"/>
              </a:ext>
            </a:extLst>
          </p:cNvPr>
          <p:cNvSpPr>
            <a:spLocks noGrp="1"/>
          </p:cNvSpPr>
          <p:nvPr>
            <p:ph type="body" sz="quarter" idx="22"/>
          </p:nvPr>
        </p:nvSpPr>
        <p:spPr>
          <a:xfrm>
            <a:off x="6228526" y="2573271"/>
            <a:ext cx="5823566" cy="822373"/>
          </a:xfrm>
          <a:solidFill>
            <a:srgbClr val="E3E2DB"/>
          </a:solidFill>
          <a:ln>
            <a:solidFill>
              <a:srgbClr val="A7BAA2"/>
            </a:solidFill>
          </a:ln>
        </p:spPr>
        <p:txBody>
          <a:bodyPr/>
          <a:lstStyle/>
          <a:p>
            <a:endParaRPr lang="it-IT" sz="2400" b="1" i="0" dirty="0">
              <a:effectLst/>
            </a:endParaRPr>
          </a:p>
          <a:p>
            <a:r>
              <a:rPr lang="it-IT" sz="2400" b="1" i="0" dirty="0">
                <a:effectLst/>
              </a:rPr>
              <a:t>Responsabilità sociale: Evitare gli imballaggi inutili e gli sprechi alimentari </a:t>
            </a:r>
          </a:p>
          <a:p>
            <a:endParaRPr lang="en-US" sz="2400" b="1" i="0" dirty="0">
              <a:effectLst/>
            </a:endParaRPr>
          </a:p>
        </p:txBody>
      </p:sp>
      <p:sp>
        <p:nvSpPr>
          <p:cNvPr id="10" name="Text Placeholder 9">
            <a:extLst>
              <a:ext uri="{FF2B5EF4-FFF2-40B4-BE49-F238E27FC236}">
                <a16:creationId xmlns:a16="http://schemas.microsoft.com/office/drawing/2014/main" id="{5580656B-E354-B9BE-C73A-C1C9C018A0E8}"/>
              </a:ext>
            </a:extLst>
          </p:cNvPr>
          <p:cNvSpPr>
            <a:spLocks noGrp="1"/>
          </p:cNvSpPr>
          <p:nvPr>
            <p:ph type="body" sz="quarter" idx="23"/>
          </p:nvPr>
        </p:nvSpPr>
        <p:spPr>
          <a:xfrm>
            <a:off x="5537215" y="3465728"/>
            <a:ext cx="511077" cy="635000"/>
          </a:xfrm>
        </p:spPr>
        <p:txBody>
          <a:bodyPr/>
          <a:lstStyle/>
          <a:p>
            <a:r>
              <a:rPr lang="en-IE" b="1"/>
              <a:t>4</a:t>
            </a:r>
          </a:p>
        </p:txBody>
      </p:sp>
      <p:sp>
        <p:nvSpPr>
          <p:cNvPr id="11" name="Text Placeholder 10">
            <a:extLst>
              <a:ext uri="{FF2B5EF4-FFF2-40B4-BE49-F238E27FC236}">
                <a16:creationId xmlns:a16="http://schemas.microsoft.com/office/drawing/2014/main" id="{EEEF317E-1D9A-B291-60B3-6EAA3715F36B}"/>
              </a:ext>
            </a:extLst>
          </p:cNvPr>
          <p:cNvSpPr>
            <a:spLocks noGrp="1"/>
          </p:cNvSpPr>
          <p:nvPr>
            <p:ph type="body" sz="quarter" idx="24"/>
          </p:nvPr>
        </p:nvSpPr>
        <p:spPr>
          <a:xfrm>
            <a:off x="6215272" y="3465728"/>
            <a:ext cx="5836819" cy="822373"/>
          </a:xfrm>
          <a:solidFill>
            <a:srgbClr val="E3E2DB"/>
          </a:solidFill>
          <a:ln>
            <a:solidFill>
              <a:srgbClr val="A7BAA2"/>
            </a:solidFill>
          </a:ln>
        </p:spPr>
        <p:txBody>
          <a:bodyPr/>
          <a:lstStyle/>
          <a:p>
            <a:endParaRPr lang="it-IT" sz="2400" b="1" i="0" dirty="0">
              <a:effectLst/>
            </a:endParaRPr>
          </a:p>
          <a:p>
            <a:r>
              <a:rPr lang="it-IT" sz="2400" b="1" i="0" dirty="0">
                <a:effectLst/>
              </a:rPr>
              <a:t>Globalizzazione e viaggi: Alla ricerca di sapori nuovi e poco esplorati</a:t>
            </a:r>
          </a:p>
          <a:p>
            <a:endParaRPr lang="en-US" sz="2400" b="1" i="0" dirty="0">
              <a:effectLst/>
            </a:endParaRPr>
          </a:p>
        </p:txBody>
      </p:sp>
      <p:sp>
        <p:nvSpPr>
          <p:cNvPr id="12" name="Text Placeholder 11">
            <a:extLst>
              <a:ext uri="{FF2B5EF4-FFF2-40B4-BE49-F238E27FC236}">
                <a16:creationId xmlns:a16="http://schemas.microsoft.com/office/drawing/2014/main" id="{23C0394E-1FEC-DB6C-765E-F6AC67408F3B}"/>
              </a:ext>
            </a:extLst>
          </p:cNvPr>
          <p:cNvSpPr>
            <a:spLocks noGrp="1"/>
          </p:cNvSpPr>
          <p:nvPr>
            <p:ph type="body" sz="quarter" idx="25"/>
          </p:nvPr>
        </p:nvSpPr>
        <p:spPr>
          <a:xfrm>
            <a:off x="5521312" y="4433139"/>
            <a:ext cx="511077" cy="635000"/>
          </a:xfrm>
        </p:spPr>
        <p:txBody>
          <a:bodyPr/>
          <a:lstStyle/>
          <a:p>
            <a:r>
              <a:rPr lang="en-IE" b="1"/>
              <a:t>5</a:t>
            </a:r>
          </a:p>
        </p:txBody>
      </p:sp>
      <p:sp>
        <p:nvSpPr>
          <p:cNvPr id="13" name="Text Placeholder 12">
            <a:extLst>
              <a:ext uri="{FF2B5EF4-FFF2-40B4-BE49-F238E27FC236}">
                <a16:creationId xmlns:a16="http://schemas.microsoft.com/office/drawing/2014/main" id="{F4A92CE0-BE0F-CE49-40FE-E1360772B7B1}"/>
              </a:ext>
            </a:extLst>
          </p:cNvPr>
          <p:cNvSpPr>
            <a:spLocks noGrp="1"/>
          </p:cNvSpPr>
          <p:nvPr>
            <p:ph type="body" sz="quarter" idx="26"/>
          </p:nvPr>
        </p:nvSpPr>
        <p:spPr>
          <a:xfrm>
            <a:off x="6188769" y="4433136"/>
            <a:ext cx="5863322" cy="822373"/>
          </a:xfrm>
          <a:solidFill>
            <a:srgbClr val="E3E2DB"/>
          </a:solidFill>
          <a:ln>
            <a:solidFill>
              <a:srgbClr val="A7BAA2"/>
            </a:solidFill>
          </a:ln>
        </p:spPr>
        <p:txBody>
          <a:bodyPr/>
          <a:lstStyle/>
          <a:p>
            <a:endParaRPr lang="it-IT" sz="2400" b="1" i="0" dirty="0">
              <a:effectLst/>
            </a:endParaRPr>
          </a:p>
          <a:p>
            <a:r>
              <a:rPr lang="it-IT" sz="2400" b="1" i="0" dirty="0">
                <a:effectLst/>
              </a:rPr>
              <a:t>Innovazione digitale: Il cibo a portata di mano</a:t>
            </a:r>
          </a:p>
          <a:p>
            <a:endParaRPr lang="en-US" sz="2400" b="1" i="0" dirty="0">
              <a:effectLst/>
            </a:endParaRPr>
          </a:p>
        </p:txBody>
      </p:sp>
      <p:sp>
        <p:nvSpPr>
          <p:cNvPr id="14" name="Text Placeholder 13">
            <a:extLst>
              <a:ext uri="{FF2B5EF4-FFF2-40B4-BE49-F238E27FC236}">
                <a16:creationId xmlns:a16="http://schemas.microsoft.com/office/drawing/2014/main" id="{06E3DA24-8DF4-1AB3-6B57-223731D7F29C}"/>
              </a:ext>
            </a:extLst>
          </p:cNvPr>
          <p:cNvSpPr>
            <a:spLocks noGrp="1"/>
          </p:cNvSpPr>
          <p:nvPr>
            <p:ph type="body" sz="quarter" idx="27"/>
          </p:nvPr>
        </p:nvSpPr>
        <p:spPr>
          <a:xfrm>
            <a:off x="5505409" y="5400546"/>
            <a:ext cx="511077" cy="635000"/>
          </a:xfrm>
        </p:spPr>
        <p:txBody>
          <a:bodyPr/>
          <a:lstStyle/>
          <a:p>
            <a:r>
              <a:rPr lang="en-IE" b="1"/>
              <a:t>6</a:t>
            </a:r>
          </a:p>
        </p:txBody>
      </p:sp>
      <p:sp>
        <p:nvSpPr>
          <p:cNvPr id="15" name="Text Placeholder 14">
            <a:extLst>
              <a:ext uri="{FF2B5EF4-FFF2-40B4-BE49-F238E27FC236}">
                <a16:creationId xmlns:a16="http://schemas.microsoft.com/office/drawing/2014/main" id="{7CCAF79F-F307-7358-C91E-621B43C4A514}"/>
              </a:ext>
            </a:extLst>
          </p:cNvPr>
          <p:cNvSpPr>
            <a:spLocks noGrp="1"/>
          </p:cNvSpPr>
          <p:nvPr>
            <p:ph type="body" sz="quarter" idx="28"/>
          </p:nvPr>
        </p:nvSpPr>
        <p:spPr>
          <a:xfrm>
            <a:off x="6175515" y="5400546"/>
            <a:ext cx="5876575" cy="822373"/>
          </a:xfrm>
          <a:solidFill>
            <a:srgbClr val="E3E2DB"/>
          </a:solidFill>
          <a:ln>
            <a:solidFill>
              <a:srgbClr val="A7BAA2"/>
            </a:solidFill>
          </a:ln>
        </p:spPr>
        <p:txBody>
          <a:bodyPr/>
          <a:lstStyle/>
          <a:p>
            <a:endParaRPr lang="it-IT" sz="2400" b="1" dirty="0"/>
          </a:p>
          <a:p>
            <a:r>
              <a:rPr lang="it-IT" sz="2400" b="1" dirty="0"/>
              <a:t>Convenienza: Soluzioni di cucina domestica facili ma non veloci</a:t>
            </a:r>
          </a:p>
          <a:p>
            <a:endParaRPr lang="en-IE" sz="2400" b="1" dirty="0"/>
          </a:p>
        </p:txBody>
      </p:sp>
      <p:sp>
        <p:nvSpPr>
          <p:cNvPr id="16" name="Text Placeholder 3">
            <a:extLst>
              <a:ext uri="{FF2B5EF4-FFF2-40B4-BE49-F238E27FC236}">
                <a16:creationId xmlns:a16="http://schemas.microsoft.com/office/drawing/2014/main" id="{7BA56CEC-C98B-0BB4-8642-E652D705B4C2}"/>
              </a:ext>
            </a:extLst>
          </p:cNvPr>
          <p:cNvSpPr>
            <a:spLocks noGrp="1"/>
          </p:cNvSpPr>
          <p:nvPr>
            <p:ph type="body" sz="quarter" idx="16"/>
          </p:nvPr>
        </p:nvSpPr>
        <p:spPr>
          <a:xfrm>
            <a:off x="754063" y="657225"/>
            <a:ext cx="4378325" cy="603250"/>
          </a:xfrm>
        </p:spPr>
        <p:txBody>
          <a:bodyPr anchor="ctr">
            <a:normAutofit fontScale="70000" lnSpcReduction="20000"/>
          </a:bodyPr>
          <a:lstStyle/>
          <a:p>
            <a:r>
              <a:rPr lang="en-IE" b="1" dirty="0" err="1"/>
              <a:t>Tendenze</a:t>
            </a:r>
            <a:r>
              <a:rPr lang="en-IE" b="1" dirty="0"/>
              <a:t> </a:t>
            </a:r>
            <a:r>
              <a:rPr lang="en-IE" b="1" dirty="0" err="1"/>
              <a:t>alimentari</a:t>
            </a:r>
            <a:r>
              <a:rPr lang="en-IE" b="1" dirty="0"/>
              <a:t> </a:t>
            </a:r>
            <a:r>
              <a:rPr lang="en-IE" b="1" dirty="0" err="1"/>
              <a:t>recenti</a:t>
            </a:r>
            <a:r>
              <a:rPr lang="en-IE" b="1" dirty="0"/>
              <a:t> </a:t>
            </a:r>
            <a:r>
              <a:rPr lang="en-IE" dirty="0"/>
              <a:t>…</a:t>
            </a:r>
          </a:p>
        </p:txBody>
      </p:sp>
    </p:spTree>
    <p:extLst>
      <p:ext uri="{BB962C8B-B14F-4D97-AF65-F5344CB8AC3E}">
        <p14:creationId xmlns:p14="http://schemas.microsoft.com/office/powerpoint/2010/main" val="1191422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8E29C5-9A85-3DB8-A471-CB3018C226A4}"/>
              </a:ext>
            </a:extLst>
          </p:cNvPr>
          <p:cNvSpPr>
            <a:spLocks noGrp="1"/>
          </p:cNvSpPr>
          <p:nvPr>
            <p:ph type="body" sz="quarter" idx="16"/>
          </p:nvPr>
        </p:nvSpPr>
        <p:spPr>
          <a:xfrm>
            <a:off x="-134911" y="1736287"/>
            <a:ext cx="7629991" cy="3974966"/>
          </a:xfrm>
        </p:spPr>
        <p:txBody>
          <a:bodyPr/>
          <a:lstStyle/>
          <a:p>
            <a:r>
              <a:rPr lang="it-IT" dirty="0"/>
              <a:t>Secondo un rapporto globale di insight, </a:t>
            </a:r>
            <a:r>
              <a:rPr lang="it-IT" b="1" dirty="0"/>
              <a:t>la salute e il benessere </a:t>
            </a:r>
            <a:r>
              <a:rPr lang="it-IT" dirty="0"/>
              <a:t>sono attualmente </a:t>
            </a:r>
            <a:r>
              <a:rPr lang="it-IT" b="1" dirty="0"/>
              <a:t>la forza </a:t>
            </a:r>
            <a:r>
              <a:rPr lang="it-IT" dirty="0"/>
              <a:t>di consumo più potente e sembra che siano destinati a rimanere.</a:t>
            </a:r>
          </a:p>
          <a:p>
            <a:r>
              <a:rPr lang="it-IT" dirty="0"/>
              <a:t>Pertanto, in qualità di produttore di alimenti o di piccolo agricoltore, è importante comprendere la crescente tendenza al benessere. </a:t>
            </a:r>
          </a:p>
          <a:p>
            <a:r>
              <a:rPr lang="it-IT" dirty="0"/>
              <a:t>Come risultato di Covid-19, i consumatori sono consapevoli delle loro scelte. Il 2021 è stato un anno di ricalibrazione, riflessione e resilienza. Cosa conta per i consumatori, ora? Tutte le affermazioni che naturalmente contano per i piccoli agricoltori... Una vita significativa e piena di obiettivi, la gestione della salute, la forza e il benessere, la salute mentale e la stabilità, la felicità, la connessione sociale, il miglioramento dell'ambiente, l'equilibrio e l'appagamento.</a:t>
            </a:r>
          </a:p>
          <a:p>
            <a:endParaRPr lang="en-IE" dirty="0"/>
          </a:p>
        </p:txBody>
      </p:sp>
      <p:sp>
        <p:nvSpPr>
          <p:cNvPr id="4" name="Text Placeholder 3">
            <a:extLst>
              <a:ext uri="{FF2B5EF4-FFF2-40B4-BE49-F238E27FC236}">
                <a16:creationId xmlns:a16="http://schemas.microsoft.com/office/drawing/2014/main" id="{7A53A648-42F9-F68D-6DBD-64D45A765138}"/>
              </a:ext>
            </a:extLst>
          </p:cNvPr>
          <p:cNvSpPr>
            <a:spLocks noGrp="1"/>
          </p:cNvSpPr>
          <p:nvPr>
            <p:ph type="body" sz="quarter" idx="18"/>
          </p:nvPr>
        </p:nvSpPr>
        <p:spPr>
          <a:xfrm>
            <a:off x="447065" y="249530"/>
            <a:ext cx="6482545" cy="1210837"/>
          </a:xfrm>
        </p:spPr>
        <p:txBody>
          <a:bodyPr anchor="ctr"/>
          <a:lstStyle/>
          <a:p>
            <a:r>
              <a:rPr lang="en-IE" dirty="0"/>
              <a:t>1. </a:t>
            </a:r>
            <a:r>
              <a:rPr lang="it-IT" dirty="0"/>
              <a:t>Un focus sulla salute </a:t>
            </a:r>
            <a:r>
              <a:rPr lang="en-IE" dirty="0"/>
              <a:t>…</a:t>
            </a:r>
          </a:p>
        </p:txBody>
      </p:sp>
      <p:pic>
        <p:nvPicPr>
          <p:cNvPr id="10" name="Picture Placeholder 9" descr="Woman in sportswear at lake">
            <a:extLst>
              <a:ext uri="{FF2B5EF4-FFF2-40B4-BE49-F238E27FC236}">
                <a16:creationId xmlns:a16="http://schemas.microsoft.com/office/drawing/2014/main" id="{76F2B67A-E826-6584-626D-CEDEAE56B504}"/>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7375161" y="1"/>
            <a:ext cx="4851974" cy="6858000"/>
          </a:xfrm>
        </p:spPr>
      </p:pic>
    </p:spTree>
    <p:extLst>
      <p:ext uri="{BB962C8B-B14F-4D97-AF65-F5344CB8AC3E}">
        <p14:creationId xmlns:p14="http://schemas.microsoft.com/office/powerpoint/2010/main" val="35474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6545A-618C-EA40-ADA8-12E87017057C}"/>
              </a:ext>
            </a:extLst>
          </p:cNvPr>
          <p:cNvSpPr>
            <a:spLocks noGrp="1"/>
          </p:cNvSpPr>
          <p:nvPr>
            <p:ph type="body" sz="quarter" idx="16"/>
          </p:nvPr>
        </p:nvSpPr>
        <p:spPr/>
        <p:txBody>
          <a:bodyPr/>
          <a:lstStyle/>
          <a:p>
            <a:r>
              <a:rPr lang="it-IT" sz="2800" dirty="0"/>
              <a:t>Il benessere è molto più completo della salute o del wellness, in quanto considera </a:t>
            </a:r>
            <a:r>
              <a:rPr lang="it-IT" sz="2800" b="1" dirty="0"/>
              <a:t>una gamma più ampia di fattori personali e si riferisce agli obiettivi di una vita a tutto tondo. </a:t>
            </a:r>
          </a:p>
          <a:p>
            <a:r>
              <a:rPr lang="it-IT" sz="2800" dirty="0"/>
              <a:t>Alimentato dall'ideologia informata e dall'influenza di massa delle generazioni più giovani (</a:t>
            </a:r>
            <a:r>
              <a:rPr lang="it-IT" sz="2800" dirty="0" err="1"/>
              <a:t>Gen</a:t>
            </a:r>
            <a:r>
              <a:rPr lang="it-IT" sz="2800" dirty="0"/>
              <a:t> Z), che sono consapevoli delle questioni sociali e ambientali, il futuro espansivo della salute e del benessere dei consumatori è proattivo, altamente personale, attento e motivato al benessere. </a:t>
            </a:r>
          </a:p>
          <a:p>
            <a:r>
              <a:rPr lang="it-IT" sz="2800" dirty="0"/>
              <a:t>Anche in questo caso, è così pertinente e allineato ai valori dei piccoli produttori. </a:t>
            </a:r>
          </a:p>
          <a:p>
            <a:endParaRPr lang="en-RU" sz="2800" dirty="0"/>
          </a:p>
        </p:txBody>
      </p:sp>
      <p:sp>
        <p:nvSpPr>
          <p:cNvPr id="3" name="Text Placeholder 2">
            <a:extLst>
              <a:ext uri="{FF2B5EF4-FFF2-40B4-BE49-F238E27FC236}">
                <a16:creationId xmlns:a16="http://schemas.microsoft.com/office/drawing/2014/main" id="{1168375E-363A-AB43-A004-3BFF6E4ECB51}"/>
              </a:ext>
            </a:extLst>
          </p:cNvPr>
          <p:cNvSpPr>
            <a:spLocks noGrp="1"/>
          </p:cNvSpPr>
          <p:nvPr>
            <p:ph type="body" sz="quarter" idx="18"/>
          </p:nvPr>
        </p:nvSpPr>
        <p:spPr/>
        <p:txBody>
          <a:bodyPr anchor="ctr"/>
          <a:lstStyle/>
          <a:p>
            <a:r>
              <a:rPr lang="en-IE" dirty="0"/>
              <a:t>Che </a:t>
            </a:r>
            <a:r>
              <a:rPr lang="en-IE" dirty="0" err="1"/>
              <a:t>cos'è</a:t>
            </a:r>
            <a:r>
              <a:rPr lang="en-IE" dirty="0"/>
              <a:t> il BENESSERE?</a:t>
            </a:r>
            <a:endParaRPr lang="en-RU" dirty="0"/>
          </a:p>
        </p:txBody>
      </p:sp>
      <p:pic>
        <p:nvPicPr>
          <p:cNvPr id="5" name="Graphic 4" descr="Agriculture outline">
            <a:extLst>
              <a:ext uri="{FF2B5EF4-FFF2-40B4-BE49-F238E27FC236}">
                <a16:creationId xmlns:a16="http://schemas.microsoft.com/office/drawing/2014/main" id="{D57AEA91-BDED-F47D-37EA-D570D04BA9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5267" y="214724"/>
            <a:ext cx="1400370" cy="1400370"/>
          </a:xfrm>
          <a:prstGeom prst="rect">
            <a:avLst/>
          </a:prstGeom>
        </p:spPr>
      </p:pic>
    </p:spTree>
    <p:extLst>
      <p:ext uri="{BB962C8B-B14F-4D97-AF65-F5344CB8AC3E}">
        <p14:creationId xmlns:p14="http://schemas.microsoft.com/office/powerpoint/2010/main" val="148642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4F1D9C-C530-01B0-3707-427BFE8BAAE7}"/>
              </a:ext>
            </a:extLst>
          </p:cNvPr>
          <p:cNvSpPr>
            <a:spLocks noGrp="1"/>
          </p:cNvSpPr>
          <p:nvPr>
            <p:ph type="body" sz="quarter" idx="16"/>
          </p:nvPr>
        </p:nvSpPr>
        <p:spPr>
          <a:xfrm>
            <a:off x="1274168" y="3800882"/>
            <a:ext cx="3067735" cy="1574365"/>
          </a:xfrm>
        </p:spPr>
        <p:txBody>
          <a:bodyPr/>
          <a:lstStyle/>
          <a:p>
            <a:r>
              <a:rPr lang="it-IT" b="1" dirty="0"/>
              <a:t>Le ragioni per essere in salute si moltiplicano e cambiano.</a:t>
            </a:r>
          </a:p>
          <a:p>
            <a:r>
              <a:rPr lang="it-IT" dirty="0"/>
              <a:t>Ci sono cambiamenti sociali ed economici dirompenti che stanno modellando il modo in cui l'assistenza sanitaria viene considerata prioritaria, definita e gestita in tutto il mondo.</a:t>
            </a:r>
          </a:p>
          <a:p>
            <a:endParaRPr lang="en-IE" dirty="0"/>
          </a:p>
        </p:txBody>
      </p:sp>
      <p:sp>
        <p:nvSpPr>
          <p:cNvPr id="3" name="Text Placeholder 2">
            <a:extLst>
              <a:ext uri="{FF2B5EF4-FFF2-40B4-BE49-F238E27FC236}">
                <a16:creationId xmlns:a16="http://schemas.microsoft.com/office/drawing/2014/main" id="{D4600DA5-5071-922C-7D28-B052DEACC78B}"/>
              </a:ext>
            </a:extLst>
          </p:cNvPr>
          <p:cNvSpPr>
            <a:spLocks noGrp="1"/>
          </p:cNvSpPr>
          <p:nvPr>
            <p:ph type="body" sz="quarter" idx="28"/>
          </p:nvPr>
        </p:nvSpPr>
        <p:spPr/>
        <p:txBody>
          <a:bodyPr>
            <a:normAutofit fontScale="92500"/>
          </a:bodyPr>
          <a:lstStyle/>
          <a:p>
            <a:r>
              <a:rPr lang="it-IT" dirty="0"/>
              <a:t>Sono tre i temi principali che convergono e che influenzano questa tendenza verso la salute e il benessere</a:t>
            </a:r>
            <a:r>
              <a:rPr lang="en-IE" dirty="0"/>
              <a:t>…</a:t>
            </a:r>
          </a:p>
        </p:txBody>
      </p:sp>
      <p:sp>
        <p:nvSpPr>
          <p:cNvPr id="4" name="Text Placeholder 3">
            <a:extLst>
              <a:ext uri="{FF2B5EF4-FFF2-40B4-BE49-F238E27FC236}">
                <a16:creationId xmlns:a16="http://schemas.microsoft.com/office/drawing/2014/main" id="{6EF955C7-9260-8DBF-AFC7-EF293F6E36A7}"/>
              </a:ext>
            </a:extLst>
          </p:cNvPr>
          <p:cNvSpPr>
            <a:spLocks noGrp="1"/>
          </p:cNvSpPr>
          <p:nvPr>
            <p:ph type="body" sz="quarter" idx="15"/>
          </p:nvPr>
        </p:nvSpPr>
        <p:spPr>
          <a:xfrm>
            <a:off x="1663909" y="2902374"/>
            <a:ext cx="2088582" cy="770567"/>
          </a:xfrm>
          <a:solidFill>
            <a:schemeClr val="bg1"/>
          </a:solidFill>
          <a:ln>
            <a:solidFill>
              <a:srgbClr val="A23B23"/>
            </a:solidFill>
          </a:ln>
        </p:spPr>
        <p:txBody>
          <a:bodyPr anchor="t"/>
          <a:lstStyle/>
          <a:p>
            <a:r>
              <a:rPr lang="en-IE" sz="2400" dirty="0" err="1">
                <a:solidFill>
                  <a:srgbClr val="60220F"/>
                </a:solidFill>
              </a:rPr>
              <a:t>Catalizzatori</a:t>
            </a:r>
            <a:r>
              <a:rPr lang="en-IE" sz="2400" dirty="0">
                <a:solidFill>
                  <a:srgbClr val="60220F"/>
                </a:solidFill>
              </a:rPr>
              <a:t> e </a:t>
            </a:r>
            <a:r>
              <a:rPr lang="en-IE" sz="2400" dirty="0" err="1">
                <a:solidFill>
                  <a:srgbClr val="60220F"/>
                </a:solidFill>
              </a:rPr>
              <a:t>collaboratori</a:t>
            </a:r>
            <a:endParaRPr lang="en-IE" sz="2400" dirty="0">
              <a:solidFill>
                <a:srgbClr val="60220F"/>
              </a:solidFill>
            </a:endParaRPr>
          </a:p>
          <a:p>
            <a:endParaRPr lang="en-IE" sz="2400" dirty="0">
              <a:solidFill>
                <a:srgbClr val="60220F"/>
              </a:solidFill>
            </a:endParaRPr>
          </a:p>
        </p:txBody>
      </p:sp>
      <p:sp>
        <p:nvSpPr>
          <p:cNvPr id="6" name="Text Placeholder 5">
            <a:extLst>
              <a:ext uri="{FF2B5EF4-FFF2-40B4-BE49-F238E27FC236}">
                <a16:creationId xmlns:a16="http://schemas.microsoft.com/office/drawing/2014/main" id="{E58F6A98-25DC-CEDA-0533-8C7430E0E4E2}"/>
              </a:ext>
            </a:extLst>
          </p:cNvPr>
          <p:cNvSpPr>
            <a:spLocks noGrp="1"/>
          </p:cNvSpPr>
          <p:nvPr>
            <p:ph type="body" sz="quarter" idx="30"/>
          </p:nvPr>
        </p:nvSpPr>
        <p:spPr>
          <a:xfrm>
            <a:off x="2384600" y="2088955"/>
            <a:ext cx="833717" cy="770567"/>
          </a:xfrm>
        </p:spPr>
        <p:txBody>
          <a:bodyPr/>
          <a:lstStyle/>
          <a:p>
            <a:r>
              <a:rPr lang="en-IE"/>
              <a:t>1</a:t>
            </a:r>
          </a:p>
        </p:txBody>
      </p:sp>
      <p:sp>
        <p:nvSpPr>
          <p:cNvPr id="8" name="Text Placeholder 7">
            <a:extLst>
              <a:ext uri="{FF2B5EF4-FFF2-40B4-BE49-F238E27FC236}">
                <a16:creationId xmlns:a16="http://schemas.microsoft.com/office/drawing/2014/main" id="{982978C0-03FB-6FC6-85C0-F5CBAB4228EC}"/>
              </a:ext>
            </a:extLst>
          </p:cNvPr>
          <p:cNvSpPr>
            <a:spLocks noGrp="1"/>
          </p:cNvSpPr>
          <p:nvPr>
            <p:ph type="body" sz="quarter" idx="32"/>
          </p:nvPr>
        </p:nvSpPr>
        <p:spPr>
          <a:xfrm>
            <a:off x="8878165" y="2006353"/>
            <a:ext cx="833717" cy="770567"/>
          </a:xfrm>
        </p:spPr>
        <p:txBody>
          <a:bodyPr/>
          <a:lstStyle/>
          <a:p>
            <a:r>
              <a:rPr lang="en-IE"/>
              <a:t>3</a:t>
            </a:r>
          </a:p>
        </p:txBody>
      </p:sp>
      <p:sp>
        <p:nvSpPr>
          <p:cNvPr id="9" name="Text Placeholder 5">
            <a:extLst>
              <a:ext uri="{FF2B5EF4-FFF2-40B4-BE49-F238E27FC236}">
                <a16:creationId xmlns:a16="http://schemas.microsoft.com/office/drawing/2014/main" id="{E2AF0585-A9E4-95C9-8880-2351706ABAE9}"/>
              </a:ext>
            </a:extLst>
          </p:cNvPr>
          <p:cNvSpPr txBox="1">
            <a:spLocks/>
          </p:cNvSpPr>
          <p:nvPr/>
        </p:nvSpPr>
        <p:spPr>
          <a:xfrm>
            <a:off x="5631382" y="2006353"/>
            <a:ext cx="833717" cy="77056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4000" b="1" kern="1200" baseline="0">
                <a:solidFill>
                  <a:srgbClr val="E3E2D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2</a:t>
            </a:r>
          </a:p>
        </p:txBody>
      </p:sp>
      <p:sp>
        <p:nvSpPr>
          <p:cNvPr id="10" name="Text Placeholder 3">
            <a:extLst>
              <a:ext uri="{FF2B5EF4-FFF2-40B4-BE49-F238E27FC236}">
                <a16:creationId xmlns:a16="http://schemas.microsoft.com/office/drawing/2014/main" id="{5B7FA6E1-4337-FBE7-2DAC-64E207C38D56}"/>
              </a:ext>
            </a:extLst>
          </p:cNvPr>
          <p:cNvSpPr txBox="1">
            <a:spLocks/>
          </p:cNvSpPr>
          <p:nvPr/>
        </p:nvSpPr>
        <p:spPr>
          <a:xfrm>
            <a:off x="8457338" y="2902373"/>
            <a:ext cx="1820817" cy="770567"/>
          </a:xfrm>
          <a:prstGeom prst="rect">
            <a:avLst/>
          </a:prstGeom>
          <a:solidFill>
            <a:schemeClr val="bg1"/>
          </a:solidFill>
          <a:ln>
            <a:solidFill>
              <a:srgbClr val="404F2F"/>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4000" b="1" kern="1200" baseline="0">
                <a:solidFill>
                  <a:srgbClr val="E3E2D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dirty="0" err="1">
                <a:solidFill>
                  <a:srgbClr val="60220F"/>
                </a:solidFill>
              </a:rPr>
              <a:t>Scelte</a:t>
            </a:r>
            <a:r>
              <a:rPr lang="en-IE" sz="2400" dirty="0">
                <a:solidFill>
                  <a:srgbClr val="60220F"/>
                </a:solidFill>
              </a:rPr>
              <a:t> </a:t>
            </a:r>
            <a:r>
              <a:rPr lang="en-IE" sz="2400" dirty="0" err="1">
                <a:solidFill>
                  <a:srgbClr val="60220F"/>
                </a:solidFill>
              </a:rPr>
              <a:t>dei</a:t>
            </a:r>
            <a:r>
              <a:rPr lang="en-IE" sz="2400" dirty="0">
                <a:solidFill>
                  <a:srgbClr val="60220F"/>
                </a:solidFill>
              </a:rPr>
              <a:t> </a:t>
            </a:r>
            <a:r>
              <a:rPr lang="en-IE" sz="2400" dirty="0" err="1">
                <a:solidFill>
                  <a:srgbClr val="60220F"/>
                </a:solidFill>
              </a:rPr>
              <a:t>consumatori</a:t>
            </a:r>
            <a:endParaRPr lang="en-IE" sz="2400" dirty="0">
              <a:solidFill>
                <a:srgbClr val="60220F"/>
              </a:solidFill>
            </a:endParaRPr>
          </a:p>
          <a:p>
            <a:endParaRPr lang="en-IE" sz="2400" dirty="0">
              <a:solidFill>
                <a:srgbClr val="60220F"/>
              </a:solidFill>
            </a:endParaRPr>
          </a:p>
        </p:txBody>
      </p:sp>
      <p:sp>
        <p:nvSpPr>
          <p:cNvPr id="11" name="Text Placeholder 3">
            <a:extLst>
              <a:ext uri="{FF2B5EF4-FFF2-40B4-BE49-F238E27FC236}">
                <a16:creationId xmlns:a16="http://schemas.microsoft.com/office/drawing/2014/main" id="{233AE970-11C1-08BE-15B1-43116E75040C}"/>
              </a:ext>
            </a:extLst>
          </p:cNvPr>
          <p:cNvSpPr txBox="1">
            <a:spLocks/>
          </p:cNvSpPr>
          <p:nvPr/>
        </p:nvSpPr>
        <p:spPr>
          <a:xfrm>
            <a:off x="5185591" y="2902374"/>
            <a:ext cx="1979707" cy="770567"/>
          </a:xfrm>
          <a:prstGeom prst="rect">
            <a:avLst/>
          </a:prstGeom>
          <a:solidFill>
            <a:schemeClr val="bg1"/>
          </a:solidFill>
          <a:ln>
            <a:solidFill>
              <a:srgbClr val="6D6A3A"/>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4000" b="1" kern="1200" baseline="0">
                <a:solidFill>
                  <a:srgbClr val="E3E2D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dirty="0" err="1">
                <a:solidFill>
                  <a:srgbClr val="60220F"/>
                </a:solidFill>
              </a:rPr>
              <a:t>Aumento</a:t>
            </a:r>
            <a:r>
              <a:rPr lang="en-IE" sz="2400" dirty="0">
                <a:solidFill>
                  <a:srgbClr val="60220F"/>
                </a:solidFill>
              </a:rPr>
              <a:t> </a:t>
            </a:r>
            <a:r>
              <a:rPr lang="en-IE" sz="2400" dirty="0" err="1">
                <a:solidFill>
                  <a:srgbClr val="60220F"/>
                </a:solidFill>
              </a:rPr>
              <a:t>dei</a:t>
            </a:r>
            <a:r>
              <a:rPr lang="en-IE" sz="2400" dirty="0">
                <a:solidFill>
                  <a:srgbClr val="60220F"/>
                </a:solidFill>
              </a:rPr>
              <a:t> </a:t>
            </a:r>
            <a:r>
              <a:rPr lang="en-IE" sz="2400" dirty="0" err="1">
                <a:solidFill>
                  <a:srgbClr val="60220F"/>
                </a:solidFill>
              </a:rPr>
              <a:t>costi</a:t>
            </a:r>
            <a:r>
              <a:rPr lang="en-IE" sz="2400" dirty="0">
                <a:solidFill>
                  <a:srgbClr val="60220F"/>
                </a:solidFill>
              </a:rPr>
              <a:t> </a:t>
            </a:r>
            <a:r>
              <a:rPr lang="en-IE" sz="2400" dirty="0" err="1">
                <a:solidFill>
                  <a:srgbClr val="60220F"/>
                </a:solidFill>
              </a:rPr>
              <a:t>sanitari</a:t>
            </a:r>
            <a:endParaRPr lang="en-IE" sz="2400" dirty="0">
              <a:solidFill>
                <a:srgbClr val="60220F"/>
              </a:solidFill>
            </a:endParaRPr>
          </a:p>
          <a:p>
            <a:endParaRPr lang="en-IE" sz="2400" dirty="0">
              <a:solidFill>
                <a:srgbClr val="60220F"/>
              </a:solidFill>
            </a:endParaRPr>
          </a:p>
        </p:txBody>
      </p:sp>
      <p:sp>
        <p:nvSpPr>
          <p:cNvPr id="12" name="Arrow: Right 11">
            <a:extLst>
              <a:ext uri="{FF2B5EF4-FFF2-40B4-BE49-F238E27FC236}">
                <a16:creationId xmlns:a16="http://schemas.microsoft.com/office/drawing/2014/main" id="{F5B3C9A4-8CEC-133B-8C76-D666F8EBCEAA}"/>
              </a:ext>
            </a:extLst>
          </p:cNvPr>
          <p:cNvSpPr/>
          <p:nvPr/>
        </p:nvSpPr>
        <p:spPr>
          <a:xfrm>
            <a:off x="4133168" y="3089248"/>
            <a:ext cx="767751" cy="396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Arrow: Right 12">
            <a:extLst>
              <a:ext uri="{FF2B5EF4-FFF2-40B4-BE49-F238E27FC236}">
                <a16:creationId xmlns:a16="http://schemas.microsoft.com/office/drawing/2014/main" id="{940C69CC-63E7-05D3-5352-4C0B325AAA5C}"/>
              </a:ext>
            </a:extLst>
          </p:cNvPr>
          <p:cNvSpPr/>
          <p:nvPr/>
        </p:nvSpPr>
        <p:spPr>
          <a:xfrm>
            <a:off x="7347997" y="3089247"/>
            <a:ext cx="767751" cy="396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 Placeholder 1">
            <a:extLst>
              <a:ext uri="{FF2B5EF4-FFF2-40B4-BE49-F238E27FC236}">
                <a16:creationId xmlns:a16="http://schemas.microsoft.com/office/drawing/2014/main" id="{9DE21624-5945-4364-2943-A603461400D6}"/>
              </a:ext>
            </a:extLst>
          </p:cNvPr>
          <p:cNvSpPr txBox="1">
            <a:spLocks/>
          </p:cNvSpPr>
          <p:nvPr/>
        </p:nvSpPr>
        <p:spPr>
          <a:xfrm>
            <a:off x="7761155" y="3771934"/>
            <a:ext cx="3067735" cy="1404186"/>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8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b="1" dirty="0"/>
              <a:t>Le modalità con cui i consumatori decidono di investire nella propria salute sono varie.</a:t>
            </a:r>
          </a:p>
          <a:p>
            <a:r>
              <a:rPr lang="it-IT" dirty="0"/>
              <a:t>I comportamenti variano drasticamente a seconda della disposizione proattiva, reattiva o passiva dei consumatori.</a:t>
            </a:r>
          </a:p>
          <a:p>
            <a:endParaRPr lang="en-IE" dirty="0"/>
          </a:p>
        </p:txBody>
      </p:sp>
      <p:sp>
        <p:nvSpPr>
          <p:cNvPr id="15" name="Text Placeholder 1">
            <a:extLst>
              <a:ext uri="{FF2B5EF4-FFF2-40B4-BE49-F238E27FC236}">
                <a16:creationId xmlns:a16="http://schemas.microsoft.com/office/drawing/2014/main" id="{CDF77CB6-3649-2E24-3196-6B6C370567B4}"/>
              </a:ext>
            </a:extLst>
          </p:cNvPr>
          <p:cNvSpPr txBox="1">
            <a:spLocks/>
          </p:cNvSpPr>
          <p:nvPr/>
        </p:nvSpPr>
        <p:spPr>
          <a:xfrm>
            <a:off x="4473188" y="3798395"/>
            <a:ext cx="2889849" cy="1404186"/>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8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b="1" dirty="0"/>
              <a:t>Il costo della salute e del benessere sta aumentando rapidamente.</a:t>
            </a:r>
          </a:p>
          <a:p>
            <a:r>
              <a:rPr lang="it-IT" dirty="0"/>
              <a:t>I governi, le aziende e gli stessi consumatori si sono resi conto dei vantaggi di un impegno preventivo e proattivo.</a:t>
            </a:r>
          </a:p>
          <a:p>
            <a:endParaRPr lang="en-IE" dirty="0"/>
          </a:p>
        </p:txBody>
      </p:sp>
      <p:sp>
        <p:nvSpPr>
          <p:cNvPr id="17" name="TextBox 16">
            <a:extLst>
              <a:ext uri="{FF2B5EF4-FFF2-40B4-BE49-F238E27FC236}">
                <a16:creationId xmlns:a16="http://schemas.microsoft.com/office/drawing/2014/main" id="{C2F6DDCE-6BCE-89B3-BD37-247CE8DE28C1}"/>
              </a:ext>
            </a:extLst>
          </p:cNvPr>
          <p:cNvSpPr txBox="1"/>
          <p:nvPr/>
        </p:nvSpPr>
        <p:spPr>
          <a:xfrm>
            <a:off x="10662249" y="6400800"/>
            <a:ext cx="1250830" cy="369332"/>
          </a:xfrm>
          <a:prstGeom prst="rect">
            <a:avLst/>
          </a:prstGeom>
          <a:noFill/>
        </p:spPr>
        <p:txBody>
          <a:bodyPr wrap="square" rtlCol="0">
            <a:spAutoFit/>
          </a:bodyPr>
          <a:lstStyle/>
          <a:p>
            <a:r>
              <a:rPr lang="en-IE">
                <a:hlinkClick r:id="rId2"/>
              </a:rPr>
              <a:t>Source</a:t>
            </a:r>
            <a:endParaRPr lang="en-IE"/>
          </a:p>
        </p:txBody>
      </p:sp>
    </p:spTree>
    <p:extLst>
      <p:ext uri="{BB962C8B-B14F-4D97-AF65-F5344CB8AC3E}">
        <p14:creationId xmlns:p14="http://schemas.microsoft.com/office/powerpoint/2010/main" val="1249460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91241-A7EE-9398-776D-38347EF039F2}"/>
              </a:ext>
            </a:extLst>
          </p:cNvPr>
          <p:cNvSpPr>
            <a:spLocks noGrp="1"/>
          </p:cNvSpPr>
          <p:nvPr>
            <p:ph type="body" sz="quarter" idx="31"/>
          </p:nvPr>
        </p:nvSpPr>
        <p:spPr>
          <a:xfrm>
            <a:off x="978635" y="3881886"/>
            <a:ext cx="2445194" cy="2113470"/>
          </a:xfrm>
        </p:spPr>
        <p:txBody>
          <a:bodyPr>
            <a:noAutofit/>
          </a:bodyPr>
          <a:lstStyle/>
          <a:p>
            <a:pPr marL="0" indent="0">
              <a:lnSpc>
                <a:spcPct val="100000"/>
              </a:lnSpc>
            </a:pPr>
            <a:r>
              <a:rPr lang="it-IT" sz="2400" dirty="0"/>
              <a:t>dei consumatori globali dichiara di fare regolarmente scelte proattive</a:t>
            </a:r>
          </a:p>
          <a:p>
            <a:pPr marL="0" indent="0">
              <a:lnSpc>
                <a:spcPct val="100000"/>
              </a:lnSpc>
            </a:pPr>
            <a:r>
              <a:rPr lang="it-IT" sz="2400" b="1" dirty="0"/>
              <a:t>PROATTIVO</a:t>
            </a:r>
          </a:p>
          <a:p>
            <a:pPr marL="0" indent="0">
              <a:lnSpc>
                <a:spcPct val="100000"/>
              </a:lnSpc>
            </a:pPr>
            <a:endParaRPr lang="en-IE" sz="2000" dirty="0"/>
          </a:p>
        </p:txBody>
      </p:sp>
      <p:sp>
        <p:nvSpPr>
          <p:cNvPr id="3" name="Text Placeholder 2">
            <a:extLst>
              <a:ext uri="{FF2B5EF4-FFF2-40B4-BE49-F238E27FC236}">
                <a16:creationId xmlns:a16="http://schemas.microsoft.com/office/drawing/2014/main" id="{CBEC986A-311E-1739-B629-65DA3B989B71}"/>
              </a:ext>
            </a:extLst>
          </p:cNvPr>
          <p:cNvSpPr>
            <a:spLocks noGrp="1"/>
          </p:cNvSpPr>
          <p:nvPr>
            <p:ph type="body" sz="quarter" idx="35"/>
          </p:nvPr>
        </p:nvSpPr>
        <p:spPr>
          <a:xfrm>
            <a:off x="4556138" y="3877572"/>
            <a:ext cx="2884792" cy="2358894"/>
          </a:xfrm>
        </p:spPr>
        <p:txBody>
          <a:bodyPr>
            <a:noAutofit/>
          </a:bodyPr>
          <a:lstStyle/>
          <a:p>
            <a:pPr marL="0" indent="0">
              <a:lnSpc>
                <a:spcPct val="100000"/>
              </a:lnSpc>
            </a:pPr>
            <a:r>
              <a:rPr lang="it-IT" sz="2400" dirty="0"/>
              <a:t>dei consumatori globali giorno in cui vengono attivati per privilegiare la salute quando è necessario</a:t>
            </a:r>
          </a:p>
          <a:p>
            <a:pPr marL="0" indent="0">
              <a:lnSpc>
                <a:spcPct val="100000"/>
              </a:lnSpc>
            </a:pPr>
            <a:r>
              <a:rPr lang="it-IT" sz="2400" b="1" dirty="0"/>
              <a:t>REATTIVO</a:t>
            </a:r>
          </a:p>
          <a:p>
            <a:pPr marL="0" indent="0">
              <a:lnSpc>
                <a:spcPct val="100000"/>
              </a:lnSpc>
            </a:pPr>
            <a:endParaRPr lang="en-IE" sz="2400" b="1" dirty="0"/>
          </a:p>
        </p:txBody>
      </p:sp>
      <p:sp>
        <p:nvSpPr>
          <p:cNvPr id="4" name="Text Placeholder 3">
            <a:extLst>
              <a:ext uri="{FF2B5EF4-FFF2-40B4-BE49-F238E27FC236}">
                <a16:creationId xmlns:a16="http://schemas.microsoft.com/office/drawing/2014/main" id="{A410BCC7-91D3-9824-5D43-C15B639C41F5}"/>
              </a:ext>
            </a:extLst>
          </p:cNvPr>
          <p:cNvSpPr>
            <a:spLocks noGrp="1"/>
          </p:cNvSpPr>
          <p:nvPr>
            <p:ph type="body" sz="quarter" idx="36"/>
          </p:nvPr>
        </p:nvSpPr>
        <p:spPr>
          <a:xfrm>
            <a:off x="8400457" y="3881887"/>
            <a:ext cx="2595203" cy="2113470"/>
          </a:xfrm>
        </p:spPr>
        <p:txBody>
          <a:bodyPr>
            <a:normAutofit lnSpcReduction="10000"/>
          </a:bodyPr>
          <a:lstStyle/>
          <a:p>
            <a:pPr marL="0" indent="0">
              <a:lnSpc>
                <a:spcPct val="110000"/>
              </a:lnSpc>
            </a:pPr>
            <a:r>
              <a:rPr lang="it-IT" sz="2000" dirty="0"/>
              <a:t>dei consumatori mondiali dichiara di non dare importanza alla salute e al benessere</a:t>
            </a:r>
          </a:p>
          <a:p>
            <a:pPr marL="0" indent="0">
              <a:lnSpc>
                <a:spcPct val="110000"/>
              </a:lnSpc>
            </a:pPr>
            <a:r>
              <a:rPr lang="it-IT" sz="2000" b="1" dirty="0"/>
              <a:t>PASSIVO</a:t>
            </a:r>
          </a:p>
          <a:p>
            <a:pPr marL="0" indent="0">
              <a:lnSpc>
                <a:spcPct val="110000"/>
              </a:lnSpc>
            </a:pPr>
            <a:endParaRPr lang="en-IE" sz="2000" b="1" dirty="0"/>
          </a:p>
        </p:txBody>
      </p:sp>
      <p:sp>
        <p:nvSpPr>
          <p:cNvPr id="5" name="Text Placeholder 4">
            <a:extLst>
              <a:ext uri="{FF2B5EF4-FFF2-40B4-BE49-F238E27FC236}">
                <a16:creationId xmlns:a16="http://schemas.microsoft.com/office/drawing/2014/main" id="{5DC8E8E8-2076-AD13-830D-9328A09988F1}"/>
              </a:ext>
            </a:extLst>
          </p:cNvPr>
          <p:cNvSpPr>
            <a:spLocks noGrp="1"/>
          </p:cNvSpPr>
          <p:nvPr>
            <p:ph type="body" sz="quarter" idx="38"/>
          </p:nvPr>
        </p:nvSpPr>
        <p:spPr>
          <a:xfrm>
            <a:off x="1147970" y="2393611"/>
            <a:ext cx="2106525" cy="1237497"/>
          </a:xfrm>
        </p:spPr>
        <p:txBody>
          <a:bodyPr/>
          <a:lstStyle/>
          <a:p>
            <a:r>
              <a:rPr lang="en-IE">
                <a:solidFill>
                  <a:srgbClr val="60220F"/>
                </a:solidFill>
              </a:rPr>
              <a:t>48%</a:t>
            </a:r>
          </a:p>
        </p:txBody>
      </p:sp>
      <p:sp>
        <p:nvSpPr>
          <p:cNvPr id="6" name="Text Placeholder 5">
            <a:extLst>
              <a:ext uri="{FF2B5EF4-FFF2-40B4-BE49-F238E27FC236}">
                <a16:creationId xmlns:a16="http://schemas.microsoft.com/office/drawing/2014/main" id="{CBD83E93-08C8-670A-5763-C3E74640BEED}"/>
              </a:ext>
            </a:extLst>
          </p:cNvPr>
          <p:cNvSpPr>
            <a:spLocks noGrp="1"/>
          </p:cNvSpPr>
          <p:nvPr>
            <p:ph type="body" sz="quarter" idx="39"/>
          </p:nvPr>
        </p:nvSpPr>
        <p:spPr>
          <a:xfrm>
            <a:off x="4799270" y="2393611"/>
            <a:ext cx="2106525" cy="1237497"/>
          </a:xfrm>
        </p:spPr>
        <p:txBody>
          <a:bodyPr/>
          <a:lstStyle/>
          <a:p>
            <a:r>
              <a:rPr lang="en-IE">
                <a:solidFill>
                  <a:srgbClr val="60220F"/>
                </a:solidFill>
              </a:rPr>
              <a:t>29%</a:t>
            </a:r>
          </a:p>
        </p:txBody>
      </p:sp>
      <p:sp>
        <p:nvSpPr>
          <p:cNvPr id="7" name="Text Placeholder 6">
            <a:extLst>
              <a:ext uri="{FF2B5EF4-FFF2-40B4-BE49-F238E27FC236}">
                <a16:creationId xmlns:a16="http://schemas.microsoft.com/office/drawing/2014/main" id="{25DD5E47-8F5B-9592-AB2D-6D65DDC727BD}"/>
              </a:ext>
            </a:extLst>
          </p:cNvPr>
          <p:cNvSpPr>
            <a:spLocks noGrp="1"/>
          </p:cNvSpPr>
          <p:nvPr>
            <p:ph type="body" sz="quarter" idx="40"/>
          </p:nvPr>
        </p:nvSpPr>
        <p:spPr>
          <a:xfrm>
            <a:off x="8450570" y="2396568"/>
            <a:ext cx="2106525" cy="1237497"/>
          </a:xfrm>
        </p:spPr>
        <p:txBody>
          <a:bodyPr/>
          <a:lstStyle/>
          <a:p>
            <a:r>
              <a:rPr lang="en-IE">
                <a:solidFill>
                  <a:srgbClr val="60220F"/>
                </a:solidFill>
              </a:rPr>
              <a:t>23%</a:t>
            </a:r>
          </a:p>
        </p:txBody>
      </p:sp>
      <p:sp>
        <p:nvSpPr>
          <p:cNvPr id="8" name="Text Placeholder 7">
            <a:extLst>
              <a:ext uri="{FF2B5EF4-FFF2-40B4-BE49-F238E27FC236}">
                <a16:creationId xmlns:a16="http://schemas.microsoft.com/office/drawing/2014/main" id="{4880A659-E2D7-D7DC-D12D-3174C4008BF0}"/>
              </a:ext>
            </a:extLst>
          </p:cNvPr>
          <p:cNvSpPr>
            <a:spLocks noGrp="1"/>
          </p:cNvSpPr>
          <p:nvPr>
            <p:ph type="body" sz="quarter" idx="29"/>
          </p:nvPr>
        </p:nvSpPr>
        <p:spPr>
          <a:xfrm>
            <a:off x="10764" y="146650"/>
            <a:ext cx="12181236" cy="1237496"/>
          </a:xfrm>
        </p:spPr>
        <p:txBody>
          <a:bodyPr>
            <a:normAutofit fontScale="92500" lnSpcReduction="20000"/>
          </a:bodyPr>
          <a:lstStyle/>
          <a:p>
            <a:r>
              <a:rPr lang="it-IT" dirty="0"/>
              <a:t>La buona notizia è che </a:t>
            </a:r>
            <a:r>
              <a:rPr lang="en-IE" dirty="0"/>
              <a:t>…</a:t>
            </a:r>
            <a:br>
              <a:rPr lang="en-US" dirty="0"/>
            </a:br>
            <a:r>
              <a:rPr lang="it-IT" b="0" dirty="0">
                <a:solidFill>
                  <a:srgbClr val="404F2F"/>
                </a:solidFill>
              </a:rPr>
              <a:t>Quasi la metà dei consumatori globali è proattiva nelle proprie decisioni sulla salute</a:t>
            </a:r>
            <a:endParaRPr lang="en-IE" b="0" dirty="0">
              <a:solidFill>
                <a:srgbClr val="404F2F"/>
              </a:solidFill>
            </a:endParaRPr>
          </a:p>
        </p:txBody>
      </p:sp>
      <p:sp>
        <p:nvSpPr>
          <p:cNvPr id="10" name="TextBox 9">
            <a:extLst>
              <a:ext uri="{FF2B5EF4-FFF2-40B4-BE49-F238E27FC236}">
                <a16:creationId xmlns:a16="http://schemas.microsoft.com/office/drawing/2014/main" id="{D3DDD495-8C91-6068-3115-8E43C4DA718D}"/>
              </a:ext>
            </a:extLst>
          </p:cNvPr>
          <p:cNvSpPr txBox="1"/>
          <p:nvPr/>
        </p:nvSpPr>
        <p:spPr>
          <a:xfrm>
            <a:off x="9290649" y="6324904"/>
            <a:ext cx="2914658" cy="461665"/>
          </a:xfrm>
          <a:prstGeom prst="rect">
            <a:avLst/>
          </a:prstGeom>
          <a:noFill/>
        </p:spPr>
        <p:txBody>
          <a:bodyPr wrap="square">
            <a:spAutoFit/>
          </a:bodyPr>
          <a:lstStyle/>
          <a:p>
            <a:r>
              <a:rPr lang="en-US" sz="1200" b="0" i="0">
                <a:solidFill>
                  <a:schemeClr val="bg1">
                    <a:lumMod val="50000"/>
                  </a:schemeClr>
                </a:solidFill>
                <a:effectLst/>
              </a:rPr>
              <a:t>Source: </a:t>
            </a:r>
            <a:r>
              <a:rPr lang="en-US" sz="1200" b="0" i="0" err="1">
                <a:solidFill>
                  <a:schemeClr val="bg1">
                    <a:lumMod val="50000"/>
                  </a:schemeClr>
                </a:solidFill>
                <a:effectLst/>
              </a:rPr>
              <a:t>NielsenIQ</a:t>
            </a:r>
            <a:r>
              <a:rPr lang="en-US" sz="1200" b="0" i="0">
                <a:solidFill>
                  <a:schemeClr val="bg1">
                    <a:lumMod val="50000"/>
                  </a:schemeClr>
                </a:solidFill>
                <a:effectLst/>
              </a:rPr>
              <a:t> Global Health &amp; Wellness Study of 17 markets, September 2021</a:t>
            </a:r>
            <a:endParaRPr lang="en-IE" sz="1200">
              <a:solidFill>
                <a:schemeClr val="bg1">
                  <a:lumMod val="50000"/>
                </a:schemeClr>
              </a:solidFill>
            </a:endParaRPr>
          </a:p>
        </p:txBody>
      </p:sp>
    </p:spTree>
    <p:extLst>
      <p:ext uri="{BB962C8B-B14F-4D97-AF65-F5344CB8AC3E}">
        <p14:creationId xmlns:p14="http://schemas.microsoft.com/office/powerpoint/2010/main" val="2813536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A95519-2BB2-D474-64D8-23DAE5120EF0}"/>
              </a:ext>
            </a:extLst>
          </p:cNvPr>
          <p:cNvSpPr>
            <a:spLocks noGrp="1"/>
          </p:cNvSpPr>
          <p:nvPr>
            <p:ph type="body" sz="quarter" idx="18"/>
          </p:nvPr>
        </p:nvSpPr>
        <p:spPr/>
        <p:txBody>
          <a:bodyPr>
            <a:normAutofit lnSpcReduction="10000"/>
          </a:bodyPr>
          <a:lstStyle/>
          <a:p>
            <a:r>
              <a:rPr lang="it-IT" dirty="0"/>
              <a:t>I consumatori prestano attenzione a ciò che fanno le aziende. In tutti i settori della vendita al dettaglio, i consumatori si aspettano che le aziende e i governi svolgano un ruolo più attivo nel loro percorso di salute e benessere. </a:t>
            </a:r>
          </a:p>
          <a:p>
            <a:endParaRPr lang="it-IT" b="1" dirty="0"/>
          </a:p>
          <a:p>
            <a:r>
              <a:rPr lang="it-IT" b="1" dirty="0"/>
              <a:t>Infatti, la maggioranza (72%) dei consumatori globali intervistati ritiene che le aziende abbiano un ruolo importante da svolgere nella disponibilità e nell'accesso di alimenti sani per tutti.</a:t>
            </a:r>
          </a:p>
          <a:p>
            <a:endParaRPr lang="en-US" sz="1400" b="1" dirty="0"/>
          </a:p>
          <a:p>
            <a:r>
              <a:rPr lang="it-IT" sz="2800" b="1" u="sng" dirty="0">
                <a:solidFill>
                  <a:schemeClr val="bg1"/>
                </a:solidFill>
                <a:highlight>
                  <a:srgbClr val="6D6A3A"/>
                </a:highlight>
              </a:rPr>
              <a:t>Ecco dove la tendenza ha rilevanza e importanza per voi e per la vostra azienda agricola.</a:t>
            </a:r>
            <a:r>
              <a:rPr lang="en-US" sz="2800" b="1" u="sng" dirty="0">
                <a:solidFill>
                  <a:schemeClr val="bg1"/>
                </a:solidFill>
                <a:highlight>
                  <a:srgbClr val="6D6A3A"/>
                </a:highlight>
              </a:rPr>
              <a:t>!!</a:t>
            </a:r>
            <a:endParaRPr lang="en-IE" sz="2800" b="1" u="sng" dirty="0">
              <a:solidFill>
                <a:schemeClr val="bg1"/>
              </a:solidFill>
              <a:highlight>
                <a:srgbClr val="6D6A3A"/>
              </a:highlight>
            </a:endParaRPr>
          </a:p>
        </p:txBody>
      </p:sp>
      <p:sp>
        <p:nvSpPr>
          <p:cNvPr id="3" name="Text Placeholder 2">
            <a:extLst>
              <a:ext uri="{FF2B5EF4-FFF2-40B4-BE49-F238E27FC236}">
                <a16:creationId xmlns:a16="http://schemas.microsoft.com/office/drawing/2014/main" id="{3546A5A9-BD31-A5F7-6D0E-C07D7BE45FBD}"/>
              </a:ext>
            </a:extLst>
          </p:cNvPr>
          <p:cNvSpPr>
            <a:spLocks noGrp="1"/>
          </p:cNvSpPr>
          <p:nvPr>
            <p:ph type="body" sz="quarter" idx="16"/>
          </p:nvPr>
        </p:nvSpPr>
        <p:spPr>
          <a:xfrm>
            <a:off x="378048" y="441202"/>
            <a:ext cx="11297875" cy="580518"/>
          </a:xfrm>
        </p:spPr>
        <p:txBody>
          <a:bodyPr/>
          <a:lstStyle/>
          <a:p>
            <a:r>
              <a:rPr lang="it-IT" sz="3600" b="1" dirty="0"/>
              <a:t>I consumatori vogliono che la vostra azienda faccia di più </a:t>
            </a:r>
            <a:r>
              <a:rPr lang="en-IE" sz="3600" b="1" dirty="0"/>
              <a:t>…</a:t>
            </a:r>
          </a:p>
        </p:txBody>
      </p:sp>
    </p:spTree>
    <p:extLst>
      <p:ext uri="{BB962C8B-B14F-4D97-AF65-F5344CB8AC3E}">
        <p14:creationId xmlns:p14="http://schemas.microsoft.com/office/powerpoint/2010/main" val="3748467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ree sheep in countryside">
            <a:extLst>
              <a:ext uri="{FF2B5EF4-FFF2-40B4-BE49-F238E27FC236}">
                <a16:creationId xmlns:a16="http://schemas.microsoft.com/office/drawing/2014/main" id="{207A3219-AB5F-1AE7-9D5E-4C77A38FE4D2}"/>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440872"/>
            <a:ext cx="4851974" cy="6858000"/>
          </a:xfrm>
        </p:spPr>
      </p:pic>
      <p:sp>
        <p:nvSpPr>
          <p:cNvPr id="3" name="Text Placeholder 2">
            <a:extLst>
              <a:ext uri="{FF2B5EF4-FFF2-40B4-BE49-F238E27FC236}">
                <a16:creationId xmlns:a16="http://schemas.microsoft.com/office/drawing/2014/main" id="{D9F4754F-4782-FE1C-BD4C-AC447F398C44}"/>
              </a:ext>
            </a:extLst>
          </p:cNvPr>
          <p:cNvSpPr>
            <a:spLocks noGrp="1"/>
          </p:cNvSpPr>
          <p:nvPr>
            <p:ph type="body" sz="quarter" idx="16"/>
          </p:nvPr>
        </p:nvSpPr>
        <p:spPr>
          <a:xfrm>
            <a:off x="447065" y="2022372"/>
            <a:ext cx="6482545" cy="4038015"/>
          </a:xfrm>
        </p:spPr>
        <p:txBody>
          <a:bodyPr/>
          <a:lstStyle/>
          <a:p>
            <a:r>
              <a:rPr lang="it-IT" dirty="0"/>
              <a:t>La prossima macro-tendenza da considerare riguarda il desiderio di provenienza. Non tanto da un punto di vista etico, come nel caso del commercio equo e solidale, quanto di fiducia o sfiducia nella catena di approvvigionamento.</a:t>
            </a:r>
          </a:p>
          <a:p>
            <a:r>
              <a:rPr lang="it-IT" dirty="0"/>
              <a:t>Eventi recenti nella storia dell'alimentazione hanno catalizzato questa tendenza, come ad esempio lo scandalo della </a:t>
            </a:r>
            <a:r>
              <a:rPr lang="it-IT" u="sng" dirty="0"/>
              <a:t>carne di cavallo nel 2013. </a:t>
            </a:r>
            <a:r>
              <a:rPr lang="it-IT" dirty="0"/>
              <a:t>I consumatori si preoccupano più che mai della provenienza dei loro alimenti. </a:t>
            </a:r>
            <a:r>
              <a:rPr lang="it-IT" b="1" dirty="0"/>
              <a:t>Più che mai, voi, in quanto piccoli agricoltori e produttori di alimenti, dovete lavorare sodo per guadagnarvi la fiducia dei consumatori. </a:t>
            </a:r>
          </a:p>
        </p:txBody>
      </p:sp>
      <p:sp>
        <p:nvSpPr>
          <p:cNvPr id="4" name="Text Placeholder 3">
            <a:extLst>
              <a:ext uri="{FF2B5EF4-FFF2-40B4-BE49-F238E27FC236}">
                <a16:creationId xmlns:a16="http://schemas.microsoft.com/office/drawing/2014/main" id="{09CF0A0D-36EE-3DE3-FD34-FE4179E43CED}"/>
              </a:ext>
            </a:extLst>
          </p:cNvPr>
          <p:cNvSpPr>
            <a:spLocks noGrp="1"/>
          </p:cNvSpPr>
          <p:nvPr>
            <p:ph type="body" sz="quarter" idx="18"/>
          </p:nvPr>
        </p:nvSpPr>
        <p:spPr/>
        <p:txBody>
          <a:bodyPr>
            <a:normAutofit fontScale="92500" lnSpcReduction="20000"/>
          </a:bodyPr>
          <a:lstStyle/>
          <a:p>
            <a:r>
              <a:rPr lang="en-IE" dirty="0"/>
              <a:t>2. </a:t>
            </a:r>
            <a:r>
              <a:rPr lang="it-IT" dirty="0"/>
              <a:t>Tracciabilità: Consapevolezza dell'approvvigionamento e della produzione</a:t>
            </a:r>
          </a:p>
          <a:p>
            <a:endParaRPr lang="en-IE" dirty="0"/>
          </a:p>
        </p:txBody>
      </p:sp>
    </p:spTree>
    <p:extLst>
      <p:ext uri="{BB962C8B-B14F-4D97-AF65-F5344CB8AC3E}">
        <p14:creationId xmlns:p14="http://schemas.microsoft.com/office/powerpoint/2010/main" val="920633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BAFA05-AFEB-B864-AB7D-336366D6AF41}"/>
              </a:ext>
            </a:extLst>
          </p:cNvPr>
          <p:cNvSpPr>
            <a:spLocks noGrp="1"/>
          </p:cNvSpPr>
          <p:nvPr>
            <p:ph type="body" sz="quarter" idx="17"/>
          </p:nvPr>
        </p:nvSpPr>
        <p:spPr>
          <a:xfrm>
            <a:off x="2029090" y="1604733"/>
            <a:ext cx="3791493" cy="2449681"/>
          </a:xfrm>
        </p:spPr>
        <p:txBody>
          <a:bodyPr>
            <a:normAutofit lnSpcReduction="10000"/>
          </a:bodyPr>
          <a:lstStyle/>
          <a:p>
            <a:r>
              <a:rPr lang="it-IT" dirty="0"/>
              <a:t>Apprendimento approfondito delle tendenze e delle intuizioni dei consumatori </a:t>
            </a:r>
            <a:endParaRPr lang="en-IE" dirty="0"/>
          </a:p>
        </p:txBody>
      </p:sp>
      <p:sp>
        <p:nvSpPr>
          <p:cNvPr id="3" name="Text Placeholder 2">
            <a:extLst>
              <a:ext uri="{FF2B5EF4-FFF2-40B4-BE49-F238E27FC236}">
                <a16:creationId xmlns:a16="http://schemas.microsoft.com/office/drawing/2014/main" id="{9281327A-2D5A-53B7-DD2A-5993704DA006}"/>
              </a:ext>
            </a:extLst>
          </p:cNvPr>
          <p:cNvSpPr>
            <a:spLocks noGrp="1"/>
          </p:cNvSpPr>
          <p:nvPr>
            <p:ph type="body" sz="quarter" idx="18"/>
          </p:nvPr>
        </p:nvSpPr>
        <p:spPr/>
        <p:txBody>
          <a:bodyPr/>
          <a:lstStyle/>
          <a:p>
            <a:r>
              <a:rPr lang="en-IE"/>
              <a:t>01</a:t>
            </a:r>
          </a:p>
        </p:txBody>
      </p:sp>
    </p:spTree>
    <p:extLst>
      <p:ext uri="{BB962C8B-B14F-4D97-AF65-F5344CB8AC3E}">
        <p14:creationId xmlns:p14="http://schemas.microsoft.com/office/powerpoint/2010/main" val="2162783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C9FF26-AE17-E496-6DC3-BC634C9BBF0A}"/>
              </a:ext>
            </a:extLst>
          </p:cNvPr>
          <p:cNvSpPr>
            <a:spLocks noGrp="1"/>
          </p:cNvSpPr>
          <p:nvPr>
            <p:ph type="pic" sz="quarter" idx="15"/>
          </p:nvPr>
        </p:nvSpPr>
        <p:spPr/>
      </p:sp>
      <p:sp>
        <p:nvSpPr>
          <p:cNvPr id="4" name="Text Placeholder 3">
            <a:extLst>
              <a:ext uri="{FF2B5EF4-FFF2-40B4-BE49-F238E27FC236}">
                <a16:creationId xmlns:a16="http://schemas.microsoft.com/office/drawing/2014/main" id="{CA61BB1A-FAA9-8FFC-3AF9-08004EF7754E}"/>
              </a:ext>
            </a:extLst>
          </p:cNvPr>
          <p:cNvSpPr>
            <a:spLocks noGrp="1"/>
          </p:cNvSpPr>
          <p:nvPr>
            <p:ph type="body" sz="quarter" idx="13"/>
          </p:nvPr>
        </p:nvSpPr>
        <p:spPr>
          <a:xfrm>
            <a:off x="447675" y="309563"/>
            <a:ext cx="11329988" cy="914400"/>
          </a:xfrm>
        </p:spPr>
        <p:txBody>
          <a:bodyPr anchor="ctr"/>
          <a:lstStyle/>
          <a:p>
            <a:pPr algn="l"/>
            <a:r>
              <a:rPr lang="it-IT" dirty="0"/>
              <a:t>Essere ispirati... un caso di studio nel Regno Unito </a:t>
            </a:r>
            <a:r>
              <a:rPr lang="en-IE" b="1" dirty="0"/>
              <a:t>Ahimsa</a:t>
            </a:r>
          </a:p>
        </p:txBody>
      </p:sp>
      <p:sp>
        <p:nvSpPr>
          <p:cNvPr id="5" name="Text Placeholder 2">
            <a:extLst>
              <a:ext uri="{FF2B5EF4-FFF2-40B4-BE49-F238E27FC236}">
                <a16:creationId xmlns:a16="http://schemas.microsoft.com/office/drawing/2014/main" id="{83BFE8D9-DA57-793A-B75C-0F0AD0D2FF89}"/>
              </a:ext>
            </a:extLst>
          </p:cNvPr>
          <p:cNvSpPr txBox="1">
            <a:spLocks/>
          </p:cNvSpPr>
          <p:nvPr/>
        </p:nvSpPr>
        <p:spPr>
          <a:xfrm>
            <a:off x="4239" y="1409992"/>
            <a:ext cx="5267269" cy="40380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60220F"/>
                </a:solidFill>
              </a:rPr>
              <a:t>Ahimsa</a:t>
            </a:r>
          </a:p>
          <a:p>
            <a:pPr marL="0" indent="0">
              <a:buNone/>
            </a:pPr>
            <a:r>
              <a:rPr lang="en-US" sz="2400" b="1" dirty="0" err="1">
                <a:solidFill>
                  <a:srgbClr val="60220F"/>
                </a:solidFill>
              </a:rPr>
              <a:t>Allevamento</a:t>
            </a:r>
            <a:r>
              <a:rPr lang="en-US" sz="2400" b="1" dirty="0">
                <a:solidFill>
                  <a:srgbClr val="60220F"/>
                </a:solidFill>
              </a:rPr>
              <a:t> </a:t>
            </a:r>
            <a:r>
              <a:rPr lang="en-US" sz="2400" b="1" dirty="0" err="1">
                <a:solidFill>
                  <a:srgbClr val="60220F"/>
                </a:solidFill>
              </a:rPr>
              <a:t>lattiero-caseario</a:t>
            </a:r>
            <a:r>
              <a:rPr lang="en-US" sz="2400" b="1" dirty="0">
                <a:solidFill>
                  <a:srgbClr val="60220F"/>
                </a:solidFill>
              </a:rPr>
              <a:t> </a:t>
            </a:r>
            <a:r>
              <a:rPr lang="en-US" sz="2400" b="1" dirty="0" err="1">
                <a:solidFill>
                  <a:srgbClr val="60220F"/>
                </a:solidFill>
              </a:rPr>
              <a:t>compassionevole</a:t>
            </a:r>
            <a:r>
              <a:rPr lang="en-US" sz="2400" b="1" dirty="0">
                <a:solidFill>
                  <a:srgbClr val="60220F"/>
                </a:solidFill>
              </a:rPr>
              <a:t>!</a:t>
            </a:r>
            <a:endParaRPr lang="it-IT" sz="2400" b="1" dirty="0">
              <a:solidFill>
                <a:srgbClr val="60220F"/>
              </a:solidFill>
            </a:endParaRPr>
          </a:p>
          <a:p>
            <a:pPr marL="0" indent="0">
              <a:buNone/>
            </a:pPr>
            <a:r>
              <a:rPr lang="it-IT" sz="2400" b="1" dirty="0">
                <a:solidFill>
                  <a:srgbClr val="60220F"/>
                </a:solidFill>
              </a:rPr>
              <a:t> </a:t>
            </a:r>
            <a:r>
              <a:rPr lang="it-IT" sz="2400" dirty="0">
                <a:solidFill>
                  <a:srgbClr val="60220F"/>
                </a:solidFill>
              </a:rPr>
              <a:t>Ahimsa (che significa "senza crudeltà") </a:t>
            </a:r>
            <a:r>
              <a:rPr lang="it-IT" sz="2400" dirty="0" err="1">
                <a:solidFill>
                  <a:srgbClr val="60220F"/>
                </a:solidFill>
              </a:rPr>
              <a:t>Dairy</a:t>
            </a:r>
            <a:r>
              <a:rPr lang="it-IT" sz="2400" dirty="0">
                <a:solidFill>
                  <a:srgbClr val="60220F"/>
                </a:solidFill>
              </a:rPr>
              <a:t> Foundation è un caseificio senza scopo di lucro situato sulle idilliache colline di Rutland, nel Regno Unito, dove le mucche "più felici del mondo" vengono cantate, massaggiate e nutrite con biscotti digestivi come parte della loro routine quotidiana. L'obiettivo è anche quello di promuovere un'agricoltura sostenibile, sostenere la biodiversità e l'ambiente</a:t>
            </a:r>
            <a:r>
              <a:rPr lang="en-US" sz="2400" dirty="0">
                <a:solidFill>
                  <a:srgbClr val="60220F"/>
                </a:solidFill>
              </a:rPr>
              <a:t>.</a:t>
            </a:r>
            <a:endParaRPr lang="en-IE" sz="2400" dirty="0">
              <a:solidFill>
                <a:srgbClr val="60220F"/>
              </a:solidFill>
            </a:endParaRPr>
          </a:p>
        </p:txBody>
      </p:sp>
      <p:pic>
        <p:nvPicPr>
          <p:cNvPr id="7" name="Picture 6">
            <a:hlinkClick r:id="rId2"/>
            <a:extLst>
              <a:ext uri="{FF2B5EF4-FFF2-40B4-BE49-F238E27FC236}">
                <a16:creationId xmlns:a16="http://schemas.microsoft.com/office/drawing/2014/main" id="{05C93110-C366-2EDA-4D52-4FE651A95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8464" y="1979698"/>
            <a:ext cx="5782744" cy="3478212"/>
          </a:xfrm>
          <a:prstGeom prst="rect">
            <a:avLst/>
          </a:prstGeom>
        </p:spPr>
      </p:pic>
    </p:spTree>
    <p:extLst>
      <p:ext uri="{BB962C8B-B14F-4D97-AF65-F5344CB8AC3E}">
        <p14:creationId xmlns:p14="http://schemas.microsoft.com/office/powerpoint/2010/main" val="2182295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345057" y="207033"/>
            <a:ext cx="6719977" cy="6176513"/>
          </a:xfrm>
        </p:spPr>
        <p:txBody>
          <a:bodyPr anchor="t">
            <a:normAutofit fontScale="85000" lnSpcReduction="20000"/>
          </a:bodyPr>
          <a:lstStyle/>
          <a:p>
            <a:pPr algn="ctr"/>
            <a:r>
              <a:rPr lang="it-IT" dirty="0">
                <a:solidFill>
                  <a:srgbClr val="A23B23"/>
                </a:solidFill>
              </a:rPr>
              <a:t>Esiste un'aspettativa di base dei consumatori per prodotti </a:t>
            </a:r>
            <a:r>
              <a:rPr lang="it-IT" b="1" dirty="0">
                <a:solidFill>
                  <a:srgbClr val="A23B23"/>
                </a:solidFill>
              </a:rPr>
              <a:t>puliti, semplici e sostenibili.</a:t>
            </a:r>
          </a:p>
          <a:p>
            <a:pPr algn="ctr"/>
            <a:endParaRPr lang="en-US" b="1" dirty="0">
              <a:solidFill>
                <a:srgbClr val="A23B23"/>
              </a:solidFill>
            </a:endParaRPr>
          </a:p>
          <a:p>
            <a:pPr algn="ctr"/>
            <a:endParaRPr lang="en-US" sz="100" b="1" dirty="0">
              <a:solidFill>
                <a:srgbClr val="A23B23"/>
              </a:solidFill>
            </a:endParaRPr>
          </a:p>
          <a:p>
            <a:pPr>
              <a:lnSpc>
                <a:spcPct val="110000"/>
              </a:lnSpc>
            </a:pPr>
            <a:r>
              <a:rPr lang="it-IT" sz="2500" i="0" dirty="0">
                <a:effectLst/>
              </a:rPr>
              <a:t>Il concetto di salute e benessere altruistico, o di regimi di cura che si ripagano con altre cause e comunità, non è più solo un'aspirazione.  </a:t>
            </a:r>
            <a:r>
              <a:rPr lang="it-IT" sz="2500" b="1" i="0" dirty="0">
                <a:effectLst/>
              </a:rPr>
              <a:t>Per molti consumatori, c'è un'aspettativa di base per prodotti con ingredienti puliti, semplici e sostenibili, senza compromessi. </a:t>
            </a:r>
          </a:p>
          <a:p>
            <a:pPr>
              <a:lnSpc>
                <a:spcPct val="110000"/>
              </a:lnSpc>
            </a:pPr>
            <a:r>
              <a:rPr lang="it-IT" sz="2500" i="0" dirty="0">
                <a:effectLst/>
              </a:rPr>
              <a:t>I consumatori consapevoli di oggi hanno una duplice aspettativa nei confronti dei prodotti. I prodotti devono rispondere a esigenze altruistiche, pur continuando a fornire e a far progredire il valore dei benefici tradizionali dei prodotti. Le questioni relative all'ambiente sono particolarmente sentite dai consumatori in questo momento. </a:t>
            </a:r>
            <a:r>
              <a:rPr lang="it-IT" sz="2500" b="1" i="0" dirty="0">
                <a:effectLst/>
              </a:rPr>
              <a:t>I consumatori danno priorità alla salute del pianeta, oltre che alla salute di se stessi.</a:t>
            </a:r>
            <a:endParaRPr lang="en-RU" sz="2500" b="1" dirty="0"/>
          </a:p>
        </p:txBody>
      </p:sp>
      <p:sp>
        <p:nvSpPr>
          <p:cNvPr id="4" name="TextBox 3">
            <a:extLst>
              <a:ext uri="{FF2B5EF4-FFF2-40B4-BE49-F238E27FC236}">
                <a16:creationId xmlns:a16="http://schemas.microsoft.com/office/drawing/2014/main" id="{BCA461A1-BC45-DD38-134F-D463A7304EC2}"/>
              </a:ext>
            </a:extLst>
          </p:cNvPr>
          <p:cNvSpPr txBox="1"/>
          <p:nvPr/>
        </p:nvSpPr>
        <p:spPr>
          <a:xfrm>
            <a:off x="6012612" y="6014215"/>
            <a:ext cx="1250830" cy="369332"/>
          </a:xfrm>
          <a:prstGeom prst="rect">
            <a:avLst/>
          </a:prstGeom>
          <a:noFill/>
        </p:spPr>
        <p:txBody>
          <a:bodyPr wrap="square" rtlCol="0">
            <a:spAutoFit/>
          </a:bodyPr>
          <a:lstStyle/>
          <a:p>
            <a:r>
              <a:rPr lang="en-IE">
                <a:hlinkClick r:id="rId2"/>
              </a:rPr>
              <a:t>Source</a:t>
            </a:r>
            <a:endParaRPr lang="en-IE"/>
          </a:p>
        </p:txBody>
      </p:sp>
      <p:sp>
        <p:nvSpPr>
          <p:cNvPr id="5" name="Speech Bubble: Rectangle with Corners Rounded 4">
            <a:extLst>
              <a:ext uri="{FF2B5EF4-FFF2-40B4-BE49-F238E27FC236}">
                <a16:creationId xmlns:a16="http://schemas.microsoft.com/office/drawing/2014/main" id="{A3950390-B581-F2B4-C7D7-2A40E99D9148}"/>
              </a:ext>
            </a:extLst>
          </p:cNvPr>
          <p:cNvSpPr/>
          <p:nvPr/>
        </p:nvSpPr>
        <p:spPr>
          <a:xfrm>
            <a:off x="7556740" y="845388"/>
            <a:ext cx="2475781" cy="2191110"/>
          </a:xfrm>
          <a:custGeom>
            <a:avLst/>
            <a:gdLst>
              <a:gd name="connsiteX0" fmla="*/ 0 w 2475781"/>
              <a:gd name="connsiteY0" fmla="*/ 365192 h 2191110"/>
              <a:gd name="connsiteX1" fmla="*/ 365192 w 2475781"/>
              <a:gd name="connsiteY1" fmla="*/ 0 h 2191110"/>
              <a:gd name="connsiteX2" fmla="*/ 412630 w 2475781"/>
              <a:gd name="connsiteY2" fmla="*/ 0 h 2191110"/>
              <a:gd name="connsiteX3" fmla="*/ 412630 w 2475781"/>
              <a:gd name="connsiteY3" fmla="*/ 0 h 2191110"/>
              <a:gd name="connsiteX4" fmla="*/ 715913 w 2475781"/>
              <a:gd name="connsiteY4" fmla="*/ 0 h 2191110"/>
              <a:gd name="connsiteX5" fmla="*/ 1031575 w 2475781"/>
              <a:gd name="connsiteY5" fmla="*/ 0 h 2191110"/>
              <a:gd name="connsiteX6" fmla="*/ 1560292 w 2475781"/>
              <a:gd name="connsiteY6" fmla="*/ 0 h 2191110"/>
              <a:gd name="connsiteX7" fmla="*/ 2110589 w 2475781"/>
              <a:gd name="connsiteY7" fmla="*/ 0 h 2191110"/>
              <a:gd name="connsiteX8" fmla="*/ 2475781 w 2475781"/>
              <a:gd name="connsiteY8" fmla="*/ 365192 h 2191110"/>
              <a:gd name="connsiteX9" fmla="*/ 2475781 w 2475781"/>
              <a:gd name="connsiteY9" fmla="*/ 794281 h 2191110"/>
              <a:gd name="connsiteX10" fmla="*/ 2475781 w 2475781"/>
              <a:gd name="connsiteY10" fmla="*/ 1278148 h 2191110"/>
              <a:gd name="connsiteX11" fmla="*/ 2475781 w 2475781"/>
              <a:gd name="connsiteY11" fmla="*/ 1278148 h 2191110"/>
              <a:gd name="connsiteX12" fmla="*/ 2475781 w 2475781"/>
              <a:gd name="connsiteY12" fmla="*/ 1825925 h 2191110"/>
              <a:gd name="connsiteX13" fmla="*/ 2475781 w 2475781"/>
              <a:gd name="connsiteY13" fmla="*/ 1825918 h 2191110"/>
              <a:gd name="connsiteX14" fmla="*/ 2110589 w 2475781"/>
              <a:gd name="connsiteY14" fmla="*/ 2191110 h 2191110"/>
              <a:gd name="connsiteX15" fmla="*/ 1581872 w 2475781"/>
              <a:gd name="connsiteY15" fmla="*/ 2191110 h 2191110"/>
              <a:gd name="connsiteX16" fmla="*/ 1031575 w 2475781"/>
              <a:gd name="connsiteY16" fmla="*/ 2191110 h 2191110"/>
              <a:gd name="connsiteX17" fmla="*/ 707157 w 2475781"/>
              <a:gd name="connsiteY17" fmla="*/ 2614404 h 2191110"/>
              <a:gd name="connsiteX18" fmla="*/ 364376 w 2475781"/>
              <a:gd name="connsiteY18" fmla="*/ 3061657 h 2191110"/>
              <a:gd name="connsiteX19" fmla="*/ 113411 w 2475781"/>
              <a:gd name="connsiteY19" fmla="*/ 3389110 h 2191110"/>
              <a:gd name="connsiteX20" fmla="*/ -229370 w 2475781"/>
              <a:gd name="connsiteY20" fmla="*/ 3836364 h 2191110"/>
              <a:gd name="connsiteX21" fmla="*/ -804753 w 2475781"/>
              <a:gd name="connsiteY21" fmla="*/ 4587111 h 2191110"/>
              <a:gd name="connsiteX22" fmla="*/ -561276 w 2475781"/>
              <a:gd name="connsiteY22" fmla="*/ 4107911 h 2191110"/>
              <a:gd name="connsiteX23" fmla="*/ -317800 w 2475781"/>
              <a:gd name="connsiteY23" fmla="*/ 3628711 h 2191110"/>
              <a:gd name="connsiteX24" fmla="*/ -62149 w 2475781"/>
              <a:gd name="connsiteY24" fmla="*/ 3125550 h 2191110"/>
              <a:gd name="connsiteX25" fmla="*/ 181327 w 2475781"/>
              <a:gd name="connsiteY25" fmla="*/ 2646350 h 2191110"/>
              <a:gd name="connsiteX26" fmla="*/ 412630 w 2475781"/>
              <a:gd name="connsiteY26" fmla="*/ 2191110 h 2191110"/>
              <a:gd name="connsiteX27" fmla="*/ 365192 w 2475781"/>
              <a:gd name="connsiteY27" fmla="*/ 2191110 h 2191110"/>
              <a:gd name="connsiteX28" fmla="*/ 0 w 2475781"/>
              <a:gd name="connsiteY28" fmla="*/ 1825918 h 2191110"/>
              <a:gd name="connsiteX29" fmla="*/ 0 w 2475781"/>
              <a:gd name="connsiteY29" fmla="*/ 1825925 h 2191110"/>
              <a:gd name="connsiteX30" fmla="*/ 0 w 2475781"/>
              <a:gd name="connsiteY30" fmla="*/ 1278148 h 2191110"/>
              <a:gd name="connsiteX31" fmla="*/ 0 w 2475781"/>
              <a:gd name="connsiteY31" fmla="*/ 1278148 h 2191110"/>
              <a:gd name="connsiteX32" fmla="*/ 0 w 2475781"/>
              <a:gd name="connsiteY32" fmla="*/ 849059 h 2191110"/>
              <a:gd name="connsiteX33" fmla="*/ 0 w 2475781"/>
              <a:gd name="connsiteY33" fmla="*/ 365192 h 21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5781" h="2191110" fill="none" extrusionOk="0">
                <a:moveTo>
                  <a:pt x="0" y="365192"/>
                </a:moveTo>
                <a:cubicBezTo>
                  <a:pt x="15918" y="156128"/>
                  <a:pt x="130512" y="44218"/>
                  <a:pt x="365192" y="0"/>
                </a:cubicBezTo>
                <a:cubicBezTo>
                  <a:pt x="384015" y="-4031"/>
                  <a:pt x="393428" y="5098"/>
                  <a:pt x="412630" y="0"/>
                </a:cubicBezTo>
                <a:lnTo>
                  <a:pt x="412630" y="0"/>
                </a:lnTo>
                <a:cubicBezTo>
                  <a:pt x="483380" y="-30379"/>
                  <a:pt x="578354" y="25197"/>
                  <a:pt x="715913" y="0"/>
                </a:cubicBezTo>
                <a:cubicBezTo>
                  <a:pt x="853472" y="-25197"/>
                  <a:pt x="926239" y="35031"/>
                  <a:pt x="1031575" y="0"/>
                </a:cubicBezTo>
                <a:cubicBezTo>
                  <a:pt x="1232626" y="-20740"/>
                  <a:pt x="1422299" y="48291"/>
                  <a:pt x="1560292" y="0"/>
                </a:cubicBezTo>
                <a:cubicBezTo>
                  <a:pt x="1698285" y="-48291"/>
                  <a:pt x="1844912" y="6493"/>
                  <a:pt x="2110589" y="0"/>
                </a:cubicBezTo>
                <a:cubicBezTo>
                  <a:pt x="2333831" y="-1638"/>
                  <a:pt x="2497099" y="176482"/>
                  <a:pt x="2475781" y="365192"/>
                </a:cubicBezTo>
                <a:cubicBezTo>
                  <a:pt x="2483016" y="491142"/>
                  <a:pt x="2435188" y="647169"/>
                  <a:pt x="2475781" y="794281"/>
                </a:cubicBezTo>
                <a:cubicBezTo>
                  <a:pt x="2516374" y="941393"/>
                  <a:pt x="2445819" y="1144545"/>
                  <a:pt x="2475781" y="1278148"/>
                </a:cubicBezTo>
                <a:lnTo>
                  <a:pt x="2475781" y="1278148"/>
                </a:lnTo>
                <a:cubicBezTo>
                  <a:pt x="2537895" y="1416629"/>
                  <a:pt x="2429702" y="1568901"/>
                  <a:pt x="2475781" y="1825925"/>
                </a:cubicBezTo>
                <a:lnTo>
                  <a:pt x="2475781" y="1825918"/>
                </a:lnTo>
                <a:cubicBezTo>
                  <a:pt x="2451817" y="2020690"/>
                  <a:pt x="2324956" y="2188616"/>
                  <a:pt x="2110589" y="2191110"/>
                </a:cubicBezTo>
                <a:cubicBezTo>
                  <a:pt x="1905855" y="2220670"/>
                  <a:pt x="1696895" y="2151692"/>
                  <a:pt x="1581872" y="2191110"/>
                </a:cubicBezTo>
                <a:cubicBezTo>
                  <a:pt x="1466849" y="2230528"/>
                  <a:pt x="1248427" y="2181514"/>
                  <a:pt x="1031575" y="2191110"/>
                </a:cubicBezTo>
                <a:cubicBezTo>
                  <a:pt x="906516" y="2383210"/>
                  <a:pt x="776959" y="2479761"/>
                  <a:pt x="707157" y="2614404"/>
                </a:cubicBezTo>
                <a:cubicBezTo>
                  <a:pt x="637355" y="2749047"/>
                  <a:pt x="444944" y="2904251"/>
                  <a:pt x="364376" y="3061657"/>
                </a:cubicBezTo>
                <a:cubicBezTo>
                  <a:pt x="283808" y="3219063"/>
                  <a:pt x="196819" y="3205020"/>
                  <a:pt x="113411" y="3389110"/>
                </a:cubicBezTo>
                <a:cubicBezTo>
                  <a:pt x="30003" y="3573200"/>
                  <a:pt x="-95918" y="3592627"/>
                  <a:pt x="-229370" y="3836364"/>
                </a:cubicBezTo>
                <a:cubicBezTo>
                  <a:pt x="-362822" y="4080101"/>
                  <a:pt x="-614768" y="4263511"/>
                  <a:pt x="-804753" y="4587111"/>
                </a:cubicBezTo>
                <a:cubicBezTo>
                  <a:pt x="-763994" y="4448049"/>
                  <a:pt x="-646265" y="4365772"/>
                  <a:pt x="-561276" y="4107911"/>
                </a:cubicBezTo>
                <a:cubicBezTo>
                  <a:pt x="-476288" y="3850050"/>
                  <a:pt x="-345394" y="3780550"/>
                  <a:pt x="-317800" y="3628711"/>
                </a:cubicBezTo>
                <a:cubicBezTo>
                  <a:pt x="-290205" y="3476872"/>
                  <a:pt x="-109074" y="3344934"/>
                  <a:pt x="-62149" y="3125550"/>
                </a:cubicBezTo>
                <a:cubicBezTo>
                  <a:pt x="-15224" y="2906166"/>
                  <a:pt x="73419" y="2881503"/>
                  <a:pt x="181327" y="2646350"/>
                </a:cubicBezTo>
                <a:cubicBezTo>
                  <a:pt x="289235" y="2411198"/>
                  <a:pt x="374246" y="2301396"/>
                  <a:pt x="412630" y="2191110"/>
                </a:cubicBezTo>
                <a:cubicBezTo>
                  <a:pt x="399395" y="2194079"/>
                  <a:pt x="380758" y="2187661"/>
                  <a:pt x="365192" y="2191110"/>
                </a:cubicBezTo>
                <a:cubicBezTo>
                  <a:pt x="192104" y="2192854"/>
                  <a:pt x="-3463" y="1974153"/>
                  <a:pt x="0" y="1825918"/>
                </a:cubicBezTo>
                <a:lnTo>
                  <a:pt x="0" y="1825925"/>
                </a:lnTo>
                <a:cubicBezTo>
                  <a:pt x="-6583" y="1715332"/>
                  <a:pt x="27460" y="1467527"/>
                  <a:pt x="0" y="1278148"/>
                </a:cubicBezTo>
                <a:lnTo>
                  <a:pt x="0" y="1278148"/>
                </a:lnTo>
                <a:cubicBezTo>
                  <a:pt x="-31118" y="1065223"/>
                  <a:pt x="40343" y="994594"/>
                  <a:pt x="0" y="849059"/>
                </a:cubicBezTo>
                <a:cubicBezTo>
                  <a:pt x="-40343" y="703524"/>
                  <a:pt x="1531" y="580806"/>
                  <a:pt x="0" y="365192"/>
                </a:cubicBezTo>
                <a:close/>
              </a:path>
              <a:path w="2475781" h="2191110" stroke="0" extrusionOk="0">
                <a:moveTo>
                  <a:pt x="0" y="365192"/>
                </a:moveTo>
                <a:cubicBezTo>
                  <a:pt x="-5480" y="171280"/>
                  <a:pt x="141987" y="-16706"/>
                  <a:pt x="365192" y="0"/>
                </a:cubicBezTo>
                <a:cubicBezTo>
                  <a:pt x="377064" y="-4439"/>
                  <a:pt x="390891" y="3135"/>
                  <a:pt x="412630" y="0"/>
                </a:cubicBezTo>
                <a:lnTo>
                  <a:pt x="412630" y="0"/>
                </a:lnTo>
                <a:cubicBezTo>
                  <a:pt x="564138" y="-38487"/>
                  <a:pt x="661103" y="6695"/>
                  <a:pt x="734481" y="0"/>
                </a:cubicBezTo>
                <a:cubicBezTo>
                  <a:pt x="807859" y="-6695"/>
                  <a:pt x="888023" y="34306"/>
                  <a:pt x="1031575" y="0"/>
                </a:cubicBezTo>
                <a:cubicBezTo>
                  <a:pt x="1238323" y="-25652"/>
                  <a:pt x="1431090" y="12893"/>
                  <a:pt x="1549502" y="0"/>
                </a:cubicBezTo>
                <a:cubicBezTo>
                  <a:pt x="1667914" y="-12893"/>
                  <a:pt x="1872542" y="50762"/>
                  <a:pt x="2110589" y="0"/>
                </a:cubicBezTo>
                <a:cubicBezTo>
                  <a:pt x="2325948" y="24987"/>
                  <a:pt x="2457537" y="180187"/>
                  <a:pt x="2475781" y="365192"/>
                </a:cubicBezTo>
                <a:cubicBezTo>
                  <a:pt x="2497190" y="518857"/>
                  <a:pt x="2442785" y="684033"/>
                  <a:pt x="2475781" y="839929"/>
                </a:cubicBezTo>
                <a:cubicBezTo>
                  <a:pt x="2508777" y="995825"/>
                  <a:pt x="2459188" y="1064582"/>
                  <a:pt x="2475781" y="1278148"/>
                </a:cubicBezTo>
                <a:lnTo>
                  <a:pt x="2475781" y="1278148"/>
                </a:lnTo>
                <a:cubicBezTo>
                  <a:pt x="2487856" y="1408227"/>
                  <a:pt x="2450762" y="1715659"/>
                  <a:pt x="2475781" y="1825925"/>
                </a:cubicBezTo>
                <a:lnTo>
                  <a:pt x="2475781" y="1825918"/>
                </a:lnTo>
                <a:cubicBezTo>
                  <a:pt x="2446666" y="2039637"/>
                  <a:pt x="2262381" y="2173968"/>
                  <a:pt x="2110589" y="2191110"/>
                </a:cubicBezTo>
                <a:cubicBezTo>
                  <a:pt x="1867075" y="2251887"/>
                  <a:pt x="1706177" y="2184466"/>
                  <a:pt x="1571082" y="2191110"/>
                </a:cubicBezTo>
                <a:cubicBezTo>
                  <a:pt x="1435987" y="2197754"/>
                  <a:pt x="1151446" y="2128299"/>
                  <a:pt x="1031575" y="2191110"/>
                </a:cubicBezTo>
                <a:cubicBezTo>
                  <a:pt x="934845" y="2363985"/>
                  <a:pt x="757041" y="2495105"/>
                  <a:pt x="688794" y="2638364"/>
                </a:cubicBezTo>
                <a:cubicBezTo>
                  <a:pt x="620547" y="2781623"/>
                  <a:pt x="522555" y="2852668"/>
                  <a:pt x="419466" y="2989777"/>
                </a:cubicBezTo>
                <a:cubicBezTo>
                  <a:pt x="316377" y="3126886"/>
                  <a:pt x="162312" y="3247871"/>
                  <a:pt x="131774" y="3365150"/>
                </a:cubicBezTo>
                <a:cubicBezTo>
                  <a:pt x="101236" y="3482430"/>
                  <a:pt x="-27585" y="3555657"/>
                  <a:pt x="-155917" y="3740524"/>
                </a:cubicBezTo>
                <a:cubicBezTo>
                  <a:pt x="-284249" y="3925391"/>
                  <a:pt x="-360625" y="3993211"/>
                  <a:pt x="-443608" y="4115897"/>
                </a:cubicBezTo>
                <a:cubicBezTo>
                  <a:pt x="-526591" y="4238583"/>
                  <a:pt x="-676283" y="4346324"/>
                  <a:pt x="-804753" y="4587111"/>
                </a:cubicBezTo>
                <a:cubicBezTo>
                  <a:pt x="-746278" y="4366979"/>
                  <a:pt x="-613009" y="4250255"/>
                  <a:pt x="-536929" y="4059991"/>
                </a:cubicBezTo>
                <a:cubicBezTo>
                  <a:pt x="-460849" y="3869727"/>
                  <a:pt x="-356469" y="3766351"/>
                  <a:pt x="-269104" y="3532871"/>
                </a:cubicBezTo>
                <a:cubicBezTo>
                  <a:pt x="-181739" y="3299390"/>
                  <a:pt x="-92311" y="3214220"/>
                  <a:pt x="-25628" y="3053670"/>
                </a:cubicBezTo>
                <a:cubicBezTo>
                  <a:pt x="41056" y="2893120"/>
                  <a:pt x="289817" y="2645041"/>
                  <a:pt x="412630" y="2191110"/>
                </a:cubicBezTo>
                <a:cubicBezTo>
                  <a:pt x="393349" y="2191156"/>
                  <a:pt x="388522" y="2186939"/>
                  <a:pt x="365192" y="2191110"/>
                </a:cubicBezTo>
                <a:cubicBezTo>
                  <a:pt x="173054" y="2193238"/>
                  <a:pt x="25346" y="2005717"/>
                  <a:pt x="0" y="1825918"/>
                </a:cubicBezTo>
                <a:lnTo>
                  <a:pt x="0" y="1825925"/>
                </a:lnTo>
                <a:cubicBezTo>
                  <a:pt x="-62823" y="1691223"/>
                  <a:pt x="2260" y="1431119"/>
                  <a:pt x="0" y="1278148"/>
                </a:cubicBezTo>
                <a:lnTo>
                  <a:pt x="0" y="1278148"/>
                </a:lnTo>
                <a:cubicBezTo>
                  <a:pt x="-13311" y="1090939"/>
                  <a:pt x="26008" y="1042827"/>
                  <a:pt x="0" y="839929"/>
                </a:cubicBezTo>
                <a:cubicBezTo>
                  <a:pt x="-26008" y="637031"/>
                  <a:pt x="26932" y="593747"/>
                  <a:pt x="0" y="365192"/>
                </a:cubicBezTo>
                <a:close/>
              </a:path>
            </a:pathLst>
          </a:custGeom>
          <a:solidFill>
            <a:srgbClr val="6D6A3A"/>
          </a:solidFill>
          <a:ln>
            <a:solidFill>
              <a:srgbClr val="E3E2DB"/>
            </a:solidFill>
            <a:extLst>
              <a:ext uri="{C807C97D-BFC1-408E-A445-0C87EB9F89A2}">
                <ask:lineSketchStyleProps xmlns:ask="http://schemas.microsoft.com/office/drawing/2018/sketchyshapes" sd="1444754163">
                  <a:prstGeom prst="wedgeRoundRectCallout">
                    <a:avLst>
                      <a:gd name="adj1" fmla="val -82505"/>
                      <a:gd name="adj2" fmla="val 159351"/>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COME PICCOLI PROPRIETARI E CUSTODI DELLA TERRA, POTETE DARE LORO QUESTO</a:t>
            </a:r>
            <a:r>
              <a:rPr lang="en-IE" b="1" dirty="0">
                <a:solidFill>
                  <a:schemeClr val="bg1"/>
                </a:solidFill>
              </a:rPr>
              <a:t>!</a:t>
            </a:r>
          </a:p>
        </p:txBody>
      </p:sp>
    </p:spTree>
    <p:extLst>
      <p:ext uri="{BB962C8B-B14F-4D97-AF65-F5344CB8AC3E}">
        <p14:creationId xmlns:p14="http://schemas.microsoft.com/office/powerpoint/2010/main" val="997844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ver head shot of cauliflower on a wheelbarrow in the middle of the field">
            <a:extLst>
              <a:ext uri="{FF2B5EF4-FFF2-40B4-BE49-F238E27FC236}">
                <a16:creationId xmlns:a16="http://schemas.microsoft.com/office/drawing/2014/main" id="{5399BC37-3FF9-64C6-3BE7-A0124E3D833E}"/>
              </a:ext>
            </a:extLst>
          </p:cNvPr>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a:fillRect/>
          </a:stretch>
        </p:blipFill>
        <p:spPr>
          <a:xfrm>
            <a:off x="6000147" y="2505376"/>
            <a:ext cx="5544888" cy="3406464"/>
          </a:xfrm>
        </p:spPr>
      </p:pic>
      <p:sp>
        <p:nvSpPr>
          <p:cNvPr id="3" name="Text Placeholder 2">
            <a:extLst>
              <a:ext uri="{FF2B5EF4-FFF2-40B4-BE49-F238E27FC236}">
                <a16:creationId xmlns:a16="http://schemas.microsoft.com/office/drawing/2014/main" id="{1D082B0E-A36D-2176-2CE4-DD5ABB99452A}"/>
              </a:ext>
            </a:extLst>
          </p:cNvPr>
          <p:cNvSpPr>
            <a:spLocks noGrp="1"/>
          </p:cNvSpPr>
          <p:nvPr>
            <p:ph type="body" sz="quarter" idx="26"/>
          </p:nvPr>
        </p:nvSpPr>
        <p:spPr>
          <a:xfrm>
            <a:off x="451163" y="1588533"/>
            <a:ext cx="11097968" cy="481810"/>
          </a:xfrm>
        </p:spPr>
        <p:txBody>
          <a:bodyPr/>
          <a:lstStyle/>
          <a:p>
            <a:pPr algn="l"/>
            <a:r>
              <a:rPr lang="en-IE" b="1" dirty="0" err="1"/>
              <a:t>L'aumento</a:t>
            </a:r>
            <a:r>
              <a:rPr lang="en-IE" b="1" dirty="0"/>
              <a:t> </a:t>
            </a:r>
            <a:r>
              <a:rPr lang="en-IE" b="1" dirty="0" err="1"/>
              <a:t>delle</a:t>
            </a:r>
            <a:r>
              <a:rPr lang="en-IE" b="1" dirty="0"/>
              <a:t> </a:t>
            </a:r>
            <a:r>
              <a:rPr lang="en-IE" b="1" dirty="0" err="1"/>
              <a:t>diete</a:t>
            </a:r>
            <a:r>
              <a:rPr lang="en-IE" b="1" dirty="0"/>
              <a:t> </a:t>
            </a:r>
            <a:r>
              <a:rPr lang="en-IE" b="1" dirty="0" err="1"/>
              <a:t>sostenibili</a:t>
            </a:r>
            <a:r>
              <a:rPr lang="en-IE" b="1" dirty="0"/>
              <a:t> …</a:t>
            </a:r>
          </a:p>
        </p:txBody>
      </p:sp>
      <p:sp>
        <p:nvSpPr>
          <p:cNvPr id="5" name="Text Placeholder 4">
            <a:extLst>
              <a:ext uri="{FF2B5EF4-FFF2-40B4-BE49-F238E27FC236}">
                <a16:creationId xmlns:a16="http://schemas.microsoft.com/office/drawing/2014/main" id="{27AE3E26-D4FF-2283-A10E-2949E29E63DB}"/>
              </a:ext>
            </a:extLst>
          </p:cNvPr>
          <p:cNvSpPr>
            <a:spLocks noGrp="1"/>
          </p:cNvSpPr>
          <p:nvPr>
            <p:ph type="body" sz="quarter" idx="28"/>
          </p:nvPr>
        </p:nvSpPr>
        <p:spPr/>
        <p:txBody>
          <a:bodyPr anchor="ctr"/>
          <a:lstStyle/>
          <a:p>
            <a:pPr algn="l"/>
            <a:r>
              <a:rPr lang="it-IT" dirty="0"/>
              <a:t>Diventare più etici e consapevoli del proprio impatto</a:t>
            </a:r>
          </a:p>
          <a:p>
            <a:pPr algn="l"/>
            <a:endParaRPr lang="en-IE" dirty="0"/>
          </a:p>
        </p:txBody>
      </p:sp>
      <p:sp>
        <p:nvSpPr>
          <p:cNvPr id="7" name="Text Placeholder 2">
            <a:extLst>
              <a:ext uri="{FF2B5EF4-FFF2-40B4-BE49-F238E27FC236}">
                <a16:creationId xmlns:a16="http://schemas.microsoft.com/office/drawing/2014/main" id="{AC0C9EDF-5BEC-8169-D10F-9B6CD60F26D1}"/>
              </a:ext>
            </a:extLst>
          </p:cNvPr>
          <p:cNvSpPr>
            <a:spLocks noGrp="1"/>
          </p:cNvSpPr>
          <p:nvPr>
            <p:ph type="body" sz="quarter" idx="27"/>
          </p:nvPr>
        </p:nvSpPr>
        <p:spPr>
          <a:xfrm>
            <a:off x="447675" y="2505375"/>
            <a:ext cx="5292725" cy="3251200"/>
          </a:xfrm>
        </p:spPr>
        <p:txBody>
          <a:bodyPr vert="horz" lIns="91440" tIns="45720" rIns="91440" bIns="45720" rtlCol="0" anchor="t">
            <a:noAutofit/>
          </a:bodyPr>
          <a:lstStyle/>
          <a:p>
            <a:pPr algn="just"/>
            <a:r>
              <a:rPr lang="it-IT" b="1" dirty="0">
                <a:cs typeface="Calibri"/>
              </a:rPr>
              <a:t>Le diete sostenibili sono quelle che:</a:t>
            </a:r>
          </a:p>
          <a:p>
            <a:pPr marL="342900" indent="-342900" algn="just">
              <a:buFont typeface="Arial" panose="020B0604020202020204" pitchFamily="34" charset="0"/>
              <a:buChar char="•"/>
            </a:pPr>
            <a:r>
              <a:rPr lang="it-IT" dirty="0">
                <a:cs typeface="Calibri"/>
              </a:rPr>
              <a:t>Proteggono la biodiversità e gli ecosistemi </a:t>
            </a:r>
          </a:p>
          <a:p>
            <a:pPr marL="342900" indent="-342900" algn="just">
              <a:buFont typeface="Arial" panose="020B0604020202020204" pitchFamily="34" charset="0"/>
              <a:buChar char="•"/>
            </a:pPr>
            <a:r>
              <a:rPr lang="it-IT" dirty="0">
                <a:cs typeface="Calibri"/>
              </a:rPr>
              <a:t>Sono culturalmente accettabili </a:t>
            </a:r>
          </a:p>
          <a:p>
            <a:pPr marL="342900" indent="-342900" algn="just">
              <a:buFont typeface="Arial" panose="020B0604020202020204" pitchFamily="34" charset="0"/>
              <a:buChar char="•"/>
            </a:pPr>
            <a:r>
              <a:rPr lang="it-IT" dirty="0">
                <a:cs typeface="Calibri"/>
              </a:rPr>
              <a:t>Sono facili da reperire e accessibili </a:t>
            </a:r>
          </a:p>
          <a:p>
            <a:pPr marL="342900" indent="-342900" algn="just">
              <a:buFont typeface="Arial" panose="020B0604020202020204" pitchFamily="34" charset="0"/>
              <a:buChar char="•"/>
            </a:pPr>
            <a:r>
              <a:rPr lang="it-IT" dirty="0">
                <a:cs typeface="Calibri"/>
              </a:rPr>
              <a:t>Forniscono cibo nutriente, salutare, sicuro e adeguato </a:t>
            </a:r>
          </a:p>
          <a:p>
            <a:pPr marL="342900" indent="-342900" algn="just">
              <a:buFont typeface="Arial" panose="020B0604020202020204" pitchFamily="34" charset="0"/>
              <a:buChar char="•"/>
            </a:pPr>
            <a:r>
              <a:rPr lang="it-IT" dirty="0">
                <a:cs typeface="Calibri"/>
              </a:rPr>
              <a:t>Ottimizzano le risorse naturali e umane</a:t>
            </a:r>
          </a:p>
          <a:p>
            <a:pPr algn="just"/>
            <a:r>
              <a:rPr lang="it-IT" u="sng" dirty="0">
                <a:solidFill>
                  <a:srgbClr val="404F2F"/>
                </a:solidFill>
                <a:cs typeface="Calibri"/>
              </a:rPr>
              <a:t>Fonte</a:t>
            </a:r>
            <a:r>
              <a:rPr lang="it-IT" dirty="0">
                <a:cs typeface="Calibri"/>
              </a:rPr>
              <a:t> </a:t>
            </a:r>
          </a:p>
          <a:p>
            <a:pPr algn="just"/>
            <a:endParaRPr lang="en-US" dirty="0">
              <a:cs typeface="Calibri"/>
            </a:endParaRPr>
          </a:p>
        </p:txBody>
      </p:sp>
      <p:grpSp>
        <p:nvGrpSpPr>
          <p:cNvPr id="10" name="Group 9">
            <a:extLst>
              <a:ext uri="{FF2B5EF4-FFF2-40B4-BE49-F238E27FC236}">
                <a16:creationId xmlns:a16="http://schemas.microsoft.com/office/drawing/2014/main" id="{D82E0560-432A-9BB7-C328-474AB905961E}"/>
              </a:ext>
            </a:extLst>
          </p:cNvPr>
          <p:cNvGrpSpPr/>
          <p:nvPr/>
        </p:nvGrpSpPr>
        <p:grpSpPr>
          <a:xfrm>
            <a:off x="10482300" y="618601"/>
            <a:ext cx="901130" cy="901727"/>
            <a:chOff x="5614841" y="786428"/>
            <a:chExt cx="901130" cy="901727"/>
          </a:xfrm>
          <a:solidFill>
            <a:srgbClr val="60220F"/>
          </a:solidFill>
        </p:grpSpPr>
        <p:grpSp>
          <p:nvGrpSpPr>
            <p:cNvPr id="11" name="Graphic 2">
              <a:extLst>
                <a:ext uri="{FF2B5EF4-FFF2-40B4-BE49-F238E27FC236}">
                  <a16:creationId xmlns:a16="http://schemas.microsoft.com/office/drawing/2014/main" id="{C0F6FCCA-4A39-E6D6-2B3F-1D2AE44C1856}"/>
                </a:ext>
              </a:extLst>
            </p:cNvPr>
            <p:cNvGrpSpPr/>
            <p:nvPr/>
          </p:nvGrpSpPr>
          <p:grpSpPr>
            <a:xfrm>
              <a:off x="5715019" y="1058540"/>
              <a:ext cx="543506" cy="445337"/>
              <a:chOff x="5715019" y="1058540"/>
              <a:chExt cx="543506" cy="445337"/>
            </a:xfrm>
            <a:grpFill/>
          </p:grpSpPr>
          <p:sp>
            <p:nvSpPr>
              <p:cNvPr id="13" name="Freeform 210">
                <a:extLst>
                  <a:ext uri="{FF2B5EF4-FFF2-40B4-BE49-F238E27FC236}">
                    <a16:creationId xmlns:a16="http://schemas.microsoft.com/office/drawing/2014/main" id="{79A76252-1192-02E8-C9EC-8E890FA04288}"/>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4" name="Freeform 211">
                <a:extLst>
                  <a:ext uri="{FF2B5EF4-FFF2-40B4-BE49-F238E27FC236}">
                    <a16:creationId xmlns:a16="http://schemas.microsoft.com/office/drawing/2014/main" id="{CE3F7D6B-8CE0-D7F7-625B-2A18E62F3BD2}"/>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2" name="Freeform 209">
              <a:extLst>
                <a:ext uri="{FF2B5EF4-FFF2-40B4-BE49-F238E27FC236}">
                  <a16:creationId xmlns:a16="http://schemas.microsoft.com/office/drawing/2014/main" id="{DCC0766B-F83F-A4A2-E559-61C0F47B66E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1591888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B249D9-CF6C-5934-EA16-D798041DE6E3}"/>
              </a:ext>
            </a:extLst>
          </p:cNvPr>
          <p:cNvSpPr>
            <a:spLocks noGrp="1"/>
          </p:cNvSpPr>
          <p:nvPr>
            <p:ph type="body" sz="quarter" idx="16"/>
          </p:nvPr>
        </p:nvSpPr>
        <p:spPr>
          <a:xfrm>
            <a:off x="638571" y="2081078"/>
            <a:ext cx="6539469" cy="4216172"/>
          </a:xfrm>
        </p:spPr>
        <p:txBody>
          <a:bodyPr/>
          <a:lstStyle/>
          <a:p>
            <a:r>
              <a:rPr lang="it-IT" dirty="0"/>
              <a:t>Sì, l'imballaggio in plastica è talvolta necessario per sostenere la qualità degli alimenti, evitare gli sprechi alimentari e contribuire alla sicurezza degli alimenti. Tuttavia, molti prodotti sono confezionati per comodità dei clienti.</a:t>
            </a:r>
          </a:p>
          <a:p>
            <a:r>
              <a:rPr lang="it-IT" dirty="0"/>
              <a:t>La transizione verso alimenti meno confezionati è una grande tendenza nella nostra società guidata dai consumatori, ma è anche un'alternativa più sana. </a:t>
            </a:r>
          </a:p>
          <a:p>
            <a:r>
              <a:rPr lang="it-IT" dirty="0"/>
              <a:t>POTETE RISPONDERE A QUESTA TENDENZA.  Qual è la soluzione di imballaggio minima per i vostri prodotti? </a:t>
            </a:r>
          </a:p>
          <a:p>
            <a:endParaRPr lang="en-US" dirty="0"/>
          </a:p>
        </p:txBody>
      </p:sp>
      <p:sp>
        <p:nvSpPr>
          <p:cNvPr id="4" name="Text Placeholder 3">
            <a:extLst>
              <a:ext uri="{FF2B5EF4-FFF2-40B4-BE49-F238E27FC236}">
                <a16:creationId xmlns:a16="http://schemas.microsoft.com/office/drawing/2014/main" id="{B77893C2-F440-636B-7613-0E8EB28A1168}"/>
              </a:ext>
            </a:extLst>
          </p:cNvPr>
          <p:cNvSpPr>
            <a:spLocks noGrp="1"/>
          </p:cNvSpPr>
          <p:nvPr>
            <p:ph type="body" sz="quarter" idx="18"/>
          </p:nvPr>
        </p:nvSpPr>
        <p:spPr>
          <a:xfrm>
            <a:off x="215661" y="309491"/>
            <a:ext cx="7124365" cy="1210837"/>
          </a:xfrm>
        </p:spPr>
        <p:txBody>
          <a:bodyPr>
            <a:normAutofit fontScale="92500"/>
          </a:bodyPr>
          <a:lstStyle/>
          <a:p>
            <a:r>
              <a:rPr lang="en-US" dirty="0"/>
              <a:t>3. </a:t>
            </a:r>
            <a:r>
              <a:rPr lang="it-IT" dirty="0"/>
              <a:t>Responsabilità sociale: Evitare gli imballaggi inutili e gli sprechi alimentari</a:t>
            </a:r>
            <a:endParaRPr lang="en-IE" dirty="0"/>
          </a:p>
        </p:txBody>
      </p:sp>
      <p:pic>
        <p:nvPicPr>
          <p:cNvPr id="2054" name="Picture 6">
            <a:extLst>
              <a:ext uri="{FF2B5EF4-FFF2-40B4-BE49-F238E27FC236}">
                <a16:creationId xmlns:a16="http://schemas.microsoft.com/office/drawing/2014/main" id="{687B2449-9818-B923-4CA1-4D49D527B883}"/>
              </a:ext>
            </a:extLst>
          </p:cNvPr>
          <p:cNvPicPr>
            <a:picLocks noGrp="1" noChangeAspect="1" noChangeArrowheads="1"/>
          </p:cNvPicPr>
          <p:nvPr>
            <p:ph type="pic" sz="quarter" idx="17"/>
          </p:nvPr>
        </p:nvPicPr>
        <p:blipFill>
          <a:blip r:embed="rId2" cstate="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268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96102" y="1502015"/>
            <a:ext cx="6978769" cy="4683923"/>
          </a:xfrm>
        </p:spPr>
        <p:txBody>
          <a:bodyPr anchor="t">
            <a:normAutofit/>
          </a:bodyPr>
          <a:lstStyle/>
          <a:p>
            <a:pPr>
              <a:lnSpc>
                <a:spcPct val="110000"/>
              </a:lnSpc>
            </a:pPr>
            <a:r>
              <a:rPr lang="it-IT" sz="2400" dirty="0"/>
              <a:t>I consumatori sono ora più consapevoli del dilemma dell'imballaggio e l'acquisto di alimenti venduti in imballaggi preconfezionati fa capire loro che sarebbe meglio se tutto fosse semplificato, approvvigionandosi o facendo la spesa alla fonte.</a:t>
            </a:r>
          </a:p>
          <a:p>
            <a:pPr>
              <a:lnSpc>
                <a:spcPct val="110000"/>
              </a:lnSpc>
            </a:pPr>
            <a:r>
              <a:rPr lang="it-IT" sz="2400" dirty="0"/>
              <a:t>Le persone si rendono conto che la provenienza </a:t>
            </a:r>
            <a:r>
              <a:rPr lang="it-IT" sz="2400" b="1" dirty="0"/>
              <a:t>locale è migliore e che, facendo il cambio, sono più responsabili dal punto di vista sociale. </a:t>
            </a:r>
            <a:r>
              <a:rPr lang="it-IT" sz="2400" dirty="0"/>
              <a:t>A volte, quando l'acquisto di alimenti confezionati è inevitabile, si cerca di fare la scelta più ecologica, acquistando imballaggi climaticamente neutri o compostabili.</a:t>
            </a:r>
          </a:p>
          <a:p>
            <a:pPr>
              <a:lnSpc>
                <a:spcPct val="110000"/>
              </a:lnSpc>
            </a:pPr>
            <a:endParaRPr lang="en-US" sz="2400" dirty="0"/>
          </a:p>
        </p:txBody>
      </p:sp>
      <p:sp>
        <p:nvSpPr>
          <p:cNvPr id="4" name="Text Placeholder 3">
            <a:extLst>
              <a:ext uri="{FF2B5EF4-FFF2-40B4-BE49-F238E27FC236}">
                <a16:creationId xmlns:a16="http://schemas.microsoft.com/office/drawing/2014/main" id="{42002497-65E9-6187-256D-CF24E38B21AA}"/>
              </a:ext>
            </a:extLst>
          </p:cNvPr>
          <p:cNvSpPr>
            <a:spLocks noGrp="1"/>
          </p:cNvSpPr>
          <p:nvPr>
            <p:ph type="body" sz="quarter" idx="18"/>
          </p:nvPr>
        </p:nvSpPr>
        <p:spPr>
          <a:xfrm>
            <a:off x="447065" y="291178"/>
            <a:ext cx="6482545" cy="1210837"/>
          </a:xfrm>
        </p:spPr>
        <p:txBody>
          <a:bodyPr anchor="t">
            <a:normAutofit/>
          </a:bodyPr>
          <a:lstStyle/>
          <a:p>
            <a:r>
              <a:rPr lang="it-IT" sz="3600" dirty="0"/>
              <a:t>Responsabilità sociale: </a:t>
            </a:r>
            <a:r>
              <a:rPr lang="it-IT" sz="3600" b="1" dirty="0"/>
              <a:t>Evitare gli imballaggi inutili</a:t>
            </a:r>
          </a:p>
          <a:p>
            <a:endParaRPr lang="en-IE" sz="3600" dirty="0"/>
          </a:p>
        </p:txBody>
      </p:sp>
    </p:spTree>
    <p:extLst>
      <p:ext uri="{BB962C8B-B14F-4D97-AF65-F5344CB8AC3E}">
        <p14:creationId xmlns:p14="http://schemas.microsoft.com/office/powerpoint/2010/main" val="2208268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B6575F-3517-DCA2-6066-62D5A5B76FB7}"/>
              </a:ext>
            </a:extLst>
          </p:cNvPr>
          <p:cNvSpPr>
            <a:spLocks noGrp="1"/>
          </p:cNvSpPr>
          <p:nvPr>
            <p:ph type="body" sz="quarter" idx="18"/>
          </p:nvPr>
        </p:nvSpPr>
        <p:spPr/>
        <p:txBody>
          <a:bodyPr anchor="ctr"/>
          <a:lstStyle/>
          <a:p>
            <a:r>
              <a:rPr lang="en-IE" dirty="0" err="1"/>
              <a:t>Rifiuti</a:t>
            </a:r>
            <a:r>
              <a:rPr lang="en-IE" dirty="0"/>
              <a:t> di </a:t>
            </a:r>
            <a:r>
              <a:rPr lang="en-IE" dirty="0" err="1"/>
              <a:t>imballaggi</a:t>
            </a:r>
            <a:r>
              <a:rPr lang="en-IE" dirty="0"/>
              <a:t>…</a:t>
            </a:r>
          </a:p>
        </p:txBody>
      </p:sp>
      <p:graphicFrame>
        <p:nvGraphicFramePr>
          <p:cNvPr id="6" name="Text Placeholder 3">
            <a:extLst>
              <a:ext uri="{FF2B5EF4-FFF2-40B4-BE49-F238E27FC236}">
                <a16:creationId xmlns:a16="http://schemas.microsoft.com/office/drawing/2014/main" id="{BBED0005-F044-88A9-2EE0-60C253AE9E4D}"/>
              </a:ext>
            </a:extLst>
          </p:cNvPr>
          <p:cNvGraphicFramePr/>
          <p:nvPr>
            <p:extLst>
              <p:ext uri="{D42A27DB-BD31-4B8C-83A1-F6EECF244321}">
                <p14:modId xmlns:p14="http://schemas.microsoft.com/office/powerpoint/2010/main" val="3025012931"/>
              </p:ext>
            </p:extLst>
          </p:nvPr>
        </p:nvGraphicFramePr>
        <p:xfrm>
          <a:off x="0" y="1520328"/>
          <a:ext cx="7340599" cy="5104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6" descr="A picture containing sky, outdoor, beach, people&#10;&#10;Description automatically generated">
            <a:extLst>
              <a:ext uri="{FF2B5EF4-FFF2-40B4-BE49-F238E27FC236}">
                <a16:creationId xmlns:a16="http://schemas.microsoft.com/office/drawing/2014/main" id="{60B30E79-A6C9-9BBA-B1AF-9E841F5CC988}"/>
              </a:ext>
            </a:extLst>
          </p:cNvPr>
          <p:cNvPicPr>
            <a:picLocks noGrp="1" noChangeAspect="1"/>
          </p:cNvPicPr>
          <p:nvPr>
            <p:ph type="pic" sz="quarter" idx="17"/>
          </p:nvPr>
        </p:nvPicPr>
        <p:blipFill rotWithShape="1">
          <a:blip r:embed="rId7" cstate="screen">
            <a:extLst>
              <a:ext uri="{28A0092B-C50C-407E-A947-70E740481C1C}">
                <a14:useLocalDpi xmlns:a14="http://schemas.microsoft.com/office/drawing/2010/main"/>
              </a:ext>
            </a:extLst>
          </a:blip>
          <a:srcRect/>
          <a:stretch/>
        </p:blipFill>
        <p:spPr>
          <a:xfrm flipH="1">
            <a:off x="7340600" y="0"/>
            <a:ext cx="4851400" cy="6858000"/>
          </a:xfrm>
        </p:spPr>
      </p:pic>
    </p:spTree>
    <p:extLst>
      <p:ext uri="{BB962C8B-B14F-4D97-AF65-F5344CB8AC3E}">
        <p14:creationId xmlns:p14="http://schemas.microsoft.com/office/powerpoint/2010/main" val="3489084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AB06EB-4A79-B260-9B1D-8224B03DD095}"/>
              </a:ext>
            </a:extLst>
          </p:cNvPr>
          <p:cNvSpPr>
            <a:spLocks noGrp="1"/>
          </p:cNvSpPr>
          <p:nvPr>
            <p:ph type="body" sz="quarter" idx="16"/>
          </p:nvPr>
        </p:nvSpPr>
        <p:spPr>
          <a:xfrm>
            <a:off x="446450" y="282888"/>
            <a:ext cx="11297875" cy="580518"/>
          </a:xfrm>
        </p:spPr>
        <p:txBody>
          <a:bodyPr/>
          <a:lstStyle/>
          <a:p>
            <a:r>
              <a:rPr lang="it-IT" sz="3600" b="1" dirty="0"/>
              <a:t>RIDUZIONE DEI RIFIUTI DI PLASTICA</a:t>
            </a:r>
          </a:p>
          <a:p>
            <a:r>
              <a:rPr lang="it-IT" sz="3600" b="1" dirty="0"/>
              <a:t>Percezioni dei consumatori </a:t>
            </a:r>
            <a:r>
              <a:rPr lang="en-IE" sz="3600" b="1" dirty="0"/>
              <a:t>…</a:t>
            </a:r>
            <a:endParaRPr lang="en-IE" sz="3600" dirty="0"/>
          </a:p>
        </p:txBody>
      </p:sp>
      <p:sp>
        <p:nvSpPr>
          <p:cNvPr id="4" name="Text Placeholder 2">
            <a:extLst>
              <a:ext uri="{FF2B5EF4-FFF2-40B4-BE49-F238E27FC236}">
                <a16:creationId xmlns:a16="http://schemas.microsoft.com/office/drawing/2014/main" id="{CFA90203-49DE-FB80-0FAA-FF5C52CAC39F}"/>
              </a:ext>
            </a:extLst>
          </p:cNvPr>
          <p:cNvSpPr>
            <a:spLocks noGrp="1"/>
          </p:cNvSpPr>
          <p:nvPr>
            <p:ph type="body" sz="quarter" idx="18"/>
          </p:nvPr>
        </p:nvSpPr>
        <p:spPr>
          <a:xfrm>
            <a:off x="447675" y="1757363"/>
            <a:ext cx="11296650" cy="3856037"/>
          </a:xfrm>
        </p:spPr>
        <p:txBody>
          <a:bodyPr/>
          <a:lstStyle/>
          <a:p>
            <a:pPr marL="0" indent="0"/>
            <a:r>
              <a:rPr lang="it-IT" sz="1800" dirty="0"/>
              <a:t>Molti consumatori europei sono frustrati dagli attuali livelli di imballaggio degli alimenti. </a:t>
            </a:r>
          </a:p>
          <a:p>
            <a:pPr marL="0" indent="0"/>
            <a:r>
              <a:rPr lang="it-IT" sz="1800" dirty="0"/>
              <a:t>In un sondaggio condotto dall'ente britannico di controllo dei consumatori "</a:t>
            </a:r>
            <a:r>
              <a:rPr lang="it-IT" sz="1800" dirty="0" err="1"/>
              <a:t>Which</a:t>
            </a:r>
            <a:r>
              <a:rPr lang="it-IT" sz="1800" dirty="0"/>
              <a:t>?", il 94% degli intervistati concorda sul fatto che i produttori e i supermercati dovrebbero agire per ridurre la quantità di imballaggi utilizzati nei loro prodotti, il 54% ha dichiarato di cercare di acquistare prodotti non eccessivamente imballati e il 23% ha indicato l'eccesso di imballaggi come motivo per evitare di acquistare un prodotto.</a:t>
            </a:r>
            <a:r>
              <a:rPr lang="en-US" sz="1800" dirty="0"/>
              <a:t> </a:t>
            </a:r>
          </a:p>
          <a:p>
            <a:pPr marL="0" indent="0"/>
            <a:r>
              <a:rPr lang="en-US" sz="1800" dirty="0"/>
              <a:t>(Which?, Which? unwraps packaging in supermarkets, in Which? Magazine. 2011, Which? </a:t>
            </a:r>
            <a:r>
              <a:rPr lang="en-US" sz="1800" dirty="0" err="1"/>
              <a:t>Londra</a:t>
            </a:r>
            <a:r>
              <a:rPr lang="en-US" sz="1800" dirty="0"/>
              <a:t>, Regno </a:t>
            </a:r>
            <a:r>
              <a:rPr lang="en-US" sz="1800" dirty="0" err="1"/>
              <a:t>Unito</a:t>
            </a:r>
            <a:r>
              <a:rPr lang="en-US" sz="1800" dirty="0"/>
              <a:t>)</a:t>
            </a:r>
            <a:r>
              <a:rPr lang="it-IT" sz="1800" dirty="0"/>
              <a:t>  </a:t>
            </a:r>
          </a:p>
          <a:p>
            <a:r>
              <a:rPr lang="it-IT" sz="3200" b="1" dirty="0">
                <a:solidFill>
                  <a:srgbClr val="6D6A3A"/>
                </a:solidFill>
              </a:rPr>
              <a:t>Ricordate:  L'imballaggio più ecologico = nessun imballaggio</a:t>
            </a:r>
          </a:p>
          <a:p>
            <a:endParaRPr lang="en-IE" sz="3200" b="1" dirty="0">
              <a:solidFill>
                <a:srgbClr val="6D6A3A"/>
              </a:solidFill>
            </a:endParaRPr>
          </a:p>
          <a:p>
            <a:endParaRPr lang="en-IE" dirty="0"/>
          </a:p>
        </p:txBody>
      </p:sp>
    </p:spTree>
    <p:extLst>
      <p:ext uri="{BB962C8B-B14F-4D97-AF65-F5344CB8AC3E}">
        <p14:creationId xmlns:p14="http://schemas.microsoft.com/office/powerpoint/2010/main" val="1969481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C01382-143A-AE2A-C09A-D366C841D354}"/>
              </a:ext>
            </a:extLst>
          </p:cNvPr>
          <p:cNvSpPr>
            <a:spLocks noGrp="1"/>
          </p:cNvSpPr>
          <p:nvPr>
            <p:ph type="body" sz="quarter" idx="26"/>
          </p:nvPr>
        </p:nvSpPr>
        <p:spPr>
          <a:xfrm>
            <a:off x="447065" y="1337912"/>
            <a:ext cx="11097968" cy="481810"/>
          </a:xfrm>
        </p:spPr>
        <p:txBody>
          <a:bodyPr/>
          <a:lstStyle/>
          <a:p>
            <a:pPr algn="l"/>
            <a:r>
              <a:rPr lang="en-IE" b="1" dirty="0" err="1"/>
              <a:t>Spreco</a:t>
            </a:r>
            <a:r>
              <a:rPr lang="en-IE" b="1" dirty="0"/>
              <a:t> </a:t>
            </a:r>
            <a:r>
              <a:rPr lang="en-IE" b="1" dirty="0" err="1"/>
              <a:t>alimentare</a:t>
            </a:r>
            <a:r>
              <a:rPr lang="en-IE" b="1" dirty="0"/>
              <a:t>…</a:t>
            </a:r>
          </a:p>
        </p:txBody>
      </p:sp>
      <p:sp>
        <p:nvSpPr>
          <p:cNvPr id="5" name="Text Placeholder 4">
            <a:extLst>
              <a:ext uri="{FF2B5EF4-FFF2-40B4-BE49-F238E27FC236}">
                <a16:creationId xmlns:a16="http://schemas.microsoft.com/office/drawing/2014/main" id="{6FD6A000-8D44-81FA-2459-7FADF34536E0}"/>
              </a:ext>
            </a:extLst>
          </p:cNvPr>
          <p:cNvSpPr>
            <a:spLocks noGrp="1"/>
          </p:cNvSpPr>
          <p:nvPr>
            <p:ph type="body" sz="quarter" idx="28"/>
          </p:nvPr>
        </p:nvSpPr>
        <p:spPr>
          <a:xfrm>
            <a:off x="446331" y="608885"/>
            <a:ext cx="11097969" cy="1210837"/>
          </a:xfrm>
        </p:spPr>
        <p:txBody>
          <a:bodyPr anchor="ctr"/>
          <a:lstStyle/>
          <a:p>
            <a:pPr algn="l"/>
            <a:r>
              <a:rPr lang="it-IT" b="0" dirty="0"/>
              <a:t>Responsabilità sociale</a:t>
            </a:r>
            <a:r>
              <a:rPr lang="it-IT" dirty="0"/>
              <a:t>... Evitare lo spreco di cibo</a:t>
            </a:r>
          </a:p>
          <a:p>
            <a:pPr algn="l"/>
            <a:endParaRPr lang="en-IE" dirty="0"/>
          </a:p>
        </p:txBody>
      </p:sp>
      <p:sp>
        <p:nvSpPr>
          <p:cNvPr id="7" name="Text Placeholder 2">
            <a:extLst>
              <a:ext uri="{FF2B5EF4-FFF2-40B4-BE49-F238E27FC236}">
                <a16:creationId xmlns:a16="http://schemas.microsoft.com/office/drawing/2014/main" id="{B70BF3D9-8758-A26C-FF57-A94B09A76F0A}"/>
              </a:ext>
            </a:extLst>
          </p:cNvPr>
          <p:cNvSpPr>
            <a:spLocks noGrp="1"/>
          </p:cNvSpPr>
          <p:nvPr>
            <p:ph type="body" sz="quarter" idx="27"/>
          </p:nvPr>
        </p:nvSpPr>
        <p:spPr>
          <a:xfrm>
            <a:off x="220200" y="1868307"/>
            <a:ext cx="6508091" cy="3522333"/>
          </a:xfrm>
        </p:spPr>
        <p:txBody>
          <a:bodyPr vert="horz" lIns="91440" tIns="45720" rIns="91440" bIns="45720" rtlCol="0" anchor="t">
            <a:noAutofit/>
          </a:bodyPr>
          <a:lstStyle/>
          <a:p>
            <a:pPr marL="0" lvl="1" algn="l"/>
            <a:r>
              <a:rPr lang="it-IT" altLang="en-US" dirty="0">
                <a:solidFill>
                  <a:srgbClr val="60220F"/>
                </a:solidFill>
                <a:cs typeface="Calibri" panose="020F0502020204030204"/>
              </a:rPr>
              <a:t>Lo spreco di cibo è un problema che riguarda tutti gli aspetti della società, i produttori, i coltivatori, la vendita al dettaglio, l'ospitalità, i consumatori e coloro che vivono in condizioni di povertà alimentare, con circa un terzo di tutto il cibo prodotto che va sprecato. </a:t>
            </a:r>
          </a:p>
          <a:p>
            <a:pPr marL="0" lvl="1" algn="l"/>
            <a:r>
              <a:rPr lang="it-IT" altLang="en-US" dirty="0">
                <a:solidFill>
                  <a:srgbClr val="60220F"/>
                </a:solidFill>
                <a:cs typeface="Calibri" panose="020F0502020204030204"/>
              </a:rPr>
              <a:t>Sebbene lo spreco alimentare sia un problema globale, i flussi differiscono nei Paesi in via di sviluppo e in quelli sviluppati.  Nei Paesi in via di sviluppo, la maggior parte delle perdite si verifica nella lavorazione e nel post-raccolto, mentre nei Paesi sviluppati la maggior parte delle perdite si verifica a livello di vendita al dettaglio e di consumo.</a:t>
            </a:r>
          </a:p>
          <a:p>
            <a:pPr marL="0" lvl="1" algn="l"/>
            <a:endParaRPr lang="en-IE" altLang="en-US" dirty="0">
              <a:solidFill>
                <a:srgbClr val="60220F"/>
              </a:solidFill>
              <a:cs typeface="Calibri" panose="020F0502020204030204"/>
            </a:endParaRPr>
          </a:p>
          <a:p>
            <a:endParaRPr lang="en-IE" dirty="0">
              <a:cs typeface="Calibri" panose="020F0502020204030204"/>
            </a:endParaRPr>
          </a:p>
        </p:txBody>
      </p:sp>
      <p:grpSp>
        <p:nvGrpSpPr>
          <p:cNvPr id="8" name="Group 7">
            <a:extLst>
              <a:ext uri="{FF2B5EF4-FFF2-40B4-BE49-F238E27FC236}">
                <a16:creationId xmlns:a16="http://schemas.microsoft.com/office/drawing/2014/main" id="{E7904A41-D23A-2BB5-E82E-D10894A5297C}"/>
              </a:ext>
            </a:extLst>
          </p:cNvPr>
          <p:cNvGrpSpPr/>
          <p:nvPr/>
        </p:nvGrpSpPr>
        <p:grpSpPr>
          <a:xfrm>
            <a:off x="10482300" y="618601"/>
            <a:ext cx="901130" cy="901727"/>
            <a:chOff x="5614841" y="786428"/>
            <a:chExt cx="901130" cy="901727"/>
          </a:xfrm>
          <a:solidFill>
            <a:srgbClr val="60220F"/>
          </a:solidFill>
        </p:grpSpPr>
        <p:grpSp>
          <p:nvGrpSpPr>
            <p:cNvPr id="9" name="Graphic 2">
              <a:extLst>
                <a:ext uri="{FF2B5EF4-FFF2-40B4-BE49-F238E27FC236}">
                  <a16:creationId xmlns:a16="http://schemas.microsoft.com/office/drawing/2014/main" id="{F92FC83A-8319-723C-AC95-48513C861FA7}"/>
                </a:ext>
              </a:extLst>
            </p:cNvPr>
            <p:cNvGrpSpPr/>
            <p:nvPr/>
          </p:nvGrpSpPr>
          <p:grpSpPr>
            <a:xfrm>
              <a:off x="5715019" y="1058540"/>
              <a:ext cx="543506" cy="445337"/>
              <a:chOff x="5715019" y="1058540"/>
              <a:chExt cx="543506" cy="445337"/>
            </a:xfrm>
            <a:grpFill/>
          </p:grpSpPr>
          <p:sp>
            <p:nvSpPr>
              <p:cNvPr id="11" name="Freeform 210">
                <a:extLst>
                  <a:ext uri="{FF2B5EF4-FFF2-40B4-BE49-F238E27FC236}">
                    <a16:creationId xmlns:a16="http://schemas.microsoft.com/office/drawing/2014/main" id="{8F756EC6-E581-A65A-4D2C-5B1AD9AEAF97}"/>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2" name="Freeform 211">
                <a:extLst>
                  <a:ext uri="{FF2B5EF4-FFF2-40B4-BE49-F238E27FC236}">
                    <a16:creationId xmlns:a16="http://schemas.microsoft.com/office/drawing/2014/main" id="{D4A06C1E-3487-3DCA-B27E-0D0999968C2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0" name="Freeform 209">
              <a:extLst>
                <a:ext uri="{FF2B5EF4-FFF2-40B4-BE49-F238E27FC236}">
                  <a16:creationId xmlns:a16="http://schemas.microsoft.com/office/drawing/2014/main" id="{757CFC5A-5373-E686-60A5-A65798D954B9}"/>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pic>
        <p:nvPicPr>
          <p:cNvPr id="13" name="Picture Placeholder 6">
            <a:extLst>
              <a:ext uri="{FF2B5EF4-FFF2-40B4-BE49-F238E27FC236}">
                <a16:creationId xmlns:a16="http://schemas.microsoft.com/office/drawing/2014/main" id="{5F98820D-D41D-42AF-4740-140C140E9788}"/>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flipH="1">
            <a:off x="6900863" y="2389188"/>
            <a:ext cx="4643437" cy="3522662"/>
          </a:xfrm>
        </p:spPr>
      </p:pic>
    </p:spTree>
    <p:extLst>
      <p:ext uri="{BB962C8B-B14F-4D97-AF65-F5344CB8AC3E}">
        <p14:creationId xmlns:p14="http://schemas.microsoft.com/office/powerpoint/2010/main" val="442064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2E8053F6-F8F8-0C92-FC01-8E2E6E654533}"/>
              </a:ext>
            </a:extLst>
          </p:cNvPr>
          <p:cNvSpPr txBox="1">
            <a:spLocks/>
          </p:cNvSpPr>
          <p:nvPr/>
        </p:nvSpPr>
        <p:spPr>
          <a:xfrm>
            <a:off x="1438149" y="469085"/>
            <a:ext cx="8857251" cy="116098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b="1" dirty="0">
                <a:solidFill>
                  <a:srgbClr val="A23B23"/>
                </a:solidFill>
              </a:rPr>
              <a:t>Le 3 </a:t>
            </a:r>
            <a:r>
              <a:rPr lang="en-US" sz="3600" b="1" dirty="0" err="1">
                <a:solidFill>
                  <a:srgbClr val="A23B23"/>
                </a:solidFill>
              </a:rPr>
              <a:t>Categorie</a:t>
            </a:r>
            <a:r>
              <a:rPr lang="en-US" sz="3600" b="1" dirty="0">
                <a:solidFill>
                  <a:srgbClr val="A23B23"/>
                </a:solidFill>
              </a:rPr>
              <a:t> </a:t>
            </a:r>
            <a:r>
              <a:rPr lang="en-US" sz="3600" b="1" dirty="0" err="1">
                <a:solidFill>
                  <a:srgbClr val="A23B23"/>
                </a:solidFill>
              </a:rPr>
              <a:t>principali</a:t>
            </a:r>
            <a:r>
              <a:rPr lang="en-US" sz="3600" b="1" dirty="0">
                <a:solidFill>
                  <a:srgbClr val="A23B23"/>
                </a:solidFill>
              </a:rPr>
              <a:t> </a:t>
            </a:r>
          </a:p>
          <a:p>
            <a:pPr marL="0" indent="0">
              <a:buNone/>
            </a:pPr>
            <a:r>
              <a:rPr lang="en-US" sz="3600" b="1" dirty="0">
                <a:solidFill>
                  <a:srgbClr val="A23B23"/>
                </a:solidFill>
              </a:rPr>
              <a:t>di </a:t>
            </a:r>
            <a:r>
              <a:rPr lang="en-US" sz="3600" b="1" dirty="0" err="1">
                <a:solidFill>
                  <a:srgbClr val="A23B23"/>
                </a:solidFill>
              </a:rPr>
              <a:t>spreco</a:t>
            </a:r>
            <a:r>
              <a:rPr lang="en-US" sz="3600" b="1" dirty="0">
                <a:solidFill>
                  <a:srgbClr val="A23B23"/>
                </a:solidFill>
              </a:rPr>
              <a:t> </a:t>
            </a:r>
            <a:r>
              <a:rPr lang="en-US" sz="3600" b="1" dirty="0" err="1">
                <a:solidFill>
                  <a:srgbClr val="A23B23"/>
                </a:solidFill>
              </a:rPr>
              <a:t>alimentare</a:t>
            </a:r>
            <a:r>
              <a:rPr lang="en-US" sz="3600" b="1" dirty="0">
                <a:solidFill>
                  <a:srgbClr val="A23B23"/>
                </a:solidFill>
              </a:rPr>
              <a:t>                                                            </a:t>
            </a:r>
            <a:endParaRPr lang="en-IE" sz="3600" b="1" dirty="0">
              <a:solidFill>
                <a:srgbClr val="A23B23"/>
              </a:solidFill>
            </a:endParaRPr>
          </a:p>
        </p:txBody>
      </p:sp>
      <p:graphicFrame>
        <p:nvGraphicFramePr>
          <p:cNvPr id="2" name="Chart 1">
            <a:extLst>
              <a:ext uri="{FF2B5EF4-FFF2-40B4-BE49-F238E27FC236}">
                <a16:creationId xmlns:a16="http://schemas.microsoft.com/office/drawing/2014/main" id="{AB0A85F2-C72B-F097-C744-8B309499FA58}"/>
              </a:ext>
            </a:extLst>
          </p:cNvPr>
          <p:cNvGraphicFramePr/>
          <p:nvPr>
            <p:extLst>
              <p:ext uri="{D42A27DB-BD31-4B8C-83A1-F6EECF244321}">
                <p14:modId xmlns:p14="http://schemas.microsoft.com/office/powerpoint/2010/main" val="170630699"/>
              </p:ext>
            </p:extLst>
          </p:nvPr>
        </p:nvGraphicFramePr>
        <p:xfrm>
          <a:off x="673768" y="1821096"/>
          <a:ext cx="6124074" cy="454361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DB705FE-EB85-2859-2519-EAB52E89745A}"/>
              </a:ext>
            </a:extLst>
          </p:cNvPr>
          <p:cNvSpPr txBox="1"/>
          <p:nvPr/>
        </p:nvSpPr>
        <p:spPr>
          <a:xfrm rot="21181181">
            <a:off x="3771008" y="2399260"/>
            <a:ext cx="2052934" cy="830099"/>
          </a:xfrm>
          <a:prstGeom prst="rect">
            <a:avLst/>
          </a:prstGeom>
          <a:noFill/>
        </p:spPr>
        <p:txBody>
          <a:bodyPr wrap="square" rtlCol="0">
            <a:spAutoFit/>
          </a:bodyPr>
          <a:lstStyle/>
          <a:p>
            <a:pPr marL="0" marR="0" lvl="0" indent="0" defTabSz="914400" eaLnBrk="1" fontAlgn="auto" latinLnBrk="0" hangingPunct="1">
              <a:lnSpc>
                <a:spcPts val="19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20% SPRECHI ALIMENTARI INEVITABILI</a:t>
            </a:r>
            <a:endParaRPr kumimoji="0" lang="en-IE" sz="2000" b="1" i="0" u="none" strike="noStrike" kern="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888BF95-F9A4-9BD1-8C89-D2904AAD4036}"/>
              </a:ext>
            </a:extLst>
          </p:cNvPr>
          <p:cNvSpPr txBox="1"/>
          <p:nvPr/>
        </p:nvSpPr>
        <p:spPr>
          <a:xfrm rot="21136131">
            <a:off x="4856815" y="3174673"/>
            <a:ext cx="1848993" cy="1073755"/>
          </a:xfrm>
          <a:prstGeom prst="rect">
            <a:avLst/>
          </a:prstGeom>
          <a:noFill/>
        </p:spPr>
        <p:txBody>
          <a:bodyPr wrap="square" rtlCol="0">
            <a:spAutoFit/>
          </a:bodyPr>
          <a:lstStyle/>
          <a:p>
            <a:pPr marL="0" marR="0" lvl="0" indent="0" defTabSz="914400" eaLnBrk="1" fontAlgn="auto" latinLnBrk="0" hangingPunct="1">
              <a:lnSpc>
                <a:spcPts val="19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20% SPRECHI ALIMENTARI POTENZIALMENTE EVITABILI</a:t>
            </a:r>
            <a:endParaRPr kumimoji="0" lang="en-IE" sz="2000" b="1" i="0" u="none" strike="noStrike" kern="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8EAB5F46-AA6E-DC91-A636-10D504B5AA4D}"/>
              </a:ext>
            </a:extLst>
          </p:cNvPr>
          <p:cNvSpPr txBox="1"/>
          <p:nvPr/>
        </p:nvSpPr>
        <p:spPr>
          <a:xfrm>
            <a:off x="1515329" y="3589908"/>
            <a:ext cx="1708149" cy="1073755"/>
          </a:xfrm>
          <a:prstGeom prst="rect">
            <a:avLst/>
          </a:prstGeom>
          <a:noFill/>
        </p:spPr>
        <p:txBody>
          <a:bodyPr wrap="square" rtlCol="0">
            <a:spAutoFit/>
          </a:bodyPr>
          <a:lstStyle/>
          <a:p>
            <a:pPr marL="0" marR="0" lvl="0" indent="0" defTabSz="914400" eaLnBrk="1" fontAlgn="auto" latinLnBrk="0" hangingPunct="1">
              <a:lnSpc>
                <a:spcPts val="1900"/>
              </a:lnSpc>
              <a:spcBef>
                <a:spcPts val="0"/>
              </a:spcBef>
              <a:spcAft>
                <a:spcPts val="0"/>
              </a:spcAft>
              <a:buClrTx/>
              <a:buSzTx/>
              <a:buFontTx/>
              <a:buNone/>
              <a:tabLst/>
              <a:defRPr/>
            </a:pPr>
            <a:r>
              <a:rPr kumimoji="0" lang="en-IE" sz="2000" b="1" i="0" u="none" strike="noStrike" kern="0" cap="none" spc="0" normalizeH="0" baseline="0" noProof="0" dirty="0">
                <a:ln>
                  <a:noFill/>
                </a:ln>
                <a:solidFill>
                  <a:schemeClr val="bg1"/>
                </a:solidFill>
                <a:effectLst/>
                <a:uLnTx/>
                <a:uFillTx/>
              </a:rPr>
              <a:t>SPRECHI ALIMENTARI EVITABILI</a:t>
            </a:r>
          </a:p>
          <a:p>
            <a:pPr marL="0" marR="0" lvl="0" indent="0" defTabSz="914400" eaLnBrk="1" fontAlgn="auto" latinLnBrk="0" hangingPunct="1">
              <a:lnSpc>
                <a:spcPts val="1900"/>
              </a:lnSpc>
              <a:spcBef>
                <a:spcPts val="0"/>
              </a:spcBef>
              <a:spcAft>
                <a:spcPts val="0"/>
              </a:spcAft>
              <a:buClrTx/>
              <a:buSzTx/>
              <a:buFontTx/>
              <a:buNone/>
              <a:tabLst/>
              <a:defRPr/>
            </a:pPr>
            <a:endParaRPr kumimoji="0" lang="en-IE" sz="2000" b="1" i="0" u="none" strike="noStrike" kern="0" cap="none" spc="0" normalizeH="0" baseline="0" noProof="0" dirty="0">
              <a:ln>
                <a:noFill/>
              </a:ln>
              <a:solidFill>
                <a:schemeClr val="bg1"/>
              </a:solidFill>
              <a:effectLst/>
              <a:uLnTx/>
              <a:uFillTx/>
            </a:endParaRPr>
          </a:p>
        </p:txBody>
      </p:sp>
      <p:grpSp>
        <p:nvGrpSpPr>
          <p:cNvPr id="15" name="Group 14">
            <a:extLst>
              <a:ext uri="{FF2B5EF4-FFF2-40B4-BE49-F238E27FC236}">
                <a16:creationId xmlns:a16="http://schemas.microsoft.com/office/drawing/2014/main" id="{BE056956-D1F2-F053-7AFF-201D3A3A6D67}"/>
              </a:ext>
            </a:extLst>
          </p:cNvPr>
          <p:cNvGrpSpPr/>
          <p:nvPr/>
        </p:nvGrpSpPr>
        <p:grpSpPr>
          <a:xfrm>
            <a:off x="1438149" y="2814309"/>
            <a:ext cx="2052934" cy="1071737"/>
            <a:chOff x="3420374" y="3257272"/>
            <a:chExt cx="2052934" cy="1071737"/>
          </a:xfrm>
        </p:grpSpPr>
        <p:sp>
          <p:nvSpPr>
            <p:cNvPr id="7" name="TextBox 6">
              <a:extLst>
                <a:ext uri="{FF2B5EF4-FFF2-40B4-BE49-F238E27FC236}">
                  <a16:creationId xmlns:a16="http://schemas.microsoft.com/office/drawing/2014/main" id="{B3875A6D-6055-A3C3-F4FF-D9FFB0EC5B80}"/>
                </a:ext>
              </a:extLst>
            </p:cNvPr>
            <p:cNvSpPr txBox="1"/>
            <p:nvPr/>
          </p:nvSpPr>
          <p:spPr>
            <a:xfrm>
              <a:off x="3420374" y="3257272"/>
              <a:ext cx="1134373"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chemeClr val="bg1"/>
                  </a:solidFill>
                  <a:effectLst/>
                  <a:uLnTx/>
                  <a:uFillTx/>
                </a:rPr>
                <a:t>60</a:t>
              </a:r>
            </a:p>
          </p:txBody>
        </p:sp>
        <p:sp>
          <p:nvSpPr>
            <p:cNvPr id="14" name="TextBox 13">
              <a:extLst>
                <a:ext uri="{FF2B5EF4-FFF2-40B4-BE49-F238E27FC236}">
                  <a16:creationId xmlns:a16="http://schemas.microsoft.com/office/drawing/2014/main" id="{DD0EB86B-A7C6-6610-15B3-FFB0BD565ED7}"/>
                </a:ext>
              </a:extLst>
            </p:cNvPr>
            <p:cNvSpPr txBox="1"/>
            <p:nvPr/>
          </p:nvSpPr>
          <p:spPr>
            <a:xfrm>
              <a:off x="4169231" y="3498012"/>
              <a:ext cx="1304077" cy="830997"/>
            </a:xfrm>
            <a:prstGeom prst="rect">
              <a:avLst/>
            </a:prstGeom>
            <a:noFill/>
          </p:spPr>
          <p:txBody>
            <a:bodyPr wrap="square">
              <a:spAutoFit/>
            </a:bodyPr>
            <a:lstStyle/>
            <a:p>
              <a:r>
                <a:rPr kumimoji="0" lang="en-US" sz="4800" b="1" i="0" u="none" strike="noStrike" kern="0" cap="none" spc="0" normalizeH="0" baseline="30000" noProof="0" dirty="0">
                  <a:ln>
                    <a:noFill/>
                  </a:ln>
                  <a:solidFill>
                    <a:schemeClr val="bg1"/>
                  </a:solidFill>
                  <a:effectLst/>
                  <a:uLnTx/>
                  <a:uFillTx/>
                </a:rPr>
                <a:t>%</a:t>
              </a:r>
              <a:endParaRPr lang="en-US" sz="4800" dirty="0">
                <a:solidFill>
                  <a:schemeClr val="bg1"/>
                </a:solidFill>
              </a:endParaRPr>
            </a:p>
          </p:txBody>
        </p:sp>
      </p:grpSp>
    </p:spTree>
    <p:extLst>
      <p:ext uri="{BB962C8B-B14F-4D97-AF65-F5344CB8AC3E}">
        <p14:creationId xmlns:p14="http://schemas.microsoft.com/office/powerpoint/2010/main" val="3017988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anana peel">
            <a:extLst>
              <a:ext uri="{FF2B5EF4-FFF2-40B4-BE49-F238E27FC236}">
                <a16:creationId xmlns:a16="http://schemas.microsoft.com/office/drawing/2014/main" id="{8714373B-AABE-3D12-C3B0-0FD13C96BCF0}"/>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3">
            <a:extLst>
              <a:ext uri="{FF2B5EF4-FFF2-40B4-BE49-F238E27FC236}">
                <a16:creationId xmlns:a16="http://schemas.microsoft.com/office/drawing/2014/main" id="{620FCEA5-1A4A-FED0-2576-B7528316A5A8}"/>
              </a:ext>
            </a:extLst>
          </p:cNvPr>
          <p:cNvSpPr>
            <a:spLocks noGrp="1"/>
          </p:cNvSpPr>
          <p:nvPr>
            <p:ph type="body" sz="quarter" idx="16"/>
          </p:nvPr>
        </p:nvSpPr>
        <p:spPr>
          <a:xfrm>
            <a:off x="163003" y="1894397"/>
            <a:ext cx="7057306" cy="4038600"/>
          </a:xfrm>
        </p:spPr>
        <p:txBody>
          <a:bodyPr/>
          <a:lstStyle/>
          <a:p>
            <a:pPr algn="l">
              <a:spcBef>
                <a:spcPct val="50000"/>
              </a:spcBef>
            </a:pPr>
            <a:r>
              <a:rPr lang="it-IT" altLang="en-US" dirty="0">
                <a:solidFill>
                  <a:srgbClr val="404F2F"/>
                </a:solidFill>
              </a:rPr>
              <a:t>60% Evitabile: scarti di piatti, avanzi, frutta e verdura esaurita, prodotti scaduti, scorte danneggiate che non possono essere utilizzate per motivi di salute e sicurezza, ecc. </a:t>
            </a:r>
          </a:p>
          <a:p>
            <a:pPr algn="l">
              <a:spcBef>
                <a:spcPct val="50000"/>
              </a:spcBef>
            </a:pPr>
            <a:r>
              <a:rPr lang="it-IT" altLang="en-US" dirty="0"/>
              <a:t>20% Potenzialmente evitabile: avanzi di pane trasformati in briciole, scarti di verdure utilizzati per brodi e zuppe, ossa di carne e pesce utilizzate per il brodo, burro scartato per la cottura, frutta vecchia per marmellate e frullati, prodotti in salamoia o in fermentazione, ecc.</a:t>
            </a:r>
          </a:p>
          <a:p>
            <a:pPr algn="l">
              <a:spcBef>
                <a:spcPct val="50000"/>
              </a:spcBef>
            </a:pPr>
            <a:r>
              <a:rPr lang="it-IT" altLang="en-US" dirty="0">
                <a:solidFill>
                  <a:srgbClr val="A23B23"/>
                </a:solidFill>
              </a:rPr>
              <a:t>20% Inevitabile: ossa di animali (prima o dopo l'uso per il brodo), bucce di banana, scarti di preparazione inutilizzabili (ad es. bucce di patate con terra), ecc.</a:t>
            </a:r>
          </a:p>
          <a:p>
            <a:pPr algn="l">
              <a:spcBef>
                <a:spcPct val="50000"/>
              </a:spcBef>
            </a:pPr>
            <a:endParaRPr lang="en-US" altLang="en-US" dirty="0">
              <a:solidFill>
                <a:srgbClr val="A23B23"/>
              </a:solidFill>
            </a:endParaRPr>
          </a:p>
          <a:p>
            <a:pPr algn="l"/>
            <a:endParaRPr lang="en-IE" dirty="0"/>
          </a:p>
        </p:txBody>
      </p:sp>
      <p:sp>
        <p:nvSpPr>
          <p:cNvPr id="6" name="Text Placeholder 2">
            <a:extLst>
              <a:ext uri="{FF2B5EF4-FFF2-40B4-BE49-F238E27FC236}">
                <a16:creationId xmlns:a16="http://schemas.microsoft.com/office/drawing/2014/main" id="{1374C563-6B7C-1AA5-593E-07A4861B01D6}"/>
              </a:ext>
            </a:extLst>
          </p:cNvPr>
          <p:cNvSpPr>
            <a:spLocks noGrp="1"/>
          </p:cNvSpPr>
          <p:nvPr>
            <p:ph type="body" sz="quarter" idx="18"/>
          </p:nvPr>
        </p:nvSpPr>
        <p:spPr>
          <a:xfrm>
            <a:off x="447675" y="309563"/>
            <a:ext cx="6481763" cy="1211262"/>
          </a:xfrm>
        </p:spPr>
        <p:txBody>
          <a:bodyPr anchor="ctr">
            <a:normAutofit/>
          </a:bodyPr>
          <a:lstStyle/>
          <a:p>
            <a:r>
              <a:rPr lang="en-US" b="1" dirty="0" err="1"/>
              <a:t>Descrizione</a:t>
            </a:r>
            <a:r>
              <a:rPr lang="en-US" b="1" dirty="0"/>
              <a:t> </a:t>
            </a:r>
            <a:r>
              <a:rPr lang="en-US" b="1" dirty="0" err="1"/>
              <a:t>delle</a:t>
            </a:r>
            <a:r>
              <a:rPr lang="en-US" b="1" dirty="0"/>
              <a:t> 3 </a:t>
            </a:r>
            <a:r>
              <a:rPr lang="en-US" b="1" dirty="0" err="1"/>
              <a:t>categorie</a:t>
            </a:r>
            <a:r>
              <a:rPr lang="en-US" b="1" dirty="0"/>
              <a:t>:</a:t>
            </a:r>
            <a:endParaRPr lang="en-IE" b="1" dirty="0"/>
          </a:p>
        </p:txBody>
      </p:sp>
    </p:spTree>
    <p:extLst>
      <p:ext uri="{BB962C8B-B14F-4D97-AF65-F5344CB8AC3E}">
        <p14:creationId xmlns:p14="http://schemas.microsoft.com/office/powerpoint/2010/main" val="349321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aper head with rainbow gears">
            <a:extLst>
              <a:ext uri="{FF2B5EF4-FFF2-40B4-BE49-F238E27FC236}">
                <a16:creationId xmlns:a16="http://schemas.microsoft.com/office/drawing/2014/main" id="{070B1172-27A8-CAF5-4DFF-96A623260893}"/>
              </a:ext>
            </a:extLst>
          </p:cNvPr>
          <p:cNvPicPr>
            <a:picLocks noGrp="1" noChangeAspect="1"/>
          </p:cNvPicPr>
          <p:nvPr>
            <p:ph type="pic" sz="quarter" idx="17"/>
          </p:nvPr>
        </p:nvPicPr>
        <p:blipFill>
          <a:blip r:embed="rId2" cstate="screen">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C3F216E-3EE7-7826-AC92-3965FC107141}"/>
              </a:ext>
            </a:extLst>
          </p:cNvPr>
          <p:cNvSpPr>
            <a:spLocks noGrp="1"/>
          </p:cNvSpPr>
          <p:nvPr>
            <p:ph type="body" sz="quarter" idx="16"/>
          </p:nvPr>
        </p:nvSpPr>
        <p:spPr>
          <a:xfrm>
            <a:off x="276045" y="1963825"/>
            <a:ext cx="6883879" cy="4038015"/>
          </a:xfrm>
        </p:spPr>
        <p:txBody>
          <a:bodyPr/>
          <a:lstStyle/>
          <a:p>
            <a:pPr indent="0" algn="l"/>
            <a:r>
              <a:rPr lang="it-IT" dirty="0"/>
              <a:t>Per i produttori alimentari di tutti i tipi, può essere impegnativo produrre continuamente nuovi prodotti e servizi agroalimentari per i loro consumatori. </a:t>
            </a:r>
          </a:p>
          <a:p>
            <a:pPr marL="342900" indent="-342900" algn="l">
              <a:buFont typeface="Arial" panose="020B0604020202020204" pitchFamily="34" charset="0"/>
              <a:buChar char="•"/>
            </a:pPr>
            <a:r>
              <a:rPr lang="it-IT" dirty="0"/>
              <a:t>Quali sono le </a:t>
            </a:r>
            <a:r>
              <a:rPr lang="it-IT" b="1" dirty="0"/>
              <a:t>preferenze e le aspettative dei consumatori</a:t>
            </a:r>
            <a:r>
              <a:rPr lang="it-IT" dirty="0"/>
              <a:t>? </a:t>
            </a:r>
          </a:p>
          <a:p>
            <a:pPr marL="342900" indent="-342900" algn="l">
              <a:buFont typeface="Arial" panose="020B0604020202020204" pitchFamily="34" charset="0"/>
              <a:buChar char="•"/>
            </a:pPr>
            <a:r>
              <a:rPr lang="it-IT" dirty="0"/>
              <a:t>Quali </a:t>
            </a:r>
            <a:r>
              <a:rPr lang="it-IT" b="1" dirty="0"/>
              <a:t>fattori influenzano la loro decisione </a:t>
            </a:r>
            <a:r>
              <a:rPr lang="it-IT" dirty="0"/>
              <a:t>di acquistare nuovi prodotti alimentari, biologici, etici o salutari?</a:t>
            </a:r>
          </a:p>
          <a:p>
            <a:pPr indent="0" algn="l"/>
            <a:r>
              <a:rPr lang="it-IT" dirty="0"/>
              <a:t>Per conoscere meglio gli atteggiamenti, le aspettative e i comportamenti del vostro mercato target in materia di consumo alimentare, è importante condurre una ricerca di mercato.</a:t>
            </a:r>
          </a:p>
          <a:p>
            <a:pPr indent="0" algn="l"/>
            <a:endParaRPr lang="en-IE" dirty="0"/>
          </a:p>
        </p:txBody>
      </p:sp>
      <p:sp>
        <p:nvSpPr>
          <p:cNvPr id="4" name="Text Placeholder 3">
            <a:extLst>
              <a:ext uri="{FF2B5EF4-FFF2-40B4-BE49-F238E27FC236}">
                <a16:creationId xmlns:a16="http://schemas.microsoft.com/office/drawing/2014/main" id="{7F002213-1AF5-E86E-37A0-06920996E1F9}"/>
              </a:ext>
            </a:extLst>
          </p:cNvPr>
          <p:cNvSpPr>
            <a:spLocks noGrp="1"/>
          </p:cNvSpPr>
          <p:nvPr>
            <p:ph type="body" sz="quarter" idx="18"/>
          </p:nvPr>
        </p:nvSpPr>
        <p:spPr>
          <a:xfrm>
            <a:off x="0" y="355211"/>
            <a:ext cx="6482545" cy="1210837"/>
          </a:xfrm>
        </p:spPr>
        <p:txBody>
          <a:bodyPr anchor="ctr"/>
          <a:lstStyle/>
          <a:p>
            <a:r>
              <a:rPr lang="en-IE" dirty="0" err="1"/>
              <a:t>Conoscere</a:t>
            </a:r>
            <a:r>
              <a:rPr lang="en-IE" dirty="0"/>
              <a:t> il vostro </a:t>
            </a:r>
            <a:r>
              <a:rPr lang="en-IE" dirty="0" err="1"/>
              <a:t>consumatore</a:t>
            </a:r>
            <a:r>
              <a:rPr lang="en-IE" dirty="0"/>
              <a:t>…</a:t>
            </a:r>
          </a:p>
        </p:txBody>
      </p:sp>
    </p:spTree>
    <p:extLst>
      <p:ext uri="{BB962C8B-B14F-4D97-AF65-F5344CB8AC3E}">
        <p14:creationId xmlns:p14="http://schemas.microsoft.com/office/powerpoint/2010/main" val="3007261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2BC03963-00C9-CC4E-6C99-E1E34E82A8ED}"/>
              </a:ext>
            </a:extLst>
          </p:cNvPr>
          <p:cNvSpPr>
            <a:spLocks noGrp="1"/>
          </p:cNvSpPr>
          <p:nvPr>
            <p:ph type="body" sz="quarter" idx="26"/>
          </p:nvPr>
        </p:nvSpPr>
        <p:spPr>
          <a:xfrm>
            <a:off x="447675" y="241541"/>
            <a:ext cx="11096625" cy="1509621"/>
          </a:xfrm>
        </p:spPr>
        <p:txBody>
          <a:bodyPr>
            <a:normAutofit fontScale="92500" lnSpcReduction="20000"/>
          </a:bodyPr>
          <a:lstStyle/>
          <a:p>
            <a:pPr algn="l"/>
            <a:r>
              <a:rPr lang="it-IT" sz="3600" b="1" dirty="0">
                <a:solidFill>
                  <a:srgbClr val="A23B23"/>
                </a:solidFill>
              </a:rPr>
              <a:t>RIFLETTORI SUL REGNO UNITO </a:t>
            </a:r>
          </a:p>
          <a:p>
            <a:pPr algn="l"/>
            <a:endParaRPr lang="it-IT" sz="3600" b="1" dirty="0">
              <a:solidFill>
                <a:srgbClr val="6D6A3A"/>
              </a:solidFill>
            </a:endParaRPr>
          </a:p>
          <a:p>
            <a:pPr algn="l"/>
            <a:r>
              <a:rPr lang="it-IT" sz="3600" b="1" dirty="0">
                <a:solidFill>
                  <a:srgbClr val="6D6A3A"/>
                </a:solidFill>
              </a:rPr>
              <a:t>Cosa sta succedendo allo spreco di cibo nel Regno Unito</a:t>
            </a:r>
            <a:r>
              <a:rPr lang="en-US" sz="3600" b="1" dirty="0">
                <a:solidFill>
                  <a:srgbClr val="6D6A3A"/>
                </a:solidFill>
              </a:rPr>
              <a:t>?</a:t>
            </a:r>
            <a:endParaRPr lang="en-IE" sz="3600" b="1" dirty="0">
              <a:solidFill>
                <a:srgbClr val="6D6A3A"/>
              </a:solidFill>
            </a:endParaRPr>
          </a:p>
        </p:txBody>
      </p:sp>
      <p:sp>
        <p:nvSpPr>
          <p:cNvPr id="8" name="Text Placeholder 2">
            <a:extLst>
              <a:ext uri="{FF2B5EF4-FFF2-40B4-BE49-F238E27FC236}">
                <a16:creationId xmlns:a16="http://schemas.microsoft.com/office/drawing/2014/main" id="{955BEA5B-5C44-2031-43CA-5B4ED7B5F25E}"/>
              </a:ext>
            </a:extLst>
          </p:cNvPr>
          <p:cNvSpPr>
            <a:spLocks noGrp="1"/>
          </p:cNvSpPr>
          <p:nvPr>
            <p:ph type="body" sz="quarter" idx="27"/>
          </p:nvPr>
        </p:nvSpPr>
        <p:spPr>
          <a:xfrm>
            <a:off x="447675" y="2580640"/>
            <a:ext cx="5292725" cy="3251200"/>
          </a:xfrm>
        </p:spPr>
        <p:txBody>
          <a:bodyPr/>
          <a:lstStyle/>
          <a:p>
            <a:r>
              <a:rPr lang="it-IT" altLang="en-US" sz="2400" dirty="0"/>
              <a:t>Solo nel Regno Unito ogni anno vengono scartati </a:t>
            </a:r>
            <a:r>
              <a:rPr lang="it-IT" altLang="en-US" sz="2400" b="1" dirty="0"/>
              <a:t>15 milioni di tonnellate di cibo. </a:t>
            </a:r>
          </a:p>
          <a:p>
            <a:r>
              <a:rPr lang="it-IT" altLang="en-US" sz="2400" dirty="0"/>
              <a:t>È preoccupante che quasi </a:t>
            </a:r>
            <a:r>
              <a:rPr lang="it-IT" altLang="en-US" sz="2400" b="1" dirty="0"/>
              <a:t>4 milioni di tonnellate </a:t>
            </a:r>
            <a:r>
              <a:rPr lang="it-IT" altLang="en-US" sz="2400" dirty="0"/>
              <a:t>vengano buttate via nonostante </a:t>
            </a:r>
            <a:r>
              <a:rPr lang="it-IT" altLang="en-US" sz="2400" u="sng" dirty="0"/>
              <a:t>siano ancora commestibili</a:t>
            </a:r>
            <a:r>
              <a:rPr lang="it-IT" altLang="en-US" sz="2400" dirty="0"/>
              <a:t>.</a:t>
            </a:r>
          </a:p>
          <a:p>
            <a:r>
              <a:rPr lang="it-IT" altLang="en-US" sz="2400" dirty="0"/>
              <a:t>Oltre all'effettivo spreco di cibo, si sprecano anche i </a:t>
            </a:r>
            <a:r>
              <a:rPr lang="it-IT" altLang="en-US" sz="2400" b="1" dirty="0"/>
              <a:t>costi dell'energia </a:t>
            </a:r>
            <a:r>
              <a:rPr lang="it-IT" altLang="en-US" sz="2400" dirty="0"/>
              <a:t>per produrre, trasportare, conservare e smaltire gli alimenti.</a:t>
            </a:r>
            <a:endParaRPr lang="en-IE" altLang="en-US" sz="2400" dirty="0">
              <a:cs typeface="Arial" panose="020B0604020202020204" pitchFamily="34" charset="0"/>
            </a:endParaRPr>
          </a:p>
          <a:p>
            <a:endParaRPr lang="en-IE" dirty="0"/>
          </a:p>
        </p:txBody>
      </p:sp>
      <p:pic>
        <p:nvPicPr>
          <p:cNvPr id="10" name="Picture Placeholder 7" descr="A picture containing dish&#10;&#10;Description automatically generated">
            <a:extLst>
              <a:ext uri="{FF2B5EF4-FFF2-40B4-BE49-F238E27FC236}">
                <a16:creationId xmlns:a16="http://schemas.microsoft.com/office/drawing/2014/main" id="{6DEBDF4D-28C1-02CB-AEE0-8D5D38CCADA5}"/>
              </a:ext>
            </a:extLst>
          </p:cNvPr>
          <p:cNvPicPr>
            <a:picLocks noGrp="1" noChangeAspect="1"/>
          </p:cNvPicPr>
          <p:nvPr>
            <p:ph type="pic" sz="quarter" idx="24"/>
          </p:nvPr>
        </p:nvPicPr>
        <p:blipFill rotWithShape="1">
          <a:blip r:embed="rId2" cstate="print">
            <a:extLst>
              <a:ext uri="{28A0092B-C50C-407E-A947-70E740481C1C}">
                <a14:useLocalDpi xmlns:a14="http://schemas.microsoft.com/office/drawing/2010/main"/>
              </a:ext>
            </a:extLst>
          </a:blip>
          <a:srcRect/>
          <a:stretch/>
        </p:blipFill>
        <p:spPr>
          <a:xfrm>
            <a:off x="6251575" y="2660650"/>
            <a:ext cx="5292725" cy="3251200"/>
          </a:xfrm>
        </p:spPr>
      </p:pic>
      <p:grpSp>
        <p:nvGrpSpPr>
          <p:cNvPr id="11" name="Group 10">
            <a:extLst>
              <a:ext uri="{FF2B5EF4-FFF2-40B4-BE49-F238E27FC236}">
                <a16:creationId xmlns:a16="http://schemas.microsoft.com/office/drawing/2014/main" id="{70BF4AED-B911-0E6B-BDE4-51CCB489FFB1}"/>
              </a:ext>
            </a:extLst>
          </p:cNvPr>
          <p:cNvGrpSpPr/>
          <p:nvPr/>
        </p:nvGrpSpPr>
        <p:grpSpPr>
          <a:xfrm>
            <a:off x="10482300" y="618601"/>
            <a:ext cx="901130" cy="901727"/>
            <a:chOff x="5614841" y="786428"/>
            <a:chExt cx="901130" cy="901727"/>
          </a:xfrm>
          <a:solidFill>
            <a:srgbClr val="60220F"/>
          </a:solidFill>
        </p:grpSpPr>
        <p:grpSp>
          <p:nvGrpSpPr>
            <p:cNvPr id="12" name="Graphic 2">
              <a:extLst>
                <a:ext uri="{FF2B5EF4-FFF2-40B4-BE49-F238E27FC236}">
                  <a16:creationId xmlns:a16="http://schemas.microsoft.com/office/drawing/2014/main" id="{D3D19763-BD50-4A91-413F-DCA13A7FD879}"/>
                </a:ext>
              </a:extLst>
            </p:cNvPr>
            <p:cNvGrpSpPr/>
            <p:nvPr/>
          </p:nvGrpSpPr>
          <p:grpSpPr>
            <a:xfrm>
              <a:off x="5715019" y="1058540"/>
              <a:ext cx="543506" cy="445337"/>
              <a:chOff x="5715019" y="1058540"/>
              <a:chExt cx="543506" cy="445337"/>
            </a:xfrm>
            <a:grpFill/>
          </p:grpSpPr>
          <p:sp>
            <p:nvSpPr>
              <p:cNvPr id="14" name="Freeform 210">
                <a:extLst>
                  <a:ext uri="{FF2B5EF4-FFF2-40B4-BE49-F238E27FC236}">
                    <a16:creationId xmlns:a16="http://schemas.microsoft.com/office/drawing/2014/main" id="{180F476A-C77C-9AA9-8362-14AAA7899122}"/>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5" name="Freeform 211">
                <a:extLst>
                  <a:ext uri="{FF2B5EF4-FFF2-40B4-BE49-F238E27FC236}">
                    <a16:creationId xmlns:a16="http://schemas.microsoft.com/office/drawing/2014/main" id="{04D43333-EEBB-CB35-59F4-8711923D7847}"/>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3" name="Freeform 209">
              <a:extLst>
                <a:ext uri="{FF2B5EF4-FFF2-40B4-BE49-F238E27FC236}">
                  <a16:creationId xmlns:a16="http://schemas.microsoft.com/office/drawing/2014/main" id="{F91A563E-C395-3402-3015-6F33DB986904}"/>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432467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2BC03963-00C9-CC4E-6C99-E1E34E82A8ED}"/>
              </a:ext>
            </a:extLst>
          </p:cNvPr>
          <p:cNvSpPr>
            <a:spLocks noGrp="1"/>
          </p:cNvSpPr>
          <p:nvPr>
            <p:ph type="body" sz="quarter" idx="26"/>
          </p:nvPr>
        </p:nvSpPr>
        <p:spPr>
          <a:xfrm>
            <a:off x="447675" y="241541"/>
            <a:ext cx="11096625" cy="1509621"/>
          </a:xfrm>
        </p:spPr>
        <p:txBody>
          <a:bodyPr>
            <a:normAutofit/>
          </a:bodyPr>
          <a:lstStyle/>
          <a:p>
            <a:pPr algn="l"/>
            <a:r>
              <a:rPr lang="en-US" sz="3600" b="1" dirty="0">
                <a:solidFill>
                  <a:srgbClr val="A23B23"/>
                </a:solidFill>
              </a:rPr>
              <a:t>RIFLETTORI SULL’IRLANDA</a:t>
            </a:r>
          </a:p>
          <a:p>
            <a:pPr algn="l"/>
            <a:r>
              <a:rPr lang="it-IT" sz="3600" b="1" dirty="0">
                <a:solidFill>
                  <a:srgbClr val="6D6A3A"/>
                </a:solidFill>
              </a:rPr>
              <a:t>Cosa succede ai rifiuti alimentari in Irlanda</a:t>
            </a:r>
            <a:r>
              <a:rPr lang="en-US" sz="3600" b="1" dirty="0">
                <a:solidFill>
                  <a:srgbClr val="6D6A3A"/>
                </a:solidFill>
              </a:rPr>
              <a:t>?</a:t>
            </a:r>
            <a:endParaRPr lang="en-IE" sz="3600" b="1" dirty="0">
              <a:solidFill>
                <a:srgbClr val="6D6A3A"/>
              </a:solidFill>
            </a:endParaRPr>
          </a:p>
        </p:txBody>
      </p:sp>
      <p:sp>
        <p:nvSpPr>
          <p:cNvPr id="8" name="Text Placeholder 2">
            <a:extLst>
              <a:ext uri="{FF2B5EF4-FFF2-40B4-BE49-F238E27FC236}">
                <a16:creationId xmlns:a16="http://schemas.microsoft.com/office/drawing/2014/main" id="{955BEA5B-5C44-2031-43CA-5B4ED7B5F25E}"/>
              </a:ext>
            </a:extLst>
          </p:cNvPr>
          <p:cNvSpPr>
            <a:spLocks noGrp="1"/>
          </p:cNvSpPr>
          <p:nvPr>
            <p:ph type="body" sz="quarter" idx="27"/>
          </p:nvPr>
        </p:nvSpPr>
        <p:spPr>
          <a:xfrm>
            <a:off x="384415" y="2539881"/>
            <a:ext cx="5711585" cy="3251200"/>
          </a:xfrm>
        </p:spPr>
        <p:txBody>
          <a:bodyPr/>
          <a:lstStyle/>
          <a:p>
            <a:pPr algn="l">
              <a:spcBef>
                <a:spcPts val="600"/>
              </a:spcBef>
            </a:pPr>
            <a:r>
              <a:rPr lang="it-IT" altLang="en-US" sz="2400" dirty="0">
                <a:cs typeface="Arial" panose="020B0604020202020204" pitchFamily="34" charset="0"/>
              </a:rPr>
              <a:t>Le aziende irlandesi producono ogni anno circa 750.000 tonnellate di rifiuti organici. </a:t>
            </a:r>
          </a:p>
          <a:p>
            <a:pPr marL="180000" indent="-216000" algn="l">
              <a:lnSpc>
                <a:spcPct val="100000"/>
              </a:lnSpc>
              <a:spcBef>
                <a:spcPts val="600"/>
              </a:spcBef>
              <a:buFont typeface="Arial" panose="020B0604020202020204" pitchFamily="34" charset="0"/>
              <a:buChar char="•"/>
            </a:pPr>
            <a:r>
              <a:rPr lang="it-IT" altLang="en-US" sz="2400" dirty="0">
                <a:cs typeface="Arial" panose="020B0604020202020204" pitchFamily="34" charset="0"/>
              </a:rPr>
              <a:t>Di queste, oltre 300.000 provengono da </a:t>
            </a:r>
            <a:r>
              <a:rPr lang="it-IT" altLang="en-US" sz="2400" b="1" dirty="0">
                <a:cs typeface="Arial" panose="020B0604020202020204" pitchFamily="34" charset="0"/>
              </a:rPr>
              <a:t>aziende commerciali </a:t>
            </a:r>
            <a:r>
              <a:rPr lang="it-IT" altLang="en-US" sz="2400" dirty="0">
                <a:cs typeface="Arial" panose="020B0604020202020204" pitchFamily="34" charset="0"/>
              </a:rPr>
              <a:t>(ad esempio, vendita al dettaglio di prodotti alimentari, alberghi, vendita all'ingrosso di prodotti alimentari, ospedali, ristoranti, ecc.) </a:t>
            </a:r>
          </a:p>
          <a:p>
            <a:pPr marL="180000" indent="-216000" algn="l">
              <a:lnSpc>
                <a:spcPct val="100000"/>
              </a:lnSpc>
              <a:spcBef>
                <a:spcPts val="600"/>
              </a:spcBef>
              <a:buFont typeface="Arial" panose="020B0604020202020204" pitchFamily="34" charset="0"/>
              <a:buChar char="•"/>
            </a:pPr>
            <a:r>
              <a:rPr lang="it-IT" altLang="en-US" sz="2400" dirty="0">
                <a:cs typeface="Arial" panose="020B0604020202020204" pitchFamily="34" charset="0"/>
              </a:rPr>
              <a:t>Oltre 400.000 tonnellate sono generate dal settore </a:t>
            </a:r>
            <a:r>
              <a:rPr lang="it-IT" altLang="en-US" sz="2400" b="1" dirty="0">
                <a:cs typeface="Arial" panose="020B0604020202020204" pitchFamily="34" charset="0"/>
              </a:rPr>
              <a:t>industriale della produzione alimentare</a:t>
            </a:r>
            <a:r>
              <a:rPr lang="it-IT" altLang="en-US" sz="2400" dirty="0">
                <a:cs typeface="Arial" panose="020B0604020202020204" pitchFamily="34" charset="0"/>
              </a:rPr>
              <a:t>.</a:t>
            </a:r>
            <a:endParaRPr lang="en-IE" altLang="en-US" sz="2400" dirty="0">
              <a:cs typeface="Arial" panose="020B0604020202020204" pitchFamily="34" charset="0"/>
            </a:endParaRPr>
          </a:p>
          <a:p>
            <a:pPr>
              <a:spcBef>
                <a:spcPts val="600"/>
              </a:spcBef>
            </a:pPr>
            <a:endParaRPr lang="en-IE" dirty="0"/>
          </a:p>
        </p:txBody>
      </p:sp>
      <p:grpSp>
        <p:nvGrpSpPr>
          <p:cNvPr id="11" name="Group 10">
            <a:extLst>
              <a:ext uri="{FF2B5EF4-FFF2-40B4-BE49-F238E27FC236}">
                <a16:creationId xmlns:a16="http://schemas.microsoft.com/office/drawing/2014/main" id="{70BF4AED-B911-0E6B-BDE4-51CCB489FFB1}"/>
              </a:ext>
            </a:extLst>
          </p:cNvPr>
          <p:cNvGrpSpPr/>
          <p:nvPr/>
        </p:nvGrpSpPr>
        <p:grpSpPr>
          <a:xfrm>
            <a:off x="10482300" y="618601"/>
            <a:ext cx="901130" cy="901727"/>
            <a:chOff x="5614841" y="786428"/>
            <a:chExt cx="901130" cy="901727"/>
          </a:xfrm>
          <a:solidFill>
            <a:srgbClr val="60220F"/>
          </a:solidFill>
        </p:grpSpPr>
        <p:grpSp>
          <p:nvGrpSpPr>
            <p:cNvPr id="12" name="Graphic 2">
              <a:extLst>
                <a:ext uri="{FF2B5EF4-FFF2-40B4-BE49-F238E27FC236}">
                  <a16:creationId xmlns:a16="http://schemas.microsoft.com/office/drawing/2014/main" id="{D3D19763-BD50-4A91-413F-DCA13A7FD879}"/>
                </a:ext>
              </a:extLst>
            </p:cNvPr>
            <p:cNvGrpSpPr/>
            <p:nvPr/>
          </p:nvGrpSpPr>
          <p:grpSpPr>
            <a:xfrm>
              <a:off x="5715019" y="1058540"/>
              <a:ext cx="543506" cy="445337"/>
              <a:chOff x="5715019" y="1058540"/>
              <a:chExt cx="543506" cy="445337"/>
            </a:xfrm>
            <a:grpFill/>
          </p:grpSpPr>
          <p:sp>
            <p:nvSpPr>
              <p:cNvPr id="14" name="Freeform 210">
                <a:extLst>
                  <a:ext uri="{FF2B5EF4-FFF2-40B4-BE49-F238E27FC236}">
                    <a16:creationId xmlns:a16="http://schemas.microsoft.com/office/drawing/2014/main" id="{180F476A-C77C-9AA9-8362-14AAA7899122}"/>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5" name="Freeform 211">
                <a:extLst>
                  <a:ext uri="{FF2B5EF4-FFF2-40B4-BE49-F238E27FC236}">
                    <a16:creationId xmlns:a16="http://schemas.microsoft.com/office/drawing/2014/main" id="{04D43333-EEBB-CB35-59F4-8711923D7847}"/>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3" name="Freeform 209">
              <a:extLst>
                <a:ext uri="{FF2B5EF4-FFF2-40B4-BE49-F238E27FC236}">
                  <a16:creationId xmlns:a16="http://schemas.microsoft.com/office/drawing/2014/main" id="{F91A563E-C395-3402-3015-6F33DB986904}"/>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pic>
        <p:nvPicPr>
          <p:cNvPr id="16" name="Picture Placeholder 5">
            <a:extLst>
              <a:ext uri="{FF2B5EF4-FFF2-40B4-BE49-F238E27FC236}">
                <a16:creationId xmlns:a16="http://schemas.microsoft.com/office/drawing/2014/main" id="{C6E7BC0B-9D7E-4873-0434-444359D3DFC1}"/>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a:off x="6251575" y="2539881"/>
            <a:ext cx="5292725" cy="3371969"/>
          </a:xfrm>
        </p:spPr>
      </p:pic>
    </p:spTree>
    <p:extLst>
      <p:ext uri="{BB962C8B-B14F-4D97-AF65-F5344CB8AC3E}">
        <p14:creationId xmlns:p14="http://schemas.microsoft.com/office/powerpoint/2010/main" val="277405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9" title="foodwaste = money waste">
            <a:hlinkClick r:id="" action="ppaction://media"/>
            <a:extLst>
              <a:ext uri="{FF2B5EF4-FFF2-40B4-BE49-F238E27FC236}">
                <a16:creationId xmlns:a16="http://schemas.microsoft.com/office/drawing/2014/main" id="{28B1A00C-E053-1672-10FB-F1458123C201}"/>
              </a:ext>
            </a:extLst>
          </p:cNvPr>
          <p:cNvPicPr>
            <a:picLocks noGrp="1" noRot="1" noChangeAspect="1"/>
          </p:cNvPicPr>
          <p:nvPr>
            <p:ph type="pic" sz="quarter" idx="15"/>
            <a:videoFile r:link="rId1"/>
          </p:nvPr>
        </p:nvPicPr>
        <p:blipFill>
          <a:blip r:embed="rId3"/>
          <a:srcRect l="3983" r="3983"/>
          <a:stretch>
            <a:fillRect/>
          </a:stretch>
        </p:blipFill>
        <p:spPr>
          <a:xfrm>
            <a:off x="3184525" y="1811547"/>
            <a:ext cx="5665788" cy="3560553"/>
          </a:xfrm>
          <a:prstGeom prst="rect">
            <a:avLst/>
          </a:prstGeom>
        </p:spPr>
      </p:pic>
      <p:sp>
        <p:nvSpPr>
          <p:cNvPr id="5" name="Text Placeholder 1">
            <a:extLst>
              <a:ext uri="{FF2B5EF4-FFF2-40B4-BE49-F238E27FC236}">
                <a16:creationId xmlns:a16="http://schemas.microsoft.com/office/drawing/2014/main" id="{50F42B0E-2D20-F6F4-14A7-FDB6415DE61B}"/>
              </a:ext>
            </a:extLst>
          </p:cNvPr>
          <p:cNvSpPr>
            <a:spLocks noGrp="1"/>
          </p:cNvSpPr>
          <p:nvPr>
            <p:ph type="body" sz="quarter" idx="13"/>
          </p:nvPr>
        </p:nvSpPr>
        <p:spPr>
          <a:xfrm>
            <a:off x="447675" y="155275"/>
            <a:ext cx="11329988" cy="1281396"/>
          </a:xfrm>
        </p:spPr>
        <p:txBody>
          <a:bodyPr>
            <a:normAutofit fontScale="85000" lnSpcReduction="10000"/>
          </a:bodyPr>
          <a:lstStyle/>
          <a:p>
            <a:pPr>
              <a:lnSpc>
                <a:spcPct val="110000"/>
              </a:lnSpc>
            </a:pPr>
            <a:r>
              <a:rPr lang="it-IT" b="1" dirty="0">
                <a:solidFill>
                  <a:srgbClr val="6D6A3A"/>
                </a:solidFill>
              </a:rPr>
              <a:t>Oltre all'impatto ambientale, esiste anche un impatto economico. </a:t>
            </a:r>
          </a:p>
          <a:p>
            <a:pPr>
              <a:lnSpc>
                <a:spcPct val="110000"/>
              </a:lnSpc>
            </a:pPr>
            <a:r>
              <a:rPr lang="it-IT" b="1" dirty="0">
                <a:solidFill>
                  <a:srgbClr val="6D6A3A"/>
                </a:solidFill>
              </a:rPr>
              <a:t>Spreco di cibo = </a:t>
            </a:r>
            <a:r>
              <a:rPr lang="it-IT" b="1" dirty="0"/>
              <a:t>spreco di denaro</a:t>
            </a:r>
          </a:p>
          <a:p>
            <a:pPr>
              <a:lnSpc>
                <a:spcPct val="110000"/>
              </a:lnSpc>
            </a:pPr>
            <a:endParaRPr lang="en-IE" b="1" dirty="0">
              <a:solidFill>
                <a:srgbClr val="6D6A3A"/>
              </a:solidFill>
            </a:endParaRPr>
          </a:p>
        </p:txBody>
      </p:sp>
      <p:sp>
        <p:nvSpPr>
          <p:cNvPr id="6" name="TextBox 5">
            <a:extLst>
              <a:ext uri="{FF2B5EF4-FFF2-40B4-BE49-F238E27FC236}">
                <a16:creationId xmlns:a16="http://schemas.microsoft.com/office/drawing/2014/main" id="{A8D11264-D7E1-DBD7-5011-30FF605CA725}"/>
              </a:ext>
            </a:extLst>
          </p:cNvPr>
          <p:cNvSpPr txBox="1"/>
          <p:nvPr/>
        </p:nvSpPr>
        <p:spPr>
          <a:xfrm>
            <a:off x="351842" y="6028398"/>
            <a:ext cx="4295775" cy="523220"/>
          </a:xfrm>
          <a:prstGeom prst="rect">
            <a:avLst/>
          </a:prstGeom>
          <a:noFill/>
        </p:spPr>
        <p:txBody>
          <a:bodyPr wrap="square" rtlCol="0">
            <a:spAutoFit/>
          </a:bodyPr>
          <a:lstStyle/>
          <a:p>
            <a:r>
              <a:rPr lang="en-IE" sz="1400" err="1">
                <a:hlinkClick r:id="rId4"/>
              </a:rPr>
              <a:t>foodwaste</a:t>
            </a:r>
            <a:r>
              <a:rPr lang="en-IE" sz="1400">
                <a:hlinkClick r:id="rId4"/>
              </a:rPr>
              <a:t> = money waste – YouTube</a:t>
            </a:r>
            <a:endParaRPr lang="en-IE" sz="1400"/>
          </a:p>
          <a:p>
            <a:endParaRPr lang="en-IE" sz="1400"/>
          </a:p>
        </p:txBody>
      </p:sp>
      <p:sp>
        <p:nvSpPr>
          <p:cNvPr id="7" name="TextBox 6">
            <a:extLst>
              <a:ext uri="{FF2B5EF4-FFF2-40B4-BE49-F238E27FC236}">
                <a16:creationId xmlns:a16="http://schemas.microsoft.com/office/drawing/2014/main" id="{3DC99990-B83B-1A70-8D07-03D8D621FE98}"/>
              </a:ext>
            </a:extLst>
          </p:cNvPr>
          <p:cNvSpPr txBox="1"/>
          <p:nvPr/>
        </p:nvSpPr>
        <p:spPr>
          <a:xfrm>
            <a:off x="9220200" y="1897466"/>
            <a:ext cx="2971800" cy="5262979"/>
          </a:xfrm>
          <a:prstGeom prst="rect">
            <a:avLst/>
          </a:prstGeom>
          <a:noFill/>
        </p:spPr>
        <p:txBody>
          <a:bodyPr wrap="square" rtlCol="0">
            <a:spAutoFit/>
          </a:bodyPr>
          <a:lstStyle/>
          <a:p>
            <a:pPr algn="ctr"/>
            <a:r>
              <a:rPr lang="it-IT" sz="2400" dirty="0">
                <a:solidFill>
                  <a:srgbClr val="60220F"/>
                </a:solidFill>
              </a:rPr>
              <a:t>Questo è un video comico prodotto dal Monaghan Co. in Irlanda per incoraggiare le aziende di ristorazione a prevenire lo spreco di cibo alla fonte. Con il messaggio...</a:t>
            </a:r>
          </a:p>
          <a:p>
            <a:pPr algn="ctr"/>
            <a:r>
              <a:rPr lang="it-IT" sz="2400" b="1" dirty="0">
                <a:solidFill>
                  <a:srgbClr val="60220F"/>
                </a:solidFill>
              </a:rPr>
              <a:t>Meno sprechi alimentari = più profitto</a:t>
            </a:r>
          </a:p>
          <a:p>
            <a:pPr algn="ctr"/>
            <a:endParaRPr lang="en-IE" sz="2400" b="1" dirty="0">
              <a:solidFill>
                <a:srgbClr val="60220F"/>
              </a:solidFill>
            </a:endParaRPr>
          </a:p>
        </p:txBody>
      </p:sp>
      <p:sp>
        <p:nvSpPr>
          <p:cNvPr id="8" name="Oval 7">
            <a:extLst>
              <a:ext uri="{FF2B5EF4-FFF2-40B4-BE49-F238E27FC236}">
                <a16:creationId xmlns:a16="http://schemas.microsoft.com/office/drawing/2014/main" id="{E97CA9A5-E20A-3D16-7333-BB4C7208B29B}"/>
              </a:ext>
            </a:extLst>
          </p:cNvPr>
          <p:cNvSpPr/>
          <p:nvPr/>
        </p:nvSpPr>
        <p:spPr>
          <a:xfrm>
            <a:off x="879543" y="1625540"/>
            <a:ext cx="1790700" cy="1281397"/>
          </a:xfrm>
          <a:prstGeom prst="ellipse">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WATCH</a:t>
            </a:r>
            <a:r>
              <a:rPr lang="en-US">
                <a:solidFill>
                  <a:schemeClr val="bg1"/>
                </a:solidFill>
              </a:rPr>
              <a:t> </a:t>
            </a:r>
            <a:endParaRPr lang="en-IE">
              <a:solidFill>
                <a:schemeClr val="bg1"/>
              </a:solidFill>
            </a:endParaRPr>
          </a:p>
        </p:txBody>
      </p:sp>
    </p:spTree>
    <p:extLst>
      <p:ext uri="{BB962C8B-B14F-4D97-AF65-F5344CB8AC3E}">
        <p14:creationId xmlns:p14="http://schemas.microsoft.com/office/powerpoint/2010/main" val="31920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9615B-ECFC-7CBA-180C-762C07695679}"/>
              </a:ext>
            </a:extLst>
          </p:cNvPr>
          <p:cNvSpPr>
            <a:spLocks noGrp="1"/>
          </p:cNvSpPr>
          <p:nvPr>
            <p:ph type="body" sz="quarter" idx="16"/>
          </p:nvPr>
        </p:nvSpPr>
        <p:spPr/>
        <p:txBody>
          <a:bodyPr/>
          <a:lstStyle/>
          <a:p>
            <a:r>
              <a:rPr lang="it-IT" dirty="0"/>
              <a:t>Il mondo sta diventando più piccolo. Oggi è possibile viaggiare facilmente in Europa e altrove e i consumatori ne approfittano pienamente. Pertanto, il raggio d'azione dei consumatori si allarga e, con l'aumento della loro esposizione a nuove culture, cresce il loro appetito per nuovi cibi e bevande.</a:t>
            </a:r>
          </a:p>
          <a:p>
            <a:r>
              <a:rPr lang="it-IT" dirty="0"/>
              <a:t>Questa tendenza può offrire opportunità anche a voi. Le piccole aziende agricole con un'ampia gamma di colture e persino varietà dimenticate potrebbero soddisfare questo desiderio di sapori insoliti, esotici o addirittura inaccessibili.</a:t>
            </a:r>
          </a:p>
          <a:p>
            <a:endParaRPr lang="en-IE" dirty="0"/>
          </a:p>
        </p:txBody>
      </p:sp>
      <p:sp>
        <p:nvSpPr>
          <p:cNvPr id="4" name="Text Placeholder 3">
            <a:extLst>
              <a:ext uri="{FF2B5EF4-FFF2-40B4-BE49-F238E27FC236}">
                <a16:creationId xmlns:a16="http://schemas.microsoft.com/office/drawing/2014/main" id="{D38DE703-9E74-09E3-DF37-EDB3AB88944C}"/>
              </a:ext>
            </a:extLst>
          </p:cNvPr>
          <p:cNvSpPr>
            <a:spLocks noGrp="1"/>
          </p:cNvSpPr>
          <p:nvPr>
            <p:ph type="body" sz="quarter" idx="18"/>
          </p:nvPr>
        </p:nvSpPr>
        <p:spPr/>
        <p:txBody>
          <a:bodyPr>
            <a:normAutofit fontScale="92500" lnSpcReduction="20000"/>
          </a:bodyPr>
          <a:lstStyle/>
          <a:p>
            <a:r>
              <a:rPr lang="en-US" dirty="0"/>
              <a:t>4. </a:t>
            </a:r>
            <a:r>
              <a:rPr lang="it-IT" dirty="0"/>
              <a:t>Globalizzazione e viaggi: Alla ricerca di sapori nuovi e poco esplorati</a:t>
            </a:r>
          </a:p>
          <a:p>
            <a:endParaRPr lang="en-IE" dirty="0"/>
          </a:p>
        </p:txBody>
      </p:sp>
      <p:pic>
        <p:nvPicPr>
          <p:cNvPr id="4098" name="Picture 2">
            <a:extLst>
              <a:ext uri="{FF2B5EF4-FFF2-40B4-BE49-F238E27FC236}">
                <a16:creationId xmlns:a16="http://schemas.microsoft.com/office/drawing/2014/main" id="{4D346C94-C3F5-3BA1-4869-061A495C7F83}"/>
              </a:ext>
            </a:extLst>
          </p:cNvPr>
          <p:cNvPicPr>
            <a:picLocks noGrp="1" noChangeAspect="1" noChangeArrowheads="1"/>
          </p:cNvPicPr>
          <p:nvPr>
            <p:ph type="pic" sz="quarter" idx="17"/>
          </p:nvPr>
        </p:nvPicPr>
        <p:blipFill>
          <a:blip r:embed="rId2" cstate="print">
            <a:extLst>
              <a:ext uri="{28A0092B-C50C-407E-A947-70E740481C1C}">
                <a14:useLocalDpi xmlns:a14="http://schemas.microsoft.com/office/drawing/2010/main"/>
              </a:ext>
            </a:extLst>
          </a:blip>
          <a:srcRect l="26825" r="268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742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881E32-FCB4-D0BB-0E2F-0D4C0B563E4F}"/>
              </a:ext>
            </a:extLst>
          </p:cNvPr>
          <p:cNvSpPr>
            <a:spLocks noGrp="1"/>
          </p:cNvSpPr>
          <p:nvPr>
            <p:ph type="body" sz="quarter" idx="16"/>
          </p:nvPr>
        </p:nvSpPr>
        <p:spPr>
          <a:xfrm>
            <a:off x="258793" y="1762589"/>
            <a:ext cx="7176328" cy="4038015"/>
          </a:xfrm>
        </p:spPr>
        <p:txBody>
          <a:bodyPr/>
          <a:lstStyle/>
          <a:p>
            <a:r>
              <a:rPr lang="it-IT" dirty="0"/>
              <a:t>Circa 100.000 varietà di piante a livello mondiale sono oggi in pericolo. Eventi climatici estremi, sfruttamento eccessivo degli ecosistemi, perdita di habitat e mancanza di consapevolezza pubblica minacciano la futura biodiversità vegetale. Le tecniche di conservazione, come la creazione di banche dei semi e lo scambio di semi tra agricoltori, giardinieri e persino nazioni, svolgono un ruolo importante nel preservare antiche varietà di cimeli di importanti colture alimentari. Il salvataggio dei semi non solo contribuisce a migliorare la biodiversità agricola, ma aiuta gli agricoltori e i ricercatori a trovare varietà di colture che crescono meglio in regioni diverse, soprattutto quando gli impatti del cambiamento climatico diventano evidenti.</a:t>
            </a:r>
          </a:p>
          <a:p>
            <a:endParaRPr lang="en-IE" dirty="0"/>
          </a:p>
        </p:txBody>
      </p:sp>
      <p:sp>
        <p:nvSpPr>
          <p:cNvPr id="4" name="Text Placeholder 3">
            <a:extLst>
              <a:ext uri="{FF2B5EF4-FFF2-40B4-BE49-F238E27FC236}">
                <a16:creationId xmlns:a16="http://schemas.microsoft.com/office/drawing/2014/main" id="{90AB3289-56D2-1FB3-DE54-ACAE28A24945}"/>
              </a:ext>
            </a:extLst>
          </p:cNvPr>
          <p:cNvSpPr>
            <a:spLocks noGrp="1"/>
          </p:cNvSpPr>
          <p:nvPr>
            <p:ph type="body" sz="quarter" idx="18"/>
          </p:nvPr>
        </p:nvSpPr>
        <p:spPr/>
        <p:txBody>
          <a:bodyPr anchor="ctr"/>
          <a:lstStyle/>
          <a:p>
            <a:r>
              <a:rPr lang="it-IT" dirty="0" err="1"/>
              <a:t>Saving</a:t>
            </a:r>
            <a:r>
              <a:rPr lang="it-IT" dirty="0"/>
              <a:t> </a:t>
            </a:r>
            <a:r>
              <a:rPr lang="it-IT" dirty="0" err="1"/>
              <a:t>Flavours</a:t>
            </a:r>
            <a:r>
              <a:rPr lang="it-IT" dirty="0"/>
              <a:t> - il vostro ruolo</a:t>
            </a:r>
            <a:r>
              <a:rPr lang="en-IE" dirty="0"/>
              <a:t>…</a:t>
            </a:r>
          </a:p>
        </p:txBody>
      </p:sp>
      <p:sp>
        <p:nvSpPr>
          <p:cNvPr id="5" name="TextBox 4">
            <a:extLst>
              <a:ext uri="{FF2B5EF4-FFF2-40B4-BE49-F238E27FC236}">
                <a16:creationId xmlns:a16="http://schemas.microsoft.com/office/drawing/2014/main" id="{B959CCB6-EBF3-1224-2F5C-B108129A0D41}"/>
              </a:ext>
            </a:extLst>
          </p:cNvPr>
          <p:cNvSpPr txBox="1"/>
          <p:nvPr/>
        </p:nvSpPr>
        <p:spPr>
          <a:xfrm>
            <a:off x="7842242" y="2231396"/>
            <a:ext cx="4090965" cy="4524315"/>
          </a:xfrm>
          <a:prstGeom prst="rect">
            <a:avLst/>
          </a:prstGeom>
          <a:noFill/>
        </p:spPr>
        <p:txBody>
          <a:bodyPr wrap="square" rtlCol="0">
            <a:spAutoFit/>
          </a:bodyPr>
          <a:lstStyle/>
          <a:p>
            <a:pPr algn="ctr"/>
            <a:r>
              <a:rPr lang="it-IT" sz="3600" b="1" dirty="0">
                <a:solidFill>
                  <a:srgbClr val="6D6A3A"/>
                </a:solidFill>
              </a:rPr>
              <a:t>Raccontate ai consumatori la vostra storia di come vi sforzate di preservare i vostri sapori e il vostro patrimonio regionale</a:t>
            </a:r>
            <a:r>
              <a:rPr lang="en-IE" sz="3600" b="1" dirty="0">
                <a:solidFill>
                  <a:srgbClr val="6D6A3A"/>
                </a:solidFill>
              </a:rPr>
              <a:t>! </a:t>
            </a:r>
            <a:r>
              <a:rPr lang="en-IE" sz="2800" b="1" dirty="0">
                <a:solidFill>
                  <a:srgbClr val="6D6A3A"/>
                </a:solidFill>
              </a:rPr>
              <a:t>(Modulo 2)</a:t>
            </a:r>
          </a:p>
        </p:txBody>
      </p:sp>
      <p:grpSp>
        <p:nvGrpSpPr>
          <p:cNvPr id="6" name="Group 5">
            <a:extLst>
              <a:ext uri="{FF2B5EF4-FFF2-40B4-BE49-F238E27FC236}">
                <a16:creationId xmlns:a16="http://schemas.microsoft.com/office/drawing/2014/main" id="{7AB0AF5F-9605-6952-796E-DD200311E0FC}"/>
              </a:ext>
            </a:extLst>
          </p:cNvPr>
          <p:cNvGrpSpPr/>
          <p:nvPr/>
        </p:nvGrpSpPr>
        <p:grpSpPr>
          <a:xfrm>
            <a:off x="9121550" y="690114"/>
            <a:ext cx="1592458" cy="1546208"/>
            <a:chOff x="5591874" y="2370217"/>
            <a:chExt cx="948345" cy="850874"/>
          </a:xfrm>
          <a:solidFill>
            <a:srgbClr val="60220F"/>
          </a:solidFill>
        </p:grpSpPr>
        <p:sp>
          <p:nvSpPr>
            <p:cNvPr id="7" name="Freeform 213">
              <a:extLst>
                <a:ext uri="{FF2B5EF4-FFF2-40B4-BE49-F238E27FC236}">
                  <a16:creationId xmlns:a16="http://schemas.microsoft.com/office/drawing/2014/main" id="{0ADAED9E-3949-03C0-3AEC-A72F3460DA15}"/>
                </a:ext>
              </a:extLst>
            </p:cNvPr>
            <p:cNvSpPr/>
            <p:nvPr/>
          </p:nvSpPr>
          <p:spPr>
            <a:xfrm>
              <a:off x="6136387" y="2470431"/>
              <a:ext cx="155736" cy="311645"/>
            </a:xfrm>
            <a:custGeom>
              <a:avLst/>
              <a:gdLst>
                <a:gd name="connsiteX0" fmla="*/ 116719 w 155736"/>
                <a:gd name="connsiteY0" fmla="*/ 225830 h 311645"/>
                <a:gd name="connsiteX1" fmla="*/ 104975 w 155736"/>
                <a:gd name="connsiteY1" fmla="*/ 239380 h 311645"/>
                <a:gd name="connsiteX2" fmla="*/ 34516 w 155736"/>
                <a:gd name="connsiteY2" fmla="*/ 311646 h 311645"/>
                <a:gd name="connsiteX3" fmla="*/ 3804 w 155736"/>
                <a:gd name="connsiteY3" fmla="*/ 213184 h 311645"/>
                <a:gd name="connsiteX4" fmla="*/ 23676 w 155736"/>
                <a:gd name="connsiteY4" fmla="*/ 127368 h 311645"/>
                <a:gd name="connsiteX5" fmla="*/ 73359 w 155736"/>
                <a:gd name="connsiteY5" fmla="*/ 74072 h 311645"/>
                <a:gd name="connsiteX6" fmla="*/ 85102 w 155736"/>
                <a:gd name="connsiteY6" fmla="*/ 57813 h 311645"/>
                <a:gd name="connsiteX7" fmla="*/ 115815 w 155736"/>
                <a:gd name="connsiteY7" fmla="*/ 903 h 311645"/>
                <a:gd name="connsiteX8" fmla="*/ 116719 w 155736"/>
                <a:gd name="connsiteY8" fmla="*/ 0 h 311645"/>
                <a:gd name="connsiteX9" fmla="*/ 117622 w 155736"/>
                <a:gd name="connsiteY9" fmla="*/ 0 h 311645"/>
                <a:gd name="connsiteX10" fmla="*/ 143818 w 155736"/>
                <a:gd name="connsiteY10" fmla="*/ 175245 h 31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736" h="311645">
                  <a:moveTo>
                    <a:pt x="116719" y="225830"/>
                  </a:moveTo>
                  <a:cubicBezTo>
                    <a:pt x="113105" y="230347"/>
                    <a:pt x="109492" y="234864"/>
                    <a:pt x="104975" y="239380"/>
                  </a:cubicBezTo>
                  <a:lnTo>
                    <a:pt x="34516" y="311646"/>
                  </a:lnTo>
                  <a:lnTo>
                    <a:pt x="3804" y="213184"/>
                  </a:lnTo>
                  <a:cubicBezTo>
                    <a:pt x="-5230" y="183374"/>
                    <a:pt x="1997" y="149951"/>
                    <a:pt x="23676" y="127368"/>
                  </a:cubicBezTo>
                  <a:lnTo>
                    <a:pt x="73359" y="74072"/>
                  </a:lnTo>
                  <a:cubicBezTo>
                    <a:pt x="77876" y="69556"/>
                    <a:pt x="82392" y="63233"/>
                    <a:pt x="85102" y="57813"/>
                  </a:cubicBezTo>
                  <a:lnTo>
                    <a:pt x="115815" y="903"/>
                  </a:lnTo>
                  <a:cubicBezTo>
                    <a:pt x="115815" y="903"/>
                    <a:pt x="115815" y="0"/>
                    <a:pt x="116719" y="0"/>
                  </a:cubicBezTo>
                  <a:cubicBezTo>
                    <a:pt x="117622" y="0"/>
                    <a:pt x="117622" y="0"/>
                    <a:pt x="117622" y="0"/>
                  </a:cubicBezTo>
                  <a:cubicBezTo>
                    <a:pt x="156465" y="50586"/>
                    <a:pt x="166401" y="115625"/>
                    <a:pt x="143818" y="175245"/>
                  </a:cubicBezTo>
                </a:path>
              </a:pathLst>
            </a:custGeom>
            <a:solidFill>
              <a:srgbClr val="6D6A3A"/>
            </a:solidFill>
            <a:ln w="9028" cap="flat">
              <a:noFill/>
              <a:prstDash val="solid"/>
              <a:miter/>
            </a:ln>
          </p:spPr>
          <p:txBody>
            <a:bodyPr rtlCol="0" anchor="ctr"/>
            <a:lstStyle/>
            <a:p>
              <a:endParaRPr lang="en-US"/>
            </a:p>
          </p:txBody>
        </p:sp>
        <p:sp>
          <p:nvSpPr>
            <p:cNvPr id="8" name="Freeform 214">
              <a:extLst>
                <a:ext uri="{FF2B5EF4-FFF2-40B4-BE49-F238E27FC236}">
                  <a16:creationId xmlns:a16="http://schemas.microsoft.com/office/drawing/2014/main" id="{AB2FDC74-75ED-14CA-CC3C-4BDA29CA28CA}"/>
                </a:ext>
              </a:extLst>
            </p:cNvPr>
            <p:cNvSpPr/>
            <p:nvPr/>
          </p:nvSpPr>
          <p:spPr>
            <a:xfrm>
              <a:off x="6066118" y="2521921"/>
              <a:ext cx="90137" cy="249316"/>
            </a:xfrm>
            <a:custGeom>
              <a:avLst/>
              <a:gdLst>
                <a:gd name="connsiteX0" fmla="*/ 0 w 90137"/>
                <a:gd name="connsiteY0" fmla="*/ 130982 h 249316"/>
                <a:gd name="connsiteX1" fmla="*/ 52393 w 90137"/>
                <a:gd name="connsiteY1" fmla="*/ 27100 h 249316"/>
                <a:gd name="connsiteX2" fmla="*/ 89429 w 90137"/>
                <a:gd name="connsiteY2" fmla="*/ 0 h 249316"/>
                <a:gd name="connsiteX3" fmla="*/ 85816 w 90137"/>
                <a:gd name="connsiteY3" fmla="*/ 43359 h 249316"/>
                <a:gd name="connsiteX4" fmla="*/ 73169 w 90137"/>
                <a:gd name="connsiteY4" fmla="*/ 56909 h 249316"/>
                <a:gd name="connsiteX5" fmla="*/ 46973 w 90137"/>
                <a:gd name="connsiteY5" fmla="*/ 169824 h 249316"/>
                <a:gd name="connsiteX6" fmla="*/ 72266 w 90137"/>
                <a:gd name="connsiteY6" fmla="*/ 249317 h 249316"/>
                <a:gd name="connsiteX7" fmla="*/ 51489 w 90137"/>
                <a:gd name="connsiteY7" fmla="*/ 233960 h 249316"/>
                <a:gd name="connsiteX8" fmla="*/ 0 w 90137"/>
                <a:gd name="connsiteY8" fmla="*/ 130982 h 24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37" h="249316">
                  <a:moveTo>
                    <a:pt x="0" y="130982"/>
                  </a:moveTo>
                  <a:cubicBezTo>
                    <a:pt x="0" y="89428"/>
                    <a:pt x="18970" y="51489"/>
                    <a:pt x="52393" y="27100"/>
                  </a:cubicBezTo>
                  <a:lnTo>
                    <a:pt x="89429" y="0"/>
                  </a:lnTo>
                  <a:cubicBezTo>
                    <a:pt x="91236" y="13550"/>
                    <a:pt x="89429" y="28003"/>
                    <a:pt x="85816" y="43359"/>
                  </a:cubicBezTo>
                  <a:lnTo>
                    <a:pt x="73169" y="56909"/>
                  </a:lnTo>
                  <a:cubicBezTo>
                    <a:pt x="45166" y="87622"/>
                    <a:pt x="35229" y="130982"/>
                    <a:pt x="46973" y="169824"/>
                  </a:cubicBezTo>
                  <a:lnTo>
                    <a:pt x="72266" y="249317"/>
                  </a:lnTo>
                  <a:lnTo>
                    <a:pt x="51489" y="233960"/>
                  </a:lnTo>
                  <a:cubicBezTo>
                    <a:pt x="18970" y="210474"/>
                    <a:pt x="0" y="172534"/>
                    <a:pt x="0" y="130982"/>
                  </a:cubicBezTo>
                  <a:close/>
                </a:path>
              </a:pathLst>
            </a:custGeom>
            <a:solidFill>
              <a:srgbClr val="6D6A3A"/>
            </a:solid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5A2AF63F-0397-4DC4-5CC1-2C2ABF36EC4D}"/>
                </a:ext>
              </a:extLst>
            </p:cNvPr>
            <p:cNvGrpSpPr/>
            <p:nvPr/>
          </p:nvGrpSpPr>
          <p:grpSpPr>
            <a:xfrm>
              <a:off x="5591874" y="2370217"/>
              <a:ext cx="948345" cy="850874"/>
              <a:chOff x="5591874" y="2370217"/>
              <a:chExt cx="948345" cy="850874"/>
            </a:xfrm>
            <a:grpFill/>
          </p:grpSpPr>
          <p:sp>
            <p:nvSpPr>
              <p:cNvPr id="10" name="Freeform 216">
                <a:extLst>
                  <a:ext uri="{FF2B5EF4-FFF2-40B4-BE49-F238E27FC236}">
                    <a16:creationId xmlns:a16="http://schemas.microsoft.com/office/drawing/2014/main" id="{69075308-DA55-B58A-F0B4-40C66CC9DA16}"/>
                  </a:ext>
                </a:extLst>
              </p:cNvPr>
              <p:cNvSpPr/>
              <p:nvPr/>
            </p:nvSpPr>
            <p:spPr>
              <a:xfrm>
                <a:off x="5591874" y="2460359"/>
                <a:ext cx="948345" cy="758021"/>
              </a:xfrm>
              <a:custGeom>
                <a:avLst/>
                <a:gdLst>
                  <a:gd name="connsiteX0" fmla="*/ 943068 w 948345"/>
                  <a:gd name="connsiteY0" fmla="*/ 515932 h 758021"/>
                  <a:gd name="connsiteX1" fmla="*/ 874415 w 948345"/>
                  <a:gd name="connsiteY1" fmla="*/ 487026 h 758021"/>
                  <a:gd name="connsiteX2" fmla="*/ 832863 w 948345"/>
                  <a:gd name="connsiteY2" fmla="*/ 501479 h 758021"/>
                  <a:gd name="connsiteX3" fmla="*/ 787696 w 948345"/>
                  <a:gd name="connsiteY3" fmla="*/ 461733 h 758021"/>
                  <a:gd name="connsiteX4" fmla="*/ 578126 w 948345"/>
                  <a:gd name="connsiteY4" fmla="*/ 412050 h 758021"/>
                  <a:gd name="connsiteX5" fmla="*/ 578126 w 948345"/>
                  <a:gd name="connsiteY5" fmla="*/ 373207 h 758021"/>
                  <a:gd name="connsiteX6" fmla="*/ 660328 w 948345"/>
                  <a:gd name="connsiteY6" fmla="*/ 287392 h 758021"/>
                  <a:gd name="connsiteX7" fmla="*/ 673878 w 948345"/>
                  <a:gd name="connsiteY7" fmla="*/ 272035 h 758021"/>
                  <a:gd name="connsiteX8" fmla="*/ 672071 w 948345"/>
                  <a:gd name="connsiteY8" fmla="*/ 252162 h 758021"/>
                  <a:gd name="connsiteX9" fmla="*/ 652198 w 948345"/>
                  <a:gd name="connsiteY9" fmla="*/ 253969 h 758021"/>
                  <a:gd name="connsiteX10" fmla="*/ 640455 w 948345"/>
                  <a:gd name="connsiteY10" fmla="*/ 267519 h 758021"/>
                  <a:gd name="connsiteX11" fmla="*/ 569996 w 948345"/>
                  <a:gd name="connsiteY11" fmla="*/ 339784 h 758021"/>
                  <a:gd name="connsiteX12" fmla="*/ 539283 w 948345"/>
                  <a:gd name="connsiteY12" fmla="*/ 241322 h 758021"/>
                  <a:gd name="connsiteX13" fmla="*/ 559156 w 948345"/>
                  <a:gd name="connsiteY13" fmla="*/ 155506 h 758021"/>
                  <a:gd name="connsiteX14" fmla="*/ 608839 w 948345"/>
                  <a:gd name="connsiteY14" fmla="*/ 102211 h 758021"/>
                  <a:gd name="connsiteX15" fmla="*/ 620582 w 948345"/>
                  <a:gd name="connsiteY15" fmla="*/ 85951 h 758021"/>
                  <a:gd name="connsiteX16" fmla="*/ 651295 w 948345"/>
                  <a:gd name="connsiteY16" fmla="*/ 29041 h 758021"/>
                  <a:gd name="connsiteX17" fmla="*/ 652198 w 948345"/>
                  <a:gd name="connsiteY17" fmla="*/ 28138 h 758021"/>
                  <a:gd name="connsiteX18" fmla="*/ 653101 w 948345"/>
                  <a:gd name="connsiteY18" fmla="*/ 28138 h 758021"/>
                  <a:gd name="connsiteX19" fmla="*/ 679298 w 948345"/>
                  <a:gd name="connsiteY19" fmla="*/ 203383 h 758021"/>
                  <a:gd name="connsiteX20" fmla="*/ 687428 w 948345"/>
                  <a:gd name="connsiteY20" fmla="*/ 221449 h 758021"/>
                  <a:gd name="connsiteX21" fmla="*/ 705494 w 948345"/>
                  <a:gd name="connsiteY21" fmla="*/ 213319 h 758021"/>
                  <a:gd name="connsiteX22" fmla="*/ 674781 w 948345"/>
                  <a:gd name="connsiteY22" fmla="*/ 10975 h 758021"/>
                  <a:gd name="connsiteX23" fmla="*/ 649488 w 948345"/>
                  <a:gd name="connsiteY23" fmla="*/ 136 h 758021"/>
                  <a:gd name="connsiteX24" fmla="*/ 626002 w 948345"/>
                  <a:gd name="connsiteY24" fmla="*/ 15492 h 758021"/>
                  <a:gd name="connsiteX25" fmla="*/ 595289 w 948345"/>
                  <a:gd name="connsiteY25" fmla="*/ 72401 h 758021"/>
                  <a:gd name="connsiteX26" fmla="*/ 587159 w 948345"/>
                  <a:gd name="connsiteY26" fmla="*/ 83241 h 758021"/>
                  <a:gd name="connsiteX27" fmla="*/ 582642 w 948345"/>
                  <a:gd name="connsiteY27" fmla="*/ 88661 h 758021"/>
                  <a:gd name="connsiteX28" fmla="*/ 579029 w 948345"/>
                  <a:gd name="connsiteY28" fmla="*/ 61561 h 758021"/>
                  <a:gd name="connsiteX29" fmla="*/ 566383 w 948345"/>
                  <a:gd name="connsiteY29" fmla="*/ 47108 h 758021"/>
                  <a:gd name="connsiteX30" fmla="*/ 547413 w 948345"/>
                  <a:gd name="connsiteY30" fmla="*/ 49818 h 758021"/>
                  <a:gd name="connsiteX31" fmla="*/ 500440 w 948345"/>
                  <a:gd name="connsiteY31" fmla="*/ 84144 h 758021"/>
                  <a:gd name="connsiteX32" fmla="*/ 436304 w 948345"/>
                  <a:gd name="connsiteY32" fmla="*/ 209706 h 758021"/>
                  <a:gd name="connsiteX33" fmla="*/ 499537 w 948345"/>
                  <a:gd name="connsiteY33" fmla="*/ 336171 h 758021"/>
                  <a:gd name="connsiteX34" fmla="*/ 549219 w 948345"/>
                  <a:gd name="connsiteY34" fmla="*/ 373207 h 758021"/>
                  <a:gd name="connsiteX35" fmla="*/ 549219 w 948345"/>
                  <a:gd name="connsiteY35" fmla="*/ 420180 h 758021"/>
                  <a:gd name="connsiteX36" fmla="*/ 525733 w 948345"/>
                  <a:gd name="connsiteY36" fmla="*/ 431019 h 758021"/>
                  <a:gd name="connsiteX37" fmla="*/ 403785 w 948345"/>
                  <a:gd name="connsiteY37" fmla="*/ 497865 h 758021"/>
                  <a:gd name="connsiteX38" fmla="*/ 395655 w 948345"/>
                  <a:gd name="connsiteY38" fmla="*/ 497865 h 758021"/>
                  <a:gd name="connsiteX39" fmla="*/ 326099 w 948345"/>
                  <a:gd name="connsiteY39" fmla="*/ 471669 h 758021"/>
                  <a:gd name="connsiteX40" fmla="*/ 152661 w 948345"/>
                  <a:gd name="connsiteY40" fmla="*/ 471669 h 758021"/>
                  <a:gd name="connsiteX41" fmla="*/ 119239 w 948345"/>
                  <a:gd name="connsiteY41" fmla="*/ 451796 h 758021"/>
                  <a:gd name="connsiteX42" fmla="*/ 13550 w 948345"/>
                  <a:gd name="connsiteY42" fmla="*/ 451796 h 758021"/>
                  <a:gd name="connsiteX43" fmla="*/ 0 w 948345"/>
                  <a:gd name="connsiteY43" fmla="*/ 465346 h 758021"/>
                  <a:gd name="connsiteX44" fmla="*/ 13550 w 948345"/>
                  <a:gd name="connsiteY44" fmla="*/ 478896 h 758021"/>
                  <a:gd name="connsiteX45" fmla="*/ 119239 w 948345"/>
                  <a:gd name="connsiteY45" fmla="*/ 478896 h 758021"/>
                  <a:gd name="connsiteX46" fmla="*/ 130078 w 948345"/>
                  <a:gd name="connsiteY46" fmla="*/ 489735 h 758021"/>
                  <a:gd name="connsiteX47" fmla="*/ 130078 w 948345"/>
                  <a:gd name="connsiteY47" fmla="*/ 530385 h 758021"/>
                  <a:gd name="connsiteX48" fmla="*/ 143628 w 948345"/>
                  <a:gd name="connsiteY48" fmla="*/ 543935 h 758021"/>
                  <a:gd name="connsiteX49" fmla="*/ 157178 w 948345"/>
                  <a:gd name="connsiteY49" fmla="*/ 530385 h 758021"/>
                  <a:gd name="connsiteX50" fmla="*/ 157178 w 948345"/>
                  <a:gd name="connsiteY50" fmla="*/ 497865 h 758021"/>
                  <a:gd name="connsiteX51" fmla="*/ 326099 w 948345"/>
                  <a:gd name="connsiteY51" fmla="*/ 497865 h 758021"/>
                  <a:gd name="connsiteX52" fmla="*/ 380298 w 948345"/>
                  <a:gd name="connsiteY52" fmla="*/ 520449 h 758021"/>
                  <a:gd name="connsiteX53" fmla="*/ 390235 w 948345"/>
                  <a:gd name="connsiteY53" fmla="*/ 524965 h 758021"/>
                  <a:gd name="connsiteX54" fmla="*/ 561866 w 948345"/>
                  <a:gd name="connsiteY54" fmla="*/ 524965 h 758021"/>
                  <a:gd name="connsiteX55" fmla="*/ 597999 w 948345"/>
                  <a:gd name="connsiteY55" fmla="*/ 561098 h 758021"/>
                  <a:gd name="connsiteX56" fmla="*/ 561866 w 948345"/>
                  <a:gd name="connsiteY56" fmla="*/ 597231 h 758021"/>
                  <a:gd name="connsiteX57" fmla="*/ 422754 w 948345"/>
                  <a:gd name="connsiteY57" fmla="*/ 597231 h 758021"/>
                  <a:gd name="connsiteX58" fmla="*/ 405591 w 948345"/>
                  <a:gd name="connsiteY58" fmla="*/ 604457 h 758021"/>
                  <a:gd name="connsiteX59" fmla="*/ 382105 w 948345"/>
                  <a:gd name="connsiteY59" fmla="*/ 627944 h 758021"/>
                  <a:gd name="connsiteX60" fmla="*/ 382105 w 948345"/>
                  <a:gd name="connsiteY60" fmla="*/ 647817 h 758021"/>
                  <a:gd name="connsiteX61" fmla="*/ 392041 w 948345"/>
                  <a:gd name="connsiteY61" fmla="*/ 652333 h 758021"/>
                  <a:gd name="connsiteX62" fmla="*/ 401978 w 948345"/>
                  <a:gd name="connsiteY62" fmla="*/ 647817 h 758021"/>
                  <a:gd name="connsiteX63" fmla="*/ 424561 w 948345"/>
                  <a:gd name="connsiteY63" fmla="*/ 625234 h 758021"/>
                  <a:gd name="connsiteX64" fmla="*/ 561866 w 948345"/>
                  <a:gd name="connsiteY64" fmla="*/ 625234 h 758021"/>
                  <a:gd name="connsiteX65" fmla="*/ 604322 w 948345"/>
                  <a:gd name="connsiteY65" fmla="*/ 608974 h 758021"/>
                  <a:gd name="connsiteX66" fmla="*/ 883448 w 948345"/>
                  <a:gd name="connsiteY66" fmla="*/ 510512 h 758021"/>
                  <a:gd name="connsiteX67" fmla="*/ 917775 w 948345"/>
                  <a:gd name="connsiteY67" fmla="*/ 524965 h 758021"/>
                  <a:gd name="connsiteX68" fmla="*/ 905128 w 948345"/>
                  <a:gd name="connsiteY68" fmla="*/ 561098 h 758021"/>
                  <a:gd name="connsiteX69" fmla="*/ 604322 w 948345"/>
                  <a:gd name="connsiteY69" fmla="*/ 717373 h 758021"/>
                  <a:gd name="connsiteX70" fmla="*/ 547413 w 948345"/>
                  <a:gd name="connsiteY70" fmla="*/ 730922 h 758021"/>
                  <a:gd name="connsiteX71" fmla="*/ 523023 w 948345"/>
                  <a:gd name="connsiteY71" fmla="*/ 730922 h 758021"/>
                  <a:gd name="connsiteX72" fmla="*/ 509473 w 948345"/>
                  <a:gd name="connsiteY72" fmla="*/ 744472 h 758021"/>
                  <a:gd name="connsiteX73" fmla="*/ 523023 w 948345"/>
                  <a:gd name="connsiteY73" fmla="*/ 758022 h 758021"/>
                  <a:gd name="connsiteX74" fmla="*/ 547413 w 948345"/>
                  <a:gd name="connsiteY74" fmla="*/ 758022 h 758021"/>
                  <a:gd name="connsiteX75" fmla="*/ 617872 w 948345"/>
                  <a:gd name="connsiteY75" fmla="*/ 740859 h 758021"/>
                  <a:gd name="connsiteX76" fmla="*/ 918678 w 948345"/>
                  <a:gd name="connsiteY76" fmla="*/ 584584 h 758021"/>
                  <a:gd name="connsiteX77" fmla="*/ 943068 w 948345"/>
                  <a:gd name="connsiteY77" fmla="*/ 515932 h 758021"/>
                  <a:gd name="connsiteX78" fmla="*/ 943068 w 948345"/>
                  <a:gd name="connsiteY78" fmla="*/ 515932 h 758021"/>
                  <a:gd name="connsiteX79" fmla="*/ 465211 w 948345"/>
                  <a:gd name="connsiteY79" fmla="*/ 211512 h 758021"/>
                  <a:gd name="connsiteX80" fmla="*/ 517603 w 948345"/>
                  <a:gd name="connsiteY80" fmla="*/ 107631 h 758021"/>
                  <a:gd name="connsiteX81" fmla="*/ 554639 w 948345"/>
                  <a:gd name="connsiteY81" fmla="*/ 80531 h 758021"/>
                  <a:gd name="connsiteX82" fmla="*/ 551026 w 948345"/>
                  <a:gd name="connsiteY82" fmla="*/ 123890 h 758021"/>
                  <a:gd name="connsiteX83" fmla="*/ 538380 w 948345"/>
                  <a:gd name="connsiteY83" fmla="*/ 137440 h 758021"/>
                  <a:gd name="connsiteX84" fmla="*/ 512183 w 948345"/>
                  <a:gd name="connsiteY84" fmla="*/ 250355 h 758021"/>
                  <a:gd name="connsiteX85" fmla="*/ 537476 w 948345"/>
                  <a:gd name="connsiteY85" fmla="*/ 329848 h 758021"/>
                  <a:gd name="connsiteX86" fmla="*/ 516700 w 948345"/>
                  <a:gd name="connsiteY86" fmla="*/ 314491 h 758021"/>
                  <a:gd name="connsiteX87" fmla="*/ 465211 w 948345"/>
                  <a:gd name="connsiteY87" fmla="*/ 211512 h 758021"/>
                  <a:gd name="connsiteX88" fmla="*/ 561866 w 948345"/>
                  <a:gd name="connsiteY88" fmla="*/ 499672 h 758021"/>
                  <a:gd name="connsiteX89" fmla="*/ 462501 w 948345"/>
                  <a:gd name="connsiteY89" fmla="*/ 499672 h 758021"/>
                  <a:gd name="connsiteX90" fmla="*/ 540186 w 948345"/>
                  <a:gd name="connsiteY90" fmla="*/ 457216 h 758021"/>
                  <a:gd name="connsiteX91" fmla="*/ 769630 w 948345"/>
                  <a:gd name="connsiteY91" fmla="*/ 482509 h 758021"/>
                  <a:gd name="connsiteX92" fmla="*/ 803053 w 948345"/>
                  <a:gd name="connsiteY92" fmla="*/ 511415 h 758021"/>
                  <a:gd name="connsiteX93" fmla="*/ 626002 w 948345"/>
                  <a:gd name="connsiteY93" fmla="*/ 573745 h 758021"/>
                  <a:gd name="connsiteX94" fmla="*/ 626905 w 948345"/>
                  <a:gd name="connsiteY94" fmla="*/ 562905 h 758021"/>
                  <a:gd name="connsiteX95" fmla="*/ 561866 w 948345"/>
                  <a:gd name="connsiteY95" fmla="*/ 499672 h 758021"/>
                  <a:gd name="connsiteX96" fmla="*/ 561866 w 948345"/>
                  <a:gd name="connsiteY96" fmla="*/ 499672 h 75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948345" h="758021">
                    <a:moveTo>
                      <a:pt x="943068" y="515932"/>
                    </a:moveTo>
                    <a:cubicBezTo>
                      <a:pt x="931325" y="489735"/>
                      <a:pt x="901515" y="477089"/>
                      <a:pt x="874415" y="487026"/>
                    </a:cubicBezTo>
                    <a:lnTo>
                      <a:pt x="832863" y="501479"/>
                    </a:lnTo>
                    <a:lnTo>
                      <a:pt x="787696" y="461733"/>
                    </a:lnTo>
                    <a:cubicBezTo>
                      <a:pt x="729884" y="411147"/>
                      <a:pt x="651295" y="393080"/>
                      <a:pt x="578126" y="412050"/>
                    </a:cubicBezTo>
                    <a:lnTo>
                      <a:pt x="578126" y="373207"/>
                    </a:lnTo>
                    <a:lnTo>
                      <a:pt x="660328" y="287392"/>
                    </a:lnTo>
                    <a:cubicBezTo>
                      <a:pt x="664845" y="282875"/>
                      <a:pt x="669361" y="277455"/>
                      <a:pt x="673878" y="272035"/>
                    </a:cubicBezTo>
                    <a:cubicBezTo>
                      <a:pt x="678394" y="265712"/>
                      <a:pt x="677491" y="257582"/>
                      <a:pt x="672071" y="252162"/>
                    </a:cubicBezTo>
                    <a:cubicBezTo>
                      <a:pt x="665748" y="247645"/>
                      <a:pt x="657618" y="248549"/>
                      <a:pt x="652198" y="253969"/>
                    </a:cubicBezTo>
                    <a:cubicBezTo>
                      <a:pt x="648585" y="258485"/>
                      <a:pt x="644971" y="263002"/>
                      <a:pt x="640455" y="267519"/>
                    </a:cubicBezTo>
                    <a:lnTo>
                      <a:pt x="569996" y="339784"/>
                    </a:lnTo>
                    <a:lnTo>
                      <a:pt x="539283" y="241322"/>
                    </a:lnTo>
                    <a:cubicBezTo>
                      <a:pt x="530250" y="211512"/>
                      <a:pt x="537476" y="178089"/>
                      <a:pt x="559156" y="155506"/>
                    </a:cubicBezTo>
                    <a:lnTo>
                      <a:pt x="608839" y="102211"/>
                    </a:lnTo>
                    <a:cubicBezTo>
                      <a:pt x="613355" y="97694"/>
                      <a:pt x="617872" y="91371"/>
                      <a:pt x="620582" y="85951"/>
                    </a:cubicBezTo>
                    <a:lnTo>
                      <a:pt x="651295" y="29041"/>
                    </a:lnTo>
                    <a:cubicBezTo>
                      <a:pt x="651295" y="29041"/>
                      <a:pt x="651295" y="28138"/>
                      <a:pt x="652198" y="28138"/>
                    </a:cubicBezTo>
                    <a:cubicBezTo>
                      <a:pt x="653101" y="28138"/>
                      <a:pt x="653101" y="28138"/>
                      <a:pt x="653101" y="28138"/>
                    </a:cubicBezTo>
                    <a:cubicBezTo>
                      <a:pt x="691944" y="78724"/>
                      <a:pt x="701881" y="143763"/>
                      <a:pt x="679298" y="203383"/>
                    </a:cubicBezTo>
                    <a:cubicBezTo>
                      <a:pt x="676588" y="210609"/>
                      <a:pt x="680201" y="218739"/>
                      <a:pt x="687428" y="221449"/>
                    </a:cubicBezTo>
                    <a:cubicBezTo>
                      <a:pt x="694654" y="224159"/>
                      <a:pt x="702784" y="220546"/>
                      <a:pt x="705494" y="213319"/>
                    </a:cubicBezTo>
                    <a:cubicBezTo>
                      <a:pt x="731690" y="144667"/>
                      <a:pt x="719947" y="68788"/>
                      <a:pt x="674781" y="10975"/>
                    </a:cubicBezTo>
                    <a:cubicBezTo>
                      <a:pt x="668458" y="2845"/>
                      <a:pt x="659425" y="-768"/>
                      <a:pt x="649488" y="136"/>
                    </a:cubicBezTo>
                    <a:cubicBezTo>
                      <a:pt x="639552" y="1039"/>
                      <a:pt x="631422" y="6458"/>
                      <a:pt x="626002" y="15492"/>
                    </a:cubicBezTo>
                    <a:lnTo>
                      <a:pt x="595289" y="72401"/>
                    </a:lnTo>
                    <a:cubicBezTo>
                      <a:pt x="593482" y="76014"/>
                      <a:pt x="590772" y="79628"/>
                      <a:pt x="587159" y="83241"/>
                    </a:cubicBezTo>
                    <a:lnTo>
                      <a:pt x="582642" y="88661"/>
                    </a:lnTo>
                    <a:cubicBezTo>
                      <a:pt x="582642" y="79628"/>
                      <a:pt x="580836" y="70595"/>
                      <a:pt x="579029" y="61561"/>
                    </a:cubicBezTo>
                    <a:cubicBezTo>
                      <a:pt x="577222" y="55238"/>
                      <a:pt x="572706" y="49818"/>
                      <a:pt x="566383" y="47108"/>
                    </a:cubicBezTo>
                    <a:cubicBezTo>
                      <a:pt x="560059" y="44398"/>
                      <a:pt x="552833" y="46205"/>
                      <a:pt x="547413" y="49818"/>
                    </a:cubicBezTo>
                    <a:lnTo>
                      <a:pt x="500440" y="84144"/>
                    </a:lnTo>
                    <a:cubicBezTo>
                      <a:pt x="459791" y="113954"/>
                      <a:pt x="436304" y="160023"/>
                      <a:pt x="436304" y="209706"/>
                    </a:cubicBezTo>
                    <a:cubicBezTo>
                      <a:pt x="436304" y="259388"/>
                      <a:pt x="458887" y="306361"/>
                      <a:pt x="499537" y="336171"/>
                    </a:cubicBezTo>
                    <a:lnTo>
                      <a:pt x="549219" y="373207"/>
                    </a:lnTo>
                    <a:lnTo>
                      <a:pt x="549219" y="420180"/>
                    </a:lnTo>
                    <a:cubicBezTo>
                      <a:pt x="541090" y="423793"/>
                      <a:pt x="532960" y="427407"/>
                      <a:pt x="525733" y="431019"/>
                    </a:cubicBezTo>
                    <a:lnTo>
                      <a:pt x="403785" y="497865"/>
                    </a:lnTo>
                    <a:lnTo>
                      <a:pt x="395655" y="497865"/>
                    </a:lnTo>
                    <a:cubicBezTo>
                      <a:pt x="376685" y="480702"/>
                      <a:pt x="352295" y="471669"/>
                      <a:pt x="326099" y="471669"/>
                    </a:cubicBezTo>
                    <a:lnTo>
                      <a:pt x="152661" y="471669"/>
                    </a:lnTo>
                    <a:cubicBezTo>
                      <a:pt x="146338" y="459926"/>
                      <a:pt x="133691" y="451796"/>
                      <a:pt x="119239" y="451796"/>
                    </a:cubicBezTo>
                    <a:lnTo>
                      <a:pt x="13550" y="451796"/>
                    </a:lnTo>
                    <a:cubicBezTo>
                      <a:pt x="6323" y="451796"/>
                      <a:pt x="0" y="458119"/>
                      <a:pt x="0" y="465346"/>
                    </a:cubicBezTo>
                    <a:cubicBezTo>
                      <a:pt x="0" y="472573"/>
                      <a:pt x="6323" y="478896"/>
                      <a:pt x="13550" y="478896"/>
                    </a:cubicBezTo>
                    <a:lnTo>
                      <a:pt x="119239" y="478896"/>
                    </a:lnTo>
                    <a:cubicBezTo>
                      <a:pt x="125562" y="478896"/>
                      <a:pt x="130078" y="483413"/>
                      <a:pt x="130078" y="489735"/>
                    </a:cubicBezTo>
                    <a:lnTo>
                      <a:pt x="130078" y="530385"/>
                    </a:lnTo>
                    <a:cubicBezTo>
                      <a:pt x="130078" y="537612"/>
                      <a:pt x="136402" y="543935"/>
                      <a:pt x="143628" y="543935"/>
                    </a:cubicBezTo>
                    <a:cubicBezTo>
                      <a:pt x="150855" y="543935"/>
                      <a:pt x="157178" y="537612"/>
                      <a:pt x="157178" y="530385"/>
                    </a:cubicBezTo>
                    <a:lnTo>
                      <a:pt x="157178" y="497865"/>
                    </a:lnTo>
                    <a:lnTo>
                      <a:pt x="326099" y="497865"/>
                    </a:lnTo>
                    <a:cubicBezTo>
                      <a:pt x="346875" y="497865"/>
                      <a:pt x="365845" y="505996"/>
                      <a:pt x="380298" y="520449"/>
                    </a:cubicBezTo>
                    <a:cubicBezTo>
                      <a:pt x="383008" y="523158"/>
                      <a:pt x="386621" y="524965"/>
                      <a:pt x="390235" y="524965"/>
                    </a:cubicBezTo>
                    <a:lnTo>
                      <a:pt x="561866" y="524965"/>
                    </a:lnTo>
                    <a:cubicBezTo>
                      <a:pt x="581739" y="524965"/>
                      <a:pt x="597999" y="541225"/>
                      <a:pt x="597999" y="561098"/>
                    </a:cubicBezTo>
                    <a:cubicBezTo>
                      <a:pt x="597999" y="580971"/>
                      <a:pt x="581739" y="597231"/>
                      <a:pt x="561866" y="597231"/>
                    </a:cubicBezTo>
                    <a:lnTo>
                      <a:pt x="422754" y="597231"/>
                    </a:lnTo>
                    <a:cubicBezTo>
                      <a:pt x="416431" y="597231"/>
                      <a:pt x="410108" y="599941"/>
                      <a:pt x="405591" y="604457"/>
                    </a:cubicBezTo>
                    <a:lnTo>
                      <a:pt x="382105" y="627944"/>
                    </a:lnTo>
                    <a:cubicBezTo>
                      <a:pt x="376685" y="633364"/>
                      <a:pt x="376685" y="642397"/>
                      <a:pt x="382105" y="647817"/>
                    </a:cubicBezTo>
                    <a:cubicBezTo>
                      <a:pt x="384815" y="650527"/>
                      <a:pt x="388428" y="652333"/>
                      <a:pt x="392041" y="652333"/>
                    </a:cubicBezTo>
                    <a:cubicBezTo>
                      <a:pt x="395655" y="652333"/>
                      <a:pt x="399268" y="650527"/>
                      <a:pt x="401978" y="647817"/>
                    </a:cubicBezTo>
                    <a:lnTo>
                      <a:pt x="424561" y="625234"/>
                    </a:lnTo>
                    <a:lnTo>
                      <a:pt x="561866" y="625234"/>
                    </a:lnTo>
                    <a:cubicBezTo>
                      <a:pt x="578126" y="625234"/>
                      <a:pt x="592579" y="618911"/>
                      <a:pt x="604322" y="608974"/>
                    </a:cubicBezTo>
                    <a:lnTo>
                      <a:pt x="883448" y="510512"/>
                    </a:lnTo>
                    <a:cubicBezTo>
                      <a:pt x="896998" y="505996"/>
                      <a:pt x="912355" y="512318"/>
                      <a:pt x="917775" y="524965"/>
                    </a:cubicBezTo>
                    <a:cubicBezTo>
                      <a:pt x="924098" y="538515"/>
                      <a:pt x="918678" y="554775"/>
                      <a:pt x="905128" y="561098"/>
                    </a:cubicBezTo>
                    <a:lnTo>
                      <a:pt x="604322" y="717373"/>
                    </a:lnTo>
                    <a:cubicBezTo>
                      <a:pt x="586256" y="726406"/>
                      <a:pt x="567286" y="730922"/>
                      <a:pt x="547413" y="730922"/>
                    </a:cubicBezTo>
                    <a:lnTo>
                      <a:pt x="523023" y="730922"/>
                    </a:lnTo>
                    <a:cubicBezTo>
                      <a:pt x="515797" y="730922"/>
                      <a:pt x="509473" y="737246"/>
                      <a:pt x="509473" y="744472"/>
                    </a:cubicBezTo>
                    <a:cubicBezTo>
                      <a:pt x="509473" y="751699"/>
                      <a:pt x="515797" y="758022"/>
                      <a:pt x="523023" y="758022"/>
                    </a:cubicBezTo>
                    <a:lnTo>
                      <a:pt x="547413" y="758022"/>
                    </a:lnTo>
                    <a:cubicBezTo>
                      <a:pt x="571802" y="758022"/>
                      <a:pt x="596192" y="751699"/>
                      <a:pt x="617872" y="740859"/>
                    </a:cubicBezTo>
                    <a:lnTo>
                      <a:pt x="918678" y="584584"/>
                    </a:lnTo>
                    <a:cubicBezTo>
                      <a:pt x="944874" y="574648"/>
                      <a:pt x="955714" y="543032"/>
                      <a:pt x="943068" y="515932"/>
                    </a:cubicBezTo>
                    <a:lnTo>
                      <a:pt x="943068" y="515932"/>
                    </a:lnTo>
                    <a:close/>
                    <a:moveTo>
                      <a:pt x="465211" y="211512"/>
                    </a:moveTo>
                    <a:cubicBezTo>
                      <a:pt x="465211" y="169960"/>
                      <a:pt x="484180" y="132020"/>
                      <a:pt x="517603" y="107631"/>
                    </a:cubicBezTo>
                    <a:lnTo>
                      <a:pt x="554639" y="80531"/>
                    </a:lnTo>
                    <a:cubicBezTo>
                      <a:pt x="556446" y="94081"/>
                      <a:pt x="554639" y="108534"/>
                      <a:pt x="551026" y="123890"/>
                    </a:cubicBezTo>
                    <a:lnTo>
                      <a:pt x="538380" y="137440"/>
                    </a:lnTo>
                    <a:cubicBezTo>
                      <a:pt x="510377" y="168153"/>
                      <a:pt x="500440" y="211512"/>
                      <a:pt x="512183" y="250355"/>
                    </a:cubicBezTo>
                    <a:lnTo>
                      <a:pt x="537476" y="329848"/>
                    </a:lnTo>
                    <a:lnTo>
                      <a:pt x="516700" y="314491"/>
                    </a:lnTo>
                    <a:cubicBezTo>
                      <a:pt x="484180" y="291005"/>
                      <a:pt x="465211" y="253066"/>
                      <a:pt x="465211" y="211512"/>
                    </a:cubicBezTo>
                    <a:close/>
                    <a:moveTo>
                      <a:pt x="561866" y="499672"/>
                    </a:moveTo>
                    <a:lnTo>
                      <a:pt x="462501" y="499672"/>
                    </a:lnTo>
                    <a:lnTo>
                      <a:pt x="540186" y="457216"/>
                    </a:lnTo>
                    <a:cubicBezTo>
                      <a:pt x="614259" y="416567"/>
                      <a:pt x="706398" y="427407"/>
                      <a:pt x="769630" y="482509"/>
                    </a:cubicBezTo>
                    <a:lnTo>
                      <a:pt x="803053" y="511415"/>
                    </a:lnTo>
                    <a:lnTo>
                      <a:pt x="626002" y="573745"/>
                    </a:lnTo>
                    <a:cubicBezTo>
                      <a:pt x="626905" y="570131"/>
                      <a:pt x="626905" y="566518"/>
                      <a:pt x="626905" y="562905"/>
                    </a:cubicBezTo>
                    <a:cubicBezTo>
                      <a:pt x="626002" y="528579"/>
                      <a:pt x="597096" y="499672"/>
                      <a:pt x="561866" y="499672"/>
                    </a:cubicBezTo>
                    <a:lnTo>
                      <a:pt x="561866" y="499672"/>
                    </a:lnTo>
                    <a:close/>
                  </a:path>
                </a:pathLst>
              </a:custGeom>
              <a:grpFill/>
              <a:ln w="9028" cap="flat">
                <a:noFill/>
                <a:prstDash val="solid"/>
                <a:miter/>
              </a:ln>
            </p:spPr>
            <p:txBody>
              <a:bodyPr rtlCol="0" anchor="ctr"/>
              <a:lstStyle/>
              <a:p>
                <a:endParaRPr lang="en-US"/>
              </a:p>
            </p:txBody>
          </p:sp>
          <p:sp>
            <p:nvSpPr>
              <p:cNvPr id="11" name="Freeform 217">
                <a:extLst>
                  <a:ext uri="{FF2B5EF4-FFF2-40B4-BE49-F238E27FC236}">
                    <a16:creationId xmlns:a16="http://schemas.microsoft.com/office/drawing/2014/main" id="{DFABF6BC-70B7-8A7C-C66B-BD885F242A92}"/>
                  </a:ext>
                </a:extLst>
              </p:cNvPr>
              <p:cNvSpPr/>
              <p:nvPr/>
            </p:nvSpPr>
            <p:spPr>
              <a:xfrm>
                <a:off x="5591874" y="3039524"/>
                <a:ext cx="477039" cy="181567"/>
              </a:xfrm>
              <a:custGeom>
                <a:avLst/>
                <a:gdLst>
                  <a:gd name="connsiteX0" fmla="*/ 464307 w 477039"/>
                  <a:gd name="connsiteY0" fmla="*/ 154468 h 181567"/>
                  <a:gd name="connsiteX1" fmla="*/ 289063 w 477039"/>
                  <a:gd name="connsiteY1" fmla="*/ 154468 h 181567"/>
                  <a:gd name="connsiteX2" fmla="*/ 207764 w 477039"/>
                  <a:gd name="connsiteY2" fmla="*/ 124658 h 181567"/>
                  <a:gd name="connsiteX3" fmla="*/ 199634 w 477039"/>
                  <a:gd name="connsiteY3" fmla="*/ 117432 h 181567"/>
                  <a:gd name="connsiteX4" fmla="*/ 190601 w 477039"/>
                  <a:gd name="connsiteY4" fmla="*/ 113818 h 181567"/>
                  <a:gd name="connsiteX5" fmla="*/ 158081 w 477039"/>
                  <a:gd name="connsiteY5" fmla="*/ 113818 h 181567"/>
                  <a:gd name="connsiteX6" fmla="*/ 158081 w 477039"/>
                  <a:gd name="connsiteY6" fmla="*/ 13550 h 181567"/>
                  <a:gd name="connsiteX7" fmla="*/ 144531 w 477039"/>
                  <a:gd name="connsiteY7" fmla="*/ 0 h 181567"/>
                  <a:gd name="connsiteX8" fmla="*/ 130982 w 477039"/>
                  <a:gd name="connsiteY8" fmla="*/ 13550 h 181567"/>
                  <a:gd name="connsiteX9" fmla="*/ 130982 w 477039"/>
                  <a:gd name="connsiteY9" fmla="*/ 124658 h 181567"/>
                  <a:gd name="connsiteX10" fmla="*/ 120142 w 477039"/>
                  <a:gd name="connsiteY10" fmla="*/ 135498 h 181567"/>
                  <a:gd name="connsiteX11" fmla="*/ 13550 w 477039"/>
                  <a:gd name="connsiteY11" fmla="*/ 135498 h 181567"/>
                  <a:gd name="connsiteX12" fmla="*/ 0 w 477039"/>
                  <a:gd name="connsiteY12" fmla="*/ 149048 h 181567"/>
                  <a:gd name="connsiteX13" fmla="*/ 13550 w 477039"/>
                  <a:gd name="connsiteY13" fmla="*/ 162598 h 181567"/>
                  <a:gd name="connsiteX14" fmla="*/ 119239 w 477039"/>
                  <a:gd name="connsiteY14" fmla="*/ 162598 h 181567"/>
                  <a:gd name="connsiteX15" fmla="*/ 153565 w 477039"/>
                  <a:gd name="connsiteY15" fmla="*/ 140918 h 181567"/>
                  <a:gd name="connsiteX16" fmla="*/ 184278 w 477039"/>
                  <a:gd name="connsiteY16" fmla="*/ 140918 h 181567"/>
                  <a:gd name="connsiteX17" fmla="*/ 188794 w 477039"/>
                  <a:gd name="connsiteY17" fmla="*/ 144531 h 181567"/>
                  <a:gd name="connsiteX18" fmla="*/ 288160 w 477039"/>
                  <a:gd name="connsiteY18" fmla="*/ 181567 h 181567"/>
                  <a:gd name="connsiteX19" fmla="*/ 463404 w 477039"/>
                  <a:gd name="connsiteY19" fmla="*/ 181567 h 181567"/>
                  <a:gd name="connsiteX20" fmla="*/ 476954 w 477039"/>
                  <a:gd name="connsiteY20" fmla="*/ 168018 h 181567"/>
                  <a:gd name="connsiteX21" fmla="*/ 464307 w 477039"/>
                  <a:gd name="connsiteY21" fmla="*/ 154468 h 181567"/>
                  <a:gd name="connsiteX22" fmla="*/ 464307 w 477039"/>
                  <a:gd name="connsiteY22" fmla="*/ 154468 h 1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7039" h="181567">
                    <a:moveTo>
                      <a:pt x="464307" y="154468"/>
                    </a:moveTo>
                    <a:lnTo>
                      <a:pt x="289063" y="154468"/>
                    </a:lnTo>
                    <a:cubicBezTo>
                      <a:pt x="259253" y="154468"/>
                      <a:pt x="230347" y="143628"/>
                      <a:pt x="207764" y="124658"/>
                    </a:cubicBezTo>
                    <a:lnTo>
                      <a:pt x="199634" y="117432"/>
                    </a:lnTo>
                    <a:cubicBezTo>
                      <a:pt x="196924" y="115625"/>
                      <a:pt x="194214" y="113818"/>
                      <a:pt x="190601" y="113818"/>
                    </a:cubicBezTo>
                    <a:lnTo>
                      <a:pt x="158081" y="113818"/>
                    </a:lnTo>
                    <a:lnTo>
                      <a:pt x="158081" y="13550"/>
                    </a:lnTo>
                    <a:cubicBezTo>
                      <a:pt x="158081" y="6323"/>
                      <a:pt x="151758" y="0"/>
                      <a:pt x="144531" y="0"/>
                    </a:cubicBezTo>
                    <a:cubicBezTo>
                      <a:pt x="137305" y="0"/>
                      <a:pt x="130982" y="6323"/>
                      <a:pt x="130982" y="13550"/>
                    </a:cubicBezTo>
                    <a:lnTo>
                      <a:pt x="130982" y="124658"/>
                    </a:lnTo>
                    <a:cubicBezTo>
                      <a:pt x="130982" y="130982"/>
                      <a:pt x="126465" y="135498"/>
                      <a:pt x="120142" y="135498"/>
                    </a:cubicBezTo>
                    <a:lnTo>
                      <a:pt x="13550" y="135498"/>
                    </a:lnTo>
                    <a:cubicBezTo>
                      <a:pt x="6323" y="135498"/>
                      <a:pt x="0" y="141822"/>
                      <a:pt x="0" y="149048"/>
                    </a:cubicBezTo>
                    <a:cubicBezTo>
                      <a:pt x="0" y="156275"/>
                      <a:pt x="6323" y="162598"/>
                      <a:pt x="13550" y="162598"/>
                    </a:cubicBezTo>
                    <a:lnTo>
                      <a:pt x="119239" y="162598"/>
                    </a:lnTo>
                    <a:cubicBezTo>
                      <a:pt x="134595" y="162598"/>
                      <a:pt x="147241" y="153565"/>
                      <a:pt x="153565" y="140918"/>
                    </a:cubicBezTo>
                    <a:lnTo>
                      <a:pt x="184278" y="140918"/>
                    </a:lnTo>
                    <a:lnTo>
                      <a:pt x="188794" y="144531"/>
                    </a:lnTo>
                    <a:cubicBezTo>
                      <a:pt x="216797" y="168018"/>
                      <a:pt x="252027" y="181567"/>
                      <a:pt x="288160" y="181567"/>
                    </a:cubicBezTo>
                    <a:lnTo>
                      <a:pt x="463404" y="181567"/>
                    </a:lnTo>
                    <a:cubicBezTo>
                      <a:pt x="470631" y="181567"/>
                      <a:pt x="476954" y="175245"/>
                      <a:pt x="476954" y="168018"/>
                    </a:cubicBezTo>
                    <a:cubicBezTo>
                      <a:pt x="477857" y="160791"/>
                      <a:pt x="471534" y="154468"/>
                      <a:pt x="464307" y="154468"/>
                    </a:cubicBezTo>
                    <a:lnTo>
                      <a:pt x="464307" y="154468"/>
                    </a:lnTo>
                    <a:close/>
                  </a:path>
                </a:pathLst>
              </a:custGeom>
              <a:grpFill/>
              <a:ln w="9028" cap="flat">
                <a:noFill/>
                <a:prstDash val="solid"/>
                <a:miter/>
              </a:ln>
            </p:spPr>
            <p:txBody>
              <a:bodyPr rtlCol="0" anchor="ctr"/>
              <a:lstStyle/>
              <a:p>
                <a:endParaRPr lang="en-US"/>
              </a:p>
            </p:txBody>
          </p:sp>
          <p:sp>
            <p:nvSpPr>
              <p:cNvPr id="12" name="Freeform 218">
                <a:extLst>
                  <a:ext uri="{FF2B5EF4-FFF2-40B4-BE49-F238E27FC236}">
                    <a16:creationId xmlns:a16="http://schemas.microsoft.com/office/drawing/2014/main" id="{95757E96-BBBC-0FEA-71E4-F5FC73CE3BFA}"/>
                  </a:ext>
                </a:extLst>
              </p:cNvPr>
              <p:cNvSpPr/>
              <p:nvPr/>
            </p:nvSpPr>
            <p:spPr>
              <a:xfrm>
                <a:off x="5864677" y="2438787"/>
                <a:ext cx="122879" cy="444462"/>
              </a:xfrm>
              <a:custGeom>
                <a:avLst/>
                <a:gdLst>
                  <a:gd name="connsiteX0" fmla="*/ 99365 w 122879"/>
                  <a:gd name="connsiteY0" fmla="*/ 440849 h 444462"/>
                  <a:gd name="connsiteX1" fmla="*/ 108399 w 122879"/>
                  <a:gd name="connsiteY1" fmla="*/ 444462 h 444462"/>
                  <a:gd name="connsiteX2" fmla="*/ 119238 w 122879"/>
                  <a:gd name="connsiteY2" fmla="*/ 439946 h 444462"/>
                  <a:gd name="connsiteX3" fmla="*/ 118335 w 122879"/>
                  <a:gd name="connsiteY3" fmla="*/ 420073 h 444462"/>
                  <a:gd name="connsiteX4" fmla="*/ 28906 w 122879"/>
                  <a:gd name="connsiteY4" fmla="*/ 222245 h 444462"/>
                  <a:gd name="connsiteX5" fmla="*/ 118335 w 122879"/>
                  <a:gd name="connsiteY5" fmla="*/ 24418 h 444462"/>
                  <a:gd name="connsiteX6" fmla="*/ 119238 w 122879"/>
                  <a:gd name="connsiteY6" fmla="*/ 4545 h 444462"/>
                  <a:gd name="connsiteX7" fmla="*/ 99365 w 122879"/>
                  <a:gd name="connsiteY7" fmla="*/ 3642 h 444462"/>
                  <a:gd name="connsiteX8" fmla="*/ 0 w 122879"/>
                  <a:gd name="connsiteY8" fmla="*/ 222245 h 444462"/>
                  <a:gd name="connsiteX9" fmla="*/ 99365 w 122879"/>
                  <a:gd name="connsiteY9" fmla="*/ 440849 h 44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9" h="444462">
                    <a:moveTo>
                      <a:pt x="99365" y="440849"/>
                    </a:moveTo>
                    <a:cubicBezTo>
                      <a:pt x="102075" y="443559"/>
                      <a:pt x="105688" y="444462"/>
                      <a:pt x="108399" y="444462"/>
                    </a:cubicBezTo>
                    <a:cubicBezTo>
                      <a:pt x="112012" y="444462"/>
                      <a:pt x="116528" y="442656"/>
                      <a:pt x="119238" y="439946"/>
                    </a:cubicBezTo>
                    <a:cubicBezTo>
                      <a:pt x="124658" y="434525"/>
                      <a:pt x="123755" y="425492"/>
                      <a:pt x="118335" y="420073"/>
                    </a:cubicBezTo>
                    <a:cubicBezTo>
                      <a:pt x="61426" y="370390"/>
                      <a:pt x="28906" y="298124"/>
                      <a:pt x="28906" y="222245"/>
                    </a:cubicBezTo>
                    <a:cubicBezTo>
                      <a:pt x="28906" y="146366"/>
                      <a:pt x="61426" y="74101"/>
                      <a:pt x="118335" y="24418"/>
                    </a:cubicBezTo>
                    <a:cubicBezTo>
                      <a:pt x="123755" y="18998"/>
                      <a:pt x="124658" y="10868"/>
                      <a:pt x="119238" y="4545"/>
                    </a:cubicBezTo>
                    <a:cubicBezTo>
                      <a:pt x="113818" y="-875"/>
                      <a:pt x="105688" y="-1779"/>
                      <a:pt x="99365" y="3642"/>
                    </a:cubicBezTo>
                    <a:cubicBezTo>
                      <a:pt x="36133" y="58744"/>
                      <a:pt x="0" y="139140"/>
                      <a:pt x="0" y="222245"/>
                    </a:cubicBezTo>
                    <a:cubicBezTo>
                      <a:pt x="0" y="305351"/>
                      <a:pt x="36133" y="385746"/>
                      <a:pt x="99365" y="440849"/>
                    </a:cubicBezTo>
                    <a:close/>
                  </a:path>
                </a:pathLst>
              </a:custGeom>
              <a:grpFill/>
              <a:ln w="9028" cap="flat">
                <a:noFill/>
                <a:prstDash val="solid"/>
                <a:miter/>
              </a:ln>
            </p:spPr>
            <p:txBody>
              <a:bodyPr rtlCol="0" anchor="ctr"/>
              <a:lstStyle/>
              <a:p>
                <a:endParaRPr lang="en-US"/>
              </a:p>
            </p:txBody>
          </p:sp>
          <p:sp>
            <p:nvSpPr>
              <p:cNvPr id="13" name="Freeform 219">
                <a:extLst>
                  <a:ext uri="{FF2B5EF4-FFF2-40B4-BE49-F238E27FC236}">
                    <a16:creationId xmlns:a16="http://schemas.microsoft.com/office/drawing/2014/main" id="{8B361B93-DC60-26A6-6B1B-BF648C715559}"/>
                  </a:ext>
                </a:extLst>
              </p:cNvPr>
              <p:cNvSpPr/>
              <p:nvPr/>
            </p:nvSpPr>
            <p:spPr>
              <a:xfrm>
                <a:off x="6326247" y="2439690"/>
                <a:ext cx="121073" cy="442655"/>
              </a:xfrm>
              <a:custGeom>
                <a:avLst/>
                <a:gdLst>
                  <a:gd name="connsiteX0" fmla="*/ 5448 w 121073"/>
                  <a:gd name="connsiteY0" fmla="*/ 418266 h 442655"/>
                  <a:gd name="connsiteX1" fmla="*/ 4545 w 121073"/>
                  <a:gd name="connsiteY1" fmla="*/ 438139 h 442655"/>
                  <a:gd name="connsiteX2" fmla="*/ 14481 w 121073"/>
                  <a:gd name="connsiteY2" fmla="*/ 442655 h 442655"/>
                  <a:gd name="connsiteX3" fmla="*/ 23514 w 121073"/>
                  <a:gd name="connsiteY3" fmla="*/ 439042 h 442655"/>
                  <a:gd name="connsiteX4" fmla="*/ 121073 w 121073"/>
                  <a:gd name="connsiteY4" fmla="*/ 221342 h 442655"/>
                  <a:gd name="connsiteX5" fmla="*/ 23514 w 121073"/>
                  <a:gd name="connsiteY5" fmla="*/ 3641 h 442655"/>
                  <a:gd name="connsiteX6" fmla="*/ 3641 w 121073"/>
                  <a:gd name="connsiteY6" fmla="*/ 4544 h 442655"/>
                  <a:gd name="connsiteX7" fmla="*/ 4545 w 121073"/>
                  <a:gd name="connsiteY7" fmla="*/ 24418 h 442655"/>
                  <a:gd name="connsiteX8" fmla="*/ 93070 w 121073"/>
                  <a:gd name="connsiteY8" fmla="*/ 221342 h 442655"/>
                  <a:gd name="connsiteX9" fmla="*/ 5448 w 121073"/>
                  <a:gd name="connsiteY9" fmla="*/ 418266 h 4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073" h="442655">
                    <a:moveTo>
                      <a:pt x="5448" y="418266"/>
                    </a:moveTo>
                    <a:cubicBezTo>
                      <a:pt x="28" y="423686"/>
                      <a:pt x="-875" y="431816"/>
                      <a:pt x="4545" y="438139"/>
                    </a:cubicBezTo>
                    <a:cubicBezTo>
                      <a:pt x="7255" y="440849"/>
                      <a:pt x="10868" y="442655"/>
                      <a:pt x="14481" y="442655"/>
                    </a:cubicBezTo>
                    <a:cubicBezTo>
                      <a:pt x="18094" y="442655"/>
                      <a:pt x="20804" y="441752"/>
                      <a:pt x="23514" y="439042"/>
                    </a:cubicBezTo>
                    <a:cubicBezTo>
                      <a:pt x="85843" y="383939"/>
                      <a:pt x="121073" y="304447"/>
                      <a:pt x="121073" y="221342"/>
                    </a:cubicBezTo>
                    <a:cubicBezTo>
                      <a:pt x="121073" y="138236"/>
                      <a:pt x="85843" y="58744"/>
                      <a:pt x="23514" y="3641"/>
                    </a:cubicBezTo>
                    <a:cubicBezTo>
                      <a:pt x="18094" y="-1778"/>
                      <a:pt x="9061" y="-875"/>
                      <a:pt x="3641" y="4544"/>
                    </a:cubicBezTo>
                    <a:cubicBezTo>
                      <a:pt x="-1779" y="9965"/>
                      <a:pt x="-875" y="18998"/>
                      <a:pt x="4545" y="24418"/>
                    </a:cubicBezTo>
                    <a:cubicBezTo>
                      <a:pt x="60551" y="74100"/>
                      <a:pt x="93070" y="146366"/>
                      <a:pt x="93070" y="221342"/>
                    </a:cubicBezTo>
                    <a:cubicBezTo>
                      <a:pt x="93070" y="296318"/>
                      <a:pt x="61454" y="368583"/>
                      <a:pt x="5448" y="418266"/>
                    </a:cubicBezTo>
                    <a:close/>
                  </a:path>
                </a:pathLst>
              </a:custGeom>
              <a:grpFill/>
              <a:ln w="9028" cap="flat">
                <a:noFill/>
                <a:prstDash val="solid"/>
                <a:miter/>
              </a:ln>
            </p:spPr>
            <p:txBody>
              <a:bodyPr rtlCol="0" anchor="ctr"/>
              <a:lstStyle/>
              <a:p>
                <a:endParaRPr lang="en-US"/>
              </a:p>
            </p:txBody>
          </p:sp>
          <p:sp>
            <p:nvSpPr>
              <p:cNvPr id="14" name="Freeform 220">
                <a:extLst>
                  <a:ext uri="{FF2B5EF4-FFF2-40B4-BE49-F238E27FC236}">
                    <a16:creationId xmlns:a16="http://schemas.microsoft.com/office/drawing/2014/main" id="{9E6F05BF-A7DC-218B-6C56-78873FCD9C08}"/>
                  </a:ext>
                </a:extLst>
              </p:cNvPr>
              <p:cNvSpPr/>
              <p:nvPr/>
            </p:nvSpPr>
            <p:spPr>
              <a:xfrm>
                <a:off x="6099443" y="2370217"/>
                <a:ext cx="125106" cy="32465"/>
              </a:xfrm>
              <a:custGeom>
                <a:avLst/>
                <a:gdLst>
                  <a:gd name="connsiteX0" fmla="*/ 16358 w 125106"/>
                  <a:gd name="connsiteY0" fmla="*/ 30658 h 32465"/>
                  <a:gd name="connsiteX1" fmla="*/ 108497 w 125106"/>
                  <a:gd name="connsiteY1" fmla="*/ 32465 h 32465"/>
                  <a:gd name="connsiteX2" fmla="*/ 111207 w 125106"/>
                  <a:gd name="connsiteY2" fmla="*/ 32465 h 32465"/>
                  <a:gd name="connsiteX3" fmla="*/ 124757 w 125106"/>
                  <a:gd name="connsiteY3" fmla="*/ 21625 h 32465"/>
                  <a:gd name="connsiteX4" fmla="*/ 113917 w 125106"/>
                  <a:gd name="connsiteY4" fmla="*/ 5365 h 32465"/>
                  <a:gd name="connsiteX5" fmla="*/ 11842 w 125106"/>
                  <a:gd name="connsiteY5" fmla="*/ 3559 h 32465"/>
                  <a:gd name="connsiteX6" fmla="*/ 99 w 125106"/>
                  <a:gd name="connsiteY6" fmla="*/ 19818 h 32465"/>
                  <a:gd name="connsiteX7" fmla="*/ 16358 w 125106"/>
                  <a:gd name="connsiteY7" fmla="*/ 30658 h 32465"/>
                  <a:gd name="connsiteX8" fmla="*/ 16358 w 125106"/>
                  <a:gd name="connsiteY8" fmla="*/ 30658 h 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06" h="32465">
                    <a:moveTo>
                      <a:pt x="16358" y="30658"/>
                    </a:moveTo>
                    <a:cubicBezTo>
                      <a:pt x="47071" y="26142"/>
                      <a:pt x="78687" y="27045"/>
                      <a:pt x="108497" y="32465"/>
                    </a:cubicBezTo>
                    <a:cubicBezTo>
                      <a:pt x="109400" y="32465"/>
                      <a:pt x="110304" y="32465"/>
                      <a:pt x="111207" y="32465"/>
                    </a:cubicBezTo>
                    <a:cubicBezTo>
                      <a:pt x="117530" y="32465"/>
                      <a:pt x="123853" y="27949"/>
                      <a:pt x="124757" y="21625"/>
                    </a:cubicBezTo>
                    <a:cubicBezTo>
                      <a:pt x="126564" y="14399"/>
                      <a:pt x="121144" y="7172"/>
                      <a:pt x="113917" y="5365"/>
                    </a:cubicBezTo>
                    <a:cubicBezTo>
                      <a:pt x="80494" y="-958"/>
                      <a:pt x="45265" y="-1861"/>
                      <a:pt x="11842" y="3559"/>
                    </a:cubicBezTo>
                    <a:cubicBezTo>
                      <a:pt x="4615" y="4462"/>
                      <a:pt x="-805" y="11689"/>
                      <a:pt x="99" y="19818"/>
                    </a:cubicBezTo>
                    <a:cubicBezTo>
                      <a:pt x="1002" y="27949"/>
                      <a:pt x="8228" y="31562"/>
                      <a:pt x="16358" y="30658"/>
                    </a:cubicBezTo>
                    <a:lnTo>
                      <a:pt x="16358" y="30658"/>
                    </a:lnTo>
                    <a:close/>
                  </a:path>
                </a:pathLst>
              </a:custGeom>
              <a:grpFill/>
              <a:ln w="9028" cap="flat">
                <a:noFill/>
                <a:prstDash val="solid"/>
                <a:miter/>
              </a:ln>
            </p:spPr>
            <p:txBody>
              <a:bodyPr rtlCol="0" anchor="ctr"/>
              <a:lstStyle/>
              <a:p>
                <a:endParaRPr lang="en-US"/>
              </a:p>
            </p:txBody>
          </p:sp>
        </p:grpSp>
      </p:grpSp>
      <p:sp>
        <p:nvSpPr>
          <p:cNvPr id="15" name="TextBox 14">
            <a:extLst>
              <a:ext uri="{FF2B5EF4-FFF2-40B4-BE49-F238E27FC236}">
                <a16:creationId xmlns:a16="http://schemas.microsoft.com/office/drawing/2014/main" id="{16D903A3-60A6-EF7A-84C3-2B0CF2068635}"/>
              </a:ext>
            </a:extLst>
          </p:cNvPr>
          <p:cNvSpPr txBox="1"/>
          <p:nvPr/>
        </p:nvSpPr>
        <p:spPr>
          <a:xfrm>
            <a:off x="146649" y="6426679"/>
            <a:ext cx="1664898" cy="369332"/>
          </a:xfrm>
          <a:prstGeom prst="rect">
            <a:avLst/>
          </a:prstGeom>
          <a:noFill/>
        </p:spPr>
        <p:txBody>
          <a:bodyPr wrap="square" rtlCol="0">
            <a:spAutoFit/>
          </a:bodyPr>
          <a:lstStyle/>
          <a:p>
            <a:r>
              <a:rPr lang="en-IE">
                <a:hlinkClick r:id="rId2"/>
              </a:rPr>
              <a:t>Source</a:t>
            </a:r>
            <a:endParaRPr lang="en-IE"/>
          </a:p>
        </p:txBody>
      </p:sp>
    </p:spTree>
    <p:extLst>
      <p:ext uri="{BB962C8B-B14F-4D97-AF65-F5344CB8AC3E}">
        <p14:creationId xmlns:p14="http://schemas.microsoft.com/office/powerpoint/2010/main" val="695491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arden vegetables harvest">
            <a:extLst>
              <a:ext uri="{FF2B5EF4-FFF2-40B4-BE49-F238E27FC236}">
                <a16:creationId xmlns:a16="http://schemas.microsoft.com/office/drawing/2014/main" id="{03AE4FD9-35B5-F909-C3C8-27256B0AC1C2}"/>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D5ABD307-B43B-4E9F-1A80-A273FD80AE85}"/>
              </a:ext>
            </a:extLst>
          </p:cNvPr>
          <p:cNvSpPr>
            <a:spLocks noGrp="1"/>
          </p:cNvSpPr>
          <p:nvPr>
            <p:ph type="body" sz="quarter" idx="16"/>
          </p:nvPr>
        </p:nvSpPr>
        <p:spPr>
          <a:xfrm>
            <a:off x="0" y="1661671"/>
            <a:ext cx="7340026" cy="4038015"/>
          </a:xfrm>
        </p:spPr>
        <p:txBody>
          <a:bodyPr/>
          <a:lstStyle/>
          <a:p>
            <a:r>
              <a:rPr lang="it-IT" dirty="0"/>
              <a:t>Il modo in cui consumiamo il cibo è cambiato in modo irreversibile, per sempre, con l'innovazione digitale e quella del food &amp; drink che si sposano a vicenda.</a:t>
            </a:r>
          </a:p>
          <a:p>
            <a:r>
              <a:rPr lang="it-IT" dirty="0"/>
              <a:t> Lo shopping online ha cambiato completamente le abitudini di acquisto e i consumatori ora chiedono di più dalla comodità di casa propria, con ordini vocali e tempi di consegna di un'ora che non sono più una fantasia fantascientifica.</a:t>
            </a:r>
          </a:p>
          <a:p>
            <a:r>
              <a:rPr lang="it-IT" dirty="0"/>
              <a:t>Per rispondere alla sfida di "innovare o morire", molti produttori alimentari stanno cercando di creare scatole di ricette e consegne a domicilio per un'alimentazione sana. I piccoli produttori stanno già salendo a bordo, sia i nuovi che i vecchi marchi, e stanno riscontrando successo.</a:t>
            </a:r>
          </a:p>
          <a:p>
            <a:r>
              <a:rPr lang="it-IT" sz="1600" b="1" dirty="0">
                <a:solidFill>
                  <a:schemeClr val="bg1"/>
                </a:solidFill>
                <a:highlight>
                  <a:srgbClr val="6D6A3A"/>
                </a:highlight>
              </a:rPr>
              <a:t>CONSULTATE IL NOSTRO KIT DI STRUMENTI PER LA COLLABORAZIONE PER TROVARE MOLTI ESEMPI STIMOLANTI.</a:t>
            </a:r>
          </a:p>
          <a:p>
            <a:endParaRPr lang="en-IE" sz="1600" b="1" dirty="0">
              <a:solidFill>
                <a:schemeClr val="bg1"/>
              </a:solidFill>
              <a:highlight>
                <a:srgbClr val="6D6A3A"/>
              </a:highlight>
            </a:endParaRPr>
          </a:p>
        </p:txBody>
      </p:sp>
      <p:sp>
        <p:nvSpPr>
          <p:cNvPr id="4" name="Text Placeholder 3">
            <a:extLst>
              <a:ext uri="{FF2B5EF4-FFF2-40B4-BE49-F238E27FC236}">
                <a16:creationId xmlns:a16="http://schemas.microsoft.com/office/drawing/2014/main" id="{8F29BC6E-F67D-AC25-789F-50ED2951015A}"/>
              </a:ext>
            </a:extLst>
          </p:cNvPr>
          <p:cNvSpPr>
            <a:spLocks noGrp="1"/>
          </p:cNvSpPr>
          <p:nvPr>
            <p:ph type="body" sz="quarter" idx="18"/>
          </p:nvPr>
        </p:nvSpPr>
        <p:spPr/>
        <p:txBody>
          <a:bodyPr/>
          <a:lstStyle/>
          <a:p>
            <a:r>
              <a:rPr lang="en-US" dirty="0"/>
              <a:t>5. </a:t>
            </a:r>
            <a:r>
              <a:rPr lang="it-IT" dirty="0"/>
              <a:t>Innovazione digitale: Il cibo a portata di mano</a:t>
            </a:r>
          </a:p>
          <a:p>
            <a:endParaRPr lang="en-IE" dirty="0"/>
          </a:p>
        </p:txBody>
      </p:sp>
    </p:spTree>
    <p:extLst>
      <p:ext uri="{BB962C8B-B14F-4D97-AF65-F5344CB8AC3E}">
        <p14:creationId xmlns:p14="http://schemas.microsoft.com/office/powerpoint/2010/main" val="1591683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9B4D82-7680-381C-4821-DA70DF228127}"/>
              </a:ext>
            </a:extLst>
          </p:cNvPr>
          <p:cNvSpPr>
            <a:spLocks noGrp="1"/>
          </p:cNvSpPr>
          <p:nvPr>
            <p:ph type="body" sz="quarter" idx="16"/>
          </p:nvPr>
        </p:nvSpPr>
        <p:spPr>
          <a:xfrm>
            <a:off x="129396" y="2067342"/>
            <a:ext cx="7047781" cy="4038015"/>
          </a:xfrm>
        </p:spPr>
        <p:txBody>
          <a:bodyPr/>
          <a:lstStyle/>
          <a:p>
            <a:r>
              <a:rPr lang="en-IE" dirty="0">
                <a:hlinkClick r:id="rId2"/>
              </a:rPr>
              <a:t>Hello Fresh </a:t>
            </a:r>
            <a:r>
              <a:rPr lang="it-IT" dirty="0"/>
              <a:t>offre 30 ricette fresche ogni settimana tra le quali il cliente può scegliere 6 ricette. Tutte le ordinazioni vengono effettuate online. I nostri clienti raccolgono poi tutti gli ingredienti di qualità necessari, insieme alle schede di cucina, e li inscatolano e consegnano direttamente a casa del cliente. </a:t>
            </a:r>
          </a:p>
          <a:p>
            <a:r>
              <a:rPr lang="en-US" b="1" i="1" dirty="0">
                <a:solidFill>
                  <a:srgbClr val="242424"/>
                </a:solidFill>
                <a:effectLst/>
              </a:rPr>
              <a:t>“</a:t>
            </a:r>
            <a:r>
              <a:rPr lang="it-IT" b="1" i="1" dirty="0">
                <a:solidFill>
                  <a:srgbClr val="242424"/>
                </a:solidFill>
                <a:effectLst/>
              </a:rPr>
              <a:t>Direttamente dal campo al vostro box</a:t>
            </a:r>
          </a:p>
          <a:p>
            <a:r>
              <a:rPr lang="en-US" b="0" i="1" dirty="0">
                <a:solidFill>
                  <a:srgbClr val="242424"/>
                </a:solidFill>
                <a:effectLst/>
              </a:rPr>
              <a:t>"Fresh"</a:t>
            </a:r>
            <a:r>
              <a:rPr lang="it-IT" b="0" i="1" dirty="0">
                <a:solidFill>
                  <a:srgbClr val="242424"/>
                </a:solidFill>
                <a:effectLst/>
              </a:rPr>
              <a:t> è il 50% del nostro nome e la nostra promessa al 100%. Nella vostra scatola arrivano solo gli ingredienti più freschi, direttamente dal produttore. Ciò è garantito da fornitori regionali selezionati e da rigorosi controlli di qualità."</a:t>
            </a:r>
            <a:endParaRPr lang="en-US" b="0" i="1" dirty="0">
              <a:solidFill>
                <a:srgbClr val="242424"/>
              </a:solidFill>
              <a:effectLst/>
            </a:endParaRPr>
          </a:p>
          <a:p>
            <a:endParaRPr lang="en-IE" dirty="0"/>
          </a:p>
        </p:txBody>
      </p:sp>
      <p:sp>
        <p:nvSpPr>
          <p:cNvPr id="4" name="Text Placeholder 3">
            <a:extLst>
              <a:ext uri="{FF2B5EF4-FFF2-40B4-BE49-F238E27FC236}">
                <a16:creationId xmlns:a16="http://schemas.microsoft.com/office/drawing/2014/main" id="{FCF9EA76-E5DF-B341-1DBC-A425358525AA}"/>
              </a:ext>
            </a:extLst>
          </p:cNvPr>
          <p:cNvSpPr>
            <a:spLocks noGrp="1"/>
          </p:cNvSpPr>
          <p:nvPr>
            <p:ph type="body" sz="quarter" idx="18"/>
          </p:nvPr>
        </p:nvSpPr>
        <p:spPr/>
        <p:txBody>
          <a:bodyPr/>
          <a:lstStyle/>
          <a:p>
            <a:r>
              <a:rPr lang="it-IT" dirty="0"/>
              <a:t>Lasciatevi ispirare... Hello </a:t>
            </a:r>
            <a:r>
              <a:rPr lang="it-IT" dirty="0" err="1"/>
              <a:t>Fresh</a:t>
            </a:r>
            <a:r>
              <a:rPr lang="it-IT" dirty="0"/>
              <a:t> - Germania</a:t>
            </a:r>
          </a:p>
          <a:p>
            <a:endParaRPr lang="en-IE" dirty="0"/>
          </a:p>
        </p:txBody>
      </p:sp>
      <p:pic>
        <p:nvPicPr>
          <p:cNvPr id="7" name="Picture 6">
            <a:hlinkClick r:id="rId2"/>
            <a:extLst>
              <a:ext uri="{FF2B5EF4-FFF2-40B4-BE49-F238E27FC236}">
                <a16:creationId xmlns:a16="http://schemas.microsoft.com/office/drawing/2014/main" id="{04B65D35-CA97-A9B1-4170-7032AD95D6D6}"/>
              </a:ext>
            </a:extLst>
          </p:cNvPr>
          <p:cNvPicPr>
            <a:picLocks noChangeAspect="1"/>
          </p:cNvPicPr>
          <p:nvPr/>
        </p:nvPicPr>
        <p:blipFill>
          <a:blip r:embed="rId3"/>
          <a:stretch>
            <a:fillRect/>
          </a:stretch>
        </p:blipFill>
        <p:spPr>
          <a:xfrm>
            <a:off x="7699987" y="1691237"/>
            <a:ext cx="4194597" cy="3475525"/>
          </a:xfrm>
          <a:prstGeom prst="rect">
            <a:avLst/>
          </a:prstGeom>
        </p:spPr>
      </p:pic>
      <p:sp>
        <p:nvSpPr>
          <p:cNvPr id="8" name="Speech Bubble: Rectangle with Corners Rounded 7">
            <a:extLst>
              <a:ext uri="{FF2B5EF4-FFF2-40B4-BE49-F238E27FC236}">
                <a16:creationId xmlns:a16="http://schemas.microsoft.com/office/drawing/2014/main" id="{4B23968D-0B21-4A37-A3FD-E929CC5D5193}"/>
              </a:ext>
            </a:extLst>
          </p:cNvPr>
          <p:cNvSpPr/>
          <p:nvPr/>
        </p:nvSpPr>
        <p:spPr>
          <a:xfrm>
            <a:off x="10101532" y="2584113"/>
            <a:ext cx="45719" cy="4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Speech Bubble: Rectangle with Corners Rounded 8">
            <a:extLst>
              <a:ext uri="{FF2B5EF4-FFF2-40B4-BE49-F238E27FC236}">
                <a16:creationId xmlns:a16="http://schemas.microsoft.com/office/drawing/2014/main" id="{11D58B1B-ED62-17CF-D9BA-CE1F0860FBCC}"/>
              </a:ext>
            </a:extLst>
          </p:cNvPr>
          <p:cNvSpPr/>
          <p:nvPr/>
        </p:nvSpPr>
        <p:spPr>
          <a:xfrm>
            <a:off x="7806906" y="5007629"/>
            <a:ext cx="3976777" cy="1539820"/>
          </a:xfrm>
          <a:prstGeom prst="wedgeRoundRectCallout">
            <a:avLst>
              <a:gd name="adj1" fmla="val -72243"/>
              <a:gd name="adj2" fmla="val -471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00" b="1" dirty="0">
              <a:solidFill>
                <a:srgbClr val="60220F"/>
              </a:solidFill>
            </a:endParaRPr>
          </a:p>
          <a:p>
            <a:pPr algn="ctr"/>
            <a:r>
              <a:rPr lang="it-IT" sz="2200" b="1" dirty="0">
                <a:solidFill>
                  <a:srgbClr val="60220F"/>
                </a:solidFill>
              </a:rPr>
              <a:t>Esiste un'opportunità di collaborazione simile per voi come fornitori nella vostra regione?</a:t>
            </a:r>
          </a:p>
          <a:p>
            <a:pPr algn="ctr"/>
            <a:endParaRPr lang="en-IE" sz="2200" b="1" dirty="0">
              <a:solidFill>
                <a:srgbClr val="60220F"/>
              </a:solidFill>
            </a:endParaRPr>
          </a:p>
        </p:txBody>
      </p:sp>
    </p:spTree>
    <p:extLst>
      <p:ext uri="{BB962C8B-B14F-4D97-AF65-F5344CB8AC3E}">
        <p14:creationId xmlns:p14="http://schemas.microsoft.com/office/powerpoint/2010/main" val="16122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D1CE7-3C29-4373-0FFD-4B66BE1D12C6}"/>
              </a:ext>
            </a:extLst>
          </p:cNvPr>
          <p:cNvSpPr>
            <a:spLocks noGrp="1"/>
          </p:cNvSpPr>
          <p:nvPr>
            <p:ph type="body" sz="quarter" idx="16"/>
          </p:nvPr>
        </p:nvSpPr>
        <p:spPr>
          <a:xfrm>
            <a:off x="112143" y="1811548"/>
            <a:ext cx="7185804" cy="4164414"/>
          </a:xfrm>
        </p:spPr>
        <p:txBody>
          <a:bodyPr/>
          <a:lstStyle/>
          <a:p>
            <a:r>
              <a:rPr lang="it-IT" dirty="0"/>
              <a:t>L'ultima macro-tendenza di questo elenco riguarda il valore della convenienza. Un tempo velocità e convenienza erano sinonimi nell'innovazione di cibi e bevande, con abbondanza di pasti al microonde. I consumatori si sono resi conto che il loro bisogno di velocità è spesso andato a scapito della qualità e che ora basta. La sostituzione riguarda la facilità d'uso e di preparazione, quindi la pentola a cottura lenta ha visto una rinascita insieme alle marinate notturne, ecc. Un esempio è</a:t>
            </a:r>
            <a:r>
              <a:rPr lang="en-US" dirty="0"/>
              <a:t> </a:t>
            </a:r>
            <a:r>
              <a:rPr lang="en-US" dirty="0">
                <a:hlinkClick r:id="rId2"/>
              </a:rPr>
              <a:t>UK company </a:t>
            </a:r>
            <a:r>
              <a:rPr lang="en-US" dirty="0" err="1">
                <a:hlinkClick r:id="rId2"/>
              </a:rPr>
              <a:t>Gousto</a:t>
            </a:r>
            <a:endParaRPr lang="en-US" dirty="0"/>
          </a:p>
          <a:p>
            <a:r>
              <a:rPr lang="it-IT" dirty="0"/>
              <a:t>Anche se questo modello è orientato alle aziende di ristorazione... </a:t>
            </a:r>
            <a:r>
              <a:rPr lang="it-IT" b="1" dirty="0"/>
              <a:t>c'è un'altra opportunità per voi, in quanto coltivatori locali e di qualità, di collaborare con un'azienda di questo tipo?</a:t>
            </a:r>
          </a:p>
          <a:p>
            <a:endParaRPr lang="en-US" dirty="0"/>
          </a:p>
        </p:txBody>
      </p:sp>
      <p:sp>
        <p:nvSpPr>
          <p:cNvPr id="4" name="Text Placeholder 3">
            <a:extLst>
              <a:ext uri="{FF2B5EF4-FFF2-40B4-BE49-F238E27FC236}">
                <a16:creationId xmlns:a16="http://schemas.microsoft.com/office/drawing/2014/main" id="{1B673837-E2DB-A196-25CC-AFEB1897B528}"/>
              </a:ext>
            </a:extLst>
          </p:cNvPr>
          <p:cNvSpPr>
            <a:spLocks noGrp="1"/>
          </p:cNvSpPr>
          <p:nvPr>
            <p:ph type="body" sz="quarter" idx="18"/>
          </p:nvPr>
        </p:nvSpPr>
        <p:spPr/>
        <p:txBody>
          <a:bodyPr>
            <a:normAutofit fontScale="92500"/>
          </a:bodyPr>
          <a:lstStyle/>
          <a:p>
            <a:r>
              <a:rPr lang="en-US" dirty="0"/>
              <a:t>6. </a:t>
            </a:r>
            <a:r>
              <a:rPr lang="it-IT" dirty="0"/>
              <a:t>Convenienza: Soluzioni di cucina domestica facili ma non veloci</a:t>
            </a:r>
            <a:endParaRPr lang="en-US" dirty="0"/>
          </a:p>
          <a:p>
            <a:endParaRPr lang="en-IE" dirty="0"/>
          </a:p>
        </p:txBody>
      </p:sp>
      <p:pic>
        <p:nvPicPr>
          <p:cNvPr id="8" name="Picture 7">
            <a:hlinkClick r:id="rId2"/>
            <a:extLst>
              <a:ext uri="{FF2B5EF4-FFF2-40B4-BE49-F238E27FC236}">
                <a16:creationId xmlns:a16="http://schemas.microsoft.com/office/drawing/2014/main" id="{4331E096-134B-213E-71C9-35FF6F9269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1180" y="1760786"/>
            <a:ext cx="4638677" cy="2551428"/>
          </a:xfrm>
          <a:prstGeom prst="rect">
            <a:avLst/>
          </a:prstGeom>
        </p:spPr>
      </p:pic>
      <p:pic>
        <p:nvPicPr>
          <p:cNvPr id="9" name="Picture 8">
            <a:hlinkClick r:id="rId2"/>
            <a:extLst>
              <a:ext uri="{FF2B5EF4-FFF2-40B4-BE49-F238E27FC236}">
                <a16:creationId xmlns:a16="http://schemas.microsoft.com/office/drawing/2014/main" id="{DBEB1291-2511-EC99-0861-469F3DDB34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6479" y="4054414"/>
            <a:ext cx="2406770" cy="2406770"/>
          </a:xfrm>
          <a:prstGeom prst="rect">
            <a:avLst/>
          </a:prstGeom>
        </p:spPr>
      </p:pic>
    </p:spTree>
    <p:extLst>
      <p:ext uri="{BB962C8B-B14F-4D97-AF65-F5344CB8AC3E}">
        <p14:creationId xmlns:p14="http://schemas.microsoft.com/office/powerpoint/2010/main" val="3855544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77364-76C0-8AC5-21C4-BF8F070BAC13}"/>
              </a:ext>
            </a:extLst>
          </p:cNvPr>
          <p:cNvSpPr>
            <a:spLocks noGrp="1"/>
          </p:cNvSpPr>
          <p:nvPr>
            <p:ph type="body" sz="quarter" idx="18"/>
          </p:nvPr>
        </p:nvSpPr>
        <p:spPr>
          <a:xfrm>
            <a:off x="386643" y="1011238"/>
            <a:ext cx="4836867" cy="1244124"/>
          </a:xfrm>
        </p:spPr>
        <p:txBody>
          <a:bodyPr>
            <a:normAutofit/>
          </a:bodyPr>
          <a:lstStyle/>
          <a:p>
            <a:pPr marL="0" indent="0"/>
            <a:r>
              <a:rPr lang="it-IT" sz="2400" b="0" i="0" dirty="0">
                <a:solidFill>
                  <a:srgbClr val="60220F"/>
                </a:solidFill>
                <a:effectLst/>
                <a:latin typeface="Maxx-Regular"/>
              </a:rPr>
              <a:t>Le </a:t>
            </a:r>
            <a:r>
              <a:rPr lang="it-IT" sz="2400" b="1" i="0" dirty="0">
                <a:solidFill>
                  <a:srgbClr val="60220F"/>
                </a:solidFill>
                <a:effectLst/>
                <a:latin typeface="Maxx-Regular"/>
              </a:rPr>
              <a:t>sei macro-tendenze chiave </a:t>
            </a:r>
            <a:r>
              <a:rPr lang="it-IT" sz="2400" b="0" i="0" dirty="0">
                <a:solidFill>
                  <a:srgbClr val="60220F"/>
                </a:solidFill>
                <a:effectLst/>
                <a:latin typeface="Maxx-Regular"/>
              </a:rPr>
              <a:t>che stanno guidando l'innovazione alimentare sono </a:t>
            </a:r>
            <a:r>
              <a:rPr lang="en-US" sz="2400" b="0" i="0" dirty="0">
                <a:solidFill>
                  <a:srgbClr val="60220F"/>
                </a:solidFill>
                <a:effectLst/>
                <a:latin typeface="Maxx-Regular"/>
              </a:rPr>
              <a:t>:</a:t>
            </a:r>
            <a:endParaRPr lang="en-IE" sz="2400" dirty="0">
              <a:solidFill>
                <a:srgbClr val="60220F"/>
              </a:solidFill>
            </a:endParaRPr>
          </a:p>
        </p:txBody>
      </p:sp>
      <p:sp>
        <p:nvSpPr>
          <p:cNvPr id="4" name="Text Placeholder 3">
            <a:extLst>
              <a:ext uri="{FF2B5EF4-FFF2-40B4-BE49-F238E27FC236}">
                <a16:creationId xmlns:a16="http://schemas.microsoft.com/office/drawing/2014/main" id="{38D89CE0-9F84-B3AD-07D9-F70BE7715380}"/>
              </a:ext>
            </a:extLst>
          </p:cNvPr>
          <p:cNvSpPr>
            <a:spLocks noGrp="1"/>
          </p:cNvSpPr>
          <p:nvPr>
            <p:ph type="body" sz="quarter" idx="21"/>
          </p:nvPr>
        </p:nvSpPr>
        <p:spPr>
          <a:xfrm>
            <a:off x="501116" y="2886809"/>
            <a:ext cx="1740791" cy="697634"/>
          </a:xfrm>
        </p:spPr>
        <p:txBody>
          <a:bodyPr>
            <a:normAutofit/>
          </a:bodyPr>
          <a:lstStyle/>
          <a:p>
            <a:pPr marL="0" indent="0"/>
            <a:r>
              <a:rPr lang="en-IE" sz="2000" b="1" dirty="0">
                <a:solidFill>
                  <a:schemeClr val="bg1"/>
                </a:solidFill>
              </a:rPr>
              <a:t>Salute a </a:t>
            </a:r>
            <a:r>
              <a:rPr lang="en-IE" sz="2000" b="1" dirty="0" err="1">
                <a:solidFill>
                  <a:schemeClr val="bg1"/>
                </a:solidFill>
              </a:rPr>
              <a:t>lungo</a:t>
            </a:r>
            <a:r>
              <a:rPr lang="en-IE" sz="2000" b="1" dirty="0">
                <a:solidFill>
                  <a:schemeClr val="bg1"/>
                </a:solidFill>
              </a:rPr>
              <a:t> </a:t>
            </a:r>
            <a:r>
              <a:rPr lang="en-IE" sz="2000" b="1" dirty="0" err="1">
                <a:solidFill>
                  <a:schemeClr val="bg1"/>
                </a:solidFill>
              </a:rPr>
              <a:t>termine</a:t>
            </a:r>
            <a:endParaRPr lang="en-IE" sz="2000" b="1" dirty="0">
              <a:solidFill>
                <a:schemeClr val="bg1"/>
              </a:solidFill>
            </a:endParaRPr>
          </a:p>
          <a:p>
            <a:pPr marL="0" indent="0"/>
            <a:endParaRPr lang="en-IE" sz="2000" b="1" dirty="0">
              <a:solidFill>
                <a:schemeClr val="bg1"/>
              </a:solidFill>
            </a:endParaRPr>
          </a:p>
        </p:txBody>
      </p:sp>
      <p:sp>
        <p:nvSpPr>
          <p:cNvPr id="14" name="Text Placeholder 13">
            <a:extLst>
              <a:ext uri="{FF2B5EF4-FFF2-40B4-BE49-F238E27FC236}">
                <a16:creationId xmlns:a16="http://schemas.microsoft.com/office/drawing/2014/main" id="{197FA2B3-B9D0-AD57-2210-210E23CD2A63}"/>
              </a:ext>
            </a:extLst>
          </p:cNvPr>
          <p:cNvSpPr>
            <a:spLocks noGrp="1"/>
          </p:cNvSpPr>
          <p:nvPr>
            <p:ph type="body" sz="quarter" idx="34"/>
          </p:nvPr>
        </p:nvSpPr>
        <p:spPr>
          <a:xfrm>
            <a:off x="501116" y="4111445"/>
            <a:ext cx="695250" cy="734798"/>
          </a:xfrm>
        </p:spPr>
        <p:txBody>
          <a:bodyPr/>
          <a:lstStyle/>
          <a:p>
            <a:r>
              <a:rPr lang="en-IE"/>
              <a:t>1</a:t>
            </a:r>
          </a:p>
        </p:txBody>
      </p:sp>
      <p:sp>
        <p:nvSpPr>
          <p:cNvPr id="15" name="Text Placeholder 14">
            <a:extLst>
              <a:ext uri="{FF2B5EF4-FFF2-40B4-BE49-F238E27FC236}">
                <a16:creationId xmlns:a16="http://schemas.microsoft.com/office/drawing/2014/main" id="{D6B8412D-755E-D5B1-EA3F-5DF9C7DD7B73}"/>
              </a:ext>
            </a:extLst>
          </p:cNvPr>
          <p:cNvSpPr>
            <a:spLocks noGrp="1"/>
          </p:cNvSpPr>
          <p:nvPr>
            <p:ph type="body" sz="quarter" idx="35"/>
          </p:nvPr>
        </p:nvSpPr>
        <p:spPr/>
        <p:txBody>
          <a:bodyPr/>
          <a:lstStyle/>
          <a:p>
            <a:r>
              <a:rPr lang="en-IE"/>
              <a:t>3</a:t>
            </a:r>
          </a:p>
        </p:txBody>
      </p:sp>
      <p:sp>
        <p:nvSpPr>
          <p:cNvPr id="16" name="Text Placeholder 15">
            <a:extLst>
              <a:ext uri="{FF2B5EF4-FFF2-40B4-BE49-F238E27FC236}">
                <a16:creationId xmlns:a16="http://schemas.microsoft.com/office/drawing/2014/main" id="{BB3DB4B2-989F-7FD0-94D7-7106BCCBAED2}"/>
              </a:ext>
            </a:extLst>
          </p:cNvPr>
          <p:cNvSpPr>
            <a:spLocks noGrp="1"/>
          </p:cNvSpPr>
          <p:nvPr>
            <p:ph type="body" sz="quarter" idx="36"/>
          </p:nvPr>
        </p:nvSpPr>
        <p:spPr/>
        <p:txBody>
          <a:bodyPr/>
          <a:lstStyle/>
          <a:p>
            <a:r>
              <a:rPr lang="en-IE"/>
              <a:t>4</a:t>
            </a:r>
          </a:p>
        </p:txBody>
      </p:sp>
      <p:sp>
        <p:nvSpPr>
          <p:cNvPr id="18" name="Text Placeholder 17">
            <a:extLst>
              <a:ext uri="{FF2B5EF4-FFF2-40B4-BE49-F238E27FC236}">
                <a16:creationId xmlns:a16="http://schemas.microsoft.com/office/drawing/2014/main" id="{C115F7F6-D8EC-802F-92D7-CE1E5D5C6F0E}"/>
              </a:ext>
            </a:extLst>
          </p:cNvPr>
          <p:cNvSpPr>
            <a:spLocks noGrp="1"/>
          </p:cNvSpPr>
          <p:nvPr>
            <p:ph type="body" sz="quarter" idx="4294967295"/>
          </p:nvPr>
        </p:nvSpPr>
        <p:spPr>
          <a:xfrm>
            <a:off x="10995634" y="2272778"/>
            <a:ext cx="695250" cy="734798"/>
          </a:xfrm>
        </p:spPr>
        <p:txBody>
          <a:bodyPr>
            <a:normAutofit/>
          </a:bodyPr>
          <a:lstStyle/>
          <a:p>
            <a:pPr marL="0" indent="0">
              <a:buNone/>
            </a:pPr>
            <a:r>
              <a:rPr lang="en-IE" sz="3600" b="1">
                <a:solidFill>
                  <a:schemeClr val="bg1"/>
                </a:solidFill>
              </a:rPr>
              <a:t>6</a:t>
            </a:r>
          </a:p>
        </p:txBody>
      </p:sp>
      <p:sp>
        <p:nvSpPr>
          <p:cNvPr id="19" name="TextBox 18">
            <a:extLst>
              <a:ext uri="{FF2B5EF4-FFF2-40B4-BE49-F238E27FC236}">
                <a16:creationId xmlns:a16="http://schemas.microsoft.com/office/drawing/2014/main" id="{91C87306-E4D8-1361-88CB-34C8B7E9D6E8}"/>
              </a:ext>
            </a:extLst>
          </p:cNvPr>
          <p:cNvSpPr txBox="1"/>
          <p:nvPr/>
        </p:nvSpPr>
        <p:spPr>
          <a:xfrm>
            <a:off x="2763464" y="3897612"/>
            <a:ext cx="695250" cy="646331"/>
          </a:xfrm>
          <a:prstGeom prst="rect">
            <a:avLst/>
          </a:prstGeom>
          <a:noFill/>
        </p:spPr>
        <p:txBody>
          <a:bodyPr wrap="square" rtlCol="0">
            <a:spAutoFit/>
          </a:bodyPr>
          <a:lstStyle/>
          <a:p>
            <a:pPr algn="ctr"/>
            <a:r>
              <a:rPr lang="en-IE" sz="3600" b="1">
                <a:solidFill>
                  <a:schemeClr val="bg1"/>
                </a:solidFill>
              </a:rPr>
              <a:t>2</a:t>
            </a:r>
          </a:p>
        </p:txBody>
      </p:sp>
      <p:sp>
        <p:nvSpPr>
          <p:cNvPr id="20" name="Text Placeholder 3">
            <a:extLst>
              <a:ext uri="{FF2B5EF4-FFF2-40B4-BE49-F238E27FC236}">
                <a16:creationId xmlns:a16="http://schemas.microsoft.com/office/drawing/2014/main" id="{C846A5A3-2F57-C5A0-BB64-353C34D1986A}"/>
              </a:ext>
            </a:extLst>
          </p:cNvPr>
          <p:cNvSpPr txBox="1">
            <a:spLocks/>
          </p:cNvSpPr>
          <p:nvPr/>
        </p:nvSpPr>
        <p:spPr>
          <a:xfrm>
            <a:off x="2588318" y="2654589"/>
            <a:ext cx="1740791" cy="1030627"/>
          </a:xfrm>
          <a:prstGeom prst="rect">
            <a:avLst/>
          </a:prstGeom>
        </p:spPr>
        <p:txBody>
          <a:bodyPr vert="horz" lIns="91440" tIns="45720" rIns="91440" bIns="45720" rtlCol="0">
            <a:normAutofit fontScale="92500" lnSpcReduction="10000"/>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it-IT" sz="2000" b="1" dirty="0">
                <a:solidFill>
                  <a:schemeClr val="bg1"/>
                </a:solidFill>
              </a:rPr>
              <a:t>Tracciabilità e consapevolezza della produzione</a:t>
            </a:r>
          </a:p>
          <a:p>
            <a:pPr marL="0" indent="0"/>
            <a:endParaRPr lang="en-IE" sz="2000" b="1" dirty="0">
              <a:solidFill>
                <a:schemeClr val="bg1"/>
              </a:solidFill>
            </a:endParaRPr>
          </a:p>
        </p:txBody>
      </p:sp>
      <p:sp>
        <p:nvSpPr>
          <p:cNvPr id="22" name="Text Placeholder 21">
            <a:extLst>
              <a:ext uri="{FF2B5EF4-FFF2-40B4-BE49-F238E27FC236}">
                <a16:creationId xmlns:a16="http://schemas.microsoft.com/office/drawing/2014/main" id="{3998C0E0-3CD4-67D9-0033-F377272715D8}"/>
              </a:ext>
            </a:extLst>
          </p:cNvPr>
          <p:cNvSpPr>
            <a:spLocks noGrp="1"/>
          </p:cNvSpPr>
          <p:nvPr>
            <p:ph type="body" sz="quarter" idx="37"/>
          </p:nvPr>
        </p:nvSpPr>
        <p:spPr/>
        <p:txBody>
          <a:bodyPr/>
          <a:lstStyle/>
          <a:p>
            <a:r>
              <a:rPr lang="en-IE"/>
              <a:t>5</a:t>
            </a:r>
          </a:p>
        </p:txBody>
      </p:sp>
      <p:sp>
        <p:nvSpPr>
          <p:cNvPr id="23" name="Text Placeholder 3">
            <a:extLst>
              <a:ext uri="{FF2B5EF4-FFF2-40B4-BE49-F238E27FC236}">
                <a16:creationId xmlns:a16="http://schemas.microsoft.com/office/drawing/2014/main" id="{1B2675C3-D96E-E5A6-90BE-0853BCB4D3C2}"/>
              </a:ext>
            </a:extLst>
          </p:cNvPr>
          <p:cNvSpPr txBox="1">
            <a:spLocks/>
          </p:cNvSpPr>
          <p:nvPr/>
        </p:nvSpPr>
        <p:spPr>
          <a:xfrm>
            <a:off x="4530231" y="3714540"/>
            <a:ext cx="1740791"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dirty="0" err="1">
                <a:solidFill>
                  <a:schemeClr val="bg1"/>
                </a:solidFill>
              </a:rPr>
              <a:t>Responsabilità</a:t>
            </a:r>
            <a:r>
              <a:rPr lang="en-IE" sz="2000" b="1" dirty="0">
                <a:solidFill>
                  <a:schemeClr val="bg1"/>
                </a:solidFill>
              </a:rPr>
              <a:t> </a:t>
            </a:r>
            <a:r>
              <a:rPr lang="en-IE" sz="2000" b="1" dirty="0" err="1">
                <a:solidFill>
                  <a:schemeClr val="bg1"/>
                </a:solidFill>
              </a:rPr>
              <a:t>sociale</a:t>
            </a:r>
            <a:endParaRPr lang="en-IE" sz="2000" b="1" dirty="0">
              <a:solidFill>
                <a:schemeClr val="bg1"/>
              </a:solidFill>
            </a:endParaRPr>
          </a:p>
        </p:txBody>
      </p:sp>
      <p:sp>
        <p:nvSpPr>
          <p:cNvPr id="24" name="Text Placeholder 3">
            <a:extLst>
              <a:ext uri="{FF2B5EF4-FFF2-40B4-BE49-F238E27FC236}">
                <a16:creationId xmlns:a16="http://schemas.microsoft.com/office/drawing/2014/main" id="{4E5972A6-8569-4D80-4D32-2B97ACD388A1}"/>
              </a:ext>
            </a:extLst>
          </p:cNvPr>
          <p:cNvSpPr txBox="1">
            <a:spLocks/>
          </p:cNvSpPr>
          <p:nvPr/>
        </p:nvSpPr>
        <p:spPr>
          <a:xfrm>
            <a:off x="5699125" y="2124864"/>
            <a:ext cx="1740791"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dirty="0">
                <a:solidFill>
                  <a:schemeClr val="bg1"/>
                </a:solidFill>
              </a:rPr>
              <a:t>Influenza </a:t>
            </a:r>
            <a:r>
              <a:rPr lang="en-IE" sz="2000" b="1" dirty="0" err="1">
                <a:solidFill>
                  <a:schemeClr val="bg1"/>
                </a:solidFill>
              </a:rPr>
              <a:t>dei</a:t>
            </a:r>
            <a:r>
              <a:rPr lang="en-IE" sz="2000" b="1" dirty="0">
                <a:solidFill>
                  <a:schemeClr val="bg1"/>
                </a:solidFill>
              </a:rPr>
              <a:t> </a:t>
            </a:r>
            <a:r>
              <a:rPr lang="en-IE" sz="2000" b="1" dirty="0" err="1">
                <a:solidFill>
                  <a:schemeClr val="bg1"/>
                </a:solidFill>
              </a:rPr>
              <a:t>viaggi</a:t>
            </a:r>
            <a:r>
              <a:rPr lang="en-IE" sz="2000" b="1" dirty="0">
                <a:solidFill>
                  <a:schemeClr val="bg1"/>
                </a:solidFill>
              </a:rPr>
              <a:t> sui </a:t>
            </a:r>
            <a:r>
              <a:rPr lang="en-IE" sz="2000" b="1" dirty="0" err="1">
                <a:solidFill>
                  <a:schemeClr val="bg1"/>
                </a:solidFill>
              </a:rPr>
              <a:t>sapori</a:t>
            </a:r>
            <a:endParaRPr lang="en-IE" sz="2000" b="1" dirty="0">
              <a:solidFill>
                <a:schemeClr val="bg1"/>
              </a:solidFill>
            </a:endParaRPr>
          </a:p>
        </p:txBody>
      </p:sp>
      <p:sp>
        <p:nvSpPr>
          <p:cNvPr id="25" name="Text Placeholder 3">
            <a:extLst>
              <a:ext uri="{FF2B5EF4-FFF2-40B4-BE49-F238E27FC236}">
                <a16:creationId xmlns:a16="http://schemas.microsoft.com/office/drawing/2014/main" id="{3C3FC471-8046-EE44-4038-A84A55293020}"/>
              </a:ext>
            </a:extLst>
          </p:cNvPr>
          <p:cNvSpPr txBox="1">
            <a:spLocks/>
          </p:cNvSpPr>
          <p:nvPr/>
        </p:nvSpPr>
        <p:spPr>
          <a:xfrm>
            <a:off x="6960942" y="3714540"/>
            <a:ext cx="2044494"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dirty="0" err="1">
                <a:solidFill>
                  <a:schemeClr val="bg1"/>
                </a:solidFill>
              </a:rPr>
              <a:t>Digitalizzazione</a:t>
            </a:r>
            <a:endParaRPr lang="en-IE" sz="2000" b="1" dirty="0">
              <a:solidFill>
                <a:schemeClr val="bg1"/>
              </a:solidFill>
            </a:endParaRPr>
          </a:p>
        </p:txBody>
      </p:sp>
      <p:sp>
        <p:nvSpPr>
          <p:cNvPr id="26" name="Text Placeholder 3">
            <a:extLst>
              <a:ext uri="{FF2B5EF4-FFF2-40B4-BE49-F238E27FC236}">
                <a16:creationId xmlns:a16="http://schemas.microsoft.com/office/drawing/2014/main" id="{933F0B96-BC06-2A81-D2A3-482FE6BD8EDE}"/>
              </a:ext>
            </a:extLst>
          </p:cNvPr>
          <p:cNvSpPr txBox="1">
            <a:spLocks/>
          </p:cNvSpPr>
          <p:nvPr/>
        </p:nvSpPr>
        <p:spPr>
          <a:xfrm>
            <a:off x="9489903" y="3158894"/>
            <a:ext cx="1740791" cy="10306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a:buNone/>
              <a:defRPr sz="1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IE" sz="2000" b="1" dirty="0" err="1">
                <a:solidFill>
                  <a:schemeClr val="bg1"/>
                </a:solidFill>
              </a:rPr>
              <a:t>Convenienza</a:t>
            </a:r>
            <a:endParaRPr lang="en-IE" sz="2000" b="1" dirty="0">
              <a:solidFill>
                <a:schemeClr val="bg1"/>
              </a:solidFill>
            </a:endParaRPr>
          </a:p>
        </p:txBody>
      </p:sp>
      <p:sp>
        <p:nvSpPr>
          <p:cNvPr id="27" name="Text Placeholder 2">
            <a:extLst>
              <a:ext uri="{FF2B5EF4-FFF2-40B4-BE49-F238E27FC236}">
                <a16:creationId xmlns:a16="http://schemas.microsoft.com/office/drawing/2014/main" id="{10256AF4-EF2E-A6B1-603A-98BFCFF3BED4}"/>
              </a:ext>
            </a:extLst>
          </p:cNvPr>
          <p:cNvSpPr>
            <a:spLocks noGrp="1"/>
          </p:cNvSpPr>
          <p:nvPr>
            <p:ph type="body" sz="quarter" idx="16"/>
          </p:nvPr>
        </p:nvSpPr>
        <p:spPr>
          <a:xfrm>
            <a:off x="411163" y="430213"/>
            <a:ext cx="4308475" cy="581025"/>
          </a:xfrm>
        </p:spPr>
        <p:txBody>
          <a:bodyPr>
            <a:normAutofit lnSpcReduction="10000"/>
          </a:bodyPr>
          <a:lstStyle/>
          <a:p>
            <a:r>
              <a:rPr lang="en-IE" sz="3600" dirty="0">
                <a:solidFill>
                  <a:srgbClr val="A23B23"/>
                </a:solidFill>
              </a:rPr>
              <a:t>Un </a:t>
            </a:r>
            <a:r>
              <a:rPr lang="en-IE" dirty="0">
                <a:solidFill>
                  <a:srgbClr val="A23B23"/>
                </a:solidFill>
              </a:rPr>
              <a:t>breve </a:t>
            </a:r>
            <a:r>
              <a:rPr lang="en-IE" dirty="0" err="1">
                <a:solidFill>
                  <a:srgbClr val="A23B23"/>
                </a:solidFill>
              </a:rPr>
              <a:t>riassunto</a:t>
            </a:r>
            <a:r>
              <a:rPr lang="en-IE" sz="3600" dirty="0">
                <a:solidFill>
                  <a:srgbClr val="A23B23"/>
                </a:solidFill>
              </a:rPr>
              <a:t>…</a:t>
            </a:r>
            <a:endParaRPr lang="en-RU" sz="3600" dirty="0">
              <a:solidFill>
                <a:srgbClr val="A23B23"/>
              </a:solidFill>
            </a:endParaRPr>
          </a:p>
        </p:txBody>
      </p:sp>
    </p:spTree>
    <p:extLst>
      <p:ext uri="{BB962C8B-B14F-4D97-AF65-F5344CB8AC3E}">
        <p14:creationId xmlns:p14="http://schemas.microsoft.com/office/powerpoint/2010/main" val="4029777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645489" y="1633199"/>
            <a:ext cx="6514435" cy="5098424"/>
          </a:xfrm>
        </p:spPr>
        <p:txBody>
          <a:bodyPr anchor="t">
            <a:normAutofit/>
          </a:bodyPr>
          <a:lstStyle/>
          <a:p>
            <a:r>
              <a:rPr lang="it-IT" sz="2400" dirty="0"/>
              <a:t>La costante </a:t>
            </a:r>
            <a:r>
              <a:rPr lang="it-IT" sz="2400" b="1" dirty="0"/>
              <a:t>preoccupazione per l'ambiente </a:t>
            </a:r>
            <a:r>
              <a:rPr lang="it-IT" sz="2400" dirty="0"/>
              <a:t>è sicuramente alla base della prossima serie di innovazioni alimentari, soprattutto quando molti passeranno a una dieta vegana e vegetariana. Se a questo si aggiunge che la consegna di cibo a domicilio è sempre più diffusa, gli alimenti convenienti, accessibili, sani e riciclabili che hanno un buon sapore potrebbero presto diventare la nuova normalità. </a:t>
            </a:r>
          </a:p>
          <a:p>
            <a:endParaRPr lang="en-US" sz="2400" dirty="0"/>
          </a:p>
          <a:p>
            <a:pPr algn="ctr"/>
            <a:r>
              <a:rPr lang="it-IT" sz="2400" b="1" dirty="0"/>
              <a:t>SIETE IN ANTICIPO SUL GIOCO SU QUESTO</a:t>
            </a:r>
            <a:r>
              <a:rPr lang="en-US" sz="2400" b="1" dirty="0"/>
              <a:t>!!!</a:t>
            </a:r>
            <a:endParaRPr lang="en-RU" sz="2400" b="1" dirty="0"/>
          </a:p>
        </p:txBody>
      </p:sp>
      <p:sp>
        <p:nvSpPr>
          <p:cNvPr id="6" name="TextBox 5">
            <a:extLst>
              <a:ext uri="{FF2B5EF4-FFF2-40B4-BE49-F238E27FC236}">
                <a16:creationId xmlns:a16="http://schemas.microsoft.com/office/drawing/2014/main" id="{536CE80A-9D84-B337-A0C7-DBFDDA795197}"/>
              </a:ext>
            </a:extLst>
          </p:cNvPr>
          <p:cNvSpPr txBox="1"/>
          <p:nvPr/>
        </p:nvSpPr>
        <p:spPr>
          <a:xfrm>
            <a:off x="645489" y="310551"/>
            <a:ext cx="5919213" cy="646331"/>
          </a:xfrm>
          <a:prstGeom prst="rect">
            <a:avLst/>
          </a:prstGeom>
          <a:noFill/>
        </p:spPr>
        <p:txBody>
          <a:bodyPr wrap="square" rtlCol="0">
            <a:spAutoFit/>
          </a:bodyPr>
          <a:lstStyle/>
          <a:p>
            <a:r>
              <a:rPr lang="en-IE" sz="3600" dirty="0">
                <a:solidFill>
                  <a:srgbClr val="A23B23"/>
                </a:solidFill>
              </a:rPr>
              <a:t>Cosa </a:t>
            </a:r>
            <a:r>
              <a:rPr lang="en-IE" sz="3600" dirty="0" err="1">
                <a:solidFill>
                  <a:srgbClr val="A23B23"/>
                </a:solidFill>
              </a:rPr>
              <a:t>c'è</a:t>
            </a:r>
            <a:r>
              <a:rPr lang="en-IE" sz="3600" dirty="0">
                <a:solidFill>
                  <a:srgbClr val="A23B23"/>
                </a:solidFill>
              </a:rPr>
              <a:t> dopo?</a:t>
            </a:r>
          </a:p>
        </p:txBody>
      </p:sp>
    </p:spTree>
    <p:extLst>
      <p:ext uri="{BB962C8B-B14F-4D97-AF65-F5344CB8AC3E}">
        <p14:creationId xmlns:p14="http://schemas.microsoft.com/office/powerpoint/2010/main" val="2140978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gnifier placed on a white background">
            <a:extLst>
              <a:ext uri="{FF2B5EF4-FFF2-40B4-BE49-F238E27FC236}">
                <a16:creationId xmlns:a16="http://schemas.microsoft.com/office/drawing/2014/main" id="{566F090E-85C3-76A0-CBC7-C1357658D12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B237FB84-9A53-F9E9-4514-888BBA60FE1A}"/>
              </a:ext>
            </a:extLst>
          </p:cNvPr>
          <p:cNvSpPr>
            <a:spLocks noGrp="1"/>
          </p:cNvSpPr>
          <p:nvPr>
            <p:ph type="body" sz="quarter" idx="16"/>
          </p:nvPr>
        </p:nvSpPr>
        <p:spPr>
          <a:xfrm>
            <a:off x="126610" y="1768104"/>
            <a:ext cx="7213416" cy="4038015"/>
          </a:xfrm>
        </p:spPr>
        <p:txBody>
          <a:bodyPr/>
          <a:lstStyle/>
          <a:p>
            <a:pPr algn="l"/>
            <a:r>
              <a:rPr lang="it-IT" dirty="0"/>
              <a:t>Le ricerche di mercato vi conducono agli approfondimenti di cui avete bisogno per crescere. Fornisce a progetti di tutte le dimensioni dati rilevanti, aiutandoli così a prendere decisioni più informate. Indipendentemente dal prodotto o dal marchio, le ricerche di mercato sono fondamentali. </a:t>
            </a:r>
          </a:p>
          <a:p>
            <a:pPr algn="l"/>
            <a:r>
              <a:rPr lang="it-IT" dirty="0"/>
              <a:t>Senza ricerche di mercato, può sembrare di promuovere il proprio marchio, prodotto o servizio alla cieca. </a:t>
            </a:r>
          </a:p>
          <a:p>
            <a:pPr algn="l"/>
            <a:r>
              <a:rPr lang="it-IT" dirty="0"/>
              <a:t>Ma con queste ricerche è possibile identificare i dati demografici chiave, conoscere meglio i propri consumatori (nel nostro caso, coloro che apprezzano i prodotti di qualità superiore) e imparare a implementare le tattiche in modo più accurato e vincente.</a:t>
            </a:r>
          </a:p>
          <a:p>
            <a:endParaRPr lang="en-IE" dirty="0"/>
          </a:p>
        </p:txBody>
      </p:sp>
      <p:sp>
        <p:nvSpPr>
          <p:cNvPr id="4" name="Text Placeholder 3">
            <a:extLst>
              <a:ext uri="{FF2B5EF4-FFF2-40B4-BE49-F238E27FC236}">
                <a16:creationId xmlns:a16="http://schemas.microsoft.com/office/drawing/2014/main" id="{C87E120A-0DF4-0F02-663B-04FE7EEF5FB5}"/>
              </a:ext>
            </a:extLst>
          </p:cNvPr>
          <p:cNvSpPr>
            <a:spLocks noGrp="1"/>
          </p:cNvSpPr>
          <p:nvPr>
            <p:ph type="body" sz="quarter" idx="18"/>
          </p:nvPr>
        </p:nvSpPr>
        <p:spPr>
          <a:xfrm>
            <a:off x="267419" y="218051"/>
            <a:ext cx="6482545" cy="1210837"/>
          </a:xfrm>
        </p:spPr>
        <p:txBody>
          <a:bodyPr anchor="ctr"/>
          <a:lstStyle/>
          <a:p>
            <a:r>
              <a:rPr lang="it-IT" dirty="0"/>
              <a:t>Perché facciamo ricerche di mercato</a:t>
            </a:r>
            <a:r>
              <a:rPr lang="en-IE" dirty="0"/>
              <a:t>?</a:t>
            </a:r>
          </a:p>
        </p:txBody>
      </p:sp>
    </p:spTree>
    <p:extLst>
      <p:ext uri="{BB962C8B-B14F-4D97-AF65-F5344CB8AC3E}">
        <p14:creationId xmlns:p14="http://schemas.microsoft.com/office/powerpoint/2010/main" val="1060956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A113D6-C0B1-401A-06C0-0B11C91EF0CC}"/>
              </a:ext>
            </a:extLst>
          </p:cNvPr>
          <p:cNvSpPr>
            <a:spLocks noGrp="1"/>
          </p:cNvSpPr>
          <p:nvPr>
            <p:ph type="body" sz="quarter" idx="17"/>
          </p:nvPr>
        </p:nvSpPr>
        <p:spPr>
          <a:xfrm>
            <a:off x="2029090" y="1604734"/>
            <a:ext cx="3791493" cy="2803364"/>
          </a:xfrm>
        </p:spPr>
        <p:txBody>
          <a:bodyPr/>
          <a:lstStyle/>
          <a:p>
            <a:r>
              <a:rPr lang="it-IT" dirty="0"/>
              <a:t>L'impatto delle catene di fornitura corte</a:t>
            </a:r>
          </a:p>
          <a:p>
            <a:endParaRPr lang="en-IE" dirty="0"/>
          </a:p>
        </p:txBody>
      </p:sp>
      <p:sp>
        <p:nvSpPr>
          <p:cNvPr id="3" name="Text Placeholder 2">
            <a:extLst>
              <a:ext uri="{FF2B5EF4-FFF2-40B4-BE49-F238E27FC236}">
                <a16:creationId xmlns:a16="http://schemas.microsoft.com/office/drawing/2014/main" id="{539E05DA-604D-0EB0-77D3-F89FC7A39492}"/>
              </a:ext>
            </a:extLst>
          </p:cNvPr>
          <p:cNvSpPr>
            <a:spLocks noGrp="1"/>
          </p:cNvSpPr>
          <p:nvPr>
            <p:ph type="body" sz="quarter" idx="18"/>
          </p:nvPr>
        </p:nvSpPr>
        <p:spPr/>
        <p:txBody>
          <a:bodyPr/>
          <a:lstStyle/>
          <a:p>
            <a:r>
              <a:rPr lang="en-IE"/>
              <a:t>03</a:t>
            </a:r>
          </a:p>
        </p:txBody>
      </p:sp>
    </p:spTree>
    <p:extLst>
      <p:ext uri="{BB962C8B-B14F-4D97-AF65-F5344CB8AC3E}">
        <p14:creationId xmlns:p14="http://schemas.microsoft.com/office/powerpoint/2010/main" val="2884546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503443" y="290948"/>
            <a:ext cx="11297875" cy="580518"/>
          </a:xfrm>
        </p:spPr>
        <p:txBody>
          <a:bodyPr/>
          <a:lstStyle/>
          <a:p>
            <a:r>
              <a:rPr lang="it-IT" sz="3600" b="1" dirty="0"/>
              <a:t>Riflettori puntati sulle filiere alimentari corte </a:t>
            </a:r>
          </a:p>
          <a:p>
            <a:r>
              <a:rPr lang="en-IE" sz="3600" b="1" dirty="0"/>
              <a:t>Short Food Supply Chains </a:t>
            </a:r>
            <a:r>
              <a:rPr lang="en-IE" sz="3600" b="1" dirty="0">
                <a:solidFill>
                  <a:srgbClr val="A23B23"/>
                </a:solidFill>
              </a:rPr>
              <a:t>(SFSCs)</a:t>
            </a:r>
            <a:r>
              <a:rPr lang="it-IT" sz="3600" b="1" dirty="0"/>
              <a:t> </a:t>
            </a:r>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544010" y="1500981"/>
            <a:ext cx="11216742" cy="3856037"/>
          </a:xfrm>
        </p:spPr>
        <p:txBody>
          <a:bodyPr vert="horz" lIns="91440" tIns="45720" rIns="91440" bIns="45720" rtlCol="0" anchor="t">
            <a:noAutofit/>
          </a:bodyPr>
          <a:lstStyle/>
          <a:p>
            <a:pPr marL="0" lvl="1" indent="0" algn="just"/>
            <a:r>
              <a:rPr lang="it-IT" sz="2400" spc="0" dirty="0">
                <a:solidFill>
                  <a:srgbClr val="60220F"/>
                </a:solidFill>
                <a:latin typeface="+mn-lt"/>
                <a:cs typeface="Calibri" panose="020F0502020204030204"/>
              </a:rPr>
              <a:t>L'attuale sistema alimentare si trova di fronte a sfide importanti in termini di sviluppo sostenibile lungo le dimensioni sociale, economica e ambientale. Queste sfide sono spesso associate a processi produttivi industrializzati e a catene di distribuzione più lunghe e meno trasparenti. </a:t>
            </a:r>
          </a:p>
          <a:p>
            <a:pPr marL="0" lvl="1" indent="0" algn="just"/>
            <a:endParaRPr lang="it-IT" sz="2400" spc="0" dirty="0">
              <a:solidFill>
                <a:srgbClr val="60220F"/>
              </a:solidFill>
              <a:latin typeface="+mn-lt"/>
              <a:cs typeface="Calibri" panose="020F0502020204030204"/>
            </a:endParaRPr>
          </a:p>
          <a:p>
            <a:pPr marL="0" lvl="1" indent="0" algn="just"/>
            <a:r>
              <a:rPr lang="it-IT" sz="2400" spc="0" dirty="0">
                <a:solidFill>
                  <a:srgbClr val="60220F"/>
                </a:solidFill>
                <a:latin typeface="+mn-lt"/>
                <a:cs typeface="Calibri" panose="020F0502020204030204"/>
              </a:rPr>
              <a:t>Una filiera alimentare corta (SFSC), come definita dall'UE, è una </a:t>
            </a:r>
            <a:r>
              <a:rPr lang="it-IT" sz="2400" b="1" spc="0" dirty="0">
                <a:solidFill>
                  <a:srgbClr val="60220F"/>
                </a:solidFill>
                <a:latin typeface="+mn-lt"/>
                <a:cs typeface="Calibri" panose="020F0502020204030204"/>
              </a:rPr>
              <a:t>filiera che coinvolge un numero limitato di operatori economici, impegnati nella cooperazione, nello sviluppo economico locale e nel mantenimento di strette relazioni geografiche e sociali tra produttori, trasformatori e consumatori di alimenti.</a:t>
            </a:r>
            <a:r>
              <a:rPr lang="it-IT" sz="2400" spc="0" dirty="0">
                <a:solidFill>
                  <a:srgbClr val="60220F"/>
                </a:solidFill>
                <a:latin typeface="+mn-lt"/>
                <a:cs typeface="Calibri" panose="020F0502020204030204"/>
              </a:rPr>
              <a:t> </a:t>
            </a:r>
            <a:r>
              <a:rPr lang="en-GB" sz="1600" b="1" spc="0" dirty="0">
                <a:solidFill>
                  <a:srgbClr val="60220F"/>
                </a:solidFill>
                <a:latin typeface="+mn-lt"/>
                <a:cs typeface="Calibri" panose="020F0502020204030204"/>
                <a:hlinkClick r:id="rId2"/>
              </a:rPr>
              <a:t>Source</a:t>
            </a:r>
            <a:endParaRPr lang="en-GB" sz="1600" b="1" spc="0" dirty="0">
              <a:solidFill>
                <a:srgbClr val="60220F"/>
              </a:solidFill>
              <a:latin typeface="+mn-lt"/>
              <a:cs typeface="Calibri" panose="020F0502020204030204"/>
            </a:endParaRPr>
          </a:p>
          <a:p>
            <a:pPr marL="0" lvl="1" indent="0" algn="just"/>
            <a:endParaRPr lang="en-GB" sz="1400" spc="0" dirty="0">
              <a:solidFill>
                <a:srgbClr val="60220F"/>
              </a:solidFill>
              <a:latin typeface="+mn-lt"/>
              <a:cs typeface="Calibri" panose="020F0502020204030204"/>
            </a:endParaRPr>
          </a:p>
          <a:p>
            <a:pPr marL="0" lvl="1" indent="0" algn="r"/>
            <a:r>
              <a:rPr lang="en-GB" sz="2400" spc="0" dirty="0">
                <a:solidFill>
                  <a:srgbClr val="60220F"/>
                </a:solidFill>
                <a:latin typeface="+mn-lt"/>
                <a:cs typeface="Calibri" panose="020F0502020204030204"/>
              </a:rPr>
              <a:t>		</a:t>
            </a:r>
            <a:r>
              <a:rPr lang="it-IT" sz="2400" spc="0" dirty="0">
                <a:solidFill>
                  <a:srgbClr val="60220F"/>
                </a:solidFill>
                <a:latin typeface="+mn-lt"/>
                <a:cs typeface="Calibri" panose="020F0502020204030204"/>
              </a:rPr>
              <a:t> I recenti sviluppi del mercato alimentare mostrano una rinascita delle modalità tradizionali e dirette di consegna degli alimenti, insieme all'emergere di sistemi di distribuzione più innovativi che forniscono collegamenti diretti tra produttori e consumatori. </a:t>
            </a:r>
            <a:r>
              <a:rPr lang="en-GB" sz="2400" spc="0" dirty="0">
                <a:solidFill>
                  <a:srgbClr val="60220F"/>
                </a:solidFill>
                <a:latin typeface="+mn-lt"/>
                <a:cs typeface="Calibri" panose="020F0502020204030204"/>
              </a:rPr>
              <a:t>		</a:t>
            </a:r>
            <a:endParaRPr lang="en-GB" sz="2400" b="1" spc="0" dirty="0">
              <a:solidFill>
                <a:srgbClr val="60220F"/>
              </a:solidFill>
              <a:latin typeface="+mn-lt"/>
              <a:cs typeface="Calibri" panose="020F0502020204030204"/>
            </a:endParaRPr>
          </a:p>
        </p:txBody>
      </p:sp>
    </p:spTree>
    <p:extLst>
      <p:ext uri="{BB962C8B-B14F-4D97-AF65-F5344CB8AC3E}">
        <p14:creationId xmlns:p14="http://schemas.microsoft.com/office/powerpoint/2010/main" val="1658444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518168" y="956882"/>
            <a:ext cx="6514435" cy="5098424"/>
          </a:xfrm>
        </p:spPr>
        <p:txBody>
          <a:bodyPr anchor="t">
            <a:normAutofit fontScale="92500"/>
          </a:bodyPr>
          <a:lstStyle/>
          <a:p>
            <a:r>
              <a:rPr lang="it-IT" sz="2400" b="0" i="0" dirty="0">
                <a:effectLst/>
              </a:rPr>
              <a:t>I principali prodotti tipicamente scambiati in un CSF sono frutta e verdura fresca di stagione, seguiti da prodotti animali (principalmente carne, fresca e preparata) e prodotti lattiero-caseari, nonché bevande.</a:t>
            </a:r>
          </a:p>
          <a:p>
            <a:r>
              <a:rPr lang="it-IT" sz="2400" b="0" i="0" dirty="0">
                <a:effectLst/>
              </a:rPr>
              <a:t>Esistono diverse forme di CSF.</a:t>
            </a:r>
          </a:p>
          <a:p>
            <a:pPr marL="342900" indent="-342900">
              <a:buFont typeface="Arial" panose="020B0604020202020204" pitchFamily="34" charset="0"/>
              <a:buChar char="•"/>
            </a:pPr>
            <a:r>
              <a:rPr lang="it-IT" sz="2400" b="0" i="0" dirty="0">
                <a:effectLst/>
              </a:rPr>
              <a:t>Vendite dirette </a:t>
            </a:r>
            <a:r>
              <a:rPr lang="it-IT" sz="2400" b="1" i="0" dirty="0">
                <a:effectLst/>
              </a:rPr>
              <a:t>dall'agricoltore al consumatore finale</a:t>
            </a:r>
            <a:r>
              <a:rPr lang="it-IT" sz="2400" b="0" i="0" dirty="0">
                <a:effectLst/>
              </a:rPr>
              <a:t> (presso l'azienda agricola, mercati agricoli, consegne via internet). </a:t>
            </a:r>
          </a:p>
          <a:p>
            <a:pPr marL="342900" indent="-342900">
              <a:buFont typeface="Arial" panose="020B0604020202020204" pitchFamily="34" charset="0"/>
              <a:buChar char="•"/>
            </a:pPr>
            <a:r>
              <a:rPr lang="it-IT" sz="2400" b="0" i="0" dirty="0">
                <a:effectLst/>
              </a:rPr>
              <a:t>Programmi di consegna </a:t>
            </a:r>
            <a:r>
              <a:rPr lang="it-IT" sz="2400" b="1" i="0" dirty="0">
                <a:effectLst/>
              </a:rPr>
              <a:t>in cassetta</a:t>
            </a:r>
          </a:p>
          <a:p>
            <a:pPr marL="342900" indent="-342900">
              <a:buFont typeface="Arial" panose="020B0604020202020204" pitchFamily="34" charset="0"/>
              <a:buChar char="•"/>
            </a:pPr>
            <a:r>
              <a:rPr lang="it-IT" sz="2400" b="1" i="0" dirty="0">
                <a:effectLst/>
              </a:rPr>
              <a:t>Pick </a:t>
            </a:r>
            <a:r>
              <a:rPr lang="it-IT" sz="2400" b="1" i="0" dirty="0" err="1">
                <a:effectLst/>
              </a:rPr>
              <a:t>your</a:t>
            </a:r>
            <a:r>
              <a:rPr lang="it-IT" sz="2400" b="1" i="0" dirty="0">
                <a:effectLst/>
              </a:rPr>
              <a:t> </a:t>
            </a:r>
            <a:r>
              <a:rPr lang="it-IT" sz="2400" b="1" i="0" dirty="0" err="1">
                <a:effectLst/>
              </a:rPr>
              <a:t>own</a:t>
            </a:r>
            <a:r>
              <a:rPr lang="it-IT" sz="2400" b="1" i="0" dirty="0">
                <a:effectLst/>
              </a:rPr>
              <a:t>" e agricoltura sostenuta dalla comunità (CSA), </a:t>
            </a:r>
            <a:r>
              <a:rPr lang="it-IT" sz="2400" b="0" i="0" dirty="0">
                <a:effectLst/>
              </a:rPr>
              <a:t>in cui i consumatori sostengono finanziariamente i coltivatori locali acquistando un "abbonamento" ai loro prodotti freschi per una determinata stagione di coltivazione.</a:t>
            </a:r>
          </a:p>
          <a:p>
            <a:endParaRPr lang="en-GB" sz="2400" b="0" i="0" dirty="0">
              <a:effectLst/>
            </a:endParaRPr>
          </a:p>
        </p:txBody>
      </p:sp>
      <p:sp>
        <p:nvSpPr>
          <p:cNvPr id="6" name="TextBox 5">
            <a:extLst>
              <a:ext uri="{FF2B5EF4-FFF2-40B4-BE49-F238E27FC236}">
                <a16:creationId xmlns:a16="http://schemas.microsoft.com/office/drawing/2014/main" id="{536CE80A-9D84-B337-A0C7-DBFDDA795197}"/>
              </a:ext>
            </a:extLst>
          </p:cNvPr>
          <p:cNvSpPr txBox="1"/>
          <p:nvPr/>
        </p:nvSpPr>
        <p:spPr>
          <a:xfrm>
            <a:off x="299803" y="156363"/>
            <a:ext cx="7015397" cy="646331"/>
          </a:xfrm>
          <a:prstGeom prst="rect">
            <a:avLst/>
          </a:prstGeom>
          <a:noFill/>
        </p:spPr>
        <p:txBody>
          <a:bodyPr wrap="square" rtlCol="0">
            <a:spAutoFit/>
          </a:bodyPr>
          <a:lstStyle/>
          <a:p>
            <a:r>
              <a:rPr lang="en-IE" sz="3600" dirty="0">
                <a:solidFill>
                  <a:srgbClr val="A23B23"/>
                </a:solidFill>
              </a:rPr>
              <a:t>Tipi di </a:t>
            </a:r>
            <a:r>
              <a:rPr lang="en-IE" sz="3600" dirty="0" err="1">
                <a:solidFill>
                  <a:srgbClr val="A23B23"/>
                </a:solidFill>
              </a:rPr>
              <a:t>filiere</a:t>
            </a:r>
            <a:r>
              <a:rPr lang="en-IE" sz="3600" dirty="0">
                <a:solidFill>
                  <a:srgbClr val="A23B23"/>
                </a:solidFill>
              </a:rPr>
              <a:t> </a:t>
            </a:r>
            <a:r>
              <a:rPr lang="en-IE" sz="3600" dirty="0" err="1">
                <a:solidFill>
                  <a:srgbClr val="A23B23"/>
                </a:solidFill>
              </a:rPr>
              <a:t>alimentari</a:t>
            </a:r>
            <a:r>
              <a:rPr lang="en-IE" sz="3600" dirty="0">
                <a:solidFill>
                  <a:srgbClr val="A23B23"/>
                </a:solidFill>
              </a:rPr>
              <a:t> </a:t>
            </a:r>
            <a:r>
              <a:rPr lang="en-IE" sz="3600" dirty="0" err="1">
                <a:solidFill>
                  <a:srgbClr val="A23B23"/>
                </a:solidFill>
              </a:rPr>
              <a:t>corte</a:t>
            </a:r>
            <a:r>
              <a:rPr lang="en-IE" sz="3600" dirty="0">
                <a:solidFill>
                  <a:srgbClr val="A23B23"/>
                </a:solidFill>
              </a:rPr>
              <a:t> (SFSCs)</a:t>
            </a:r>
          </a:p>
        </p:txBody>
      </p:sp>
    </p:spTree>
    <p:extLst>
      <p:ext uri="{BB962C8B-B14F-4D97-AF65-F5344CB8AC3E}">
        <p14:creationId xmlns:p14="http://schemas.microsoft.com/office/powerpoint/2010/main" val="1296652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it-IT" sz="3600" b="1" dirty="0"/>
              <a:t>Riflettori puntati sulle filiere alimentari corte</a:t>
            </a:r>
            <a:r>
              <a:rPr lang="en-IE" sz="3600" b="1" dirty="0"/>
              <a:t>(SFSCs)</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544010" y="1683861"/>
            <a:ext cx="6496870" cy="3856037"/>
          </a:xfrm>
        </p:spPr>
        <p:txBody>
          <a:bodyPr vert="horz" lIns="91440" tIns="45720" rIns="91440" bIns="45720" rtlCol="0" anchor="t">
            <a:noAutofit/>
          </a:bodyPr>
          <a:lstStyle/>
          <a:p>
            <a:pPr marL="0" lvl="1" indent="0" algn="just"/>
            <a:r>
              <a:rPr lang="it-IT" sz="2400" spc="0" dirty="0">
                <a:solidFill>
                  <a:srgbClr val="60220F"/>
                </a:solidFill>
                <a:latin typeface="+mn-lt"/>
                <a:cs typeface="Calibri" panose="020F0502020204030204"/>
              </a:rPr>
              <a:t>Nell'ambito del progetto europeo H2020 </a:t>
            </a:r>
            <a:r>
              <a:rPr lang="it-IT" sz="2400" u="sng" spc="0" dirty="0">
                <a:solidFill>
                  <a:srgbClr val="404F2F"/>
                </a:solidFill>
                <a:latin typeface="+mn-lt"/>
                <a:cs typeface="Calibri" panose="020F0502020204030204"/>
              </a:rPr>
              <a:t>"Strength2Food", </a:t>
            </a:r>
            <a:r>
              <a:rPr lang="it-IT" sz="2400" spc="0" dirty="0">
                <a:solidFill>
                  <a:srgbClr val="60220F"/>
                </a:solidFill>
                <a:latin typeface="+mn-lt"/>
                <a:cs typeface="Calibri" panose="020F0502020204030204"/>
              </a:rPr>
              <a:t>i ricercatori hanno condotto un'analisi incrociata di 12 casi europei di SFSC provenienti da sei Paesi: Francia, Ungheria, Italia, Norvegia, Polonia e Regno Unito. </a:t>
            </a:r>
          </a:p>
          <a:p>
            <a:pPr marL="0" lvl="1" indent="0" algn="just"/>
            <a:r>
              <a:rPr lang="it-IT" sz="2400" spc="0" dirty="0">
                <a:solidFill>
                  <a:srgbClr val="60220F"/>
                </a:solidFill>
                <a:latin typeface="+mn-lt"/>
                <a:cs typeface="Calibri" panose="020F0502020204030204"/>
              </a:rPr>
              <a:t>Consultate il loro lavoro su </a:t>
            </a:r>
            <a:r>
              <a:rPr lang="it-IT" sz="2400" u="sng" spc="0" dirty="0">
                <a:solidFill>
                  <a:srgbClr val="404F2F"/>
                </a:solidFill>
                <a:latin typeface="+mn-lt"/>
                <a:cs typeface="Calibri" panose="020F0502020204030204"/>
              </a:rPr>
              <a:t>LINK. </a:t>
            </a:r>
          </a:p>
          <a:p>
            <a:pPr marL="0" lvl="1" indent="0" algn="just"/>
            <a:r>
              <a:rPr lang="it-IT" sz="2400" spc="0" dirty="0">
                <a:solidFill>
                  <a:srgbClr val="60220F"/>
                </a:solidFill>
                <a:latin typeface="+mn-lt"/>
                <a:cs typeface="Calibri" panose="020F0502020204030204"/>
              </a:rPr>
              <a:t>Prendiamo spunto dal loro lavoro per presentare i vantaggi della filiera corta e i risultati principali di due casi di studio.</a:t>
            </a:r>
          </a:p>
          <a:p>
            <a:pPr marL="0" lvl="1" indent="0" algn="just"/>
            <a:endParaRPr lang="en-GB" sz="2400" b="1" spc="0" dirty="0">
              <a:solidFill>
                <a:srgbClr val="60220F"/>
              </a:solidFill>
              <a:latin typeface="+mn-lt"/>
              <a:cs typeface="Calibri" panose="020F0502020204030204"/>
            </a:endParaRPr>
          </a:p>
        </p:txBody>
      </p:sp>
      <p:pic>
        <p:nvPicPr>
          <p:cNvPr id="5" name="Picture 4">
            <a:extLst>
              <a:ext uri="{FF2B5EF4-FFF2-40B4-BE49-F238E27FC236}">
                <a16:creationId xmlns:a16="http://schemas.microsoft.com/office/drawing/2014/main" id="{69B127EC-2D75-CB1A-31D4-5978304DD4A2}"/>
              </a:ext>
            </a:extLst>
          </p:cNvPr>
          <p:cNvPicPr>
            <a:picLocks noChangeAspect="1"/>
          </p:cNvPicPr>
          <p:nvPr/>
        </p:nvPicPr>
        <p:blipFill>
          <a:blip r:embed="rId2"/>
          <a:stretch>
            <a:fillRect/>
          </a:stretch>
        </p:blipFill>
        <p:spPr>
          <a:xfrm>
            <a:off x="7194778" y="1973263"/>
            <a:ext cx="4890647" cy="4143465"/>
          </a:xfrm>
          <a:prstGeom prst="rect">
            <a:avLst/>
          </a:prstGeom>
        </p:spPr>
      </p:pic>
    </p:spTree>
    <p:extLst>
      <p:ext uri="{BB962C8B-B14F-4D97-AF65-F5344CB8AC3E}">
        <p14:creationId xmlns:p14="http://schemas.microsoft.com/office/powerpoint/2010/main" val="876535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en-IE" sz="3600" b="1" dirty="0" err="1"/>
              <a:t>Benefici</a:t>
            </a:r>
            <a:r>
              <a:rPr lang="en-IE" sz="3600" b="1" dirty="0"/>
              <a:t> </a:t>
            </a:r>
            <a:r>
              <a:rPr lang="en-IE" sz="3600" b="1" dirty="0" err="1"/>
              <a:t>Sociali</a:t>
            </a:r>
            <a:r>
              <a:rPr lang="en-IE" sz="3600" b="1" dirty="0"/>
              <a:t> </a:t>
            </a:r>
            <a:r>
              <a:rPr lang="en-IE" sz="3600" b="1" dirty="0" err="1"/>
              <a:t>delle</a:t>
            </a:r>
            <a:r>
              <a:rPr lang="en-IE" sz="3600" b="1" dirty="0"/>
              <a:t> </a:t>
            </a:r>
            <a:r>
              <a:rPr lang="en-IE" sz="3600" b="1" dirty="0" err="1"/>
              <a:t>Catene</a:t>
            </a:r>
            <a:r>
              <a:rPr lang="en-IE" sz="3600" b="1" dirty="0"/>
              <a:t> </a:t>
            </a:r>
            <a:r>
              <a:rPr lang="en-IE" sz="3600" b="1" dirty="0" err="1"/>
              <a:t>alimentari</a:t>
            </a:r>
            <a:r>
              <a:rPr lang="en-IE" sz="3600" b="1" dirty="0"/>
              <a:t> </a:t>
            </a:r>
            <a:r>
              <a:rPr lang="en-IE" sz="3600" b="1" dirty="0" err="1"/>
              <a:t>corte</a:t>
            </a:r>
            <a:r>
              <a:rPr lang="en-IE" sz="3600" b="1" dirty="0"/>
              <a:t> (SFSCs)</a:t>
            </a:r>
            <a:endParaRPr lang="en-RU" sz="3600" b="1" dirty="0"/>
          </a:p>
        </p:txBody>
      </p:sp>
      <p:pic>
        <p:nvPicPr>
          <p:cNvPr id="8" name="Picture 7">
            <a:extLst>
              <a:ext uri="{FF2B5EF4-FFF2-40B4-BE49-F238E27FC236}">
                <a16:creationId xmlns:a16="http://schemas.microsoft.com/office/drawing/2014/main" id="{42C5341A-7D8B-EC08-D355-0F0D0AAA3A6C}"/>
              </a:ext>
            </a:extLst>
          </p:cNvPr>
          <p:cNvPicPr>
            <a:picLocks noChangeAspect="1"/>
          </p:cNvPicPr>
          <p:nvPr/>
        </p:nvPicPr>
        <p:blipFill>
          <a:blip r:embed="rId2"/>
          <a:stretch>
            <a:fillRect/>
          </a:stretch>
        </p:blipFill>
        <p:spPr>
          <a:xfrm>
            <a:off x="3035142" y="1704886"/>
            <a:ext cx="8314848" cy="4683570"/>
          </a:xfrm>
          <a:prstGeom prst="rect">
            <a:avLst/>
          </a:prstGeom>
        </p:spPr>
      </p:pic>
    </p:spTree>
    <p:extLst>
      <p:ext uri="{BB962C8B-B14F-4D97-AF65-F5344CB8AC3E}">
        <p14:creationId xmlns:p14="http://schemas.microsoft.com/office/powerpoint/2010/main" val="1825051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607203" cy="580518"/>
          </a:xfrm>
        </p:spPr>
        <p:txBody>
          <a:bodyPr/>
          <a:lstStyle/>
          <a:p>
            <a:r>
              <a:rPr lang="en-IE" sz="3600" b="1" dirty="0" err="1"/>
              <a:t>Benefici</a:t>
            </a:r>
            <a:r>
              <a:rPr lang="en-IE" sz="3600" b="1" dirty="0"/>
              <a:t> </a:t>
            </a:r>
            <a:r>
              <a:rPr lang="en-IE" sz="3600" b="1" dirty="0" err="1"/>
              <a:t>ambientali</a:t>
            </a:r>
            <a:r>
              <a:rPr lang="en-IE" sz="3600" b="1" dirty="0"/>
              <a:t> </a:t>
            </a:r>
            <a:r>
              <a:rPr lang="en-IE" sz="3600" b="1" dirty="0" err="1"/>
              <a:t>delle</a:t>
            </a:r>
            <a:r>
              <a:rPr lang="en-IE" sz="3600" b="1" dirty="0"/>
              <a:t> </a:t>
            </a:r>
            <a:r>
              <a:rPr lang="en-IE" sz="3600" b="1" dirty="0" err="1"/>
              <a:t>Catene</a:t>
            </a:r>
            <a:r>
              <a:rPr lang="en-IE" sz="3600" b="1" dirty="0"/>
              <a:t> </a:t>
            </a:r>
            <a:r>
              <a:rPr lang="en-IE" sz="3600" b="1" dirty="0" err="1"/>
              <a:t>alimentari</a:t>
            </a:r>
            <a:r>
              <a:rPr lang="en-IE" sz="3600" b="1" dirty="0"/>
              <a:t> </a:t>
            </a:r>
            <a:r>
              <a:rPr lang="en-IE" sz="3600" b="1" dirty="0" err="1"/>
              <a:t>corte</a:t>
            </a:r>
            <a:r>
              <a:rPr lang="en-IE" sz="3600" b="1" dirty="0"/>
              <a:t> (SFSCs)</a:t>
            </a:r>
            <a:endParaRPr lang="en-RU" sz="3600" b="1" dirty="0"/>
          </a:p>
        </p:txBody>
      </p:sp>
      <p:pic>
        <p:nvPicPr>
          <p:cNvPr id="4" name="Picture 3">
            <a:extLst>
              <a:ext uri="{FF2B5EF4-FFF2-40B4-BE49-F238E27FC236}">
                <a16:creationId xmlns:a16="http://schemas.microsoft.com/office/drawing/2014/main" id="{A36F6C0D-758C-395C-7604-4E771C1D5A0A}"/>
              </a:ext>
            </a:extLst>
          </p:cNvPr>
          <p:cNvPicPr>
            <a:picLocks noChangeAspect="1"/>
          </p:cNvPicPr>
          <p:nvPr/>
        </p:nvPicPr>
        <p:blipFill>
          <a:blip r:embed="rId2"/>
          <a:stretch>
            <a:fillRect/>
          </a:stretch>
        </p:blipFill>
        <p:spPr>
          <a:xfrm>
            <a:off x="2930368" y="1598841"/>
            <a:ext cx="8579642" cy="4856738"/>
          </a:xfrm>
          <a:prstGeom prst="rect">
            <a:avLst/>
          </a:prstGeom>
        </p:spPr>
      </p:pic>
    </p:spTree>
    <p:extLst>
      <p:ext uri="{BB962C8B-B14F-4D97-AF65-F5344CB8AC3E}">
        <p14:creationId xmlns:p14="http://schemas.microsoft.com/office/powerpoint/2010/main" val="1126001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en-IE" sz="3600" b="1" dirty="0" err="1"/>
              <a:t>Benefici</a:t>
            </a:r>
            <a:r>
              <a:rPr lang="en-IE" sz="3600" b="1" dirty="0"/>
              <a:t> Economici </a:t>
            </a:r>
            <a:r>
              <a:rPr lang="en-IE" sz="3600" b="1" dirty="0" err="1"/>
              <a:t>delle</a:t>
            </a:r>
            <a:r>
              <a:rPr lang="en-IE" sz="3600" b="1" dirty="0"/>
              <a:t> </a:t>
            </a:r>
            <a:r>
              <a:rPr lang="en-IE" sz="3600" b="1" dirty="0" err="1"/>
              <a:t>Catene</a:t>
            </a:r>
            <a:r>
              <a:rPr lang="en-IE" sz="3600" b="1" dirty="0"/>
              <a:t> </a:t>
            </a:r>
            <a:r>
              <a:rPr lang="en-IE" sz="3600" b="1" dirty="0" err="1"/>
              <a:t>alimentari</a:t>
            </a:r>
            <a:r>
              <a:rPr lang="en-IE" sz="3600" b="1" dirty="0"/>
              <a:t> </a:t>
            </a:r>
            <a:r>
              <a:rPr lang="en-IE" sz="3600" b="1" dirty="0" err="1"/>
              <a:t>corte</a:t>
            </a:r>
            <a:r>
              <a:rPr lang="en-IE" sz="3600" b="1" dirty="0"/>
              <a:t> (SFSCs)</a:t>
            </a:r>
            <a:endParaRPr lang="en-RU" sz="3600" b="1" dirty="0"/>
          </a:p>
        </p:txBody>
      </p:sp>
      <p:sp>
        <p:nvSpPr>
          <p:cNvPr id="6" name="Text Placeholder 5">
            <a:extLst>
              <a:ext uri="{FF2B5EF4-FFF2-40B4-BE49-F238E27FC236}">
                <a16:creationId xmlns:a16="http://schemas.microsoft.com/office/drawing/2014/main" id="{C55ED432-6D2C-4D6E-B76F-4C4F61312A6A}"/>
              </a:ext>
            </a:extLst>
          </p:cNvPr>
          <p:cNvSpPr>
            <a:spLocks noGrp="1"/>
          </p:cNvSpPr>
          <p:nvPr>
            <p:ph type="body" sz="quarter" idx="18"/>
          </p:nvPr>
        </p:nvSpPr>
        <p:spPr/>
        <p:txBody>
          <a:bodyPr/>
          <a:lstStyle/>
          <a:p>
            <a:endParaRPr lang="en-IE" dirty="0"/>
          </a:p>
        </p:txBody>
      </p:sp>
      <p:pic>
        <p:nvPicPr>
          <p:cNvPr id="4" name="Picture 3">
            <a:extLst>
              <a:ext uri="{FF2B5EF4-FFF2-40B4-BE49-F238E27FC236}">
                <a16:creationId xmlns:a16="http://schemas.microsoft.com/office/drawing/2014/main" id="{E03D681E-76FF-0717-4FA7-A39A817809B8}"/>
              </a:ext>
            </a:extLst>
          </p:cNvPr>
          <p:cNvPicPr>
            <a:picLocks noChangeAspect="1"/>
          </p:cNvPicPr>
          <p:nvPr/>
        </p:nvPicPr>
        <p:blipFill>
          <a:blip r:embed="rId2"/>
          <a:stretch>
            <a:fillRect/>
          </a:stretch>
        </p:blipFill>
        <p:spPr>
          <a:xfrm>
            <a:off x="2895441" y="1595031"/>
            <a:ext cx="8751011" cy="4843667"/>
          </a:xfrm>
          <a:prstGeom prst="rect">
            <a:avLst/>
          </a:prstGeom>
        </p:spPr>
      </p:pic>
    </p:spTree>
    <p:extLst>
      <p:ext uri="{BB962C8B-B14F-4D97-AF65-F5344CB8AC3E}">
        <p14:creationId xmlns:p14="http://schemas.microsoft.com/office/powerpoint/2010/main" val="33656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47062" y="160754"/>
            <a:ext cx="11297875" cy="580518"/>
          </a:xfrm>
        </p:spPr>
        <p:txBody>
          <a:bodyPr/>
          <a:lstStyle/>
          <a:p>
            <a:r>
              <a:rPr lang="it-IT" sz="3600" b="1" dirty="0"/>
              <a:t>Come stimolare lo sviluppo delle filiere alimentari corte e dei mercati agricoli attraverso le piattaforme digitali</a:t>
            </a:r>
            <a:r>
              <a:rPr lang="en-GB" sz="3600" b="1" dirty="0"/>
              <a:t>?</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3851910" y="1683861"/>
            <a:ext cx="7989974" cy="3856037"/>
          </a:xfrm>
        </p:spPr>
        <p:txBody>
          <a:bodyPr vert="horz" lIns="91440" tIns="45720" rIns="91440" bIns="45720" rtlCol="0" anchor="t">
            <a:noAutofit/>
          </a:bodyPr>
          <a:lstStyle/>
          <a:p>
            <a:pPr marL="0" lvl="1" indent="0"/>
            <a:r>
              <a:rPr lang="it-IT" sz="2400" spc="0" dirty="0">
                <a:solidFill>
                  <a:srgbClr val="60220F"/>
                </a:solidFill>
                <a:latin typeface="+mn-lt"/>
                <a:cs typeface="Calibri" panose="020F0502020204030204"/>
              </a:rPr>
              <a:t>La Coldiretti </a:t>
            </a:r>
            <a:r>
              <a:rPr lang="it-IT" sz="2400" u="sng" spc="0" dirty="0">
                <a:solidFill>
                  <a:srgbClr val="6D6A3A"/>
                </a:solidFill>
                <a:latin typeface="+mn-lt"/>
                <a:cs typeface="Calibri" panose="020F0502020204030204"/>
              </a:rPr>
              <a:t>(Confederazione Nazionale Coltivatori Diretti), </a:t>
            </a:r>
            <a:r>
              <a:rPr lang="it-IT" sz="2400" spc="0" dirty="0">
                <a:solidFill>
                  <a:srgbClr val="60220F"/>
                </a:solidFill>
                <a:latin typeface="+mn-lt"/>
                <a:cs typeface="Calibri" panose="020F0502020204030204"/>
              </a:rPr>
              <a:t>la più grande associazione di rappresentanza e assistenza dell'agricoltura italiana, ha sviluppato e promosso l'utilizzo di un'applicazione per smartphone chiamata Campagna Amica, con l'obiettivo di sensibilizzare i consumatori sui benefici associati ai </a:t>
            </a:r>
            <a:r>
              <a:rPr lang="it-IT" sz="2400" spc="0" dirty="0" err="1">
                <a:solidFill>
                  <a:srgbClr val="60220F"/>
                </a:solidFill>
                <a:latin typeface="+mn-lt"/>
                <a:cs typeface="Calibri" panose="020F0502020204030204"/>
              </a:rPr>
              <a:t>Farmer's</a:t>
            </a:r>
            <a:r>
              <a:rPr lang="it-IT" sz="2400" spc="0" dirty="0">
                <a:solidFill>
                  <a:srgbClr val="60220F"/>
                </a:solidFill>
                <a:latin typeface="+mn-lt"/>
                <a:cs typeface="Calibri" panose="020F0502020204030204"/>
              </a:rPr>
              <a:t> Market </a:t>
            </a:r>
            <a:r>
              <a:rPr lang="it-IT" sz="2400" u="sng" spc="0" dirty="0">
                <a:solidFill>
                  <a:srgbClr val="6D6A3A"/>
                </a:solidFill>
                <a:latin typeface="+mn-lt"/>
                <a:cs typeface="Calibri" panose="020F0502020204030204"/>
              </a:rPr>
              <a:t>(FM). </a:t>
            </a:r>
            <a:endParaRPr lang="en-GB" sz="2400" u="sng" spc="0" dirty="0">
              <a:solidFill>
                <a:srgbClr val="6D6A3A"/>
              </a:solidFill>
              <a:latin typeface="+mn-lt"/>
              <a:cs typeface="Calibri" panose="020F0502020204030204"/>
            </a:endParaRPr>
          </a:p>
          <a:p>
            <a:pPr marL="0" lvl="1" indent="0"/>
            <a:endParaRPr lang="it-IT" sz="2400" spc="0" dirty="0">
              <a:solidFill>
                <a:srgbClr val="60220F"/>
              </a:solidFill>
              <a:latin typeface="+mn-lt"/>
              <a:cs typeface="Calibri" panose="020F0502020204030204"/>
            </a:endParaRPr>
          </a:p>
          <a:p>
            <a:pPr marL="0" lvl="1" indent="0"/>
            <a:r>
              <a:rPr lang="it-IT" sz="2400" spc="0" dirty="0">
                <a:solidFill>
                  <a:srgbClr val="60220F"/>
                </a:solidFill>
                <a:latin typeface="+mn-lt"/>
                <a:cs typeface="Calibri" panose="020F0502020204030204"/>
              </a:rPr>
              <a:t>Con il supporto dell'Università di Parma, l'azione pilota ha esplorato l'efficacia di un'applicazione mobile per stimolare l'interesse dei consumatori per le FM in Italia. L'azione prevedeva una campagna di comunicazione per promuovere la conoscenza e l'uso dell'applicazione tra i consumatori di quattro regioni economicamente svantaggiate del Sud Italia.</a:t>
            </a:r>
          </a:p>
          <a:p>
            <a:pPr marL="0" lvl="1" indent="0"/>
            <a:r>
              <a:rPr lang="en-GB" sz="2400" spc="0" dirty="0">
                <a:solidFill>
                  <a:srgbClr val="60220F"/>
                </a:solidFill>
                <a:latin typeface="+mn-lt"/>
                <a:cs typeface="Calibri" panose="020F0502020204030204"/>
              </a:rPr>
              <a:t>		</a:t>
            </a:r>
          </a:p>
        </p:txBody>
      </p:sp>
      <p:pic>
        <p:nvPicPr>
          <p:cNvPr id="8" name="Picture 7">
            <a:extLst>
              <a:ext uri="{FF2B5EF4-FFF2-40B4-BE49-F238E27FC236}">
                <a16:creationId xmlns:a16="http://schemas.microsoft.com/office/drawing/2014/main" id="{8EE8D45A-060C-16B6-D12D-64E8018F0E7A}"/>
              </a:ext>
            </a:extLst>
          </p:cNvPr>
          <p:cNvPicPr>
            <a:picLocks noChangeAspect="1"/>
          </p:cNvPicPr>
          <p:nvPr/>
        </p:nvPicPr>
        <p:blipFill>
          <a:blip r:embed="rId2"/>
          <a:stretch>
            <a:fillRect/>
          </a:stretch>
        </p:blipFill>
        <p:spPr>
          <a:xfrm>
            <a:off x="964505" y="1577891"/>
            <a:ext cx="2330570" cy="3245017"/>
          </a:xfrm>
          <a:prstGeom prst="rect">
            <a:avLst/>
          </a:prstGeom>
        </p:spPr>
      </p:pic>
    </p:spTree>
    <p:extLst>
      <p:ext uri="{BB962C8B-B14F-4D97-AF65-F5344CB8AC3E}">
        <p14:creationId xmlns:p14="http://schemas.microsoft.com/office/powerpoint/2010/main" val="60369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47062" y="160754"/>
            <a:ext cx="11297875" cy="580518"/>
          </a:xfrm>
        </p:spPr>
        <p:txBody>
          <a:bodyPr/>
          <a:lstStyle/>
          <a:p>
            <a:r>
              <a:rPr lang="it-IT" sz="3600" b="1" dirty="0"/>
              <a:t>Come stimolare lo sviluppo delle filiere alimentari corte e dei mercati agricoli attraverso le piattaforme digitali</a:t>
            </a:r>
            <a:r>
              <a:rPr lang="en-GB" sz="3600" b="1" dirty="0"/>
              <a:t>?</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5623560" y="1752441"/>
            <a:ext cx="6400800" cy="3856037"/>
          </a:xfrm>
        </p:spPr>
        <p:txBody>
          <a:bodyPr vert="horz" lIns="91440" tIns="45720" rIns="91440" bIns="45720" rtlCol="0" anchor="t">
            <a:noAutofit/>
          </a:bodyPr>
          <a:lstStyle/>
          <a:p>
            <a:pPr marL="0" lvl="1" indent="0"/>
            <a:r>
              <a:rPr lang="it-IT" sz="2400" spc="0" dirty="0">
                <a:solidFill>
                  <a:srgbClr val="60220F"/>
                </a:solidFill>
                <a:latin typeface="+mn-lt"/>
                <a:cs typeface="Calibri" panose="020F0502020204030204"/>
              </a:rPr>
              <a:t>I RISULTATI 	</a:t>
            </a:r>
          </a:p>
          <a:p>
            <a:pPr marL="0" lvl="1" indent="0"/>
            <a:r>
              <a:rPr lang="it-IT" sz="2400" spc="0" dirty="0">
                <a:solidFill>
                  <a:srgbClr val="60220F"/>
                </a:solidFill>
                <a:latin typeface="+mn-lt"/>
                <a:cs typeface="Calibri" panose="020F0502020204030204"/>
              </a:rPr>
              <a:t>I risultati dell'iniziativa pilota dimostrano che "Campagna Amica"  				</a:t>
            </a:r>
          </a:p>
          <a:p>
            <a:pPr marL="342900" lvl="1" indent="-342900">
              <a:buFont typeface="Arial" panose="020B0604020202020204" pitchFamily="34" charset="0"/>
              <a:buChar char="•"/>
            </a:pPr>
            <a:r>
              <a:rPr lang="it-IT" sz="2400" spc="0" dirty="0">
                <a:solidFill>
                  <a:srgbClr val="60220F"/>
                </a:solidFill>
                <a:latin typeface="+mn-lt"/>
                <a:cs typeface="Calibri" panose="020F0502020204030204"/>
              </a:rPr>
              <a:t>ha contribuito ad accrescere le conoscenze dei consumatori su diversi temi legati all'agricoltura, come la nutrizione, la sostenibilità, i prodotti biologici, l'origine e la qualità degli alimenti. </a:t>
            </a:r>
          </a:p>
          <a:p>
            <a:pPr marL="342900" lvl="1" indent="-342900">
              <a:buFont typeface="Arial" panose="020B0604020202020204" pitchFamily="34" charset="0"/>
              <a:buChar char="•"/>
            </a:pPr>
            <a:r>
              <a:rPr lang="it-IT" sz="2400" spc="0" dirty="0">
                <a:solidFill>
                  <a:srgbClr val="60220F"/>
                </a:solidFill>
                <a:latin typeface="+mn-lt"/>
                <a:cs typeface="Calibri" panose="020F0502020204030204"/>
              </a:rPr>
              <a:t>ha permesso ai consumatori di conoscere le ricette locali e tradizionali, favorendo il senso di identità culturale e di appartenenza a un territorio. </a:t>
            </a:r>
          </a:p>
          <a:p>
            <a:pPr marL="0" lvl="1" indent="0"/>
            <a:r>
              <a:rPr lang="en-GB" sz="2400" spc="0" dirty="0">
                <a:solidFill>
                  <a:srgbClr val="60220F"/>
                </a:solidFill>
                <a:latin typeface="+mn-lt"/>
                <a:cs typeface="Calibri" panose="020F0502020204030204"/>
              </a:rPr>
              <a:t>		</a:t>
            </a:r>
          </a:p>
        </p:txBody>
      </p:sp>
      <p:pic>
        <p:nvPicPr>
          <p:cNvPr id="2" name="Online Media 1" title="Arriva a Palermo il Villaggio contadino della Coldiretti">
            <a:hlinkClick r:id="" action="ppaction://media"/>
            <a:extLst>
              <a:ext uri="{FF2B5EF4-FFF2-40B4-BE49-F238E27FC236}">
                <a16:creationId xmlns:a16="http://schemas.microsoft.com/office/drawing/2014/main" id="{C2F195B9-724E-B31C-BF40-3261E57EC698}"/>
              </a:ext>
            </a:extLst>
          </p:cNvPr>
          <p:cNvPicPr>
            <a:picLocks noRot="1" noChangeAspect="1"/>
          </p:cNvPicPr>
          <p:nvPr>
            <a:videoFile r:link="rId1"/>
          </p:nvPr>
        </p:nvPicPr>
        <p:blipFill>
          <a:blip r:embed="rId3"/>
          <a:stretch>
            <a:fillRect/>
          </a:stretch>
        </p:blipFill>
        <p:spPr>
          <a:xfrm>
            <a:off x="447062" y="2511558"/>
            <a:ext cx="4137701" cy="2337801"/>
          </a:xfrm>
          <a:prstGeom prst="rect">
            <a:avLst/>
          </a:prstGeom>
        </p:spPr>
      </p:pic>
      <p:sp>
        <p:nvSpPr>
          <p:cNvPr id="6" name="TextBox 5">
            <a:extLst>
              <a:ext uri="{FF2B5EF4-FFF2-40B4-BE49-F238E27FC236}">
                <a16:creationId xmlns:a16="http://schemas.microsoft.com/office/drawing/2014/main" id="{7C367015-A0D0-4B73-CB22-B224D3E890DE}"/>
              </a:ext>
            </a:extLst>
          </p:cNvPr>
          <p:cNvSpPr txBox="1"/>
          <p:nvPr/>
        </p:nvSpPr>
        <p:spPr>
          <a:xfrm>
            <a:off x="348881" y="1626959"/>
            <a:ext cx="4804410" cy="769441"/>
          </a:xfrm>
          <a:prstGeom prst="rect">
            <a:avLst/>
          </a:prstGeom>
          <a:noFill/>
        </p:spPr>
        <p:txBody>
          <a:bodyPr wrap="square">
            <a:spAutoFit/>
          </a:bodyPr>
          <a:lstStyle/>
          <a:p>
            <a:pPr marL="0" lvl="1" indent="0"/>
            <a:r>
              <a:rPr lang="en-GB" sz="2200" b="1" spc="0" dirty="0">
                <a:solidFill>
                  <a:srgbClr val="60220F"/>
                </a:solidFill>
                <a:latin typeface="+mn-lt"/>
                <a:cs typeface="Calibri" panose="020F0502020204030204"/>
              </a:rPr>
              <a:t>CLICCA PER G</a:t>
            </a:r>
            <a:r>
              <a:rPr lang="en-GB" sz="2200" b="1" dirty="0">
                <a:solidFill>
                  <a:srgbClr val="60220F"/>
                </a:solidFill>
                <a:cs typeface="Calibri" panose="020F0502020204030204"/>
              </a:rPr>
              <a:t>UARDARE</a:t>
            </a:r>
            <a:r>
              <a:rPr lang="en-GB" sz="2200" b="1" spc="0" dirty="0">
                <a:solidFill>
                  <a:srgbClr val="60220F"/>
                </a:solidFill>
                <a:latin typeface="+mn-lt"/>
                <a:cs typeface="Calibri" panose="020F0502020204030204"/>
              </a:rPr>
              <a:t> “Campagna </a:t>
            </a:r>
            <a:r>
              <a:rPr lang="en-GB" sz="2200" b="1" spc="0" dirty="0" err="1">
                <a:solidFill>
                  <a:srgbClr val="60220F"/>
                </a:solidFill>
                <a:latin typeface="+mn-lt"/>
                <a:cs typeface="Calibri" panose="020F0502020204030204"/>
              </a:rPr>
              <a:t>Amica</a:t>
            </a:r>
            <a:r>
              <a:rPr lang="en-GB" sz="2200" b="1" spc="0" dirty="0">
                <a:solidFill>
                  <a:srgbClr val="60220F"/>
                </a:solidFill>
                <a:latin typeface="+mn-lt"/>
                <a:cs typeface="Calibri" panose="020F0502020204030204"/>
              </a:rPr>
              <a:t>”  IN AZIONE</a:t>
            </a:r>
            <a:r>
              <a:rPr lang="en-GB" sz="1800" spc="0" dirty="0">
                <a:solidFill>
                  <a:srgbClr val="60220F"/>
                </a:solidFill>
                <a:latin typeface="+mn-lt"/>
                <a:cs typeface="Calibri" panose="020F0502020204030204"/>
              </a:rPr>
              <a:t>	</a:t>
            </a:r>
          </a:p>
        </p:txBody>
      </p:sp>
      <p:cxnSp>
        <p:nvCxnSpPr>
          <p:cNvPr id="8" name="Straight Connector 7">
            <a:extLst>
              <a:ext uri="{FF2B5EF4-FFF2-40B4-BE49-F238E27FC236}">
                <a16:creationId xmlns:a16="http://schemas.microsoft.com/office/drawing/2014/main" id="{DE133C8C-0CE3-8046-CD0D-D510C20AC75D}"/>
              </a:ext>
            </a:extLst>
          </p:cNvPr>
          <p:cNvCxnSpPr>
            <a:cxnSpLocks/>
          </p:cNvCxnSpPr>
          <p:nvPr/>
        </p:nvCxnSpPr>
        <p:spPr>
          <a:xfrm>
            <a:off x="5120640" y="2011680"/>
            <a:ext cx="32651" cy="3783330"/>
          </a:xfrm>
          <a:prstGeom prst="line">
            <a:avLst/>
          </a:prstGeom>
          <a:ln>
            <a:solidFill>
              <a:srgbClr val="A23B2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89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47062" y="160754"/>
            <a:ext cx="11297875" cy="580518"/>
          </a:xfrm>
        </p:spPr>
        <p:txBody>
          <a:bodyPr/>
          <a:lstStyle/>
          <a:p>
            <a:r>
              <a:rPr lang="it-IT" sz="3600" b="1" dirty="0"/>
              <a:t>Come stimolare lo sviluppo delle filiere alimentari corte e dei mercati agricoli attraverso le piattaforme digitali</a:t>
            </a:r>
            <a:r>
              <a:rPr lang="en-GB" sz="3600" b="1" dirty="0"/>
              <a:t>?</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4400549" y="1500981"/>
            <a:ext cx="7703821" cy="3856037"/>
          </a:xfrm>
        </p:spPr>
        <p:txBody>
          <a:bodyPr vert="horz" lIns="91440" tIns="45720" rIns="91440" bIns="45720" rtlCol="0" anchor="t">
            <a:noAutofit/>
          </a:bodyPr>
          <a:lstStyle/>
          <a:p>
            <a:pPr marL="342900" lvl="1" indent="-342900">
              <a:buFont typeface="Arial" panose="020B0604020202020204" pitchFamily="34" charset="0"/>
              <a:buChar char="•"/>
            </a:pPr>
            <a:r>
              <a:rPr lang="it-IT" sz="2400" spc="0" dirty="0">
                <a:solidFill>
                  <a:srgbClr val="60220F"/>
                </a:solidFill>
                <a:latin typeface="+mn-lt"/>
                <a:cs typeface="Calibri" panose="020F0502020204030204"/>
              </a:rPr>
              <a:t>L'applicazione è stata particolarmente apprezzata dai consumatori, soprattutto quelli urbani, in quanto strumento per sentirsi più vicini agli agricoltori e per creare fiducia nei loro prodotti.</a:t>
            </a:r>
          </a:p>
          <a:p>
            <a:pPr marL="342900" lvl="1" indent="-342900">
              <a:buFont typeface="Arial" panose="020B0604020202020204" pitchFamily="34" charset="0"/>
              <a:buChar char="•"/>
            </a:pPr>
            <a:r>
              <a:rPr lang="it-IT" sz="2400" spc="0" dirty="0">
                <a:solidFill>
                  <a:srgbClr val="60220F"/>
                </a:solidFill>
                <a:latin typeface="+mn-lt"/>
                <a:cs typeface="Calibri" panose="020F0502020204030204"/>
              </a:rPr>
              <a:t>Nel contesto della pandemia di Covid-19, l'applicazione ha svolto un ruolo cruciale nel rafforzare i legami tra consumatori e produttori, nonostante le regole di allontanamento sociale e la chiusura delle FM, ed è stata utilizzata come mezzo per esprimere solidarietà ai produttori locali. </a:t>
            </a:r>
          </a:p>
          <a:p>
            <a:pPr marL="342900" lvl="1" indent="-342900">
              <a:buFont typeface="Arial" panose="020B0604020202020204" pitchFamily="34" charset="0"/>
              <a:buChar char="•"/>
            </a:pPr>
            <a:r>
              <a:rPr lang="it-IT" sz="2400" spc="0" dirty="0">
                <a:solidFill>
                  <a:srgbClr val="60220F"/>
                </a:solidFill>
                <a:latin typeface="+mn-lt"/>
                <a:cs typeface="Calibri" panose="020F0502020204030204"/>
              </a:rPr>
              <a:t>Ha inoltre favorito l'aumento dei consumi locali, grazie all'accesso facilitato alle informazioni sulle FM più vicine e sugli agricoltori locali, </a:t>
            </a:r>
          </a:p>
          <a:p>
            <a:pPr marL="342900" lvl="1" indent="-342900">
              <a:buFont typeface="Arial" panose="020B0604020202020204" pitchFamily="34" charset="0"/>
              <a:buChar char="•"/>
            </a:pPr>
            <a:r>
              <a:rPr lang="it-IT" sz="2400" spc="0" dirty="0">
                <a:solidFill>
                  <a:srgbClr val="60220F"/>
                </a:solidFill>
                <a:latin typeface="+mn-lt"/>
                <a:cs typeface="Calibri" panose="020F0502020204030204"/>
              </a:rPr>
              <a:t>la possibilità di interazioni dirette tra consumatori e produttori, che ha portato in particolare allo sviluppo di funzioni di consegna a domicilio</a:t>
            </a:r>
            <a:r>
              <a:rPr lang="en-GB" sz="2400" spc="0" dirty="0">
                <a:solidFill>
                  <a:srgbClr val="60220F"/>
                </a:solidFill>
                <a:latin typeface="+mn-lt"/>
                <a:cs typeface="Calibri" panose="020F0502020204030204"/>
              </a:rPr>
              <a:t> </a:t>
            </a:r>
            <a:r>
              <a:rPr lang="en-GB" sz="2400" spc="0" dirty="0">
                <a:solidFill>
                  <a:srgbClr val="60220F"/>
                </a:solidFill>
                <a:latin typeface="+mn-lt"/>
                <a:cs typeface="Calibri" panose="020F0502020204030204"/>
                <a:hlinkClick r:id="rId2"/>
              </a:rPr>
              <a:t>https://www.campagnamica.it/spesa-comoda/</a:t>
            </a:r>
            <a:r>
              <a:rPr lang="en-GB" sz="2400" spc="0" dirty="0">
                <a:solidFill>
                  <a:srgbClr val="60220F"/>
                </a:solidFill>
                <a:latin typeface="+mn-lt"/>
                <a:cs typeface="Calibri" panose="020F0502020204030204"/>
              </a:rPr>
              <a:t>      </a:t>
            </a:r>
            <a:r>
              <a:rPr lang="en-GB" sz="1600" b="1" spc="0" dirty="0">
                <a:solidFill>
                  <a:srgbClr val="60220F"/>
                </a:solidFill>
                <a:latin typeface="+mn-lt"/>
                <a:cs typeface="Calibri" panose="020F0502020204030204"/>
                <a:hlinkClick r:id="rId3"/>
              </a:rPr>
              <a:t>Source</a:t>
            </a:r>
            <a:endParaRPr lang="en-GB" sz="2400" b="1" spc="0" dirty="0">
              <a:solidFill>
                <a:srgbClr val="60220F"/>
              </a:solidFill>
              <a:latin typeface="+mn-lt"/>
              <a:cs typeface="Calibri" panose="020F0502020204030204"/>
            </a:endParaRPr>
          </a:p>
        </p:txBody>
      </p:sp>
      <p:pic>
        <p:nvPicPr>
          <p:cNvPr id="5" name="Picture 4">
            <a:extLst>
              <a:ext uri="{FF2B5EF4-FFF2-40B4-BE49-F238E27FC236}">
                <a16:creationId xmlns:a16="http://schemas.microsoft.com/office/drawing/2014/main" id="{E41CF8BB-7331-AD06-954D-BE0689D78D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495" y="1756493"/>
            <a:ext cx="4059054" cy="2974989"/>
          </a:xfrm>
          <a:prstGeom prst="rect">
            <a:avLst/>
          </a:prstGeom>
        </p:spPr>
      </p:pic>
      <p:sp>
        <p:nvSpPr>
          <p:cNvPr id="6" name="TextBox 5">
            <a:extLst>
              <a:ext uri="{FF2B5EF4-FFF2-40B4-BE49-F238E27FC236}">
                <a16:creationId xmlns:a16="http://schemas.microsoft.com/office/drawing/2014/main" id="{240AC6AF-86F5-92FA-62A9-B27490E75678}"/>
              </a:ext>
            </a:extLst>
          </p:cNvPr>
          <p:cNvSpPr txBox="1"/>
          <p:nvPr/>
        </p:nvSpPr>
        <p:spPr>
          <a:xfrm>
            <a:off x="2537460" y="4926330"/>
            <a:ext cx="1977390" cy="1754326"/>
          </a:xfrm>
          <a:prstGeom prst="rect">
            <a:avLst/>
          </a:prstGeom>
          <a:noFill/>
        </p:spPr>
        <p:txBody>
          <a:bodyPr wrap="square" rtlCol="0">
            <a:spAutoFit/>
          </a:bodyPr>
          <a:lstStyle/>
          <a:p>
            <a:r>
              <a:rPr lang="en-IE" b="1" dirty="0">
                <a:solidFill>
                  <a:srgbClr val="6D6A3A"/>
                </a:solidFill>
              </a:rPr>
              <a:t>LEGGI IL REPORT INTERO </a:t>
            </a:r>
            <a:r>
              <a:rPr lang="en-GB" dirty="0">
                <a:hlinkClick r:id="rId5"/>
              </a:rPr>
              <a:t>D.9.6-Food-fairs-and-farmers’-markets.pdf (strength2food.eu)</a:t>
            </a:r>
            <a:endParaRPr lang="en-IE" dirty="0"/>
          </a:p>
        </p:txBody>
      </p:sp>
    </p:spTree>
    <p:extLst>
      <p:ext uri="{BB962C8B-B14F-4D97-AF65-F5344CB8AC3E}">
        <p14:creationId xmlns:p14="http://schemas.microsoft.com/office/powerpoint/2010/main" val="2847686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AEF435-B813-0C42-4DC9-F01D7F5D1278}"/>
              </a:ext>
            </a:extLst>
          </p:cNvPr>
          <p:cNvSpPr>
            <a:spLocks noGrp="1"/>
          </p:cNvSpPr>
          <p:nvPr>
            <p:ph type="body" sz="quarter" idx="18"/>
          </p:nvPr>
        </p:nvSpPr>
        <p:spPr>
          <a:xfrm>
            <a:off x="446893" y="308431"/>
            <a:ext cx="6482545" cy="1210837"/>
          </a:xfrm>
        </p:spPr>
        <p:txBody>
          <a:bodyPr anchor="ctr"/>
          <a:lstStyle/>
          <a:p>
            <a:r>
              <a:rPr lang="en-IE" dirty="0"/>
              <a:t>Le </a:t>
            </a:r>
            <a:r>
              <a:rPr lang="en-IE" dirty="0" err="1"/>
              <a:t>tipologie</a:t>
            </a:r>
            <a:r>
              <a:rPr lang="en-IE" dirty="0"/>
              <a:t> di </a:t>
            </a:r>
            <a:r>
              <a:rPr lang="en-IE" dirty="0" err="1"/>
              <a:t>ricerche</a:t>
            </a:r>
            <a:r>
              <a:rPr lang="en-IE" dirty="0"/>
              <a:t> di </a:t>
            </a:r>
            <a:r>
              <a:rPr lang="en-IE" dirty="0" err="1"/>
              <a:t>mercato</a:t>
            </a:r>
            <a:endParaRPr lang="en-IE" dirty="0"/>
          </a:p>
        </p:txBody>
      </p:sp>
      <p:sp>
        <p:nvSpPr>
          <p:cNvPr id="5" name="Text Placeholder 2">
            <a:extLst>
              <a:ext uri="{FF2B5EF4-FFF2-40B4-BE49-F238E27FC236}">
                <a16:creationId xmlns:a16="http://schemas.microsoft.com/office/drawing/2014/main" id="{F360B65A-F4EA-2B07-D559-98D266DCDDEC}"/>
              </a:ext>
            </a:extLst>
          </p:cNvPr>
          <p:cNvSpPr>
            <a:spLocks noGrp="1"/>
          </p:cNvSpPr>
          <p:nvPr>
            <p:ph type="body" sz="quarter" idx="16"/>
          </p:nvPr>
        </p:nvSpPr>
        <p:spPr>
          <a:xfrm>
            <a:off x="447675" y="2066925"/>
            <a:ext cx="6481763" cy="4038600"/>
          </a:xfrm>
        </p:spPr>
        <p:txBody>
          <a:bodyPr vert="horz" lIns="91440" tIns="45720" rIns="91440" bIns="45720" rtlCol="0" anchor="t">
            <a:normAutofit/>
          </a:bodyPr>
          <a:lstStyle/>
          <a:p>
            <a:pPr indent="0"/>
            <a:r>
              <a:rPr lang="it-IT" b="1" dirty="0">
                <a:latin typeface="Calibri"/>
                <a:cs typeface="Calibri"/>
              </a:rPr>
              <a:t>1. PRIMARIA:</a:t>
            </a:r>
          </a:p>
          <a:p>
            <a:pPr indent="0"/>
            <a:r>
              <a:rPr lang="it-IT" dirty="0">
                <a:latin typeface="Calibri"/>
                <a:cs typeface="Calibri"/>
              </a:rPr>
              <a:t>La ricerca primaria è una ricerca svolta da voi o da qualcuno che lavora con voi. Tutti i dati della ricerca primaria provengono dalle vostre fonti. (Ricerca sul campo)</a:t>
            </a:r>
          </a:p>
          <a:p>
            <a:pPr indent="0"/>
            <a:endParaRPr lang="it-IT" dirty="0">
              <a:latin typeface="Calibri"/>
              <a:cs typeface="Calibri"/>
            </a:endParaRPr>
          </a:p>
          <a:p>
            <a:pPr indent="0"/>
            <a:r>
              <a:rPr lang="it-IT" b="1" dirty="0">
                <a:latin typeface="Calibri"/>
                <a:cs typeface="Calibri"/>
              </a:rPr>
              <a:t>2. SECONDARIA:</a:t>
            </a:r>
          </a:p>
          <a:p>
            <a:pPr indent="0"/>
            <a:r>
              <a:rPr lang="it-IT" dirty="0">
                <a:latin typeface="Calibri"/>
                <a:cs typeface="Calibri"/>
              </a:rPr>
              <a:t>La ricerca secondaria è una ricerca che non viene svolta da voi, ma può essere tratta da uno studio esistente. (Ricerca a tavolino)</a:t>
            </a:r>
          </a:p>
          <a:p>
            <a:pPr indent="0"/>
            <a:endParaRPr lang="en-IE" dirty="0">
              <a:latin typeface="Calibri"/>
              <a:cs typeface="Calibri"/>
            </a:endParaRPr>
          </a:p>
        </p:txBody>
      </p:sp>
      <p:sp>
        <p:nvSpPr>
          <p:cNvPr id="6" name="TextBox 5">
            <a:extLst>
              <a:ext uri="{FF2B5EF4-FFF2-40B4-BE49-F238E27FC236}">
                <a16:creationId xmlns:a16="http://schemas.microsoft.com/office/drawing/2014/main" id="{0D13E9A9-DF7D-48A1-13A5-C75CA2AD95EB}"/>
              </a:ext>
            </a:extLst>
          </p:cNvPr>
          <p:cNvSpPr txBox="1"/>
          <p:nvPr/>
        </p:nvSpPr>
        <p:spPr>
          <a:xfrm>
            <a:off x="7824998" y="729734"/>
            <a:ext cx="3600956" cy="369332"/>
          </a:xfrm>
          <a:prstGeom prst="rect">
            <a:avLst/>
          </a:prstGeom>
          <a:solidFill>
            <a:srgbClr val="A7BAA2"/>
          </a:solidFill>
          <a:ln>
            <a:solidFill>
              <a:srgbClr val="6D6A3A"/>
            </a:solidFill>
          </a:ln>
        </p:spPr>
        <p:txBody>
          <a:bodyPr wrap="square" rtlCol="0">
            <a:spAutoFit/>
          </a:bodyPr>
          <a:lstStyle/>
          <a:p>
            <a:r>
              <a:rPr lang="en-US" b="1" dirty="0">
                <a:solidFill>
                  <a:srgbClr val="000000"/>
                </a:solidFill>
              </a:rPr>
              <a:t>ESEMPI DI METODI DI RICERCHE</a:t>
            </a:r>
            <a:endParaRPr lang="en-IE" b="1" dirty="0">
              <a:solidFill>
                <a:srgbClr val="000000"/>
              </a:solidFill>
            </a:endParaRPr>
          </a:p>
        </p:txBody>
      </p:sp>
      <p:sp>
        <p:nvSpPr>
          <p:cNvPr id="7" name="Flowchart: Alternate Process 6">
            <a:extLst>
              <a:ext uri="{FF2B5EF4-FFF2-40B4-BE49-F238E27FC236}">
                <a16:creationId xmlns:a16="http://schemas.microsoft.com/office/drawing/2014/main" id="{2A287FDD-00DA-2DEA-6E7B-05B4E8CE252B}"/>
              </a:ext>
            </a:extLst>
          </p:cNvPr>
          <p:cNvSpPr/>
          <p:nvPr/>
        </p:nvSpPr>
        <p:spPr>
          <a:xfrm>
            <a:off x="7069741" y="1456567"/>
            <a:ext cx="2443795" cy="1416106"/>
          </a:xfrm>
          <a:prstGeom prst="flowChartAlternateProcess">
            <a:avLst/>
          </a:prstGeom>
          <a:solidFill>
            <a:srgbClr val="6D6A3A"/>
          </a:solidFill>
          <a:ln>
            <a:solidFill>
              <a:srgbClr val="6D6A3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t>SONDAGGI</a:t>
            </a:r>
            <a:endParaRPr lang="en-IE" sz="2400" b="1" dirty="0"/>
          </a:p>
        </p:txBody>
      </p:sp>
      <p:sp>
        <p:nvSpPr>
          <p:cNvPr id="8" name="Flowchart: Alternate Process 7">
            <a:extLst>
              <a:ext uri="{FF2B5EF4-FFF2-40B4-BE49-F238E27FC236}">
                <a16:creationId xmlns:a16="http://schemas.microsoft.com/office/drawing/2014/main" id="{F80F69F5-D1BD-06CA-BCFE-F72AA5B6079C}"/>
              </a:ext>
            </a:extLst>
          </p:cNvPr>
          <p:cNvSpPr/>
          <p:nvPr/>
        </p:nvSpPr>
        <p:spPr>
          <a:xfrm>
            <a:off x="9625475" y="2330507"/>
            <a:ext cx="2443795" cy="1416106"/>
          </a:xfrm>
          <a:prstGeom prst="flowChartAlternateProcess">
            <a:avLst/>
          </a:prstGeom>
          <a:solidFill>
            <a:srgbClr val="A23B23"/>
          </a:solidFill>
          <a:ln>
            <a:solidFill>
              <a:srgbClr val="A23B2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IE" sz="2400" b="1" dirty="0"/>
              <a:t>GRUPPI FOCUS</a:t>
            </a:r>
          </a:p>
        </p:txBody>
      </p:sp>
      <p:sp>
        <p:nvSpPr>
          <p:cNvPr id="9" name="Flowchart: Alternate Process 8">
            <a:extLst>
              <a:ext uri="{FF2B5EF4-FFF2-40B4-BE49-F238E27FC236}">
                <a16:creationId xmlns:a16="http://schemas.microsoft.com/office/drawing/2014/main" id="{0F5CF3C8-2530-DF57-FC99-EC3B745A35A1}"/>
              </a:ext>
            </a:extLst>
          </p:cNvPr>
          <p:cNvSpPr/>
          <p:nvPr/>
        </p:nvSpPr>
        <p:spPr>
          <a:xfrm>
            <a:off x="7069741" y="3371681"/>
            <a:ext cx="2443795" cy="1416106"/>
          </a:xfrm>
          <a:prstGeom prst="flowChartAlternateProcess">
            <a:avLst/>
          </a:prstGeom>
          <a:solidFill>
            <a:srgbClr val="A7BAA2"/>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t>OSSERVAZIONI</a:t>
            </a:r>
            <a:endParaRPr lang="en-IE" sz="2400" b="1" dirty="0"/>
          </a:p>
        </p:txBody>
      </p:sp>
      <p:sp>
        <p:nvSpPr>
          <p:cNvPr id="10" name="Flowchart: Alternate Process 9">
            <a:extLst>
              <a:ext uri="{FF2B5EF4-FFF2-40B4-BE49-F238E27FC236}">
                <a16:creationId xmlns:a16="http://schemas.microsoft.com/office/drawing/2014/main" id="{41179747-E0B8-AF4B-BCA1-1886C2C84090}"/>
              </a:ext>
            </a:extLst>
          </p:cNvPr>
          <p:cNvSpPr/>
          <p:nvPr/>
        </p:nvSpPr>
        <p:spPr>
          <a:xfrm>
            <a:off x="9625476" y="4311706"/>
            <a:ext cx="2443795" cy="1416106"/>
          </a:xfrm>
          <a:prstGeom prst="flowChartAlternateProcess">
            <a:avLst/>
          </a:prstGeom>
          <a:solidFill>
            <a:srgbClr val="404F2F"/>
          </a:solidFill>
          <a:ln>
            <a:solidFill>
              <a:srgbClr val="6D6A3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IE" sz="2400" b="1" dirty="0"/>
              <a:t>TEST PILOTA</a:t>
            </a:r>
          </a:p>
        </p:txBody>
      </p:sp>
      <p:sp>
        <p:nvSpPr>
          <p:cNvPr id="11" name="Flowchart: Alternate Process 10">
            <a:extLst>
              <a:ext uri="{FF2B5EF4-FFF2-40B4-BE49-F238E27FC236}">
                <a16:creationId xmlns:a16="http://schemas.microsoft.com/office/drawing/2014/main" id="{74015D84-6A36-6287-72DB-6124A02AF600}"/>
              </a:ext>
            </a:extLst>
          </p:cNvPr>
          <p:cNvSpPr/>
          <p:nvPr/>
        </p:nvSpPr>
        <p:spPr>
          <a:xfrm>
            <a:off x="7069741" y="5286795"/>
            <a:ext cx="2443795" cy="1416106"/>
          </a:xfrm>
          <a:prstGeom prst="flowChartAlternateProcess">
            <a:avLst/>
          </a:prstGeom>
          <a:solidFill>
            <a:srgbClr val="60220F"/>
          </a:solidFill>
          <a:ln>
            <a:solidFill>
              <a:srgbClr val="6D6A3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IE" sz="2400" b="1" dirty="0"/>
              <a:t>ANALISI DEI SOCIAL MEDIA</a:t>
            </a:r>
          </a:p>
          <a:p>
            <a:pPr algn="ctr"/>
            <a:endParaRPr lang="en-IE" sz="2400" b="1" dirty="0"/>
          </a:p>
        </p:txBody>
      </p:sp>
    </p:spTree>
    <p:extLst>
      <p:ext uri="{BB962C8B-B14F-4D97-AF65-F5344CB8AC3E}">
        <p14:creationId xmlns:p14="http://schemas.microsoft.com/office/powerpoint/2010/main" val="3303549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316230" y="412214"/>
            <a:ext cx="11297875" cy="580518"/>
          </a:xfrm>
        </p:spPr>
        <p:txBody>
          <a:bodyPr/>
          <a:lstStyle/>
          <a:p>
            <a:r>
              <a:rPr lang="en-GB" sz="3600" b="1" dirty="0"/>
              <a:t>Caso Studio Regno </a:t>
            </a:r>
            <a:r>
              <a:rPr lang="en-GB" sz="3600" b="1" dirty="0" err="1"/>
              <a:t>Unito</a:t>
            </a:r>
            <a:r>
              <a:rPr lang="en-GB" sz="3600" b="1" dirty="0"/>
              <a:t> -</a:t>
            </a:r>
            <a:r>
              <a:rPr lang="it-IT" sz="3600" b="1" dirty="0"/>
              <a:t> Come stimolare le filiere alimentari corte per i prodotti ittici locali </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316230" y="1500981"/>
            <a:ext cx="11616690" cy="3856037"/>
          </a:xfrm>
        </p:spPr>
        <p:txBody>
          <a:bodyPr vert="horz" lIns="91440" tIns="45720" rIns="91440" bIns="45720" rtlCol="0" anchor="t">
            <a:noAutofit/>
          </a:bodyPr>
          <a:lstStyle/>
          <a:p>
            <a:pPr marL="0" lvl="1" indent="0"/>
            <a:r>
              <a:rPr lang="it-IT" sz="2400" u="sng" spc="0" dirty="0">
                <a:solidFill>
                  <a:srgbClr val="6D6A3A"/>
                </a:solidFill>
                <a:latin typeface="+mn-lt"/>
                <a:cs typeface="Calibri" panose="020F0502020204030204"/>
              </a:rPr>
              <a:t>Il North Shields Fish </a:t>
            </a:r>
            <a:r>
              <a:rPr lang="it-IT" sz="2400" u="sng" spc="0" dirty="0" err="1">
                <a:solidFill>
                  <a:srgbClr val="6D6A3A"/>
                </a:solidFill>
                <a:latin typeface="+mn-lt"/>
                <a:cs typeface="Calibri" panose="020F0502020204030204"/>
              </a:rPr>
              <a:t>Quay</a:t>
            </a:r>
            <a:r>
              <a:rPr lang="it-IT" sz="2400" spc="0" dirty="0">
                <a:solidFill>
                  <a:srgbClr val="60220F"/>
                </a:solidFill>
                <a:latin typeface="+mn-lt"/>
                <a:cs typeface="Calibri" panose="020F0502020204030204"/>
              </a:rPr>
              <a:t>, nel nord-est dell'Inghilterra, è uno dei quattro porti di pesca più trafficati del Regno Unito. Tuttavia, gran parte del pesce sbarcato qui viene venduto per l'esportazione prima ancora di raggiungere la riva. Per esempio, gli scampi originari delle acque intorno alla costa nordorientale arrivano raramente nei ristoranti locali, mentre la maggior parte viene venduta a Paesi come la Francia e la Spagna.</a:t>
            </a:r>
            <a:endParaRPr lang="en-GB" sz="2400" spc="0" dirty="0">
              <a:solidFill>
                <a:srgbClr val="60220F"/>
              </a:solidFill>
              <a:latin typeface="+mn-lt"/>
              <a:cs typeface="Calibri" panose="020F0502020204030204"/>
            </a:endParaRPr>
          </a:p>
          <a:p>
            <a:pPr marL="0" lvl="1" indent="0"/>
            <a:endParaRPr lang="en-GB" sz="800" spc="0" dirty="0">
              <a:solidFill>
                <a:srgbClr val="60220F"/>
              </a:solidFill>
              <a:latin typeface="+mn-lt"/>
              <a:cs typeface="Calibri" panose="020F0502020204030204"/>
            </a:endParaRPr>
          </a:p>
          <a:p>
            <a:pPr marL="0" lvl="1" indent="0"/>
            <a:r>
              <a:rPr lang="it-IT" sz="2400" spc="0" dirty="0">
                <a:solidFill>
                  <a:srgbClr val="60220F"/>
                </a:solidFill>
                <a:latin typeface="+mn-lt"/>
                <a:cs typeface="Calibri" panose="020F0502020204030204"/>
              </a:rPr>
              <a:t>Sono stati individuati tre ostacoli principali allo sviluppo delle filiere ittiche locali: </a:t>
            </a:r>
          </a:p>
          <a:p>
            <a:pPr marL="0" lvl="1" indent="0"/>
            <a:r>
              <a:rPr lang="it-IT" sz="2400" spc="0" dirty="0">
                <a:solidFill>
                  <a:srgbClr val="60220F"/>
                </a:solidFill>
                <a:latin typeface="+mn-lt"/>
                <a:cs typeface="Calibri" panose="020F0502020204030204"/>
              </a:rPr>
              <a:t>i) la scarsa consapevolezza da parte del pubblico delle specie abbondanti a livello locale e dei principali messaggi di sostenibilità, che porta a una domanda limitata di prodotti ittici locali;</a:t>
            </a:r>
          </a:p>
          <a:p>
            <a:pPr marL="0" lvl="1" indent="0"/>
            <a:r>
              <a:rPr lang="it-IT" sz="2400" spc="0" dirty="0">
                <a:solidFill>
                  <a:srgbClr val="60220F"/>
                </a:solidFill>
                <a:latin typeface="+mn-lt"/>
                <a:cs typeface="Calibri" panose="020F0502020204030204"/>
              </a:rPr>
              <a:t>ii) scarsa conoscenza e fiducia nelle capacità di cucinare i frutti di mare, anche da parte degli chef e del personale di cucina, con conseguente tendenza all'acquisto di filetti di pesce già pronti nel settore del catering e della ristorazione;</a:t>
            </a:r>
          </a:p>
          <a:p>
            <a:pPr marL="0" lvl="1" indent="0"/>
            <a:r>
              <a:rPr lang="it-IT" sz="2400" spc="0" dirty="0">
                <a:solidFill>
                  <a:srgbClr val="60220F"/>
                </a:solidFill>
                <a:latin typeface="+mn-lt"/>
                <a:cs typeface="Calibri" panose="020F0502020204030204"/>
              </a:rPr>
              <a:t>iii) una prevalenza di piatti serviti nei ristoranti e a casa, che utilizzano </a:t>
            </a:r>
          </a:p>
          <a:p>
            <a:pPr marL="0" lvl="1" indent="0"/>
            <a:r>
              <a:rPr lang="it-IT" sz="2400" spc="0" dirty="0">
                <a:solidFill>
                  <a:srgbClr val="60220F"/>
                </a:solidFill>
                <a:latin typeface="+mn-lt"/>
                <a:cs typeface="Calibri" panose="020F0502020204030204"/>
              </a:rPr>
              <a:t>			solo una manciata di specie ittiche più popolari. </a:t>
            </a:r>
            <a:r>
              <a:rPr lang="en-GB" sz="2400" spc="0" dirty="0">
                <a:solidFill>
                  <a:srgbClr val="60220F"/>
                </a:solidFill>
                <a:latin typeface="+mn-lt"/>
                <a:cs typeface="Calibri" panose="020F0502020204030204"/>
              </a:rPr>
              <a:t> </a:t>
            </a:r>
          </a:p>
        </p:txBody>
      </p:sp>
    </p:spTree>
    <p:extLst>
      <p:ext uri="{BB962C8B-B14F-4D97-AF65-F5344CB8AC3E}">
        <p14:creationId xmlns:p14="http://schemas.microsoft.com/office/powerpoint/2010/main" val="143492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316230" y="412214"/>
            <a:ext cx="11297875" cy="580518"/>
          </a:xfrm>
        </p:spPr>
        <p:txBody>
          <a:bodyPr/>
          <a:lstStyle/>
          <a:p>
            <a:r>
              <a:rPr lang="it-IT" sz="3600" b="1" dirty="0"/>
              <a:t>Caso Studio del Regno Unito - Come stimolare le filiere alimentari corte per i frutti di mare locali </a:t>
            </a:r>
          </a:p>
          <a:p>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4171950" y="1798161"/>
            <a:ext cx="7905750" cy="3856037"/>
          </a:xfrm>
        </p:spPr>
        <p:txBody>
          <a:bodyPr vert="horz" lIns="91440" tIns="45720" rIns="91440" bIns="45720" rtlCol="0" anchor="t">
            <a:noAutofit/>
          </a:bodyPr>
          <a:lstStyle/>
          <a:p>
            <a:pPr marL="0" lvl="1" indent="0"/>
            <a:r>
              <a:rPr lang="it-IT" sz="2400" spc="0" dirty="0">
                <a:solidFill>
                  <a:srgbClr val="60220F"/>
                </a:solidFill>
                <a:latin typeface="+mn-lt"/>
                <a:cs typeface="Calibri" panose="020F0502020204030204"/>
              </a:rPr>
              <a:t>Nell'ambito del progetto Strength2Food, sono state realizzate azioni di innovazione dall'Università di Newcastle e da Food Nation (un'impresa sociale con l'obiettivo di ispirare le persone a mangiare bene). </a:t>
            </a:r>
            <a:endParaRPr lang="en-GB" sz="2400" spc="0" dirty="0">
              <a:solidFill>
                <a:srgbClr val="60220F"/>
              </a:solidFill>
              <a:latin typeface="+mn-lt"/>
              <a:cs typeface="Calibri" panose="020F0502020204030204"/>
              <a:hlinkClick r:id="rId2"/>
            </a:endParaRPr>
          </a:p>
          <a:p>
            <a:pPr marL="0" lvl="1" indent="0"/>
            <a:r>
              <a:rPr lang="en-GB" sz="2400" spc="0" dirty="0">
                <a:solidFill>
                  <a:srgbClr val="60220F"/>
                </a:solidFill>
                <a:latin typeface="+mn-lt"/>
                <a:cs typeface="Calibri" panose="020F0502020204030204"/>
                <a:hlinkClick r:id="rId2"/>
              </a:rPr>
              <a:t>https://www.foodnewcastle.org/food-nation-inspiring-people-about-good-food-in-the-comfort-of-their-own-homes/</a:t>
            </a:r>
            <a:r>
              <a:rPr lang="it-IT" sz="2400" spc="0" dirty="0">
                <a:solidFill>
                  <a:srgbClr val="60220F"/>
                </a:solidFill>
                <a:latin typeface="+mn-lt"/>
                <a:cs typeface="Calibri" panose="020F0502020204030204"/>
              </a:rPr>
              <a:t>per rafforzare lo sviluppo di nuovi mercati di qualità e di filiere alimentari corte (SFSC) per i frutti di mare sbarcati localmente nell'Inghilterra nordorientale. </a:t>
            </a:r>
          </a:p>
          <a:p>
            <a:pPr marL="0" lvl="1" indent="0"/>
            <a:r>
              <a:rPr lang="it-IT" sz="2400" spc="0" dirty="0">
                <a:solidFill>
                  <a:srgbClr val="60220F"/>
                </a:solidFill>
                <a:latin typeface="+mn-lt"/>
                <a:cs typeface="Calibri" panose="020F0502020204030204"/>
              </a:rPr>
              <a:t>L'azione pilota ha coinvolto un ristorante locale, il Fish </a:t>
            </a:r>
            <a:r>
              <a:rPr lang="it-IT" sz="2400" spc="0" dirty="0" err="1">
                <a:solidFill>
                  <a:srgbClr val="60220F"/>
                </a:solidFill>
                <a:latin typeface="+mn-lt"/>
                <a:cs typeface="Calibri" panose="020F0502020204030204"/>
              </a:rPr>
              <a:t>Quay</a:t>
            </a:r>
            <a:r>
              <a:rPr lang="it-IT" sz="2400" spc="0" dirty="0">
                <a:solidFill>
                  <a:srgbClr val="60220F"/>
                </a:solidFill>
                <a:latin typeface="+mn-lt"/>
                <a:cs typeface="Calibri" panose="020F0502020204030204"/>
              </a:rPr>
              <a:t>, e vari stakeholder dell'industria ittica (pescatori, pescivendoli, chef, consumatori, accademici e altri professionisti della formazione).</a:t>
            </a:r>
          </a:p>
          <a:p>
            <a:pPr marL="0" lvl="1" indent="0"/>
            <a:endParaRPr lang="en-GB" sz="2400" spc="0" dirty="0">
              <a:solidFill>
                <a:srgbClr val="60220F"/>
              </a:solidFill>
              <a:latin typeface="+mn-lt"/>
              <a:cs typeface="Calibri" panose="020F0502020204030204"/>
            </a:endParaRPr>
          </a:p>
        </p:txBody>
      </p:sp>
    </p:spTree>
    <p:extLst>
      <p:ext uri="{BB962C8B-B14F-4D97-AF65-F5344CB8AC3E}">
        <p14:creationId xmlns:p14="http://schemas.microsoft.com/office/powerpoint/2010/main" val="1709322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316230" y="412214"/>
            <a:ext cx="11297875" cy="580518"/>
          </a:xfrm>
        </p:spPr>
        <p:txBody>
          <a:bodyPr/>
          <a:lstStyle/>
          <a:p>
            <a:r>
              <a:rPr lang="en-GB" sz="3600" b="1" dirty="0"/>
              <a:t>Caso Studio del Regno </a:t>
            </a:r>
            <a:r>
              <a:rPr lang="en-GB" sz="3600" b="1" dirty="0" err="1"/>
              <a:t>Unito</a:t>
            </a:r>
            <a:r>
              <a:rPr lang="en-GB" sz="3600" b="1" dirty="0"/>
              <a:t> -</a:t>
            </a:r>
            <a:r>
              <a:rPr lang="it-IT" sz="3600" b="1" dirty="0"/>
              <a:t> Come stimolare le filiere alimentari corte per i prodotti ittici locali </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2579370" y="1925955"/>
            <a:ext cx="9612630" cy="3856037"/>
          </a:xfrm>
        </p:spPr>
        <p:txBody>
          <a:bodyPr vert="horz" lIns="91440" tIns="45720" rIns="91440" bIns="45720" rtlCol="0" anchor="t">
            <a:noAutofit/>
          </a:bodyPr>
          <a:lstStyle/>
          <a:p>
            <a:pPr marL="0" lvl="1" indent="0"/>
            <a:r>
              <a:rPr lang="it-IT" sz="2400" spc="0" dirty="0">
                <a:solidFill>
                  <a:srgbClr val="60220F"/>
                </a:solidFill>
                <a:latin typeface="+mn-lt"/>
                <a:cs typeface="Calibri" panose="020F0502020204030204"/>
              </a:rPr>
              <a:t>i) </a:t>
            </a:r>
            <a:r>
              <a:rPr lang="it-IT" sz="2400" b="1" spc="0" dirty="0">
                <a:solidFill>
                  <a:srgbClr val="60220F"/>
                </a:solidFill>
                <a:latin typeface="+mn-lt"/>
                <a:cs typeface="Calibri" panose="020F0502020204030204"/>
              </a:rPr>
              <a:t>un programma di formazione </a:t>
            </a:r>
            <a:r>
              <a:rPr lang="it-IT" sz="2400" spc="0" dirty="0">
                <a:solidFill>
                  <a:srgbClr val="60220F"/>
                </a:solidFill>
                <a:latin typeface="+mn-lt"/>
                <a:cs typeface="Calibri" panose="020F0502020204030204"/>
              </a:rPr>
              <a:t>per giovani chef apprendisti per migliorare le loro capacità e la loro fiducia nella preparazione di un maggior numero di specie di frutti di mare;</a:t>
            </a:r>
          </a:p>
          <a:p>
            <a:pPr marL="0" lvl="1" indent="0"/>
            <a:r>
              <a:rPr lang="it-IT" sz="2400" spc="0" dirty="0">
                <a:solidFill>
                  <a:srgbClr val="60220F"/>
                </a:solidFill>
                <a:latin typeface="+mn-lt"/>
                <a:cs typeface="Calibri" panose="020F0502020204030204"/>
              </a:rPr>
              <a:t> ii</a:t>
            </a:r>
            <a:r>
              <a:rPr lang="it-IT" sz="2400" b="1" spc="0" dirty="0">
                <a:solidFill>
                  <a:srgbClr val="60220F"/>
                </a:solidFill>
                <a:latin typeface="+mn-lt"/>
                <a:cs typeface="Calibri" panose="020F0502020204030204"/>
              </a:rPr>
              <a:t>) </a:t>
            </a:r>
            <a:r>
              <a:rPr lang="it-IT" sz="2400" b="1" spc="0" dirty="0" err="1">
                <a:solidFill>
                  <a:srgbClr val="60220F"/>
                </a:solidFill>
                <a:latin typeface="+mn-lt"/>
                <a:cs typeface="Calibri" panose="020F0502020204030204"/>
              </a:rPr>
              <a:t>Seafood</a:t>
            </a:r>
            <a:r>
              <a:rPr lang="it-IT" sz="2400" b="1" spc="0" dirty="0">
                <a:solidFill>
                  <a:srgbClr val="60220F"/>
                </a:solidFill>
                <a:latin typeface="+mn-lt"/>
                <a:cs typeface="Calibri" panose="020F0502020204030204"/>
              </a:rPr>
              <a:t> </a:t>
            </a:r>
            <a:r>
              <a:rPr lang="it-IT" sz="2400" b="1" spc="0" dirty="0" err="1">
                <a:solidFill>
                  <a:srgbClr val="60220F"/>
                </a:solidFill>
                <a:latin typeface="+mn-lt"/>
                <a:cs typeface="Calibri" panose="020F0502020204030204"/>
              </a:rPr>
              <a:t>Supper</a:t>
            </a:r>
            <a:r>
              <a:rPr lang="it-IT" sz="2400" b="1" spc="0" dirty="0">
                <a:solidFill>
                  <a:srgbClr val="60220F"/>
                </a:solidFill>
                <a:latin typeface="+mn-lt"/>
                <a:cs typeface="Calibri" panose="020F0502020204030204"/>
              </a:rPr>
              <a:t> Club per fornire ai tirocinanti una piattaforma </a:t>
            </a:r>
            <a:r>
              <a:rPr lang="it-IT" sz="2400" spc="0" dirty="0">
                <a:solidFill>
                  <a:srgbClr val="60220F"/>
                </a:solidFill>
                <a:latin typeface="+mn-lt"/>
                <a:cs typeface="Calibri" panose="020F0502020204030204"/>
              </a:rPr>
              <a:t>per creare, testare e commercializzare le loro ricette e migliorare l'esposizione e la percezione dei consumatori nei confronti delle specie sottoutilizzate; </a:t>
            </a:r>
          </a:p>
          <a:p>
            <a:pPr marL="0" lvl="1" indent="0"/>
            <a:r>
              <a:rPr lang="it-IT" sz="2400" spc="0" dirty="0">
                <a:solidFill>
                  <a:srgbClr val="60220F"/>
                </a:solidFill>
                <a:latin typeface="+mn-lt"/>
                <a:cs typeface="Calibri" panose="020F0502020204030204"/>
              </a:rPr>
              <a:t>iii) </a:t>
            </a:r>
            <a:r>
              <a:rPr lang="it-IT" sz="2400" b="1" spc="0" dirty="0">
                <a:solidFill>
                  <a:srgbClr val="60220F"/>
                </a:solidFill>
                <a:latin typeface="+mn-lt"/>
                <a:cs typeface="Calibri" panose="020F0502020204030204"/>
              </a:rPr>
              <a:t>risorse online per l'educazione </a:t>
            </a:r>
            <a:r>
              <a:rPr lang="it-IT" sz="2400" spc="0" dirty="0">
                <a:solidFill>
                  <a:srgbClr val="60220F"/>
                </a:solidFill>
                <a:latin typeface="+mn-lt"/>
                <a:cs typeface="Calibri" panose="020F0502020204030204"/>
              </a:rPr>
              <a:t>ai frutti di mare, per informare, ispirare e coinvolgere il grande pubblico nell'acquisto e nella cottura di una più ampia varietà di frutti di mare; </a:t>
            </a:r>
          </a:p>
          <a:p>
            <a:pPr marL="0" lvl="1" indent="0"/>
            <a:r>
              <a:rPr lang="it-IT" sz="2400" spc="0" dirty="0">
                <a:solidFill>
                  <a:srgbClr val="60220F"/>
                </a:solidFill>
                <a:latin typeface="+mn-lt"/>
                <a:cs typeface="Calibri" panose="020F0502020204030204"/>
              </a:rPr>
              <a:t>iv) </a:t>
            </a:r>
            <a:r>
              <a:rPr lang="it-IT" sz="2400" b="1" spc="0" dirty="0">
                <a:solidFill>
                  <a:srgbClr val="60220F"/>
                </a:solidFill>
                <a:latin typeface="+mn-lt"/>
                <a:cs typeface="Calibri" panose="020F0502020204030204"/>
              </a:rPr>
              <a:t>kit di ricette per la casa</a:t>
            </a:r>
            <a:r>
              <a:rPr lang="it-IT" sz="2400" spc="0" dirty="0">
                <a:solidFill>
                  <a:srgbClr val="60220F"/>
                </a:solidFill>
                <a:latin typeface="+mn-lt"/>
                <a:cs typeface="Calibri" panose="020F0502020204030204"/>
              </a:rPr>
              <a:t> che includano i frutti di mare, per incoraggiare le famiglie a cucinare diversi piatti a base di pesce, fornendo kit di pasti e scatole di ricette comode e semplici da usare.</a:t>
            </a:r>
          </a:p>
          <a:p>
            <a:pPr marL="0" lvl="1" indent="0"/>
            <a:endParaRPr lang="en-GB" sz="2400" spc="0" dirty="0">
              <a:solidFill>
                <a:srgbClr val="60220F"/>
              </a:solidFill>
              <a:latin typeface="+mn-lt"/>
              <a:cs typeface="Calibri" panose="020F0502020204030204"/>
            </a:endParaRPr>
          </a:p>
        </p:txBody>
      </p:sp>
      <p:sp>
        <p:nvSpPr>
          <p:cNvPr id="5" name="TextBox 4">
            <a:extLst>
              <a:ext uri="{FF2B5EF4-FFF2-40B4-BE49-F238E27FC236}">
                <a16:creationId xmlns:a16="http://schemas.microsoft.com/office/drawing/2014/main" id="{12F08990-12E7-07C0-3EFF-B3C99C84FF18}"/>
              </a:ext>
            </a:extLst>
          </p:cNvPr>
          <p:cNvSpPr txBox="1"/>
          <p:nvPr/>
        </p:nvSpPr>
        <p:spPr>
          <a:xfrm>
            <a:off x="236220" y="1543129"/>
            <a:ext cx="6097904" cy="461665"/>
          </a:xfrm>
          <a:prstGeom prst="rect">
            <a:avLst/>
          </a:prstGeom>
          <a:noFill/>
        </p:spPr>
        <p:txBody>
          <a:bodyPr wrap="square">
            <a:spAutoFit/>
          </a:bodyPr>
          <a:lstStyle/>
          <a:p>
            <a:pPr marL="0" lvl="1" indent="0"/>
            <a:r>
              <a:rPr lang="it-IT" sz="2400" spc="0" dirty="0">
                <a:solidFill>
                  <a:srgbClr val="60220F"/>
                </a:solidFill>
                <a:latin typeface="+mn-lt"/>
                <a:cs typeface="Calibri" panose="020F0502020204030204"/>
              </a:rPr>
              <a:t>Le attività dimostrative hanno incluso </a:t>
            </a:r>
            <a:r>
              <a:rPr lang="en-GB" sz="2400" spc="0" dirty="0">
                <a:solidFill>
                  <a:srgbClr val="60220F"/>
                </a:solidFill>
                <a:latin typeface="+mn-lt"/>
                <a:cs typeface="Calibri" panose="020F0502020204030204"/>
              </a:rPr>
              <a:t>:</a:t>
            </a:r>
          </a:p>
        </p:txBody>
      </p:sp>
      <p:sp>
        <p:nvSpPr>
          <p:cNvPr id="6" name="TextBox 5">
            <a:extLst>
              <a:ext uri="{FF2B5EF4-FFF2-40B4-BE49-F238E27FC236}">
                <a16:creationId xmlns:a16="http://schemas.microsoft.com/office/drawing/2014/main" id="{161059C3-0207-3946-908B-29327A1C80F8}"/>
              </a:ext>
            </a:extLst>
          </p:cNvPr>
          <p:cNvSpPr txBox="1"/>
          <p:nvPr/>
        </p:nvSpPr>
        <p:spPr>
          <a:xfrm>
            <a:off x="3589020" y="6076454"/>
            <a:ext cx="9304020" cy="369332"/>
          </a:xfrm>
          <a:prstGeom prst="rect">
            <a:avLst/>
          </a:prstGeom>
          <a:noFill/>
        </p:spPr>
        <p:txBody>
          <a:bodyPr wrap="square" rtlCol="0">
            <a:spAutoFit/>
          </a:bodyPr>
          <a:lstStyle/>
          <a:p>
            <a:r>
              <a:rPr lang="en-IE" b="1" dirty="0">
                <a:solidFill>
                  <a:srgbClr val="6D6A3A"/>
                </a:solidFill>
              </a:rPr>
              <a:t>LEGGI IL REPORT INTERO </a:t>
            </a:r>
            <a:r>
              <a:rPr lang="en-GB" dirty="0">
                <a:hlinkClick r:id="rId2"/>
              </a:rPr>
              <a:t>Practice-note-9-4_FINAL.pdf (strength2food.eu)</a:t>
            </a:r>
            <a:endParaRPr lang="en-IE" dirty="0"/>
          </a:p>
        </p:txBody>
      </p:sp>
    </p:spTree>
    <p:extLst>
      <p:ext uri="{BB962C8B-B14F-4D97-AF65-F5344CB8AC3E}">
        <p14:creationId xmlns:p14="http://schemas.microsoft.com/office/powerpoint/2010/main" val="1868897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316230" y="412214"/>
            <a:ext cx="11297875" cy="580518"/>
          </a:xfrm>
        </p:spPr>
        <p:txBody>
          <a:bodyPr/>
          <a:lstStyle/>
          <a:p>
            <a:r>
              <a:rPr lang="en-GB" sz="3600" b="1" dirty="0"/>
              <a:t>Caso Studio del Regno </a:t>
            </a:r>
            <a:r>
              <a:rPr lang="en-GB" sz="3600" b="1" dirty="0" err="1"/>
              <a:t>Unito</a:t>
            </a:r>
            <a:r>
              <a:rPr lang="en-GB" sz="3600" b="1" dirty="0"/>
              <a:t> -</a:t>
            </a:r>
            <a:r>
              <a:rPr lang="it-IT" sz="3600" b="1" dirty="0"/>
              <a:t> Come stimolare le filiere alimentari corte per i prodotti ittici locali </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2579370" y="1925955"/>
            <a:ext cx="9612630" cy="3856037"/>
          </a:xfrm>
        </p:spPr>
        <p:txBody>
          <a:bodyPr vert="horz" lIns="91440" tIns="45720" rIns="91440" bIns="45720" rtlCol="0" anchor="t">
            <a:noAutofit/>
          </a:bodyPr>
          <a:lstStyle/>
          <a:p>
            <a:pPr marL="0" lvl="1" indent="0"/>
            <a:r>
              <a:rPr lang="it-IT" sz="2400" spc="0" dirty="0">
                <a:solidFill>
                  <a:srgbClr val="60220F"/>
                </a:solidFill>
                <a:latin typeface="+mn-lt"/>
                <a:cs typeface="Calibri" panose="020F0502020204030204"/>
              </a:rPr>
              <a:t>i) </a:t>
            </a:r>
            <a:r>
              <a:rPr lang="it-IT" sz="2400" b="1" spc="0" dirty="0">
                <a:solidFill>
                  <a:srgbClr val="60220F"/>
                </a:solidFill>
                <a:latin typeface="+mn-lt"/>
                <a:cs typeface="Calibri" panose="020F0502020204030204"/>
              </a:rPr>
              <a:t>un programma di formazione </a:t>
            </a:r>
            <a:r>
              <a:rPr lang="it-IT" sz="2400" spc="0" dirty="0">
                <a:solidFill>
                  <a:srgbClr val="60220F"/>
                </a:solidFill>
                <a:latin typeface="+mn-lt"/>
                <a:cs typeface="Calibri" panose="020F0502020204030204"/>
              </a:rPr>
              <a:t>per giovani chef apprendisti per migliorare le loro capacità e la loro fiducia nella preparazione di un maggior numero di specie di frutti di mare;</a:t>
            </a:r>
          </a:p>
          <a:p>
            <a:pPr marL="0" lvl="1" indent="0"/>
            <a:r>
              <a:rPr lang="it-IT" sz="2400" spc="0" dirty="0">
                <a:solidFill>
                  <a:srgbClr val="60220F"/>
                </a:solidFill>
                <a:latin typeface="+mn-lt"/>
                <a:cs typeface="Calibri" panose="020F0502020204030204"/>
              </a:rPr>
              <a:t> ii</a:t>
            </a:r>
            <a:r>
              <a:rPr lang="it-IT" sz="2400" b="1" spc="0" dirty="0">
                <a:solidFill>
                  <a:srgbClr val="60220F"/>
                </a:solidFill>
                <a:latin typeface="+mn-lt"/>
                <a:cs typeface="Calibri" panose="020F0502020204030204"/>
              </a:rPr>
              <a:t>) </a:t>
            </a:r>
            <a:r>
              <a:rPr lang="it-IT" sz="2400" b="1" spc="0" dirty="0" err="1">
                <a:solidFill>
                  <a:srgbClr val="60220F"/>
                </a:solidFill>
                <a:latin typeface="+mn-lt"/>
                <a:cs typeface="Calibri" panose="020F0502020204030204"/>
              </a:rPr>
              <a:t>Seafood</a:t>
            </a:r>
            <a:r>
              <a:rPr lang="it-IT" sz="2400" b="1" spc="0" dirty="0">
                <a:solidFill>
                  <a:srgbClr val="60220F"/>
                </a:solidFill>
                <a:latin typeface="+mn-lt"/>
                <a:cs typeface="Calibri" panose="020F0502020204030204"/>
              </a:rPr>
              <a:t> </a:t>
            </a:r>
            <a:r>
              <a:rPr lang="it-IT" sz="2400" b="1" spc="0" dirty="0" err="1">
                <a:solidFill>
                  <a:srgbClr val="60220F"/>
                </a:solidFill>
                <a:latin typeface="+mn-lt"/>
                <a:cs typeface="Calibri" panose="020F0502020204030204"/>
              </a:rPr>
              <a:t>Supper</a:t>
            </a:r>
            <a:r>
              <a:rPr lang="it-IT" sz="2400" b="1" spc="0" dirty="0">
                <a:solidFill>
                  <a:srgbClr val="60220F"/>
                </a:solidFill>
                <a:latin typeface="+mn-lt"/>
                <a:cs typeface="Calibri" panose="020F0502020204030204"/>
              </a:rPr>
              <a:t> Club per fornire ai tirocinanti una piattaforma </a:t>
            </a:r>
            <a:r>
              <a:rPr lang="it-IT" sz="2400" spc="0" dirty="0">
                <a:solidFill>
                  <a:srgbClr val="60220F"/>
                </a:solidFill>
                <a:latin typeface="+mn-lt"/>
                <a:cs typeface="Calibri" panose="020F0502020204030204"/>
              </a:rPr>
              <a:t>per creare, testare e commercializzare le loro ricette e migliorare l'esposizione e la percezione dei consumatori nei confronti delle specie sottoutilizzate; </a:t>
            </a:r>
          </a:p>
          <a:p>
            <a:pPr marL="0" lvl="1" indent="0"/>
            <a:r>
              <a:rPr lang="it-IT" sz="2400" spc="0" dirty="0">
                <a:solidFill>
                  <a:srgbClr val="60220F"/>
                </a:solidFill>
                <a:latin typeface="+mn-lt"/>
                <a:cs typeface="Calibri" panose="020F0502020204030204"/>
              </a:rPr>
              <a:t>iii) </a:t>
            </a:r>
            <a:r>
              <a:rPr lang="it-IT" sz="2400" b="1" spc="0" dirty="0">
                <a:solidFill>
                  <a:srgbClr val="60220F"/>
                </a:solidFill>
                <a:latin typeface="+mn-lt"/>
                <a:cs typeface="Calibri" panose="020F0502020204030204"/>
              </a:rPr>
              <a:t>risorse online per l'educazione </a:t>
            </a:r>
            <a:r>
              <a:rPr lang="it-IT" sz="2400" spc="0" dirty="0">
                <a:solidFill>
                  <a:srgbClr val="60220F"/>
                </a:solidFill>
                <a:latin typeface="+mn-lt"/>
                <a:cs typeface="Calibri" panose="020F0502020204030204"/>
              </a:rPr>
              <a:t>ai frutti di mare, per informare, ispirare e coinvolgere il grande pubblico nell'acquisto e nella cottura di una più ampia varietà di frutti di mare; e </a:t>
            </a:r>
          </a:p>
          <a:p>
            <a:pPr marL="0" lvl="1" indent="0"/>
            <a:r>
              <a:rPr lang="it-IT" sz="2400" spc="0" dirty="0">
                <a:solidFill>
                  <a:srgbClr val="60220F"/>
                </a:solidFill>
                <a:latin typeface="+mn-lt"/>
                <a:cs typeface="Calibri" panose="020F0502020204030204"/>
              </a:rPr>
              <a:t>iv) </a:t>
            </a:r>
            <a:r>
              <a:rPr lang="it-IT" sz="2400" b="1" spc="0" dirty="0">
                <a:solidFill>
                  <a:srgbClr val="60220F"/>
                </a:solidFill>
                <a:latin typeface="+mn-lt"/>
                <a:cs typeface="Calibri" panose="020F0502020204030204"/>
              </a:rPr>
              <a:t>kit di ricette per la casa</a:t>
            </a:r>
            <a:r>
              <a:rPr lang="it-IT" sz="2400" spc="0" dirty="0">
                <a:solidFill>
                  <a:srgbClr val="60220F"/>
                </a:solidFill>
                <a:latin typeface="+mn-lt"/>
                <a:cs typeface="Calibri" panose="020F0502020204030204"/>
              </a:rPr>
              <a:t> che includano i frutti di mare, per incoraggiare le famiglie a cucinare diversi piatti a base di pesce, fornendo kit di pasti e scatole di ricette comode e semplici da usare.</a:t>
            </a:r>
          </a:p>
          <a:p>
            <a:pPr marL="0" lvl="1" indent="0"/>
            <a:endParaRPr lang="en-GB" sz="2400" spc="0" dirty="0">
              <a:solidFill>
                <a:srgbClr val="60220F"/>
              </a:solidFill>
              <a:latin typeface="+mn-lt"/>
              <a:cs typeface="Calibri" panose="020F0502020204030204"/>
            </a:endParaRPr>
          </a:p>
        </p:txBody>
      </p:sp>
      <p:sp>
        <p:nvSpPr>
          <p:cNvPr id="5" name="TextBox 4">
            <a:extLst>
              <a:ext uri="{FF2B5EF4-FFF2-40B4-BE49-F238E27FC236}">
                <a16:creationId xmlns:a16="http://schemas.microsoft.com/office/drawing/2014/main" id="{12F08990-12E7-07C0-3EFF-B3C99C84FF18}"/>
              </a:ext>
            </a:extLst>
          </p:cNvPr>
          <p:cNvSpPr txBox="1"/>
          <p:nvPr/>
        </p:nvSpPr>
        <p:spPr>
          <a:xfrm>
            <a:off x="236220" y="1543129"/>
            <a:ext cx="6097904" cy="461665"/>
          </a:xfrm>
          <a:prstGeom prst="rect">
            <a:avLst/>
          </a:prstGeom>
          <a:noFill/>
        </p:spPr>
        <p:txBody>
          <a:bodyPr wrap="square">
            <a:spAutoFit/>
          </a:bodyPr>
          <a:lstStyle/>
          <a:p>
            <a:pPr marL="0" lvl="1" indent="0"/>
            <a:r>
              <a:rPr lang="it-IT" sz="2400" spc="0" dirty="0">
                <a:solidFill>
                  <a:srgbClr val="60220F"/>
                </a:solidFill>
                <a:latin typeface="+mn-lt"/>
                <a:cs typeface="Calibri" panose="020F0502020204030204"/>
              </a:rPr>
              <a:t>Le attività dimostrative hanno incluso </a:t>
            </a:r>
            <a:r>
              <a:rPr lang="en-GB" sz="2400" spc="0" dirty="0">
                <a:solidFill>
                  <a:srgbClr val="60220F"/>
                </a:solidFill>
                <a:latin typeface="+mn-lt"/>
                <a:cs typeface="Calibri" panose="020F0502020204030204"/>
              </a:rPr>
              <a:t>:</a:t>
            </a:r>
          </a:p>
        </p:txBody>
      </p:sp>
      <p:sp>
        <p:nvSpPr>
          <p:cNvPr id="6" name="TextBox 5">
            <a:extLst>
              <a:ext uri="{FF2B5EF4-FFF2-40B4-BE49-F238E27FC236}">
                <a16:creationId xmlns:a16="http://schemas.microsoft.com/office/drawing/2014/main" id="{161059C3-0207-3946-908B-29327A1C80F8}"/>
              </a:ext>
            </a:extLst>
          </p:cNvPr>
          <p:cNvSpPr txBox="1"/>
          <p:nvPr/>
        </p:nvSpPr>
        <p:spPr>
          <a:xfrm>
            <a:off x="3589020" y="6076454"/>
            <a:ext cx="9304020" cy="369332"/>
          </a:xfrm>
          <a:prstGeom prst="rect">
            <a:avLst/>
          </a:prstGeom>
          <a:noFill/>
        </p:spPr>
        <p:txBody>
          <a:bodyPr wrap="square" rtlCol="0">
            <a:spAutoFit/>
          </a:bodyPr>
          <a:lstStyle/>
          <a:p>
            <a:r>
              <a:rPr lang="en-IE" b="1" dirty="0">
                <a:solidFill>
                  <a:srgbClr val="6D6A3A"/>
                </a:solidFill>
              </a:rPr>
              <a:t>LEGGI IL REPORT INTERO </a:t>
            </a:r>
            <a:r>
              <a:rPr lang="en-GB" dirty="0">
                <a:hlinkClick r:id="rId2"/>
              </a:rPr>
              <a:t>Practice-note-9-4_FINAL.pdf (strength2food.eu)</a:t>
            </a:r>
            <a:endParaRPr lang="en-IE" dirty="0"/>
          </a:p>
        </p:txBody>
      </p:sp>
    </p:spTree>
    <p:extLst>
      <p:ext uri="{BB962C8B-B14F-4D97-AF65-F5344CB8AC3E}">
        <p14:creationId xmlns:p14="http://schemas.microsoft.com/office/powerpoint/2010/main" val="3750251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6C7519-D5FC-F5F8-B467-7F98512D138F}"/>
              </a:ext>
            </a:extLst>
          </p:cNvPr>
          <p:cNvSpPr>
            <a:spLocks noGrp="1"/>
          </p:cNvSpPr>
          <p:nvPr>
            <p:ph type="body" sz="quarter" idx="17"/>
          </p:nvPr>
        </p:nvSpPr>
        <p:spPr>
          <a:xfrm>
            <a:off x="2029090" y="1604733"/>
            <a:ext cx="3791493" cy="2535945"/>
          </a:xfrm>
        </p:spPr>
        <p:txBody>
          <a:bodyPr>
            <a:normAutofit/>
          </a:bodyPr>
          <a:lstStyle/>
          <a:p>
            <a:r>
              <a:rPr lang="it-IT" dirty="0"/>
              <a:t>Essere parte di un'economia circolare</a:t>
            </a:r>
          </a:p>
          <a:p>
            <a:endParaRPr lang="en-IE" dirty="0"/>
          </a:p>
        </p:txBody>
      </p:sp>
      <p:sp>
        <p:nvSpPr>
          <p:cNvPr id="3" name="Text Placeholder 2">
            <a:extLst>
              <a:ext uri="{FF2B5EF4-FFF2-40B4-BE49-F238E27FC236}">
                <a16:creationId xmlns:a16="http://schemas.microsoft.com/office/drawing/2014/main" id="{78E6A310-B116-26EF-CE0B-23ADF57821AA}"/>
              </a:ext>
            </a:extLst>
          </p:cNvPr>
          <p:cNvSpPr>
            <a:spLocks noGrp="1"/>
          </p:cNvSpPr>
          <p:nvPr>
            <p:ph type="body" sz="quarter" idx="18"/>
          </p:nvPr>
        </p:nvSpPr>
        <p:spPr/>
        <p:txBody>
          <a:bodyPr/>
          <a:lstStyle/>
          <a:p>
            <a:r>
              <a:rPr lang="en-IE"/>
              <a:t>04</a:t>
            </a:r>
          </a:p>
        </p:txBody>
      </p:sp>
    </p:spTree>
    <p:extLst>
      <p:ext uri="{BB962C8B-B14F-4D97-AF65-F5344CB8AC3E}">
        <p14:creationId xmlns:p14="http://schemas.microsoft.com/office/powerpoint/2010/main" val="3481356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eets sprouted in vegetable garden">
            <a:extLst>
              <a:ext uri="{FF2B5EF4-FFF2-40B4-BE49-F238E27FC236}">
                <a16:creationId xmlns:a16="http://schemas.microsoft.com/office/drawing/2014/main" id="{42948C6B-8245-B07C-E199-419CFF0A3F5A}"/>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383547" y="0"/>
            <a:ext cx="5808452" cy="6858000"/>
          </a:xfrm>
        </p:spPr>
      </p:pic>
      <p:sp>
        <p:nvSpPr>
          <p:cNvPr id="3" name="Text Placeholder 2">
            <a:extLst>
              <a:ext uri="{FF2B5EF4-FFF2-40B4-BE49-F238E27FC236}">
                <a16:creationId xmlns:a16="http://schemas.microsoft.com/office/drawing/2014/main" id="{D1EE7639-0CFB-5E97-C81C-F53715748B4D}"/>
              </a:ext>
            </a:extLst>
          </p:cNvPr>
          <p:cNvSpPr>
            <a:spLocks noGrp="1"/>
          </p:cNvSpPr>
          <p:nvPr>
            <p:ph type="body" sz="quarter" idx="18"/>
          </p:nvPr>
        </p:nvSpPr>
        <p:spPr>
          <a:xfrm>
            <a:off x="138023" y="198408"/>
            <a:ext cx="6117495" cy="4364965"/>
          </a:xfrm>
        </p:spPr>
        <p:txBody>
          <a:bodyPr>
            <a:normAutofit fontScale="92500" lnSpcReduction="20000"/>
          </a:bodyPr>
          <a:lstStyle/>
          <a:p>
            <a:r>
              <a:rPr lang="en-US" sz="3600" dirty="0" err="1"/>
              <a:t>L’economia</a:t>
            </a:r>
            <a:r>
              <a:rPr lang="en-US" sz="3600" dirty="0"/>
              <a:t> </a:t>
            </a:r>
            <a:r>
              <a:rPr lang="en-US" sz="3600" dirty="0" err="1"/>
              <a:t>circolare</a:t>
            </a:r>
            <a:r>
              <a:rPr lang="en-US" sz="3600" dirty="0"/>
              <a:t>: </a:t>
            </a:r>
          </a:p>
          <a:p>
            <a:r>
              <a:rPr lang="en-US" dirty="0"/>
              <a:t>Il </a:t>
            </a:r>
            <a:r>
              <a:rPr lang="en-US" dirty="0" err="1"/>
              <a:t>futuro</a:t>
            </a:r>
            <a:r>
              <a:rPr lang="en-US" dirty="0"/>
              <a:t> </a:t>
            </a:r>
            <a:r>
              <a:rPr lang="en-US" dirty="0" err="1"/>
              <a:t>dell’Industria</a:t>
            </a:r>
            <a:r>
              <a:rPr lang="en-US" dirty="0"/>
              <a:t> </a:t>
            </a:r>
            <a:r>
              <a:rPr lang="en-US" dirty="0" err="1"/>
              <a:t>alimentare</a:t>
            </a:r>
            <a:endParaRPr lang="en-US" dirty="0"/>
          </a:p>
          <a:p>
            <a:r>
              <a:rPr lang="it-IT" sz="2400" i="0" dirty="0">
                <a:solidFill>
                  <a:srgbClr val="60220F"/>
                </a:solidFill>
                <a:effectLst/>
              </a:rPr>
              <a:t>"Attraverso l'economia circolare, i nostri sistemi alimentari possono fornire una migliore nutrizione e combattere il cambiamento climatico". </a:t>
            </a:r>
            <a:r>
              <a:rPr lang="it-IT" sz="2400" b="0" i="0" dirty="0">
                <a:solidFill>
                  <a:srgbClr val="60220F"/>
                </a:solidFill>
                <a:effectLst/>
              </a:rPr>
              <a:t>Carlos </a:t>
            </a:r>
            <a:r>
              <a:rPr lang="it-IT" sz="2400" b="0" i="0" dirty="0" err="1">
                <a:solidFill>
                  <a:srgbClr val="60220F"/>
                </a:solidFill>
                <a:effectLst/>
              </a:rPr>
              <a:t>Moedas</a:t>
            </a:r>
            <a:r>
              <a:rPr lang="it-IT" sz="2400" b="0" i="0" dirty="0">
                <a:solidFill>
                  <a:srgbClr val="60220F"/>
                </a:solidFill>
                <a:effectLst/>
              </a:rPr>
              <a:t>, Commissario europeo per la ricerca, la scienza e l'innovazione.</a:t>
            </a:r>
          </a:p>
          <a:p>
            <a:r>
              <a:rPr lang="it-IT" sz="2400" b="0" i="0" dirty="0">
                <a:solidFill>
                  <a:srgbClr val="60220F"/>
                </a:solidFill>
                <a:effectLst/>
              </a:rPr>
              <a:t>Cambiare il nostro sistema alimentare è una delle cose di maggior impatto che possiamo fare per affrontare il cambiamento climatico, creare comunità sane e ricostruire la biodiversità. L'attuale sistema alimentare ha alimentato l'urbanizzazione, lo sviluppo economico e sostenuto una popolazione in rapida crescita. Tutto ciò ha avuto un costo enorme per la società e l'ambiente. </a:t>
            </a:r>
          </a:p>
          <a:p>
            <a:endParaRPr lang="en-US" dirty="0"/>
          </a:p>
          <a:p>
            <a:endParaRPr lang="en-IE" sz="3600" dirty="0"/>
          </a:p>
        </p:txBody>
      </p:sp>
    </p:spTree>
    <p:extLst>
      <p:ext uri="{BB962C8B-B14F-4D97-AF65-F5344CB8AC3E}">
        <p14:creationId xmlns:p14="http://schemas.microsoft.com/office/powerpoint/2010/main" val="2891847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ircular Economy - SmartUse.Global">
            <a:extLst>
              <a:ext uri="{FF2B5EF4-FFF2-40B4-BE49-F238E27FC236}">
                <a16:creationId xmlns:a16="http://schemas.microsoft.com/office/drawing/2014/main" id="{DD4D91D9-0CC8-A09B-6CCB-72B811AD368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5391" t="39011" r="3896" b="29760"/>
          <a:stretch/>
        </p:blipFill>
        <p:spPr bwMode="auto">
          <a:xfrm>
            <a:off x="611581" y="1997778"/>
            <a:ext cx="10932719" cy="159863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B4EAAA4D-A59D-3CD4-7DFB-FC86E0C1D655}"/>
              </a:ext>
            </a:extLst>
          </p:cNvPr>
          <p:cNvSpPr/>
          <p:nvPr/>
        </p:nvSpPr>
        <p:spPr>
          <a:xfrm>
            <a:off x="6164843" y="1692044"/>
            <a:ext cx="3233980" cy="1736955"/>
          </a:xfrm>
          <a:prstGeom prst="rightArrow">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Right 7">
            <a:extLst>
              <a:ext uri="{FF2B5EF4-FFF2-40B4-BE49-F238E27FC236}">
                <a16:creationId xmlns:a16="http://schemas.microsoft.com/office/drawing/2014/main" id="{B2B94CAB-F221-A6AE-2CBB-0BBA03B40230}"/>
              </a:ext>
            </a:extLst>
          </p:cNvPr>
          <p:cNvSpPr/>
          <p:nvPr/>
        </p:nvSpPr>
        <p:spPr>
          <a:xfrm>
            <a:off x="4135649" y="1692043"/>
            <a:ext cx="3233980" cy="1736955"/>
          </a:xfrm>
          <a:prstGeom prst="rightArrow">
            <a:avLst/>
          </a:prstGeom>
          <a:solidFill>
            <a:srgbClr val="404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Arrow: Right 8">
            <a:extLst>
              <a:ext uri="{FF2B5EF4-FFF2-40B4-BE49-F238E27FC236}">
                <a16:creationId xmlns:a16="http://schemas.microsoft.com/office/drawing/2014/main" id="{750D9B08-8FCD-21FE-96C0-3B229B7A0E94}"/>
              </a:ext>
            </a:extLst>
          </p:cNvPr>
          <p:cNvSpPr/>
          <p:nvPr/>
        </p:nvSpPr>
        <p:spPr>
          <a:xfrm>
            <a:off x="2269906" y="1703200"/>
            <a:ext cx="2736808" cy="1736955"/>
          </a:xfrm>
          <a:prstGeom prst="rightArrow">
            <a:avLst/>
          </a:prstGeom>
          <a:solidFill>
            <a:srgbClr val="A23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B033A924-7EDE-A40F-CFAF-3425E3B2AF0C}"/>
              </a:ext>
            </a:extLst>
          </p:cNvPr>
          <p:cNvSpPr txBox="1"/>
          <p:nvPr/>
        </p:nvSpPr>
        <p:spPr>
          <a:xfrm>
            <a:off x="2267316" y="2331621"/>
            <a:ext cx="1939275" cy="523220"/>
          </a:xfrm>
          <a:prstGeom prst="rect">
            <a:avLst/>
          </a:prstGeom>
          <a:noFill/>
        </p:spPr>
        <p:txBody>
          <a:bodyPr wrap="square" rtlCol="0">
            <a:spAutoFit/>
          </a:bodyPr>
          <a:lstStyle/>
          <a:p>
            <a:r>
              <a:rPr lang="en-US" sz="2800" b="1" dirty="0">
                <a:solidFill>
                  <a:schemeClr val="bg1"/>
                </a:solidFill>
              </a:rPr>
              <a:t>PRENDERE</a:t>
            </a:r>
            <a:endParaRPr lang="en-IE" sz="2800" b="1" dirty="0">
              <a:solidFill>
                <a:schemeClr val="bg1"/>
              </a:solidFill>
            </a:endParaRPr>
          </a:p>
        </p:txBody>
      </p:sp>
      <p:sp>
        <p:nvSpPr>
          <p:cNvPr id="11" name="TextBox 10">
            <a:extLst>
              <a:ext uri="{FF2B5EF4-FFF2-40B4-BE49-F238E27FC236}">
                <a16:creationId xmlns:a16="http://schemas.microsoft.com/office/drawing/2014/main" id="{802C67F8-0BDF-B6CA-E9FF-6D656F5FD1CA}"/>
              </a:ext>
            </a:extLst>
          </p:cNvPr>
          <p:cNvSpPr txBox="1"/>
          <p:nvPr/>
        </p:nvSpPr>
        <p:spPr>
          <a:xfrm>
            <a:off x="7372219" y="2262244"/>
            <a:ext cx="1741801" cy="523220"/>
          </a:xfrm>
          <a:prstGeom prst="rect">
            <a:avLst/>
          </a:prstGeom>
          <a:noFill/>
        </p:spPr>
        <p:txBody>
          <a:bodyPr wrap="square" rtlCol="0">
            <a:spAutoFit/>
          </a:bodyPr>
          <a:lstStyle/>
          <a:p>
            <a:r>
              <a:rPr lang="en-US" sz="2800" b="1" dirty="0">
                <a:solidFill>
                  <a:schemeClr val="bg1"/>
                </a:solidFill>
              </a:rPr>
              <a:t>DISPORRE</a:t>
            </a:r>
            <a:endParaRPr lang="en-IE" sz="2800" b="1" dirty="0">
              <a:solidFill>
                <a:schemeClr val="bg1"/>
              </a:solidFill>
            </a:endParaRPr>
          </a:p>
        </p:txBody>
      </p:sp>
      <p:sp>
        <p:nvSpPr>
          <p:cNvPr id="12" name="TextBox 11">
            <a:extLst>
              <a:ext uri="{FF2B5EF4-FFF2-40B4-BE49-F238E27FC236}">
                <a16:creationId xmlns:a16="http://schemas.microsoft.com/office/drawing/2014/main" id="{8FA0B050-2A72-AAAC-C87E-C69B27D9019D}"/>
              </a:ext>
            </a:extLst>
          </p:cNvPr>
          <p:cNvSpPr txBox="1"/>
          <p:nvPr/>
        </p:nvSpPr>
        <p:spPr>
          <a:xfrm>
            <a:off x="5100979" y="2298910"/>
            <a:ext cx="1503335" cy="523220"/>
          </a:xfrm>
          <a:prstGeom prst="rect">
            <a:avLst/>
          </a:prstGeom>
          <a:noFill/>
        </p:spPr>
        <p:txBody>
          <a:bodyPr wrap="square" rtlCol="0">
            <a:spAutoFit/>
          </a:bodyPr>
          <a:lstStyle/>
          <a:p>
            <a:r>
              <a:rPr lang="en-US" sz="2800" b="1" dirty="0">
                <a:solidFill>
                  <a:schemeClr val="bg1"/>
                </a:solidFill>
              </a:rPr>
              <a:t>FARE</a:t>
            </a:r>
            <a:endParaRPr lang="en-IE" sz="2800" b="1" dirty="0">
              <a:solidFill>
                <a:schemeClr val="bg1"/>
              </a:solidFill>
            </a:endParaRPr>
          </a:p>
        </p:txBody>
      </p:sp>
      <p:sp>
        <p:nvSpPr>
          <p:cNvPr id="20" name="Text Placeholder 1">
            <a:extLst>
              <a:ext uri="{FF2B5EF4-FFF2-40B4-BE49-F238E27FC236}">
                <a16:creationId xmlns:a16="http://schemas.microsoft.com/office/drawing/2014/main" id="{6FEBE80F-CEB7-81E8-6C16-0E9E79361482}"/>
              </a:ext>
            </a:extLst>
          </p:cNvPr>
          <p:cNvSpPr>
            <a:spLocks noGrp="1"/>
          </p:cNvSpPr>
          <p:nvPr>
            <p:ph type="body" sz="quarter" idx="28"/>
          </p:nvPr>
        </p:nvSpPr>
        <p:spPr>
          <a:xfrm>
            <a:off x="447675" y="309563"/>
            <a:ext cx="11096625" cy="1211262"/>
          </a:xfrm>
        </p:spPr>
        <p:txBody>
          <a:bodyPr/>
          <a:lstStyle/>
          <a:p>
            <a:pPr algn="l"/>
            <a:r>
              <a:rPr lang="en-US" b="1" dirty="0"/>
              <a:t>Un </a:t>
            </a:r>
            <a:r>
              <a:rPr lang="en-US" b="1" dirty="0" err="1"/>
              <a:t>Modello</a:t>
            </a:r>
            <a:r>
              <a:rPr lang="en-US" b="1" dirty="0"/>
              <a:t> di Economia </a:t>
            </a:r>
            <a:r>
              <a:rPr lang="en-US" b="1" dirty="0" err="1"/>
              <a:t>Lineare</a:t>
            </a:r>
            <a:endParaRPr lang="en-IE" b="1" dirty="0"/>
          </a:p>
        </p:txBody>
      </p:sp>
      <p:grpSp>
        <p:nvGrpSpPr>
          <p:cNvPr id="21" name="Group 20">
            <a:extLst>
              <a:ext uri="{FF2B5EF4-FFF2-40B4-BE49-F238E27FC236}">
                <a16:creationId xmlns:a16="http://schemas.microsoft.com/office/drawing/2014/main" id="{92987192-2248-416B-312A-1B7C7AA71ECF}"/>
              </a:ext>
            </a:extLst>
          </p:cNvPr>
          <p:cNvGrpSpPr/>
          <p:nvPr/>
        </p:nvGrpSpPr>
        <p:grpSpPr>
          <a:xfrm>
            <a:off x="10482300" y="618601"/>
            <a:ext cx="901130" cy="901727"/>
            <a:chOff x="5614841" y="786428"/>
            <a:chExt cx="901130" cy="901727"/>
          </a:xfrm>
          <a:solidFill>
            <a:srgbClr val="60220F"/>
          </a:solidFill>
        </p:grpSpPr>
        <p:grpSp>
          <p:nvGrpSpPr>
            <p:cNvPr id="22" name="Graphic 2">
              <a:extLst>
                <a:ext uri="{FF2B5EF4-FFF2-40B4-BE49-F238E27FC236}">
                  <a16:creationId xmlns:a16="http://schemas.microsoft.com/office/drawing/2014/main" id="{4BDD7F20-E388-76E0-A086-DBF01AF7FA96}"/>
                </a:ext>
              </a:extLst>
            </p:cNvPr>
            <p:cNvGrpSpPr/>
            <p:nvPr/>
          </p:nvGrpSpPr>
          <p:grpSpPr>
            <a:xfrm>
              <a:off x="5715019" y="1058540"/>
              <a:ext cx="543506" cy="445337"/>
              <a:chOff x="5715019" y="1058540"/>
              <a:chExt cx="543506" cy="445337"/>
            </a:xfrm>
            <a:grpFill/>
          </p:grpSpPr>
          <p:sp>
            <p:nvSpPr>
              <p:cNvPr id="24" name="Freeform 210">
                <a:extLst>
                  <a:ext uri="{FF2B5EF4-FFF2-40B4-BE49-F238E27FC236}">
                    <a16:creationId xmlns:a16="http://schemas.microsoft.com/office/drawing/2014/main" id="{0739A6B3-65F2-1240-0BC1-28E2E094E2DE}"/>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25" name="Freeform 211">
                <a:extLst>
                  <a:ext uri="{FF2B5EF4-FFF2-40B4-BE49-F238E27FC236}">
                    <a16:creationId xmlns:a16="http://schemas.microsoft.com/office/drawing/2014/main" id="{E0E8DDB0-07A0-0878-C52B-D86311F2B8EF}"/>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23" name="Freeform 209">
              <a:extLst>
                <a:ext uri="{FF2B5EF4-FFF2-40B4-BE49-F238E27FC236}">
                  <a16:creationId xmlns:a16="http://schemas.microsoft.com/office/drawing/2014/main" id="{315C8F01-A203-26D5-A4CF-221D725FB3BF}"/>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
        <p:nvSpPr>
          <p:cNvPr id="26" name="Text Placeholder 3">
            <a:extLst>
              <a:ext uri="{FF2B5EF4-FFF2-40B4-BE49-F238E27FC236}">
                <a16:creationId xmlns:a16="http://schemas.microsoft.com/office/drawing/2014/main" id="{8B3D652F-07DB-30E6-19CB-1663EC99E6D9}"/>
              </a:ext>
            </a:extLst>
          </p:cNvPr>
          <p:cNvSpPr>
            <a:spLocks noGrp="1"/>
          </p:cNvSpPr>
          <p:nvPr>
            <p:ph type="body" sz="quarter" idx="27"/>
          </p:nvPr>
        </p:nvSpPr>
        <p:spPr>
          <a:xfrm>
            <a:off x="4450451" y="3730130"/>
            <a:ext cx="7093849" cy="2089150"/>
          </a:xfrm>
        </p:spPr>
        <p:txBody>
          <a:bodyPr/>
          <a:lstStyle/>
          <a:p>
            <a:r>
              <a:rPr lang="it-IT" dirty="0"/>
              <a:t>Un'</a:t>
            </a:r>
            <a:r>
              <a:rPr lang="it-IT" b="1" dirty="0"/>
              <a:t>economia lineare </a:t>
            </a:r>
            <a:r>
              <a:rPr lang="it-IT" dirty="0"/>
              <a:t>segue tradizionalmente il piano </a:t>
            </a:r>
            <a:r>
              <a:rPr lang="it-IT" b="1" dirty="0"/>
              <a:t>"prendere-fare-smaltire" </a:t>
            </a:r>
            <a:r>
              <a:rPr lang="it-IT" dirty="0"/>
              <a:t>passo dopo passo. Ciò significa che le materie prime vengono raccolte, poi trasformate in prodotti che vengono consumati e le eccedenze vengono scartati come rifiuti. In questo sistema economico il valore viene creato producendo e vendendo il maggior numero possibile di prodotti.</a:t>
            </a:r>
          </a:p>
          <a:p>
            <a:endParaRPr lang="en-IE" dirty="0"/>
          </a:p>
        </p:txBody>
      </p:sp>
      <p:sp>
        <p:nvSpPr>
          <p:cNvPr id="27" name="TextBox 26">
            <a:extLst>
              <a:ext uri="{FF2B5EF4-FFF2-40B4-BE49-F238E27FC236}">
                <a16:creationId xmlns:a16="http://schemas.microsoft.com/office/drawing/2014/main" id="{90227793-0594-0831-F941-F54E2BEE3A50}"/>
              </a:ext>
            </a:extLst>
          </p:cNvPr>
          <p:cNvSpPr txBox="1"/>
          <p:nvPr/>
        </p:nvSpPr>
        <p:spPr>
          <a:xfrm>
            <a:off x="611581" y="4079466"/>
            <a:ext cx="3869473" cy="1200329"/>
          </a:xfrm>
          <a:prstGeom prst="rect">
            <a:avLst/>
          </a:prstGeom>
          <a:noFill/>
        </p:spPr>
        <p:txBody>
          <a:bodyPr wrap="square" rtlCol="0">
            <a:spAutoFit/>
          </a:bodyPr>
          <a:lstStyle/>
          <a:p>
            <a:r>
              <a:rPr lang="en-GB" sz="3600" b="1" dirty="0" err="1">
                <a:solidFill>
                  <a:srgbClr val="60220F"/>
                </a:solidFill>
              </a:rPr>
              <a:t>Riconoscere</a:t>
            </a:r>
            <a:r>
              <a:rPr lang="en-GB" sz="3600" b="1" dirty="0">
                <a:solidFill>
                  <a:srgbClr val="60220F"/>
                </a:solidFill>
              </a:rPr>
              <a:t> </a:t>
            </a:r>
            <a:r>
              <a:rPr lang="en-GB" sz="3600" b="1" dirty="0" err="1">
                <a:solidFill>
                  <a:srgbClr val="60220F"/>
                </a:solidFill>
              </a:rPr>
              <a:t>questo</a:t>
            </a:r>
            <a:r>
              <a:rPr lang="en-GB" sz="3600" b="1" dirty="0">
                <a:solidFill>
                  <a:srgbClr val="60220F"/>
                </a:solidFill>
              </a:rPr>
              <a:t>?</a:t>
            </a:r>
            <a:endParaRPr lang="en-IE" sz="3600" b="1" dirty="0">
              <a:solidFill>
                <a:srgbClr val="60220F"/>
              </a:solidFill>
            </a:endParaRPr>
          </a:p>
        </p:txBody>
      </p:sp>
      <p:cxnSp>
        <p:nvCxnSpPr>
          <p:cNvPr id="29" name="Straight Connector 28">
            <a:extLst>
              <a:ext uri="{FF2B5EF4-FFF2-40B4-BE49-F238E27FC236}">
                <a16:creationId xmlns:a16="http://schemas.microsoft.com/office/drawing/2014/main" id="{8E88B886-679E-038A-65E8-24BFA307D694}"/>
              </a:ext>
            </a:extLst>
          </p:cNvPr>
          <p:cNvCxnSpPr/>
          <p:nvPr/>
        </p:nvCxnSpPr>
        <p:spPr>
          <a:xfrm>
            <a:off x="4206591" y="3974487"/>
            <a:ext cx="0" cy="1986366"/>
          </a:xfrm>
          <a:prstGeom prst="line">
            <a:avLst/>
          </a:prstGeom>
          <a:ln w="28575">
            <a:solidFill>
              <a:srgbClr val="404F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7674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FCD123-9930-264F-814B-D00AC2D198C8}"/>
              </a:ext>
            </a:extLst>
          </p:cNvPr>
          <p:cNvSpPr>
            <a:spLocks noGrp="1"/>
          </p:cNvSpPr>
          <p:nvPr>
            <p:ph type="body" sz="quarter" idx="27"/>
          </p:nvPr>
        </p:nvSpPr>
        <p:spPr>
          <a:xfrm>
            <a:off x="564482" y="4960630"/>
            <a:ext cx="11030776" cy="1555500"/>
          </a:xfrm>
        </p:spPr>
        <p:txBody>
          <a:bodyPr/>
          <a:lstStyle/>
          <a:p>
            <a:r>
              <a:rPr lang="it-IT" dirty="0"/>
              <a:t>In </a:t>
            </a:r>
            <a:r>
              <a:rPr lang="it-IT" b="1" dirty="0"/>
              <a:t>un'economia lineare</a:t>
            </a:r>
            <a:r>
              <a:rPr lang="it-IT" dirty="0"/>
              <a:t>, i materiali scorrono in linea retta dall'estrazione delle risorse alla produzione fino alla discarica. Questo modello è caratterizzato da due processi insostenibili: la </a:t>
            </a:r>
            <a:r>
              <a:rPr lang="it-IT" b="1" dirty="0"/>
              <a:t>scarsità di risorse </a:t>
            </a:r>
            <a:r>
              <a:rPr lang="it-IT" dirty="0"/>
              <a:t>e </a:t>
            </a:r>
            <a:r>
              <a:rPr lang="it-IT" b="1" dirty="0"/>
              <a:t>l'eccessivo carico inquinante</a:t>
            </a:r>
            <a:r>
              <a:rPr lang="it-IT" dirty="0"/>
              <a:t>. </a:t>
            </a:r>
          </a:p>
          <a:p>
            <a:endParaRPr lang="en-RU" dirty="0"/>
          </a:p>
        </p:txBody>
      </p:sp>
      <p:sp>
        <p:nvSpPr>
          <p:cNvPr id="5" name="Text Placeholder 4">
            <a:extLst>
              <a:ext uri="{FF2B5EF4-FFF2-40B4-BE49-F238E27FC236}">
                <a16:creationId xmlns:a16="http://schemas.microsoft.com/office/drawing/2014/main" id="{030FE992-07D1-2F49-90E5-2901002BF57B}"/>
              </a:ext>
            </a:extLst>
          </p:cNvPr>
          <p:cNvSpPr>
            <a:spLocks noGrp="1"/>
          </p:cNvSpPr>
          <p:nvPr>
            <p:ph type="body" sz="quarter" idx="28"/>
          </p:nvPr>
        </p:nvSpPr>
        <p:spPr>
          <a:xfrm>
            <a:off x="147262" y="338739"/>
            <a:ext cx="11097969" cy="1210837"/>
          </a:xfrm>
        </p:spPr>
        <p:txBody>
          <a:bodyPr/>
          <a:lstStyle/>
          <a:p>
            <a:pPr algn="l"/>
            <a:r>
              <a:rPr lang="en-IE" dirty="0" err="1">
                <a:solidFill>
                  <a:srgbClr val="404F2F"/>
                </a:solidFill>
              </a:rPr>
              <a:t>Perché</a:t>
            </a:r>
            <a:r>
              <a:rPr lang="en-IE" dirty="0">
                <a:solidFill>
                  <a:srgbClr val="404F2F"/>
                </a:solidFill>
              </a:rPr>
              <a:t> il </a:t>
            </a:r>
            <a:r>
              <a:rPr lang="en-IE" dirty="0" err="1">
                <a:solidFill>
                  <a:srgbClr val="404F2F"/>
                </a:solidFill>
              </a:rPr>
              <a:t>modello</a:t>
            </a:r>
            <a:r>
              <a:rPr lang="en-IE" dirty="0">
                <a:solidFill>
                  <a:srgbClr val="404F2F"/>
                </a:solidFill>
              </a:rPr>
              <a:t> di </a:t>
            </a:r>
            <a:r>
              <a:rPr lang="en-IE" dirty="0" err="1">
                <a:solidFill>
                  <a:srgbClr val="404F2F"/>
                </a:solidFill>
              </a:rPr>
              <a:t>economia</a:t>
            </a:r>
            <a:r>
              <a:rPr lang="en-IE" dirty="0">
                <a:solidFill>
                  <a:srgbClr val="404F2F"/>
                </a:solidFill>
              </a:rPr>
              <a:t> </a:t>
            </a:r>
            <a:r>
              <a:rPr lang="en-IE" dirty="0" err="1">
                <a:solidFill>
                  <a:srgbClr val="404F2F"/>
                </a:solidFill>
              </a:rPr>
              <a:t>lineare</a:t>
            </a:r>
            <a:r>
              <a:rPr lang="en-IE" dirty="0">
                <a:solidFill>
                  <a:srgbClr val="404F2F"/>
                </a:solidFill>
              </a:rPr>
              <a:t> non </a:t>
            </a:r>
            <a:r>
              <a:rPr lang="en-IE" dirty="0" err="1">
                <a:solidFill>
                  <a:srgbClr val="404F2F"/>
                </a:solidFill>
              </a:rPr>
              <a:t>va</a:t>
            </a:r>
            <a:r>
              <a:rPr lang="en-IE" dirty="0">
                <a:solidFill>
                  <a:srgbClr val="404F2F"/>
                </a:solidFill>
              </a:rPr>
              <a:t> bene!</a:t>
            </a:r>
            <a:endParaRPr lang="en-RU" dirty="0">
              <a:solidFill>
                <a:srgbClr val="404F2F"/>
              </a:solidFill>
            </a:endParaRPr>
          </a:p>
        </p:txBody>
      </p:sp>
      <p:grpSp>
        <p:nvGrpSpPr>
          <p:cNvPr id="8" name="Group 7">
            <a:extLst>
              <a:ext uri="{FF2B5EF4-FFF2-40B4-BE49-F238E27FC236}">
                <a16:creationId xmlns:a16="http://schemas.microsoft.com/office/drawing/2014/main" id="{8056FE87-C4D0-F461-0AAB-4D900FDA57C8}"/>
              </a:ext>
            </a:extLst>
          </p:cNvPr>
          <p:cNvGrpSpPr/>
          <p:nvPr/>
        </p:nvGrpSpPr>
        <p:grpSpPr>
          <a:xfrm>
            <a:off x="10482300" y="618601"/>
            <a:ext cx="901130" cy="901727"/>
            <a:chOff x="5614841" y="786428"/>
            <a:chExt cx="901130" cy="901727"/>
          </a:xfrm>
          <a:solidFill>
            <a:srgbClr val="60220F"/>
          </a:solidFill>
        </p:grpSpPr>
        <p:grpSp>
          <p:nvGrpSpPr>
            <p:cNvPr id="9" name="Graphic 2">
              <a:extLst>
                <a:ext uri="{FF2B5EF4-FFF2-40B4-BE49-F238E27FC236}">
                  <a16:creationId xmlns:a16="http://schemas.microsoft.com/office/drawing/2014/main" id="{A7F12F67-EBD6-3DEE-73CF-485F326E532E}"/>
                </a:ext>
              </a:extLst>
            </p:cNvPr>
            <p:cNvGrpSpPr/>
            <p:nvPr/>
          </p:nvGrpSpPr>
          <p:grpSpPr>
            <a:xfrm>
              <a:off x="5715019" y="1058540"/>
              <a:ext cx="543506" cy="445337"/>
              <a:chOff x="5715019" y="1058540"/>
              <a:chExt cx="543506" cy="445337"/>
            </a:xfrm>
            <a:grpFill/>
          </p:grpSpPr>
          <p:sp>
            <p:nvSpPr>
              <p:cNvPr id="11" name="Freeform 210">
                <a:extLst>
                  <a:ext uri="{FF2B5EF4-FFF2-40B4-BE49-F238E27FC236}">
                    <a16:creationId xmlns:a16="http://schemas.microsoft.com/office/drawing/2014/main" id="{FB901D0B-CF6E-1E66-16DF-D2EDD7354FBB}"/>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2" name="Freeform 211">
                <a:extLst>
                  <a:ext uri="{FF2B5EF4-FFF2-40B4-BE49-F238E27FC236}">
                    <a16:creationId xmlns:a16="http://schemas.microsoft.com/office/drawing/2014/main" id="{8C4F817D-522A-60AD-0FFB-D927607844CE}"/>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10" name="Freeform 209">
              <a:extLst>
                <a:ext uri="{FF2B5EF4-FFF2-40B4-BE49-F238E27FC236}">
                  <a16:creationId xmlns:a16="http://schemas.microsoft.com/office/drawing/2014/main" id="{3B11FA95-96BA-1B20-CA41-F6A0746DC1EC}"/>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grpSp>
        <p:nvGrpSpPr>
          <p:cNvPr id="54" name="Group 53">
            <a:extLst>
              <a:ext uri="{FF2B5EF4-FFF2-40B4-BE49-F238E27FC236}">
                <a16:creationId xmlns:a16="http://schemas.microsoft.com/office/drawing/2014/main" id="{5B9146F0-416E-D494-F911-B2F3161630CF}"/>
              </a:ext>
            </a:extLst>
          </p:cNvPr>
          <p:cNvGrpSpPr/>
          <p:nvPr/>
        </p:nvGrpSpPr>
        <p:grpSpPr>
          <a:xfrm>
            <a:off x="5890115" y="1289327"/>
            <a:ext cx="2956597" cy="3293263"/>
            <a:chOff x="7175469" y="1261103"/>
            <a:chExt cx="2956597" cy="3293263"/>
          </a:xfrm>
        </p:grpSpPr>
        <p:sp>
          <p:nvSpPr>
            <p:cNvPr id="26" name="Freeform 25">
              <a:extLst>
                <a:ext uri="{FF2B5EF4-FFF2-40B4-BE49-F238E27FC236}">
                  <a16:creationId xmlns:a16="http://schemas.microsoft.com/office/drawing/2014/main" id="{B1ED6F9A-0998-6AD5-953B-ED2C1829D7EF}"/>
                </a:ext>
              </a:extLst>
            </p:cNvPr>
            <p:cNvSpPr/>
            <p:nvPr/>
          </p:nvSpPr>
          <p:spPr>
            <a:xfrm>
              <a:off x="7175469" y="1769698"/>
              <a:ext cx="1600557" cy="2119519"/>
            </a:xfrm>
            <a:custGeom>
              <a:avLst/>
              <a:gdLst>
                <a:gd name="connsiteX0" fmla="*/ 1405644 w 1600557"/>
                <a:gd name="connsiteY0" fmla="*/ 172 h 2119519"/>
                <a:gd name="connsiteX1" fmla="*/ 145 w 1600557"/>
                <a:gd name="connsiteY1" fmla="*/ 1362231 h 2119519"/>
                <a:gd name="connsiteX2" fmla="*/ 212296 w 1600557"/>
                <a:gd name="connsiteY2" fmla="*/ 2119520 h 2119519"/>
                <a:gd name="connsiteX3" fmla="*/ 493396 w 1600557"/>
                <a:gd name="connsiteY3" fmla="*/ 1717666 h 2119519"/>
                <a:gd name="connsiteX4" fmla="*/ 917697 w 1600557"/>
                <a:gd name="connsiteY4" fmla="*/ 1688488 h 2119519"/>
                <a:gd name="connsiteX5" fmla="*/ 827533 w 1600557"/>
                <a:gd name="connsiteY5" fmla="*/ 1375493 h 2119519"/>
                <a:gd name="connsiteX6" fmla="*/ 1393711 w 1600557"/>
                <a:gd name="connsiteY6" fmla="*/ 827752 h 2119519"/>
                <a:gd name="connsiteX7" fmla="*/ 1600558 w 1600557"/>
                <a:gd name="connsiteY7" fmla="*/ 398047 h 2119519"/>
                <a:gd name="connsiteX8" fmla="*/ 1405644 w 1600557"/>
                <a:gd name="connsiteY8" fmla="*/ 172 h 211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557" h="2119519">
                  <a:moveTo>
                    <a:pt x="1405644" y="172"/>
                  </a:moveTo>
                  <a:cubicBezTo>
                    <a:pt x="643227" y="-11764"/>
                    <a:pt x="12078" y="598311"/>
                    <a:pt x="145" y="1362231"/>
                  </a:cubicBezTo>
                  <a:cubicBezTo>
                    <a:pt x="-3833" y="1640743"/>
                    <a:pt x="74398" y="1900688"/>
                    <a:pt x="212296" y="2119520"/>
                  </a:cubicBezTo>
                  <a:lnTo>
                    <a:pt x="493396" y="1717666"/>
                  </a:lnTo>
                  <a:lnTo>
                    <a:pt x="917697" y="1688488"/>
                  </a:lnTo>
                  <a:cubicBezTo>
                    <a:pt x="859356" y="1598304"/>
                    <a:pt x="826208" y="1490877"/>
                    <a:pt x="827533" y="1375493"/>
                  </a:cubicBezTo>
                  <a:cubicBezTo>
                    <a:pt x="832837" y="1067804"/>
                    <a:pt x="1086092" y="822447"/>
                    <a:pt x="1393711" y="827752"/>
                  </a:cubicBezTo>
                  <a:lnTo>
                    <a:pt x="1600558" y="398047"/>
                  </a:lnTo>
                  <a:lnTo>
                    <a:pt x="1405644" y="172"/>
                  </a:lnTo>
                  <a:close/>
                </a:path>
              </a:pathLst>
            </a:custGeom>
            <a:solidFill>
              <a:srgbClr val="6D6A3A"/>
            </a:solidFill>
            <a:ln w="13258" cap="flat">
              <a:solidFill>
                <a:srgbClr val="FFFFFF"/>
              </a:solid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E141FA0-A515-6BBB-C6F5-F6897F178BD1}"/>
                </a:ext>
              </a:extLst>
            </p:cNvPr>
            <p:cNvSpPr/>
            <p:nvPr/>
          </p:nvSpPr>
          <p:spPr>
            <a:xfrm>
              <a:off x="7365224" y="3419725"/>
              <a:ext cx="2431778" cy="1134641"/>
            </a:xfrm>
            <a:custGeom>
              <a:avLst/>
              <a:gdLst>
                <a:gd name="connsiteX0" fmla="*/ 0 w 2431778"/>
                <a:gd name="connsiteY0" fmla="*/ 432358 h 1134641"/>
                <a:gd name="connsiteX1" fmla="*/ 1885490 w 2431778"/>
                <a:gd name="connsiteY1" fmla="*/ 954900 h 1134641"/>
                <a:gd name="connsiteX2" fmla="*/ 2431779 w 2431778"/>
                <a:gd name="connsiteY2" fmla="*/ 388591 h 1134641"/>
                <a:gd name="connsiteX3" fmla="*/ 1942506 w 2431778"/>
                <a:gd name="connsiteY3" fmla="*/ 350130 h 1134641"/>
                <a:gd name="connsiteX4" fmla="*/ 1702510 w 2431778"/>
                <a:gd name="connsiteY4" fmla="*/ 0 h 1134641"/>
                <a:gd name="connsiteX5" fmla="*/ 1478426 w 2431778"/>
                <a:gd name="connsiteY5" fmla="*/ 236072 h 1134641"/>
                <a:gd name="connsiteX6" fmla="*/ 719987 w 2431778"/>
                <a:gd name="connsiteY6" fmla="*/ 25199 h 1134641"/>
                <a:gd name="connsiteX7" fmla="*/ 243973 w 2431778"/>
                <a:gd name="connsiteY7" fmla="*/ 63660 h 1134641"/>
                <a:gd name="connsiteX8" fmla="*/ 0 w 2431778"/>
                <a:gd name="connsiteY8" fmla="*/ 432358 h 113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1778" h="1134641">
                  <a:moveTo>
                    <a:pt x="0" y="432358"/>
                  </a:moveTo>
                  <a:cubicBezTo>
                    <a:pt x="375242" y="1096809"/>
                    <a:pt x="1221193" y="1331555"/>
                    <a:pt x="1885490" y="954900"/>
                  </a:cubicBezTo>
                  <a:cubicBezTo>
                    <a:pt x="2126812" y="818296"/>
                    <a:pt x="2312444" y="619359"/>
                    <a:pt x="2431779" y="388591"/>
                  </a:cubicBezTo>
                  <a:lnTo>
                    <a:pt x="1942506" y="350130"/>
                  </a:lnTo>
                  <a:lnTo>
                    <a:pt x="1702510" y="0"/>
                  </a:lnTo>
                  <a:cubicBezTo>
                    <a:pt x="1654777" y="95490"/>
                    <a:pt x="1579198" y="179044"/>
                    <a:pt x="1478426" y="236072"/>
                  </a:cubicBezTo>
                  <a:cubicBezTo>
                    <a:pt x="1210586" y="387265"/>
                    <a:pt x="871144" y="293101"/>
                    <a:pt x="719987" y="25199"/>
                  </a:cubicBezTo>
                  <a:lnTo>
                    <a:pt x="243973" y="63660"/>
                  </a:lnTo>
                  <a:lnTo>
                    <a:pt x="0" y="432358"/>
                  </a:lnTo>
                  <a:close/>
                </a:path>
              </a:pathLst>
            </a:custGeom>
            <a:solidFill>
              <a:srgbClr val="9A1B1E"/>
            </a:solidFill>
            <a:ln w="13258" cap="flat">
              <a:solidFill>
                <a:srgbClr val="FFFFFF"/>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B7213AD-035D-99D4-C804-B0E688901E20}"/>
                </a:ext>
              </a:extLst>
            </p:cNvPr>
            <p:cNvSpPr/>
            <p:nvPr/>
          </p:nvSpPr>
          <p:spPr>
            <a:xfrm>
              <a:off x="8508186" y="1765383"/>
              <a:ext cx="1455365" cy="2077416"/>
            </a:xfrm>
            <a:custGeom>
              <a:avLst/>
              <a:gdLst>
                <a:gd name="connsiteX0" fmla="*/ 1268928 w 1455365"/>
                <a:gd name="connsiteY0" fmla="*/ 2077416 h 2077416"/>
                <a:gd name="connsiteX1" fmla="*/ 765069 w 1455365"/>
                <a:gd name="connsiteY1" fmla="*/ 186183 h 2077416"/>
                <a:gd name="connsiteX2" fmla="*/ 0 w 1455365"/>
                <a:gd name="connsiteY2" fmla="*/ 1835 h 2077416"/>
                <a:gd name="connsiteX3" fmla="*/ 213477 w 1455365"/>
                <a:gd name="connsiteY3" fmla="*/ 443476 h 2077416"/>
                <a:gd name="connsiteX4" fmla="*/ 33149 w 1455365"/>
                <a:gd name="connsiteY4" fmla="*/ 828088 h 2077416"/>
                <a:gd name="connsiteX5" fmla="*/ 350049 w 1455365"/>
                <a:gd name="connsiteY5" fmla="*/ 902358 h 2077416"/>
                <a:gd name="connsiteX6" fmla="*/ 552918 w 1455365"/>
                <a:gd name="connsiteY6" fmla="*/ 1663626 h 2077416"/>
                <a:gd name="connsiteX7" fmla="*/ 827389 w 1455365"/>
                <a:gd name="connsiteY7" fmla="*/ 2054870 h 2077416"/>
                <a:gd name="connsiteX8" fmla="*/ 1268928 w 1455365"/>
                <a:gd name="connsiteY8" fmla="*/ 2077416 h 207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365" h="2077416">
                  <a:moveTo>
                    <a:pt x="1268928" y="2077416"/>
                  </a:moveTo>
                  <a:cubicBezTo>
                    <a:pt x="1652125" y="1416944"/>
                    <a:pt x="1425389" y="568144"/>
                    <a:pt x="765069" y="186183"/>
                  </a:cubicBezTo>
                  <a:cubicBezTo>
                    <a:pt x="525074" y="46927"/>
                    <a:pt x="259885" y="-11428"/>
                    <a:pt x="0" y="1835"/>
                  </a:cubicBezTo>
                  <a:lnTo>
                    <a:pt x="213477" y="443476"/>
                  </a:lnTo>
                  <a:lnTo>
                    <a:pt x="33149" y="828088"/>
                  </a:lnTo>
                  <a:cubicBezTo>
                    <a:pt x="140550" y="820131"/>
                    <a:pt x="250604" y="844004"/>
                    <a:pt x="350049" y="902358"/>
                  </a:cubicBezTo>
                  <a:cubicBezTo>
                    <a:pt x="616563" y="1056204"/>
                    <a:pt x="706728" y="1397050"/>
                    <a:pt x="552918" y="1663626"/>
                  </a:cubicBezTo>
                  <a:lnTo>
                    <a:pt x="827389" y="2054870"/>
                  </a:lnTo>
                  <a:lnTo>
                    <a:pt x="1268928" y="2077416"/>
                  </a:lnTo>
                  <a:close/>
                </a:path>
              </a:pathLst>
            </a:custGeom>
            <a:solidFill>
              <a:srgbClr val="4D4925"/>
            </a:solidFill>
            <a:ln w="13258" cap="flat">
              <a:solidFill>
                <a:srgbClr val="FFFFFF"/>
              </a:solid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6C3A7402-E4B7-A5E0-4930-6DF03F0B3DEA}"/>
                </a:ext>
              </a:extLst>
            </p:cNvPr>
            <p:cNvSpPr txBox="1"/>
            <p:nvPr/>
          </p:nvSpPr>
          <p:spPr>
            <a:xfrm>
              <a:off x="7189711" y="2411953"/>
              <a:ext cx="1429718" cy="489878"/>
            </a:xfrm>
            <a:prstGeom prst="rect">
              <a:avLst/>
            </a:prstGeom>
            <a:noFill/>
          </p:spPr>
          <p:txBody>
            <a:bodyPr wrap="square">
              <a:spAutoFit/>
            </a:bodyPr>
            <a:lstStyle/>
            <a:p>
              <a:pPr algn="ct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sustainable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use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610F751-F5F9-526C-9E9A-903C2A356A3C}"/>
                </a:ext>
              </a:extLst>
            </p:cNvPr>
            <p:cNvSpPr txBox="1"/>
            <p:nvPr/>
          </p:nvSpPr>
          <p:spPr>
            <a:xfrm>
              <a:off x="7988762" y="3861622"/>
              <a:ext cx="1484398" cy="489878"/>
            </a:xfrm>
            <a:prstGeom prst="rect">
              <a:avLst/>
            </a:prstGeom>
            <a:noFill/>
          </p:spPr>
          <p:txBody>
            <a:bodyPr wrap="square">
              <a:spAutoFit/>
            </a:bodyPr>
            <a:lstStyle/>
            <a:p>
              <a:pPr algn="ct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sustainable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production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FAE5F94-86AE-5D24-55D8-0695A4D48869}"/>
                </a:ext>
              </a:extLst>
            </p:cNvPr>
            <p:cNvSpPr txBox="1"/>
            <p:nvPr/>
          </p:nvSpPr>
          <p:spPr>
            <a:xfrm>
              <a:off x="8746270" y="2545023"/>
              <a:ext cx="1148166" cy="297517"/>
            </a:xfrm>
            <a:prstGeom prst="rect">
              <a:avLst/>
            </a:prstGeom>
            <a:noFill/>
          </p:spPr>
          <p:txBody>
            <a:bodyPr wrap="square">
              <a:spAutoFit/>
            </a:bodyPr>
            <a:lstStyle/>
            <a:p>
              <a:pPr algn="r">
                <a:lnSpc>
                  <a:spcPts val="1500"/>
                </a:lnSpc>
              </a:pPr>
              <a:r>
                <a:rPr lang="en-US" sz="1800" dirty="0">
                  <a:solidFill>
                    <a:srgbClr val="FFFFFF"/>
                  </a:solidFill>
                  <a:effectLst/>
                  <a:latin typeface="Source Sans 3"/>
                  <a:ea typeface="Meiryo" panose="020B0604030504040204" pitchFamily="34" charset="-128"/>
                  <a:cs typeface="Times New Roman" panose="02020603050405020304" pitchFamily="18" charset="0"/>
                </a:rPr>
                <a:t>recycling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3A8847C-E9B6-AE5D-51EF-691BE12A367C}"/>
                </a:ext>
              </a:extLst>
            </p:cNvPr>
            <p:cNvSpPr txBox="1"/>
            <p:nvPr/>
          </p:nvSpPr>
          <p:spPr>
            <a:xfrm>
              <a:off x="7386185" y="1261103"/>
              <a:ext cx="2745881" cy="400110"/>
            </a:xfrm>
            <a:prstGeom prst="rect">
              <a:avLst/>
            </a:prstGeom>
            <a:noFill/>
          </p:spPr>
          <p:txBody>
            <a:bodyPr wrap="square">
              <a:spAutoFit/>
            </a:bodyPr>
            <a:lstStyle/>
            <a:p>
              <a:r>
                <a:rPr lang="en-US" sz="2000" b="1" dirty="0">
                  <a:solidFill>
                    <a:srgbClr val="404F2F"/>
                  </a:solidFill>
                  <a:ea typeface="Meiryo" panose="020B0604030504040204" pitchFamily="34" charset="-128"/>
                  <a:cs typeface="Times New Roman" panose="02020603050405020304" pitchFamily="18" charset="0"/>
                </a:rPr>
                <a:t>ECONOMIA CIRCOLARE</a:t>
              </a:r>
              <a:endParaRPr lang="en-IE" sz="2000" b="1" dirty="0">
                <a:solidFill>
                  <a:srgbClr val="404F2F"/>
                </a:solidFill>
                <a:effectLs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50D82D59-8D0B-E9B7-1179-3F9EDFAE0607}"/>
                </a:ext>
              </a:extLst>
            </p:cNvPr>
            <p:cNvSpPr/>
            <p:nvPr/>
          </p:nvSpPr>
          <p:spPr>
            <a:xfrm>
              <a:off x="8178027" y="2033954"/>
              <a:ext cx="352988" cy="367799"/>
            </a:xfrm>
            <a:custGeom>
              <a:avLst/>
              <a:gdLst>
                <a:gd name="connsiteX0" fmla="*/ 171046 w 352988"/>
                <a:gd name="connsiteY0" fmla="*/ 274373 h 367799"/>
                <a:gd name="connsiteX1" fmla="*/ 156461 w 352988"/>
                <a:gd name="connsiteY1" fmla="*/ 242543 h 367799"/>
                <a:gd name="connsiteX2" fmla="*/ 46408 w 352988"/>
                <a:gd name="connsiteY2" fmla="*/ 189493 h 367799"/>
                <a:gd name="connsiteX3" fmla="*/ 14585 w 352988"/>
                <a:gd name="connsiteY3" fmla="*/ 83393 h 367799"/>
                <a:gd name="connsiteX4" fmla="*/ 27844 w 352988"/>
                <a:gd name="connsiteY4" fmla="*/ 70130 h 367799"/>
                <a:gd name="connsiteX5" fmla="*/ 115357 w 352988"/>
                <a:gd name="connsiteY5" fmla="*/ 88698 h 367799"/>
                <a:gd name="connsiteX6" fmla="*/ 161765 w 352988"/>
                <a:gd name="connsiteY6" fmla="*/ 13102 h 367799"/>
                <a:gd name="connsiteX7" fmla="*/ 194914 w 352988"/>
                <a:gd name="connsiteY7" fmla="*/ 11776 h 367799"/>
                <a:gd name="connsiteX8" fmla="*/ 241322 w 352988"/>
                <a:gd name="connsiteY8" fmla="*/ 128485 h 367799"/>
                <a:gd name="connsiteX9" fmla="*/ 194914 w 352988"/>
                <a:gd name="connsiteY9" fmla="*/ 227954 h 367799"/>
                <a:gd name="connsiteX10" fmla="*/ 185632 w 352988"/>
                <a:gd name="connsiteY10" fmla="*/ 266416 h 367799"/>
                <a:gd name="connsiteX11" fmla="*/ 193587 w 352988"/>
                <a:gd name="connsiteY11" fmla="*/ 273047 h 367799"/>
                <a:gd name="connsiteX12" fmla="*/ 222758 w 352988"/>
                <a:gd name="connsiteY12" fmla="*/ 263763 h 367799"/>
                <a:gd name="connsiteX13" fmla="*/ 251929 w 352988"/>
                <a:gd name="connsiteY13" fmla="*/ 213366 h 367799"/>
                <a:gd name="connsiteX14" fmla="*/ 289055 w 352988"/>
                <a:gd name="connsiteY14" fmla="*/ 197451 h 367799"/>
                <a:gd name="connsiteX15" fmla="*/ 299663 w 352988"/>
                <a:gd name="connsiteY15" fmla="*/ 196124 h 367799"/>
                <a:gd name="connsiteX16" fmla="*/ 331486 w 352988"/>
                <a:gd name="connsiteY16" fmla="*/ 210713 h 367799"/>
                <a:gd name="connsiteX17" fmla="*/ 343419 w 352988"/>
                <a:gd name="connsiteY17" fmla="*/ 227954 h 367799"/>
                <a:gd name="connsiteX18" fmla="*/ 348723 w 352988"/>
                <a:gd name="connsiteY18" fmla="*/ 258458 h 367799"/>
                <a:gd name="connsiteX19" fmla="*/ 291707 w 352988"/>
                <a:gd name="connsiteY19" fmla="*/ 353948 h 367799"/>
                <a:gd name="connsiteX20" fmla="*/ 266514 w 352988"/>
                <a:gd name="connsiteY20" fmla="*/ 367210 h 367799"/>
                <a:gd name="connsiteX21" fmla="*/ 14585 w 352988"/>
                <a:gd name="connsiteY21" fmla="*/ 367210 h 367799"/>
                <a:gd name="connsiteX22" fmla="*/ 0 w 352988"/>
                <a:gd name="connsiteY22" fmla="*/ 353948 h 367799"/>
                <a:gd name="connsiteX23" fmla="*/ 0 w 352988"/>
                <a:gd name="connsiteY23" fmla="*/ 270394 h 367799"/>
                <a:gd name="connsiteX24" fmla="*/ 13259 w 352988"/>
                <a:gd name="connsiteY24" fmla="*/ 257132 h 367799"/>
                <a:gd name="connsiteX25" fmla="*/ 128617 w 352988"/>
                <a:gd name="connsiteY25" fmla="*/ 258458 h 367799"/>
                <a:gd name="connsiteX26" fmla="*/ 171046 w 352988"/>
                <a:gd name="connsiteY26" fmla="*/ 274373 h 367799"/>
                <a:gd name="connsiteX27" fmla="*/ 116683 w 352988"/>
                <a:gd name="connsiteY27" fmla="*/ 315487 h 367799"/>
                <a:gd name="connsiteX28" fmla="*/ 119335 w 352988"/>
                <a:gd name="connsiteY28" fmla="*/ 308856 h 367799"/>
                <a:gd name="connsiteX29" fmla="*/ 140550 w 352988"/>
                <a:gd name="connsiteY29" fmla="*/ 315487 h 367799"/>
                <a:gd name="connsiteX30" fmla="*/ 185632 w 352988"/>
                <a:gd name="connsiteY30" fmla="*/ 336707 h 367799"/>
                <a:gd name="connsiteX31" fmla="*/ 212151 w 352988"/>
                <a:gd name="connsiteY31" fmla="*/ 327423 h 367799"/>
                <a:gd name="connsiteX32" fmla="*/ 204195 w 352988"/>
                <a:gd name="connsiteY32" fmla="*/ 303551 h 367799"/>
                <a:gd name="connsiteX33" fmla="*/ 99446 w 352988"/>
                <a:gd name="connsiteY33" fmla="*/ 271721 h 367799"/>
                <a:gd name="connsiteX34" fmla="*/ 29171 w 352988"/>
                <a:gd name="connsiteY34" fmla="*/ 271721 h 367799"/>
                <a:gd name="connsiteX35" fmla="*/ 11933 w 352988"/>
                <a:gd name="connsiteY35" fmla="*/ 273047 h 367799"/>
                <a:gd name="connsiteX36" fmla="*/ 11933 w 352988"/>
                <a:gd name="connsiteY36" fmla="*/ 356601 h 367799"/>
                <a:gd name="connsiteX37" fmla="*/ 17237 w 352988"/>
                <a:gd name="connsiteY37" fmla="*/ 357927 h 367799"/>
                <a:gd name="connsiteX38" fmla="*/ 271818 w 352988"/>
                <a:gd name="connsiteY38" fmla="*/ 357927 h 367799"/>
                <a:gd name="connsiteX39" fmla="*/ 286403 w 352988"/>
                <a:gd name="connsiteY39" fmla="*/ 348643 h 367799"/>
                <a:gd name="connsiteX40" fmla="*/ 338115 w 352988"/>
                <a:gd name="connsiteY40" fmla="*/ 261110 h 367799"/>
                <a:gd name="connsiteX41" fmla="*/ 335463 w 352988"/>
                <a:gd name="connsiteY41" fmla="*/ 238564 h 367799"/>
                <a:gd name="connsiteX42" fmla="*/ 315574 w 352988"/>
                <a:gd name="connsiteY42" fmla="*/ 247848 h 367799"/>
                <a:gd name="connsiteX43" fmla="*/ 277122 w 352988"/>
                <a:gd name="connsiteY43" fmla="*/ 314160 h 367799"/>
                <a:gd name="connsiteX44" fmla="*/ 238670 w 352988"/>
                <a:gd name="connsiteY44" fmla="*/ 331402 h 367799"/>
                <a:gd name="connsiteX45" fmla="*/ 221433 w 352988"/>
                <a:gd name="connsiteY45" fmla="*/ 338033 h 367799"/>
                <a:gd name="connsiteX46" fmla="*/ 179002 w 352988"/>
                <a:gd name="connsiteY46" fmla="*/ 347317 h 367799"/>
                <a:gd name="connsiteX47" fmla="*/ 136572 w 352988"/>
                <a:gd name="connsiteY47" fmla="*/ 327423 h 367799"/>
                <a:gd name="connsiteX48" fmla="*/ 116683 w 352988"/>
                <a:gd name="connsiteY48" fmla="*/ 315487 h 367799"/>
                <a:gd name="connsiteX49" fmla="*/ 43756 w 352988"/>
                <a:gd name="connsiteY49" fmla="*/ 80741 h 367799"/>
                <a:gd name="connsiteX50" fmla="*/ 23867 w 352988"/>
                <a:gd name="connsiteY50" fmla="*/ 91351 h 367799"/>
                <a:gd name="connsiteX51" fmla="*/ 33149 w 352988"/>
                <a:gd name="connsiteY51" fmla="*/ 144401 h 367799"/>
                <a:gd name="connsiteX52" fmla="*/ 137898 w 352988"/>
                <a:gd name="connsiteY52" fmla="*/ 229280 h 367799"/>
                <a:gd name="connsiteX53" fmla="*/ 171046 w 352988"/>
                <a:gd name="connsiteY53" fmla="*/ 198777 h 367799"/>
                <a:gd name="connsiteX54" fmla="*/ 171046 w 352988"/>
                <a:gd name="connsiteY54" fmla="*/ 196124 h 367799"/>
                <a:gd name="connsiteX55" fmla="*/ 43756 w 352988"/>
                <a:gd name="connsiteY55" fmla="*/ 80741 h 367799"/>
                <a:gd name="connsiteX56" fmla="*/ 177676 w 352988"/>
                <a:gd name="connsiteY56" fmla="*/ 14428 h 367799"/>
                <a:gd name="connsiteX57" fmla="*/ 132594 w 352988"/>
                <a:gd name="connsiteY57" fmla="*/ 87372 h 367799"/>
                <a:gd name="connsiteX58" fmla="*/ 135246 w 352988"/>
                <a:gd name="connsiteY58" fmla="*/ 103287 h 367799"/>
                <a:gd name="connsiteX59" fmla="*/ 173698 w 352988"/>
                <a:gd name="connsiteY59" fmla="*/ 153684 h 367799"/>
                <a:gd name="connsiteX60" fmla="*/ 149831 w 352988"/>
                <a:gd name="connsiteY60" fmla="*/ 103287 h 367799"/>
                <a:gd name="connsiteX61" fmla="*/ 172373 w 352988"/>
                <a:gd name="connsiteY61" fmla="*/ 111244 h 367799"/>
                <a:gd name="connsiteX62" fmla="*/ 149831 w 352988"/>
                <a:gd name="connsiteY62" fmla="*/ 62173 h 367799"/>
                <a:gd name="connsiteX63" fmla="*/ 172373 w 352988"/>
                <a:gd name="connsiteY63" fmla="*/ 70130 h 367799"/>
                <a:gd name="connsiteX64" fmla="*/ 176350 w 352988"/>
                <a:gd name="connsiteY64" fmla="*/ 25038 h 367799"/>
                <a:gd name="connsiteX65" fmla="*/ 181654 w 352988"/>
                <a:gd name="connsiteY65" fmla="*/ 25038 h 367799"/>
                <a:gd name="connsiteX66" fmla="*/ 184306 w 352988"/>
                <a:gd name="connsiteY66" fmla="*/ 70130 h 367799"/>
                <a:gd name="connsiteX67" fmla="*/ 205521 w 352988"/>
                <a:gd name="connsiteY67" fmla="*/ 62173 h 367799"/>
                <a:gd name="connsiteX68" fmla="*/ 185632 w 352988"/>
                <a:gd name="connsiteY68" fmla="*/ 109918 h 367799"/>
                <a:gd name="connsiteX69" fmla="*/ 206847 w 352988"/>
                <a:gd name="connsiteY69" fmla="*/ 101960 h 367799"/>
                <a:gd name="connsiteX70" fmla="*/ 185632 w 352988"/>
                <a:gd name="connsiteY70" fmla="*/ 153684 h 367799"/>
                <a:gd name="connsiteX71" fmla="*/ 204195 w 352988"/>
                <a:gd name="connsiteY71" fmla="*/ 148379 h 367799"/>
                <a:gd name="connsiteX72" fmla="*/ 206847 w 352988"/>
                <a:gd name="connsiteY72" fmla="*/ 151032 h 367799"/>
                <a:gd name="connsiteX73" fmla="*/ 184306 w 352988"/>
                <a:gd name="connsiteY73" fmla="*/ 217344 h 367799"/>
                <a:gd name="connsiteX74" fmla="*/ 177676 w 352988"/>
                <a:gd name="connsiteY74" fmla="*/ 14428 h 367799"/>
                <a:gd name="connsiteX75" fmla="*/ 322204 w 352988"/>
                <a:gd name="connsiteY75" fmla="*/ 218671 h 367799"/>
                <a:gd name="connsiteX76" fmla="*/ 312922 w 352988"/>
                <a:gd name="connsiteY76" fmla="*/ 209387 h 367799"/>
                <a:gd name="connsiteX77" fmla="*/ 298337 w 352988"/>
                <a:gd name="connsiteY77" fmla="*/ 214692 h 367799"/>
                <a:gd name="connsiteX78" fmla="*/ 261211 w 352988"/>
                <a:gd name="connsiteY78" fmla="*/ 275699 h 367799"/>
                <a:gd name="connsiteX79" fmla="*/ 266514 w 352988"/>
                <a:gd name="connsiteY79" fmla="*/ 292941 h 367799"/>
                <a:gd name="connsiteX80" fmla="*/ 279774 w 352988"/>
                <a:gd name="connsiteY80" fmla="*/ 284983 h 367799"/>
                <a:gd name="connsiteX81" fmla="*/ 318226 w 352988"/>
                <a:gd name="connsiteY81" fmla="*/ 226628 h 367799"/>
                <a:gd name="connsiteX82" fmla="*/ 322204 w 352988"/>
                <a:gd name="connsiteY82" fmla="*/ 218671 h 367799"/>
                <a:gd name="connsiteX83" fmla="*/ 229388 w 352988"/>
                <a:gd name="connsiteY83" fmla="*/ 275699 h 367799"/>
                <a:gd name="connsiteX84" fmla="*/ 251929 w 352988"/>
                <a:gd name="connsiteY84" fmla="*/ 271721 h 367799"/>
                <a:gd name="connsiteX85" fmla="*/ 279774 w 352988"/>
                <a:gd name="connsiteY85" fmla="*/ 223976 h 367799"/>
                <a:gd name="connsiteX86" fmla="*/ 281100 w 352988"/>
                <a:gd name="connsiteY86" fmla="*/ 208060 h 367799"/>
                <a:gd name="connsiteX87" fmla="*/ 265189 w 352988"/>
                <a:gd name="connsiteY87" fmla="*/ 214692 h 367799"/>
                <a:gd name="connsiteX88" fmla="*/ 229388 w 352988"/>
                <a:gd name="connsiteY88" fmla="*/ 275699 h 367799"/>
                <a:gd name="connsiteX89" fmla="*/ 205521 w 352988"/>
                <a:gd name="connsiteY89" fmla="*/ 287635 h 367799"/>
                <a:gd name="connsiteX90" fmla="*/ 217454 w 352988"/>
                <a:gd name="connsiteY90" fmla="*/ 300898 h 367799"/>
                <a:gd name="connsiteX91" fmla="*/ 224084 w 352988"/>
                <a:gd name="connsiteY91" fmla="*/ 314160 h 367799"/>
                <a:gd name="connsiteX92" fmla="*/ 261211 w 352988"/>
                <a:gd name="connsiteY92" fmla="*/ 312835 h 367799"/>
                <a:gd name="connsiteX93" fmla="*/ 259884 w 352988"/>
                <a:gd name="connsiteY93" fmla="*/ 300898 h 367799"/>
                <a:gd name="connsiteX94" fmla="*/ 205521 w 352988"/>
                <a:gd name="connsiteY94" fmla="*/ 287635 h 36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2988" h="367799">
                  <a:moveTo>
                    <a:pt x="171046" y="274373"/>
                  </a:moveTo>
                  <a:cubicBezTo>
                    <a:pt x="180328" y="253153"/>
                    <a:pt x="177676" y="245196"/>
                    <a:pt x="156461" y="242543"/>
                  </a:cubicBezTo>
                  <a:cubicBezTo>
                    <a:pt x="114031" y="237238"/>
                    <a:pt x="74252" y="225302"/>
                    <a:pt x="46408" y="189493"/>
                  </a:cubicBezTo>
                  <a:cubicBezTo>
                    <a:pt x="21215" y="157663"/>
                    <a:pt x="14585" y="121854"/>
                    <a:pt x="14585" y="83393"/>
                  </a:cubicBezTo>
                  <a:cubicBezTo>
                    <a:pt x="14585" y="72783"/>
                    <a:pt x="19889" y="71457"/>
                    <a:pt x="27844" y="70130"/>
                  </a:cubicBezTo>
                  <a:cubicBezTo>
                    <a:pt x="59667" y="68804"/>
                    <a:pt x="90164" y="74109"/>
                    <a:pt x="115357" y="88698"/>
                  </a:cubicBezTo>
                  <a:cubicBezTo>
                    <a:pt x="131268" y="62173"/>
                    <a:pt x="144527" y="36974"/>
                    <a:pt x="161765" y="13102"/>
                  </a:cubicBezTo>
                  <a:cubicBezTo>
                    <a:pt x="173698" y="-4140"/>
                    <a:pt x="180328" y="-4140"/>
                    <a:pt x="194914" y="11776"/>
                  </a:cubicBezTo>
                  <a:cubicBezTo>
                    <a:pt x="225410" y="44932"/>
                    <a:pt x="245299" y="82067"/>
                    <a:pt x="241322" y="128485"/>
                  </a:cubicBezTo>
                  <a:cubicBezTo>
                    <a:pt x="238670" y="166947"/>
                    <a:pt x="220106" y="200103"/>
                    <a:pt x="194914" y="227954"/>
                  </a:cubicBezTo>
                  <a:cubicBezTo>
                    <a:pt x="184306" y="239891"/>
                    <a:pt x="185632" y="253153"/>
                    <a:pt x="185632" y="266416"/>
                  </a:cubicBezTo>
                  <a:cubicBezTo>
                    <a:pt x="185632" y="269068"/>
                    <a:pt x="190935" y="273047"/>
                    <a:pt x="193587" y="273047"/>
                  </a:cubicBezTo>
                  <a:cubicBezTo>
                    <a:pt x="204195" y="274373"/>
                    <a:pt x="216129" y="277026"/>
                    <a:pt x="222758" y="263763"/>
                  </a:cubicBezTo>
                  <a:cubicBezTo>
                    <a:pt x="232040" y="246522"/>
                    <a:pt x="242647" y="229280"/>
                    <a:pt x="251929" y="213366"/>
                  </a:cubicBezTo>
                  <a:cubicBezTo>
                    <a:pt x="263862" y="193472"/>
                    <a:pt x="266514" y="192146"/>
                    <a:pt x="289055" y="197451"/>
                  </a:cubicBezTo>
                  <a:cubicBezTo>
                    <a:pt x="291707" y="198777"/>
                    <a:pt x="295685" y="197451"/>
                    <a:pt x="299663" y="196124"/>
                  </a:cubicBezTo>
                  <a:cubicBezTo>
                    <a:pt x="315574" y="192146"/>
                    <a:pt x="324856" y="196124"/>
                    <a:pt x="331486" y="210713"/>
                  </a:cubicBezTo>
                  <a:cubicBezTo>
                    <a:pt x="334138" y="217344"/>
                    <a:pt x="338115" y="222649"/>
                    <a:pt x="343419" y="227954"/>
                  </a:cubicBezTo>
                  <a:cubicBezTo>
                    <a:pt x="352700" y="237238"/>
                    <a:pt x="356678" y="246522"/>
                    <a:pt x="348723" y="258458"/>
                  </a:cubicBezTo>
                  <a:cubicBezTo>
                    <a:pt x="330159" y="290288"/>
                    <a:pt x="311597" y="323444"/>
                    <a:pt x="291707" y="353948"/>
                  </a:cubicBezTo>
                  <a:cubicBezTo>
                    <a:pt x="287730" y="360579"/>
                    <a:pt x="275796" y="367210"/>
                    <a:pt x="266514" y="367210"/>
                  </a:cubicBezTo>
                  <a:cubicBezTo>
                    <a:pt x="182980" y="368537"/>
                    <a:pt x="98119" y="367210"/>
                    <a:pt x="14585" y="367210"/>
                  </a:cubicBezTo>
                  <a:cubicBezTo>
                    <a:pt x="5303" y="367210"/>
                    <a:pt x="0" y="364558"/>
                    <a:pt x="0" y="353948"/>
                  </a:cubicBezTo>
                  <a:cubicBezTo>
                    <a:pt x="0" y="326097"/>
                    <a:pt x="0" y="298246"/>
                    <a:pt x="0" y="270394"/>
                  </a:cubicBezTo>
                  <a:cubicBezTo>
                    <a:pt x="0" y="261110"/>
                    <a:pt x="3978" y="257132"/>
                    <a:pt x="13259" y="257132"/>
                  </a:cubicBezTo>
                  <a:cubicBezTo>
                    <a:pt x="51711" y="257132"/>
                    <a:pt x="90164" y="255805"/>
                    <a:pt x="128617" y="258458"/>
                  </a:cubicBezTo>
                  <a:cubicBezTo>
                    <a:pt x="143202" y="261110"/>
                    <a:pt x="156461" y="269068"/>
                    <a:pt x="171046" y="274373"/>
                  </a:cubicBezTo>
                  <a:close/>
                  <a:moveTo>
                    <a:pt x="116683" y="315487"/>
                  </a:moveTo>
                  <a:cubicBezTo>
                    <a:pt x="118008" y="312835"/>
                    <a:pt x="118008" y="311508"/>
                    <a:pt x="119335" y="308856"/>
                  </a:cubicBezTo>
                  <a:cubicBezTo>
                    <a:pt x="125965" y="311508"/>
                    <a:pt x="133920" y="312835"/>
                    <a:pt x="140550" y="315487"/>
                  </a:cubicBezTo>
                  <a:cubicBezTo>
                    <a:pt x="156461" y="322118"/>
                    <a:pt x="171046" y="330076"/>
                    <a:pt x="185632" y="336707"/>
                  </a:cubicBezTo>
                  <a:cubicBezTo>
                    <a:pt x="196239" y="342012"/>
                    <a:pt x="206847" y="338033"/>
                    <a:pt x="212151" y="327423"/>
                  </a:cubicBezTo>
                  <a:cubicBezTo>
                    <a:pt x="217454" y="318139"/>
                    <a:pt x="213476" y="307529"/>
                    <a:pt x="204195" y="303551"/>
                  </a:cubicBezTo>
                  <a:cubicBezTo>
                    <a:pt x="171046" y="287635"/>
                    <a:pt x="139224" y="266416"/>
                    <a:pt x="99446" y="271721"/>
                  </a:cubicBezTo>
                  <a:cubicBezTo>
                    <a:pt x="76905" y="274373"/>
                    <a:pt x="53038" y="271721"/>
                    <a:pt x="29171" y="271721"/>
                  </a:cubicBezTo>
                  <a:cubicBezTo>
                    <a:pt x="23867" y="271721"/>
                    <a:pt x="17237" y="273047"/>
                    <a:pt x="11933" y="273047"/>
                  </a:cubicBezTo>
                  <a:cubicBezTo>
                    <a:pt x="11933" y="302224"/>
                    <a:pt x="11933" y="328749"/>
                    <a:pt x="11933" y="356601"/>
                  </a:cubicBezTo>
                  <a:cubicBezTo>
                    <a:pt x="14585" y="357927"/>
                    <a:pt x="15911" y="357927"/>
                    <a:pt x="17237" y="357927"/>
                  </a:cubicBezTo>
                  <a:cubicBezTo>
                    <a:pt x="102098" y="357927"/>
                    <a:pt x="186958" y="357927"/>
                    <a:pt x="271818" y="357927"/>
                  </a:cubicBezTo>
                  <a:cubicBezTo>
                    <a:pt x="277122" y="357927"/>
                    <a:pt x="283751" y="352622"/>
                    <a:pt x="286403" y="348643"/>
                  </a:cubicBezTo>
                  <a:cubicBezTo>
                    <a:pt x="303640" y="319466"/>
                    <a:pt x="320878" y="290288"/>
                    <a:pt x="338115" y="261110"/>
                  </a:cubicBezTo>
                  <a:cubicBezTo>
                    <a:pt x="342093" y="253153"/>
                    <a:pt x="346071" y="243869"/>
                    <a:pt x="335463" y="238564"/>
                  </a:cubicBezTo>
                  <a:cubicBezTo>
                    <a:pt x="326182" y="233259"/>
                    <a:pt x="319552" y="238564"/>
                    <a:pt x="315574" y="247848"/>
                  </a:cubicBezTo>
                  <a:cubicBezTo>
                    <a:pt x="302315" y="270394"/>
                    <a:pt x="287730" y="291614"/>
                    <a:pt x="277122" y="314160"/>
                  </a:cubicBezTo>
                  <a:cubicBezTo>
                    <a:pt x="267841" y="331402"/>
                    <a:pt x="255907" y="335381"/>
                    <a:pt x="238670" y="331402"/>
                  </a:cubicBezTo>
                  <a:cubicBezTo>
                    <a:pt x="233366" y="330076"/>
                    <a:pt x="225410" y="334054"/>
                    <a:pt x="221433" y="338033"/>
                  </a:cubicBezTo>
                  <a:cubicBezTo>
                    <a:pt x="208173" y="352622"/>
                    <a:pt x="197565" y="355274"/>
                    <a:pt x="179002" y="347317"/>
                  </a:cubicBezTo>
                  <a:cubicBezTo>
                    <a:pt x="164416" y="340685"/>
                    <a:pt x="149831" y="334054"/>
                    <a:pt x="136572" y="327423"/>
                  </a:cubicBezTo>
                  <a:cubicBezTo>
                    <a:pt x="128617" y="323444"/>
                    <a:pt x="123313" y="319466"/>
                    <a:pt x="116683" y="315487"/>
                  </a:cubicBezTo>
                  <a:close/>
                  <a:moveTo>
                    <a:pt x="43756" y="80741"/>
                  </a:moveTo>
                  <a:cubicBezTo>
                    <a:pt x="37126" y="83393"/>
                    <a:pt x="22541" y="74109"/>
                    <a:pt x="23867" y="91351"/>
                  </a:cubicBezTo>
                  <a:cubicBezTo>
                    <a:pt x="25192" y="108592"/>
                    <a:pt x="26519" y="127159"/>
                    <a:pt x="33149" y="144401"/>
                  </a:cubicBezTo>
                  <a:cubicBezTo>
                    <a:pt x="49060" y="194798"/>
                    <a:pt x="87512" y="219997"/>
                    <a:pt x="137898" y="229280"/>
                  </a:cubicBezTo>
                  <a:cubicBezTo>
                    <a:pt x="175025" y="235912"/>
                    <a:pt x="176350" y="234585"/>
                    <a:pt x="171046" y="198777"/>
                  </a:cubicBezTo>
                  <a:cubicBezTo>
                    <a:pt x="171046" y="197451"/>
                    <a:pt x="171046" y="196124"/>
                    <a:pt x="171046" y="196124"/>
                  </a:cubicBezTo>
                  <a:cubicBezTo>
                    <a:pt x="163091" y="129812"/>
                    <a:pt x="111379" y="82067"/>
                    <a:pt x="43756" y="80741"/>
                  </a:cubicBezTo>
                  <a:close/>
                  <a:moveTo>
                    <a:pt x="177676" y="14428"/>
                  </a:moveTo>
                  <a:cubicBezTo>
                    <a:pt x="155135" y="34322"/>
                    <a:pt x="141876" y="59521"/>
                    <a:pt x="132594" y="87372"/>
                  </a:cubicBezTo>
                  <a:cubicBezTo>
                    <a:pt x="131268" y="92677"/>
                    <a:pt x="132594" y="99308"/>
                    <a:pt x="135246" y="103287"/>
                  </a:cubicBezTo>
                  <a:cubicBezTo>
                    <a:pt x="147179" y="120528"/>
                    <a:pt x="161765" y="137769"/>
                    <a:pt x="173698" y="153684"/>
                  </a:cubicBezTo>
                  <a:cubicBezTo>
                    <a:pt x="184306" y="131138"/>
                    <a:pt x="157787" y="124507"/>
                    <a:pt x="149831" y="103287"/>
                  </a:cubicBezTo>
                  <a:cubicBezTo>
                    <a:pt x="159113" y="107266"/>
                    <a:pt x="165743" y="109918"/>
                    <a:pt x="172373" y="111244"/>
                  </a:cubicBezTo>
                  <a:cubicBezTo>
                    <a:pt x="180328" y="88698"/>
                    <a:pt x="157787" y="82067"/>
                    <a:pt x="149831" y="62173"/>
                  </a:cubicBezTo>
                  <a:cubicBezTo>
                    <a:pt x="159113" y="64826"/>
                    <a:pt x="165743" y="67478"/>
                    <a:pt x="172373" y="70130"/>
                  </a:cubicBezTo>
                  <a:cubicBezTo>
                    <a:pt x="175025" y="55542"/>
                    <a:pt x="167068" y="38301"/>
                    <a:pt x="176350" y="25038"/>
                  </a:cubicBezTo>
                  <a:cubicBezTo>
                    <a:pt x="177676" y="25038"/>
                    <a:pt x="180328" y="25038"/>
                    <a:pt x="181654" y="25038"/>
                  </a:cubicBezTo>
                  <a:cubicBezTo>
                    <a:pt x="182980" y="39627"/>
                    <a:pt x="182980" y="55542"/>
                    <a:pt x="184306" y="70130"/>
                  </a:cubicBezTo>
                  <a:cubicBezTo>
                    <a:pt x="192262" y="67478"/>
                    <a:pt x="197565" y="64826"/>
                    <a:pt x="205521" y="62173"/>
                  </a:cubicBezTo>
                  <a:cubicBezTo>
                    <a:pt x="201543" y="82067"/>
                    <a:pt x="176350" y="88698"/>
                    <a:pt x="185632" y="109918"/>
                  </a:cubicBezTo>
                  <a:cubicBezTo>
                    <a:pt x="190935" y="107266"/>
                    <a:pt x="197565" y="105939"/>
                    <a:pt x="206847" y="101960"/>
                  </a:cubicBezTo>
                  <a:cubicBezTo>
                    <a:pt x="197565" y="121854"/>
                    <a:pt x="175025" y="131138"/>
                    <a:pt x="185632" y="153684"/>
                  </a:cubicBezTo>
                  <a:cubicBezTo>
                    <a:pt x="192262" y="152358"/>
                    <a:pt x="197565" y="149705"/>
                    <a:pt x="204195" y="148379"/>
                  </a:cubicBezTo>
                  <a:cubicBezTo>
                    <a:pt x="205521" y="149705"/>
                    <a:pt x="206847" y="151032"/>
                    <a:pt x="206847" y="151032"/>
                  </a:cubicBezTo>
                  <a:cubicBezTo>
                    <a:pt x="185632" y="168273"/>
                    <a:pt x="177676" y="190819"/>
                    <a:pt x="184306" y="217344"/>
                  </a:cubicBezTo>
                  <a:cubicBezTo>
                    <a:pt x="245299" y="166947"/>
                    <a:pt x="247951" y="67478"/>
                    <a:pt x="177676" y="14428"/>
                  </a:cubicBezTo>
                  <a:close/>
                  <a:moveTo>
                    <a:pt x="322204" y="218671"/>
                  </a:moveTo>
                  <a:cubicBezTo>
                    <a:pt x="319552" y="214692"/>
                    <a:pt x="316900" y="209387"/>
                    <a:pt x="312922" y="209387"/>
                  </a:cubicBezTo>
                  <a:cubicBezTo>
                    <a:pt x="308945" y="209387"/>
                    <a:pt x="300989" y="210713"/>
                    <a:pt x="298337" y="214692"/>
                  </a:cubicBezTo>
                  <a:cubicBezTo>
                    <a:pt x="285078" y="234585"/>
                    <a:pt x="273144" y="255805"/>
                    <a:pt x="261211" y="275699"/>
                  </a:cubicBezTo>
                  <a:cubicBezTo>
                    <a:pt x="255907" y="283657"/>
                    <a:pt x="257232" y="290288"/>
                    <a:pt x="266514" y="292941"/>
                  </a:cubicBezTo>
                  <a:cubicBezTo>
                    <a:pt x="270492" y="294267"/>
                    <a:pt x="277122" y="288962"/>
                    <a:pt x="279774" y="284983"/>
                  </a:cubicBezTo>
                  <a:cubicBezTo>
                    <a:pt x="293033" y="266416"/>
                    <a:pt x="304967" y="246522"/>
                    <a:pt x="318226" y="226628"/>
                  </a:cubicBezTo>
                  <a:cubicBezTo>
                    <a:pt x="319552" y="223976"/>
                    <a:pt x="320878" y="221323"/>
                    <a:pt x="322204" y="218671"/>
                  </a:cubicBezTo>
                  <a:close/>
                  <a:moveTo>
                    <a:pt x="229388" y="275699"/>
                  </a:moveTo>
                  <a:cubicBezTo>
                    <a:pt x="241322" y="283657"/>
                    <a:pt x="246625" y="279678"/>
                    <a:pt x="251929" y="271721"/>
                  </a:cubicBezTo>
                  <a:cubicBezTo>
                    <a:pt x="261211" y="255805"/>
                    <a:pt x="270492" y="239891"/>
                    <a:pt x="279774" y="223976"/>
                  </a:cubicBezTo>
                  <a:cubicBezTo>
                    <a:pt x="282426" y="219997"/>
                    <a:pt x="281100" y="213366"/>
                    <a:pt x="281100" y="208060"/>
                  </a:cubicBezTo>
                  <a:cubicBezTo>
                    <a:pt x="275796" y="210713"/>
                    <a:pt x="267841" y="210713"/>
                    <a:pt x="265189" y="214692"/>
                  </a:cubicBezTo>
                  <a:cubicBezTo>
                    <a:pt x="251929" y="234585"/>
                    <a:pt x="241322" y="254479"/>
                    <a:pt x="229388" y="275699"/>
                  </a:cubicBezTo>
                  <a:close/>
                  <a:moveTo>
                    <a:pt x="205521" y="287635"/>
                  </a:moveTo>
                  <a:cubicBezTo>
                    <a:pt x="210824" y="294267"/>
                    <a:pt x="214803" y="296919"/>
                    <a:pt x="217454" y="300898"/>
                  </a:cubicBezTo>
                  <a:cubicBezTo>
                    <a:pt x="220106" y="304877"/>
                    <a:pt x="221433" y="310182"/>
                    <a:pt x="224084" y="314160"/>
                  </a:cubicBezTo>
                  <a:cubicBezTo>
                    <a:pt x="228062" y="320792"/>
                    <a:pt x="258559" y="320792"/>
                    <a:pt x="261211" y="312835"/>
                  </a:cubicBezTo>
                  <a:cubicBezTo>
                    <a:pt x="262537" y="308856"/>
                    <a:pt x="262537" y="302224"/>
                    <a:pt x="259884" y="300898"/>
                  </a:cubicBezTo>
                  <a:cubicBezTo>
                    <a:pt x="245299" y="291614"/>
                    <a:pt x="228062" y="287635"/>
                    <a:pt x="205521" y="287635"/>
                  </a:cubicBezTo>
                  <a:close/>
                </a:path>
              </a:pathLst>
            </a:custGeom>
            <a:solidFill>
              <a:srgbClr val="FFFFFF"/>
            </a:solidFill>
            <a:ln w="1325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20B6C9-A169-B061-5FE8-0F43585F61EC}"/>
                </a:ext>
              </a:extLst>
            </p:cNvPr>
            <p:cNvSpPr/>
            <p:nvPr/>
          </p:nvSpPr>
          <p:spPr>
            <a:xfrm>
              <a:off x="7670044" y="3579553"/>
              <a:ext cx="422459" cy="338842"/>
            </a:xfrm>
            <a:custGeom>
              <a:avLst/>
              <a:gdLst>
                <a:gd name="connsiteX0" fmla="*/ 233513 w 422459"/>
                <a:gd name="connsiteY0" fmla="*/ 88180 h 338842"/>
                <a:gd name="connsiteX1" fmla="*/ 274617 w 422459"/>
                <a:gd name="connsiteY1" fmla="*/ 88180 h 338842"/>
                <a:gd name="connsiteX2" fmla="*/ 291855 w 422459"/>
                <a:gd name="connsiteY2" fmla="*/ 94812 h 338842"/>
                <a:gd name="connsiteX3" fmla="*/ 285225 w 422459"/>
                <a:gd name="connsiteY3" fmla="*/ 112053 h 338842"/>
                <a:gd name="connsiteX4" fmla="*/ 281246 w 422459"/>
                <a:gd name="connsiteY4" fmla="*/ 135926 h 338842"/>
                <a:gd name="connsiteX5" fmla="*/ 297158 w 422459"/>
                <a:gd name="connsiteY5" fmla="*/ 135926 h 338842"/>
                <a:gd name="connsiteX6" fmla="*/ 311744 w 422459"/>
                <a:gd name="connsiteY6" fmla="*/ 96138 h 338842"/>
                <a:gd name="connsiteX7" fmla="*/ 339588 w 422459"/>
                <a:gd name="connsiteY7" fmla="*/ 69613 h 338842"/>
                <a:gd name="connsiteX8" fmla="*/ 344892 w 422459"/>
                <a:gd name="connsiteY8" fmla="*/ 65634 h 338842"/>
                <a:gd name="connsiteX9" fmla="*/ 408537 w 422459"/>
                <a:gd name="connsiteY9" fmla="*/ 93486 h 338842"/>
                <a:gd name="connsiteX10" fmla="*/ 420470 w 422459"/>
                <a:gd name="connsiteY10" fmla="*/ 109401 h 338842"/>
                <a:gd name="connsiteX11" fmla="*/ 420470 w 422459"/>
                <a:gd name="connsiteY11" fmla="*/ 137252 h 338842"/>
                <a:gd name="connsiteX12" fmla="*/ 401908 w 422459"/>
                <a:gd name="connsiteY12" fmla="*/ 150514 h 338842"/>
                <a:gd name="connsiteX13" fmla="*/ 397930 w 422459"/>
                <a:gd name="connsiteY13" fmla="*/ 145209 h 338842"/>
                <a:gd name="connsiteX14" fmla="*/ 408537 w 422459"/>
                <a:gd name="connsiteY14" fmla="*/ 135926 h 338842"/>
                <a:gd name="connsiteX15" fmla="*/ 413841 w 422459"/>
                <a:gd name="connsiteY15" fmla="*/ 129294 h 338842"/>
                <a:gd name="connsiteX16" fmla="*/ 380692 w 422459"/>
                <a:gd name="connsiteY16" fmla="*/ 82876 h 338842"/>
                <a:gd name="connsiteX17" fmla="*/ 371411 w 422459"/>
                <a:gd name="connsiteY17" fmla="*/ 81549 h 338842"/>
                <a:gd name="connsiteX18" fmla="*/ 334284 w 422459"/>
                <a:gd name="connsiteY18" fmla="*/ 89507 h 338842"/>
                <a:gd name="connsiteX19" fmla="*/ 323677 w 422459"/>
                <a:gd name="connsiteY19" fmla="*/ 97464 h 338842"/>
                <a:gd name="connsiteX20" fmla="*/ 311744 w 422459"/>
                <a:gd name="connsiteY20" fmla="*/ 118684 h 338842"/>
                <a:gd name="connsiteX21" fmla="*/ 327654 w 422459"/>
                <a:gd name="connsiteY21" fmla="*/ 135926 h 338842"/>
                <a:gd name="connsiteX22" fmla="*/ 352848 w 422459"/>
                <a:gd name="connsiteY22" fmla="*/ 135926 h 338842"/>
                <a:gd name="connsiteX23" fmla="*/ 362129 w 422459"/>
                <a:gd name="connsiteY23" fmla="*/ 155819 h 338842"/>
                <a:gd name="connsiteX24" fmla="*/ 359477 w 422459"/>
                <a:gd name="connsiteY24" fmla="*/ 198259 h 338842"/>
                <a:gd name="connsiteX25" fmla="*/ 371411 w 422459"/>
                <a:gd name="connsiteY25" fmla="*/ 308338 h 338842"/>
                <a:gd name="connsiteX26" fmla="*/ 393951 w 422459"/>
                <a:gd name="connsiteY26" fmla="*/ 329558 h 338842"/>
                <a:gd name="connsiteX27" fmla="*/ 411189 w 422459"/>
                <a:gd name="connsiteY27" fmla="*/ 329558 h 338842"/>
                <a:gd name="connsiteX28" fmla="*/ 412515 w 422459"/>
                <a:gd name="connsiteY28" fmla="*/ 334863 h 338842"/>
                <a:gd name="connsiteX29" fmla="*/ 400581 w 422459"/>
                <a:gd name="connsiteY29" fmla="*/ 338842 h 338842"/>
                <a:gd name="connsiteX30" fmla="*/ 140697 w 422459"/>
                <a:gd name="connsiteY30" fmla="*/ 338842 h 338842"/>
                <a:gd name="connsiteX31" fmla="*/ 130089 w 422459"/>
                <a:gd name="connsiteY31" fmla="*/ 330884 h 338842"/>
                <a:gd name="connsiteX32" fmla="*/ 144674 w 422459"/>
                <a:gd name="connsiteY32" fmla="*/ 328232 h 338842"/>
                <a:gd name="connsiteX33" fmla="*/ 144674 w 422459"/>
                <a:gd name="connsiteY33" fmla="*/ 301707 h 338842"/>
                <a:gd name="connsiteX34" fmla="*/ 104896 w 422459"/>
                <a:gd name="connsiteY34" fmla="*/ 296402 h 338842"/>
                <a:gd name="connsiteX35" fmla="*/ 147 w 422459"/>
                <a:gd name="connsiteY35" fmla="*/ 157146 h 338842"/>
                <a:gd name="connsiteX36" fmla="*/ 10754 w 422459"/>
                <a:gd name="connsiteY36" fmla="*/ 146536 h 338842"/>
                <a:gd name="connsiteX37" fmla="*/ 147326 w 422459"/>
                <a:gd name="connsiteY37" fmla="*/ 243352 h 338842"/>
                <a:gd name="connsiteX38" fmla="*/ 153956 w 422459"/>
                <a:gd name="connsiteY38" fmla="*/ 314969 h 338842"/>
                <a:gd name="connsiteX39" fmla="*/ 156608 w 422459"/>
                <a:gd name="connsiteY39" fmla="*/ 332211 h 338842"/>
                <a:gd name="connsiteX40" fmla="*/ 161911 w 422459"/>
                <a:gd name="connsiteY40" fmla="*/ 332211 h 338842"/>
                <a:gd name="connsiteX41" fmla="*/ 165890 w 422459"/>
                <a:gd name="connsiteY41" fmla="*/ 318948 h 338842"/>
                <a:gd name="connsiteX42" fmla="*/ 181801 w 422459"/>
                <a:gd name="connsiteY42" fmla="*/ 127968 h 338842"/>
                <a:gd name="connsiteX43" fmla="*/ 176497 w 422459"/>
                <a:gd name="connsiteY43" fmla="*/ 113380 h 338842"/>
                <a:gd name="connsiteX44" fmla="*/ 172520 w 422459"/>
                <a:gd name="connsiteY44" fmla="*/ 98791 h 338842"/>
                <a:gd name="connsiteX45" fmla="*/ 185779 w 422459"/>
                <a:gd name="connsiteY45" fmla="*/ 90833 h 338842"/>
                <a:gd name="connsiteX46" fmla="*/ 220253 w 422459"/>
                <a:gd name="connsiteY46" fmla="*/ 84202 h 338842"/>
                <a:gd name="connsiteX47" fmla="*/ 225557 w 422459"/>
                <a:gd name="connsiteY47" fmla="*/ 49719 h 338842"/>
                <a:gd name="connsiteX48" fmla="*/ 217601 w 422459"/>
                <a:gd name="connsiteY48" fmla="*/ 37783 h 338842"/>
                <a:gd name="connsiteX49" fmla="*/ 217601 w 422459"/>
                <a:gd name="connsiteY49" fmla="*/ 36457 h 338842"/>
                <a:gd name="connsiteX50" fmla="*/ 204342 w 422459"/>
                <a:gd name="connsiteY50" fmla="*/ 25847 h 338842"/>
                <a:gd name="connsiteX51" fmla="*/ 155282 w 422459"/>
                <a:gd name="connsiteY51" fmla="*/ 16563 h 338842"/>
                <a:gd name="connsiteX52" fmla="*/ 126112 w 422459"/>
                <a:gd name="connsiteY52" fmla="*/ 44414 h 338842"/>
                <a:gd name="connsiteX53" fmla="*/ 120808 w 422459"/>
                <a:gd name="connsiteY53" fmla="*/ 69613 h 338842"/>
                <a:gd name="connsiteX54" fmla="*/ 140697 w 422459"/>
                <a:gd name="connsiteY54" fmla="*/ 85528 h 338842"/>
                <a:gd name="connsiteX55" fmla="*/ 155282 w 422459"/>
                <a:gd name="connsiteY55" fmla="*/ 89507 h 338842"/>
                <a:gd name="connsiteX56" fmla="*/ 115503 w 422459"/>
                <a:gd name="connsiteY56" fmla="*/ 81549 h 338842"/>
                <a:gd name="connsiteX57" fmla="*/ 120808 w 422459"/>
                <a:gd name="connsiteY57" fmla="*/ 33805 h 338842"/>
                <a:gd name="connsiteX58" fmla="*/ 144674 w 422459"/>
                <a:gd name="connsiteY58" fmla="*/ 9932 h 338842"/>
                <a:gd name="connsiteX59" fmla="*/ 180475 w 422459"/>
                <a:gd name="connsiteY59" fmla="*/ 4627 h 338842"/>
                <a:gd name="connsiteX60" fmla="*/ 218928 w 422459"/>
                <a:gd name="connsiteY60" fmla="*/ 4627 h 338842"/>
                <a:gd name="connsiteX61" fmla="*/ 238817 w 422459"/>
                <a:gd name="connsiteY61" fmla="*/ 3301 h 338842"/>
                <a:gd name="connsiteX62" fmla="*/ 260032 w 422459"/>
                <a:gd name="connsiteY62" fmla="*/ 9932 h 338842"/>
                <a:gd name="connsiteX63" fmla="*/ 290528 w 422459"/>
                <a:gd name="connsiteY63" fmla="*/ 49719 h 338842"/>
                <a:gd name="connsiteX64" fmla="*/ 281246 w 422459"/>
                <a:gd name="connsiteY64" fmla="*/ 70939 h 338842"/>
                <a:gd name="connsiteX65" fmla="*/ 267987 w 422459"/>
                <a:gd name="connsiteY65" fmla="*/ 76244 h 338842"/>
                <a:gd name="connsiteX66" fmla="*/ 266661 w 422459"/>
                <a:gd name="connsiteY66" fmla="*/ 70939 h 338842"/>
                <a:gd name="connsiteX67" fmla="*/ 275943 w 422459"/>
                <a:gd name="connsiteY67" fmla="*/ 64308 h 338842"/>
                <a:gd name="connsiteX68" fmla="*/ 282573 w 422459"/>
                <a:gd name="connsiteY68" fmla="*/ 52372 h 338842"/>
                <a:gd name="connsiteX69" fmla="*/ 252076 w 422459"/>
                <a:gd name="connsiteY69" fmla="*/ 17889 h 338842"/>
                <a:gd name="connsiteX70" fmla="*/ 236165 w 422459"/>
                <a:gd name="connsiteY70" fmla="*/ 11258 h 338842"/>
                <a:gd name="connsiteX71" fmla="*/ 222905 w 422459"/>
                <a:gd name="connsiteY71" fmla="*/ 12584 h 338842"/>
                <a:gd name="connsiteX72" fmla="*/ 221579 w 422459"/>
                <a:gd name="connsiteY72" fmla="*/ 25847 h 338842"/>
                <a:gd name="connsiteX73" fmla="*/ 228209 w 422459"/>
                <a:gd name="connsiteY73" fmla="*/ 40436 h 338842"/>
                <a:gd name="connsiteX74" fmla="*/ 233513 w 422459"/>
                <a:gd name="connsiteY74" fmla="*/ 88180 h 338842"/>
                <a:gd name="connsiteX75" fmla="*/ 140697 w 422459"/>
                <a:gd name="connsiteY75" fmla="*/ 289771 h 338842"/>
                <a:gd name="connsiteX76" fmla="*/ 22687 w 422459"/>
                <a:gd name="connsiteY76" fmla="*/ 151841 h 338842"/>
                <a:gd name="connsiteX77" fmla="*/ 4125 w 422459"/>
                <a:gd name="connsiteY77" fmla="*/ 170408 h 338842"/>
                <a:gd name="connsiteX78" fmla="*/ 9428 w 422459"/>
                <a:gd name="connsiteY78" fmla="*/ 199586 h 338842"/>
                <a:gd name="connsiteX79" fmla="*/ 140697 w 422459"/>
                <a:gd name="connsiteY79" fmla="*/ 289771 h 338842"/>
                <a:gd name="connsiteX80" fmla="*/ 189757 w 422459"/>
                <a:gd name="connsiteY80" fmla="*/ 113380 h 338842"/>
                <a:gd name="connsiteX81" fmla="*/ 183127 w 422459"/>
                <a:gd name="connsiteY81" fmla="*/ 191628 h 338842"/>
                <a:gd name="connsiteX82" fmla="*/ 193734 w 422459"/>
                <a:gd name="connsiteY82" fmla="*/ 203564 h 338842"/>
                <a:gd name="connsiteX83" fmla="*/ 269313 w 422459"/>
                <a:gd name="connsiteY83" fmla="*/ 203564 h 338842"/>
                <a:gd name="connsiteX84" fmla="*/ 279921 w 422459"/>
                <a:gd name="connsiteY84" fmla="*/ 191628 h 338842"/>
                <a:gd name="connsiteX85" fmla="*/ 271965 w 422459"/>
                <a:gd name="connsiteY85" fmla="*/ 125316 h 338842"/>
                <a:gd name="connsiteX86" fmla="*/ 261357 w 422459"/>
                <a:gd name="connsiteY86" fmla="*/ 114705 h 338842"/>
                <a:gd name="connsiteX87" fmla="*/ 189757 w 422459"/>
                <a:gd name="connsiteY87" fmla="*/ 113380 h 338842"/>
                <a:gd name="connsiteX88" fmla="*/ 291855 w 422459"/>
                <a:gd name="connsiteY88" fmla="*/ 329558 h 338842"/>
                <a:gd name="connsiteX89" fmla="*/ 287876 w 422459"/>
                <a:gd name="connsiteY89" fmla="*/ 284466 h 338842"/>
                <a:gd name="connsiteX90" fmla="*/ 271965 w 422459"/>
                <a:gd name="connsiteY90" fmla="*/ 272530 h 338842"/>
                <a:gd name="connsiteX91" fmla="*/ 216276 w 422459"/>
                <a:gd name="connsiteY91" fmla="*/ 272530 h 338842"/>
                <a:gd name="connsiteX92" fmla="*/ 171193 w 422459"/>
                <a:gd name="connsiteY92" fmla="*/ 317622 h 338842"/>
                <a:gd name="connsiteX93" fmla="*/ 171193 w 422459"/>
                <a:gd name="connsiteY93" fmla="*/ 321601 h 338842"/>
                <a:gd name="connsiteX94" fmla="*/ 179149 w 422459"/>
                <a:gd name="connsiteY94" fmla="*/ 329558 h 338842"/>
                <a:gd name="connsiteX95" fmla="*/ 291855 w 422459"/>
                <a:gd name="connsiteY95" fmla="*/ 329558 h 338842"/>
                <a:gd name="connsiteX96" fmla="*/ 180475 w 422459"/>
                <a:gd name="connsiteY96" fmla="*/ 260593 h 338842"/>
                <a:gd name="connsiteX97" fmla="*/ 286550 w 422459"/>
                <a:gd name="connsiteY97" fmla="*/ 260593 h 338842"/>
                <a:gd name="connsiteX98" fmla="*/ 279921 w 422459"/>
                <a:gd name="connsiteY98" fmla="*/ 212848 h 338842"/>
                <a:gd name="connsiteX99" fmla="*/ 189757 w 422459"/>
                <a:gd name="connsiteY99" fmla="*/ 212848 h 338842"/>
                <a:gd name="connsiteX100" fmla="*/ 180475 w 422459"/>
                <a:gd name="connsiteY100" fmla="*/ 222132 h 338842"/>
                <a:gd name="connsiteX101" fmla="*/ 180475 w 422459"/>
                <a:gd name="connsiteY101" fmla="*/ 260593 h 338842"/>
                <a:gd name="connsiteX102" fmla="*/ 283898 w 422459"/>
                <a:gd name="connsiteY102" fmla="*/ 159798 h 338842"/>
                <a:gd name="connsiteX103" fmla="*/ 291855 w 422459"/>
                <a:gd name="connsiteY103" fmla="*/ 224784 h 338842"/>
                <a:gd name="connsiteX104" fmla="*/ 301135 w 422459"/>
                <a:gd name="connsiteY104" fmla="*/ 230089 h 338842"/>
                <a:gd name="connsiteX105" fmla="*/ 342240 w 422459"/>
                <a:gd name="connsiteY105" fmla="*/ 230089 h 338842"/>
                <a:gd name="connsiteX106" fmla="*/ 354173 w 422459"/>
                <a:gd name="connsiteY106" fmla="*/ 216827 h 338842"/>
                <a:gd name="connsiteX107" fmla="*/ 348870 w 422459"/>
                <a:gd name="connsiteY107" fmla="*/ 170408 h 338842"/>
                <a:gd name="connsiteX108" fmla="*/ 339588 w 422459"/>
                <a:gd name="connsiteY108" fmla="*/ 159798 h 338842"/>
                <a:gd name="connsiteX109" fmla="*/ 283898 w 422459"/>
                <a:gd name="connsiteY109" fmla="*/ 159798 h 338842"/>
                <a:gd name="connsiteX110" fmla="*/ 301135 w 422459"/>
                <a:gd name="connsiteY110" fmla="*/ 285792 h 338842"/>
                <a:gd name="connsiteX111" fmla="*/ 301135 w 422459"/>
                <a:gd name="connsiteY111" fmla="*/ 317622 h 338842"/>
                <a:gd name="connsiteX112" fmla="*/ 310417 w 422459"/>
                <a:gd name="connsiteY112" fmla="*/ 328232 h 338842"/>
                <a:gd name="connsiteX113" fmla="*/ 364781 w 422459"/>
                <a:gd name="connsiteY113" fmla="*/ 328232 h 338842"/>
                <a:gd name="connsiteX114" fmla="*/ 358152 w 422459"/>
                <a:gd name="connsiteY114" fmla="*/ 284466 h 338842"/>
                <a:gd name="connsiteX115" fmla="*/ 301135 w 422459"/>
                <a:gd name="connsiteY115" fmla="*/ 285792 h 338842"/>
                <a:gd name="connsiteX116" fmla="*/ 294506 w 422459"/>
                <a:gd name="connsiteY116" fmla="*/ 238047 h 338842"/>
                <a:gd name="connsiteX117" fmla="*/ 294506 w 422459"/>
                <a:gd name="connsiteY117" fmla="*/ 264572 h 338842"/>
                <a:gd name="connsiteX118" fmla="*/ 303788 w 422459"/>
                <a:gd name="connsiteY118" fmla="*/ 275182 h 338842"/>
                <a:gd name="connsiteX119" fmla="*/ 358152 w 422459"/>
                <a:gd name="connsiteY119" fmla="*/ 275182 h 338842"/>
                <a:gd name="connsiteX120" fmla="*/ 354173 w 422459"/>
                <a:gd name="connsiteY120" fmla="*/ 246005 h 338842"/>
                <a:gd name="connsiteX121" fmla="*/ 346218 w 422459"/>
                <a:gd name="connsiteY121" fmla="*/ 238047 h 338842"/>
                <a:gd name="connsiteX122" fmla="*/ 294506 w 422459"/>
                <a:gd name="connsiteY122" fmla="*/ 238047 h 3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22459" h="338842">
                  <a:moveTo>
                    <a:pt x="233513" y="88180"/>
                  </a:moveTo>
                  <a:cubicBezTo>
                    <a:pt x="248098" y="88180"/>
                    <a:pt x="261357" y="88180"/>
                    <a:pt x="274617" y="88180"/>
                  </a:cubicBezTo>
                  <a:cubicBezTo>
                    <a:pt x="279921" y="88180"/>
                    <a:pt x="285225" y="92159"/>
                    <a:pt x="291855" y="94812"/>
                  </a:cubicBezTo>
                  <a:cubicBezTo>
                    <a:pt x="289202" y="100117"/>
                    <a:pt x="286550" y="105422"/>
                    <a:pt x="285225" y="112053"/>
                  </a:cubicBezTo>
                  <a:cubicBezTo>
                    <a:pt x="283898" y="120011"/>
                    <a:pt x="282573" y="126642"/>
                    <a:pt x="281246" y="135926"/>
                  </a:cubicBezTo>
                  <a:cubicBezTo>
                    <a:pt x="289202" y="135926"/>
                    <a:pt x="295832" y="135926"/>
                    <a:pt x="297158" y="135926"/>
                  </a:cubicBezTo>
                  <a:cubicBezTo>
                    <a:pt x="302462" y="121337"/>
                    <a:pt x="303788" y="108074"/>
                    <a:pt x="311744" y="96138"/>
                  </a:cubicBezTo>
                  <a:cubicBezTo>
                    <a:pt x="318373" y="85528"/>
                    <a:pt x="330306" y="78897"/>
                    <a:pt x="339588" y="69613"/>
                  </a:cubicBezTo>
                  <a:cubicBezTo>
                    <a:pt x="340914" y="68287"/>
                    <a:pt x="342240" y="66961"/>
                    <a:pt x="344892" y="65634"/>
                  </a:cubicBezTo>
                  <a:cubicBezTo>
                    <a:pt x="360803" y="60330"/>
                    <a:pt x="399256" y="77571"/>
                    <a:pt x="408537" y="93486"/>
                  </a:cubicBezTo>
                  <a:cubicBezTo>
                    <a:pt x="411189" y="98791"/>
                    <a:pt x="419145" y="104096"/>
                    <a:pt x="420470" y="109401"/>
                  </a:cubicBezTo>
                  <a:cubicBezTo>
                    <a:pt x="423122" y="118684"/>
                    <a:pt x="423122" y="129294"/>
                    <a:pt x="420470" y="137252"/>
                  </a:cubicBezTo>
                  <a:cubicBezTo>
                    <a:pt x="417819" y="143883"/>
                    <a:pt x="408537" y="146536"/>
                    <a:pt x="401908" y="150514"/>
                  </a:cubicBezTo>
                  <a:cubicBezTo>
                    <a:pt x="400581" y="149188"/>
                    <a:pt x="399256" y="146536"/>
                    <a:pt x="397930" y="145209"/>
                  </a:cubicBezTo>
                  <a:cubicBezTo>
                    <a:pt x="401908" y="142557"/>
                    <a:pt x="405885" y="138578"/>
                    <a:pt x="408537" y="135926"/>
                  </a:cubicBezTo>
                  <a:cubicBezTo>
                    <a:pt x="411189" y="133273"/>
                    <a:pt x="412515" y="131947"/>
                    <a:pt x="413841" y="129294"/>
                  </a:cubicBezTo>
                  <a:cubicBezTo>
                    <a:pt x="417819" y="113380"/>
                    <a:pt x="397930" y="85528"/>
                    <a:pt x="380692" y="82876"/>
                  </a:cubicBezTo>
                  <a:cubicBezTo>
                    <a:pt x="378041" y="82876"/>
                    <a:pt x="374062" y="82876"/>
                    <a:pt x="371411" y="81549"/>
                  </a:cubicBezTo>
                  <a:cubicBezTo>
                    <a:pt x="350196" y="69613"/>
                    <a:pt x="350196" y="69613"/>
                    <a:pt x="334284" y="89507"/>
                  </a:cubicBezTo>
                  <a:cubicBezTo>
                    <a:pt x="331633" y="93486"/>
                    <a:pt x="325003" y="93486"/>
                    <a:pt x="323677" y="97464"/>
                  </a:cubicBezTo>
                  <a:cubicBezTo>
                    <a:pt x="318373" y="104096"/>
                    <a:pt x="313069" y="112053"/>
                    <a:pt x="311744" y="118684"/>
                  </a:cubicBezTo>
                  <a:cubicBezTo>
                    <a:pt x="309092" y="130621"/>
                    <a:pt x="315721" y="135926"/>
                    <a:pt x="327654" y="135926"/>
                  </a:cubicBezTo>
                  <a:cubicBezTo>
                    <a:pt x="335610" y="134599"/>
                    <a:pt x="344892" y="134599"/>
                    <a:pt x="352848" y="135926"/>
                  </a:cubicBezTo>
                  <a:cubicBezTo>
                    <a:pt x="364781" y="137252"/>
                    <a:pt x="366107" y="145209"/>
                    <a:pt x="362129" y="155819"/>
                  </a:cubicBezTo>
                  <a:cubicBezTo>
                    <a:pt x="358152" y="169082"/>
                    <a:pt x="358152" y="184997"/>
                    <a:pt x="359477" y="198259"/>
                  </a:cubicBezTo>
                  <a:cubicBezTo>
                    <a:pt x="362129" y="235394"/>
                    <a:pt x="368759" y="271203"/>
                    <a:pt x="371411" y="308338"/>
                  </a:cubicBezTo>
                  <a:cubicBezTo>
                    <a:pt x="372737" y="324253"/>
                    <a:pt x="376714" y="332211"/>
                    <a:pt x="393951" y="329558"/>
                  </a:cubicBezTo>
                  <a:cubicBezTo>
                    <a:pt x="399256" y="328232"/>
                    <a:pt x="404560" y="329558"/>
                    <a:pt x="411189" y="329558"/>
                  </a:cubicBezTo>
                  <a:cubicBezTo>
                    <a:pt x="411189" y="330884"/>
                    <a:pt x="412515" y="332211"/>
                    <a:pt x="412515" y="334863"/>
                  </a:cubicBezTo>
                  <a:cubicBezTo>
                    <a:pt x="408537" y="336189"/>
                    <a:pt x="404560" y="338842"/>
                    <a:pt x="400581" y="338842"/>
                  </a:cubicBezTo>
                  <a:cubicBezTo>
                    <a:pt x="314395" y="338842"/>
                    <a:pt x="226883" y="338842"/>
                    <a:pt x="140697" y="338842"/>
                  </a:cubicBezTo>
                  <a:cubicBezTo>
                    <a:pt x="136719" y="338842"/>
                    <a:pt x="132741" y="336189"/>
                    <a:pt x="130089" y="330884"/>
                  </a:cubicBezTo>
                  <a:cubicBezTo>
                    <a:pt x="134067" y="329558"/>
                    <a:pt x="139371" y="329558"/>
                    <a:pt x="144674" y="328232"/>
                  </a:cubicBezTo>
                  <a:cubicBezTo>
                    <a:pt x="144674" y="320274"/>
                    <a:pt x="144674" y="310991"/>
                    <a:pt x="144674" y="301707"/>
                  </a:cubicBezTo>
                  <a:cubicBezTo>
                    <a:pt x="131415" y="299055"/>
                    <a:pt x="118156" y="297728"/>
                    <a:pt x="104896" y="296402"/>
                  </a:cubicBezTo>
                  <a:cubicBezTo>
                    <a:pt x="30644" y="284466"/>
                    <a:pt x="-2505" y="220805"/>
                    <a:pt x="147" y="157146"/>
                  </a:cubicBezTo>
                  <a:cubicBezTo>
                    <a:pt x="147" y="153167"/>
                    <a:pt x="6777" y="146536"/>
                    <a:pt x="10754" y="146536"/>
                  </a:cubicBezTo>
                  <a:cubicBezTo>
                    <a:pt x="74400" y="139905"/>
                    <a:pt x="132741" y="174387"/>
                    <a:pt x="147326" y="243352"/>
                  </a:cubicBezTo>
                  <a:cubicBezTo>
                    <a:pt x="152631" y="267224"/>
                    <a:pt x="152631" y="291097"/>
                    <a:pt x="153956" y="314969"/>
                  </a:cubicBezTo>
                  <a:cubicBezTo>
                    <a:pt x="153956" y="320274"/>
                    <a:pt x="155282" y="325580"/>
                    <a:pt x="156608" y="332211"/>
                  </a:cubicBezTo>
                  <a:cubicBezTo>
                    <a:pt x="157934" y="332211"/>
                    <a:pt x="160586" y="332211"/>
                    <a:pt x="161911" y="332211"/>
                  </a:cubicBezTo>
                  <a:cubicBezTo>
                    <a:pt x="163238" y="328232"/>
                    <a:pt x="165890" y="322927"/>
                    <a:pt x="165890" y="318948"/>
                  </a:cubicBezTo>
                  <a:cubicBezTo>
                    <a:pt x="171193" y="255288"/>
                    <a:pt x="176497" y="191628"/>
                    <a:pt x="181801" y="127968"/>
                  </a:cubicBezTo>
                  <a:cubicBezTo>
                    <a:pt x="181801" y="122663"/>
                    <a:pt x="177823" y="118684"/>
                    <a:pt x="176497" y="113380"/>
                  </a:cubicBezTo>
                  <a:cubicBezTo>
                    <a:pt x="175171" y="108074"/>
                    <a:pt x="169868" y="102769"/>
                    <a:pt x="172520" y="98791"/>
                  </a:cubicBezTo>
                  <a:cubicBezTo>
                    <a:pt x="173845" y="94812"/>
                    <a:pt x="180475" y="92159"/>
                    <a:pt x="185779" y="90833"/>
                  </a:cubicBezTo>
                  <a:cubicBezTo>
                    <a:pt x="197712" y="88180"/>
                    <a:pt x="209646" y="89507"/>
                    <a:pt x="220253" y="84202"/>
                  </a:cubicBezTo>
                  <a:cubicBezTo>
                    <a:pt x="236165" y="77571"/>
                    <a:pt x="237490" y="61655"/>
                    <a:pt x="225557" y="49719"/>
                  </a:cubicBezTo>
                  <a:cubicBezTo>
                    <a:pt x="221579" y="45741"/>
                    <a:pt x="220253" y="41762"/>
                    <a:pt x="217601" y="37783"/>
                  </a:cubicBezTo>
                  <a:cubicBezTo>
                    <a:pt x="217601" y="37783"/>
                    <a:pt x="217601" y="36457"/>
                    <a:pt x="217601" y="36457"/>
                  </a:cubicBezTo>
                  <a:cubicBezTo>
                    <a:pt x="213624" y="32478"/>
                    <a:pt x="206994" y="24521"/>
                    <a:pt x="204342" y="25847"/>
                  </a:cubicBezTo>
                  <a:cubicBezTo>
                    <a:pt x="185779" y="32478"/>
                    <a:pt x="173845" y="-4657"/>
                    <a:pt x="155282" y="16563"/>
                  </a:cubicBezTo>
                  <a:cubicBezTo>
                    <a:pt x="146001" y="27173"/>
                    <a:pt x="135393" y="35130"/>
                    <a:pt x="126112" y="44414"/>
                  </a:cubicBezTo>
                  <a:cubicBezTo>
                    <a:pt x="120808" y="49719"/>
                    <a:pt x="118156" y="62982"/>
                    <a:pt x="120808" y="69613"/>
                  </a:cubicBezTo>
                  <a:cubicBezTo>
                    <a:pt x="123460" y="76244"/>
                    <a:pt x="134067" y="81549"/>
                    <a:pt x="140697" y="85528"/>
                  </a:cubicBezTo>
                  <a:cubicBezTo>
                    <a:pt x="144674" y="88180"/>
                    <a:pt x="148652" y="88180"/>
                    <a:pt x="155282" y="89507"/>
                  </a:cubicBezTo>
                  <a:cubicBezTo>
                    <a:pt x="138045" y="98791"/>
                    <a:pt x="124785" y="96138"/>
                    <a:pt x="115503" y="81549"/>
                  </a:cubicBezTo>
                  <a:cubicBezTo>
                    <a:pt x="104896" y="65634"/>
                    <a:pt x="107548" y="45741"/>
                    <a:pt x="120808" y="33805"/>
                  </a:cubicBezTo>
                  <a:cubicBezTo>
                    <a:pt x="128763" y="25847"/>
                    <a:pt x="136719" y="17889"/>
                    <a:pt x="144674" y="9932"/>
                  </a:cubicBezTo>
                  <a:cubicBezTo>
                    <a:pt x="153956" y="-678"/>
                    <a:pt x="168541" y="-3331"/>
                    <a:pt x="180475" y="4627"/>
                  </a:cubicBezTo>
                  <a:cubicBezTo>
                    <a:pt x="193734" y="13911"/>
                    <a:pt x="205668" y="16563"/>
                    <a:pt x="218928" y="4627"/>
                  </a:cubicBezTo>
                  <a:cubicBezTo>
                    <a:pt x="222905" y="648"/>
                    <a:pt x="232187" y="1974"/>
                    <a:pt x="238817" y="3301"/>
                  </a:cubicBezTo>
                  <a:cubicBezTo>
                    <a:pt x="245447" y="4627"/>
                    <a:pt x="252076" y="8605"/>
                    <a:pt x="260032" y="9932"/>
                  </a:cubicBezTo>
                  <a:cubicBezTo>
                    <a:pt x="278595" y="16563"/>
                    <a:pt x="282573" y="35130"/>
                    <a:pt x="290528" y="49719"/>
                  </a:cubicBezTo>
                  <a:cubicBezTo>
                    <a:pt x="293180" y="53698"/>
                    <a:pt x="285225" y="64308"/>
                    <a:pt x="281246" y="70939"/>
                  </a:cubicBezTo>
                  <a:cubicBezTo>
                    <a:pt x="278595" y="73592"/>
                    <a:pt x="271965" y="74918"/>
                    <a:pt x="267987" y="76244"/>
                  </a:cubicBezTo>
                  <a:cubicBezTo>
                    <a:pt x="267987" y="74918"/>
                    <a:pt x="266661" y="72266"/>
                    <a:pt x="266661" y="70939"/>
                  </a:cubicBezTo>
                  <a:cubicBezTo>
                    <a:pt x="269313" y="68287"/>
                    <a:pt x="273291" y="66961"/>
                    <a:pt x="275943" y="64308"/>
                  </a:cubicBezTo>
                  <a:cubicBezTo>
                    <a:pt x="278595" y="60330"/>
                    <a:pt x="281246" y="56351"/>
                    <a:pt x="282573" y="52372"/>
                  </a:cubicBezTo>
                  <a:cubicBezTo>
                    <a:pt x="283898" y="44414"/>
                    <a:pt x="261357" y="19216"/>
                    <a:pt x="252076" y="17889"/>
                  </a:cubicBezTo>
                  <a:cubicBezTo>
                    <a:pt x="246772" y="16563"/>
                    <a:pt x="241468" y="12584"/>
                    <a:pt x="236165" y="11258"/>
                  </a:cubicBezTo>
                  <a:cubicBezTo>
                    <a:pt x="232187" y="9932"/>
                    <a:pt x="225557" y="9932"/>
                    <a:pt x="222905" y="12584"/>
                  </a:cubicBezTo>
                  <a:cubicBezTo>
                    <a:pt x="220253" y="15237"/>
                    <a:pt x="220253" y="21868"/>
                    <a:pt x="221579" y="25847"/>
                  </a:cubicBezTo>
                  <a:cubicBezTo>
                    <a:pt x="222905" y="31152"/>
                    <a:pt x="225557" y="36457"/>
                    <a:pt x="228209" y="40436"/>
                  </a:cubicBezTo>
                  <a:cubicBezTo>
                    <a:pt x="242794" y="60330"/>
                    <a:pt x="242794" y="60330"/>
                    <a:pt x="233513" y="88180"/>
                  </a:cubicBezTo>
                  <a:close/>
                  <a:moveTo>
                    <a:pt x="140697" y="289771"/>
                  </a:moveTo>
                  <a:cubicBezTo>
                    <a:pt x="146001" y="222132"/>
                    <a:pt x="106223" y="154493"/>
                    <a:pt x="22687" y="151841"/>
                  </a:cubicBezTo>
                  <a:cubicBezTo>
                    <a:pt x="8102" y="151841"/>
                    <a:pt x="1473" y="155819"/>
                    <a:pt x="4125" y="170408"/>
                  </a:cubicBezTo>
                  <a:cubicBezTo>
                    <a:pt x="5450" y="179692"/>
                    <a:pt x="8102" y="190302"/>
                    <a:pt x="9428" y="199586"/>
                  </a:cubicBezTo>
                  <a:cubicBezTo>
                    <a:pt x="21362" y="263246"/>
                    <a:pt x="85007" y="295076"/>
                    <a:pt x="140697" y="289771"/>
                  </a:cubicBezTo>
                  <a:close/>
                  <a:moveTo>
                    <a:pt x="189757" y="113380"/>
                  </a:moveTo>
                  <a:cubicBezTo>
                    <a:pt x="187105" y="141230"/>
                    <a:pt x="185779" y="166430"/>
                    <a:pt x="183127" y="191628"/>
                  </a:cubicBezTo>
                  <a:cubicBezTo>
                    <a:pt x="181801" y="199586"/>
                    <a:pt x="184453" y="203564"/>
                    <a:pt x="193734" y="203564"/>
                  </a:cubicBezTo>
                  <a:cubicBezTo>
                    <a:pt x="218928" y="203564"/>
                    <a:pt x="244120" y="203564"/>
                    <a:pt x="269313" y="203564"/>
                  </a:cubicBezTo>
                  <a:cubicBezTo>
                    <a:pt x="277269" y="203564"/>
                    <a:pt x="281246" y="202238"/>
                    <a:pt x="279921" y="191628"/>
                  </a:cubicBezTo>
                  <a:cubicBezTo>
                    <a:pt x="275943" y="169082"/>
                    <a:pt x="275943" y="147862"/>
                    <a:pt x="271965" y="125316"/>
                  </a:cubicBezTo>
                  <a:cubicBezTo>
                    <a:pt x="271965" y="121337"/>
                    <a:pt x="265336" y="114705"/>
                    <a:pt x="261357" y="114705"/>
                  </a:cubicBezTo>
                  <a:cubicBezTo>
                    <a:pt x="237490" y="112053"/>
                    <a:pt x="214949" y="113380"/>
                    <a:pt x="189757" y="113380"/>
                  </a:cubicBezTo>
                  <a:close/>
                  <a:moveTo>
                    <a:pt x="291855" y="329558"/>
                  </a:moveTo>
                  <a:cubicBezTo>
                    <a:pt x="290528" y="313643"/>
                    <a:pt x="289202" y="299055"/>
                    <a:pt x="287876" y="284466"/>
                  </a:cubicBezTo>
                  <a:cubicBezTo>
                    <a:pt x="287876" y="273855"/>
                    <a:pt x="281246" y="271203"/>
                    <a:pt x="271965" y="272530"/>
                  </a:cubicBezTo>
                  <a:cubicBezTo>
                    <a:pt x="253402" y="272530"/>
                    <a:pt x="234838" y="272530"/>
                    <a:pt x="216276" y="272530"/>
                  </a:cubicBezTo>
                  <a:cubicBezTo>
                    <a:pt x="169868" y="272530"/>
                    <a:pt x="173845" y="264572"/>
                    <a:pt x="171193" y="317622"/>
                  </a:cubicBezTo>
                  <a:cubicBezTo>
                    <a:pt x="171193" y="318948"/>
                    <a:pt x="169868" y="321601"/>
                    <a:pt x="171193" y="321601"/>
                  </a:cubicBezTo>
                  <a:cubicBezTo>
                    <a:pt x="173845" y="324253"/>
                    <a:pt x="176497" y="329558"/>
                    <a:pt x="179149" y="329558"/>
                  </a:cubicBezTo>
                  <a:cubicBezTo>
                    <a:pt x="217601" y="329558"/>
                    <a:pt x="253402" y="329558"/>
                    <a:pt x="291855" y="329558"/>
                  </a:cubicBezTo>
                  <a:close/>
                  <a:moveTo>
                    <a:pt x="180475" y="260593"/>
                  </a:moveTo>
                  <a:cubicBezTo>
                    <a:pt x="216276" y="260593"/>
                    <a:pt x="250750" y="260593"/>
                    <a:pt x="286550" y="260593"/>
                  </a:cubicBezTo>
                  <a:cubicBezTo>
                    <a:pt x="283898" y="243352"/>
                    <a:pt x="282573" y="228763"/>
                    <a:pt x="279921" y="212848"/>
                  </a:cubicBezTo>
                  <a:cubicBezTo>
                    <a:pt x="249424" y="212848"/>
                    <a:pt x="218928" y="212848"/>
                    <a:pt x="189757" y="212848"/>
                  </a:cubicBezTo>
                  <a:cubicBezTo>
                    <a:pt x="187105" y="212848"/>
                    <a:pt x="180475" y="218153"/>
                    <a:pt x="180475" y="222132"/>
                  </a:cubicBezTo>
                  <a:cubicBezTo>
                    <a:pt x="179149" y="234068"/>
                    <a:pt x="180475" y="247330"/>
                    <a:pt x="180475" y="260593"/>
                  </a:cubicBezTo>
                  <a:close/>
                  <a:moveTo>
                    <a:pt x="283898" y="159798"/>
                  </a:moveTo>
                  <a:cubicBezTo>
                    <a:pt x="286550" y="182344"/>
                    <a:pt x="287876" y="203564"/>
                    <a:pt x="291855" y="224784"/>
                  </a:cubicBezTo>
                  <a:cubicBezTo>
                    <a:pt x="291855" y="227437"/>
                    <a:pt x="298484" y="230089"/>
                    <a:pt x="301135" y="230089"/>
                  </a:cubicBezTo>
                  <a:cubicBezTo>
                    <a:pt x="314395" y="231416"/>
                    <a:pt x="328981" y="230089"/>
                    <a:pt x="342240" y="230089"/>
                  </a:cubicBezTo>
                  <a:cubicBezTo>
                    <a:pt x="351522" y="230089"/>
                    <a:pt x="354173" y="226111"/>
                    <a:pt x="354173" y="216827"/>
                  </a:cubicBezTo>
                  <a:cubicBezTo>
                    <a:pt x="351522" y="200912"/>
                    <a:pt x="351522" y="184997"/>
                    <a:pt x="348870" y="170408"/>
                  </a:cubicBezTo>
                  <a:cubicBezTo>
                    <a:pt x="347543" y="166430"/>
                    <a:pt x="342240" y="159798"/>
                    <a:pt x="339588" y="159798"/>
                  </a:cubicBezTo>
                  <a:cubicBezTo>
                    <a:pt x="321025" y="158472"/>
                    <a:pt x="303788" y="159798"/>
                    <a:pt x="283898" y="159798"/>
                  </a:cubicBezTo>
                  <a:close/>
                  <a:moveTo>
                    <a:pt x="301135" y="285792"/>
                  </a:moveTo>
                  <a:cubicBezTo>
                    <a:pt x="301135" y="297728"/>
                    <a:pt x="299810" y="308338"/>
                    <a:pt x="301135" y="317622"/>
                  </a:cubicBezTo>
                  <a:cubicBezTo>
                    <a:pt x="301135" y="321601"/>
                    <a:pt x="306440" y="328232"/>
                    <a:pt x="310417" y="328232"/>
                  </a:cubicBezTo>
                  <a:cubicBezTo>
                    <a:pt x="327654" y="329558"/>
                    <a:pt x="344892" y="328232"/>
                    <a:pt x="364781" y="328232"/>
                  </a:cubicBezTo>
                  <a:cubicBezTo>
                    <a:pt x="362129" y="312317"/>
                    <a:pt x="359477" y="297728"/>
                    <a:pt x="358152" y="284466"/>
                  </a:cubicBezTo>
                  <a:cubicBezTo>
                    <a:pt x="338263" y="285792"/>
                    <a:pt x="319699" y="285792"/>
                    <a:pt x="301135" y="285792"/>
                  </a:cubicBezTo>
                  <a:close/>
                  <a:moveTo>
                    <a:pt x="294506" y="238047"/>
                  </a:moveTo>
                  <a:cubicBezTo>
                    <a:pt x="294506" y="248657"/>
                    <a:pt x="293180" y="256614"/>
                    <a:pt x="294506" y="264572"/>
                  </a:cubicBezTo>
                  <a:cubicBezTo>
                    <a:pt x="295832" y="268551"/>
                    <a:pt x="299810" y="275182"/>
                    <a:pt x="303788" y="275182"/>
                  </a:cubicBezTo>
                  <a:cubicBezTo>
                    <a:pt x="321025" y="276508"/>
                    <a:pt x="339588" y="275182"/>
                    <a:pt x="358152" y="275182"/>
                  </a:cubicBezTo>
                  <a:cubicBezTo>
                    <a:pt x="356825" y="263246"/>
                    <a:pt x="356825" y="253962"/>
                    <a:pt x="354173" y="246005"/>
                  </a:cubicBezTo>
                  <a:cubicBezTo>
                    <a:pt x="354173" y="243352"/>
                    <a:pt x="348870" y="239373"/>
                    <a:pt x="346218" y="238047"/>
                  </a:cubicBezTo>
                  <a:cubicBezTo>
                    <a:pt x="330306" y="238047"/>
                    <a:pt x="313069" y="238047"/>
                    <a:pt x="294506" y="238047"/>
                  </a:cubicBezTo>
                  <a:close/>
                </a:path>
              </a:pathLst>
            </a:custGeom>
            <a:solidFill>
              <a:srgbClr val="FFFFFF"/>
            </a:solidFill>
            <a:ln w="1325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4C8FC04-817B-1231-90EE-6D85A86A33D2}"/>
                </a:ext>
              </a:extLst>
            </p:cNvPr>
            <p:cNvSpPr/>
            <p:nvPr/>
          </p:nvSpPr>
          <p:spPr>
            <a:xfrm>
              <a:off x="9493362" y="3517867"/>
              <a:ext cx="206460" cy="110078"/>
            </a:xfrm>
            <a:custGeom>
              <a:avLst/>
              <a:gdLst>
                <a:gd name="connsiteX0" fmla="*/ 70275 w 206460"/>
                <a:gd name="connsiteY0" fmla="*/ 91511 h 110078"/>
                <a:gd name="connsiteX1" fmla="*/ 67623 w 206460"/>
                <a:gd name="connsiteY1" fmla="*/ 110079 h 110078"/>
                <a:gd name="connsiteX2" fmla="*/ 0 w 206460"/>
                <a:gd name="connsiteY2" fmla="*/ 55703 h 110078"/>
                <a:gd name="connsiteX3" fmla="*/ 68948 w 206460"/>
                <a:gd name="connsiteY3" fmla="*/ 0 h 110078"/>
                <a:gd name="connsiteX4" fmla="*/ 88838 w 206460"/>
                <a:gd name="connsiteY4" fmla="*/ 22546 h 110078"/>
                <a:gd name="connsiteX5" fmla="*/ 193587 w 206460"/>
                <a:gd name="connsiteY5" fmla="*/ 23872 h 110078"/>
                <a:gd name="connsiteX6" fmla="*/ 205521 w 206460"/>
                <a:gd name="connsiteY6" fmla="*/ 39788 h 110078"/>
                <a:gd name="connsiteX7" fmla="*/ 140550 w 206460"/>
                <a:gd name="connsiteY7" fmla="*/ 90185 h 110078"/>
                <a:gd name="connsiteX8" fmla="*/ 74252 w 206460"/>
                <a:gd name="connsiteY8" fmla="*/ 90185 h 110078"/>
                <a:gd name="connsiteX9" fmla="*/ 70275 w 206460"/>
                <a:gd name="connsiteY9" fmla="*/ 91511 h 110078"/>
                <a:gd name="connsiteX10" fmla="*/ 21215 w 206460"/>
                <a:gd name="connsiteY10" fmla="*/ 55703 h 110078"/>
                <a:gd name="connsiteX11" fmla="*/ 49059 w 206460"/>
                <a:gd name="connsiteY11" fmla="*/ 78249 h 110078"/>
                <a:gd name="connsiteX12" fmla="*/ 57015 w 206460"/>
                <a:gd name="connsiteY12" fmla="*/ 78249 h 110078"/>
                <a:gd name="connsiteX13" fmla="*/ 75578 w 206460"/>
                <a:gd name="connsiteY13" fmla="*/ 74270 h 110078"/>
                <a:gd name="connsiteX14" fmla="*/ 155135 w 206460"/>
                <a:gd name="connsiteY14" fmla="*/ 74270 h 110078"/>
                <a:gd name="connsiteX15" fmla="*/ 192262 w 206460"/>
                <a:gd name="connsiteY15" fmla="*/ 37135 h 110078"/>
                <a:gd name="connsiteX16" fmla="*/ 189610 w 206460"/>
                <a:gd name="connsiteY16" fmla="*/ 35809 h 110078"/>
                <a:gd name="connsiteX17" fmla="*/ 55689 w 206460"/>
                <a:gd name="connsiteY17" fmla="*/ 30504 h 110078"/>
                <a:gd name="connsiteX18" fmla="*/ 50386 w 206460"/>
                <a:gd name="connsiteY18" fmla="*/ 33156 h 110078"/>
                <a:gd name="connsiteX19" fmla="*/ 21215 w 206460"/>
                <a:gd name="connsiteY19" fmla="*/ 55703 h 11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6460" h="110078">
                  <a:moveTo>
                    <a:pt x="70275" y="91511"/>
                  </a:moveTo>
                  <a:cubicBezTo>
                    <a:pt x="68948" y="96816"/>
                    <a:pt x="68948" y="100795"/>
                    <a:pt x="67623" y="110079"/>
                  </a:cubicBezTo>
                  <a:cubicBezTo>
                    <a:pt x="45082" y="91511"/>
                    <a:pt x="22540" y="74270"/>
                    <a:pt x="0" y="55703"/>
                  </a:cubicBezTo>
                  <a:cubicBezTo>
                    <a:pt x="22540" y="37135"/>
                    <a:pt x="43756" y="19894"/>
                    <a:pt x="68948" y="0"/>
                  </a:cubicBezTo>
                  <a:cubicBezTo>
                    <a:pt x="64971" y="22546"/>
                    <a:pt x="76905" y="22546"/>
                    <a:pt x="88838" y="22546"/>
                  </a:cubicBezTo>
                  <a:cubicBezTo>
                    <a:pt x="123313" y="22546"/>
                    <a:pt x="159113" y="23872"/>
                    <a:pt x="193587" y="23872"/>
                  </a:cubicBezTo>
                  <a:cubicBezTo>
                    <a:pt x="205521" y="23872"/>
                    <a:pt x="208172" y="29178"/>
                    <a:pt x="205521" y="39788"/>
                  </a:cubicBezTo>
                  <a:cubicBezTo>
                    <a:pt x="198891" y="71617"/>
                    <a:pt x="176350" y="90185"/>
                    <a:pt x="140550" y="90185"/>
                  </a:cubicBezTo>
                  <a:cubicBezTo>
                    <a:pt x="118008" y="90185"/>
                    <a:pt x="96794" y="90185"/>
                    <a:pt x="74252" y="90185"/>
                  </a:cubicBezTo>
                  <a:cubicBezTo>
                    <a:pt x="74252" y="90185"/>
                    <a:pt x="72927" y="90185"/>
                    <a:pt x="70275" y="91511"/>
                  </a:cubicBezTo>
                  <a:close/>
                  <a:moveTo>
                    <a:pt x="21215" y="55703"/>
                  </a:moveTo>
                  <a:cubicBezTo>
                    <a:pt x="31822" y="64986"/>
                    <a:pt x="39778" y="71617"/>
                    <a:pt x="49059" y="78249"/>
                  </a:cubicBezTo>
                  <a:cubicBezTo>
                    <a:pt x="50386" y="79575"/>
                    <a:pt x="54363" y="79575"/>
                    <a:pt x="57015" y="78249"/>
                  </a:cubicBezTo>
                  <a:cubicBezTo>
                    <a:pt x="63645" y="76922"/>
                    <a:pt x="68948" y="75596"/>
                    <a:pt x="75578" y="74270"/>
                  </a:cubicBezTo>
                  <a:cubicBezTo>
                    <a:pt x="102097" y="74270"/>
                    <a:pt x="128616" y="74270"/>
                    <a:pt x="155135" y="74270"/>
                  </a:cubicBezTo>
                  <a:cubicBezTo>
                    <a:pt x="177676" y="74270"/>
                    <a:pt x="194913" y="55703"/>
                    <a:pt x="192262" y="37135"/>
                  </a:cubicBezTo>
                  <a:cubicBezTo>
                    <a:pt x="190935" y="37135"/>
                    <a:pt x="190935" y="35809"/>
                    <a:pt x="189610" y="35809"/>
                  </a:cubicBezTo>
                  <a:cubicBezTo>
                    <a:pt x="144527" y="33156"/>
                    <a:pt x="100771" y="31830"/>
                    <a:pt x="55689" y="30504"/>
                  </a:cubicBezTo>
                  <a:cubicBezTo>
                    <a:pt x="54363" y="30504"/>
                    <a:pt x="51711" y="31830"/>
                    <a:pt x="50386" y="33156"/>
                  </a:cubicBezTo>
                  <a:cubicBezTo>
                    <a:pt x="39778" y="39788"/>
                    <a:pt x="31822" y="46419"/>
                    <a:pt x="21215" y="55703"/>
                  </a:cubicBezTo>
                  <a:close/>
                </a:path>
              </a:pathLst>
            </a:custGeom>
            <a:solidFill>
              <a:srgbClr val="FFFFFF"/>
            </a:solidFill>
            <a:ln w="1325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4349639-75CC-336D-774D-854373277B52}"/>
                </a:ext>
              </a:extLst>
            </p:cNvPr>
            <p:cNvSpPr/>
            <p:nvPr/>
          </p:nvSpPr>
          <p:spPr>
            <a:xfrm>
              <a:off x="9307312" y="3399831"/>
              <a:ext cx="122404" cy="198937"/>
            </a:xfrm>
            <a:custGeom>
              <a:avLst/>
              <a:gdLst>
                <a:gd name="connsiteX0" fmla="*/ 110472 w 122404"/>
                <a:gd name="connsiteY0" fmla="*/ 0 h 198937"/>
                <a:gd name="connsiteX1" fmla="*/ 122405 w 122404"/>
                <a:gd name="connsiteY1" fmla="*/ 87533 h 198937"/>
                <a:gd name="connsiteX2" fmla="*/ 91908 w 122404"/>
                <a:gd name="connsiteY2" fmla="*/ 99469 h 198937"/>
                <a:gd name="connsiteX3" fmla="*/ 34893 w 122404"/>
                <a:gd name="connsiteY3" fmla="*/ 198938 h 198937"/>
                <a:gd name="connsiteX4" fmla="*/ 5722 w 122404"/>
                <a:gd name="connsiteY4" fmla="*/ 123341 h 198937"/>
                <a:gd name="connsiteX5" fmla="*/ 37545 w 122404"/>
                <a:gd name="connsiteY5" fmla="*/ 64986 h 198937"/>
                <a:gd name="connsiteX6" fmla="*/ 29589 w 122404"/>
                <a:gd name="connsiteY6" fmla="*/ 34483 h 198937"/>
                <a:gd name="connsiteX7" fmla="*/ 110472 w 122404"/>
                <a:gd name="connsiteY7" fmla="*/ 0 h 198937"/>
                <a:gd name="connsiteX8" fmla="*/ 98538 w 122404"/>
                <a:gd name="connsiteY8" fmla="*/ 19894 h 198937"/>
                <a:gd name="connsiteX9" fmla="*/ 57434 w 122404"/>
                <a:gd name="connsiteY9" fmla="*/ 51724 h 198937"/>
                <a:gd name="connsiteX10" fmla="*/ 18981 w 122404"/>
                <a:gd name="connsiteY10" fmla="*/ 123341 h 198937"/>
                <a:gd name="connsiteX11" fmla="*/ 28263 w 122404"/>
                <a:gd name="connsiteY11" fmla="*/ 183022 h 198937"/>
                <a:gd name="connsiteX12" fmla="*/ 34893 w 122404"/>
                <a:gd name="connsiteY12" fmla="*/ 173739 h 198937"/>
                <a:gd name="connsiteX13" fmla="*/ 91908 w 122404"/>
                <a:gd name="connsiteY13" fmla="*/ 72944 h 198937"/>
                <a:gd name="connsiteX14" fmla="*/ 102515 w 122404"/>
                <a:gd name="connsiteY14" fmla="*/ 58355 h 198937"/>
                <a:gd name="connsiteX15" fmla="*/ 98538 w 122404"/>
                <a:gd name="connsiteY15" fmla="*/ 19894 h 19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404" h="198937">
                  <a:moveTo>
                    <a:pt x="110472" y="0"/>
                  </a:moveTo>
                  <a:cubicBezTo>
                    <a:pt x="114449" y="30504"/>
                    <a:pt x="118427" y="58355"/>
                    <a:pt x="122405" y="87533"/>
                  </a:cubicBezTo>
                  <a:cubicBezTo>
                    <a:pt x="102515" y="80901"/>
                    <a:pt x="102515" y="80901"/>
                    <a:pt x="91908" y="99469"/>
                  </a:cubicBezTo>
                  <a:cubicBezTo>
                    <a:pt x="73345" y="132625"/>
                    <a:pt x="53456" y="165781"/>
                    <a:pt x="34893" y="198938"/>
                  </a:cubicBezTo>
                  <a:cubicBezTo>
                    <a:pt x="5722" y="189654"/>
                    <a:pt x="-8863" y="152519"/>
                    <a:pt x="5722" y="123341"/>
                  </a:cubicBezTo>
                  <a:cubicBezTo>
                    <a:pt x="16329" y="103447"/>
                    <a:pt x="25611" y="83554"/>
                    <a:pt x="37545" y="64986"/>
                  </a:cubicBezTo>
                  <a:cubicBezTo>
                    <a:pt x="45500" y="51724"/>
                    <a:pt x="50804" y="42440"/>
                    <a:pt x="29589" y="34483"/>
                  </a:cubicBezTo>
                  <a:cubicBezTo>
                    <a:pt x="57434" y="22546"/>
                    <a:pt x="82626" y="11936"/>
                    <a:pt x="110472" y="0"/>
                  </a:cubicBezTo>
                  <a:close/>
                  <a:moveTo>
                    <a:pt x="98538" y="19894"/>
                  </a:moveTo>
                  <a:cubicBezTo>
                    <a:pt x="81301" y="27851"/>
                    <a:pt x="65389" y="30504"/>
                    <a:pt x="57434" y="51724"/>
                  </a:cubicBezTo>
                  <a:cubicBezTo>
                    <a:pt x="48152" y="76922"/>
                    <a:pt x="32241" y="99469"/>
                    <a:pt x="18981" y="123341"/>
                  </a:cubicBezTo>
                  <a:cubicBezTo>
                    <a:pt x="7048" y="145888"/>
                    <a:pt x="9699" y="169760"/>
                    <a:pt x="28263" y="183022"/>
                  </a:cubicBezTo>
                  <a:cubicBezTo>
                    <a:pt x="30915" y="180370"/>
                    <a:pt x="32241" y="177717"/>
                    <a:pt x="34893" y="173739"/>
                  </a:cubicBezTo>
                  <a:cubicBezTo>
                    <a:pt x="53456" y="140583"/>
                    <a:pt x="73345" y="106100"/>
                    <a:pt x="91908" y="72944"/>
                  </a:cubicBezTo>
                  <a:cubicBezTo>
                    <a:pt x="94560" y="67639"/>
                    <a:pt x="102515" y="62334"/>
                    <a:pt x="102515" y="58355"/>
                  </a:cubicBezTo>
                  <a:cubicBezTo>
                    <a:pt x="103842" y="45092"/>
                    <a:pt x="101190" y="33156"/>
                    <a:pt x="98538" y="19894"/>
                  </a:cubicBezTo>
                  <a:close/>
                </a:path>
              </a:pathLst>
            </a:custGeom>
            <a:solidFill>
              <a:srgbClr val="FFFFFF"/>
            </a:solidFill>
            <a:ln w="1325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3EFE74F-3956-A17B-0D13-76A93E12FFA9}"/>
                </a:ext>
              </a:extLst>
            </p:cNvPr>
            <p:cNvSpPr/>
            <p:nvPr/>
          </p:nvSpPr>
          <p:spPr>
            <a:xfrm>
              <a:off x="9473160" y="3239610"/>
              <a:ext cx="139537" cy="178788"/>
            </a:xfrm>
            <a:custGeom>
              <a:avLst/>
              <a:gdLst>
                <a:gd name="connsiteX0" fmla="*/ 139537 w 139537"/>
                <a:gd name="connsiteY0" fmla="*/ 88604 h 178788"/>
                <a:gd name="connsiteX1" fmla="*/ 126278 w 139537"/>
                <a:gd name="connsiteY1" fmla="*/ 178789 h 178788"/>
                <a:gd name="connsiteX2" fmla="*/ 46721 w 139537"/>
                <a:gd name="connsiteY2" fmla="*/ 145632 h 178788"/>
                <a:gd name="connsiteX3" fmla="*/ 50699 w 139537"/>
                <a:gd name="connsiteY3" fmla="*/ 107171 h 178788"/>
                <a:gd name="connsiteX4" fmla="*/ 2965 w 139537"/>
                <a:gd name="connsiteY4" fmla="*/ 20965 h 178788"/>
                <a:gd name="connsiteX5" fmla="*/ 10921 w 139537"/>
                <a:gd name="connsiteY5" fmla="*/ 3724 h 178788"/>
                <a:gd name="connsiteX6" fmla="*/ 79870 w 139537"/>
                <a:gd name="connsiteY6" fmla="*/ 28923 h 178788"/>
                <a:gd name="connsiteX7" fmla="*/ 107714 w 139537"/>
                <a:gd name="connsiteY7" fmla="*/ 77994 h 178788"/>
                <a:gd name="connsiteX8" fmla="*/ 139537 w 139537"/>
                <a:gd name="connsiteY8" fmla="*/ 88604 h 178788"/>
                <a:gd name="connsiteX9" fmla="*/ 14898 w 139537"/>
                <a:gd name="connsiteY9" fmla="*/ 14334 h 178788"/>
                <a:gd name="connsiteX10" fmla="*/ 25506 w 139537"/>
                <a:gd name="connsiteY10" fmla="*/ 35554 h 178788"/>
                <a:gd name="connsiteX11" fmla="*/ 79870 w 139537"/>
                <a:gd name="connsiteY11" fmla="*/ 141654 h 178788"/>
                <a:gd name="connsiteX12" fmla="*/ 83848 w 139537"/>
                <a:gd name="connsiteY12" fmla="*/ 145632 h 178788"/>
                <a:gd name="connsiteX13" fmla="*/ 116996 w 139537"/>
                <a:gd name="connsiteY13" fmla="*/ 158895 h 178788"/>
                <a:gd name="connsiteX14" fmla="*/ 122299 w 139537"/>
                <a:gd name="connsiteY14" fmla="*/ 123086 h 178788"/>
                <a:gd name="connsiteX15" fmla="*/ 105062 w 139537"/>
                <a:gd name="connsiteY15" fmla="*/ 97887 h 178788"/>
                <a:gd name="connsiteX16" fmla="*/ 69262 w 139537"/>
                <a:gd name="connsiteY16" fmla="*/ 34228 h 178788"/>
                <a:gd name="connsiteX17" fmla="*/ 14898 w 139537"/>
                <a:gd name="connsiteY17" fmla="*/ 14334 h 17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537" h="178788">
                  <a:moveTo>
                    <a:pt x="139537" y="88604"/>
                  </a:moveTo>
                  <a:cubicBezTo>
                    <a:pt x="134233" y="121760"/>
                    <a:pt x="131581" y="149611"/>
                    <a:pt x="126278" y="178789"/>
                  </a:cubicBezTo>
                  <a:cubicBezTo>
                    <a:pt x="98433" y="166853"/>
                    <a:pt x="73240" y="156242"/>
                    <a:pt x="46721" y="145632"/>
                  </a:cubicBezTo>
                  <a:cubicBezTo>
                    <a:pt x="71914" y="133696"/>
                    <a:pt x="57329" y="120434"/>
                    <a:pt x="50699" y="107171"/>
                  </a:cubicBezTo>
                  <a:cubicBezTo>
                    <a:pt x="34788" y="77994"/>
                    <a:pt x="18876" y="48816"/>
                    <a:pt x="2965" y="20965"/>
                  </a:cubicBezTo>
                  <a:cubicBezTo>
                    <a:pt x="-2339" y="10355"/>
                    <a:pt x="-1013" y="6376"/>
                    <a:pt x="10921" y="3724"/>
                  </a:cubicBezTo>
                  <a:cubicBezTo>
                    <a:pt x="38765" y="-5560"/>
                    <a:pt x="63958" y="2398"/>
                    <a:pt x="79870" y="28923"/>
                  </a:cubicBezTo>
                  <a:cubicBezTo>
                    <a:pt x="89151" y="44837"/>
                    <a:pt x="98433" y="62079"/>
                    <a:pt x="107714" y="77994"/>
                  </a:cubicBezTo>
                  <a:cubicBezTo>
                    <a:pt x="113019" y="88604"/>
                    <a:pt x="115670" y="111150"/>
                    <a:pt x="139537" y="88604"/>
                  </a:cubicBezTo>
                  <a:close/>
                  <a:moveTo>
                    <a:pt x="14898" y="14334"/>
                  </a:moveTo>
                  <a:cubicBezTo>
                    <a:pt x="18876" y="22291"/>
                    <a:pt x="21528" y="28923"/>
                    <a:pt x="25506" y="35554"/>
                  </a:cubicBezTo>
                  <a:cubicBezTo>
                    <a:pt x="44069" y="71362"/>
                    <a:pt x="61306" y="105845"/>
                    <a:pt x="79870" y="141654"/>
                  </a:cubicBezTo>
                  <a:cubicBezTo>
                    <a:pt x="81196" y="142980"/>
                    <a:pt x="82521" y="145632"/>
                    <a:pt x="83848" y="145632"/>
                  </a:cubicBezTo>
                  <a:cubicBezTo>
                    <a:pt x="94455" y="149611"/>
                    <a:pt x="105062" y="153590"/>
                    <a:pt x="116996" y="158895"/>
                  </a:cubicBezTo>
                  <a:cubicBezTo>
                    <a:pt x="119648" y="144306"/>
                    <a:pt x="120974" y="131044"/>
                    <a:pt x="122299" y="123086"/>
                  </a:cubicBezTo>
                  <a:cubicBezTo>
                    <a:pt x="115670" y="112476"/>
                    <a:pt x="109040" y="105845"/>
                    <a:pt x="105062" y="97887"/>
                  </a:cubicBezTo>
                  <a:cubicBezTo>
                    <a:pt x="93129" y="76667"/>
                    <a:pt x="81196" y="55448"/>
                    <a:pt x="69262" y="34228"/>
                  </a:cubicBezTo>
                  <a:cubicBezTo>
                    <a:pt x="54677" y="13007"/>
                    <a:pt x="44069" y="9029"/>
                    <a:pt x="14898" y="14334"/>
                  </a:cubicBezTo>
                  <a:close/>
                </a:path>
              </a:pathLst>
            </a:custGeom>
            <a:solidFill>
              <a:srgbClr val="FFFFFF"/>
            </a:solidFill>
            <a:ln w="1325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88A7B98-01D6-F156-1BB0-F42B8F234877}"/>
                </a:ext>
              </a:extLst>
            </p:cNvPr>
            <p:cNvSpPr/>
            <p:nvPr/>
          </p:nvSpPr>
          <p:spPr>
            <a:xfrm>
              <a:off x="9356790" y="3541740"/>
              <a:ext cx="119924" cy="65575"/>
            </a:xfrm>
            <a:custGeom>
              <a:avLst/>
              <a:gdLst>
                <a:gd name="connsiteX0" fmla="*/ 0 w 119924"/>
                <a:gd name="connsiteY0" fmla="*/ 64987 h 65575"/>
                <a:gd name="connsiteX1" fmla="*/ 34475 w 119924"/>
                <a:gd name="connsiteY1" fmla="*/ 3979 h 65575"/>
                <a:gd name="connsiteX2" fmla="*/ 45082 w 119924"/>
                <a:gd name="connsiteY2" fmla="*/ 0 h 65575"/>
                <a:gd name="connsiteX3" fmla="*/ 107402 w 119924"/>
                <a:gd name="connsiteY3" fmla="*/ 0 h 65575"/>
                <a:gd name="connsiteX4" fmla="*/ 119335 w 119924"/>
                <a:gd name="connsiteY4" fmla="*/ 11937 h 65575"/>
                <a:gd name="connsiteX5" fmla="*/ 119335 w 119924"/>
                <a:gd name="connsiteY5" fmla="*/ 53050 h 65575"/>
                <a:gd name="connsiteX6" fmla="*/ 110054 w 119924"/>
                <a:gd name="connsiteY6" fmla="*/ 64987 h 65575"/>
                <a:gd name="connsiteX7" fmla="*/ 0 w 119924"/>
                <a:gd name="connsiteY7" fmla="*/ 64987 h 65575"/>
                <a:gd name="connsiteX8" fmla="*/ 22541 w 119924"/>
                <a:gd name="connsiteY8" fmla="*/ 51724 h 65575"/>
                <a:gd name="connsiteX9" fmla="*/ 96794 w 119924"/>
                <a:gd name="connsiteY9" fmla="*/ 51724 h 65575"/>
                <a:gd name="connsiteX10" fmla="*/ 104750 w 119924"/>
                <a:gd name="connsiteY10" fmla="*/ 46419 h 65575"/>
                <a:gd name="connsiteX11" fmla="*/ 80883 w 119924"/>
                <a:gd name="connsiteY11" fmla="*/ 13263 h 65575"/>
                <a:gd name="connsiteX12" fmla="*/ 57016 w 119924"/>
                <a:gd name="connsiteY12" fmla="*/ 13263 h 65575"/>
                <a:gd name="connsiteX13" fmla="*/ 39778 w 119924"/>
                <a:gd name="connsiteY13" fmla="*/ 22546 h 65575"/>
                <a:gd name="connsiteX14" fmla="*/ 22541 w 119924"/>
                <a:gd name="connsiteY14" fmla="*/ 51724 h 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924" h="65575">
                  <a:moveTo>
                    <a:pt x="0" y="64987"/>
                  </a:moveTo>
                  <a:cubicBezTo>
                    <a:pt x="13259" y="42440"/>
                    <a:pt x="22541" y="22546"/>
                    <a:pt x="34475" y="3979"/>
                  </a:cubicBezTo>
                  <a:cubicBezTo>
                    <a:pt x="35801" y="1326"/>
                    <a:pt x="41105" y="0"/>
                    <a:pt x="45082" y="0"/>
                  </a:cubicBezTo>
                  <a:cubicBezTo>
                    <a:pt x="66297" y="0"/>
                    <a:pt x="86186" y="0"/>
                    <a:pt x="107402" y="0"/>
                  </a:cubicBezTo>
                  <a:cubicBezTo>
                    <a:pt x="116684" y="0"/>
                    <a:pt x="119335" y="5305"/>
                    <a:pt x="119335" y="11937"/>
                  </a:cubicBezTo>
                  <a:cubicBezTo>
                    <a:pt x="119335" y="25199"/>
                    <a:pt x="120661" y="39788"/>
                    <a:pt x="119335" y="53050"/>
                  </a:cubicBezTo>
                  <a:cubicBezTo>
                    <a:pt x="119335" y="57029"/>
                    <a:pt x="112705" y="64987"/>
                    <a:pt x="110054" y="64987"/>
                  </a:cubicBezTo>
                  <a:cubicBezTo>
                    <a:pt x="74253" y="66313"/>
                    <a:pt x="39778" y="64987"/>
                    <a:pt x="0" y="64987"/>
                  </a:cubicBezTo>
                  <a:close/>
                  <a:moveTo>
                    <a:pt x="22541" y="51724"/>
                  </a:moveTo>
                  <a:cubicBezTo>
                    <a:pt x="49060" y="51724"/>
                    <a:pt x="72927" y="51724"/>
                    <a:pt x="96794" y="51724"/>
                  </a:cubicBezTo>
                  <a:cubicBezTo>
                    <a:pt x="99446" y="51724"/>
                    <a:pt x="103424" y="49071"/>
                    <a:pt x="104750" y="46419"/>
                  </a:cubicBezTo>
                  <a:cubicBezTo>
                    <a:pt x="111380" y="23873"/>
                    <a:pt x="104750" y="13263"/>
                    <a:pt x="80883" y="13263"/>
                  </a:cubicBezTo>
                  <a:cubicBezTo>
                    <a:pt x="72927" y="13263"/>
                    <a:pt x="64972" y="11937"/>
                    <a:pt x="57016" y="13263"/>
                  </a:cubicBezTo>
                  <a:cubicBezTo>
                    <a:pt x="50386" y="14589"/>
                    <a:pt x="43757" y="17241"/>
                    <a:pt x="39778" y="22546"/>
                  </a:cubicBezTo>
                  <a:cubicBezTo>
                    <a:pt x="33149" y="29178"/>
                    <a:pt x="29171" y="38462"/>
                    <a:pt x="22541" y="51724"/>
                  </a:cubicBezTo>
                  <a:close/>
                </a:path>
              </a:pathLst>
            </a:custGeom>
            <a:solidFill>
              <a:srgbClr val="FFFFFF"/>
            </a:solidFill>
            <a:ln w="1325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FA6CBE5-E824-5F23-ED25-1138BD3D27E5}"/>
                </a:ext>
              </a:extLst>
            </p:cNvPr>
            <p:cNvSpPr/>
            <p:nvPr/>
          </p:nvSpPr>
          <p:spPr>
            <a:xfrm>
              <a:off x="9583526" y="3419725"/>
              <a:ext cx="111378" cy="104773"/>
            </a:xfrm>
            <a:custGeom>
              <a:avLst/>
              <a:gdLst>
                <a:gd name="connsiteX0" fmla="*/ 54363 w 111378"/>
                <a:gd name="connsiteY0" fmla="*/ 0 h 104773"/>
                <a:gd name="connsiteX1" fmla="*/ 111379 w 111378"/>
                <a:gd name="connsiteY1" fmla="*/ 104774 h 104773"/>
                <a:gd name="connsiteX2" fmla="*/ 43756 w 111378"/>
                <a:gd name="connsiteY2" fmla="*/ 104774 h 104773"/>
                <a:gd name="connsiteX3" fmla="*/ 35801 w 111378"/>
                <a:gd name="connsiteY3" fmla="*/ 98142 h 104773"/>
                <a:gd name="connsiteX4" fmla="*/ 0 w 111378"/>
                <a:gd name="connsiteY4" fmla="*/ 33156 h 104773"/>
                <a:gd name="connsiteX5" fmla="*/ 54363 w 111378"/>
                <a:gd name="connsiteY5" fmla="*/ 0 h 104773"/>
                <a:gd name="connsiteX6" fmla="*/ 86186 w 111378"/>
                <a:gd name="connsiteY6" fmla="*/ 90185 h 104773"/>
                <a:gd name="connsiteX7" fmla="*/ 86186 w 111378"/>
                <a:gd name="connsiteY7" fmla="*/ 84880 h 104773"/>
                <a:gd name="connsiteX8" fmla="*/ 51711 w 111378"/>
                <a:gd name="connsiteY8" fmla="*/ 22546 h 104773"/>
                <a:gd name="connsiteX9" fmla="*/ 41104 w 111378"/>
                <a:gd name="connsiteY9" fmla="*/ 19894 h 104773"/>
                <a:gd name="connsiteX10" fmla="*/ 26519 w 111378"/>
                <a:gd name="connsiteY10" fmla="*/ 27851 h 104773"/>
                <a:gd name="connsiteX11" fmla="*/ 21215 w 111378"/>
                <a:gd name="connsiteY11" fmla="*/ 45092 h 104773"/>
                <a:gd name="connsiteX12" fmla="*/ 41104 w 111378"/>
                <a:gd name="connsiteY12" fmla="*/ 79575 h 104773"/>
                <a:gd name="connsiteX13" fmla="*/ 54363 w 111378"/>
                <a:gd name="connsiteY13" fmla="*/ 87533 h 104773"/>
                <a:gd name="connsiteX14" fmla="*/ 86186 w 111378"/>
                <a:gd name="connsiteY14" fmla="*/ 90185 h 10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378" h="104773">
                  <a:moveTo>
                    <a:pt x="54363" y="0"/>
                  </a:moveTo>
                  <a:cubicBezTo>
                    <a:pt x="74252" y="35809"/>
                    <a:pt x="91490" y="68965"/>
                    <a:pt x="111379" y="104774"/>
                  </a:cubicBezTo>
                  <a:cubicBezTo>
                    <a:pt x="86186" y="104774"/>
                    <a:pt x="64971" y="104774"/>
                    <a:pt x="43756" y="104774"/>
                  </a:cubicBezTo>
                  <a:cubicBezTo>
                    <a:pt x="41104" y="104774"/>
                    <a:pt x="37126" y="100795"/>
                    <a:pt x="35801" y="98142"/>
                  </a:cubicBezTo>
                  <a:cubicBezTo>
                    <a:pt x="23867" y="76922"/>
                    <a:pt x="11933" y="55702"/>
                    <a:pt x="0" y="33156"/>
                  </a:cubicBezTo>
                  <a:cubicBezTo>
                    <a:pt x="18563" y="21220"/>
                    <a:pt x="35801" y="10610"/>
                    <a:pt x="54363" y="0"/>
                  </a:cubicBezTo>
                  <a:close/>
                  <a:moveTo>
                    <a:pt x="86186" y="90185"/>
                  </a:moveTo>
                  <a:cubicBezTo>
                    <a:pt x="86186" y="88859"/>
                    <a:pt x="87512" y="86206"/>
                    <a:pt x="86186" y="84880"/>
                  </a:cubicBezTo>
                  <a:cubicBezTo>
                    <a:pt x="75579" y="63660"/>
                    <a:pt x="63645" y="43766"/>
                    <a:pt x="51711" y="22546"/>
                  </a:cubicBezTo>
                  <a:cubicBezTo>
                    <a:pt x="50386" y="19894"/>
                    <a:pt x="43756" y="18567"/>
                    <a:pt x="41104" y="19894"/>
                  </a:cubicBezTo>
                  <a:cubicBezTo>
                    <a:pt x="35801" y="21220"/>
                    <a:pt x="31822" y="26525"/>
                    <a:pt x="26519" y="27851"/>
                  </a:cubicBezTo>
                  <a:cubicBezTo>
                    <a:pt x="17237" y="31830"/>
                    <a:pt x="15911" y="37135"/>
                    <a:pt x="21215" y="45092"/>
                  </a:cubicBezTo>
                  <a:cubicBezTo>
                    <a:pt x="27844" y="55702"/>
                    <a:pt x="33149" y="68965"/>
                    <a:pt x="41104" y="79575"/>
                  </a:cubicBezTo>
                  <a:cubicBezTo>
                    <a:pt x="43756" y="83554"/>
                    <a:pt x="49060" y="87533"/>
                    <a:pt x="54363" y="87533"/>
                  </a:cubicBezTo>
                  <a:cubicBezTo>
                    <a:pt x="64971" y="91511"/>
                    <a:pt x="75579" y="90185"/>
                    <a:pt x="86186" y="90185"/>
                  </a:cubicBezTo>
                  <a:close/>
                </a:path>
              </a:pathLst>
            </a:custGeom>
            <a:solidFill>
              <a:srgbClr val="FFFFFF"/>
            </a:solidFill>
            <a:ln w="132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FEAAB68-E55A-D2B0-C134-AD2620385562}"/>
                </a:ext>
              </a:extLst>
            </p:cNvPr>
            <p:cNvSpPr/>
            <p:nvPr/>
          </p:nvSpPr>
          <p:spPr>
            <a:xfrm>
              <a:off x="9397894" y="3261901"/>
              <a:ext cx="92484" cy="136603"/>
            </a:xfrm>
            <a:custGeom>
              <a:avLst/>
              <a:gdLst>
                <a:gd name="connsiteX0" fmla="*/ 54363 w 92484"/>
                <a:gd name="connsiteY0" fmla="*/ 136604 h 136603"/>
                <a:gd name="connsiteX1" fmla="*/ 0 w 92484"/>
                <a:gd name="connsiteY1" fmla="*/ 103447 h 136603"/>
                <a:gd name="connsiteX2" fmla="*/ 58341 w 92484"/>
                <a:gd name="connsiteY2" fmla="*/ 0 h 136603"/>
                <a:gd name="connsiteX3" fmla="*/ 91490 w 92484"/>
                <a:gd name="connsiteY3" fmla="*/ 58355 h 136603"/>
                <a:gd name="connsiteX4" fmla="*/ 91490 w 92484"/>
                <a:gd name="connsiteY4" fmla="*/ 70291 h 136603"/>
                <a:gd name="connsiteX5" fmla="*/ 54363 w 92484"/>
                <a:gd name="connsiteY5" fmla="*/ 136604 h 136603"/>
                <a:gd name="connsiteX6" fmla="*/ 58341 w 92484"/>
                <a:gd name="connsiteY6" fmla="*/ 29177 h 136603"/>
                <a:gd name="connsiteX7" fmla="*/ 21215 w 92484"/>
                <a:gd name="connsiteY7" fmla="*/ 95490 h 136603"/>
                <a:gd name="connsiteX8" fmla="*/ 23867 w 92484"/>
                <a:gd name="connsiteY8" fmla="*/ 104774 h 136603"/>
                <a:gd name="connsiteX9" fmla="*/ 63645 w 92484"/>
                <a:gd name="connsiteY9" fmla="*/ 98142 h 136603"/>
                <a:gd name="connsiteX10" fmla="*/ 68949 w 92484"/>
                <a:gd name="connsiteY10" fmla="*/ 88859 h 136603"/>
                <a:gd name="connsiteX11" fmla="*/ 58341 w 92484"/>
                <a:gd name="connsiteY11" fmla="*/ 29177 h 1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84" h="136603">
                  <a:moveTo>
                    <a:pt x="54363" y="136604"/>
                  </a:moveTo>
                  <a:cubicBezTo>
                    <a:pt x="35801" y="124667"/>
                    <a:pt x="18563" y="114057"/>
                    <a:pt x="0" y="103447"/>
                  </a:cubicBezTo>
                  <a:cubicBezTo>
                    <a:pt x="19889" y="68965"/>
                    <a:pt x="38452" y="35809"/>
                    <a:pt x="58341" y="0"/>
                  </a:cubicBezTo>
                  <a:cubicBezTo>
                    <a:pt x="70275" y="21220"/>
                    <a:pt x="80882" y="39788"/>
                    <a:pt x="91490" y="58355"/>
                  </a:cubicBezTo>
                  <a:cubicBezTo>
                    <a:pt x="92816" y="61007"/>
                    <a:pt x="92816" y="67638"/>
                    <a:pt x="91490" y="70291"/>
                  </a:cubicBezTo>
                  <a:cubicBezTo>
                    <a:pt x="80882" y="92838"/>
                    <a:pt x="67623" y="114057"/>
                    <a:pt x="54363" y="136604"/>
                  </a:cubicBezTo>
                  <a:close/>
                  <a:moveTo>
                    <a:pt x="58341" y="29177"/>
                  </a:moveTo>
                  <a:cubicBezTo>
                    <a:pt x="45082" y="51724"/>
                    <a:pt x="33149" y="72944"/>
                    <a:pt x="21215" y="95490"/>
                  </a:cubicBezTo>
                  <a:cubicBezTo>
                    <a:pt x="19889" y="98142"/>
                    <a:pt x="21215" y="103447"/>
                    <a:pt x="23867" y="104774"/>
                  </a:cubicBezTo>
                  <a:cubicBezTo>
                    <a:pt x="42430" y="122015"/>
                    <a:pt x="50386" y="120688"/>
                    <a:pt x="63645" y="98142"/>
                  </a:cubicBezTo>
                  <a:cubicBezTo>
                    <a:pt x="64971" y="95490"/>
                    <a:pt x="67623" y="91511"/>
                    <a:pt x="68949" y="88859"/>
                  </a:cubicBezTo>
                  <a:cubicBezTo>
                    <a:pt x="82209" y="62334"/>
                    <a:pt x="80882" y="55702"/>
                    <a:pt x="58341" y="29177"/>
                  </a:cubicBezTo>
                  <a:close/>
                </a:path>
              </a:pathLst>
            </a:custGeom>
            <a:solidFill>
              <a:srgbClr val="FFFFFF"/>
            </a:solidFill>
            <a:ln w="132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B27647A-B02D-9041-409F-62D680F8394F}"/>
                </a:ext>
              </a:extLst>
            </p:cNvPr>
            <p:cNvSpPr/>
            <p:nvPr/>
          </p:nvSpPr>
          <p:spPr>
            <a:xfrm>
              <a:off x="8207198" y="2125305"/>
              <a:ext cx="127290" cy="122015"/>
            </a:xfrm>
            <a:custGeom>
              <a:avLst/>
              <a:gdLst>
                <a:gd name="connsiteX0" fmla="*/ 60993 w 127290"/>
                <a:gd name="connsiteY0" fmla="*/ 67639 h 122015"/>
                <a:gd name="connsiteX1" fmla="*/ 11933 w 127290"/>
                <a:gd name="connsiteY1" fmla="*/ 46419 h 122015"/>
                <a:gd name="connsiteX2" fmla="*/ 33149 w 127290"/>
                <a:gd name="connsiteY2" fmla="*/ 35809 h 122015"/>
                <a:gd name="connsiteX3" fmla="*/ 0 w 127290"/>
                <a:gd name="connsiteY3" fmla="*/ 0 h 122015"/>
                <a:gd name="connsiteX4" fmla="*/ 43756 w 127290"/>
                <a:gd name="connsiteY4" fmla="*/ 27851 h 122015"/>
                <a:gd name="connsiteX5" fmla="*/ 50386 w 127290"/>
                <a:gd name="connsiteY5" fmla="*/ 9284 h 122015"/>
                <a:gd name="connsiteX6" fmla="*/ 72927 w 127290"/>
                <a:gd name="connsiteY6" fmla="*/ 55703 h 122015"/>
                <a:gd name="connsiteX7" fmla="*/ 76905 w 127290"/>
                <a:gd name="connsiteY7" fmla="*/ 34483 h 122015"/>
                <a:gd name="connsiteX8" fmla="*/ 102097 w 127290"/>
                <a:gd name="connsiteY8" fmla="*/ 84880 h 122015"/>
                <a:gd name="connsiteX9" fmla="*/ 107401 w 127290"/>
                <a:gd name="connsiteY9" fmla="*/ 68965 h 122015"/>
                <a:gd name="connsiteX10" fmla="*/ 111379 w 127290"/>
                <a:gd name="connsiteY10" fmla="*/ 68965 h 122015"/>
                <a:gd name="connsiteX11" fmla="*/ 127290 w 127290"/>
                <a:gd name="connsiteY11" fmla="*/ 122015 h 122015"/>
                <a:gd name="connsiteX12" fmla="*/ 119335 w 127290"/>
                <a:gd name="connsiteY12" fmla="*/ 120689 h 122015"/>
                <a:gd name="connsiteX13" fmla="*/ 88838 w 127290"/>
                <a:gd name="connsiteY13" fmla="*/ 110079 h 122015"/>
                <a:gd name="connsiteX14" fmla="*/ 75578 w 127290"/>
                <a:gd name="connsiteY14" fmla="*/ 104774 h 122015"/>
                <a:gd name="connsiteX15" fmla="*/ 88838 w 127290"/>
                <a:gd name="connsiteY15" fmla="*/ 98142 h 122015"/>
                <a:gd name="connsiteX16" fmla="*/ 92816 w 127290"/>
                <a:gd name="connsiteY16" fmla="*/ 96816 h 122015"/>
                <a:gd name="connsiteX17" fmla="*/ 42430 w 127290"/>
                <a:gd name="connsiteY17" fmla="*/ 76922 h 122015"/>
                <a:gd name="connsiteX18" fmla="*/ 42430 w 127290"/>
                <a:gd name="connsiteY18" fmla="*/ 71617 h 122015"/>
                <a:gd name="connsiteX19" fmla="*/ 60993 w 127290"/>
                <a:gd name="connsiteY19" fmla="*/ 67639 h 1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290" h="122015">
                  <a:moveTo>
                    <a:pt x="60993" y="67639"/>
                  </a:moveTo>
                  <a:cubicBezTo>
                    <a:pt x="53038" y="42440"/>
                    <a:pt x="29170" y="57029"/>
                    <a:pt x="11933" y="46419"/>
                  </a:cubicBezTo>
                  <a:cubicBezTo>
                    <a:pt x="19889" y="42440"/>
                    <a:pt x="25192" y="39788"/>
                    <a:pt x="33149" y="35809"/>
                  </a:cubicBezTo>
                  <a:cubicBezTo>
                    <a:pt x="22540" y="25199"/>
                    <a:pt x="13259" y="13263"/>
                    <a:pt x="0" y="0"/>
                  </a:cubicBezTo>
                  <a:cubicBezTo>
                    <a:pt x="23867" y="0"/>
                    <a:pt x="29170" y="21220"/>
                    <a:pt x="43756" y="27851"/>
                  </a:cubicBezTo>
                  <a:cubicBezTo>
                    <a:pt x="46408" y="21220"/>
                    <a:pt x="47734" y="14589"/>
                    <a:pt x="50386" y="9284"/>
                  </a:cubicBezTo>
                  <a:cubicBezTo>
                    <a:pt x="60993" y="25199"/>
                    <a:pt x="49059" y="47745"/>
                    <a:pt x="72927" y="55703"/>
                  </a:cubicBezTo>
                  <a:cubicBezTo>
                    <a:pt x="74252" y="49071"/>
                    <a:pt x="75578" y="43766"/>
                    <a:pt x="76905" y="34483"/>
                  </a:cubicBezTo>
                  <a:cubicBezTo>
                    <a:pt x="91490" y="50397"/>
                    <a:pt x="74252" y="78249"/>
                    <a:pt x="102097" y="84880"/>
                  </a:cubicBezTo>
                  <a:cubicBezTo>
                    <a:pt x="103423" y="79575"/>
                    <a:pt x="104749" y="74270"/>
                    <a:pt x="107401" y="68965"/>
                  </a:cubicBezTo>
                  <a:cubicBezTo>
                    <a:pt x="108727" y="68965"/>
                    <a:pt x="110053" y="68965"/>
                    <a:pt x="111379" y="68965"/>
                  </a:cubicBezTo>
                  <a:cubicBezTo>
                    <a:pt x="116683" y="86206"/>
                    <a:pt x="121986" y="103447"/>
                    <a:pt x="127290" y="122015"/>
                  </a:cubicBezTo>
                  <a:cubicBezTo>
                    <a:pt x="125965" y="122015"/>
                    <a:pt x="120660" y="122015"/>
                    <a:pt x="119335" y="120689"/>
                  </a:cubicBezTo>
                  <a:cubicBezTo>
                    <a:pt x="111379" y="110079"/>
                    <a:pt x="100771" y="110079"/>
                    <a:pt x="88838" y="110079"/>
                  </a:cubicBezTo>
                  <a:cubicBezTo>
                    <a:pt x="83534" y="110079"/>
                    <a:pt x="79557" y="106100"/>
                    <a:pt x="75578" y="104774"/>
                  </a:cubicBezTo>
                  <a:cubicBezTo>
                    <a:pt x="79557" y="102121"/>
                    <a:pt x="84860" y="100795"/>
                    <a:pt x="88838" y="98142"/>
                  </a:cubicBezTo>
                  <a:cubicBezTo>
                    <a:pt x="90164" y="98142"/>
                    <a:pt x="91490" y="96816"/>
                    <a:pt x="92816" y="96816"/>
                  </a:cubicBezTo>
                  <a:cubicBezTo>
                    <a:pt x="83534" y="72944"/>
                    <a:pt x="60993" y="80901"/>
                    <a:pt x="42430" y="76922"/>
                  </a:cubicBezTo>
                  <a:cubicBezTo>
                    <a:pt x="42430" y="75596"/>
                    <a:pt x="42430" y="74270"/>
                    <a:pt x="42430" y="71617"/>
                  </a:cubicBezTo>
                  <a:cubicBezTo>
                    <a:pt x="47734" y="71617"/>
                    <a:pt x="53038" y="68965"/>
                    <a:pt x="60993" y="67639"/>
                  </a:cubicBezTo>
                  <a:close/>
                </a:path>
              </a:pathLst>
            </a:custGeom>
            <a:solidFill>
              <a:srgbClr val="FFFFFF"/>
            </a:solidFill>
            <a:ln w="132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A709896-875A-3F01-BB9A-D9583B09592C}"/>
                </a:ext>
              </a:extLst>
            </p:cNvPr>
            <p:cNvSpPr/>
            <p:nvPr/>
          </p:nvSpPr>
          <p:spPr>
            <a:xfrm>
              <a:off x="7682124" y="3742004"/>
              <a:ext cx="110053" cy="107426"/>
            </a:xfrm>
            <a:custGeom>
              <a:avLst/>
              <a:gdLst>
                <a:gd name="connsiteX0" fmla="*/ 90164 w 110053"/>
                <a:gd name="connsiteY0" fmla="*/ 78249 h 107426"/>
                <a:gd name="connsiteX1" fmla="*/ 96794 w 110053"/>
                <a:gd name="connsiteY1" fmla="*/ 59681 h 107426"/>
                <a:gd name="connsiteX2" fmla="*/ 110053 w 110053"/>
                <a:gd name="connsiteY2" fmla="*/ 107426 h 107426"/>
                <a:gd name="connsiteX3" fmla="*/ 62319 w 110053"/>
                <a:gd name="connsiteY3" fmla="*/ 95490 h 107426"/>
                <a:gd name="connsiteX4" fmla="*/ 80883 w 110053"/>
                <a:gd name="connsiteY4" fmla="*/ 88859 h 107426"/>
                <a:gd name="connsiteX5" fmla="*/ 37126 w 110053"/>
                <a:gd name="connsiteY5" fmla="*/ 71617 h 107426"/>
                <a:gd name="connsiteX6" fmla="*/ 35801 w 110053"/>
                <a:gd name="connsiteY6" fmla="*/ 67639 h 107426"/>
                <a:gd name="connsiteX7" fmla="*/ 51712 w 110053"/>
                <a:gd name="connsiteY7" fmla="*/ 61008 h 107426"/>
                <a:gd name="connsiteX8" fmla="*/ 6630 w 110053"/>
                <a:gd name="connsiteY8" fmla="*/ 42440 h 107426"/>
                <a:gd name="connsiteX9" fmla="*/ 27845 w 110053"/>
                <a:gd name="connsiteY9" fmla="*/ 35809 h 107426"/>
                <a:gd name="connsiteX10" fmla="*/ 0 w 110053"/>
                <a:gd name="connsiteY10" fmla="*/ 3979 h 107426"/>
                <a:gd name="connsiteX11" fmla="*/ 3978 w 110053"/>
                <a:gd name="connsiteY11" fmla="*/ 0 h 107426"/>
                <a:gd name="connsiteX12" fmla="*/ 34475 w 110053"/>
                <a:gd name="connsiteY12" fmla="*/ 27851 h 107426"/>
                <a:gd name="connsiteX13" fmla="*/ 39778 w 110053"/>
                <a:gd name="connsiteY13" fmla="*/ 9284 h 107426"/>
                <a:gd name="connsiteX14" fmla="*/ 60994 w 110053"/>
                <a:gd name="connsiteY14" fmla="*/ 51724 h 107426"/>
                <a:gd name="connsiteX15" fmla="*/ 66297 w 110053"/>
                <a:gd name="connsiteY15" fmla="*/ 33156 h 107426"/>
                <a:gd name="connsiteX16" fmla="*/ 90164 w 110053"/>
                <a:gd name="connsiteY16" fmla="*/ 78249 h 10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053" h="107426">
                  <a:moveTo>
                    <a:pt x="90164" y="78249"/>
                  </a:moveTo>
                  <a:cubicBezTo>
                    <a:pt x="91490" y="72944"/>
                    <a:pt x="94142" y="67639"/>
                    <a:pt x="96794" y="59681"/>
                  </a:cubicBezTo>
                  <a:cubicBezTo>
                    <a:pt x="102098" y="78249"/>
                    <a:pt x="106075" y="94164"/>
                    <a:pt x="110053" y="107426"/>
                  </a:cubicBezTo>
                  <a:cubicBezTo>
                    <a:pt x="96794" y="104774"/>
                    <a:pt x="82209" y="100795"/>
                    <a:pt x="62319" y="95490"/>
                  </a:cubicBezTo>
                  <a:cubicBezTo>
                    <a:pt x="70275" y="92838"/>
                    <a:pt x="75579" y="90185"/>
                    <a:pt x="80883" y="88859"/>
                  </a:cubicBezTo>
                  <a:cubicBezTo>
                    <a:pt x="74253" y="64986"/>
                    <a:pt x="53038" y="74270"/>
                    <a:pt x="37126" y="71617"/>
                  </a:cubicBezTo>
                  <a:cubicBezTo>
                    <a:pt x="37126" y="70292"/>
                    <a:pt x="35801" y="68965"/>
                    <a:pt x="35801" y="67639"/>
                  </a:cubicBezTo>
                  <a:cubicBezTo>
                    <a:pt x="41105" y="66313"/>
                    <a:pt x="46408" y="63660"/>
                    <a:pt x="51712" y="61008"/>
                  </a:cubicBezTo>
                  <a:cubicBezTo>
                    <a:pt x="46408" y="37135"/>
                    <a:pt x="23867" y="50398"/>
                    <a:pt x="6630" y="42440"/>
                  </a:cubicBezTo>
                  <a:cubicBezTo>
                    <a:pt x="15911" y="39788"/>
                    <a:pt x="19889" y="38461"/>
                    <a:pt x="27845" y="35809"/>
                  </a:cubicBezTo>
                  <a:cubicBezTo>
                    <a:pt x="18564" y="25199"/>
                    <a:pt x="9282" y="14589"/>
                    <a:pt x="0" y="3979"/>
                  </a:cubicBezTo>
                  <a:cubicBezTo>
                    <a:pt x="1326" y="2653"/>
                    <a:pt x="2652" y="1326"/>
                    <a:pt x="3978" y="0"/>
                  </a:cubicBezTo>
                  <a:cubicBezTo>
                    <a:pt x="13259" y="9284"/>
                    <a:pt x="23867" y="18567"/>
                    <a:pt x="34475" y="27851"/>
                  </a:cubicBezTo>
                  <a:cubicBezTo>
                    <a:pt x="37126" y="21220"/>
                    <a:pt x="38453" y="14589"/>
                    <a:pt x="39778" y="9284"/>
                  </a:cubicBezTo>
                  <a:cubicBezTo>
                    <a:pt x="49060" y="23873"/>
                    <a:pt x="38453" y="43766"/>
                    <a:pt x="60994" y="51724"/>
                  </a:cubicBezTo>
                  <a:cubicBezTo>
                    <a:pt x="62319" y="46419"/>
                    <a:pt x="63645" y="41114"/>
                    <a:pt x="66297" y="33156"/>
                  </a:cubicBezTo>
                  <a:cubicBezTo>
                    <a:pt x="78231" y="47745"/>
                    <a:pt x="67624" y="71617"/>
                    <a:pt x="90164" y="78249"/>
                  </a:cubicBezTo>
                  <a:close/>
                </a:path>
              </a:pathLst>
            </a:custGeom>
            <a:solidFill>
              <a:srgbClr val="FFFFFF"/>
            </a:solidFill>
            <a:ln w="13258" cap="flat">
              <a:noFill/>
              <a:prstDash val="solid"/>
              <a:miter/>
            </a:ln>
          </p:spPr>
          <p:txBody>
            <a:bodyPr rtlCol="0" anchor="ctr"/>
            <a:lstStyle/>
            <a:p>
              <a:endParaRPr lang="en-US"/>
            </a:p>
          </p:txBody>
        </p:sp>
      </p:grpSp>
      <p:grpSp>
        <p:nvGrpSpPr>
          <p:cNvPr id="53" name="Group 52">
            <a:extLst>
              <a:ext uri="{FF2B5EF4-FFF2-40B4-BE49-F238E27FC236}">
                <a16:creationId xmlns:a16="http://schemas.microsoft.com/office/drawing/2014/main" id="{FBE75005-22B2-9C43-8D91-1B9D0655C87D}"/>
              </a:ext>
            </a:extLst>
          </p:cNvPr>
          <p:cNvGrpSpPr/>
          <p:nvPr/>
        </p:nvGrpSpPr>
        <p:grpSpPr>
          <a:xfrm>
            <a:off x="430641" y="1476387"/>
            <a:ext cx="4103433" cy="3081127"/>
            <a:chOff x="281299" y="1322955"/>
            <a:chExt cx="4103433" cy="3081127"/>
          </a:xfrm>
        </p:grpSpPr>
        <p:sp>
          <p:nvSpPr>
            <p:cNvPr id="14" name="Text Box 92">
              <a:extLst>
                <a:ext uri="{FF2B5EF4-FFF2-40B4-BE49-F238E27FC236}">
                  <a16:creationId xmlns:a16="http://schemas.microsoft.com/office/drawing/2014/main" id="{37C05E32-6748-CB93-8B51-4B1644EF3C62}"/>
                </a:ext>
              </a:extLst>
            </p:cNvPr>
            <p:cNvSpPr txBox="1"/>
            <p:nvPr/>
          </p:nvSpPr>
          <p:spPr>
            <a:xfrm>
              <a:off x="1876482" y="1322955"/>
              <a:ext cx="2508250" cy="4959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000" b="1" dirty="0">
                  <a:solidFill>
                    <a:srgbClr val="404F2F"/>
                  </a:solidFill>
                  <a:ea typeface="Meiryo" panose="020B0604030504040204" pitchFamily="34" charset="-128"/>
                  <a:cs typeface="Times New Roman" panose="02020603050405020304" pitchFamily="18" charset="0"/>
                </a:rPr>
                <a:t>ECONOMIA LINEARE</a:t>
              </a:r>
              <a:endParaRPr lang="en-IE" sz="2000" b="1" dirty="0">
                <a:solidFill>
                  <a:srgbClr val="404F2F"/>
                </a:solidFill>
                <a:effectLst/>
                <a:ea typeface="Calibri" panose="020F0502020204030204" pitchFamily="34" charset="0"/>
                <a:cs typeface="Times New Roman" panose="02020603050405020304" pitchFamily="18" charset="0"/>
              </a:endParaRPr>
            </a:p>
            <a:p>
              <a:r>
                <a:rPr lang="en-IE" sz="2000" b="1" dirty="0">
                  <a:solidFill>
                    <a:srgbClr val="404F2F"/>
                  </a:solidFill>
                  <a:effectLst/>
                  <a:ea typeface="Calibri" panose="020F0502020204030204" pitchFamily="34" charset="0"/>
                  <a:cs typeface="Times New Roman" panose="02020603050405020304" pitchFamily="18" charset="0"/>
                </a:rPr>
                <a:t> </a:t>
              </a:r>
            </a:p>
          </p:txBody>
        </p:sp>
        <p:sp>
          <p:nvSpPr>
            <p:cNvPr id="18" name="TextBox 17">
              <a:extLst>
                <a:ext uri="{FF2B5EF4-FFF2-40B4-BE49-F238E27FC236}">
                  <a16:creationId xmlns:a16="http://schemas.microsoft.com/office/drawing/2014/main" id="{26A6E04E-35FB-98C0-1024-D69981E76BB4}"/>
                </a:ext>
              </a:extLst>
            </p:cNvPr>
            <p:cNvSpPr txBox="1"/>
            <p:nvPr/>
          </p:nvSpPr>
          <p:spPr>
            <a:xfrm>
              <a:off x="281299" y="3282921"/>
              <a:ext cx="2468236" cy="646331"/>
            </a:xfrm>
            <a:prstGeom prst="rect">
              <a:avLst/>
            </a:prstGeom>
            <a:noFill/>
          </p:spPr>
          <p:txBody>
            <a:bodyPr wrap="square">
              <a:spAutoFit/>
            </a:bodyPr>
            <a:lstStyle/>
            <a:p>
              <a:r>
                <a:rPr lang="en-US" sz="1800" b="1" dirty="0" err="1">
                  <a:solidFill>
                    <a:srgbClr val="404F2F"/>
                  </a:solidFill>
                  <a:effectLst/>
                  <a:ea typeface="Meiryo" panose="020B0604030504040204" pitchFamily="34" charset="-128"/>
                  <a:cs typeface="Times New Roman" panose="02020603050405020304" pitchFamily="18" charset="0"/>
                </a:rPr>
                <a:t>Utilizzo</a:t>
              </a:r>
              <a:r>
                <a:rPr lang="en-US" sz="1800" b="1" dirty="0">
                  <a:solidFill>
                    <a:srgbClr val="404F2F"/>
                  </a:solidFill>
                  <a:effectLst/>
                  <a:ea typeface="Meiryo" panose="020B0604030504040204" pitchFamily="34" charset="-128"/>
                  <a:cs typeface="Times New Roman" panose="02020603050405020304" pitchFamily="18" charset="0"/>
                </a:rPr>
                <a:t> </a:t>
              </a:r>
              <a:r>
                <a:rPr lang="en-US" sz="1800" b="1" dirty="0" err="1">
                  <a:solidFill>
                    <a:srgbClr val="404F2F"/>
                  </a:solidFill>
                  <a:effectLst/>
                  <a:ea typeface="Meiryo" panose="020B0604030504040204" pitchFamily="34" charset="-128"/>
                  <a:cs typeface="Times New Roman" panose="02020603050405020304" pitchFamily="18" charset="0"/>
                </a:rPr>
                <a:t>delle</a:t>
              </a:r>
              <a:r>
                <a:rPr lang="en-US" sz="1800" b="1" dirty="0">
                  <a:solidFill>
                    <a:srgbClr val="404F2F"/>
                  </a:solidFill>
                  <a:effectLst/>
                  <a:ea typeface="Meiryo" panose="020B0604030504040204" pitchFamily="34" charset="-128"/>
                  <a:cs typeface="Times New Roman" panose="02020603050405020304" pitchFamily="18" charset="0"/>
                </a:rPr>
                <a:t> </a:t>
              </a:r>
              <a:r>
                <a:rPr lang="en-US" sz="1800" b="1" dirty="0" err="1">
                  <a:solidFill>
                    <a:srgbClr val="404F2F"/>
                  </a:solidFill>
                  <a:effectLst/>
                  <a:ea typeface="Meiryo" panose="020B0604030504040204" pitchFamily="34" charset="-128"/>
                  <a:cs typeface="Times New Roman" panose="02020603050405020304" pitchFamily="18" charset="0"/>
                </a:rPr>
                <a:t>materie</a:t>
              </a:r>
              <a:r>
                <a:rPr lang="en-US" sz="1800" b="1" dirty="0">
                  <a:solidFill>
                    <a:srgbClr val="404F2F"/>
                  </a:solidFill>
                  <a:effectLst/>
                  <a:ea typeface="Meiryo" panose="020B0604030504040204" pitchFamily="34" charset="-128"/>
                  <a:cs typeface="Times New Roman" panose="02020603050405020304" pitchFamily="18" charset="0"/>
                </a:rPr>
                <a:t> prime</a:t>
              </a:r>
              <a:endParaRPr lang="en-IE" b="1" dirty="0">
                <a:solidFill>
                  <a:srgbClr val="404F2F"/>
                </a:solidFill>
              </a:endParaRPr>
            </a:p>
          </p:txBody>
        </p:sp>
        <p:sp>
          <p:nvSpPr>
            <p:cNvPr id="19" name="TextBox 18">
              <a:extLst>
                <a:ext uri="{FF2B5EF4-FFF2-40B4-BE49-F238E27FC236}">
                  <a16:creationId xmlns:a16="http://schemas.microsoft.com/office/drawing/2014/main" id="{A4AA2FAA-DB1B-5F65-694D-9FC6381C4B1F}"/>
                </a:ext>
              </a:extLst>
            </p:cNvPr>
            <p:cNvSpPr txBox="1"/>
            <p:nvPr/>
          </p:nvSpPr>
          <p:spPr>
            <a:xfrm>
              <a:off x="299004" y="2698708"/>
              <a:ext cx="2018085" cy="298817"/>
            </a:xfrm>
            <a:prstGeom prst="rect">
              <a:avLst/>
            </a:prstGeom>
            <a:noFill/>
          </p:spPr>
          <p:txBody>
            <a:bodyPr wrap="square">
              <a:spAutoFit/>
            </a:bodyPr>
            <a:lstStyle/>
            <a:p>
              <a:pPr>
                <a:lnSpc>
                  <a:spcPts val="1500"/>
                </a:lnSpc>
              </a:pPr>
              <a:r>
                <a:rPr lang="en-US" sz="1800" b="1" dirty="0" err="1">
                  <a:solidFill>
                    <a:srgbClr val="A23B23"/>
                  </a:solidFill>
                  <a:effectLst/>
                  <a:ea typeface="Meiryo" panose="020B0604030504040204" pitchFamily="34" charset="-128"/>
                  <a:cs typeface="Times New Roman" panose="02020603050405020304" pitchFamily="18" charset="0"/>
                </a:rPr>
                <a:t>Produzione</a:t>
              </a:r>
              <a:endParaRPr lang="en-IE" sz="1800" b="1" dirty="0">
                <a:solidFill>
                  <a:srgbClr val="A23B23"/>
                </a:solidFill>
                <a:effectLst/>
                <a:ea typeface="Calibri" panose="020F0502020204030204" pitchFamily="34" charset="0"/>
                <a:cs typeface="Times New Roman" panose="02020603050405020304" pitchFamily="18" charset="0"/>
              </a:endParaRPr>
            </a:p>
          </p:txBody>
        </p:sp>
        <p:sp>
          <p:nvSpPr>
            <p:cNvPr id="21" name="Text Box 99">
              <a:extLst>
                <a:ext uri="{FF2B5EF4-FFF2-40B4-BE49-F238E27FC236}">
                  <a16:creationId xmlns:a16="http://schemas.microsoft.com/office/drawing/2014/main" id="{D7825C7F-1A0D-5352-188C-A18AA3AD0756}"/>
                </a:ext>
              </a:extLst>
            </p:cNvPr>
            <p:cNvSpPr txBox="1"/>
            <p:nvPr/>
          </p:nvSpPr>
          <p:spPr>
            <a:xfrm>
              <a:off x="299004" y="3960852"/>
              <a:ext cx="1750686" cy="2923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b="1" dirty="0" err="1">
                  <a:solidFill>
                    <a:srgbClr val="6D6A3A"/>
                  </a:solidFill>
                  <a:ea typeface="Meiryo" panose="020B0604030504040204" pitchFamily="34" charset="-128"/>
                  <a:cs typeface="Times New Roman" panose="02020603050405020304" pitchFamily="18" charset="0"/>
                </a:rPr>
                <a:t>Sprechi</a:t>
              </a:r>
              <a:r>
                <a:rPr lang="en-US" b="1" dirty="0">
                  <a:solidFill>
                    <a:srgbClr val="6D6A3A"/>
                  </a:solidFill>
                  <a:ea typeface="Meiryo" panose="020B0604030504040204" pitchFamily="34" charset="-128"/>
                  <a:cs typeface="Times New Roman" panose="02020603050405020304" pitchFamily="18" charset="0"/>
                </a:rPr>
                <a:t> </a:t>
              </a:r>
              <a:r>
                <a:rPr lang="en-US" b="1" dirty="0" err="1">
                  <a:solidFill>
                    <a:srgbClr val="6D6A3A"/>
                  </a:solidFill>
                  <a:ea typeface="Meiryo" panose="020B0604030504040204" pitchFamily="34" charset="-128"/>
                  <a:cs typeface="Times New Roman" panose="02020603050405020304" pitchFamily="18" charset="0"/>
                </a:rPr>
                <a:t>residui</a:t>
              </a:r>
              <a:endParaRPr lang="en-IE" b="1" dirty="0">
                <a:solidFill>
                  <a:srgbClr val="6D6A3A"/>
                </a:solidFill>
                <a:effectLst/>
                <a:ea typeface="Calibri" panose="020F0502020204030204" pitchFamily="34" charset="0"/>
                <a:cs typeface="Times New Roman" panose="02020603050405020304" pitchFamily="18" charset="0"/>
              </a:endParaRPr>
            </a:p>
          </p:txBody>
        </p:sp>
        <p:sp>
          <p:nvSpPr>
            <p:cNvPr id="7" name="Freeform 6">
              <a:extLst>
                <a:ext uri="{FF2B5EF4-FFF2-40B4-BE49-F238E27FC236}">
                  <a16:creationId xmlns:a16="http://schemas.microsoft.com/office/drawing/2014/main" id="{8023AC39-3D2A-675D-AD2F-FD51C89AFB1E}"/>
                </a:ext>
              </a:extLst>
            </p:cNvPr>
            <p:cNvSpPr/>
            <p:nvPr/>
          </p:nvSpPr>
          <p:spPr>
            <a:xfrm>
              <a:off x="2666728" y="3890824"/>
              <a:ext cx="848603" cy="513258"/>
            </a:xfrm>
            <a:custGeom>
              <a:avLst/>
              <a:gdLst>
                <a:gd name="connsiteX0" fmla="*/ 0 w 848603"/>
                <a:gd name="connsiteY0" fmla="*/ 0 h 513258"/>
                <a:gd name="connsiteX1" fmla="*/ 429605 w 848603"/>
                <a:gd name="connsiteY1" fmla="*/ 513259 h 513258"/>
                <a:gd name="connsiteX2" fmla="*/ 848603 w 848603"/>
                <a:gd name="connsiteY2" fmla="*/ 0 h 513258"/>
                <a:gd name="connsiteX3" fmla="*/ 0 w 848603"/>
                <a:gd name="connsiteY3" fmla="*/ 0 h 513258"/>
              </a:gdLst>
              <a:ahLst/>
              <a:cxnLst>
                <a:cxn ang="0">
                  <a:pos x="connsiteX0" y="connsiteY0"/>
                </a:cxn>
                <a:cxn ang="0">
                  <a:pos x="connsiteX1" y="connsiteY1"/>
                </a:cxn>
                <a:cxn ang="0">
                  <a:pos x="connsiteX2" y="connsiteY2"/>
                </a:cxn>
                <a:cxn ang="0">
                  <a:pos x="connsiteX3" y="connsiteY3"/>
                </a:cxn>
              </a:cxnLst>
              <a:rect l="l" t="t" r="r" b="b"/>
              <a:pathLst>
                <a:path w="848603" h="513258">
                  <a:moveTo>
                    <a:pt x="0" y="0"/>
                  </a:moveTo>
                  <a:cubicBezTo>
                    <a:pt x="226736" y="368698"/>
                    <a:pt x="429605" y="513259"/>
                    <a:pt x="429605" y="513259"/>
                  </a:cubicBezTo>
                  <a:cubicBezTo>
                    <a:pt x="594022" y="370024"/>
                    <a:pt x="731920" y="193633"/>
                    <a:pt x="848603" y="0"/>
                  </a:cubicBezTo>
                  <a:lnTo>
                    <a:pt x="0" y="0"/>
                  </a:lnTo>
                  <a:close/>
                </a:path>
              </a:pathLst>
            </a:custGeom>
            <a:solidFill>
              <a:srgbClr val="6D6A3A"/>
            </a:solidFill>
            <a:ln w="1325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FB08B9E-0D61-33B3-180D-EBA72C606A26}"/>
                </a:ext>
              </a:extLst>
            </p:cNvPr>
            <p:cNvSpPr/>
            <p:nvPr/>
          </p:nvSpPr>
          <p:spPr>
            <a:xfrm>
              <a:off x="2356458" y="3226373"/>
              <a:ext cx="1462515" cy="489386"/>
            </a:xfrm>
            <a:custGeom>
              <a:avLst/>
              <a:gdLst>
                <a:gd name="connsiteX0" fmla="*/ 1462515 w 1462515"/>
                <a:gd name="connsiteY0" fmla="*/ 0 h 489386"/>
                <a:gd name="connsiteX1" fmla="*/ 0 w 1462515"/>
                <a:gd name="connsiteY1" fmla="*/ 0 h 489386"/>
                <a:gd name="connsiteX2" fmla="*/ 210825 w 1462515"/>
                <a:gd name="connsiteY2" fmla="*/ 489386 h 489386"/>
                <a:gd name="connsiteX3" fmla="*/ 1255668 w 1462515"/>
                <a:gd name="connsiteY3" fmla="*/ 489386 h 489386"/>
                <a:gd name="connsiteX4" fmla="*/ 1462515 w 1462515"/>
                <a:gd name="connsiteY4" fmla="*/ 0 h 48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15" h="489386">
                  <a:moveTo>
                    <a:pt x="1462515" y="0"/>
                  </a:moveTo>
                  <a:lnTo>
                    <a:pt x="0" y="0"/>
                  </a:lnTo>
                  <a:cubicBezTo>
                    <a:pt x="66297" y="188327"/>
                    <a:pt x="137898" y="350130"/>
                    <a:pt x="210825" y="489386"/>
                  </a:cubicBezTo>
                  <a:lnTo>
                    <a:pt x="1255668" y="489386"/>
                  </a:lnTo>
                  <a:cubicBezTo>
                    <a:pt x="1336551" y="330236"/>
                    <a:pt x="1405500" y="164455"/>
                    <a:pt x="1462515" y="0"/>
                  </a:cubicBezTo>
                  <a:close/>
                </a:path>
              </a:pathLst>
            </a:custGeom>
            <a:solidFill>
              <a:srgbClr val="4D4925"/>
            </a:solidFill>
            <a:ln w="1325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CF19847-97D1-452E-151F-D8C2553918CB}"/>
                </a:ext>
              </a:extLst>
            </p:cNvPr>
            <p:cNvSpPr/>
            <p:nvPr/>
          </p:nvSpPr>
          <p:spPr>
            <a:xfrm>
              <a:off x="2176130" y="2544680"/>
              <a:ext cx="1828475" cy="506627"/>
            </a:xfrm>
            <a:custGeom>
              <a:avLst/>
              <a:gdLst>
                <a:gd name="connsiteX0" fmla="*/ 123313 w 1828475"/>
                <a:gd name="connsiteY0" fmla="*/ 506628 h 506627"/>
                <a:gd name="connsiteX1" fmla="*/ 1699859 w 1828475"/>
                <a:gd name="connsiteY1" fmla="*/ 506628 h 506627"/>
                <a:gd name="connsiteX2" fmla="*/ 1828475 w 1828475"/>
                <a:gd name="connsiteY2" fmla="*/ 0 h 506627"/>
                <a:gd name="connsiteX3" fmla="*/ 0 w 1828475"/>
                <a:gd name="connsiteY3" fmla="*/ 0 h 506627"/>
                <a:gd name="connsiteX4" fmla="*/ 123313 w 1828475"/>
                <a:gd name="connsiteY4" fmla="*/ 506628 h 50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475" h="506627">
                  <a:moveTo>
                    <a:pt x="123313" y="506628"/>
                  </a:moveTo>
                  <a:lnTo>
                    <a:pt x="1699859" y="506628"/>
                  </a:lnTo>
                  <a:cubicBezTo>
                    <a:pt x="1754222" y="328910"/>
                    <a:pt x="1795327" y="156498"/>
                    <a:pt x="1828475" y="0"/>
                  </a:cubicBezTo>
                  <a:lnTo>
                    <a:pt x="0" y="0"/>
                  </a:lnTo>
                  <a:cubicBezTo>
                    <a:pt x="34474" y="184349"/>
                    <a:pt x="76905" y="352783"/>
                    <a:pt x="123313" y="506628"/>
                  </a:cubicBezTo>
                  <a:close/>
                </a:path>
              </a:pathLst>
            </a:custGeom>
            <a:solidFill>
              <a:srgbClr val="9A1B1E"/>
            </a:solidFill>
            <a:ln w="1325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937B710-1E4E-7F54-7F19-CA2436290852}"/>
                </a:ext>
              </a:extLst>
            </p:cNvPr>
            <p:cNvSpPr/>
            <p:nvPr/>
          </p:nvSpPr>
          <p:spPr>
            <a:xfrm>
              <a:off x="2087291" y="1856356"/>
              <a:ext cx="2018085" cy="513258"/>
            </a:xfrm>
            <a:custGeom>
              <a:avLst/>
              <a:gdLst>
                <a:gd name="connsiteX0" fmla="*/ 1950462 w 2018085"/>
                <a:gd name="connsiteY0" fmla="*/ 513259 h 513258"/>
                <a:gd name="connsiteX1" fmla="*/ 2018085 w 2018085"/>
                <a:gd name="connsiteY1" fmla="*/ 0 h 513258"/>
                <a:gd name="connsiteX2" fmla="*/ 0 w 2018085"/>
                <a:gd name="connsiteY2" fmla="*/ 0 h 513258"/>
                <a:gd name="connsiteX3" fmla="*/ 58341 w 2018085"/>
                <a:gd name="connsiteY3" fmla="*/ 513259 h 513258"/>
                <a:gd name="connsiteX4" fmla="*/ 1950462 w 2018085"/>
                <a:gd name="connsiteY4" fmla="*/ 513259 h 51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85" h="513258">
                  <a:moveTo>
                    <a:pt x="1950462" y="513259"/>
                  </a:moveTo>
                  <a:cubicBezTo>
                    <a:pt x="2004826" y="208221"/>
                    <a:pt x="2018085" y="0"/>
                    <a:pt x="2018085" y="0"/>
                  </a:cubicBezTo>
                  <a:lnTo>
                    <a:pt x="0" y="0"/>
                  </a:lnTo>
                  <a:cubicBezTo>
                    <a:pt x="13259" y="183023"/>
                    <a:pt x="33149" y="354109"/>
                    <a:pt x="58341" y="513259"/>
                  </a:cubicBezTo>
                  <a:lnTo>
                    <a:pt x="1950462" y="513259"/>
                  </a:lnTo>
                  <a:close/>
                </a:path>
              </a:pathLst>
            </a:custGeom>
            <a:solidFill>
              <a:srgbClr val="4A1B0B"/>
            </a:solidFill>
            <a:ln w="1325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364C733-1BFB-C563-4E0B-4B3B860E4E82}"/>
                </a:ext>
              </a:extLst>
            </p:cNvPr>
            <p:cNvSpPr/>
            <p:nvPr/>
          </p:nvSpPr>
          <p:spPr>
            <a:xfrm>
              <a:off x="2951968" y="2588017"/>
              <a:ext cx="312097" cy="334644"/>
            </a:xfrm>
            <a:custGeom>
              <a:avLst/>
              <a:gdLst>
                <a:gd name="connsiteX0" fmla="*/ 46246 w 312097"/>
                <a:gd name="connsiteY0" fmla="*/ 87963 h 334644"/>
                <a:gd name="connsiteX1" fmla="*/ 17075 w 312097"/>
                <a:gd name="connsiteY1" fmla="*/ 90615 h 334644"/>
                <a:gd name="connsiteX2" fmla="*/ 15749 w 312097"/>
                <a:gd name="connsiteY2" fmla="*/ 29607 h 334644"/>
                <a:gd name="connsiteX3" fmla="*/ 31661 w 312097"/>
                <a:gd name="connsiteY3" fmla="*/ 13692 h 334644"/>
                <a:gd name="connsiteX4" fmla="*/ 74091 w 312097"/>
                <a:gd name="connsiteY4" fmla="*/ 4409 h 334644"/>
                <a:gd name="connsiteX5" fmla="*/ 108565 w 312097"/>
                <a:gd name="connsiteY5" fmla="*/ 4409 h 334644"/>
                <a:gd name="connsiteX6" fmla="*/ 131107 w 312097"/>
                <a:gd name="connsiteY6" fmla="*/ 1756 h 334644"/>
                <a:gd name="connsiteX7" fmla="*/ 177515 w 312097"/>
                <a:gd name="connsiteY7" fmla="*/ 36238 h 334644"/>
                <a:gd name="connsiteX8" fmla="*/ 180166 w 312097"/>
                <a:gd name="connsiteY8" fmla="*/ 62763 h 334644"/>
                <a:gd name="connsiteX9" fmla="*/ 158951 w 312097"/>
                <a:gd name="connsiteY9" fmla="*/ 73374 h 334644"/>
                <a:gd name="connsiteX10" fmla="*/ 158951 w 312097"/>
                <a:gd name="connsiteY10" fmla="*/ 69395 h 334644"/>
                <a:gd name="connsiteX11" fmla="*/ 170885 w 312097"/>
                <a:gd name="connsiteY11" fmla="*/ 46849 h 334644"/>
                <a:gd name="connsiteX12" fmla="*/ 143040 w 312097"/>
                <a:gd name="connsiteY12" fmla="*/ 18997 h 334644"/>
                <a:gd name="connsiteX13" fmla="*/ 133758 w 312097"/>
                <a:gd name="connsiteY13" fmla="*/ 13692 h 334644"/>
                <a:gd name="connsiteX14" fmla="*/ 115195 w 312097"/>
                <a:gd name="connsiteY14" fmla="*/ 11040 h 334644"/>
                <a:gd name="connsiteX15" fmla="*/ 116521 w 312097"/>
                <a:gd name="connsiteY15" fmla="*/ 26955 h 334644"/>
                <a:gd name="connsiteX16" fmla="*/ 120499 w 312097"/>
                <a:gd name="connsiteY16" fmla="*/ 37565 h 334644"/>
                <a:gd name="connsiteX17" fmla="*/ 129781 w 312097"/>
                <a:gd name="connsiteY17" fmla="*/ 87963 h 334644"/>
                <a:gd name="connsiteX18" fmla="*/ 165581 w 312097"/>
                <a:gd name="connsiteY18" fmla="*/ 87963 h 334644"/>
                <a:gd name="connsiteX19" fmla="*/ 182818 w 312097"/>
                <a:gd name="connsiteY19" fmla="*/ 97246 h 334644"/>
                <a:gd name="connsiteX20" fmla="*/ 177515 w 312097"/>
                <a:gd name="connsiteY20" fmla="*/ 113161 h 334644"/>
                <a:gd name="connsiteX21" fmla="*/ 174863 w 312097"/>
                <a:gd name="connsiteY21" fmla="*/ 131729 h 334644"/>
                <a:gd name="connsiteX22" fmla="*/ 193426 w 312097"/>
                <a:gd name="connsiteY22" fmla="*/ 138360 h 334644"/>
                <a:gd name="connsiteX23" fmla="*/ 214641 w 312097"/>
                <a:gd name="connsiteY23" fmla="*/ 86636 h 334644"/>
                <a:gd name="connsiteX24" fmla="*/ 219945 w 312097"/>
                <a:gd name="connsiteY24" fmla="*/ 78679 h 334644"/>
                <a:gd name="connsiteX25" fmla="*/ 262375 w 312097"/>
                <a:gd name="connsiteY25" fmla="*/ 70721 h 334644"/>
                <a:gd name="connsiteX26" fmla="*/ 274308 w 312097"/>
                <a:gd name="connsiteY26" fmla="*/ 74700 h 334644"/>
                <a:gd name="connsiteX27" fmla="*/ 294197 w 312097"/>
                <a:gd name="connsiteY27" fmla="*/ 86636 h 334644"/>
                <a:gd name="connsiteX28" fmla="*/ 310109 w 312097"/>
                <a:gd name="connsiteY28" fmla="*/ 110509 h 334644"/>
                <a:gd name="connsiteX29" fmla="*/ 310109 w 312097"/>
                <a:gd name="connsiteY29" fmla="*/ 139686 h 334644"/>
                <a:gd name="connsiteX30" fmla="*/ 286242 w 312097"/>
                <a:gd name="connsiteY30" fmla="*/ 147644 h 334644"/>
                <a:gd name="connsiteX31" fmla="*/ 294197 w 312097"/>
                <a:gd name="connsiteY31" fmla="*/ 141013 h 334644"/>
                <a:gd name="connsiteX32" fmla="*/ 296849 w 312097"/>
                <a:gd name="connsiteY32" fmla="*/ 109182 h 334644"/>
                <a:gd name="connsiteX33" fmla="*/ 290220 w 312097"/>
                <a:gd name="connsiteY33" fmla="*/ 97246 h 334644"/>
                <a:gd name="connsiteX34" fmla="*/ 280938 w 312097"/>
                <a:gd name="connsiteY34" fmla="*/ 86636 h 334644"/>
                <a:gd name="connsiteX35" fmla="*/ 251767 w 312097"/>
                <a:gd name="connsiteY35" fmla="*/ 74700 h 334644"/>
                <a:gd name="connsiteX36" fmla="*/ 230552 w 312097"/>
                <a:gd name="connsiteY36" fmla="*/ 85310 h 334644"/>
                <a:gd name="connsiteX37" fmla="*/ 218619 w 312097"/>
                <a:gd name="connsiteY37" fmla="*/ 95920 h 334644"/>
                <a:gd name="connsiteX38" fmla="*/ 204033 w 312097"/>
                <a:gd name="connsiteY38" fmla="*/ 122445 h 334644"/>
                <a:gd name="connsiteX39" fmla="*/ 226574 w 312097"/>
                <a:gd name="connsiteY39" fmla="*/ 134381 h 334644"/>
                <a:gd name="connsiteX40" fmla="*/ 241160 w 312097"/>
                <a:gd name="connsiteY40" fmla="*/ 134381 h 334644"/>
                <a:gd name="connsiteX41" fmla="*/ 254419 w 312097"/>
                <a:gd name="connsiteY41" fmla="*/ 156927 h 334644"/>
                <a:gd name="connsiteX42" fmla="*/ 251767 w 312097"/>
                <a:gd name="connsiteY42" fmla="*/ 168863 h 334644"/>
                <a:gd name="connsiteX43" fmla="*/ 265027 w 312097"/>
                <a:gd name="connsiteY43" fmla="*/ 312099 h 334644"/>
                <a:gd name="connsiteX44" fmla="*/ 278286 w 312097"/>
                <a:gd name="connsiteY44" fmla="*/ 324035 h 334644"/>
                <a:gd name="connsiteX45" fmla="*/ 302153 w 312097"/>
                <a:gd name="connsiteY45" fmla="*/ 325361 h 334644"/>
                <a:gd name="connsiteX46" fmla="*/ 302153 w 312097"/>
                <a:gd name="connsiteY46" fmla="*/ 330666 h 334644"/>
                <a:gd name="connsiteX47" fmla="*/ 287568 w 312097"/>
                <a:gd name="connsiteY47" fmla="*/ 334645 h 334644"/>
                <a:gd name="connsiteX48" fmla="*/ 36965 w 312097"/>
                <a:gd name="connsiteY48" fmla="*/ 334645 h 334644"/>
                <a:gd name="connsiteX49" fmla="*/ 22379 w 312097"/>
                <a:gd name="connsiteY49" fmla="*/ 331992 h 334644"/>
                <a:gd name="connsiteX50" fmla="*/ 22379 w 312097"/>
                <a:gd name="connsiteY50" fmla="*/ 325361 h 334644"/>
                <a:gd name="connsiteX51" fmla="*/ 42268 w 312097"/>
                <a:gd name="connsiteY51" fmla="*/ 322709 h 334644"/>
                <a:gd name="connsiteX52" fmla="*/ 58180 w 312097"/>
                <a:gd name="connsiteY52" fmla="*/ 308120 h 334644"/>
                <a:gd name="connsiteX53" fmla="*/ 71439 w 312097"/>
                <a:gd name="connsiteY53" fmla="*/ 125097 h 334644"/>
                <a:gd name="connsiteX54" fmla="*/ 67461 w 312097"/>
                <a:gd name="connsiteY54" fmla="*/ 109182 h 334644"/>
                <a:gd name="connsiteX55" fmla="*/ 62157 w 312097"/>
                <a:gd name="connsiteY55" fmla="*/ 93267 h 334644"/>
                <a:gd name="connsiteX56" fmla="*/ 79395 w 312097"/>
                <a:gd name="connsiteY56" fmla="*/ 83984 h 334644"/>
                <a:gd name="connsiteX57" fmla="*/ 113869 w 312097"/>
                <a:gd name="connsiteY57" fmla="*/ 77352 h 334644"/>
                <a:gd name="connsiteX58" fmla="*/ 117847 w 312097"/>
                <a:gd name="connsiteY58" fmla="*/ 46849 h 334644"/>
                <a:gd name="connsiteX59" fmla="*/ 108565 w 312097"/>
                <a:gd name="connsiteY59" fmla="*/ 32260 h 334644"/>
                <a:gd name="connsiteX60" fmla="*/ 95306 w 312097"/>
                <a:gd name="connsiteY60" fmla="*/ 20324 h 334644"/>
                <a:gd name="connsiteX61" fmla="*/ 48898 w 312097"/>
                <a:gd name="connsiteY61" fmla="*/ 11040 h 334644"/>
                <a:gd name="connsiteX62" fmla="*/ 42268 w 312097"/>
                <a:gd name="connsiteY62" fmla="*/ 20324 h 334644"/>
                <a:gd name="connsiteX63" fmla="*/ 31661 w 312097"/>
                <a:gd name="connsiteY63" fmla="*/ 32260 h 334644"/>
                <a:gd name="connsiteX64" fmla="*/ 14423 w 312097"/>
                <a:gd name="connsiteY64" fmla="*/ 61438 h 334644"/>
                <a:gd name="connsiteX65" fmla="*/ 38291 w 312097"/>
                <a:gd name="connsiteY65" fmla="*/ 81331 h 334644"/>
                <a:gd name="connsiteX66" fmla="*/ 46246 w 312097"/>
                <a:gd name="connsiteY66" fmla="*/ 87963 h 334644"/>
                <a:gd name="connsiteX67" fmla="*/ 170885 w 312097"/>
                <a:gd name="connsiteY67" fmla="*/ 203346 h 334644"/>
                <a:gd name="connsiteX68" fmla="*/ 161603 w 312097"/>
                <a:gd name="connsiteY68" fmla="*/ 123771 h 334644"/>
                <a:gd name="connsiteX69" fmla="*/ 150996 w 312097"/>
                <a:gd name="connsiteY69" fmla="*/ 117140 h 334644"/>
                <a:gd name="connsiteX70" fmla="*/ 92654 w 312097"/>
                <a:gd name="connsiteY70" fmla="*/ 117140 h 334644"/>
                <a:gd name="connsiteX71" fmla="*/ 82047 w 312097"/>
                <a:gd name="connsiteY71" fmla="*/ 122445 h 334644"/>
                <a:gd name="connsiteX72" fmla="*/ 76743 w 312097"/>
                <a:gd name="connsiteY72" fmla="*/ 202020 h 334644"/>
                <a:gd name="connsiteX73" fmla="*/ 170885 w 312097"/>
                <a:gd name="connsiteY73" fmla="*/ 203346 h 334644"/>
                <a:gd name="connsiteX74" fmla="*/ 70113 w 312097"/>
                <a:gd name="connsiteY74" fmla="*/ 326688 h 334644"/>
                <a:gd name="connsiteX75" fmla="*/ 184144 w 312097"/>
                <a:gd name="connsiteY75" fmla="*/ 326688 h 334644"/>
                <a:gd name="connsiteX76" fmla="*/ 181492 w 312097"/>
                <a:gd name="connsiteY76" fmla="*/ 286900 h 334644"/>
                <a:gd name="connsiteX77" fmla="*/ 168233 w 312097"/>
                <a:gd name="connsiteY77" fmla="*/ 273638 h 334644"/>
                <a:gd name="connsiteX78" fmla="*/ 116521 w 312097"/>
                <a:gd name="connsiteY78" fmla="*/ 273638 h 334644"/>
                <a:gd name="connsiteX79" fmla="*/ 70113 w 312097"/>
                <a:gd name="connsiteY79" fmla="*/ 324035 h 334644"/>
                <a:gd name="connsiteX80" fmla="*/ 70113 w 312097"/>
                <a:gd name="connsiteY80" fmla="*/ 326688 h 334644"/>
                <a:gd name="connsiteX81" fmla="*/ 176189 w 312097"/>
                <a:gd name="connsiteY81" fmla="*/ 261701 h 334644"/>
                <a:gd name="connsiteX82" fmla="*/ 135084 w 312097"/>
                <a:gd name="connsiteY82" fmla="*/ 215282 h 334644"/>
                <a:gd name="connsiteX83" fmla="*/ 117847 w 312097"/>
                <a:gd name="connsiteY83" fmla="*/ 215282 h 334644"/>
                <a:gd name="connsiteX84" fmla="*/ 75417 w 312097"/>
                <a:gd name="connsiteY84" fmla="*/ 215282 h 334644"/>
                <a:gd name="connsiteX85" fmla="*/ 71439 w 312097"/>
                <a:gd name="connsiteY85" fmla="*/ 261701 h 334644"/>
                <a:gd name="connsiteX86" fmla="*/ 176189 w 312097"/>
                <a:gd name="connsiteY86" fmla="*/ 261701 h 334644"/>
                <a:gd name="connsiteX87" fmla="*/ 235856 w 312097"/>
                <a:gd name="connsiteY87" fmla="*/ 163559 h 334644"/>
                <a:gd name="connsiteX88" fmla="*/ 177515 w 312097"/>
                <a:gd name="connsiteY88" fmla="*/ 163559 h 334644"/>
                <a:gd name="connsiteX89" fmla="*/ 182818 w 312097"/>
                <a:gd name="connsiteY89" fmla="*/ 219261 h 334644"/>
                <a:gd name="connsiteX90" fmla="*/ 190774 w 312097"/>
                <a:gd name="connsiteY90" fmla="*/ 228545 h 334644"/>
                <a:gd name="connsiteX91" fmla="*/ 242486 w 312097"/>
                <a:gd name="connsiteY91" fmla="*/ 228545 h 334644"/>
                <a:gd name="connsiteX92" fmla="*/ 235856 w 312097"/>
                <a:gd name="connsiteY92" fmla="*/ 163559 h 334644"/>
                <a:gd name="connsiteX93" fmla="*/ 253093 w 312097"/>
                <a:gd name="connsiteY93" fmla="*/ 328013 h 334644"/>
                <a:gd name="connsiteX94" fmla="*/ 249115 w 312097"/>
                <a:gd name="connsiteY94" fmla="*/ 292205 h 334644"/>
                <a:gd name="connsiteX95" fmla="*/ 241160 w 312097"/>
                <a:gd name="connsiteY95" fmla="*/ 286900 h 334644"/>
                <a:gd name="connsiteX96" fmla="*/ 190774 w 312097"/>
                <a:gd name="connsiteY96" fmla="*/ 286900 h 334644"/>
                <a:gd name="connsiteX97" fmla="*/ 193426 w 312097"/>
                <a:gd name="connsiteY97" fmla="*/ 320056 h 334644"/>
                <a:gd name="connsiteX98" fmla="*/ 202707 w 312097"/>
                <a:gd name="connsiteY98" fmla="*/ 328013 h 334644"/>
                <a:gd name="connsiteX99" fmla="*/ 253093 w 312097"/>
                <a:gd name="connsiteY99" fmla="*/ 328013 h 334644"/>
                <a:gd name="connsiteX100" fmla="*/ 247789 w 312097"/>
                <a:gd name="connsiteY100" fmla="*/ 276290 h 334644"/>
                <a:gd name="connsiteX101" fmla="*/ 246463 w 312097"/>
                <a:gd name="connsiteY101" fmla="*/ 243134 h 334644"/>
                <a:gd name="connsiteX102" fmla="*/ 186796 w 312097"/>
                <a:gd name="connsiteY102" fmla="*/ 243134 h 334644"/>
                <a:gd name="connsiteX103" fmla="*/ 190774 w 312097"/>
                <a:gd name="connsiteY103" fmla="*/ 276290 h 334644"/>
                <a:gd name="connsiteX104" fmla="*/ 247789 w 312097"/>
                <a:gd name="connsiteY104" fmla="*/ 276290 h 33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2097" h="334644">
                  <a:moveTo>
                    <a:pt x="46246" y="87963"/>
                  </a:moveTo>
                  <a:cubicBezTo>
                    <a:pt x="35639" y="99899"/>
                    <a:pt x="25031" y="95920"/>
                    <a:pt x="17075" y="90615"/>
                  </a:cubicBezTo>
                  <a:cubicBezTo>
                    <a:pt x="-5466" y="78679"/>
                    <a:pt x="-5466" y="44196"/>
                    <a:pt x="15749" y="29607"/>
                  </a:cubicBezTo>
                  <a:cubicBezTo>
                    <a:pt x="22379" y="25629"/>
                    <a:pt x="27683" y="20324"/>
                    <a:pt x="31661" y="13692"/>
                  </a:cubicBezTo>
                  <a:cubicBezTo>
                    <a:pt x="42268" y="-896"/>
                    <a:pt x="58180" y="-3549"/>
                    <a:pt x="74091" y="4409"/>
                  </a:cubicBezTo>
                  <a:cubicBezTo>
                    <a:pt x="86025" y="11040"/>
                    <a:pt x="96632" y="15019"/>
                    <a:pt x="108565" y="4409"/>
                  </a:cubicBezTo>
                  <a:cubicBezTo>
                    <a:pt x="112543" y="430"/>
                    <a:pt x="123151" y="430"/>
                    <a:pt x="131107" y="1756"/>
                  </a:cubicBezTo>
                  <a:cubicBezTo>
                    <a:pt x="150996" y="7061"/>
                    <a:pt x="169559" y="16345"/>
                    <a:pt x="177515" y="36238"/>
                  </a:cubicBezTo>
                  <a:cubicBezTo>
                    <a:pt x="180166" y="44196"/>
                    <a:pt x="181492" y="54806"/>
                    <a:pt x="180166" y="62763"/>
                  </a:cubicBezTo>
                  <a:cubicBezTo>
                    <a:pt x="177515" y="70721"/>
                    <a:pt x="169559" y="77352"/>
                    <a:pt x="158951" y="73374"/>
                  </a:cubicBezTo>
                  <a:cubicBezTo>
                    <a:pt x="158951" y="72047"/>
                    <a:pt x="158951" y="70721"/>
                    <a:pt x="158951" y="69395"/>
                  </a:cubicBezTo>
                  <a:cubicBezTo>
                    <a:pt x="165581" y="62763"/>
                    <a:pt x="178841" y="56132"/>
                    <a:pt x="170885" y="46849"/>
                  </a:cubicBezTo>
                  <a:cubicBezTo>
                    <a:pt x="162929" y="37565"/>
                    <a:pt x="162929" y="17671"/>
                    <a:pt x="143040" y="18997"/>
                  </a:cubicBezTo>
                  <a:cubicBezTo>
                    <a:pt x="140388" y="18997"/>
                    <a:pt x="137736" y="15019"/>
                    <a:pt x="133758" y="13692"/>
                  </a:cubicBezTo>
                  <a:cubicBezTo>
                    <a:pt x="127129" y="12366"/>
                    <a:pt x="120499" y="12366"/>
                    <a:pt x="115195" y="11040"/>
                  </a:cubicBezTo>
                  <a:cubicBezTo>
                    <a:pt x="115195" y="16345"/>
                    <a:pt x="115195" y="21650"/>
                    <a:pt x="116521" y="26955"/>
                  </a:cubicBezTo>
                  <a:cubicBezTo>
                    <a:pt x="117847" y="30934"/>
                    <a:pt x="119173" y="33586"/>
                    <a:pt x="120499" y="37565"/>
                  </a:cubicBezTo>
                  <a:cubicBezTo>
                    <a:pt x="136410" y="58785"/>
                    <a:pt x="136410" y="58785"/>
                    <a:pt x="129781" y="87963"/>
                  </a:cubicBezTo>
                  <a:cubicBezTo>
                    <a:pt x="141714" y="87963"/>
                    <a:pt x="153647" y="86636"/>
                    <a:pt x="165581" y="87963"/>
                  </a:cubicBezTo>
                  <a:cubicBezTo>
                    <a:pt x="172211" y="89288"/>
                    <a:pt x="178841" y="91941"/>
                    <a:pt x="182818" y="97246"/>
                  </a:cubicBezTo>
                  <a:cubicBezTo>
                    <a:pt x="184144" y="99899"/>
                    <a:pt x="178841" y="107856"/>
                    <a:pt x="177515" y="113161"/>
                  </a:cubicBezTo>
                  <a:cubicBezTo>
                    <a:pt x="176189" y="119792"/>
                    <a:pt x="173537" y="126424"/>
                    <a:pt x="174863" y="131729"/>
                  </a:cubicBezTo>
                  <a:cubicBezTo>
                    <a:pt x="176189" y="134381"/>
                    <a:pt x="185470" y="135707"/>
                    <a:pt x="193426" y="138360"/>
                  </a:cubicBezTo>
                  <a:cubicBezTo>
                    <a:pt x="186796" y="113161"/>
                    <a:pt x="194752" y="97246"/>
                    <a:pt x="214641" y="86636"/>
                  </a:cubicBezTo>
                  <a:cubicBezTo>
                    <a:pt x="217293" y="85310"/>
                    <a:pt x="218619" y="81331"/>
                    <a:pt x="219945" y="78679"/>
                  </a:cubicBezTo>
                  <a:cubicBezTo>
                    <a:pt x="231878" y="61438"/>
                    <a:pt x="243812" y="60111"/>
                    <a:pt x="262375" y="70721"/>
                  </a:cubicBezTo>
                  <a:cubicBezTo>
                    <a:pt x="266353" y="72047"/>
                    <a:pt x="270331" y="72047"/>
                    <a:pt x="274308" y="74700"/>
                  </a:cubicBezTo>
                  <a:cubicBezTo>
                    <a:pt x="280938" y="78679"/>
                    <a:pt x="288894" y="81331"/>
                    <a:pt x="294197" y="86636"/>
                  </a:cubicBezTo>
                  <a:cubicBezTo>
                    <a:pt x="300827" y="93267"/>
                    <a:pt x="307457" y="101225"/>
                    <a:pt x="310109" y="110509"/>
                  </a:cubicBezTo>
                  <a:cubicBezTo>
                    <a:pt x="312761" y="119792"/>
                    <a:pt x="312761" y="131729"/>
                    <a:pt x="310109" y="139686"/>
                  </a:cubicBezTo>
                  <a:cubicBezTo>
                    <a:pt x="307457" y="147644"/>
                    <a:pt x="298175" y="152949"/>
                    <a:pt x="286242" y="147644"/>
                  </a:cubicBezTo>
                  <a:cubicBezTo>
                    <a:pt x="290220" y="144991"/>
                    <a:pt x="292871" y="142338"/>
                    <a:pt x="294197" y="141013"/>
                  </a:cubicBezTo>
                  <a:cubicBezTo>
                    <a:pt x="307457" y="131729"/>
                    <a:pt x="308783" y="122445"/>
                    <a:pt x="296849" y="109182"/>
                  </a:cubicBezTo>
                  <a:cubicBezTo>
                    <a:pt x="294197" y="106530"/>
                    <a:pt x="292871" y="101225"/>
                    <a:pt x="290220" y="97246"/>
                  </a:cubicBezTo>
                  <a:cubicBezTo>
                    <a:pt x="287568" y="93267"/>
                    <a:pt x="284916" y="89288"/>
                    <a:pt x="280938" y="86636"/>
                  </a:cubicBezTo>
                  <a:cubicBezTo>
                    <a:pt x="271657" y="81331"/>
                    <a:pt x="261049" y="76026"/>
                    <a:pt x="251767" y="74700"/>
                  </a:cubicBezTo>
                  <a:cubicBezTo>
                    <a:pt x="245138" y="74700"/>
                    <a:pt x="237182" y="81331"/>
                    <a:pt x="230552" y="85310"/>
                  </a:cubicBezTo>
                  <a:cubicBezTo>
                    <a:pt x="226574" y="87963"/>
                    <a:pt x="223923" y="94594"/>
                    <a:pt x="218619" y="95920"/>
                  </a:cubicBezTo>
                  <a:cubicBezTo>
                    <a:pt x="205359" y="101225"/>
                    <a:pt x="202707" y="110509"/>
                    <a:pt x="204033" y="122445"/>
                  </a:cubicBezTo>
                  <a:cubicBezTo>
                    <a:pt x="205359" y="135707"/>
                    <a:pt x="215967" y="134381"/>
                    <a:pt x="226574" y="134381"/>
                  </a:cubicBezTo>
                  <a:cubicBezTo>
                    <a:pt x="231878" y="134381"/>
                    <a:pt x="235856" y="134381"/>
                    <a:pt x="241160" y="134381"/>
                  </a:cubicBezTo>
                  <a:cubicBezTo>
                    <a:pt x="259723" y="134381"/>
                    <a:pt x="262375" y="139686"/>
                    <a:pt x="254419" y="156927"/>
                  </a:cubicBezTo>
                  <a:cubicBezTo>
                    <a:pt x="253093" y="160906"/>
                    <a:pt x="251767" y="164885"/>
                    <a:pt x="251767" y="168863"/>
                  </a:cubicBezTo>
                  <a:cubicBezTo>
                    <a:pt x="255745" y="216609"/>
                    <a:pt x="261049" y="264354"/>
                    <a:pt x="265027" y="312099"/>
                  </a:cubicBezTo>
                  <a:cubicBezTo>
                    <a:pt x="266353" y="320056"/>
                    <a:pt x="270331" y="324035"/>
                    <a:pt x="278286" y="324035"/>
                  </a:cubicBezTo>
                  <a:cubicBezTo>
                    <a:pt x="286242" y="324035"/>
                    <a:pt x="294197" y="325361"/>
                    <a:pt x="302153" y="325361"/>
                  </a:cubicBezTo>
                  <a:cubicBezTo>
                    <a:pt x="302153" y="326688"/>
                    <a:pt x="302153" y="329340"/>
                    <a:pt x="302153" y="330666"/>
                  </a:cubicBezTo>
                  <a:cubicBezTo>
                    <a:pt x="296849" y="331992"/>
                    <a:pt x="292871" y="334645"/>
                    <a:pt x="287568" y="334645"/>
                  </a:cubicBezTo>
                  <a:cubicBezTo>
                    <a:pt x="204033" y="334645"/>
                    <a:pt x="120499" y="334645"/>
                    <a:pt x="36965" y="334645"/>
                  </a:cubicBezTo>
                  <a:cubicBezTo>
                    <a:pt x="31661" y="334645"/>
                    <a:pt x="27683" y="333319"/>
                    <a:pt x="22379" y="331992"/>
                  </a:cubicBezTo>
                  <a:cubicBezTo>
                    <a:pt x="22379" y="329340"/>
                    <a:pt x="22379" y="328013"/>
                    <a:pt x="22379" y="325361"/>
                  </a:cubicBezTo>
                  <a:cubicBezTo>
                    <a:pt x="29009" y="324035"/>
                    <a:pt x="35639" y="322709"/>
                    <a:pt x="42268" y="322709"/>
                  </a:cubicBezTo>
                  <a:cubicBezTo>
                    <a:pt x="54202" y="324035"/>
                    <a:pt x="56854" y="318730"/>
                    <a:pt x="58180" y="308120"/>
                  </a:cubicBezTo>
                  <a:cubicBezTo>
                    <a:pt x="62157" y="247113"/>
                    <a:pt x="67461" y="186105"/>
                    <a:pt x="71439" y="125097"/>
                  </a:cubicBezTo>
                  <a:cubicBezTo>
                    <a:pt x="71439" y="119792"/>
                    <a:pt x="68787" y="114488"/>
                    <a:pt x="67461" y="109182"/>
                  </a:cubicBezTo>
                  <a:cubicBezTo>
                    <a:pt x="66135" y="103877"/>
                    <a:pt x="60831" y="95920"/>
                    <a:pt x="62157" y="93267"/>
                  </a:cubicBezTo>
                  <a:cubicBezTo>
                    <a:pt x="66135" y="89288"/>
                    <a:pt x="72765" y="86636"/>
                    <a:pt x="79395" y="83984"/>
                  </a:cubicBezTo>
                  <a:cubicBezTo>
                    <a:pt x="91328" y="81331"/>
                    <a:pt x="103262" y="81331"/>
                    <a:pt x="113869" y="77352"/>
                  </a:cubicBezTo>
                  <a:cubicBezTo>
                    <a:pt x="127129" y="70721"/>
                    <a:pt x="128455" y="57459"/>
                    <a:pt x="117847" y="46849"/>
                  </a:cubicBezTo>
                  <a:cubicBezTo>
                    <a:pt x="113869" y="42870"/>
                    <a:pt x="111217" y="36238"/>
                    <a:pt x="108565" y="32260"/>
                  </a:cubicBezTo>
                  <a:cubicBezTo>
                    <a:pt x="104588" y="26955"/>
                    <a:pt x="99284" y="18997"/>
                    <a:pt x="95306" y="20324"/>
                  </a:cubicBezTo>
                  <a:cubicBezTo>
                    <a:pt x="78069" y="21650"/>
                    <a:pt x="66135" y="430"/>
                    <a:pt x="48898" y="11040"/>
                  </a:cubicBezTo>
                  <a:cubicBezTo>
                    <a:pt x="46246" y="12366"/>
                    <a:pt x="44920" y="17671"/>
                    <a:pt x="42268" y="20324"/>
                  </a:cubicBezTo>
                  <a:cubicBezTo>
                    <a:pt x="38291" y="24302"/>
                    <a:pt x="35639" y="29607"/>
                    <a:pt x="31661" y="32260"/>
                  </a:cubicBezTo>
                  <a:cubicBezTo>
                    <a:pt x="17075" y="37565"/>
                    <a:pt x="11772" y="48175"/>
                    <a:pt x="14423" y="61438"/>
                  </a:cubicBezTo>
                  <a:cubicBezTo>
                    <a:pt x="15749" y="76026"/>
                    <a:pt x="26357" y="80005"/>
                    <a:pt x="38291" y="81331"/>
                  </a:cubicBezTo>
                  <a:cubicBezTo>
                    <a:pt x="38291" y="86636"/>
                    <a:pt x="40942" y="87963"/>
                    <a:pt x="46246" y="87963"/>
                  </a:cubicBezTo>
                  <a:close/>
                  <a:moveTo>
                    <a:pt x="170885" y="203346"/>
                  </a:moveTo>
                  <a:cubicBezTo>
                    <a:pt x="168233" y="175495"/>
                    <a:pt x="165581" y="150296"/>
                    <a:pt x="161603" y="123771"/>
                  </a:cubicBezTo>
                  <a:cubicBezTo>
                    <a:pt x="161603" y="121119"/>
                    <a:pt x="154973" y="117140"/>
                    <a:pt x="150996" y="117140"/>
                  </a:cubicBezTo>
                  <a:cubicBezTo>
                    <a:pt x="131107" y="117140"/>
                    <a:pt x="112543" y="117140"/>
                    <a:pt x="92654" y="117140"/>
                  </a:cubicBezTo>
                  <a:cubicBezTo>
                    <a:pt x="88676" y="117140"/>
                    <a:pt x="82047" y="121119"/>
                    <a:pt x="82047" y="122445"/>
                  </a:cubicBezTo>
                  <a:cubicBezTo>
                    <a:pt x="79395" y="148970"/>
                    <a:pt x="78069" y="175495"/>
                    <a:pt x="76743" y="202020"/>
                  </a:cubicBezTo>
                  <a:cubicBezTo>
                    <a:pt x="109891" y="203346"/>
                    <a:pt x="139062" y="203346"/>
                    <a:pt x="170885" y="203346"/>
                  </a:cubicBezTo>
                  <a:close/>
                  <a:moveTo>
                    <a:pt x="70113" y="326688"/>
                  </a:moveTo>
                  <a:cubicBezTo>
                    <a:pt x="108565" y="326688"/>
                    <a:pt x="145692" y="326688"/>
                    <a:pt x="184144" y="326688"/>
                  </a:cubicBezTo>
                  <a:cubicBezTo>
                    <a:pt x="182818" y="312099"/>
                    <a:pt x="181492" y="298836"/>
                    <a:pt x="181492" y="286900"/>
                  </a:cubicBezTo>
                  <a:cubicBezTo>
                    <a:pt x="181492" y="277616"/>
                    <a:pt x="177515" y="273638"/>
                    <a:pt x="168233" y="273638"/>
                  </a:cubicBezTo>
                  <a:cubicBezTo>
                    <a:pt x="150996" y="273638"/>
                    <a:pt x="133758" y="273638"/>
                    <a:pt x="116521" y="273638"/>
                  </a:cubicBezTo>
                  <a:cubicBezTo>
                    <a:pt x="67461" y="273638"/>
                    <a:pt x="67461" y="273638"/>
                    <a:pt x="70113" y="324035"/>
                  </a:cubicBezTo>
                  <a:cubicBezTo>
                    <a:pt x="68787" y="325361"/>
                    <a:pt x="68787" y="325361"/>
                    <a:pt x="70113" y="326688"/>
                  </a:cubicBezTo>
                  <a:close/>
                  <a:moveTo>
                    <a:pt x="176189" y="261701"/>
                  </a:moveTo>
                  <a:cubicBezTo>
                    <a:pt x="177515" y="215282"/>
                    <a:pt x="177515" y="215282"/>
                    <a:pt x="135084" y="215282"/>
                  </a:cubicBezTo>
                  <a:cubicBezTo>
                    <a:pt x="129781" y="215282"/>
                    <a:pt x="123151" y="215282"/>
                    <a:pt x="117847" y="215282"/>
                  </a:cubicBezTo>
                  <a:cubicBezTo>
                    <a:pt x="103262" y="215282"/>
                    <a:pt x="90002" y="215282"/>
                    <a:pt x="75417" y="215282"/>
                  </a:cubicBezTo>
                  <a:cubicBezTo>
                    <a:pt x="74091" y="232524"/>
                    <a:pt x="72765" y="245786"/>
                    <a:pt x="71439" y="261701"/>
                  </a:cubicBezTo>
                  <a:cubicBezTo>
                    <a:pt x="107239" y="261701"/>
                    <a:pt x="140388" y="261701"/>
                    <a:pt x="176189" y="261701"/>
                  </a:cubicBezTo>
                  <a:close/>
                  <a:moveTo>
                    <a:pt x="235856" y="163559"/>
                  </a:moveTo>
                  <a:cubicBezTo>
                    <a:pt x="215967" y="163559"/>
                    <a:pt x="197404" y="163559"/>
                    <a:pt x="177515" y="163559"/>
                  </a:cubicBezTo>
                  <a:cubicBezTo>
                    <a:pt x="178841" y="183452"/>
                    <a:pt x="180166" y="202020"/>
                    <a:pt x="182818" y="219261"/>
                  </a:cubicBezTo>
                  <a:cubicBezTo>
                    <a:pt x="182818" y="223240"/>
                    <a:pt x="188122" y="228545"/>
                    <a:pt x="190774" y="228545"/>
                  </a:cubicBezTo>
                  <a:cubicBezTo>
                    <a:pt x="208011" y="229871"/>
                    <a:pt x="223923" y="228545"/>
                    <a:pt x="242486" y="228545"/>
                  </a:cubicBezTo>
                  <a:cubicBezTo>
                    <a:pt x="241160" y="205999"/>
                    <a:pt x="238508" y="186105"/>
                    <a:pt x="235856" y="163559"/>
                  </a:cubicBezTo>
                  <a:close/>
                  <a:moveTo>
                    <a:pt x="253093" y="328013"/>
                  </a:moveTo>
                  <a:cubicBezTo>
                    <a:pt x="251767" y="314751"/>
                    <a:pt x="250441" y="302815"/>
                    <a:pt x="249115" y="292205"/>
                  </a:cubicBezTo>
                  <a:cubicBezTo>
                    <a:pt x="249115" y="289552"/>
                    <a:pt x="243812" y="286900"/>
                    <a:pt x="241160" y="286900"/>
                  </a:cubicBezTo>
                  <a:cubicBezTo>
                    <a:pt x="225249" y="286900"/>
                    <a:pt x="209337" y="286900"/>
                    <a:pt x="190774" y="286900"/>
                  </a:cubicBezTo>
                  <a:cubicBezTo>
                    <a:pt x="190774" y="298836"/>
                    <a:pt x="190774" y="309446"/>
                    <a:pt x="193426" y="320056"/>
                  </a:cubicBezTo>
                  <a:cubicBezTo>
                    <a:pt x="193426" y="322709"/>
                    <a:pt x="198730" y="328013"/>
                    <a:pt x="202707" y="328013"/>
                  </a:cubicBezTo>
                  <a:cubicBezTo>
                    <a:pt x="218619" y="329340"/>
                    <a:pt x="234530" y="328013"/>
                    <a:pt x="253093" y="328013"/>
                  </a:cubicBezTo>
                  <a:close/>
                  <a:moveTo>
                    <a:pt x="247789" y="276290"/>
                  </a:moveTo>
                  <a:cubicBezTo>
                    <a:pt x="247789" y="264354"/>
                    <a:pt x="246463" y="253744"/>
                    <a:pt x="246463" y="243134"/>
                  </a:cubicBezTo>
                  <a:cubicBezTo>
                    <a:pt x="225249" y="243134"/>
                    <a:pt x="206685" y="243134"/>
                    <a:pt x="186796" y="243134"/>
                  </a:cubicBezTo>
                  <a:cubicBezTo>
                    <a:pt x="188122" y="255070"/>
                    <a:pt x="189448" y="265680"/>
                    <a:pt x="190774" y="276290"/>
                  </a:cubicBezTo>
                  <a:cubicBezTo>
                    <a:pt x="209337" y="276290"/>
                    <a:pt x="227900" y="276290"/>
                    <a:pt x="247789" y="276290"/>
                  </a:cubicBezTo>
                  <a:close/>
                </a:path>
              </a:pathLst>
            </a:custGeom>
            <a:solidFill>
              <a:srgbClr val="FFFFFF"/>
            </a:solidFill>
            <a:ln w="1325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051BA5D-5E95-AC45-DB4F-29D4EE6B1CC6}"/>
                </a:ext>
              </a:extLst>
            </p:cNvPr>
            <p:cNvSpPr/>
            <p:nvPr/>
          </p:nvSpPr>
          <p:spPr>
            <a:xfrm>
              <a:off x="2975474" y="1921343"/>
              <a:ext cx="265387" cy="319626"/>
            </a:xfrm>
            <a:custGeom>
              <a:avLst/>
              <a:gdLst>
                <a:gd name="connsiteX0" fmla="*/ 89037 w 265387"/>
                <a:gd name="connsiteY0" fmla="*/ 250662 h 319626"/>
                <a:gd name="connsiteX1" fmla="*/ 16110 w 265387"/>
                <a:gd name="connsiteY1" fmla="*/ 250662 h 319626"/>
                <a:gd name="connsiteX2" fmla="*/ 199 w 265387"/>
                <a:gd name="connsiteY2" fmla="*/ 234746 h 319626"/>
                <a:gd name="connsiteX3" fmla="*/ 199 w 265387"/>
                <a:gd name="connsiteY3" fmla="*/ 82228 h 319626"/>
                <a:gd name="connsiteX4" fmla="*/ 8155 w 265387"/>
                <a:gd name="connsiteY4" fmla="*/ 61008 h 319626"/>
                <a:gd name="connsiteX5" fmla="*/ 50585 w 265387"/>
                <a:gd name="connsiteY5" fmla="*/ 11937 h 319626"/>
                <a:gd name="connsiteX6" fmla="*/ 71800 w 265387"/>
                <a:gd name="connsiteY6" fmla="*/ 1326 h 319626"/>
                <a:gd name="connsiteX7" fmla="*/ 171245 w 265387"/>
                <a:gd name="connsiteY7" fmla="*/ 0 h 319626"/>
                <a:gd name="connsiteX8" fmla="*/ 187157 w 265387"/>
                <a:gd name="connsiteY8" fmla="*/ 15915 h 319626"/>
                <a:gd name="connsiteX9" fmla="*/ 187157 w 265387"/>
                <a:gd name="connsiteY9" fmla="*/ 86206 h 319626"/>
                <a:gd name="connsiteX10" fmla="*/ 201742 w 265387"/>
                <a:gd name="connsiteY10" fmla="*/ 102121 h 319626"/>
                <a:gd name="connsiteX11" fmla="*/ 250802 w 265387"/>
                <a:gd name="connsiteY11" fmla="*/ 102121 h 319626"/>
                <a:gd name="connsiteX12" fmla="*/ 265388 w 265387"/>
                <a:gd name="connsiteY12" fmla="*/ 118037 h 319626"/>
                <a:gd name="connsiteX13" fmla="*/ 265388 w 265387"/>
                <a:gd name="connsiteY13" fmla="*/ 293101 h 319626"/>
                <a:gd name="connsiteX14" fmla="*/ 240195 w 265387"/>
                <a:gd name="connsiteY14" fmla="*/ 319626 h 319626"/>
                <a:gd name="connsiteX15" fmla="*/ 114230 w 265387"/>
                <a:gd name="connsiteY15" fmla="*/ 319626 h 319626"/>
                <a:gd name="connsiteX16" fmla="*/ 89037 w 265387"/>
                <a:gd name="connsiteY16" fmla="*/ 293101 h 319626"/>
                <a:gd name="connsiteX17" fmla="*/ 89037 w 265387"/>
                <a:gd name="connsiteY17" fmla="*/ 250662 h 319626"/>
                <a:gd name="connsiteX18" fmla="*/ 257432 w 265387"/>
                <a:gd name="connsiteY18" fmla="*/ 225463 h 319626"/>
                <a:gd name="connsiteX19" fmla="*/ 257432 w 265387"/>
                <a:gd name="connsiteY19" fmla="*/ 160476 h 319626"/>
                <a:gd name="connsiteX20" fmla="*/ 241521 w 265387"/>
                <a:gd name="connsiteY20" fmla="*/ 143235 h 319626"/>
                <a:gd name="connsiteX21" fmla="*/ 112904 w 265387"/>
                <a:gd name="connsiteY21" fmla="*/ 143235 h 319626"/>
                <a:gd name="connsiteX22" fmla="*/ 96993 w 265387"/>
                <a:gd name="connsiteY22" fmla="*/ 157824 h 319626"/>
                <a:gd name="connsiteX23" fmla="*/ 96993 w 265387"/>
                <a:gd name="connsiteY23" fmla="*/ 293101 h 319626"/>
                <a:gd name="connsiteX24" fmla="*/ 112904 w 265387"/>
                <a:gd name="connsiteY24" fmla="*/ 309017 h 319626"/>
                <a:gd name="connsiteX25" fmla="*/ 240195 w 265387"/>
                <a:gd name="connsiteY25" fmla="*/ 309017 h 319626"/>
                <a:gd name="connsiteX26" fmla="*/ 257432 w 265387"/>
                <a:gd name="connsiteY26" fmla="*/ 290449 h 319626"/>
                <a:gd name="connsiteX27" fmla="*/ 257432 w 265387"/>
                <a:gd name="connsiteY27" fmla="*/ 225463 h 319626"/>
                <a:gd name="connsiteX28" fmla="*/ 9481 w 265387"/>
                <a:gd name="connsiteY28" fmla="*/ 157824 h 319626"/>
                <a:gd name="connsiteX29" fmla="*/ 9481 w 265387"/>
                <a:gd name="connsiteY29" fmla="*/ 228115 h 319626"/>
                <a:gd name="connsiteX30" fmla="*/ 22740 w 265387"/>
                <a:gd name="connsiteY30" fmla="*/ 241378 h 319626"/>
                <a:gd name="connsiteX31" fmla="*/ 74452 w 265387"/>
                <a:gd name="connsiteY31" fmla="*/ 241378 h 319626"/>
                <a:gd name="connsiteX32" fmla="*/ 90363 w 265387"/>
                <a:gd name="connsiteY32" fmla="*/ 224137 h 319626"/>
                <a:gd name="connsiteX33" fmla="*/ 90363 w 265387"/>
                <a:gd name="connsiteY33" fmla="*/ 116710 h 319626"/>
                <a:gd name="connsiteX34" fmla="*/ 104948 w 265387"/>
                <a:gd name="connsiteY34" fmla="*/ 102121 h 319626"/>
                <a:gd name="connsiteX35" fmla="*/ 163290 w 265387"/>
                <a:gd name="connsiteY35" fmla="*/ 102121 h 319626"/>
                <a:gd name="connsiteX36" fmla="*/ 179201 w 265387"/>
                <a:gd name="connsiteY36" fmla="*/ 86206 h 319626"/>
                <a:gd name="connsiteX37" fmla="*/ 179201 w 265387"/>
                <a:gd name="connsiteY37" fmla="*/ 22546 h 319626"/>
                <a:gd name="connsiteX38" fmla="*/ 165942 w 265387"/>
                <a:gd name="connsiteY38" fmla="*/ 9284 h 319626"/>
                <a:gd name="connsiteX39" fmla="*/ 79755 w 265387"/>
                <a:gd name="connsiteY39" fmla="*/ 9284 h 319626"/>
                <a:gd name="connsiteX40" fmla="*/ 66496 w 265387"/>
                <a:gd name="connsiteY40" fmla="*/ 23873 h 319626"/>
                <a:gd name="connsiteX41" fmla="*/ 66496 w 265387"/>
                <a:gd name="connsiteY41" fmla="*/ 61008 h 319626"/>
                <a:gd name="connsiteX42" fmla="*/ 50585 w 265387"/>
                <a:gd name="connsiteY42" fmla="*/ 76923 h 319626"/>
                <a:gd name="connsiteX43" fmla="*/ 24066 w 265387"/>
                <a:gd name="connsiteY43" fmla="*/ 76923 h 319626"/>
                <a:gd name="connsiteX44" fmla="*/ 8155 w 265387"/>
                <a:gd name="connsiteY44" fmla="*/ 91512 h 319626"/>
                <a:gd name="connsiteX45" fmla="*/ 9481 w 265387"/>
                <a:gd name="connsiteY45" fmla="*/ 157824 h 319626"/>
                <a:gd name="connsiteX46" fmla="*/ 256106 w 265387"/>
                <a:gd name="connsiteY46" fmla="*/ 132625 h 319626"/>
                <a:gd name="connsiteX47" fmla="*/ 240195 w 265387"/>
                <a:gd name="connsiteY47" fmla="*/ 111405 h 319626"/>
                <a:gd name="connsiteX48" fmla="*/ 116882 w 265387"/>
                <a:gd name="connsiteY48" fmla="*/ 111405 h 319626"/>
                <a:gd name="connsiteX49" fmla="*/ 100971 w 265387"/>
                <a:gd name="connsiteY49" fmla="*/ 132625 h 319626"/>
                <a:gd name="connsiteX50" fmla="*/ 256106 w 265387"/>
                <a:gd name="connsiteY50" fmla="*/ 132625 h 319626"/>
                <a:gd name="connsiteX51" fmla="*/ 55889 w 265387"/>
                <a:gd name="connsiteY51" fmla="*/ 26525 h 319626"/>
                <a:gd name="connsiteX52" fmla="*/ 51911 w 265387"/>
                <a:gd name="connsiteY52" fmla="*/ 23873 h 319626"/>
                <a:gd name="connsiteX53" fmla="*/ 18762 w 265387"/>
                <a:gd name="connsiteY53" fmla="*/ 62334 h 319626"/>
                <a:gd name="connsiteX54" fmla="*/ 55889 w 265387"/>
                <a:gd name="connsiteY54" fmla="*/ 41114 h 319626"/>
                <a:gd name="connsiteX55" fmla="*/ 55889 w 265387"/>
                <a:gd name="connsiteY55" fmla="*/ 26525 h 31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5387" h="319626">
                  <a:moveTo>
                    <a:pt x="89037" y="250662"/>
                  </a:moveTo>
                  <a:cubicBezTo>
                    <a:pt x="63844" y="250662"/>
                    <a:pt x="39977" y="250662"/>
                    <a:pt x="16110" y="250662"/>
                  </a:cubicBezTo>
                  <a:cubicBezTo>
                    <a:pt x="4177" y="250662"/>
                    <a:pt x="-1127" y="248009"/>
                    <a:pt x="199" y="234746"/>
                  </a:cubicBezTo>
                  <a:cubicBezTo>
                    <a:pt x="1525" y="184349"/>
                    <a:pt x="199" y="132625"/>
                    <a:pt x="199" y="82228"/>
                  </a:cubicBezTo>
                  <a:cubicBezTo>
                    <a:pt x="199" y="75596"/>
                    <a:pt x="4177" y="66313"/>
                    <a:pt x="8155" y="61008"/>
                  </a:cubicBezTo>
                  <a:cubicBezTo>
                    <a:pt x="21414" y="43766"/>
                    <a:pt x="36000" y="27851"/>
                    <a:pt x="50585" y="11937"/>
                  </a:cubicBezTo>
                  <a:cubicBezTo>
                    <a:pt x="55889" y="6631"/>
                    <a:pt x="65170" y="1326"/>
                    <a:pt x="71800" y="1326"/>
                  </a:cubicBezTo>
                  <a:cubicBezTo>
                    <a:pt x="104948" y="0"/>
                    <a:pt x="138097" y="1326"/>
                    <a:pt x="171245" y="0"/>
                  </a:cubicBezTo>
                  <a:cubicBezTo>
                    <a:pt x="183179" y="0"/>
                    <a:pt x="187157" y="3979"/>
                    <a:pt x="187157" y="15915"/>
                  </a:cubicBezTo>
                  <a:cubicBezTo>
                    <a:pt x="185831" y="39788"/>
                    <a:pt x="187157" y="62334"/>
                    <a:pt x="187157" y="86206"/>
                  </a:cubicBezTo>
                  <a:cubicBezTo>
                    <a:pt x="187157" y="98143"/>
                    <a:pt x="189809" y="102121"/>
                    <a:pt x="201742" y="102121"/>
                  </a:cubicBezTo>
                  <a:cubicBezTo>
                    <a:pt x="217653" y="100795"/>
                    <a:pt x="234891" y="102121"/>
                    <a:pt x="250802" y="102121"/>
                  </a:cubicBezTo>
                  <a:cubicBezTo>
                    <a:pt x="261410" y="102121"/>
                    <a:pt x="265388" y="106100"/>
                    <a:pt x="265388" y="118037"/>
                  </a:cubicBezTo>
                  <a:cubicBezTo>
                    <a:pt x="265388" y="176392"/>
                    <a:pt x="265388" y="234746"/>
                    <a:pt x="265388" y="293101"/>
                  </a:cubicBezTo>
                  <a:cubicBezTo>
                    <a:pt x="265388" y="312995"/>
                    <a:pt x="258758" y="318300"/>
                    <a:pt x="240195" y="319626"/>
                  </a:cubicBezTo>
                  <a:cubicBezTo>
                    <a:pt x="197764" y="319626"/>
                    <a:pt x="156660" y="319626"/>
                    <a:pt x="114230" y="319626"/>
                  </a:cubicBezTo>
                  <a:cubicBezTo>
                    <a:pt x="93015" y="319626"/>
                    <a:pt x="89037" y="314321"/>
                    <a:pt x="89037" y="293101"/>
                  </a:cubicBezTo>
                  <a:cubicBezTo>
                    <a:pt x="89037" y="278513"/>
                    <a:pt x="89037" y="266576"/>
                    <a:pt x="89037" y="250662"/>
                  </a:cubicBezTo>
                  <a:close/>
                  <a:moveTo>
                    <a:pt x="257432" y="225463"/>
                  </a:moveTo>
                  <a:cubicBezTo>
                    <a:pt x="257432" y="204243"/>
                    <a:pt x="257432" y="181696"/>
                    <a:pt x="257432" y="160476"/>
                  </a:cubicBezTo>
                  <a:cubicBezTo>
                    <a:pt x="257432" y="148540"/>
                    <a:pt x="254780" y="143235"/>
                    <a:pt x="241521" y="143235"/>
                  </a:cubicBezTo>
                  <a:cubicBezTo>
                    <a:pt x="199090" y="143235"/>
                    <a:pt x="155334" y="143235"/>
                    <a:pt x="112904" y="143235"/>
                  </a:cubicBezTo>
                  <a:cubicBezTo>
                    <a:pt x="102297" y="143235"/>
                    <a:pt x="96993" y="145888"/>
                    <a:pt x="96993" y="157824"/>
                  </a:cubicBezTo>
                  <a:cubicBezTo>
                    <a:pt x="96993" y="202917"/>
                    <a:pt x="96993" y="248009"/>
                    <a:pt x="96993" y="293101"/>
                  </a:cubicBezTo>
                  <a:cubicBezTo>
                    <a:pt x="96993" y="303712"/>
                    <a:pt x="100971" y="309017"/>
                    <a:pt x="112904" y="309017"/>
                  </a:cubicBezTo>
                  <a:cubicBezTo>
                    <a:pt x="155334" y="309017"/>
                    <a:pt x="197764" y="309017"/>
                    <a:pt x="240195" y="309017"/>
                  </a:cubicBezTo>
                  <a:cubicBezTo>
                    <a:pt x="253454" y="309017"/>
                    <a:pt x="257432" y="303712"/>
                    <a:pt x="257432" y="290449"/>
                  </a:cubicBezTo>
                  <a:cubicBezTo>
                    <a:pt x="257432" y="269229"/>
                    <a:pt x="257432" y="246683"/>
                    <a:pt x="257432" y="225463"/>
                  </a:cubicBezTo>
                  <a:close/>
                  <a:moveTo>
                    <a:pt x="9481" y="157824"/>
                  </a:moveTo>
                  <a:cubicBezTo>
                    <a:pt x="9481" y="181696"/>
                    <a:pt x="9481" y="204243"/>
                    <a:pt x="9481" y="228115"/>
                  </a:cubicBezTo>
                  <a:cubicBezTo>
                    <a:pt x="9481" y="237399"/>
                    <a:pt x="12132" y="241378"/>
                    <a:pt x="22740" y="241378"/>
                  </a:cubicBezTo>
                  <a:cubicBezTo>
                    <a:pt x="39977" y="241378"/>
                    <a:pt x="57214" y="240051"/>
                    <a:pt x="74452" y="241378"/>
                  </a:cubicBezTo>
                  <a:cubicBezTo>
                    <a:pt x="87711" y="242704"/>
                    <a:pt x="90363" y="236073"/>
                    <a:pt x="90363" y="224137"/>
                  </a:cubicBezTo>
                  <a:cubicBezTo>
                    <a:pt x="89037" y="188328"/>
                    <a:pt x="90363" y="152519"/>
                    <a:pt x="90363" y="116710"/>
                  </a:cubicBezTo>
                  <a:cubicBezTo>
                    <a:pt x="90363" y="104774"/>
                    <a:pt x="94341" y="102121"/>
                    <a:pt x="104948" y="102121"/>
                  </a:cubicBezTo>
                  <a:cubicBezTo>
                    <a:pt x="124837" y="102121"/>
                    <a:pt x="144727" y="102121"/>
                    <a:pt x="163290" y="102121"/>
                  </a:cubicBezTo>
                  <a:cubicBezTo>
                    <a:pt x="175224" y="102121"/>
                    <a:pt x="179201" y="98143"/>
                    <a:pt x="179201" y="86206"/>
                  </a:cubicBezTo>
                  <a:cubicBezTo>
                    <a:pt x="179201" y="64987"/>
                    <a:pt x="179201" y="43766"/>
                    <a:pt x="179201" y="22546"/>
                  </a:cubicBezTo>
                  <a:cubicBezTo>
                    <a:pt x="179201" y="13263"/>
                    <a:pt x="175224" y="9284"/>
                    <a:pt x="165942" y="9284"/>
                  </a:cubicBezTo>
                  <a:cubicBezTo>
                    <a:pt x="136771" y="9284"/>
                    <a:pt x="108926" y="9284"/>
                    <a:pt x="79755" y="9284"/>
                  </a:cubicBezTo>
                  <a:cubicBezTo>
                    <a:pt x="69148" y="9284"/>
                    <a:pt x="66496" y="13263"/>
                    <a:pt x="66496" y="23873"/>
                  </a:cubicBezTo>
                  <a:cubicBezTo>
                    <a:pt x="66496" y="35809"/>
                    <a:pt x="66496" y="47745"/>
                    <a:pt x="66496" y="61008"/>
                  </a:cubicBezTo>
                  <a:cubicBezTo>
                    <a:pt x="66496" y="72944"/>
                    <a:pt x="62518" y="78249"/>
                    <a:pt x="50585" y="76923"/>
                  </a:cubicBezTo>
                  <a:cubicBezTo>
                    <a:pt x="41303" y="75596"/>
                    <a:pt x="32021" y="76923"/>
                    <a:pt x="24066" y="76923"/>
                  </a:cubicBezTo>
                  <a:cubicBezTo>
                    <a:pt x="12132" y="75596"/>
                    <a:pt x="8155" y="79575"/>
                    <a:pt x="8155" y="91512"/>
                  </a:cubicBezTo>
                  <a:cubicBezTo>
                    <a:pt x="9481" y="114058"/>
                    <a:pt x="9481" y="136604"/>
                    <a:pt x="9481" y="157824"/>
                  </a:cubicBezTo>
                  <a:close/>
                  <a:moveTo>
                    <a:pt x="256106" y="132625"/>
                  </a:moveTo>
                  <a:cubicBezTo>
                    <a:pt x="258758" y="111405"/>
                    <a:pt x="258758" y="111405"/>
                    <a:pt x="240195" y="111405"/>
                  </a:cubicBezTo>
                  <a:cubicBezTo>
                    <a:pt x="199090" y="111405"/>
                    <a:pt x="157986" y="111405"/>
                    <a:pt x="116882" y="111405"/>
                  </a:cubicBezTo>
                  <a:cubicBezTo>
                    <a:pt x="96993" y="111405"/>
                    <a:pt x="96993" y="112731"/>
                    <a:pt x="100971" y="132625"/>
                  </a:cubicBezTo>
                  <a:cubicBezTo>
                    <a:pt x="152682" y="132625"/>
                    <a:pt x="204394" y="132625"/>
                    <a:pt x="256106" y="132625"/>
                  </a:cubicBezTo>
                  <a:close/>
                  <a:moveTo>
                    <a:pt x="55889" y="26525"/>
                  </a:moveTo>
                  <a:cubicBezTo>
                    <a:pt x="54563" y="25199"/>
                    <a:pt x="53237" y="25199"/>
                    <a:pt x="51911" y="23873"/>
                  </a:cubicBezTo>
                  <a:cubicBezTo>
                    <a:pt x="41303" y="35809"/>
                    <a:pt x="29370" y="49071"/>
                    <a:pt x="18762" y="62334"/>
                  </a:cubicBezTo>
                  <a:cubicBezTo>
                    <a:pt x="47933" y="74270"/>
                    <a:pt x="57214" y="67639"/>
                    <a:pt x="55889" y="41114"/>
                  </a:cubicBezTo>
                  <a:cubicBezTo>
                    <a:pt x="57214" y="35809"/>
                    <a:pt x="55889" y="31830"/>
                    <a:pt x="55889" y="26525"/>
                  </a:cubicBezTo>
                  <a:close/>
                </a:path>
              </a:pathLst>
            </a:custGeom>
            <a:solidFill>
              <a:srgbClr val="FFFFFF"/>
            </a:solidFill>
            <a:ln w="1325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8FDC92E-BC31-9708-21AF-A8CC1AF4196A}"/>
                </a:ext>
              </a:extLst>
            </p:cNvPr>
            <p:cNvSpPr/>
            <p:nvPr/>
          </p:nvSpPr>
          <p:spPr>
            <a:xfrm>
              <a:off x="2986075" y="3903183"/>
              <a:ext cx="202259" cy="290634"/>
            </a:xfrm>
            <a:custGeom>
              <a:avLst/>
              <a:gdLst>
                <a:gd name="connsiteX0" fmla="*/ 130148 w 202259"/>
                <a:gd name="connsiteY0" fmla="*/ 124245 h 290634"/>
                <a:gd name="connsiteX1" fmla="*/ 130148 w 202259"/>
                <a:gd name="connsiteY1" fmla="*/ 181273 h 290634"/>
                <a:gd name="connsiteX2" fmla="*/ 130148 w 202259"/>
                <a:gd name="connsiteY2" fmla="*/ 259522 h 290634"/>
                <a:gd name="connsiteX3" fmla="*/ 115562 w 202259"/>
                <a:gd name="connsiteY3" fmla="*/ 288700 h 290634"/>
                <a:gd name="connsiteX4" fmla="*/ 86391 w 202259"/>
                <a:gd name="connsiteY4" fmla="*/ 280742 h 290634"/>
                <a:gd name="connsiteX5" fmla="*/ 86391 w 202259"/>
                <a:gd name="connsiteY5" fmla="*/ 275437 h 290634"/>
                <a:gd name="connsiteX6" fmla="*/ 81088 w 202259"/>
                <a:gd name="connsiteY6" fmla="*/ 282068 h 290634"/>
                <a:gd name="connsiteX7" fmla="*/ 59872 w 202259"/>
                <a:gd name="connsiteY7" fmla="*/ 290026 h 290634"/>
                <a:gd name="connsiteX8" fmla="*/ 45287 w 202259"/>
                <a:gd name="connsiteY8" fmla="*/ 268806 h 290634"/>
                <a:gd name="connsiteX9" fmla="*/ 43961 w 202259"/>
                <a:gd name="connsiteY9" fmla="*/ 130876 h 290634"/>
                <a:gd name="connsiteX10" fmla="*/ 43961 w 202259"/>
                <a:gd name="connsiteY10" fmla="*/ 113634 h 290634"/>
                <a:gd name="connsiteX11" fmla="*/ 38658 w 202259"/>
                <a:gd name="connsiteY11" fmla="*/ 112308 h 290634"/>
                <a:gd name="connsiteX12" fmla="*/ 34680 w 202259"/>
                <a:gd name="connsiteY12" fmla="*/ 121592 h 290634"/>
                <a:gd name="connsiteX13" fmla="*/ 34680 w 202259"/>
                <a:gd name="connsiteY13" fmla="*/ 152096 h 290634"/>
                <a:gd name="connsiteX14" fmla="*/ 18768 w 202259"/>
                <a:gd name="connsiteY14" fmla="*/ 169337 h 290634"/>
                <a:gd name="connsiteX15" fmla="*/ 1531 w 202259"/>
                <a:gd name="connsiteY15" fmla="*/ 156075 h 290634"/>
                <a:gd name="connsiteX16" fmla="*/ 1531 w 202259"/>
                <a:gd name="connsiteY16" fmla="*/ 99046 h 290634"/>
                <a:gd name="connsiteX17" fmla="*/ 9487 w 202259"/>
                <a:gd name="connsiteY17" fmla="*/ 85783 h 290634"/>
                <a:gd name="connsiteX18" fmla="*/ 51917 w 202259"/>
                <a:gd name="connsiteY18" fmla="*/ 61911 h 290634"/>
                <a:gd name="connsiteX19" fmla="*/ 51917 w 202259"/>
                <a:gd name="connsiteY19" fmla="*/ 23450 h 290634"/>
                <a:gd name="connsiteX20" fmla="*/ 65176 w 202259"/>
                <a:gd name="connsiteY20" fmla="*/ 6208 h 290634"/>
                <a:gd name="connsiteX21" fmla="*/ 104955 w 202259"/>
                <a:gd name="connsiteY21" fmla="*/ 8861 h 290634"/>
                <a:gd name="connsiteX22" fmla="*/ 111584 w 202259"/>
                <a:gd name="connsiteY22" fmla="*/ 60584 h 290634"/>
                <a:gd name="connsiteX23" fmla="*/ 140755 w 202259"/>
                <a:gd name="connsiteY23" fmla="*/ 80478 h 290634"/>
                <a:gd name="connsiteX24" fmla="*/ 184511 w 202259"/>
                <a:gd name="connsiteY24" fmla="*/ 97720 h 290634"/>
                <a:gd name="connsiteX25" fmla="*/ 201748 w 202259"/>
                <a:gd name="connsiteY25" fmla="*/ 114961 h 290634"/>
                <a:gd name="connsiteX26" fmla="*/ 184511 w 202259"/>
                <a:gd name="connsiteY26" fmla="*/ 130876 h 290634"/>
                <a:gd name="connsiteX27" fmla="*/ 132799 w 202259"/>
                <a:gd name="connsiteY27" fmla="*/ 118940 h 290634"/>
                <a:gd name="connsiteX28" fmla="*/ 130148 w 202259"/>
                <a:gd name="connsiteY28" fmla="*/ 124245 h 290634"/>
                <a:gd name="connsiteX29" fmla="*/ 77110 w 202259"/>
                <a:gd name="connsiteY29" fmla="*/ 76500 h 290634"/>
                <a:gd name="connsiteX30" fmla="*/ 17442 w 202259"/>
                <a:gd name="connsiteY30" fmla="*/ 92415 h 290634"/>
                <a:gd name="connsiteX31" fmla="*/ 10813 w 202259"/>
                <a:gd name="connsiteY31" fmla="*/ 105677 h 290634"/>
                <a:gd name="connsiteX32" fmla="*/ 10813 w 202259"/>
                <a:gd name="connsiteY32" fmla="*/ 149443 h 290634"/>
                <a:gd name="connsiteX33" fmla="*/ 18768 w 202259"/>
                <a:gd name="connsiteY33" fmla="*/ 160053 h 290634"/>
                <a:gd name="connsiteX34" fmla="*/ 25398 w 202259"/>
                <a:gd name="connsiteY34" fmla="*/ 148117 h 290634"/>
                <a:gd name="connsiteX35" fmla="*/ 25398 w 202259"/>
                <a:gd name="connsiteY35" fmla="*/ 114961 h 290634"/>
                <a:gd name="connsiteX36" fmla="*/ 46613 w 202259"/>
                <a:gd name="connsiteY36" fmla="*/ 95067 h 290634"/>
                <a:gd name="connsiteX37" fmla="*/ 53243 w 202259"/>
                <a:gd name="connsiteY37" fmla="*/ 113634 h 290634"/>
                <a:gd name="connsiteX38" fmla="*/ 53243 w 202259"/>
                <a:gd name="connsiteY38" fmla="*/ 149443 h 290634"/>
                <a:gd name="connsiteX39" fmla="*/ 119540 w 202259"/>
                <a:gd name="connsiteY39" fmla="*/ 149443 h 290634"/>
                <a:gd name="connsiteX40" fmla="*/ 122192 w 202259"/>
                <a:gd name="connsiteY40" fmla="*/ 104351 h 290634"/>
                <a:gd name="connsiteX41" fmla="*/ 135451 w 202259"/>
                <a:gd name="connsiteY41" fmla="*/ 110982 h 290634"/>
                <a:gd name="connsiteX42" fmla="*/ 179207 w 202259"/>
                <a:gd name="connsiteY42" fmla="*/ 124245 h 290634"/>
                <a:gd name="connsiteX43" fmla="*/ 192467 w 202259"/>
                <a:gd name="connsiteY43" fmla="*/ 116287 h 290634"/>
                <a:gd name="connsiteX44" fmla="*/ 179207 w 202259"/>
                <a:gd name="connsiteY44" fmla="*/ 108329 h 290634"/>
                <a:gd name="connsiteX45" fmla="*/ 132799 w 202259"/>
                <a:gd name="connsiteY45" fmla="*/ 87109 h 290634"/>
                <a:gd name="connsiteX46" fmla="*/ 89043 w 202259"/>
                <a:gd name="connsiteY46" fmla="*/ 75173 h 290634"/>
                <a:gd name="connsiteX47" fmla="*/ 85066 w 202259"/>
                <a:gd name="connsiteY47" fmla="*/ 89762 h 290634"/>
                <a:gd name="connsiteX48" fmla="*/ 81088 w 202259"/>
                <a:gd name="connsiteY48" fmla="*/ 89762 h 290634"/>
                <a:gd name="connsiteX49" fmla="*/ 77110 w 202259"/>
                <a:gd name="connsiteY49" fmla="*/ 76500 h 290634"/>
                <a:gd name="connsiteX50" fmla="*/ 53243 w 202259"/>
                <a:gd name="connsiteY50" fmla="*/ 161379 h 290634"/>
                <a:gd name="connsiteX51" fmla="*/ 53243 w 202259"/>
                <a:gd name="connsiteY51" fmla="*/ 268806 h 290634"/>
                <a:gd name="connsiteX52" fmla="*/ 63850 w 202259"/>
                <a:gd name="connsiteY52" fmla="*/ 279416 h 290634"/>
                <a:gd name="connsiteX53" fmla="*/ 74458 w 202259"/>
                <a:gd name="connsiteY53" fmla="*/ 270132 h 290634"/>
                <a:gd name="connsiteX54" fmla="*/ 75784 w 202259"/>
                <a:gd name="connsiteY54" fmla="*/ 258196 h 290634"/>
                <a:gd name="connsiteX55" fmla="*/ 75784 w 202259"/>
                <a:gd name="connsiteY55" fmla="*/ 198515 h 290634"/>
                <a:gd name="connsiteX56" fmla="*/ 75784 w 202259"/>
                <a:gd name="connsiteY56" fmla="*/ 187904 h 290634"/>
                <a:gd name="connsiteX57" fmla="*/ 87717 w 202259"/>
                <a:gd name="connsiteY57" fmla="*/ 178621 h 290634"/>
                <a:gd name="connsiteX58" fmla="*/ 98325 w 202259"/>
                <a:gd name="connsiteY58" fmla="*/ 189231 h 290634"/>
                <a:gd name="connsiteX59" fmla="*/ 98325 w 202259"/>
                <a:gd name="connsiteY59" fmla="*/ 262175 h 290634"/>
                <a:gd name="connsiteX60" fmla="*/ 108932 w 202259"/>
                <a:gd name="connsiteY60" fmla="*/ 280742 h 290634"/>
                <a:gd name="connsiteX61" fmla="*/ 120866 w 202259"/>
                <a:gd name="connsiteY61" fmla="*/ 262175 h 290634"/>
                <a:gd name="connsiteX62" fmla="*/ 120866 w 202259"/>
                <a:gd name="connsiteY62" fmla="*/ 222387 h 290634"/>
                <a:gd name="connsiteX63" fmla="*/ 120866 w 202259"/>
                <a:gd name="connsiteY63" fmla="*/ 161379 h 290634"/>
                <a:gd name="connsiteX64" fmla="*/ 53243 w 202259"/>
                <a:gd name="connsiteY64" fmla="*/ 161379 h 290634"/>
                <a:gd name="connsiteX65" fmla="*/ 108932 w 202259"/>
                <a:gd name="connsiteY65" fmla="*/ 36712 h 290634"/>
                <a:gd name="connsiteX66" fmla="*/ 82414 w 202259"/>
                <a:gd name="connsiteY66" fmla="*/ 10187 h 290634"/>
                <a:gd name="connsiteX67" fmla="*/ 58547 w 202259"/>
                <a:gd name="connsiteY67" fmla="*/ 38038 h 290634"/>
                <a:gd name="connsiteX68" fmla="*/ 85066 w 202259"/>
                <a:gd name="connsiteY68" fmla="*/ 64563 h 290634"/>
                <a:gd name="connsiteX69" fmla="*/ 108932 w 202259"/>
                <a:gd name="connsiteY69" fmla="*/ 36712 h 29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02259" h="290634">
                  <a:moveTo>
                    <a:pt x="130148" y="124245"/>
                  </a:moveTo>
                  <a:cubicBezTo>
                    <a:pt x="130148" y="142812"/>
                    <a:pt x="130148" y="161379"/>
                    <a:pt x="130148" y="181273"/>
                  </a:cubicBezTo>
                  <a:cubicBezTo>
                    <a:pt x="130148" y="207798"/>
                    <a:pt x="130148" y="232997"/>
                    <a:pt x="130148" y="259522"/>
                  </a:cubicBezTo>
                  <a:cubicBezTo>
                    <a:pt x="130148" y="271458"/>
                    <a:pt x="131474" y="286047"/>
                    <a:pt x="115562" y="288700"/>
                  </a:cubicBezTo>
                  <a:cubicBezTo>
                    <a:pt x="106280" y="290026"/>
                    <a:pt x="95673" y="283395"/>
                    <a:pt x="86391" y="280742"/>
                  </a:cubicBezTo>
                  <a:cubicBezTo>
                    <a:pt x="86391" y="279416"/>
                    <a:pt x="86391" y="276763"/>
                    <a:pt x="86391" y="275437"/>
                  </a:cubicBezTo>
                  <a:cubicBezTo>
                    <a:pt x="85066" y="278090"/>
                    <a:pt x="83740" y="280742"/>
                    <a:pt x="81088" y="282068"/>
                  </a:cubicBezTo>
                  <a:cubicBezTo>
                    <a:pt x="74458" y="286047"/>
                    <a:pt x="65176" y="292678"/>
                    <a:pt x="59872" y="290026"/>
                  </a:cubicBezTo>
                  <a:cubicBezTo>
                    <a:pt x="53243" y="287373"/>
                    <a:pt x="45287" y="276763"/>
                    <a:pt x="45287" y="268806"/>
                  </a:cubicBezTo>
                  <a:cubicBezTo>
                    <a:pt x="43961" y="222387"/>
                    <a:pt x="43961" y="177295"/>
                    <a:pt x="43961" y="130876"/>
                  </a:cubicBezTo>
                  <a:cubicBezTo>
                    <a:pt x="43961" y="125571"/>
                    <a:pt x="43961" y="120266"/>
                    <a:pt x="43961" y="113634"/>
                  </a:cubicBezTo>
                  <a:cubicBezTo>
                    <a:pt x="42635" y="113634"/>
                    <a:pt x="41309" y="112308"/>
                    <a:pt x="38658" y="112308"/>
                  </a:cubicBezTo>
                  <a:cubicBezTo>
                    <a:pt x="37332" y="114961"/>
                    <a:pt x="34680" y="118940"/>
                    <a:pt x="34680" y="121592"/>
                  </a:cubicBezTo>
                  <a:cubicBezTo>
                    <a:pt x="34680" y="132202"/>
                    <a:pt x="34680" y="141486"/>
                    <a:pt x="34680" y="152096"/>
                  </a:cubicBezTo>
                  <a:cubicBezTo>
                    <a:pt x="34680" y="162706"/>
                    <a:pt x="29376" y="170663"/>
                    <a:pt x="18768" y="169337"/>
                  </a:cubicBezTo>
                  <a:cubicBezTo>
                    <a:pt x="12139" y="169337"/>
                    <a:pt x="1531" y="161379"/>
                    <a:pt x="1531" y="156075"/>
                  </a:cubicBezTo>
                  <a:cubicBezTo>
                    <a:pt x="-1121" y="137507"/>
                    <a:pt x="205" y="117613"/>
                    <a:pt x="1531" y="99046"/>
                  </a:cubicBezTo>
                  <a:cubicBezTo>
                    <a:pt x="1531" y="95067"/>
                    <a:pt x="5509" y="88436"/>
                    <a:pt x="9487" y="85783"/>
                  </a:cubicBezTo>
                  <a:cubicBezTo>
                    <a:pt x="24072" y="76500"/>
                    <a:pt x="39983" y="68542"/>
                    <a:pt x="51917" y="61911"/>
                  </a:cubicBezTo>
                  <a:cubicBezTo>
                    <a:pt x="51917" y="49975"/>
                    <a:pt x="50591" y="36712"/>
                    <a:pt x="51917" y="23450"/>
                  </a:cubicBezTo>
                  <a:cubicBezTo>
                    <a:pt x="53243" y="16818"/>
                    <a:pt x="59872" y="11513"/>
                    <a:pt x="65176" y="6208"/>
                  </a:cubicBezTo>
                  <a:cubicBezTo>
                    <a:pt x="77110" y="-3075"/>
                    <a:pt x="93021" y="-1749"/>
                    <a:pt x="104955" y="8861"/>
                  </a:cubicBezTo>
                  <a:cubicBezTo>
                    <a:pt x="119540" y="22123"/>
                    <a:pt x="120866" y="35386"/>
                    <a:pt x="111584" y="60584"/>
                  </a:cubicBezTo>
                  <a:cubicBezTo>
                    <a:pt x="122192" y="67216"/>
                    <a:pt x="132799" y="73847"/>
                    <a:pt x="140755" y="80478"/>
                  </a:cubicBezTo>
                  <a:cubicBezTo>
                    <a:pt x="154014" y="91088"/>
                    <a:pt x="165948" y="100372"/>
                    <a:pt x="184511" y="97720"/>
                  </a:cubicBezTo>
                  <a:cubicBezTo>
                    <a:pt x="196445" y="96393"/>
                    <a:pt x="204400" y="104351"/>
                    <a:pt x="201748" y="114961"/>
                  </a:cubicBezTo>
                  <a:cubicBezTo>
                    <a:pt x="200422" y="121592"/>
                    <a:pt x="191141" y="130876"/>
                    <a:pt x="184511" y="130876"/>
                  </a:cubicBezTo>
                  <a:cubicBezTo>
                    <a:pt x="167274" y="132202"/>
                    <a:pt x="147385" y="136181"/>
                    <a:pt x="132799" y="118940"/>
                  </a:cubicBezTo>
                  <a:cubicBezTo>
                    <a:pt x="132799" y="122918"/>
                    <a:pt x="131474" y="122918"/>
                    <a:pt x="130148" y="124245"/>
                  </a:cubicBezTo>
                  <a:close/>
                  <a:moveTo>
                    <a:pt x="77110" y="76500"/>
                  </a:moveTo>
                  <a:cubicBezTo>
                    <a:pt x="53243" y="69868"/>
                    <a:pt x="34680" y="79152"/>
                    <a:pt x="17442" y="92415"/>
                  </a:cubicBezTo>
                  <a:cubicBezTo>
                    <a:pt x="13464" y="95067"/>
                    <a:pt x="10813" y="100372"/>
                    <a:pt x="10813" y="105677"/>
                  </a:cubicBezTo>
                  <a:cubicBezTo>
                    <a:pt x="9487" y="120266"/>
                    <a:pt x="9487" y="134854"/>
                    <a:pt x="10813" y="149443"/>
                  </a:cubicBezTo>
                  <a:cubicBezTo>
                    <a:pt x="10813" y="153422"/>
                    <a:pt x="16116" y="157401"/>
                    <a:pt x="18768" y="160053"/>
                  </a:cubicBezTo>
                  <a:cubicBezTo>
                    <a:pt x="21420" y="156075"/>
                    <a:pt x="25398" y="152096"/>
                    <a:pt x="25398" y="148117"/>
                  </a:cubicBezTo>
                  <a:cubicBezTo>
                    <a:pt x="26724" y="137507"/>
                    <a:pt x="25398" y="125571"/>
                    <a:pt x="25398" y="114961"/>
                  </a:cubicBezTo>
                  <a:cubicBezTo>
                    <a:pt x="25398" y="107003"/>
                    <a:pt x="41309" y="91088"/>
                    <a:pt x="46613" y="95067"/>
                  </a:cubicBezTo>
                  <a:cubicBezTo>
                    <a:pt x="50591" y="97720"/>
                    <a:pt x="51917" y="107003"/>
                    <a:pt x="53243" y="113634"/>
                  </a:cubicBezTo>
                  <a:cubicBezTo>
                    <a:pt x="54569" y="125571"/>
                    <a:pt x="53243" y="137507"/>
                    <a:pt x="53243" y="149443"/>
                  </a:cubicBezTo>
                  <a:cubicBezTo>
                    <a:pt x="77110" y="149443"/>
                    <a:pt x="98325" y="149443"/>
                    <a:pt x="119540" y="149443"/>
                  </a:cubicBezTo>
                  <a:cubicBezTo>
                    <a:pt x="120866" y="134854"/>
                    <a:pt x="120866" y="120266"/>
                    <a:pt x="122192" y="104351"/>
                  </a:cubicBezTo>
                  <a:cubicBezTo>
                    <a:pt x="128822" y="107003"/>
                    <a:pt x="134125" y="108329"/>
                    <a:pt x="135451" y="110982"/>
                  </a:cubicBezTo>
                  <a:cubicBezTo>
                    <a:pt x="147385" y="126897"/>
                    <a:pt x="163296" y="125571"/>
                    <a:pt x="179207" y="124245"/>
                  </a:cubicBezTo>
                  <a:cubicBezTo>
                    <a:pt x="183185" y="124245"/>
                    <a:pt x="188489" y="118940"/>
                    <a:pt x="192467" y="116287"/>
                  </a:cubicBezTo>
                  <a:cubicBezTo>
                    <a:pt x="188489" y="113634"/>
                    <a:pt x="183185" y="108329"/>
                    <a:pt x="179207" y="108329"/>
                  </a:cubicBezTo>
                  <a:cubicBezTo>
                    <a:pt x="157992" y="112308"/>
                    <a:pt x="146059" y="97720"/>
                    <a:pt x="132799" y="87109"/>
                  </a:cubicBezTo>
                  <a:cubicBezTo>
                    <a:pt x="119540" y="75173"/>
                    <a:pt x="106280" y="69868"/>
                    <a:pt x="89043" y="75173"/>
                  </a:cubicBezTo>
                  <a:cubicBezTo>
                    <a:pt x="87717" y="80478"/>
                    <a:pt x="86391" y="84457"/>
                    <a:pt x="85066" y="89762"/>
                  </a:cubicBezTo>
                  <a:cubicBezTo>
                    <a:pt x="83740" y="89762"/>
                    <a:pt x="82414" y="89762"/>
                    <a:pt x="81088" y="89762"/>
                  </a:cubicBezTo>
                  <a:cubicBezTo>
                    <a:pt x="79762" y="85783"/>
                    <a:pt x="78436" y="80478"/>
                    <a:pt x="77110" y="76500"/>
                  </a:cubicBezTo>
                  <a:close/>
                  <a:moveTo>
                    <a:pt x="53243" y="161379"/>
                  </a:moveTo>
                  <a:cubicBezTo>
                    <a:pt x="53243" y="198515"/>
                    <a:pt x="53243" y="232997"/>
                    <a:pt x="53243" y="268806"/>
                  </a:cubicBezTo>
                  <a:cubicBezTo>
                    <a:pt x="53243" y="272784"/>
                    <a:pt x="59872" y="278090"/>
                    <a:pt x="63850" y="279416"/>
                  </a:cubicBezTo>
                  <a:cubicBezTo>
                    <a:pt x="66502" y="279416"/>
                    <a:pt x="71806" y="274111"/>
                    <a:pt x="74458" y="270132"/>
                  </a:cubicBezTo>
                  <a:cubicBezTo>
                    <a:pt x="75784" y="266153"/>
                    <a:pt x="75784" y="262175"/>
                    <a:pt x="75784" y="258196"/>
                  </a:cubicBezTo>
                  <a:cubicBezTo>
                    <a:pt x="75784" y="238302"/>
                    <a:pt x="75784" y="218408"/>
                    <a:pt x="75784" y="198515"/>
                  </a:cubicBezTo>
                  <a:cubicBezTo>
                    <a:pt x="75784" y="194536"/>
                    <a:pt x="74458" y="190557"/>
                    <a:pt x="75784" y="187904"/>
                  </a:cubicBezTo>
                  <a:cubicBezTo>
                    <a:pt x="78436" y="183926"/>
                    <a:pt x="83740" y="178621"/>
                    <a:pt x="87717" y="178621"/>
                  </a:cubicBezTo>
                  <a:cubicBezTo>
                    <a:pt x="91695" y="178621"/>
                    <a:pt x="96999" y="185252"/>
                    <a:pt x="98325" y="189231"/>
                  </a:cubicBezTo>
                  <a:cubicBezTo>
                    <a:pt x="99651" y="213103"/>
                    <a:pt x="98325" y="238302"/>
                    <a:pt x="98325" y="262175"/>
                  </a:cubicBezTo>
                  <a:cubicBezTo>
                    <a:pt x="98325" y="271458"/>
                    <a:pt x="98325" y="280742"/>
                    <a:pt x="108932" y="280742"/>
                  </a:cubicBezTo>
                  <a:cubicBezTo>
                    <a:pt x="120866" y="280742"/>
                    <a:pt x="120866" y="271458"/>
                    <a:pt x="120866" y="262175"/>
                  </a:cubicBezTo>
                  <a:cubicBezTo>
                    <a:pt x="120866" y="248912"/>
                    <a:pt x="120866" y="235650"/>
                    <a:pt x="120866" y="222387"/>
                  </a:cubicBezTo>
                  <a:cubicBezTo>
                    <a:pt x="120866" y="202493"/>
                    <a:pt x="120866" y="182600"/>
                    <a:pt x="120866" y="161379"/>
                  </a:cubicBezTo>
                  <a:cubicBezTo>
                    <a:pt x="96999" y="161379"/>
                    <a:pt x="77110" y="161379"/>
                    <a:pt x="53243" y="161379"/>
                  </a:cubicBezTo>
                  <a:close/>
                  <a:moveTo>
                    <a:pt x="108932" y="36712"/>
                  </a:moveTo>
                  <a:cubicBezTo>
                    <a:pt x="108932" y="22123"/>
                    <a:pt x="96999" y="10187"/>
                    <a:pt x="82414" y="10187"/>
                  </a:cubicBezTo>
                  <a:cubicBezTo>
                    <a:pt x="69154" y="10187"/>
                    <a:pt x="57221" y="23450"/>
                    <a:pt x="58547" y="38038"/>
                  </a:cubicBezTo>
                  <a:cubicBezTo>
                    <a:pt x="58547" y="52627"/>
                    <a:pt x="70480" y="64563"/>
                    <a:pt x="85066" y="64563"/>
                  </a:cubicBezTo>
                  <a:cubicBezTo>
                    <a:pt x="96999" y="64563"/>
                    <a:pt x="108932" y="51301"/>
                    <a:pt x="108932" y="36712"/>
                  </a:cubicBezTo>
                  <a:close/>
                </a:path>
              </a:pathLst>
            </a:custGeom>
            <a:solidFill>
              <a:srgbClr val="FFFFFF"/>
            </a:solidFill>
            <a:ln w="1325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B5B716B-D05A-53CE-9859-8634F510A70D}"/>
                </a:ext>
              </a:extLst>
            </p:cNvPr>
            <p:cNvSpPr/>
            <p:nvPr/>
          </p:nvSpPr>
          <p:spPr>
            <a:xfrm>
              <a:off x="2943261" y="3280749"/>
              <a:ext cx="173551" cy="304300"/>
            </a:xfrm>
            <a:custGeom>
              <a:avLst/>
              <a:gdLst>
                <a:gd name="connsiteX0" fmla="*/ 147769 w 173551"/>
                <a:gd name="connsiteY0" fmla="*/ 0 h 304300"/>
                <a:gd name="connsiteX1" fmla="*/ 165006 w 173551"/>
                <a:gd name="connsiteY1" fmla="*/ 29178 h 304300"/>
                <a:gd name="connsiteX2" fmla="*/ 172962 w 173551"/>
                <a:gd name="connsiteY2" fmla="*/ 63660 h 304300"/>
                <a:gd name="connsiteX3" fmla="*/ 172962 w 173551"/>
                <a:gd name="connsiteY3" fmla="*/ 263924 h 304300"/>
                <a:gd name="connsiteX4" fmla="*/ 167658 w 173551"/>
                <a:gd name="connsiteY4" fmla="*/ 291775 h 304300"/>
                <a:gd name="connsiteX5" fmla="*/ 151747 w 173551"/>
                <a:gd name="connsiteY5" fmla="*/ 303712 h 304300"/>
                <a:gd name="connsiteX6" fmla="*/ 23130 w 173551"/>
                <a:gd name="connsiteY6" fmla="*/ 303712 h 304300"/>
                <a:gd name="connsiteX7" fmla="*/ 7219 w 173551"/>
                <a:gd name="connsiteY7" fmla="*/ 291775 h 304300"/>
                <a:gd name="connsiteX8" fmla="*/ 589 w 173551"/>
                <a:gd name="connsiteY8" fmla="*/ 250662 h 304300"/>
                <a:gd name="connsiteX9" fmla="*/ 589 w 173551"/>
                <a:gd name="connsiteY9" fmla="*/ 74270 h 304300"/>
                <a:gd name="connsiteX10" fmla="*/ 589 w 173551"/>
                <a:gd name="connsiteY10" fmla="*/ 61008 h 304300"/>
                <a:gd name="connsiteX11" fmla="*/ 39042 w 173551"/>
                <a:gd name="connsiteY11" fmla="*/ 25199 h 304300"/>
                <a:gd name="connsiteX12" fmla="*/ 58931 w 173551"/>
                <a:gd name="connsiteY12" fmla="*/ 9284 h 304300"/>
                <a:gd name="connsiteX13" fmla="*/ 68213 w 173551"/>
                <a:gd name="connsiteY13" fmla="*/ 1326 h 304300"/>
                <a:gd name="connsiteX14" fmla="*/ 147769 w 173551"/>
                <a:gd name="connsiteY14" fmla="*/ 0 h 304300"/>
                <a:gd name="connsiteX15" fmla="*/ 163680 w 173551"/>
                <a:gd name="connsiteY15" fmla="*/ 63660 h 304300"/>
                <a:gd name="connsiteX16" fmla="*/ 19152 w 173551"/>
                <a:gd name="connsiteY16" fmla="*/ 63660 h 304300"/>
                <a:gd name="connsiteX17" fmla="*/ 11197 w 173551"/>
                <a:gd name="connsiteY17" fmla="*/ 76923 h 304300"/>
                <a:gd name="connsiteX18" fmla="*/ 11197 w 173551"/>
                <a:gd name="connsiteY18" fmla="*/ 251988 h 304300"/>
                <a:gd name="connsiteX19" fmla="*/ 24456 w 173551"/>
                <a:gd name="connsiteY19" fmla="*/ 265250 h 304300"/>
                <a:gd name="connsiteX20" fmla="*/ 153073 w 173551"/>
                <a:gd name="connsiteY20" fmla="*/ 265250 h 304300"/>
                <a:gd name="connsiteX21" fmla="*/ 165006 w 173551"/>
                <a:gd name="connsiteY21" fmla="*/ 251988 h 304300"/>
                <a:gd name="connsiteX22" fmla="*/ 165006 w 173551"/>
                <a:gd name="connsiteY22" fmla="*/ 198938 h 304300"/>
                <a:gd name="connsiteX23" fmla="*/ 163680 w 173551"/>
                <a:gd name="connsiteY23" fmla="*/ 63660 h 304300"/>
                <a:gd name="connsiteX24" fmla="*/ 159702 w 173551"/>
                <a:gd name="connsiteY24" fmla="*/ 54376 h 304300"/>
                <a:gd name="connsiteX25" fmla="*/ 146443 w 173551"/>
                <a:gd name="connsiteY25" fmla="*/ 33156 h 304300"/>
                <a:gd name="connsiteX26" fmla="*/ 29760 w 173551"/>
                <a:gd name="connsiteY26" fmla="*/ 33156 h 304300"/>
                <a:gd name="connsiteX27" fmla="*/ 16500 w 173551"/>
                <a:gd name="connsiteY27" fmla="*/ 53050 h 304300"/>
                <a:gd name="connsiteX28" fmla="*/ 159702 w 173551"/>
                <a:gd name="connsiteY28" fmla="*/ 54376 h 304300"/>
                <a:gd name="connsiteX29" fmla="*/ 159702 w 173551"/>
                <a:gd name="connsiteY29" fmla="*/ 274534 h 304300"/>
                <a:gd name="connsiteX30" fmla="*/ 15175 w 173551"/>
                <a:gd name="connsiteY30" fmla="*/ 274534 h 304300"/>
                <a:gd name="connsiteX31" fmla="*/ 32412 w 173551"/>
                <a:gd name="connsiteY31" fmla="*/ 294428 h 304300"/>
                <a:gd name="connsiteX32" fmla="*/ 143791 w 173551"/>
                <a:gd name="connsiteY32" fmla="*/ 294428 h 304300"/>
                <a:gd name="connsiteX33" fmla="*/ 159702 w 173551"/>
                <a:gd name="connsiteY33" fmla="*/ 274534 h 304300"/>
                <a:gd name="connsiteX34" fmla="*/ 107991 w 173551"/>
                <a:gd name="connsiteY34" fmla="*/ 25199 h 304300"/>
                <a:gd name="connsiteX35" fmla="*/ 135835 w 173551"/>
                <a:gd name="connsiteY35" fmla="*/ 25199 h 304300"/>
                <a:gd name="connsiteX36" fmla="*/ 146443 w 173551"/>
                <a:gd name="connsiteY36" fmla="*/ 17241 h 304300"/>
                <a:gd name="connsiteX37" fmla="*/ 137161 w 173551"/>
                <a:gd name="connsiteY37" fmla="*/ 10610 h 304300"/>
                <a:gd name="connsiteX38" fmla="*/ 80146 w 173551"/>
                <a:gd name="connsiteY38" fmla="*/ 10610 h 304300"/>
                <a:gd name="connsiteX39" fmla="*/ 69538 w 173551"/>
                <a:gd name="connsiteY39" fmla="*/ 18568 h 304300"/>
                <a:gd name="connsiteX40" fmla="*/ 81472 w 173551"/>
                <a:gd name="connsiteY40" fmla="*/ 26525 h 304300"/>
                <a:gd name="connsiteX41" fmla="*/ 107991 w 173551"/>
                <a:gd name="connsiteY41" fmla="*/ 25199 h 30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3551" h="304300">
                  <a:moveTo>
                    <a:pt x="147769" y="0"/>
                  </a:moveTo>
                  <a:cubicBezTo>
                    <a:pt x="155724" y="11937"/>
                    <a:pt x="162354" y="19894"/>
                    <a:pt x="165006" y="29178"/>
                  </a:cubicBezTo>
                  <a:cubicBezTo>
                    <a:pt x="168984" y="39788"/>
                    <a:pt x="172962" y="53050"/>
                    <a:pt x="172962" y="63660"/>
                  </a:cubicBezTo>
                  <a:cubicBezTo>
                    <a:pt x="174288" y="129973"/>
                    <a:pt x="172962" y="197612"/>
                    <a:pt x="172962" y="263924"/>
                  </a:cubicBezTo>
                  <a:cubicBezTo>
                    <a:pt x="172962" y="273208"/>
                    <a:pt x="171636" y="283818"/>
                    <a:pt x="167658" y="291775"/>
                  </a:cubicBezTo>
                  <a:cubicBezTo>
                    <a:pt x="165006" y="297080"/>
                    <a:pt x="157050" y="302385"/>
                    <a:pt x="151747" y="303712"/>
                  </a:cubicBezTo>
                  <a:cubicBezTo>
                    <a:pt x="109316" y="305038"/>
                    <a:pt x="65560" y="303712"/>
                    <a:pt x="23130" y="303712"/>
                  </a:cubicBezTo>
                  <a:cubicBezTo>
                    <a:pt x="13849" y="303712"/>
                    <a:pt x="9871" y="301059"/>
                    <a:pt x="7219" y="291775"/>
                  </a:cubicBezTo>
                  <a:cubicBezTo>
                    <a:pt x="4567" y="277187"/>
                    <a:pt x="589" y="263924"/>
                    <a:pt x="589" y="250662"/>
                  </a:cubicBezTo>
                  <a:cubicBezTo>
                    <a:pt x="-737" y="192306"/>
                    <a:pt x="589" y="132625"/>
                    <a:pt x="589" y="74270"/>
                  </a:cubicBezTo>
                  <a:cubicBezTo>
                    <a:pt x="589" y="70292"/>
                    <a:pt x="589" y="66313"/>
                    <a:pt x="589" y="61008"/>
                  </a:cubicBezTo>
                  <a:cubicBezTo>
                    <a:pt x="3241" y="30504"/>
                    <a:pt x="9871" y="23873"/>
                    <a:pt x="39042" y="25199"/>
                  </a:cubicBezTo>
                  <a:cubicBezTo>
                    <a:pt x="49649" y="25199"/>
                    <a:pt x="62908" y="27851"/>
                    <a:pt x="58931" y="9284"/>
                  </a:cubicBezTo>
                  <a:cubicBezTo>
                    <a:pt x="58931" y="6631"/>
                    <a:pt x="64234" y="1326"/>
                    <a:pt x="68213" y="1326"/>
                  </a:cubicBezTo>
                  <a:cubicBezTo>
                    <a:pt x="97383" y="0"/>
                    <a:pt x="125228" y="0"/>
                    <a:pt x="147769" y="0"/>
                  </a:cubicBezTo>
                  <a:close/>
                  <a:moveTo>
                    <a:pt x="163680" y="63660"/>
                  </a:moveTo>
                  <a:cubicBezTo>
                    <a:pt x="113294" y="63660"/>
                    <a:pt x="66886" y="63660"/>
                    <a:pt x="19152" y="63660"/>
                  </a:cubicBezTo>
                  <a:cubicBezTo>
                    <a:pt x="16500" y="63660"/>
                    <a:pt x="11197" y="71618"/>
                    <a:pt x="11197" y="76923"/>
                  </a:cubicBezTo>
                  <a:cubicBezTo>
                    <a:pt x="11197" y="135278"/>
                    <a:pt x="11197" y="193633"/>
                    <a:pt x="11197" y="251988"/>
                  </a:cubicBezTo>
                  <a:cubicBezTo>
                    <a:pt x="11197" y="261271"/>
                    <a:pt x="13849" y="265250"/>
                    <a:pt x="24456" y="265250"/>
                  </a:cubicBezTo>
                  <a:cubicBezTo>
                    <a:pt x="66886" y="265250"/>
                    <a:pt x="110642" y="265250"/>
                    <a:pt x="153073" y="265250"/>
                  </a:cubicBezTo>
                  <a:cubicBezTo>
                    <a:pt x="163680" y="265250"/>
                    <a:pt x="166332" y="261271"/>
                    <a:pt x="165006" y="251988"/>
                  </a:cubicBezTo>
                  <a:cubicBezTo>
                    <a:pt x="165006" y="234746"/>
                    <a:pt x="165006" y="217505"/>
                    <a:pt x="165006" y="198938"/>
                  </a:cubicBezTo>
                  <a:cubicBezTo>
                    <a:pt x="163680" y="155171"/>
                    <a:pt x="163680" y="110079"/>
                    <a:pt x="163680" y="63660"/>
                  </a:cubicBezTo>
                  <a:close/>
                  <a:moveTo>
                    <a:pt x="159702" y="54376"/>
                  </a:moveTo>
                  <a:cubicBezTo>
                    <a:pt x="159702" y="43766"/>
                    <a:pt x="162354" y="33156"/>
                    <a:pt x="146443" y="33156"/>
                  </a:cubicBezTo>
                  <a:cubicBezTo>
                    <a:pt x="107991" y="33156"/>
                    <a:pt x="68213" y="33156"/>
                    <a:pt x="29760" y="33156"/>
                  </a:cubicBezTo>
                  <a:cubicBezTo>
                    <a:pt x="15175" y="33156"/>
                    <a:pt x="12523" y="37135"/>
                    <a:pt x="16500" y="53050"/>
                  </a:cubicBezTo>
                  <a:cubicBezTo>
                    <a:pt x="64234" y="54376"/>
                    <a:pt x="110642" y="54376"/>
                    <a:pt x="159702" y="54376"/>
                  </a:cubicBezTo>
                  <a:close/>
                  <a:moveTo>
                    <a:pt x="159702" y="274534"/>
                  </a:moveTo>
                  <a:cubicBezTo>
                    <a:pt x="111968" y="274534"/>
                    <a:pt x="62908" y="274534"/>
                    <a:pt x="15175" y="274534"/>
                  </a:cubicBezTo>
                  <a:cubicBezTo>
                    <a:pt x="13849" y="289123"/>
                    <a:pt x="19152" y="294428"/>
                    <a:pt x="32412" y="294428"/>
                  </a:cubicBezTo>
                  <a:cubicBezTo>
                    <a:pt x="69538" y="294428"/>
                    <a:pt x="106665" y="294428"/>
                    <a:pt x="143791" y="294428"/>
                  </a:cubicBezTo>
                  <a:cubicBezTo>
                    <a:pt x="157050" y="295754"/>
                    <a:pt x="162354" y="289123"/>
                    <a:pt x="159702" y="274534"/>
                  </a:cubicBezTo>
                  <a:close/>
                  <a:moveTo>
                    <a:pt x="107991" y="25199"/>
                  </a:moveTo>
                  <a:cubicBezTo>
                    <a:pt x="117272" y="25199"/>
                    <a:pt x="126554" y="26525"/>
                    <a:pt x="135835" y="25199"/>
                  </a:cubicBezTo>
                  <a:cubicBezTo>
                    <a:pt x="139813" y="25199"/>
                    <a:pt x="142465" y="19894"/>
                    <a:pt x="146443" y="17241"/>
                  </a:cubicBezTo>
                  <a:cubicBezTo>
                    <a:pt x="143791" y="14589"/>
                    <a:pt x="139813" y="10610"/>
                    <a:pt x="137161" y="10610"/>
                  </a:cubicBezTo>
                  <a:cubicBezTo>
                    <a:pt x="118598" y="10610"/>
                    <a:pt x="98709" y="9284"/>
                    <a:pt x="80146" y="10610"/>
                  </a:cubicBezTo>
                  <a:cubicBezTo>
                    <a:pt x="76168" y="10610"/>
                    <a:pt x="73516" y="15915"/>
                    <a:pt x="69538" y="18568"/>
                  </a:cubicBezTo>
                  <a:cubicBezTo>
                    <a:pt x="73516" y="21220"/>
                    <a:pt x="77494" y="25199"/>
                    <a:pt x="81472" y="26525"/>
                  </a:cubicBezTo>
                  <a:cubicBezTo>
                    <a:pt x="89427" y="26525"/>
                    <a:pt x="98709" y="25199"/>
                    <a:pt x="107991" y="25199"/>
                  </a:cubicBezTo>
                  <a:close/>
                </a:path>
              </a:pathLst>
            </a:custGeom>
            <a:solidFill>
              <a:srgbClr val="FFFFFF"/>
            </a:solidFill>
            <a:ln w="1325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71BDD1E-27C6-2520-84DF-6F7740B88ACD}"/>
                </a:ext>
              </a:extLst>
            </p:cNvPr>
            <p:cNvSpPr/>
            <p:nvPr/>
          </p:nvSpPr>
          <p:spPr>
            <a:xfrm>
              <a:off x="3136112" y="3272792"/>
              <a:ext cx="136571" cy="315440"/>
            </a:xfrm>
            <a:custGeom>
              <a:avLst/>
              <a:gdLst>
                <a:gd name="connsiteX0" fmla="*/ 135246 w 136571"/>
                <a:gd name="connsiteY0" fmla="*/ 200263 h 315440"/>
                <a:gd name="connsiteX1" fmla="*/ 135246 w 136571"/>
                <a:gd name="connsiteY1" fmla="*/ 294427 h 315440"/>
                <a:gd name="connsiteX2" fmla="*/ 108727 w 136571"/>
                <a:gd name="connsiteY2" fmla="*/ 314321 h 315440"/>
                <a:gd name="connsiteX3" fmla="*/ 84860 w 136571"/>
                <a:gd name="connsiteY3" fmla="*/ 314321 h 315440"/>
                <a:gd name="connsiteX4" fmla="*/ 47734 w 136571"/>
                <a:gd name="connsiteY4" fmla="*/ 314321 h 315440"/>
                <a:gd name="connsiteX5" fmla="*/ 26519 w 136571"/>
                <a:gd name="connsiteY5" fmla="*/ 314321 h 315440"/>
                <a:gd name="connsiteX6" fmla="*/ 0 w 136571"/>
                <a:gd name="connsiteY6" fmla="*/ 293101 h 315440"/>
                <a:gd name="connsiteX7" fmla="*/ 0 w 136571"/>
                <a:gd name="connsiteY7" fmla="*/ 220157 h 315440"/>
                <a:gd name="connsiteX8" fmla="*/ 0 w 136571"/>
                <a:gd name="connsiteY8" fmla="*/ 118036 h 315440"/>
                <a:gd name="connsiteX9" fmla="*/ 31823 w 136571"/>
                <a:gd name="connsiteY9" fmla="*/ 50397 h 315440"/>
                <a:gd name="connsiteX10" fmla="*/ 39778 w 136571"/>
                <a:gd name="connsiteY10" fmla="*/ 21220 h 315440"/>
                <a:gd name="connsiteX11" fmla="*/ 62319 w 136571"/>
                <a:gd name="connsiteY11" fmla="*/ 0 h 315440"/>
                <a:gd name="connsiteX12" fmla="*/ 98120 w 136571"/>
                <a:gd name="connsiteY12" fmla="*/ 33156 h 315440"/>
                <a:gd name="connsiteX13" fmla="*/ 106075 w 136571"/>
                <a:gd name="connsiteY13" fmla="*/ 50397 h 315440"/>
                <a:gd name="connsiteX14" fmla="*/ 136572 w 136571"/>
                <a:gd name="connsiteY14" fmla="*/ 116710 h 315440"/>
                <a:gd name="connsiteX15" fmla="*/ 135246 w 136571"/>
                <a:gd name="connsiteY15" fmla="*/ 200263 h 315440"/>
                <a:gd name="connsiteX16" fmla="*/ 9281 w 136571"/>
                <a:gd name="connsiteY16" fmla="*/ 233420 h 315440"/>
                <a:gd name="connsiteX17" fmla="*/ 124639 w 136571"/>
                <a:gd name="connsiteY17" fmla="*/ 233420 h 315440"/>
                <a:gd name="connsiteX18" fmla="*/ 124639 w 136571"/>
                <a:gd name="connsiteY18" fmla="*/ 122015 h 315440"/>
                <a:gd name="connsiteX19" fmla="*/ 18563 w 136571"/>
                <a:gd name="connsiteY19" fmla="*/ 122015 h 315440"/>
                <a:gd name="connsiteX20" fmla="*/ 9281 w 136571"/>
                <a:gd name="connsiteY20" fmla="*/ 131299 h 315440"/>
                <a:gd name="connsiteX21" fmla="*/ 9281 w 136571"/>
                <a:gd name="connsiteY21" fmla="*/ 233420 h 315440"/>
                <a:gd name="connsiteX22" fmla="*/ 125965 w 136571"/>
                <a:gd name="connsiteY22" fmla="*/ 244030 h 315440"/>
                <a:gd name="connsiteX23" fmla="*/ 17237 w 136571"/>
                <a:gd name="connsiteY23" fmla="*/ 244030 h 315440"/>
                <a:gd name="connsiteX24" fmla="*/ 9281 w 136571"/>
                <a:gd name="connsiteY24" fmla="*/ 254640 h 315440"/>
                <a:gd name="connsiteX25" fmla="*/ 9281 w 136571"/>
                <a:gd name="connsiteY25" fmla="*/ 291775 h 315440"/>
                <a:gd name="connsiteX26" fmla="*/ 17237 w 136571"/>
                <a:gd name="connsiteY26" fmla="*/ 305038 h 315440"/>
                <a:gd name="connsiteX27" fmla="*/ 33149 w 136571"/>
                <a:gd name="connsiteY27" fmla="*/ 297080 h 315440"/>
                <a:gd name="connsiteX28" fmla="*/ 35800 w 136571"/>
                <a:gd name="connsiteY28" fmla="*/ 285144 h 315440"/>
                <a:gd name="connsiteX29" fmla="*/ 41104 w 136571"/>
                <a:gd name="connsiteY29" fmla="*/ 282491 h 315440"/>
                <a:gd name="connsiteX30" fmla="*/ 68949 w 136571"/>
                <a:gd name="connsiteY30" fmla="*/ 306363 h 315440"/>
                <a:gd name="connsiteX31" fmla="*/ 99446 w 136571"/>
                <a:gd name="connsiteY31" fmla="*/ 283817 h 315440"/>
                <a:gd name="connsiteX32" fmla="*/ 104749 w 136571"/>
                <a:gd name="connsiteY32" fmla="*/ 294427 h 315440"/>
                <a:gd name="connsiteX33" fmla="*/ 119335 w 136571"/>
                <a:gd name="connsiteY33" fmla="*/ 306363 h 315440"/>
                <a:gd name="connsiteX34" fmla="*/ 127291 w 136571"/>
                <a:gd name="connsiteY34" fmla="*/ 293101 h 315440"/>
                <a:gd name="connsiteX35" fmla="*/ 125965 w 136571"/>
                <a:gd name="connsiteY35" fmla="*/ 244030 h 315440"/>
                <a:gd name="connsiteX36" fmla="*/ 125965 w 136571"/>
                <a:gd name="connsiteY36" fmla="*/ 112731 h 315440"/>
                <a:gd name="connsiteX37" fmla="*/ 107401 w 136571"/>
                <a:gd name="connsiteY37" fmla="*/ 64986 h 315440"/>
                <a:gd name="connsiteX38" fmla="*/ 54364 w 136571"/>
                <a:gd name="connsiteY38" fmla="*/ 53050 h 315440"/>
                <a:gd name="connsiteX39" fmla="*/ 10607 w 136571"/>
                <a:gd name="connsiteY39" fmla="*/ 112731 h 315440"/>
                <a:gd name="connsiteX40" fmla="*/ 125965 w 136571"/>
                <a:gd name="connsiteY40" fmla="*/ 112731 h 315440"/>
                <a:gd name="connsiteX41" fmla="*/ 50386 w 136571"/>
                <a:gd name="connsiteY41" fmla="*/ 42440 h 315440"/>
                <a:gd name="connsiteX42" fmla="*/ 87512 w 136571"/>
                <a:gd name="connsiteY42" fmla="*/ 42440 h 315440"/>
                <a:gd name="connsiteX43" fmla="*/ 87512 w 136571"/>
                <a:gd name="connsiteY43" fmla="*/ 11936 h 315440"/>
                <a:gd name="connsiteX44" fmla="*/ 50386 w 136571"/>
                <a:gd name="connsiteY44" fmla="*/ 42440 h 3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6571" h="315440">
                  <a:moveTo>
                    <a:pt x="135246" y="200263"/>
                  </a:moveTo>
                  <a:cubicBezTo>
                    <a:pt x="135246" y="232094"/>
                    <a:pt x="135246" y="262597"/>
                    <a:pt x="135246" y="294427"/>
                  </a:cubicBezTo>
                  <a:cubicBezTo>
                    <a:pt x="135246" y="311669"/>
                    <a:pt x="127291" y="318300"/>
                    <a:pt x="108727" y="314321"/>
                  </a:cubicBezTo>
                  <a:cubicBezTo>
                    <a:pt x="100772" y="312995"/>
                    <a:pt x="92816" y="314321"/>
                    <a:pt x="84860" y="314321"/>
                  </a:cubicBezTo>
                  <a:cubicBezTo>
                    <a:pt x="72927" y="314321"/>
                    <a:pt x="59667" y="314321"/>
                    <a:pt x="47734" y="314321"/>
                  </a:cubicBezTo>
                  <a:cubicBezTo>
                    <a:pt x="41104" y="314321"/>
                    <a:pt x="33149" y="312995"/>
                    <a:pt x="26519" y="314321"/>
                  </a:cubicBezTo>
                  <a:cubicBezTo>
                    <a:pt x="9281" y="316974"/>
                    <a:pt x="0" y="311669"/>
                    <a:pt x="0" y="293101"/>
                  </a:cubicBezTo>
                  <a:cubicBezTo>
                    <a:pt x="0" y="269229"/>
                    <a:pt x="0" y="244030"/>
                    <a:pt x="0" y="220157"/>
                  </a:cubicBezTo>
                  <a:cubicBezTo>
                    <a:pt x="0" y="185675"/>
                    <a:pt x="0" y="152519"/>
                    <a:pt x="0" y="118036"/>
                  </a:cubicBezTo>
                  <a:cubicBezTo>
                    <a:pt x="0" y="90185"/>
                    <a:pt x="9281" y="67638"/>
                    <a:pt x="31823" y="50397"/>
                  </a:cubicBezTo>
                  <a:cubicBezTo>
                    <a:pt x="42430" y="42440"/>
                    <a:pt x="39778" y="31830"/>
                    <a:pt x="39778" y="21220"/>
                  </a:cubicBezTo>
                  <a:cubicBezTo>
                    <a:pt x="39778" y="0"/>
                    <a:pt x="39778" y="0"/>
                    <a:pt x="62319" y="0"/>
                  </a:cubicBezTo>
                  <a:cubicBezTo>
                    <a:pt x="96794" y="0"/>
                    <a:pt x="96794" y="0"/>
                    <a:pt x="98120" y="33156"/>
                  </a:cubicBezTo>
                  <a:cubicBezTo>
                    <a:pt x="98120" y="38461"/>
                    <a:pt x="102097" y="46419"/>
                    <a:pt x="106075" y="50397"/>
                  </a:cubicBezTo>
                  <a:cubicBezTo>
                    <a:pt x="124639" y="68965"/>
                    <a:pt x="136572" y="88859"/>
                    <a:pt x="136572" y="116710"/>
                  </a:cubicBezTo>
                  <a:cubicBezTo>
                    <a:pt x="133920" y="144561"/>
                    <a:pt x="135246" y="172413"/>
                    <a:pt x="135246" y="200263"/>
                  </a:cubicBezTo>
                  <a:close/>
                  <a:moveTo>
                    <a:pt x="9281" y="233420"/>
                  </a:moveTo>
                  <a:cubicBezTo>
                    <a:pt x="47734" y="233420"/>
                    <a:pt x="87512" y="233420"/>
                    <a:pt x="124639" y="233420"/>
                  </a:cubicBezTo>
                  <a:cubicBezTo>
                    <a:pt x="124639" y="196285"/>
                    <a:pt x="124639" y="159150"/>
                    <a:pt x="124639" y="122015"/>
                  </a:cubicBezTo>
                  <a:cubicBezTo>
                    <a:pt x="88838" y="122015"/>
                    <a:pt x="54364" y="122015"/>
                    <a:pt x="18563" y="122015"/>
                  </a:cubicBezTo>
                  <a:cubicBezTo>
                    <a:pt x="14585" y="122015"/>
                    <a:pt x="9281" y="128646"/>
                    <a:pt x="9281" y="131299"/>
                  </a:cubicBezTo>
                  <a:cubicBezTo>
                    <a:pt x="7956" y="165781"/>
                    <a:pt x="9281" y="198938"/>
                    <a:pt x="9281" y="233420"/>
                  </a:cubicBezTo>
                  <a:close/>
                  <a:moveTo>
                    <a:pt x="125965" y="244030"/>
                  </a:moveTo>
                  <a:cubicBezTo>
                    <a:pt x="87512" y="244030"/>
                    <a:pt x="53038" y="244030"/>
                    <a:pt x="17237" y="244030"/>
                  </a:cubicBezTo>
                  <a:cubicBezTo>
                    <a:pt x="14585" y="244030"/>
                    <a:pt x="9281" y="250661"/>
                    <a:pt x="9281" y="254640"/>
                  </a:cubicBezTo>
                  <a:cubicBezTo>
                    <a:pt x="7956" y="266576"/>
                    <a:pt x="7956" y="279838"/>
                    <a:pt x="9281" y="291775"/>
                  </a:cubicBezTo>
                  <a:cubicBezTo>
                    <a:pt x="9281" y="297080"/>
                    <a:pt x="14585" y="305038"/>
                    <a:pt x="17237" y="305038"/>
                  </a:cubicBezTo>
                  <a:cubicBezTo>
                    <a:pt x="22541" y="305038"/>
                    <a:pt x="27845" y="301059"/>
                    <a:pt x="33149" y="297080"/>
                  </a:cubicBezTo>
                  <a:cubicBezTo>
                    <a:pt x="35800" y="294427"/>
                    <a:pt x="35800" y="289122"/>
                    <a:pt x="35800" y="285144"/>
                  </a:cubicBezTo>
                  <a:cubicBezTo>
                    <a:pt x="37126" y="283817"/>
                    <a:pt x="38452" y="283817"/>
                    <a:pt x="41104" y="282491"/>
                  </a:cubicBezTo>
                  <a:cubicBezTo>
                    <a:pt x="41104" y="303711"/>
                    <a:pt x="53038" y="306363"/>
                    <a:pt x="68949" y="306363"/>
                  </a:cubicBezTo>
                  <a:cubicBezTo>
                    <a:pt x="84860" y="306363"/>
                    <a:pt x="98120" y="303711"/>
                    <a:pt x="99446" y="283817"/>
                  </a:cubicBezTo>
                  <a:cubicBezTo>
                    <a:pt x="102097" y="289122"/>
                    <a:pt x="103423" y="291775"/>
                    <a:pt x="104749" y="294427"/>
                  </a:cubicBezTo>
                  <a:cubicBezTo>
                    <a:pt x="108727" y="298406"/>
                    <a:pt x="114031" y="302385"/>
                    <a:pt x="119335" y="306363"/>
                  </a:cubicBezTo>
                  <a:cubicBezTo>
                    <a:pt x="121987" y="302385"/>
                    <a:pt x="125965" y="297080"/>
                    <a:pt x="127291" y="293101"/>
                  </a:cubicBezTo>
                  <a:cubicBezTo>
                    <a:pt x="125965" y="278513"/>
                    <a:pt x="125965" y="262597"/>
                    <a:pt x="125965" y="244030"/>
                  </a:cubicBezTo>
                  <a:close/>
                  <a:moveTo>
                    <a:pt x="125965" y="112731"/>
                  </a:moveTo>
                  <a:cubicBezTo>
                    <a:pt x="128616" y="92838"/>
                    <a:pt x="119335" y="78249"/>
                    <a:pt x="107401" y="64986"/>
                  </a:cubicBezTo>
                  <a:cubicBezTo>
                    <a:pt x="92816" y="46419"/>
                    <a:pt x="72927" y="54376"/>
                    <a:pt x="54364" y="53050"/>
                  </a:cubicBezTo>
                  <a:cubicBezTo>
                    <a:pt x="31823" y="51724"/>
                    <a:pt x="7956" y="83554"/>
                    <a:pt x="10607" y="112731"/>
                  </a:cubicBezTo>
                  <a:cubicBezTo>
                    <a:pt x="47734" y="112731"/>
                    <a:pt x="86186" y="112731"/>
                    <a:pt x="125965" y="112731"/>
                  </a:cubicBezTo>
                  <a:close/>
                  <a:moveTo>
                    <a:pt x="50386" y="42440"/>
                  </a:moveTo>
                  <a:cubicBezTo>
                    <a:pt x="63645" y="42440"/>
                    <a:pt x="75579" y="42440"/>
                    <a:pt x="87512" y="42440"/>
                  </a:cubicBezTo>
                  <a:cubicBezTo>
                    <a:pt x="87512" y="31830"/>
                    <a:pt x="87512" y="22546"/>
                    <a:pt x="87512" y="11936"/>
                  </a:cubicBezTo>
                  <a:cubicBezTo>
                    <a:pt x="45082" y="10610"/>
                    <a:pt x="43756" y="11936"/>
                    <a:pt x="50386" y="42440"/>
                  </a:cubicBezTo>
                  <a:close/>
                </a:path>
              </a:pathLst>
            </a:custGeom>
            <a:solidFill>
              <a:srgbClr val="FFFFFF"/>
            </a:solidFill>
            <a:ln w="1325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A8FC2EF-F592-C4D2-0492-F01D49BCAD53}"/>
                </a:ext>
              </a:extLst>
            </p:cNvPr>
            <p:cNvSpPr/>
            <p:nvPr/>
          </p:nvSpPr>
          <p:spPr>
            <a:xfrm>
              <a:off x="3130607" y="4046451"/>
              <a:ext cx="98518" cy="145432"/>
            </a:xfrm>
            <a:custGeom>
              <a:avLst/>
              <a:gdLst>
                <a:gd name="connsiteX0" fmla="*/ 28046 w 98518"/>
                <a:gd name="connsiteY0" fmla="*/ 36680 h 145432"/>
                <a:gd name="connsiteX1" fmla="*/ 32024 w 98518"/>
                <a:gd name="connsiteY1" fmla="*/ 2198 h 145432"/>
                <a:gd name="connsiteX2" fmla="*/ 50587 w 98518"/>
                <a:gd name="connsiteY2" fmla="*/ 871 h 145432"/>
                <a:gd name="connsiteX3" fmla="*/ 57217 w 98518"/>
                <a:gd name="connsiteY3" fmla="*/ 36680 h 145432"/>
                <a:gd name="connsiteX4" fmla="*/ 81084 w 98518"/>
                <a:gd name="connsiteY4" fmla="*/ 36680 h 145432"/>
                <a:gd name="connsiteX5" fmla="*/ 98321 w 98518"/>
                <a:gd name="connsiteY5" fmla="*/ 53921 h 145432"/>
                <a:gd name="connsiteX6" fmla="*/ 94343 w 98518"/>
                <a:gd name="connsiteY6" fmla="*/ 133496 h 145432"/>
                <a:gd name="connsiteX7" fmla="*/ 81084 w 98518"/>
                <a:gd name="connsiteY7" fmla="*/ 145432 h 145432"/>
                <a:gd name="connsiteX8" fmla="*/ 16113 w 98518"/>
                <a:gd name="connsiteY8" fmla="*/ 145432 h 145432"/>
                <a:gd name="connsiteX9" fmla="*/ 5505 w 98518"/>
                <a:gd name="connsiteY9" fmla="*/ 134823 h 145432"/>
                <a:gd name="connsiteX10" fmla="*/ 202 w 98518"/>
                <a:gd name="connsiteY10" fmla="*/ 51269 h 145432"/>
                <a:gd name="connsiteX11" fmla="*/ 13461 w 98518"/>
                <a:gd name="connsiteY11" fmla="*/ 38006 h 145432"/>
                <a:gd name="connsiteX12" fmla="*/ 28046 w 98518"/>
                <a:gd name="connsiteY12" fmla="*/ 36680 h 145432"/>
                <a:gd name="connsiteX13" fmla="*/ 16113 w 98518"/>
                <a:gd name="connsiteY13" fmla="*/ 133496 h 145432"/>
                <a:gd name="connsiteX14" fmla="*/ 87714 w 98518"/>
                <a:gd name="connsiteY14" fmla="*/ 133496 h 145432"/>
                <a:gd name="connsiteX15" fmla="*/ 87714 w 98518"/>
                <a:gd name="connsiteY15" fmla="*/ 47290 h 145432"/>
                <a:gd name="connsiteX16" fmla="*/ 10809 w 98518"/>
                <a:gd name="connsiteY16" fmla="*/ 47290 h 145432"/>
                <a:gd name="connsiteX17" fmla="*/ 16113 w 98518"/>
                <a:gd name="connsiteY17" fmla="*/ 133496 h 14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518" h="145432">
                  <a:moveTo>
                    <a:pt x="28046" y="36680"/>
                  </a:moveTo>
                  <a:cubicBezTo>
                    <a:pt x="29372" y="23417"/>
                    <a:pt x="29372" y="12807"/>
                    <a:pt x="32024" y="2198"/>
                  </a:cubicBezTo>
                  <a:cubicBezTo>
                    <a:pt x="32024" y="-455"/>
                    <a:pt x="50587" y="-455"/>
                    <a:pt x="50587" y="871"/>
                  </a:cubicBezTo>
                  <a:cubicBezTo>
                    <a:pt x="54565" y="11481"/>
                    <a:pt x="55891" y="22091"/>
                    <a:pt x="57217" y="36680"/>
                  </a:cubicBezTo>
                  <a:cubicBezTo>
                    <a:pt x="62521" y="36680"/>
                    <a:pt x="71802" y="38006"/>
                    <a:pt x="81084" y="36680"/>
                  </a:cubicBezTo>
                  <a:cubicBezTo>
                    <a:pt x="94343" y="35354"/>
                    <a:pt x="99647" y="39332"/>
                    <a:pt x="98321" y="53921"/>
                  </a:cubicBezTo>
                  <a:cubicBezTo>
                    <a:pt x="95669" y="80446"/>
                    <a:pt x="95669" y="106971"/>
                    <a:pt x="94343" y="133496"/>
                  </a:cubicBezTo>
                  <a:cubicBezTo>
                    <a:pt x="94343" y="142780"/>
                    <a:pt x="90366" y="145432"/>
                    <a:pt x="81084" y="145432"/>
                  </a:cubicBezTo>
                  <a:cubicBezTo>
                    <a:pt x="59869" y="145432"/>
                    <a:pt x="37328" y="145432"/>
                    <a:pt x="16113" y="145432"/>
                  </a:cubicBezTo>
                  <a:cubicBezTo>
                    <a:pt x="12135" y="145432"/>
                    <a:pt x="5505" y="138801"/>
                    <a:pt x="5505" y="134823"/>
                  </a:cubicBezTo>
                  <a:cubicBezTo>
                    <a:pt x="2853" y="106971"/>
                    <a:pt x="1527" y="79120"/>
                    <a:pt x="202" y="51269"/>
                  </a:cubicBezTo>
                  <a:cubicBezTo>
                    <a:pt x="-1124" y="41985"/>
                    <a:pt x="4179" y="38006"/>
                    <a:pt x="13461" y="38006"/>
                  </a:cubicBezTo>
                  <a:cubicBezTo>
                    <a:pt x="20091" y="36680"/>
                    <a:pt x="26721" y="36680"/>
                    <a:pt x="28046" y="36680"/>
                  </a:cubicBezTo>
                  <a:close/>
                  <a:moveTo>
                    <a:pt x="16113" y="133496"/>
                  </a:moveTo>
                  <a:cubicBezTo>
                    <a:pt x="39980" y="133496"/>
                    <a:pt x="63847" y="133496"/>
                    <a:pt x="87714" y="133496"/>
                  </a:cubicBezTo>
                  <a:cubicBezTo>
                    <a:pt x="87714" y="104319"/>
                    <a:pt x="87714" y="75141"/>
                    <a:pt x="87714" y="47290"/>
                  </a:cubicBezTo>
                  <a:cubicBezTo>
                    <a:pt x="62521" y="47290"/>
                    <a:pt x="36002" y="47290"/>
                    <a:pt x="10809" y="47290"/>
                  </a:cubicBezTo>
                  <a:cubicBezTo>
                    <a:pt x="12135" y="76467"/>
                    <a:pt x="14787" y="104319"/>
                    <a:pt x="16113" y="133496"/>
                  </a:cubicBezTo>
                  <a:close/>
                </a:path>
              </a:pathLst>
            </a:custGeom>
            <a:solidFill>
              <a:srgbClr val="FFFFFF"/>
            </a:solidFill>
            <a:ln w="132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B3CF5B5-B69D-7CA1-84C0-E0E0BBA5A094}"/>
                </a:ext>
              </a:extLst>
            </p:cNvPr>
            <p:cNvSpPr/>
            <p:nvPr/>
          </p:nvSpPr>
          <p:spPr>
            <a:xfrm>
              <a:off x="2982303" y="3511517"/>
              <a:ext cx="96793" cy="8462"/>
            </a:xfrm>
            <a:custGeom>
              <a:avLst/>
              <a:gdLst>
                <a:gd name="connsiteX0" fmla="*/ 96794 w 96793"/>
                <a:gd name="connsiteY0" fmla="*/ 0 h 8462"/>
                <a:gd name="connsiteX1" fmla="*/ 0 w 96793"/>
                <a:gd name="connsiteY1" fmla="*/ 0 h 8462"/>
                <a:gd name="connsiteX2" fmla="*/ 96794 w 96793"/>
                <a:gd name="connsiteY2" fmla="*/ 0 h 8462"/>
              </a:gdLst>
              <a:ahLst/>
              <a:cxnLst>
                <a:cxn ang="0">
                  <a:pos x="connsiteX0" y="connsiteY0"/>
                </a:cxn>
                <a:cxn ang="0">
                  <a:pos x="connsiteX1" y="connsiteY1"/>
                </a:cxn>
                <a:cxn ang="0">
                  <a:pos x="connsiteX2" y="connsiteY2"/>
                </a:cxn>
              </a:cxnLst>
              <a:rect l="l" t="t" r="r" b="b"/>
              <a:pathLst>
                <a:path w="96793" h="8462">
                  <a:moveTo>
                    <a:pt x="96794" y="0"/>
                  </a:moveTo>
                  <a:cubicBezTo>
                    <a:pt x="87512" y="11936"/>
                    <a:pt x="9282" y="10610"/>
                    <a:pt x="0" y="0"/>
                  </a:cubicBezTo>
                  <a:cubicBezTo>
                    <a:pt x="31823" y="0"/>
                    <a:pt x="63645" y="0"/>
                    <a:pt x="96794" y="0"/>
                  </a:cubicBezTo>
                  <a:close/>
                </a:path>
              </a:pathLst>
            </a:custGeom>
            <a:solidFill>
              <a:srgbClr val="FFFFFF"/>
            </a:solidFill>
            <a:ln w="132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A277AC-595C-0707-57F6-9F2BA99CA6BB}"/>
                </a:ext>
              </a:extLst>
            </p:cNvPr>
            <p:cNvSpPr/>
            <p:nvPr/>
          </p:nvSpPr>
          <p:spPr>
            <a:xfrm>
              <a:off x="2982303" y="3368282"/>
              <a:ext cx="94142" cy="8952"/>
            </a:xfrm>
            <a:custGeom>
              <a:avLst/>
              <a:gdLst>
                <a:gd name="connsiteX0" fmla="*/ 0 w 94142"/>
                <a:gd name="connsiteY0" fmla="*/ 0 h 8952"/>
                <a:gd name="connsiteX1" fmla="*/ 94142 w 94142"/>
                <a:gd name="connsiteY1" fmla="*/ 0 h 8952"/>
                <a:gd name="connsiteX2" fmla="*/ 0 w 94142"/>
                <a:gd name="connsiteY2" fmla="*/ 0 h 8952"/>
              </a:gdLst>
              <a:ahLst/>
              <a:cxnLst>
                <a:cxn ang="0">
                  <a:pos x="connsiteX0" y="connsiteY0"/>
                </a:cxn>
                <a:cxn ang="0">
                  <a:pos x="connsiteX1" y="connsiteY1"/>
                </a:cxn>
                <a:cxn ang="0">
                  <a:pos x="connsiteX2" y="connsiteY2"/>
                </a:cxn>
              </a:cxnLst>
              <a:rect l="l" t="t" r="r" b="b"/>
              <a:pathLst>
                <a:path w="94142" h="8952">
                  <a:moveTo>
                    <a:pt x="0" y="0"/>
                  </a:moveTo>
                  <a:cubicBezTo>
                    <a:pt x="31823" y="0"/>
                    <a:pt x="63645" y="0"/>
                    <a:pt x="94142" y="0"/>
                  </a:cubicBezTo>
                  <a:cubicBezTo>
                    <a:pt x="88838" y="11936"/>
                    <a:pt x="9282" y="11936"/>
                    <a:pt x="0" y="0"/>
                  </a:cubicBezTo>
                  <a:close/>
                </a:path>
              </a:pathLst>
            </a:custGeom>
            <a:solidFill>
              <a:srgbClr val="FFFFFF"/>
            </a:solidFill>
            <a:ln w="132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61935-B3FC-11A2-03DF-191505241F61}"/>
                </a:ext>
              </a:extLst>
            </p:cNvPr>
            <p:cNvSpPr/>
            <p:nvPr/>
          </p:nvSpPr>
          <p:spPr>
            <a:xfrm>
              <a:off x="3162631" y="3477697"/>
              <a:ext cx="79556" cy="11936"/>
            </a:xfrm>
            <a:custGeom>
              <a:avLst/>
              <a:gdLst>
                <a:gd name="connsiteX0" fmla="*/ 0 w 79556"/>
                <a:gd name="connsiteY0" fmla="*/ 5968 h 11936"/>
                <a:gd name="connsiteX1" fmla="*/ 79557 w 79556"/>
                <a:gd name="connsiteY1" fmla="*/ 5968 h 11936"/>
                <a:gd name="connsiteX2" fmla="*/ 0 w 79556"/>
                <a:gd name="connsiteY2" fmla="*/ 5968 h 11936"/>
              </a:gdLst>
              <a:ahLst/>
              <a:cxnLst>
                <a:cxn ang="0">
                  <a:pos x="connsiteX0" y="connsiteY0"/>
                </a:cxn>
                <a:cxn ang="0">
                  <a:pos x="connsiteX1" y="connsiteY1"/>
                </a:cxn>
                <a:cxn ang="0">
                  <a:pos x="connsiteX2" y="connsiteY2"/>
                </a:cxn>
              </a:cxnLst>
              <a:rect l="l" t="t" r="r" b="b"/>
              <a:pathLst>
                <a:path w="79556" h="11936">
                  <a:moveTo>
                    <a:pt x="0" y="5968"/>
                  </a:moveTo>
                  <a:cubicBezTo>
                    <a:pt x="10607" y="-1989"/>
                    <a:pt x="67623" y="-1989"/>
                    <a:pt x="79557" y="5968"/>
                  </a:cubicBezTo>
                  <a:cubicBezTo>
                    <a:pt x="68949" y="13926"/>
                    <a:pt x="11933" y="13926"/>
                    <a:pt x="0" y="5968"/>
                  </a:cubicBezTo>
                  <a:close/>
                </a:path>
              </a:pathLst>
            </a:custGeom>
            <a:solidFill>
              <a:srgbClr val="FFFFFF"/>
            </a:solidFill>
            <a:ln w="132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D7DE0D-8F54-0388-14D6-3C538EE8F945}"/>
                </a:ext>
              </a:extLst>
            </p:cNvPr>
            <p:cNvSpPr/>
            <p:nvPr/>
          </p:nvSpPr>
          <p:spPr>
            <a:xfrm>
              <a:off x="3220972" y="3345736"/>
              <a:ext cx="21215" cy="27850"/>
            </a:xfrm>
            <a:custGeom>
              <a:avLst/>
              <a:gdLst>
                <a:gd name="connsiteX0" fmla="*/ 5304 w 21215"/>
                <a:gd name="connsiteY0" fmla="*/ 0 h 27850"/>
                <a:gd name="connsiteX1" fmla="*/ 21215 w 21215"/>
                <a:gd name="connsiteY1" fmla="*/ 25199 h 27850"/>
                <a:gd name="connsiteX2" fmla="*/ 15911 w 21215"/>
                <a:gd name="connsiteY2" fmla="*/ 27851 h 27850"/>
                <a:gd name="connsiteX3" fmla="*/ 0 w 21215"/>
                <a:gd name="connsiteY3" fmla="*/ 2652 h 27850"/>
                <a:gd name="connsiteX4" fmla="*/ 5304 w 21215"/>
                <a:gd name="connsiteY4" fmla="*/ 0 h 2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7850">
                  <a:moveTo>
                    <a:pt x="5304" y="0"/>
                  </a:moveTo>
                  <a:cubicBezTo>
                    <a:pt x="14585" y="6631"/>
                    <a:pt x="21215" y="14588"/>
                    <a:pt x="21215" y="25199"/>
                  </a:cubicBezTo>
                  <a:cubicBezTo>
                    <a:pt x="19889" y="26525"/>
                    <a:pt x="18563" y="26525"/>
                    <a:pt x="15911" y="27851"/>
                  </a:cubicBezTo>
                  <a:cubicBezTo>
                    <a:pt x="10607" y="19894"/>
                    <a:pt x="5304" y="10610"/>
                    <a:pt x="0" y="2652"/>
                  </a:cubicBezTo>
                  <a:cubicBezTo>
                    <a:pt x="2652" y="2652"/>
                    <a:pt x="3978" y="1326"/>
                    <a:pt x="5304" y="0"/>
                  </a:cubicBezTo>
                  <a:close/>
                </a:path>
              </a:pathLst>
            </a:custGeom>
            <a:solidFill>
              <a:srgbClr val="FFFFFF"/>
            </a:solidFill>
            <a:ln w="132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E0C9E41-359C-9851-86AE-98D64E2FA2B2}"/>
                </a:ext>
              </a:extLst>
            </p:cNvPr>
            <p:cNvSpPr/>
            <p:nvPr/>
          </p:nvSpPr>
          <p:spPr>
            <a:xfrm>
              <a:off x="3158653" y="4107003"/>
              <a:ext cx="7466" cy="57028"/>
            </a:xfrm>
            <a:custGeom>
              <a:avLst/>
              <a:gdLst>
                <a:gd name="connsiteX0" fmla="*/ 0 w 7466"/>
                <a:gd name="connsiteY0" fmla="*/ 0 h 57028"/>
                <a:gd name="connsiteX1" fmla="*/ 0 w 7466"/>
                <a:gd name="connsiteY1" fmla="*/ 57029 h 57028"/>
                <a:gd name="connsiteX2" fmla="*/ 0 w 7466"/>
                <a:gd name="connsiteY2" fmla="*/ 0 h 57028"/>
              </a:gdLst>
              <a:ahLst/>
              <a:cxnLst>
                <a:cxn ang="0">
                  <a:pos x="connsiteX0" y="connsiteY0"/>
                </a:cxn>
                <a:cxn ang="0">
                  <a:pos x="connsiteX1" y="connsiteY1"/>
                </a:cxn>
                <a:cxn ang="0">
                  <a:pos x="connsiteX2" y="connsiteY2"/>
                </a:cxn>
              </a:cxnLst>
              <a:rect l="l" t="t" r="r" b="b"/>
              <a:pathLst>
                <a:path w="7466" h="57028">
                  <a:moveTo>
                    <a:pt x="0" y="0"/>
                  </a:moveTo>
                  <a:cubicBezTo>
                    <a:pt x="9282" y="10610"/>
                    <a:pt x="10608" y="45092"/>
                    <a:pt x="0" y="57029"/>
                  </a:cubicBezTo>
                  <a:cubicBezTo>
                    <a:pt x="0" y="37135"/>
                    <a:pt x="0" y="19894"/>
                    <a:pt x="0" y="0"/>
                  </a:cubicBezTo>
                  <a:close/>
                </a:path>
              </a:pathLst>
            </a:custGeom>
            <a:solidFill>
              <a:srgbClr val="FFFFFF"/>
            </a:solidFill>
            <a:ln w="132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F67BCAA-1D14-4B23-4C35-23A5312945E6}"/>
                </a:ext>
              </a:extLst>
            </p:cNvPr>
            <p:cNvSpPr/>
            <p:nvPr/>
          </p:nvSpPr>
          <p:spPr>
            <a:xfrm>
              <a:off x="3198070" y="4108329"/>
              <a:ext cx="8316" cy="54375"/>
            </a:xfrm>
            <a:custGeom>
              <a:avLst/>
              <a:gdLst>
                <a:gd name="connsiteX0" fmla="*/ 8317 w 8316"/>
                <a:gd name="connsiteY0" fmla="*/ 0 h 54375"/>
                <a:gd name="connsiteX1" fmla="*/ 8317 w 8316"/>
                <a:gd name="connsiteY1" fmla="*/ 53050 h 54375"/>
                <a:gd name="connsiteX2" fmla="*/ 3013 w 8316"/>
                <a:gd name="connsiteY2" fmla="*/ 54376 h 54375"/>
                <a:gd name="connsiteX3" fmla="*/ 361 w 8316"/>
                <a:gd name="connsiteY3" fmla="*/ 41113 h 54375"/>
                <a:gd name="connsiteX4" fmla="*/ 8317 w 8316"/>
                <a:gd name="connsiteY4" fmla="*/ 0 h 5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6" h="54375">
                  <a:moveTo>
                    <a:pt x="8317" y="0"/>
                  </a:moveTo>
                  <a:cubicBezTo>
                    <a:pt x="8317" y="17241"/>
                    <a:pt x="8317" y="34482"/>
                    <a:pt x="8317" y="53050"/>
                  </a:cubicBezTo>
                  <a:cubicBezTo>
                    <a:pt x="6991" y="53050"/>
                    <a:pt x="4339" y="54376"/>
                    <a:pt x="3013" y="54376"/>
                  </a:cubicBezTo>
                  <a:cubicBezTo>
                    <a:pt x="1687" y="50397"/>
                    <a:pt x="-964" y="45092"/>
                    <a:pt x="361" y="41113"/>
                  </a:cubicBezTo>
                  <a:cubicBezTo>
                    <a:pt x="3013" y="26525"/>
                    <a:pt x="-4942" y="11936"/>
                    <a:pt x="8317" y="0"/>
                  </a:cubicBezTo>
                  <a:close/>
                </a:path>
              </a:pathLst>
            </a:custGeom>
            <a:solidFill>
              <a:srgbClr val="FFFFFF"/>
            </a:solidFill>
            <a:ln w="132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9C7B880-C8F6-6A8F-2ED0-A2B1F816F3F4}"/>
                </a:ext>
              </a:extLst>
            </p:cNvPr>
            <p:cNvSpPr/>
            <p:nvPr/>
          </p:nvSpPr>
          <p:spPr>
            <a:xfrm>
              <a:off x="3178542" y="4108329"/>
              <a:ext cx="5304" cy="53050"/>
            </a:xfrm>
            <a:custGeom>
              <a:avLst/>
              <a:gdLst>
                <a:gd name="connsiteX0" fmla="*/ 0 w 5304"/>
                <a:gd name="connsiteY0" fmla="*/ 53050 h 53050"/>
                <a:gd name="connsiteX1" fmla="*/ 0 w 5304"/>
                <a:gd name="connsiteY1" fmla="*/ 0 h 53050"/>
                <a:gd name="connsiteX2" fmla="*/ 5304 w 5304"/>
                <a:gd name="connsiteY2" fmla="*/ 0 h 53050"/>
                <a:gd name="connsiteX3" fmla="*/ 5304 w 5304"/>
                <a:gd name="connsiteY3" fmla="*/ 53050 h 53050"/>
                <a:gd name="connsiteX4" fmla="*/ 0 w 5304"/>
                <a:gd name="connsiteY4" fmla="*/ 53050 h 5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 h="53050">
                  <a:moveTo>
                    <a:pt x="0" y="53050"/>
                  </a:moveTo>
                  <a:cubicBezTo>
                    <a:pt x="0" y="35809"/>
                    <a:pt x="0" y="18567"/>
                    <a:pt x="0" y="0"/>
                  </a:cubicBezTo>
                  <a:cubicBezTo>
                    <a:pt x="1326" y="0"/>
                    <a:pt x="2652" y="0"/>
                    <a:pt x="5304" y="0"/>
                  </a:cubicBezTo>
                  <a:cubicBezTo>
                    <a:pt x="5304" y="17241"/>
                    <a:pt x="5304" y="34482"/>
                    <a:pt x="5304" y="53050"/>
                  </a:cubicBezTo>
                  <a:cubicBezTo>
                    <a:pt x="3978" y="53050"/>
                    <a:pt x="2652" y="53050"/>
                    <a:pt x="0" y="53050"/>
                  </a:cubicBezTo>
                  <a:close/>
                </a:path>
              </a:pathLst>
            </a:custGeom>
            <a:solidFill>
              <a:srgbClr val="FFFFFF"/>
            </a:solidFill>
            <a:ln w="13258" cap="flat">
              <a:noFill/>
              <a:prstDash val="solid"/>
              <a:miter/>
            </a:ln>
          </p:spPr>
          <p:txBody>
            <a:bodyPr rtlCol="0" anchor="ctr"/>
            <a:lstStyle/>
            <a:p>
              <a:endParaRPr lang="en-US"/>
            </a:p>
          </p:txBody>
        </p:sp>
      </p:grpSp>
    </p:spTree>
    <p:extLst>
      <p:ext uri="{BB962C8B-B14F-4D97-AF65-F5344CB8AC3E}">
        <p14:creationId xmlns:p14="http://schemas.microsoft.com/office/powerpoint/2010/main" val="3185262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DCAF84-980F-F240-AA40-EDD38C0B040A}"/>
              </a:ext>
            </a:extLst>
          </p:cNvPr>
          <p:cNvSpPr>
            <a:spLocks noGrp="1"/>
          </p:cNvSpPr>
          <p:nvPr>
            <p:ph type="body" sz="quarter" idx="28"/>
          </p:nvPr>
        </p:nvSpPr>
        <p:spPr/>
        <p:txBody>
          <a:bodyPr anchor="ctr"/>
          <a:lstStyle/>
          <a:p>
            <a:pPr algn="l"/>
            <a:r>
              <a:rPr lang="en-IE" dirty="0" err="1"/>
              <a:t>Alimentazione</a:t>
            </a:r>
            <a:r>
              <a:rPr lang="en-IE" dirty="0"/>
              <a:t> ed </a:t>
            </a:r>
            <a:r>
              <a:rPr lang="en-IE" dirty="0" err="1"/>
              <a:t>economia</a:t>
            </a:r>
            <a:r>
              <a:rPr lang="en-IE" dirty="0"/>
              <a:t> </a:t>
            </a:r>
            <a:r>
              <a:rPr lang="en-IE" dirty="0" err="1"/>
              <a:t>circolare</a:t>
            </a:r>
            <a:endParaRPr lang="en-IE" dirty="0"/>
          </a:p>
        </p:txBody>
      </p:sp>
      <p:grpSp>
        <p:nvGrpSpPr>
          <p:cNvPr id="7" name="Group 6">
            <a:extLst>
              <a:ext uri="{FF2B5EF4-FFF2-40B4-BE49-F238E27FC236}">
                <a16:creationId xmlns:a16="http://schemas.microsoft.com/office/drawing/2014/main" id="{CCDC8661-5A7F-5164-80FA-1573249F5706}"/>
              </a:ext>
            </a:extLst>
          </p:cNvPr>
          <p:cNvGrpSpPr/>
          <p:nvPr/>
        </p:nvGrpSpPr>
        <p:grpSpPr>
          <a:xfrm>
            <a:off x="10482300" y="618601"/>
            <a:ext cx="901130" cy="901727"/>
            <a:chOff x="5614841" y="786428"/>
            <a:chExt cx="901130" cy="901727"/>
          </a:xfrm>
          <a:solidFill>
            <a:srgbClr val="60220F"/>
          </a:solidFill>
        </p:grpSpPr>
        <p:grpSp>
          <p:nvGrpSpPr>
            <p:cNvPr id="8" name="Graphic 2">
              <a:extLst>
                <a:ext uri="{FF2B5EF4-FFF2-40B4-BE49-F238E27FC236}">
                  <a16:creationId xmlns:a16="http://schemas.microsoft.com/office/drawing/2014/main" id="{01976ECF-F234-3FDB-8E51-7B6A23166F11}"/>
                </a:ext>
              </a:extLst>
            </p:cNvPr>
            <p:cNvGrpSpPr/>
            <p:nvPr/>
          </p:nvGrpSpPr>
          <p:grpSpPr>
            <a:xfrm>
              <a:off x="5715019" y="1058540"/>
              <a:ext cx="543506" cy="445337"/>
              <a:chOff x="5715019" y="1058540"/>
              <a:chExt cx="543506" cy="445337"/>
            </a:xfrm>
            <a:grpFill/>
          </p:grpSpPr>
          <p:sp>
            <p:nvSpPr>
              <p:cNvPr id="10" name="Freeform 210">
                <a:extLst>
                  <a:ext uri="{FF2B5EF4-FFF2-40B4-BE49-F238E27FC236}">
                    <a16:creationId xmlns:a16="http://schemas.microsoft.com/office/drawing/2014/main" id="{04879716-0A1A-67ED-229E-32E825DC7606}"/>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D6A3A"/>
              </a:solidFill>
              <a:ln w="9028" cap="flat">
                <a:noFill/>
                <a:prstDash val="solid"/>
                <a:miter/>
              </a:ln>
            </p:spPr>
            <p:txBody>
              <a:bodyPr rtlCol="0" anchor="ctr"/>
              <a:lstStyle/>
              <a:p>
                <a:endParaRPr lang="en-US"/>
              </a:p>
            </p:txBody>
          </p:sp>
          <p:sp>
            <p:nvSpPr>
              <p:cNvPr id="11" name="Freeform 211">
                <a:extLst>
                  <a:ext uri="{FF2B5EF4-FFF2-40B4-BE49-F238E27FC236}">
                    <a16:creationId xmlns:a16="http://schemas.microsoft.com/office/drawing/2014/main" id="{FCAA8A80-51A8-FBF0-EFF8-2BEBC678EFF0}"/>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D6A3A"/>
              </a:solidFill>
              <a:ln w="9028" cap="flat">
                <a:noFill/>
                <a:prstDash val="solid"/>
                <a:miter/>
              </a:ln>
            </p:spPr>
            <p:txBody>
              <a:bodyPr rtlCol="0" anchor="ctr"/>
              <a:lstStyle/>
              <a:p>
                <a:endParaRPr lang="en-US"/>
              </a:p>
            </p:txBody>
          </p:sp>
        </p:grpSp>
        <p:sp>
          <p:nvSpPr>
            <p:cNvPr id="9" name="Freeform 209">
              <a:extLst>
                <a:ext uri="{FF2B5EF4-FFF2-40B4-BE49-F238E27FC236}">
                  <a16:creationId xmlns:a16="http://schemas.microsoft.com/office/drawing/2014/main" id="{D0E9BDED-1166-FFC6-2F55-C402E31459CD}"/>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
        <p:nvSpPr>
          <p:cNvPr id="12" name="Text Placeholder 11">
            <a:extLst>
              <a:ext uri="{FF2B5EF4-FFF2-40B4-BE49-F238E27FC236}">
                <a16:creationId xmlns:a16="http://schemas.microsoft.com/office/drawing/2014/main" id="{A366492A-39AF-7791-BF38-8A8587F4537A}"/>
              </a:ext>
            </a:extLst>
          </p:cNvPr>
          <p:cNvSpPr txBox="1">
            <a:spLocks noGrp="1"/>
          </p:cNvSpPr>
          <p:nvPr>
            <p:ph type="body" sz="quarter" idx="27"/>
          </p:nvPr>
        </p:nvSpPr>
        <p:spPr>
          <a:xfrm>
            <a:off x="446331" y="2245887"/>
            <a:ext cx="11096625" cy="4057521"/>
          </a:xfrm>
          <a:prstGeom prst="rect">
            <a:avLst/>
          </a:prstGeom>
          <a:noFill/>
        </p:spPr>
        <p:txBody>
          <a:bodyPr wrap="square">
            <a:spAutoFit/>
          </a:bodyPr>
          <a:lstStyle/>
          <a:p>
            <a:pPr algn="just"/>
            <a:r>
              <a:rPr lang="it-IT" sz="2400" i="0" dirty="0">
                <a:effectLst/>
              </a:rPr>
              <a:t>Esaminando il costo reale dell'attuale approccio (il modello lineare) ai piccoli proprietari e alla produzione alimentare, possiamo esplorare il ruolo catalizzatore del settore alimentare e come possiamo cogliere l'opportunità di cambiare l'inefficiente sistema alimentare attraverso tre ambizioni:</a:t>
            </a:r>
          </a:p>
          <a:p>
            <a:pPr algn="just"/>
            <a:endParaRPr lang="it-IT" sz="2400" b="1" i="0" dirty="0">
              <a:effectLst/>
            </a:endParaRPr>
          </a:p>
          <a:p>
            <a:pPr algn="just"/>
            <a:r>
              <a:rPr lang="it-IT" sz="2400" b="1" i="0" dirty="0">
                <a:effectLst/>
              </a:rPr>
              <a:t>1. Promuovere il cibo coltivato in modo rigenerativo e, se del caso, a livello locale.</a:t>
            </a:r>
          </a:p>
          <a:p>
            <a:pPr algn="just"/>
            <a:r>
              <a:rPr lang="it-IT" sz="2400" b="1" i="0" dirty="0">
                <a:effectLst/>
              </a:rPr>
              <a:t>2. Coltivare e commercializzare i propri prodotti come opzioni più sane (per le persone e il pianeta)</a:t>
            </a:r>
          </a:p>
          <a:p>
            <a:pPr algn="just"/>
            <a:r>
              <a:rPr lang="it-IT" sz="2400" b="1" i="0" dirty="0">
                <a:effectLst/>
              </a:rPr>
              <a:t>3.Sfruttare al meglio i prodotti e gli alimenti e ridurre al minimo gli sprechi.</a:t>
            </a:r>
          </a:p>
          <a:p>
            <a:pPr algn="just"/>
            <a:endParaRPr lang="en-US" sz="2400" b="1" i="0" dirty="0">
              <a:effectLst/>
            </a:endParaRPr>
          </a:p>
        </p:txBody>
      </p:sp>
    </p:spTree>
    <p:extLst>
      <p:ext uri="{BB962C8B-B14F-4D97-AF65-F5344CB8AC3E}">
        <p14:creationId xmlns:p14="http://schemas.microsoft.com/office/powerpoint/2010/main" val="2785364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699AE8-C9EF-314D-B14B-577D75577D74}"/>
              </a:ext>
            </a:extLst>
          </p:cNvPr>
          <p:cNvSpPr>
            <a:spLocks noGrp="1"/>
          </p:cNvSpPr>
          <p:nvPr>
            <p:ph type="body" sz="quarter" idx="18"/>
          </p:nvPr>
        </p:nvSpPr>
        <p:spPr>
          <a:xfrm>
            <a:off x="129396" y="1350073"/>
            <a:ext cx="5966604" cy="3843867"/>
          </a:xfrm>
        </p:spPr>
        <p:txBody>
          <a:bodyPr/>
          <a:lstStyle/>
          <a:p>
            <a:pPr marL="342900" indent="-342900" algn="l">
              <a:buFont typeface="Arial" panose="020B0604020202020204" pitchFamily="34" charset="0"/>
              <a:buChar char="•"/>
            </a:pPr>
            <a:r>
              <a:rPr lang="it-IT" b="0" dirty="0">
                <a:solidFill>
                  <a:srgbClr val="60220F"/>
                </a:solidFill>
              </a:rPr>
              <a:t>Una volta che ci si è impegnati a ridurre al minimo i rifiuti attraverso una revisione costante dei processi, è il momento di guardare alla circolarità per indirizzare i rifiuti inevitabili verso una nuova vita. </a:t>
            </a:r>
          </a:p>
          <a:p>
            <a:pPr marL="342900" indent="-342900" algn="l">
              <a:buFont typeface="Arial" panose="020B0604020202020204" pitchFamily="34" charset="0"/>
              <a:buChar char="•"/>
            </a:pPr>
            <a:r>
              <a:rPr lang="it-IT" b="0" dirty="0">
                <a:solidFill>
                  <a:srgbClr val="60220F"/>
                </a:solidFill>
              </a:rPr>
              <a:t>Questa piramide mostra i passaggi chiave attraverso i quali i rifiuti alimentari possono essere indirizzati verso risultati più vantaggiosi, con la discarica/incenerimento in fondo!</a:t>
            </a:r>
          </a:p>
          <a:p>
            <a:pPr algn="l"/>
            <a:endParaRPr lang="en-RU" b="0" dirty="0">
              <a:solidFill>
                <a:srgbClr val="60220F"/>
              </a:solidFill>
            </a:endParaRPr>
          </a:p>
        </p:txBody>
      </p:sp>
      <p:sp>
        <p:nvSpPr>
          <p:cNvPr id="6" name="TextBox 5">
            <a:extLst>
              <a:ext uri="{FF2B5EF4-FFF2-40B4-BE49-F238E27FC236}">
                <a16:creationId xmlns:a16="http://schemas.microsoft.com/office/drawing/2014/main" id="{057D101B-C6C2-23A7-C873-22DA0D8CC702}"/>
              </a:ext>
            </a:extLst>
          </p:cNvPr>
          <p:cNvSpPr txBox="1"/>
          <p:nvPr/>
        </p:nvSpPr>
        <p:spPr>
          <a:xfrm rot="21356760">
            <a:off x="7988155" y="1441919"/>
            <a:ext cx="2931856" cy="369332"/>
          </a:xfrm>
          <a:prstGeom prst="rect">
            <a:avLst/>
          </a:prstGeom>
          <a:noFill/>
        </p:spPr>
        <p:txBody>
          <a:bodyPr wrap="square" rtlCol="0">
            <a:spAutoFit/>
          </a:bodyPr>
          <a:lstStyle/>
          <a:p>
            <a:pPr algn="ctr"/>
            <a:r>
              <a:rPr lang="en-US" b="1" dirty="0">
                <a:solidFill>
                  <a:schemeClr val="bg1"/>
                </a:solidFill>
              </a:rPr>
              <a:t>At Source Reduction</a:t>
            </a:r>
            <a:endParaRPr lang="en-IE" b="1" dirty="0">
              <a:solidFill>
                <a:schemeClr val="bg1"/>
              </a:solidFill>
            </a:endParaRPr>
          </a:p>
        </p:txBody>
      </p:sp>
      <p:sp>
        <p:nvSpPr>
          <p:cNvPr id="7" name="TextBox 6">
            <a:extLst>
              <a:ext uri="{FF2B5EF4-FFF2-40B4-BE49-F238E27FC236}">
                <a16:creationId xmlns:a16="http://schemas.microsoft.com/office/drawing/2014/main" id="{2CD6CCA0-3FAE-4D23-826B-D825EC29D571}"/>
              </a:ext>
            </a:extLst>
          </p:cNvPr>
          <p:cNvSpPr txBox="1"/>
          <p:nvPr/>
        </p:nvSpPr>
        <p:spPr>
          <a:xfrm rot="21366894">
            <a:off x="8547154" y="2047738"/>
            <a:ext cx="2100345" cy="369332"/>
          </a:xfrm>
          <a:prstGeom prst="rect">
            <a:avLst/>
          </a:prstGeom>
          <a:noFill/>
        </p:spPr>
        <p:txBody>
          <a:bodyPr wrap="square" rtlCol="0">
            <a:spAutoFit/>
          </a:bodyPr>
          <a:lstStyle/>
          <a:p>
            <a:r>
              <a:rPr lang="en-US" b="1">
                <a:solidFill>
                  <a:schemeClr val="bg1"/>
                </a:solidFill>
              </a:rPr>
              <a:t>Feed Hungry People</a:t>
            </a:r>
            <a:endParaRPr lang="en-IE" b="1">
              <a:solidFill>
                <a:schemeClr val="bg1"/>
              </a:solidFill>
            </a:endParaRPr>
          </a:p>
        </p:txBody>
      </p:sp>
      <p:sp>
        <p:nvSpPr>
          <p:cNvPr id="8" name="TextBox 7">
            <a:extLst>
              <a:ext uri="{FF2B5EF4-FFF2-40B4-BE49-F238E27FC236}">
                <a16:creationId xmlns:a16="http://schemas.microsoft.com/office/drawing/2014/main" id="{0672447F-EF4E-3D92-119E-9D51E3D4A5C0}"/>
              </a:ext>
            </a:extLst>
          </p:cNvPr>
          <p:cNvSpPr txBox="1"/>
          <p:nvPr/>
        </p:nvSpPr>
        <p:spPr>
          <a:xfrm rot="21383441">
            <a:off x="8716718" y="2603791"/>
            <a:ext cx="1775467" cy="369332"/>
          </a:xfrm>
          <a:prstGeom prst="rect">
            <a:avLst/>
          </a:prstGeom>
          <a:noFill/>
        </p:spPr>
        <p:txBody>
          <a:bodyPr wrap="square" rtlCol="0">
            <a:spAutoFit/>
          </a:bodyPr>
          <a:lstStyle/>
          <a:p>
            <a:pPr algn="ctr"/>
            <a:r>
              <a:rPr lang="en-US" b="1">
                <a:solidFill>
                  <a:schemeClr val="bg1"/>
                </a:solidFill>
              </a:rPr>
              <a:t>Feed Animals</a:t>
            </a:r>
            <a:endParaRPr lang="en-IE" b="1">
              <a:solidFill>
                <a:schemeClr val="bg1"/>
              </a:solidFill>
            </a:endParaRPr>
          </a:p>
        </p:txBody>
      </p:sp>
      <p:sp>
        <p:nvSpPr>
          <p:cNvPr id="9" name="TextBox 8">
            <a:extLst>
              <a:ext uri="{FF2B5EF4-FFF2-40B4-BE49-F238E27FC236}">
                <a16:creationId xmlns:a16="http://schemas.microsoft.com/office/drawing/2014/main" id="{6ABBFAE3-4BD7-888C-3E59-7E408D344792}"/>
              </a:ext>
            </a:extLst>
          </p:cNvPr>
          <p:cNvSpPr txBox="1"/>
          <p:nvPr/>
        </p:nvSpPr>
        <p:spPr>
          <a:xfrm rot="21302874">
            <a:off x="8595861" y="3317280"/>
            <a:ext cx="1774123" cy="369332"/>
          </a:xfrm>
          <a:prstGeom prst="rect">
            <a:avLst/>
          </a:prstGeom>
          <a:noFill/>
        </p:spPr>
        <p:txBody>
          <a:bodyPr wrap="square" rtlCol="0">
            <a:spAutoFit/>
          </a:bodyPr>
          <a:lstStyle/>
          <a:p>
            <a:pPr algn="ctr"/>
            <a:r>
              <a:rPr lang="en-US" b="1">
                <a:solidFill>
                  <a:schemeClr val="bg1"/>
                </a:solidFill>
              </a:rPr>
              <a:t>Industrial Uses</a:t>
            </a:r>
            <a:endParaRPr lang="en-IE" b="1">
              <a:solidFill>
                <a:schemeClr val="bg1"/>
              </a:solidFill>
            </a:endParaRPr>
          </a:p>
        </p:txBody>
      </p:sp>
      <p:sp>
        <p:nvSpPr>
          <p:cNvPr id="10" name="TextBox 9">
            <a:extLst>
              <a:ext uri="{FF2B5EF4-FFF2-40B4-BE49-F238E27FC236}">
                <a16:creationId xmlns:a16="http://schemas.microsoft.com/office/drawing/2014/main" id="{084C4105-981E-74C9-9FEA-F4BE6D728311}"/>
              </a:ext>
            </a:extLst>
          </p:cNvPr>
          <p:cNvSpPr txBox="1"/>
          <p:nvPr/>
        </p:nvSpPr>
        <p:spPr>
          <a:xfrm rot="21403909">
            <a:off x="8884953" y="3985287"/>
            <a:ext cx="1453239" cy="369332"/>
          </a:xfrm>
          <a:prstGeom prst="rect">
            <a:avLst/>
          </a:prstGeom>
          <a:noFill/>
        </p:spPr>
        <p:txBody>
          <a:bodyPr wrap="square" rtlCol="0">
            <a:spAutoFit/>
          </a:bodyPr>
          <a:lstStyle/>
          <a:p>
            <a:r>
              <a:rPr lang="en-US" b="1">
                <a:solidFill>
                  <a:schemeClr val="bg1"/>
                </a:solidFill>
              </a:rPr>
              <a:t>Composting</a:t>
            </a:r>
            <a:endParaRPr lang="en-IE" b="1">
              <a:solidFill>
                <a:schemeClr val="bg1"/>
              </a:solidFill>
            </a:endParaRPr>
          </a:p>
        </p:txBody>
      </p:sp>
      <p:sp>
        <p:nvSpPr>
          <p:cNvPr id="11" name="TextBox 10">
            <a:extLst>
              <a:ext uri="{FF2B5EF4-FFF2-40B4-BE49-F238E27FC236}">
                <a16:creationId xmlns:a16="http://schemas.microsoft.com/office/drawing/2014/main" id="{7BE11FD4-7748-6633-1860-EEEEF69A45FD}"/>
              </a:ext>
            </a:extLst>
          </p:cNvPr>
          <p:cNvSpPr txBox="1"/>
          <p:nvPr/>
        </p:nvSpPr>
        <p:spPr>
          <a:xfrm rot="21281646">
            <a:off x="8927580" y="4569431"/>
            <a:ext cx="1110683" cy="523220"/>
          </a:xfrm>
          <a:prstGeom prst="rect">
            <a:avLst/>
          </a:prstGeom>
          <a:noFill/>
        </p:spPr>
        <p:txBody>
          <a:bodyPr wrap="square" rtlCol="0">
            <a:spAutoFit/>
          </a:bodyPr>
          <a:lstStyle/>
          <a:p>
            <a:r>
              <a:rPr lang="en-US" sz="1400" b="1">
                <a:solidFill>
                  <a:schemeClr val="bg1"/>
                </a:solidFill>
              </a:rPr>
              <a:t>Landfill/</a:t>
            </a:r>
          </a:p>
          <a:p>
            <a:r>
              <a:rPr lang="en-US" sz="1400" b="1">
                <a:solidFill>
                  <a:schemeClr val="bg1"/>
                </a:solidFill>
              </a:rPr>
              <a:t>Incineration</a:t>
            </a:r>
            <a:endParaRPr lang="en-IE" sz="1400" b="1">
              <a:solidFill>
                <a:schemeClr val="bg1"/>
              </a:solidFill>
            </a:endParaRPr>
          </a:p>
        </p:txBody>
      </p:sp>
      <p:sp>
        <p:nvSpPr>
          <p:cNvPr id="12" name="Text Placeholder 3">
            <a:extLst>
              <a:ext uri="{FF2B5EF4-FFF2-40B4-BE49-F238E27FC236}">
                <a16:creationId xmlns:a16="http://schemas.microsoft.com/office/drawing/2014/main" id="{BC6BB7FD-E41C-87C1-15DB-BA1F16952F73}"/>
              </a:ext>
            </a:extLst>
          </p:cNvPr>
          <p:cNvSpPr txBox="1">
            <a:spLocks/>
          </p:cNvSpPr>
          <p:nvPr/>
        </p:nvSpPr>
        <p:spPr>
          <a:xfrm>
            <a:off x="-59721" y="415748"/>
            <a:ext cx="6482545" cy="1210837"/>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24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3600" dirty="0" err="1"/>
              <a:t>Alimentazione</a:t>
            </a:r>
            <a:r>
              <a:rPr lang="en-IE" sz="3600" dirty="0"/>
              <a:t> ed </a:t>
            </a:r>
            <a:r>
              <a:rPr lang="en-IE" sz="3600" dirty="0" err="1"/>
              <a:t>economia</a:t>
            </a:r>
            <a:r>
              <a:rPr lang="en-IE" sz="3600" dirty="0"/>
              <a:t> </a:t>
            </a:r>
            <a:r>
              <a:rPr lang="en-IE" sz="3600" dirty="0" err="1"/>
              <a:t>circolare</a:t>
            </a:r>
            <a:endParaRPr lang="en-IE" sz="3600" dirty="0"/>
          </a:p>
          <a:p>
            <a:endParaRPr lang="en-IE" sz="3600" dirty="0"/>
          </a:p>
        </p:txBody>
      </p:sp>
      <p:sp>
        <p:nvSpPr>
          <p:cNvPr id="48" name="Freeform 47">
            <a:extLst>
              <a:ext uri="{FF2B5EF4-FFF2-40B4-BE49-F238E27FC236}">
                <a16:creationId xmlns:a16="http://schemas.microsoft.com/office/drawing/2014/main" id="{DF536D03-8CF6-A916-EC4B-7332E7EECD86}"/>
              </a:ext>
            </a:extLst>
          </p:cNvPr>
          <p:cNvSpPr/>
          <p:nvPr/>
        </p:nvSpPr>
        <p:spPr>
          <a:xfrm>
            <a:off x="6359348" y="1171972"/>
            <a:ext cx="5517973" cy="836676"/>
          </a:xfrm>
          <a:custGeom>
            <a:avLst/>
            <a:gdLst>
              <a:gd name="connsiteX0" fmla="*/ 5517973 w 5517973"/>
              <a:gd name="connsiteY0" fmla="*/ 0 h 836676"/>
              <a:gd name="connsiteX1" fmla="*/ 5059314 w 5517973"/>
              <a:gd name="connsiteY1" fmla="*/ 836676 h 836676"/>
              <a:gd name="connsiteX2" fmla="*/ 460417 w 5517973"/>
              <a:gd name="connsiteY2" fmla="*/ 836676 h 836676"/>
              <a:gd name="connsiteX3" fmla="*/ 0 w 5517973"/>
              <a:gd name="connsiteY3" fmla="*/ 0 h 836676"/>
            </a:gdLst>
            <a:ahLst/>
            <a:cxnLst>
              <a:cxn ang="0">
                <a:pos x="connsiteX0" y="connsiteY0"/>
              </a:cxn>
              <a:cxn ang="0">
                <a:pos x="connsiteX1" y="connsiteY1"/>
              </a:cxn>
              <a:cxn ang="0">
                <a:pos x="connsiteX2" y="connsiteY2"/>
              </a:cxn>
              <a:cxn ang="0">
                <a:pos x="connsiteX3" y="connsiteY3"/>
              </a:cxn>
            </a:cxnLst>
            <a:rect l="l" t="t" r="r" b="b"/>
            <a:pathLst>
              <a:path w="5517973" h="836676">
                <a:moveTo>
                  <a:pt x="5517973" y="0"/>
                </a:moveTo>
                <a:lnTo>
                  <a:pt x="5059314" y="836676"/>
                </a:lnTo>
                <a:lnTo>
                  <a:pt x="460417" y="836676"/>
                </a:lnTo>
                <a:lnTo>
                  <a:pt x="0" y="0"/>
                </a:lnTo>
                <a:close/>
              </a:path>
            </a:pathLst>
          </a:custGeom>
          <a:noFill/>
          <a:ln w="17568" cap="flat">
            <a:solidFill>
              <a:srgbClr val="FFFFFF"/>
            </a:solidFill>
            <a:prstDash val="solid"/>
            <a:miter/>
          </a:ln>
        </p:spPr>
        <p:txBody>
          <a:bodyPr rtlCol="0" anchor="ctr"/>
          <a:lstStyle/>
          <a:p>
            <a:endParaRPr lang="en-US"/>
          </a:p>
        </p:txBody>
      </p:sp>
      <p:grpSp>
        <p:nvGrpSpPr>
          <p:cNvPr id="59" name="Group 58">
            <a:extLst>
              <a:ext uri="{FF2B5EF4-FFF2-40B4-BE49-F238E27FC236}">
                <a16:creationId xmlns:a16="http://schemas.microsoft.com/office/drawing/2014/main" id="{ADBB40BF-B233-D935-409F-145160F4E825}"/>
              </a:ext>
            </a:extLst>
          </p:cNvPr>
          <p:cNvGrpSpPr/>
          <p:nvPr/>
        </p:nvGrpSpPr>
        <p:grpSpPr>
          <a:xfrm>
            <a:off x="6146780" y="1247194"/>
            <a:ext cx="5517973" cy="5030605"/>
            <a:chOff x="6359348" y="1171972"/>
            <a:chExt cx="5517973" cy="5030605"/>
          </a:xfrm>
          <a:effectLst>
            <a:outerShdw blurRad="677782" dist="38100" dir="5400000" algn="t" rotWithShape="0">
              <a:prstClr val="black">
                <a:alpha val="40000"/>
              </a:prstClr>
            </a:outerShdw>
          </a:effectLst>
          <a:scene3d>
            <a:camera prst="orthographicFront"/>
            <a:lightRig rig="threePt" dir="t">
              <a:rot lat="0" lon="0" rev="0"/>
            </a:lightRig>
          </a:scene3d>
        </p:grpSpPr>
        <p:sp>
          <p:nvSpPr>
            <p:cNvPr id="47" name="Freeform 46">
              <a:extLst>
                <a:ext uri="{FF2B5EF4-FFF2-40B4-BE49-F238E27FC236}">
                  <a16:creationId xmlns:a16="http://schemas.microsoft.com/office/drawing/2014/main" id="{E717BAF9-A671-63BB-24EC-A8572A9E5A1C}"/>
                </a:ext>
              </a:extLst>
            </p:cNvPr>
            <p:cNvSpPr/>
            <p:nvPr/>
          </p:nvSpPr>
          <p:spPr>
            <a:xfrm>
              <a:off x="6359348" y="1171972"/>
              <a:ext cx="5517973" cy="836676"/>
            </a:xfrm>
            <a:custGeom>
              <a:avLst/>
              <a:gdLst>
                <a:gd name="connsiteX0" fmla="*/ 5517973 w 5517973"/>
                <a:gd name="connsiteY0" fmla="*/ 0 h 836676"/>
                <a:gd name="connsiteX1" fmla="*/ 5059314 w 5517973"/>
                <a:gd name="connsiteY1" fmla="*/ 836676 h 836676"/>
                <a:gd name="connsiteX2" fmla="*/ 460417 w 5517973"/>
                <a:gd name="connsiteY2" fmla="*/ 836676 h 836676"/>
                <a:gd name="connsiteX3" fmla="*/ 0 w 5517973"/>
                <a:gd name="connsiteY3" fmla="*/ 0 h 836676"/>
              </a:gdLst>
              <a:ahLst/>
              <a:cxnLst>
                <a:cxn ang="0">
                  <a:pos x="connsiteX0" y="connsiteY0"/>
                </a:cxn>
                <a:cxn ang="0">
                  <a:pos x="connsiteX1" y="connsiteY1"/>
                </a:cxn>
                <a:cxn ang="0">
                  <a:pos x="connsiteX2" y="connsiteY2"/>
                </a:cxn>
                <a:cxn ang="0">
                  <a:pos x="connsiteX3" y="connsiteY3"/>
                </a:cxn>
              </a:cxnLst>
              <a:rect l="l" t="t" r="r" b="b"/>
              <a:pathLst>
                <a:path w="5517973" h="836676">
                  <a:moveTo>
                    <a:pt x="5517973" y="0"/>
                  </a:moveTo>
                  <a:lnTo>
                    <a:pt x="5059314" y="836676"/>
                  </a:lnTo>
                  <a:lnTo>
                    <a:pt x="460417" y="836676"/>
                  </a:lnTo>
                  <a:lnTo>
                    <a:pt x="0" y="0"/>
                  </a:lnTo>
                  <a:close/>
                </a:path>
              </a:pathLst>
            </a:custGeom>
            <a:solidFill>
              <a:srgbClr val="4A1B0B"/>
            </a:solidFill>
            <a:ln w="17568" cap="flat">
              <a:solidFill>
                <a:srgbClr val="FFFFFF"/>
              </a:solidFill>
              <a:prstDash val="solid"/>
              <a:miter/>
            </a:ln>
            <a:sp3d/>
          </p:spPr>
          <p:txBody>
            <a:bodyPr rtlCol="0" anchor="ctr">
              <a:sp3d contourW="12700"/>
            </a:bodyPr>
            <a:lstStyle/>
            <a:p>
              <a:endParaRPr lang="en-US"/>
            </a:p>
          </p:txBody>
        </p:sp>
        <p:sp>
          <p:nvSpPr>
            <p:cNvPr id="50" name="Freeform 49">
              <a:extLst>
                <a:ext uri="{FF2B5EF4-FFF2-40B4-BE49-F238E27FC236}">
                  <a16:creationId xmlns:a16="http://schemas.microsoft.com/office/drawing/2014/main" id="{53D40681-CB35-8FFA-5814-341F6DA0AC92}"/>
                </a:ext>
              </a:extLst>
            </p:cNvPr>
            <p:cNvSpPr/>
            <p:nvPr/>
          </p:nvSpPr>
          <p:spPr>
            <a:xfrm>
              <a:off x="6821522" y="2008649"/>
              <a:ext cx="4598896" cy="841949"/>
            </a:xfrm>
            <a:custGeom>
              <a:avLst/>
              <a:gdLst>
                <a:gd name="connsiteX0" fmla="*/ 4598897 w 4598896"/>
                <a:gd name="connsiteY0" fmla="*/ 0 h 841949"/>
                <a:gd name="connsiteX1" fmla="*/ 4136723 w 4598896"/>
                <a:gd name="connsiteY1" fmla="*/ 841950 h 841949"/>
                <a:gd name="connsiteX2" fmla="*/ 462174 w 4598896"/>
                <a:gd name="connsiteY2" fmla="*/ 841950 h 841949"/>
                <a:gd name="connsiteX3" fmla="*/ 0 w 4598896"/>
                <a:gd name="connsiteY3" fmla="*/ 0 h 841949"/>
              </a:gdLst>
              <a:ahLst/>
              <a:cxnLst>
                <a:cxn ang="0">
                  <a:pos x="connsiteX0" y="connsiteY0"/>
                </a:cxn>
                <a:cxn ang="0">
                  <a:pos x="connsiteX1" y="connsiteY1"/>
                </a:cxn>
                <a:cxn ang="0">
                  <a:pos x="connsiteX2" y="connsiteY2"/>
                </a:cxn>
                <a:cxn ang="0">
                  <a:pos x="connsiteX3" y="connsiteY3"/>
                </a:cxn>
              </a:cxnLst>
              <a:rect l="l" t="t" r="r" b="b"/>
              <a:pathLst>
                <a:path w="4598896" h="841949">
                  <a:moveTo>
                    <a:pt x="4598897" y="0"/>
                  </a:moveTo>
                  <a:lnTo>
                    <a:pt x="4136723" y="841950"/>
                  </a:lnTo>
                  <a:lnTo>
                    <a:pt x="462174" y="841950"/>
                  </a:lnTo>
                  <a:lnTo>
                    <a:pt x="0" y="0"/>
                  </a:lnTo>
                  <a:close/>
                </a:path>
              </a:pathLst>
            </a:custGeom>
            <a:solidFill>
              <a:srgbClr val="5E1218"/>
            </a:solidFill>
            <a:ln w="17568" cap="flat">
              <a:solidFill>
                <a:srgbClr val="FFFFFF"/>
              </a:solidFill>
              <a:prstDash val="solid"/>
              <a:miter/>
            </a:ln>
            <a:sp3d/>
          </p:spPr>
          <p:txBody>
            <a:bodyPr rtlCol="0" anchor="ctr">
              <a:sp3d/>
            </a:bodyPr>
            <a:lstStyle/>
            <a:p>
              <a:endParaRPr lang="en-US"/>
            </a:p>
          </p:txBody>
        </p:sp>
        <p:sp>
          <p:nvSpPr>
            <p:cNvPr id="52" name="Freeform 51">
              <a:extLst>
                <a:ext uri="{FF2B5EF4-FFF2-40B4-BE49-F238E27FC236}">
                  <a16:creationId xmlns:a16="http://schemas.microsoft.com/office/drawing/2014/main" id="{8CDD9F17-50AB-EEC2-1F9F-A740E68E3646}"/>
                </a:ext>
              </a:extLst>
            </p:cNvPr>
            <p:cNvSpPr/>
            <p:nvPr/>
          </p:nvSpPr>
          <p:spPr>
            <a:xfrm>
              <a:off x="7281939" y="2850599"/>
              <a:ext cx="3678062" cy="836675"/>
            </a:xfrm>
            <a:custGeom>
              <a:avLst/>
              <a:gdLst>
                <a:gd name="connsiteX0" fmla="*/ 3678063 w 3678062"/>
                <a:gd name="connsiteY0" fmla="*/ 0 h 836675"/>
                <a:gd name="connsiteX1" fmla="*/ 3219404 w 3678062"/>
                <a:gd name="connsiteY1" fmla="*/ 836676 h 836675"/>
                <a:gd name="connsiteX2" fmla="*/ 460417 w 3678062"/>
                <a:gd name="connsiteY2" fmla="*/ 836676 h 836675"/>
                <a:gd name="connsiteX3" fmla="*/ 0 w 3678062"/>
                <a:gd name="connsiteY3" fmla="*/ 0 h 836675"/>
              </a:gdLst>
              <a:ahLst/>
              <a:cxnLst>
                <a:cxn ang="0">
                  <a:pos x="connsiteX0" y="connsiteY0"/>
                </a:cxn>
                <a:cxn ang="0">
                  <a:pos x="connsiteX1" y="connsiteY1"/>
                </a:cxn>
                <a:cxn ang="0">
                  <a:pos x="connsiteX2" y="connsiteY2"/>
                </a:cxn>
                <a:cxn ang="0">
                  <a:pos x="connsiteX3" y="connsiteY3"/>
                </a:cxn>
              </a:cxnLst>
              <a:rect l="l" t="t" r="r" b="b"/>
              <a:pathLst>
                <a:path w="3678062" h="836675">
                  <a:moveTo>
                    <a:pt x="3678063" y="0"/>
                  </a:moveTo>
                  <a:lnTo>
                    <a:pt x="3219404" y="836676"/>
                  </a:lnTo>
                  <a:lnTo>
                    <a:pt x="460417" y="836676"/>
                  </a:lnTo>
                  <a:lnTo>
                    <a:pt x="0" y="0"/>
                  </a:lnTo>
                  <a:close/>
                </a:path>
              </a:pathLst>
            </a:custGeom>
            <a:solidFill>
              <a:srgbClr val="9A1B1E"/>
            </a:solidFill>
            <a:ln w="17568" cap="flat">
              <a:solidFill>
                <a:srgbClr val="FFFFFF"/>
              </a:solidFill>
              <a:prstDash val="solid"/>
              <a:miter/>
            </a:ln>
            <a:sp3d/>
          </p:spPr>
          <p:txBody>
            <a:bodyPr rtlCol="0" anchor="ctr">
              <a:sp3d/>
            </a:bodyPr>
            <a:lstStyle/>
            <a:p>
              <a:endParaRPr lang="en-US"/>
            </a:p>
          </p:txBody>
        </p:sp>
        <p:sp>
          <p:nvSpPr>
            <p:cNvPr id="54" name="Freeform 53">
              <a:extLst>
                <a:ext uri="{FF2B5EF4-FFF2-40B4-BE49-F238E27FC236}">
                  <a16:creationId xmlns:a16="http://schemas.microsoft.com/office/drawing/2014/main" id="{18B7F41F-2602-5D86-7920-513042DB5253}"/>
                </a:ext>
              </a:extLst>
            </p:cNvPr>
            <p:cNvSpPr/>
            <p:nvPr/>
          </p:nvSpPr>
          <p:spPr>
            <a:xfrm>
              <a:off x="7738841" y="3687275"/>
              <a:ext cx="2758986" cy="836676"/>
            </a:xfrm>
            <a:custGeom>
              <a:avLst/>
              <a:gdLst>
                <a:gd name="connsiteX0" fmla="*/ 2758987 w 2758986"/>
                <a:gd name="connsiteY0" fmla="*/ 0 h 836676"/>
                <a:gd name="connsiteX1" fmla="*/ 2300327 w 2758986"/>
                <a:gd name="connsiteY1" fmla="*/ 836677 h 836676"/>
                <a:gd name="connsiteX2" fmla="*/ 460417 w 2758986"/>
                <a:gd name="connsiteY2" fmla="*/ 836677 h 836676"/>
                <a:gd name="connsiteX3" fmla="*/ 0 w 2758986"/>
                <a:gd name="connsiteY3" fmla="*/ 0 h 836676"/>
              </a:gdLst>
              <a:ahLst/>
              <a:cxnLst>
                <a:cxn ang="0">
                  <a:pos x="connsiteX0" y="connsiteY0"/>
                </a:cxn>
                <a:cxn ang="0">
                  <a:pos x="connsiteX1" y="connsiteY1"/>
                </a:cxn>
                <a:cxn ang="0">
                  <a:pos x="connsiteX2" y="connsiteY2"/>
                </a:cxn>
                <a:cxn ang="0">
                  <a:pos x="connsiteX3" y="connsiteY3"/>
                </a:cxn>
              </a:cxnLst>
              <a:rect l="l" t="t" r="r" b="b"/>
              <a:pathLst>
                <a:path w="2758986" h="836676">
                  <a:moveTo>
                    <a:pt x="2758987" y="0"/>
                  </a:moveTo>
                  <a:lnTo>
                    <a:pt x="2300327" y="836677"/>
                  </a:lnTo>
                  <a:lnTo>
                    <a:pt x="460417" y="836677"/>
                  </a:lnTo>
                  <a:lnTo>
                    <a:pt x="0" y="0"/>
                  </a:lnTo>
                  <a:close/>
                </a:path>
              </a:pathLst>
            </a:custGeom>
            <a:solidFill>
              <a:srgbClr val="302D15"/>
            </a:solidFill>
            <a:ln w="17568" cap="flat">
              <a:solidFill>
                <a:srgbClr val="FFFFFF"/>
              </a:solidFill>
              <a:prstDash val="solid"/>
              <a:miter/>
            </a:ln>
            <a:sp3d/>
          </p:spPr>
          <p:txBody>
            <a:bodyPr rtlCol="0" anchor="ctr">
              <a:sp3d/>
            </a:bodyPr>
            <a:lstStyle/>
            <a:p>
              <a:endParaRPr lang="en-US"/>
            </a:p>
          </p:txBody>
        </p:sp>
        <p:sp>
          <p:nvSpPr>
            <p:cNvPr id="55" name="Freeform 54">
              <a:extLst>
                <a:ext uri="{FF2B5EF4-FFF2-40B4-BE49-F238E27FC236}">
                  <a16:creationId xmlns:a16="http://schemas.microsoft.com/office/drawing/2014/main" id="{C149FD12-D73E-10B7-D57D-00CD9E646076}"/>
                </a:ext>
              </a:extLst>
            </p:cNvPr>
            <p:cNvSpPr/>
            <p:nvPr/>
          </p:nvSpPr>
          <p:spPr>
            <a:xfrm>
              <a:off x="8201015" y="4523951"/>
              <a:ext cx="1839910" cy="836676"/>
            </a:xfrm>
            <a:custGeom>
              <a:avLst/>
              <a:gdLst>
                <a:gd name="connsiteX0" fmla="*/ 1839910 w 1839910"/>
                <a:gd name="connsiteY0" fmla="*/ 0 h 836676"/>
                <a:gd name="connsiteX1" fmla="*/ 1381250 w 1839910"/>
                <a:gd name="connsiteY1" fmla="*/ 836677 h 836676"/>
                <a:gd name="connsiteX2" fmla="*/ 458659 w 1839910"/>
                <a:gd name="connsiteY2" fmla="*/ 836677 h 836676"/>
                <a:gd name="connsiteX3" fmla="*/ 0 w 1839910"/>
                <a:gd name="connsiteY3" fmla="*/ 0 h 836676"/>
              </a:gdLst>
              <a:ahLst/>
              <a:cxnLst>
                <a:cxn ang="0">
                  <a:pos x="connsiteX0" y="connsiteY0"/>
                </a:cxn>
                <a:cxn ang="0">
                  <a:pos x="connsiteX1" y="connsiteY1"/>
                </a:cxn>
                <a:cxn ang="0">
                  <a:pos x="connsiteX2" y="connsiteY2"/>
                </a:cxn>
                <a:cxn ang="0">
                  <a:pos x="connsiteX3" y="connsiteY3"/>
                </a:cxn>
              </a:cxnLst>
              <a:rect l="l" t="t" r="r" b="b"/>
              <a:pathLst>
                <a:path w="1839910" h="836676">
                  <a:moveTo>
                    <a:pt x="1839910" y="0"/>
                  </a:moveTo>
                  <a:lnTo>
                    <a:pt x="1381250" y="836677"/>
                  </a:lnTo>
                  <a:lnTo>
                    <a:pt x="458659" y="836677"/>
                  </a:lnTo>
                  <a:lnTo>
                    <a:pt x="0" y="0"/>
                  </a:lnTo>
                  <a:close/>
                </a:path>
              </a:pathLst>
            </a:custGeom>
            <a:solidFill>
              <a:srgbClr val="4D4925"/>
            </a:solidFill>
            <a:ln w="17568" cap="flat">
              <a:solidFill>
                <a:srgbClr val="FFFFFF"/>
              </a:solidFill>
              <a:prstDash val="solid"/>
              <a:miter/>
            </a:ln>
            <a:sp3d/>
          </p:spPr>
          <p:txBody>
            <a:bodyPr rtlCol="0" anchor="ctr">
              <a:sp3d/>
            </a:bodyPr>
            <a:lstStyle/>
            <a:p>
              <a:endParaRPr lang="en-US"/>
            </a:p>
          </p:txBody>
        </p:sp>
        <p:sp>
          <p:nvSpPr>
            <p:cNvPr id="58" name="Freeform 57">
              <a:extLst>
                <a:ext uri="{FF2B5EF4-FFF2-40B4-BE49-F238E27FC236}">
                  <a16:creationId xmlns:a16="http://schemas.microsoft.com/office/drawing/2014/main" id="{2A3F032D-82D4-4EA4-E495-0FB43ED3F542}"/>
                </a:ext>
              </a:extLst>
            </p:cNvPr>
            <p:cNvSpPr/>
            <p:nvPr/>
          </p:nvSpPr>
          <p:spPr>
            <a:xfrm>
              <a:off x="8661432" y="5360628"/>
              <a:ext cx="919076" cy="841949"/>
            </a:xfrm>
            <a:custGeom>
              <a:avLst/>
              <a:gdLst>
                <a:gd name="connsiteX0" fmla="*/ 919076 w 919076"/>
                <a:gd name="connsiteY0" fmla="*/ 0 h 841949"/>
                <a:gd name="connsiteX1" fmla="*/ 460417 w 919076"/>
                <a:gd name="connsiteY1" fmla="*/ 841949 h 841949"/>
                <a:gd name="connsiteX2" fmla="*/ 0 w 919076"/>
                <a:gd name="connsiteY2" fmla="*/ 0 h 841949"/>
              </a:gdLst>
              <a:ahLst/>
              <a:cxnLst>
                <a:cxn ang="0">
                  <a:pos x="connsiteX0" y="connsiteY0"/>
                </a:cxn>
                <a:cxn ang="0">
                  <a:pos x="connsiteX1" y="connsiteY1"/>
                </a:cxn>
                <a:cxn ang="0">
                  <a:pos x="connsiteX2" y="connsiteY2"/>
                </a:cxn>
              </a:cxnLst>
              <a:rect l="l" t="t" r="r" b="b"/>
              <a:pathLst>
                <a:path w="919076" h="841949">
                  <a:moveTo>
                    <a:pt x="919076" y="0"/>
                  </a:moveTo>
                  <a:lnTo>
                    <a:pt x="460417" y="841949"/>
                  </a:lnTo>
                  <a:lnTo>
                    <a:pt x="0" y="0"/>
                  </a:lnTo>
                  <a:close/>
                </a:path>
              </a:pathLst>
            </a:custGeom>
            <a:solidFill>
              <a:srgbClr val="6D6A3A"/>
            </a:solidFill>
            <a:ln w="17568" cap="flat">
              <a:solidFill>
                <a:srgbClr val="FFFFFF"/>
              </a:solidFill>
              <a:prstDash val="solid"/>
              <a:miter/>
            </a:ln>
            <a:sp3d/>
          </p:spPr>
          <p:txBody>
            <a:bodyPr rtlCol="0" anchor="ctr">
              <a:sp3d/>
            </a:bodyPr>
            <a:lstStyle/>
            <a:p>
              <a:endParaRPr lang="en-US"/>
            </a:p>
          </p:txBody>
        </p:sp>
      </p:grpSp>
      <p:sp>
        <p:nvSpPr>
          <p:cNvPr id="60" name="TextBox 59">
            <a:extLst>
              <a:ext uri="{FF2B5EF4-FFF2-40B4-BE49-F238E27FC236}">
                <a16:creationId xmlns:a16="http://schemas.microsoft.com/office/drawing/2014/main" id="{0746265C-336A-15CA-58A3-B88BFC8AA63F}"/>
              </a:ext>
            </a:extLst>
          </p:cNvPr>
          <p:cNvSpPr txBox="1"/>
          <p:nvPr/>
        </p:nvSpPr>
        <p:spPr>
          <a:xfrm>
            <a:off x="6359347" y="1526823"/>
            <a:ext cx="4997765" cy="707886"/>
          </a:xfrm>
          <a:prstGeom prst="rect">
            <a:avLst/>
          </a:prstGeom>
          <a:noFill/>
        </p:spPr>
        <p:txBody>
          <a:bodyPr wrap="square" rtlCol="0">
            <a:spAutoFit/>
          </a:bodyPr>
          <a:lstStyle/>
          <a:p>
            <a:pPr algn="ctr"/>
            <a:r>
              <a:rPr lang="en-IE" sz="2000" b="1" dirty="0" err="1">
                <a:solidFill>
                  <a:schemeClr val="bg1"/>
                </a:solidFill>
              </a:rPr>
              <a:t>Riduzione</a:t>
            </a:r>
            <a:r>
              <a:rPr lang="en-IE" sz="2000" b="1" dirty="0">
                <a:solidFill>
                  <a:schemeClr val="bg1"/>
                </a:solidFill>
              </a:rPr>
              <a:t> </a:t>
            </a:r>
            <a:r>
              <a:rPr lang="en-IE" sz="2000" b="1" dirty="0" err="1">
                <a:solidFill>
                  <a:schemeClr val="bg1"/>
                </a:solidFill>
              </a:rPr>
              <a:t>alla</a:t>
            </a:r>
            <a:r>
              <a:rPr lang="en-IE" sz="2000" b="1" dirty="0">
                <a:solidFill>
                  <a:schemeClr val="bg1"/>
                </a:solidFill>
              </a:rPr>
              <a:t> </a:t>
            </a:r>
            <a:r>
              <a:rPr lang="en-IE" sz="2000" b="1" dirty="0" err="1">
                <a:solidFill>
                  <a:schemeClr val="bg1"/>
                </a:solidFill>
              </a:rPr>
              <a:t>fonte</a:t>
            </a:r>
            <a:endParaRPr lang="en-IE" sz="2000" b="1" dirty="0">
              <a:solidFill>
                <a:schemeClr val="bg1"/>
              </a:solidFill>
            </a:endParaRPr>
          </a:p>
          <a:p>
            <a:pPr algn="ctr"/>
            <a:endParaRPr lang="en-IE" sz="2000" b="1" dirty="0">
              <a:solidFill>
                <a:schemeClr val="bg1"/>
              </a:solidFill>
            </a:endParaRPr>
          </a:p>
        </p:txBody>
      </p:sp>
      <p:sp>
        <p:nvSpPr>
          <p:cNvPr id="61" name="TextBox 60">
            <a:extLst>
              <a:ext uri="{FF2B5EF4-FFF2-40B4-BE49-F238E27FC236}">
                <a16:creationId xmlns:a16="http://schemas.microsoft.com/office/drawing/2014/main" id="{EA51E7E1-FCF8-459D-C21B-DB9006C420D6}"/>
              </a:ext>
            </a:extLst>
          </p:cNvPr>
          <p:cNvSpPr txBox="1"/>
          <p:nvPr/>
        </p:nvSpPr>
        <p:spPr>
          <a:xfrm rot="10134">
            <a:off x="6756747" y="2237212"/>
            <a:ext cx="4291144" cy="707886"/>
          </a:xfrm>
          <a:prstGeom prst="rect">
            <a:avLst/>
          </a:prstGeom>
          <a:noFill/>
        </p:spPr>
        <p:txBody>
          <a:bodyPr wrap="square" rtlCol="0">
            <a:spAutoFit/>
          </a:bodyPr>
          <a:lstStyle/>
          <a:p>
            <a:pPr algn="ctr"/>
            <a:r>
              <a:rPr lang="en-IE" sz="2000" b="1" dirty="0" err="1">
                <a:solidFill>
                  <a:schemeClr val="bg1"/>
                </a:solidFill>
              </a:rPr>
              <a:t>Nutrire</a:t>
            </a:r>
            <a:r>
              <a:rPr lang="en-IE" sz="2000" b="1" dirty="0">
                <a:solidFill>
                  <a:schemeClr val="bg1"/>
                </a:solidFill>
              </a:rPr>
              <a:t> le </a:t>
            </a:r>
            <a:r>
              <a:rPr lang="en-IE" sz="2000" b="1" dirty="0" err="1">
                <a:solidFill>
                  <a:schemeClr val="bg1"/>
                </a:solidFill>
              </a:rPr>
              <a:t>persone</a:t>
            </a:r>
            <a:r>
              <a:rPr lang="en-IE" sz="2000" b="1" dirty="0">
                <a:solidFill>
                  <a:schemeClr val="bg1"/>
                </a:solidFill>
              </a:rPr>
              <a:t> </a:t>
            </a:r>
            <a:r>
              <a:rPr lang="en-IE" sz="2000" b="1" dirty="0" err="1">
                <a:solidFill>
                  <a:schemeClr val="bg1"/>
                </a:solidFill>
              </a:rPr>
              <a:t>affamate</a:t>
            </a:r>
            <a:endParaRPr lang="en-IE" sz="2000" b="1" dirty="0">
              <a:solidFill>
                <a:schemeClr val="bg1"/>
              </a:solidFill>
            </a:endParaRPr>
          </a:p>
          <a:p>
            <a:pPr algn="ctr"/>
            <a:endParaRPr lang="en-IE" sz="2000" b="1" dirty="0">
              <a:solidFill>
                <a:schemeClr val="bg1"/>
              </a:solidFill>
            </a:endParaRPr>
          </a:p>
        </p:txBody>
      </p:sp>
      <p:sp>
        <p:nvSpPr>
          <p:cNvPr id="62" name="TextBox 61">
            <a:extLst>
              <a:ext uri="{FF2B5EF4-FFF2-40B4-BE49-F238E27FC236}">
                <a16:creationId xmlns:a16="http://schemas.microsoft.com/office/drawing/2014/main" id="{7FEBE1C1-6A51-755E-E03E-B4606A008D2A}"/>
              </a:ext>
            </a:extLst>
          </p:cNvPr>
          <p:cNvSpPr txBox="1"/>
          <p:nvPr/>
        </p:nvSpPr>
        <p:spPr>
          <a:xfrm rot="26681">
            <a:off x="8014586" y="2948641"/>
            <a:ext cx="1775467" cy="1015663"/>
          </a:xfrm>
          <a:prstGeom prst="rect">
            <a:avLst/>
          </a:prstGeom>
          <a:noFill/>
        </p:spPr>
        <p:txBody>
          <a:bodyPr wrap="square" rtlCol="0">
            <a:spAutoFit/>
          </a:bodyPr>
          <a:lstStyle/>
          <a:p>
            <a:pPr algn="ctr"/>
            <a:r>
              <a:rPr lang="en-IE" sz="2000" b="1" dirty="0" err="1">
                <a:solidFill>
                  <a:schemeClr val="bg1"/>
                </a:solidFill>
              </a:rPr>
              <a:t>Alimentazione</a:t>
            </a:r>
            <a:r>
              <a:rPr lang="en-IE" sz="2000" b="1" dirty="0">
                <a:solidFill>
                  <a:schemeClr val="bg1"/>
                </a:solidFill>
              </a:rPr>
              <a:t> </a:t>
            </a:r>
            <a:r>
              <a:rPr lang="en-IE" sz="2000" b="1" dirty="0" err="1">
                <a:solidFill>
                  <a:schemeClr val="bg1"/>
                </a:solidFill>
              </a:rPr>
              <a:t>degli</a:t>
            </a:r>
            <a:r>
              <a:rPr lang="en-IE" sz="2000" b="1" dirty="0">
                <a:solidFill>
                  <a:schemeClr val="bg1"/>
                </a:solidFill>
              </a:rPr>
              <a:t> </a:t>
            </a:r>
            <a:r>
              <a:rPr lang="en-IE" sz="2000" b="1" dirty="0" err="1">
                <a:solidFill>
                  <a:schemeClr val="bg1"/>
                </a:solidFill>
              </a:rPr>
              <a:t>animali</a:t>
            </a:r>
            <a:endParaRPr lang="en-IE" sz="2000" b="1" dirty="0">
              <a:solidFill>
                <a:schemeClr val="bg1"/>
              </a:solidFill>
            </a:endParaRPr>
          </a:p>
          <a:p>
            <a:pPr algn="ctr"/>
            <a:endParaRPr lang="en-IE" sz="2000" b="1" dirty="0">
              <a:solidFill>
                <a:schemeClr val="bg1"/>
              </a:solidFill>
            </a:endParaRPr>
          </a:p>
        </p:txBody>
      </p:sp>
      <p:sp>
        <p:nvSpPr>
          <p:cNvPr id="63" name="TextBox 62">
            <a:extLst>
              <a:ext uri="{FF2B5EF4-FFF2-40B4-BE49-F238E27FC236}">
                <a16:creationId xmlns:a16="http://schemas.microsoft.com/office/drawing/2014/main" id="{72DDAE42-3384-EFEF-6ADB-ED7A9F42CFE0}"/>
              </a:ext>
            </a:extLst>
          </p:cNvPr>
          <p:cNvSpPr txBox="1"/>
          <p:nvPr/>
        </p:nvSpPr>
        <p:spPr>
          <a:xfrm>
            <a:off x="7971167" y="3943125"/>
            <a:ext cx="1774123" cy="400110"/>
          </a:xfrm>
          <a:prstGeom prst="rect">
            <a:avLst/>
          </a:prstGeom>
          <a:noFill/>
        </p:spPr>
        <p:txBody>
          <a:bodyPr wrap="square" rtlCol="0">
            <a:spAutoFit/>
          </a:bodyPr>
          <a:lstStyle/>
          <a:p>
            <a:pPr algn="ctr"/>
            <a:r>
              <a:rPr lang="en-US" sz="2000" b="1" dirty="0" err="1">
                <a:solidFill>
                  <a:schemeClr val="bg1"/>
                </a:solidFill>
              </a:rPr>
              <a:t>Usi</a:t>
            </a:r>
            <a:r>
              <a:rPr lang="en-US" sz="2000" b="1" dirty="0">
                <a:solidFill>
                  <a:schemeClr val="bg1"/>
                </a:solidFill>
              </a:rPr>
              <a:t> </a:t>
            </a:r>
            <a:r>
              <a:rPr lang="en-US" sz="2000" b="1" dirty="0" err="1">
                <a:solidFill>
                  <a:schemeClr val="bg1"/>
                </a:solidFill>
              </a:rPr>
              <a:t>Industriali</a:t>
            </a:r>
            <a:endParaRPr lang="en-IE" sz="2000" b="1" dirty="0">
              <a:solidFill>
                <a:schemeClr val="bg1"/>
              </a:solidFill>
            </a:endParaRPr>
          </a:p>
        </p:txBody>
      </p:sp>
      <p:sp>
        <p:nvSpPr>
          <p:cNvPr id="64" name="TextBox 63">
            <a:extLst>
              <a:ext uri="{FF2B5EF4-FFF2-40B4-BE49-F238E27FC236}">
                <a16:creationId xmlns:a16="http://schemas.microsoft.com/office/drawing/2014/main" id="{DDDAD524-78EA-D5DF-33AD-50B4E7011BF3}"/>
              </a:ext>
            </a:extLst>
          </p:cNvPr>
          <p:cNvSpPr txBox="1"/>
          <p:nvPr/>
        </p:nvSpPr>
        <p:spPr>
          <a:xfrm>
            <a:off x="7953235" y="4599172"/>
            <a:ext cx="1880930" cy="707886"/>
          </a:xfrm>
          <a:prstGeom prst="rect">
            <a:avLst/>
          </a:prstGeom>
          <a:noFill/>
        </p:spPr>
        <p:txBody>
          <a:bodyPr wrap="square" rtlCol="0">
            <a:spAutoFit/>
          </a:bodyPr>
          <a:lstStyle/>
          <a:p>
            <a:pPr algn="ctr"/>
            <a:r>
              <a:rPr lang="en-IE" sz="2000" b="1" dirty="0" err="1">
                <a:solidFill>
                  <a:schemeClr val="bg1"/>
                </a:solidFill>
              </a:rPr>
              <a:t>Compostaggio</a:t>
            </a:r>
            <a:endParaRPr lang="en-IE" sz="2000" b="1" dirty="0">
              <a:solidFill>
                <a:schemeClr val="bg1"/>
              </a:solidFill>
            </a:endParaRPr>
          </a:p>
          <a:p>
            <a:pPr algn="ctr"/>
            <a:endParaRPr lang="en-IE" sz="2000" b="1" dirty="0">
              <a:solidFill>
                <a:schemeClr val="bg1"/>
              </a:solidFill>
            </a:endParaRPr>
          </a:p>
        </p:txBody>
      </p:sp>
      <p:sp>
        <p:nvSpPr>
          <p:cNvPr id="65" name="TextBox 64">
            <a:extLst>
              <a:ext uri="{FF2B5EF4-FFF2-40B4-BE49-F238E27FC236}">
                <a16:creationId xmlns:a16="http://schemas.microsoft.com/office/drawing/2014/main" id="{D081A57C-6DB9-F12C-E20B-D224D1EF9887}"/>
              </a:ext>
            </a:extLst>
          </p:cNvPr>
          <p:cNvSpPr txBox="1"/>
          <p:nvPr/>
        </p:nvSpPr>
        <p:spPr>
          <a:xfrm>
            <a:off x="9357899" y="5657668"/>
            <a:ext cx="2649222" cy="707886"/>
          </a:xfrm>
          <a:prstGeom prst="rect">
            <a:avLst/>
          </a:prstGeom>
          <a:noFill/>
        </p:spPr>
        <p:txBody>
          <a:bodyPr wrap="square" rtlCol="0">
            <a:spAutoFit/>
          </a:bodyPr>
          <a:lstStyle/>
          <a:p>
            <a:r>
              <a:rPr lang="en-IE" sz="2000" b="1" dirty="0" err="1">
                <a:solidFill>
                  <a:srgbClr val="6D6A3A"/>
                </a:solidFill>
              </a:rPr>
              <a:t>Discarica</a:t>
            </a:r>
            <a:r>
              <a:rPr lang="en-IE" sz="2000" b="1" dirty="0">
                <a:solidFill>
                  <a:srgbClr val="6D6A3A"/>
                </a:solidFill>
              </a:rPr>
              <a:t>/</a:t>
            </a:r>
            <a:r>
              <a:rPr lang="en-IE" sz="2000" b="1" dirty="0" err="1">
                <a:solidFill>
                  <a:srgbClr val="6D6A3A"/>
                </a:solidFill>
              </a:rPr>
              <a:t>Inceneritore</a:t>
            </a:r>
            <a:endParaRPr lang="en-IE" sz="2000" b="1" dirty="0">
              <a:solidFill>
                <a:srgbClr val="6D6A3A"/>
              </a:solidFill>
            </a:endParaRPr>
          </a:p>
          <a:p>
            <a:endParaRPr lang="en-IE" sz="2000" b="1" dirty="0">
              <a:solidFill>
                <a:srgbClr val="6D6A3A"/>
              </a:solidFill>
            </a:endParaRPr>
          </a:p>
        </p:txBody>
      </p:sp>
    </p:spTree>
    <p:extLst>
      <p:ext uri="{BB962C8B-B14F-4D97-AF65-F5344CB8AC3E}">
        <p14:creationId xmlns:p14="http://schemas.microsoft.com/office/powerpoint/2010/main" val="1736111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95B33C87-79F3-8F86-9051-C9B888290CF9}"/>
              </a:ext>
            </a:extLst>
          </p:cNvPr>
          <p:cNvPicPr>
            <a:picLocks noChangeAspect="1"/>
          </p:cNvPicPr>
          <p:nvPr/>
        </p:nvPicPr>
        <p:blipFill>
          <a:blip r:embed="rId3"/>
          <a:stretch>
            <a:fillRect/>
          </a:stretch>
        </p:blipFill>
        <p:spPr>
          <a:xfrm>
            <a:off x="7415412" y="5403346"/>
            <a:ext cx="2476841" cy="498988"/>
          </a:xfrm>
          <a:prstGeom prst="rect">
            <a:avLst/>
          </a:prstGeom>
          <a:solidFill>
            <a:srgbClr val="000000"/>
          </a:solidFill>
        </p:spPr>
      </p:pic>
      <p:pic>
        <p:nvPicPr>
          <p:cNvPr id="5" name="Picture 4">
            <a:hlinkClick r:id="rId4"/>
            <a:extLst>
              <a:ext uri="{FF2B5EF4-FFF2-40B4-BE49-F238E27FC236}">
                <a16:creationId xmlns:a16="http://schemas.microsoft.com/office/drawing/2014/main" id="{CE443C56-A789-62C4-9DF7-FF660FFA4A3C}"/>
              </a:ext>
            </a:extLst>
          </p:cNvPr>
          <p:cNvPicPr>
            <a:picLocks noChangeAspect="1"/>
          </p:cNvPicPr>
          <p:nvPr/>
        </p:nvPicPr>
        <p:blipFill>
          <a:blip r:embed="rId5"/>
          <a:stretch>
            <a:fillRect/>
          </a:stretch>
        </p:blipFill>
        <p:spPr>
          <a:xfrm>
            <a:off x="9333239" y="1402743"/>
            <a:ext cx="2339986" cy="740996"/>
          </a:xfrm>
          <a:prstGeom prst="rect">
            <a:avLst/>
          </a:prstGeom>
        </p:spPr>
      </p:pic>
      <p:pic>
        <p:nvPicPr>
          <p:cNvPr id="6" name="Picture 5">
            <a:hlinkClick r:id="rId6"/>
            <a:extLst>
              <a:ext uri="{FF2B5EF4-FFF2-40B4-BE49-F238E27FC236}">
                <a16:creationId xmlns:a16="http://schemas.microsoft.com/office/drawing/2014/main" id="{F849409F-6C92-2E01-8DD7-4D6AC408278C}"/>
              </a:ext>
            </a:extLst>
          </p:cNvPr>
          <p:cNvPicPr>
            <a:picLocks noChangeAspect="1"/>
          </p:cNvPicPr>
          <p:nvPr/>
        </p:nvPicPr>
        <p:blipFill>
          <a:blip r:embed="rId7"/>
          <a:stretch>
            <a:fillRect/>
          </a:stretch>
        </p:blipFill>
        <p:spPr>
          <a:xfrm>
            <a:off x="7302743" y="2149090"/>
            <a:ext cx="1682261" cy="800595"/>
          </a:xfrm>
          <a:prstGeom prst="rect">
            <a:avLst/>
          </a:prstGeom>
        </p:spPr>
      </p:pic>
      <p:pic>
        <p:nvPicPr>
          <p:cNvPr id="7" name="Picture 6">
            <a:hlinkClick r:id="rId8"/>
            <a:extLst>
              <a:ext uri="{FF2B5EF4-FFF2-40B4-BE49-F238E27FC236}">
                <a16:creationId xmlns:a16="http://schemas.microsoft.com/office/drawing/2014/main" id="{D03D3BA9-1BCE-5469-B27E-D464776B74CD}"/>
              </a:ext>
            </a:extLst>
          </p:cNvPr>
          <p:cNvPicPr>
            <a:picLocks noChangeAspect="1"/>
          </p:cNvPicPr>
          <p:nvPr/>
        </p:nvPicPr>
        <p:blipFill>
          <a:blip r:embed="rId9"/>
          <a:stretch>
            <a:fillRect/>
          </a:stretch>
        </p:blipFill>
        <p:spPr>
          <a:xfrm>
            <a:off x="9083673" y="2949685"/>
            <a:ext cx="2476841" cy="800595"/>
          </a:xfrm>
          <a:prstGeom prst="rect">
            <a:avLst/>
          </a:prstGeom>
        </p:spPr>
      </p:pic>
      <p:pic>
        <p:nvPicPr>
          <p:cNvPr id="8" name="Picture 7">
            <a:hlinkClick r:id="rId10"/>
            <a:extLst>
              <a:ext uri="{FF2B5EF4-FFF2-40B4-BE49-F238E27FC236}">
                <a16:creationId xmlns:a16="http://schemas.microsoft.com/office/drawing/2014/main" id="{F4C03853-3D62-D179-6E35-79E913AF700F}"/>
              </a:ext>
            </a:extLst>
          </p:cNvPr>
          <p:cNvPicPr>
            <a:picLocks noChangeAspect="1"/>
          </p:cNvPicPr>
          <p:nvPr/>
        </p:nvPicPr>
        <p:blipFill>
          <a:blip r:embed="rId11"/>
          <a:stretch>
            <a:fillRect/>
          </a:stretch>
        </p:blipFill>
        <p:spPr>
          <a:xfrm>
            <a:off x="9258134" y="4295793"/>
            <a:ext cx="2627049" cy="933421"/>
          </a:xfrm>
          <a:prstGeom prst="rect">
            <a:avLst/>
          </a:prstGeom>
        </p:spPr>
      </p:pic>
      <p:pic>
        <p:nvPicPr>
          <p:cNvPr id="9" name="Picture 8">
            <a:hlinkClick r:id="rId12"/>
            <a:extLst>
              <a:ext uri="{FF2B5EF4-FFF2-40B4-BE49-F238E27FC236}">
                <a16:creationId xmlns:a16="http://schemas.microsoft.com/office/drawing/2014/main" id="{BDB56B4A-6C4A-94E2-050E-6DEE32311C5E}"/>
              </a:ext>
            </a:extLst>
          </p:cNvPr>
          <p:cNvPicPr>
            <a:picLocks noChangeAspect="1"/>
          </p:cNvPicPr>
          <p:nvPr/>
        </p:nvPicPr>
        <p:blipFill>
          <a:blip r:embed="rId13"/>
          <a:stretch>
            <a:fillRect/>
          </a:stretch>
        </p:blipFill>
        <p:spPr>
          <a:xfrm>
            <a:off x="7472562" y="3750280"/>
            <a:ext cx="1674457" cy="678002"/>
          </a:xfrm>
          <a:prstGeom prst="rect">
            <a:avLst/>
          </a:prstGeom>
        </p:spPr>
      </p:pic>
      <p:pic>
        <p:nvPicPr>
          <p:cNvPr id="10" name="Picture 9">
            <a:hlinkClick r:id="rId14"/>
            <a:extLst>
              <a:ext uri="{FF2B5EF4-FFF2-40B4-BE49-F238E27FC236}">
                <a16:creationId xmlns:a16="http://schemas.microsoft.com/office/drawing/2014/main" id="{7794E7AA-8DFB-9A4C-CB3C-31580266C493}"/>
              </a:ext>
            </a:extLst>
          </p:cNvPr>
          <p:cNvPicPr>
            <a:picLocks noChangeAspect="1"/>
          </p:cNvPicPr>
          <p:nvPr/>
        </p:nvPicPr>
        <p:blipFill>
          <a:blip r:embed="rId15"/>
          <a:stretch>
            <a:fillRect/>
          </a:stretch>
        </p:blipFill>
        <p:spPr>
          <a:xfrm>
            <a:off x="9764325" y="6076466"/>
            <a:ext cx="1828925" cy="649525"/>
          </a:xfrm>
          <a:prstGeom prst="rect">
            <a:avLst/>
          </a:prstGeom>
        </p:spPr>
      </p:pic>
      <p:sp>
        <p:nvSpPr>
          <p:cNvPr id="11" name="TextBox 10">
            <a:extLst>
              <a:ext uri="{FF2B5EF4-FFF2-40B4-BE49-F238E27FC236}">
                <a16:creationId xmlns:a16="http://schemas.microsoft.com/office/drawing/2014/main" id="{B1FAC477-7050-3F13-7271-449C53705162}"/>
              </a:ext>
            </a:extLst>
          </p:cNvPr>
          <p:cNvSpPr txBox="1"/>
          <p:nvPr/>
        </p:nvSpPr>
        <p:spPr>
          <a:xfrm>
            <a:off x="6675121" y="236560"/>
            <a:ext cx="5344048" cy="1015663"/>
          </a:xfrm>
          <a:prstGeom prst="rect">
            <a:avLst/>
          </a:prstGeom>
          <a:noFill/>
        </p:spPr>
        <p:txBody>
          <a:bodyPr wrap="square" rtlCol="0">
            <a:spAutoFit/>
          </a:bodyPr>
          <a:lstStyle/>
          <a:p>
            <a:pPr algn="ctr"/>
            <a:r>
              <a:rPr lang="it-IT" sz="2000" b="1" dirty="0">
                <a:solidFill>
                  <a:srgbClr val="60220F"/>
                </a:solidFill>
              </a:rPr>
              <a:t>Fare clic su ciascuno dei loghi per ottenere maggiori informazioni su ciascuno dei seguenti software di indagine comunemente utilizzati </a:t>
            </a:r>
            <a:r>
              <a:rPr lang="en-US" sz="2000" b="1" dirty="0">
                <a:solidFill>
                  <a:srgbClr val="60220F"/>
                </a:solidFill>
              </a:rPr>
              <a:t>…</a:t>
            </a:r>
            <a:endParaRPr lang="en-IE" sz="2000" b="1" dirty="0">
              <a:solidFill>
                <a:srgbClr val="60220F"/>
              </a:solidFill>
            </a:endParaRPr>
          </a:p>
        </p:txBody>
      </p:sp>
      <p:sp>
        <p:nvSpPr>
          <p:cNvPr id="12" name="Text Placeholder 2">
            <a:extLst>
              <a:ext uri="{FF2B5EF4-FFF2-40B4-BE49-F238E27FC236}">
                <a16:creationId xmlns:a16="http://schemas.microsoft.com/office/drawing/2014/main" id="{40AC731C-E9A6-5BA9-3A3A-926A91478AA6}"/>
              </a:ext>
            </a:extLst>
          </p:cNvPr>
          <p:cNvSpPr>
            <a:spLocks noGrp="1"/>
          </p:cNvSpPr>
          <p:nvPr>
            <p:ph type="body" sz="quarter" idx="18"/>
          </p:nvPr>
        </p:nvSpPr>
        <p:spPr>
          <a:xfrm>
            <a:off x="163902" y="952684"/>
            <a:ext cx="5932097" cy="3843337"/>
          </a:xfrm>
        </p:spPr>
        <p:txBody>
          <a:bodyPr vert="horz" lIns="91440" tIns="45720" rIns="91440" bIns="45720" rtlCol="0" anchor="t">
            <a:normAutofit fontScale="92500"/>
          </a:bodyPr>
          <a:lstStyle/>
          <a:p>
            <a:pPr algn="l"/>
            <a:r>
              <a:rPr lang="it-IT" b="0" dirty="0">
                <a:solidFill>
                  <a:srgbClr val="60220F"/>
                </a:solidFill>
              </a:rPr>
              <a:t>Utilizzare un sondaggio per le vostre ricerche di mercato è molto più facile di quanto pensiate e vi permette di raccogliere informazioni non solo all'inizio della vostra attività, ma anche di comprendere le esigenze e le motivazioni dei clienti potenziali ed esistenti, le sensazioni positive e negative sui vostri prodotti e l'efficacia e la portata dei vostri sforzi promozionali.</a:t>
            </a:r>
          </a:p>
          <a:p>
            <a:pPr algn="l"/>
            <a:r>
              <a:rPr lang="it-IT" b="0" dirty="0">
                <a:solidFill>
                  <a:srgbClr val="60220F"/>
                </a:solidFill>
              </a:rPr>
              <a:t>Al giorno d'oggi i sondaggi vengono condotti online, ma anche i mercati agricoli rappresentano una fantastica opportunità di sondaggio.</a:t>
            </a:r>
          </a:p>
          <a:p>
            <a:pPr algn="l"/>
            <a:endParaRPr lang="en-IE" b="0" dirty="0">
              <a:solidFill>
                <a:srgbClr val="60220F"/>
              </a:solidFill>
            </a:endParaRPr>
          </a:p>
        </p:txBody>
      </p:sp>
      <p:sp>
        <p:nvSpPr>
          <p:cNvPr id="13" name="Text Placeholder 3">
            <a:extLst>
              <a:ext uri="{FF2B5EF4-FFF2-40B4-BE49-F238E27FC236}">
                <a16:creationId xmlns:a16="http://schemas.microsoft.com/office/drawing/2014/main" id="{1C764EF5-FDF0-4CD4-300A-51662BD38507}"/>
              </a:ext>
            </a:extLst>
          </p:cNvPr>
          <p:cNvSpPr txBox="1">
            <a:spLocks/>
          </p:cNvSpPr>
          <p:nvPr/>
        </p:nvSpPr>
        <p:spPr>
          <a:xfrm>
            <a:off x="510863" y="304399"/>
            <a:ext cx="4716425"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b="1" dirty="0">
                <a:solidFill>
                  <a:srgbClr val="A23B23"/>
                </a:solidFill>
              </a:rPr>
              <a:t>1. </a:t>
            </a:r>
            <a:r>
              <a:rPr lang="en-US" sz="3600" b="1" dirty="0" err="1">
                <a:solidFill>
                  <a:srgbClr val="A23B23"/>
                </a:solidFill>
              </a:rPr>
              <a:t>Sondaggi</a:t>
            </a:r>
            <a:r>
              <a:rPr lang="en-US" sz="3600" b="1" dirty="0">
                <a:solidFill>
                  <a:srgbClr val="A23B23"/>
                </a:solidFill>
              </a:rPr>
              <a:t>…</a:t>
            </a:r>
            <a:endParaRPr lang="en-IE" sz="3600" b="1" dirty="0">
              <a:solidFill>
                <a:srgbClr val="A23B23"/>
              </a:solidFill>
            </a:endParaRPr>
          </a:p>
        </p:txBody>
      </p:sp>
    </p:spTree>
    <p:extLst>
      <p:ext uri="{BB962C8B-B14F-4D97-AF65-F5344CB8AC3E}">
        <p14:creationId xmlns:p14="http://schemas.microsoft.com/office/powerpoint/2010/main" val="1425885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84B5C-72B1-AF41-B036-8FB176A25397}"/>
              </a:ext>
            </a:extLst>
          </p:cNvPr>
          <p:cNvSpPr>
            <a:spLocks noGrp="1"/>
          </p:cNvSpPr>
          <p:nvPr>
            <p:ph type="body" sz="quarter" idx="16"/>
          </p:nvPr>
        </p:nvSpPr>
        <p:spPr>
          <a:xfrm>
            <a:off x="462877" y="515800"/>
            <a:ext cx="11297875" cy="580518"/>
          </a:xfrm>
        </p:spPr>
        <p:txBody>
          <a:bodyPr/>
          <a:lstStyle/>
          <a:p>
            <a:r>
              <a:rPr lang="en-IE" sz="3600" b="1" dirty="0"/>
              <a:t>Dai </a:t>
            </a:r>
            <a:r>
              <a:rPr lang="en-IE" sz="3600" b="1" dirty="0" err="1"/>
              <a:t>Rifiuti</a:t>
            </a:r>
            <a:r>
              <a:rPr lang="en-IE" sz="3600" b="1" dirty="0"/>
              <a:t> alle </a:t>
            </a:r>
            <a:r>
              <a:rPr lang="en-IE" sz="3600" b="1" dirty="0" err="1"/>
              <a:t>Risorse</a:t>
            </a:r>
            <a:r>
              <a:rPr lang="en-IE" sz="3600" b="1" dirty="0"/>
              <a:t>…</a:t>
            </a:r>
            <a:endParaRPr lang="en-RU" sz="3600" b="1" dirty="0"/>
          </a:p>
        </p:txBody>
      </p:sp>
      <p:sp>
        <p:nvSpPr>
          <p:cNvPr id="4" name="Text Placeholder 2">
            <a:extLst>
              <a:ext uri="{FF2B5EF4-FFF2-40B4-BE49-F238E27FC236}">
                <a16:creationId xmlns:a16="http://schemas.microsoft.com/office/drawing/2014/main" id="{D1F7E676-3C84-DA4A-C3F3-FB74B2EBF977}"/>
              </a:ext>
            </a:extLst>
          </p:cNvPr>
          <p:cNvSpPr>
            <a:spLocks noGrp="1"/>
          </p:cNvSpPr>
          <p:nvPr>
            <p:ph type="body" sz="quarter" idx="18"/>
          </p:nvPr>
        </p:nvSpPr>
        <p:spPr>
          <a:xfrm>
            <a:off x="155275" y="1688352"/>
            <a:ext cx="12036725" cy="3856037"/>
          </a:xfrm>
        </p:spPr>
        <p:txBody>
          <a:bodyPr vert="horz" lIns="91440" tIns="45720" rIns="91440" bIns="45720" rtlCol="0" anchor="t">
            <a:noAutofit/>
          </a:bodyPr>
          <a:lstStyle/>
          <a:p>
            <a:pPr marL="358775" lvl="1" indent="-358775" algn="just">
              <a:buFont typeface="Arial" panose="020B0604020202020204" pitchFamily="34" charset="0"/>
              <a:buChar char="•"/>
            </a:pPr>
            <a:r>
              <a:rPr lang="it-IT" sz="2400" dirty="0">
                <a:solidFill>
                  <a:srgbClr val="60220F"/>
                </a:solidFill>
                <a:latin typeface="+mn-lt"/>
                <a:cs typeface="Calibri" panose="020F0502020204030204"/>
              </a:rPr>
              <a:t>Nonostante le riduzioni, alcuni rifiuti </a:t>
            </a:r>
            <a:r>
              <a:rPr lang="it-IT" sz="2400" b="1" dirty="0">
                <a:solidFill>
                  <a:srgbClr val="60220F"/>
                </a:solidFill>
                <a:latin typeface="+mn-lt"/>
                <a:cs typeface="Calibri" panose="020F0502020204030204"/>
              </a:rPr>
              <a:t>sono inevitabili </a:t>
            </a:r>
            <a:r>
              <a:rPr lang="it-IT" sz="2400" dirty="0">
                <a:solidFill>
                  <a:srgbClr val="60220F"/>
                </a:solidFill>
                <a:latin typeface="+mn-lt"/>
                <a:cs typeface="Calibri" panose="020F0502020204030204"/>
              </a:rPr>
              <a:t>e quindi, grazie all'economia circolare, possiamo trovare una fonte per </a:t>
            </a:r>
            <a:r>
              <a:rPr lang="it-IT" sz="2400" b="1" dirty="0">
                <a:solidFill>
                  <a:srgbClr val="60220F"/>
                </a:solidFill>
                <a:latin typeface="+mn-lt"/>
                <a:cs typeface="Calibri" panose="020F0502020204030204"/>
              </a:rPr>
              <a:t>questi rifiuti e trasformarli in risorse. </a:t>
            </a:r>
          </a:p>
          <a:p>
            <a:pPr marL="342900" indent="-342900" algn="l">
              <a:buChar char="•"/>
            </a:pPr>
            <a:r>
              <a:rPr lang="it-IT" dirty="0">
                <a:cs typeface="Calibri" panose="020F0502020204030204"/>
              </a:rPr>
              <a:t>Anche se aziende come l'impresa sociale irlandese </a:t>
            </a:r>
            <a:r>
              <a:rPr lang="en-US" dirty="0">
                <a:cs typeface="Calibri" panose="020F0502020204030204"/>
                <a:hlinkClick r:id="rId2"/>
              </a:rPr>
              <a:t>Food Cloud</a:t>
            </a:r>
            <a:r>
              <a:rPr lang="it-IT" dirty="0">
                <a:cs typeface="Calibri" panose="020F0502020204030204"/>
              </a:rPr>
              <a:t> offrono un servizio di collegamento tra le eccedenze alimentari e gli enti di beneficenza che sfamano le persone bisognose, tendono a trattare principalmente con la grande distribuzione e accettano una quantità limitata di prodotti alimentari.</a:t>
            </a:r>
          </a:p>
          <a:p>
            <a:pPr marL="342900" indent="-342900" algn="l">
              <a:buChar char="•"/>
            </a:pPr>
            <a:r>
              <a:rPr lang="it-IT" dirty="0">
                <a:cs typeface="Calibri" panose="020F0502020204030204"/>
              </a:rPr>
              <a:t>Un'opzione migliore per i piccoli produttori è quella di cercare direttamente nella propria comunità chi può riutilizzare i prodotti in eccesso.  Durante la chiusura di Covid, abbiamo visto le aziende alimentari orientarsi verso la fornitura di pasti agli operatori sanitari e ai membri vulnerabili della comunità.  Questa iniziativa era necessaria per trovare una soluzione per il cibo in eccesso. </a:t>
            </a:r>
            <a:r>
              <a:rPr lang="en-US" dirty="0">
                <a:cs typeface="Calibri" panose="020F0502020204030204"/>
              </a:rPr>
              <a:t>  </a:t>
            </a:r>
            <a:endParaRPr lang="en-US" sz="2000" spc="300" dirty="0">
              <a:solidFill>
                <a:schemeClr val="bg1"/>
              </a:solidFill>
              <a:latin typeface="Montserrat Light" pitchFamily="2" charset="77"/>
              <a:cs typeface="Calibri" panose="020F0502020204030204"/>
            </a:endParaRPr>
          </a:p>
          <a:p>
            <a:pPr marL="0" indent="0" algn="l"/>
            <a:r>
              <a:rPr lang="en-US" sz="2000" b="1" spc="300" dirty="0">
                <a:solidFill>
                  <a:schemeClr val="bg1"/>
                </a:solidFill>
                <a:latin typeface="Montserrat Light" pitchFamily="2" charset="77"/>
                <a:cs typeface="Calibri" panose="020F0502020204030204"/>
              </a:rPr>
              <a:t>                        </a:t>
            </a:r>
            <a:r>
              <a:rPr lang="it-IT" sz="2800" b="1" spc="0" dirty="0">
                <a:solidFill>
                  <a:srgbClr val="60220F"/>
                </a:solidFill>
                <a:latin typeface="+mn-lt"/>
                <a:cs typeface="Calibri" panose="020F0502020204030204"/>
              </a:rPr>
              <a:t>Dove potete ridirigere il cibo nella vostra comunità?</a:t>
            </a:r>
            <a:endParaRPr lang="en-US" sz="2800" b="1" spc="0" dirty="0">
              <a:solidFill>
                <a:srgbClr val="60220F"/>
              </a:solidFill>
              <a:latin typeface="+mn-lt"/>
              <a:cs typeface="Calibri" panose="020F0502020204030204"/>
            </a:endParaRPr>
          </a:p>
          <a:p>
            <a:pPr marL="342900" indent="-342900" algn="just">
              <a:buChar char="•"/>
            </a:pPr>
            <a:endParaRPr lang="en-US" dirty="0">
              <a:cs typeface="Calibri" panose="020F0502020204030204"/>
            </a:endParaRPr>
          </a:p>
        </p:txBody>
      </p:sp>
    </p:spTree>
    <p:extLst>
      <p:ext uri="{BB962C8B-B14F-4D97-AF65-F5344CB8AC3E}">
        <p14:creationId xmlns:p14="http://schemas.microsoft.com/office/powerpoint/2010/main" val="1475528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4054870" y="4992755"/>
            <a:ext cx="4261610" cy="985135"/>
          </a:xfrm>
        </p:spPr>
        <p:txBody>
          <a:bodyPr>
            <a:normAutofit/>
          </a:bodyPr>
          <a:lstStyle/>
          <a:p>
            <a:r>
              <a:rPr lang="en-IE" sz="3100" dirty="0">
                <a:hlinkClick r:id="rId2"/>
              </a:rPr>
              <a:t>www.small-holders.eu</a:t>
            </a:r>
            <a:endParaRPr lang="en-IE" sz="3100"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6969231" cy="4478886"/>
          </a:xfrm>
        </p:spPr>
        <p:txBody>
          <a:bodyPr>
            <a:normAutofit/>
          </a:bodyPr>
          <a:lstStyle/>
          <a:p>
            <a:r>
              <a:rPr lang="en-IE" sz="4000" dirty="0"/>
              <a:t>Ben </a:t>
            </a:r>
            <a:r>
              <a:rPr lang="en-IE" sz="4000" dirty="0" err="1"/>
              <a:t>fatto</a:t>
            </a:r>
            <a:r>
              <a:rPr lang="en-IE" sz="4000" dirty="0"/>
              <a:t>!!! </a:t>
            </a:r>
          </a:p>
          <a:p>
            <a:r>
              <a:rPr lang="it-IT" sz="2400" dirty="0"/>
              <a:t>Avete appena completato il Modulo 3. Ci auguriamo che abbiate beneficiato dell'approfondimento delle tendenze e delle intuizioni dei consumatori, dell'impatto della filiera corta e della partecipazione all'economia circolare. </a:t>
            </a:r>
          </a:p>
          <a:p>
            <a:r>
              <a:rPr lang="it-IT" sz="2400" dirty="0"/>
              <a:t>Ora è il momento del Modulo 4, in cui l'attenzione si sposta sulla</a:t>
            </a:r>
            <a:r>
              <a:rPr lang="it-IT" sz="2400" b="1" dirty="0"/>
              <a:t> commercializzazione dei prodotti dei piccoli agricoltori.</a:t>
            </a:r>
          </a:p>
          <a:p>
            <a:endParaRPr lang="en-RU" sz="2400" b="1" dirty="0"/>
          </a:p>
        </p:txBody>
      </p:sp>
    </p:spTree>
    <p:extLst>
      <p:ext uri="{BB962C8B-B14F-4D97-AF65-F5344CB8AC3E}">
        <p14:creationId xmlns:p14="http://schemas.microsoft.com/office/powerpoint/2010/main" val="1144424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ight bulb over people discussing">
            <a:extLst>
              <a:ext uri="{FF2B5EF4-FFF2-40B4-BE49-F238E27FC236}">
                <a16:creationId xmlns:a16="http://schemas.microsoft.com/office/drawing/2014/main" id="{F2EAECCD-0CFE-312E-D012-35D7118CC46F}"/>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4" name="Text Placeholder 3">
            <a:extLst>
              <a:ext uri="{FF2B5EF4-FFF2-40B4-BE49-F238E27FC236}">
                <a16:creationId xmlns:a16="http://schemas.microsoft.com/office/drawing/2014/main" id="{F6C14265-8B00-5201-0335-37676A499621}"/>
              </a:ext>
            </a:extLst>
          </p:cNvPr>
          <p:cNvSpPr>
            <a:spLocks noGrp="1"/>
          </p:cNvSpPr>
          <p:nvPr>
            <p:ph type="body" sz="quarter" idx="18"/>
          </p:nvPr>
        </p:nvSpPr>
        <p:spPr>
          <a:xfrm>
            <a:off x="413935" y="497230"/>
            <a:ext cx="6482545" cy="1210837"/>
          </a:xfrm>
        </p:spPr>
        <p:txBody>
          <a:bodyPr/>
          <a:lstStyle/>
          <a:p>
            <a:r>
              <a:rPr lang="en-IE" dirty="0"/>
              <a:t>2. </a:t>
            </a:r>
            <a:r>
              <a:rPr lang="en-IE" dirty="0" err="1"/>
              <a:t>Gruppi</a:t>
            </a:r>
            <a:r>
              <a:rPr lang="en-IE" dirty="0"/>
              <a:t> Focus</a:t>
            </a:r>
          </a:p>
        </p:txBody>
      </p:sp>
      <p:sp>
        <p:nvSpPr>
          <p:cNvPr id="5" name="Text Placeholder 2">
            <a:extLst>
              <a:ext uri="{FF2B5EF4-FFF2-40B4-BE49-F238E27FC236}">
                <a16:creationId xmlns:a16="http://schemas.microsoft.com/office/drawing/2014/main" id="{571F92ED-D606-F9E2-F59C-6CE2108A01A4}"/>
              </a:ext>
            </a:extLst>
          </p:cNvPr>
          <p:cNvSpPr>
            <a:spLocks noGrp="1"/>
          </p:cNvSpPr>
          <p:nvPr>
            <p:ph type="body" sz="quarter" idx="16"/>
          </p:nvPr>
        </p:nvSpPr>
        <p:spPr>
          <a:xfrm>
            <a:off x="0" y="1767216"/>
            <a:ext cx="7221650" cy="4038600"/>
          </a:xfrm>
          <a:noFill/>
        </p:spPr>
        <p:txBody>
          <a:bodyPr>
            <a:noAutofit/>
          </a:bodyPr>
          <a:lstStyle/>
          <a:p>
            <a:pPr indent="0" algn="l">
              <a:lnSpc>
                <a:spcPct val="100000"/>
              </a:lnSpc>
            </a:pPr>
            <a:r>
              <a:rPr lang="it-IT" dirty="0"/>
              <a:t>Un focus group è una tattica di ricerca di mercato (qualitativa) utilizzata per scoprire l'atteggiamento dei consumatori nei confronti di un prodotto o di un servizio.  Si tratta fondamentalmente di una </a:t>
            </a:r>
            <a:r>
              <a:rPr lang="it-IT" b="1" dirty="0"/>
              <a:t>conversazione moderata tra i partecipanti</a:t>
            </a:r>
            <a:r>
              <a:rPr lang="it-IT" dirty="0"/>
              <a:t>. A differenza delle interviste individuali, questa ricerca viene condotta in un formato di gruppo.  Il partecipante o un facilitatore sono presenti per dirigere la discussione. </a:t>
            </a:r>
          </a:p>
          <a:p>
            <a:pPr indent="0" algn="l">
              <a:lnSpc>
                <a:spcPct val="100000"/>
              </a:lnSpc>
            </a:pPr>
            <a:r>
              <a:rPr lang="it-IT" dirty="0"/>
              <a:t>Il successo dei focus group si basa sul reclutamento di rappresentanti chiave di tutte le tipologie di consumatori e sul porre le domande giuste. Se fate parte di una cooperativa, questo potrebbe essere fatto insieme come evento di rete.</a:t>
            </a:r>
          </a:p>
          <a:p>
            <a:pPr indent="0" algn="l">
              <a:lnSpc>
                <a:spcPct val="100000"/>
              </a:lnSpc>
            </a:pPr>
            <a:endParaRPr lang="en-IE" dirty="0"/>
          </a:p>
        </p:txBody>
      </p:sp>
    </p:spTree>
    <p:extLst>
      <p:ext uri="{BB962C8B-B14F-4D97-AF65-F5344CB8AC3E}">
        <p14:creationId xmlns:p14="http://schemas.microsoft.com/office/powerpoint/2010/main" val="3426172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332FDA-E813-1AF5-CCC1-2C739358EE77}"/>
              </a:ext>
            </a:extLst>
          </p:cNvPr>
          <p:cNvSpPr>
            <a:spLocks noGrp="1"/>
          </p:cNvSpPr>
          <p:nvPr>
            <p:ph type="body" sz="quarter" idx="18"/>
          </p:nvPr>
        </p:nvSpPr>
        <p:spPr/>
        <p:txBody>
          <a:bodyPr anchor="ctr"/>
          <a:lstStyle/>
          <a:p>
            <a:r>
              <a:rPr lang="en-IE" dirty="0"/>
              <a:t>3. </a:t>
            </a:r>
            <a:r>
              <a:rPr lang="en-IE" dirty="0" err="1"/>
              <a:t>Osservazioni</a:t>
            </a:r>
            <a:endParaRPr lang="en-IE" dirty="0"/>
          </a:p>
        </p:txBody>
      </p:sp>
      <p:sp>
        <p:nvSpPr>
          <p:cNvPr id="5" name="Text Placeholder 2">
            <a:extLst>
              <a:ext uri="{FF2B5EF4-FFF2-40B4-BE49-F238E27FC236}">
                <a16:creationId xmlns:a16="http://schemas.microsoft.com/office/drawing/2014/main" id="{B9162139-680E-1C1C-8A0A-91473B0007C7}"/>
              </a:ext>
            </a:extLst>
          </p:cNvPr>
          <p:cNvSpPr>
            <a:spLocks noGrp="1"/>
          </p:cNvSpPr>
          <p:nvPr>
            <p:ph type="body" sz="quarter" idx="16"/>
          </p:nvPr>
        </p:nvSpPr>
        <p:spPr>
          <a:xfrm>
            <a:off x="168760" y="1802921"/>
            <a:ext cx="7039154" cy="4199087"/>
          </a:xfrm>
        </p:spPr>
        <p:txBody>
          <a:bodyPr vert="horz" lIns="91440" tIns="45720" rIns="91440" bIns="45720" rtlCol="0" anchor="t">
            <a:noAutofit/>
          </a:bodyPr>
          <a:lstStyle/>
          <a:p>
            <a:pPr indent="0" algn="l">
              <a:lnSpc>
                <a:spcPct val="100000"/>
              </a:lnSpc>
            </a:pPr>
            <a:r>
              <a:rPr lang="it-IT" dirty="0"/>
              <a:t>L'osservazione è una tecnica di ricerca di mercato in cui si osserva come le persone o i consumatori si comportano e interagiscono nel mercato in condizioni naturali. È progettata per fornire informazioni dettagliate e reali su ciò che i consumatori fanno quando interagiscono in una determinata nicchia di mercato.</a:t>
            </a:r>
          </a:p>
          <a:p>
            <a:pPr indent="0" algn="l">
              <a:lnSpc>
                <a:spcPct val="100000"/>
              </a:lnSpc>
            </a:pPr>
            <a:r>
              <a:rPr lang="it-IT" dirty="0"/>
              <a:t>È possibile utilizzare la ricerca osservazionale quando è necessario rispondere a domande quali "Come?" o "Cosa?". </a:t>
            </a:r>
          </a:p>
          <a:p>
            <a:pPr indent="0" algn="l">
              <a:lnSpc>
                <a:spcPct val="100000"/>
              </a:lnSpc>
            </a:pPr>
            <a:endParaRPr lang="en-IE" dirty="0"/>
          </a:p>
        </p:txBody>
      </p:sp>
      <p:pic>
        <p:nvPicPr>
          <p:cNvPr id="6" name="Picture Placeholder 5" descr="A picture containing tree, outdoor, plant&#10;&#10;Description automatically generated">
            <a:extLst>
              <a:ext uri="{FF2B5EF4-FFF2-40B4-BE49-F238E27FC236}">
                <a16:creationId xmlns:a16="http://schemas.microsoft.com/office/drawing/2014/main" id="{0AF999F3-01BF-8D7D-D375-5D58FA6E35A2}"/>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7340600" y="0"/>
            <a:ext cx="4851400" cy="6858000"/>
          </a:xfrm>
        </p:spPr>
      </p:pic>
    </p:spTree>
    <p:extLst>
      <p:ext uri="{BB962C8B-B14F-4D97-AF65-F5344CB8AC3E}">
        <p14:creationId xmlns:p14="http://schemas.microsoft.com/office/powerpoint/2010/main" val="1725897350"/>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FAA9BD-1CC1-4CE8-A56A-A6529CD0EA91}">
  <ds:schemaRefs>
    <ds:schemaRef ds:uri="http://purl.org/dc/dcmityp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67dd3286-db87-444e-8dd1-4849b974cac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FD0B8D2-DA7F-4DF0-A7AA-2A8D001BFF06}">
  <ds:schemaRefs>
    <ds:schemaRef ds:uri="http://schemas.microsoft.com/sharepoint/v3/contenttype/forms"/>
  </ds:schemaRefs>
</ds:datastoreItem>
</file>

<file path=customXml/itemProps3.xml><?xml version="1.0" encoding="utf-8"?>
<ds:datastoreItem xmlns:ds="http://schemas.openxmlformats.org/officeDocument/2006/customXml" ds:itemID="{E505788D-5738-475A-B0D6-DE484E3D8121}">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656</TotalTime>
  <Words>6811</Words>
  <Application>Microsoft Office PowerPoint</Application>
  <PresentationFormat>Widescreen</PresentationFormat>
  <Paragraphs>445</Paragraphs>
  <Slides>71</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Calibri Light</vt:lpstr>
      <vt:lpstr>Maxx-Regular</vt:lpstr>
      <vt:lpstr>Montserrat Light</vt:lpstr>
      <vt:lpstr>Quattrocento Sans</vt:lpstr>
      <vt:lpstr>Source Sans 3</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28</cp:revision>
  <dcterms:created xsi:type="dcterms:W3CDTF">2019-11-20T14:08:21Z</dcterms:created>
  <dcterms:modified xsi:type="dcterms:W3CDTF">2022-12-16T15:14:18Z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