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7_5787233B.xml" ContentType="application/vnd.ms-powerpoint.comments+xml"/>
  <Override PartName="/ppt/notesSlides/notesSlide1.xml" ContentType="application/vnd.openxmlformats-officedocument.presentationml.notesSlide+xml"/>
  <Override PartName="/ppt/comments/modernComment_15D_7F9CBDB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7" r:id="rId5"/>
  </p:sldMasterIdLst>
  <p:notesMasterIdLst>
    <p:notesMasterId r:id="rId60"/>
  </p:notesMasterIdLst>
  <p:sldIdLst>
    <p:sldId id="275" r:id="rId6"/>
    <p:sldId id="343" r:id="rId7"/>
    <p:sldId id="4503" r:id="rId8"/>
    <p:sldId id="347" r:id="rId9"/>
    <p:sldId id="4443" r:id="rId10"/>
    <p:sldId id="4444" r:id="rId11"/>
    <p:sldId id="4445" r:id="rId12"/>
    <p:sldId id="4446" r:id="rId13"/>
    <p:sldId id="4447" r:id="rId14"/>
    <p:sldId id="4448" r:id="rId15"/>
    <p:sldId id="4456" r:id="rId16"/>
    <p:sldId id="4454" r:id="rId17"/>
    <p:sldId id="4450" r:id="rId18"/>
    <p:sldId id="4451" r:id="rId19"/>
    <p:sldId id="4452" r:id="rId20"/>
    <p:sldId id="4453" r:id="rId21"/>
    <p:sldId id="4440" r:id="rId22"/>
    <p:sldId id="4442" r:id="rId23"/>
    <p:sldId id="348" r:id="rId24"/>
    <p:sldId id="4504" r:id="rId25"/>
    <p:sldId id="4507" r:id="rId26"/>
    <p:sldId id="4512" r:id="rId27"/>
    <p:sldId id="4511" r:id="rId28"/>
    <p:sldId id="4510" r:id="rId29"/>
    <p:sldId id="4508" r:id="rId30"/>
    <p:sldId id="4509" r:id="rId31"/>
    <p:sldId id="4506" r:id="rId32"/>
    <p:sldId id="363" r:id="rId33"/>
    <p:sldId id="362" r:id="rId34"/>
    <p:sldId id="358" r:id="rId35"/>
    <p:sldId id="366" r:id="rId36"/>
    <p:sldId id="349" r:id="rId37"/>
    <p:sldId id="4497" r:id="rId38"/>
    <p:sldId id="4498" r:id="rId39"/>
    <p:sldId id="4499" r:id="rId40"/>
    <p:sldId id="4500" r:id="rId41"/>
    <p:sldId id="4501" r:id="rId42"/>
    <p:sldId id="371" r:id="rId43"/>
    <p:sldId id="4459" r:id="rId44"/>
    <p:sldId id="344" r:id="rId45"/>
    <p:sldId id="4457" r:id="rId46"/>
    <p:sldId id="4458" r:id="rId47"/>
    <p:sldId id="4462" r:id="rId48"/>
    <p:sldId id="4461" r:id="rId49"/>
    <p:sldId id="359" r:id="rId50"/>
    <p:sldId id="4463" r:id="rId51"/>
    <p:sldId id="4484" r:id="rId52"/>
    <p:sldId id="4486" r:id="rId53"/>
    <p:sldId id="4488" r:id="rId54"/>
    <p:sldId id="4493" r:id="rId55"/>
    <p:sldId id="4494" r:id="rId56"/>
    <p:sldId id="4495" r:id="rId57"/>
    <p:sldId id="4496" r:id="rId58"/>
    <p:sldId id="45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B23"/>
    <a:srgbClr val="60220F"/>
    <a:srgbClr val="663300"/>
    <a:srgbClr val="404F2F"/>
    <a:srgbClr val="A7BAA2"/>
    <a:srgbClr val="6D6A3A"/>
    <a:srgbClr val="CDC0BD"/>
    <a:srgbClr val="FFE8B9"/>
    <a:srgbClr val="BAADAC"/>
    <a:srgbClr val="AC9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A23B4-952C-4068-9DF2-9147DF97CC80}" v="595" dt="2022-08-31T15:16:11.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7"/>
    <p:restoredTop sz="94729"/>
  </p:normalViewPr>
  <p:slideViewPr>
    <p:cSldViewPr snapToGrid="0" snapToObjects="1">
      <p:cViewPr varScale="1">
        <p:scale>
          <a:sx n="78" d="100"/>
          <a:sy n="78" d="100"/>
        </p:scale>
        <p:origin x="5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omments/modernComment_157_5787233B.xml><?xml version="1.0" encoding="utf-8"?>
<p188:cmLst xmlns:a="http://schemas.openxmlformats.org/drawingml/2006/main" xmlns:r="http://schemas.openxmlformats.org/officeDocument/2006/relationships" xmlns:p188="http://schemas.microsoft.com/office/powerpoint/2018/8/main">
  <p188:cm id="{E5475236-E4C2-4566-8215-FABD6B53E085}" authorId="{892B030D-011A-8B4F-9112-49A488042403}" created="2022-07-22T12:47:53.968">
    <ac:deMkLst xmlns:ac="http://schemas.microsoft.com/office/drawing/2013/main/command">
      <pc:docMk xmlns:pc="http://schemas.microsoft.com/office/powerpoint/2013/main/command"/>
      <pc:sldMk xmlns:pc="http://schemas.microsoft.com/office/powerpoint/2013/main/command" cId="1468474171" sldId="343"/>
      <ac:spMk id="11" creationId="{9D516B15-FED1-7947-AA84-CA65F13AE2F4}"/>
    </ac:deMkLst>
    <p188:txBody>
      <a:bodyPr/>
      <a:lstStyle/>
      <a:p>
        <a:r>
          <a:rPr lang="en-IE"/>
          <a:t>John Brennan to come back to us with examples I think?</a:t>
        </a:r>
      </a:p>
    </p188:txBody>
  </p188:cm>
</p188:cmLst>
</file>

<file path=ppt/comments/modernComment_15D_7F9CBDB4.xml><?xml version="1.0" encoding="utf-8"?>
<p188:cmLst xmlns:a="http://schemas.openxmlformats.org/drawingml/2006/main" xmlns:r="http://schemas.openxmlformats.org/officeDocument/2006/relationships" xmlns:p188="http://schemas.microsoft.com/office/powerpoint/2018/8/main">
  <p188:cm id="{7FBCA185-C112-49C9-A362-3E5AFC052FFB}" authorId="{892B030D-011A-8B4F-9112-49A488042403}" created="2022-08-31T15:30:16.367">
    <ac:deMkLst xmlns:ac="http://schemas.microsoft.com/office/drawing/2013/main/command">
      <pc:docMk xmlns:pc="http://schemas.microsoft.com/office/powerpoint/2013/main/command"/>
      <pc:sldMk xmlns:pc="http://schemas.microsoft.com/office/powerpoint/2013/main/command" cId="2140978612" sldId="349"/>
      <ac:spMk id="2" creationId="{2E6C4663-9B71-954A-921A-67A52D14DB4D}"/>
    </ac:deMkLst>
    <p188:txBody>
      <a:bodyPr/>
      <a:lstStyle/>
      <a:p>
        <a:r>
          <a:rPr lang="en-IE"/>
          <a:t>The next few slides are all we got from John Brennan...need to elaborate on them yet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48009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047031" y="1077304"/>
            <a:ext cx="2493033" cy="2587365"/>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4764766" y="1054418"/>
            <a:ext cx="2493033" cy="2587363"/>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552755" y="1077305"/>
            <a:ext cx="2493033" cy="2587364"/>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552756" y="3885971"/>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25">
            <a:extLst>
              <a:ext uri="{FF2B5EF4-FFF2-40B4-BE49-F238E27FC236}">
                <a16:creationId xmlns:a16="http://schemas.microsoft.com/office/drawing/2014/main" id="{D8EDC5EC-4EA5-D1B1-1D12-99DF27414FA4}"/>
              </a:ext>
            </a:extLst>
          </p:cNvPr>
          <p:cNvSpPr>
            <a:spLocks noGrp="1"/>
          </p:cNvSpPr>
          <p:nvPr>
            <p:ph type="body" sz="quarter" idx="32" hasCustomPrompt="1"/>
          </p:nvPr>
        </p:nvSpPr>
        <p:spPr>
          <a:xfrm>
            <a:off x="8044156" y="3885969"/>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19" name="Text Placeholder 25">
            <a:extLst>
              <a:ext uri="{FF2B5EF4-FFF2-40B4-BE49-F238E27FC236}">
                <a16:creationId xmlns:a16="http://schemas.microsoft.com/office/drawing/2014/main" id="{C7D4824A-3927-A2D7-69C5-BB1123ADF4C2}"/>
              </a:ext>
            </a:extLst>
          </p:cNvPr>
          <p:cNvSpPr>
            <a:spLocks noGrp="1"/>
          </p:cNvSpPr>
          <p:nvPr>
            <p:ph type="body" sz="quarter" idx="33" hasCustomPrompt="1"/>
          </p:nvPr>
        </p:nvSpPr>
        <p:spPr>
          <a:xfrm>
            <a:off x="4814977" y="3885970"/>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3340707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2046063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A23B23"/>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A7BAA2"/>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CDC0BD"/>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151370" y="2999456"/>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D6A3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404F2F">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A23B23"/>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A7BAA2"/>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D6A3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A23B23"/>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CDC0BD"/>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404F2F">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7" name="TextBox 26">
            <a:extLst>
              <a:ext uri="{FF2B5EF4-FFF2-40B4-BE49-F238E27FC236}">
                <a16:creationId xmlns:a16="http://schemas.microsoft.com/office/drawing/2014/main" id="{5A2571F4-A2F1-84A8-AED6-22993493035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46C415CB-1733-AC41-BF13-2802B4381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0" name="Picture 29">
            <a:extLst>
              <a:ext uri="{FF2B5EF4-FFF2-40B4-BE49-F238E27FC236}">
                <a16:creationId xmlns:a16="http://schemas.microsoft.com/office/drawing/2014/main" id="{1A9ABD70-6E37-BD22-3E19-EB104A2CA0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1" name="Picture 30">
            <a:extLst>
              <a:ext uri="{FF2B5EF4-FFF2-40B4-BE49-F238E27FC236}">
                <a16:creationId xmlns:a16="http://schemas.microsoft.com/office/drawing/2014/main" id="{9C4E65F2-B21C-4484-CC1D-EB446510A439}"/>
              </a:ext>
            </a:extLst>
          </p:cNvPr>
          <p:cNvPicPr>
            <a:picLocks noChangeAspect="1"/>
          </p:cNvPicPr>
          <p:nvPr userDrawn="1"/>
        </p:nvPicPr>
        <p:blipFill>
          <a:blip r:embed="rId3"/>
          <a:stretch>
            <a:fillRect/>
          </a:stretch>
        </p:blipFill>
        <p:spPr>
          <a:xfrm>
            <a:off x="-1" y="4956756"/>
            <a:ext cx="1872867" cy="1901244"/>
          </a:xfrm>
          <a:prstGeom prst="rect">
            <a:avLst/>
          </a:prstGeom>
        </p:spPr>
      </p:pic>
    </p:spTree>
    <p:extLst>
      <p:ext uri="{BB962C8B-B14F-4D97-AF65-F5344CB8AC3E}">
        <p14:creationId xmlns:p14="http://schemas.microsoft.com/office/powerpoint/2010/main" val="2928485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6D6A3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a:stretch>
            <a:fillRect/>
          </a:stretch>
        </p:blipFill>
        <p:spPr>
          <a:xfrm>
            <a:off x="4538932" y="178545"/>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a:blip r:embed="rId3"/>
          <a:stretch>
            <a:fillRect/>
          </a:stretch>
        </p:blipFill>
        <p:spPr>
          <a:xfrm>
            <a:off x="-1" y="4956756"/>
            <a:ext cx="1872867" cy="1901244"/>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3550739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864766" y="423423"/>
            <a:ext cx="8917587" cy="857158"/>
          </a:xfrm>
          <a:noFill/>
        </p:spPr>
        <p:txBody>
          <a:bodyPr anchor="t">
            <a:normAutofit/>
          </a:bodyPr>
          <a:lstStyle>
            <a:lvl1pPr marL="0" indent="0" algn="l">
              <a:buNone/>
              <a:defRPr sz="3600" i="0">
                <a:solidFill>
                  <a:srgbClr val="6D6A3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6096000" y="2066544"/>
            <a:ext cx="0" cy="4239365"/>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a:stretch>
            <a:fillRect/>
          </a:stretch>
        </p:blipFill>
        <p:spPr>
          <a:xfrm>
            <a:off x="10014778" y="153719"/>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rotWithShape="1">
          <a:blip r:embed="rId3"/>
          <a:srcRect l="5242" b="12092"/>
          <a:stretch/>
        </p:blipFill>
        <p:spPr>
          <a:xfrm>
            <a:off x="0" y="5186653"/>
            <a:ext cx="1774702" cy="1671347"/>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05FCF0CE-50B8-45FE-89F1-62B6589C24D2}"/>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22F37DB-4DBC-EA65-B860-D260459D0E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D8147909-F1BD-6D42-24BA-E14615BB41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03774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Kus Kus - Icons">
    <p:spTree>
      <p:nvGrpSpPr>
        <p:cNvPr id="1" name=""/>
        <p:cNvGrpSpPr/>
        <p:nvPr/>
      </p:nvGrpSpPr>
      <p:grpSpPr>
        <a:xfrm>
          <a:off x="0" y="0"/>
          <a:ext cx="0" cy="0"/>
          <a:chOff x="0" y="0"/>
          <a:chExt cx="0" cy="0"/>
        </a:xfrm>
      </p:grpSpPr>
      <p:sp>
        <p:nvSpPr>
          <p:cNvPr id="8" name="Rectangle 7"/>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KUS KUS </a:t>
            </a: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9" name="Rectangle 8"/>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0" name="Straight Connector 9"/>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694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4029012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3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08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extLst>
      <p:ext uri="{BB962C8B-B14F-4D97-AF65-F5344CB8AC3E}">
        <p14:creationId xmlns:p14="http://schemas.microsoft.com/office/powerpoint/2010/main" val="904589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25329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7780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62512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557247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2022565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98575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1839106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65373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996518"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996518" y="0"/>
            <a:ext cx="4195482"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134060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81288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845623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94214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050002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6096000" y="-1"/>
            <a:ext cx="612175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6420678" y="1112738"/>
            <a:ext cx="5562093"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233294"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52182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40682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3412" y="6416843"/>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419621" y="6413660"/>
            <a:ext cx="441158" cy="441158"/>
          </a:xfrm>
          <a:prstGeom prst="rect">
            <a:avLst/>
          </a:prstGeom>
        </p:spPr>
      </p:pic>
    </p:spTree>
    <p:extLst>
      <p:ext uri="{BB962C8B-B14F-4D97-AF65-F5344CB8AC3E}">
        <p14:creationId xmlns:p14="http://schemas.microsoft.com/office/powerpoint/2010/main" val="1918448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044555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875658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1285567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105807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635867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00383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3500784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655146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65646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1087202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01740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849372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111025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168312" y="1418127"/>
            <a:ext cx="2211410" cy="2295086"/>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4850341" y="1436750"/>
            <a:ext cx="2211410" cy="2295084"/>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536743" y="1426838"/>
            <a:ext cx="2211411" cy="2295086"/>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7259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944699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962872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20855932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1642965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472176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595271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A23B23"/>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a:solidFill>
            <a:schemeClr val="bg1"/>
          </a:solidFill>
        </p:spPr>
        <p:txBody>
          <a:bodyPr/>
          <a:lstStyle>
            <a:lvl1pPr algn="ctr">
              <a:buNone/>
              <a:defRPr sz="4800" b="1" i="0" spc="0">
                <a:solidFill>
                  <a:srgbClr val="A23B2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F2952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6D6A3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Box 27">
            <a:extLst>
              <a:ext uri="{FF2B5EF4-FFF2-40B4-BE49-F238E27FC236}">
                <a16:creationId xmlns:a16="http://schemas.microsoft.com/office/drawing/2014/main" id="{CAD8DA5E-AAE8-F101-A1A3-5432C5C73E56}"/>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1D10CF09-16A0-8020-E925-53BFD8CE8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6C8D53E2-447C-48C4-C68F-E82E756D9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89649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706" r:id="rId28"/>
    <p:sldLayoutId id="2147483677" r:id="rId29"/>
    <p:sldLayoutId id="2147483670" r:id="rId30"/>
    <p:sldLayoutId id="2147483676" r:id="rId31"/>
    <p:sldLayoutId id="2147483669" r:id="rId32"/>
    <p:sldLayoutId id="2147483705" r:id="rId33"/>
    <p:sldLayoutId id="2147483745" r:id="rId34"/>
    <p:sldLayoutId id="2147483746" r:id="rId35"/>
    <p:sldLayoutId id="2147483748" r:id="rId36"/>
    <p:sldLayoutId id="2147483749" r:id="rId37"/>
    <p:sldLayoutId id="214748375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8079180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47" r:id="rId31"/>
    <p:sldLayoutId id="2147483738" r:id="rId32"/>
    <p:sldLayoutId id="2147483739" r:id="rId33"/>
    <p:sldLayoutId id="2147483740" r:id="rId34"/>
    <p:sldLayoutId id="2147483741" r:id="rId35"/>
    <p:sldLayoutId id="2147483742" r:id="rId36"/>
    <p:sldLayoutId id="2147483743" r:id="rId37"/>
    <p:sldLayoutId id="2147483744"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rategyzer.com/canvas/value-proposition-canvas"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hyperlink" Target="https://www.strategyzer.com/canvas/value-proposition-canvas" TargetMode="External"/><Relationship Id="rId2" Type="http://schemas.openxmlformats.org/officeDocument/2006/relationships/slideLayout" Target="../slideLayouts/slideLayout33.xml"/><Relationship Id="rId1" Type="http://schemas.openxmlformats.org/officeDocument/2006/relationships/video" Target="https://www.youtube.com/embed/ReM1uqmVfP0?feature=oembed"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57_5787233B.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pigtown.ie/" TargetMode="External"/><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5D_7F9CBDB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www.pon.harvard.edu/daily/negotiation-skills-daily/5-good-negotiation-techniques/"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hyperlink" Target="https://www.pon.harvard.edu/daily/negotiation-skills-daily/5-good-negotiation-techniques/" TargetMode="External"/><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interobservers.com/theodore-levitt/"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dirty="0"/>
              <a:t>Modulo 5:</a:t>
            </a:r>
          </a:p>
        </p:txBody>
      </p:sp>
      <p:sp>
        <p:nvSpPr>
          <p:cNvPr id="4" name="Text Placeholder 4">
            <a:extLst>
              <a:ext uri="{FF2B5EF4-FFF2-40B4-BE49-F238E27FC236}">
                <a16:creationId xmlns:a16="http://schemas.microsoft.com/office/drawing/2014/main" id="{2B0665F7-2A5C-02C0-DB66-9B98658510BB}"/>
              </a:ext>
            </a:extLst>
          </p:cNvPr>
          <p:cNvSpPr>
            <a:spLocks noGrp="1"/>
          </p:cNvSpPr>
          <p:nvPr>
            <p:ph type="body" sz="quarter" idx="16"/>
          </p:nvPr>
        </p:nvSpPr>
        <p:spPr>
          <a:xfrm>
            <a:off x="3775074" y="3819524"/>
            <a:ext cx="7741189" cy="1944461"/>
          </a:xfrm>
        </p:spPr>
        <p:txBody>
          <a:bodyPr>
            <a:normAutofit/>
          </a:bodyPr>
          <a:lstStyle/>
          <a:p>
            <a:r>
              <a:rPr lang="it-IT" dirty="0"/>
              <a:t>Concentrarsi sulle vendite per i piccoli proprietari </a:t>
            </a:r>
          </a:p>
          <a:p>
            <a:endParaRPr lang="it-IT" dirty="0"/>
          </a:p>
          <a:p>
            <a:endParaRPr lang="en-RU" dirty="0"/>
          </a:p>
        </p:txBody>
      </p:sp>
      <p:sp>
        <p:nvSpPr>
          <p:cNvPr id="5" name="TextBox 4">
            <a:extLst>
              <a:ext uri="{FF2B5EF4-FFF2-40B4-BE49-F238E27FC236}">
                <a16:creationId xmlns:a16="http://schemas.microsoft.com/office/drawing/2014/main" id="{FC0388F6-96B9-96E0-8724-6F2F15EBE77C}"/>
              </a:ext>
            </a:extLst>
          </p:cNvPr>
          <p:cNvSpPr txBox="1"/>
          <p:nvPr/>
        </p:nvSpPr>
        <p:spPr>
          <a:xfrm>
            <a:off x="2453367" y="5943600"/>
            <a:ext cx="6151788" cy="954107"/>
          </a:xfrm>
          <a:prstGeom prst="rect">
            <a:avLst/>
          </a:prstGeom>
          <a:noFill/>
        </p:spPr>
        <p:txBody>
          <a:bodyPr wrap="square">
            <a:spAutoFit/>
          </a:bodyPr>
          <a:lstStyle/>
          <a:p>
            <a:r>
              <a:rPr lang="en-US" sz="1400" dirty="0"/>
              <a:t>This project has been funded with support from the European Commission. The author is solely responsible for this publication (communication) and the Commission accepts no responsibility for any use may be made of the information contained therein.</a:t>
            </a:r>
            <a:endParaRPr lang="en-GB" sz="1400"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D23F85-E864-33B0-935F-F44306842E65}"/>
              </a:ext>
            </a:extLst>
          </p:cNvPr>
          <p:cNvSpPr>
            <a:spLocks noGrp="1"/>
          </p:cNvSpPr>
          <p:nvPr>
            <p:ph type="body" sz="quarter" idx="18"/>
          </p:nvPr>
        </p:nvSpPr>
        <p:spPr>
          <a:xfrm>
            <a:off x="168891" y="1610362"/>
            <a:ext cx="11854209" cy="3856390"/>
          </a:xfrm>
        </p:spPr>
        <p:txBody>
          <a:bodyPr>
            <a:normAutofit lnSpcReduction="10000"/>
          </a:bodyPr>
          <a:lstStyle/>
          <a:p>
            <a:r>
              <a:rPr lang="it-IT" b="0" i="0" dirty="0">
                <a:effectLst/>
              </a:rPr>
              <a:t>Dopo aver eseguito le fasi 1-3, è necessario scrivere una breve dichiarazione che riunisca: tutto. </a:t>
            </a:r>
            <a:r>
              <a:rPr lang="en-US" b="0" i="0" dirty="0">
                <a:effectLst/>
              </a:rPr>
              <a:t> </a:t>
            </a:r>
          </a:p>
          <a:p>
            <a:pPr marL="457200" indent="-457200" algn="l">
              <a:buFont typeface="+mj-lt"/>
              <a:buAutoNum type="arabicPeriod"/>
            </a:pPr>
            <a:r>
              <a:rPr lang="it-IT" b="0" i="0" dirty="0">
                <a:effectLst/>
              </a:rPr>
              <a:t>Un modello comune è: </a:t>
            </a:r>
            <a:r>
              <a:rPr lang="it-IT" b="1" i="0" dirty="0">
                <a:effectLst/>
              </a:rPr>
              <a:t>Aiutiamo X a fare Y entro Z.</a:t>
            </a:r>
          </a:p>
          <a:p>
            <a:pPr marL="457200" indent="-457200" algn="l">
              <a:buFont typeface="+mj-lt"/>
              <a:buAutoNum type="arabicPeriod"/>
            </a:pPr>
            <a:r>
              <a:rPr lang="it-IT" b="0" i="0" dirty="0">
                <a:effectLst/>
              </a:rPr>
              <a:t>Un altro approccio è: </a:t>
            </a:r>
            <a:r>
              <a:rPr lang="it-IT" b="1" i="0" dirty="0">
                <a:effectLst/>
              </a:rPr>
              <a:t>verbo, applicazione e elemento di differenziazione.</a:t>
            </a:r>
          </a:p>
          <a:p>
            <a:pPr marL="457200" indent="-457200" algn="l">
              <a:buFont typeface="+mj-lt"/>
              <a:buAutoNum type="arabicPeriod"/>
            </a:pPr>
            <a:r>
              <a:rPr lang="it-IT" b="0" i="0" dirty="0">
                <a:effectLst/>
              </a:rPr>
              <a:t>Oppure potete trasformare la vostra proposta di valore in una </a:t>
            </a:r>
            <a:r>
              <a:rPr lang="it-IT" b="1" i="0" dirty="0">
                <a:effectLst/>
              </a:rPr>
              <a:t>domanda.</a:t>
            </a:r>
          </a:p>
          <a:p>
            <a:pPr algn="l"/>
            <a:r>
              <a:rPr lang="it-IT" b="0" i="1" dirty="0">
                <a:effectLst/>
              </a:rPr>
              <a:t>Esempio: Un'azienda agrituristica... </a:t>
            </a:r>
            <a:r>
              <a:rPr lang="it-IT" b="0" i="1" dirty="0">
                <a:solidFill>
                  <a:srgbClr val="404F2F"/>
                </a:solidFill>
                <a:effectLst/>
              </a:rPr>
              <a:t>Aiutiamo le famiglie a creare ricordi nella fattoria di </a:t>
            </a:r>
            <a:r>
              <a:rPr lang="it-IT" b="0" i="1" dirty="0" err="1">
                <a:solidFill>
                  <a:srgbClr val="404F2F"/>
                </a:solidFill>
                <a:effectLst/>
              </a:rPr>
              <a:t>Old</a:t>
            </a:r>
            <a:r>
              <a:rPr lang="it-IT" b="0" i="1" dirty="0">
                <a:solidFill>
                  <a:srgbClr val="404F2F"/>
                </a:solidFill>
                <a:effectLst/>
              </a:rPr>
              <a:t> McDonald.</a:t>
            </a:r>
          </a:p>
          <a:p>
            <a:pPr algn="l"/>
            <a:r>
              <a:rPr lang="it-IT" b="0" i="1" dirty="0">
                <a:effectLst/>
              </a:rPr>
              <a:t>Esempio: un coltivatore di mais dolce..: </a:t>
            </a:r>
            <a:r>
              <a:rPr lang="it-IT" b="0" i="1" dirty="0">
                <a:solidFill>
                  <a:srgbClr val="404F2F"/>
                </a:solidFill>
                <a:effectLst/>
              </a:rPr>
              <a:t>Un coltivatore di mais dolce... Assaporate l'estate in ogni boccone.</a:t>
            </a:r>
          </a:p>
          <a:p>
            <a:pPr algn="l"/>
            <a:r>
              <a:rPr lang="it-IT" b="0" i="1" dirty="0">
                <a:effectLst/>
              </a:rPr>
              <a:t>Esempio: un produttore di agnello..: </a:t>
            </a:r>
            <a:r>
              <a:rPr lang="it-IT" b="0" i="1" dirty="0">
                <a:solidFill>
                  <a:srgbClr val="404F2F"/>
                </a:solidFill>
                <a:effectLst/>
              </a:rPr>
              <a:t>Un produttore di agnello... Volete stupire i vostri ospiti?</a:t>
            </a:r>
            <a:endParaRPr lang="en-US" b="0" i="1" dirty="0">
              <a:solidFill>
                <a:srgbClr val="404F2F"/>
              </a:solidFill>
              <a:effectLst/>
            </a:endParaRPr>
          </a:p>
          <a:p>
            <a:endParaRPr lang="en-IE" dirty="0"/>
          </a:p>
        </p:txBody>
      </p:sp>
      <p:sp>
        <p:nvSpPr>
          <p:cNvPr id="3" name="Text Placeholder 2">
            <a:extLst>
              <a:ext uri="{FF2B5EF4-FFF2-40B4-BE49-F238E27FC236}">
                <a16:creationId xmlns:a16="http://schemas.microsoft.com/office/drawing/2014/main" id="{4A5ACC53-846A-0FA0-D492-C7307C24F428}"/>
              </a:ext>
            </a:extLst>
          </p:cNvPr>
          <p:cNvSpPr>
            <a:spLocks noGrp="1"/>
          </p:cNvSpPr>
          <p:nvPr>
            <p:ph type="body" sz="quarter" idx="16"/>
          </p:nvPr>
        </p:nvSpPr>
        <p:spPr>
          <a:xfrm>
            <a:off x="447059" y="441202"/>
            <a:ext cx="11297875" cy="580518"/>
          </a:xfrm>
        </p:spPr>
        <p:txBody>
          <a:bodyPr/>
          <a:lstStyle/>
          <a:p>
            <a:r>
              <a:rPr lang="en-IE" sz="3600" b="1" dirty="0"/>
              <a:t> </a:t>
            </a:r>
            <a:r>
              <a:rPr lang="en-IE" sz="3600" b="1" dirty="0">
                <a:solidFill>
                  <a:srgbClr val="A23B23"/>
                </a:solidFill>
              </a:rPr>
              <a:t>4 STEP</a:t>
            </a:r>
            <a:r>
              <a:rPr lang="en-IE" sz="3600" b="1" dirty="0"/>
              <a:t>:</a:t>
            </a:r>
            <a:r>
              <a:rPr lang="it-IT" sz="3600" b="1" dirty="0"/>
              <a:t> </a:t>
            </a:r>
            <a:r>
              <a:rPr lang="it-IT" sz="3600" dirty="0"/>
              <a:t>SCRIVERE LA PROPOSTA DI VALORE</a:t>
            </a:r>
            <a:endParaRPr lang="en-IE" sz="3600" dirty="0"/>
          </a:p>
        </p:txBody>
      </p:sp>
      <p:sp>
        <p:nvSpPr>
          <p:cNvPr id="5" name="TextBox 4">
            <a:extLst>
              <a:ext uri="{FF2B5EF4-FFF2-40B4-BE49-F238E27FC236}">
                <a16:creationId xmlns:a16="http://schemas.microsoft.com/office/drawing/2014/main" id="{2C6ACFD3-2091-AC4D-2C5B-35123B7C0FAF}"/>
              </a:ext>
            </a:extLst>
          </p:cNvPr>
          <p:cNvSpPr txBox="1"/>
          <p:nvPr/>
        </p:nvSpPr>
        <p:spPr>
          <a:xfrm>
            <a:off x="2797114" y="5335286"/>
            <a:ext cx="8863676" cy="1200329"/>
          </a:xfrm>
          <a:prstGeom prst="rect">
            <a:avLst/>
          </a:prstGeom>
          <a:noFill/>
          <a:ln>
            <a:solidFill>
              <a:srgbClr val="CC9131"/>
            </a:solidFill>
          </a:ln>
        </p:spPr>
        <p:txBody>
          <a:bodyPr wrap="square">
            <a:spAutoFit/>
          </a:bodyPr>
          <a:lstStyle/>
          <a:p>
            <a:r>
              <a:rPr lang="it-IT" sz="2400" b="1" dirty="0">
                <a:solidFill>
                  <a:srgbClr val="60220F"/>
                </a:solidFill>
              </a:rPr>
              <a:t>Una proposta di valore vi aiuterà a fare di più di ciò che amate fare, spiegando al vostro cliente ideale perché la vostra azienda è la scelta migliore.</a:t>
            </a:r>
          </a:p>
        </p:txBody>
      </p:sp>
    </p:spTree>
    <p:extLst>
      <p:ext uri="{BB962C8B-B14F-4D97-AF65-F5344CB8AC3E}">
        <p14:creationId xmlns:p14="http://schemas.microsoft.com/office/powerpoint/2010/main" val="88292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1E10-125C-69F1-5125-254EC291ED1F}"/>
              </a:ext>
            </a:extLst>
          </p:cNvPr>
          <p:cNvSpPr>
            <a:spLocks noGrp="1"/>
          </p:cNvSpPr>
          <p:nvPr>
            <p:ph type="body" sz="quarter" idx="16"/>
          </p:nvPr>
        </p:nvSpPr>
        <p:spPr/>
        <p:txBody>
          <a:bodyPr/>
          <a:lstStyle/>
          <a:p>
            <a:r>
              <a:rPr lang="it-IT" dirty="0"/>
              <a:t>L'utilizzo della struttura/template sottostante può aiutarvi a scrivere il vostro VP...</a:t>
            </a:r>
          </a:p>
          <a:p>
            <a:r>
              <a:rPr lang="it-IT" b="1" u="sng" dirty="0"/>
              <a:t>Il nostro </a:t>
            </a:r>
            <a:r>
              <a:rPr lang="it-IT" dirty="0"/>
              <a:t>[prodotto/servizio]</a:t>
            </a:r>
          </a:p>
          <a:p>
            <a:r>
              <a:rPr lang="it-IT" b="1" u="sng" dirty="0"/>
              <a:t>Aiuta</a:t>
            </a:r>
            <a:r>
              <a:rPr lang="it-IT" dirty="0"/>
              <a:t> [segmento di clienti] = </a:t>
            </a:r>
            <a:r>
              <a:rPr lang="it-IT" dirty="0">
                <a:solidFill>
                  <a:srgbClr val="A23B23"/>
                </a:solidFill>
              </a:rPr>
              <a:t>CHI</a:t>
            </a:r>
          </a:p>
          <a:p>
            <a:r>
              <a:rPr lang="it-IT" b="1" u="sng" dirty="0"/>
              <a:t>Chi vuole </a:t>
            </a:r>
            <a:r>
              <a:rPr lang="it-IT" dirty="0"/>
              <a:t>[lavoro del cliente] = </a:t>
            </a:r>
            <a:r>
              <a:rPr lang="it-IT" dirty="0">
                <a:solidFill>
                  <a:srgbClr val="A23B23"/>
                </a:solidFill>
              </a:rPr>
              <a:t>COSA</a:t>
            </a:r>
          </a:p>
          <a:p>
            <a:r>
              <a:rPr lang="it-IT" b="1" u="sng" dirty="0"/>
              <a:t>Con</a:t>
            </a:r>
            <a:r>
              <a:rPr lang="it-IT" dirty="0"/>
              <a:t> (verbo) [dolore del cliente] = </a:t>
            </a:r>
            <a:r>
              <a:rPr lang="it-IT" dirty="0">
                <a:solidFill>
                  <a:srgbClr val="A23B23"/>
                </a:solidFill>
              </a:rPr>
              <a:t>COME</a:t>
            </a:r>
          </a:p>
          <a:p>
            <a:r>
              <a:rPr lang="it-IT" dirty="0"/>
              <a:t>e (verbo) [guadagno del cliente] = </a:t>
            </a:r>
            <a:r>
              <a:rPr lang="it-IT" dirty="0">
                <a:solidFill>
                  <a:srgbClr val="A23B23"/>
                </a:solidFill>
              </a:rPr>
              <a:t>COME</a:t>
            </a:r>
          </a:p>
          <a:p>
            <a:r>
              <a:rPr lang="it-IT" b="1" u="sng" dirty="0"/>
              <a:t>A differenza di </a:t>
            </a:r>
            <a:r>
              <a:rPr lang="it-IT" dirty="0"/>
              <a:t>[concorrenti] = </a:t>
            </a:r>
            <a:r>
              <a:rPr lang="it-IT" dirty="0">
                <a:solidFill>
                  <a:srgbClr val="A23B23"/>
                </a:solidFill>
              </a:rPr>
              <a:t>PERCHE'</a:t>
            </a:r>
          </a:p>
        </p:txBody>
      </p:sp>
      <p:sp>
        <p:nvSpPr>
          <p:cNvPr id="4" name="Text Placeholder 3">
            <a:extLst>
              <a:ext uri="{FF2B5EF4-FFF2-40B4-BE49-F238E27FC236}">
                <a16:creationId xmlns:a16="http://schemas.microsoft.com/office/drawing/2014/main" id="{659864C5-5F52-3F10-0790-7AD044EA61DA}"/>
              </a:ext>
            </a:extLst>
          </p:cNvPr>
          <p:cNvSpPr>
            <a:spLocks noGrp="1"/>
          </p:cNvSpPr>
          <p:nvPr>
            <p:ph type="body" sz="quarter" idx="18"/>
          </p:nvPr>
        </p:nvSpPr>
        <p:spPr/>
        <p:txBody>
          <a:bodyPr anchor="ctr"/>
          <a:lstStyle/>
          <a:p>
            <a:r>
              <a:rPr lang="en-IE" dirty="0" err="1"/>
              <a:t>Scrivere</a:t>
            </a:r>
            <a:r>
              <a:rPr lang="en-IE" dirty="0"/>
              <a:t> la </a:t>
            </a:r>
            <a:r>
              <a:rPr lang="en-IE" dirty="0" err="1"/>
              <a:t>vostra</a:t>
            </a:r>
            <a:r>
              <a:rPr lang="en-IE" dirty="0"/>
              <a:t> </a:t>
            </a:r>
            <a:r>
              <a:rPr lang="en-IE" dirty="0" err="1"/>
              <a:t>Proposta</a:t>
            </a:r>
            <a:r>
              <a:rPr lang="en-IE" dirty="0"/>
              <a:t> di Valore…</a:t>
            </a:r>
          </a:p>
        </p:txBody>
      </p:sp>
      <p:pic>
        <p:nvPicPr>
          <p:cNvPr id="5" name="Picture 2">
            <a:extLst>
              <a:ext uri="{FF2B5EF4-FFF2-40B4-BE49-F238E27FC236}">
                <a16:creationId xmlns:a16="http://schemas.microsoft.com/office/drawing/2014/main" id="{B998FDB2-528F-14C2-2A38-3D5AA0E28A2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933" r="3352"/>
          <a:stretch/>
        </p:blipFill>
        <p:spPr bwMode="auto">
          <a:xfrm>
            <a:off x="7340026" y="1921788"/>
            <a:ext cx="4851974" cy="3609682"/>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511B9B8C-A659-EC9E-80AD-EECB88D734FA}"/>
              </a:ext>
            </a:extLst>
          </p:cNvPr>
          <p:cNvSpPr/>
          <p:nvPr/>
        </p:nvSpPr>
        <p:spPr>
          <a:xfrm>
            <a:off x="7340026" y="170822"/>
            <a:ext cx="4557223" cy="1577591"/>
          </a:xfrm>
          <a:prstGeom prst="wedgeRoundRectCallout">
            <a:avLst>
              <a:gd name="adj1" fmla="val -54709"/>
              <a:gd name="adj2" fmla="val 911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6F4B83BD-9CE7-99D9-2758-36DF8967E1EB}"/>
              </a:ext>
            </a:extLst>
          </p:cNvPr>
          <p:cNvSpPr txBox="1"/>
          <p:nvPr/>
        </p:nvSpPr>
        <p:spPr>
          <a:xfrm>
            <a:off x="7410364" y="170822"/>
            <a:ext cx="5224740" cy="1938992"/>
          </a:xfrm>
          <a:prstGeom prst="rect">
            <a:avLst/>
          </a:prstGeom>
          <a:noFill/>
        </p:spPr>
        <p:txBody>
          <a:bodyPr wrap="square">
            <a:spAutoFit/>
          </a:bodyPr>
          <a:lstStyle/>
          <a:p>
            <a:pPr fontAlgn="base"/>
            <a:r>
              <a:rPr lang="it-IT" sz="2000" b="1" i="0" dirty="0">
                <a:solidFill>
                  <a:srgbClr val="404F2F"/>
                </a:solidFill>
                <a:effectLst/>
              </a:rPr>
              <a:t>Cosa rende una buona Value </a:t>
            </a:r>
            <a:r>
              <a:rPr lang="it-IT" sz="2000" b="1" i="0" dirty="0" err="1">
                <a:solidFill>
                  <a:srgbClr val="404F2F"/>
                </a:solidFill>
                <a:effectLst/>
              </a:rPr>
              <a:t>Proposition</a:t>
            </a:r>
            <a:r>
              <a:rPr lang="it-IT" sz="2000" b="1" i="0" dirty="0">
                <a:solidFill>
                  <a:srgbClr val="404F2F"/>
                </a:solidFill>
                <a:effectLst/>
              </a:rPr>
              <a:t>?</a:t>
            </a:r>
          </a:p>
          <a:p>
            <a:pPr marL="342900" indent="-342900" fontAlgn="base">
              <a:buFont typeface="Arial" panose="020B0604020202020204" pitchFamily="34" charset="0"/>
              <a:buChar char="•"/>
            </a:pPr>
            <a:r>
              <a:rPr lang="it-IT" sz="2000" b="0" i="0" dirty="0">
                <a:solidFill>
                  <a:srgbClr val="404F2F"/>
                </a:solidFill>
                <a:effectLst/>
              </a:rPr>
              <a:t>Un linguaggio chiaro</a:t>
            </a:r>
          </a:p>
          <a:p>
            <a:pPr marL="342900" indent="-342900" fontAlgn="base">
              <a:buFont typeface="Arial" panose="020B0604020202020204" pitchFamily="34" charset="0"/>
              <a:buChar char="•"/>
            </a:pPr>
            <a:r>
              <a:rPr lang="it-IT" sz="2000" b="0" i="0" dirty="0">
                <a:solidFill>
                  <a:srgbClr val="404F2F"/>
                </a:solidFill>
                <a:effectLst/>
              </a:rPr>
              <a:t>Linguaggio specifico</a:t>
            </a:r>
          </a:p>
          <a:p>
            <a:pPr marL="342900" indent="-342900" fontAlgn="base">
              <a:buFont typeface="Arial" panose="020B0604020202020204" pitchFamily="34" charset="0"/>
              <a:buChar char="•"/>
            </a:pPr>
            <a:r>
              <a:rPr lang="it-IT" sz="2000" b="0" i="0" dirty="0">
                <a:solidFill>
                  <a:srgbClr val="404F2F"/>
                </a:solidFill>
                <a:effectLst/>
              </a:rPr>
              <a:t>Risultati specifici</a:t>
            </a:r>
          </a:p>
          <a:p>
            <a:pPr marL="342900" indent="-342900" fontAlgn="base">
              <a:buFont typeface="Arial" panose="020B0604020202020204" pitchFamily="34" charset="0"/>
              <a:buChar char="•"/>
            </a:pPr>
            <a:r>
              <a:rPr lang="it-IT" sz="2000" b="0" i="0" dirty="0">
                <a:solidFill>
                  <a:srgbClr val="404F2F"/>
                </a:solidFill>
                <a:effectLst/>
              </a:rPr>
              <a:t>Punti di differenziazione</a:t>
            </a:r>
          </a:p>
          <a:p>
            <a:pPr fontAlgn="base"/>
            <a:endParaRPr lang="en-US" sz="2000" b="0" i="0" dirty="0">
              <a:solidFill>
                <a:srgbClr val="404F2F"/>
              </a:solidFill>
              <a:effectLst/>
            </a:endParaRPr>
          </a:p>
        </p:txBody>
      </p:sp>
      <p:sp>
        <p:nvSpPr>
          <p:cNvPr id="10" name="Speech Bubble: Rectangle with Corners Rounded 9">
            <a:extLst>
              <a:ext uri="{FF2B5EF4-FFF2-40B4-BE49-F238E27FC236}">
                <a16:creationId xmlns:a16="http://schemas.microsoft.com/office/drawing/2014/main" id="{728BB8B0-2041-8B37-4026-2FA91925FE0F}"/>
              </a:ext>
            </a:extLst>
          </p:cNvPr>
          <p:cNvSpPr/>
          <p:nvPr/>
        </p:nvSpPr>
        <p:spPr>
          <a:xfrm>
            <a:off x="7410364" y="4748187"/>
            <a:ext cx="4557223" cy="2034450"/>
          </a:xfrm>
          <a:prstGeom prst="wedgeRoundRectCallout">
            <a:avLst>
              <a:gd name="adj1" fmla="val -66475"/>
              <a:gd name="adj2" fmla="val -825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it-IT" sz="2000" b="1" i="0" dirty="0">
                <a:solidFill>
                  <a:srgbClr val="A23B23"/>
                </a:solidFill>
                <a:effectLst/>
              </a:rPr>
              <a:t>CHI: </a:t>
            </a:r>
            <a:r>
              <a:rPr lang="it-IT" sz="2000" b="0" i="0" dirty="0">
                <a:solidFill>
                  <a:srgbClr val="A23B23"/>
                </a:solidFill>
                <a:effectLst/>
              </a:rPr>
              <a:t>Chi servite.</a:t>
            </a:r>
          </a:p>
          <a:p>
            <a:pPr marL="285750" indent="-285750" algn="l">
              <a:buFont typeface="Arial" panose="020B0604020202020204" pitchFamily="34" charset="0"/>
              <a:buChar char="•"/>
            </a:pPr>
            <a:r>
              <a:rPr lang="it-IT" sz="2000" b="1" i="0" dirty="0">
                <a:solidFill>
                  <a:srgbClr val="A23B23"/>
                </a:solidFill>
                <a:effectLst/>
              </a:rPr>
              <a:t>COSA </a:t>
            </a:r>
            <a:r>
              <a:rPr lang="it-IT" sz="2000" b="0" i="0" dirty="0">
                <a:solidFill>
                  <a:srgbClr val="A23B23"/>
                </a:solidFill>
                <a:effectLst/>
              </a:rPr>
              <a:t>(Problema): Quale problema risolvete per loro.</a:t>
            </a:r>
          </a:p>
          <a:p>
            <a:pPr marL="285750" indent="-285750" algn="l">
              <a:buFont typeface="Arial" panose="020B0604020202020204" pitchFamily="34" charset="0"/>
              <a:buChar char="•"/>
            </a:pPr>
            <a:r>
              <a:rPr lang="it-IT" sz="2000" b="1" i="0" dirty="0">
                <a:solidFill>
                  <a:srgbClr val="A23B23"/>
                </a:solidFill>
                <a:effectLst/>
              </a:rPr>
              <a:t>COME </a:t>
            </a:r>
            <a:r>
              <a:rPr lang="it-IT" sz="2000" b="0" i="0" dirty="0">
                <a:solidFill>
                  <a:srgbClr val="A23B23"/>
                </a:solidFill>
                <a:effectLst/>
              </a:rPr>
              <a:t>(Risultato): Come create quel risultato per loro.</a:t>
            </a:r>
          </a:p>
          <a:p>
            <a:pPr marL="285750" indent="-285750" algn="l">
              <a:buFont typeface="Arial" panose="020B0604020202020204" pitchFamily="34" charset="0"/>
              <a:buChar char="•"/>
            </a:pPr>
            <a:r>
              <a:rPr lang="it-IT" sz="2000" b="1" i="0" dirty="0">
                <a:solidFill>
                  <a:srgbClr val="A23B23"/>
                </a:solidFill>
                <a:effectLst/>
              </a:rPr>
              <a:t>PERCHÉ</a:t>
            </a:r>
            <a:r>
              <a:rPr lang="it-IT" sz="2000" b="0" i="0" dirty="0">
                <a:solidFill>
                  <a:srgbClr val="A23B23"/>
                </a:solidFill>
                <a:effectLst/>
              </a:rPr>
              <a:t>: perché dovrebbero scegliere voi</a:t>
            </a:r>
          </a:p>
        </p:txBody>
      </p:sp>
    </p:spTree>
    <p:extLst>
      <p:ext uri="{BB962C8B-B14F-4D97-AF65-F5344CB8AC3E}">
        <p14:creationId xmlns:p14="http://schemas.microsoft.com/office/powerpoint/2010/main" val="88697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23980D-CDB2-BFE0-6BC8-24E10F14FC0B}"/>
              </a:ext>
            </a:extLst>
          </p:cNvPr>
          <p:cNvSpPr>
            <a:spLocks noGrp="1"/>
          </p:cNvSpPr>
          <p:nvPr>
            <p:ph type="body" sz="quarter" idx="16"/>
          </p:nvPr>
        </p:nvSpPr>
        <p:spPr>
          <a:xfrm>
            <a:off x="790610" y="2608008"/>
            <a:ext cx="4851974" cy="4038015"/>
          </a:xfrm>
        </p:spPr>
        <p:txBody>
          <a:bodyPr/>
          <a:lstStyle/>
          <a:p>
            <a:pPr marL="342900" indent="-342900" algn="l">
              <a:buFont typeface="Arial" panose="020B0604020202020204" pitchFamily="34" charset="0"/>
              <a:buChar char="•"/>
            </a:pPr>
            <a:r>
              <a:rPr lang="it-IT" sz="2800" dirty="0"/>
              <a:t>Uno slogan</a:t>
            </a:r>
          </a:p>
          <a:p>
            <a:pPr marL="342900" indent="-342900" algn="l">
              <a:buFont typeface="Arial" panose="020B0604020202020204" pitchFamily="34" charset="0"/>
              <a:buChar char="•"/>
            </a:pPr>
            <a:r>
              <a:rPr lang="it-IT" sz="2800" dirty="0"/>
              <a:t>Una dichiarazione di missione </a:t>
            </a:r>
          </a:p>
          <a:p>
            <a:pPr marL="342900" indent="-342900" algn="l">
              <a:buFont typeface="Arial" panose="020B0604020202020204" pitchFamily="34" charset="0"/>
              <a:buChar char="•"/>
            </a:pPr>
            <a:r>
              <a:rPr lang="it-IT" sz="2800" dirty="0"/>
              <a:t>Una dichiarazione di posizionamento</a:t>
            </a:r>
          </a:p>
          <a:p>
            <a:pPr marL="342900" indent="-342900" algn="l">
              <a:buFont typeface="Arial" panose="020B0604020202020204" pitchFamily="34" charset="0"/>
              <a:buChar char="•"/>
            </a:pPr>
            <a:r>
              <a:rPr lang="it-IT" sz="2800" dirty="0"/>
              <a:t>Una frase d'effetto</a:t>
            </a:r>
          </a:p>
          <a:p>
            <a:pPr marL="342900" indent="-342900" algn="l">
              <a:buFont typeface="Arial" panose="020B0604020202020204" pitchFamily="34" charset="0"/>
              <a:buChar char="•"/>
            </a:pPr>
            <a:r>
              <a:rPr lang="it-IT" sz="2800" dirty="0"/>
              <a:t>Una frase ad effetto</a:t>
            </a:r>
          </a:p>
          <a:p>
            <a:pPr marL="342900" indent="-342900" algn="l">
              <a:buFont typeface="Arial" panose="020B0604020202020204" pitchFamily="34" charset="0"/>
              <a:buChar char="•"/>
            </a:pPr>
            <a:r>
              <a:rPr lang="it-IT" sz="2800" dirty="0"/>
              <a:t>Hype</a:t>
            </a:r>
          </a:p>
          <a:p>
            <a:endParaRPr lang="en-IE" sz="2800" dirty="0"/>
          </a:p>
        </p:txBody>
      </p:sp>
      <p:sp>
        <p:nvSpPr>
          <p:cNvPr id="4" name="Text Placeholder 3">
            <a:extLst>
              <a:ext uri="{FF2B5EF4-FFF2-40B4-BE49-F238E27FC236}">
                <a16:creationId xmlns:a16="http://schemas.microsoft.com/office/drawing/2014/main" id="{F34388A1-4151-8BA8-F130-548B5AA818B3}"/>
              </a:ext>
            </a:extLst>
          </p:cNvPr>
          <p:cNvSpPr>
            <a:spLocks noGrp="1"/>
          </p:cNvSpPr>
          <p:nvPr>
            <p:ph type="body" sz="quarter" idx="18"/>
          </p:nvPr>
        </p:nvSpPr>
        <p:spPr>
          <a:xfrm>
            <a:off x="688225" y="337628"/>
            <a:ext cx="4851975" cy="1210837"/>
          </a:xfrm>
        </p:spPr>
        <p:txBody>
          <a:bodyPr>
            <a:normAutofit/>
          </a:bodyPr>
          <a:lstStyle/>
          <a:p>
            <a:r>
              <a:rPr lang="en-US" dirty="0"/>
              <a:t>La </a:t>
            </a:r>
            <a:r>
              <a:rPr lang="en-US" dirty="0" err="1"/>
              <a:t>vostra</a:t>
            </a:r>
            <a:r>
              <a:rPr lang="en-US" dirty="0"/>
              <a:t> </a:t>
            </a:r>
            <a:r>
              <a:rPr lang="en-US" dirty="0" err="1"/>
              <a:t>Proposta</a:t>
            </a:r>
            <a:r>
              <a:rPr lang="en-US" dirty="0"/>
              <a:t> di Valore NON è …</a:t>
            </a:r>
            <a:endParaRPr lang="en-IE" dirty="0"/>
          </a:p>
        </p:txBody>
      </p:sp>
      <p:sp>
        <p:nvSpPr>
          <p:cNvPr id="18" name="TextBox 17">
            <a:extLst>
              <a:ext uri="{FF2B5EF4-FFF2-40B4-BE49-F238E27FC236}">
                <a16:creationId xmlns:a16="http://schemas.microsoft.com/office/drawing/2014/main" id="{21E85906-B50B-3B9F-96F9-CAF7B5BD33F4}"/>
              </a:ext>
            </a:extLst>
          </p:cNvPr>
          <p:cNvSpPr txBox="1"/>
          <p:nvPr/>
        </p:nvSpPr>
        <p:spPr>
          <a:xfrm>
            <a:off x="6115437" y="1757295"/>
            <a:ext cx="6096000" cy="5114260"/>
          </a:xfrm>
          <a:prstGeom prst="rect">
            <a:avLst/>
          </a:prstGeom>
          <a:solidFill>
            <a:srgbClr val="BAADAC"/>
          </a:solidFill>
        </p:spPr>
        <p:txBody>
          <a:bodyPr wrap="square" rtlCol="0">
            <a:spAutoFit/>
          </a:bodyPr>
          <a:lstStyle/>
          <a:p>
            <a:endParaRPr lang="en-IE" dirty="0"/>
          </a:p>
        </p:txBody>
      </p:sp>
      <p:sp>
        <p:nvSpPr>
          <p:cNvPr id="19" name="TextBox 18">
            <a:extLst>
              <a:ext uri="{FF2B5EF4-FFF2-40B4-BE49-F238E27FC236}">
                <a16:creationId xmlns:a16="http://schemas.microsoft.com/office/drawing/2014/main" id="{241542EC-CAB9-2AFB-BFFA-F1247DE5B93B}"/>
              </a:ext>
            </a:extLst>
          </p:cNvPr>
          <p:cNvSpPr txBox="1"/>
          <p:nvPr/>
        </p:nvSpPr>
        <p:spPr>
          <a:xfrm>
            <a:off x="6115437" y="65883"/>
            <a:ext cx="5912440" cy="1754326"/>
          </a:xfrm>
          <a:prstGeom prst="rect">
            <a:avLst/>
          </a:prstGeom>
          <a:noFill/>
        </p:spPr>
        <p:txBody>
          <a:bodyPr wrap="square" rtlCol="0">
            <a:spAutoFit/>
          </a:bodyPr>
          <a:lstStyle/>
          <a:p>
            <a:pPr algn="ctr"/>
            <a:r>
              <a:rPr lang="it-IT" sz="3600" b="1" i="0" dirty="0">
                <a:solidFill>
                  <a:srgbClr val="60220F"/>
                </a:solidFill>
                <a:effectLst/>
              </a:rPr>
              <a:t>La vostra proposta di valore É un identificativo unico per la vostra attività</a:t>
            </a:r>
            <a:r>
              <a:rPr lang="en-US" sz="3600" b="1" i="0" dirty="0">
                <a:solidFill>
                  <a:srgbClr val="60220F"/>
                </a:solidFill>
                <a:effectLst/>
              </a:rPr>
              <a:t>. </a:t>
            </a:r>
            <a:endParaRPr lang="en-IE" sz="3600" b="1" dirty="0">
              <a:solidFill>
                <a:srgbClr val="60220F"/>
              </a:solidFill>
            </a:endParaRPr>
          </a:p>
        </p:txBody>
      </p:sp>
      <p:sp>
        <p:nvSpPr>
          <p:cNvPr id="20" name="TextBox 19">
            <a:extLst>
              <a:ext uri="{FF2B5EF4-FFF2-40B4-BE49-F238E27FC236}">
                <a16:creationId xmlns:a16="http://schemas.microsoft.com/office/drawing/2014/main" id="{864DD61A-E138-D1C5-09FD-7DE63148A540}"/>
              </a:ext>
            </a:extLst>
          </p:cNvPr>
          <p:cNvSpPr txBox="1"/>
          <p:nvPr/>
        </p:nvSpPr>
        <p:spPr>
          <a:xfrm>
            <a:off x="6096000" y="2822638"/>
            <a:ext cx="6096000" cy="2308324"/>
          </a:xfrm>
          <a:prstGeom prst="rect">
            <a:avLst/>
          </a:prstGeom>
          <a:noFill/>
        </p:spPr>
        <p:txBody>
          <a:bodyPr wrap="square" rtlCol="0">
            <a:spAutoFit/>
          </a:bodyPr>
          <a:lstStyle/>
          <a:p>
            <a:pPr marL="285750" indent="-285750">
              <a:buFont typeface="Arial" panose="020B0604020202020204" pitchFamily="34" charset="0"/>
              <a:buChar char="•"/>
            </a:pPr>
            <a:r>
              <a:rPr lang="it-IT" sz="2400" dirty="0">
                <a:solidFill>
                  <a:srgbClr val="404F2F"/>
                </a:solidFill>
              </a:rPr>
              <a:t>Uno </a:t>
            </a:r>
            <a:r>
              <a:rPr lang="it-IT" sz="2400" b="1" dirty="0">
                <a:solidFill>
                  <a:srgbClr val="404F2F"/>
                </a:solidFill>
              </a:rPr>
              <a:t>slogan</a:t>
            </a:r>
            <a:r>
              <a:rPr lang="it-IT" sz="2400" dirty="0">
                <a:solidFill>
                  <a:srgbClr val="404F2F"/>
                </a:solidFill>
              </a:rPr>
              <a:t> è una frase breve e accattivante che i marchi utilizzano nelle campagne di marketing per vendere un prodotto specifico. Anche se la vostra proposta di valore non andrebbe necessariamente in una pubblicità.</a:t>
            </a:r>
          </a:p>
          <a:p>
            <a:pPr marL="285750" indent="-285750">
              <a:buFont typeface="Arial" panose="020B0604020202020204" pitchFamily="34" charset="0"/>
              <a:buChar char="•"/>
            </a:pPr>
            <a:endParaRPr lang="en-IE" sz="2400" dirty="0">
              <a:solidFill>
                <a:srgbClr val="404F2F"/>
              </a:solidFill>
            </a:endParaRPr>
          </a:p>
        </p:txBody>
      </p:sp>
      <p:sp>
        <p:nvSpPr>
          <p:cNvPr id="21" name="TextBox 20">
            <a:extLst>
              <a:ext uri="{FF2B5EF4-FFF2-40B4-BE49-F238E27FC236}">
                <a16:creationId xmlns:a16="http://schemas.microsoft.com/office/drawing/2014/main" id="{CA6FFCD2-AEEB-976E-4BBF-244574F79CC4}"/>
              </a:ext>
            </a:extLst>
          </p:cNvPr>
          <p:cNvSpPr txBox="1"/>
          <p:nvPr/>
        </p:nvSpPr>
        <p:spPr>
          <a:xfrm>
            <a:off x="6096000" y="4471292"/>
            <a:ext cx="6076563" cy="2677656"/>
          </a:xfrm>
          <a:prstGeom prst="rect">
            <a:avLst/>
          </a:prstGeom>
          <a:noFill/>
        </p:spPr>
        <p:txBody>
          <a:bodyPr wrap="square" rtlCol="0">
            <a:spAutoFit/>
          </a:bodyPr>
          <a:lstStyle/>
          <a:p>
            <a:pPr marL="342900" indent="-342900">
              <a:buFont typeface="Arial" panose="020B0604020202020204" pitchFamily="34" charset="0"/>
              <a:buChar char="•"/>
            </a:pPr>
            <a:endParaRPr lang="it-IT" sz="2400" dirty="0">
              <a:solidFill>
                <a:srgbClr val="404F2F"/>
              </a:solidFill>
            </a:endParaRPr>
          </a:p>
          <a:p>
            <a:pPr marL="342900" indent="-342900">
              <a:buFont typeface="Arial" panose="020B0604020202020204" pitchFamily="34" charset="0"/>
              <a:buChar char="•"/>
            </a:pPr>
            <a:r>
              <a:rPr lang="it-IT" sz="2400" dirty="0">
                <a:solidFill>
                  <a:srgbClr val="404F2F"/>
                </a:solidFill>
              </a:rPr>
              <a:t>La vostra proposta di valore descrive in dettaglio ciò che offrite ai clienti e perché dovrebbero scegliervi, mentre una </a:t>
            </a:r>
            <a:r>
              <a:rPr lang="it-IT" sz="2400" b="1" dirty="0">
                <a:solidFill>
                  <a:srgbClr val="404F2F"/>
                </a:solidFill>
              </a:rPr>
              <a:t>dichiarazione di missione </a:t>
            </a:r>
            <a:r>
              <a:rPr lang="it-IT" sz="2400" dirty="0">
                <a:solidFill>
                  <a:srgbClr val="404F2F"/>
                </a:solidFill>
              </a:rPr>
              <a:t>descrive il vostro obiettivo come organizzazione.</a:t>
            </a:r>
          </a:p>
          <a:p>
            <a:pPr marL="342900" indent="-342900">
              <a:buFont typeface="Arial" panose="020B0604020202020204" pitchFamily="34" charset="0"/>
              <a:buChar char="•"/>
            </a:pPr>
            <a:endParaRPr lang="en-IE" sz="2400" dirty="0">
              <a:solidFill>
                <a:srgbClr val="404F2F"/>
              </a:solidFill>
            </a:endParaRPr>
          </a:p>
        </p:txBody>
      </p:sp>
      <p:sp>
        <p:nvSpPr>
          <p:cNvPr id="22" name="TextBox 21">
            <a:extLst>
              <a:ext uri="{FF2B5EF4-FFF2-40B4-BE49-F238E27FC236}">
                <a16:creationId xmlns:a16="http://schemas.microsoft.com/office/drawing/2014/main" id="{1646B786-9415-2183-A365-086F36B91474}"/>
              </a:ext>
            </a:extLst>
          </p:cNvPr>
          <p:cNvSpPr txBox="1"/>
          <p:nvPr/>
        </p:nvSpPr>
        <p:spPr>
          <a:xfrm>
            <a:off x="6471138" y="2130251"/>
            <a:ext cx="4391130" cy="523220"/>
          </a:xfrm>
          <a:prstGeom prst="rect">
            <a:avLst/>
          </a:prstGeom>
          <a:noFill/>
        </p:spPr>
        <p:txBody>
          <a:bodyPr wrap="square" rtlCol="0">
            <a:spAutoFit/>
          </a:bodyPr>
          <a:lstStyle/>
          <a:p>
            <a:r>
              <a:rPr lang="en-IE" sz="2800" b="1" dirty="0">
                <a:solidFill>
                  <a:srgbClr val="60220F"/>
                </a:solidFill>
              </a:rPr>
              <a:t>Per </a:t>
            </a:r>
            <a:r>
              <a:rPr lang="en-IE" sz="2800" b="1" dirty="0" err="1">
                <a:solidFill>
                  <a:srgbClr val="60220F"/>
                </a:solidFill>
              </a:rPr>
              <a:t>esempio</a:t>
            </a:r>
            <a:r>
              <a:rPr lang="en-IE" sz="2800" b="1" dirty="0">
                <a:solidFill>
                  <a:srgbClr val="60220F"/>
                </a:solidFill>
              </a:rPr>
              <a:t>…</a:t>
            </a:r>
          </a:p>
        </p:txBody>
      </p:sp>
      <p:pic>
        <p:nvPicPr>
          <p:cNvPr id="24" name="Picture 23">
            <a:extLst>
              <a:ext uri="{FF2B5EF4-FFF2-40B4-BE49-F238E27FC236}">
                <a16:creationId xmlns:a16="http://schemas.microsoft.com/office/drawing/2014/main" id="{E8673D4B-DA8F-31A0-8611-8BBEEA7F78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3091" y="4627016"/>
            <a:ext cx="1822460" cy="1822460"/>
          </a:xfrm>
          <a:prstGeom prst="rect">
            <a:avLst/>
          </a:prstGeom>
        </p:spPr>
      </p:pic>
    </p:spTree>
    <p:extLst>
      <p:ext uri="{BB962C8B-B14F-4D97-AF65-F5344CB8AC3E}">
        <p14:creationId xmlns:p14="http://schemas.microsoft.com/office/powerpoint/2010/main" val="148849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2879B95-A5BE-6E55-8879-E043B5F9022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671" r="671"/>
          <a:stretch/>
        </p:blipFill>
        <p:spPr/>
      </p:pic>
      <p:sp>
        <p:nvSpPr>
          <p:cNvPr id="9" name="Text Placeholder 3">
            <a:extLst>
              <a:ext uri="{FF2B5EF4-FFF2-40B4-BE49-F238E27FC236}">
                <a16:creationId xmlns:a16="http://schemas.microsoft.com/office/drawing/2014/main" id="{D57FE75A-48FE-C75B-CE6B-B7269FDBC6C6}"/>
              </a:ext>
            </a:extLst>
          </p:cNvPr>
          <p:cNvSpPr>
            <a:spLocks noGrp="1"/>
          </p:cNvSpPr>
          <p:nvPr>
            <p:ph type="body" sz="quarter" idx="18"/>
          </p:nvPr>
        </p:nvSpPr>
        <p:spPr>
          <a:xfrm>
            <a:off x="447675" y="309563"/>
            <a:ext cx="6448425" cy="1331912"/>
          </a:xfrm>
        </p:spPr>
        <p:txBody>
          <a:bodyPr anchor="ctr"/>
          <a:lstStyle/>
          <a:p>
            <a:r>
              <a:rPr lang="en-IE" dirty="0"/>
              <a:t>Il Value Proposition Canvas:</a:t>
            </a:r>
          </a:p>
        </p:txBody>
      </p:sp>
      <p:sp>
        <p:nvSpPr>
          <p:cNvPr id="10" name="Text Placeholder 2">
            <a:extLst>
              <a:ext uri="{FF2B5EF4-FFF2-40B4-BE49-F238E27FC236}">
                <a16:creationId xmlns:a16="http://schemas.microsoft.com/office/drawing/2014/main" id="{2D404536-3541-EDD2-0302-2A8F37603782}"/>
              </a:ext>
            </a:extLst>
          </p:cNvPr>
          <p:cNvSpPr txBox="1">
            <a:spLocks/>
          </p:cNvSpPr>
          <p:nvPr/>
        </p:nvSpPr>
        <p:spPr>
          <a:xfrm>
            <a:off x="7625752" y="1717390"/>
            <a:ext cx="4641010"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it-IT" sz="2400" dirty="0">
                <a:solidFill>
                  <a:srgbClr val="A23B23"/>
                </a:solidFill>
              </a:rPr>
              <a:t>Il </a:t>
            </a:r>
            <a:r>
              <a:rPr lang="it-IT" sz="2400" b="1" dirty="0">
                <a:solidFill>
                  <a:srgbClr val="A23B23"/>
                </a:solidFill>
              </a:rPr>
              <a:t>Value </a:t>
            </a:r>
            <a:r>
              <a:rPr lang="it-IT" sz="2400" b="1" dirty="0" err="1">
                <a:solidFill>
                  <a:srgbClr val="A23B23"/>
                </a:solidFill>
              </a:rPr>
              <a:t>Proposition</a:t>
            </a:r>
            <a:r>
              <a:rPr lang="it-IT" sz="2400" b="1" dirty="0">
                <a:solidFill>
                  <a:srgbClr val="A23B23"/>
                </a:solidFill>
              </a:rPr>
              <a:t> Canvas </a:t>
            </a:r>
            <a:r>
              <a:rPr lang="it-IT" sz="2400" dirty="0">
                <a:solidFill>
                  <a:srgbClr val="A23B23"/>
                </a:solidFill>
              </a:rPr>
              <a:t>è uno strumento complementare al Business Model Canvas, di cui abbiamo parlato nel Modulo 1. Permette di descrivere in modo più dettagliato le Value </a:t>
            </a:r>
            <a:r>
              <a:rPr lang="it-IT" sz="2400" dirty="0" err="1">
                <a:solidFill>
                  <a:srgbClr val="A23B23"/>
                </a:solidFill>
              </a:rPr>
              <a:t>Proposition</a:t>
            </a:r>
            <a:r>
              <a:rPr lang="it-IT" sz="2400" dirty="0">
                <a:solidFill>
                  <a:srgbClr val="A23B23"/>
                </a:solidFill>
              </a:rPr>
              <a:t> e i segmenti di clientela target e di valutare il "</a:t>
            </a:r>
            <a:r>
              <a:rPr lang="it-IT" sz="2400" dirty="0" err="1">
                <a:solidFill>
                  <a:srgbClr val="A23B23"/>
                </a:solidFill>
              </a:rPr>
              <a:t>fit</a:t>
            </a:r>
            <a:r>
              <a:rPr lang="it-IT" sz="2400" dirty="0">
                <a:solidFill>
                  <a:srgbClr val="A23B23"/>
                </a:solidFill>
              </a:rPr>
              <a:t>" tra il valore che si intende creare e le aspettative dei clienti.</a:t>
            </a:r>
          </a:p>
          <a:p>
            <a:pPr marL="0" indent="0" algn="ctr">
              <a:buNone/>
            </a:pPr>
            <a:r>
              <a:rPr lang="it-IT" sz="2400" dirty="0">
                <a:solidFill>
                  <a:srgbClr val="A23B23"/>
                </a:solidFill>
              </a:rPr>
              <a:t>Scaricate qui una versione in pdf: </a:t>
            </a:r>
            <a:r>
              <a:rPr lang="en-IE" sz="2400" dirty="0">
                <a:solidFill>
                  <a:srgbClr val="A23B23"/>
                </a:solidFill>
                <a:hlinkClick r:id="rId3"/>
              </a:rPr>
              <a:t>https://www.strategyzer.com/canvas/value-proposition-canvas</a:t>
            </a:r>
            <a:endParaRPr lang="en-IE" sz="2400" dirty="0">
              <a:solidFill>
                <a:srgbClr val="A23B23"/>
              </a:solidFill>
            </a:endParaRPr>
          </a:p>
          <a:p>
            <a:pPr marL="0" indent="0">
              <a:buNone/>
            </a:pPr>
            <a:endParaRPr lang="en-IE" sz="2400" dirty="0"/>
          </a:p>
        </p:txBody>
      </p:sp>
    </p:spTree>
    <p:extLst>
      <p:ext uri="{BB962C8B-B14F-4D97-AF65-F5344CB8AC3E}">
        <p14:creationId xmlns:p14="http://schemas.microsoft.com/office/powerpoint/2010/main" val="2844355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0C9A2-D324-0B99-FAD9-7DDFFB19B1F9}"/>
              </a:ext>
            </a:extLst>
          </p:cNvPr>
          <p:cNvSpPr>
            <a:spLocks noGrp="1"/>
          </p:cNvSpPr>
          <p:nvPr>
            <p:ph type="body" sz="quarter" idx="18"/>
          </p:nvPr>
        </p:nvSpPr>
        <p:spPr>
          <a:xfrm>
            <a:off x="112143" y="1757011"/>
            <a:ext cx="11878574" cy="3856390"/>
          </a:xfrm>
        </p:spPr>
        <p:txBody>
          <a:bodyPr>
            <a:noAutofit/>
          </a:bodyPr>
          <a:lstStyle/>
          <a:p>
            <a:r>
              <a:rPr lang="it-IT" dirty="0"/>
              <a:t>Potete usare questa mappa prima, durante e dopo aver sviluppato una conoscenza approfondita dei vostri clienti. Se la utilizzate prima, metterà in evidenza ciò che dovete imparare sui clienti e testare le proposte di valore. Se la utilizzate dopo, vi aiuterà ad analizzare e valutare il "</a:t>
            </a:r>
            <a:r>
              <a:rPr lang="it-IT" dirty="0" err="1"/>
              <a:t>fit</a:t>
            </a:r>
            <a:r>
              <a:rPr lang="it-IT" dirty="0"/>
              <a:t>"</a:t>
            </a:r>
            <a:r>
              <a:rPr lang="en-US" dirty="0"/>
              <a:t>. </a:t>
            </a:r>
          </a:p>
          <a:p>
            <a:endParaRPr lang="en-US" sz="800" b="1" dirty="0"/>
          </a:p>
          <a:p>
            <a:r>
              <a:rPr lang="it-IT" b="1" dirty="0"/>
              <a:t>Il Value </a:t>
            </a:r>
            <a:r>
              <a:rPr lang="it-IT" b="1" dirty="0" err="1"/>
              <a:t>Proposition</a:t>
            </a:r>
            <a:r>
              <a:rPr lang="it-IT" b="1" dirty="0"/>
              <a:t> Canvas può essere applicato </a:t>
            </a:r>
          </a:p>
          <a:p>
            <a:r>
              <a:rPr lang="it-IT" b="1" dirty="0"/>
              <a:t>alle proposte di valore nuove ed esistenti e ai segmenti di </a:t>
            </a:r>
          </a:p>
          <a:p>
            <a:r>
              <a:rPr lang="it-IT" b="1" dirty="0"/>
              <a:t>segmenti di clientela. </a:t>
            </a:r>
            <a:r>
              <a:rPr lang="it-IT" dirty="0"/>
              <a:t>In entrambi i casi, vi aiuterà a </a:t>
            </a:r>
          </a:p>
          <a:p>
            <a:r>
              <a:rPr lang="it-IT" dirty="0"/>
              <a:t>vi aiuterà a strutturare il vostro pensiero e a rendere </a:t>
            </a:r>
          </a:p>
          <a:p>
            <a:r>
              <a:rPr lang="it-IT" dirty="0"/>
              <a:t>le vostre idee più tangibili</a:t>
            </a:r>
          </a:p>
          <a:p>
            <a:endParaRPr lang="en-IE" dirty="0"/>
          </a:p>
        </p:txBody>
      </p:sp>
      <p:sp>
        <p:nvSpPr>
          <p:cNvPr id="4" name="Text Placeholder 3">
            <a:extLst>
              <a:ext uri="{FF2B5EF4-FFF2-40B4-BE49-F238E27FC236}">
                <a16:creationId xmlns:a16="http://schemas.microsoft.com/office/drawing/2014/main" id="{E25AFCC0-00D0-F248-2C52-9077BF71A1BF}"/>
              </a:ext>
            </a:extLst>
          </p:cNvPr>
          <p:cNvSpPr>
            <a:spLocks noGrp="1"/>
          </p:cNvSpPr>
          <p:nvPr>
            <p:ph type="body" sz="quarter" idx="16"/>
          </p:nvPr>
        </p:nvSpPr>
        <p:spPr>
          <a:xfrm>
            <a:off x="516687" y="442119"/>
            <a:ext cx="11296650" cy="579437"/>
          </a:xfrm>
        </p:spPr>
        <p:txBody>
          <a:bodyPr anchor="ctr"/>
          <a:lstStyle/>
          <a:p>
            <a:r>
              <a:rPr lang="en-IE" sz="3600" b="1" dirty="0"/>
              <a:t>Il Value Proposition Canvas:</a:t>
            </a:r>
          </a:p>
        </p:txBody>
      </p:sp>
    </p:spTree>
    <p:extLst>
      <p:ext uri="{BB962C8B-B14F-4D97-AF65-F5344CB8AC3E}">
        <p14:creationId xmlns:p14="http://schemas.microsoft.com/office/powerpoint/2010/main" val="143251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F5784-9C36-1425-69F3-CCEB6386CF66}"/>
              </a:ext>
            </a:extLst>
          </p:cNvPr>
          <p:cNvSpPr>
            <a:spLocks noGrp="1"/>
          </p:cNvSpPr>
          <p:nvPr>
            <p:ph type="body" sz="quarter" idx="28"/>
          </p:nvPr>
        </p:nvSpPr>
        <p:spPr>
          <a:xfrm>
            <a:off x="447065" y="214600"/>
            <a:ext cx="11097969" cy="1210837"/>
          </a:xfrm>
        </p:spPr>
        <p:txBody>
          <a:bodyPr anchor="ctr"/>
          <a:lstStyle/>
          <a:p>
            <a:r>
              <a:rPr lang="en-IE" b="1" dirty="0" err="1"/>
              <a:t>Instruzioni</a:t>
            </a:r>
            <a:r>
              <a:rPr lang="en-IE" b="1" dirty="0"/>
              <a:t> per </a:t>
            </a:r>
            <a:r>
              <a:rPr lang="en-IE" b="1" dirty="0" err="1"/>
              <a:t>utilizzare</a:t>
            </a:r>
            <a:r>
              <a:rPr lang="en-IE" b="1" dirty="0"/>
              <a:t> il Value Proposition Canvas</a:t>
            </a:r>
          </a:p>
        </p:txBody>
      </p:sp>
      <p:sp>
        <p:nvSpPr>
          <p:cNvPr id="7" name="Text Placeholder 6">
            <a:extLst>
              <a:ext uri="{FF2B5EF4-FFF2-40B4-BE49-F238E27FC236}">
                <a16:creationId xmlns:a16="http://schemas.microsoft.com/office/drawing/2014/main" id="{D35E124F-C190-BA66-CBF6-5877405E6D6C}"/>
              </a:ext>
            </a:extLst>
          </p:cNvPr>
          <p:cNvSpPr>
            <a:spLocks noGrp="1"/>
          </p:cNvSpPr>
          <p:nvPr>
            <p:ph type="body" sz="quarter" idx="18"/>
          </p:nvPr>
        </p:nvSpPr>
        <p:spPr>
          <a:xfrm>
            <a:off x="767751" y="4233589"/>
            <a:ext cx="2467154" cy="2727928"/>
          </a:xfrm>
        </p:spPr>
        <p:txBody>
          <a:bodyPr>
            <a:normAutofit fontScale="70000" lnSpcReduction="20000"/>
          </a:bodyPr>
          <a:lstStyle/>
          <a:p>
            <a:pPr marL="0" indent="0"/>
            <a:r>
              <a:rPr lang="it-IT" dirty="0"/>
              <a:t>Iniziate a delineare la vostra mappa descrivendo i lavori che un vostro cliente specifico sta cercando di portare a termine. Aggiungete un post-it nella casella Lavoro del cliente per ogni lavoro principale e accessorio che intendete aiutare il vostro cliente a svolgere.</a:t>
            </a:r>
          </a:p>
        </p:txBody>
      </p:sp>
      <p:sp>
        <p:nvSpPr>
          <p:cNvPr id="8" name="Text Placeholder 7">
            <a:extLst>
              <a:ext uri="{FF2B5EF4-FFF2-40B4-BE49-F238E27FC236}">
                <a16:creationId xmlns:a16="http://schemas.microsoft.com/office/drawing/2014/main" id="{1DC6318C-A775-3184-7EBB-7D732F98E2E2}"/>
              </a:ext>
            </a:extLst>
          </p:cNvPr>
          <p:cNvSpPr>
            <a:spLocks noGrp="1"/>
          </p:cNvSpPr>
          <p:nvPr>
            <p:ph type="body" sz="quarter" idx="16"/>
          </p:nvPr>
        </p:nvSpPr>
        <p:spPr>
          <a:xfrm>
            <a:off x="1052672" y="2484807"/>
            <a:ext cx="1913302" cy="344705"/>
          </a:xfrm>
        </p:spPr>
        <p:txBody>
          <a:bodyPr/>
          <a:lstStyle/>
          <a:p>
            <a:r>
              <a:rPr lang="it-IT" dirty="0"/>
              <a:t>Iniziate con i lavori dei clienti:</a:t>
            </a:r>
          </a:p>
          <a:p>
            <a:endParaRPr lang="en-IE" dirty="0"/>
          </a:p>
        </p:txBody>
      </p:sp>
      <p:sp>
        <p:nvSpPr>
          <p:cNvPr id="10" name="Text Placeholder 9">
            <a:extLst>
              <a:ext uri="{FF2B5EF4-FFF2-40B4-BE49-F238E27FC236}">
                <a16:creationId xmlns:a16="http://schemas.microsoft.com/office/drawing/2014/main" id="{857A2B73-3DDC-CC63-8D63-D6E726837C95}"/>
              </a:ext>
            </a:extLst>
          </p:cNvPr>
          <p:cNvSpPr>
            <a:spLocks noGrp="1"/>
          </p:cNvSpPr>
          <p:nvPr>
            <p:ph type="body" sz="quarter" idx="20"/>
          </p:nvPr>
        </p:nvSpPr>
        <p:spPr>
          <a:xfrm flipH="1">
            <a:off x="3806639" y="2482292"/>
            <a:ext cx="1682957" cy="347220"/>
          </a:xfrm>
        </p:spPr>
        <p:txBody>
          <a:bodyPr/>
          <a:lstStyle/>
          <a:p>
            <a:r>
              <a:rPr lang="en-IE" dirty="0" err="1"/>
              <a:t>Aggiungere</a:t>
            </a:r>
            <a:r>
              <a:rPr lang="en-IE" dirty="0"/>
              <a:t> </a:t>
            </a:r>
            <a:r>
              <a:rPr lang="en-IE" dirty="0" err="1"/>
              <a:t>impegni</a:t>
            </a:r>
            <a:r>
              <a:rPr lang="en-IE" dirty="0"/>
              <a:t> e </a:t>
            </a:r>
            <a:r>
              <a:rPr lang="en-IE" dirty="0" err="1"/>
              <a:t>guadagni</a:t>
            </a:r>
            <a:r>
              <a:rPr lang="en-IE" dirty="0"/>
              <a:t>:</a:t>
            </a:r>
          </a:p>
          <a:p>
            <a:endParaRPr lang="en-IE" dirty="0"/>
          </a:p>
        </p:txBody>
      </p:sp>
      <p:sp>
        <p:nvSpPr>
          <p:cNvPr id="11" name="Text Placeholder 10">
            <a:extLst>
              <a:ext uri="{FF2B5EF4-FFF2-40B4-BE49-F238E27FC236}">
                <a16:creationId xmlns:a16="http://schemas.microsoft.com/office/drawing/2014/main" id="{39F2CC6E-1F08-0527-637B-E97815409015}"/>
              </a:ext>
            </a:extLst>
          </p:cNvPr>
          <p:cNvSpPr>
            <a:spLocks noGrp="1"/>
          </p:cNvSpPr>
          <p:nvPr>
            <p:ph type="body" sz="quarter" idx="21"/>
          </p:nvPr>
        </p:nvSpPr>
        <p:spPr>
          <a:xfrm>
            <a:off x="6298550" y="4233590"/>
            <a:ext cx="2289837" cy="2409810"/>
          </a:xfrm>
        </p:spPr>
        <p:txBody>
          <a:bodyPr>
            <a:normAutofit/>
          </a:bodyPr>
          <a:lstStyle/>
          <a:p>
            <a:pPr marL="0" indent="0">
              <a:lnSpc>
                <a:spcPct val="80000"/>
              </a:lnSpc>
            </a:pPr>
            <a:r>
              <a:rPr lang="it-IT" sz="1800" dirty="0"/>
              <a:t>Elencate tutti i prodotti e i servizi attorno ai quali ruota la vostra proposta di valore creando un post-it per ogni elemento nel riquadro Prodotti e servizi.</a:t>
            </a:r>
          </a:p>
          <a:p>
            <a:pPr marL="0" indent="0">
              <a:lnSpc>
                <a:spcPct val="80000"/>
              </a:lnSpc>
            </a:pPr>
            <a:endParaRPr lang="en-IE" sz="2000" dirty="0"/>
          </a:p>
        </p:txBody>
      </p:sp>
      <p:sp>
        <p:nvSpPr>
          <p:cNvPr id="12" name="Text Placeholder 11">
            <a:extLst>
              <a:ext uri="{FF2B5EF4-FFF2-40B4-BE49-F238E27FC236}">
                <a16:creationId xmlns:a16="http://schemas.microsoft.com/office/drawing/2014/main" id="{F766F53C-2C92-765F-8589-2EFF605F3857}"/>
              </a:ext>
            </a:extLst>
          </p:cNvPr>
          <p:cNvSpPr>
            <a:spLocks noGrp="1"/>
          </p:cNvSpPr>
          <p:nvPr>
            <p:ph type="body" sz="quarter" idx="22"/>
          </p:nvPr>
        </p:nvSpPr>
        <p:spPr>
          <a:xfrm>
            <a:off x="6529701" y="2484807"/>
            <a:ext cx="1827534" cy="344705"/>
          </a:xfrm>
        </p:spPr>
        <p:txBody>
          <a:bodyPr/>
          <a:lstStyle/>
          <a:p>
            <a:r>
              <a:rPr lang="it-IT" dirty="0"/>
              <a:t>Descrivete i vostri prodotti e servizi:</a:t>
            </a:r>
          </a:p>
          <a:p>
            <a:endParaRPr lang="en-IE" dirty="0"/>
          </a:p>
        </p:txBody>
      </p:sp>
      <p:sp>
        <p:nvSpPr>
          <p:cNvPr id="13" name="Text Placeholder 12">
            <a:extLst>
              <a:ext uri="{FF2B5EF4-FFF2-40B4-BE49-F238E27FC236}">
                <a16:creationId xmlns:a16="http://schemas.microsoft.com/office/drawing/2014/main" id="{E478A6E1-2EEB-AFD4-9A89-3553357DFCD4}"/>
              </a:ext>
            </a:extLst>
          </p:cNvPr>
          <p:cNvSpPr>
            <a:spLocks noGrp="1"/>
          </p:cNvSpPr>
          <p:nvPr>
            <p:ph type="body" sz="quarter" idx="23"/>
          </p:nvPr>
        </p:nvSpPr>
        <p:spPr>
          <a:xfrm>
            <a:off x="9023230" y="4233590"/>
            <a:ext cx="2521804" cy="2538145"/>
          </a:xfrm>
        </p:spPr>
        <p:txBody>
          <a:bodyPr>
            <a:normAutofit fontScale="77500" lnSpcReduction="20000"/>
          </a:bodyPr>
          <a:lstStyle/>
          <a:p>
            <a:pPr marL="0" indent="0"/>
            <a:r>
              <a:rPr lang="it-IT" dirty="0">
                <a:solidFill>
                  <a:srgbClr val="404F2F"/>
                </a:solidFill>
              </a:rPr>
              <a:t>Descrivete come i vostri prodotti e servizi creano valore eliminando i dolori dei clienti o creando guadagni per i clienti. Create una nota adesiva per ogni elemento nel riquadro Pain </a:t>
            </a:r>
            <a:r>
              <a:rPr lang="it-IT" dirty="0" err="1">
                <a:solidFill>
                  <a:srgbClr val="404F2F"/>
                </a:solidFill>
              </a:rPr>
              <a:t>Relievers</a:t>
            </a:r>
            <a:r>
              <a:rPr lang="it-IT" dirty="0">
                <a:solidFill>
                  <a:srgbClr val="404F2F"/>
                </a:solidFill>
              </a:rPr>
              <a:t> o Gain </a:t>
            </a:r>
            <a:r>
              <a:rPr lang="it-IT" dirty="0" err="1">
                <a:solidFill>
                  <a:srgbClr val="404F2F"/>
                </a:solidFill>
              </a:rPr>
              <a:t>Creators</a:t>
            </a:r>
            <a:r>
              <a:rPr lang="it-IT" dirty="0">
                <a:solidFill>
                  <a:srgbClr val="404F2F"/>
                </a:solidFill>
              </a:rPr>
              <a:t> rispettivamente.</a:t>
            </a:r>
          </a:p>
          <a:p>
            <a:pPr marL="0" indent="0"/>
            <a:endParaRPr lang="en-IE" dirty="0">
              <a:solidFill>
                <a:srgbClr val="404F2F"/>
              </a:solidFill>
            </a:endParaRPr>
          </a:p>
        </p:txBody>
      </p:sp>
      <p:sp>
        <p:nvSpPr>
          <p:cNvPr id="14" name="Text Placeholder 13">
            <a:extLst>
              <a:ext uri="{FF2B5EF4-FFF2-40B4-BE49-F238E27FC236}">
                <a16:creationId xmlns:a16="http://schemas.microsoft.com/office/drawing/2014/main" id="{9E215D82-CEAE-8920-A8B5-BAFB4921A5BE}"/>
              </a:ext>
            </a:extLst>
          </p:cNvPr>
          <p:cNvSpPr>
            <a:spLocks noGrp="1"/>
          </p:cNvSpPr>
          <p:nvPr>
            <p:ph type="body" sz="quarter" idx="24"/>
          </p:nvPr>
        </p:nvSpPr>
        <p:spPr>
          <a:xfrm>
            <a:off x="9197901" y="2295461"/>
            <a:ext cx="1827534" cy="344705"/>
          </a:xfrm>
        </p:spPr>
        <p:txBody>
          <a:bodyPr/>
          <a:lstStyle/>
          <a:p>
            <a:r>
              <a:rPr lang="it-IT" dirty="0"/>
              <a:t>Illustrate come intendete creare valore:</a:t>
            </a:r>
          </a:p>
          <a:p>
            <a:endParaRPr lang="en-IE" dirty="0"/>
          </a:p>
        </p:txBody>
      </p:sp>
      <p:sp>
        <p:nvSpPr>
          <p:cNvPr id="15" name="TextBox 14">
            <a:extLst>
              <a:ext uri="{FF2B5EF4-FFF2-40B4-BE49-F238E27FC236}">
                <a16:creationId xmlns:a16="http://schemas.microsoft.com/office/drawing/2014/main" id="{86F068E0-8B4B-4752-E0D2-B7573847E60E}"/>
              </a:ext>
            </a:extLst>
          </p:cNvPr>
          <p:cNvSpPr txBox="1"/>
          <p:nvPr/>
        </p:nvSpPr>
        <p:spPr>
          <a:xfrm>
            <a:off x="4166558" y="6331789"/>
            <a:ext cx="3925019" cy="526211"/>
          </a:xfrm>
          <a:prstGeom prst="rect">
            <a:avLst/>
          </a:prstGeom>
          <a:solidFill>
            <a:srgbClr val="E3E2DB"/>
          </a:solidFill>
        </p:spPr>
        <p:txBody>
          <a:bodyPr wrap="square" rtlCol="0">
            <a:spAutoFit/>
          </a:bodyPr>
          <a:lstStyle/>
          <a:p>
            <a:endParaRPr lang="en-IE" dirty="0"/>
          </a:p>
        </p:txBody>
      </p:sp>
      <p:sp>
        <p:nvSpPr>
          <p:cNvPr id="9" name="Text Placeholder 8">
            <a:extLst>
              <a:ext uri="{FF2B5EF4-FFF2-40B4-BE49-F238E27FC236}">
                <a16:creationId xmlns:a16="http://schemas.microsoft.com/office/drawing/2014/main" id="{6B94C1B2-4235-AC24-1C37-9D790289D5AC}"/>
              </a:ext>
            </a:extLst>
          </p:cNvPr>
          <p:cNvSpPr>
            <a:spLocks noGrp="1"/>
          </p:cNvSpPr>
          <p:nvPr>
            <p:ph type="body" sz="quarter" idx="19"/>
          </p:nvPr>
        </p:nvSpPr>
        <p:spPr>
          <a:xfrm>
            <a:off x="3467819" y="4233589"/>
            <a:ext cx="2544791" cy="2624411"/>
          </a:xfrm>
        </p:spPr>
        <p:txBody>
          <a:bodyPr>
            <a:normAutofit fontScale="70000" lnSpcReduction="20000"/>
          </a:bodyPr>
          <a:lstStyle/>
          <a:p>
            <a:pPr marL="0" indent="0"/>
            <a:r>
              <a:rPr lang="it-IT" sz="2600" dirty="0">
                <a:solidFill>
                  <a:srgbClr val="404F2F"/>
                </a:solidFill>
              </a:rPr>
              <a:t>Aggiungete un post-it per ogni sforzo che il vostro cliente prova o potrebbe provare prima, durante e dopo la realizzazione del lavoro. Aggiungete un post-it nella casella Guadagni per ogni beneficio che il vostro cliente si aspetta, desidera o di cui sarebbe sorpreso.</a:t>
            </a:r>
          </a:p>
          <a:p>
            <a:pPr marL="0" indent="0"/>
            <a:endParaRPr lang="en-IE" dirty="0">
              <a:solidFill>
                <a:srgbClr val="404F2F"/>
              </a:solidFill>
            </a:endParaRPr>
          </a:p>
        </p:txBody>
      </p:sp>
    </p:spTree>
    <p:extLst>
      <p:ext uri="{BB962C8B-B14F-4D97-AF65-F5344CB8AC3E}">
        <p14:creationId xmlns:p14="http://schemas.microsoft.com/office/powerpoint/2010/main" val="411610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3F13E7-773C-C5A7-A197-D6FC2D24D714}"/>
              </a:ext>
            </a:extLst>
          </p:cNvPr>
          <p:cNvSpPr/>
          <p:nvPr/>
        </p:nvSpPr>
        <p:spPr>
          <a:xfrm rot="21432983">
            <a:off x="10230882" y="2691454"/>
            <a:ext cx="420984" cy="532078"/>
          </a:xfrm>
          <a:prstGeom prst="rect">
            <a:avLst/>
          </a:prstGeom>
          <a:solidFill>
            <a:srgbClr val="F6C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8F8D2989-D403-A610-52ED-83BD18356B03}"/>
              </a:ext>
            </a:extLst>
          </p:cNvPr>
          <p:cNvSpPr/>
          <p:nvPr/>
        </p:nvSpPr>
        <p:spPr>
          <a:xfrm rot="21347322">
            <a:off x="10567816" y="2518449"/>
            <a:ext cx="420488" cy="5321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CF49D824-6A0C-9EC7-2E54-F2094D0BE512}"/>
              </a:ext>
            </a:extLst>
          </p:cNvPr>
          <p:cNvSpPr/>
          <p:nvPr/>
        </p:nvSpPr>
        <p:spPr>
          <a:xfrm rot="21254075">
            <a:off x="9825068" y="2290437"/>
            <a:ext cx="380048" cy="532103"/>
          </a:xfrm>
          <a:prstGeom prst="rect">
            <a:avLst/>
          </a:prstGeom>
          <a:solidFill>
            <a:srgbClr val="E63E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BF1957D4-87A0-FE91-93DE-6375A6F2D8C3}"/>
              </a:ext>
            </a:extLst>
          </p:cNvPr>
          <p:cNvSpPr/>
          <p:nvPr/>
        </p:nvSpPr>
        <p:spPr>
          <a:xfrm rot="21275689">
            <a:off x="10401368" y="1773570"/>
            <a:ext cx="375152" cy="498983"/>
          </a:xfrm>
          <a:prstGeom prst="rect">
            <a:avLst/>
          </a:prstGeom>
          <a:solidFill>
            <a:srgbClr val="F6C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D8EE8BFA-5ACF-3199-08E4-DF76504356E9}"/>
              </a:ext>
            </a:extLst>
          </p:cNvPr>
          <p:cNvSpPr>
            <a:spLocks noGrp="1"/>
          </p:cNvSpPr>
          <p:nvPr>
            <p:ph type="body" sz="quarter" idx="18"/>
          </p:nvPr>
        </p:nvSpPr>
        <p:spPr>
          <a:xfrm>
            <a:off x="447059" y="1757011"/>
            <a:ext cx="8420546" cy="3856390"/>
          </a:xfrm>
        </p:spPr>
        <p:txBody>
          <a:bodyPr>
            <a:normAutofit/>
          </a:bodyPr>
          <a:lstStyle/>
          <a:p>
            <a:pPr algn="l"/>
            <a:r>
              <a:rPr lang="it-IT" b="1" dirty="0"/>
              <a:t>Codifica dei colori: </a:t>
            </a:r>
            <a:r>
              <a:rPr lang="it-IT" dirty="0"/>
              <a:t>L'uso di colori diversi per i vari elementi può aiutare a "leggere" la mappa più rapidamente. Si possono usare </a:t>
            </a:r>
            <a:r>
              <a:rPr lang="it-IT" i="1" dirty="0"/>
              <a:t>post-it</a:t>
            </a:r>
            <a:r>
              <a:rPr lang="it-IT" dirty="0"/>
              <a:t> gialli nei riquadri Customer Job e Products &amp; Services, rosa nel riquadro </a:t>
            </a:r>
            <a:r>
              <a:rPr lang="it-IT" dirty="0" err="1"/>
              <a:t>Pains</a:t>
            </a:r>
            <a:r>
              <a:rPr lang="it-IT" dirty="0"/>
              <a:t> e verdi nei riquadri restanti, poiché sono tutti legati alla creazione di valore.</a:t>
            </a:r>
          </a:p>
          <a:p>
            <a:pPr algn="l"/>
            <a:endParaRPr lang="it-IT" dirty="0"/>
          </a:p>
          <a:p>
            <a:pPr algn="l"/>
            <a:r>
              <a:rPr lang="it-IT" b="1" dirty="0"/>
              <a:t>Conoscenza del cliente: </a:t>
            </a:r>
            <a:r>
              <a:rPr lang="it-IT" dirty="0"/>
              <a:t>Coinvolgete persone che sono in contatto frequente con i clienti a cui vi rivolgete e che quindi hanno una profonda conoscenza del cliente.</a:t>
            </a:r>
            <a:endParaRPr lang="en-IE" dirty="0"/>
          </a:p>
        </p:txBody>
      </p:sp>
      <p:sp>
        <p:nvSpPr>
          <p:cNvPr id="4" name="Text Placeholder 1">
            <a:extLst>
              <a:ext uri="{FF2B5EF4-FFF2-40B4-BE49-F238E27FC236}">
                <a16:creationId xmlns:a16="http://schemas.microsoft.com/office/drawing/2014/main" id="{4036D776-979D-0425-6474-512A7E417491}"/>
              </a:ext>
            </a:extLst>
          </p:cNvPr>
          <p:cNvSpPr>
            <a:spLocks noGrp="1"/>
          </p:cNvSpPr>
          <p:nvPr>
            <p:ph type="body" sz="quarter" idx="16"/>
          </p:nvPr>
        </p:nvSpPr>
        <p:spPr>
          <a:xfrm>
            <a:off x="448284" y="533430"/>
            <a:ext cx="11296650" cy="579437"/>
          </a:xfrm>
        </p:spPr>
        <p:txBody>
          <a:bodyPr anchor="ctr"/>
          <a:lstStyle/>
          <a:p>
            <a:r>
              <a:rPr lang="en-IE" sz="3600" b="1" dirty="0" err="1">
                <a:solidFill>
                  <a:srgbClr val="A23B23"/>
                </a:solidFill>
              </a:rPr>
              <a:t>Migliori</a:t>
            </a:r>
            <a:r>
              <a:rPr lang="en-IE" sz="3600" b="1" dirty="0">
                <a:solidFill>
                  <a:srgbClr val="A23B23"/>
                </a:solidFill>
              </a:rPr>
              <a:t> </a:t>
            </a:r>
            <a:r>
              <a:rPr lang="en-IE" sz="3600" b="1" dirty="0" err="1">
                <a:solidFill>
                  <a:srgbClr val="A23B23"/>
                </a:solidFill>
              </a:rPr>
              <a:t>pratiche</a:t>
            </a:r>
            <a:r>
              <a:rPr lang="en-IE" sz="3600" b="1" dirty="0">
                <a:solidFill>
                  <a:srgbClr val="A23B23"/>
                </a:solidFill>
              </a:rPr>
              <a:t> di </a:t>
            </a:r>
            <a:r>
              <a:rPr lang="en-IE" sz="3600" b="1" dirty="0" err="1">
                <a:solidFill>
                  <a:srgbClr val="A23B23"/>
                </a:solidFill>
              </a:rPr>
              <a:t>utilizzo</a:t>
            </a:r>
            <a:r>
              <a:rPr lang="en-IE" sz="3600" b="1" dirty="0">
                <a:solidFill>
                  <a:srgbClr val="A23B23"/>
                </a:solidFill>
              </a:rPr>
              <a:t> per il Value Proposition Canvas</a:t>
            </a:r>
          </a:p>
        </p:txBody>
      </p:sp>
      <p:pic>
        <p:nvPicPr>
          <p:cNvPr id="8" name="Picture 7">
            <a:extLst>
              <a:ext uri="{FF2B5EF4-FFF2-40B4-BE49-F238E27FC236}">
                <a16:creationId xmlns:a16="http://schemas.microsoft.com/office/drawing/2014/main" id="{BBB3CBCE-51B6-9392-A57F-EC974CEF3021}"/>
              </a:ext>
            </a:extLst>
          </p:cNvPr>
          <p:cNvPicPr>
            <a:picLocks noChangeAspect="1"/>
          </p:cNvPicPr>
          <p:nvPr/>
        </p:nvPicPr>
        <p:blipFill>
          <a:blip r:embed="rId2"/>
          <a:stretch>
            <a:fillRect/>
          </a:stretch>
        </p:blipFill>
        <p:spPr>
          <a:xfrm>
            <a:off x="9653155" y="3711077"/>
            <a:ext cx="1509425" cy="1820745"/>
          </a:xfrm>
          <a:prstGeom prst="rect">
            <a:avLst/>
          </a:prstGeom>
          <a:ln>
            <a:solidFill>
              <a:schemeClr val="bg1">
                <a:lumMod val="50000"/>
              </a:schemeClr>
            </a:solidFill>
          </a:ln>
        </p:spPr>
      </p:pic>
      <p:pic>
        <p:nvPicPr>
          <p:cNvPr id="10" name="Graphic 9" descr="Postit Notes outline">
            <a:extLst>
              <a:ext uri="{FF2B5EF4-FFF2-40B4-BE49-F238E27FC236}">
                <a16:creationId xmlns:a16="http://schemas.microsoft.com/office/drawing/2014/main" id="{E21F1369-2A6C-781C-0A36-4961FFD37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3155" y="1608255"/>
            <a:ext cx="1509425" cy="1820745"/>
          </a:xfrm>
          <a:prstGeom prst="rect">
            <a:avLst/>
          </a:prstGeom>
        </p:spPr>
      </p:pic>
      <p:sp>
        <p:nvSpPr>
          <p:cNvPr id="15" name="TextBox 14">
            <a:extLst>
              <a:ext uri="{FF2B5EF4-FFF2-40B4-BE49-F238E27FC236}">
                <a16:creationId xmlns:a16="http://schemas.microsoft.com/office/drawing/2014/main" id="{A3FED0EB-8DC4-F837-8DDC-380EC88058D9}"/>
              </a:ext>
            </a:extLst>
          </p:cNvPr>
          <p:cNvSpPr txBox="1"/>
          <p:nvPr/>
        </p:nvSpPr>
        <p:spPr>
          <a:xfrm>
            <a:off x="9653154" y="1608255"/>
            <a:ext cx="1509425" cy="1820745"/>
          </a:xfrm>
          <a:prstGeom prst="rect">
            <a:avLst/>
          </a:prstGeom>
          <a:noFill/>
          <a:ln>
            <a:solidFill>
              <a:schemeClr val="bg1">
                <a:lumMod val="50000"/>
              </a:schemeClr>
            </a:solidFill>
          </a:ln>
        </p:spPr>
        <p:txBody>
          <a:bodyPr wrap="square" rtlCol="0">
            <a:spAutoFit/>
          </a:bodyPr>
          <a:lstStyle/>
          <a:p>
            <a:endParaRPr lang="en-IE" dirty="0"/>
          </a:p>
        </p:txBody>
      </p:sp>
    </p:spTree>
    <p:extLst>
      <p:ext uri="{BB962C8B-B14F-4D97-AF65-F5344CB8AC3E}">
        <p14:creationId xmlns:p14="http://schemas.microsoft.com/office/powerpoint/2010/main" val="234358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6C5F77-C1C0-CD77-2BC9-F55D811FE8B5}"/>
              </a:ext>
            </a:extLst>
          </p:cNvPr>
          <p:cNvSpPr>
            <a:spLocks noGrp="1"/>
          </p:cNvSpPr>
          <p:nvPr>
            <p:ph type="pic" sz="quarter" idx="15"/>
          </p:nvPr>
        </p:nvSpPr>
        <p:spPr/>
      </p:sp>
      <p:sp>
        <p:nvSpPr>
          <p:cNvPr id="3" name="Text Placeholder 2">
            <a:extLst>
              <a:ext uri="{FF2B5EF4-FFF2-40B4-BE49-F238E27FC236}">
                <a16:creationId xmlns:a16="http://schemas.microsoft.com/office/drawing/2014/main" id="{1DB94C91-284E-6C80-23E9-FE13E39F44A4}"/>
              </a:ext>
            </a:extLst>
          </p:cNvPr>
          <p:cNvSpPr>
            <a:spLocks noGrp="1"/>
          </p:cNvSpPr>
          <p:nvPr>
            <p:ph type="body" sz="quarter" idx="13"/>
          </p:nvPr>
        </p:nvSpPr>
        <p:spPr/>
        <p:txBody>
          <a:bodyPr/>
          <a:lstStyle/>
          <a:p>
            <a:r>
              <a:rPr lang="en-IE" dirty="0"/>
              <a:t>Il Value Proposition Canvas…</a:t>
            </a:r>
          </a:p>
        </p:txBody>
      </p:sp>
      <p:sp>
        <p:nvSpPr>
          <p:cNvPr id="5" name="TextBox 4">
            <a:extLst>
              <a:ext uri="{FF2B5EF4-FFF2-40B4-BE49-F238E27FC236}">
                <a16:creationId xmlns:a16="http://schemas.microsoft.com/office/drawing/2014/main" id="{F0CDA3C4-2357-D8F8-91B5-8A31AD86C2E2}"/>
              </a:ext>
            </a:extLst>
          </p:cNvPr>
          <p:cNvSpPr txBox="1"/>
          <p:nvPr/>
        </p:nvSpPr>
        <p:spPr>
          <a:xfrm>
            <a:off x="0" y="1860729"/>
            <a:ext cx="5107605" cy="4524315"/>
          </a:xfrm>
          <a:prstGeom prst="rect">
            <a:avLst/>
          </a:prstGeom>
          <a:noFill/>
        </p:spPr>
        <p:txBody>
          <a:bodyPr wrap="square" rtlCol="0">
            <a:spAutoFit/>
          </a:bodyPr>
          <a:lstStyle/>
          <a:p>
            <a:r>
              <a:rPr lang="it-IT" sz="2400" dirty="0">
                <a:solidFill>
                  <a:srgbClr val="A23B23"/>
                </a:solidFill>
              </a:rPr>
              <a:t>Questo breve video mostra come utilizzare il </a:t>
            </a:r>
            <a:r>
              <a:rPr lang="en-IE" sz="2400" dirty="0" err="1">
                <a:solidFill>
                  <a:srgbClr val="A23B23"/>
                </a:solidFill>
                <a:hlinkClick r:id="rId3">
                  <a:extLst>
                    <a:ext uri="{A12FA001-AC4F-418D-AE19-62706E023703}">
                      <ahyp:hlinkClr xmlns:ahyp="http://schemas.microsoft.com/office/drawing/2018/hyperlinkcolor" val="tx"/>
                    </a:ext>
                  </a:extLst>
                </a:hlinkClick>
              </a:rPr>
              <a:t>Strategyzer</a:t>
            </a:r>
            <a:r>
              <a:rPr lang="en-IE" sz="2400" dirty="0">
                <a:solidFill>
                  <a:srgbClr val="A23B23"/>
                </a:solidFill>
                <a:hlinkClick r:id="rId3">
                  <a:extLst>
                    <a:ext uri="{A12FA001-AC4F-418D-AE19-62706E023703}">
                      <ahyp:hlinkClr xmlns:ahyp="http://schemas.microsoft.com/office/drawing/2018/hyperlinkcolor" val="tx"/>
                    </a:ext>
                  </a:extLst>
                </a:hlinkClick>
              </a:rPr>
              <a:t> Value Proposition Canvas</a:t>
            </a:r>
            <a:r>
              <a:rPr lang="it-IT" sz="2400" dirty="0">
                <a:solidFill>
                  <a:srgbClr val="A23B23"/>
                </a:solidFill>
              </a:rPr>
              <a:t>. Questo può essere uno strumento molto utile per aiutarvi a identificare il lavoro da svolgere per i vostri clienti e a mettere a fuoco quali sono i loro dolori e i loro guadagni ideali. </a:t>
            </a:r>
          </a:p>
          <a:p>
            <a:r>
              <a:rPr lang="it-IT" sz="2400" dirty="0">
                <a:solidFill>
                  <a:srgbClr val="A23B23"/>
                </a:solidFill>
              </a:rPr>
              <a:t>Più conoscete il vostro cliente, meglio sarete in grado di creare la vostra Value </a:t>
            </a:r>
            <a:r>
              <a:rPr lang="it-IT" sz="2400" dirty="0" err="1">
                <a:solidFill>
                  <a:srgbClr val="A23B23"/>
                </a:solidFill>
              </a:rPr>
              <a:t>Proposition</a:t>
            </a:r>
            <a:r>
              <a:rPr lang="it-IT" sz="2400" dirty="0">
                <a:solidFill>
                  <a:srgbClr val="A23B23"/>
                </a:solidFill>
              </a:rPr>
              <a:t> e di creare un legame tra i due.</a:t>
            </a:r>
            <a:endParaRPr lang="en-IE" sz="2400" dirty="0">
              <a:solidFill>
                <a:srgbClr val="A23B23"/>
              </a:solidFill>
            </a:endParaRPr>
          </a:p>
        </p:txBody>
      </p:sp>
      <p:pic>
        <p:nvPicPr>
          <p:cNvPr id="6" name="Online Media 5" title="Strategyzer's Value Proposition Canvas Explained">
            <a:hlinkClick r:id="" action="ppaction://media"/>
            <a:extLst>
              <a:ext uri="{FF2B5EF4-FFF2-40B4-BE49-F238E27FC236}">
                <a16:creationId xmlns:a16="http://schemas.microsoft.com/office/drawing/2014/main" id="{90A4A019-A81A-B785-2806-FE11EF30F03A}"/>
              </a:ext>
            </a:extLst>
          </p:cNvPr>
          <p:cNvPicPr>
            <a:picLocks noRot="1" noChangeAspect="1"/>
          </p:cNvPicPr>
          <p:nvPr>
            <a:videoFile r:link="rId1"/>
          </p:nvPr>
        </p:nvPicPr>
        <p:blipFill>
          <a:blip r:embed="rId4"/>
          <a:stretch>
            <a:fillRect/>
          </a:stretch>
        </p:blipFill>
        <p:spPr>
          <a:xfrm>
            <a:off x="5388464" y="1828415"/>
            <a:ext cx="5748238" cy="3701117"/>
          </a:xfrm>
          <a:prstGeom prst="rect">
            <a:avLst/>
          </a:prstGeom>
        </p:spPr>
      </p:pic>
    </p:spTree>
    <p:extLst>
      <p:ext uri="{BB962C8B-B14F-4D97-AF65-F5344CB8AC3E}">
        <p14:creationId xmlns:p14="http://schemas.microsoft.com/office/powerpoint/2010/main" val="14534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3B08D-BB5E-5224-1F6E-071AF0245CE2}"/>
              </a:ext>
            </a:extLst>
          </p:cNvPr>
          <p:cNvSpPr>
            <a:spLocks noGrp="1"/>
          </p:cNvSpPr>
          <p:nvPr>
            <p:ph type="body" sz="quarter" idx="16"/>
          </p:nvPr>
        </p:nvSpPr>
        <p:spPr>
          <a:xfrm>
            <a:off x="1312606" y="3885968"/>
            <a:ext cx="3038168" cy="1824715"/>
          </a:xfrm>
        </p:spPr>
        <p:txBody>
          <a:bodyPr/>
          <a:lstStyle/>
          <a:p>
            <a:r>
              <a:rPr lang="it-IT" dirty="0">
                <a:solidFill>
                  <a:srgbClr val="A23B23"/>
                </a:solidFill>
              </a:rPr>
              <a:t>Identificate i principali compiti da svolgere per i vostri clienti, i problemi che devono affrontare quando cercano di portare a termine i loro compiti e i vantaggi che percepiscono nel portare a termine i loro lavori.</a:t>
            </a:r>
          </a:p>
          <a:p>
            <a:endParaRPr lang="en-IE" dirty="0">
              <a:solidFill>
                <a:srgbClr val="A23B23"/>
              </a:solidFill>
            </a:endParaRPr>
          </a:p>
        </p:txBody>
      </p:sp>
      <p:sp>
        <p:nvSpPr>
          <p:cNvPr id="4" name="Text Placeholder 3">
            <a:extLst>
              <a:ext uri="{FF2B5EF4-FFF2-40B4-BE49-F238E27FC236}">
                <a16:creationId xmlns:a16="http://schemas.microsoft.com/office/drawing/2014/main" id="{6C296402-C883-2958-FCBC-F8BFE079684C}"/>
              </a:ext>
            </a:extLst>
          </p:cNvPr>
          <p:cNvSpPr>
            <a:spLocks noGrp="1"/>
          </p:cNvSpPr>
          <p:nvPr>
            <p:ph type="body" sz="quarter" idx="32"/>
          </p:nvPr>
        </p:nvSpPr>
        <p:spPr/>
        <p:txBody>
          <a:bodyPr/>
          <a:lstStyle/>
          <a:p>
            <a:pPr algn="ctr"/>
            <a:r>
              <a:rPr lang="it-IT" dirty="0">
                <a:solidFill>
                  <a:srgbClr val="404F2F"/>
                </a:solidFill>
              </a:rPr>
              <a:t>Adattare la Value </a:t>
            </a:r>
            <a:r>
              <a:rPr lang="it-IT" dirty="0" err="1">
                <a:solidFill>
                  <a:srgbClr val="404F2F"/>
                </a:solidFill>
              </a:rPr>
              <a:t>Proposition</a:t>
            </a:r>
            <a:r>
              <a:rPr lang="it-IT" dirty="0">
                <a:solidFill>
                  <a:srgbClr val="404F2F"/>
                </a:solidFill>
              </a:rPr>
              <a:t> in base alle intuizioni ottenute dalle prove dei clienti e ottenere il Product-Market </a:t>
            </a:r>
            <a:r>
              <a:rPr lang="it-IT" dirty="0" err="1">
                <a:solidFill>
                  <a:srgbClr val="404F2F"/>
                </a:solidFill>
              </a:rPr>
              <a:t>Fit</a:t>
            </a:r>
            <a:r>
              <a:rPr lang="it-IT" dirty="0">
                <a:solidFill>
                  <a:srgbClr val="404F2F"/>
                </a:solidFill>
              </a:rPr>
              <a:t>.</a:t>
            </a:r>
          </a:p>
          <a:p>
            <a:pPr algn="ctr"/>
            <a:endParaRPr lang="en-IE" dirty="0">
              <a:solidFill>
                <a:srgbClr val="404F2F"/>
              </a:solidFill>
            </a:endParaRPr>
          </a:p>
        </p:txBody>
      </p:sp>
      <p:sp>
        <p:nvSpPr>
          <p:cNvPr id="5" name="Text Placeholder 4">
            <a:extLst>
              <a:ext uri="{FF2B5EF4-FFF2-40B4-BE49-F238E27FC236}">
                <a16:creationId xmlns:a16="http://schemas.microsoft.com/office/drawing/2014/main" id="{3B1FE03C-4364-0490-458B-10024153430F}"/>
              </a:ext>
            </a:extLst>
          </p:cNvPr>
          <p:cNvSpPr>
            <a:spLocks noGrp="1"/>
          </p:cNvSpPr>
          <p:nvPr>
            <p:ph type="body" sz="quarter" idx="33"/>
          </p:nvPr>
        </p:nvSpPr>
        <p:spPr/>
        <p:txBody>
          <a:bodyPr/>
          <a:lstStyle/>
          <a:p>
            <a:pPr algn="ctr"/>
            <a:r>
              <a:rPr lang="it-IT" dirty="0">
                <a:solidFill>
                  <a:srgbClr val="6D6A3A"/>
                </a:solidFill>
              </a:rPr>
              <a:t>Definite i componenti più importanti della vostra offerta... come alleviare il dolore e creare vantaggi per i vostri clienti.</a:t>
            </a:r>
          </a:p>
          <a:p>
            <a:pPr algn="ctr"/>
            <a:endParaRPr lang="en-US" dirty="0">
              <a:solidFill>
                <a:srgbClr val="6D6A3A"/>
              </a:solidFill>
            </a:endParaRPr>
          </a:p>
          <a:p>
            <a:pPr algn="ctr"/>
            <a:endParaRPr lang="en-IE" dirty="0">
              <a:solidFill>
                <a:srgbClr val="6D6A3A"/>
              </a:solidFill>
            </a:endParaRPr>
          </a:p>
        </p:txBody>
      </p:sp>
      <p:sp>
        <p:nvSpPr>
          <p:cNvPr id="6" name="Text Placeholder 2">
            <a:extLst>
              <a:ext uri="{FF2B5EF4-FFF2-40B4-BE49-F238E27FC236}">
                <a16:creationId xmlns:a16="http://schemas.microsoft.com/office/drawing/2014/main" id="{02FABC2B-E26D-FE59-D67B-D97BBF42DEC0}"/>
              </a:ext>
            </a:extLst>
          </p:cNvPr>
          <p:cNvSpPr>
            <a:spLocks noGrp="1"/>
          </p:cNvSpPr>
          <p:nvPr>
            <p:ph type="body" sz="quarter" idx="28"/>
          </p:nvPr>
        </p:nvSpPr>
        <p:spPr>
          <a:xfrm>
            <a:off x="390986" y="44092"/>
            <a:ext cx="11410028" cy="1211262"/>
          </a:xfrm>
        </p:spPr>
        <p:txBody>
          <a:bodyPr/>
          <a:lstStyle/>
          <a:p>
            <a:r>
              <a:rPr lang="it-IT" dirty="0"/>
              <a:t>Riepilogo rapido... Perché utilizzare il Value </a:t>
            </a:r>
            <a:r>
              <a:rPr lang="it-IT" dirty="0" err="1"/>
              <a:t>Proposition</a:t>
            </a:r>
            <a:r>
              <a:rPr lang="it-IT" dirty="0"/>
              <a:t> Canvas</a:t>
            </a:r>
          </a:p>
          <a:p>
            <a:endParaRPr lang="en-RU" dirty="0"/>
          </a:p>
        </p:txBody>
      </p:sp>
      <p:sp>
        <p:nvSpPr>
          <p:cNvPr id="12" name="TextBox 11">
            <a:extLst>
              <a:ext uri="{FF2B5EF4-FFF2-40B4-BE49-F238E27FC236}">
                <a16:creationId xmlns:a16="http://schemas.microsoft.com/office/drawing/2014/main" id="{8A0302F5-5912-C2CA-4977-E13918BC2DD5}"/>
              </a:ext>
            </a:extLst>
          </p:cNvPr>
          <p:cNvSpPr txBox="1"/>
          <p:nvPr/>
        </p:nvSpPr>
        <p:spPr>
          <a:xfrm>
            <a:off x="1946606" y="1891325"/>
            <a:ext cx="1705874" cy="1477328"/>
          </a:xfrm>
          <a:prstGeom prst="rect">
            <a:avLst/>
          </a:prstGeom>
          <a:noFill/>
        </p:spPr>
        <p:txBody>
          <a:bodyPr wrap="square">
            <a:spAutoFit/>
          </a:bodyPr>
          <a:lstStyle/>
          <a:p>
            <a:pPr algn="ctr"/>
            <a:r>
              <a:rPr lang="it-IT" b="1" i="0" dirty="0">
                <a:solidFill>
                  <a:schemeClr val="bg1"/>
                </a:solidFill>
                <a:effectLst/>
              </a:rPr>
              <a:t>Definire con precisione i profili dei clienti</a:t>
            </a:r>
          </a:p>
          <a:p>
            <a:pPr algn="ctr"/>
            <a:endParaRPr lang="en-US" b="1" i="0" dirty="0">
              <a:solidFill>
                <a:schemeClr val="bg1"/>
              </a:solidFill>
              <a:effectLst/>
            </a:endParaRPr>
          </a:p>
        </p:txBody>
      </p:sp>
      <p:sp>
        <p:nvSpPr>
          <p:cNvPr id="14" name="TextBox 13">
            <a:extLst>
              <a:ext uri="{FF2B5EF4-FFF2-40B4-BE49-F238E27FC236}">
                <a16:creationId xmlns:a16="http://schemas.microsoft.com/office/drawing/2014/main" id="{F52C55C8-3ECE-C08D-AA74-E1D99D362E9C}"/>
              </a:ext>
            </a:extLst>
          </p:cNvPr>
          <p:cNvSpPr txBox="1"/>
          <p:nvPr/>
        </p:nvSpPr>
        <p:spPr>
          <a:xfrm>
            <a:off x="5143050" y="1891325"/>
            <a:ext cx="1705874" cy="923330"/>
          </a:xfrm>
          <a:prstGeom prst="rect">
            <a:avLst/>
          </a:prstGeom>
          <a:noFill/>
        </p:spPr>
        <p:txBody>
          <a:bodyPr wrap="square">
            <a:spAutoFit/>
          </a:bodyPr>
          <a:lstStyle/>
          <a:p>
            <a:pPr algn="ctr"/>
            <a:r>
              <a:rPr lang="en-US" b="1" i="0" dirty="0" err="1">
                <a:solidFill>
                  <a:schemeClr val="bg1"/>
                </a:solidFill>
                <a:effectLst/>
              </a:rPr>
              <a:t>Visualizzare</a:t>
            </a:r>
            <a:r>
              <a:rPr lang="en-US" b="1" i="0" dirty="0">
                <a:solidFill>
                  <a:schemeClr val="bg1"/>
                </a:solidFill>
                <a:effectLst/>
              </a:rPr>
              <a:t> il </a:t>
            </a:r>
            <a:r>
              <a:rPr lang="en-US" b="1" i="0" dirty="0" err="1">
                <a:solidFill>
                  <a:schemeClr val="bg1"/>
                </a:solidFill>
                <a:effectLst/>
              </a:rPr>
              <a:t>valore</a:t>
            </a:r>
            <a:r>
              <a:rPr lang="en-US" b="1" i="0" dirty="0">
                <a:solidFill>
                  <a:schemeClr val="bg1"/>
                </a:solidFill>
                <a:effectLst/>
              </a:rPr>
              <a:t> </a:t>
            </a:r>
            <a:r>
              <a:rPr lang="en-US" b="1" i="0" dirty="0" err="1">
                <a:solidFill>
                  <a:schemeClr val="bg1"/>
                </a:solidFill>
                <a:effectLst/>
              </a:rPr>
              <a:t>creato</a:t>
            </a:r>
            <a:endParaRPr lang="en-US" b="1" i="0" dirty="0">
              <a:solidFill>
                <a:schemeClr val="bg1"/>
              </a:solidFill>
              <a:effectLst/>
            </a:endParaRPr>
          </a:p>
          <a:p>
            <a:pPr algn="ctr"/>
            <a:endParaRPr lang="en-US" b="1" i="0" dirty="0">
              <a:solidFill>
                <a:schemeClr val="bg1"/>
              </a:solidFill>
              <a:effectLst/>
            </a:endParaRPr>
          </a:p>
        </p:txBody>
      </p:sp>
      <p:sp>
        <p:nvSpPr>
          <p:cNvPr id="16" name="TextBox 15">
            <a:extLst>
              <a:ext uri="{FF2B5EF4-FFF2-40B4-BE49-F238E27FC236}">
                <a16:creationId xmlns:a16="http://schemas.microsoft.com/office/drawing/2014/main" id="{16E0A416-26EA-0561-768B-947857BC0E57}"/>
              </a:ext>
            </a:extLst>
          </p:cNvPr>
          <p:cNvSpPr txBox="1"/>
          <p:nvPr/>
        </p:nvSpPr>
        <p:spPr>
          <a:xfrm>
            <a:off x="8539522" y="1891325"/>
            <a:ext cx="1705874" cy="1477328"/>
          </a:xfrm>
          <a:prstGeom prst="rect">
            <a:avLst/>
          </a:prstGeom>
          <a:noFill/>
        </p:spPr>
        <p:txBody>
          <a:bodyPr wrap="square">
            <a:spAutoFit/>
          </a:bodyPr>
          <a:lstStyle/>
          <a:p>
            <a:pPr algn="ctr"/>
            <a:r>
              <a:rPr lang="en-IE" b="1" i="0" dirty="0" err="1">
                <a:solidFill>
                  <a:schemeClr val="bg1"/>
                </a:solidFill>
                <a:effectLst/>
              </a:rPr>
              <a:t>Ottenere</a:t>
            </a:r>
            <a:r>
              <a:rPr lang="en-IE" b="1" i="0" dirty="0">
                <a:solidFill>
                  <a:schemeClr val="bg1"/>
                </a:solidFill>
                <a:effectLst/>
              </a:rPr>
              <a:t> </a:t>
            </a:r>
            <a:r>
              <a:rPr lang="en-IE" b="1" i="0" dirty="0" err="1">
                <a:solidFill>
                  <a:schemeClr val="bg1"/>
                </a:solidFill>
                <a:effectLst/>
              </a:rPr>
              <a:t>l'adattamento</a:t>
            </a:r>
            <a:r>
              <a:rPr lang="en-IE" b="1" i="0" dirty="0">
                <a:solidFill>
                  <a:schemeClr val="bg1"/>
                </a:solidFill>
                <a:effectLst/>
              </a:rPr>
              <a:t> </a:t>
            </a:r>
            <a:r>
              <a:rPr lang="en-IE" b="1" i="0" dirty="0" err="1">
                <a:solidFill>
                  <a:schemeClr val="bg1"/>
                </a:solidFill>
                <a:effectLst/>
              </a:rPr>
              <a:t>prodotto-mercato</a:t>
            </a:r>
            <a:endParaRPr lang="en-IE" b="1" i="0" dirty="0">
              <a:solidFill>
                <a:schemeClr val="bg1"/>
              </a:solidFill>
              <a:effectLst/>
            </a:endParaRPr>
          </a:p>
          <a:p>
            <a:pPr algn="ctr"/>
            <a:endParaRPr lang="en-IE" b="1" i="0" dirty="0">
              <a:solidFill>
                <a:schemeClr val="bg1"/>
              </a:solidFill>
              <a:effectLst/>
            </a:endParaRPr>
          </a:p>
        </p:txBody>
      </p:sp>
    </p:spTree>
    <p:extLst>
      <p:ext uri="{BB962C8B-B14F-4D97-AF65-F5344CB8AC3E}">
        <p14:creationId xmlns:p14="http://schemas.microsoft.com/office/powerpoint/2010/main" val="366935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4"/>
            <a:ext cx="3791493" cy="2768858"/>
          </a:xfrm>
        </p:spPr>
        <p:txBody>
          <a:bodyPr>
            <a:normAutofit/>
          </a:bodyPr>
          <a:lstStyle/>
          <a:p>
            <a:r>
              <a:rPr lang="it-IT" dirty="0"/>
              <a:t>Scegliere il canale di vendita più adatto a voi</a:t>
            </a:r>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dirty="0"/>
              <a:t>02</a:t>
            </a:r>
            <a:endParaRPr lang="en-RU" dirty="0"/>
          </a:p>
        </p:txBody>
      </p:sp>
    </p:spTree>
    <p:extLst>
      <p:ext uri="{BB962C8B-B14F-4D97-AF65-F5344CB8AC3E}">
        <p14:creationId xmlns:p14="http://schemas.microsoft.com/office/powerpoint/2010/main" val="220826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753300" y="439948"/>
            <a:ext cx="10958966" cy="820336"/>
          </a:xfrm>
        </p:spPr>
        <p:txBody>
          <a:bodyPr anchor="ctr">
            <a:normAutofit fontScale="92500"/>
          </a:bodyPr>
          <a:lstStyle/>
          <a:p>
            <a:r>
              <a:rPr lang="en-IE" b="1" dirty="0"/>
              <a:t>Modulo 5 </a:t>
            </a:r>
            <a:r>
              <a:rPr lang="it-IT" b="1" dirty="0"/>
              <a:t>Concentrarsi sulle vendite per i piccoli proprietari </a:t>
            </a:r>
          </a:p>
          <a:p>
            <a:endParaRPr lang="en-RU" b="1"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b="1" dirty="0"/>
              <a:t>1</a:t>
            </a:r>
            <a:endParaRPr lang="en-RU" b="1"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p:txBody>
          <a:bodyPr/>
          <a:lstStyle/>
          <a:p>
            <a:r>
              <a:rPr lang="it-IT" dirty="0"/>
              <a:t>Creare una proposta di valore</a:t>
            </a:r>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b="1" dirty="0"/>
              <a:t>2</a:t>
            </a:r>
            <a:endParaRPr lang="en-RU" b="1"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6993989" y="2423537"/>
            <a:ext cx="5413893" cy="822373"/>
          </a:xfrm>
        </p:spPr>
        <p:txBody>
          <a:bodyPr/>
          <a:lstStyle/>
          <a:p>
            <a:r>
              <a:rPr lang="it-IT" dirty="0"/>
              <a:t>Scegliere il canale di vendita più adatto a voi</a:t>
            </a:r>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b="1" dirty="0"/>
              <a:t>3</a:t>
            </a:r>
            <a:endParaRPr lang="en-RU" b="1" dirty="0"/>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p:txBody>
          <a:bodyPr/>
          <a:lstStyle/>
          <a:p>
            <a:r>
              <a:rPr lang="it-IT" dirty="0"/>
              <a:t>Gestione dei contratti di vendita</a:t>
            </a:r>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b="1" dirty="0"/>
              <a:t>4</a:t>
            </a:r>
            <a:endParaRPr lang="en-RU" b="1" dirty="0"/>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p:txBody>
          <a:bodyPr/>
          <a:lstStyle/>
          <a:p>
            <a:r>
              <a:rPr lang="it-IT" dirty="0"/>
              <a:t>Sviluppare le capacità di negoziazione</a:t>
            </a:r>
          </a:p>
        </p:txBody>
      </p:sp>
      <p:sp>
        <p:nvSpPr>
          <p:cNvPr id="16" name="Text Placeholder 3">
            <a:extLst>
              <a:ext uri="{FF2B5EF4-FFF2-40B4-BE49-F238E27FC236}">
                <a16:creationId xmlns:a16="http://schemas.microsoft.com/office/drawing/2014/main" id="{B2303E7B-8026-92D4-DCDC-3B6B736917BA}"/>
              </a:ext>
            </a:extLst>
          </p:cNvPr>
          <p:cNvSpPr>
            <a:spLocks noGrp="1"/>
          </p:cNvSpPr>
          <p:nvPr>
            <p:ph type="body" sz="quarter" idx="18"/>
          </p:nvPr>
        </p:nvSpPr>
        <p:spPr>
          <a:xfrm>
            <a:off x="453230" y="1479907"/>
            <a:ext cx="5797597" cy="4592637"/>
          </a:xfrm>
        </p:spPr>
        <p:txBody>
          <a:bodyPr>
            <a:normAutofit/>
          </a:bodyPr>
          <a:lstStyle/>
          <a:p>
            <a:pPr indent="0"/>
            <a:r>
              <a:rPr lang="it-IT" dirty="0"/>
              <a:t>Questo modulo pone l'accento sull'importanza di una buona vendita e della creazione di buone tecniche di vendita per sviluppare la vostra azienda agricola come impresa redditizia.</a:t>
            </a:r>
          </a:p>
          <a:p>
            <a:pPr indent="0"/>
            <a:r>
              <a:rPr lang="it-IT" dirty="0"/>
              <a:t>Esploriamo i vari canali di vendita in modo da essere più informati nella scelta del canale giusto per voi e discutiamo come gestire i contratti di vendita con i potenziali clienti e come negoziare il contratto giusto per voi. </a:t>
            </a:r>
          </a:p>
          <a:p>
            <a:pPr indent="0"/>
            <a:endParaRPr lang="en-US" dirty="0"/>
          </a:p>
        </p:txBody>
      </p:sp>
      <p:sp>
        <p:nvSpPr>
          <p:cNvPr id="18" name="TextBox 17">
            <a:extLst>
              <a:ext uri="{FF2B5EF4-FFF2-40B4-BE49-F238E27FC236}">
                <a16:creationId xmlns:a16="http://schemas.microsoft.com/office/drawing/2014/main" id="{F9656B11-8869-A6A1-66CD-A7569C421E7A}"/>
              </a:ext>
            </a:extLst>
          </p:cNvPr>
          <p:cNvSpPr txBox="1"/>
          <p:nvPr/>
        </p:nvSpPr>
        <p:spPr>
          <a:xfrm>
            <a:off x="7610654" y="3042490"/>
            <a:ext cx="6094562" cy="369332"/>
          </a:xfrm>
          <a:prstGeom prst="rect">
            <a:avLst/>
          </a:prstGeom>
          <a:noFill/>
        </p:spPr>
        <p:txBody>
          <a:bodyPr wrap="square">
            <a:spAutoFit/>
          </a:bodyPr>
          <a:lstStyle/>
          <a:p>
            <a:r>
              <a:rPr lang="en-US" dirty="0"/>
              <a:t>(</a:t>
            </a:r>
            <a:r>
              <a:rPr lang="it-IT" dirty="0"/>
              <a:t>B2B, B2C, vendite collaborative/reti di vendita) </a:t>
            </a:r>
            <a:endParaRPr lang="en-IE" dirty="0"/>
          </a:p>
        </p:txBody>
      </p:sp>
    </p:spTree>
    <p:extLst>
      <p:ext uri="{BB962C8B-B14F-4D97-AF65-F5344CB8AC3E}">
        <p14:creationId xmlns:p14="http://schemas.microsoft.com/office/powerpoint/2010/main" val="146847417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tted sunflower-like flowers with yellow petals, brown stamens, and serrated leaves, for sale">
            <a:extLst>
              <a:ext uri="{FF2B5EF4-FFF2-40B4-BE49-F238E27FC236}">
                <a16:creationId xmlns:a16="http://schemas.microsoft.com/office/drawing/2014/main" id="{2187FB06-234A-B990-57F0-8B6F98417E88}"/>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CE2AA0A6-58F1-8F9C-850A-8044343C28B7}"/>
              </a:ext>
            </a:extLst>
          </p:cNvPr>
          <p:cNvSpPr>
            <a:spLocks noGrp="1"/>
          </p:cNvSpPr>
          <p:nvPr>
            <p:ph type="body" sz="quarter" idx="16"/>
          </p:nvPr>
        </p:nvSpPr>
        <p:spPr>
          <a:xfrm>
            <a:off x="447064" y="1793022"/>
            <a:ext cx="6708116" cy="4038015"/>
          </a:xfrm>
        </p:spPr>
        <p:txBody>
          <a:bodyPr/>
          <a:lstStyle/>
          <a:p>
            <a:pPr algn="l"/>
            <a:r>
              <a:rPr lang="it-IT" dirty="0"/>
              <a:t>Le vendite sono il processo di convincimento di qualcuno ad acquistare dalla vostra azienda. Le tecniche di vendita più efficaci sono fondamentali per promuovere il fatturato e la crescita dell'azienda. </a:t>
            </a:r>
          </a:p>
          <a:p>
            <a:pPr algn="l"/>
            <a:r>
              <a:rPr lang="it-IT" dirty="0"/>
              <a:t>Spesso le vendite implicano un certo livello di interazione interpersonale che persuade un potenziale cliente a diventare un cliente effettivo. Nella maggior parte dei casi, i vostri potenziali clienti vengono da voi o vi trovano grazie ai vostri sforzi di marketing.</a:t>
            </a:r>
          </a:p>
          <a:p>
            <a:pPr algn="l"/>
            <a:r>
              <a:rPr lang="it-IT" dirty="0"/>
              <a:t>In questa sezione del nostro Modulo, esaminiamo le diverse strade che avete a disposizione. </a:t>
            </a:r>
          </a:p>
          <a:p>
            <a:pPr algn="l"/>
            <a:endParaRPr lang="en-IE" dirty="0"/>
          </a:p>
        </p:txBody>
      </p:sp>
    </p:spTree>
    <p:extLst>
      <p:ext uri="{BB962C8B-B14F-4D97-AF65-F5344CB8AC3E}">
        <p14:creationId xmlns:p14="http://schemas.microsoft.com/office/powerpoint/2010/main" val="210510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a:p>
            <a:r>
              <a:rPr lang="en-GB" sz="2800" b="1" dirty="0" err="1">
                <a:solidFill>
                  <a:srgbClr val="60220F"/>
                </a:solidFill>
              </a:rPr>
              <a:t>Vendita</a:t>
            </a:r>
            <a:r>
              <a:rPr lang="en-GB" sz="2800" b="1" dirty="0">
                <a:solidFill>
                  <a:srgbClr val="60220F"/>
                </a:solidFill>
              </a:rPr>
              <a:t> e </a:t>
            </a:r>
            <a:r>
              <a:rPr lang="en-GB" sz="2800" b="1" dirty="0" err="1">
                <a:solidFill>
                  <a:srgbClr val="60220F"/>
                </a:solidFill>
              </a:rPr>
              <a:t>Distribuzione</a:t>
            </a:r>
            <a:endParaRPr lang="en-GB" sz="2800" b="1" dirty="0">
              <a:solidFill>
                <a:srgbClr val="60220F"/>
              </a:solidFill>
            </a:endParaRPr>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marL="0" indent="0" algn="l"/>
            <a:r>
              <a:rPr lang="it-IT" dirty="0"/>
              <a:t>La vendita di prodotti attraverso un canale di distribuzione al dettaglio è un'opzione per raggiungere i clienti in modo efficiente.  Se avete un numero limitato di clienti, potete trattare direttamente con loro, ma se state espandendo le vostre attività, potreste avere difficoltà a raggiungere una base di clienti più ampia e diffusa. </a:t>
            </a:r>
          </a:p>
          <a:p>
            <a:pPr marL="0" indent="0" algn="l"/>
            <a:r>
              <a:rPr lang="it-IT" dirty="0"/>
              <a:t>È qui che entra in gioco un distributore. Un distributore funge da intermediario tra i consumatori e i produttori.</a:t>
            </a:r>
          </a:p>
          <a:p>
            <a:pPr marL="0" indent="0" algn="l"/>
            <a:endParaRPr lang="en-IE" dirty="0"/>
          </a:p>
        </p:txBody>
      </p:sp>
    </p:spTree>
    <p:extLst>
      <p:ext uri="{BB962C8B-B14F-4D97-AF65-F5344CB8AC3E}">
        <p14:creationId xmlns:p14="http://schemas.microsoft.com/office/powerpoint/2010/main" val="403958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a:p>
            <a:r>
              <a:rPr lang="en-GB" sz="3200" b="1" dirty="0" err="1"/>
              <a:t>Servizi</a:t>
            </a:r>
            <a:r>
              <a:rPr lang="en-GB" sz="3200" b="1" dirty="0"/>
              <a:t> di </a:t>
            </a:r>
            <a:r>
              <a:rPr lang="en-GB" sz="3200" b="1" dirty="0" err="1"/>
              <a:t>Sottoscrizione</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it-IT" dirty="0"/>
              <a:t>COVID19 ha portato alla rinascita dei cofanetti in abbonamento, le persone li amano e le vendite sono in piena espansione!</a:t>
            </a:r>
          </a:p>
          <a:p>
            <a:r>
              <a:rPr lang="it-IT" dirty="0"/>
              <a:t>Perché le persone lo amano? Una volta che un consumatore assapora la comodità e la gioia di ricevere pacchetti mensili, si appassiona. Ma perché? Uno studio del 2018 di McKinsey &amp; Company ha suddiviso le aziende che producono cofanetti in abbonamento in tre categorie: rifornimento, cura e accesso.</a:t>
            </a:r>
          </a:p>
          <a:p>
            <a:r>
              <a:rPr lang="it-IT" dirty="0"/>
              <a:t>In parole povere, i cofanetti in abbonamento offrono ogni mese qualcosa di nuovo ed entusiasmante in modo conveniente!</a:t>
            </a:r>
          </a:p>
          <a:p>
            <a:endParaRPr lang="en-IE" dirty="0"/>
          </a:p>
        </p:txBody>
      </p:sp>
    </p:spTree>
    <p:extLst>
      <p:ext uri="{BB962C8B-B14F-4D97-AF65-F5344CB8AC3E}">
        <p14:creationId xmlns:p14="http://schemas.microsoft.com/office/powerpoint/2010/main" val="49724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algn="l"/>
            <a:r>
              <a:rPr lang="it-IT" dirty="0"/>
              <a:t>Come scopriremo nel Modulo 6, l'impatto della digitalizzazione sul mondo alimentare non può essere sottovalutato. Entro il 2023 si prevede che il mercato degli alimentari online registrerà una crescita del 66% del fatturato in Europa, raggiungendo i 47 miliardi di euro.</a:t>
            </a:r>
          </a:p>
          <a:p>
            <a:pPr algn="l"/>
            <a:r>
              <a:rPr lang="it-IT" dirty="0"/>
              <a:t>Per il cliente, la comodità di acquistare prodotti alimentari online è allettante. Mentre i rivenditori sono stati lenti ad abbracciare l'e-commerce, molti piccoli imprenditori e aziende alimentari stanno facendo strada e hanno addirittura basato il loro intero modello di business sulle vendite online e sulla consegna a domicilio.</a:t>
            </a:r>
          </a:p>
          <a:p>
            <a:endParaRPr lang="en-US" dirty="0"/>
          </a:p>
          <a:p>
            <a:endParaRPr lang="en-IE" dirty="0"/>
          </a:p>
        </p:txBody>
      </p:sp>
      <p:sp>
        <p:nvSpPr>
          <p:cNvPr id="4" name="TextBox 3">
            <a:extLst>
              <a:ext uri="{FF2B5EF4-FFF2-40B4-BE49-F238E27FC236}">
                <a16:creationId xmlns:a16="http://schemas.microsoft.com/office/drawing/2014/main" id="{FDFA4615-6444-B843-E53A-5A7ADE1D4492}"/>
              </a:ext>
            </a:extLst>
          </p:cNvPr>
          <p:cNvSpPr txBox="1"/>
          <p:nvPr/>
        </p:nvSpPr>
        <p:spPr>
          <a:xfrm>
            <a:off x="3127764" y="802904"/>
            <a:ext cx="6972300" cy="954107"/>
          </a:xfrm>
          <a:prstGeom prst="rect">
            <a:avLst/>
          </a:prstGeom>
          <a:noFill/>
        </p:spPr>
        <p:txBody>
          <a:bodyPr wrap="square">
            <a:spAutoFit/>
          </a:bodyPr>
          <a:lstStyle/>
          <a:p>
            <a:r>
              <a:rPr lang="it-IT" sz="2800" b="1" dirty="0">
                <a:solidFill>
                  <a:srgbClr val="60220F"/>
                </a:solidFill>
              </a:rPr>
              <a:t>Vendite online/Consegna a domicilio</a:t>
            </a:r>
          </a:p>
          <a:p>
            <a:endParaRPr lang="en-IE" sz="2800" b="1" dirty="0">
              <a:solidFill>
                <a:srgbClr val="60220F"/>
              </a:solidFill>
            </a:endParaRPr>
          </a:p>
        </p:txBody>
      </p:sp>
    </p:spTree>
    <p:extLst>
      <p:ext uri="{BB962C8B-B14F-4D97-AF65-F5344CB8AC3E}">
        <p14:creationId xmlns:p14="http://schemas.microsoft.com/office/powerpoint/2010/main" val="231295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a:p>
            <a:r>
              <a:rPr lang="en-GB" sz="3200" b="1" dirty="0" err="1"/>
              <a:t>Mercati</a:t>
            </a:r>
            <a:r>
              <a:rPr lang="en-GB" sz="3200" b="1" dirty="0"/>
              <a:t> </a:t>
            </a:r>
            <a:r>
              <a:rPr lang="en-GB" sz="3200" b="1" dirty="0" err="1"/>
              <a:t>contadini</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algn="l"/>
            <a:r>
              <a:rPr lang="it-IT" dirty="0"/>
              <a:t>I mercati contadini sono spesso una via di accesso al mercato vitale e a basso costo nella fase di avvio e oltre. Sono anche diventati una nuova via di mercato per molti produttori alimentari e imprenditori che hanno dovuto chiudere le loro attività regolari (bar/ristoranti) a causa delle restrizioni imposte da Covid19. </a:t>
            </a:r>
          </a:p>
          <a:p>
            <a:pPr algn="l"/>
            <a:r>
              <a:rPr lang="it-IT" dirty="0"/>
              <a:t>I mercati alimentari o contadini sono una grande opportunità per i produttori e gli imprenditori alimentari locali di raccontare la loro storia e di capire cosa cattura l'interesse dei consumatori - cosa i consumatori considerano autentico e unico e cosa li incoraggerebbe ad acquistare regolarmente. </a:t>
            </a:r>
          </a:p>
          <a:p>
            <a:endParaRPr lang="en-IE" dirty="0"/>
          </a:p>
        </p:txBody>
      </p:sp>
    </p:spTree>
    <p:extLst>
      <p:ext uri="{BB962C8B-B14F-4D97-AF65-F5344CB8AC3E}">
        <p14:creationId xmlns:p14="http://schemas.microsoft.com/office/powerpoint/2010/main" val="18947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a:p>
            <a:r>
              <a:rPr lang="en-GB" sz="3200" b="1" dirty="0"/>
              <a:t>Street Food</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normAutofit/>
          </a:bodyPr>
          <a:lstStyle/>
          <a:p>
            <a:r>
              <a:rPr lang="it-IT" dirty="0"/>
              <a:t>Il cibo di strada è uno dei settori più vivaci e in rapida crescita delle economie europee, grazie all'interesse dei consumatori per il cibo artigianale di alta qualità e al numero crescente di mercati agricoli, festival all'aperto ed eventi pubblici.</a:t>
            </a:r>
          </a:p>
          <a:p>
            <a:r>
              <a:rPr lang="it-IT" b="1" dirty="0">
                <a:solidFill>
                  <a:srgbClr val="82BCC3"/>
                </a:solidFill>
              </a:rPr>
              <a:t>Lo "street food" è il cibo artigianale venduto per strada o, più precisamente, non servito da ristoranti o caffè.</a:t>
            </a:r>
          </a:p>
          <a:p>
            <a:r>
              <a:rPr lang="it-IT" dirty="0"/>
              <a:t>La rivoluzione dello street food è in pieno svolgimento ed è cresciuta in modo massiccio negli ultimi 10 anni. </a:t>
            </a:r>
          </a:p>
          <a:p>
            <a:r>
              <a:rPr lang="it-IT" dirty="0"/>
              <a:t>Nonostante questa crescita, continuano a emergere nuovi tipi di alimenti e rivisitazioni moderne di vecchi classici. Ciò significa che c'è ancora spazio per nuovi ideali per chi vuole iniziare a lavorare in questo settore.</a:t>
            </a:r>
            <a:endParaRPr lang="en-IE" dirty="0"/>
          </a:p>
        </p:txBody>
      </p:sp>
    </p:spTree>
    <p:extLst>
      <p:ext uri="{BB962C8B-B14F-4D97-AF65-F5344CB8AC3E}">
        <p14:creationId xmlns:p14="http://schemas.microsoft.com/office/powerpoint/2010/main" val="1119995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err="1"/>
              <a:t>Vendite</a:t>
            </a:r>
            <a:r>
              <a:rPr lang="en-GB" dirty="0"/>
              <a:t> dal Business al </a:t>
            </a:r>
            <a:r>
              <a:rPr lang="en-GB" dirty="0" err="1"/>
              <a:t>Consumatore</a:t>
            </a:r>
            <a:endParaRPr lang="en-GB"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it-IT" dirty="0"/>
              <a:t>Il catering si riferisce a un servizio che consegna il cibo alla sede del cliente e può anche cucinarlo e servirlo in loco. Le opzioni vanno dai catering a servizio completo che cucinano, consegnano, allestiscono e servono in occasione di un evento ai catering mobili o industriali.</a:t>
            </a:r>
          </a:p>
          <a:p>
            <a:r>
              <a:rPr lang="it-IT" dirty="0"/>
              <a:t>I servizi di catering possono essere offerti anche ad aziende e organizzazioni, preparando e servendo il cibo quotidianamente ai dipendenti dell'azienda, oppure in occasione di seminari aziendali ed eventi di formazione, catering per conferenze aziendali, ecc. </a:t>
            </a:r>
          </a:p>
          <a:p>
            <a:r>
              <a:rPr lang="it-IT" dirty="0"/>
              <a:t>Anche il catering per eventi sociali ha un grande mercato: potete offrire i vostri servizi di catering in occasione di eventi musicali e concerti, feste sociali come compleanni, ecc.</a:t>
            </a:r>
          </a:p>
          <a:p>
            <a:endParaRPr lang="en-IE" dirty="0"/>
          </a:p>
        </p:txBody>
      </p:sp>
      <p:sp>
        <p:nvSpPr>
          <p:cNvPr id="4" name="CasellaDiTesto 3">
            <a:extLst>
              <a:ext uri="{FF2B5EF4-FFF2-40B4-BE49-F238E27FC236}">
                <a16:creationId xmlns:a16="http://schemas.microsoft.com/office/drawing/2014/main" id="{E8EEE06E-4BC1-8FB6-76F8-E62DF77F337C}"/>
              </a:ext>
            </a:extLst>
          </p:cNvPr>
          <p:cNvSpPr txBox="1"/>
          <p:nvPr/>
        </p:nvSpPr>
        <p:spPr>
          <a:xfrm>
            <a:off x="4531442" y="988435"/>
            <a:ext cx="6968612" cy="461665"/>
          </a:xfrm>
          <a:prstGeom prst="rect">
            <a:avLst/>
          </a:prstGeom>
          <a:noFill/>
        </p:spPr>
        <p:txBody>
          <a:bodyPr wrap="square">
            <a:spAutoFit/>
          </a:bodyPr>
          <a:lstStyle/>
          <a:p>
            <a:r>
              <a:rPr lang="it-IT" sz="2400" b="1" dirty="0">
                <a:solidFill>
                  <a:srgbClr val="A23B23"/>
                </a:solidFill>
              </a:rPr>
              <a:t>Servizi di catering</a:t>
            </a:r>
          </a:p>
        </p:txBody>
      </p:sp>
    </p:spTree>
    <p:extLst>
      <p:ext uri="{BB962C8B-B14F-4D97-AF65-F5344CB8AC3E}">
        <p14:creationId xmlns:p14="http://schemas.microsoft.com/office/powerpoint/2010/main" val="2064354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188068" y="342841"/>
            <a:ext cx="11815856" cy="580518"/>
          </a:xfrm>
        </p:spPr>
        <p:txBody>
          <a:bodyPr/>
          <a:lstStyle/>
          <a:p>
            <a:r>
              <a:rPr lang="en-GB" dirty="0" err="1"/>
              <a:t>Vendite</a:t>
            </a:r>
            <a:r>
              <a:rPr lang="en-GB" dirty="0"/>
              <a:t> </a:t>
            </a:r>
            <a:r>
              <a:rPr lang="en-GB" dirty="0" err="1"/>
              <a:t>attraverso</a:t>
            </a:r>
            <a:r>
              <a:rPr lang="en-GB" dirty="0"/>
              <a:t> </a:t>
            </a:r>
            <a:r>
              <a:rPr lang="en-GB" dirty="0" err="1"/>
              <a:t>collaborazioni</a:t>
            </a:r>
            <a:r>
              <a:rPr lang="en-GB" dirty="0"/>
              <a:t>/Networks </a:t>
            </a:r>
            <a:endParaRPr lang="en-IE"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it-IT" dirty="0"/>
              <a:t>Una cooperativa alimentare o food co-op è un punto di distribuzione alimentare organizzato come cooperativa, piuttosto che come azienda privata o pubblica.</a:t>
            </a:r>
          </a:p>
          <a:p>
            <a:r>
              <a:rPr lang="it-IT" dirty="0"/>
              <a:t>Questa cooperativa fornisce uno sbocco di vendita per i prodotti che le vengono forniti da soci e clienti. Un esempio tipico di cooperativa è quello di una cooperativa agricola. </a:t>
            </a:r>
          </a:p>
          <a:p>
            <a:r>
              <a:rPr lang="it-IT" dirty="0"/>
              <a:t>In questo caso, un'azienda agricola vende bestiame e raccolti su base continuativa attraverso una cooperativa che si occupa della commercializzazione e della vendita dei prodotti a terzi.</a:t>
            </a:r>
          </a:p>
          <a:p>
            <a:endParaRPr lang="en-IE" dirty="0"/>
          </a:p>
        </p:txBody>
      </p:sp>
    </p:spTree>
    <p:extLst>
      <p:ext uri="{BB962C8B-B14F-4D97-AF65-F5344CB8AC3E}">
        <p14:creationId xmlns:p14="http://schemas.microsoft.com/office/powerpoint/2010/main" val="4271578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E8B6EDBA-5716-432F-AA47-B25820210E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 b="2"/>
          <a:stretch/>
        </p:blipFill>
        <p:spPr>
          <a:xfrm>
            <a:off x="838200" y="754148"/>
            <a:ext cx="10515600" cy="4995575"/>
          </a:xfrm>
          <a:prstGeom prst="rect">
            <a:avLst/>
          </a:prstGeom>
        </p:spPr>
      </p:pic>
      <p:sp>
        <p:nvSpPr>
          <p:cNvPr id="11" name="TextBox 10">
            <a:extLst>
              <a:ext uri="{FF2B5EF4-FFF2-40B4-BE49-F238E27FC236}">
                <a16:creationId xmlns:a16="http://schemas.microsoft.com/office/drawing/2014/main" id="{04E916F6-5441-4010-93B2-F0F606AB96CF}"/>
              </a:ext>
            </a:extLst>
          </p:cNvPr>
          <p:cNvSpPr txBox="1"/>
          <p:nvPr/>
        </p:nvSpPr>
        <p:spPr>
          <a:xfrm>
            <a:off x="0" y="3476442"/>
            <a:ext cx="6267238" cy="2677656"/>
          </a:xfrm>
          <a:prstGeom prst="rect">
            <a:avLst/>
          </a:prstGeom>
          <a:solidFill>
            <a:srgbClr val="A23B23"/>
          </a:solidFill>
        </p:spPr>
        <p:txBody>
          <a:bodyPr wrap="square">
            <a:spAutoFit/>
          </a:bodyPr>
          <a:lstStyle/>
          <a:p>
            <a:r>
              <a:rPr lang="it-IT" sz="2400" b="0" dirty="0">
                <a:solidFill>
                  <a:schemeClr val="bg1"/>
                </a:solidFill>
                <a:effectLst/>
              </a:rPr>
              <a:t>Market </a:t>
            </a:r>
            <a:r>
              <a:rPr lang="it-IT" sz="2400" b="0" dirty="0" err="1">
                <a:solidFill>
                  <a:schemeClr val="bg1"/>
                </a:solidFill>
                <a:effectLst/>
              </a:rPr>
              <a:t>Swarmer</a:t>
            </a:r>
            <a:r>
              <a:rPr lang="it-IT" sz="2400" b="0" dirty="0">
                <a:solidFill>
                  <a:schemeClr val="bg1"/>
                </a:solidFill>
                <a:effectLst/>
              </a:rPr>
              <a:t> (Germania) </a:t>
            </a:r>
            <a:r>
              <a:rPr lang="it-IT" sz="2400" b="0" i="1" dirty="0">
                <a:solidFill>
                  <a:schemeClr val="bg1"/>
                </a:solidFill>
                <a:effectLst/>
              </a:rPr>
              <a:t>crea</a:t>
            </a:r>
            <a:r>
              <a:rPr lang="it-IT" sz="2400" b="0" dirty="0">
                <a:solidFill>
                  <a:schemeClr val="bg1"/>
                </a:solidFill>
                <a:effectLst/>
              </a:rPr>
              <a:t> reti regionali di produttori e consumatori. I loro obiettivi sono l'accesso diretto al cibo regionale per tutti e una retribuzione equa per le persone che lo producono. I </a:t>
            </a:r>
            <a:r>
              <a:rPr lang="it-IT" sz="2400" b="0" i="1" dirty="0">
                <a:solidFill>
                  <a:schemeClr val="bg1"/>
                </a:solidFill>
                <a:effectLst/>
              </a:rPr>
              <a:t>Market </a:t>
            </a:r>
            <a:r>
              <a:rPr lang="it-IT" sz="2400" b="0" i="1" dirty="0" err="1">
                <a:solidFill>
                  <a:schemeClr val="bg1"/>
                </a:solidFill>
                <a:effectLst/>
              </a:rPr>
              <a:t>Swarmer</a:t>
            </a:r>
            <a:r>
              <a:rPr lang="it-IT" sz="2400" b="0" i="1" dirty="0">
                <a:solidFill>
                  <a:schemeClr val="bg1"/>
                </a:solidFill>
                <a:effectLst/>
              </a:rPr>
              <a:t> </a:t>
            </a:r>
            <a:r>
              <a:rPr lang="it-IT" sz="2400" b="0" dirty="0">
                <a:solidFill>
                  <a:schemeClr val="bg1"/>
                </a:solidFill>
                <a:effectLst/>
              </a:rPr>
              <a:t>fanno parte del movimento sociale per un'agricoltura sostenibile e un'azione economica più equa.</a:t>
            </a:r>
          </a:p>
        </p:txBody>
      </p:sp>
      <p:sp>
        <p:nvSpPr>
          <p:cNvPr id="13" name="TextBox 12">
            <a:extLst>
              <a:ext uri="{FF2B5EF4-FFF2-40B4-BE49-F238E27FC236}">
                <a16:creationId xmlns:a16="http://schemas.microsoft.com/office/drawing/2014/main" id="{DF1FCC97-90BD-406F-831A-7763E0A2E9FD}"/>
              </a:ext>
            </a:extLst>
          </p:cNvPr>
          <p:cNvSpPr txBox="1"/>
          <p:nvPr/>
        </p:nvSpPr>
        <p:spPr>
          <a:xfrm>
            <a:off x="8600619" y="6396185"/>
            <a:ext cx="6154220" cy="369332"/>
          </a:xfrm>
          <a:prstGeom prst="rect">
            <a:avLst/>
          </a:prstGeom>
          <a:noFill/>
        </p:spPr>
        <p:txBody>
          <a:bodyPr wrap="square">
            <a:spAutoFit/>
          </a:bodyPr>
          <a:lstStyle/>
          <a:p>
            <a:r>
              <a:rPr lang="en-US" sz="1800" dirty="0">
                <a:solidFill>
                  <a:srgbClr val="4E3826"/>
                </a:solidFill>
              </a:rPr>
              <a:t>www.</a:t>
            </a:r>
            <a:r>
              <a:rPr lang="en-US" sz="1800" b="0" i="0" dirty="0">
                <a:solidFill>
                  <a:srgbClr val="4E3826"/>
                </a:solidFill>
                <a:effectLst/>
              </a:rPr>
              <a:t>marktschwaermer.de</a:t>
            </a:r>
            <a:endParaRPr lang="en-IE" dirty="0">
              <a:solidFill>
                <a:srgbClr val="4E3826"/>
              </a:solidFill>
            </a:endParaRPr>
          </a:p>
        </p:txBody>
      </p:sp>
    </p:spTree>
    <p:extLst>
      <p:ext uri="{BB962C8B-B14F-4D97-AF65-F5344CB8AC3E}">
        <p14:creationId xmlns:p14="http://schemas.microsoft.com/office/powerpoint/2010/main" val="18204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D6BFD4-1C9A-47A5-8E18-2413715DD09A}"/>
              </a:ext>
            </a:extLst>
          </p:cNvPr>
          <p:cNvPicPr>
            <a:picLocks noChangeAspect="1"/>
          </p:cNvPicPr>
          <p:nvPr/>
        </p:nvPicPr>
        <p:blipFill>
          <a:blip r:embed="rId3"/>
          <a:stretch>
            <a:fillRect/>
          </a:stretch>
        </p:blipFill>
        <p:spPr>
          <a:xfrm>
            <a:off x="0" y="0"/>
            <a:ext cx="12192000" cy="6738662"/>
          </a:xfrm>
          <a:prstGeom prst="rect">
            <a:avLst/>
          </a:prstGeom>
        </p:spPr>
      </p:pic>
      <p:sp>
        <p:nvSpPr>
          <p:cNvPr id="3" name="TextBox 2">
            <a:extLst>
              <a:ext uri="{FF2B5EF4-FFF2-40B4-BE49-F238E27FC236}">
                <a16:creationId xmlns:a16="http://schemas.microsoft.com/office/drawing/2014/main" id="{02DBFE09-50BB-46F4-B082-C05AD9B50501}"/>
              </a:ext>
            </a:extLst>
          </p:cNvPr>
          <p:cNvSpPr txBox="1"/>
          <p:nvPr/>
        </p:nvSpPr>
        <p:spPr>
          <a:xfrm>
            <a:off x="7171361" y="3120776"/>
            <a:ext cx="4900773" cy="3416320"/>
          </a:xfrm>
          <a:prstGeom prst="rect">
            <a:avLst/>
          </a:prstGeom>
          <a:solidFill>
            <a:srgbClr val="60220F"/>
          </a:solidFill>
        </p:spPr>
        <p:txBody>
          <a:bodyPr wrap="square">
            <a:spAutoFit/>
          </a:bodyPr>
          <a:lstStyle/>
          <a:p>
            <a:r>
              <a:rPr lang="it-IT" sz="2400" dirty="0">
                <a:solidFill>
                  <a:schemeClr val="bg1"/>
                </a:solidFill>
                <a:effectLst/>
                <a:ea typeface="Times New Roman" panose="02020603050405020304" pitchFamily="18" charset="0"/>
              </a:rPr>
              <a:t>La Regione Nouvelle-Aquitaine e l'Agenzia Alimentare della Nouvelle-Aquitaine (AANA), in collaborazione con le Camere dell'Agricoltura e le Camere dell'Artigianato, hanno lanciato una piattaforma digitale "Solidale" per mettere in contatto produttori e consumatori di questa regione della Francia. </a:t>
            </a:r>
          </a:p>
        </p:txBody>
      </p:sp>
      <p:sp>
        <p:nvSpPr>
          <p:cNvPr id="7" name="TextBox 6">
            <a:extLst>
              <a:ext uri="{FF2B5EF4-FFF2-40B4-BE49-F238E27FC236}">
                <a16:creationId xmlns:a16="http://schemas.microsoft.com/office/drawing/2014/main" id="{775470FA-901B-49CF-AC5E-51C828913F8D}"/>
              </a:ext>
            </a:extLst>
          </p:cNvPr>
          <p:cNvSpPr txBox="1"/>
          <p:nvPr/>
        </p:nvSpPr>
        <p:spPr>
          <a:xfrm>
            <a:off x="0" y="6488668"/>
            <a:ext cx="9298112" cy="369332"/>
          </a:xfrm>
          <a:prstGeom prst="rect">
            <a:avLst/>
          </a:prstGeom>
          <a:noFill/>
        </p:spPr>
        <p:txBody>
          <a:bodyPr wrap="square">
            <a:spAutoFit/>
          </a:bodyPr>
          <a:lstStyle/>
          <a:p>
            <a:r>
              <a:rPr lang="fr-FR" dirty="0"/>
              <a:t>www.plateforme.produits-locaux-nouvelle-aquitaine.fr/</a:t>
            </a:r>
            <a:endParaRPr lang="en-IE" dirty="0"/>
          </a:p>
        </p:txBody>
      </p:sp>
    </p:spTree>
    <p:extLst>
      <p:ext uri="{BB962C8B-B14F-4D97-AF65-F5344CB8AC3E}">
        <p14:creationId xmlns:p14="http://schemas.microsoft.com/office/powerpoint/2010/main" val="417021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657629" y="154198"/>
            <a:ext cx="10958966" cy="820336"/>
          </a:xfrm>
        </p:spPr>
        <p:txBody>
          <a:bodyPr anchor="ctr">
            <a:normAutofit fontScale="92500" lnSpcReduction="20000"/>
          </a:bodyPr>
          <a:lstStyle/>
          <a:p>
            <a:r>
              <a:rPr lang="it-IT" b="1" dirty="0"/>
              <a:t>Collegate il vostro apprendimento con il </a:t>
            </a:r>
            <a:r>
              <a:rPr lang="en-IE" b="1" dirty="0"/>
              <a:t>Supply Chain Collaboration Toolkit</a:t>
            </a:r>
            <a:endParaRPr lang="en-RU" b="1" dirty="0"/>
          </a:p>
        </p:txBody>
      </p:sp>
      <p:sp>
        <p:nvSpPr>
          <p:cNvPr id="16" name="Text Placeholder 3">
            <a:extLst>
              <a:ext uri="{FF2B5EF4-FFF2-40B4-BE49-F238E27FC236}">
                <a16:creationId xmlns:a16="http://schemas.microsoft.com/office/drawing/2014/main" id="{B2303E7B-8026-92D4-DCDC-3B6B736917BA}"/>
              </a:ext>
            </a:extLst>
          </p:cNvPr>
          <p:cNvSpPr>
            <a:spLocks noGrp="1"/>
          </p:cNvSpPr>
          <p:nvPr>
            <p:ph type="body" sz="quarter" idx="18"/>
          </p:nvPr>
        </p:nvSpPr>
        <p:spPr>
          <a:xfrm>
            <a:off x="1913041" y="974534"/>
            <a:ext cx="6183630" cy="5986336"/>
          </a:xfrm>
        </p:spPr>
        <p:txBody>
          <a:bodyPr>
            <a:normAutofit fontScale="92500"/>
          </a:bodyPr>
          <a:lstStyle/>
          <a:p>
            <a:pPr indent="0"/>
            <a:r>
              <a:rPr lang="it-IT" dirty="0"/>
              <a:t>In qualità di piccoli agricoltori, siete una parte vitale di un'industria molto più grande e più ampia Lavorate già con una serie di clienti, fornitori e colleghi Nell'altra nostra risorsa, </a:t>
            </a:r>
            <a:r>
              <a:rPr lang="it-IT" b="1" dirty="0"/>
              <a:t>Supply Chain Collaboration Toolkit</a:t>
            </a:r>
            <a:r>
              <a:rPr lang="it-IT" dirty="0"/>
              <a:t>, imparerete a conoscere i vantaggi dello sviluppo di relazioni formalizzate con partner potenzialmente chiave per "far crescere" il successo e la redditività della vostra piccola azienda.</a:t>
            </a:r>
          </a:p>
          <a:p>
            <a:pPr indent="0"/>
            <a:r>
              <a:rPr lang="it-IT" dirty="0"/>
              <a:t>Esamineremo le aree in cui la collaborazione può essere vantaggiosa per la vostra piccola azienda agricola e come esplorare al meglio le modalità di attuazione. Si prenderà in considerazione la possibilità di evitare relazioni di fornitura che richiedono tempo o che non hanno successo e di capire come gestire efficacemente le collaborazioni future. Si spera di offrire alcune idee stimolanti ma realizzabili da prendere in considerazione.</a:t>
            </a:r>
          </a:p>
          <a:p>
            <a:pPr indent="0"/>
            <a:endParaRPr lang="en-US" dirty="0"/>
          </a:p>
        </p:txBody>
      </p:sp>
      <p:pic>
        <p:nvPicPr>
          <p:cNvPr id="31" name="Picture 30">
            <a:extLst>
              <a:ext uri="{FF2B5EF4-FFF2-40B4-BE49-F238E27FC236}">
                <a16:creationId xmlns:a16="http://schemas.microsoft.com/office/drawing/2014/main" id="{BA0476C9-3328-673B-05FA-F113C99E84EC}"/>
              </a:ext>
            </a:extLst>
          </p:cNvPr>
          <p:cNvPicPr>
            <a:picLocks noChangeAspect="1"/>
          </p:cNvPicPr>
          <p:nvPr/>
        </p:nvPicPr>
        <p:blipFill>
          <a:blip r:embed="rId2"/>
          <a:stretch>
            <a:fillRect/>
          </a:stretch>
        </p:blipFill>
        <p:spPr>
          <a:xfrm>
            <a:off x="8096671" y="1351724"/>
            <a:ext cx="3519924" cy="4751896"/>
          </a:xfrm>
          <a:prstGeom prst="rect">
            <a:avLst/>
          </a:prstGeom>
        </p:spPr>
      </p:pic>
      <p:sp>
        <p:nvSpPr>
          <p:cNvPr id="32" name="TextBox 31">
            <a:extLst>
              <a:ext uri="{FF2B5EF4-FFF2-40B4-BE49-F238E27FC236}">
                <a16:creationId xmlns:a16="http://schemas.microsoft.com/office/drawing/2014/main" id="{4A3447CD-3488-5B4A-5887-D3E96AE6C298}"/>
              </a:ext>
            </a:extLst>
          </p:cNvPr>
          <p:cNvSpPr txBox="1"/>
          <p:nvPr/>
        </p:nvSpPr>
        <p:spPr>
          <a:xfrm>
            <a:off x="8096671" y="6217920"/>
            <a:ext cx="3519924" cy="369332"/>
          </a:xfrm>
          <a:prstGeom prst="rect">
            <a:avLst/>
          </a:prstGeom>
          <a:solidFill>
            <a:srgbClr val="60220F"/>
          </a:solidFill>
        </p:spPr>
        <p:txBody>
          <a:bodyPr wrap="square" rtlCol="0">
            <a:spAutoFit/>
          </a:bodyPr>
          <a:lstStyle/>
          <a:p>
            <a:r>
              <a:rPr lang="en-IE" dirty="0">
                <a:solidFill>
                  <a:schemeClr val="bg1"/>
                </a:solidFill>
              </a:rPr>
              <a:t>BUT FIRST, SOME SALES SKILLS……</a:t>
            </a:r>
          </a:p>
        </p:txBody>
      </p:sp>
    </p:spTree>
    <p:extLst>
      <p:ext uri="{BB962C8B-B14F-4D97-AF65-F5344CB8AC3E}">
        <p14:creationId xmlns:p14="http://schemas.microsoft.com/office/powerpoint/2010/main" val="417359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tanding, sport, dancer, statue&#10;&#10;Description automatically generated">
            <a:extLst>
              <a:ext uri="{FF2B5EF4-FFF2-40B4-BE49-F238E27FC236}">
                <a16:creationId xmlns:a16="http://schemas.microsoft.com/office/drawing/2014/main" id="{1D0A6606-2D6E-43B7-85B6-4C5D1063F5AC}"/>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r="-1" b="-1"/>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83703B8C-F8FD-4C8B-9248-1BF9CF2CBE19}"/>
              </a:ext>
            </a:extLst>
          </p:cNvPr>
          <p:cNvSpPr txBox="1"/>
          <p:nvPr/>
        </p:nvSpPr>
        <p:spPr>
          <a:xfrm>
            <a:off x="4697476" y="4384177"/>
            <a:ext cx="7493000" cy="2677656"/>
          </a:xfrm>
          <a:prstGeom prst="rect">
            <a:avLst/>
          </a:prstGeom>
          <a:solidFill>
            <a:srgbClr val="82BCC3"/>
          </a:solidFill>
        </p:spPr>
        <p:txBody>
          <a:bodyPr wrap="square">
            <a:spAutoFit/>
          </a:bodyPr>
          <a:lstStyle/>
          <a:p>
            <a:pPr algn="l"/>
            <a:r>
              <a:rPr lang="it-IT" sz="2400" dirty="0">
                <a:solidFill>
                  <a:schemeClr val="bg1"/>
                </a:solidFill>
              </a:rPr>
              <a:t>Ispirata alla famosa industria del bacon della città, la serie "</a:t>
            </a:r>
            <a:r>
              <a:rPr lang="it-IT" sz="2400" dirty="0" err="1">
                <a:solidFill>
                  <a:schemeClr val="bg1"/>
                </a:solidFill>
              </a:rPr>
              <a:t>Pigtown</a:t>
            </a:r>
            <a:r>
              <a:rPr lang="it-IT" sz="2400" dirty="0">
                <a:solidFill>
                  <a:schemeClr val="bg1"/>
                </a:solidFill>
              </a:rPr>
              <a:t> Culture and Food Series" (Irlanda) è stata sviluppata dal Limerick Food Group e sostenuta dal Limerick City &amp; County </a:t>
            </a:r>
            <a:r>
              <a:rPr lang="it-IT" sz="2400" dirty="0" err="1">
                <a:solidFill>
                  <a:schemeClr val="bg1"/>
                </a:solidFill>
              </a:rPr>
              <a:t>Council</a:t>
            </a:r>
            <a:r>
              <a:rPr lang="it-IT" sz="2400" dirty="0">
                <a:solidFill>
                  <a:schemeClr val="bg1"/>
                </a:solidFill>
              </a:rPr>
              <a:t>. La serie si concentra sul patrimonio unico di Limerick come modo per mostrare l'ottimo cibo disponibile a livello locale, radicato nel patrimonio alimentare. </a:t>
            </a:r>
            <a:r>
              <a:rPr lang="en-US" sz="2400" dirty="0">
                <a:solidFill>
                  <a:schemeClr val="bg1"/>
                </a:solidFill>
              </a:rPr>
              <a:t>– www.pigtown.ie</a:t>
            </a:r>
            <a:endParaRPr lang="en-IE" sz="2400" dirty="0">
              <a:solidFill>
                <a:schemeClr val="bg1"/>
              </a:solidFill>
            </a:endParaRPr>
          </a:p>
        </p:txBody>
      </p:sp>
    </p:spTree>
    <p:extLst>
      <p:ext uri="{BB962C8B-B14F-4D97-AF65-F5344CB8AC3E}">
        <p14:creationId xmlns:p14="http://schemas.microsoft.com/office/powerpoint/2010/main" val="77894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B46140B-1159-4DB7-BAEB-A228A1A25B9F}"/>
              </a:ext>
            </a:extLst>
          </p:cNvPr>
          <p:cNvPicPr>
            <a:picLocks noChangeAspect="1"/>
          </p:cNvPicPr>
          <p:nvPr/>
        </p:nvPicPr>
        <p:blipFill rotWithShape="1">
          <a:blip r:embed="rId2"/>
          <a:srcRect l="885" r="5764"/>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D21CF63B-21CF-4AF7-8DF3-4BF8CD8BA1F3}"/>
              </a:ext>
            </a:extLst>
          </p:cNvPr>
          <p:cNvSpPr txBox="1"/>
          <p:nvPr/>
        </p:nvSpPr>
        <p:spPr>
          <a:xfrm>
            <a:off x="0" y="5010901"/>
            <a:ext cx="11163060" cy="1200329"/>
          </a:xfrm>
          <a:prstGeom prst="rect">
            <a:avLst/>
          </a:prstGeom>
          <a:solidFill>
            <a:srgbClr val="4E3826"/>
          </a:solidFill>
        </p:spPr>
        <p:txBody>
          <a:bodyPr wrap="square">
            <a:spAutoFit/>
          </a:bodyPr>
          <a:lstStyle/>
          <a:p>
            <a:pPr algn="l"/>
            <a:r>
              <a:rPr lang="it-IT" sz="2400" dirty="0">
                <a:solidFill>
                  <a:schemeClr val="bg1"/>
                </a:solidFill>
                <a:latin typeface="Calibri" panose="020F0502020204030204" pitchFamily="34" charset="0"/>
                <a:ea typeface="Times New Roman" panose="02020603050405020304" pitchFamily="18" charset="0"/>
              </a:rPr>
              <a:t>La piattaforma del Ministero dell'Agricoltura (Portogallo) "</a:t>
            </a:r>
            <a:r>
              <a:rPr lang="it-IT" sz="2400" dirty="0" err="1">
                <a:solidFill>
                  <a:schemeClr val="bg1"/>
                </a:solidFill>
                <a:latin typeface="Calibri" panose="020F0502020204030204" pitchFamily="34" charset="0"/>
                <a:ea typeface="Times New Roman" panose="02020603050405020304" pitchFamily="18" charset="0"/>
              </a:rPr>
              <a:t>Alimente</a:t>
            </a:r>
            <a:r>
              <a:rPr lang="it-IT" sz="2400" dirty="0">
                <a:solidFill>
                  <a:schemeClr val="bg1"/>
                </a:solidFill>
                <a:latin typeface="Calibri" panose="020F0502020204030204" pitchFamily="34" charset="0"/>
                <a:ea typeface="Times New Roman" panose="02020603050405020304" pitchFamily="18" charset="0"/>
              </a:rPr>
              <a:t> </a:t>
            </a:r>
            <a:r>
              <a:rPr lang="it-IT" sz="2400" dirty="0" err="1">
                <a:solidFill>
                  <a:schemeClr val="bg1"/>
                </a:solidFill>
                <a:latin typeface="Calibri" panose="020F0502020204030204" pitchFamily="34" charset="0"/>
                <a:ea typeface="Times New Roman" panose="02020603050405020304" pitchFamily="18" charset="0"/>
              </a:rPr>
              <a:t>quem</a:t>
            </a:r>
            <a:r>
              <a:rPr lang="it-IT" sz="2400" dirty="0">
                <a:solidFill>
                  <a:schemeClr val="bg1"/>
                </a:solidFill>
                <a:latin typeface="Calibri" panose="020F0502020204030204" pitchFamily="34" charset="0"/>
                <a:ea typeface="Times New Roman" panose="02020603050405020304" pitchFamily="18" charset="0"/>
              </a:rPr>
              <a:t> o Alimenta" ("Nutri chi ti nutre") avvicina produttori e consumatori sostenendo il consumo di prodotti nazionali e le filiere alimentari corte. </a:t>
            </a:r>
            <a:r>
              <a:rPr lang="en-US" sz="2400" dirty="0">
                <a:solidFill>
                  <a:schemeClr val="bg1"/>
                </a:solidFill>
                <a:effectLst/>
                <a:latin typeface="Calibri" panose="020F0502020204030204" pitchFamily="34" charset="0"/>
                <a:ea typeface="Times New Roman" panose="02020603050405020304" pitchFamily="18" charset="0"/>
              </a:rPr>
              <a:t>www.alimentequemoalimenta.pt</a:t>
            </a:r>
            <a:endParaRPr lang="en-IE" sz="2400" dirty="0">
              <a:solidFill>
                <a:schemeClr val="bg1"/>
              </a:solidFill>
            </a:endParaRPr>
          </a:p>
        </p:txBody>
      </p:sp>
    </p:spTree>
    <p:extLst>
      <p:ext uri="{BB962C8B-B14F-4D97-AF65-F5344CB8AC3E}">
        <p14:creationId xmlns:p14="http://schemas.microsoft.com/office/powerpoint/2010/main" val="3605966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397923"/>
          </a:xfrm>
        </p:spPr>
        <p:txBody>
          <a:bodyPr>
            <a:normAutofit/>
          </a:bodyPr>
          <a:lstStyle/>
          <a:p>
            <a:r>
              <a:rPr lang="it-IT" dirty="0"/>
              <a:t>Gestione dei contratti di vendita con i rivenditori</a:t>
            </a:r>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40978612"/>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1009E-3539-D4B2-1542-3225D9B22D14}"/>
              </a:ext>
            </a:extLst>
          </p:cNvPr>
          <p:cNvSpPr>
            <a:spLocks noGrp="1"/>
          </p:cNvSpPr>
          <p:nvPr>
            <p:ph type="body" sz="quarter" idx="18"/>
          </p:nvPr>
        </p:nvSpPr>
        <p:spPr>
          <a:xfrm>
            <a:off x="447060" y="1757011"/>
            <a:ext cx="8308752" cy="3856390"/>
          </a:xfrm>
        </p:spPr>
        <p:txBody>
          <a:bodyPr/>
          <a:lstStyle/>
          <a:p>
            <a:pPr marL="0" indent="0" algn="l"/>
            <a:r>
              <a:rPr lang="it-IT" b="1" dirty="0"/>
              <a:t>Per vendere a un rivenditore, è necessario quanto segue:</a:t>
            </a:r>
          </a:p>
          <a:p>
            <a:pPr marL="342900" indent="-342900" algn="l">
              <a:buFont typeface="Arial" panose="020B0604020202020204" pitchFamily="34" charset="0"/>
              <a:buChar char="•"/>
            </a:pPr>
            <a:r>
              <a:rPr lang="it-IT" dirty="0"/>
              <a:t>Imballaggio pronto per lo scaffale, adatto al prodotto che si sta vendendo.</a:t>
            </a:r>
          </a:p>
          <a:p>
            <a:pPr marL="342900" indent="-342900" algn="l">
              <a:buFont typeface="Arial" panose="020B0604020202020204" pitchFamily="34" charset="0"/>
              <a:buChar char="•"/>
            </a:pPr>
            <a:r>
              <a:rPr lang="it-IT" dirty="0"/>
              <a:t>Etichettatura e codici a barre adeguati.</a:t>
            </a:r>
          </a:p>
          <a:p>
            <a:pPr marL="342900" indent="-342900" algn="l">
              <a:buFont typeface="Arial" panose="020B0604020202020204" pitchFamily="34" charset="0"/>
              <a:buChar char="•"/>
            </a:pPr>
            <a:r>
              <a:rPr lang="it-IT" dirty="0"/>
              <a:t>Il prodotto deve avere una "data di scadenza" o "data di scadenza".</a:t>
            </a:r>
          </a:p>
          <a:p>
            <a:pPr marL="342900" indent="-342900" algn="l">
              <a:buFont typeface="Arial" panose="020B0604020202020204" pitchFamily="34" charset="0"/>
              <a:buChar char="•"/>
            </a:pPr>
            <a:r>
              <a:rPr lang="it-IT" dirty="0"/>
              <a:t>Promettere solo il volume di prodotto che si può consegnare </a:t>
            </a:r>
          </a:p>
          <a:p>
            <a:pPr marL="0" indent="0" algn="l"/>
            <a:endParaRPr lang="en-US" dirty="0"/>
          </a:p>
          <a:p>
            <a:endParaRPr lang="en-IE" dirty="0"/>
          </a:p>
        </p:txBody>
      </p:sp>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p:txBody>
          <a:bodyPr/>
          <a:lstStyle/>
          <a:p>
            <a:r>
              <a:rPr lang="en-GB" dirty="0" err="1"/>
              <a:t>Prodotto</a:t>
            </a:r>
            <a:endParaRPr lang="en-IE" dirty="0"/>
          </a:p>
        </p:txBody>
      </p:sp>
      <p:grpSp>
        <p:nvGrpSpPr>
          <p:cNvPr id="4" name="Graphic 3">
            <a:extLst>
              <a:ext uri="{FF2B5EF4-FFF2-40B4-BE49-F238E27FC236}">
                <a16:creationId xmlns:a16="http://schemas.microsoft.com/office/drawing/2014/main" id="{84F8DEED-D89F-EAEC-FD51-BA5E88E81981}"/>
              </a:ext>
            </a:extLst>
          </p:cNvPr>
          <p:cNvGrpSpPr/>
          <p:nvPr/>
        </p:nvGrpSpPr>
        <p:grpSpPr>
          <a:xfrm>
            <a:off x="9126747" y="1949570"/>
            <a:ext cx="2432649" cy="2493033"/>
            <a:chOff x="986212" y="4755836"/>
            <a:chExt cx="715862" cy="735059"/>
          </a:xfrm>
          <a:solidFill>
            <a:srgbClr val="60220F"/>
          </a:solidFill>
        </p:grpSpPr>
        <p:sp>
          <p:nvSpPr>
            <p:cNvPr id="5" name="Freeform 4">
              <a:extLst>
                <a:ext uri="{FF2B5EF4-FFF2-40B4-BE49-F238E27FC236}">
                  <a16:creationId xmlns:a16="http://schemas.microsoft.com/office/drawing/2014/main" id="{B1066749-3B9B-0685-54EA-83A946997526}"/>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404F2F"/>
            </a:solid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B31DED0-12DB-8F30-183C-98DDACC0468A}"/>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043027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F18C73-1296-3C48-97BE-453FC83C8542}"/>
              </a:ext>
            </a:extLst>
          </p:cNvPr>
          <p:cNvSpPr>
            <a:spLocks noGrp="1"/>
          </p:cNvSpPr>
          <p:nvPr>
            <p:ph type="body" sz="quarter" idx="18"/>
          </p:nvPr>
        </p:nvSpPr>
        <p:spPr/>
        <p:txBody>
          <a:bodyPr/>
          <a:lstStyle/>
          <a:p>
            <a:pPr marL="0" indent="0" algn="l"/>
            <a:r>
              <a:rPr lang="it-IT" dirty="0"/>
              <a:t>Dovete decidere il margine di cui avete bisogno per garantire la redditività dell'attività.</a:t>
            </a:r>
          </a:p>
          <a:p>
            <a:pPr marL="342900" indent="-342900" algn="l">
              <a:buFont typeface="Arial" panose="020B0604020202020204" pitchFamily="34" charset="0"/>
              <a:buChar char="•"/>
            </a:pPr>
            <a:r>
              <a:rPr lang="it-IT" dirty="0"/>
              <a:t>Molti rivenditori prenderanno fino al 60% tra il margine del distributore e il proprio.</a:t>
            </a:r>
          </a:p>
          <a:p>
            <a:pPr marL="342900" indent="-342900" algn="l">
              <a:buFont typeface="Arial" panose="020B0604020202020204" pitchFamily="34" charset="0"/>
              <a:buChar char="•"/>
            </a:pPr>
            <a:r>
              <a:rPr lang="it-IT" dirty="0"/>
              <a:t>Il produttore ottiene generalmente un margine del 30-40%.</a:t>
            </a:r>
            <a:endParaRPr lang="en-US" dirty="0"/>
          </a:p>
          <a:p>
            <a:pPr marL="342900" indent="-342900" algn="l">
              <a:buFont typeface="Arial" panose="020B0604020202020204" pitchFamily="34" charset="0"/>
              <a:buChar char="•"/>
            </a:pPr>
            <a:r>
              <a:rPr lang="en-US" dirty="0"/>
              <a:t>Formula </a:t>
            </a:r>
          </a:p>
          <a:p>
            <a:pPr algn="l"/>
            <a:endParaRPr lang="en-IE" dirty="0"/>
          </a:p>
        </p:txBody>
      </p:sp>
      <p:sp>
        <p:nvSpPr>
          <p:cNvPr id="3" name="Text Placeholder 2">
            <a:extLst>
              <a:ext uri="{FF2B5EF4-FFF2-40B4-BE49-F238E27FC236}">
                <a16:creationId xmlns:a16="http://schemas.microsoft.com/office/drawing/2014/main" id="{D34F438B-224B-5779-6168-123E2DE20DC6}"/>
              </a:ext>
            </a:extLst>
          </p:cNvPr>
          <p:cNvSpPr>
            <a:spLocks noGrp="1"/>
          </p:cNvSpPr>
          <p:nvPr>
            <p:ph type="body" sz="quarter" idx="16"/>
          </p:nvPr>
        </p:nvSpPr>
        <p:spPr/>
        <p:txBody>
          <a:bodyPr/>
          <a:lstStyle/>
          <a:p>
            <a:r>
              <a:rPr lang="en-GB" dirty="0"/>
              <a:t>Prezzo</a:t>
            </a:r>
            <a:endParaRPr lang="en-IE" dirty="0"/>
          </a:p>
        </p:txBody>
      </p:sp>
      <p:pic>
        <p:nvPicPr>
          <p:cNvPr id="4" name="Picture 3">
            <a:extLst>
              <a:ext uri="{FF2B5EF4-FFF2-40B4-BE49-F238E27FC236}">
                <a16:creationId xmlns:a16="http://schemas.microsoft.com/office/drawing/2014/main" id="{E096532E-FCC7-7E20-BABB-95B1CD2E5A86}"/>
              </a:ext>
            </a:extLst>
          </p:cNvPr>
          <p:cNvPicPr>
            <a:picLocks noChangeAspect="1"/>
          </p:cNvPicPr>
          <p:nvPr/>
        </p:nvPicPr>
        <p:blipFill>
          <a:blip r:embed="rId2">
            <a:duotone>
              <a:prstClr val="black"/>
              <a:srgbClr val="663300">
                <a:tint val="45000"/>
                <a:satMod val="400000"/>
              </a:srgbClr>
            </a:duotone>
          </a:blip>
          <a:stretch>
            <a:fillRect/>
          </a:stretch>
        </p:blipFill>
        <p:spPr>
          <a:xfrm>
            <a:off x="3890334" y="3455281"/>
            <a:ext cx="3600450" cy="1066800"/>
          </a:xfrm>
          <a:prstGeom prst="rect">
            <a:avLst/>
          </a:prstGeom>
        </p:spPr>
      </p:pic>
    </p:spTree>
    <p:extLst>
      <p:ext uri="{BB962C8B-B14F-4D97-AF65-F5344CB8AC3E}">
        <p14:creationId xmlns:p14="http://schemas.microsoft.com/office/powerpoint/2010/main" val="1468777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CCF7AC-05B4-0C8A-22BA-45C77C2492DA}"/>
              </a:ext>
            </a:extLst>
          </p:cNvPr>
          <p:cNvSpPr>
            <a:spLocks noGrp="1"/>
          </p:cNvSpPr>
          <p:nvPr>
            <p:ph type="body" sz="quarter" idx="18"/>
          </p:nvPr>
        </p:nvSpPr>
        <p:spPr>
          <a:xfrm>
            <a:off x="-147642" y="1653772"/>
            <a:ext cx="12487276" cy="4369528"/>
          </a:xfrm>
        </p:spPr>
        <p:txBody>
          <a:bodyPr>
            <a:normAutofit fontScale="92500"/>
          </a:bodyPr>
          <a:lstStyle/>
          <a:p>
            <a:pPr indent="0" algn="l"/>
            <a:r>
              <a:rPr lang="it-IT" sz="2400" spc="0" dirty="0">
                <a:solidFill>
                  <a:srgbClr val="60220F"/>
                </a:solidFill>
                <a:latin typeface="+mn-lt"/>
              </a:rPr>
              <a:t>La distribuzione è spesso l'aspetto più difficile del rapporto con i rivenditori... Le campagne dei supermercati come Supervalu Food Academy danno ai piccoli produttori la possibilità di iniziare a lavorare con un rivenditore con piccoli volumi di prodotto.</a:t>
            </a:r>
          </a:p>
          <a:p>
            <a:pPr indent="0" algn="l"/>
            <a:r>
              <a:rPr lang="it-IT" sz="2400" spc="0" dirty="0">
                <a:solidFill>
                  <a:srgbClr val="60220F"/>
                </a:solidFill>
                <a:latin typeface="+mn-lt"/>
              </a:rPr>
              <a:t>La maggior parte dei piccoli produttori inizia a trattare direttamente con i negozi che effettuano le consegne.</a:t>
            </a:r>
          </a:p>
          <a:p>
            <a:pPr indent="0" algn="l"/>
            <a:endParaRPr lang="it-IT" sz="2400" spc="0" dirty="0">
              <a:solidFill>
                <a:srgbClr val="60220F"/>
              </a:solidFill>
              <a:latin typeface="+mn-lt"/>
            </a:endParaRPr>
          </a:p>
          <a:p>
            <a:pPr indent="0" algn="l"/>
            <a:r>
              <a:rPr lang="it-IT" sz="2400" b="1" spc="0" dirty="0">
                <a:solidFill>
                  <a:srgbClr val="60220F"/>
                </a:solidFill>
                <a:latin typeface="+mn-lt"/>
              </a:rPr>
              <a:t>Vantaggi: </a:t>
            </a:r>
            <a:r>
              <a:rPr lang="it-IT" sz="2400" spc="0" dirty="0">
                <a:solidFill>
                  <a:srgbClr val="60220F"/>
                </a:solidFill>
                <a:latin typeface="+mn-lt"/>
              </a:rPr>
              <a:t>Il produttore ottiene un margine maggiore e può controllare lo spazio sugli scaffali. </a:t>
            </a:r>
          </a:p>
          <a:p>
            <a:pPr indent="0" algn="l"/>
            <a:r>
              <a:rPr lang="it-IT" sz="2400" spc="0" dirty="0">
                <a:solidFill>
                  <a:srgbClr val="60220F"/>
                </a:solidFill>
                <a:latin typeface="+mn-lt"/>
              </a:rPr>
              <a:t>	       Inoltre, il produttore può prendersi il tempo necessario per scalare per ordini più grandi</a:t>
            </a:r>
          </a:p>
          <a:p>
            <a:pPr indent="0" algn="l"/>
            <a:endParaRPr lang="it-IT" sz="2400" spc="0" dirty="0">
              <a:solidFill>
                <a:srgbClr val="60220F"/>
              </a:solidFill>
              <a:latin typeface="+mn-lt"/>
            </a:endParaRPr>
          </a:p>
          <a:p>
            <a:pPr indent="0" algn="l"/>
            <a:r>
              <a:rPr lang="it-IT" sz="2400" b="1" spc="0" dirty="0">
                <a:solidFill>
                  <a:srgbClr val="60220F"/>
                </a:solidFill>
                <a:latin typeface="+mn-lt"/>
              </a:rPr>
              <a:t>Svantaggi: </a:t>
            </a:r>
            <a:r>
              <a:rPr lang="it-IT" sz="2400" spc="0" dirty="0">
                <a:solidFill>
                  <a:srgbClr val="60220F"/>
                </a:solidFill>
                <a:latin typeface="+mn-lt"/>
              </a:rPr>
              <a:t>Costi più elevati per la consegna a tutti i negozi (furgoni e autisti).</a:t>
            </a:r>
          </a:p>
          <a:p>
            <a:pPr indent="0" algn="l"/>
            <a:r>
              <a:rPr lang="it-IT" sz="2400" spc="0" dirty="0">
                <a:solidFill>
                  <a:srgbClr val="60220F"/>
                </a:solidFill>
                <a:latin typeface="+mn-lt"/>
              </a:rPr>
              <a:t>                   La vendita al dettaglio si sposta per lo più verso la distribuzione centrale (consegna </a:t>
            </a:r>
            <a:r>
              <a:rPr lang="it-IT" dirty="0"/>
              <a:t>a </a:t>
            </a:r>
            <a:r>
              <a:rPr lang="it-IT" sz="2400" spc="0" dirty="0">
                <a:solidFill>
                  <a:srgbClr val="60220F"/>
                </a:solidFill>
                <a:latin typeface="+mn-lt"/>
              </a:rPr>
              <a:t>domicilio).</a:t>
            </a:r>
            <a:endParaRPr lang="en-GB" sz="2400" spc="0" dirty="0">
              <a:solidFill>
                <a:srgbClr val="60220F"/>
              </a:solidFill>
              <a:latin typeface="+mn-lt"/>
            </a:endParaRPr>
          </a:p>
          <a:p>
            <a:pPr indent="0" algn="l"/>
            <a:endParaRPr lang="en-IE" dirty="0"/>
          </a:p>
        </p:txBody>
      </p:sp>
      <p:sp>
        <p:nvSpPr>
          <p:cNvPr id="3" name="Text Placeholder 2">
            <a:extLst>
              <a:ext uri="{FF2B5EF4-FFF2-40B4-BE49-F238E27FC236}">
                <a16:creationId xmlns:a16="http://schemas.microsoft.com/office/drawing/2014/main" id="{A16C52A7-67C7-3744-5569-2F4B4D29B990}"/>
              </a:ext>
            </a:extLst>
          </p:cNvPr>
          <p:cNvSpPr>
            <a:spLocks noGrp="1"/>
          </p:cNvSpPr>
          <p:nvPr>
            <p:ph type="body" sz="quarter" idx="16"/>
          </p:nvPr>
        </p:nvSpPr>
        <p:spPr/>
        <p:txBody>
          <a:bodyPr/>
          <a:lstStyle/>
          <a:p>
            <a:r>
              <a:rPr lang="en-GB" dirty="0" err="1"/>
              <a:t>Distribuzione</a:t>
            </a:r>
            <a:endParaRPr lang="en-IE" dirty="0"/>
          </a:p>
        </p:txBody>
      </p:sp>
    </p:spTree>
    <p:extLst>
      <p:ext uri="{BB962C8B-B14F-4D97-AF65-F5344CB8AC3E}">
        <p14:creationId xmlns:p14="http://schemas.microsoft.com/office/powerpoint/2010/main" val="965273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473DA1-2301-6B00-C05F-72DF3D958FAC}"/>
              </a:ext>
            </a:extLst>
          </p:cNvPr>
          <p:cNvSpPr>
            <a:spLocks noGrp="1"/>
          </p:cNvSpPr>
          <p:nvPr>
            <p:ph type="body" sz="quarter" idx="18"/>
          </p:nvPr>
        </p:nvSpPr>
        <p:spPr/>
        <p:txBody>
          <a:bodyPr/>
          <a:lstStyle/>
          <a:p>
            <a:pPr marL="342900" indent="-342900" algn="l">
              <a:buFont typeface="Arial" panose="020B0604020202020204" pitchFamily="34" charset="0"/>
              <a:buChar char="•"/>
            </a:pPr>
            <a:r>
              <a:rPr lang="it-IT" dirty="0"/>
              <a:t>Gli acquirenti sono lì per ottenere il miglior affare per il rivenditore.</a:t>
            </a:r>
          </a:p>
          <a:p>
            <a:pPr marL="342900" indent="-342900" algn="l">
              <a:buFont typeface="Arial" panose="020B0604020202020204" pitchFamily="34" charset="0"/>
              <a:buChar char="•"/>
            </a:pPr>
            <a:r>
              <a:rPr lang="it-IT" dirty="0"/>
              <a:t>Sono esigenti ed è importante che sappiate qual è il margine che dovete ottenere quando li incontrate.</a:t>
            </a:r>
          </a:p>
          <a:p>
            <a:pPr marL="342900" indent="-342900" algn="l">
              <a:buFont typeface="Arial" panose="020B0604020202020204" pitchFamily="34" charset="0"/>
              <a:buChar char="•"/>
            </a:pPr>
            <a:r>
              <a:rPr lang="it-IT" dirty="0"/>
              <a:t>Conoscere i Punti di Vendita Unici (USP) del vostro prodotto ed essere in grado di differenziarlo da altri già presenti in magazzino.</a:t>
            </a:r>
          </a:p>
          <a:p>
            <a:pPr marL="342900" indent="-342900" algn="l">
              <a:buFont typeface="Arial" panose="020B0604020202020204" pitchFamily="34" charset="0"/>
              <a:buChar char="•"/>
            </a:pPr>
            <a:r>
              <a:rPr lang="it-IT" dirty="0"/>
              <a:t>Conoscere tutti i vostri concorrenti, i loro prezzi e i loro punti di forza. </a:t>
            </a:r>
          </a:p>
          <a:p>
            <a:pPr marL="342900" indent="-342900" algn="l">
              <a:buFont typeface="Arial" panose="020B0604020202020204" pitchFamily="34" charset="0"/>
              <a:buChar char="•"/>
            </a:pPr>
            <a:r>
              <a:rPr lang="it-IT" dirty="0"/>
              <a:t>Non essere mai critici o criticare i prodotti della concorrenza, ma concentrarsi solo sui meriti del proprio prodotto (nella prossima sezione approfondiremo le capacità di negoziazione).</a:t>
            </a:r>
          </a:p>
          <a:p>
            <a:pPr marL="342900" indent="-342900" algn="l">
              <a:buFont typeface="Arial" panose="020B0604020202020204" pitchFamily="34" charset="0"/>
              <a:buChar char="•"/>
            </a:pPr>
            <a:endParaRPr lang="en-IE" dirty="0"/>
          </a:p>
        </p:txBody>
      </p:sp>
      <p:sp>
        <p:nvSpPr>
          <p:cNvPr id="3" name="Text Placeholder 2">
            <a:extLst>
              <a:ext uri="{FF2B5EF4-FFF2-40B4-BE49-F238E27FC236}">
                <a16:creationId xmlns:a16="http://schemas.microsoft.com/office/drawing/2014/main" id="{5A5670D7-2D35-6D8E-A582-C7D4D4E48538}"/>
              </a:ext>
            </a:extLst>
          </p:cNvPr>
          <p:cNvSpPr>
            <a:spLocks noGrp="1"/>
          </p:cNvSpPr>
          <p:nvPr>
            <p:ph type="body" sz="quarter" idx="16"/>
          </p:nvPr>
        </p:nvSpPr>
        <p:spPr/>
        <p:txBody>
          <a:bodyPr/>
          <a:lstStyle/>
          <a:p>
            <a:r>
              <a:rPr lang="en-IE" dirty="0" err="1"/>
              <a:t>Negoziazione</a:t>
            </a:r>
            <a:r>
              <a:rPr lang="en-IE" dirty="0"/>
              <a:t> con </a:t>
            </a:r>
            <a:r>
              <a:rPr lang="en-IE" dirty="0" err="1"/>
              <a:t>gli</a:t>
            </a:r>
            <a:r>
              <a:rPr lang="en-IE" dirty="0"/>
              <a:t> </a:t>
            </a:r>
            <a:r>
              <a:rPr lang="en-IE" dirty="0" err="1"/>
              <a:t>acquirenti</a:t>
            </a:r>
            <a:endParaRPr lang="en-IE" dirty="0"/>
          </a:p>
          <a:p>
            <a:endParaRPr lang="en-IE" dirty="0"/>
          </a:p>
        </p:txBody>
      </p:sp>
    </p:spTree>
    <p:extLst>
      <p:ext uri="{BB962C8B-B14F-4D97-AF65-F5344CB8AC3E}">
        <p14:creationId xmlns:p14="http://schemas.microsoft.com/office/powerpoint/2010/main" val="692074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12625-5010-9DC1-92B1-22349ADE3507}"/>
              </a:ext>
            </a:extLst>
          </p:cNvPr>
          <p:cNvSpPr>
            <a:spLocks noGrp="1"/>
          </p:cNvSpPr>
          <p:nvPr>
            <p:ph type="body" sz="quarter" idx="18"/>
          </p:nvPr>
        </p:nvSpPr>
        <p:spPr/>
        <p:txBody>
          <a:bodyPr/>
          <a:lstStyle/>
          <a:p>
            <a:pPr marL="342900" indent="-342900" algn="l">
              <a:buFont typeface="Arial" panose="020B0604020202020204" pitchFamily="34" charset="0"/>
              <a:buChar char="•"/>
            </a:pPr>
            <a:r>
              <a:rPr lang="it-IT" dirty="0"/>
              <a:t>L'affare può coinvolgere più acquirenti e altri membri del team di acquisto.</a:t>
            </a:r>
          </a:p>
          <a:p>
            <a:pPr marL="342900" indent="-342900" algn="l">
              <a:buFont typeface="Arial" panose="020B0604020202020204" pitchFamily="34" charset="0"/>
              <a:buChar char="•"/>
            </a:pPr>
            <a:r>
              <a:rPr lang="it-IT" dirty="0"/>
              <a:t>Scoprite chi è il decisore finale e assicuratevi che abbia tutti i prezzi, i preventivi e i campioni necessari per prendere una decisione.</a:t>
            </a:r>
          </a:p>
          <a:p>
            <a:pPr marL="342900" indent="-342900" algn="l">
              <a:buFont typeface="Arial" panose="020B0604020202020204" pitchFamily="34" charset="0"/>
              <a:buChar char="•"/>
            </a:pPr>
            <a:r>
              <a:rPr lang="it-IT" dirty="0"/>
              <a:t>Assicurarsi che, se si tratta di un prodotto refrigerato, sia disponibile un corriere refrigerato per la consegna del prodotto, in quanto può essere difficile da reperire per una piccola azienda.</a:t>
            </a:r>
          </a:p>
          <a:p>
            <a:pPr marL="342900" indent="-342900" algn="l">
              <a:buFont typeface="Arial" panose="020B0604020202020204" pitchFamily="34" charset="0"/>
              <a:buChar char="•"/>
            </a:pPr>
            <a:r>
              <a:rPr lang="it-IT" dirty="0"/>
              <a:t>La continuità delle forniture è fondamentale per mantenere il contratto di fornitura. I rivenditori non transigono se non hanno spazio sugli scaffali. </a:t>
            </a:r>
          </a:p>
          <a:p>
            <a:pPr marL="342900" indent="-342900" algn="l">
              <a:buFont typeface="Arial" panose="020B0604020202020204" pitchFamily="34" charset="0"/>
              <a:buChar char="•"/>
            </a:pPr>
            <a:endParaRPr lang="en-IE" dirty="0"/>
          </a:p>
        </p:txBody>
      </p:sp>
      <p:sp>
        <p:nvSpPr>
          <p:cNvPr id="3" name="Text Placeholder 2">
            <a:extLst>
              <a:ext uri="{FF2B5EF4-FFF2-40B4-BE49-F238E27FC236}">
                <a16:creationId xmlns:a16="http://schemas.microsoft.com/office/drawing/2014/main" id="{9C2B3B49-A0FC-1241-20E4-75D6C9DA4B19}"/>
              </a:ext>
            </a:extLst>
          </p:cNvPr>
          <p:cNvSpPr>
            <a:spLocks noGrp="1"/>
          </p:cNvSpPr>
          <p:nvPr>
            <p:ph type="body" sz="quarter" idx="16"/>
          </p:nvPr>
        </p:nvSpPr>
        <p:spPr/>
        <p:txBody>
          <a:bodyPr/>
          <a:lstStyle/>
          <a:p>
            <a:r>
              <a:rPr lang="it-IT" dirty="0"/>
              <a:t>Finalizzazione di un contratto di fornitura</a:t>
            </a:r>
          </a:p>
          <a:p>
            <a:endParaRPr lang="en-IE" dirty="0"/>
          </a:p>
        </p:txBody>
      </p:sp>
    </p:spTree>
    <p:extLst>
      <p:ext uri="{BB962C8B-B14F-4D97-AF65-F5344CB8AC3E}">
        <p14:creationId xmlns:p14="http://schemas.microsoft.com/office/powerpoint/2010/main" val="1836863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4"/>
            <a:ext cx="3791493" cy="2768858"/>
          </a:xfrm>
        </p:spPr>
        <p:txBody>
          <a:bodyPr>
            <a:normAutofit/>
          </a:bodyPr>
          <a:lstStyle/>
          <a:p>
            <a:r>
              <a:rPr lang="it-IT" dirty="0"/>
              <a:t>Sviluppare le capacità di negoziazione</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3086360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ren in superhero costume">
            <a:extLst>
              <a:ext uri="{FF2B5EF4-FFF2-40B4-BE49-F238E27FC236}">
                <a16:creationId xmlns:a16="http://schemas.microsoft.com/office/drawing/2014/main" id="{D5E89C4B-8D5B-F83F-E4A1-4186F9297932}"/>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5507" r="11729"/>
          <a:stretch/>
        </p:blipFill>
        <p:spPr>
          <a:xfrm>
            <a:off x="7340026" y="0"/>
            <a:ext cx="4851974" cy="6858000"/>
          </a:xfrm>
        </p:spPr>
      </p:pic>
      <p:sp>
        <p:nvSpPr>
          <p:cNvPr id="3" name="Text Placeholder 2">
            <a:extLst>
              <a:ext uri="{FF2B5EF4-FFF2-40B4-BE49-F238E27FC236}">
                <a16:creationId xmlns:a16="http://schemas.microsoft.com/office/drawing/2014/main" id="{A2F242F4-18B6-7FE0-09D7-7EBF78489348}"/>
              </a:ext>
            </a:extLst>
          </p:cNvPr>
          <p:cNvSpPr>
            <a:spLocks noGrp="1"/>
          </p:cNvSpPr>
          <p:nvPr>
            <p:ph type="body" sz="quarter" idx="16"/>
          </p:nvPr>
        </p:nvSpPr>
        <p:spPr>
          <a:xfrm>
            <a:off x="232915" y="1791575"/>
            <a:ext cx="6765708" cy="4038015"/>
          </a:xfrm>
        </p:spPr>
        <p:txBody>
          <a:bodyPr/>
          <a:lstStyle/>
          <a:p>
            <a:r>
              <a:rPr lang="it-IT" dirty="0"/>
              <a:t>La negoziazione è un </a:t>
            </a:r>
            <a:r>
              <a:rPr lang="it-IT" b="1" dirty="0"/>
              <a:t>dialogo</a:t>
            </a:r>
            <a:r>
              <a:rPr lang="it-IT" dirty="0"/>
              <a:t> tra due o più parti con </a:t>
            </a:r>
            <a:r>
              <a:rPr lang="it-IT" b="1" dirty="0"/>
              <a:t>l'intento di raggiungere un risultato reciprocamente vantaggioso </a:t>
            </a:r>
            <a:r>
              <a:rPr lang="it-IT" dirty="0"/>
              <a:t>o di risolvere un conflitto. Nella negoziazione, ogni parte cerca di persuadere l'altra ad accettare il suo punto di vista. L'obiettivo è evitare discussioni e controversie e raggiungere una forma di compromesso tra le parti. </a:t>
            </a:r>
          </a:p>
          <a:p>
            <a:r>
              <a:rPr lang="it-IT" dirty="0"/>
              <a:t>La negoziazione viene applicata in molti aspetti della vita quotidiana, anche se forse non ve ne rendete conto. Alcuni esempi nella normale vita di tutti i giorni sono la negoziazione di un prezzo al mercato, il dialogo con il proprio figlio per convincerlo a mangiare la cena o l'accordo su un compenso adeguato per un lavoro o un prodotto. </a:t>
            </a:r>
          </a:p>
        </p:txBody>
      </p:sp>
      <p:sp>
        <p:nvSpPr>
          <p:cNvPr id="4" name="Text Placeholder 3">
            <a:extLst>
              <a:ext uri="{FF2B5EF4-FFF2-40B4-BE49-F238E27FC236}">
                <a16:creationId xmlns:a16="http://schemas.microsoft.com/office/drawing/2014/main" id="{DBCCDA37-E89E-604B-DC96-60EF72492E7C}"/>
              </a:ext>
            </a:extLst>
          </p:cNvPr>
          <p:cNvSpPr>
            <a:spLocks noGrp="1"/>
          </p:cNvSpPr>
          <p:nvPr>
            <p:ph type="body" sz="quarter" idx="18"/>
          </p:nvPr>
        </p:nvSpPr>
        <p:spPr/>
        <p:txBody>
          <a:bodyPr anchor="ctr"/>
          <a:lstStyle/>
          <a:p>
            <a:r>
              <a:rPr lang="en-IE" dirty="0" err="1"/>
              <a:t>Cos’è</a:t>
            </a:r>
            <a:r>
              <a:rPr lang="en-IE" dirty="0"/>
              <a:t> la </a:t>
            </a:r>
            <a:r>
              <a:rPr lang="en-IE" dirty="0" err="1"/>
              <a:t>Negoziazione</a:t>
            </a:r>
            <a:r>
              <a:rPr lang="en-IE" dirty="0"/>
              <a:t>?</a:t>
            </a:r>
          </a:p>
        </p:txBody>
      </p:sp>
      <p:sp>
        <p:nvSpPr>
          <p:cNvPr id="7" name="Speech Bubble: Rectangle with Corners Rounded 6">
            <a:extLst>
              <a:ext uri="{FF2B5EF4-FFF2-40B4-BE49-F238E27FC236}">
                <a16:creationId xmlns:a16="http://schemas.microsoft.com/office/drawing/2014/main" id="{E870349D-CF49-9275-3781-75DF5D6A6A2B}"/>
              </a:ext>
            </a:extLst>
          </p:cNvPr>
          <p:cNvSpPr/>
          <p:nvPr/>
        </p:nvSpPr>
        <p:spPr>
          <a:xfrm>
            <a:off x="8411868" y="4734232"/>
            <a:ext cx="3342596" cy="1198597"/>
          </a:xfrm>
          <a:prstGeom prst="wedgeRoundRectCallout">
            <a:avLst>
              <a:gd name="adj1" fmla="val -93009"/>
              <a:gd name="adj2" fmla="val -8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rgbClr val="A23B23"/>
                </a:solidFill>
                <a:sym typeface="Wingdings" panose="05000000000000000000" pitchFamily="2" charset="2"/>
              </a:rPr>
              <a:t>I bambini sono SUPER EROI nella negoziazione... guardate e imparate da loro. </a:t>
            </a:r>
            <a:r>
              <a:rPr lang="en-IE" sz="2000" dirty="0">
                <a:solidFill>
                  <a:srgbClr val="A23B23"/>
                </a:solidFill>
                <a:sym typeface="Wingdings" panose="05000000000000000000" pitchFamily="2" charset="2"/>
              </a:rPr>
              <a:t></a:t>
            </a:r>
            <a:endParaRPr lang="en-IE" sz="2000" dirty="0">
              <a:solidFill>
                <a:srgbClr val="A23B23"/>
              </a:solidFill>
            </a:endParaRPr>
          </a:p>
        </p:txBody>
      </p:sp>
    </p:spTree>
    <p:extLst>
      <p:ext uri="{BB962C8B-B14F-4D97-AF65-F5344CB8AC3E}">
        <p14:creationId xmlns:p14="http://schemas.microsoft.com/office/powerpoint/2010/main" val="350161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4"/>
            <a:ext cx="3791493" cy="2268526"/>
          </a:xfrm>
        </p:spPr>
        <p:txBody>
          <a:bodyPr>
            <a:normAutofit/>
          </a:bodyPr>
          <a:lstStyle/>
          <a:p>
            <a:r>
              <a:rPr lang="it-IT" dirty="0"/>
              <a:t>Creare la vostra Proposta di Valore</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01</a:t>
            </a:r>
            <a:endParaRPr lang="en-RU" dirty="0"/>
          </a:p>
        </p:txBody>
      </p:sp>
    </p:spTree>
    <p:extLst>
      <p:ext uri="{BB962C8B-B14F-4D97-AF65-F5344CB8AC3E}">
        <p14:creationId xmlns:p14="http://schemas.microsoft.com/office/powerpoint/2010/main" val="997844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a:xfrm>
            <a:off x="1324708" y="3278245"/>
            <a:ext cx="9542584" cy="4038015"/>
          </a:xfrm>
        </p:spPr>
        <p:txBody>
          <a:bodyPr numCol="2"/>
          <a:lstStyle/>
          <a:p>
            <a:pPr marL="342900" indent="-342900" algn="l">
              <a:buFont typeface="Arial" panose="020B0604020202020204" pitchFamily="34" charset="0"/>
              <a:buChar char="•"/>
            </a:pPr>
            <a:r>
              <a:rPr lang="it-IT" dirty="0"/>
              <a:t>Parlare in modo efficace</a:t>
            </a:r>
          </a:p>
          <a:p>
            <a:pPr marL="342900" indent="-342900" algn="l">
              <a:buFont typeface="Arial" panose="020B0604020202020204" pitchFamily="34" charset="0"/>
              <a:buChar char="•"/>
            </a:pPr>
            <a:r>
              <a:rPr lang="it-IT" dirty="0"/>
              <a:t>Ascolto efficace/attivo</a:t>
            </a:r>
          </a:p>
          <a:p>
            <a:pPr marL="342900" indent="-342900" algn="l">
              <a:buFont typeface="Arial" panose="020B0604020202020204" pitchFamily="34" charset="0"/>
              <a:buChar char="•"/>
            </a:pPr>
            <a:r>
              <a:rPr lang="it-IT" dirty="0"/>
              <a:t>Senso dell'umorismo</a:t>
            </a:r>
          </a:p>
          <a:p>
            <a:pPr marL="342900" indent="-342900" algn="l">
              <a:buFont typeface="Arial" panose="020B0604020202020204" pitchFamily="34" charset="0"/>
              <a:buChar char="•"/>
            </a:pPr>
            <a:r>
              <a:rPr lang="it-IT" dirty="0"/>
              <a:t>Atteggiamento positivo</a:t>
            </a:r>
          </a:p>
          <a:p>
            <a:pPr marL="342900" indent="-342900" algn="l">
              <a:buFont typeface="Arial" panose="020B0604020202020204" pitchFamily="34" charset="0"/>
              <a:buChar char="•"/>
            </a:pPr>
            <a:r>
              <a:rPr lang="it-IT" dirty="0"/>
              <a:t>Rispetto </a:t>
            </a:r>
          </a:p>
          <a:p>
            <a:pPr marL="342900" indent="-342900" algn="l">
              <a:buFont typeface="Arial" panose="020B0604020202020204" pitchFamily="34" charset="0"/>
              <a:buChar char="•"/>
            </a:pPr>
            <a:r>
              <a:rPr lang="it-IT" dirty="0"/>
              <a:t>Flessibilità</a:t>
            </a:r>
          </a:p>
          <a:p>
            <a:endParaRPr lang="en-IE" dirty="0"/>
          </a:p>
          <a:p>
            <a:endParaRPr lang="en-IE" dirty="0"/>
          </a:p>
          <a:p>
            <a:pPr marL="342900" indent="-342900" algn="l">
              <a:buFont typeface="Arial" panose="020B0604020202020204" pitchFamily="34" charset="0"/>
              <a:buChar char="•"/>
            </a:pPr>
            <a:r>
              <a:rPr lang="it-IT" dirty="0"/>
              <a:t>L'onestà</a:t>
            </a:r>
          </a:p>
          <a:p>
            <a:pPr marL="342900" indent="-342900" algn="l">
              <a:buFont typeface="Arial" panose="020B0604020202020204" pitchFamily="34" charset="0"/>
              <a:buChar char="•"/>
            </a:pPr>
            <a:r>
              <a:rPr lang="it-IT" dirty="0"/>
              <a:t>Fiducia in se stessi</a:t>
            </a:r>
          </a:p>
          <a:p>
            <a:pPr marL="342900" indent="-342900" algn="l">
              <a:buFont typeface="Arial" panose="020B0604020202020204" pitchFamily="34" charset="0"/>
              <a:buChar char="•"/>
            </a:pPr>
            <a:r>
              <a:rPr lang="it-IT" dirty="0"/>
              <a:t>Intelligenza emotiva</a:t>
            </a:r>
          </a:p>
          <a:p>
            <a:pPr marL="342900" indent="-342900" algn="l">
              <a:buFont typeface="Arial" panose="020B0604020202020204" pitchFamily="34" charset="0"/>
              <a:buChar char="•"/>
            </a:pPr>
            <a:r>
              <a:rPr lang="it-IT" dirty="0"/>
              <a:t>Persistenza</a:t>
            </a:r>
          </a:p>
          <a:p>
            <a:pPr marL="342900" indent="-342900" algn="l">
              <a:buFont typeface="Arial" panose="020B0604020202020204" pitchFamily="34" charset="0"/>
              <a:buChar char="•"/>
            </a:pPr>
            <a:r>
              <a:rPr lang="it-IT" dirty="0"/>
              <a:t>Pazienza</a:t>
            </a:r>
          </a:p>
          <a:p>
            <a:pPr marL="342900" indent="-342900" algn="l">
              <a:buFont typeface="Arial" panose="020B0604020202020204" pitchFamily="34" charset="0"/>
              <a:buChar char="•"/>
            </a:pPr>
            <a:r>
              <a:rPr lang="it-IT" dirty="0"/>
              <a:t>Capacità di influenzare</a:t>
            </a:r>
          </a:p>
          <a:p>
            <a:pPr algn="l"/>
            <a:endParaRPr lang="en-IE" dirty="0"/>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p:txBody>
          <a:bodyPr>
            <a:noAutofit/>
          </a:bodyPr>
          <a:lstStyle/>
          <a:p>
            <a:pPr algn="l" rtl="0" fontAlgn="base"/>
            <a:r>
              <a:rPr lang="it-IT" b="1" i="0" u="none" strike="noStrike" dirty="0">
                <a:effectLst/>
              </a:rPr>
              <a:t>Abilità di negoziazione</a:t>
            </a:r>
          </a:p>
          <a:p>
            <a:pPr algn="l" rtl="0" fontAlgn="base"/>
            <a:r>
              <a:rPr lang="it-IT" b="0" i="0" u="none" strike="noStrike" dirty="0">
                <a:effectLst/>
              </a:rPr>
              <a:t>Di quali abilità ha bisogno un buon negoziatore?</a:t>
            </a:r>
            <a:endParaRPr lang="hr-BA" b="0" i="0" dirty="0">
              <a:effectLst/>
            </a:endParaRPr>
          </a:p>
          <a:p>
            <a:pPr algn="l" rtl="0" fontAlgn="base"/>
            <a:endParaRPr lang="en-US" b="0" i="0" dirty="0">
              <a:effectLst/>
            </a:endParaRPr>
          </a:p>
          <a:p>
            <a:endParaRPr lang="en-US" sz="800" b="0" i="0" dirty="0">
              <a:solidFill>
                <a:srgbClr val="57595D"/>
              </a:solidFill>
              <a:effectLst/>
            </a:endParaRPr>
          </a:p>
          <a:p>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571500" indent="-571500">
              <a:buFont typeface="Arial" panose="020B0604020202020204" pitchFamily="34" charset="0"/>
              <a:buChar char="•"/>
            </a:pPr>
            <a:endParaRPr lang="en-RU" dirty="0"/>
          </a:p>
        </p:txBody>
      </p:sp>
      <p:pic>
        <p:nvPicPr>
          <p:cNvPr id="4" name="Picture 3">
            <a:extLst>
              <a:ext uri="{FF2B5EF4-FFF2-40B4-BE49-F238E27FC236}">
                <a16:creationId xmlns:a16="http://schemas.microsoft.com/office/drawing/2014/main" id="{DA11902B-20A9-E187-28F6-62FA30605A83}"/>
              </a:ext>
            </a:extLst>
          </p:cNvPr>
          <p:cNvPicPr>
            <a:picLocks noChangeAspect="1"/>
          </p:cNvPicPr>
          <p:nvPr/>
        </p:nvPicPr>
        <p:blipFill>
          <a:blip r:embed="rId2"/>
          <a:stretch>
            <a:fillRect/>
          </a:stretch>
        </p:blipFill>
        <p:spPr>
          <a:xfrm>
            <a:off x="10134307" y="37785"/>
            <a:ext cx="1705518" cy="1754247"/>
          </a:xfrm>
          <a:prstGeom prst="rect">
            <a:avLst/>
          </a:prstGeom>
        </p:spPr>
      </p:pic>
      <p:grpSp>
        <p:nvGrpSpPr>
          <p:cNvPr id="5" name="Group 4">
            <a:extLst>
              <a:ext uri="{FF2B5EF4-FFF2-40B4-BE49-F238E27FC236}">
                <a16:creationId xmlns:a16="http://schemas.microsoft.com/office/drawing/2014/main" id="{08527C1A-6106-9F40-64D0-98DA9F5D9F70}"/>
              </a:ext>
            </a:extLst>
          </p:cNvPr>
          <p:cNvGrpSpPr/>
          <p:nvPr/>
        </p:nvGrpSpPr>
        <p:grpSpPr>
          <a:xfrm>
            <a:off x="10465138" y="361035"/>
            <a:ext cx="1043855" cy="1044566"/>
            <a:chOff x="7211530" y="2382809"/>
            <a:chExt cx="823268" cy="823829"/>
          </a:xfrm>
          <a:solidFill>
            <a:srgbClr val="60220F"/>
          </a:solidFill>
        </p:grpSpPr>
        <p:sp>
          <p:nvSpPr>
            <p:cNvPr id="6" name="Freeform 222">
              <a:extLst>
                <a:ext uri="{FF2B5EF4-FFF2-40B4-BE49-F238E27FC236}">
                  <a16:creationId xmlns:a16="http://schemas.microsoft.com/office/drawing/2014/main" id="{13441A35-CE1B-C920-FFB1-4790E874C89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6D6A3A"/>
            </a:solidFill>
            <a:ln w="9028"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48F19767-3B12-1398-A538-55EFF6CA5935}"/>
                </a:ext>
              </a:extLst>
            </p:cNvPr>
            <p:cNvGrpSpPr/>
            <p:nvPr/>
          </p:nvGrpSpPr>
          <p:grpSpPr>
            <a:xfrm>
              <a:off x="7211530" y="2382809"/>
              <a:ext cx="823268" cy="823829"/>
              <a:chOff x="7211530" y="2382809"/>
              <a:chExt cx="823268" cy="823829"/>
            </a:xfrm>
            <a:grpFill/>
          </p:grpSpPr>
          <p:sp>
            <p:nvSpPr>
              <p:cNvPr id="8" name="Freeform 224">
                <a:extLst>
                  <a:ext uri="{FF2B5EF4-FFF2-40B4-BE49-F238E27FC236}">
                    <a16:creationId xmlns:a16="http://schemas.microsoft.com/office/drawing/2014/main" id="{5C8E7F8C-E705-A23E-CC9E-E3C95ECD0EC4}"/>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B68339DF-223A-EBDD-F4E5-1647FC314F21}"/>
                  </a:ext>
                </a:extLst>
              </p:cNvPr>
              <p:cNvGrpSpPr/>
              <p:nvPr/>
            </p:nvGrpSpPr>
            <p:grpSpPr>
              <a:xfrm>
                <a:off x="7211530" y="2382809"/>
                <a:ext cx="823268" cy="823829"/>
                <a:chOff x="7211530" y="2382809"/>
                <a:chExt cx="823268" cy="823829"/>
              </a:xfrm>
              <a:grpFill/>
            </p:grpSpPr>
            <p:sp>
              <p:nvSpPr>
                <p:cNvPr id="10" name="Freeform 226">
                  <a:extLst>
                    <a:ext uri="{FF2B5EF4-FFF2-40B4-BE49-F238E27FC236}">
                      <a16:creationId xmlns:a16="http://schemas.microsoft.com/office/drawing/2014/main" id="{BE492B6B-BEFF-B86E-1E17-62CA6A0FB39D}"/>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p>
              </p:txBody>
            </p:sp>
            <p:sp>
              <p:nvSpPr>
                <p:cNvPr id="11" name="Freeform 227">
                  <a:extLst>
                    <a:ext uri="{FF2B5EF4-FFF2-40B4-BE49-F238E27FC236}">
                      <a16:creationId xmlns:a16="http://schemas.microsoft.com/office/drawing/2014/main" id="{2923A95B-E134-24C6-0BB3-473C555B4193}"/>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p>
              </p:txBody>
            </p:sp>
            <p:sp>
              <p:nvSpPr>
                <p:cNvPr id="12" name="Freeform 228">
                  <a:extLst>
                    <a:ext uri="{FF2B5EF4-FFF2-40B4-BE49-F238E27FC236}">
                      <a16:creationId xmlns:a16="http://schemas.microsoft.com/office/drawing/2014/main" id="{0D943578-27E3-AB21-235C-F39DF1AEFCD8}"/>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p>
              </p:txBody>
            </p:sp>
            <p:sp>
              <p:nvSpPr>
                <p:cNvPr id="13" name="Freeform 229">
                  <a:extLst>
                    <a:ext uri="{FF2B5EF4-FFF2-40B4-BE49-F238E27FC236}">
                      <a16:creationId xmlns:a16="http://schemas.microsoft.com/office/drawing/2014/main" id="{43EB56E2-EFA0-9CB5-5CBC-15AE16C09796}"/>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p>
              </p:txBody>
            </p:sp>
            <p:sp>
              <p:nvSpPr>
                <p:cNvPr id="14" name="Freeform 230">
                  <a:extLst>
                    <a:ext uri="{FF2B5EF4-FFF2-40B4-BE49-F238E27FC236}">
                      <a16:creationId xmlns:a16="http://schemas.microsoft.com/office/drawing/2014/main" id="{BA4C16B2-ED8F-98E0-B7B9-4BF724014AE7}"/>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p>
              </p:txBody>
            </p:sp>
          </p:grpSp>
        </p:grpSp>
      </p:grpSp>
      <p:sp>
        <p:nvSpPr>
          <p:cNvPr id="15" name="TextBox 14">
            <a:extLst>
              <a:ext uri="{FF2B5EF4-FFF2-40B4-BE49-F238E27FC236}">
                <a16:creationId xmlns:a16="http://schemas.microsoft.com/office/drawing/2014/main" id="{D9D9B9B4-2BAE-787F-6D0D-DC610170E2CD}"/>
              </a:ext>
            </a:extLst>
          </p:cNvPr>
          <p:cNvSpPr txBox="1"/>
          <p:nvPr/>
        </p:nvSpPr>
        <p:spPr>
          <a:xfrm>
            <a:off x="507450" y="1964498"/>
            <a:ext cx="11392760" cy="1815882"/>
          </a:xfrm>
          <a:prstGeom prst="rect">
            <a:avLst/>
          </a:prstGeom>
          <a:noFill/>
        </p:spPr>
        <p:txBody>
          <a:bodyPr wrap="square" rtlCol="0">
            <a:spAutoFit/>
          </a:bodyPr>
          <a:lstStyle/>
          <a:p>
            <a:pPr algn="l"/>
            <a:r>
              <a:rPr lang="it-IT" sz="2800" b="1" i="0" u="none" strike="noStrike" dirty="0">
                <a:solidFill>
                  <a:srgbClr val="60220F"/>
                </a:solidFill>
                <a:effectLst/>
                <a:latin typeface="Calibri" panose="020F0502020204030204" pitchFamily="34" charset="0"/>
              </a:rPr>
              <a:t>I negoziatori forti sviluppano le loro capacità di comunicazione scritta, verbale e non verbale. I bravi negoziatori di solito presentano le seguenti caratteristiche:</a:t>
            </a:r>
          </a:p>
          <a:p>
            <a:pPr algn="l"/>
            <a:endParaRPr lang="en-US" sz="2800" b="1" i="0" u="none" strike="noStrike" dirty="0">
              <a:solidFill>
                <a:srgbClr val="60220F"/>
              </a:solidFill>
              <a:effectLst/>
              <a:latin typeface="Calibri" panose="020F0502020204030204" pitchFamily="34" charset="0"/>
            </a:endParaRPr>
          </a:p>
        </p:txBody>
      </p:sp>
    </p:spTree>
    <p:extLst>
      <p:ext uri="{BB962C8B-B14F-4D97-AF65-F5344CB8AC3E}">
        <p14:creationId xmlns:p14="http://schemas.microsoft.com/office/powerpoint/2010/main" val="94155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6DEF49-66DF-8408-235E-AC7A1CD000A6}"/>
              </a:ext>
            </a:extLst>
          </p:cNvPr>
          <p:cNvSpPr>
            <a:spLocks noGrp="1"/>
          </p:cNvSpPr>
          <p:nvPr>
            <p:ph type="body" sz="quarter" idx="16"/>
          </p:nvPr>
        </p:nvSpPr>
        <p:spPr>
          <a:xfrm>
            <a:off x="447062" y="474564"/>
            <a:ext cx="11297875" cy="580518"/>
          </a:xfrm>
        </p:spPr>
        <p:txBody>
          <a:bodyPr/>
          <a:lstStyle/>
          <a:p>
            <a:r>
              <a:rPr lang="en-IE" sz="3600" b="1" dirty="0"/>
              <a:t>Due tipi di </a:t>
            </a:r>
            <a:r>
              <a:rPr lang="en-IE" sz="3600" b="1" dirty="0" err="1"/>
              <a:t>Negoziazioni</a:t>
            </a:r>
            <a:r>
              <a:rPr lang="en-IE" sz="3600" b="1" dirty="0"/>
              <a:t>…</a:t>
            </a:r>
          </a:p>
        </p:txBody>
      </p:sp>
      <p:graphicFrame>
        <p:nvGraphicFramePr>
          <p:cNvPr id="4" name="Content Placeholder 4">
            <a:extLst>
              <a:ext uri="{FF2B5EF4-FFF2-40B4-BE49-F238E27FC236}">
                <a16:creationId xmlns:a16="http://schemas.microsoft.com/office/drawing/2014/main" id="{09589EA1-62B9-1B7E-7FEB-369D6A20062A}"/>
              </a:ext>
            </a:extLst>
          </p:cNvPr>
          <p:cNvGraphicFramePr>
            <a:graphicFrameLocks/>
          </p:cNvGraphicFramePr>
          <p:nvPr>
            <p:extLst>
              <p:ext uri="{D42A27DB-BD31-4B8C-83A1-F6EECF244321}">
                <p14:modId xmlns:p14="http://schemas.microsoft.com/office/powerpoint/2010/main" val="30786519"/>
              </p:ext>
            </p:extLst>
          </p:nvPr>
        </p:nvGraphicFramePr>
        <p:xfrm>
          <a:off x="1897811" y="1753106"/>
          <a:ext cx="10097290" cy="3353732"/>
        </p:xfrm>
        <a:graphic>
          <a:graphicData uri="http://schemas.openxmlformats.org/drawingml/2006/table">
            <a:tbl>
              <a:tblPr firstRow="1" bandRow="1">
                <a:tableStyleId>{1FECB4D8-DB02-4DC6-A0A2-4F2EBAE1DC90}</a:tableStyleId>
              </a:tblPr>
              <a:tblGrid>
                <a:gridCol w="3303917">
                  <a:extLst>
                    <a:ext uri="{9D8B030D-6E8A-4147-A177-3AD203B41FA5}">
                      <a16:colId xmlns:a16="http://schemas.microsoft.com/office/drawing/2014/main" val="20000"/>
                    </a:ext>
                  </a:extLst>
                </a:gridCol>
                <a:gridCol w="3433314">
                  <a:extLst>
                    <a:ext uri="{9D8B030D-6E8A-4147-A177-3AD203B41FA5}">
                      <a16:colId xmlns:a16="http://schemas.microsoft.com/office/drawing/2014/main" val="20001"/>
                    </a:ext>
                  </a:extLst>
                </a:gridCol>
                <a:gridCol w="3360059">
                  <a:extLst>
                    <a:ext uri="{9D8B030D-6E8A-4147-A177-3AD203B41FA5}">
                      <a16:colId xmlns:a16="http://schemas.microsoft.com/office/drawing/2014/main" val="20002"/>
                    </a:ext>
                  </a:extLst>
                </a:gridCol>
              </a:tblGrid>
              <a:tr h="545560">
                <a:tc>
                  <a:txBody>
                    <a:bodyPr/>
                    <a:lstStyle/>
                    <a:p>
                      <a:pPr algn="l"/>
                      <a:r>
                        <a:rPr lang="en-US" sz="3200" b="0" dirty="0" err="1">
                          <a:solidFill>
                            <a:schemeClr val="tx1"/>
                          </a:solidFill>
                        </a:rPr>
                        <a:t>Caratteristiche</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BAA2"/>
                    </a:solidFill>
                  </a:tcPr>
                </a:tc>
                <a:tc>
                  <a:txBody>
                    <a:bodyPr/>
                    <a:lstStyle/>
                    <a:p>
                      <a:pPr algn="l"/>
                      <a:r>
                        <a:rPr lang="en-US" sz="3200" dirty="0" err="1"/>
                        <a:t>Distributiva</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F2F"/>
                    </a:solidFill>
                  </a:tcPr>
                </a:tc>
                <a:tc>
                  <a:txBody>
                    <a:bodyPr/>
                    <a:lstStyle/>
                    <a:p>
                      <a:pPr algn="l"/>
                      <a:r>
                        <a:rPr lang="en-US" sz="3200" dirty="0" err="1"/>
                        <a:t>Integrativa</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F2F"/>
                    </a:solidFill>
                  </a:tcPr>
                </a:tc>
                <a:extLst>
                  <a:ext uri="{0D108BD9-81ED-4DB2-BD59-A6C34878D82A}">
                    <a16:rowId xmlns:a16="http://schemas.microsoft.com/office/drawing/2014/main" val="10000"/>
                  </a:ext>
                </a:extLst>
              </a:tr>
              <a:tr h="549689">
                <a:tc>
                  <a:txBody>
                    <a:bodyPr/>
                    <a:lstStyle/>
                    <a:p>
                      <a:r>
                        <a:rPr lang="en-US" sz="2700" b="0" dirty="0" err="1"/>
                        <a:t>Obiettivo</a:t>
                      </a:r>
                      <a:endParaRPr lang="en-US" sz="2700" b="0" dirty="0"/>
                    </a:p>
                  </a:txBody>
                  <a:tcPr>
                    <a:lnT w="12700" cap="flat" cmpd="sng" algn="ctr">
                      <a:solidFill>
                        <a:schemeClr val="tx1"/>
                      </a:solidFill>
                      <a:prstDash val="solid"/>
                      <a:round/>
                      <a:headEnd type="none" w="med" len="med"/>
                      <a:tailEnd type="none" w="med" len="med"/>
                    </a:lnT>
                    <a:solidFill>
                      <a:srgbClr val="A7BAA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Get the pie</a:t>
                      </a:r>
                    </a:p>
                  </a:txBody>
                  <a:tcPr>
                    <a:lnT w="12700" cap="flat" cmpd="sng" algn="ctr">
                      <a:solidFill>
                        <a:schemeClr val="tx1"/>
                      </a:solidFill>
                      <a:prstDash val="solid"/>
                      <a:round/>
                      <a:headEnd type="none" w="med" len="med"/>
                      <a:tailEnd type="none" w="med" len="med"/>
                    </a:lnT>
                    <a:solidFill>
                      <a:srgbClr val="CDC0BD"/>
                    </a:solidFill>
                  </a:tcPr>
                </a:tc>
                <a:tc>
                  <a:txBody>
                    <a:bodyPr/>
                    <a:lstStyle/>
                    <a:p>
                      <a:r>
                        <a:rPr lang="en-US" sz="2800" dirty="0"/>
                        <a:t>Extend the pie</a:t>
                      </a:r>
                    </a:p>
                  </a:txBody>
                  <a:tcPr>
                    <a:lnT w="12700" cap="flat" cmpd="sng" algn="ctr">
                      <a:solidFill>
                        <a:schemeClr val="tx1"/>
                      </a:solidFill>
                      <a:prstDash val="solid"/>
                      <a:round/>
                      <a:headEnd type="none" w="med" len="med"/>
                      <a:tailEnd type="none" w="med" len="med"/>
                    </a:lnT>
                    <a:solidFill>
                      <a:srgbClr val="FFE8B9"/>
                    </a:solidFill>
                  </a:tcPr>
                </a:tc>
                <a:extLst>
                  <a:ext uri="{0D108BD9-81ED-4DB2-BD59-A6C34878D82A}">
                    <a16:rowId xmlns:a16="http://schemas.microsoft.com/office/drawing/2014/main" val="10001"/>
                  </a:ext>
                </a:extLst>
              </a:tr>
              <a:tr h="504006">
                <a:tc>
                  <a:txBody>
                    <a:bodyPr/>
                    <a:lstStyle/>
                    <a:p>
                      <a:r>
                        <a:rPr lang="en-US" sz="2700" dirty="0" err="1"/>
                        <a:t>Motivazione</a:t>
                      </a:r>
                      <a:endParaRPr lang="en-US" sz="2700" b="1" dirty="0"/>
                    </a:p>
                  </a:txBody>
                  <a:tcPr>
                    <a:solidFill>
                      <a:srgbClr val="A7BAA2"/>
                    </a:solidFill>
                  </a:tcPr>
                </a:tc>
                <a:tc>
                  <a:txBody>
                    <a:bodyPr/>
                    <a:lstStyle/>
                    <a:p>
                      <a:r>
                        <a:rPr lang="en-US" sz="2800" dirty="0"/>
                        <a:t>Win-Lose</a:t>
                      </a:r>
                    </a:p>
                  </a:txBody>
                  <a:tcPr>
                    <a:solidFill>
                      <a:srgbClr val="CDC0BD"/>
                    </a:solidFill>
                  </a:tcPr>
                </a:tc>
                <a:tc>
                  <a:txBody>
                    <a:bodyPr/>
                    <a:lstStyle/>
                    <a:p>
                      <a:r>
                        <a:rPr lang="en-US" sz="2800" dirty="0"/>
                        <a:t>Win-Win</a:t>
                      </a:r>
                    </a:p>
                  </a:txBody>
                  <a:tcPr>
                    <a:solidFill>
                      <a:srgbClr val="FFE8B9"/>
                    </a:solidFill>
                  </a:tcPr>
                </a:tc>
                <a:extLst>
                  <a:ext uri="{0D108BD9-81ED-4DB2-BD59-A6C34878D82A}">
                    <a16:rowId xmlns:a16="http://schemas.microsoft.com/office/drawing/2014/main" val="10002"/>
                  </a:ext>
                </a:extLst>
              </a:tr>
              <a:tr h="504006">
                <a:tc>
                  <a:txBody>
                    <a:bodyPr/>
                    <a:lstStyle/>
                    <a:p>
                      <a:r>
                        <a:rPr lang="en-US" sz="2700" dirty="0"/>
                        <a:t>Focus</a:t>
                      </a:r>
                      <a:endParaRPr lang="en-US" sz="2700" b="1" dirty="0"/>
                    </a:p>
                  </a:txBody>
                  <a:tcPr>
                    <a:solidFill>
                      <a:srgbClr val="A7BAA2"/>
                    </a:solidFill>
                  </a:tcPr>
                </a:tc>
                <a:tc>
                  <a:txBody>
                    <a:bodyPr/>
                    <a:lstStyle/>
                    <a:p>
                      <a:r>
                        <a:rPr lang="en-US" sz="2800" dirty="0" err="1"/>
                        <a:t>Posizione</a:t>
                      </a:r>
                      <a:endParaRPr lang="en-US" sz="2800" dirty="0"/>
                    </a:p>
                  </a:txBody>
                  <a:tcPr>
                    <a:solidFill>
                      <a:srgbClr val="CDC0BD"/>
                    </a:solidFill>
                  </a:tcPr>
                </a:tc>
                <a:tc>
                  <a:txBody>
                    <a:bodyPr/>
                    <a:lstStyle/>
                    <a:p>
                      <a:r>
                        <a:rPr lang="en-US" sz="2800" dirty="0" err="1"/>
                        <a:t>Interessi</a:t>
                      </a:r>
                      <a:endParaRPr lang="en-US" sz="2800" dirty="0"/>
                    </a:p>
                  </a:txBody>
                  <a:tcPr>
                    <a:solidFill>
                      <a:srgbClr val="FFE8B9"/>
                    </a:solidFill>
                  </a:tcPr>
                </a:tc>
                <a:extLst>
                  <a:ext uri="{0D108BD9-81ED-4DB2-BD59-A6C34878D82A}">
                    <a16:rowId xmlns:a16="http://schemas.microsoft.com/office/drawing/2014/main" val="10003"/>
                  </a:ext>
                </a:extLst>
              </a:tr>
              <a:tr h="587853">
                <a:tc>
                  <a:txBody>
                    <a:bodyPr/>
                    <a:lstStyle/>
                    <a:p>
                      <a:r>
                        <a:rPr lang="en-US" sz="2700" b="0" dirty="0" err="1"/>
                        <a:t>Condivisione</a:t>
                      </a:r>
                      <a:r>
                        <a:rPr lang="en-US" sz="2700" b="0" dirty="0"/>
                        <a:t> di info</a:t>
                      </a:r>
                    </a:p>
                  </a:txBody>
                  <a:tcPr>
                    <a:solidFill>
                      <a:srgbClr val="A7BAA2"/>
                    </a:solidFill>
                  </a:tcPr>
                </a:tc>
                <a:tc>
                  <a:txBody>
                    <a:bodyPr/>
                    <a:lstStyle/>
                    <a:p>
                      <a:r>
                        <a:rPr lang="en-US" sz="2800" dirty="0" err="1"/>
                        <a:t>Bassa</a:t>
                      </a:r>
                      <a:endParaRPr lang="en-US" sz="2800" dirty="0"/>
                    </a:p>
                  </a:txBody>
                  <a:tcPr>
                    <a:solidFill>
                      <a:srgbClr val="CDC0BD"/>
                    </a:solidFill>
                  </a:tcPr>
                </a:tc>
                <a:tc>
                  <a:txBody>
                    <a:bodyPr/>
                    <a:lstStyle/>
                    <a:p>
                      <a:r>
                        <a:rPr lang="en-US" sz="2800" dirty="0" err="1"/>
                        <a:t>ALta</a:t>
                      </a:r>
                      <a:endParaRPr lang="en-US" sz="2800" dirty="0"/>
                    </a:p>
                  </a:txBody>
                  <a:tcPr>
                    <a:solidFill>
                      <a:srgbClr val="FFE8B9"/>
                    </a:solidFill>
                  </a:tcPr>
                </a:tc>
                <a:extLst>
                  <a:ext uri="{0D108BD9-81ED-4DB2-BD59-A6C34878D82A}">
                    <a16:rowId xmlns:a16="http://schemas.microsoft.com/office/drawing/2014/main" val="10004"/>
                  </a:ext>
                </a:extLst>
              </a:tr>
              <a:tr h="600750">
                <a:tc>
                  <a:txBody>
                    <a:bodyPr/>
                    <a:lstStyle/>
                    <a:p>
                      <a:r>
                        <a:rPr lang="en-US" sz="2700" dirty="0" err="1"/>
                        <a:t>Durata</a:t>
                      </a:r>
                      <a:r>
                        <a:rPr lang="en-US" sz="2700" dirty="0"/>
                        <a:t> </a:t>
                      </a:r>
                      <a:r>
                        <a:rPr lang="en-US" sz="2700" dirty="0" err="1"/>
                        <a:t>della</a:t>
                      </a:r>
                      <a:r>
                        <a:rPr lang="en-US" sz="2700" dirty="0"/>
                        <a:t> </a:t>
                      </a:r>
                      <a:r>
                        <a:rPr lang="en-US" sz="2700" dirty="0" err="1"/>
                        <a:t>relazione</a:t>
                      </a:r>
                      <a:r>
                        <a:rPr lang="en-US" sz="2700" baseline="0" dirty="0"/>
                        <a:t> </a:t>
                      </a:r>
                      <a:endParaRPr lang="en-US" sz="2700" b="1" dirty="0"/>
                    </a:p>
                  </a:txBody>
                  <a:tcPr>
                    <a:solidFill>
                      <a:srgbClr val="A7BAA2"/>
                    </a:solidFill>
                  </a:tcPr>
                </a:tc>
                <a:tc>
                  <a:txBody>
                    <a:bodyPr/>
                    <a:lstStyle/>
                    <a:p>
                      <a:r>
                        <a:rPr lang="en-US" sz="2800" dirty="0"/>
                        <a:t>A breve </a:t>
                      </a:r>
                      <a:r>
                        <a:rPr lang="en-US" sz="2800" dirty="0" err="1"/>
                        <a:t>termine</a:t>
                      </a:r>
                      <a:endParaRPr lang="en-US" sz="2800" dirty="0"/>
                    </a:p>
                  </a:txBody>
                  <a:tcPr>
                    <a:solidFill>
                      <a:srgbClr val="CDC0BD"/>
                    </a:solidFill>
                  </a:tcPr>
                </a:tc>
                <a:tc>
                  <a:txBody>
                    <a:bodyPr/>
                    <a:lstStyle/>
                    <a:p>
                      <a:r>
                        <a:rPr lang="en-US" sz="2800" dirty="0"/>
                        <a:t>A </a:t>
                      </a:r>
                      <a:r>
                        <a:rPr lang="en-US" sz="2800" dirty="0" err="1"/>
                        <a:t>lungo</a:t>
                      </a:r>
                      <a:r>
                        <a:rPr lang="en-US" sz="2800" dirty="0"/>
                        <a:t> </a:t>
                      </a:r>
                      <a:r>
                        <a:rPr lang="en-US" sz="2800" dirty="0" err="1"/>
                        <a:t>termine</a:t>
                      </a:r>
                      <a:endParaRPr lang="en-US" sz="2800" dirty="0"/>
                    </a:p>
                  </a:txBody>
                  <a:tcPr>
                    <a:solidFill>
                      <a:srgbClr val="FFE8B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26550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6545A-618C-EA40-ADA8-12E87017057C}"/>
              </a:ext>
            </a:extLst>
          </p:cNvPr>
          <p:cNvSpPr>
            <a:spLocks noGrp="1"/>
          </p:cNvSpPr>
          <p:nvPr>
            <p:ph type="body" sz="quarter" idx="16"/>
          </p:nvPr>
        </p:nvSpPr>
        <p:spPr/>
        <p:txBody>
          <a:bodyPr/>
          <a:lstStyle/>
          <a:p>
            <a:r>
              <a:rPr lang="it-IT" dirty="0"/>
              <a:t>Prima di iniziare una trattativa, è importante valutare non solo ciò che si vuole ottenere dalla trattativa, </a:t>
            </a:r>
            <a:r>
              <a:rPr lang="it-IT" b="1" dirty="0"/>
              <a:t>ma anche ciò che vuole la controparte. </a:t>
            </a:r>
            <a:r>
              <a:rPr lang="it-IT" dirty="0"/>
              <a:t>Solo comprendendo i desideri dell'altro si può sperare di soddisfare le esigenze di entrambe le parti in uno scenario vincente o </a:t>
            </a:r>
            <a:r>
              <a:rPr lang="it-IT" b="1" dirty="0"/>
              <a:t>INTEGRATIVO</a:t>
            </a:r>
            <a:r>
              <a:rPr lang="it-IT" dirty="0"/>
              <a:t>. </a:t>
            </a:r>
          </a:p>
          <a:p>
            <a:endParaRPr lang="it-IT" dirty="0"/>
          </a:p>
          <a:p>
            <a:r>
              <a:rPr lang="it-IT" dirty="0"/>
              <a:t>Se cercate uno scenario in cui solo voi ottenete ciò che volete, ma l'altra parte è svantaggiata, creerete ostilità e avrete meno probabilità di ottenere il risultato che desiderate. Questo è più simile al tipo </a:t>
            </a:r>
            <a:r>
              <a:rPr lang="it-IT" b="1" dirty="0"/>
              <a:t>DISTRIBUTIVO</a:t>
            </a:r>
          </a:p>
          <a:p>
            <a:endParaRPr lang="en-RU" dirty="0"/>
          </a:p>
        </p:txBody>
      </p:sp>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a:xfrm>
            <a:off x="1033064" y="342937"/>
            <a:ext cx="9930512" cy="1210837"/>
          </a:xfrm>
        </p:spPr>
        <p:txBody>
          <a:bodyPr/>
          <a:lstStyle/>
          <a:p>
            <a:r>
              <a:rPr lang="it-IT" dirty="0"/>
              <a:t>Avere consapevolezza di sé e degli altri fin dal principio </a:t>
            </a:r>
            <a:r>
              <a:rPr lang="en-IE" dirty="0"/>
              <a:t>…</a:t>
            </a:r>
            <a:endParaRPr lang="en-RU" dirty="0"/>
          </a:p>
        </p:txBody>
      </p:sp>
    </p:spTree>
    <p:extLst>
      <p:ext uri="{BB962C8B-B14F-4D97-AF65-F5344CB8AC3E}">
        <p14:creationId xmlns:p14="http://schemas.microsoft.com/office/powerpoint/2010/main" val="1799388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BE9954-9137-D834-38C9-92043ABF9707}"/>
              </a:ext>
            </a:extLst>
          </p:cNvPr>
          <p:cNvSpPr>
            <a:spLocks noGrp="1"/>
          </p:cNvSpPr>
          <p:nvPr>
            <p:ph type="body" sz="quarter" idx="18"/>
          </p:nvPr>
        </p:nvSpPr>
        <p:spPr/>
        <p:txBody>
          <a:bodyPr/>
          <a:lstStyle/>
          <a:p>
            <a:r>
              <a:rPr lang="it-IT" dirty="0"/>
              <a:t>Se durante le operazioni della vostra azienda agricola sono necessarie delle trattative... SIATE PREPARATI</a:t>
            </a:r>
            <a:r>
              <a:rPr lang="en-IE" dirty="0"/>
              <a:t>!</a:t>
            </a:r>
          </a:p>
        </p:txBody>
      </p:sp>
      <p:sp>
        <p:nvSpPr>
          <p:cNvPr id="4" name="Text Placeholder 2">
            <a:extLst>
              <a:ext uri="{FF2B5EF4-FFF2-40B4-BE49-F238E27FC236}">
                <a16:creationId xmlns:a16="http://schemas.microsoft.com/office/drawing/2014/main" id="{040A3718-FB0A-5AC9-9071-9AAA1C355ACB}"/>
              </a:ext>
            </a:extLst>
          </p:cNvPr>
          <p:cNvSpPr txBox="1">
            <a:spLocks/>
          </p:cNvSpPr>
          <p:nvPr/>
        </p:nvSpPr>
        <p:spPr>
          <a:xfrm>
            <a:off x="703374" y="1263428"/>
            <a:ext cx="4998686" cy="459144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t> </a:t>
            </a:r>
          </a:p>
          <a:p>
            <a:r>
              <a:rPr lang="en-US" sz="3200" dirty="0"/>
              <a:t> </a:t>
            </a:r>
            <a:r>
              <a:rPr lang="it-IT" sz="3200" dirty="0"/>
              <a:t>La preparazione è fondamentale quando si negozia per garantire il miglior risultato possibile. </a:t>
            </a:r>
          </a:p>
          <a:p>
            <a:endParaRPr lang="it-IT" sz="3200" dirty="0"/>
          </a:p>
          <a:p>
            <a:r>
              <a:rPr lang="it-IT" sz="3200" dirty="0"/>
              <a:t>  Come ci si prepara a una trattativa?</a:t>
            </a:r>
          </a:p>
          <a:p>
            <a:endParaRPr lang="en-GB" sz="3200" dirty="0"/>
          </a:p>
        </p:txBody>
      </p:sp>
      <p:sp>
        <p:nvSpPr>
          <p:cNvPr id="5" name="Text Placeholder 1">
            <a:extLst>
              <a:ext uri="{FF2B5EF4-FFF2-40B4-BE49-F238E27FC236}">
                <a16:creationId xmlns:a16="http://schemas.microsoft.com/office/drawing/2014/main" id="{883CAD6A-CCD5-AC27-5C9B-1C2C129E3B23}"/>
              </a:ext>
            </a:extLst>
          </p:cNvPr>
          <p:cNvSpPr txBox="1">
            <a:spLocks/>
          </p:cNvSpPr>
          <p:nvPr/>
        </p:nvSpPr>
        <p:spPr>
          <a:xfrm>
            <a:off x="6696452" y="51331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dirty="0">
                <a:ln>
                  <a:noFill/>
                </a:ln>
                <a:solidFill>
                  <a:srgbClr val="404F2F"/>
                </a:solidFill>
                <a:effectLst/>
                <a:uLnTx/>
                <a:uFillTx/>
                <a:latin typeface="Calibri" panose="020F0502020204030204"/>
                <a:ea typeface="+mn-ea"/>
                <a:cs typeface="+mn-cs"/>
              </a:rPr>
              <a:t>1</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C8747626-4674-B1DD-78C6-1D3EA5D43CEA}"/>
              </a:ext>
            </a:extLst>
          </p:cNvPr>
          <p:cNvSpPr txBox="1">
            <a:spLocks/>
          </p:cNvSpPr>
          <p:nvPr/>
        </p:nvSpPr>
        <p:spPr>
          <a:xfrm>
            <a:off x="7473723" y="479948"/>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rgbClr val="6D6A3A"/>
                </a:solidFill>
                <a:effectLst/>
                <a:uLnTx/>
                <a:uFillTx/>
                <a:latin typeface="Calibri" panose="020F0502020204030204"/>
                <a:ea typeface="+mn-ea"/>
                <a:cs typeface="+mn-cs"/>
              </a:rPr>
              <a:t>Pensate alle vostre percezioni dell'altra persona o della parte in causa.</a:t>
            </a:r>
          </a:p>
        </p:txBody>
      </p:sp>
      <p:sp>
        <p:nvSpPr>
          <p:cNvPr id="7" name="Text Placeholder 5">
            <a:extLst>
              <a:ext uri="{FF2B5EF4-FFF2-40B4-BE49-F238E27FC236}">
                <a16:creationId xmlns:a16="http://schemas.microsoft.com/office/drawing/2014/main" id="{FA16FC16-47B9-A7BB-4F95-5921B332B3C7}"/>
              </a:ext>
            </a:extLst>
          </p:cNvPr>
          <p:cNvSpPr txBox="1">
            <a:spLocks/>
          </p:cNvSpPr>
          <p:nvPr/>
        </p:nvSpPr>
        <p:spPr>
          <a:xfrm>
            <a:off x="6696452" y="1570496"/>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dirty="0">
                <a:ln>
                  <a:noFill/>
                </a:ln>
                <a:solidFill>
                  <a:srgbClr val="404F2F"/>
                </a:solidFill>
                <a:effectLst/>
                <a:uLnTx/>
                <a:uFillTx/>
                <a:latin typeface="Calibri" panose="020F0502020204030204"/>
                <a:ea typeface="+mn-ea"/>
                <a:cs typeface="+mn-cs"/>
              </a:rPr>
              <a:t>2</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8" name="Text Placeholder 6">
            <a:extLst>
              <a:ext uri="{FF2B5EF4-FFF2-40B4-BE49-F238E27FC236}">
                <a16:creationId xmlns:a16="http://schemas.microsoft.com/office/drawing/2014/main" id="{49A9AF39-3A85-5297-5BF0-822B3C36647C}"/>
              </a:ext>
            </a:extLst>
          </p:cNvPr>
          <p:cNvSpPr txBox="1">
            <a:spLocks/>
          </p:cNvSpPr>
          <p:nvPr/>
        </p:nvSpPr>
        <p:spPr>
          <a:xfrm>
            <a:off x="7473723" y="1507180"/>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rgbClr val="6D6A3A"/>
                </a:solidFill>
                <a:effectLst/>
                <a:uLnTx/>
                <a:uFillTx/>
                <a:latin typeface="Calibri" panose="020F0502020204030204"/>
                <a:ea typeface="+mn-ea"/>
                <a:cs typeface="+mn-cs"/>
              </a:rPr>
              <a:t>Chiarire i propri obiettivi con se stessi</a:t>
            </a:r>
          </a:p>
        </p:txBody>
      </p:sp>
      <p:sp>
        <p:nvSpPr>
          <p:cNvPr id="9" name="Text Placeholder 7">
            <a:extLst>
              <a:ext uri="{FF2B5EF4-FFF2-40B4-BE49-F238E27FC236}">
                <a16:creationId xmlns:a16="http://schemas.microsoft.com/office/drawing/2014/main" id="{3DE7F670-4F09-5345-6203-7EA155E519F8}"/>
              </a:ext>
            </a:extLst>
          </p:cNvPr>
          <p:cNvSpPr txBox="1">
            <a:spLocks/>
          </p:cNvSpPr>
          <p:nvPr/>
        </p:nvSpPr>
        <p:spPr>
          <a:xfrm>
            <a:off x="6700993" y="2667368"/>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3</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E8176061-12ED-4FE1-8965-EBAA87ED5D72}"/>
              </a:ext>
            </a:extLst>
          </p:cNvPr>
          <p:cNvSpPr txBox="1">
            <a:spLocks/>
          </p:cNvSpPr>
          <p:nvPr/>
        </p:nvSpPr>
        <p:spPr>
          <a:xfrm>
            <a:off x="7473723" y="26101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rgbClr val="6D6A3A"/>
                </a:solidFill>
                <a:effectLst/>
                <a:uLnTx/>
                <a:uFillTx/>
                <a:latin typeface="Calibri" panose="020F0502020204030204"/>
                <a:ea typeface="+mn-ea"/>
                <a:cs typeface="+mn-cs"/>
              </a:rPr>
              <a:t>Raccogliere informazioni - fare i compiti a casa</a:t>
            </a:r>
          </a:p>
        </p:txBody>
      </p:sp>
      <p:sp>
        <p:nvSpPr>
          <p:cNvPr id="11" name="Text Placeholder 9">
            <a:extLst>
              <a:ext uri="{FF2B5EF4-FFF2-40B4-BE49-F238E27FC236}">
                <a16:creationId xmlns:a16="http://schemas.microsoft.com/office/drawing/2014/main" id="{8A4E9B1F-0C8E-9113-87EA-97BBE960AB4C}"/>
              </a:ext>
            </a:extLst>
          </p:cNvPr>
          <p:cNvSpPr txBox="1">
            <a:spLocks/>
          </p:cNvSpPr>
          <p:nvPr/>
        </p:nvSpPr>
        <p:spPr>
          <a:xfrm>
            <a:off x="6687138" y="3711027"/>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4</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12" name="Text Placeholder 10">
            <a:extLst>
              <a:ext uri="{FF2B5EF4-FFF2-40B4-BE49-F238E27FC236}">
                <a16:creationId xmlns:a16="http://schemas.microsoft.com/office/drawing/2014/main" id="{D7D60FF1-DBC1-3AAF-D27D-4F87F987C53B}"/>
              </a:ext>
            </a:extLst>
          </p:cNvPr>
          <p:cNvSpPr txBox="1">
            <a:spLocks/>
          </p:cNvSpPr>
          <p:nvPr/>
        </p:nvSpPr>
        <p:spPr>
          <a:xfrm>
            <a:off x="7473722" y="3711027"/>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rgbClr val="6D6A3A"/>
                </a:solidFill>
                <a:effectLst/>
                <a:uLnTx/>
                <a:uFillTx/>
                <a:latin typeface="Calibri" panose="020F0502020204030204"/>
                <a:ea typeface="+mn-ea"/>
                <a:cs typeface="+mn-cs"/>
              </a:rPr>
              <a:t>Negoziare prima internamente con la propria parte - fare pratica</a:t>
            </a:r>
          </a:p>
        </p:txBody>
      </p:sp>
      <p:sp>
        <p:nvSpPr>
          <p:cNvPr id="13" name="Text Placeholder 11">
            <a:extLst>
              <a:ext uri="{FF2B5EF4-FFF2-40B4-BE49-F238E27FC236}">
                <a16:creationId xmlns:a16="http://schemas.microsoft.com/office/drawing/2014/main" id="{268B86BA-1940-1A14-D782-C2654CD24786}"/>
              </a:ext>
            </a:extLst>
          </p:cNvPr>
          <p:cNvSpPr txBox="1">
            <a:spLocks/>
          </p:cNvSpPr>
          <p:nvPr/>
        </p:nvSpPr>
        <p:spPr>
          <a:xfrm>
            <a:off x="6700993" y="473825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5</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14" name="Text Placeholder 12">
            <a:extLst>
              <a:ext uri="{FF2B5EF4-FFF2-40B4-BE49-F238E27FC236}">
                <a16:creationId xmlns:a16="http://schemas.microsoft.com/office/drawing/2014/main" id="{B6BFB28A-2502-D6EB-1D32-B120D7F85527}"/>
              </a:ext>
            </a:extLst>
          </p:cNvPr>
          <p:cNvSpPr txBox="1">
            <a:spLocks/>
          </p:cNvSpPr>
          <p:nvPr/>
        </p:nvSpPr>
        <p:spPr>
          <a:xfrm>
            <a:off x="7473723" y="4681064"/>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err="1">
                <a:ln>
                  <a:noFill/>
                </a:ln>
                <a:solidFill>
                  <a:srgbClr val="6D6A3A"/>
                </a:solidFill>
                <a:effectLst/>
                <a:uLnTx/>
                <a:uFillTx/>
                <a:latin typeface="Calibri" panose="020F0502020204030204"/>
                <a:ea typeface="+mn-ea"/>
                <a:cs typeface="+mn-cs"/>
              </a:rPr>
              <a:t>Preparare</a:t>
            </a:r>
            <a:r>
              <a:rPr kumimoji="0" lang="en-GB" sz="2800" b="0" i="0" u="none" strike="noStrike" kern="1200" cap="none" spc="0" normalizeH="0" baseline="0" noProof="0" dirty="0">
                <a:ln>
                  <a:noFill/>
                </a:ln>
                <a:solidFill>
                  <a:srgbClr val="6D6A3A"/>
                </a:solidFill>
                <a:effectLst/>
                <a:uLnTx/>
                <a:uFillTx/>
                <a:latin typeface="Calibri" panose="020F0502020204030204"/>
                <a:ea typeface="+mn-ea"/>
                <a:cs typeface="+mn-cs"/>
              </a:rPr>
              <a:t> </a:t>
            </a:r>
            <a:r>
              <a:rPr kumimoji="0" lang="en-GB" sz="2800" b="0" i="0" u="none" strike="noStrike" kern="1200" cap="none" spc="0" normalizeH="0" baseline="0" noProof="0" dirty="0" err="1">
                <a:ln>
                  <a:noFill/>
                </a:ln>
                <a:solidFill>
                  <a:srgbClr val="6D6A3A"/>
                </a:solidFill>
                <a:effectLst/>
                <a:uLnTx/>
                <a:uFillTx/>
                <a:latin typeface="Calibri" panose="020F0502020204030204"/>
                <a:ea typeface="+mn-ea"/>
                <a:cs typeface="+mn-cs"/>
              </a:rPr>
              <a:t>l'ambientazione</a:t>
            </a:r>
            <a:endParaRPr kumimoji="0" lang="en-GB" sz="28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15" name="Text Placeholder 13">
            <a:extLst>
              <a:ext uri="{FF2B5EF4-FFF2-40B4-BE49-F238E27FC236}">
                <a16:creationId xmlns:a16="http://schemas.microsoft.com/office/drawing/2014/main" id="{1578E822-343E-863E-5422-8C0594F5A02D}"/>
              </a:ext>
            </a:extLst>
          </p:cNvPr>
          <p:cNvSpPr txBox="1">
            <a:spLocks/>
          </p:cNvSpPr>
          <p:nvPr/>
        </p:nvSpPr>
        <p:spPr>
          <a:xfrm>
            <a:off x="6700993" y="5797146"/>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6</a:t>
            </a:r>
            <a:endParaRPr kumimoji="0" lang="en-GB" sz="3200" b="1" i="0" u="none" strike="noStrike" kern="1200" cap="none" spc="0" normalizeH="0" baseline="0" noProof="0" dirty="0">
              <a:ln>
                <a:noFill/>
              </a:ln>
              <a:solidFill>
                <a:srgbClr val="404F2F"/>
              </a:solidFill>
              <a:effectLst/>
              <a:uLnTx/>
              <a:uFillTx/>
              <a:latin typeface="Calibri" panose="020F0502020204030204"/>
              <a:ea typeface="+mn-ea"/>
              <a:cs typeface="+mn-cs"/>
            </a:endParaRPr>
          </a:p>
        </p:txBody>
      </p:sp>
      <p:sp>
        <p:nvSpPr>
          <p:cNvPr id="16" name="Text Placeholder 14">
            <a:extLst>
              <a:ext uri="{FF2B5EF4-FFF2-40B4-BE49-F238E27FC236}">
                <a16:creationId xmlns:a16="http://schemas.microsoft.com/office/drawing/2014/main" id="{D29E3E70-A245-197C-02CE-22C6784046A9}"/>
              </a:ext>
            </a:extLst>
          </p:cNvPr>
          <p:cNvSpPr txBox="1">
            <a:spLocks/>
          </p:cNvSpPr>
          <p:nvPr/>
        </p:nvSpPr>
        <p:spPr>
          <a:xfrm>
            <a:off x="7473723" y="5739951"/>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rgbClr val="6D6A3A"/>
                </a:solidFill>
                <a:effectLst/>
                <a:uLnTx/>
                <a:uFillTx/>
                <a:latin typeface="Calibri" panose="020F0502020204030204"/>
                <a:ea typeface="+mn-ea"/>
                <a:cs typeface="+mn-cs"/>
              </a:rPr>
              <a:t>Preparatevi mentalmente e decidete chi va per primo.</a:t>
            </a:r>
          </a:p>
        </p:txBody>
      </p:sp>
    </p:spTree>
    <p:extLst>
      <p:ext uri="{BB962C8B-B14F-4D97-AF65-F5344CB8AC3E}">
        <p14:creationId xmlns:p14="http://schemas.microsoft.com/office/powerpoint/2010/main" val="2338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3AF747-E45E-A80B-64AA-B69FA5BB6A4D}"/>
              </a:ext>
            </a:extLst>
          </p:cNvPr>
          <p:cNvSpPr>
            <a:spLocks noGrp="1"/>
          </p:cNvSpPr>
          <p:nvPr>
            <p:ph type="body" sz="quarter" idx="18"/>
          </p:nvPr>
        </p:nvSpPr>
        <p:spPr>
          <a:xfrm>
            <a:off x="447675" y="309563"/>
            <a:ext cx="2735263" cy="3843337"/>
          </a:xfrm>
        </p:spPr>
        <p:txBody>
          <a:bodyPr anchor="ctr"/>
          <a:lstStyle/>
          <a:p>
            <a:r>
              <a:rPr lang="en-GB" dirty="0" err="1"/>
              <a:t>Errori</a:t>
            </a:r>
            <a:r>
              <a:rPr lang="en-GB" dirty="0"/>
              <a:t> </a:t>
            </a:r>
            <a:r>
              <a:rPr lang="en-GB" dirty="0" err="1"/>
              <a:t>comuni</a:t>
            </a:r>
            <a:r>
              <a:rPr lang="en-GB" dirty="0"/>
              <a:t> di </a:t>
            </a:r>
            <a:r>
              <a:rPr lang="en-GB" dirty="0" err="1"/>
              <a:t>negoziazione</a:t>
            </a:r>
            <a:endParaRPr lang="en-GB" dirty="0"/>
          </a:p>
        </p:txBody>
      </p:sp>
      <p:sp>
        <p:nvSpPr>
          <p:cNvPr id="5" name="Text Placeholder 2">
            <a:extLst>
              <a:ext uri="{FF2B5EF4-FFF2-40B4-BE49-F238E27FC236}">
                <a16:creationId xmlns:a16="http://schemas.microsoft.com/office/drawing/2014/main" id="{2D881513-0928-16A2-F777-EEEEB3407556}"/>
              </a:ext>
            </a:extLst>
          </p:cNvPr>
          <p:cNvSpPr txBox="1">
            <a:spLocks/>
          </p:cNvSpPr>
          <p:nvPr/>
        </p:nvSpPr>
        <p:spPr>
          <a:xfrm>
            <a:off x="3955624" y="648866"/>
            <a:ext cx="8035094" cy="32452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dirty="0">
                <a:solidFill>
                  <a:srgbClr val="60220F"/>
                </a:solidFill>
              </a:rPr>
              <a:t>Essere poco preparati</a:t>
            </a:r>
          </a:p>
          <a:p>
            <a:r>
              <a:rPr lang="it-IT" dirty="0">
                <a:solidFill>
                  <a:srgbClr val="60220F"/>
                </a:solidFill>
              </a:rPr>
              <a:t>Dare per scontato che tutto vada bene</a:t>
            </a:r>
          </a:p>
          <a:p>
            <a:r>
              <a:rPr lang="it-IT" dirty="0">
                <a:solidFill>
                  <a:srgbClr val="60220F"/>
                </a:solidFill>
              </a:rPr>
              <a:t>Arrendersi troppo in fretta</a:t>
            </a:r>
          </a:p>
          <a:p>
            <a:r>
              <a:rPr lang="it-IT" dirty="0">
                <a:solidFill>
                  <a:srgbClr val="60220F"/>
                </a:solidFill>
              </a:rPr>
              <a:t>Lasciare che le emozioni prendano il sopravvento</a:t>
            </a:r>
          </a:p>
          <a:p>
            <a:r>
              <a:rPr lang="it-IT" dirty="0">
                <a:solidFill>
                  <a:srgbClr val="60220F"/>
                </a:solidFill>
              </a:rPr>
              <a:t>Fiducia eccessiva </a:t>
            </a:r>
          </a:p>
          <a:p>
            <a:r>
              <a:rPr lang="it-IT" dirty="0">
                <a:solidFill>
                  <a:srgbClr val="60220F"/>
                </a:solidFill>
              </a:rPr>
              <a:t>Essere troppo fissi nel proprio approccio</a:t>
            </a:r>
          </a:p>
          <a:p>
            <a:r>
              <a:rPr lang="it-IT" dirty="0">
                <a:solidFill>
                  <a:srgbClr val="60220F"/>
                </a:solidFill>
              </a:rPr>
              <a:t>Non porre domande mirate (le 5W: Chi? Cosa? Dove? Quando? e Perché?)</a:t>
            </a:r>
          </a:p>
          <a:p>
            <a:r>
              <a:rPr lang="it-IT" dirty="0">
                <a:solidFill>
                  <a:srgbClr val="60220F"/>
                </a:solidFill>
              </a:rPr>
              <a:t>Presumere che le trattative interculturali siano come quelle «locali»</a:t>
            </a:r>
          </a:p>
          <a:p>
            <a:r>
              <a:rPr lang="it-IT" dirty="0">
                <a:solidFill>
                  <a:srgbClr val="60220F"/>
                </a:solidFill>
              </a:rPr>
              <a:t>Basarsi sulle prestazioni passate </a:t>
            </a:r>
            <a:r>
              <a:rPr lang="it-IT" i="1" dirty="0">
                <a:solidFill>
                  <a:srgbClr val="60220F"/>
                </a:solidFill>
              </a:rPr>
              <a:t>"l'ultima volta ha funzionato".</a:t>
            </a:r>
          </a:p>
          <a:p>
            <a:endParaRPr lang="en-GB" dirty="0">
              <a:solidFill>
                <a:srgbClr val="60220F"/>
              </a:solidFill>
            </a:endParaRPr>
          </a:p>
          <a:p>
            <a:endParaRPr lang="en-GB" dirty="0">
              <a:solidFill>
                <a:srgbClr val="60220F"/>
              </a:solidFill>
            </a:endParaRPr>
          </a:p>
        </p:txBody>
      </p:sp>
    </p:spTree>
    <p:extLst>
      <p:ext uri="{BB962C8B-B14F-4D97-AF65-F5344CB8AC3E}">
        <p14:creationId xmlns:p14="http://schemas.microsoft.com/office/powerpoint/2010/main" val="2717746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2E4AE-B389-7C4B-B526-33507D3E2326}"/>
              </a:ext>
            </a:extLst>
          </p:cNvPr>
          <p:cNvSpPr>
            <a:spLocks noGrp="1"/>
          </p:cNvSpPr>
          <p:nvPr>
            <p:ph type="body" sz="quarter" idx="28"/>
          </p:nvPr>
        </p:nvSpPr>
        <p:spPr/>
        <p:txBody>
          <a:bodyPr anchor="ctr"/>
          <a:lstStyle/>
          <a:p>
            <a:r>
              <a:rPr lang="en-IE" dirty="0"/>
              <a:t>Le quattro Fasi </a:t>
            </a:r>
            <a:r>
              <a:rPr lang="en-IE" dirty="0" err="1"/>
              <a:t>principali</a:t>
            </a:r>
            <a:r>
              <a:rPr lang="en-IE" dirty="0"/>
              <a:t> del </a:t>
            </a:r>
            <a:r>
              <a:rPr lang="en-IE" dirty="0" err="1"/>
              <a:t>processo</a:t>
            </a:r>
            <a:r>
              <a:rPr lang="en-IE" dirty="0"/>
              <a:t>…</a:t>
            </a:r>
            <a:endParaRPr lang="en-RU" dirty="0"/>
          </a:p>
        </p:txBody>
      </p:sp>
      <p:sp>
        <p:nvSpPr>
          <p:cNvPr id="7" name="Text Placeholder 6">
            <a:extLst>
              <a:ext uri="{FF2B5EF4-FFF2-40B4-BE49-F238E27FC236}">
                <a16:creationId xmlns:a16="http://schemas.microsoft.com/office/drawing/2014/main" id="{3DC096B6-C436-2B4C-A48F-E0B8BB276B9B}"/>
              </a:ext>
            </a:extLst>
          </p:cNvPr>
          <p:cNvSpPr>
            <a:spLocks noGrp="1"/>
          </p:cNvSpPr>
          <p:nvPr>
            <p:ph type="body" sz="quarter" idx="18"/>
          </p:nvPr>
        </p:nvSpPr>
        <p:spPr>
          <a:xfrm>
            <a:off x="577971" y="4298639"/>
            <a:ext cx="2576272" cy="2429965"/>
          </a:xfrm>
        </p:spPr>
        <p:txBody>
          <a:bodyPr>
            <a:normAutofit fontScale="85000" lnSpcReduction="20000"/>
          </a:bodyPr>
          <a:lstStyle/>
          <a:p>
            <a:pPr marL="0" indent="0"/>
            <a:r>
              <a:rPr lang="it-IT" dirty="0">
                <a:solidFill>
                  <a:srgbClr val="404F2F"/>
                </a:solidFill>
              </a:rPr>
              <a:t>Questo è fondamentale per capire meglio cosa sta cercando la controparte. Dovete assicurarvi di ascoltare e fare domande, in modo che ogni parte sappia cosa sta cercando.</a:t>
            </a:r>
          </a:p>
          <a:p>
            <a:pPr marL="0" indent="0"/>
            <a:endParaRPr lang="en-RU" dirty="0">
              <a:solidFill>
                <a:srgbClr val="404F2F"/>
              </a:solidFill>
            </a:endParaRPr>
          </a:p>
        </p:txBody>
      </p:sp>
      <p:sp>
        <p:nvSpPr>
          <p:cNvPr id="8" name="Text Placeholder 7">
            <a:extLst>
              <a:ext uri="{FF2B5EF4-FFF2-40B4-BE49-F238E27FC236}">
                <a16:creationId xmlns:a16="http://schemas.microsoft.com/office/drawing/2014/main" id="{19B80423-7B1D-0F49-B8DC-7EB359FF16AA}"/>
              </a:ext>
            </a:extLst>
          </p:cNvPr>
          <p:cNvSpPr>
            <a:spLocks noGrp="1"/>
          </p:cNvSpPr>
          <p:nvPr>
            <p:ph type="body" sz="quarter" idx="16"/>
          </p:nvPr>
        </p:nvSpPr>
        <p:spPr>
          <a:xfrm>
            <a:off x="933416" y="2707120"/>
            <a:ext cx="2289838" cy="344705"/>
          </a:xfrm>
        </p:spPr>
        <p:txBody>
          <a:bodyPr/>
          <a:lstStyle/>
          <a:p>
            <a:r>
              <a:rPr lang="en-IE" dirty="0"/>
              <a:t>1. </a:t>
            </a:r>
            <a:r>
              <a:rPr lang="en-IE" dirty="0" err="1"/>
              <a:t>Fase</a:t>
            </a:r>
            <a:r>
              <a:rPr lang="en-IE" dirty="0"/>
              <a:t> di </a:t>
            </a:r>
            <a:r>
              <a:rPr lang="en-IE" dirty="0" err="1"/>
              <a:t>Discussione</a:t>
            </a:r>
            <a:endParaRPr lang="en-RU" dirty="0"/>
          </a:p>
        </p:txBody>
      </p:sp>
      <p:sp>
        <p:nvSpPr>
          <p:cNvPr id="9" name="Text Placeholder 8">
            <a:extLst>
              <a:ext uri="{FF2B5EF4-FFF2-40B4-BE49-F238E27FC236}">
                <a16:creationId xmlns:a16="http://schemas.microsoft.com/office/drawing/2014/main" id="{1595F509-B45C-2E42-84ED-CE74F2FBEBE7}"/>
              </a:ext>
            </a:extLst>
          </p:cNvPr>
          <p:cNvSpPr>
            <a:spLocks noGrp="1"/>
          </p:cNvSpPr>
          <p:nvPr>
            <p:ph type="body" sz="quarter" idx="19"/>
          </p:nvPr>
        </p:nvSpPr>
        <p:spPr>
          <a:xfrm>
            <a:off x="3441941" y="4298640"/>
            <a:ext cx="2576272" cy="2059028"/>
          </a:xfrm>
        </p:spPr>
        <p:txBody>
          <a:bodyPr>
            <a:noAutofit/>
          </a:bodyPr>
          <a:lstStyle/>
          <a:p>
            <a:pPr marL="0" indent="0">
              <a:lnSpc>
                <a:spcPct val="70000"/>
              </a:lnSpc>
            </a:pPr>
            <a:r>
              <a:rPr lang="it-IT" sz="2000" dirty="0"/>
              <a:t>La fase di chiarimento serve semplicemente a garantire che entrambe le parti abbiano identificato e stabilito un terreno comune su cui iniziare la negoziazione e a ridurre al minimo le incomprensioni.</a:t>
            </a:r>
          </a:p>
          <a:p>
            <a:pPr marL="0" indent="0">
              <a:lnSpc>
                <a:spcPct val="70000"/>
              </a:lnSpc>
            </a:pPr>
            <a:endParaRPr lang="en-RU" sz="2000" dirty="0"/>
          </a:p>
        </p:txBody>
      </p:sp>
      <p:sp>
        <p:nvSpPr>
          <p:cNvPr id="10" name="Text Placeholder 9">
            <a:extLst>
              <a:ext uri="{FF2B5EF4-FFF2-40B4-BE49-F238E27FC236}">
                <a16:creationId xmlns:a16="http://schemas.microsoft.com/office/drawing/2014/main" id="{3AB0921B-548B-B74F-9212-EE9808F7F7E8}"/>
              </a:ext>
            </a:extLst>
          </p:cNvPr>
          <p:cNvSpPr>
            <a:spLocks noGrp="1"/>
          </p:cNvSpPr>
          <p:nvPr>
            <p:ph type="body" sz="quarter" idx="20"/>
          </p:nvPr>
        </p:nvSpPr>
        <p:spPr>
          <a:xfrm>
            <a:off x="3603613" y="2707120"/>
            <a:ext cx="2289838" cy="344705"/>
          </a:xfrm>
        </p:spPr>
        <p:txBody>
          <a:bodyPr/>
          <a:lstStyle/>
          <a:p>
            <a:r>
              <a:rPr lang="en-IE" dirty="0"/>
              <a:t>2. </a:t>
            </a:r>
            <a:r>
              <a:rPr lang="en-IE" dirty="0" err="1"/>
              <a:t>Fase</a:t>
            </a:r>
            <a:r>
              <a:rPr lang="en-IE" dirty="0"/>
              <a:t> di </a:t>
            </a:r>
            <a:r>
              <a:rPr lang="en-IE" dirty="0" err="1"/>
              <a:t>Chiarimento</a:t>
            </a:r>
            <a:endParaRPr lang="en-RU" dirty="0"/>
          </a:p>
        </p:txBody>
      </p:sp>
      <p:sp>
        <p:nvSpPr>
          <p:cNvPr id="11" name="Text Placeholder 10">
            <a:extLst>
              <a:ext uri="{FF2B5EF4-FFF2-40B4-BE49-F238E27FC236}">
                <a16:creationId xmlns:a16="http://schemas.microsoft.com/office/drawing/2014/main" id="{78E48B13-62A6-C74B-8D83-899F89921EFB}"/>
              </a:ext>
            </a:extLst>
          </p:cNvPr>
          <p:cNvSpPr>
            <a:spLocks noGrp="1"/>
          </p:cNvSpPr>
          <p:nvPr>
            <p:ph type="body" sz="quarter" idx="21"/>
          </p:nvPr>
        </p:nvSpPr>
        <p:spPr>
          <a:xfrm>
            <a:off x="6298550" y="4304582"/>
            <a:ext cx="2289837" cy="1860944"/>
          </a:xfrm>
        </p:spPr>
        <p:txBody>
          <a:bodyPr>
            <a:normAutofit fontScale="77500" lnSpcReduction="20000"/>
          </a:bodyPr>
          <a:lstStyle/>
          <a:p>
            <a:pPr marL="0" indent="0"/>
            <a:r>
              <a:rPr lang="it-IT" dirty="0">
                <a:solidFill>
                  <a:srgbClr val="404F2F"/>
                </a:solidFill>
              </a:rPr>
              <a:t>Come già detto, un risultato vantaggioso per tutti è il risultato migliore. A volte non è possibile, ma dovrebbe essere l'obiettivo di entrambe le parti.</a:t>
            </a:r>
          </a:p>
          <a:p>
            <a:pPr marL="0" indent="0"/>
            <a:endParaRPr lang="en-RU" dirty="0">
              <a:solidFill>
                <a:srgbClr val="404F2F"/>
              </a:solidFill>
            </a:endParaRPr>
          </a:p>
        </p:txBody>
      </p:sp>
      <p:sp>
        <p:nvSpPr>
          <p:cNvPr id="12" name="Text Placeholder 11">
            <a:extLst>
              <a:ext uri="{FF2B5EF4-FFF2-40B4-BE49-F238E27FC236}">
                <a16:creationId xmlns:a16="http://schemas.microsoft.com/office/drawing/2014/main" id="{AA02C926-242B-AA47-A942-547CC1E2C6B6}"/>
              </a:ext>
            </a:extLst>
          </p:cNvPr>
          <p:cNvSpPr>
            <a:spLocks noGrp="1"/>
          </p:cNvSpPr>
          <p:nvPr>
            <p:ph type="body" sz="quarter" idx="22"/>
          </p:nvPr>
        </p:nvSpPr>
        <p:spPr>
          <a:xfrm>
            <a:off x="6273810" y="2707119"/>
            <a:ext cx="2289838" cy="344705"/>
          </a:xfrm>
        </p:spPr>
        <p:txBody>
          <a:bodyPr/>
          <a:lstStyle/>
          <a:p>
            <a:r>
              <a:rPr lang="en-IE" dirty="0"/>
              <a:t>3. </a:t>
            </a:r>
            <a:r>
              <a:rPr lang="en-IE" dirty="0" err="1"/>
              <a:t>Fase</a:t>
            </a:r>
            <a:r>
              <a:rPr lang="en-IE" dirty="0"/>
              <a:t> di </a:t>
            </a:r>
            <a:r>
              <a:rPr lang="en-IE" dirty="0" err="1"/>
              <a:t>Negoziazione</a:t>
            </a:r>
            <a:endParaRPr lang="en-RU" dirty="0"/>
          </a:p>
        </p:txBody>
      </p:sp>
      <p:sp>
        <p:nvSpPr>
          <p:cNvPr id="13" name="Text Placeholder 12">
            <a:extLst>
              <a:ext uri="{FF2B5EF4-FFF2-40B4-BE49-F238E27FC236}">
                <a16:creationId xmlns:a16="http://schemas.microsoft.com/office/drawing/2014/main" id="{ECA60394-3BA4-E946-BCE2-DB8DC37D1F5F}"/>
              </a:ext>
            </a:extLst>
          </p:cNvPr>
          <p:cNvSpPr>
            <a:spLocks noGrp="1"/>
          </p:cNvSpPr>
          <p:nvPr>
            <p:ph type="body" sz="quarter" idx="23"/>
          </p:nvPr>
        </p:nvSpPr>
        <p:spPr>
          <a:xfrm>
            <a:off x="9040482" y="4304581"/>
            <a:ext cx="2380891" cy="1878639"/>
          </a:xfrm>
        </p:spPr>
        <p:txBody>
          <a:bodyPr>
            <a:noAutofit/>
          </a:bodyPr>
          <a:lstStyle/>
          <a:p>
            <a:pPr marL="0" indent="0">
              <a:lnSpc>
                <a:spcPct val="70000"/>
              </a:lnSpc>
            </a:pPr>
            <a:r>
              <a:rPr lang="it-IT" sz="2000" dirty="0"/>
              <a:t>Ciascuna parte deve mantenere una mentalità aperta, in modo da raggiungere la soluzione migliore per tutte le parti. Gli accordi devono essere chiari per tutte le parti, senza ambiguità.</a:t>
            </a:r>
          </a:p>
          <a:p>
            <a:pPr marL="0" indent="0">
              <a:lnSpc>
                <a:spcPct val="70000"/>
              </a:lnSpc>
            </a:pPr>
            <a:endParaRPr lang="en-RU" sz="2000" dirty="0"/>
          </a:p>
        </p:txBody>
      </p:sp>
      <p:sp>
        <p:nvSpPr>
          <p:cNvPr id="14" name="Text Placeholder 13">
            <a:extLst>
              <a:ext uri="{FF2B5EF4-FFF2-40B4-BE49-F238E27FC236}">
                <a16:creationId xmlns:a16="http://schemas.microsoft.com/office/drawing/2014/main" id="{08FE3916-DAFC-9840-AA33-E6F3641D4AD5}"/>
              </a:ext>
            </a:extLst>
          </p:cNvPr>
          <p:cNvSpPr>
            <a:spLocks noGrp="1"/>
          </p:cNvSpPr>
          <p:nvPr>
            <p:ph type="body" sz="quarter" idx="24"/>
          </p:nvPr>
        </p:nvSpPr>
        <p:spPr>
          <a:xfrm>
            <a:off x="8968746" y="2707118"/>
            <a:ext cx="2289838" cy="344705"/>
          </a:xfrm>
        </p:spPr>
        <p:txBody>
          <a:bodyPr/>
          <a:lstStyle/>
          <a:p>
            <a:r>
              <a:rPr lang="en-IE" dirty="0"/>
              <a:t>4. </a:t>
            </a:r>
            <a:r>
              <a:rPr lang="en-IE" dirty="0" err="1"/>
              <a:t>Fase</a:t>
            </a:r>
            <a:r>
              <a:rPr lang="en-IE" dirty="0"/>
              <a:t> </a:t>
            </a:r>
            <a:r>
              <a:rPr lang="en-IE" dirty="0" err="1"/>
              <a:t>dell’Accordo</a:t>
            </a:r>
            <a:endParaRPr lang="en-RU" dirty="0"/>
          </a:p>
        </p:txBody>
      </p:sp>
    </p:spTree>
    <p:extLst>
      <p:ext uri="{BB962C8B-B14F-4D97-AF65-F5344CB8AC3E}">
        <p14:creationId xmlns:p14="http://schemas.microsoft.com/office/powerpoint/2010/main" val="3865146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ECAB5E1-2D6C-DDAA-CBE5-5474F61F61C9}"/>
              </a:ext>
            </a:extLst>
          </p:cNvPr>
          <p:cNvSpPr>
            <a:spLocks noGrp="1"/>
          </p:cNvSpPr>
          <p:nvPr>
            <p:ph type="body" sz="quarter" idx="18"/>
          </p:nvPr>
        </p:nvSpPr>
        <p:spPr>
          <a:xfrm>
            <a:off x="447675" y="309563"/>
            <a:ext cx="11096625" cy="1211262"/>
          </a:xfrm>
        </p:spPr>
        <p:txBody>
          <a:bodyPr>
            <a:normAutofit/>
          </a:bodyPr>
          <a:lstStyle/>
          <a:p>
            <a:r>
              <a:rPr lang="it-IT" dirty="0"/>
              <a:t>Capire le tattiche utilizzate da altri... non vi consigliamo di usarle, ma ecco l'elenco per poterle riconoscere</a:t>
            </a:r>
          </a:p>
          <a:p>
            <a:endParaRPr lang="en-GB" dirty="0"/>
          </a:p>
        </p:txBody>
      </p:sp>
      <p:sp>
        <p:nvSpPr>
          <p:cNvPr id="5" name="Text Placeholder 2">
            <a:extLst>
              <a:ext uri="{FF2B5EF4-FFF2-40B4-BE49-F238E27FC236}">
                <a16:creationId xmlns:a16="http://schemas.microsoft.com/office/drawing/2014/main" id="{99DB1939-A149-7DA1-FA66-034673D7D9CA}"/>
              </a:ext>
            </a:extLst>
          </p:cNvPr>
          <p:cNvSpPr>
            <a:spLocks noGrp="1"/>
          </p:cNvSpPr>
          <p:nvPr>
            <p:ph type="body" sz="quarter" idx="16"/>
          </p:nvPr>
        </p:nvSpPr>
        <p:spPr>
          <a:xfrm>
            <a:off x="447675" y="2066925"/>
            <a:ext cx="7031038" cy="4038600"/>
          </a:xfrm>
        </p:spPr>
        <p:txBody>
          <a:bodyPr/>
          <a:lstStyle/>
          <a:p>
            <a:pPr marL="342900" indent="-342900" algn="l">
              <a:buClr>
                <a:srgbClr val="404F2F"/>
              </a:buClr>
              <a:buFont typeface="Arial" panose="020B0604020202020204" pitchFamily="34" charset="0"/>
              <a:buChar char="•"/>
            </a:pPr>
            <a:r>
              <a:rPr lang="it-IT" dirty="0"/>
              <a:t>Svenimento </a:t>
            </a:r>
          </a:p>
          <a:p>
            <a:pPr marL="342900" indent="-342900" algn="l">
              <a:buClr>
                <a:srgbClr val="404F2F"/>
              </a:buClr>
              <a:buFont typeface="Arial" panose="020B0604020202020204" pitchFamily="34" charset="0"/>
              <a:buChar char="•"/>
            </a:pPr>
            <a:r>
              <a:rPr lang="it-IT" dirty="0"/>
              <a:t>L'offerta migliore</a:t>
            </a:r>
          </a:p>
          <a:p>
            <a:pPr marL="342900" indent="-342900" algn="l">
              <a:buClr>
                <a:srgbClr val="404F2F"/>
              </a:buClr>
              <a:buFont typeface="Arial" panose="020B0604020202020204" pitchFamily="34" charset="0"/>
              <a:buChar char="•"/>
            </a:pPr>
            <a:r>
              <a:rPr lang="it-IT" dirty="0"/>
              <a:t>Fare riferimento a un'alta autorità</a:t>
            </a:r>
          </a:p>
          <a:p>
            <a:pPr marL="342900" indent="-342900" algn="l">
              <a:buClr>
                <a:srgbClr val="404F2F"/>
              </a:buClr>
              <a:buFont typeface="Arial" panose="020B0604020202020204" pitchFamily="34" charset="0"/>
              <a:buChar char="•"/>
            </a:pPr>
            <a:r>
              <a:rPr lang="it-IT" dirty="0"/>
              <a:t>La routine poliziotto buono/poliziotto cattivo </a:t>
            </a:r>
          </a:p>
          <a:p>
            <a:pPr marL="342900" indent="-342900" algn="l">
              <a:buClr>
                <a:srgbClr val="404F2F"/>
              </a:buClr>
              <a:buFont typeface="Arial" panose="020B0604020202020204" pitchFamily="34" charset="0"/>
              <a:buChar char="•"/>
            </a:pPr>
            <a:r>
              <a:rPr lang="it-IT" dirty="0"/>
              <a:t>Usare il silenzio </a:t>
            </a:r>
          </a:p>
          <a:p>
            <a:pPr marL="342900" indent="-342900" algn="l">
              <a:buClr>
                <a:srgbClr val="404F2F"/>
              </a:buClr>
              <a:buFont typeface="Arial" panose="020B0604020202020204" pitchFamily="34" charset="0"/>
              <a:buChar char="•"/>
            </a:pPr>
            <a:r>
              <a:rPr lang="it-IT" dirty="0"/>
              <a:t>Il "Colombo" - </a:t>
            </a:r>
            <a:r>
              <a:rPr lang="it-IT" i="1" dirty="0"/>
              <a:t>un'altra cosa</a:t>
            </a:r>
            <a:r>
              <a:rPr lang="it-IT" dirty="0"/>
              <a:t>...</a:t>
            </a:r>
          </a:p>
          <a:p>
            <a:pPr marL="342900" indent="-342900" algn="l">
              <a:buClr>
                <a:srgbClr val="404F2F"/>
              </a:buClr>
              <a:buFont typeface="Arial" panose="020B0604020202020204" pitchFamily="34" charset="0"/>
              <a:buChar char="•"/>
            </a:pPr>
            <a:r>
              <a:rPr lang="it-IT" dirty="0"/>
              <a:t>Essere aggressivi/ fare ostruzionismo  </a:t>
            </a:r>
          </a:p>
          <a:p>
            <a:pPr marL="342900" indent="-342900" algn="l">
              <a:buClr>
                <a:srgbClr val="404F2F"/>
              </a:buClr>
              <a:buFont typeface="Arial" panose="020B0604020202020204" pitchFamily="34" charset="0"/>
              <a:buChar char="•"/>
            </a:pPr>
            <a:r>
              <a:rPr lang="it-IT" dirty="0"/>
              <a:t>Urgenza </a:t>
            </a:r>
            <a:r>
              <a:rPr lang="it-IT" i="1" dirty="0"/>
              <a:t>«Ma ne ho bisogno adesso»</a:t>
            </a:r>
            <a:r>
              <a:rPr lang="it-IT" dirty="0"/>
              <a:t>!</a:t>
            </a:r>
          </a:p>
          <a:p>
            <a:pPr marL="342900" indent="-342900" algn="l">
              <a:buClr>
                <a:srgbClr val="404F2F"/>
              </a:buClr>
              <a:buFont typeface="Arial" panose="020B0604020202020204" pitchFamily="34" charset="0"/>
              <a:buChar char="•"/>
            </a:pPr>
            <a:endParaRPr lang="en-GB" dirty="0"/>
          </a:p>
        </p:txBody>
      </p:sp>
      <p:pic>
        <p:nvPicPr>
          <p:cNvPr id="6" name="Picture 2" descr="Tactic Images – Browse 109,423 Stock Photos, Vectors, and Video | Adobe  Stock">
            <a:extLst>
              <a:ext uri="{FF2B5EF4-FFF2-40B4-BE49-F238E27FC236}">
                <a16:creationId xmlns:a16="http://schemas.microsoft.com/office/drawing/2014/main" id="{5083DD7E-6133-0BBF-891E-74B8CA1965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18957" y="2255745"/>
            <a:ext cx="5125343" cy="366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89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FB3DF-D18C-4547-8CD0-53FB436E6053}"/>
              </a:ext>
            </a:extLst>
          </p:cNvPr>
          <p:cNvSpPr>
            <a:spLocks noGrp="1"/>
          </p:cNvSpPr>
          <p:nvPr>
            <p:ph type="body" sz="quarter" idx="18"/>
          </p:nvPr>
        </p:nvSpPr>
        <p:spPr>
          <a:xfrm>
            <a:off x="1" y="1234748"/>
            <a:ext cx="5014452" cy="933011"/>
          </a:xfrm>
        </p:spPr>
        <p:txBody>
          <a:bodyPr>
            <a:normAutofit fontScale="85000" lnSpcReduction="10000"/>
          </a:bodyPr>
          <a:lstStyle/>
          <a:p>
            <a:pPr algn="ctr"/>
            <a:r>
              <a:rPr lang="it-IT" sz="3200" dirty="0"/>
              <a:t>5 semplici trucchi che vi aiuteranno ad essere più efficaci</a:t>
            </a:r>
            <a:r>
              <a:rPr lang="en-US" sz="3200" dirty="0"/>
              <a:t>.</a:t>
            </a:r>
            <a:endParaRPr lang="en-GB" sz="2400" dirty="0"/>
          </a:p>
        </p:txBody>
      </p:sp>
      <p:sp>
        <p:nvSpPr>
          <p:cNvPr id="3" name="Text Placeholder 2">
            <a:extLst>
              <a:ext uri="{FF2B5EF4-FFF2-40B4-BE49-F238E27FC236}">
                <a16:creationId xmlns:a16="http://schemas.microsoft.com/office/drawing/2014/main" id="{B1754A30-D2F6-42D9-92FB-2708FBF293F1}"/>
              </a:ext>
            </a:extLst>
          </p:cNvPr>
          <p:cNvSpPr>
            <a:spLocks noGrp="1"/>
          </p:cNvSpPr>
          <p:nvPr>
            <p:ph type="body" sz="quarter" idx="16"/>
          </p:nvPr>
        </p:nvSpPr>
        <p:spPr>
          <a:xfrm>
            <a:off x="411245" y="309979"/>
            <a:ext cx="10673697" cy="701861"/>
          </a:xfrm>
        </p:spPr>
        <p:txBody>
          <a:bodyPr>
            <a:noAutofit/>
          </a:bodyPr>
          <a:lstStyle/>
          <a:p>
            <a:r>
              <a:rPr lang="it-IT" b="1" dirty="0"/>
              <a:t>Sapere come affrontare le obiezioni e le tattiche </a:t>
            </a:r>
            <a:r>
              <a:rPr lang="en-US" b="1" dirty="0"/>
              <a:t>…</a:t>
            </a:r>
            <a:endParaRPr lang="en-GB" b="1" dirty="0"/>
          </a:p>
        </p:txBody>
      </p:sp>
      <p:sp>
        <p:nvSpPr>
          <p:cNvPr id="4" name="Text Placeholder 3">
            <a:extLst>
              <a:ext uri="{FF2B5EF4-FFF2-40B4-BE49-F238E27FC236}">
                <a16:creationId xmlns:a16="http://schemas.microsoft.com/office/drawing/2014/main" id="{2EAD1C94-6F8E-4867-906B-0A1346BC05D7}"/>
              </a:ext>
            </a:extLst>
          </p:cNvPr>
          <p:cNvSpPr>
            <a:spLocks noGrp="1"/>
          </p:cNvSpPr>
          <p:nvPr>
            <p:ph type="body" sz="quarter" idx="21"/>
          </p:nvPr>
        </p:nvSpPr>
        <p:spPr>
          <a:xfrm>
            <a:off x="2122342" y="2731366"/>
            <a:ext cx="2333958" cy="697634"/>
          </a:xfrm>
        </p:spPr>
        <p:txBody>
          <a:bodyPr>
            <a:noAutofit/>
          </a:bodyPr>
          <a:lstStyle/>
          <a:p>
            <a:pPr indent="0"/>
            <a:r>
              <a:rPr lang="en-GB" sz="3000" b="1" dirty="0" err="1"/>
              <a:t>Mantenere</a:t>
            </a:r>
            <a:r>
              <a:rPr lang="en-GB" sz="3000" b="1" dirty="0"/>
              <a:t> la </a:t>
            </a:r>
            <a:r>
              <a:rPr lang="en-GB" sz="3000" b="1" dirty="0" err="1"/>
              <a:t>calma</a:t>
            </a:r>
            <a:endParaRPr lang="en-GB" sz="3000" b="1" dirty="0"/>
          </a:p>
          <a:p>
            <a:pPr indent="0"/>
            <a:endParaRPr lang="en-GB" sz="3000" b="1" dirty="0"/>
          </a:p>
        </p:txBody>
      </p:sp>
      <p:sp>
        <p:nvSpPr>
          <p:cNvPr id="5" name="Text Placeholder 4">
            <a:extLst>
              <a:ext uri="{FF2B5EF4-FFF2-40B4-BE49-F238E27FC236}">
                <a16:creationId xmlns:a16="http://schemas.microsoft.com/office/drawing/2014/main" id="{A8D9D614-1C3B-4859-8E37-6B8972A492E6}"/>
              </a:ext>
            </a:extLst>
          </p:cNvPr>
          <p:cNvSpPr>
            <a:spLocks noGrp="1"/>
          </p:cNvSpPr>
          <p:nvPr>
            <p:ph type="body" sz="quarter" idx="26"/>
          </p:nvPr>
        </p:nvSpPr>
        <p:spPr>
          <a:xfrm>
            <a:off x="4314898" y="3773707"/>
            <a:ext cx="1853076" cy="839438"/>
          </a:xfrm>
        </p:spPr>
        <p:txBody>
          <a:bodyPr>
            <a:noAutofit/>
          </a:bodyPr>
          <a:lstStyle/>
          <a:p>
            <a:r>
              <a:rPr lang="en-US" sz="3000" b="1" dirty="0" err="1"/>
              <a:t>Mostrare</a:t>
            </a:r>
            <a:r>
              <a:rPr lang="en-US" sz="3000" b="1" dirty="0"/>
              <a:t> </a:t>
            </a:r>
            <a:r>
              <a:rPr lang="en-US" sz="3000" b="1" dirty="0" err="1"/>
              <a:t>empatia</a:t>
            </a:r>
            <a:endParaRPr lang="en-GB" sz="3000" b="1" dirty="0"/>
          </a:p>
        </p:txBody>
      </p:sp>
      <p:sp>
        <p:nvSpPr>
          <p:cNvPr id="6" name="Text Placeholder 5">
            <a:extLst>
              <a:ext uri="{FF2B5EF4-FFF2-40B4-BE49-F238E27FC236}">
                <a16:creationId xmlns:a16="http://schemas.microsoft.com/office/drawing/2014/main" id="{7A0CCD68-474B-4C83-B636-597DEC08BD37}"/>
              </a:ext>
            </a:extLst>
          </p:cNvPr>
          <p:cNvSpPr>
            <a:spLocks noGrp="1"/>
          </p:cNvSpPr>
          <p:nvPr>
            <p:ph type="body" sz="quarter" idx="28"/>
          </p:nvPr>
        </p:nvSpPr>
        <p:spPr>
          <a:xfrm>
            <a:off x="6875116" y="3500899"/>
            <a:ext cx="1996984" cy="880763"/>
          </a:xfrm>
        </p:spPr>
        <p:txBody>
          <a:bodyPr>
            <a:normAutofit lnSpcReduction="10000"/>
          </a:bodyPr>
          <a:lstStyle/>
          <a:p>
            <a:pPr indent="0"/>
            <a:r>
              <a:rPr lang="en-US" sz="3000" b="1" dirty="0" err="1"/>
              <a:t>Ascoltare</a:t>
            </a:r>
            <a:r>
              <a:rPr lang="en-US" sz="3000" b="1" dirty="0"/>
              <a:t> di </a:t>
            </a:r>
            <a:r>
              <a:rPr lang="en-US" sz="3000" b="1" dirty="0" err="1"/>
              <a:t>più</a:t>
            </a:r>
            <a:endParaRPr lang="en-GB" sz="3000" b="1" dirty="0"/>
          </a:p>
        </p:txBody>
      </p:sp>
      <p:sp>
        <p:nvSpPr>
          <p:cNvPr id="7" name="Text Placeholder 6">
            <a:extLst>
              <a:ext uri="{FF2B5EF4-FFF2-40B4-BE49-F238E27FC236}">
                <a16:creationId xmlns:a16="http://schemas.microsoft.com/office/drawing/2014/main" id="{0B479F42-DF0F-4F41-BFC8-FDE1FEFDBFB0}"/>
              </a:ext>
            </a:extLst>
          </p:cNvPr>
          <p:cNvSpPr>
            <a:spLocks noGrp="1"/>
          </p:cNvSpPr>
          <p:nvPr>
            <p:ph type="body" sz="quarter" idx="30"/>
          </p:nvPr>
        </p:nvSpPr>
        <p:spPr/>
        <p:txBody>
          <a:bodyPr>
            <a:noAutofit/>
          </a:bodyPr>
          <a:lstStyle/>
          <a:p>
            <a:r>
              <a:rPr lang="en-US" sz="3000" b="1" dirty="0" err="1"/>
              <a:t>Essere</a:t>
            </a:r>
            <a:r>
              <a:rPr lang="en-US" sz="3000" b="1" dirty="0"/>
              <a:t> </a:t>
            </a:r>
            <a:r>
              <a:rPr lang="en-US" sz="3000" b="1" dirty="0" err="1"/>
              <a:t>pazienti</a:t>
            </a:r>
            <a:r>
              <a:rPr lang="en-US" sz="3000" b="1" dirty="0"/>
              <a:t> e </a:t>
            </a:r>
            <a:r>
              <a:rPr lang="en-US" sz="3000" b="1" dirty="0" err="1"/>
              <a:t>dimostarlo</a:t>
            </a:r>
            <a:r>
              <a:rPr lang="en-US" sz="3000" b="1" dirty="0"/>
              <a:t> </a:t>
            </a:r>
            <a:endParaRPr lang="en-GB" sz="3000" b="1" dirty="0"/>
          </a:p>
        </p:txBody>
      </p:sp>
      <p:sp>
        <p:nvSpPr>
          <p:cNvPr id="8" name="Text Placeholder 7">
            <a:extLst>
              <a:ext uri="{FF2B5EF4-FFF2-40B4-BE49-F238E27FC236}">
                <a16:creationId xmlns:a16="http://schemas.microsoft.com/office/drawing/2014/main" id="{2D8E8A2D-7875-457D-A9A4-B11C1F173864}"/>
              </a:ext>
            </a:extLst>
          </p:cNvPr>
          <p:cNvSpPr>
            <a:spLocks noGrp="1"/>
          </p:cNvSpPr>
          <p:nvPr>
            <p:ph type="body" sz="quarter" idx="32"/>
          </p:nvPr>
        </p:nvSpPr>
        <p:spPr>
          <a:xfrm>
            <a:off x="5741405" y="2203530"/>
            <a:ext cx="1740791" cy="880763"/>
          </a:xfrm>
        </p:spPr>
        <p:txBody>
          <a:bodyPr>
            <a:normAutofit lnSpcReduction="10000"/>
          </a:bodyPr>
          <a:lstStyle/>
          <a:p>
            <a:r>
              <a:rPr lang="en-US" sz="3000" b="1" dirty="0" err="1"/>
              <a:t>Parlare</a:t>
            </a:r>
            <a:r>
              <a:rPr lang="en-US" sz="3000" b="1" dirty="0"/>
              <a:t> di </a:t>
            </a:r>
            <a:r>
              <a:rPr lang="en-US" sz="3000" b="1" dirty="0" err="1"/>
              <a:t>meno</a:t>
            </a:r>
            <a:endParaRPr lang="en-GB" sz="3000" b="1" dirty="0"/>
          </a:p>
        </p:txBody>
      </p:sp>
      <p:sp>
        <p:nvSpPr>
          <p:cNvPr id="9" name="Text Placeholder 8">
            <a:extLst>
              <a:ext uri="{FF2B5EF4-FFF2-40B4-BE49-F238E27FC236}">
                <a16:creationId xmlns:a16="http://schemas.microsoft.com/office/drawing/2014/main" id="{FB6DCE87-9007-4A18-A9FD-77B627AEC1D0}"/>
              </a:ext>
            </a:extLst>
          </p:cNvPr>
          <p:cNvSpPr>
            <a:spLocks noGrp="1"/>
          </p:cNvSpPr>
          <p:nvPr>
            <p:ph type="body" sz="quarter" idx="34"/>
          </p:nvPr>
        </p:nvSpPr>
        <p:spPr/>
        <p:txBody>
          <a:bodyPr/>
          <a:lstStyle/>
          <a:p>
            <a:r>
              <a:rPr lang="hr-BA" dirty="0"/>
              <a:t>1</a:t>
            </a:r>
            <a:endParaRPr lang="en-GB" dirty="0"/>
          </a:p>
        </p:txBody>
      </p:sp>
      <p:sp>
        <p:nvSpPr>
          <p:cNvPr id="10" name="Text Placeholder 9">
            <a:extLst>
              <a:ext uri="{FF2B5EF4-FFF2-40B4-BE49-F238E27FC236}">
                <a16:creationId xmlns:a16="http://schemas.microsoft.com/office/drawing/2014/main" id="{260561BE-083D-400C-BC02-2505B52584E7}"/>
              </a:ext>
            </a:extLst>
          </p:cNvPr>
          <p:cNvSpPr>
            <a:spLocks noGrp="1"/>
          </p:cNvSpPr>
          <p:nvPr>
            <p:ph type="body" sz="quarter" idx="38"/>
          </p:nvPr>
        </p:nvSpPr>
        <p:spPr/>
        <p:txBody>
          <a:bodyPr/>
          <a:lstStyle/>
          <a:p>
            <a:r>
              <a:rPr lang="hr-BA" dirty="0"/>
              <a:t>5</a:t>
            </a:r>
            <a:endParaRPr lang="en-GB" dirty="0"/>
          </a:p>
        </p:txBody>
      </p:sp>
      <p:sp>
        <p:nvSpPr>
          <p:cNvPr id="11" name="Text Placeholder 10">
            <a:extLst>
              <a:ext uri="{FF2B5EF4-FFF2-40B4-BE49-F238E27FC236}">
                <a16:creationId xmlns:a16="http://schemas.microsoft.com/office/drawing/2014/main" id="{5F60C00E-92B7-496D-9A05-822ABB4D65D5}"/>
              </a:ext>
            </a:extLst>
          </p:cNvPr>
          <p:cNvSpPr>
            <a:spLocks noGrp="1"/>
          </p:cNvSpPr>
          <p:nvPr>
            <p:ph type="body" sz="quarter" idx="35"/>
          </p:nvPr>
        </p:nvSpPr>
        <p:spPr/>
        <p:txBody>
          <a:bodyPr/>
          <a:lstStyle/>
          <a:p>
            <a:r>
              <a:rPr lang="hr-BA" dirty="0"/>
              <a:t>2</a:t>
            </a:r>
            <a:endParaRPr lang="en-GB" dirty="0"/>
          </a:p>
        </p:txBody>
      </p:sp>
      <p:sp>
        <p:nvSpPr>
          <p:cNvPr id="12" name="Text Placeholder 11">
            <a:extLst>
              <a:ext uri="{FF2B5EF4-FFF2-40B4-BE49-F238E27FC236}">
                <a16:creationId xmlns:a16="http://schemas.microsoft.com/office/drawing/2014/main" id="{8D4AB6B8-7D92-4773-A3B6-ABFEE4B3A406}"/>
              </a:ext>
            </a:extLst>
          </p:cNvPr>
          <p:cNvSpPr>
            <a:spLocks noGrp="1"/>
          </p:cNvSpPr>
          <p:nvPr>
            <p:ph type="body" sz="quarter" idx="36"/>
          </p:nvPr>
        </p:nvSpPr>
        <p:spPr/>
        <p:txBody>
          <a:bodyPr/>
          <a:lstStyle/>
          <a:p>
            <a:r>
              <a:rPr lang="hr-BA" dirty="0"/>
              <a:t>3</a:t>
            </a:r>
            <a:endParaRPr lang="en-GB" dirty="0"/>
          </a:p>
        </p:txBody>
      </p:sp>
      <p:sp>
        <p:nvSpPr>
          <p:cNvPr id="13" name="Text Placeholder 12">
            <a:extLst>
              <a:ext uri="{FF2B5EF4-FFF2-40B4-BE49-F238E27FC236}">
                <a16:creationId xmlns:a16="http://schemas.microsoft.com/office/drawing/2014/main" id="{16BB7710-5175-4C83-B49D-345A88E644AB}"/>
              </a:ext>
            </a:extLst>
          </p:cNvPr>
          <p:cNvSpPr>
            <a:spLocks noGrp="1"/>
          </p:cNvSpPr>
          <p:nvPr>
            <p:ph type="body" sz="quarter" idx="39"/>
          </p:nvPr>
        </p:nvSpPr>
        <p:spPr/>
        <p:txBody>
          <a:bodyPr/>
          <a:lstStyle/>
          <a:p>
            <a:r>
              <a:rPr lang="hr-BA" dirty="0"/>
              <a:t>4</a:t>
            </a:r>
            <a:endParaRPr lang="en-GB" dirty="0"/>
          </a:p>
        </p:txBody>
      </p:sp>
    </p:spTree>
    <p:extLst>
      <p:ext uri="{BB962C8B-B14F-4D97-AF65-F5344CB8AC3E}">
        <p14:creationId xmlns:p14="http://schemas.microsoft.com/office/powerpoint/2010/main" val="992920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E6AB54-9936-4CB8-C1E9-CCF473606EF8}"/>
              </a:ext>
            </a:extLst>
          </p:cNvPr>
          <p:cNvSpPr>
            <a:spLocks noGrp="1"/>
          </p:cNvSpPr>
          <p:nvPr>
            <p:ph type="body" sz="quarter" idx="16"/>
          </p:nvPr>
        </p:nvSpPr>
        <p:spPr>
          <a:xfrm>
            <a:off x="215661" y="441202"/>
            <a:ext cx="11679478" cy="580518"/>
          </a:xfrm>
        </p:spPr>
        <p:txBody>
          <a:bodyPr/>
          <a:lstStyle/>
          <a:p>
            <a:r>
              <a:rPr lang="it-IT" sz="3600" b="1" dirty="0"/>
              <a:t>Conoscere e mantenere le proprie fonti di potere negoziale</a:t>
            </a:r>
          </a:p>
          <a:p>
            <a:endParaRPr lang="en-IE" sz="3600" b="1" dirty="0"/>
          </a:p>
        </p:txBody>
      </p:sp>
      <p:sp>
        <p:nvSpPr>
          <p:cNvPr id="4" name="Text Placeholder 2">
            <a:extLst>
              <a:ext uri="{FF2B5EF4-FFF2-40B4-BE49-F238E27FC236}">
                <a16:creationId xmlns:a16="http://schemas.microsoft.com/office/drawing/2014/main" id="{F491DEE1-1A73-89AF-E7C4-7055F0FDFCC2}"/>
              </a:ext>
            </a:extLst>
          </p:cNvPr>
          <p:cNvSpPr>
            <a:spLocks noGrp="1"/>
          </p:cNvSpPr>
          <p:nvPr>
            <p:ph type="body" sz="quarter" idx="18"/>
          </p:nvPr>
        </p:nvSpPr>
        <p:spPr>
          <a:xfrm>
            <a:off x="447675" y="1627967"/>
            <a:ext cx="11296650" cy="4419150"/>
          </a:xfrm>
        </p:spPr>
        <p:txBody>
          <a:bodyPr>
            <a:normAutofit lnSpcReduction="10000"/>
          </a:bodyPr>
          <a:lstStyle/>
          <a:p>
            <a:pPr marL="0" indent="0" algn="just">
              <a:buNone/>
            </a:pPr>
            <a:r>
              <a:rPr lang="it-IT" sz="2600" dirty="0"/>
              <a:t>Il potere negoziale deriva generalmente da una delle tre fonti: </a:t>
            </a:r>
          </a:p>
          <a:p>
            <a:pPr marL="514350" indent="-514350" algn="just">
              <a:buClr>
                <a:srgbClr val="404F2F"/>
              </a:buClr>
              <a:buFont typeface="+mj-lt"/>
              <a:buAutoNum type="arabicPeriod"/>
            </a:pPr>
            <a:r>
              <a:rPr lang="it-IT" sz="2600" b="1" dirty="0"/>
              <a:t>Avere obiettivi chiaramente definiti e un risultato desiderato fin dall'inizio</a:t>
            </a:r>
          </a:p>
          <a:p>
            <a:pPr marL="514350" indent="-514350" algn="just">
              <a:buClr>
                <a:srgbClr val="404F2F"/>
              </a:buClr>
              <a:buFont typeface="+mj-lt"/>
              <a:buAutoNum type="arabicPeriod"/>
            </a:pPr>
            <a:r>
              <a:rPr lang="en-US" sz="2600" b="1" dirty="0" err="1"/>
              <a:t>Potere</a:t>
            </a:r>
            <a:r>
              <a:rPr lang="en-US" sz="2600" b="1" dirty="0"/>
              <a:t> del </a:t>
            </a:r>
            <a:r>
              <a:rPr lang="en-US" sz="2600" b="1" dirty="0" err="1"/>
              <a:t>ruolo</a:t>
            </a:r>
            <a:r>
              <a:rPr lang="en-US" sz="2600" b="1" dirty="0"/>
              <a:t> </a:t>
            </a:r>
          </a:p>
          <a:p>
            <a:pPr marL="514350" indent="-514350" algn="just">
              <a:buClr>
                <a:srgbClr val="404F2F"/>
              </a:buClr>
              <a:buFont typeface="+mj-lt"/>
              <a:buAutoNum type="arabicPeriod"/>
            </a:pPr>
            <a:r>
              <a:rPr lang="en-US" sz="2600" b="1" dirty="0" err="1"/>
              <a:t>Potere</a:t>
            </a:r>
            <a:r>
              <a:rPr lang="en-US" sz="2600" b="1" dirty="0"/>
              <a:t> </a:t>
            </a:r>
            <a:r>
              <a:rPr lang="en-US" sz="2600" b="1" dirty="0" err="1"/>
              <a:t>psicologico</a:t>
            </a:r>
            <a:endParaRPr lang="en-US" sz="2600" b="1" dirty="0"/>
          </a:p>
          <a:p>
            <a:pPr marL="0" indent="0" algn="just">
              <a:buClr>
                <a:srgbClr val="404F2F"/>
              </a:buClr>
            </a:pPr>
            <a:r>
              <a:rPr lang="it-IT" sz="2600" dirty="0"/>
              <a:t>Quando vi preparate per una negoziazione o un dialogo con una controparte potente (ad esempio un grande acquirente di prodotti freschi) cercate di aumentare il vostro senso di potere su quanti più livelli possibili. Ancora una volta, questo sottolinea la necessità di essere preparati alla discussione.</a:t>
            </a:r>
          </a:p>
          <a:p>
            <a:pPr marL="0" indent="0">
              <a:buNone/>
            </a:pPr>
            <a:endParaRPr lang="en-GB" sz="2600" b="1" dirty="0"/>
          </a:p>
          <a:p>
            <a:pPr marL="0" indent="0">
              <a:buNone/>
            </a:pPr>
            <a:r>
              <a:rPr lang="it-IT" sz="3200" b="1" dirty="0"/>
              <a:t>Soprattutto credete in voi stessi</a:t>
            </a:r>
            <a:r>
              <a:rPr lang="en-GB" sz="3200" b="1" dirty="0"/>
              <a:t>!</a:t>
            </a:r>
          </a:p>
          <a:p>
            <a:endParaRPr lang="en-US" sz="2600" dirty="0"/>
          </a:p>
        </p:txBody>
      </p:sp>
    </p:spTree>
    <p:extLst>
      <p:ext uri="{BB962C8B-B14F-4D97-AF65-F5344CB8AC3E}">
        <p14:creationId xmlns:p14="http://schemas.microsoft.com/office/powerpoint/2010/main" val="136621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aper head with flowers">
            <a:extLst>
              <a:ext uri="{FF2B5EF4-FFF2-40B4-BE49-F238E27FC236}">
                <a16:creationId xmlns:a16="http://schemas.microsoft.com/office/drawing/2014/main" id="{36D1F212-160B-2B17-6760-D01305CB9C3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880" b="2880"/>
          <a:stretch>
            <a:fillRect/>
          </a:stretch>
        </p:blipFill>
        <p:spPr/>
      </p:pic>
      <p:sp>
        <p:nvSpPr>
          <p:cNvPr id="3" name="Text Placeholder 2">
            <a:extLst>
              <a:ext uri="{FF2B5EF4-FFF2-40B4-BE49-F238E27FC236}">
                <a16:creationId xmlns:a16="http://schemas.microsoft.com/office/drawing/2014/main" id="{AAA9968D-E2B5-6681-1552-6C86FA48C7A4}"/>
              </a:ext>
            </a:extLst>
          </p:cNvPr>
          <p:cNvSpPr>
            <a:spLocks noGrp="1"/>
          </p:cNvSpPr>
          <p:nvPr>
            <p:ph type="body" sz="quarter" idx="16"/>
          </p:nvPr>
        </p:nvSpPr>
        <p:spPr>
          <a:xfrm>
            <a:off x="655608" y="1853890"/>
            <a:ext cx="5960852" cy="4038015"/>
          </a:xfrm>
        </p:spPr>
        <p:txBody>
          <a:bodyPr/>
          <a:lstStyle/>
          <a:p>
            <a:r>
              <a:rPr lang="it-IT" dirty="0"/>
              <a:t>Ok, avete fatto la vostra preparazione per l'incontro di negoziazione... ora vi forniremo </a:t>
            </a:r>
            <a:r>
              <a:rPr lang="it-IT" b="1" dirty="0"/>
              <a:t>quattro semplici ma pratici consigli </a:t>
            </a:r>
            <a:r>
              <a:rPr lang="it-IT" dirty="0"/>
              <a:t>che vi aiuteranno a rafforzare la vostra mentalità e, auspicabilmente, a migliorare i risultati quando dovrete affrontare un processo di negoziazione.</a:t>
            </a:r>
            <a:endParaRPr lang="en-IE" dirty="0"/>
          </a:p>
          <a:p>
            <a:r>
              <a:rPr lang="en-IE" sz="3000" dirty="0"/>
              <a:t>Continua a </a:t>
            </a:r>
            <a:r>
              <a:rPr lang="en-IE" sz="3000" dirty="0" err="1"/>
              <a:t>leggere</a:t>
            </a:r>
            <a:r>
              <a:rPr lang="en-IE" sz="3000" dirty="0"/>
              <a:t>!</a:t>
            </a:r>
          </a:p>
        </p:txBody>
      </p:sp>
      <p:sp>
        <p:nvSpPr>
          <p:cNvPr id="4" name="Text Placeholder 3">
            <a:extLst>
              <a:ext uri="{FF2B5EF4-FFF2-40B4-BE49-F238E27FC236}">
                <a16:creationId xmlns:a16="http://schemas.microsoft.com/office/drawing/2014/main" id="{96E72247-39B1-8E02-D36E-9E509F3A6E69}"/>
              </a:ext>
            </a:extLst>
          </p:cNvPr>
          <p:cNvSpPr>
            <a:spLocks noGrp="1"/>
          </p:cNvSpPr>
          <p:nvPr>
            <p:ph type="body" sz="quarter" idx="18"/>
          </p:nvPr>
        </p:nvSpPr>
        <p:spPr>
          <a:xfrm>
            <a:off x="447065" y="279994"/>
            <a:ext cx="6482545" cy="1210837"/>
          </a:xfrm>
        </p:spPr>
        <p:txBody>
          <a:bodyPr anchor="ctr"/>
          <a:lstStyle/>
          <a:p>
            <a:r>
              <a:rPr lang="en-IE" dirty="0" err="1"/>
              <a:t>Tecniche</a:t>
            </a:r>
            <a:r>
              <a:rPr lang="en-IE" dirty="0"/>
              <a:t> di </a:t>
            </a:r>
            <a:r>
              <a:rPr lang="en-IE" dirty="0" err="1"/>
              <a:t>Negoziazione</a:t>
            </a:r>
            <a:r>
              <a:rPr lang="en-IE" dirty="0"/>
              <a:t>…</a:t>
            </a:r>
          </a:p>
        </p:txBody>
      </p:sp>
      <p:sp>
        <p:nvSpPr>
          <p:cNvPr id="5" name="TextBox 4">
            <a:extLst>
              <a:ext uri="{FF2B5EF4-FFF2-40B4-BE49-F238E27FC236}">
                <a16:creationId xmlns:a16="http://schemas.microsoft.com/office/drawing/2014/main" id="{558DB67B-9FE6-6D28-63DB-D85276DE36D0}"/>
              </a:ext>
            </a:extLst>
          </p:cNvPr>
          <p:cNvSpPr txBox="1"/>
          <p:nvPr/>
        </p:nvSpPr>
        <p:spPr>
          <a:xfrm>
            <a:off x="5460521" y="6105357"/>
            <a:ext cx="1311215" cy="369332"/>
          </a:xfrm>
          <a:prstGeom prst="rect">
            <a:avLst/>
          </a:prstGeom>
          <a:noFill/>
        </p:spPr>
        <p:txBody>
          <a:bodyPr wrap="square" rtlCol="0">
            <a:spAutoFit/>
          </a:bodyPr>
          <a:lstStyle/>
          <a:p>
            <a:r>
              <a:rPr lang="en-IE" dirty="0">
                <a:hlinkClick r:id="rId3"/>
              </a:rPr>
              <a:t>Source</a:t>
            </a:r>
            <a:endParaRPr lang="en-IE" dirty="0"/>
          </a:p>
        </p:txBody>
      </p:sp>
      <p:sp>
        <p:nvSpPr>
          <p:cNvPr id="6" name="Arrow: Down 5">
            <a:extLst>
              <a:ext uri="{FF2B5EF4-FFF2-40B4-BE49-F238E27FC236}">
                <a16:creationId xmlns:a16="http://schemas.microsoft.com/office/drawing/2014/main" id="{B2E5A8F2-05C6-F4DC-0E7F-1C811E6AF510}"/>
              </a:ext>
            </a:extLst>
          </p:cNvPr>
          <p:cNvSpPr/>
          <p:nvPr/>
        </p:nvSpPr>
        <p:spPr>
          <a:xfrm>
            <a:off x="3183147" y="4796287"/>
            <a:ext cx="905774" cy="1078302"/>
          </a:xfrm>
          <a:prstGeom prst="down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7160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603494-257C-2BA7-96AC-F208912A7F56}"/>
              </a:ext>
            </a:extLst>
          </p:cNvPr>
          <p:cNvSpPr>
            <a:spLocks noGrp="1"/>
          </p:cNvSpPr>
          <p:nvPr>
            <p:ph type="body" sz="quarter" idx="16"/>
          </p:nvPr>
        </p:nvSpPr>
        <p:spPr>
          <a:xfrm>
            <a:off x="251626" y="1745130"/>
            <a:ext cx="6677984" cy="4038015"/>
          </a:xfrm>
        </p:spPr>
        <p:txBody>
          <a:bodyPr/>
          <a:lstStyle/>
          <a:p>
            <a:r>
              <a:rPr lang="it-IT" dirty="0"/>
              <a:t>Ci sono molte definizioni di cosa sia una Value </a:t>
            </a:r>
            <a:r>
              <a:rPr lang="it-IT" dirty="0" err="1"/>
              <a:t>Proposition</a:t>
            </a:r>
            <a:r>
              <a:rPr lang="it-IT" dirty="0"/>
              <a:t> (VP), ma ecco una buona definizione di Peter </a:t>
            </a:r>
            <a:r>
              <a:rPr lang="it-IT" dirty="0" err="1"/>
              <a:t>Sandeen</a:t>
            </a:r>
            <a:r>
              <a:rPr lang="it-IT" dirty="0"/>
              <a:t>, esperto di marketing, secondo cui una VP è:</a:t>
            </a:r>
          </a:p>
          <a:p>
            <a:r>
              <a:rPr lang="en-US" b="0" i="1" dirty="0">
                <a:solidFill>
                  <a:srgbClr val="6D6A3A"/>
                </a:solidFill>
                <a:effectLst/>
              </a:rPr>
              <a:t>“</a:t>
            </a:r>
            <a:r>
              <a:rPr lang="it-IT" b="0" i="1" dirty="0">
                <a:solidFill>
                  <a:srgbClr val="6D6A3A"/>
                </a:solidFill>
                <a:effectLst/>
              </a:rPr>
              <a:t>"Una raccolta credibile dei motivi più persuasivi per cui le persone dovrebbero notarvi e compiere l'azione che chiedete".</a:t>
            </a:r>
            <a:endParaRPr lang="en-US" b="0" i="1" dirty="0">
              <a:solidFill>
                <a:srgbClr val="6D6A3A"/>
              </a:solidFill>
              <a:effectLst/>
            </a:endParaRPr>
          </a:p>
          <a:p>
            <a:r>
              <a:rPr lang="it-IT" dirty="0"/>
              <a:t>Una proposta di valore risponde alla domanda fondamentale: </a:t>
            </a:r>
            <a:r>
              <a:rPr lang="it-IT" b="1" dirty="0"/>
              <a:t>PERCHÉ dovrebbero scegliere voi?</a:t>
            </a:r>
          </a:p>
          <a:p>
            <a:r>
              <a:rPr lang="it-IT" dirty="0"/>
              <a:t>Non è solo una dichiarazione interna da archiviare nel vostro business plan. </a:t>
            </a:r>
            <a:r>
              <a:rPr lang="it-IT" b="1" dirty="0"/>
              <a:t>È il vostro vantaggio unico sul mercato </a:t>
            </a:r>
            <a:r>
              <a:rPr lang="it-IT" dirty="0"/>
              <a:t>e dovrebbe essere la prima cosa che le persone vedono quando interagiscono con voi.</a:t>
            </a:r>
            <a:endParaRPr lang="en-IE" dirty="0"/>
          </a:p>
        </p:txBody>
      </p:sp>
      <p:sp>
        <p:nvSpPr>
          <p:cNvPr id="4" name="Text Placeholder 3">
            <a:extLst>
              <a:ext uri="{FF2B5EF4-FFF2-40B4-BE49-F238E27FC236}">
                <a16:creationId xmlns:a16="http://schemas.microsoft.com/office/drawing/2014/main" id="{EAB4E66A-57F9-CEEF-A49B-B59FCFB08E3F}"/>
              </a:ext>
            </a:extLst>
          </p:cNvPr>
          <p:cNvSpPr>
            <a:spLocks noGrp="1"/>
          </p:cNvSpPr>
          <p:nvPr>
            <p:ph type="body" sz="quarter" idx="18"/>
          </p:nvPr>
        </p:nvSpPr>
        <p:spPr/>
        <p:txBody>
          <a:bodyPr anchor="ctr"/>
          <a:lstStyle/>
          <a:p>
            <a:r>
              <a:rPr lang="en-IE" dirty="0" err="1"/>
              <a:t>Cos’è</a:t>
            </a:r>
            <a:r>
              <a:rPr lang="en-IE" dirty="0"/>
              <a:t> la </a:t>
            </a:r>
            <a:r>
              <a:rPr lang="en-IE" dirty="0" err="1"/>
              <a:t>Proposta</a:t>
            </a:r>
            <a:r>
              <a:rPr lang="en-IE" dirty="0"/>
              <a:t> di Valore?</a:t>
            </a:r>
          </a:p>
        </p:txBody>
      </p:sp>
      <p:pic>
        <p:nvPicPr>
          <p:cNvPr id="11" name="Picture Placeholder 10">
            <a:extLst>
              <a:ext uri="{FF2B5EF4-FFF2-40B4-BE49-F238E27FC236}">
                <a16:creationId xmlns:a16="http://schemas.microsoft.com/office/drawing/2014/main" id="{839DE413-194D-F98B-615F-B6CBCF29A14E}"/>
              </a:ext>
            </a:extLst>
          </p:cNvPr>
          <p:cNvPicPr>
            <a:picLocks noGrp="1" noChangeAspect="1"/>
          </p:cNvPicPr>
          <p:nvPr>
            <p:ph type="pic" sz="quarter" idx="17"/>
          </p:nvPr>
        </p:nvPicPr>
        <p:blipFill rotWithShape="1">
          <a:blip r:embed="rId2"/>
          <a:srcRect l="3640" r="10621"/>
          <a:stretch/>
        </p:blipFill>
        <p:spPr>
          <a:xfrm>
            <a:off x="7340026" y="0"/>
            <a:ext cx="4851974" cy="6858000"/>
          </a:xfrm>
        </p:spPr>
      </p:pic>
      <p:sp>
        <p:nvSpPr>
          <p:cNvPr id="13" name="TextBox 12">
            <a:extLst>
              <a:ext uri="{FF2B5EF4-FFF2-40B4-BE49-F238E27FC236}">
                <a16:creationId xmlns:a16="http://schemas.microsoft.com/office/drawing/2014/main" id="{4AB2972E-C847-BAB0-784E-195AAAD8B421}"/>
              </a:ext>
            </a:extLst>
          </p:cNvPr>
          <p:cNvSpPr txBox="1"/>
          <p:nvPr/>
        </p:nvSpPr>
        <p:spPr>
          <a:xfrm>
            <a:off x="8927831" y="5748513"/>
            <a:ext cx="3264169" cy="584775"/>
          </a:xfrm>
          <a:prstGeom prst="rect">
            <a:avLst/>
          </a:prstGeom>
          <a:noFill/>
        </p:spPr>
        <p:txBody>
          <a:bodyPr wrap="square">
            <a:spAutoFit/>
          </a:bodyPr>
          <a:lstStyle/>
          <a:p>
            <a:r>
              <a:rPr lang="en-IE" sz="1600" dirty="0">
                <a:solidFill>
                  <a:srgbClr val="FFC000"/>
                </a:solidFill>
              </a:rPr>
              <a:t>https://www.allagmedia.com/s/aam-value-proposition-worksheet.pdf</a:t>
            </a:r>
          </a:p>
        </p:txBody>
      </p:sp>
      <p:sp>
        <p:nvSpPr>
          <p:cNvPr id="14" name="Arrow: Right 13">
            <a:extLst>
              <a:ext uri="{FF2B5EF4-FFF2-40B4-BE49-F238E27FC236}">
                <a16:creationId xmlns:a16="http://schemas.microsoft.com/office/drawing/2014/main" id="{FA6E8BA4-EF2B-FD63-16B2-87C43F7901A1}"/>
              </a:ext>
            </a:extLst>
          </p:cNvPr>
          <p:cNvSpPr/>
          <p:nvPr/>
        </p:nvSpPr>
        <p:spPr>
          <a:xfrm>
            <a:off x="7340026" y="5593185"/>
            <a:ext cx="1587805" cy="895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b="1" dirty="0">
                <a:solidFill>
                  <a:srgbClr val="6D6A3A"/>
                </a:solidFill>
              </a:rPr>
              <a:t>FOGLIO DI LAVORO GRATUITO</a:t>
            </a:r>
          </a:p>
        </p:txBody>
      </p:sp>
    </p:spTree>
    <p:extLst>
      <p:ext uri="{BB962C8B-B14F-4D97-AF65-F5344CB8AC3E}">
        <p14:creationId xmlns:p14="http://schemas.microsoft.com/office/powerpoint/2010/main" val="339581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a:xfrm>
            <a:off x="6149367" y="1843607"/>
            <a:ext cx="5727559" cy="3722513"/>
          </a:xfrm>
        </p:spPr>
        <p:txBody>
          <a:bodyPr/>
          <a:lstStyle/>
          <a:p>
            <a:pPr>
              <a:buClr>
                <a:srgbClr val="93C23D"/>
              </a:buClr>
            </a:pPr>
            <a:r>
              <a:rPr lang="it-IT" sz="2800" dirty="0"/>
              <a:t>Se vi sentite scoraggiati o preoccupati alla prospettiva di un incontro per discutere o negoziare?</a:t>
            </a:r>
          </a:p>
          <a:p>
            <a:pPr marL="342900" indent="-342900">
              <a:buClr>
                <a:srgbClr val="6D6A3A"/>
              </a:buClr>
              <a:buFont typeface="Wingdings" panose="05000000000000000000" pitchFamily="2" charset="2"/>
              <a:buChar char="ü"/>
            </a:pPr>
            <a:r>
              <a:rPr lang="it-IT" sz="2800" dirty="0"/>
              <a:t>Convertite l'ansia in eccitazione. </a:t>
            </a:r>
          </a:p>
          <a:p>
            <a:pPr marL="342900" indent="-342900">
              <a:buClr>
                <a:srgbClr val="6D6A3A"/>
              </a:buClr>
              <a:buFont typeface="Wingdings" panose="05000000000000000000" pitchFamily="2" charset="2"/>
              <a:buChar char="ü"/>
            </a:pPr>
            <a:r>
              <a:rPr lang="it-IT" sz="2800" dirty="0"/>
              <a:t>Questo semplice cambiamento di mentalità positiva trasforma l'ansia in uno stato di pensiero lungimirante, aumentando le vostre prospettive e la vostra fiducia.</a:t>
            </a:r>
            <a:endParaRPr lang="en-GB" sz="2800" dirty="0"/>
          </a:p>
          <a:p>
            <a:endParaRPr lang="en-GB" dirty="0"/>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p:txBody>
          <a:bodyPr>
            <a:normAutofit/>
          </a:bodyPr>
          <a:lstStyle/>
          <a:p>
            <a:r>
              <a:rPr lang="en-US" sz="4800" dirty="0" err="1"/>
              <a:t>Riformulare</a:t>
            </a:r>
            <a:r>
              <a:rPr lang="en-US" sz="4800" dirty="0"/>
              <a:t> </a:t>
            </a:r>
            <a:endParaRPr lang="en-GB" sz="4800" dirty="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en-IE" b="1" dirty="0"/>
              <a:t>1</a:t>
            </a:r>
            <a:endParaRPr lang="en-GB" b="1" dirty="0"/>
          </a:p>
        </p:txBody>
      </p:sp>
      <p:sp>
        <p:nvSpPr>
          <p:cNvPr id="6" name="TextBox 5">
            <a:extLst>
              <a:ext uri="{FF2B5EF4-FFF2-40B4-BE49-F238E27FC236}">
                <a16:creationId xmlns:a16="http://schemas.microsoft.com/office/drawing/2014/main" id="{265CAE71-828A-4027-B287-32E9B172CC3E}"/>
              </a:ext>
            </a:extLst>
          </p:cNvPr>
          <p:cNvSpPr txBox="1"/>
          <p:nvPr/>
        </p:nvSpPr>
        <p:spPr>
          <a:xfrm>
            <a:off x="10986944" y="5983386"/>
            <a:ext cx="889982" cy="307777"/>
          </a:xfrm>
          <a:prstGeom prst="rect">
            <a:avLst/>
          </a:prstGeom>
          <a:noFill/>
        </p:spPr>
        <p:txBody>
          <a:bodyPr wrap="square" rtlCol="0">
            <a:spAutoFit/>
          </a:bodyPr>
          <a:lstStyle/>
          <a:p>
            <a:r>
              <a:rPr lang="en-US" sz="1400" dirty="0">
                <a:hlinkClick r:id="rId2"/>
              </a:rPr>
              <a:t>Source</a:t>
            </a:r>
            <a:endParaRPr lang="en-GB" dirty="0"/>
          </a:p>
        </p:txBody>
      </p:sp>
      <p:pic>
        <p:nvPicPr>
          <p:cNvPr id="9" name="Picture 8" descr="White frame on lush green leaves">
            <a:extLst>
              <a:ext uri="{FF2B5EF4-FFF2-40B4-BE49-F238E27FC236}">
                <a16:creationId xmlns:a16="http://schemas.microsoft.com/office/drawing/2014/main" id="{50FB906D-2DF8-C63E-26E9-E1F243C66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3032" y="2190709"/>
            <a:ext cx="3028308" cy="3028308"/>
          </a:xfrm>
          <a:prstGeom prst="rect">
            <a:avLst/>
          </a:prstGeom>
        </p:spPr>
      </p:pic>
      <p:sp>
        <p:nvSpPr>
          <p:cNvPr id="11" name="TextBox 10">
            <a:extLst>
              <a:ext uri="{FF2B5EF4-FFF2-40B4-BE49-F238E27FC236}">
                <a16:creationId xmlns:a16="http://schemas.microsoft.com/office/drawing/2014/main" id="{81EA6474-85A2-CA94-092E-0445BCC6016B}"/>
              </a:ext>
            </a:extLst>
          </p:cNvPr>
          <p:cNvSpPr txBox="1"/>
          <p:nvPr/>
        </p:nvSpPr>
        <p:spPr>
          <a:xfrm>
            <a:off x="1083417" y="621049"/>
            <a:ext cx="3028308" cy="1569660"/>
          </a:xfrm>
          <a:prstGeom prst="rect">
            <a:avLst/>
          </a:prstGeom>
          <a:noFill/>
        </p:spPr>
        <p:txBody>
          <a:bodyPr wrap="square" rtlCol="0">
            <a:spAutoFit/>
          </a:bodyPr>
          <a:lstStyle/>
          <a:p>
            <a:r>
              <a:rPr lang="it-IT" sz="2400" dirty="0"/>
              <a:t>Respirate e concentratevi sul motivo per cui lo state facendo.</a:t>
            </a:r>
          </a:p>
        </p:txBody>
      </p:sp>
    </p:spTree>
    <p:extLst>
      <p:ext uri="{BB962C8B-B14F-4D97-AF65-F5344CB8AC3E}">
        <p14:creationId xmlns:p14="http://schemas.microsoft.com/office/powerpoint/2010/main" val="76382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6D5D03-892D-119E-C7EB-64CD0F6294E9}"/>
              </a:ext>
            </a:extLst>
          </p:cNvPr>
          <p:cNvSpPr>
            <a:spLocks noGrp="1"/>
          </p:cNvSpPr>
          <p:nvPr>
            <p:ph type="body" sz="quarter" idx="24"/>
          </p:nvPr>
        </p:nvSpPr>
        <p:spPr/>
        <p:txBody>
          <a:bodyPr/>
          <a:lstStyle/>
          <a:p>
            <a:r>
              <a:rPr lang="en-IE" b="1" dirty="0"/>
              <a:t>2</a:t>
            </a:r>
          </a:p>
        </p:txBody>
      </p:sp>
      <p:sp>
        <p:nvSpPr>
          <p:cNvPr id="5" name="Text Placeholder 2">
            <a:extLst>
              <a:ext uri="{FF2B5EF4-FFF2-40B4-BE49-F238E27FC236}">
                <a16:creationId xmlns:a16="http://schemas.microsoft.com/office/drawing/2014/main" id="{397DA781-3028-64B2-FC0C-1FBA25B9C109}"/>
              </a:ext>
            </a:extLst>
          </p:cNvPr>
          <p:cNvSpPr>
            <a:spLocks noGrp="1"/>
          </p:cNvSpPr>
          <p:nvPr>
            <p:ph type="body" sz="quarter" idx="22"/>
          </p:nvPr>
        </p:nvSpPr>
        <p:spPr>
          <a:xfrm>
            <a:off x="6353299" y="381972"/>
            <a:ext cx="5159375" cy="857250"/>
          </a:xfrm>
        </p:spPr>
        <p:txBody>
          <a:bodyPr>
            <a:noAutofit/>
          </a:bodyPr>
          <a:lstStyle/>
          <a:p>
            <a:r>
              <a:rPr lang="it-IT" sz="4800" dirty="0"/>
              <a:t>Ancora - Provate la prima offerta</a:t>
            </a:r>
          </a:p>
          <a:p>
            <a:endParaRPr lang="en-GB" sz="4800" dirty="0"/>
          </a:p>
        </p:txBody>
      </p:sp>
      <p:sp>
        <p:nvSpPr>
          <p:cNvPr id="6" name="Text Placeholder 1">
            <a:extLst>
              <a:ext uri="{FF2B5EF4-FFF2-40B4-BE49-F238E27FC236}">
                <a16:creationId xmlns:a16="http://schemas.microsoft.com/office/drawing/2014/main" id="{6AEA3CC2-1DE2-4D1B-15B5-D94CAA549673}"/>
              </a:ext>
            </a:extLst>
          </p:cNvPr>
          <p:cNvSpPr>
            <a:spLocks noGrp="1"/>
          </p:cNvSpPr>
          <p:nvPr>
            <p:ph type="body" sz="quarter" idx="20"/>
          </p:nvPr>
        </p:nvSpPr>
        <p:spPr>
          <a:xfrm>
            <a:off x="6353175" y="1896090"/>
            <a:ext cx="5482654" cy="3722688"/>
          </a:xfrm>
        </p:spPr>
        <p:txBody>
          <a:bodyPr/>
          <a:lstStyle/>
          <a:p>
            <a:pPr>
              <a:buClr>
                <a:srgbClr val="93C23D"/>
              </a:buClr>
            </a:pPr>
            <a:r>
              <a:rPr lang="it-IT" sz="2800" dirty="0"/>
              <a:t>Studi psicologici hanno dimostrato che il negoziatore che fa la prima offerta ha la probabilità di influenzare la discussione a suo favore. Le prime offerte tendono a fungere da potenti ancore. </a:t>
            </a:r>
          </a:p>
          <a:p>
            <a:pPr marL="342900" indent="-342900">
              <a:buClr>
                <a:srgbClr val="6D6A3A"/>
              </a:buClr>
              <a:buFont typeface="Wingdings" panose="05000000000000000000" pitchFamily="2" charset="2"/>
              <a:buChar char="ü"/>
            </a:pPr>
            <a:r>
              <a:rPr lang="it-IT" sz="2800" dirty="0"/>
              <a:t>Prendete in considerazione l'idea di fare la prima offerta per dare il via alla trattativa e supportatela con la traccia dei documenti pertinenti o addirittura con un contratto preliminare.</a:t>
            </a:r>
          </a:p>
          <a:p>
            <a:pPr marL="342900" indent="-342900">
              <a:buClr>
                <a:srgbClr val="6D6A3A"/>
              </a:buClr>
              <a:buFont typeface="Wingdings" panose="05000000000000000000" pitchFamily="2" charset="2"/>
              <a:buChar char="ü"/>
            </a:pPr>
            <a:endParaRPr lang="en-GB" sz="2800" dirty="0"/>
          </a:p>
          <a:p>
            <a:r>
              <a:rPr lang="en-US" sz="2800" dirty="0"/>
              <a:t> </a:t>
            </a:r>
            <a:endParaRPr lang="en-GB" sz="2800" dirty="0"/>
          </a:p>
          <a:p>
            <a:endParaRPr lang="en-GB" dirty="0"/>
          </a:p>
        </p:txBody>
      </p:sp>
      <p:pic>
        <p:nvPicPr>
          <p:cNvPr id="8" name="Picture 7" descr="Harvesting root vegetables">
            <a:extLst>
              <a:ext uri="{FF2B5EF4-FFF2-40B4-BE49-F238E27FC236}">
                <a16:creationId xmlns:a16="http://schemas.microsoft.com/office/drawing/2014/main" id="{38FA7C4C-E1A7-1A98-8BA7-5836D15A56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454"/>
          <a:stretch/>
        </p:blipFill>
        <p:spPr>
          <a:xfrm>
            <a:off x="1113031" y="1896090"/>
            <a:ext cx="3134473" cy="3050895"/>
          </a:xfrm>
          <a:prstGeom prst="rect">
            <a:avLst/>
          </a:prstGeom>
        </p:spPr>
      </p:pic>
      <p:sp>
        <p:nvSpPr>
          <p:cNvPr id="9" name="TextBox 8">
            <a:extLst>
              <a:ext uri="{FF2B5EF4-FFF2-40B4-BE49-F238E27FC236}">
                <a16:creationId xmlns:a16="http://schemas.microsoft.com/office/drawing/2014/main" id="{B5EA69E0-D3AC-E8B6-62D7-48200BCE10E2}"/>
              </a:ext>
            </a:extLst>
          </p:cNvPr>
          <p:cNvSpPr txBox="1"/>
          <p:nvPr/>
        </p:nvSpPr>
        <p:spPr>
          <a:xfrm>
            <a:off x="1113032" y="1010646"/>
            <a:ext cx="3028308" cy="830997"/>
          </a:xfrm>
          <a:prstGeom prst="rect">
            <a:avLst/>
          </a:prstGeom>
          <a:noFill/>
        </p:spPr>
        <p:txBody>
          <a:bodyPr wrap="square" rtlCol="0">
            <a:spAutoFit/>
          </a:bodyPr>
          <a:lstStyle/>
          <a:p>
            <a:r>
              <a:rPr lang="it-IT" sz="2400" dirty="0">
                <a:sym typeface="Wingdings" panose="05000000000000000000" pitchFamily="2" charset="2"/>
              </a:rPr>
              <a:t>Far penzolare la carota, per così dire </a:t>
            </a:r>
            <a:r>
              <a:rPr lang="en-IE" sz="2400" dirty="0">
                <a:sym typeface="Wingdings" panose="05000000000000000000" pitchFamily="2" charset="2"/>
              </a:rPr>
              <a:t></a:t>
            </a:r>
            <a:endParaRPr lang="en-IE" sz="2400" dirty="0"/>
          </a:p>
        </p:txBody>
      </p:sp>
      <p:sp>
        <p:nvSpPr>
          <p:cNvPr id="10" name="TextBox 9">
            <a:extLst>
              <a:ext uri="{FF2B5EF4-FFF2-40B4-BE49-F238E27FC236}">
                <a16:creationId xmlns:a16="http://schemas.microsoft.com/office/drawing/2014/main" id="{371AA61D-EA91-62D0-8396-18FEB3A8F57E}"/>
              </a:ext>
            </a:extLst>
          </p:cNvPr>
          <p:cNvSpPr txBox="1"/>
          <p:nvPr/>
        </p:nvSpPr>
        <p:spPr>
          <a:xfrm>
            <a:off x="10986944" y="6356996"/>
            <a:ext cx="889982" cy="307777"/>
          </a:xfrm>
          <a:prstGeom prst="rect">
            <a:avLst/>
          </a:prstGeom>
          <a:noFill/>
        </p:spPr>
        <p:txBody>
          <a:bodyPr wrap="square" rtlCol="0">
            <a:spAutoFit/>
          </a:bodyPr>
          <a:lstStyle/>
          <a:p>
            <a:r>
              <a:rPr lang="en-US" sz="1400" dirty="0">
                <a:hlinkClick r:id="rId3"/>
              </a:rPr>
              <a:t>Source</a:t>
            </a:r>
            <a:endParaRPr lang="en-GB" dirty="0"/>
          </a:p>
        </p:txBody>
      </p:sp>
    </p:spTree>
    <p:extLst>
      <p:ext uri="{BB962C8B-B14F-4D97-AF65-F5344CB8AC3E}">
        <p14:creationId xmlns:p14="http://schemas.microsoft.com/office/powerpoint/2010/main" val="807215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E49DE-5EC2-A2E8-D456-6696D3446F24}"/>
              </a:ext>
            </a:extLst>
          </p:cNvPr>
          <p:cNvSpPr>
            <a:spLocks noGrp="1"/>
          </p:cNvSpPr>
          <p:nvPr>
            <p:ph type="body" sz="quarter" idx="24"/>
          </p:nvPr>
        </p:nvSpPr>
        <p:spPr/>
        <p:txBody>
          <a:bodyPr/>
          <a:lstStyle/>
          <a:p>
            <a:r>
              <a:rPr lang="en-IE" b="1" dirty="0"/>
              <a:t>3</a:t>
            </a:r>
          </a:p>
        </p:txBody>
      </p:sp>
      <p:sp>
        <p:nvSpPr>
          <p:cNvPr id="5" name="Text Placeholder 2">
            <a:extLst>
              <a:ext uri="{FF2B5EF4-FFF2-40B4-BE49-F238E27FC236}">
                <a16:creationId xmlns:a16="http://schemas.microsoft.com/office/drawing/2014/main" id="{8E9556EE-D0D5-E3AC-CBA7-C682DD43DED1}"/>
              </a:ext>
            </a:extLst>
          </p:cNvPr>
          <p:cNvSpPr>
            <a:spLocks noGrp="1"/>
          </p:cNvSpPr>
          <p:nvPr>
            <p:ph type="body" sz="quarter" idx="22"/>
          </p:nvPr>
        </p:nvSpPr>
        <p:spPr>
          <a:xfrm>
            <a:off x="6353299" y="492268"/>
            <a:ext cx="5159375" cy="857250"/>
          </a:xfrm>
        </p:spPr>
        <p:txBody>
          <a:bodyPr>
            <a:noAutofit/>
          </a:bodyPr>
          <a:lstStyle/>
          <a:p>
            <a:r>
              <a:rPr lang="it-IT" sz="4800" dirty="0"/>
              <a:t>Usare il potere del silenzio</a:t>
            </a:r>
          </a:p>
          <a:p>
            <a:endParaRPr lang="en-GB" sz="4800" dirty="0"/>
          </a:p>
        </p:txBody>
      </p:sp>
      <p:sp>
        <p:nvSpPr>
          <p:cNvPr id="6" name="Text Placeholder 1">
            <a:extLst>
              <a:ext uri="{FF2B5EF4-FFF2-40B4-BE49-F238E27FC236}">
                <a16:creationId xmlns:a16="http://schemas.microsoft.com/office/drawing/2014/main" id="{925D925D-0BBC-D200-C577-BFA95D3D3882}"/>
              </a:ext>
            </a:extLst>
          </p:cNvPr>
          <p:cNvSpPr>
            <a:spLocks noGrp="1"/>
          </p:cNvSpPr>
          <p:nvPr>
            <p:ph type="body" sz="quarter" idx="20"/>
          </p:nvPr>
        </p:nvSpPr>
        <p:spPr>
          <a:xfrm>
            <a:off x="5368413" y="1831466"/>
            <a:ext cx="6823587" cy="3722688"/>
          </a:xfrm>
        </p:spPr>
        <p:txBody>
          <a:bodyPr/>
          <a:lstStyle/>
          <a:p>
            <a:pPr>
              <a:buClr>
                <a:srgbClr val="93C23D"/>
              </a:buClr>
            </a:pPr>
            <a:r>
              <a:rPr lang="it-IT" sz="2800" dirty="0"/>
              <a:t>Nella negoziazione, come in ogni discussione, tendiamo ad affrettarci per riempire i silenzi imbarazzanti.</a:t>
            </a:r>
          </a:p>
          <a:p>
            <a:pPr marL="342900" indent="-342900">
              <a:buClr>
                <a:srgbClr val="6D6A3A"/>
              </a:buClr>
              <a:buFont typeface="Wingdings" panose="05000000000000000000" pitchFamily="2" charset="2"/>
              <a:buChar char="ü"/>
            </a:pPr>
            <a:r>
              <a:rPr lang="it-IT" sz="2800" dirty="0"/>
              <a:t>Dopo che la vostra controparte ha parlato, lasciate qualche momento di silenzio per calmare le acque, in modo da avere il tempo di assorbire completamente ciò che è stato appena detto. "Secondo il professore della Harvard Business School </a:t>
            </a:r>
            <a:r>
              <a:rPr lang="it-IT" sz="2800" dirty="0" err="1"/>
              <a:t>Guhan</a:t>
            </a:r>
            <a:r>
              <a:rPr lang="it-IT" sz="2800" dirty="0"/>
              <a:t> </a:t>
            </a:r>
            <a:r>
              <a:rPr lang="it-IT" sz="2800" dirty="0" err="1"/>
              <a:t>Subramanian</a:t>
            </a:r>
            <a:r>
              <a:rPr lang="it-IT" sz="2800" dirty="0"/>
              <a:t>, il silenzio consente di smorzare l'istinto di autopromozione e di amplificare quello di ascolto".</a:t>
            </a:r>
          </a:p>
          <a:p>
            <a:pPr marL="342900" indent="-342900">
              <a:buClr>
                <a:srgbClr val="6D6A3A"/>
              </a:buClr>
              <a:buFont typeface="Wingdings" panose="05000000000000000000" pitchFamily="2" charset="2"/>
              <a:buChar char="ü"/>
            </a:pPr>
            <a:endParaRPr lang="en-GB" sz="2800" dirty="0"/>
          </a:p>
        </p:txBody>
      </p:sp>
      <p:sp>
        <p:nvSpPr>
          <p:cNvPr id="7" name="TextBox 6">
            <a:extLst>
              <a:ext uri="{FF2B5EF4-FFF2-40B4-BE49-F238E27FC236}">
                <a16:creationId xmlns:a16="http://schemas.microsoft.com/office/drawing/2014/main" id="{B85AB8EC-CD78-F0E4-DCCC-76399B50C6F2}"/>
              </a:ext>
            </a:extLst>
          </p:cNvPr>
          <p:cNvSpPr txBox="1"/>
          <p:nvPr/>
        </p:nvSpPr>
        <p:spPr>
          <a:xfrm>
            <a:off x="10986944" y="5983386"/>
            <a:ext cx="889982" cy="307777"/>
          </a:xfrm>
          <a:prstGeom prst="rect">
            <a:avLst/>
          </a:prstGeom>
          <a:noFill/>
        </p:spPr>
        <p:txBody>
          <a:bodyPr wrap="square" rtlCol="0">
            <a:spAutoFit/>
          </a:bodyPr>
          <a:lstStyle/>
          <a:p>
            <a:r>
              <a:rPr lang="en-US" sz="1400" dirty="0">
                <a:hlinkClick r:id="rId2"/>
              </a:rPr>
              <a:t>Source</a:t>
            </a:r>
            <a:endParaRPr lang="en-GB" dirty="0"/>
          </a:p>
        </p:txBody>
      </p:sp>
      <p:pic>
        <p:nvPicPr>
          <p:cNvPr id="9" name="Picture 8" descr="Woman with finger on lips">
            <a:extLst>
              <a:ext uri="{FF2B5EF4-FFF2-40B4-BE49-F238E27FC236}">
                <a16:creationId xmlns:a16="http://schemas.microsoft.com/office/drawing/2014/main" id="{A3F2FA4D-E28A-4380-E6F1-5B17DAF345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434" r="13659"/>
          <a:stretch/>
        </p:blipFill>
        <p:spPr>
          <a:xfrm>
            <a:off x="1100475" y="1936553"/>
            <a:ext cx="3040791" cy="2984894"/>
          </a:xfrm>
          <a:prstGeom prst="rect">
            <a:avLst/>
          </a:prstGeom>
        </p:spPr>
      </p:pic>
      <p:sp>
        <p:nvSpPr>
          <p:cNvPr id="10" name="TextBox 9">
            <a:extLst>
              <a:ext uri="{FF2B5EF4-FFF2-40B4-BE49-F238E27FC236}">
                <a16:creationId xmlns:a16="http://schemas.microsoft.com/office/drawing/2014/main" id="{509A91C3-8943-1BAE-1FEC-93A7DED3A033}"/>
              </a:ext>
            </a:extLst>
          </p:cNvPr>
          <p:cNvSpPr txBox="1"/>
          <p:nvPr/>
        </p:nvSpPr>
        <p:spPr>
          <a:xfrm>
            <a:off x="1000797" y="784799"/>
            <a:ext cx="3140469" cy="1569660"/>
          </a:xfrm>
          <a:prstGeom prst="rect">
            <a:avLst/>
          </a:prstGeom>
          <a:noFill/>
        </p:spPr>
        <p:txBody>
          <a:bodyPr wrap="square" rtlCol="0">
            <a:spAutoFit/>
          </a:bodyPr>
          <a:lstStyle/>
          <a:p>
            <a:r>
              <a:rPr lang="it-IT" sz="2400" dirty="0"/>
              <a:t>Il silenzio può essere più potente di una protesta</a:t>
            </a:r>
          </a:p>
          <a:p>
            <a:endParaRPr lang="en-IE" sz="2400" dirty="0"/>
          </a:p>
        </p:txBody>
      </p:sp>
    </p:spTree>
    <p:extLst>
      <p:ext uri="{BB962C8B-B14F-4D97-AF65-F5344CB8AC3E}">
        <p14:creationId xmlns:p14="http://schemas.microsoft.com/office/powerpoint/2010/main" val="583440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CB40E6-F0F2-B8F6-A273-A2DD9153C941}"/>
              </a:ext>
            </a:extLst>
          </p:cNvPr>
          <p:cNvSpPr>
            <a:spLocks noGrp="1"/>
          </p:cNvSpPr>
          <p:nvPr>
            <p:ph type="body" sz="quarter" idx="24"/>
          </p:nvPr>
        </p:nvSpPr>
        <p:spPr/>
        <p:txBody>
          <a:bodyPr/>
          <a:lstStyle/>
          <a:p>
            <a:r>
              <a:rPr lang="en-IE" b="1" dirty="0"/>
              <a:t>4</a:t>
            </a:r>
          </a:p>
        </p:txBody>
      </p:sp>
      <p:sp>
        <p:nvSpPr>
          <p:cNvPr id="5" name="Text Placeholder 2">
            <a:extLst>
              <a:ext uri="{FF2B5EF4-FFF2-40B4-BE49-F238E27FC236}">
                <a16:creationId xmlns:a16="http://schemas.microsoft.com/office/drawing/2014/main" id="{8CDD0688-6655-CA92-58D5-8276FE2054FC}"/>
              </a:ext>
            </a:extLst>
          </p:cNvPr>
          <p:cNvSpPr>
            <a:spLocks noGrp="1"/>
          </p:cNvSpPr>
          <p:nvPr>
            <p:ph type="body" sz="quarter" idx="22"/>
          </p:nvPr>
        </p:nvSpPr>
        <p:spPr>
          <a:xfrm>
            <a:off x="6326188" y="708025"/>
            <a:ext cx="5159375" cy="857250"/>
          </a:xfrm>
        </p:spPr>
        <p:txBody>
          <a:bodyPr>
            <a:normAutofit fontScale="77500" lnSpcReduction="20000"/>
          </a:bodyPr>
          <a:lstStyle/>
          <a:p>
            <a:r>
              <a:rPr lang="en-GB" sz="4800" dirty="0" err="1"/>
              <a:t>Chiedere</a:t>
            </a:r>
            <a:r>
              <a:rPr lang="en-GB" sz="4800" dirty="0"/>
              <a:t> per un </a:t>
            </a:r>
            <a:r>
              <a:rPr lang="en-GB" sz="4800" dirty="0" err="1"/>
              <a:t>consiglio</a:t>
            </a:r>
            <a:endParaRPr lang="en-GB" sz="4800" dirty="0"/>
          </a:p>
          <a:p>
            <a:endParaRPr lang="en-GB" sz="4800" dirty="0"/>
          </a:p>
        </p:txBody>
      </p:sp>
      <p:sp>
        <p:nvSpPr>
          <p:cNvPr id="6" name="Text Placeholder 1">
            <a:extLst>
              <a:ext uri="{FF2B5EF4-FFF2-40B4-BE49-F238E27FC236}">
                <a16:creationId xmlns:a16="http://schemas.microsoft.com/office/drawing/2014/main" id="{01B46989-8F07-F4E4-F853-A60F05078D14}"/>
              </a:ext>
            </a:extLst>
          </p:cNvPr>
          <p:cNvSpPr>
            <a:spLocks noGrp="1"/>
          </p:cNvSpPr>
          <p:nvPr>
            <p:ph type="body" sz="quarter" idx="20"/>
          </p:nvPr>
        </p:nvSpPr>
        <p:spPr>
          <a:xfrm>
            <a:off x="6096000" y="1630442"/>
            <a:ext cx="5951841" cy="3722688"/>
          </a:xfrm>
        </p:spPr>
        <p:txBody>
          <a:bodyPr/>
          <a:lstStyle/>
          <a:p>
            <a:pPr>
              <a:buClr>
                <a:srgbClr val="93C23D"/>
              </a:buClr>
            </a:pPr>
            <a:r>
              <a:rPr lang="it-IT" sz="2800" dirty="0"/>
              <a:t>In un recente studio i partecipanti hanno valutato i partner che hanno chiesto loro consigli come più competenti rispetto a quelli che non li hanno chiesti. </a:t>
            </a:r>
          </a:p>
          <a:p>
            <a:pPr marL="342900" indent="-342900">
              <a:buClr>
                <a:srgbClr val="6D6A3A"/>
              </a:buClr>
              <a:buFont typeface="Wingdings" panose="05000000000000000000" pitchFamily="2" charset="2"/>
              <a:buChar char="ü"/>
            </a:pPr>
            <a:r>
              <a:rPr lang="it-IT" sz="2800" dirty="0"/>
              <a:t>Secondo i ricercatori, quando chiediamo un consiglio, lusinghiamo il consulente e aumentiamo la sua fiducia in se stesso. Quindi, prendete in considerazione l'opportunità di chiedere consigli alla vostra controparte quando ne avete veramente bisogno. </a:t>
            </a:r>
            <a:r>
              <a:rPr lang="en-GB" sz="2800" dirty="0"/>
              <a:t> </a:t>
            </a:r>
          </a:p>
        </p:txBody>
      </p:sp>
      <p:sp>
        <p:nvSpPr>
          <p:cNvPr id="7" name="TextBox 6">
            <a:extLst>
              <a:ext uri="{FF2B5EF4-FFF2-40B4-BE49-F238E27FC236}">
                <a16:creationId xmlns:a16="http://schemas.microsoft.com/office/drawing/2014/main" id="{505D1DC1-834D-D465-CED1-6435C6013F78}"/>
              </a:ext>
            </a:extLst>
          </p:cNvPr>
          <p:cNvSpPr txBox="1"/>
          <p:nvPr/>
        </p:nvSpPr>
        <p:spPr>
          <a:xfrm>
            <a:off x="10986944" y="5983386"/>
            <a:ext cx="889982" cy="307777"/>
          </a:xfrm>
          <a:prstGeom prst="rect">
            <a:avLst/>
          </a:prstGeom>
          <a:noFill/>
        </p:spPr>
        <p:txBody>
          <a:bodyPr wrap="square" rtlCol="0">
            <a:spAutoFit/>
          </a:bodyPr>
          <a:lstStyle/>
          <a:p>
            <a:r>
              <a:rPr lang="en-US" sz="1400" dirty="0">
                <a:hlinkClick r:id="rId2"/>
              </a:rPr>
              <a:t>Source</a:t>
            </a:r>
            <a:endParaRPr lang="en-GB" dirty="0"/>
          </a:p>
        </p:txBody>
      </p:sp>
      <p:sp>
        <p:nvSpPr>
          <p:cNvPr id="8" name="TextBox 7">
            <a:extLst>
              <a:ext uri="{FF2B5EF4-FFF2-40B4-BE49-F238E27FC236}">
                <a16:creationId xmlns:a16="http://schemas.microsoft.com/office/drawing/2014/main" id="{B3BB8218-5955-1903-6418-4D5B8DF4419B}"/>
              </a:ext>
            </a:extLst>
          </p:cNvPr>
          <p:cNvSpPr txBox="1"/>
          <p:nvPr/>
        </p:nvSpPr>
        <p:spPr>
          <a:xfrm>
            <a:off x="1113031" y="1010646"/>
            <a:ext cx="3029283" cy="1569660"/>
          </a:xfrm>
          <a:prstGeom prst="rect">
            <a:avLst/>
          </a:prstGeom>
          <a:noFill/>
        </p:spPr>
        <p:txBody>
          <a:bodyPr wrap="square" rtlCol="0">
            <a:spAutoFit/>
          </a:bodyPr>
          <a:lstStyle/>
          <a:p>
            <a:r>
              <a:rPr lang="it-IT" sz="2400" dirty="0"/>
              <a:t>Riceverete consigli e rafforzerete la vostra relazione: una vittoria per tutti.</a:t>
            </a:r>
            <a:r>
              <a:rPr lang="en-IE" sz="2400" dirty="0"/>
              <a:t>!</a:t>
            </a:r>
          </a:p>
        </p:txBody>
      </p:sp>
      <p:pic>
        <p:nvPicPr>
          <p:cNvPr id="10" name="Picture 9" descr="Yellow and blue symbols">
            <a:extLst>
              <a:ext uri="{FF2B5EF4-FFF2-40B4-BE49-F238E27FC236}">
                <a16:creationId xmlns:a16="http://schemas.microsoft.com/office/drawing/2014/main" id="{2BC4DEC0-EED8-838B-5A58-BC0EAE065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32" t="10485" r="13923" b="6217"/>
          <a:stretch/>
        </p:blipFill>
        <p:spPr>
          <a:xfrm>
            <a:off x="1113032" y="2210975"/>
            <a:ext cx="3029283" cy="2669250"/>
          </a:xfrm>
          <a:prstGeom prst="rect">
            <a:avLst/>
          </a:prstGeom>
        </p:spPr>
      </p:pic>
    </p:spTree>
    <p:extLst>
      <p:ext uri="{BB962C8B-B14F-4D97-AF65-F5344CB8AC3E}">
        <p14:creationId xmlns:p14="http://schemas.microsoft.com/office/powerpoint/2010/main" val="2244637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Ben </a:t>
            </a:r>
            <a:r>
              <a:rPr lang="en-IE" sz="4000" dirty="0" err="1"/>
              <a:t>fatto</a:t>
            </a:r>
            <a:r>
              <a:rPr lang="en-IE" sz="4000" dirty="0"/>
              <a:t>!!! </a:t>
            </a:r>
          </a:p>
          <a:p>
            <a:r>
              <a:rPr lang="it-IT" sz="2400" dirty="0"/>
              <a:t>Avete appena completato il Modulo 5. Ci auguriamo che abbiate tratto beneficio dall'approfondimento dell'importanza della vostra proposta di valore come base per le vendite e dalla creazione di buone tecniche di vendita per sviluppare la vostra piccola azienda agricola come impresa redditizia.</a:t>
            </a:r>
          </a:p>
          <a:p>
            <a:r>
              <a:rPr lang="it-IT" sz="2400" dirty="0"/>
              <a:t>Ora è il momento del Modulo 6 finale, in cui l'attenzione si sposta sulla tecnologia e la vostra piccola azienda agricola.</a:t>
            </a:r>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n buying flowers at nursery">
            <a:extLst>
              <a:ext uri="{FF2B5EF4-FFF2-40B4-BE49-F238E27FC236}">
                <a16:creationId xmlns:a16="http://schemas.microsoft.com/office/drawing/2014/main" id="{D24FE1AB-F014-8854-CE12-B79E3237C07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6003" r="26623"/>
          <a:stretch/>
        </p:blipFill>
        <p:spPr>
          <a:xfrm>
            <a:off x="7340026" y="0"/>
            <a:ext cx="4851974" cy="6858000"/>
          </a:xfrm>
        </p:spPr>
      </p:pic>
      <p:sp>
        <p:nvSpPr>
          <p:cNvPr id="3" name="Text Placeholder 2">
            <a:extLst>
              <a:ext uri="{FF2B5EF4-FFF2-40B4-BE49-F238E27FC236}">
                <a16:creationId xmlns:a16="http://schemas.microsoft.com/office/drawing/2014/main" id="{0E769697-BFBF-18F2-6241-D4B8B952E6BC}"/>
              </a:ext>
            </a:extLst>
          </p:cNvPr>
          <p:cNvSpPr>
            <a:spLocks noGrp="1"/>
          </p:cNvSpPr>
          <p:nvPr>
            <p:ph type="body" sz="quarter" idx="16"/>
          </p:nvPr>
        </p:nvSpPr>
        <p:spPr>
          <a:xfrm>
            <a:off x="447065" y="1797975"/>
            <a:ext cx="6482545" cy="4038015"/>
          </a:xfrm>
        </p:spPr>
        <p:txBody>
          <a:bodyPr/>
          <a:lstStyle/>
          <a:p>
            <a:pPr algn="l"/>
            <a:r>
              <a:rPr lang="it-IT" b="0" i="0" dirty="0">
                <a:effectLst/>
                <a:latin typeface="proxima-nova"/>
              </a:rPr>
              <a:t>Partite sempre dal punto di vista del cliente. Probabilmente avete iniziato la vostra attività agricola perché era qualcosa che vi appassionava. Tuttavia, le cose che vi appassionano non sono necessariamente quelle che appassionano i vostri clienti. </a:t>
            </a:r>
          </a:p>
          <a:p>
            <a:pPr algn="l"/>
            <a:r>
              <a:rPr lang="it-IT" b="0" i="0" dirty="0">
                <a:effectLst/>
                <a:latin typeface="proxima-nova"/>
              </a:rPr>
              <a:t>Come abbiamo visto nel Modulo 2, la prima cosa da fare è </a:t>
            </a:r>
            <a:r>
              <a:rPr lang="it-IT" b="1" i="0" dirty="0">
                <a:effectLst/>
                <a:latin typeface="proxima-nova"/>
              </a:rPr>
              <a:t>identificare il vostro cliente ideale</a:t>
            </a:r>
            <a:r>
              <a:rPr lang="it-IT" b="0" i="0" dirty="0">
                <a:effectLst/>
                <a:latin typeface="proxima-nova"/>
              </a:rPr>
              <a:t>. Tenete presente che il vostro cliente potrebbe non essere l'utente finale. Potreste vendere prodotti biologici e il vostro cliente è uno chef di un ristorante, ma l'utente finale è un commensale di quel ristorante. È importante capire il vostro quadro di riferimento.</a:t>
            </a:r>
            <a:endParaRPr lang="en-US" b="0" i="0" dirty="0">
              <a:effectLst/>
              <a:latin typeface="proxima-nova"/>
            </a:endParaRPr>
          </a:p>
          <a:p>
            <a:endParaRPr lang="en-IE" dirty="0"/>
          </a:p>
        </p:txBody>
      </p:sp>
      <p:sp>
        <p:nvSpPr>
          <p:cNvPr id="4" name="Text Placeholder 3">
            <a:extLst>
              <a:ext uri="{FF2B5EF4-FFF2-40B4-BE49-F238E27FC236}">
                <a16:creationId xmlns:a16="http://schemas.microsoft.com/office/drawing/2014/main" id="{2A2541BC-D74A-E177-492D-39B730D0184C}"/>
              </a:ext>
            </a:extLst>
          </p:cNvPr>
          <p:cNvSpPr>
            <a:spLocks noGrp="1"/>
          </p:cNvSpPr>
          <p:nvPr>
            <p:ph type="body" sz="quarter" idx="18"/>
          </p:nvPr>
        </p:nvSpPr>
        <p:spPr/>
        <p:txBody>
          <a:bodyPr anchor="ctr"/>
          <a:lstStyle/>
          <a:p>
            <a:r>
              <a:rPr lang="en-IE" dirty="0"/>
              <a:t>Da dove </a:t>
            </a:r>
            <a:r>
              <a:rPr lang="en-IE" dirty="0" err="1"/>
              <a:t>si</a:t>
            </a:r>
            <a:r>
              <a:rPr lang="en-IE" dirty="0"/>
              <a:t> </a:t>
            </a:r>
            <a:r>
              <a:rPr lang="en-IE" dirty="0" err="1"/>
              <a:t>comincia</a:t>
            </a:r>
            <a:r>
              <a:rPr lang="en-IE" dirty="0"/>
              <a:t>?</a:t>
            </a:r>
          </a:p>
        </p:txBody>
      </p:sp>
    </p:spTree>
    <p:extLst>
      <p:ext uri="{BB962C8B-B14F-4D97-AF65-F5344CB8AC3E}">
        <p14:creationId xmlns:p14="http://schemas.microsoft.com/office/powerpoint/2010/main" val="264036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970E7-F003-1D7D-1AD6-51B6A5323FBC}"/>
              </a:ext>
            </a:extLst>
          </p:cNvPr>
          <p:cNvSpPr>
            <a:spLocks noGrp="1"/>
          </p:cNvSpPr>
          <p:nvPr>
            <p:ph type="body" sz="quarter" idx="18"/>
          </p:nvPr>
        </p:nvSpPr>
        <p:spPr>
          <a:xfrm>
            <a:off x="759125" y="1620090"/>
            <a:ext cx="10985809" cy="3856390"/>
          </a:xfrm>
        </p:spPr>
        <p:txBody>
          <a:bodyPr>
            <a:normAutofit/>
          </a:bodyPr>
          <a:lstStyle/>
          <a:p>
            <a:r>
              <a:rPr lang="it-IT" b="1" dirty="0"/>
              <a:t>L'ex professore di marketing di Harvard </a:t>
            </a:r>
            <a:r>
              <a:rPr lang="en-US" b="1" dirty="0">
                <a:hlinkClick r:id="rId2"/>
              </a:rPr>
              <a:t>Theodore Levitt </a:t>
            </a:r>
            <a:r>
              <a:rPr lang="it-IT" b="1" dirty="0"/>
              <a:t>ha detto:</a:t>
            </a:r>
          </a:p>
          <a:p>
            <a:r>
              <a:rPr lang="it-IT" b="1" i="1" dirty="0"/>
              <a:t>"La gente non vuole comprare un trapano da un quarto di pollice. Vuole un foro da un quarto di pollice".</a:t>
            </a:r>
            <a:endParaRPr lang="en-US" b="1" i="1" dirty="0"/>
          </a:p>
          <a:p>
            <a:r>
              <a:rPr lang="it-IT" dirty="0"/>
              <a:t>Chiudere le vendite significa conquistare i clienti. Lo si fa quando i clienti hanno deciso che siete la persona migliore per soddisfare le loro esigenze. </a:t>
            </a:r>
            <a:endParaRPr lang="en-US" sz="800" dirty="0"/>
          </a:p>
        </p:txBody>
      </p:sp>
      <p:sp>
        <p:nvSpPr>
          <p:cNvPr id="3" name="Text Placeholder 2">
            <a:extLst>
              <a:ext uri="{FF2B5EF4-FFF2-40B4-BE49-F238E27FC236}">
                <a16:creationId xmlns:a16="http://schemas.microsoft.com/office/drawing/2014/main" id="{0D39429C-DA75-9B32-18C9-26C46F45EC46}"/>
              </a:ext>
            </a:extLst>
          </p:cNvPr>
          <p:cNvSpPr>
            <a:spLocks noGrp="1"/>
          </p:cNvSpPr>
          <p:nvPr>
            <p:ph type="body" sz="quarter" idx="16"/>
          </p:nvPr>
        </p:nvSpPr>
        <p:spPr>
          <a:xfrm>
            <a:off x="559202" y="248382"/>
            <a:ext cx="11297875" cy="580518"/>
          </a:xfrm>
        </p:spPr>
        <p:txBody>
          <a:bodyPr/>
          <a:lstStyle/>
          <a:p>
            <a:r>
              <a:rPr lang="en-US" sz="3600" b="1" dirty="0">
                <a:solidFill>
                  <a:srgbClr val="A23B23"/>
                </a:solidFill>
              </a:rPr>
              <a:t>1 STEP </a:t>
            </a:r>
            <a:r>
              <a:rPr lang="en-US" sz="3600" b="1" dirty="0"/>
              <a:t>:</a:t>
            </a:r>
            <a:r>
              <a:rPr lang="it-IT" sz="3600" dirty="0"/>
              <a:t>IDENTIFICARE LA VOSTRA OPPORTUNITÀ / IDENTIFICARE IL PROBLEMA DEL CLIENTE</a:t>
            </a:r>
          </a:p>
          <a:p>
            <a:endParaRPr lang="en-IE" sz="3600" dirty="0"/>
          </a:p>
        </p:txBody>
      </p:sp>
      <p:sp>
        <p:nvSpPr>
          <p:cNvPr id="4" name="Speech Bubble: Rectangle with Corners Rounded 3">
            <a:extLst>
              <a:ext uri="{FF2B5EF4-FFF2-40B4-BE49-F238E27FC236}">
                <a16:creationId xmlns:a16="http://schemas.microsoft.com/office/drawing/2014/main" id="{44F0F26A-4985-E1C4-DFCB-B550203A812F}"/>
              </a:ext>
            </a:extLst>
          </p:cNvPr>
          <p:cNvSpPr/>
          <p:nvPr/>
        </p:nvSpPr>
        <p:spPr>
          <a:xfrm>
            <a:off x="80666" y="3685206"/>
            <a:ext cx="4003988" cy="1539909"/>
          </a:xfrm>
          <a:prstGeom prst="wedgeRoundRectCallout">
            <a:avLst>
              <a:gd name="adj1" fmla="val 57370"/>
              <a:gd name="adj2" fmla="val -56645"/>
              <a:gd name="adj3" fmla="val 16667"/>
            </a:avLst>
          </a:prstGeom>
          <a:solidFill>
            <a:srgbClr val="BAAD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0" i="0" dirty="0">
                <a:solidFill>
                  <a:srgbClr val="404F2F"/>
                </a:solidFill>
                <a:effectLst/>
              </a:rPr>
              <a:t>Le proposte di valore sono uno dei fattori di conversione più importanti. Un'ottima proposta di valore può fare la differenza tra perdere una vendita e chiuderla.</a:t>
            </a:r>
          </a:p>
        </p:txBody>
      </p:sp>
      <p:sp>
        <p:nvSpPr>
          <p:cNvPr id="6" name="TextBox 5">
            <a:extLst>
              <a:ext uri="{FF2B5EF4-FFF2-40B4-BE49-F238E27FC236}">
                <a16:creationId xmlns:a16="http://schemas.microsoft.com/office/drawing/2014/main" id="{9408559B-D1A1-3CC5-B166-D0AB19B6CE70}"/>
              </a:ext>
            </a:extLst>
          </p:cNvPr>
          <p:cNvSpPr txBox="1"/>
          <p:nvPr/>
        </p:nvSpPr>
        <p:spPr>
          <a:xfrm>
            <a:off x="4410799" y="3449211"/>
            <a:ext cx="7446278" cy="3416320"/>
          </a:xfrm>
          <a:prstGeom prst="rect">
            <a:avLst/>
          </a:prstGeom>
          <a:noFill/>
        </p:spPr>
        <p:txBody>
          <a:bodyPr wrap="square">
            <a:spAutoFit/>
          </a:bodyPr>
          <a:lstStyle/>
          <a:p>
            <a:r>
              <a:rPr lang="it-IT" sz="2400" dirty="0">
                <a:solidFill>
                  <a:srgbClr val="60220F"/>
                </a:solidFill>
              </a:rPr>
              <a:t>Supponiamo che abbiate un vigneto/una cantina e che il 66% o più delle vendite provenga da acquisti in loco. Questo vi dice che le persone non comprano convenienza o vino, ma un'esperienza. Il valore offerto da questa attività è esperienziale: state offrendo un luogo in cui gli amici possono entrare in contatto mentre si rilassano e si godono un bicchiere di vino. Questa è l'opportunità e la soluzione al 'problema' dei clienti!</a:t>
            </a:r>
          </a:p>
          <a:p>
            <a:endParaRPr lang="en-IE" sz="2400" dirty="0">
              <a:solidFill>
                <a:srgbClr val="60220F"/>
              </a:solidFill>
            </a:endParaRPr>
          </a:p>
        </p:txBody>
      </p:sp>
    </p:spTree>
    <p:extLst>
      <p:ext uri="{BB962C8B-B14F-4D97-AF65-F5344CB8AC3E}">
        <p14:creationId xmlns:p14="http://schemas.microsoft.com/office/powerpoint/2010/main" val="419829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DB495-9A66-E700-119F-D17E8D239E05}"/>
              </a:ext>
            </a:extLst>
          </p:cNvPr>
          <p:cNvSpPr>
            <a:spLocks noGrp="1"/>
          </p:cNvSpPr>
          <p:nvPr>
            <p:ph type="body" sz="quarter" idx="18"/>
          </p:nvPr>
        </p:nvSpPr>
        <p:spPr>
          <a:xfrm>
            <a:off x="447059" y="1757011"/>
            <a:ext cx="11297875" cy="1753940"/>
          </a:xfrm>
        </p:spPr>
        <p:txBody>
          <a:bodyPr/>
          <a:lstStyle/>
          <a:p>
            <a:r>
              <a:rPr lang="it-IT" dirty="0"/>
              <a:t>C'è una differenza tra caratteristiche e benefici. Le caratteristiche sono attributi specifici della vostra azienda. </a:t>
            </a:r>
            <a:r>
              <a:rPr lang="it-IT" b="1" dirty="0"/>
              <a:t>I benefici sono il PERCHE' sono importanti. </a:t>
            </a:r>
          </a:p>
          <a:p>
            <a:r>
              <a:rPr lang="it-IT" dirty="0"/>
              <a:t>I benefici sono il valore che fornite o il modo in cui risolvete il problema del vostro cliente. Si connettono a livello emotivo... Ricordate: vendete il buco, non il trapano.</a:t>
            </a:r>
          </a:p>
          <a:p>
            <a:endParaRPr lang="en-IE" dirty="0"/>
          </a:p>
        </p:txBody>
      </p:sp>
      <p:sp>
        <p:nvSpPr>
          <p:cNvPr id="3" name="Text Placeholder 2">
            <a:extLst>
              <a:ext uri="{FF2B5EF4-FFF2-40B4-BE49-F238E27FC236}">
                <a16:creationId xmlns:a16="http://schemas.microsoft.com/office/drawing/2014/main" id="{A91F9807-EDC1-9679-AF5F-34E853794ED0}"/>
              </a:ext>
            </a:extLst>
          </p:cNvPr>
          <p:cNvSpPr>
            <a:spLocks noGrp="1"/>
          </p:cNvSpPr>
          <p:nvPr>
            <p:ph type="body" sz="quarter" idx="16"/>
          </p:nvPr>
        </p:nvSpPr>
        <p:spPr>
          <a:xfrm>
            <a:off x="447059" y="441202"/>
            <a:ext cx="11297875" cy="580518"/>
          </a:xfrm>
        </p:spPr>
        <p:txBody>
          <a:bodyPr/>
          <a:lstStyle/>
          <a:p>
            <a:r>
              <a:rPr lang="en-US" sz="3600" b="1" dirty="0">
                <a:solidFill>
                  <a:srgbClr val="A23B23"/>
                </a:solidFill>
              </a:rPr>
              <a:t>2 STEP</a:t>
            </a:r>
            <a:r>
              <a:rPr lang="en-US" sz="3600" b="1" dirty="0"/>
              <a:t>: </a:t>
            </a:r>
            <a:r>
              <a:rPr lang="it-IT" sz="3600" dirty="0"/>
              <a:t>FARE UN ELENCO DEI VANTAGGI OFFERTI</a:t>
            </a:r>
            <a:endParaRPr lang="en-IE" sz="3600" dirty="0"/>
          </a:p>
        </p:txBody>
      </p:sp>
      <p:sp>
        <p:nvSpPr>
          <p:cNvPr id="7" name="TextBox 6">
            <a:extLst>
              <a:ext uri="{FF2B5EF4-FFF2-40B4-BE49-F238E27FC236}">
                <a16:creationId xmlns:a16="http://schemas.microsoft.com/office/drawing/2014/main" id="{2A64704F-F65F-0AD1-F500-F24BEFF4DA9D}"/>
              </a:ext>
            </a:extLst>
          </p:cNvPr>
          <p:cNvSpPr txBox="1"/>
          <p:nvPr/>
        </p:nvSpPr>
        <p:spPr>
          <a:xfrm>
            <a:off x="1639017" y="3298364"/>
            <a:ext cx="10403457" cy="461665"/>
          </a:xfrm>
          <a:prstGeom prst="rect">
            <a:avLst/>
          </a:prstGeom>
          <a:noFill/>
        </p:spPr>
        <p:txBody>
          <a:bodyPr wrap="square">
            <a:spAutoFit/>
          </a:bodyPr>
          <a:lstStyle/>
          <a:p>
            <a:r>
              <a:rPr lang="it-IT" sz="2400" b="1" i="0" dirty="0">
                <a:solidFill>
                  <a:srgbClr val="60220F"/>
                </a:solidFill>
                <a:effectLst/>
              </a:rPr>
              <a:t>Consideriamo alcuni esempi più pratici di caratteristiche rispetto ai benefici </a:t>
            </a:r>
            <a:r>
              <a:rPr lang="en-US" sz="2400" b="1" i="0" dirty="0">
                <a:solidFill>
                  <a:srgbClr val="60220F"/>
                </a:solidFill>
                <a:effectLst/>
              </a:rPr>
              <a:t>:</a:t>
            </a:r>
          </a:p>
        </p:txBody>
      </p:sp>
      <p:sp>
        <p:nvSpPr>
          <p:cNvPr id="9" name="Speech Bubble: Rectangle 8">
            <a:extLst>
              <a:ext uri="{FF2B5EF4-FFF2-40B4-BE49-F238E27FC236}">
                <a16:creationId xmlns:a16="http://schemas.microsoft.com/office/drawing/2014/main" id="{D2B554F3-7F6C-57F4-7928-00CA3533E313}"/>
              </a:ext>
            </a:extLst>
          </p:cNvPr>
          <p:cNvSpPr/>
          <p:nvPr/>
        </p:nvSpPr>
        <p:spPr>
          <a:xfrm>
            <a:off x="8436634" y="4217929"/>
            <a:ext cx="3308300" cy="2138109"/>
          </a:xfrm>
          <a:prstGeom prst="wedgeRectCallout">
            <a:avLst>
              <a:gd name="adj1" fmla="val -51080"/>
              <a:gd name="adj2" fmla="val -653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solidFill>
                  <a:srgbClr val="A23B23"/>
                </a:solidFill>
                <a:effectLst/>
              </a:rPr>
              <a:t>3. </a:t>
            </a:r>
            <a:r>
              <a:rPr lang="it-IT" b="1" i="0" dirty="0">
                <a:solidFill>
                  <a:srgbClr val="A23B23"/>
                </a:solidFill>
                <a:effectLst/>
              </a:rPr>
              <a:t>Turismo agricolo</a:t>
            </a:r>
          </a:p>
          <a:p>
            <a:r>
              <a:rPr lang="it-IT" b="1" i="1" dirty="0">
                <a:solidFill>
                  <a:srgbClr val="663300"/>
                </a:solidFill>
                <a:effectLst/>
              </a:rPr>
              <a:t>Caratteristica: </a:t>
            </a:r>
            <a:r>
              <a:rPr lang="it-IT" i="0" dirty="0">
                <a:solidFill>
                  <a:srgbClr val="663300"/>
                </a:solidFill>
                <a:effectLst/>
              </a:rPr>
              <a:t>Gite in fattoria basate sul curriculum</a:t>
            </a:r>
          </a:p>
          <a:p>
            <a:r>
              <a:rPr lang="it-IT" b="1" i="1" dirty="0">
                <a:solidFill>
                  <a:srgbClr val="663300"/>
                </a:solidFill>
                <a:effectLst/>
              </a:rPr>
              <a:t>Benefici: </a:t>
            </a:r>
            <a:r>
              <a:rPr lang="it-IT" i="0" dirty="0">
                <a:solidFill>
                  <a:srgbClr val="663300"/>
                </a:solidFill>
                <a:effectLst/>
              </a:rPr>
              <a:t>esperienza di apprendimento coinvolgente legata agli obiettivi della classe</a:t>
            </a:r>
            <a:endParaRPr lang="en-IE" dirty="0">
              <a:solidFill>
                <a:srgbClr val="663300"/>
              </a:solidFill>
            </a:endParaRPr>
          </a:p>
        </p:txBody>
      </p:sp>
      <p:sp>
        <p:nvSpPr>
          <p:cNvPr id="16" name="Speech Bubble: Rectangle 15">
            <a:extLst>
              <a:ext uri="{FF2B5EF4-FFF2-40B4-BE49-F238E27FC236}">
                <a16:creationId xmlns:a16="http://schemas.microsoft.com/office/drawing/2014/main" id="{34742731-656E-0ABB-BCFF-F85F0ED9A19B}"/>
              </a:ext>
            </a:extLst>
          </p:cNvPr>
          <p:cNvSpPr/>
          <p:nvPr/>
        </p:nvSpPr>
        <p:spPr>
          <a:xfrm>
            <a:off x="2027208" y="4185754"/>
            <a:ext cx="2501660" cy="2038957"/>
          </a:xfrm>
          <a:prstGeom prst="wedgeRectCallout">
            <a:avLst>
              <a:gd name="adj1" fmla="val 53305"/>
              <a:gd name="adj2" fmla="val -66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0" dirty="0">
                <a:solidFill>
                  <a:srgbClr val="A23B23"/>
                </a:solidFill>
                <a:effectLst/>
              </a:rPr>
              <a:t>1. </a:t>
            </a:r>
            <a:r>
              <a:rPr lang="en-US" b="1" i="0" dirty="0" err="1">
                <a:solidFill>
                  <a:srgbClr val="A23B23"/>
                </a:solidFill>
                <a:effectLst/>
              </a:rPr>
              <a:t>Fattoria</a:t>
            </a:r>
            <a:r>
              <a:rPr lang="en-US" b="1" i="0" dirty="0">
                <a:solidFill>
                  <a:srgbClr val="A23B23"/>
                </a:solidFill>
                <a:effectLst/>
              </a:rPr>
              <a:t> CSA</a:t>
            </a:r>
            <a:br>
              <a:rPr lang="en-US" b="0" i="0" dirty="0">
                <a:solidFill>
                  <a:srgbClr val="60220F"/>
                </a:solidFill>
                <a:effectLst/>
              </a:rPr>
            </a:br>
            <a:r>
              <a:rPr lang="it-IT" b="1" i="1" dirty="0">
                <a:solidFill>
                  <a:srgbClr val="60220F"/>
                </a:solidFill>
                <a:effectLst/>
              </a:rPr>
              <a:t>Caratteristica: </a:t>
            </a:r>
            <a:r>
              <a:rPr lang="it-IT" b="0" i="0" dirty="0">
                <a:solidFill>
                  <a:srgbClr val="60220F"/>
                </a:solidFill>
                <a:effectLst/>
              </a:rPr>
              <a:t>Abbonamento CSA di 26 settimane</a:t>
            </a:r>
          </a:p>
          <a:p>
            <a:pPr algn="l"/>
            <a:r>
              <a:rPr lang="it-IT" b="1" i="1" dirty="0">
                <a:solidFill>
                  <a:srgbClr val="60220F"/>
                </a:solidFill>
                <a:effectLst/>
              </a:rPr>
              <a:t>Vantaggi: </a:t>
            </a:r>
            <a:r>
              <a:rPr lang="it-IT" b="0" i="0" dirty="0">
                <a:solidFill>
                  <a:srgbClr val="60220F"/>
                </a:solidFill>
                <a:effectLst/>
              </a:rPr>
              <a:t>gustare prodotti freschi e di stagione</a:t>
            </a:r>
            <a:endParaRPr lang="en-US" b="0" i="0" dirty="0">
              <a:solidFill>
                <a:srgbClr val="60220F"/>
              </a:solidFill>
              <a:effectLst/>
            </a:endParaRPr>
          </a:p>
        </p:txBody>
      </p:sp>
      <p:sp>
        <p:nvSpPr>
          <p:cNvPr id="17" name="Speech Bubble: Rectangle 16">
            <a:extLst>
              <a:ext uri="{FF2B5EF4-FFF2-40B4-BE49-F238E27FC236}">
                <a16:creationId xmlns:a16="http://schemas.microsoft.com/office/drawing/2014/main" id="{4CACCAC3-645D-3BB6-39FF-EE6AEBEE1DEB}"/>
              </a:ext>
            </a:extLst>
          </p:cNvPr>
          <p:cNvSpPr/>
          <p:nvPr/>
        </p:nvSpPr>
        <p:spPr>
          <a:xfrm>
            <a:off x="4873925" y="4470771"/>
            <a:ext cx="3217652" cy="1753940"/>
          </a:xfrm>
          <a:prstGeom prst="wedgeRectCallout">
            <a:avLst>
              <a:gd name="adj1" fmla="val -20029"/>
              <a:gd name="adj2" fmla="val -82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0" dirty="0">
                <a:solidFill>
                  <a:srgbClr val="A23B23"/>
                </a:solidFill>
                <a:effectLst/>
              </a:rPr>
              <a:t>2. </a:t>
            </a:r>
            <a:r>
              <a:rPr lang="en-US" b="1" i="0" dirty="0" err="1">
                <a:solidFill>
                  <a:srgbClr val="A23B23"/>
                </a:solidFill>
                <a:effectLst/>
              </a:rPr>
              <a:t>Luogo</a:t>
            </a:r>
            <a:r>
              <a:rPr lang="en-US" b="1" i="0" dirty="0">
                <a:solidFill>
                  <a:srgbClr val="A23B23"/>
                </a:solidFill>
                <a:effectLst/>
              </a:rPr>
              <a:t> per un </a:t>
            </a:r>
            <a:r>
              <a:rPr lang="en-US" b="1" i="0" dirty="0" err="1">
                <a:solidFill>
                  <a:srgbClr val="A23B23"/>
                </a:solidFill>
                <a:effectLst/>
              </a:rPr>
              <a:t>matrimonio</a:t>
            </a:r>
            <a:r>
              <a:rPr lang="en-US" b="1" i="0" dirty="0">
                <a:solidFill>
                  <a:srgbClr val="A23B23"/>
                </a:solidFill>
                <a:effectLst/>
              </a:rPr>
              <a:t> </a:t>
            </a:r>
            <a:r>
              <a:rPr lang="en-US" b="1" i="0" dirty="0" err="1">
                <a:solidFill>
                  <a:srgbClr val="A23B23"/>
                </a:solidFill>
                <a:effectLst/>
              </a:rPr>
              <a:t>rustico</a:t>
            </a:r>
            <a:br>
              <a:rPr lang="en-US" b="0" i="0" dirty="0">
                <a:solidFill>
                  <a:srgbClr val="60220F"/>
                </a:solidFill>
                <a:effectLst/>
              </a:rPr>
            </a:br>
            <a:r>
              <a:rPr lang="it-IT" b="1" i="1" dirty="0">
                <a:solidFill>
                  <a:srgbClr val="60220F"/>
                </a:solidFill>
                <a:effectLst/>
              </a:rPr>
              <a:t>Caratteristica: </a:t>
            </a:r>
            <a:r>
              <a:rPr lang="it-IT" b="0" i="0" dirty="0">
                <a:solidFill>
                  <a:srgbClr val="60220F"/>
                </a:solidFill>
                <a:effectLst/>
              </a:rPr>
              <a:t>Fattoria rurale di 40 acri</a:t>
            </a:r>
          </a:p>
          <a:p>
            <a:pPr algn="l"/>
            <a:r>
              <a:rPr lang="it-IT" b="1" i="1" dirty="0">
                <a:solidFill>
                  <a:srgbClr val="60220F"/>
                </a:solidFill>
                <a:effectLst/>
              </a:rPr>
              <a:t>Beneficio: </a:t>
            </a:r>
            <a:r>
              <a:rPr lang="it-IT" b="0" i="0" dirty="0">
                <a:solidFill>
                  <a:srgbClr val="60220F"/>
                </a:solidFill>
                <a:effectLst/>
              </a:rPr>
              <a:t>ambiente privato per il vostro matrimonio</a:t>
            </a:r>
            <a:endParaRPr lang="en-US" b="0" i="0" dirty="0">
              <a:solidFill>
                <a:srgbClr val="60220F"/>
              </a:solidFill>
              <a:effectLst/>
            </a:endParaRPr>
          </a:p>
        </p:txBody>
      </p:sp>
    </p:spTree>
    <p:extLst>
      <p:ext uri="{BB962C8B-B14F-4D97-AF65-F5344CB8AC3E}">
        <p14:creationId xmlns:p14="http://schemas.microsoft.com/office/powerpoint/2010/main" val="424636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71B7F-5C6F-7534-7863-8EAD2FCF9DEA}"/>
              </a:ext>
            </a:extLst>
          </p:cNvPr>
          <p:cNvSpPr>
            <a:spLocks noGrp="1"/>
          </p:cNvSpPr>
          <p:nvPr>
            <p:ph type="body" sz="quarter" idx="18"/>
          </p:nvPr>
        </p:nvSpPr>
        <p:spPr>
          <a:xfrm>
            <a:off x="302600" y="1653494"/>
            <a:ext cx="11586790" cy="1417510"/>
          </a:xfrm>
        </p:spPr>
        <p:txBody>
          <a:bodyPr>
            <a:normAutofit fontScale="92500"/>
          </a:bodyPr>
          <a:lstStyle/>
          <a:p>
            <a:r>
              <a:rPr lang="it-IT" dirty="0"/>
              <a:t>Viviamo in un mondo in cui le persone hanno poco tempo a disposizione. Vogliono risposte. Vogliono cose semplici. Non aspettatevi che capiscano come siete diversi se non glielo dite voi.</a:t>
            </a:r>
          </a:p>
          <a:p>
            <a:r>
              <a:rPr lang="it-IT" sz="3200" b="1" dirty="0"/>
              <a:t>C'è un motivo per cui vi distinguete.</a:t>
            </a:r>
          </a:p>
          <a:p>
            <a:endParaRPr lang="en-IE" b="1" dirty="0"/>
          </a:p>
        </p:txBody>
      </p:sp>
      <p:sp>
        <p:nvSpPr>
          <p:cNvPr id="3" name="Text Placeholder 2">
            <a:extLst>
              <a:ext uri="{FF2B5EF4-FFF2-40B4-BE49-F238E27FC236}">
                <a16:creationId xmlns:a16="http://schemas.microsoft.com/office/drawing/2014/main" id="{52C18E88-97E3-A961-C702-4F14A587F0EC}"/>
              </a:ext>
            </a:extLst>
          </p:cNvPr>
          <p:cNvSpPr>
            <a:spLocks noGrp="1"/>
          </p:cNvSpPr>
          <p:nvPr>
            <p:ph type="body" sz="quarter" idx="16"/>
          </p:nvPr>
        </p:nvSpPr>
        <p:spPr>
          <a:xfrm>
            <a:off x="447058" y="441202"/>
            <a:ext cx="11297875" cy="580518"/>
          </a:xfrm>
        </p:spPr>
        <p:txBody>
          <a:bodyPr/>
          <a:lstStyle/>
          <a:p>
            <a:r>
              <a:rPr lang="en-IE" sz="3600" b="1" dirty="0">
                <a:solidFill>
                  <a:srgbClr val="A23B23"/>
                </a:solidFill>
              </a:rPr>
              <a:t>3 STEP </a:t>
            </a:r>
            <a:r>
              <a:rPr lang="en-IE" sz="3600" b="1" dirty="0"/>
              <a:t>: </a:t>
            </a:r>
            <a:r>
              <a:rPr lang="en-IE" sz="3600" dirty="0"/>
              <a:t>DIFFERENZIATEVI</a:t>
            </a:r>
          </a:p>
        </p:txBody>
      </p:sp>
      <p:sp>
        <p:nvSpPr>
          <p:cNvPr id="5" name="TextBox 4">
            <a:extLst>
              <a:ext uri="{FF2B5EF4-FFF2-40B4-BE49-F238E27FC236}">
                <a16:creationId xmlns:a16="http://schemas.microsoft.com/office/drawing/2014/main" id="{D0390910-1468-D24C-8009-AD7D4026D04B}"/>
              </a:ext>
            </a:extLst>
          </p:cNvPr>
          <p:cNvSpPr txBox="1"/>
          <p:nvPr/>
        </p:nvSpPr>
        <p:spPr>
          <a:xfrm>
            <a:off x="2564201" y="2994191"/>
            <a:ext cx="8842109" cy="4154984"/>
          </a:xfrm>
          <a:prstGeom prst="rect">
            <a:avLst/>
          </a:prstGeom>
          <a:noFill/>
        </p:spPr>
        <p:txBody>
          <a:bodyPr wrap="square">
            <a:spAutoFit/>
          </a:bodyPr>
          <a:lstStyle/>
          <a:p>
            <a:pPr algn="l"/>
            <a:r>
              <a:rPr lang="it-IT" sz="2400" b="1" i="0" dirty="0">
                <a:solidFill>
                  <a:srgbClr val="A23B23"/>
                </a:solidFill>
                <a:effectLst/>
              </a:rPr>
              <a:t>Alcuni fattori di differenziazione comuni sono:</a:t>
            </a:r>
          </a:p>
          <a:p>
            <a:pPr marL="342900" indent="-342900" algn="l">
              <a:buFont typeface="Arial" panose="020B0604020202020204" pitchFamily="34" charset="0"/>
              <a:buChar char="•"/>
            </a:pPr>
            <a:r>
              <a:rPr lang="it-IT" sz="2400" b="0" i="0" dirty="0">
                <a:solidFill>
                  <a:srgbClr val="60220F"/>
                </a:solidFill>
                <a:effectLst/>
              </a:rPr>
              <a:t>Migliore qualità: offrite qualcosa di meglio rispetto ai vostri concorrenti.</a:t>
            </a:r>
          </a:p>
          <a:p>
            <a:pPr marL="342900" indent="-342900" algn="l">
              <a:buFont typeface="Arial" panose="020B0604020202020204" pitchFamily="34" charset="0"/>
              <a:buChar char="•"/>
            </a:pPr>
            <a:r>
              <a:rPr lang="it-IT" sz="2400" b="0" i="0" dirty="0">
                <a:solidFill>
                  <a:srgbClr val="60220F"/>
                </a:solidFill>
                <a:effectLst/>
              </a:rPr>
              <a:t>Miglior valore - questo non significa sempre il meno costoso, ma piuttosto offrire un miglior "bang for the </a:t>
            </a:r>
            <a:r>
              <a:rPr lang="it-IT" sz="2400" b="0" i="0" dirty="0" err="1">
                <a:solidFill>
                  <a:srgbClr val="60220F"/>
                </a:solidFill>
                <a:effectLst/>
              </a:rPr>
              <a:t>buck</a:t>
            </a:r>
            <a:r>
              <a:rPr lang="it-IT" sz="2400" b="0" i="0" dirty="0">
                <a:solidFill>
                  <a:srgbClr val="60220F"/>
                </a:solidFill>
                <a:effectLst/>
              </a:rPr>
              <a:t>". </a:t>
            </a:r>
          </a:p>
          <a:p>
            <a:pPr marL="342900" indent="-342900" algn="l">
              <a:buFont typeface="Arial" panose="020B0604020202020204" pitchFamily="34" charset="0"/>
              <a:buChar char="•"/>
            </a:pPr>
            <a:r>
              <a:rPr lang="it-IT" sz="2400" b="0" i="0" dirty="0">
                <a:solidFill>
                  <a:srgbClr val="60220F"/>
                </a:solidFill>
                <a:effectLst/>
              </a:rPr>
              <a:t>Scarsità - offrite qualcosa che è unico o difficile da trovare</a:t>
            </a:r>
          </a:p>
          <a:p>
            <a:pPr marL="342900" indent="-342900" algn="l">
              <a:buFont typeface="Arial" panose="020B0604020202020204" pitchFamily="34" charset="0"/>
              <a:buChar char="•"/>
            </a:pPr>
            <a:r>
              <a:rPr lang="it-IT" sz="2400" b="0" i="0" dirty="0">
                <a:solidFill>
                  <a:srgbClr val="60220F"/>
                </a:solidFill>
                <a:effectLst/>
              </a:rPr>
              <a:t>Lusso - offrite qualcosa di cui le persone non hanno bisogno, ma che vogliono soddisfare da sole</a:t>
            </a:r>
          </a:p>
          <a:p>
            <a:pPr marL="342900" indent="-342900" algn="l">
              <a:buFont typeface="Arial" panose="020B0604020202020204" pitchFamily="34" charset="0"/>
              <a:buChar char="•"/>
            </a:pPr>
            <a:r>
              <a:rPr lang="it-IT" sz="2400" b="0" i="0" dirty="0">
                <a:solidFill>
                  <a:srgbClr val="60220F"/>
                </a:solidFill>
                <a:effectLst/>
              </a:rPr>
              <a:t>Necessità - offrite qualcosa di cui le persone hanno bisogno e di cui non possono fare a meno</a:t>
            </a:r>
          </a:p>
          <a:p>
            <a:pPr marL="342900" indent="-342900" algn="l">
              <a:buFont typeface="Arial" panose="020B0604020202020204" pitchFamily="34" charset="0"/>
              <a:buChar char="•"/>
            </a:pPr>
            <a:endParaRPr lang="en-US" sz="2400" b="0" i="0" dirty="0">
              <a:solidFill>
                <a:srgbClr val="60220F"/>
              </a:solidFill>
              <a:effectLst/>
            </a:endParaRPr>
          </a:p>
        </p:txBody>
      </p:sp>
    </p:spTree>
    <p:extLst>
      <p:ext uri="{BB962C8B-B14F-4D97-AF65-F5344CB8AC3E}">
        <p14:creationId xmlns:p14="http://schemas.microsoft.com/office/powerpoint/2010/main" val="4021660965"/>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A5B8C8-62CD-4082-88F9-10B7F29B36CE}">
  <ds:schemaRefs>
    <ds:schemaRef ds:uri="http://schemas.microsoft.com/sharepoint/v3/contenttype/forms"/>
  </ds:schemaRefs>
</ds:datastoreItem>
</file>

<file path=customXml/itemProps2.xml><?xml version="1.0" encoding="utf-8"?>
<ds:datastoreItem xmlns:ds="http://schemas.openxmlformats.org/officeDocument/2006/customXml" ds:itemID="{05194EF3-1C1E-4AFC-8BC1-A1E3637C4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d3286-db87-444e-8dd1-4849b974ca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BBDD27-5CB2-41CB-ADFA-CFAF575D88D5}">
  <ds:schemaRefs>
    <ds:schemaRef ds:uri="67dd3286-db87-444e-8dd1-4849b974caca"/>
    <ds:schemaRef ds:uri="http://schemas.microsoft.com/office/2006/metadata/properties"/>
    <ds:schemaRef ds:uri="http://schemas.microsoft.com/office/infopath/2007/PartnerControls"/>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7495</TotalTime>
  <Words>4883</Words>
  <Application>Microsoft Office PowerPoint</Application>
  <PresentationFormat>Widescreen</PresentationFormat>
  <Paragraphs>355</Paragraphs>
  <Slides>54</Slides>
  <Notes>1</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6" baseType="lpstr">
      <vt:lpstr>Arial</vt:lpstr>
      <vt:lpstr>Calibri</vt:lpstr>
      <vt:lpstr>Calibri Light</vt:lpstr>
      <vt:lpstr>Montserrat Light</vt:lpstr>
      <vt:lpstr>proxima-nova</vt:lpstr>
      <vt:lpstr>Quattrocento Sans</vt:lpstr>
      <vt:lpstr>Segoe UI</vt:lpstr>
      <vt:lpstr>Times New Roman</vt:lpstr>
      <vt:lpstr>Wingdings</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185</cp:revision>
  <dcterms:created xsi:type="dcterms:W3CDTF">2019-11-20T14:08:21Z</dcterms:created>
  <dcterms:modified xsi:type="dcterms:W3CDTF">2022-12-16T15:24:37Z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