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0"/>
  </p:notesMasterIdLst>
  <p:sldIdLst>
    <p:sldId id="275" r:id="rId5"/>
    <p:sldId id="343" r:id="rId6"/>
    <p:sldId id="348" r:id="rId7"/>
    <p:sldId id="4500" r:id="rId8"/>
    <p:sldId id="4501" r:id="rId9"/>
    <p:sldId id="344" r:id="rId10"/>
    <p:sldId id="345" r:id="rId11"/>
    <p:sldId id="346" r:id="rId12"/>
    <p:sldId id="371" r:id="rId13"/>
    <p:sldId id="4503" r:id="rId14"/>
    <p:sldId id="4502" r:id="rId15"/>
    <p:sldId id="347" r:id="rId16"/>
    <p:sldId id="4539" r:id="rId17"/>
    <p:sldId id="4509" r:id="rId18"/>
    <p:sldId id="4498" r:id="rId19"/>
    <p:sldId id="373" r:id="rId20"/>
    <p:sldId id="352" r:id="rId21"/>
    <p:sldId id="4510" r:id="rId22"/>
    <p:sldId id="4511" r:id="rId23"/>
    <p:sldId id="4513" r:id="rId24"/>
    <p:sldId id="4514" r:id="rId25"/>
    <p:sldId id="4515" r:id="rId26"/>
    <p:sldId id="4516" r:id="rId27"/>
    <p:sldId id="4517" r:id="rId28"/>
    <p:sldId id="4518" r:id="rId29"/>
    <p:sldId id="4519" r:id="rId30"/>
    <p:sldId id="4520" r:id="rId31"/>
    <p:sldId id="4497" r:id="rId32"/>
    <p:sldId id="4504" r:id="rId33"/>
    <p:sldId id="4505" r:id="rId34"/>
    <p:sldId id="4506" r:id="rId35"/>
    <p:sldId id="4507" r:id="rId36"/>
    <p:sldId id="349" r:id="rId37"/>
    <p:sldId id="4532" r:id="rId38"/>
    <p:sldId id="4543" r:id="rId39"/>
    <p:sldId id="4537" r:id="rId40"/>
    <p:sldId id="4538" r:id="rId41"/>
    <p:sldId id="4541" r:id="rId42"/>
    <p:sldId id="4542" r:id="rId43"/>
    <p:sldId id="4534" r:id="rId44"/>
    <p:sldId id="372" r:id="rId45"/>
    <p:sldId id="356" r:id="rId46"/>
    <p:sldId id="4522" r:id="rId47"/>
    <p:sldId id="4521" r:id="rId48"/>
    <p:sldId id="4523" r:id="rId49"/>
    <p:sldId id="4524" r:id="rId50"/>
    <p:sldId id="4458" r:id="rId51"/>
    <p:sldId id="4526" r:id="rId52"/>
    <p:sldId id="4527" r:id="rId53"/>
    <p:sldId id="4528" r:id="rId54"/>
    <p:sldId id="4529" r:id="rId55"/>
    <p:sldId id="4530" r:id="rId56"/>
    <p:sldId id="4531" r:id="rId57"/>
    <p:sldId id="4525" r:id="rId58"/>
    <p:sldId id="454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2B030D-011A-8B4F-9112-49A488042403}" name="Paula Whyte ( Momentum Consulting )" initials="PW(MC)" userId="Paula Whyte ( Momentum Consulting )" providerId="None"/>
  <p188:author id="{782496B7-485F-7B69-F7DE-F8CDD527168F}" name="Paula Whyte ( Momentum Consulting )" initials="P)"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3B23"/>
    <a:srgbClr val="60220F"/>
    <a:srgbClr val="6D6A3A"/>
    <a:srgbClr val="F9A169"/>
    <a:srgbClr val="E3E2DB"/>
    <a:srgbClr val="404F2F"/>
    <a:srgbClr val="B6A8A7"/>
    <a:srgbClr val="8D5B98"/>
    <a:srgbClr val="0675AD"/>
    <a:srgbClr val="E7F3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92" autoAdjust="0"/>
  </p:normalViewPr>
  <p:slideViewPr>
    <p:cSldViewPr snapToGrid="0">
      <p:cViewPr varScale="1">
        <p:scale>
          <a:sx n="70" d="100"/>
          <a:sy n="70" d="100"/>
        </p:scale>
        <p:origin x="504" y="2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emf"/><Relationship Id="rId1" Type="http://schemas.openxmlformats.org/officeDocument/2006/relationships/slideMaster" Target="../slideMasters/slideMaster1.xml"/><Relationship Id="rId4" Type="http://schemas.openxmlformats.org/officeDocument/2006/relationships/oleObject" Target="../embeddings/oleObject1.bin"/></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0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7" y="583620"/>
            <a:ext cx="6668505" cy="1384995"/>
          </a:xfrm>
          <a:prstGeom prst="rect">
            <a:avLst/>
          </a:prstGeom>
          <a:ln>
            <a:solidFill>
              <a:srgbClr val="E3E2DB"/>
            </a:solidFill>
          </a:ln>
        </p:spPr>
        <p:txBody>
          <a:bodyPr wrap="square">
            <a:spAutoFit/>
          </a:bodyPr>
          <a:lstStyle/>
          <a:p>
            <a:pPr fontAlgn="base"/>
            <a:r>
              <a:rPr lang="en-US" sz="4000" b="1" i="0" u="none" strike="noStrike" kern="1200" baseline="0">
                <a:solidFill>
                  <a:srgbClr val="E3E2DB"/>
                </a:solidFill>
                <a:effectLst/>
                <a:latin typeface="+mn-lt"/>
                <a:ea typeface="+mn-ea"/>
                <a:cs typeface="+mn-cs"/>
                <a:sym typeface="Quattrocento Sans"/>
              </a:rPr>
              <a:t>Sustainable Smallholders EU</a:t>
            </a:r>
            <a:endParaRPr lang="en-IE" sz="4000" b="1" i="0" u="none" strike="noStrike" kern="1200" baseline="0">
              <a:solidFill>
                <a:srgbClr val="E3E2DB"/>
              </a:solidFill>
              <a:effectLst/>
              <a:latin typeface="+mn-lt"/>
              <a:ea typeface="+mn-ea"/>
              <a:cs typeface="+mn-cs"/>
              <a:sym typeface="Quattrocento Sans"/>
            </a:endParaRPr>
          </a:p>
          <a:p>
            <a:pPr fontAlgn="base"/>
            <a:r>
              <a:rPr lang="en-IE" sz="4400" b="0" i="0" u="none" strike="noStrike" kern="1200" baseline="0">
                <a:solidFill>
                  <a:srgbClr val="E3E2DB"/>
                </a:solidFill>
                <a:effectLst/>
                <a:latin typeface="+mn-lt"/>
                <a:ea typeface="+mn-ea"/>
                <a:cs typeface="+mn-cs"/>
                <a:sym typeface="Quattrocento Sans"/>
              </a:rPr>
              <a:t>FONT TYPEFACE &amp; SIZE</a:t>
            </a:r>
            <a:endParaRPr lang="en-IE" sz="3600" baseline="0">
              <a:solidFill>
                <a:srgbClr val="E3E2DB"/>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E3E2DB"/>
                </a:solidFill>
                <a:effectLst/>
                <a:latin typeface="+mn-lt"/>
                <a:ea typeface="+mn-ea"/>
                <a:cs typeface="+mn-cs"/>
              </a:rPr>
              <a:t>PLEASE</a:t>
            </a:r>
            <a:r>
              <a:rPr lang="en-IE" sz="3000" b="0" i="0" u="none" strike="noStrike" kern="1200" baseline="0">
                <a:solidFill>
                  <a:srgbClr val="E3E2DB"/>
                </a:solidFill>
                <a:effectLst/>
                <a:latin typeface="+mn-lt"/>
                <a:ea typeface="+mn-ea"/>
                <a:cs typeface="+mn-cs"/>
              </a:rPr>
              <a:t> ENSURE TO KEEP FONTS AS PER THE LAYOUT</a:t>
            </a:r>
            <a:endParaRPr lang="en-IE" sz="3000" b="0" i="0" u="none" strike="noStrike" kern="1200">
              <a:solidFill>
                <a:srgbClr val="E3E2DB"/>
              </a:solidFill>
              <a:effectLst/>
              <a:latin typeface="+mn-lt"/>
              <a:ea typeface="+mn-ea"/>
              <a:cs typeface="+mn-cs"/>
            </a:endParaRPr>
          </a:p>
          <a:p>
            <a:pPr fontAlgn="base"/>
            <a:endParaRPr lang="en-IE" sz="3000" b="0" i="0" u="none" strike="noStrike" kern="1200">
              <a:solidFill>
                <a:srgbClr val="E3E2DB"/>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E3E2DB"/>
                </a:solidFill>
                <a:effectLst/>
                <a:latin typeface="+mn-lt"/>
                <a:ea typeface="+mn-ea"/>
                <a:cs typeface="+mn-cs"/>
              </a:rPr>
              <a:t>48 point </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Divider</a:t>
            </a:r>
            <a:r>
              <a:rPr lang="en-IE" sz="3000" b="0" i="0" u="none" strike="noStrike" kern="1200" baseline="0">
                <a:solidFill>
                  <a:srgbClr val="E3E2DB"/>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E3E2DB"/>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36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30 point</a:t>
            </a:r>
            <a:r>
              <a:rPr lang="en-IE" sz="3000" b="0" i="0" u="none" strike="noStrike" kern="1200" baseline="0">
                <a:solidFill>
                  <a:srgbClr val="E3E2DB"/>
                </a:solidFill>
                <a:effectLst/>
                <a:latin typeface="+mn-lt"/>
                <a:ea typeface="+mn-ea"/>
                <a:cs typeface="+mn-cs"/>
              </a:rPr>
              <a:t>  -  </a:t>
            </a:r>
            <a:r>
              <a:rPr lang="en-IE" sz="3000" b="0" i="0" u="none" strike="noStrike" kern="1200">
                <a:solidFill>
                  <a:srgbClr val="E3E2DB"/>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	</a:t>
            </a:r>
            <a:r>
              <a:rPr lang="en-IE" sz="3000" b="0" i="0" u="none" strike="noStrike" kern="1200" baseline="0">
                <a:solidFill>
                  <a:srgbClr val="E3E2DB"/>
                </a:solidFill>
                <a:effectLst/>
                <a:latin typeface="+mn-lt"/>
                <a:ea typeface="+mn-ea"/>
                <a:cs typeface="+mn-cs"/>
              </a:rPr>
              <a:t>       </a:t>
            </a:r>
            <a:r>
              <a:rPr lang="en-IE" sz="3000" b="0" i="0" u="none" strike="noStrike" kern="1200">
                <a:solidFill>
                  <a:srgbClr val="E3E2DB"/>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E3E2DB"/>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E3E2DB"/>
                </a:solidFill>
                <a:effectLst/>
                <a:latin typeface="+mn-lt"/>
                <a:ea typeface="+mn-ea"/>
                <a:cs typeface="+mn-cs"/>
              </a:rPr>
              <a:t>24 point</a:t>
            </a:r>
            <a:r>
              <a:rPr lang="en-IE" sz="3000" b="0" i="0" u="none" strike="noStrike" kern="1200" baseline="0">
                <a:solidFill>
                  <a:srgbClr val="E3E2DB"/>
                </a:solidFill>
                <a:effectLst/>
                <a:latin typeface="+mn-lt"/>
                <a:ea typeface="+mn-ea"/>
                <a:cs typeface="+mn-cs"/>
              </a:rPr>
              <a:t>  -  </a:t>
            </a:r>
            <a:r>
              <a:rPr lang="en-IE" sz="3000" b="0" i="0" u="none" strike="noStrike" kern="1200" baseline="0">
                <a:solidFill>
                  <a:srgbClr val="E3E2DB"/>
                </a:solidFill>
                <a:effectLst/>
                <a:latin typeface="+mn-lt"/>
                <a:ea typeface="Quattrocento Sans"/>
                <a:cs typeface="Quattrocento Sans"/>
                <a:sym typeface="Quattrocento Sans"/>
              </a:rPr>
              <a:t>Main </a:t>
            </a:r>
            <a:r>
              <a:rPr lang="en-IE" sz="3000" b="0" i="0" u="none" strike="noStrike" kern="1200">
                <a:solidFill>
                  <a:srgbClr val="E3E2DB"/>
                </a:solidFill>
                <a:effectLst/>
                <a:latin typeface="+mn-lt"/>
                <a:ea typeface="+mn-ea"/>
                <a:cs typeface="+mn-cs"/>
              </a:rPr>
              <a:t>Text Body </a:t>
            </a:r>
            <a:endParaRPr lang="en-US" sz="3000">
              <a:solidFill>
                <a:srgbClr val="E3E2DB"/>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8" y="2883583"/>
            <a:ext cx="6010856" cy="2123658"/>
          </a:xfrm>
          <a:prstGeom prst="rect">
            <a:avLst/>
          </a:prstGeom>
        </p:spPr>
        <p:txBody>
          <a:bodyPr wrap="square">
            <a:spAutoFit/>
          </a:bodyPr>
          <a:lstStyle/>
          <a:p>
            <a:pPr fontAlgn="base"/>
            <a:r>
              <a:rPr lang="en-IE" sz="2400" b="0" i="0" u="none" strike="noStrike" kern="1200" baseline="0">
                <a:solidFill>
                  <a:srgbClr val="E3E2DB"/>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E3E2DB"/>
                </a:solidFill>
                <a:effectLst/>
                <a:latin typeface="+mn-lt"/>
                <a:ea typeface="+mn-ea"/>
                <a:cs typeface="+mn-cs"/>
                <a:sym typeface="Quattrocento Sans"/>
              </a:rPr>
              <a:t>Teach Digital </a:t>
            </a:r>
            <a:r>
              <a:rPr lang="en-IE" sz="2400" b="0" i="0" u="none" strike="noStrike" kern="1200" baseline="0">
                <a:solidFill>
                  <a:srgbClr val="E3E2DB"/>
                </a:solidFill>
                <a:effectLst/>
                <a:latin typeface="+mn-lt"/>
                <a:ea typeface="+mn-ea"/>
                <a:cs typeface="+mn-cs"/>
                <a:sym typeface="Quattrocento Sans"/>
              </a:rPr>
              <a:t>PowerPoint is</a:t>
            </a:r>
            <a:r>
              <a:rPr lang="is-IS" sz="2400" b="0" i="0" u="none" strike="noStrike" kern="1200" baseline="0">
                <a:solidFill>
                  <a:srgbClr val="E3E2DB"/>
                </a:solidFill>
                <a:effectLst/>
                <a:latin typeface="+mn-lt"/>
                <a:ea typeface="+mn-ea"/>
                <a:cs typeface="+mn-cs"/>
                <a:sym typeface="Quattrocento Sans"/>
              </a:rPr>
              <a:t>….</a:t>
            </a:r>
            <a:endParaRPr lang="en-IE" sz="2400" b="0" i="0" u="none" strike="noStrike" kern="1200" baseline="0">
              <a:solidFill>
                <a:srgbClr val="E3E2DB"/>
              </a:solidFill>
              <a:effectLst/>
              <a:latin typeface="+mn-lt"/>
              <a:ea typeface="+mn-ea"/>
              <a:cs typeface="+mn-cs"/>
              <a:sym typeface="Quattrocento Sans"/>
            </a:endParaRPr>
          </a:p>
          <a:p>
            <a:pPr fontAlgn="base"/>
            <a:endParaRPr lang="en-IE" sz="2400" b="0" i="0" u="none" strike="noStrike" kern="1200" baseline="0">
              <a:solidFill>
                <a:srgbClr val="E3E2DB"/>
              </a:solidFill>
              <a:effectLst/>
              <a:latin typeface="+mn-lt"/>
              <a:ea typeface="+mn-ea"/>
              <a:cs typeface="+mn-cs"/>
              <a:sym typeface="Quattrocento Sans"/>
            </a:endParaRPr>
          </a:p>
          <a:p>
            <a:pPr fontAlgn="base"/>
            <a:r>
              <a:rPr lang="en-IE" sz="3600" b="1" i="1" baseline="0">
                <a:solidFill>
                  <a:srgbClr val="E3E2DB"/>
                </a:solidFill>
                <a:latin typeface="+mn-lt"/>
                <a:ea typeface="Quattrocento Sans"/>
                <a:cs typeface="Quattrocento Sans"/>
                <a:sym typeface="Quattrocento Sans"/>
              </a:rPr>
              <a:t>Calibri</a:t>
            </a:r>
            <a:endParaRPr lang="en-IE" sz="3600" baseline="0">
              <a:solidFill>
                <a:srgbClr val="E3E2DB"/>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340026" y="1"/>
            <a:ext cx="4851973" cy="6857998"/>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03</a:t>
            </a:r>
          </a:p>
        </p:txBody>
      </p:sp>
    </p:spTree>
    <p:extLst>
      <p:ext uri="{BB962C8B-B14F-4D97-AF65-F5344CB8AC3E}">
        <p14:creationId xmlns:p14="http://schemas.microsoft.com/office/powerpoint/2010/main" val="85243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044807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268906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 with solid header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851F17-53EC-384E-9CAB-59072CB1840D}"/>
              </a:ext>
            </a:extLst>
          </p:cNvPr>
          <p:cNvSpPr/>
          <p:nvPr userDrawn="1"/>
        </p:nvSpPr>
        <p:spPr>
          <a:xfrm>
            <a:off x="0" y="1740665"/>
            <a:ext cx="7340026"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Picture Placeholder 15">
            <a:extLst>
              <a:ext uri="{FF2B5EF4-FFF2-40B4-BE49-F238E27FC236}">
                <a16:creationId xmlns:a16="http://schemas.microsoft.com/office/drawing/2014/main" id="{F8B5B00A-F2BC-E64F-9A25-1B4B39FCB1E2}"/>
              </a:ext>
            </a:extLst>
          </p:cNvPr>
          <p:cNvSpPr>
            <a:spLocks noGrp="1"/>
          </p:cNvSpPr>
          <p:nvPr>
            <p:ph type="pic" sz="quarter" idx="17"/>
          </p:nvPr>
        </p:nvSpPr>
        <p:spPr>
          <a:xfrm>
            <a:off x="7340026" y="0"/>
            <a:ext cx="4851974" cy="6858000"/>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9" name="Text Placeholder 25">
            <a:extLst>
              <a:ext uri="{FF2B5EF4-FFF2-40B4-BE49-F238E27FC236}">
                <a16:creationId xmlns:a16="http://schemas.microsoft.com/office/drawing/2014/main" id="{87CDC1F8-7382-854F-8BBE-BBFFE1C0A382}"/>
              </a:ext>
            </a:extLst>
          </p:cNvPr>
          <p:cNvSpPr>
            <a:spLocks noGrp="1"/>
          </p:cNvSpPr>
          <p:nvPr>
            <p:ph type="body" sz="quarter" idx="16" hasCustomPrompt="1"/>
          </p:nvPr>
        </p:nvSpPr>
        <p:spPr>
          <a:xfrm>
            <a:off x="447065" y="2067342"/>
            <a:ext cx="6482545"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3">
            <a:extLst>
              <a:ext uri="{FF2B5EF4-FFF2-40B4-BE49-F238E27FC236}">
                <a16:creationId xmlns:a16="http://schemas.microsoft.com/office/drawing/2014/main" id="{94D34C2B-EA1C-F043-9A07-934084BC9E1E}"/>
              </a:ext>
            </a:extLst>
          </p:cNvPr>
          <p:cNvSpPr>
            <a:spLocks noGrp="1"/>
          </p:cNvSpPr>
          <p:nvPr>
            <p:ph type="body" sz="quarter" idx="18" hasCustomPrompt="1"/>
          </p:nvPr>
        </p:nvSpPr>
        <p:spPr>
          <a:xfrm>
            <a:off x="447065" y="309491"/>
            <a:ext cx="6482545"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6BDF2CA0-583F-0E47-85EF-97335D86FE1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E9AE96D0-0D09-C141-ADD0-81CE2E833D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3" name="Picture 22">
            <a:extLst>
              <a:ext uri="{FF2B5EF4-FFF2-40B4-BE49-F238E27FC236}">
                <a16:creationId xmlns:a16="http://schemas.microsoft.com/office/drawing/2014/main" id="{53B7E277-87D3-D345-AE9B-AB1C28ED10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1861049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395156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hoto with Quote - Purp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CD8EA75-CA34-6A4F-A3BC-AA7CBC6BD8D1}"/>
              </a:ext>
            </a:extLst>
          </p:cNvPr>
          <p:cNvSpPr/>
          <p:nvPr userDrawn="1"/>
        </p:nvSpPr>
        <p:spPr>
          <a:xfrm>
            <a:off x="7337674" y="-1"/>
            <a:ext cx="4880076"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23" name="Text Placeholder 23">
            <a:extLst>
              <a:ext uri="{FF2B5EF4-FFF2-40B4-BE49-F238E27FC236}">
                <a16:creationId xmlns:a16="http://schemas.microsoft.com/office/drawing/2014/main" id="{8D4F9F0C-89D5-7E4D-B38B-CAB98B64DEFD}"/>
              </a:ext>
            </a:extLst>
          </p:cNvPr>
          <p:cNvSpPr>
            <a:spLocks noGrp="1"/>
          </p:cNvSpPr>
          <p:nvPr>
            <p:ph type="body" sz="quarter" idx="14" hasCustomPrompt="1"/>
          </p:nvPr>
        </p:nvSpPr>
        <p:spPr>
          <a:xfrm>
            <a:off x="11197443" y="4790143"/>
            <a:ext cx="785328" cy="1056986"/>
          </a:xfrm>
          <a:solidFill>
            <a:srgbClr val="E3E2DB"/>
          </a:solidFill>
        </p:spPr>
        <p:txBody>
          <a:bodyPr anchor="t">
            <a:normAutofit/>
          </a:bodyPr>
          <a:lstStyle>
            <a:lvl1pPr marL="0" indent="0" algn="r">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24" name="Text Placeholder 23">
            <a:extLst>
              <a:ext uri="{FF2B5EF4-FFF2-40B4-BE49-F238E27FC236}">
                <a16:creationId xmlns:a16="http://schemas.microsoft.com/office/drawing/2014/main" id="{47A2C8AF-628A-2348-855D-3AE0B7205C24}"/>
              </a:ext>
            </a:extLst>
          </p:cNvPr>
          <p:cNvSpPr>
            <a:spLocks noGrp="1"/>
          </p:cNvSpPr>
          <p:nvPr>
            <p:ph type="body" sz="quarter" idx="13" hasCustomPrompt="1"/>
          </p:nvPr>
        </p:nvSpPr>
        <p:spPr>
          <a:xfrm>
            <a:off x="7613379" y="1112738"/>
            <a:ext cx="4369392" cy="4493975"/>
          </a:xfrm>
        </p:spPr>
        <p:txBody>
          <a:bodyPr anchor="ctr">
            <a:normAutofit/>
          </a:bodyPr>
          <a:lstStyle>
            <a:lvl1pPr marL="0" indent="0" algn="ctr">
              <a:buNone/>
              <a:defRPr sz="3000" i="1" baseline="0">
                <a:solidFill>
                  <a:srgbClr val="60220F"/>
                </a:solidFill>
                <a:latin typeface="+mn-lt"/>
              </a:defRPr>
            </a:lvl1pPr>
          </a:lstStyle>
          <a:p>
            <a:pPr lvl="0"/>
            <a:r>
              <a:rPr lang="en-US"/>
              <a:t>Quote Here</a:t>
            </a:r>
          </a:p>
        </p:txBody>
      </p:sp>
      <p:sp>
        <p:nvSpPr>
          <p:cNvPr id="25" name="Text Placeholder 23">
            <a:extLst>
              <a:ext uri="{FF2B5EF4-FFF2-40B4-BE49-F238E27FC236}">
                <a16:creationId xmlns:a16="http://schemas.microsoft.com/office/drawing/2014/main" id="{F3D2B0FC-1B22-6D44-A024-C09860EE666B}"/>
              </a:ext>
            </a:extLst>
          </p:cNvPr>
          <p:cNvSpPr>
            <a:spLocks noGrp="1"/>
          </p:cNvSpPr>
          <p:nvPr>
            <p:ph type="body" sz="quarter" idx="15" hasCustomPrompt="1"/>
          </p:nvPr>
        </p:nvSpPr>
        <p:spPr>
          <a:xfrm>
            <a:off x="7524963" y="915420"/>
            <a:ext cx="2613204" cy="1221666"/>
          </a:xfrm>
          <a:solidFill>
            <a:srgbClr val="E3E2DB"/>
          </a:solidFill>
        </p:spPr>
        <p:txBody>
          <a:bodyPr anchor="t">
            <a:normAutofit/>
          </a:bodyPr>
          <a:lstStyle>
            <a:lvl1pPr marL="0" indent="0" algn="l">
              <a:buNone/>
              <a:defRPr sz="9600" b="1" i="0" baseline="0">
                <a:solidFill>
                  <a:srgbClr val="6D6A3A"/>
                </a:solidFill>
                <a:latin typeface="Times New Roman" charset="0"/>
                <a:ea typeface="Times New Roman" charset="0"/>
                <a:cs typeface="Times New Roman" charset="0"/>
              </a:defRPr>
            </a:lvl1pPr>
          </a:lstStyle>
          <a:p>
            <a:pPr lvl="0"/>
            <a:r>
              <a:rPr lang="en-US"/>
              <a:t>“</a:t>
            </a:r>
          </a:p>
        </p:txBody>
      </p:sp>
      <p:sp>
        <p:nvSpPr>
          <p:cNvPr id="17" name="Text Placeholder 23">
            <a:extLst>
              <a:ext uri="{FF2B5EF4-FFF2-40B4-BE49-F238E27FC236}">
                <a16:creationId xmlns:a16="http://schemas.microsoft.com/office/drawing/2014/main" id="{C4B9319D-6C8C-0147-8CAC-3A52DE310CDB}"/>
              </a:ext>
            </a:extLst>
          </p:cNvPr>
          <p:cNvSpPr>
            <a:spLocks noGrp="1"/>
          </p:cNvSpPr>
          <p:nvPr>
            <p:ph type="body" sz="quarter" idx="18" hasCustomPrompt="1"/>
          </p:nvPr>
        </p:nvSpPr>
        <p:spPr>
          <a:xfrm>
            <a:off x="447065" y="309492"/>
            <a:ext cx="6449493" cy="1331796"/>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5" name="Picture Placeholder 15">
            <a:extLst>
              <a:ext uri="{FF2B5EF4-FFF2-40B4-BE49-F238E27FC236}">
                <a16:creationId xmlns:a16="http://schemas.microsoft.com/office/drawing/2014/main" id="{2FADA2FA-56A9-9E4E-A35F-4F487482042B}"/>
              </a:ext>
            </a:extLst>
          </p:cNvPr>
          <p:cNvSpPr>
            <a:spLocks noGrp="1"/>
          </p:cNvSpPr>
          <p:nvPr>
            <p:ph type="pic" sz="quarter" idx="17"/>
          </p:nvPr>
        </p:nvSpPr>
        <p:spPr>
          <a:xfrm>
            <a:off x="462143" y="1795749"/>
            <a:ext cx="6434416" cy="4521769"/>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8" name="TextBox 17">
            <a:extLst>
              <a:ext uri="{FF2B5EF4-FFF2-40B4-BE49-F238E27FC236}">
                <a16:creationId xmlns:a16="http://schemas.microsoft.com/office/drawing/2014/main" id="{5B823525-6C98-954F-AC83-78F7D7CBE4CA}"/>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2142578D-CECF-9948-995C-36855683C8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20" name="Picture 19">
            <a:extLst>
              <a:ext uri="{FF2B5EF4-FFF2-40B4-BE49-F238E27FC236}">
                <a16:creationId xmlns:a16="http://schemas.microsoft.com/office/drawing/2014/main" id="{8775C551-0C94-DE47-938C-1F623C38FF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Tree>
    <p:extLst>
      <p:ext uri="{BB962C8B-B14F-4D97-AF65-F5344CB8AC3E}">
        <p14:creationId xmlns:p14="http://schemas.microsoft.com/office/powerpoint/2010/main" val="456219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999890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6D6A3A"/>
                </a:solidFill>
                <a:latin typeface="+mn-lt"/>
              </a:defRPr>
            </a:lvl1pPr>
          </a:lstStyle>
          <a:p>
            <a:pPr lvl="0"/>
            <a:r>
              <a:rPr lang="en-US"/>
              <a:t>02</a:t>
            </a:r>
          </a:p>
        </p:txBody>
      </p:sp>
    </p:spTree>
    <p:extLst>
      <p:ext uri="{BB962C8B-B14F-4D97-AF65-F5344CB8AC3E}">
        <p14:creationId xmlns:p14="http://schemas.microsoft.com/office/powerpoint/2010/main" val="3501078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s x 3 with header - Purple">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8CBECFD7-6A1A-E94D-99C1-A40B89BF84E7}"/>
              </a:ext>
            </a:extLst>
          </p:cNvPr>
          <p:cNvSpPr>
            <a:spLocks noGrp="1"/>
          </p:cNvSpPr>
          <p:nvPr>
            <p:ph type="pic" sz="quarter" idx="24"/>
          </p:nvPr>
        </p:nvSpPr>
        <p:spPr>
          <a:xfrm>
            <a:off x="6252313" y="2660292"/>
            <a:ext cx="5292721" cy="3251547"/>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5B40126E-A39E-AA4E-8BA6-822A959A8E42}"/>
              </a:ext>
            </a:extLst>
          </p:cNvPr>
          <p:cNvSpPr>
            <a:spLocks noGrp="1"/>
          </p:cNvSpPr>
          <p:nvPr>
            <p:ph type="body" sz="quarter" idx="26" hasCustomPrompt="1"/>
          </p:nvPr>
        </p:nvSpPr>
        <p:spPr>
          <a:xfrm>
            <a:off x="447066" y="1626537"/>
            <a:ext cx="11097968" cy="481810"/>
          </a:xfrm>
        </p:spPr>
        <p:txBody>
          <a:bodyPr>
            <a:normAutofit/>
          </a:bodyPr>
          <a:lstStyle>
            <a:lvl1pPr marL="0" indent="0" algn="ctr">
              <a:buNone/>
              <a:defRPr sz="2800">
                <a:solidFill>
                  <a:srgbClr val="60220F"/>
                </a:solidFill>
                <a:latin typeface="+mn-lt"/>
              </a:defRPr>
            </a:lvl1pPr>
          </a:lstStyle>
          <a:p>
            <a:pPr lvl="0"/>
            <a:r>
              <a:rPr lang="en-US"/>
              <a:t>Sub-Heading</a:t>
            </a:r>
          </a:p>
        </p:txBody>
      </p:sp>
      <p:sp>
        <p:nvSpPr>
          <p:cNvPr id="15" name="Text Placeholder 25">
            <a:extLst>
              <a:ext uri="{FF2B5EF4-FFF2-40B4-BE49-F238E27FC236}">
                <a16:creationId xmlns:a16="http://schemas.microsoft.com/office/drawing/2014/main" id="{5703266C-6EF7-554B-B3AF-CB53EABB957F}"/>
              </a:ext>
            </a:extLst>
          </p:cNvPr>
          <p:cNvSpPr>
            <a:spLocks noGrp="1"/>
          </p:cNvSpPr>
          <p:nvPr>
            <p:ph type="body" sz="quarter" idx="27" hasCustomPrompt="1"/>
          </p:nvPr>
        </p:nvSpPr>
        <p:spPr>
          <a:xfrm>
            <a:off x="447066" y="2660293"/>
            <a:ext cx="5292721" cy="3251547"/>
          </a:xfrm>
        </p:spPr>
        <p:txBody>
          <a:bodyPr>
            <a:noAutofit/>
          </a:bodyPr>
          <a:lstStyle>
            <a:lvl1pPr marL="0" indent="0" algn="l">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3" name="Picture 2">
            <a:extLst>
              <a:ext uri="{FF2B5EF4-FFF2-40B4-BE49-F238E27FC236}">
                <a16:creationId xmlns:a16="http://schemas.microsoft.com/office/drawing/2014/main" id="{BFE5761A-E9C5-6E48-8179-BF1D774555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9416" y="196604"/>
            <a:ext cx="1705518" cy="1754247"/>
          </a:xfrm>
          <a:prstGeom prst="rect">
            <a:avLst/>
          </a:prstGeom>
        </p:spPr>
      </p:pic>
      <p:sp>
        <p:nvSpPr>
          <p:cNvPr id="24" name="Text Placeholder 23">
            <a:extLst>
              <a:ext uri="{FF2B5EF4-FFF2-40B4-BE49-F238E27FC236}">
                <a16:creationId xmlns:a16="http://schemas.microsoft.com/office/drawing/2014/main" id="{C7A4C711-FD55-D643-9424-CD7E3891A0EC}"/>
              </a:ext>
            </a:extLst>
          </p:cNvPr>
          <p:cNvSpPr>
            <a:spLocks noGrp="1"/>
          </p:cNvSpPr>
          <p:nvPr>
            <p:ph type="body" sz="quarter" idx="18" hasCustomPrompt="1"/>
          </p:nvPr>
        </p:nvSpPr>
        <p:spPr>
          <a:xfrm>
            <a:off x="10264380" y="650742"/>
            <a:ext cx="1255590" cy="845970"/>
          </a:xfrm>
        </p:spPr>
        <p:txBody>
          <a:bodyPr anchor="ctr">
            <a:normAutofit/>
          </a:bodyPr>
          <a:lstStyle>
            <a:lvl1pPr marL="0" indent="0" algn="ctr">
              <a:buNone/>
              <a:defRPr sz="4800" b="0" i="0">
                <a:solidFill>
                  <a:srgbClr val="404F2F"/>
                </a:solidFill>
                <a:latin typeface="+mn-lt"/>
              </a:defRPr>
            </a:lvl1pPr>
          </a:lstStyle>
          <a:p>
            <a:pPr lvl="0"/>
            <a:r>
              <a:rPr lang="en-US"/>
              <a:t>03</a:t>
            </a:r>
          </a:p>
        </p:txBody>
      </p:sp>
    </p:spTree>
    <p:extLst>
      <p:ext uri="{BB962C8B-B14F-4D97-AF65-F5344CB8AC3E}">
        <p14:creationId xmlns:p14="http://schemas.microsoft.com/office/powerpoint/2010/main" val="291351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4067"/>
            <a:ext cx="12192000" cy="6858001"/>
          </a:xfrm>
          <a:prstGeom prst="rect">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rgbClr val="E3E2DB"/>
                </a:solidFill>
                <a:latin typeface="+mn-lt"/>
                <a:ea typeface="Quattrocento Sans"/>
                <a:cs typeface="Quattrocento Sans"/>
                <a:sym typeface="Quattrocento Sans"/>
              </a:rPr>
              <a:t>ICONS</a:t>
            </a:r>
            <a:r>
              <a:rPr lang="en-IE" sz="3600" baseline="0">
                <a:solidFill>
                  <a:srgbClr val="E3E2DB"/>
                </a:solidFill>
                <a:latin typeface="+mn-lt"/>
                <a:ea typeface="Quattrocento Sans"/>
                <a:cs typeface="Quattrocento Sans"/>
                <a:sym typeface="Quattrocento Sans"/>
              </a:rPr>
              <a:t> WHICH CAN BE USED WITHIN THE </a:t>
            </a:r>
            <a:r>
              <a:rPr lang="en-IE" sz="3000" b="1" baseline="0">
                <a:solidFill>
                  <a:srgbClr val="E3E2DB"/>
                </a:solidFill>
                <a:latin typeface="+mn-lt"/>
                <a:ea typeface="Quattrocento Sans"/>
                <a:cs typeface="Quattrocento Sans"/>
                <a:sym typeface="Quattrocento Sans"/>
              </a:rPr>
              <a:t>Sustainable </a:t>
            </a:r>
          </a:p>
          <a:p>
            <a:pPr marL="0" lvl="0" indent="0" algn="l" rtl="0">
              <a:spcBef>
                <a:spcPts val="0"/>
              </a:spcBef>
              <a:spcAft>
                <a:spcPts val="0"/>
              </a:spcAft>
              <a:buClr>
                <a:schemeClr val="dk1"/>
              </a:buClr>
              <a:buSzPts val="1100"/>
              <a:buFont typeface="Arial"/>
              <a:buNone/>
            </a:pPr>
            <a:r>
              <a:rPr lang="en-IE" sz="3000" b="1" baseline="0">
                <a:solidFill>
                  <a:srgbClr val="E3E2DB"/>
                </a:solidFill>
                <a:latin typeface="+mn-lt"/>
                <a:ea typeface="Quattrocento Sans"/>
                <a:cs typeface="Quattrocento Sans"/>
                <a:sym typeface="Quattrocento Sans"/>
              </a:rPr>
              <a:t>Smallholders EU</a:t>
            </a:r>
          </a:p>
          <a:p>
            <a:pPr marL="0" lvl="0" indent="0" algn="l" rtl="0">
              <a:spcBef>
                <a:spcPts val="0"/>
              </a:spcBef>
              <a:spcAft>
                <a:spcPts val="0"/>
              </a:spcAft>
              <a:buClr>
                <a:schemeClr val="dk1"/>
              </a:buClr>
              <a:buSzPts val="1100"/>
              <a:buFont typeface="Arial"/>
              <a:buNone/>
            </a:pPr>
            <a:r>
              <a:rPr lang="en-IE" sz="3600" baseline="0">
                <a:solidFill>
                  <a:srgbClr val="E3E2DB"/>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rgbClr val="E3E2DB"/>
                </a:solidFill>
                <a:latin typeface="+mn-lt"/>
                <a:ea typeface="Quattrocento Sans"/>
                <a:cs typeface="Quattrocento Sans"/>
                <a:sym typeface="Quattrocento Sans"/>
              </a:rPr>
              <a:t>Resize them without losing quality.</a:t>
            </a:r>
            <a:r>
              <a:rPr lang="en-IE" sz="2400" i="1" baseline="0">
                <a:solidFill>
                  <a:srgbClr val="E3E2DB"/>
                </a:solidFill>
                <a:latin typeface="+mn-lt"/>
                <a:ea typeface="Quattrocento Sans"/>
                <a:cs typeface="Quattrocento Sans"/>
                <a:sym typeface="Quattrocento Sans"/>
              </a:rPr>
              <a:t> </a:t>
            </a:r>
            <a:r>
              <a:rPr lang="en-IE" sz="2400" i="1">
                <a:solidFill>
                  <a:srgbClr val="E3E2DB"/>
                </a:solidFill>
                <a:latin typeface="+mn-lt"/>
                <a:ea typeface="Quattrocento Sans"/>
                <a:cs typeface="Quattrocento Sans"/>
                <a:sym typeface="Quattrocento Sans"/>
              </a:rPr>
              <a:t> Change line colour, width and style.</a:t>
            </a:r>
            <a:r>
              <a:rPr lang="en-IE" sz="2400" i="1" baseline="0">
                <a:solidFill>
                  <a:srgbClr val="E3E2DB"/>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rgbClr val="E3E2DB"/>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rgbClr val="E3E2DB"/>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rgbClr val="E3E2DB"/>
                </a:solidFill>
                <a:effectLst/>
                <a:latin typeface="+mn-lt"/>
                <a:ea typeface="+mn-ea"/>
                <a:cs typeface="+mn-cs"/>
              </a:rPr>
              <a:t>*** </a:t>
            </a:r>
            <a:r>
              <a:rPr lang="en-IE" sz="2400" b="1" kern="1200">
                <a:solidFill>
                  <a:srgbClr val="E3E2DB"/>
                </a:solidFill>
                <a:effectLst/>
                <a:latin typeface="+mn-lt"/>
                <a:ea typeface="+mn-ea"/>
                <a:cs typeface="+mn-cs"/>
              </a:rPr>
              <a:t>PLEASE DELETE THIS INSTRUCTION SLIDE BEFORE PRESENTING FINAL PRESENTATION </a:t>
            </a:r>
            <a:r>
              <a:rPr lang="en-IE" sz="2400" kern="1200">
                <a:solidFill>
                  <a:srgbClr val="E3E2DB"/>
                </a:solidFill>
                <a:effectLst/>
                <a:latin typeface="+mn-lt"/>
                <a:ea typeface="+mn-ea"/>
                <a:cs typeface="+mn-cs"/>
              </a:rPr>
              <a:t>*** </a:t>
            </a:r>
            <a:endParaRPr lang="en-US" sz="2400" kern="1200">
              <a:solidFill>
                <a:srgbClr val="E3E2DB"/>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rgbClr val="E3E2D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s x 3 with header - Purple">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07CF830-4631-094A-A527-764FA69605F1}"/>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1A7F2C33-67CF-E64B-9EAA-3EBA09E53F54}"/>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0">
                <a:solidFill>
                  <a:srgbClr val="A23B23"/>
                </a:solidFill>
                <a:latin typeface="+mn-lt"/>
              </a:defRPr>
            </a:lvl1pPr>
          </a:lstStyle>
          <a:p>
            <a:pPr lvl="0"/>
            <a:r>
              <a:rPr lang="en-US"/>
              <a:t>Meet Our Team</a:t>
            </a:r>
          </a:p>
        </p:txBody>
      </p:sp>
      <p:sp>
        <p:nvSpPr>
          <p:cNvPr id="21" name="TextBox 20">
            <a:extLst>
              <a:ext uri="{FF2B5EF4-FFF2-40B4-BE49-F238E27FC236}">
                <a16:creationId xmlns:a16="http://schemas.microsoft.com/office/drawing/2014/main" id="{94730B35-2AEF-BA4F-8DD3-D6A0567542C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B29F57-B313-834D-9BE4-6A01F67F74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3" name="Picture 22">
            <a:extLst>
              <a:ext uri="{FF2B5EF4-FFF2-40B4-BE49-F238E27FC236}">
                <a16:creationId xmlns:a16="http://schemas.microsoft.com/office/drawing/2014/main" id="{292292B9-43D7-8149-A7D7-B4883930AB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2" name="Picture Placeholder 23">
            <a:extLst>
              <a:ext uri="{FF2B5EF4-FFF2-40B4-BE49-F238E27FC236}">
                <a16:creationId xmlns:a16="http://schemas.microsoft.com/office/drawing/2014/main" id="{2F2018B5-F1BE-404F-AFAA-525BA50BEA62}"/>
              </a:ext>
            </a:extLst>
          </p:cNvPr>
          <p:cNvSpPr>
            <a:spLocks noGrp="1"/>
          </p:cNvSpPr>
          <p:nvPr>
            <p:ph type="pic" sz="quarter" idx="10"/>
          </p:nvPr>
        </p:nvSpPr>
        <p:spPr>
          <a:xfrm>
            <a:off x="1179684" y="2215451"/>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3" name="Picture Placeholder 23">
            <a:extLst>
              <a:ext uri="{FF2B5EF4-FFF2-40B4-BE49-F238E27FC236}">
                <a16:creationId xmlns:a16="http://schemas.microsoft.com/office/drawing/2014/main" id="{5FE3C8CA-A3ED-AA41-8BE0-7F0C69BD9453}"/>
              </a:ext>
            </a:extLst>
          </p:cNvPr>
          <p:cNvSpPr>
            <a:spLocks noGrp="1"/>
          </p:cNvSpPr>
          <p:nvPr>
            <p:ph type="pic" sz="quarter" idx="11"/>
          </p:nvPr>
        </p:nvSpPr>
        <p:spPr>
          <a:xfrm>
            <a:off x="3867471" y="2224844"/>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4" name="Picture Placeholder 23">
            <a:extLst>
              <a:ext uri="{FF2B5EF4-FFF2-40B4-BE49-F238E27FC236}">
                <a16:creationId xmlns:a16="http://schemas.microsoft.com/office/drawing/2014/main" id="{DD0205D3-AEA2-C24C-BB8D-9C90CB8F0153}"/>
              </a:ext>
            </a:extLst>
          </p:cNvPr>
          <p:cNvSpPr>
            <a:spLocks noGrp="1"/>
          </p:cNvSpPr>
          <p:nvPr>
            <p:ph type="pic" sz="quarter" idx="12"/>
          </p:nvPr>
        </p:nvSpPr>
        <p:spPr>
          <a:xfrm>
            <a:off x="6543647" y="2220542"/>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6" name="Picture Placeholder 23">
            <a:extLst>
              <a:ext uri="{FF2B5EF4-FFF2-40B4-BE49-F238E27FC236}">
                <a16:creationId xmlns:a16="http://schemas.microsoft.com/office/drawing/2014/main" id="{809B3A34-62D7-8C46-BC7B-EDD020858883}"/>
              </a:ext>
            </a:extLst>
          </p:cNvPr>
          <p:cNvSpPr>
            <a:spLocks noGrp="1"/>
          </p:cNvSpPr>
          <p:nvPr>
            <p:ph type="pic" sz="quarter" idx="13"/>
          </p:nvPr>
        </p:nvSpPr>
        <p:spPr>
          <a:xfrm>
            <a:off x="9231434" y="2229933"/>
            <a:ext cx="1723877" cy="1723877"/>
          </a:xfrm>
          <a:prstGeom prst="ellipse">
            <a:avLst/>
          </a:prstGeom>
          <a:solidFill>
            <a:schemeClr val="bg1"/>
          </a:solidFill>
        </p:spPr>
        <p:txBody>
          <a:bodyPr/>
          <a:lstStyle>
            <a:lvl1pPr>
              <a:buNone/>
              <a:defRPr sz="1400">
                <a:solidFill>
                  <a:srgbClr val="7F7F7F"/>
                </a:solidFill>
              </a:defRPr>
            </a:lvl1pPr>
          </a:lstStyle>
          <a:p>
            <a:endParaRPr lang="en-US"/>
          </a:p>
          <a:p>
            <a:endParaRPr lang="en-US"/>
          </a:p>
          <a:p>
            <a:r>
              <a:rPr lang="en-US"/>
              <a:t>  Click to add   photo</a:t>
            </a:r>
          </a:p>
        </p:txBody>
      </p:sp>
      <p:sp>
        <p:nvSpPr>
          <p:cNvPr id="17" name="Text Placeholder 17">
            <a:extLst>
              <a:ext uri="{FF2B5EF4-FFF2-40B4-BE49-F238E27FC236}">
                <a16:creationId xmlns:a16="http://schemas.microsoft.com/office/drawing/2014/main" id="{F251951A-D1DD-5D4C-941D-7B5E2F0E20A6}"/>
              </a:ext>
            </a:extLst>
          </p:cNvPr>
          <p:cNvSpPr>
            <a:spLocks noGrp="1"/>
          </p:cNvSpPr>
          <p:nvPr>
            <p:ph type="body" sz="quarter" idx="18" hasCustomPrompt="1"/>
          </p:nvPr>
        </p:nvSpPr>
        <p:spPr>
          <a:xfrm>
            <a:off x="864405" y="4939781"/>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0" name="Text Placeholder 23">
            <a:extLst>
              <a:ext uri="{FF2B5EF4-FFF2-40B4-BE49-F238E27FC236}">
                <a16:creationId xmlns:a16="http://schemas.microsoft.com/office/drawing/2014/main" id="{C384E32A-88AA-324F-8857-D08FCE27D570}"/>
              </a:ext>
            </a:extLst>
          </p:cNvPr>
          <p:cNvSpPr>
            <a:spLocks noGrp="1"/>
          </p:cNvSpPr>
          <p:nvPr>
            <p:ph type="body" sz="quarter" idx="16" hasCustomPrompt="1"/>
          </p:nvPr>
        </p:nvSpPr>
        <p:spPr>
          <a:xfrm>
            <a:off x="864404" y="4408268"/>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5" name="Text Placeholder 17">
            <a:extLst>
              <a:ext uri="{FF2B5EF4-FFF2-40B4-BE49-F238E27FC236}">
                <a16:creationId xmlns:a16="http://schemas.microsoft.com/office/drawing/2014/main" id="{67DB5D44-9FA7-EE43-9A76-1C0C4B54FA8C}"/>
              </a:ext>
            </a:extLst>
          </p:cNvPr>
          <p:cNvSpPr>
            <a:spLocks noGrp="1"/>
          </p:cNvSpPr>
          <p:nvPr>
            <p:ph type="body" sz="quarter" idx="19" hasCustomPrompt="1"/>
          </p:nvPr>
        </p:nvSpPr>
        <p:spPr>
          <a:xfrm>
            <a:off x="3603613" y="4957476"/>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6" name="Text Placeholder 23">
            <a:extLst>
              <a:ext uri="{FF2B5EF4-FFF2-40B4-BE49-F238E27FC236}">
                <a16:creationId xmlns:a16="http://schemas.microsoft.com/office/drawing/2014/main" id="{8554059D-BFCA-B946-9B42-F93718A897F2}"/>
              </a:ext>
            </a:extLst>
          </p:cNvPr>
          <p:cNvSpPr>
            <a:spLocks noGrp="1"/>
          </p:cNvSpPr>
          <p:nvPr>
            <p:ph type="body" sz="quarter" idx="20" hasCustomPrompt="1"/>
          </p:nvPr>
        </p:nvSpPr>
        <p:spPr>
          <a:xfrm>
            <a:off x="3603612" y="4425963"/>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7" name="Text Placeholder 17">
            <a:extLst>
              <a:ext uri="{FF2B5EF4-FFF2-40B4-BE49-F238E27FC236}">
                <a16:creationId xmlns:a16="http://schemas.microsoft.com/office/drawing/2014/main" id="{08F8A712-656F-0345-90EF-85916E9267D4}"/>
              </a:ext>
            </a:extLst>
          </p:cNvPr>
          <p:cNvSpPr>
            <a:spLocks noGrp="1"/>
          </p:cNvSpPr>
          <p:nvPr>
            <p:ph type="body" sz="quarter" idx="21" hasCustomPrompt="1"/>
          </p:nvPr>
        </p:nvSpPr>
        <p:spPr>
          <a:xfrm>
            <a:off x="6298550" y="4928028"/>
            <a:ext cx="2289837" cy="1237497"/>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Title</a:t>
            </a:r>
            <a:endParaRPr lang="en-US"/>
          </a:p>
        </p:txBody>
      </p:sp>
      <p:sp>
        <p:nvSpPr>
          <p:cNvPr id="28" name="Text Placeholder 23">
            <a:extLst>
              <a:ext uri="{FF2B5EF4-FFF2-40B4-BE49-F238E27FC236}">
                <a16:creationId xmlns:a16="http://schemas.microsoft.com/office/drawing/2014/main" id="{086B79D9-B02D-E74C-B272-A37FDF850128}"/>
              </a:ext>
            </a:extLst>
          </p:cNvPr>
          <p:cNvSpPr>
            <a:spLocks noGrp="1"/>
          </p:cNvSpPr>
          <p:nvPr>
            <p:ph type="body" sz="quarter" idx="22" hasCustomPrompt="1"/>
          </p:nvPr>
        </p:nvSpPr>
        <p:spPr>
          <a:xfrm>
            <a:off x="6298549" y="4396515"/>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sp>
        <p:nvSpPr>
          <p:cNvPr id="29" name="Text Placeholder 17">
            <a:extLst>
              <a:ext uri="{FF2B5EF4-FFF2-40B4-BE49-F238E27FC236}">
                <a16:creationId xmlns:a16="http://schemas.microsoft.com/office/drawing/2014/main" id="{5448CFF2-AFA1-8E47-BE41-163E76D5879A}"/>
              </a:ext>
            </a:extLst>
          </p:cNvPr>
          <p:cNvSpPr>
            <a:spLocks noGrp="1"/>
          </p:cNvSpPr>
          <p:nvPr>
            <p:ph type="body" sz="quarter" idx="23" hasCustomPrompt="1"/>
          </p:nvPr>
        </p:nvSpPr>
        <p:spPr>
          <a:xfrm>
            <a:off x="9037758" y="4945723"/>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Title</a:t>
            </a:r>
            <a:endParaRPr lang="en-US"/>
          </a:p>
          <a:p>
            <a:pPr lvl="0"/>
            <a:endParaRPr lang="en-US"/>
          </a:p>
        </p:txBody>
      </p:sp>
      <p:sp>
        <p:nvSpPr>
          <p:cNvPr id="30" name="Text Placeholder 23">
            <a:extLst>
              <a:ext uri="{FF2B5EF4-FFF2-40B4-BE49-F238E27FC236}">
                <a16:creationId xmlns:a16="http://schemas.microsoft.com/office/drawing/2014/main" id="{985C66A8-D3F2-2A4E-AA1F-585A58A4804E}"/>
              </a:ext>
            </a:extLst>
          </p:cNvPr>
          <p:cNvSpPr>
            <a:spLocks noGrp="1"/>
          </p:cNvSpPr>
          <p:nvPr>
            <p:ph type="body" sz="quarter" idx="24" hasCustomPrompt="1"/>
          </p:nvPr>
        </p:nvSpPr>
        <p:spPr>
          <a:xfrm>
            <a:off x="9037757" y="4414210"/>
            <a:ext cx="2289838" cy="344705"/>
          </a:xfrm>
        </p:spPr>
        <p:txBody>
          <a:bodyPr>
            <a:noAutofit/>
          </a:bodyPr>
          <a:lstStyle>
            <a:lvl1pPr marL="0" indent="0" algn="ctr">
              <a:buNone/>
              <a:defRPr sz="2400" b="1" i="0">
                <a:solidFill>
                  <a:srgbClr val="6D6A3A"/>
                </a:solidFill>
                <a:latin typeface="+mn-lt"/>
              </a:defRPr>
            </a:lvl1pPr>
          </a:lstStyle>
          <a:p>
            <a:pPr lvl="0"/>
            <a:r>
              <a:rPr lang="en-US"/>
              <a:t>Name</a:t>
            </a:r>
          </a:p>
        </p:txBody>
      </p:sp>
      <p:pic>
        <p:nvPicPr>
          <p:cNvPr id="2" name="Picture 1">
            <a:extLst>
              <a:ext uri="{FF2B5EF4-FFF2-40B4-BE49-F238E27FC236}">
                <a16:creationId xmlns:a16="http://schemas.microsoft.com/office/drawing/2014/main" id="{4CC453C5-8468-4A45-A1E2-15993C944E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0372" y="1943782"/>
            <a:ext cx="2222500" cy="2286000"/>
          </a:xfrm>
          <a:prstGeom prst="rect">
            <a:avLst/>
          </a:prstGeom>
        </p:spPr>
      </p:pic>
      <p:pic>
        <p:nvPicPr>
          <p:cNvPr id="33" name="Picture 32">
            <a:extLst>
              <a:ext uri="{FF2B5EF4-FFF2-40B4-BE49-F238E27FC236}">
                <a16:creationId xmlns:a16="http://schemas.microsoft.com/office/drawing/2014/main" id="{EA61A521-3772-C44D-90AC-C96F9024AE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4575661">
            <a:off x="3607311" y="1943782"/>
            <a:ext cx="2222500" cy="2286000"/>
          </a:xfrm>
          <a:prstGeom prst="rect">
            <a:avLst/>
          </a:prstGeom>
        </p:spPr>
      </p:pic>
      <p:pic>
        <p:nvPicPr>
          <p:cNvPr id="34" name="Picture 33">
            <a:extLst>
              <a:ext uri="{FF2B5EF4-FFF2-40B4-BE49-F238E27FC236}">
                <a16:creationId xmlns:a16="http://schemas.microsoft.com/office/drawing/2014/main" id="{740658EF-9D71-A84F-829E-6B6EBC3A00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072618">
            <a:off x="6284250" y="1930530"/>
            <a:ext cx="2222500" cy="2286000"/>
          </a:xfrm>
          <a:prstGeom prst="rect">
            <a:avLst/>
          </a:prstGeom>
        </p:spPr>
      </p:pic>
      <p:pic>
        <p:nvPicPr>
          <p:cNvPr id="35" name="Picture 34">
            <a:extLst>
              <a:ext uri="{FF2B5EF4-FFF2-40B4-BE49-F238E27FC236}">
                <a16:creationId xmlns:a16="http://schemas.microsoft.com/office/drawing/2014/main" id="{ECBABE38-F211-224D-988D-2679F638CE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3476303">
            <a:off x="8987693" y="1943781"/>
            <a:ext cx="2222500" cy="2286000"/>
          </a:xfrm>
          <a:prstGeom prst="rect">
            <a:avLst/>
          </a:prstGeom>
        </p:spPr>
      </p:pic>
    </p:spTree>
    <p:extLst>
      <p:ext uri="{BB962C8B-B14F-4D97-AF65-F5344CB8AC3E}">
        <p14:creationId xmlns:p14="http://schemas.microsoft.com/office/powerpoint/2010/main" val="1308147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A23B23"/>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6D6A3A"/>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1257630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3657600"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3657601" y="0"/>
            <a:ext cx="8534398" cy="6858000"/>
          </a:xfrm>
        </p:spPr>
        <p:txBody>
          <a:bodyPr>
            <a:normAutofit/>
          </a:bodyPr>
          <a:lstStyle>
            <a:lvl1pPr marL="0" indent="0" algn="ctr">
              <a:buNone/>
              <a:defRPr sz="2000" i="1">
                <a:solidFill>
                  <a:srgbClr val="404040"/>
                </a:solidFill>
              </a:defRPr>
            </a:lvl1pPr>
          </a:lstStyle>
          <a:p>
            <a:endParaRPr lang="en-US"/>
          </a:p>
          <a:p>
            <a:r>
              <a:rPr lang="en-US"/>
              <a:t>Click picture or </a:t>
            </a:r>
          </a:p>
          <a:p>
            <a:r>
              <a:rPr lang="en-US"/>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2735972" cy="3843867"/>
          </a:xfrm>
          <a:noFill/>
        </p:spPr>
        <p:txBody>
          <a:bodyPr>
            <a:normAutofit/>
          </a:bodyPr>
          <a:lstStyle>
            <a:lvl1pPr marL="0" indent="0" algn="ctr">
              <a:buNone/>
              <a:defRPr sz="3600" b="1">
                <a:solidFill>
                  <a:srgbClr val="404F2F"/>
                </a:solidFill>
                <a:latin typeface="+mn-lt"/>
              </a:defRPr>
            </a:lvl1pPr>
          </a:lstStyle>
          <a:p>
            <a:pPr lvl="0"/>
            <a:r>
              <a:rPr lang="en-US"/>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748" y="4153358"/>
            <a:ext cx="3657600"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828090" y="6497331"/>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6618"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3028308" y="6418433"/>
            <a:ext cx="441158" cy="441158"/>
          </a:xfrm>
          <a:prstGeom prst="rect">
            <a:avLst/>
          </a:prstGeom>
        </p:spPr>
      </p:pic>
    </p:spTree>
    <p:extLst>
      <p:ext uri="{BB962C8B-B14F-4D97-AF65-F5344CB8AC3E}">
        <p14:creationId xmlns:p14="http://schemas.microsoft.com/office/powerpoint/2010/main" val="3269702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A23B23"/>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6D6A3A"/>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5254107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vider Slide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0" y="1509311"/>
            <a:ext cx="12191993" cy="543131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7">
            <a:extLst>
              <a:ext uri="{FF2B5EF4-FFF2-40B4-BE49-F238E27FC236}">
                <a16:creationId xmlns:a16="http://schemas.microsoft.com/office/drawing/2014/main" id="{01CE129F-ECDE-564D-BF99-3AA1B60C2A93}"/>
              </a:ext>
            </a:extLst>
          </p:cNvPr>
          <p:cNvSpPr>
            <a:spLocks noGrp="1"/>
          </p:cNvSpPr>
          <p:nvPr>
            <p:ph type="body" sz="quarter" idx="18" hasCustomPrompt="1"/>
          </p:nvPr>
        </p:nvSpPr>
        <p:spPr>
          <a:xfrm>
            <a:off x="447059" y="1757011"/>
            <a:ext cx="11297875" cy="3856390"/>
          </a:xfrm>
        </p:spPr>
        <p:txBody>
          <a:bodyPr/>
          <a:lstStyle>
            <a:lvl1pPr algn="ct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11" name="Text Placeholder 23">
            <a:extLst>
              <a:ext uri="{FF2B5EF4-FFF2-40B4-BE49-F238E27FC236}">
                <a16:creationId xmlns:a16="http://schemas.microsoft.com/office/drawing/2014/main" id="{4B61C47F-C49B-AC48-9DB3-6E699142D59E}"/>
              </a:ext>
            </a:extLst>
          </p:cNvPr>
          <p:cNvSpPr>
            <a:spLocks noGrp="1"/>
          </p:cNvSpPr>
          <p:nvPr>
            <p:ph type="body" sz="quarter" idx="16" hasCustomPrompt="1"/>
          </p:nvPr>
        </p:nvSpPr>
        <p:spPr>
          <a:xfrm>
            <a:off x="447059" y="731461"/>
            <a:ext cx="11297875" cy="580518"/>
          </a:xfrm>
        </p:spPr>
        <p:txBody>
          <a:bodyPr>
            <a:noAutofit/>
          </a:bodyPr>
          <a:lstStyle>
            <a:lvl1pPr marL="0" indent="0" algn="ctr">
              <a:buNone/>
              <a:defRPr sz="4800" b="0" i="0">
                <a:solidFill>
                  <a:srgbClr val="404F2F"/>
                </a:solidFill>
                <a:latin typeface="+mn-lt"/>
              </a:defRPr>
            </a:lvl1pPr>
          </a:lstStyle>
          <a:p>
            <a:pPr lvl="0"/>
            <a:r>
              <a:rPr lang="en-US"/>
              <a:t>Heading</a:t>
            </a:r>
          </a:p>
        </p:txBody>
      </p:sp>
      <p:sp>
        <p:nvSpPr>
          <p:cNvPr id="12" name="TextBox 11">
            <a:extLst>
              <a:ext uri="{FF2B5EF4-FFF2-40B4-BE49-F238E27FC236}">
                <a16:creationId xmlns:a16="http://schemas.microsoft.com/office/drawing/2014/main" id="{F012864A-7DB6-F942-BAD7-A617266A1FCD}"/>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C61F78D1-D640-404E-B5AC-F2F7921BD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6" name="Picture 15">
            <a:extLst>
              <a:ext uri="{FF2B5EF4-FFF2-40B4-BE49-F238E27FC236}">
                <a16:creationId xmlns:a16="http://schemas.microsoft.com/office/drawing/2014/main" id="{7CBC6BF9-CC50-774D-BE7C-D97CA652D2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pic>
        <p:nvPicPr>
          <p:cNvPr id="4" name="Picture 3">
            <a:extLst>
              <a:ext uri="{FF2B5EF4-FFF2-40B4-BE49-F238E27FC236}">
                <a16:creationId xmlns:a16="http://schemas.microsoft.com/office/drawing/2014/main" id="{354DC09B-2B33-CD4A-BC7C-DE5942E661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489" y="4483864"/>
            <a:ext cx="2882385" cy="2882385"/>
          </a:xfrm>
          <a:prstGeom prst="rect">
            <a:avLst/>
          </a:prstGeom>
        </p:spPr>
      </p:pic>
    </p:spTree>
    <p:extLst>
      <p:ext uri="{BB962C8B-B14F-4D97-AF65-F5344CB8AC3E}">
        <p14:creationId xmlns:p14="http://schemas.microsoft.com/office/powerpoint/2010/main" val="2390765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66A58A-3726-C742-8B8D-955C628F40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43847" y="1677930"/>
            <a:ext cx="1675370" cy="1738763"/>
          </a:xfrm>
          <a:prstGeom prst="rect">
            <a:avLst/>
          </a:prstGeom>
        </p:spPr>
      </p:pic>
      <p:pic>
        <p:nvPicPr>
          <p:cNvPr id="6" name="Picture 5">
            <a:extLst>
              <a:ext uri="{FF2B5EF4-FFF2-40B4-BE49-F238E27FC236}">
                <a16:creationId xmlns:a16="http://schemas.microsoft.com/office/drawing/2014/main" id="{25666FFB-F398-C249-BDF8-396C0EAA9D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23808" y="1690237"/>
            <a:ext cx="1675370" cy="1738762"/>
          </a:xfrm>
          <a:prstGeom prst="rect">
            <a:avLst/>
          </a:prstGeom>
        </p:spPr>
      </p:pic>
      <p:pic>
        <p:nvPicPr>
          <p:cNvPr id="5" name="Picture 4">
            <a:extLst>
              <a:ext uri="{FF2B5EF4-FFF2-40B4-BE49-F238E27FC236}">
                <a16:creationId xmlns:a16="http://schemas.microsoft.com/office/drawing/2014/main" id="{2BECAA8B-82CE-2342-849B-D3D6287893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963774" y="1703490"/>
            <a:ext cx="1675370" cy="1738762"/>
          </a:xfrm>
          <a:prstGeom prst="rect">
            <a:avLst/>
          </a:prstGeom>
        </p:spPr>
      </p:pic>
      <p:sp>
        <p:nvSpPr>
          <p:cNvPr id="24" name="Rectangle 23">
            <a:extLst>
              <a:ext uri="{FF2B5EF4-FFF2-40B4-BE49-F238E27FC236}">
                <a16:creationId xmlns:a16="http://schemas.microsoft.com/office/drawing/2014/main" id="{EEBD70F8-2F74-8248-9A37-E09EFB89D78D}"/>
              </a:ext>
            </a:extLst>
          </p:cNvPr>
          <p:cNvSpPr/>
          <p:nvPr userDrawn="1"/>
        </p:nvSpPr>
        <p:spPr>
          <a:xfrm>
            <a:off x="1269817" y="3811727"/>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5" name="Text Placeholder 25"/>
          <p:cNvSpPr>
            <a:spLocks noGrp="1"/>
          </p:cNvSpPr>
          <p:nvPr>
            <p:ph type="body" sz="quarter" idx="16" hasCustomPrompt="1"/>
          </p:nvPr>
        </p:nvSpPr>
        <p:spPr>
          <a:xfrm>
            <a:off x="1963774" y="3885972"/>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22" name="Text Placeholder 23">
            <a:extLst>
              <a:ext uri="{FF2B5EF4-FFF2-40B4-BE49-F238E27FC236}">
                <a16:creationId xmlns:a16="http://schemas.microsoft.com/office/drawing/2014/main" id="{4A4F8B45-2C62-9448-B270-D183787915E6}"/>
              </a:ext>
            </a:extLst>
          </p:cNvPr>
          <p:cNvSpPr>
            <a:spLocks noGrp="1"/>
          </p:cNvSpPr>
          <p:nvPr>
            <p:ph type="body" sz="quarter" idx="2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54" name="Text Placeholder 25"/>
          <p:cNvSpPr>
            <a:spLocks noGrp="1"/>
          </p:cNvSpPr>
          <p:nvPr>
            <p:ph type="body" sz="quarter" idx="15" hasCustomPrompt="1"/>
          </p:nvPr>
        </p:nvSpPr>
        <p:spPr>
          <a:xfrm>
            <a:off x="2384601" y="2212261"/>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5" name="TextBox 24">
            <a:extLst>
              <a:ext uri="{FF2B5EF4-FFF2-40B4-BE49-F238E27FC236}">
                <a16:creationId xmlns:a16="http://schemas.microsoft.com/office/drawing/2014/main" id="{FE57A767-04F4-6848-9360-5E4CD14D0C31}"/>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40" name="Picture 39">
            <a:extLst>
              <a:ext uri="{FF2B5EF4-FFF2-40B4-BE49-F238E27FC236}">
                <a16:creationId xmlns:a16="http://schemas.microsoft.com/office/drawing/2014/main" id="{E6388D06-054E-0D4D-86F8-CE867ECDC8D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41" name="Picture 40">
            <a:extLst>
              <a:ext uri="{FF2B5EF4-FFF2-40B4-BE49-F238E27FC236}">
                <a16:creationId xmlns:a16="http://schemas.microsoft.com/office/drawing/2014/main" id="{72108343-A22A-AC4B-B170-739002A2416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42" name="Rectangle 41">
            <a:extLst>
              <a:ext uri="{FF2B5EF4-FFF2-40B4-BE49-F238E27FC236}">
                <a16:creationId xmlns:a16="http://schemas.microsoft.com/office/drawing/2014/main" id="{5685FF61-82F4-4741-9ACE-0C15B9338BF5}"/>
              </a:ext>
            </a:extLst>
          </p:cNvPr>
          <p:cNvSpPr/>
          <p:nvPr userDrawn="1"/>
        </p:nvSpPr>
        <p:spPr>
          <a:xfrm>
            <a:off x="452985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3" name="Text Placeholder 25">
            <a:extLst>
              <a:ext uri="{FF2B5EF4-FFF2-40B4-BE49-F238E27FC236}">
                <a16:creationId xmlns:a16="http://schemas.microsoft.com/office/drawing/2014/main" id="{3362767B-6703-4C43-9536-38C1789C0283}"/>
              </a:ext>
            </a:extLst>
          </p:cNvPr>
          <p:cNvSpPr>
            <a:spLocks noGrp="1"/>
          </p:cNvSpPr>
          <p:nvPr>
            <p:ph type="body" sz="quarter" idx="29" hasCustomPrompt="1"/>
          </p:nvPr>
        </p:nvSpPr>
        <p:spPr>
          <a:xfrm>
            <a:off x="522380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5" name="Text Placeholder 25">
            <a:extLst>
              <a:ext uri="{FF2B5EF4-FFF2-40B4-BE49-F238E27FC236}">
                <a16:creationId xmlns:a16="http://schemas.microsoft.com/office/drawing/2014/main" id="{BA6BA4FF-20BE-3F49-A33A-345ADCC6968D}"/>
              </a:ext>
            </a:extLst>
          </p:cNvPr>
          <p:cNvSpPr>
            <a:spLocks noGrp="1"/>
          </p:cNvSpPr>
          <p:nvPr>
            <p:ph type="body" sz="quarter" idx="30" hasCustomPrompt="1"/>
          </p:nvPr>
        </p:nvSpPr>
        <p:spPr>
          <a:xfrm>
            <a:off x="564463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46" name="Rectangle 45">
            <a:extLst>
              <a:ext uri="{FF2B5EF4-FFF2-40B4-BE49-F238E27FC236}">
                <a16:creationId xmlns:a16="http://schemas.microsoft.com/office/drawing/2014/main" id="{A4E24E56-7BD8-8E48-B7D4-A0B80459DA6E}"/>
              </a:ext>
            </a:extLst>
          </p:cNvPr>
          <p:cNvSpPr/>
          <p:nvPr userDrawn="1"/>
        </p:nvSpPr>
        <p:spPr>
          <a:xfrm>
            <a:off x="7763381" y="3798475"/>
            <a:ext cx="3063284" cy="2191044"/>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47" name="Text Placeholder 25">
            <a:extLst>
              <a:ext uri="{FF2B5EF4-FFF2-40B4-BE49-F238E27FC236}">
                <a16:creationId xmlns:a16="http://schemas.microsoft.com/office/drawing/2014/main" id="{730227C3-03E5-D443-837D-81FCF4E781EF}"/>
              </a:ext>
            </a:extLst>
          </p:cNvPr>
          <p:cNvSpPr>
            <a:spLocks noGrp="1"/>
          </p:cNvSpPr>
          <p:nvPr>
            <p:ph type="body" sz="quarter" idx="31" hasCustomPrompt="1"/>
          </p:nvPr>
        </p:nvSpPr>
        <p:spPr>
          <a:xfrm>
            <a:off x="8457338" y="3872720"/>
            <a:ext cx="1675371" cy="1404186"/>
          </a:xfrm>
          <a:noFill/>
        </p:spPr>
        <p:txBody>
          <a:bodyPr>
            <a:noAutofit/>
          </a:bodyPr>
          <a:lstStyle>
            <a:lvl1pPr marL="0" indent="0" algn="l">
              <a:buNone/>
              <a:defRPr sz="18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Click to add text</a:t>
            </a:r>
            <a:r>
              <a:rPr lang="is-IS"/>
              <a:t>…</a:t>
            </a:r>
            <a:endParaRPr lang="en-US"/>
          </a:p>
        </p:txBody>
      </p:sp>
      <p:sp>
        <p:nvSpPr>
          <p:cNvPr id="49" name="Text Placeholder 25">
            <a:extLst>
              <a:ext uri="{FF2B5EF4-FFF2-40B4-BE49-F238E27FC236}">
                <a16:creationId xmlns:a16="http://schemas.microsoft.com/office/drawing/2014/main" id="{FF028C67-9615-574C-B510-F89585C73DB1}"/>
              </a:ext>
            </a:extLst>
          </p:cNvPr>
          <p:cNvSpPr>
            <a:spLocks noGrp="1"/>
          </p:cNvSpPr>
          <p:nvPr>
            <p:ph type="body" sz="quarter" idx="32" hasCustomPrompt="1"/>
          </p:nvPr>
        </p:nvSpPr>
        <p:spPr>
          <a:xfrm>
            <a:off x="8878165" y="2199009"/>
            <a:ext cx="833717" cy="770567"/>
          </a:xfrm>
        </p:spPr>
        <p:txBody>
          <a:bodyPr anchor="ctr">
            <a:noAutofit/>
          </a:bodyPr>
          <a:lstStyle>
            <a:lvl1pPr marL="0" indent="0" algn="ctr">
              <a:buNone/>
              <a:defRPr sz="4000" b="1" baseline="0">
                <a:solidFill>
                  <a:srgbClr val="E3E2DB"/>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Tree>
    <p:extLst>
      <p:ext uri="{BB962C8B-B14F-4D97-AF65-F5344CB8AC3E}">
        <p14:creationId xmlns:p14="http://schemas.microsoft.com/office/powerpoint/2010/main" val="1529164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8239A97-B41C-7D49-91E3-3AC01EE4DBE1}"/>
              </a:ext>
            </a:extLst>
          </p:cNvPr>
          <p:cNvSpPr/>
          <p:nvPr userDrawn="1"/>
        </p:nvSpPr>
        <p:spPr>
          <a:xfrm>
            <a:off x="0" y="1893434"/>
            <a:ext cx="12192000" cy="4964566"/>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387" t="10823" r="9307" b="5574"/>
          <a:stretch/>
        </p:blipFill>
        <p:spPr>
          <a:xfrm>
            <a:off x="2000190" y="1447737"/>
            <a:ext cx="7941283" cy="4839954"/>
          </a:xfrm>
          <a:prstGeom prst="rect">
            <a:avLst/>
          </a:prstGeom>
        </p:spPr>
      </p:pic>
      <p:sp>
        <p:nvSpPr>
          <p:cNvPr id="16" name="Picture Placeholder 7">
            <a:extLst>
              <a:ext uri="{FF2B5EF4-FFF2-40B4-BE49-F238E27FC236}">
                <a16:creationId xmlns:a16="http://schemas.microsoft.com/office/drawing/2014/main" id="{057C5342-908C-5246-8677-F595AFE45D37}"/>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
        <p:nvSpPr>
          <p:cNvPr id="14" name="Text Placeholder 23">
            <a:extLst>
              <a:ext uri="{FF2B5EF4-FFF2-40B4-BE49-F238E27FC236}">
                <a16:creationId xmlns:a16="http://schemas.microsoft.com/office/drawing/2014/main" id="{E1E5AEE7-0BD8-3B4A-B8F3-E55ED2AE84B3}"/>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A23B23"/>
                </a:solidFill>
                <a:latin typeface="+mn-lt"/>
              </a:defRPr>
            </a:lvl1pPr>
          </a:lstStyle>
          <a:p>
            <a:pPr lvl="0"/>
            <a:r>
              <a:rPr lang="en-US"/>
              <a:t>Laptop Preview</a:t>
            </a:r>
          </a:p>
        </p:txBody>
      </p:sp>
      <p:sp>
        <p:nvSpPr>
          <p:cNvPr id="15" name="TextBox 14">
            <a:extLst>
              <a:ext uri="{FF2B5EF4-FFF2-40B4-BE49-F238E27FC236}">
                <a16:creationId xmlns:a16="http://schemas.microsoft.com/office/drawing/2014/main" id="{64990F19-E81F-2841-8FD0-E41B6DDDDFD8}"/>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F29AB694-A0D5-B846-8F81-80CA5380BF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513A0C12-E697-0A4F-907E-2E0CFCE2CF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B7F17-E7CC-E940-B9CF-F9DA9FC31B7E}"/>
              </a:ext>
            </a:extLst>
          </p:cNvPr>
          <p:cNvSpPr/>
          <p:nvPr userDrawn="1"/>
        </p:nvSpPr>
        <p:spPr>
          <a:xfrm>
            <a:off x="0" y="1245147"/>
            <a:ext cx="12192000" cy="5612853"/>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447066" y="1419515"/>
            <a:ext cx="6361734" cy="4441458"/>
          </a:xfrm>
        </p:spPr>
        <p:txBody>
          <a:bodyPr>
            <a:noAutofit/>
          </a:bodyPr>
          <a:lstStyle>
            <a:lvl1pPr marL="0" indent="0" algn="ctr">
              <a:buNone/>
              <a:defRPr sz="30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10" name="Text Placeholder 23">
            <a:extLst>
              <a:ext uri="{FF2B5EF4-FFF2-40B4-BE49-F238E27FC236}">
                <a16:creationId xmlns:a16="http://schemas.microsoft.com/office/drawing/2014/main" id="{DD04F487-90D6-984D-93A3-D9F6A6C3EC71}"/>
              </a:ext>
            </a:extLst>
          </p:cNvPr>
          <p:cNvSpPr>
            <a:spLocks noGrp="1"/>
          </p:cNvSpPr>
          <p:nvPr>
            <p:ph type="body" sz="quarter" idx="13" hasCustomPrompt="1"/>
          </p:nvPr>
        </p:nvSpPr>
        <p:spPr>
          <a:xfrm>
            <a:off x="447066" y="309492"/>
            <a:ext cx="6361734" cy="914202"/>
          </a:xfrm>
          <a:noFill/>
        </p:spPr>
        <p:txBody>
          <a:bodyPr>
            <a:normAutofit/>
          </a:bodyPr>
          <a:lstStyle>
            <a:lvl1pPr marL="0" indent="0" algn="ctr">
              <a:buNone/>
              <a:defRPr sz="3600" b="0">
                <a:solidFill>
                  <a:srgbClr val="6D6A3A"/>
                </a:solidFill>
                <a:latin typeface="+mn-lt"/>
              </a:defRPr>
            </a:lvl1pPr>
          </a:lstStyle>
          <a:p>
            <a:pPr lvl="0"/>
            <a:r>
              <a:rPr lang="en-US"/>
              <a:t>Laptop Preview</a:t>
            </a:r>
          </a:p>
        </p:txBody>
      </p:sp>
      <p:sp>
        <p:nvSpPr>
          <p:cNvPr id="13" name="TextBox 12">
            <a:extLst>
              <a:ext uri="{FF2B5EF4-FFF2-40B4-BE49-F238E27FC236}">
                <a16:creationId xmlns:a16="http://schemas.microsoft.com/office/drawing/2014/main" id="{5362853E-BA20-BB42-8EDD-BA26E269BB53}"/>
              </a:ext>
            </a:extLst>
          </p:cNvPr>
          <p:cNvSpPr txBox="1"/>
          <p:nvPr userDrawn="1"/>
        </p:nvSpPr>
        <p:spPr>
          <a:xfrm>
            <a:off x="927263"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DBD2DC8B-88B3-5A43-8C49-019A790077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51971" y="6413660"/>
            <a:ext cx="441158" cy="441158"/>
          </a:xfrm>
          <a:prstGeom prst="rect">
            <a:avLst/>
          </a:prstGeom>
        </p:spPr>
      </p:pic>
      <p:pic>
        <p:nvPicPr>
          <p:cNvPr id="19" name="Picture 18">
            <a:extLst>
              <a:ext uri="{FF2B5EF4-FFF2-40B4-BE49-F238E27FC236}">
                <a16:creationId xmlns:a16="http://schemas.microsoft.com/office/drawing/2014/main" id="{E9FD8D32-FEAE-5E4B-B368-DB32B420C7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783661" y="6416842"/>
            <a:ext cx="441158" cy="441158"/>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F8FE0-2E41-8848-9DEA-D02E147BD21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937" y="-38373"/>
            <a:ext cx="12327875" cy="696283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3774535" y="3090316"/>
            <a:ext cx="4642930" cy="697353"/>
          </a:xfrm>
        </p:spPr>
        <p:txBody>
          <a:bodyPr>
            <a:noAutofit/>
          </a:bodyPr>
          <a:lstStyle>
            <a:lvl1pPr marL="0" indent="0" algn="ctr">
              <a:buNone/>
              <a:defRPr sz="5400" b="1" baseline="0">
                <a:solidFill>
                  <a:srgbClr val="A23B23"/>
                </a:solidFill>
                <a:latin typeface="+mn-lt"/>
              </a:defRPr>
            </a:lvl1pPr>
          </a:lstStyle>
          <a:p>
            <a:pPr lvl="0"/>
            <a:r>
              <a:rPr lang="en-US"/>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3774535" y="3818948"/>
            <a:ext cx="4642930" cy="697353"/>
          </a:xfrm>
        </p:spPr>
        <p:txBody>
          <a:bodyPr>
            <a:normAutofit/>
          </a:bodyPr>
          <a:lstStyle>
            <a:lvl1pPr marL="0" indent="0" algn="ctr">
              <a:buNone/>
              <a:defRPr sz="3600">
                <a:solidFill>
                  <a:srgbClr val="60220F"/>
                </a:solidFill>
                <a:latin typeface="+mn-lt"/>
              </a:defRPr>
            </a:lvl1pPr>
          </a:lstStyle>
          <a:p>
            <a:pPr lvl="0"/>
            <a:r>
              <a:rPr lang="en-US"/>
              <a:t>Sub-Heading</a:t>
            </a:r>
          </a:p>
        </p:txBody>
      </p:sp>
      <p:pic>
        <p:nvPicPr>
          <p:cNvPr id="3" name="Picture 2">
            <a:extLst>
              <a:ext uri="{FF2B5EF4-FFF2-40B4-BE49-F238E27FC236}">
                <a16:creationId xmlns:a16="http://schemas.microsoft.com/office/drawing/2014/main" id="{D9F052E0-18CA-3C4C-8E5E-1F470BDB112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246398" y="0"/>
            <a:ext cx="3699204" cy="2457421"/>
          </a:xfrm>
          <a:prstGeom prst="rect">
            <a:avLst/>
          </a:prstGeom>
        </p:spPr>
      </p:pic>
      <p:pic>
        <p:nvPicPr>
          <p:cNvPr id="2" name="Picture 1">
            <a:extLst>
              <a:ext uri="{FF2B5EF4-FFF2-40B4-BE49-F238E27FC236}">
                <a16:creationId xmlns:a16="http://schemas.microsoft.com/office/drawing/2014/main" id="{D440D5B1-3A8C-7144-85FD-5C371ADEE80B}"/>
              </a:ext>
            </a:extLst>
          </p:cNvPr>
          <p:cNvPicPr>
            <a:picLocks noChangeAspect="1"/>
          </p:cNvPicPr>
          <p:nvPr userDrawn="1"/>
        </p:nvPicPr>
        <p:blipFill>
          <a:blip r:embed="rId4"/>
          <a:stretch>
            <a:fillRect/>
          </a:stretch>
        </p:blipFill>
        <p:spPr>
          <a:xfrm>
            <a:off x="338141" y="6220971"/>
            <a:ext cx="1840921" cy="411785"/>
          </a:xfrm>
          <a:prstGeom prst="rect">
            <a:avLst/>
          </a:prstGeom>
        </p:spPr>
      </p:pic>
      <p:pic>
        <p:nvPicPr>
          <p:cNvPr id="7" name="Picture 6">
            <a:extLst>
              <a:ext uri="{FF2B5EF4-FFF2-40B4-BE49-F238E27FC236}">
                <a16:creationId xmlns:a16="http://schemas.microsoft.com/office/drawing/2014/main" id="{8AF30132-7C74-314F-9BCC-4ABC0ABC80A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62450" y="246729"/>
            <a:ext cx="2629550" cy="3572219"/>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25" t="-1173" r="6562" b="12394"/>
          <a:stretch/>
        </p:blipFill>
        <p:spPr>
          <a:xfrm rot="5400000">
            <a:off x="4671501" y="2714514"/>
            <a:ext cx="9742714" cy="5502729"/>
          </a:xfrm>
          <a:prstGeom prst="rect">
            <a:avLst/>
          </a:prstGeom>
        </p:spPr>
      </p:pic>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135377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hone with 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F719718-539F-4141-8997-A986D42A827E}"/>
              </a:ext>
            </a:extLst>
          </p:cNvPr>
          <p:cNvSpPr/>
          <p:nvPr userDrawn="1"/>
        </p:nvSpPr>
        <p:spPr>
          <a:xfrm>
            <a:off x="0" y="2335213"/>
            <a:ext cx="12192000" cy="4522787"/>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25" t="-1173" r="6562" b="12394"/>
          <a:stretch/>
        </p:blipFill>
        <p:spPr>
          <a:xfrm>
            <a:off x="5601089" y="184524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6853621" y="283933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a:t>Click here to add photo</a:t>
            </a:r>
          </a:p>
        </p:txBody>
      </p:sp>
      <p:sp>
        <p:nvSpPr>
          <p:cNvPr id="17" name="Text Placeholder 23">
            <a:extLst>
              <a:ext uri="{FF2B5EF4-FFF2-40B4-BE49-F238E27FC236}">
                <a16:creationId xmlns:a16="http://schemas.microsoft.com/office/drawing/2014/main" id="{19DAFAB6-71BC-4C42-87B5-F270377AF08B}"/>
              </a:ext>
            </a:extLst>
          </p:cNvPr>
          <p:cNvSpPr>
            <a:spLocks noGrp="1"/>
          </p:cNvSpPr>
          <p:nvPr>
            <p:ph type="body" sz="quarter" idx="13" hasCustomPrompt="1"/>
          </p:nvPr>
        </p:nvSpPr>
        <p:spPr>
          <a:xfrm>
            <a:off x="447065" y="309492"/>
            <a:ext cx="11329965" cy="914202"/>
          </a:xfrm>
          <a:noFill/>
        </p:spPr>
        <p:txBody>
          <a:bodyPr>
            <a:normAutofit/>
          </a:bodyPr>
          <a:lstStyle>
            <a:lvl1pPr marL="0" indent="0" algn="ctr">
              <a:buNone/>
              <a:defRPr sz="3600" b="0">
                <a:solidFill>
                  <a:srgbClr val="404F2F"/>
                </a:solidFill>
                <a:latin typeface="+mn-lt"/>
              </a:defRPr>
            </a:lvl1pPr>
          </a:lstStyle>
          <a:p>
            <a:pPr lvl="0"/>
            <a:r>
              <a:rPr lang="en-US"/>
              <a:t>Mobile Preview</a:t>
            </a:r>
          </a:p>
        </p:txBody>
      </p:sp>
      <p:sp>
        <p:nvSpPr>
          <p:cNvPr id="18" name="TextBox 17">
            <a:extLst>
              <a:ext uri="{FF2B5EF4-FFF2-40B4-BE49-F238E27FC236}">
                <a16:creationId xmlns:a16="http://schemas.microsoft.com/office/drawing/2014/main" id="{6EFD1175-6283-2541-BB5B-193A18264CC9}"/>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659659F-C533-1B40-8A77-8C11744414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20" name="Picture 19">
            <a:extLst>
              <a:ext uri="{FF2B5EF4-FFF2-40B4-BE49-F238E27FC236}">
                <a16:creationId xmlns:a16="http://schemas.microsoft.com/office/drawing/2014/main" id="{E77EFAB7-C84C-4240-B7C0-3F94C2921DB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685652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4436620" y="3403208"/>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4436620" y="4180836"/>
            <a:ext cx="2812464" cy="323455"/>
          </a:xfrm>
        </p:spPr>
        <p:txBody>
          <a:bodyPr anchor="t">
            <a:normAutofit/>
          </a:bodyPr>
          <a:lstStyle>
            <a:lvl1pPr marL="0" indent="0" algn="ctr">
              <a:buNone/>
              <a:defRPr sz="1600">
                <a:solidFill>
                  <a:srgbClr val="6D6A3A"/>
                </a:solidFill>
              </a:defRPr>
            </a:lvl1pPr>
          </a:lstStyle>
          <a:p>
            <a:pPr lvl="0"/>
            <a:r>
              <a:rPr lang="en-US"/>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a:t>Text 1</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a:solidFill>
                <a:srgbClr val="414042"/>
              </a:solidFill>
              <a:effectLst/>
              <a:ea typeface="Calibri" panose="020F0502020204030204" pitchFamily="34" charset="0"/>
              <a:cs typeface="Times New Roman" panose="02020603050405020304" pitchFamily="18" charset="0"/>
            </a:endParaRPr>
          </a:p>
          <a:p>
            <a:pPr algn="ctr"/>
            <a:r>
              <a:rPr lang="en-US" sz="800">
                <a:solidFill>
                  <a:srgbClr val="414042"/>
                </a:solidFill>
                <a:effectLst/>
                <a:ea typeface="Calibri" panose="020F0502020204030204" pitchFamily="34" charset="0"/>
                <a:cs typeface="Times New Roman" panose="02020603050405020304" pitchFamily="18" charset="0"/>
              </a:rPr>
              <a:t> </a:t>
            </a:r>
            <a:endParaRPr lang="en-IE" sz="110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a:t>Thank You</a:t>
            </a:r>
          </a:p>
        </p:txBody>
      </p:sp>
      <p:pic>
        <p:nvPicPr>
          <p:cNvPr id="3" name="Picture 2">
            <a:extLst>
              <a:ext uri="{FF2B5EF4-FFF2-40B4-BE49-F238E27FC236}">
                <a16:creationId xmlns:a16="http://schemas.microsoft.com/office/drawing/2014/main" id="{7335EBEC-775B-464C-BD34-9824E3DE74B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85783" y="2917306"/>
            <a:ext cx="249109" cy="332145"/>
          </a:xfrm>
          <a:prstGeom prst="rect">
            <a:avLst/>
          </a:prstGeom>
        </p:spPr>
      </p:pic>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39651" y="4552696"/>
            <a:ext cx="341372" cy="341372"/>
          </a:xfrm>
          <a:prstGeom prst="rect">
            <a:avLst/>
          </a:prstGeom>
        </p:spPr>
      </p:pic>
      <p:pic>
        <p:nvPicPr>
          <p:cNvPr id="6" name="Picture 5">
            <a:extLst>
              <a:ext uri="{FF2B5EF4-FFF2-40B4-BE49-F238E27FC236}">
                <a16:creationId xmlns:a16="http://schemas.microsoft.com/office/drawing/2014/main" id="{F38FB7BA-5944-0743-ACBD-9D1ECB82DF6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662717" y="3799584"/>
            <a:ext cx="295241" cy="202978"/>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7"/>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6D6A3A"/>
                </a:solidFill>
                <a:latin typeface="+mn-lt"/>
              </a:defRPr>
            </a:lvl1pPr>
          </a:lstStyle>
          <a:p>
            <a:pPr lvl="0"/>
            <a:r>
              <a:rPr lang="en-US"/>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60220F"/>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6D6A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a:t>1</a:t>
            </a:r>
          </a:p>
        </p:txBody>
      </p:sp>
      <p:pic>
        <p:nvPicPr>
          <p:cNvPr id="10" name="Picture 9">
            <a:extLst>
              <a:ext uri="{FF2B5EF4-FFF2-40B4-BE49-F238E27FC236}">
                <a16:creationId xmlns:a16="http://schemas.microsoft.com/office/drawing/2014/main" id="{9AD72A0D-16E8-C6B5-50DC-C1B756D7BD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8932" y="178545"/>
            <a:ext cx="1616007" cy="1662179"/>
          </a:xfrm>
          <a:prstGeom prst="rect">
            <a:avLst/>
          </a:prstGeom>
        </p:spPr>
      </p:pic>
      <p:pic>
        <p:nvPicPr>
          <p:cNvPr id="11" name="Picture 10">
            <a:extLst>
              <a:ext uri="{FF2B5EF4-FFF2-40B4-BE49-F238E27FC236}">
                <a16:creationId xmlns:a16="http://schemas.microsoft.com/office/drawing/2014/main" id="{37712363-36DF-C48B-0BD3-AD8FE5C0EFD4}"/>
              </a:ext>
            </a:extLst>
          </p:cNvPr>
          <p:cNvPicPr>
            <a:picLocks noChangeAspect="1"/>
          </p:cNvPicPr>
          <p:nvPr userDrawn="1"/>
        </p:nvPicPr>
        <p:blipFill>
          <a:blip r:embed="rId3"/>
          <a:stretch>
            <a:fillRect/>
          </a:stretch>
        </p:blipFill>
        <p:spPr>
          <a:xfrm>
            <a:off x="-1" y="4956756"/>
            <a:ext cx="1872867" cy="1901244"/>
          </a:xfrm>
          <a:prstGeom prst="rect">
            <a:avLst/>
          </a:prstGeom>
        </p:spPr>
      </p:pic>
      <p:graphicFrame>
        <p:nvGraphicFramePr>
          <p:cNvPr id="2" name="Object 1">
            <a:extLst>
              <a:ext uri="{FF2B5EF4-FFF2-40B4-BE49-F238E27FC236}">
                <a16:creationId xmlns:a16="http://schemas.microsoft.com/office/drawing/2014/main" id="{BBBF5FF7-2C00-4C6F-55DC-2DE851AF9E5C}"/>
              </a:ext>
            </a:extLst>
          </p:cNvPr>
          <p:cNvGraphicFramePr>
            <a:graphicFrameLocks noChangeAspect="1"/>
          </p:cNvGraphicFramePr>
          <p:nvPr userDrawn="1">
            <p:extLst>
              <p:ext uri="{D42A27DB-BD31-4B8C-83A1-F6EECF244321}">
                <p14:modId xmlns:p14="http://schemas.microsoft.com/office/powerpoint/2010/main" val="42843164"/>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BBBF5FF7-2C00-4C6F-55DC-2DE851AF9E5C}"/>
                          </a:ext>
                        </a:extLst>
                      </p:cNvPr>
                      <p:cNvPicPr/>
                      <p:nvPr/>
                    </p:nvPicPr>
                    <p:blipFill/>
                    <p:spPr>
                      <a:xfrm>
                        <a:off x="2032000" y="719138"/>
                        <a:ext cx="8128000" cy="5418137"/>
                      </a:xfrm>
                      <a:prstGeom prst="rect">
                        <a:avLst/>
                      </a:prstGeom>
                    </p:spPr>
                  </p:pic>
                </p:oleObj>
              </mc:Fallback>
            </mc:AlternateContent>
          </a:graphicData>
        </a:graphic>
      </p:graphicFrame>
    </p:spTree>
    <p:extLst>
      <p:ext uri="{BB962C8B-B14F-4D97-AF65-F5344CB8AC3E}">
        <p14:creationId xmlns:p14="http://schemas.microsoft.com/office/powerpoint/2010/main" val="626135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Photo with Title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1"/>
            <a:ext cx="6672158" cy="6858001"/>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0" name="Picture Placeholder 2">
            <a:extLst>
              <a:ext uri="{FF2B5EF4-FFF2-40B4-BE49-F238E27FC236}">
                <a16:creationId xmlns:a16="http://schemas.microsoft.com/office/drawing/2014/main" id="{A6DB122B-F156-F14C-AA68-E8EC2B3474DE}"/>
              </a:ext>
            </a:extLst>
          </p:cNvPr>
          <p:cNvSpPr>
            <a:spLocks noGrp="1"/>
          </p:cNvSpPr>
          <p:nvPr>
            <p:ph type="pic" sz="quarter" idx="19"/>
          </p:nvPr>
        </p:nvSpPr>
        <p:spPr>
          <a:xfrm>
            <a:off x="6672159" y="0"/>
            <a:ext cx="5519840" cy="685800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1" name="Text Placeholder 23">
            <a:extLst>
              <a:ext uri="{FF2B5EF4-FFF2-40B4-BE49-F238E27FC236}">
                <a16:creationId xmlns:a16="http://schemas.microsoft.com/office/drawing/2014/main" id="{D6630FFF-7AAE-FB44-8905-6A809A4030FA}"/>
              </a:ext>
            </a:extLst>
          </p:cNvPr>
          <p:cNvSpPr>
            <a:spLocks noGrp="1"/>
          </p:cNvSpPr>
          <p:nvPr>
            <p:ph type="body" sz="quarter" idx="18" hasCustomPrompt="1"/>
          </p:nvPr>
        </p:nvSpPr>
        <p:spPr>
          <a:xfrm>
            <a:off x="447066" y="309491"/>
            <a:ext cx="5814876" cy="3843867"/>
          </a:xfrm>
          <a:noFill/>
        </p:spPr>
        <p:txBody>
          <a:bodyPr>
            <a:normAutofit/>
          </a:bodyPr>
          <a:lstStyle>
            <a:lvl1pPr marL="0" indent="0" algn="ctr">
              <a:buNone/>
              <a:defRPr sz="2400" b="1">
                <a:solidFill>
                  <a:srgbClr val="A23B23"/>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9D50E2BB-42C2-464C-B7EF-3194ACBE98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517086"/>
            <a:ext cx="4200266" cy="2034122"/>
          </a:xfrm>
          <a:prstGeom prst="rect">
            <a:avLst/>
          </a:prstGeom>
        </p:spPr>
      </p:pic>
      <p:sp>
        <p:nvSpPr>
          <p:cNvPr id="14" name="TextBox 13">
            <a:extLst>
              <a:ext uri="{FF2B5EF4-FFF2-40B4-BE49-F238E27FC236}">
                <a16:creationId xmlns:a16="http://schemas.microsoft.com/office/drawing/2014/main" id="{2673C38C-854D-DF4E-8F28-45E0E1A177EB}"/>
              </a:ext>
            </a:extLst>
          </p:cNvPr>
          <p:cNvSpPr txBox="1"/>
          <p:nvPr userDrawn="1"/>
        </p:nvSpPr>
        <p:spPr>
          <a:xfrm>
            <a:off x="274569" y="6497331"/>
            <a:ext cx="5313782" cy="276999"/>
          </a:xfrm>
          <a:prstGeom prst="rect">
            <a:avLst/>
          </a:prstGeom>
          <a:noFill/>
          <a:ln>
            <a:solidFill>
              <a:srgbClr val="E3E2DB"/>
            </a:solidFill>
          </a:ln>
        </p:spPr>
        <p:txBody>
          <a:bodyPr wrap="square" rtlCol="0">
            <a:spAutoFit/>
          </a:bodyPr>
          <a:lstStyle/>
          <a:p>
            <a:pPr algn="ctr"/>
            <a:r>
              <a:rPr lang="en-GB" sz="1200" spc="100" baseline="0" dirty="0">
                <a:solidFill>
                  <a:srgbClr val="A23B23"/>
                </a:solidFill>
                <a:latin typeface="Calibri" panose="020F0502020204030204" pitchFamily="34" charset="0"/>
                <a:cs typeface="Calibri" panose="020F0502020204030204" pitchFamily="34" charset="0"/>
              </a:rPr>
              <a:t>Sustainable Smallholders EU</a:t>
            </a:r>
            <a:endParaRPr lang="en-RU" sz="1200" spc="100" baseline="0" dirty="0">
              <a:solidFill>
                <a:srgbClr val="A23B23"/>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F794BD4-0A51-244C-A5AC-074F0A66B93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0281" y="6415251"/>
            <a:ext cx="441158" cy="441158"/>
          </a:xfrm>
          <a:prstGeom prst="rect">
            <a:avLst/>
          </a:prstGeom>
        </p:spPr>
      </p:pic>
      <p:pic>
        <p:nvPicPr>
          <p:cNvPr id="19" name="Picture 18">
            <a:extLst>
              <a:ext uri="{FF2B5EF4-FFF2-40B4-BE49-F238E27FC236}">
                <a16:creationId xmlns:a16="http://schemas.microsoft.com/office/drawing/2014/main" id="{1B6C8A73-4958-4F4E-8780-347571B1C30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155577" y="6415251"/>
            <a:ext cx="441158" cy="441158"/>
          </a:xfrm>
          <a:prstGeom prst="rect">
            <a:avLst/>
          </a:prstGeom>
        </p:spPr>
      </p:pic>
    </p:spTree>
    <p:extLst>
      <p:ext uri="{BB962C8B-B14F-4D97-AF65-F5344CB8AC3E}">
        <p14:creationId xmlns:p14="http://schemas.microsoft.com/office/powerpoint/2010/main" val="4226239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Fin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3BDC11-316A-2942-A68D-84819EE5171B}"/>
              </a:ext>
            </a:extLst>
          </p:cNvPr>
          <p:cNvSpPr/>
          <p:nvPr userDrawn="1"/>
        </p:nvSpPr>
        <p:spPr>
          <a:xfrm>
            <a:off x="0" y="0"/>
            <a:ext cx="12191999" cy="6858000"/>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4436620" y="4958465"/>
            <a:ext cx="2812464" cy="323455"/>
          </a:xfrm>
        </p:spPr>
        <p:txBody>
          <a:bodyPr anchor="t">
            <a:normAutofit/>
          </a:bodyPr>
          <a:lstStyle>
            <a:lvl1pPr marL="0" indent="0" algn="ctr">
              <a:buNone/>
              <a:defRPr sz="1600">
                <a:solidFill>
                  <a:srgbClr val="6D6A3A"/>
                </a:solidFill>
              </a:defRPr>
            </a:lvl1pPr>
          </a:lstStyle>
          <a:p>
            <a:pPr lvl="0"/>
            <a:r>
              <a:rPr lang="en-US" dirty="0"/>
              <a:t>www.small-holders.eu</a:t>
            </a:r>
          </a:p>
        </p:txBody>
      </p:sp>
      <p:pic>
        <p:nvPicPr>
          <p:cNvPr id="12" name="Picture 11">
            <a:extLst>
              <a:ext uri="{FF2B5EF4-FFF2-40B4-BE49-F238E27FC236}">
                <a16:creationId xmlns:a16="http://schemas.microsoft.com/office/drawing/2014/main" id="{C5271788-4CA4-464C-9D7B-65B32F0F3EFF}"/>
              </a:ext>
            </a:extLst>
          </p:cNvPr>
          <p:cNvPicPr>
            <a:picLocks noChangeAspect="1"/>
          </p:cNvPicPr>
          <p:nvPr userDrawn="1"/>
        </p:nvPicPr>
        <p:blipFill>
          <a:blip r:embed="rId2"/>
          <a:stretch>
            <a:fillRect/>
          </a:stretch>
        </p:blipFill>
        <p:spPr>
          <a:xfrm>
            <a:off x="9555076" y="6083509"/>
            <a:ext cx="1840921" cy="411785"/>
          </a:xfrm>
          <a:prstGeom prst="rect">
            <a:avLst/>
          </a:prstGeom>
        </p:spPr>
      </p:pic>
      <p:sp>
        <p:nvSpPr>
          <p:cNvPr id="15" name="Text Box 5">
            <a:extLst>
              <a:ext uri="{FF2B5EF4-FFF2-40B4-BE49-F238E27FC236}">
                <a16:creationId xmlns:a16="http://schemas.microsoft.com/office/drawing/2014/main" id="{D6464519-6330-A14B-8072-74F35DCBEA13}"/>
              </a:ext>
            </a:extLst>
          </p:cNvPr>
          <p:cNvSpPr txBox="1"/>
          <p:nvPr userDrawn="1"/>
        </p:nvSpPr>
        <p:spPr>
          <a:xfrm>
            <a:off x="4245108" y="6061476"/>
            <a:ext cx="4732132" cy="138513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414042"/>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414042"/>
              </a:solidFill>
              <a:effectLst/>
              <a:ea typeface="Calibri" panose="020F0502020204030204" pitchFamily="34" charset="0"/>
              <a:cs typeface="Times New Roman" panose="02020603050405020304" pitchFamily="18" charset="0"/>
            </a:endParaRPr>
          </a:p>
          <a:p>
            <a:pPr algn="ctr"/>
            <a:r>
              <a:rPr lang="en-US" sz="800" dirty="0">
                <a:solidFill>
                  <a:srgbClr val="414042"/>
                </a:solidFill>
                <a:effectLst/>
                <a:ea typeface="Calibri" panose="020F0502020204030204" pitchFamily="34" charset="0"/>
                <a:cs typeface="Times New Roman" panose="02020603050405020304" pitchFamily="18" charset="0"/>
              </a:rPr>
              <a:t> </a:t>
            </a:r>
            <a:endParaRPr lang="en-IE" sz="1100" dirty="0">
              <a:solidFill>
                <a:srgbClr val="414042"/>
              </a:solidFill>
              <a:effectLst/>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7030094F-C34E-2E47-A934-54A5E736DB06}"/>
              </a:ext>
            </a:extLst>
          </p:cNvPr>
          <p:cNvSpPr>
            <a:spLocks noGrp="1"/>
          </p:cNvSpPr>
          <p:nvPr>
            <p:ph type="body" sz="quarter" idx="20" hasCustomPrompt="1"/>
          </p:nvPr>
        </p:nvSpPr>
        <p:spPr>
          <a:xfrm>
            <a:off x="4245108" y="1962016"/>
            <a:ext cx="3195486" cy="731140"/>
          </a:xfrm>
        </p:spPr>
        <p:txBody>
          <a:bodyPr anchor="ctr">
            <a:normAutofit/>
          </a:bodyPr>
          <a:lstStyle>
            <a:lvl1pPr marL="0" indent="0" algn="ctr">
              <a:buNone/>
              <a:defRPr sz="2800" baseline="0">
                <a:solidFill>
                  <a:srgbClr val="60220F"/>
                </a:solidFill>
                <a:latin typeface="+mn-lt"/>
              </a:defRPr>
            </a:lvl1pPr>
          </a:lstStyle>
          <a:p>
            <a:pPr lvl="0"/>
            <a:r>
              <a:rPr lang="en-US" dirty="0"/>
              <a:t>Any Questions?</a:t>
            </a:r>
          </a:p>
        </p:txBody>
      </p:sp>
      <p:sp>
        <p:nvSpPr>
          <p:cNvPr id="17" name="Text Placeholder 23">
            <a:extLst>
              <a:ext uri="{FF2B5EF4-FFF2-40B4-BE49-F238E27FC236}">
                <a16:creationId xmlns:a16="http://schemas.microsoft.com/office/drawing/2014/main" id="{1FD74090-AFB6-3A41-8FD3-2E36AB8FAE3C}"/>
              </a:ext>
            </a:extLst>
          </p:cNvPr>
          <p:cNvSpPr>
            <a:spLocks noGrp="1"/>
          </p:cNvSpPr>
          <p:nvPr>
            <p:ph type="body" sz="quarter" idx="21" hasCustomPrompt="1"/>
          </p:nvPr>
        </p:nvSpPr>
        <p:spPr>
          <a:xfrm>
            <a:off x="4245109" y="1152440"/>
            <a:ext cx="3195485" cy="837258"/>
          </a:xfrm>
        </p:spPr>
        <p:txBody>
          <a:bodyPr anchor="ctr">
            <a:normAutofit/>
          </a:bodyPr>
          <a:lstStyle>
            <a:lvl1pPr marL="0" indent="0" algn="ctr">
              <a:buNone/>
              <a:defRPr sz="4800" baseline="0">
                <a:solidFill>
                  <a:srgbClr val="A23B23"/>
                </a:solidFill>
                <a:latin typeface="+mn-lt"/>
              </a:defRPr>
            </a:lvl1pPr>
          </a:lstStyle>
          <a:p>
            <a:pPr lvl="0"/>
            <a:r>
              <a:rPr lang="en-US" dirty="0"/>
              <a:t>Thank You</a:t>
            </a:r>
          </a:p>
        </p:txBody>
      </p:sp>
      <p:pic>
        <p:nvPicPr>
          <p:cNvPr id="5" name="Picture 4">
            <a:extLst>
              <a:ext uri="{FF2B5EF4-FFF2-40B4-BE49-F238E27FC236}">
                <a16:creationId xmlns:a16="http://schemas.microsoft.com/office/drawing/2014/main" id="{336397B9-5EE1-4142-88BB-B7DDBA83F0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39651" y="4552696"/>
            <a:ext cx="341372" cy="341372"/>
          </a:xfrm>
          <a:prstGeom prst="rect">
            <a:avLst/>
          </a:prstGeom>
        </p:spPr>
      </p:pic>
      <p:pic>
        <p:nvPicPr>
          <p:cNvPr id="18" name="Picture 17">
            <a:extLst>
              <a:ext uri="{FF2B5EF4-FFF2-40B4-BE49-F238E27FC236}">
                <a16:creationId xmlns:a16="http://schemas.microsoft.com/office/drawing/2014/main" id="{444A31D4-13AF-E245-ABDD-2B92213E0DC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34187" y="-68177"/>
            <a:ext cx="2629550" cy="3572219"/>
          </a:xfrm>
          <a:prstGeom prst="rect">
            <a:avLst/>
          </a:prstGeom>
        </p:spPr>
      </p:pic>
      <p:pic>
        <p:nvPicPr>
          <p:cNvPr id="7" name="Picture 6">
            <a:extLst>
              <a:ext uri="{FF2B5EF4-FFF2-40B4-BE49-F238E27FC236}">
                <a16:creationId xmlns:a16="http://schemas.microsoft.com/office/drawing/2014/main" id="{856A01DD-9AED-2244-912D-F38F49688C86}"/>
              </a:ext>
            </a:extLst>
          </p:cNvPr>
          <p:cNvPicPr>
            <a:picLocks noChangeAspect="1"/>
          </p:cNvPicPr>
          <p:nvPr userDrawn="1"/>
        </p:nvPicPr>
        <p:blipFill>
          <a:blip r:embed="rId5"/>
          <a:stretch>
            <a:fillRect/>
          </a:stretch>
        </p:blipFill>
        <p:spPr>
          <a:xfrm rot="2253997">
            <a:off x="-101668" y="5230371"/>
            <a:ext cx="4125376" cy="1069542"/>
          </a:xfrm>
          <a:prstGeom prst="rect">
            <a:avLst/>
          </a:prstGeom>
        </p:spPr>
      </p:pic>
      <p:pic>
        <p:nvPicPr>
          <p:cNvPr id="8" name="Picture 7">
            <a:extLst>
              <a:ext uri="{FF2B5EF4-FFF2-40B4-BE49-F238E27FC236}">
                <a16:creationId xmlns:a16="http://schemas.microsoft.com/office/drawing/2014/main" id="{83102EE5-53FA-7941-852F-5B889F87FA2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1117024">
            <a:off x="-139517" y="3849799"/>
            <a:ext cx="1854200" cy="825500"/>
          </a:xfrm>
          <a:prstGeom prst="rect">
            <a:avLst/>
          </a:prstGeom>
        </p:spPr>
      </p:pic>
    </p:spTree>
    <p:extLst>
      <p:ext uri="{BB962C8B-B14F-4D97-AF65-F5344CB8AC3E}">
        <p14:creationId xmlns:p14="http://schemas.microsoft.com/office/powerpoint/2010/main" val="3749480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DA1792-1F1E-1E48-874D-FD908AEA7AB3}"/>
              </a:ext>
            </a:extLst>
          </p:cNvPr>
          <p:cNvPicPr>
            <a:picLocks noChangeAspect="1"/>
          </p:cNvPicPr>
          <p:nvPr userDrawn="1"/>
        </p:nvPicPr>
        <p:blipFill>
          <a:blip r:embed="rId2"/>
          <a:stretch>
            <a:fillRect/>
          </a:stretch>
        </p:blipFill>
        <p:spPr>
          <a:xfrm>
            <a:off x="0" y="5514026"/>
            <a:ext cx="1872867" cy="1901244"/>
          </a:xfrm>
          <a:prstGeom prst="rect">
            <a:avLst/>
          </a:prstGeom>
        </p:spPr>
      </p:pic>
      <p:sp>
        <p:nvSpPr>
          <p:cNvPr id="10" name="TextBox 9">
            <a:extLst>
              <a:ext uri="{FF2B5EF4-FFF2-40B4-BE49-F238E27FC236}">
                <a16:creationId xmlns:a16="http://schemas.microsoft.com/office/drawing/2014/main" id="{6F5E91B6-3403-7E40-919D-CCD57C73FD45}"/>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sp>
        <p:nvSpPr>
          <p:cNvPr id="7" name="Text Placeholder 25">
            <a:extLst>
              <a:ext uri="{FF2B5EF4-FFF2-40B4-BE49-F238E27FC236}">
                <a16:creationId xmlns:a16="http://schemas.microsoft.com/office/drawing/2014/main" id="{676CC838-13B7-FF4B-8221-67FEC196447C}"/>
              </a:ext>
            </a:extLst>
          </p:cNvPr>
          <p:cNvSpPr>
            <a:spLocks noGrp="1"/>
          </p:cNvSpPr>
          <p:nvPr>
            <p:ph type="body" sz="quarter" idx="15" hasCustomPrompt="1"/>
          </p:nvPr>
        </p:nvSpPr>
        <p:spPr>
          <a:xfrm>
            <a:off x="6330341" y="574617"/>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1</a:t>
            </a:r>
          </a:p>
        </p:txBody>
      </p:sp>
      <p:sp>
        <p:nvSpPr>
          <p:cNvPr id="8" name="Text Placeholder 17">
            <a:extLst>
              <a:ext uri="{FF2B5EF4-FFF2-40B4-BE49-F238E27FC236}">
                <a16:creationId xmlns:a16="http://schemas.microsoft.com/office/drawing/2014/main" id="{4B820A72-69B8-4D4C-8385-F041AA1ACE67}"/>
              </a:ext>
            </a:extLst>
          </p:cNvPr>
          <p:cNvSpPr>
            <a:spLocks noGrp="1"/>
          </p:cNvSpPr>
          <p:nvPr>
            <p:ph type="body" sz="quarter" idx="18" hasCustomPrompt="1"/>
          </p:nvPr>
        </p:nvSpPr>
        <p:spPr>
          <a:xfrm>
            <a:off x="750855" y="1583402"/>
            <a:ext cx="4306395" cy="4591442"/>
          </a:xfrm>
        </p:spPr>
        <p:txBody>
          <a:bodyPr/>
          <a:lstStyle>
            <a:lvl1pPr>
              <a:buNone/>
              <a:defRPr sz="2400" b="0" i="0" spc="0">
                <a:solidFill>
                  <a:srgbClr val="60220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0035398-B97A-764A-8FE9-557C3798993E}"/>
              </a:ext>
            </a:extLst>
          </p:cNvPr>
          <p:cNvSpPr>
            <a:spLocks noGrp="1"/>
          </p:cNvSpPr>
          <p:nvPr>
            <p:ph type="body" sz="quarter" idx="16" hasCustomPrompt="1"/>
          </p:nvPr>
        </p:nvSpPr>
        <p:spPr>
          <a:xfrm>
            <a:off x="753301" y="656652"/>
            <a:ext cx="4378451" cy="603631"/>
          </a:xfrm>
        </p:spPr>
        <p:txBody>
          <a:bodyPr>
            <a:normAutofit/>
          </a:bodyPr>
          <a:lstStyle>
            <a:lvl1pPr marL="0" indent="0" algn="l">
              <a:buNone/>
              <a:defRPr sz="3600" b="0" i="0">
                <a:solidFill>
                  <a:srgbClr val="A23B23"/>
                </a:solidFill>
                <a:latin typeface="+mn-lt"/>
              </a:defRPr>
            </a:lvl1pPr>
          </a:lstStyle>
          <a:p>
            <a:pPr lvl="0"/>
            <a:r>
              <a:rPr lang="en-US"/>
              <a:t>Contents Slide</a:t>
            </a:r>
          </a:p>
        </p:txBody>
      </p:sp>
      <p:sp>
        <p:nvSpPr>
          <p:cNvPr id="13" name="Text Placeholder 25">
            <a:extLst>
              <a:ext uri="{FF2B5EF4-FFF2-40B4-BE49-F238E27FC236}">
                <a16:creationId xmlns:a16="http://schemas.microsoft.com/office/drawing/2014/main" id="{59E181A3-3C55-AE4C-A954-98A24663B33A}"/>
              </a:ext>
            </a:extLst>
          </p:cNvPr>
          <p:cNvSpPr>
            <a:spLocks noGrp="1"/>
          </p:cNvSpPr>
          <p:nvPr>
            <p:ph type="body" sz="quarter" idx="14" hasCustomPrompt="1"/>
          </p:nvPr>
        </p:nvSpPr>
        <p:spPr>
          <a:xfrm>
            <a:off x="7060250" y="517422"/>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5" name="Picture 4">
            <a:extLst>
              <a:ext uri="{FF2B5EF4-FFF2-40B4-BE49-F238E27FC236}">
                <a16:creationId xmlns:a16="http://schemas.microsoft.com/office/drawing/2014/main" id="{834C01E1-2765-1C48-8293-46FC43D5AFC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5" name="Picture 14">
            <a:extLst>
              <a:ext uri="{FF2B5EF4-FFF2-40B4-BE49-F238E27FC236}">
                <a16:creationId xmlns:a16="http://schemas.microsoft.com/office/drawing/2014/main" id="{6BB917BC-6C3B-E648-A3EB-29256A10FD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
        <p:nvSpPr>
          <p:cNvPr id="16" name="Text Placeholder 25">
            <a:extLst>
              <a:ext uri="{FF2B5EF4-FFF2-40B4-BE49-F238E27FC236}">
                <a16:creationId xmlns:a16="http://schemas.microsoft.com/office/drawing/2014/main" id="{B6905997-00DD-F740-867C-A1FBAEC83655}"/>
              </a:ext>
            </a:extLst>
          </p:cNvPr>
          <p:cNvSpPr>
            <a:spLocks noGrp="1"/>
          </p:cNvSpPr>
          <p:nvPr>
            <p:ph type="body" sz="quarter" idx="19" hasCustomPrompt="1"/>
          </p:nvPr>
        </p:nvSpPr>
        <p:spPr>
          <a:xfrm>
            <a:off x="6314439" y="154202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2</a:t>
            </a:r>
          </a:p>
        </p:txBody>
      </p:sp>
      <p:sp>
        <p:nvSpPr>
          <p:cNvPr id="17" name="Text Placeholder 25">
            <a:extLst>
              <a:ext uri="{FF2B5EF4-FFF2-40B4-BE49-F238E27FC236}">
                <a16:creationId xmlns:a16="http://schemas.microsoft.com/office/drawing/2014/main" id="{F4542060-3255-E84C-BAB2-B0E5DB2D9F06}"/>
              </a:ext>
            </a:extLst>
          </p:cNvPr>
          <p:cNvSpPr>
            <a:spLocks noGrp="1"/>
          </p:cNvSpPr>
          <p:nvPr>
            <p:ph type="body" sz="quarter" idx="20" hasCustomPrompt="1"/>
          </p:nvPr>
        </p:nvSpPr>
        <p:spPr>
          <a:xfrm>
            <a:off x="7046997" y="1484830"/>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5">
            <a:extLst>
              <a:ext uri="{FF2B5EF4-FFF2-40B4-BE49-F238E27FC236}">
                <a16:creationId xmlns:a16="http://schemas.microsoft.com/office/drawing/2014/main" id="{D3D30582-43F8-F84E-9FCF-DA8612AD70C8}"/>
              </a:ext>
            </a:extLst>
          </p:cNvPr>
          <p:cNvSpPr>
            <a:spLocks noGrp="1"/>
          </p:cNvSpPr>
          <p:nvPr>
            <p:ph type="body" sz="quarter" idx="21" hasCustomPrompt="1"/>
          </p:nvPr>
        </p:nvSpPr>
        <p:spPr>
          <a:xfrm>
            <a:off x="6298536" y="2509434"/>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3</a:t>
            </a:r>
          </a:p>
        </p:txBody>
      </p:sp>
      <p:sp>
        <p:nvSpPr>
          <p:cNvPr id="19" name="Text Placeholder 25">
            <a:extLst>
              <a:ext uri="{FF2B5EF4-FFF2-40B4-BE49-F238E27FC236}">
                <a16:creationId xmlns:a16="http://schemas.microsoft.com/office/drawing/2014/main" id="{CC8F4419-5B86-6247-A880-3A5D3B835FB2}"/>
              </a:ext>
            </a:extLst>
          </p:cNvPr>
          <p:cNvSpPr>
            <a:spLocks noGrp="1"/>
          </p:cNvSpPr>
          <p:nvPr>
            <p:ph type="body" sz="quarter" idx="22" hasCustomPrompt="1"/>
          </p:nvPr>
        </p:nvSpPr>
        <p:spPr>
          <a:xfrm>
            <a:off x="7033746" y="2452238"/>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0" name="Text Placeholder 25">
            <a:extLst>
              <a:ext uri="{FF2B5EF4-FFF2-40B4-BE49-F238E27FC236}">
                <a16:creationId xmlns:a16="http://schemas.microsoft.com/office/drawing/2014/main" id="{E87691B1-111B-AF4D-9A7B-C4A14CFC3C06}"/>
              </a:ext>
            </a:extLst>
          </p:cNvPr>
          <p:cNvSpPr>
            <a:spLocks noGrp="1"/>
          </p:cNvSpPr>
          <p:nvPr>
            <p:ph type="body" sz="quarter" idx="23" hasCustomPrompt="1"/>
          </p:nvPr>
        </p:nvSpPr>
        <p:spPr>
          <a:xfrm>
            <a:off x="6282633" y="3476841"/>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4</a:t>
            </a:r>
          </a:p>
        </p:txBody>
      </p:sp>
      <p:sp>
        <p:nvSpPr>
          <p:cNvPr id="21" name="Text Placeholder 25">
            <a:extLst>
              <a:ext uri="{FF2B5EF4-FFF2-40B4-BE49-F238E27FC236}">
                <a16:creationId xmlns:a16="http://schemas.microsoft.com/office/drawing/2014/main" id="{7E143A14-CD74-1A4C-8AD8-70662B8B1DB7}"/>
              </a:ext>
            </a:extLst>
          </p:cNvPr>
          <p:cNvSpPr>
            <a:spLocks noGrp="1"/>
          </p:cNvSpPr>
          <p:nvPr>
            <p:ph type="body" sz="quarter" idx="24" hasCustomPrompt="1"/>
          </p:nvPr>
        </p:nvSpPr>
        <p:spPr>
          <a:xfrm>
            <a:off x="7020493" y="3419646"/>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2" name="Text Placeholder 25">
            <a:extLst>
              <a:ext uri="{FF2B5EF4-FFF2-40B4-BE49-F238E27FC236}">
                <a16:creationId xmlns:a16="http://schemas.microsoft.com/office/drawing/2014/main" id="{C637FD0A-6E13-C84D-8485-0FEE4ABDBCE7}"/>
              </a:ext>
            </a:extLst>
          </p:cNvPr>
          <p:cNvSpPr>
            <a:spLocks noGrp="1"/>
          </p:cNvSpPr>
          <p:nvPr>
            <p:ph type="body" sz="quarter" idx="25" hasCustomPrompt="1"/>
          </p:nvPr>
        </p:nvSpPr>
        <p:spPr>
          <a:xfrm>
            <a:off x="6266730" y="4444252"/>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5</a:t>
            </a:r>
          </a:p>
        </p:txBody>
      </p:sp>
      <p:sp>
        <p:nvSpPr>
          <p:cNvPr id="23" name="Text Placeholder 25">
            <a:extLst>
              <a:ext uri="{FF2B5EF4-FFF2-40B4-BE49-F238E27FC236}">
                <a16:creationId xmlns:a16="http://schemas.microsoft.com/office/drawing/2014/main" id="{35C54625-7275-114E-AF90-8E5BADDEDFF0}"/>
              </a:ext>
            </a:extLst>
          </p:cNvPr>
          <p:cNvSpPr>
            <a:spLocks noGrp="1"/>
          </p:cNvSpPr>
          <p:nvPr>
            <p:ph type="body" sz="quarter" idx="26" hasCustomPrompt="1"/>
          </p:nvPr>
        </p:nvSpPr>
        <p:spPr>
          <a:xfrm>
            <a:off x="6993989" y="438705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4" name="Text Placeholder 25">
            <a:extLst>
              <a:ext uri="{FF2B5EF4-FFF2-40B4-BE49-F238E27FC236}">
                <a16:creationId xmlns:a16="http://schemas.microsoft.com/office/drawing/2014/main" id="{69AF7293-8ED7-A54D-B260-97E00FD0302F}"/>
              </a:ext>
            </a:extLst>
          </p:cNvPr>
          <p:cNvSpPr>
            <a:spLocks noGrp="1"/>
          </p:cNvSpPr>
          <p:nvPr>
            <p:ph type="body" sz="quarter" idx="27" hasCustomPrompt="1"/>
          </p:nvPr>
        </p:nvSpPr>
        <p:spPr>
          <a:xfrm>
            <a:off x="6250827" y="5411659"/>
            <a:ext cx="511077" cy="635000"/>
          </a:xfrm>
          <a:noFill/>
        </p:spPr>
        <p:txBody>
          <a:bodyPr anchor="ctr">
            <a:noAutofit/>
          </a:bodyPr>
          <a:lstStyle>
            <a:lvl1pPr marL="0" indent="0" algn="ctr">
              <a:buNone/>
              <a:defRPr sz="3200" b="0" baseline="0">
                <a:solidFill>
                  <a:srgbClr val="6D6A3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6</a:t>
            </a:r>
          </a:p>
        </p:txBody>
      </p:sp>
      <p:sp>
        <p:nvSpPr>
          <p:cNvPr id="25" name="Text Placeholder 25">
            <a:extLst>
              <a:ext uri="{FF2B5EF4-FFF2-40B4-BE49-F238E27FC236}">
                <a16:creationId xmlns:a16="http://schemas.microsoft.com/office/drawing/2014/main" id="{4E8B211D-78B3-9C48-A25F-261367D9F014}"/>
              </a:ext>
            </a:extLst>
          </p:cNvPr>
          <p:cNvSpPr>
            <a:spLocks noGrp="1"/>
          </p:cNvSpPr>
          <p:nvPr>
            <p:ph type="body" sz="quarter" idx="28" hasCustomPrompt="1"/>
          </p:nvPr>
        </p:nvSpPr>
        <p:spPr>
          <a:xfrm>
            <a:off x="6980736" y="5354464"/>
            <a:ext cx="4718277" cy="822373"/>
          </a:xfrm>
        </p:spPr>
        <p:txBody>
          <a:bodyPr anchor="ctr">
            <a:noAutofit/>
          </a:bodyPr>
          <a:lstStyle>
            <a:lvl1pPr marL="0" indent="0" algn="l">
              <a:buNone/>
              <a:defRPr sz="22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96190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139180-7488-C94B-BC0C-C1B0E7D7F378}"/>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Text Placeholder 25">
            <a:extLst>
              <a:ext uri="{FF2B5EF4-FFF2-40B4-BE49-F238E27FC236}">
                <a16:creationId xmlns:a16="http://schemas.microsoft.com/office/drawing/2014/main" id="{8E4DB493-497A-8248-9FDE-F55F2F4D0DC8}"/>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3">
            <a:extLst>
              <a:ext uri="{FF2B5EF4-FFF2-40B4-BE49-F238E27FC236}">
                <a16:creationId xmlns:a16="http://schemas.microsoft.com/office/drawing/2014/main" id="{CC257068-6BBA-4E4C-B610-5F2FD98BBECF}"/>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A23B23"/>
                </a:solidFill>
                <a:latin typeface="+mn-lt"/>
              </a:defRPr>
            </a:lvl1pPr>
          </a:lstStyle>
          <a:p>
            <a:pPr lvl="0"/>
            <a:r>
              <a:rPr lang="en-US"/>
              <a:t>TITLE</a:t>
            </a:r>
          </a:p>
        </p:txBody>
      </p:sp>
      <p:sp>
        <p:nvSpPr>
          <p:cNvPr id="15" name="TextBox 14">
            <a:extLst>
              <a:ext uri="{FF2B5EF4-FFF2-40B4-BE49-F238E27FC236}">
                <a16:creationId xmlns:a16="http://schemas.microsoft.com/office/drawing/2014/main" id="{072E4480-FDAF-9B46-99B3-998EF3805AEC}"/>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BA43C0C-A74D-C246-BE0A-BEF4B753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8" name="Picture 17">
            <a:extLst>
              <a:ext uri="{FF2B5EF4-FFF2-40B4-BE49-F238E27FC236}">
                <a16:creationId xmlns:a16="http://schemas.microsoft.com/office/drawing/2014/main" id="{50119A42-A92D-F343-88D1-B8EF030FA76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30991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6D6A3A"/>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49214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31AED8-AC74-9A4E-B66C-2EFA734BA347}"/>
              </a:ext>
            </a:extLst>
          </p:cNvPr>
          <p:cNvSpPr/>
          <p:nvPr userDrawn="1"/>
        </p:nvSpPr>
        <p:spPr>
          <a:xfrm>
            <a:off x="0" y="1740665"/>
            <a:ext cx="12192000" cy="5117335"/>
          </a:xfrm>
          <a:prstGeom prst="rect">
            <a:avLst/>
          </a:prstGeom>
          <a:solidFill>
            <a:srgbClr val="E3E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Text Placeholder 25">
            <a:extLst>
              <a:ext uri="{FF2B5EF4-FFF2-40B4-BE49-F238E27FC236}">
                <a16:creationId xmlns:a16="http://schemas.microsoft.com/office/drawing/2014/main" id="{FB873CF0-5A43-374C-953D-5B02E7E4F8AF}"/>
              </a:ext>
            </a:extLst>
          </p:cNvPr>
          <p:cNvSpPr>
            <a:spLocks noGrp="1"/>
          </p:cNvSpPr>
          <p:nvPr>
            <p:ph type="body" sz="quarter" idx="16" hasCustomPrompt="1"/>
          </p:nvPr>
        </p:nvSpPr>
        <p:spPr>
          <a:xfrm>
            <a:off x="447065" y="2067342"/>
            <a:ext cx="11102510" cy="4038015"/>
          </a:xfrm>
        </p:spPr>
        <p:txBody>
          <a:bodyPr>
            <a:noAutofit/>
          </a:bodyPr>
          <a:lstStyle>
            <a:lvl1pPr marL="0" indent="0" algn="ctr">
              <a:buNone/>
              <a:defRPr sz="2400" baseline="0">
                <a:solidFill>
                  <a:srgbClr val="60220F"/>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Text Placeholder 23">
            <a:extLst>
              <a:ext uri="{FF2B5EF4-FFF2-40B4-BE49-F238E27FC236}">
                <a16:creationId xmlns:a16="http://schemas.microsoft.com/office/drawing/2014/main" id="{2CFED961-F2C4-7045-9F94-D647ADB1077C}"/>
              </a:ext>
            </a:extLst>
          </p:cNvPr>
          <p:cNvSpPr>
            <a:spLocks noGrp="1"/>
          </p:cNvSpPr>
          <p:nvPr>
            <p:ph type="body" sz="quarter" idx="18" hasCustomPrompt="1"/>
          </p:nvPr>
        </p:nvSpPr>
        <p:spPr>
          <a:xfrm>
            <a:off x="447065" y="309491"/>
            <a:ext cx="11097969" cy="1210837"/>
          </a:xfrm>
          <a:noFill/>
        </p:spPr>
        <p:txBody>
          <a:bodyPr>
            <a:normAutofit/>
          </a:bodyPr>
          <a:lstStyle>
            <a:lvl1pPr marL="0" indent="0" algn="ctr">
              <a:buNone/>
              <a:defRPr sz="3600" b="1">
                <a:solidFill>
                  <a:srgbClr val="404F2F"/>
                </a:solidFill>
                <a:latin typeface="+mn-lt"/>
              </a:defRPr>
            </a:lvl1pPr>
          </a:lstStyle>
          <a:p>
            <a:pPr lvl="0"/>
            <a:r>
              <a:rPr lang="en-US"/>
              <a:t>TITLE</a:t>
            </a:r>
          </a:p>
        </p:txBody>
      </p:sp>
      <p:sp>
        <p:nvSpPr>
          <p:cNvPr id="16" name="TextBox 15">
            <a:extLst>
              <a:ext uri="{FF2B5EF4-FFF2-40B4-BE49-F238E27FC236}">
                <a16:creationId xmlns:a16="http://schemas.microsoft.com/office/drawing/2014/main" id="{DBF0EC50-23CE-A442-83A2-061A37DC3A57}"/>
              </a:ext>
            </a:extLst>
          </p:cNvPr>
          <p:cNvSpPr txBox="1"/>
          <p:nvPr userDrawn="1"/>
        </p:nvSpPr>
        <p:spPr>
          <a:xfrm>
            <a:off x="3439109" y="6464648"/>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3817" y="6382568"/>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7295507" y="6385750"/>
            <a:ext cx="441158" cy="441158"/>
          </a:xfrm>
          <a:prstGeom prst="rect">
            <a:avLst/>
          </a:prstGeom>
        </p:spPr>
      </p:pic>
    </p:spTree>
    <p:extLst>
      <p:ext uri="{BB962C8B-B14F-4D97-AF65-F5344CB8AC3E}">
        <p14:creationId xmlns:p14="http://schemas.microsoft.com/office/powerpoint/2010/main" val="173829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40026" y="0"/>
            <a:ext cx="4851974"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01</a:t>
            </a:r>
          </a:p>
        </p:txBody>
      </p:sp>
    </p:spTree>
    <p:extLst>
      <p:ext uri="{BB962C8B-B14F-4D97-AF65-F5344CB8AC3E}">
        <p14:creationId xmlns:p14="http://schemas.microsoft.com/office/powerpoint/2010/main" val="4696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Slide -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71121-C327-6E46-B866-3B8503E25F6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340026" y="0"/>
            <a:ext cx="4851973" cy="6858000"/>
          </a:xfrm>
          <a:prstGeom prst="rect">
            <a:avLst/>
          </a:prstGeom>
        </p:spPr>
      </p:pic>
      <p:sp>
        <p:nvSpPr>
          <p:cNvPr id="16" name="TextBox 15">
            <a:extLst>
              <a:ext uri="{FF2B5EF4-FFF2-40B4-BE49-F238E27FC236}">
                <a16:creationId xmlns:a16="http://schemas.microsoft.com/office/drawing/2014/main" id="{DBF0EC50-23CE-A442-83A2-061A37DC3A57}"/>
              </a:ext>
            </a:extLst>
          </p:cNvPr>
          <p:cNvSpPr txBox="1"/>
          <p:nvPr userDrawn="1"/>
        </p:nvSpPr>
        <p:spPr>
          <a:xfrm>
            <a:off x="1004382" y="6495740"/>
            <a:ext cx="5313782" cy="276999"/>
          </a:xfrm>
          <a:prstGeom prst="rect">
            <a:avLst/>
          </a:prstGeom>
          <a:noFill/>
          <a:ln>
            <a:solidFill>
              <a:srgbClr val="E3E2DB"/>
            </a:solidFill>
          </a:ln>
        </p:spPr>
        <p:txBody>
          <a:bodyPr wrap="square" rtlCol="0">
            <a:spAutoFit/>
          </a:bodyPr>
          <a:lstStyle/>
          <a:p>
            <a:pPr algn="ctr"/>
            <a:r>
              <a:rPr lang="en-GB" sz="1200" spc="100" baseline="0">
                <a:solidFill>
                  <a:srgbClr val="A23B23"/>
                </a:solidFill>
                <a:latin typeface="Calibri" panose="020F0502020204030204" pitchFamily="34" charset="0"/>
                <a:cs typeface="Calibri" panose="020F0502020204030204" pitchFamily="34" charset="0"/>
              </a:rPr>
              <a:t>Sustainable Smallholders EU</a:t>
            </a:r>
            <a:endParaRPr lang="en-RU" sz="1200" spc="100" baseline="0">
              <a:solidFill>
                <a:srgbClr val="A23B23"/>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B78FB0F-20F3-764F-A4A0-25D8EA867E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090" y="6413660"/>
            <a:ext cx="441158" cy="441158"/>
          </a:xfrm>
          <a:prstGeom prst="rect">
            <a:avLst/>
          </a:prstGeom>
        </p:spPr>
      </p:pic>
      <p:pic>
        <p:nvPicPr>
          <p:cNvPr id="19" name="Picture 18">
            <a:extLst>
              <a:ext uri="{FF2B5EF4-FFF2-40B4-BE49-F238E27FC236}">
                <a16:creationId xmlns:a16="http://schemas.microsoft.com/office/drawing/2014/main" id="{F2D3B922-AD05-554B-A7A7-5FE2DD7A0C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4860780" y="6416842"/>
            <a:ext cx="441158" cy="441158"/>
          </a:xfrm>
          <a:prstGeom prst="rect">
            <a:avLst/>
          </a:prstGeom>
        </p:spPr>
      </p:pic>
      <p:sp>
        <p:nvSpPr>
          <p:cNvPr id="9" name="Text Placeholder 23">
            <a:extLst>
              <a:ext uri="{FF2B5EF4-FFF2-40B4-BE49-F238E27FC236}">
                <a16:creationId xmlns:a16="http://schemas.microsoft.com/office/drawing/2014/main" id="{07765D1C-FD6D-3F4E-999C-0EF116EA4E67}"/>
              </a:ext>
            </a:extLst>
          </p:cNvPr>
          <p:cNvSpPr>
            <a:spLocks noGrp="1"/>
          </p:cNvSpPr>
          <p:nvPr>
            <p:ph type="body" sz="quarter" idx="17" hasCustomPrompt="1"/>
          </p:nvPr>
        </p:nvSpPr>
        <p:spPr>
          <a:xfrm>
            <a:off x="2029090" y="1604734"/>
            <a:ext cx="3791493" cy="845970"/>
          </a:xfrm>
        </p:spPr>
        <p:txBody>
          <a:bodyPr anchor="ctr">
            <a:normAutofit/>
          </a:bodyPr>
          <a:lstStyle>
            <a:lvl1pPr marL="0" indent="0" algn="l">
              <a:buNone/>
              <a:defRPr sz="3600" b="0" i="0">
                <a:solidFill>
                  <a:srgbClr val="60220F"/>
                </a:solidFill>
                <a:latin typeface="+mn-lt"/>
              </a:defRPr>
            </a:lvl1pPr>
          </a:lstStyle>
          <a:p>
            <a:pPr lvl="0"/>
            <a:r>
              <a:rPr lang="en-US"/>
              <a:t>Divider</a:t>
            </a:r>
          </a:p>
        </p:txBody>
      </p:sp>
      <p:sp>
        <p:nvSpPr>
          <p:cNvPr id="10" name="Text Placeholder 23">
            <a:extLst>
              <a:ext uri="{FF2B5EF4-FFF2-40B4-BE49-F238E27FC236}">
                <a16:creationId xmlns:a16="http://schemas.microsoft.com/office/drawing/2014/main" id="{E9182D97-DE87-B747-948E-5F2707BBF229}"/>
              </a:ext>
            </a:extLst>
          </p:cNvPr>
          <p:cNvSpPr>
            <a:spLocks noGrp="1"/>
          </p:cNvSpPr>
          <p:nvPr>
            <p:ph type="body" sz="quarter" idx="18" hasCustomPrompt="1"/>
          </p:nvPr>
        </p:nvSpPr>
        <p:spPr>
          <a:xfrm>
            <a:off x="2029090" y="853221"/>
            <a:ext cx="1255590" cy="845970"/>
          </a:xfrm>
        </p:spPr>
        <p:txBody>
          <a:bodyPr anchor="ctr">
            <a:normAutofit/>
          </a:bodyPr>
          <a:lstStyle>
            <a:lvl1pPr marL="0" indent="0" algn="l">
              <a:buNone/>
              <a:defRPr sz="4800" b="0" i="0">
                <a:solidFill>
                  <a:srgbClr val="A23B23"/>
                </a:solidFill>
                <a:latin typeface="+mn-lt"/>
              </a:defRPr>
            </a:lvl1pPr>
          </a:lstStyle>
          <a:p>
            <a:pPr lvl="0"/>
            <a:r>
              <a:rPr lang="en-US"/>
              <a:t>02</a:t>
            </a:r>
          </a:p>
        </p:txBody>
      </p:sp>
    </p:spTree>
    <p:extLst>
      <p:ext uri="{BB962C8B-B14F-4D97-AF65-F5344CB8AC3E}">
        <p14:creationId xmlns:p14="http://schemas.microsoft.com/office/powerpoint/2010/main" val="7457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66" r:id="rId3"/>
    <p:sldLayoutId id="2147483682" r:id="rId4"/>
    <p:sldLayoutId id="2147483685" r:id="rId5"/>
    <p:sldLayoutId id="2147483686" r:id="rId6"/>
    <p:sldLayoutId id="2147483690" r:id="rId7"/>
    <p:sldLayoutId id="2147483691" r:id="rId8"/>
    <p:sldLayoutId id="2147483692" r:id="rId9"/>
    <p:sldLayoutId id="2147483693" r:id="rId10"/>
    <p:sldLayoutId id="2147483673" r:id="rId11"/>
    <p:sldLayoutId id="2147483694" r:id="rId12"/>
    <p:sldLayoutId id="2147483695" r:id="rId13"/>
    <p:sldLayoutId id="2147483675" r:id="rId14"/>
    <p:sldLayoutId id="2147483696" r:id="rId15"/>
    <p:sldLayoutId id="2147483697" r:id="rId16"/>
    <p:sldLayoutId id="2147483651" r:id="rId17"/>
    <p:sldLayoutId id="2147483698" r:id="rId18"/>
    <p:sldLayoutId id="2147483699" r:id="rId19"/>
    <p:sldLayoutId id="2147483704" r:id="rId20"/>
    <p:sldLayoutId id="2147483674" r:id="rId21"/>
    <p:sldLayoutId id="2147483700" r:id="rId22"/>
    <p:sldLayoutId id="2147483701" r:id="rId23"/>
    <p:sldLayoutId id="2147483653" r:id="rId24"/>
    <p:sldLayoutId id="2147483703" r:id="rId25"/>
    <p:sldLayoutId id="2147483702" r:id="rId26"/>
    <p:sldLayoutId id="2147483689" r:id="rId27"/>
    <p:sldLayoutId id="2147483677" r:id="rId28"/>
    <p:sldLayoutId id="2147483670" r:id="rId29"/>
    <p:sldLayoutId id="2147483676" r:id="rId30"/>
    <p:sldLayoutId id="2147483708" r:id="rId31"/>
    <p:sldLayoutId id="2147483707" r:id="rId32"/>
    <p:sldLayoutId id="2147483669" r:id="rId33"/>
    <p:sldLayoutId id="2147483705" r:id="rId34"/>
    <p:sldLayoutId id="2147483706" r:id="rId35"/>
    <p:sldLayoutId id="214748370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neighbourfood.ie/"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hyperlink" Target="http://www.markta.at/" TargetMode="External"/><Relationship Id="rId7" Type="http://schemas.openxmlformats.org/officeDocument/2006/relationships/hyperlink" Target="https://www.etsy.com/ie?utm_source=bing&amp;utm_medium=cpc&amp;utm_term=etsy_e&amp;utm_campaign=Search_IE_Brand_BNG_ENG_General-Brand_Core_All_Exact&amp;utm_ag=A1&amp;utm_custom1=_k_f503a1061907170362edc279575eb996_k_&amp;utm_content=bing_626023198_1302921703351991_81432693320689_kwd-81432829356445:loc-92_c_&amp;utm_custom2=626023198&amp;msclkid=f503a1061907170362edc279575eb996" TargetMode="External"/><Relationship Id="rId2" Type="http://schemas.openxmlformats.org/officeDocument/2006/relationships/hyperlink" Target="https://www.neighbourfood.ie/" TargetMode="External"/><Relationship Id="rId1" Type="http://schemas.openxmlformats.org/officeDocument/2006/relationships/slideLayout" Target="../slideLayouts/slideLayout8.xml"/><Relationship Id="rId6" Type="http://schemas.openxmlformats.org/officeDocument/2006/relationships/hyperlink" Target="https://www.facebook.com/business/help/289268564912664?id=2427773070767892" TargetMode="External"/><Relationship Id="rId5" Type="http://schemas.openxmlformats.org/officeDocument/2006/relationships/hyperlink" Target="https://farmsy.ie/" TargetMode="External"/><Relationship Id="rId4" Type="http://schemas.openxmlformats.org/officeDocument/2006/relationships/hyperlink" Target="http://www.labottegadelvinaio.com/englis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farmsy.ie/" TargetMode="Externa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thefruitbrothers.ie/"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technofaq.org/posts/2021/06/the-4-fundamental-elements-of-a-successful-b2b-website-design/" TargetMode="External"/><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iki.godvillegame.com/Find_out_who,_what,_when,_where,_why,_and_how" TargetMode="External"/><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hyperlink" Target="http://esheninger.blogspot.com/2016/04/the-blogging-hurdle.html" TargetMode="External"/><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digitalmarketer.com/digital-marketing/" TargetMode="External"/><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https://www.localenterprise.ie/Discover-Business-Supports/Trading-Online-Voucher-Scheme" TargetMode="External"/><Relationship Id="rId2" Type="http://schemas.openxmlformats.org/officeDocument/2006/relationships/hyperlink" Target="https://www.top10bestwebsitebuilders.com/?bkw=building%20a%20website&amp;bcampid=52058023&amp;bcamp=WB%20UK&amp;bagid=1685075019&amp;bag=website%20build&amp;btarid=kwd-74011045215288%3Aloc-92&amp;bidm=be&amp;bnet=o&amp;bd=c&amp;bmobval=0&amp;bt=search&amp;utm_source=bing&amp;utm_medium=cpc&amp;utm_term=how%20to%20set%20up%20a%20website&amp;utm_campaign=Bing%20CPC%20Campaign&amp;c=74011113552692&amp;m=e&amp;k=74011045215288&amp;binterest=&amp;bphysical=92&amp;bfeedid=&amp;a=B2021&amp;ts=&amp;topic=&amp;upf=&amp;test=bing_uk&amp;msclkid=4a683e1017871d50c0c55e6d61005039" TargetMode="External"/><Relationship Id="rId1" Type="http://schemas.openxmlformats.org/officeDocument/2006/relationships/slideLayout" Target="../slideLayouts/slideLayout34.xml"/><Relationship Id="rId4" Type="http://schemas.openxmlformats.org/officeDocument/2006/relationships/hyperlink" Target="https://www.cio.com/article/3004434/8-tips-for-hiring-a-web-designer-for-your-business.html#:~:text=%208%20tips%20for%20hiring%20a%20Web%20designer,out%20references.%20%E2%80%9CReferrals%20from%20business%20associates...%20More%2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shopify.com/examples" TargetMode="Externa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s://www.shopify.com/tools" TargetMode="External"/><Relationship Id="rId2" Type="http://schemas.openxmlformats.org/officeDocument/2006/relationships/image" Target="../media/image49.png"/><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beechlawnorganicfarm.ie/" TargetMode="Externa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hyperlink" Target="https://recurpost.com/blog/food-marketing-strategy/" TargetMode="Externa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pifsproject" TargetMode="External"/><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hyperlink" Target="https://www.instagram.com/" TargetMode="External"/><Relationship Id="rId4" Type="http://schemas.openxmlformats.org/officeDocument/2006/relationships/hyperlink" Target="https://doi.org/10.15586/ijfs.v33i2.203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zoho.com/social/journal/how-to-use-instagram-polls-for-your-business.html" TargetMode="Externa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open.spotify.com/show/0g0ekEUMjJmN75rh6L52Wr" TargetMode="External"/><Relationship Id="rId1" Type="http://schemas.openxmlformats.org/officeDocument/2006/relationships/slideLayout" Target="../slideLayouts/slideLayout3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hyperlink" Target="https://www.vcbay.news/2020/12/21/live-stream-shopping-platform-and-marketplace-whatnot-raises-seed-funding/" TargetMode="External"/><Relationship Id="rId2" Type="http://schemas.openxmlformats.org/officeDocument/2006/relationships/image" Target="../media/image26.png"/><Relationship Id="rId1" Type="http://schemas.openxmlformats.org/officeDocument/2006/relationships/slideLayout" Target="../slideLayouts/slideLayout29.xml"/><Relationship Id="rId4" Type="http://schemas.openxmlformats.org/officeDocument/2006/relationships/hyperlink" Target="https://creativecommons.org/licenses/by-nc-nd/3.0/"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hyperlink" Target="https://smartbridge.com/" TargetMode="External"/><Relationship Id="rId2" Type="http://schemas.openxmlformats.org/officeDocument/2006/relationships/slideLayout" Target="../slideLayouts/slideLayout28.xml"/><Relationship Id="rId1" Type="http://schemas.openxmlformats.org/officeDocument/2006/relationships/video" Target="https://www.youtube.com/embed/StFvzCrEsJ4?feature=oembed" TargetMode="External"/><Relationship Id="rId5" Type="http://schemas.openxmlformats.org/officeDocument/2006/relationships/image" Target="../media/image65.jpeg"/><Relationship Id="rId4" Type="http://schemas.openxmlformats.org/officeDocument/2006/relationships/hyperlink" Target="https://www.youtube.com/watch?v=StFvzCrEsJ4&amp;t=1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pixabay.com/en/technology-future-phone-apple-512210/" TargetMode="External"/><Relationship Id="rId2" Type="http://schemas.openxmlformats.org/officeDocument/2006/relationships/image" Target="../media/image66.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winnowsolutions.com/" TargetMode="Externa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hyperlink" Target="https://pos.toasttab.com/" TargetMode="External"/><Relationship Id="rId2" Type="http://schemas.openxmlformats.org/officeDocument/2006/relationships/image" Target="../media/image68.jpeg"/><Relationship Id="rId1" Type="http://schemas.openxmlformats.org/officeDocument/2006/relationships/slideLayout" Target="../slideLayouts/slideLayout35.xml"/><Relationship Id="rId4" Type="http://schemas.openxmlformats.org/officeDocument/2006/relationships/hyperlink" Target="https://averoinc.com/"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hyperlink" Target="http://www.small-holders.eu/" TargetMode="Externa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ec.europa.eu/eurostat"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6DB6DC-6BDA-0344-AD16-A84DB2E2ADD0}"/>
              </a:ext>
            </a:extLst>
          </p:cNvPr>
          <p:cNvSpPr>
            <a:spLocks noGrp="1"/>
          </p:cNvSpPr>
          <p:nvPr>
            <p:ph type="body" sz="quarter" idx="15"/>
          </p:nvPr>
        </p:nvSpPr>
        <p:spPr>
          <a:xfrm>
            <a:off x="3774535" y="2731647"/>
            <a:ext cx="4642930" cy="697353"/>
          </a:xfrm>
        </p:spPr>
        <p:txBody>
          <a:bodyPr/>
          <a:lstStyle/>
          <a:p>
            <a:r>
              <a:rPr lang="en-US" dirty="0"/>
              <a:t>Modulo 6:</a:t>
            </a:r>
          </a:p>
        </p:txBody>
      </p:sp>
      <p:sp>
        <p:nvSpPr>
          <p:cNvPr id="3" name="Text Placeholder 2">
            <a:extLst>
              <a:ext uri="{FF2B5EF4-FFF2-40B4-BE49-F238E27FC236}">
                <a16:creationId xmlns:a16="http://schemas.microsoft.com/office/drawing/2014/main" id="{51E4B0D2-9CBF-B445-AA9C-54F3090D9059}"/>
              </a:ext>
            </a:extLst>
          </p:cNvPr>
          <p:cNvSpPr>
            <a:spLocks noGrp="1"/>
          </p:cNvSpPr>
          <p:nvPr>
            <p:ph type="body" sz="quarter" idx="16"/>
          </p:nvPr>
        </p:nvSpPr>
        <p:spPr>
          <a:xfrm>
            <a:off x="4167552" y="3474602"/>
            <a:ext cx="8103238" cy="1224392"/>
          </a:xfrm>
        </p:spPr>
        <p:txBody>
          <a:bodyPr>
            <a:normAutofit/>
          </a:bodyPr>
          <a:lstStyle/>
          <a:p>
            <a:pPr algn="l"/>
            <a:r>
              <a:rPr lang="en-US" dirty="0"/>
              <a:t>   </a:t>
            </a:r>
            <a:r>
              <a:rPr lang="it-IT" dirty="0"/>
              <a:t>Tecnologia digitale </a:t>
            </a:r>
            <a:r>
              <a:rPr lang="en-US" dirty="0"/>
              <a:t>&amp; </a:t>
            </a:r>
          </a:p>
          <a:p>
            <a:pPr algn="l"/>
            <a:r>
              <a:rPr lang="it-IT" dirty="0"/>
              <a:t> la vostra piccola impresa</a:t>
            </a:r>
          </a:p>
          <a:p>
            <a:pPr algn="l"/>
            <a:endParaRPr lang="en-US" dirty="0"/>
          </a:p>
        </p:txBody>
      </p:sp>
      <p:pic>
        <p:nvPicPr>
          <p:cNvPr id="4" name="Picture 3">
            <a:extLst>
              <a:ext uri="{FF2B5EF4-FFF2-40B4-BE49-F238E27FC236}">
                <a16:creationId xmlns:a16="http://schemas.microsoft.com/office/drawing/2014/main" id="{16E73D31-BC72-BA3E-D040-E0C2A2E4A563}"/>
              </a:ext>
            </a:extLst>
          </p:cNvPr>
          <p:cNvPicPr>
            <a:picLocks noChangeAspect="1"/>
          </p:cNvPicPr>
          <p:nvPr/>
        </p:nvPicPr>
        <p:blipFill>
          <a:blip r:embed="rId2"/>
          <a:stretch>
            <a:fillRect/>
          </a:stretch>
        </p:blipFill>
        <p:spPr>
          <a:xfrm>
            <a:off x="-298290" y="5968989"/>
            <a:ext cx="9515194" cy="889011"/>
          </a:xfrm>
          <a:prstGeom prst="rect">
            <a:avLst/>
          </a:prstGeom>
        </p:spPr>
      </p:pic>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CEAC5D-CEBD-3DCE-C6A0-F7E6FBF9D620}"/>
              </a:ext>
            </a:extLst>
          </p:cNvPr>
          <p:cNvSpPr>
            <a:spLocks noGrp="1"/>
          </p:cNvSpPr>
          <p:nvPr>
            <p:ph type="body" sz="quarter" idx="18"/>
          </p:nvPr>
        </p:nvSpPr>
        <p:spPr/>
        <p:txBody>
          <a:bodyPr anchor="ctr"/>
          <a:lstStyle/>
          <a:p>
            <a:r>
              <a:rPr lang="en-IE" dirty="0" err="1"/>
              <a:t>Benefici</a:t>
            </a:r>
            <a:r>
              <a:rPr lang="en-IE" dirty="0"/>
              <a:t> del Mercato Online</a:t>
            </a:r>
          </a:p>
        </p:txBody>
      </p:sp>
      <p:sp>
        <p:nvSpPr>
          <p:cNvPr id="4" name="Text Placeholder 2">
            <a:extLst>
              <a:ext uri="{FF2B5EF4-FFF2-40B4-BE49-F238E27FC236}">
                <a16:creationId xmlns:a16="http://schemas.microsoft.com/office/drawing/2014/main" id="{8B79FB5C-2718-E4E7-2844-D1BB47A03F80}"/>
              </a:ext>
            </a:extLst>
          </p:cNvPr>
          <p:cNvSpPr>
            <a:spLocks noGrp="1"/>
          </p:cNvSpPr>
          <p:nvPr>
            <p:ph type="body" sz="quarter" idx="16"/>
          </p:nvPr>
        </p:nvSpPr>
        <p:spPr>
          <a:xfrm>
            <a:off x="1" y="1799390"/>
            <a:ext cx="12191999" cy="3259219"/>
          </a:xfrm>
        </p:spPr>
        <p:txBody>
          <a:bodyPr/>
          <a:lstStyle/>
          <a:p>
            <a:pPr algn="just"/>
            <a:r>
              <a:rPr lang="it-IT" dirty="0"/>
              <a:t>I marketplace rendono conveniente per la vostra azienda agricola quotare e vendere i vostri prodotti:</a:t>
            </a:r>
          </a:p>
          <a:p>
            <a:pPr marL="342900" indent="-342900" algn="l">
              <a:buClr>
                <a:srgbClr val="6D6A3A"/>
              </a:buClr>
              <a:buFont typeface="Arial" charset="0"/>
              <a:buChar char="•"/>
            </a:pPr>
            <a:r>
              <a:rPr lang="it-IT" dirty="0"/>
              <a:t>Le persone riconoscono e si fidano dei marketplace più noti e possono acquistare con la certezza di una forte protezione dei clienti.</a:t>
            </a:r>
          </a:p>
          <a:p>
            <a:pPr marL="342900" indent="-342900" algn="l">
              <a:buClr>
                <a:srgbClr val="6D6A3A"/>
              </a:buClr>
              <a:buFont typeface="Arial" charset="0"/>
              <a:buChar char="•"/>
            </a:pPr>
            <a:r>
              <a:rPr lang="it-IT" dirty="0"/>
              <a:t>I marketplace online possono aiutare a raggiungere rapidamente un pubblico più ampio con un investimento minore.</a:t>
            </a:r>
          </a:p>
          <a:p>
            <a:pPr marL="342900" indent="-342900" algn="l">
              <a:buClr>
                <a:srgbClr val="6D6A3A"/>
              </a:buClr>
              <a:buFont typeface="Arial" charset="0"/>
              <a:buChar char="•"/>
            </a:pPr>
            <a:r>
              <a:rPr lang="it-IT" dirty="0"/>
              <a:t>Utilizzando un marketplace, si evita di dover impostare un proprio carrello della spesa e un proprio processo di pagamento</a:t>
            </a:r>
          </a:p>
          <a:p>
            <a:pPr marL="342900" indent="-342900" algn="l">
              <a:buClr>
                <a:srgbClr val="6D6A3A"/>
              </a:buClr>
              <a:buFont typeface="Arial" charset="0"/>
              <a:buChar char="•"/>
            </a:pPr>
            <a:r>
              <a:rPr lang="it-IT" dirty="0"/>
              <a:t>I marketplace costruiscono una comunità intorno alle esigenze comuni di rivenditori e consumatori</a:t>
            </a:r>
          </a:p>
        </p:txBody>
      </p:sp>
      <p:sp>
        <p:nvSpPr>
          <p:cNvPr id="5" name="TextBox 4">
            <a:extLst>
              <a:ext uri="{FF2B5EF4-FFF2-40B4-BE49-F238E27FC236}">
                <a16:creationId xmlns:a16="http://schemas.microsoft.com/office/drawing/2014/main" id="{FBAE32E9-E7C7-1F82-DFED-CDEF05692D4E}"/>
              </a:ext>
            </a:extLst>
          </p:cNvPr>
          <p:cNvSpPr txBox="1"/>
          <p:nvPr/>
        </p:nvSpPr>
        <p:spPr>
          <a:xfrm>
            <a:off x="562466" y="5762620"/>
            <a:ext cx="11067067" cy="1015663"/>
          </a:xfrm>
          <a:prstGeom prst="rect">
            <a:avLst/>
          </a:prstGeom>
          <a:solidFill>
            <a:srgbClr val="B6A8A7"/>
          </a:solidFill>
        </p:spPr>
        <p:txBody>
          <a:bodyPr wrap="square">
            <a:spAutoFit/>
          </a:bodyPr>
          <a:lstStyle/>
          <a:p>
            <a:pPr algn="just"/>
            <a:r>
              <a:rPr lang="it-IT" sz="2000" dirty="0">
                <a:solidFill>
                  <a:schemeClr val="tx1"/>
                </a:solidFill>
              </a:rPr>
              <a:t>Anche se vi suggeriamo di creare il vostro negozio su un mercato online, non bisogna trascurare i vantaggi di avere un proprio sito web. </a:t>
            </a:r>
            <a:r>
              <a:rPr lang="it-IT" sz="2000" b="1" dirty="0">
                <a:solidFill>
                  <a:schemeClr val="tx1"/>
                </a:solidFill>
              </a:rPr>
              <a:t>Un sito web vi aiuterà a costruire il vostro marchio, a personalizzare le vostre offerte e a favorire le relazioni e l'esperienza dei clienti.</a:t>
            </a:r>
          </a:p>
        </p:txBody>
      </p:sp>
    </p:spTree>
    <p:extLst>
      <p:ext uri="{BB962C8B-B14F-4D97-AF65-F5344CB8AC3E}">
        <p14:creationId xmlns:p14="http://schemas.microsoft.com/office/powerpoint/2010/main" val="1256101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F763E1-5C29-902E-BDF2-EE50CA7F8D94}"/>
              </a:ext>
            </a:extLst>
          </p:cNvPr>
          <p:cNvSpPr>
            <a:spLocks noGrp="1"/>
          </p:cNvSpPr>
          <p:nvPr>
            <p:ph type="body" sz="quarter" idx="16"/>
          </p:nvPr>
        </p:nvSpPr>
        <p:spPr>
          <a:xfrm>
            <a:off x="309905" y="1804452"/>
            <a:ext cx="8868385" cy="4038015"/>
          </a:xfrm>
        </p:spPr>
        <p:txBody>
          <a:bodyPr/>
          <a:lstStyle/>
          <a:p>
            <a:r>
              <a:rPr lang="en-US" dirty="0" err="1"/>
              <a:t>Marchi</a:t>
            </a:r>
            <a:r>
              <a:rPr lang="en-US" dirty="0"/>
              <a:t> come </a:t>
            </a:r>
            <a:r>
              <a:rPr lang="en-US" dirty="0" err="1">
                <a:hlinkClick r:id="rId2"/>
              </a:rPr>
              <a:t>Neighbour</a:t>
            </a:r>
            <a:r>
              <a:rPr lang="en-US" dirty="0">
                <a:hlinkClick r:id="rId2"/>
              </a:rPr>
              <a:t>-FOOD</a:t>
            </a:r>
            <a:r>
              <a:rPr lang="en-US" dirty="0"/>
              <a:t> </a:t>
            </a:r>
            <a:r>
              <a:rPr lang="it-IT" dirty="0"/>
              <a:t>offrono prodotti freschi, carne, uova e altri prodotti di base del mercato agricolo di quartiere, il tutto in un ambiente online. Offrono il ritiro di persona in un luogo locale agli abitanti delle regioni selezionate e si avvalgono di venditori e produttori locali, proprio come facevano quando avevano gli stand nella piazza del paese. Solo che ora è ancora più conveniente per i consumatori.</a:t>
            </a:r>
          </a:p>
          <a:p>
            <a:r>
              <a:rPr lang="it-IT" dirty="0"/>
              <a:t>Tutti i prodotti elencati in un mercato </a:t>
            </a:r>
            <a:r>
              <a:rPr lang="it-IT" dirty="0" err="1"/>
              <a:t>NeighbourFood</a:t>
            </a:r>
            <a:r>
              <a:rPr lang="it-IT" dirty="0"/>
              <a:t> sono coltivati o prodotti da piccoli agricoltori o produttori artigianali locali. In un mercato </a:t>
            </a:r>
            <a:r>
              <a:rPr lang="it-IT" dirty="0" err="1"/>
              <a:t>NeighbourFood</a:t>
            </a:r>
            <a:r>
              <a:rPr lang="it-IT" dirty="0"/>
              <a:t> non è consentita la vendita di ortaggi coltivati su larga scala, frutta o verdura importata non biologica, prodotti geneticamente modificati, carne allevata in modo intensivo, pesce importato o uova di batteria.</a:t>
            </a:r>
          </a:p>
          <a:p>
            <a:endParaRPr lang="en-IE" dirty="0"/>
          </a:p>
        </p:txBody>
      </p:sp>
      <p:pic>
        <p:nvPicPr>
          <p:cNvPr id="1026" name="Picture 2" descr="NeighbourFood">
            <a:hlinkClick r:id="rId2"/>
            <a:extLst>
              <a:ext uri="{FF2B5EF4-FFF2-40B4-BE49-F238E27FC236}">
                <a16:creationId xmlns:a16="http://schemas.microsoft.com/office/drawing/2014/main" id="{463EACE7-0A36-28CC-D093-0C119EAD68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9894" y="413410"/>
            <a:ext cx="7086812" cy="803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8A2E55-BBA4-C99D-0A98-C715CBA858DD}"/>
              </a:ext>
            </a:extLst>
          </p:cNvPr>
          <p:cNvSpPr txBox="1"/>
          <p:nvPr/>
        </p:nvSpPr>
        <p:spPr>
          <a:xfrm>
            <a:off x="131590" y="661590"/>
            <a:ext cx="4220185" cy="707886"/>
          </a:xfrm>
          <a:prstGeom prst="rect">
            <a:avLst/>
          </a:prstGeom>
          <a:noFill/>
        </p:spPr>
        <p:txBody>
          <a:bodyPr wrap="square" rtlCol="0">
            <a:spAutoFit/>
          </a:bodyPr>
          <a:lstStyle/>
          <a:p>
            <a:r>
              <a:rPr lang="en-US" sz="4000" b="1" dirty="0" err="1">
                <a:solidFill>
                  <a:srgbClr val="A23B23"/>
                </a:solidFill>
              </a:rPr>
              <a:t>Lasciati</a:t>
            </a:r>
            <a:r>
              <a:rPr lang="en-US" sz="4000" b="1" dirty="0">
                <a:solidFill>
                  <a:srgbClr val="A23B23"/>
                </a:solidFill>
              </a:rPr>
              <a:t> </a:t>
            </a:r>
            <a:r>
              <a:rPr lang="en-US" sz="4000" b="1" dirty="0" err="1">
                <a:solidFill>
                  <a:srgbClr val="A23B23"/>
                </a:solidFill>
              </a:rPr>
              <a:t>ispirare</a:t>
            </a:r>
            <a:r>
              <a:rPr lang="en-US" sz="4000" b="1" dirty="0">
                <a:solidFill>
                  <a:srgbClr val="A23B23"/>
                </a:solidFill>
              </a:rPr>
              <a:t>…</a:t>
            </a:r>
            <a:endParaRPr lang="en-IE" sz="2000" b="1" dirty="0">
              <a:solidFill>
                <a:srgbClr val="A23B23"/>
              </a:solidFill>
            </a:endParaRPr>
          </a:p>
        </p:txBody>
      </p:sp>
      <p:pic>
        <p:nvPicPr>
          <p:cNvPr id="5" name="Picture 4">
            <a:extLst>
              <a:ext uri="{FF2B5EF4-FFF2-40B4-BE49-F238E27FC236}">
                <a16:creationId xmlns:a16="http://schemas.microsoft.com/office/drawing/2014/main" id="{A6728FE4-2FFA-21AD-3051-62E663ABA532}"/>
              </a:ext>
            </a:extLst>
          </p:cNvPr>
          <p:cNvPicPr>
            <a:picLocks noChangeAspect="1"/>
          </p:cNvPicPr>
          <p:nvPr/>
        </p:nvPicPr>
        <p:blipFill>
          <a:blip r:embed="rId4"/>
          <a:stretch>
            <a:fillRect/>
          </a:stretch>
        </p:blipFill>
        <p:spPr>
          <a:xfrm>
            <a:off x="9464041" y="1926525"/>
            <a:ext cx="2335562" cy="4647532"/>
          </a:xfrm>
          <a:prstGeom prst="rect">
            <a:avLst/>
          </a:prstGeom>
        </p:spPr>
      </p:pic>
    </p:spTree>
    <p:extLst>
      <p:ext uri="{BB962C8B-B14F-4D97-AF65-F5344CB8AC3E}">
        <p14:creationId xmlns:p14="http://schemas.microsoft.com/office/powerpoint/2010/main" val="3216781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84D10-D902-4144-9862-929BA7F3FCAB}"/>
              </a:ext>
            </a:extLst>
          </p:cNvPr>
          <p:cNvSpPr>
            <a:spLocks noGrp="1"/>
          </p:cNvSpPr>
          <p:nvPr>
            <p:ph type="body" sz="quarter" idx="17"/>
          </p:nvPr>
        </p:nvSpPr>
        <p:spPr>
          <a:xfrm>
            <a:off x="369296" y="1350399"/>
            <a:ext cx="6858151" cy="3957080"/>
          </a:xfrm>
        </p:spPr>
        <p:txBody>
          <a:bodyPr anchor="t">
            <a:noAutofit/>
          </a:bodyPr>
          <a:lstStyle/>
          <a:p>
            <a:r>
              <a:rPr lang="en-US" sz="2400" b="1" dirty="0"/>
              <a:t>Find the best marketplace to sell your products online</a:t>
            </a:r>
          </a:p>
          <a:p>
            <a:r>
              <a:rPr lang="it-IT" sz="2400" dirty="0"/>
              <a:t>Molti piccoli produttori vendono con successo attraverso i mercati online.   Esistono molte piattaforme di vendita online ed è importante trovare quella che fa al caso vostro: </a:t>
            </a:r>
          </a:p>
          <a:p>
            <a:r>
              <a:rPr lang="en-IE" sz="2400" dirty="0" err="1">
                <a:hlinkClick r:id="rId2"/>
              </a:rPr>
              <a:t>NeighbourFood</a:t>
            </a:r>
            <a:r>
              <a:rPr lang="en-IE" sz="2400" dirty="0"/>
              <a:t> in </a:t>
            </a:r>
            <a:r>
              <a:rPr lang="en-IE" sz="2400" dirty="0" err="1"/>
              <a:t>Irlanda</a:t>
            </a:r>
            <a:r>
              <a:rPr lang="en-IE" sz="2400" dirty="0"/>
              <a:t> e </a:t>
            </a:r>
            <a:r>
              <a:rPr lang="en-IE" sz="2400" dirty="0" err="1"/>
              <a:t>nel</a:t>
            </a:r>
            <a:r>
              <a:rPr lang="en-IE" sz="2400" dirty="0"/>
              <a:t> Regno </a:t>
            </a:r>
            <a:r>
              <a:rPr lang="en-IE" sz="2400" dirty="0" err="1"/>
              <a:t>Unito</a:t>
            </a:r>
            <a:endParaRPr lang="en-IE" sz="2400" dirty="0"/>
          </a:p>
          <a:p>
            <a:r>
              <a:rPr lang="en-IE" sz="2400" dirty="0">
                <a:hlinkClick r:id="rId3"/>
              </a:rPr>
              <a:t>Markta</a:t>
            </a:r>
            <a:r>
              <a:rPr lang="en-IE" sz="2400" dirty="0"/>
              <a:t> in Austria</a:t>
            </a:r>
          </a:p>
          <a:p>
            <a:r>
              <a:rPr lang="en-IE" sz="2400" dirty="0">
                <a:hlinkClick r:id="rId4"/>
              </a:rPr>
              <a:t>Italian Farmers Market</a:t>
            </a:r>
            <a:r>
              <a:rPr lang="en-IE" sz="2400" dirty="0"/>
              <a:t>	</a:t>
            </a:r>
          </a:p>
          <a:p>
            <a:r>
              <a:rPr lang="en-IE" sz="2400" dirty="0">
                <a:hlinkClick r:id="rId5"/>
              </a:rPr>
              <a:t>Farmsy</a:t>
            </a:r>
            <a:r>
              <a:rPr lang="en-IE" sz="2400" dirty="0"/>
              <a:t> in </a:t>
            </a:r>
            <a:r>
              <a:rPr lang="en-IE" sz="2400" dirty="0" err="1"/>
              <a:t>Irlanda</a:t>
            </a:r>
            <a:endParaRPr lang="en-IE" sz="2400" dirty="0"/>
          </a:p>
          <a:p>
            <a:r>
              <a:rPr lang="en-IE" sz="2400" dirty="0">
                <a:hlinkClick r:id="rId6"/>
              </a:rPr>
              <a:t>Facebook Marketplace</a:t>
            </a:r>
            <a:r>
              <a:rPr lang="en-IE" sz="2400" dirty="0"/>
              <a:t> per il Business </a:t>
            </a:r>
            <a:r>
              <a:rPr lang="en-IE" sz="1400" dirty="0" err="1"/>
              <a:t>disponibile</a:t>
            </a:r>
            <a:r>
              <a:rPr lang="en-IE" sz="1400" dirty="0"/>
              <a:t> in </a:t>
            </a:r>
            <a:r>
              <a:rPr lang="en-IE" sz="1400" dirty="0" err="1"/>
              <a:t>alcuni</a:t>
            </a:r>
            <a:r>
              <a:rPr lang="en-IE" sz="1400" dirty="0"/>
              <a:t> </a:t>
            </a:r>
            <a:r>
              <a:rPr lang="en-IE" sz="1400" dirty="0" err="1"/>
              <a:t>Paesi</a:t>
            </a:r>
            <a:endParaRPr lang="en-IE" sz="1400" dirty="0"/>
          </a:p>
          <a:p>
            <a:r>
              <a:rPr lang="en-IE" sz="2400" dirty="0">
                <a:hlinkClick r:id="rId7"/>
              </a:rPr>
              <a:t>Etsy</a:t>
            </a:r>
            <a:r>
              <a:rPr lang="en-IE" sz="2400" dirty="0"/>
              <a:t> per </a:t>
            </a:r>
            <a:r>
              <a:rPr lang="en-IE" sz="2400" dirty="0" err="1"/>
              <a:t>l’artigianato</a:t>
            </a:r>
            <a:r>
              <a:rPr lang="en-IE" sz="2400" dirty="0"/>
              <a:t> </a:t>
            </a:r>
            <a:r>
              <a:rPr lang="en-IE" sz="2400" dirty="0" err="1"/>
              <a:t>agricolo</a:t>
            </a:r>
            <a:endParaRPr lang="en-RU" sz="2400" dirty="0"/>
          </a:p>
        </p:txBody>
      </p:sp>
      <p:sp>
        <p:nvSpPr>
          <p:cNvPr id="3" name="Text Placeholder 2">
            <a:extLst>
              <a:ext uri="{FF2B5EF4-FFF2-40B4-BE49-F238E27FC236}">
                <a16:creationId xmlns:a16="http://schemas.microsoft.com/office/drawing/2014/main" id="{94188B98-ADD8-554D-B473-2CD5B565026A}"/>
              </a:ext>
            </a:extLst>
          </p:cNvPr>
          <p:cNvSpPr>
            <a:spLocks noGrp="1"/>
          </p:cNvSpPr>
          <p:nvPr>
            <p:ph type="body" sz="quarter" idx="18"/>
          </p:nvPr>
        </p:nvSpPr>
        <p:spPr>
          <a:xfrm>
            <a:off x="369296" y="504429"/>
            <a:ext cx="6580144" cy="845970"/>
          </a:xfrm>
        </p:spPr>
        <p:txBody>
          <a:bodyPr>
            <a:normAutofit/>
          </a:bodyPr>
          <a:lstStyle/>
          <a:p>
            <a:pPr algn="ctr"/>
            <a:r>
              <a:rPr lang="en-IE" sz="3600" b="1" dirty="0"/>
              <a:t>Exercise - Selling on Marketplaces</a:t>
            </a:r>
            <a:endParaRPr lang="en-RU" sz="3600" b="1" dirty="0"/>
          </a:p>
        </p:txBody>
      </p:sp>
    </p:spTree>
    <p:extLst>
      <p:ext uri="{BB962C8B-B14F-4D97-AF65-F5344CB8AC3E}">
        <p14:creationId xmlns:p14="http://schemas.microsoft.com/office/powerpoint/2010/main" val="997844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xt&#10;&#10;Description automatically generated with medium confidence">
            <a:hlinkClick r:id="rId2"/>
            <a:extLst>
              <a:ext uri="{FF2B5EF4-FFF2-40B4-BE49-F238E27FC236}">
                <a16:creationId xmlns:a16="http://schemas.microsoft.com/office/drawing/2014/main" id="{C3ABB277-CC5C-7AFE-14AD-7871234D477B}"/>
              </a:ext>
            </a:extLst>
          </p:cNvPr>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l="7500" r="7500"/>
          <a:stretch>
            <a:fillRect/>
          </a:stretch>
        </p:blipFill>
        <p:spPr/>
      </p:pic>
      <p:sp>
        <p:nvSpPr>
          <p:cNvPr id="3" name="Text Placeholder 2">
            <a:extLst>
              <a:ext uri="{FF2B5EF4-FFF2-40B4-BE49-F238E27FC236}">
                <a16:creationId xmlns:a16="http://schemas.microsoft.com/office/drawing/2014/main" id="{DC59A242-4AEA-9D56-93BD-0947E1E42969}"/>
              </a:ext>
            </a:extLst>
          </p:cNvPr>
          <p:cNvSpPr>
            <a:spLocks noGrp="1"/>
          </p:cNvSpPr>
          <p:nvPr>
            <p:ph type="body" sz="quarter" idx="13"/>
          </p:nvPr>
        </p:nvSpPr>
        <p:spPr/>
        <p:txBody>
          <a:bodyPr>
            <a:normAutofit/>
          </a:bodyPr>
          <a:lstStyle/>
          <a:p>
            <a:pPr algn="l"/>
            <a:r>
              <a:rPr lang="en-US" b="1" dirty="0" err="1"/>
              <a:t>Lasciati</a:t>
            </a:r>
            <a:r>
              <a:rPr lang="en-US" b="1" dirty="0"/>
              <a:t> </a:t>
            </a:r>
            <a:r>
              <a:rPr lang="en-US" b="1" dirty="0" err="1"/>
              <a:t>ispirare</a:t>
            </a:r>
            <a:r>
              <a:rPr lang="en-US" b="1" dirty="0"/>
              <a:t>…</a:t>
            </a:r>
            <a:r>
              <a:rPr lang="en-US" b="1" dirty="0" err="1"/>
              <a:t>Controlla</a:t>
            </a:r>
            <a:r>
              <a:rPr lang="en-US" b="1" dirty="0"/>
              <a:t> il nostro </a:t>
            </a:r>
            <a:r>
              <a:rPr lang="en-US" b="1" dirty="0" err="1"/>
              <a:t>Farmsy</a:t>
            </a:r>
            <a:r>
              <a:rPr lang="en-US" b="1" dirty="0"/>
              <a:t>!!</a:t>
            </a:r>
            <a:endParaRPr lang="en-IE" b="1" dirty="0"/>
          </a:p>
        </p:txBody>
      </p:sp>
      <p:sp>
        <p:nvSpPr>
          <p:cNvPr id="7" name="TextBox 6">
            <a:extLst>
              <a:ext uri="{FF2B5EF4-FFF2-40B4-BE49-F238E27FC236}">
                <a16:creationId xmlns:a16="http://schemas.microsoft.com/office/drawing/2014/main" id="{28948315-8525-B7A8-8CC8-62EB15DD22E9}"/>
              </a:ext>
            </a:extLst>
          </p:cNvPr>
          <p:cNvSpPr txBox="1"/>
          <p:nvPr/>
        </p:nvSpPr>
        <p:spPr>
          <a:xfrm>
            <a:off x="141557" y="1917442"/>
            <a:ext cx="2898007" cy="4893647"/>
          </a:xfrm>
          <a:prstGeom prst="rect">
            <a:avLst/>
          </a:prstGeom>
          <a:noFill/>
        </p:spPr>
        <p:txBody>
          <a:bodyPr wrap="square">
            <a:spAutoFit/>
          </a:bodyPr>
          <a:lstStyle/>
          <a:p>
            <a:pPr algn="l"/>
            <a:r>
              <a:rPr lang="en-US" sz="2400" dirty="0">
                <a:solidFill>
                  <a:srgbClr val="6D6A3A"/>
                </a:solidFill>
              </a:rPr>
              <a:t>Al </a:t>
            </a:r>
            <a:r>
              <a:rPr lang="en-US" sz="2400" dirty="0">
                <a:solidFill>
                  <a:srgbClr val="6D6A3A"/>
                </a:solidFill>
                <a:hlinkClick r:id="rId2"/>
              </a:rPr>
              <a:t>Farmsy</a:t>
            </a:r>
            <a:r>
              <a:rPr lang="en-US" sz="2400" dirty="0">
                <a:solidFill>
                  <a:srgbClr val="6D6A3A"/>
                </a:solidFill>
              </a:rPr>
              <a:t>, </a:t>
            </a:r>
            <a:r>
              <a:rPr lang="it-IT" sz="2400" dirty="0">
                <a:solidFill>
                  <a:srgbClr val="6D6A3A"/>
                </a:solidFill>
              </a:rPr>
              <a:t>facilitano agli agricoltori, ai coltivatori e ai produttori alimentari artigianali locali la vendita dei loro prodotti all'interno della comunità locale, contribuendo a proteggere uno stile di vita e a tutelare i posti di lavoro nella loro comunità.</a:t>
            </a:r>
            <a:endParaRPr lang="en-US" sz="2400" b="0" i="0" dirty="0">
              <a:solidFill>
                <a:srgbClr val="6D6A3A"/>
              </a:solidFill>
              <a:effectLst/>
            </a:endParaRPr>
          </a:p>
        </p:txBody>
      </p:sp>
      <p:sp>
        <p:nvSpPr>
          <p:cNvPr id="9" name="TextBox 8">
            <a:extLst>
              <a:ext uri="{FF2B5EF4-FFF2-40B4-BE49-F238E27FC236}">
                <a16:creationId xmlns:a16="http://schemas.microsoft.com/office/drawing/2014/main" id="{80A39A3E-F5C2-9B9C-85C6-A1309D965EEB}"/>
              </a:ext>
            </a:extLst>
          </p:cNvPr>
          <p:cNvSpPr txBox="1"/>
          <p:nvPr/>
        </p:nvSpPr>
        <p:spPr>
          <a:xfrm>
            <a:off x="9138873" y="2471440"/>
            <a:ext cx="3053127" cy="3785652"/>
          </a:xfrm>
          <a:prstGeom prst="rect">
            <a:avLst/>
          </a:prstGeom>
          <a:noFill/>
        </p:spPr>
        <p:txBody>
          <a:bodyPr wrap="square">
            <a:spAutoFit/>
          </a:bodyPr>
          <a:lstStyle/>
          <a:p>
            <a:pPr algn="l"/>
            <a:r>
              <a:rPr lang="it-IT" sz="2400" dirty="0">
                <a:solidFill>
                  <a:srgbClr val="6D6A3A"/>
                </a:solidFill>
              </a:rPr>
              <a:t>Sono orgogliosi di conoscere personalmente i loro fornitori e si assicurano che anche voi li conosciate, fornendo trasparenza sulla provenienza di ogni prodotto. </a:t>
            </a:r>
          </a:p>
          <a:p>
            <a:pPr algn="l"/>
            <a:r>
              <a:rPr lang="en-US" sz="2400" b="0" i="0" dirty="0">
                <a:solidFill>
                  <a:srgbClr val="6D6A3A"/>
                </a:solidFill>
                <a:effectLst/>
              </a:rPr>
              <a:t> </a:t>
            </a:r>
          </a:p>
        </p:txBody>
      </p:sp>
      <p:sp>
        <p:nvSpPr>
          <p:cNvPr id="10" name="Oval 9">
            <a:hlinkClick r:id="rId2"/>
            <a:extLst>
              <a:ext uri="{FF2B5EF4-FFF2-40B4-BE49-F238E27FC236}">
                <a16:creationId xmlns:a16="http://schemas.microsoft.com/office/drawing/2014/main" id="{2387E2D7-801E-0FC9-4439-8E7C5E563763}"/>
              </a:ext>
            </a:extLst>
          </p:cNvPr>
          <p:cNvSpPr/>
          <p:nvPr/>
        </p:nvSpPr>
        <p:spPr>
          <a:xfrm>
            <a:off x="8151404" y="715602"/>
            <a:ext cx="1685925" cy="1685925"/>
          </a:xfrm>
          <a:prstGeom prst="ellipse">
            <a:avLst/>
          </a:prstGeom>
          <a:solidFill>
            <a:srgbClr val="F9A1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bg1"/>
                </a:solidFill>
              </a:rPr>
              <a:t>CLICCA     </a:t>
            </a:r>
            <a:r>
              <a:rPr lang="en-US" sz="1600" b="1" dirty="0">
                <a:solidFill>
                  <a:schemeClr val="bg1"/>
                </a:solidFill>
                <a:hlinkClick r:id="rId2"/>
              </a:rPr>
              <a:t>HERE</a:t>
            </a:r>
            <a:endParaRPr lang="en-US" sz="1600" b="1" dirty="0">
              <a:solidFill>
                <a:schemeClr val="bg1"/>
              </a:solidFill>
            </a:endParaRPr>
          </a:p>
          <a:p>
            <a:pPr algn="ctr"/>
            <a:r>
              <a:rPr lang="en-US" sz="1600" b="1" dirty="0">
                <a:solidFill>
                  <a:schemeClr val="bg1"/>
                </a:solidFill>
              </a:rPr>
              <a:t>PER CONOSCERE LA LORO STORIA</a:t>
            </a:r>
          </a:p>
        </p:txBody>
      </p:sp>
    </p:spTree>
    <p:extLst>
      <p:ext uri="{BB962C8B-B14F-4D97-AF65-F5344CB8AC3E}">
        <p14:creationId xmlns:p14="http://schemas.microsoft.com/office/powerpoint/2010/main" val="73335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255A34-9D2E-8043-3DCE-0D7AC244DAE5}"/>
              </a:ext>
            </a:extLst>
          </p:cNvPr>
          <p:cNvSpPr>
            <a:spLocks noGrp="1"/>
          </p:cNvSpPr>
          <p:nvPr>
            <p:ph type="body" sz="quarter" idx="16"/>
          </p:nvPr>
        </p:nvSpPr>
        <p:spPr/>
        <p:txBody>
          <a:bodyPr/>
          <a:lstStyle/>
          <a:p>
            <a:r>
              <a:rPr lang="it-IT" dirty="0"/>
              <a:t>Un'opzione simile, ma alternativa all'adesione a un mercato online, è quella di vendere i propri prodotti all'ingrosso (B2B).</a:t>
            </a:r>
          </a:p>
          <a:p>
            <a:r>
              <a:rPr lang="it-IT" dirty="0"/>
              <a:t>La domanda di alimenti prodotti localmente è in aumento per motivi di salute e ambientali e di conseguenza in tutta Europa stanno nascendo aziende per soddisfare questa esigenza. Queste aziende sono spesso online e si riforniscono da una serie di produttori locali per poi evadere gli ordini online.</a:t>
            </a:r>
          </a:p>
          <a:p>
            <a:r>
              <a:rPr lang="it-IT" dirty="0"/>
              <a:t>Possono utilizzare modelli di abbonamento o ordini diretti e spesso consegnano direttamente al consumatore.</a:t>
            </a:r>
          </a:p>
          <a:p>
            <a:endParaRPr lang="en-IE" dirty="0"/>
          </a:p>
        </p:txBody>
      </p:sp>
      <p:sp>
        <p:nvSpPr>
          <p:cNvPr id="4" name="Text Placeholder 3">
            <a:extLst>
              <a:ext uri="{FF2B5EF4-FFF2-40B4-BE49-F238E27FC236}">
                <a16:creationId xmlns:a16="http://schemas.microsoft.com/office/drawing/2014/main" id="{108C47C3-FE6F-B0A4-1595-74FA17AE1C5E}"/>
              </a:ext>
            </a:extLst>
          </p:cNvPr>
          <p:cNvSpPr>
            <a:spLocks noGrp="1"/>
          </p:cNvSpPr>
          <p:nvPr>
            <p:ph type="body" sz="quarter" idx="18"/>
          </p:nvPr>
        </p:nvSpPr>
        <p:spPr/>
        <p:txBody>
          <a:bodyPr anchor="ctr">
            <a:normAutofit/>
          </a:bodyPr>
          <a:lstStyle/>
          <a:p>
            <a:r>
              <a:rPr lang="en-US" dirty="0" err="1"/>
              <a:t>Lasciati</a:t>
            </a:r>
            <a:r>
              <a:rPr lang="en-US" dirty="0"/>
              <a:t> </a:t>
            </a:r>
            <a:r>
              <a:rPr lang="en-US" dirty="0" err="1"/>
              <a:t>ispirare</a:t>
            </a:r>
            <a:r>
              <a:rPr lang="en-US" dirty="0"/>
              <a:t> .. Un </a:t>
            </a:r>
            <a:r>
              <a:rPr lang="en-US" dirty="0" err="1"/>
              <a:t>canale</a:t>
            </a:r>
            <a:r>
              <a:rPr lang="en-US" dirty="0"/>
              <a:t> di </a:t>
            </a:r>
            <a:r>
              <a:rPr lang="en-US" dirty="0" err="1"/>
              <a:t>vendita</a:t>
            </a:r>
            <a:r>
              <a:rPr lang="en-US" dirty="0"/>
              <a:t> alternativo…</a:t>
            </a:r>
            <a:endParaRPr lang="en-IE" dirty="0"/>
          </a:p>
        </p:txBody>
      </p:sp>
      <p:pic>
        <p:nvPicPr>
          <p:cNvPr id="2050" name="Picture 2" descr="The Fruit Brothers">
            <a:hlinkClick r:id="rId2"/>
            <a:extLst>
              <a:ext uri="{FF2B5EF4-FFF2-40B4-BE49-F238E27FC236}">
                <a16:creationId xmlns:a16="http://schemas.microsoft.com/office/drawing/2014/main" id="{5323C08C-3718-BFDD-F963-631F5F42F8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81153" y="3792220"/>
            <a:ext cx="1903157" cy="16957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28A719-88A2-98D7-DC99-318E12EFA647}"/>
              </a:ext>
            </a:extLst>
          </p:cNvPr>
          <p:cNvSpPr txBox="1"/>
          <p:nvPr/>
        </p:nvSpPr>
        <p:spPr>
          <a:xfrm>
            <a:off x="7862257" y="1754511"/>
            <a:ext cx="3972232" cy="1754326"/>
          </a:xfrm>
          <a:prstGeom prst="rect">
            <a:avLst/>
          </a:prstGeom>
          <a:noFill/>
        </p:spPr>
        <p:txBody>
          <a:bodyPr wrap="square" rtlCol="0">
            <a:spAutoFit/>
          </a:bodyPr>
          <a:lstStyle/>
          <a:p>
            <a:r>
              <a:rPr lang="en-US" sz="3600" dirty="0">
                <a:solidFill>
                  <a:srgbClr val="404F2F"/>
                </a:solidFill>
              </a:rPr>
              <a:t>Un </a:t>
            </a:r>
            <a:r>
              <a:rPr lang="en-US" sz="3600" dirty="0" err="1">
                <a:solidFill>
                  <a:srgbClr val="404F2F"/>
                </a:solidFill>
              </a:rPr>
              <a:t>esempio</a:t>
            </a:r>
            <a:r>
              <a:rPr lang="en-US" sz="3600" dirty="0">
                <a:solidFill>
                  <a:srgbClr val="404F2F"/>
                </a:solidFill>
              </a:rPr>
              <a:t> </a:t>
            </a:r>
            <a:r>
              <a:rPr lang="en-US" sz="3600" dirty="0" err="1">
                <a:solidFill>
                  <a:srgbClr val="404F2F"/>
                </a:solidFill>
              </a:rPr>
              <a:t>sono</a:t>
            </a:r>
            <a:r>
              <a:rPr lang="en-US" sz="3600" dirty="0">
                <a:solidFill>
                  <a:srgbClr val="404F2F"/>
                </a:solidFill>
              </a:rPr>
              <a:t> </a:t>
            </a:r>
            <a:r>
              <a:rPr lang="en-US" sz="3600" dirty="0">
                <a:solidFill>
                  <a:srgbClr val="404F2F"/>
                </a:solidFill>
                <a:hlinkClick r:id="rId2">
                  <a:extLst>
                    <a:ext uri="{A12FA001-AC4F-418D-AE19-62706E023703}">
                      <ahyp:hlinkClr xmlns:ahyp="http://schemas.microsoft.com/office/drawing/2018/hyperlinkcolor" val="tx"/>
                    </a:ext>
                  </a:extLst>
                </a:hlinkClick>
              </a:rPr>
              <a:t>The Fruit Brothers</a:t>
            </a:r>
            <a:r>
              <a:rPr lang="en-US" sz="3600" dirty="0">
                <a:solidFill>
                  <a:srgbClr val="404F2F"/>
                </a:solidFill>
              </a:rPr>
              <a:t> di Galway, </a:t>
            </a:r>
            <a:r>
              <a:rPr lang="en-US" sz="3600" dirty="0" err="1">
                <a:solidFill>
                  <a:srgbClr val="404F2F"/>
                </a:solidFill>
              </a:rPr>
              <a:t>Irlanda</a:t>
            </a:r>
            <a:r>
              <a:rPr lang="en-US" sz="3600" dirty="0">
                <a:solidFill>
                  <a:srgbClr val="404F2F"/>
                </a:solidFill>
              </a:rPr>
              <a:t>.</a:t>
            </a:r>
            <a:endParaRPr lang="en-IE" sz="3600" dirty="0">
              <a:solidFill>
                <a:srgbClr val="404F2F"/>
              </a:solidFill>
            </a:endParaRPr>
          </a:p>
        </p:txBody>
      </p:sp>
      <p:sp>
        <p:nvSpPr>
          <p:cNvPr id="6" name="Oval 5">
            <a:hlinkClick r:id="rId2"/>
            <a:extLst>
              <a:ext uri="{FF2B5EF4-FFF2-40B4-BE49-F238E27FC236}">
                <a16:creationId xmlns:a16="http://schemas.microsoft.com/office/drawing/2014/main" id="{60B734FF-DE8E-9430-88FE-AC6C8B86F136}"/>
              </a:ext>
            </a:extLst>
          </p:cNvPr>
          <p:cNvSpPr/>
          <p:nvPr/>
        </p:nvSpPr>
        <p:spPr>
          <a:xfrm>
            <a:off x="10330135" y="138928"/>
            <a:ext cx="1685925" cy="1685925"/>
          </a:xfrm>
          <a:prstGeom prst="ellipse">
            <a:avLst/>
          </a:prstGeom>
          <a:solidFill>
            <a:srgbClr val="F9A1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bg1"/>
                </a:solidFill>
              </a:rPr>
              <a:t>CLICCA       </a:t>
            </a:r>
            <a:r>
              <a:rPr lang="en-US" sz="1600" b="1" dirty="0">
                <a:solidFill>
                  <a:schemeClr val="bg1"/>
                </a:solidFill>
                <a:hlinkClick r:id="rId2"/>
              </a:rPr>
              <a:t>HERE</a:t>
            </a:r>
            <a:endParaRPr lang="en-US" sz="1600" b="1" dirty="0">
              <a:solidFill>
                <a:schemeClr val="bg1"/>
              </a:solidFill>
            </a:endParaRPr>
          </a:p>
          <a:p>
            <a:pPr algn="ctr"/>
            <a:r>
              <a:rPr lang="en-US" sz="1600" b="1" dirty="0">
                <a:solidFill>
                  <a:schemeClr val="bg1"/>
                </a:solidFill>
              </a:rPr>
              <a:t>PER CNOSCERE LA LORO STORIA</a:t>
            </a:r>
          </a:p>
        </p:txBody>
      </p:sp>
    </p:spTree>
    <p:extLst>
      <p:ext uri="{BB962C8B-B14F-4D97-AF65-F5344CB8AC3E}">
        <p14:creationId xmlns:p14="http://schemas.microsoft.com/office/powerpoint/2010/main" val="855044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604733"/>
            <a:ext cx="3791493" cy="3746199"/>
          </a:xfrm>
        </p:spPr>
        <p:txBody>
          <a:bodyPr>
            <a:normAutofit/>
          </a:bodyPr>
          <a:lstStyle/>
          <a:p>
            <a:r>
              <a:rPr lang="it-IT" dirty="0"/>
              <a:t>L'importanza di avere un proprio sito web</a:t>
            </a:r>
          </a:p>
          <a:p>
            <a:endParaRPr lang="en-RU" dirty="0"/>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US" dirty="0"/>
              <a:t>02</a:t>
            </a:r>
            <a:endParaRPr lang="en-RU" dirty="0"/>
          </a:p>
        </p:txBody>
      </p:sp>
    </p:spTree>
    <p:extLst>
      <p:ext uri="{BB962C8B-B14F-4D97-AF65-F5344CB8AC3E}">
        <p14:creationId xmlns:p14="http://schemas.microsoft.com/office/powerpoint/2010/main" val="2340192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B516C0-0517-AD86-B4F3-5E2CBF63482B}"/>
              </a:ext>
            </a:extLst>
          </p:cNvPr>
          <p:cNvSpPr>
            <a:spLocks noGrp="1"/>
          </p:cNvSpPr>
          <p:nvPr>
            <p:ph type="body" sz="quarter" idx="18"/>
          </p:nvPr>
        </p:nvSpPr>
        <p:spPr/>
        <p:txBody>
          <a:bodyPr anchor="ctr">
            <a:normAutofit/>
          </a:bodyPr>
          <a:lstStyle/>
          <a:p>
            <a:r>
              <a:rPr lang="it-IT" dirty="0"/>
              <a:t>L'importanza di avere un proprio sito web</a:t>
            </a:r>
            <a:r>
              <a:rPr lang="en-IE" dirty="0"/>
              <a:t>…</a:t>
            </a:r>
          </a:p>
        </p:txBody>
      </p:sp>
      <p:pic>
        <p:nvPicPr>
          <p:cNvPr id="4" name="Picture 3" descr="Text&#10;&#10;Description automatically generated">
            <a:extLst>
              <a:ext uri="{FF2B5EF4-FFF2-40B4-BE49-F238E27FC236}">
                <a16:creationId xmlns:a16="http://schemas.microsoft.com/office/drawing/2014/main" id="{B1B60FD7-D786-9209-2C08-1366B9F9F2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5792" b="25793"/>
          <a:stretch/>
        </p:blipFill>
        <p:spPr>
          <a:xfrm rot="535536">
            <a:off x="7740588" y="2055141"/>
            <a:ext cx="4133760" cy="1511029"/>
          </a:xfrm>
          <a:prstGeom prst="rect">
            <a:avLst/>
          </a:prstGeom>
        </p:spPr>
      </p:pic>
      <p:sp>
        <p:nvSpPr>
          <p:cNvPr id="5" name="Text Placeholder 2">
            <a:extLst>
              <a:ext uri="{FF2B5EF4-FFF2-40B4-BE49-F238E27FC236}">
                <a16:creationId xmlns:a16="http://schemas.microsoft.com/office/drawing/2014/main" id="{C6F46A45-1471-3C56-C787-E6FF739EDB79}"/>
              </a:ext>
            </a:extLst>
          </p:cNvPr>
          <p:cNvSpPr>
            <a:spLocks noGrp="1"/>
          </p:cNvSpPr>
          <p:nvPr>
            <p:ph type="body" sz="quarter" idx="16"/>
          </p:nvPr>
        </p:nvSpPr>
        <p:spPr>
          <a:xfrm>
            <a:off x="447675" y="2066925"/>
            <a:ext cx="7292913" cy="2552209"/>
          </a:xfrm>
        </p:spPr>
        <p:txBody>
          <a:bodyPr/>
          <a:lstStyle/>
          <a:p>
            <a:pPr algn="l">
              <a:buClr>
                <a:srgbClr val="F5905D"/>
              </a:buClr>
            </a:pPr>
            <a:r>
              <a:rPr lang="it-IT" i="0" dirty="0">
                <a:effectLst/>
              </a:rPr>
              <a:t>L'importanza del vostro sito web per le vendite non può essere sopravvalutata. La presenza online attraverso il vostro sito web vi consente di raggiungere un maggior numero di consumatori. Ma lo sviluppo di un sito web non porta automaticamente clienti paganti alla vostra attività: ecco perché abbiamo iniziato questo modulo con i mercati online. </a:t>
            </a:r>
            <a:endParaRPr lang="en-GB" b="0" i="0" dirty="0">
              <a:effectLst/>
            </a:endParaRPr>
          </a:p>
          <a:p>
            <a:pPr algn="r">
              <a:buClr>
                <a:srgbClr val="F5905D"/>
              </a:buClr>
            </a:pPr>
            <a:r>
              <a:rPr lang="it-IT" b="1" i="0" dirty="0">
                <a:solidFill>
                  <a:srgbClr val="6D6A3A"/>
                </a:solidFill>
                <a:effectLst/>
              </a:rPr>
              <a:t>Quando potete permettervelo, create il vostro sito web.</a:t>
            </a:r>
          </a:p>
          <a:p>
            <a:pPr algn="r">
              <a:buClr>
                <a:srgbClr val="F5905D"/>
              </a:buClr>
            </a:pPr>
            <a:r>
              <a:rPr lang="en-GB" b="1" i="0" dirty="0">
                <a:solidFill>
                  <a:srgbClr val="6D6A3A"/>
                </a:solidFill>
                <a:effectLst/>
              </a:rPr>
              <a:t>.</a:t>
            </a:r>
          </a:p>
        </p:txBody>
      </p:sp>
      <p:sp>
        <p:nvSpPr>
          <p:cNvPr id="7" name="TextBox 6">
            <a:extLst>
              <a:ext uri="{FF2B5EF4-FFF2-40B4-BE49-F238E27FC236}">
                <a16:creationId xmlns:a16="http://schemas.microsoft.com/office/drawing/2014/main" id="{78024FDE-CD6C-A4D6-E9E7-E85D9F41D8A2}"/>
              </a:ext>
            </a:extLst>
          </p:cNvPr>
          <p:cNvSpPr txBox="1"/>
          <p:nvPr/>
        </p:nvSpPr>
        <p:spPr>
          <a:xfrm>
            <a:off x="447064" y="4920573"/>
            <a:ext cx="11097969" cy="1384995"/>
          </a:xfrm>
          <a:prstGeom prst="rect">
            <a:avLst/>
          </a:prstGeom>
          <a:noFill/>
        </p:spPr>
        <p:txBody>
          <a:bodyPr wrap="square">
            <a:spAutoFit/>
          </a:bodyPr>
          <a:lstStyle/>
          <a:p>
            <a:pPr algn="ctr">
              <a:buClr>
                <a:srgbClr val="F5905D"/>
              </a:buClr>
            </a:pPr>
            <a:r>
              <a:rPr lang="it-IT" sz="2800" b="1" i="0" dirty="0">
                <a:solidFill>
                  <a:srgbClr val="60220F"/>
                </a:solidFill>
                <a:effectLst/>
              </a:rPr>
              <a:t>Il vostro sito web vi dà la libertà di essere molto più esaurienti e coinvolgenti, poiché consente di inserire foto, campioni di prodotti e testimonianze di clienti soddisfatti. </a:t>
            </a:r>
          </a:p>
        </p:txBody>
      </p:sp>
    </p:spTree>
    <p:extLst>
      <p:ext uri="{BB962C8B-B14F-4D97-AF65-F5344CB8AC3E}">
        <p14:creationId xmlns:p14="http://schemas.microsoft.com/office/powerpoint/2010/main" val="2873210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pointing at a computer screen&#10;&#10;Description automatically generated with low confidence">
            <a:extLst>
              <a:ext uri="{FF2B5EF4-FFF2-40B4-BE49-F238E27FC236}">
                <a16:creationId xmlns:a16="http://schemas.microsoft.com/office/drawing/2014/main" id="{A35FD5D6-560E-65B2-4C52-239BFA6E6A48}"/>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23070" r="18927"/>
          <a:stretch/>
        </p:blipFill>
        <p:spPr>
          <a:xfrm>
            <a:off x="7340026" y="0"/>
            <a:ext cx="4851974" cy="6858000"/>
          </a:xfrm>
        </p:spPr>
      </p:pic>
      <p:sp>
        <p:nvSpPr>
          <p:cNvPr id="3" name="Text Placeholder 2">
            <a:extLst>
              <a:ext uri="{FF2B5EF4-FFF2-40B4-BE49-F238E27FC236}">
                <a16:creationId xmlns:a16="http://schemas.microsoft.com/office/drawing/2014/main" id="{8DC056B6-B462-5146-9656-23B33D85368D}"/>
              </a:ext>
            </a:extLst>
          </p:cNvPr>
          <p:cNvSpPr>
            <a:spLocks noGrp="1"/>
          </p:cNvSpPr>
          <p:nvPr>
            <p:ph type="body" sz="quarter" idx="16"/>
          </p:nvPr>
        </p:nvSpPr>
        <p:spPr/>
        <p:txBody>
          <a:bodyPr/>
          <a:lstStyle/>
          <a:p>
            <a:r>
              <a:rPr lang="it-IT" dirty="0"/>
              <a:t>La presenza online di un'azienda, indipendentemente dalle sue dimensioni, può avere un impatto enorme sul suo successo. </a:t>
            </a:r>
          </a:p>
          <a:p>
            <a:r>
              <a:rPr lang="it-IT" dirty="0"/>
              <a:t>Anche oggi, in un mondo molto digitale, alcune piccole imprese non si rendono conto che la maggior parte dei loro clienti visiterà il loro sito web prima di effettuare un acquisto.</a:t>
            </a:r>
          </a:p>
          <a:p>
            <a:r>
              <a:rPr lang="it-IT" dirty="0"/>
              <a:t>Avere una forte presenza online, in particolare un sito web, può essere un fattore determinante per generare maggiori vendite. </a:t>
            </a:r>
          </a:p>
        </p:txBody>
      </p:sp>
      <p:sp>
        <p:nvSpPr>
          <p:cNvPr id="4" name="Text Placeholder 3">
            <a:extLst>
              <a:ext uri="{FF2B5EF4-FFF2-40B4-BE49-F238E27FC236}">
                <a16:creationId xmlns:a16="http://schemas.microsoft.com/office/drawing/2014/main" id="{6D55AB42-AE38-B644-9C56-FE774A5AC9AC}"/>
              </a:ext>
            </a:extLst>
          </p:cNvPr>
          <p:cNvSpPr>
            <a:spLocks noGrp="1"/>
          </p:cNvSpPr>
          <p:nvPr>
            <p:ph type="body" sz="quarter" idx="18"/>
          </p:nvPr>
        </p:nvSpPr>
        <p:spPr/>
        <p:txBody>
          <a:bodyPr>
            <a:normAutofit/>
          </a:bodyPr>
          <a:lstStyle/>
          <a:p>
            <a:r>
              <a:rPr lang="it-IT" dirty="0"/>
              <a:t>Perché ogni azienda ha bisogno di un sito web</a:t>
            </a:r>
          </a:p>
        </p:txBody>
      </p:sp>
    </p:spTree>
    <p:extLst>
      <p:ext uri="{BB962C8B-B14F-4D97-AF65-F5344CB8AC3E}">
        <p14:creationId xmlns:p14="http://schemas.microsoft.com/office/powerpoint/2010/main" val="1586352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E1C128-300B-AEA8-0F30-446BF65637A1}"/>
              </a:ext>
            </a:extLst>
          </p:cNvPr>
          <p:cNvSpPr>
            <a:spLocks noGrp="1"/>
          </p:cNvSpPr>
          <p:nvPr>
            <p:ph type="body" sz="quarter" idx="13"/>
          </p:nvPr>
        </p:nvSpPr>
        <p:spPr>
          <a:xfrm>
            <a:off x="7611263" y="2512971"/>
            <a:ext cx="4781821" cy="4493975"/>
          </a:xfrm>
        </p:spPr>
        <p:txBody>
          <a:bodyPr anchor="t">
            <a:normAutofit/>
          </a:bodyPr>
          <a:lstStyle/>
          <a:p>
            <a:pPr marL="514350" indent="-514350" algn="l">
              <a:buFont typeface="+mj-lt"/>
              <a:buAutoNum type="arabicPeriod"/>
            </a:pPr>
            <a:r>
              <a:rPr lang="it-IT" sz="2400" b="1" i="0" dirty="0">
                <a:solidFill>
                  <a:srgbClr val="404F2F"/>
                </a:solidFill>
              </a:rPr>
              <a:t>Credibilità e fiducia</a:t>
            </a:r>
          </a:p>
          <a:p>
            <a:pPr marL="514350" indent="-514350" algn="l">
              <a:buFont typeface="+mj-lt"/>
              <a:buAutoNum type="arabicPeriod"/>
            </a:pPr>
            <a:r>
              <a:rPr lang="it-IT" sz="2400" b="1" i="0" dirty="0">
                <a:solidFill>
                  <a:srgbClr val="404F2F"/>
                </a:solidFill>
              </a:rPr>
              <a:t>Marchio</a:t>
            </a:r>
          </a:p>
          <a:p>
            <a:pPr marL="514350" indent="-514350" algn="l">
              <a:buFont typeface="+mj-lt"/>
              <a:buAutoNum type="arabicPeriod"/>
            </a:pPr>
            <a:r>
              <a:rPr lang="it-IT" sz="2400" b="1" i="0" dirty="0">
                <a:solidFill>
                  <a:srgbClr val="404F2F"/>
                </a:solidFill>
              </a:rPr>
              <a:t>Nuovi contatti/ opportunità</a:t>
            </a:r>
          </a:p>
          <a:p>
            <a:pPr marL="514350" indent="-514350" algn="l">
              <a:buFont typeface="+mj-lt"/>
              <a:buAutoNum type="arabicPeriod"/>
            </a:pPr>
            <a:r>
              <a:rPr lang="it-IT" sz="2400" b="1" i="0" dirty="0">
                <a:solidFill>
                  <a:srgbClr val="404F2F"/>
                </a:solidFill>
              </a:rPr>
              <a:t>Traffico organico</a:t>
            </a:r>
          </a:p>
          <a:p>
            <a:pPr marL="514350" indent="-514350" algn="l">
              <a:buFont typeface="+mj-lt"/>
              <a:buAutoNum type="arabicPeriod"/>
            </a:pPr>
            <a:r>
              <a:rPr lang="it-IT" sz="2400" b="1" i="0" dirty="0">
                <a:solidFill>
                  <a:srgbClr val="404F2F"/>
                </a:solidFill>
              </a:rPr>
              <a:t>Risparmio di tempo</a:t>
            </a:r>
          </a:p>
          <a:p>
            <a:pPr marL="514350" indent="-514350" algn="l">
              <a:buFont typeface="+mj-lt"/>
              <a:buAutoNum type="arabicPeriod"/>
            </a:pPr>
            <a:r>
              <a:rPr lang="it-IT" sz="2400" b="1" i="0" dirty="0">
                <a:solidFill>
                  <a:srgbClr val="404F2F"/>
                </a:solidFill>
              </a:rPr>
              <a:t>Aggiornamenti e annunci</a:t>
            </a:r>
          </a:p>
          <a:p>
            <a:pPr marL="514350" indent="-514350" algn="l">
              <a:buFont typeface="+mj-lt"/>
              <a:buAutoNum type="arabicPeriod"/>
            </a:pPr>
            <a:r>
              <a:rPr lang="it-IT" sz="2400" b="1" i="0" dirty="0">
                <a:solidFill>
                  <a:srgbClr val="404F2F"/>
                </a:solidFill>
              </a:rPr>
              <a:t>Marketing digitale</a:t>
            </a:r>
          </a:p>
          <a:p>
            <a:pPr algn="l"/>
            <a:endParaRPr lang="en-IE" sz="2400" b="1" i="0" dirty="0">
              <a:solidFill>
                <a:srgbClr val="404F2F"/>
              </a:solidFill>
            </a:endParaRPr>
          </a:p>
          <a:p>
            <a:pPr marL="514350" indent="-514350" algn="l">
              <a:buFont typeface="+mj-lt"/>
              <a:buAutoNum type="arabicPeriod"/>
            </a:pPr>
            <a:endParaRPr lang="en-IE" sz="2400" b="1" i="0" dirty="0">
              <a:solidFill>
                <a:srgbClr val="404F2F"/>
              </a:solidFill>
            </a:endParaRPr>
          </a:p>
        </p:txBody>
      </p:sp>
      <p:sp>
        <p:nvSpPr>
          <p:cNvPr id="5" name="Text Placeholder 4">
            <a:extLst>
              <a:ext uri="{FF2B5EF4-FFF2-40B4-BE49-F238E27FC236}">
                <a16:creationId xmlns:a16="http://schemas.microsoft.com/office/drawing/2014/main" id="{7161A39D-02D9-55CC-119F-F538DBF289D5}"/>
              </a:ext>
            </a:extLst>
          </p:cNvPr>
          <p:cNvSpPr>
            <a:spLocks noGrp="1"/>
          </p:cNvSpPr>
          <p:nvPr>
            <p:ph type="body" sz="quarter" idx="18"/>
          </p:nvPr>
        </p:nvSpPr>
        <p:spPr/>
        <p:txBody>
          <a:bodyPr anchor="ctr"/>
          <a:lstStyle/>
          <a:p>
            <a:r>
              <a:rPr lang="en-IE" dirty="0"/>
              <a:t>Non </a:t>
            </a:r>
            <a:r>
              <a:rPr lang="en-IE" dirty="0" err="1"/>
              <a:t>essere</a:t>
            </a:r>
            <a:r>
              <a:rPr lang="en-IE" dirty="0"/>
              <a:t> SPAVENTATO …</a:t>
            </a:r>
          </a:p>
        </p:txBody>
      </p:sp>
      <p:sp>
        <p:nvSpPr>
          <p:cNvPr id="7" name="TextBox 6">
            <a:extLst>
              <a:ext uri="{FF2B5EF4-FFF2-40B4-BE49-F238E27FC236}">
                <a16:creationId xmlns:a16="http://schemas.microsoft.com/office/drawing/2014/main" id="{F20B8813-BB93-8712-319B-0CD3DD0A8CCB}"/>
              </a:ext>
            </a:extLst>
          </p:cNvPr>
          <p:cNvSpPr txBox="1"/>
          <p:nvPr/>
        </p:nvSpPr>
        <p:spPr>
          <a:xfrm>
            <a:off x="914400" y="1515533"/>
            <a:ext cx="5638800" cy="4893647"/>
          </a:xfrm>
          <a:prstGeom prst="rect">
            <a:avLst/>
          </a:prstGeom>
          <a:noFill/>
        </p:spPr>
        <p:txBody>
          <a:bodyPr wrap="square" rtlCol="0">
            <a:spAutoFit/>
          </a:bodyPr>
          <a:lstStyle/>
          <a:p>
            <a:r>
              <a:rPr lang="it-IT" sz="2400" dirty="0">
                <a:solidFill>
                  <a:srgbClr val="60220F"/>
                </a:solidFill>
              </a:rPr>
              <a:t>Alcuni agricoltori e proprietari di aziende esitano a entrare in rete perché ritengono di non essere abbastanza esperti di tecnologia e di non capire come gestire un sito web. Altre volte, invece, sono preoccupati per il costo della presenza online.</a:t>
            </a:r>
          </a:p>
          <a:p>
            <a:endParaRPr lang="it-IT" sz="2400" dirty="0">
              <a:solidFill>
                <a:srgbClr val="60220F"/>
              </a:solidFill>
            </a:endParaRPr>
          </a:p>
          <a:p>
            <a:r>
              <a:rPr lang="it-IT" sz="2400" dirty="0">
                <a:solidFill>
                  <a:srgbClr val="60220F"/>
                </a:solidFill>
              </a:rPr>
              <a:t>La buona notizia è che c'è una soluzione che fa al caso vostro. Se avete ancora bisogno di essere convinti, ecco i motivi principali per cui è importante che la vostra piccola azienda abbia un sito web:</a:t>
            </a:r>
          </a:p>
        </p:txBody>
      </p:sp>
      <p:pic>
        <p:nvPicPr>
          <p:cNvPr id="8" name="Picture 2" descr="Icon&#10;&#10;Description automatically generated">
            <a:extLst>
              <a:ext uri="{FF2B5EF4-FFF2-40B4-BE49-F238E27FC236}">
                <a16:creationId xmlns:a16="http://schemas.microsoft.com/office/drawing/2014/main" id="{31CA5B25-B7D8-8C11-F170-E809E79780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04213" y="0"/>
            <a:ext cx="2741632" cy="1891717"/>
          </a:xfrm>
          <a:prstGeom prst="rect">
            <a:avLst/>
          </a:prstGeom>
        </p:spPr>
      </p:pic>
    </p:spTree>
    <p:extLst>
      <p:ext uri="{BB962C8B-B14F-4D97-AF65-F5344CB8AC3E}">
        <p14:creationId xmlns:p14="http://schemas.microsoft.com/office/powerpoint/2010/main" val="3280203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appy man wearing apron standing in plant nursery">
            <a:extLst>
              <a:ext uri="{FF2B5EF4-FFF2-40B4-BE49-F238E27FC236}">
                <a16:creationId xmlns:a16="http://schemas.microsoft.com/office/drawing/2014/main" id="{16199D0D-ED06-83B2-A16D-DAEAE476CC22}"/>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l="26395" r="26395"/>
          <a:stretch>
            <a:fillRect/>
          </a:stretch>
        </p:blipFill>
        <p:spPr/>
      </p:pic>
      <p:sp>
        <p:nvSpPr>
          <p:cNvPr id="3" name="Text Placeholder 2">
            <a:extLst>
              <a:ext uri="{FF2B5EF4-FFF2-40B4-BE49-F238E27FC236}">
                <a16:creationId xmlns:a16="http://schemas.microsoft.com/office/drawing/2014/main" id="{43417E0A-0AE4-8FB2-9F70-FF69068A240F}"/>
              </a:ext>
            </a:extLst>
          </p:cNvPr>
          <p:cNvSpPr>
            <a:spLocks noGrp="1"/>
          </p:cNvSpPr>
          <p:nvPr>
            <p:ph type="body" sz="quarter" idx="16"/>
          </p:nvPr>
        </p:nvSpPr>
        <p:spPr>
          <a:xfrm>
            <a:off x="145755" y="1759363"/>
            <a:ext cx="7085163" cy="4038015"/>
          </a:xfrm>
        </p:spPr>
        <p:txBody>
          <a:bodyPr/>
          <a:lstStyle/>
          <a:p>
            <a:r>
              <a:rPr lang="it-IT" dirty="0"/>
              <a:t>Uno dei motivi principali per cui dovreste avere un sito web per la vostra attività è quello di aumentare la credibilità della vostra piccola azienda. È probabile che ci siano diversi produttori che offrono un prodotto simile al vostro. Un modo per distinguervi è quello di avere un sito web che abbia un bell'aspetto e comunichi chiaramente informazioni di qualità ai vostri consumatori.</a:t>
            </a:r>
          </a:p>
          <a:p>
            <a:r>
              <a:rPr lang="it-IT" dirty="0"/>
              <a:t>Senza un sito web, le persone potrebbero dubitare della vostra legittimità come azienda. Avere un sito web è un'opportunità per fare un'ottima prima impressione e dare alla gente la certezza che siete un'azienda vera e propria; inoltre, può dimostrare fiducia e trasparenza, che oggi sono ricercate dai consumatori.</a:t>
            </a:r>
          </a:p>
        </p:txBody>
      </p:sp>
      <p:sp>
        <p:nvSpPr>
          <p:cNvPr id="4" name="Text Placeholder 3">
            <a:extLst>
              <a:ext uri="{FF2B5EF4-FFF2-40B4-BE49-F238E27FC236}">
                <a16:creationId xmlns:a16="http://schemas.microsoft.com/office/drawing/2014/main" id="{8D3EE693-DF20-8361-0B87-66B0AE997B9E}"/>
              </a:ext>
            </a:extLst>
          </p:cNvPr>
          <p:cNvSpPr>
            <a:spLocks noGrp="1"/>
          </p:cNvSpPr>
          <p:nvPr>
            <p:ph type="body" sz="quarter" idx="18"/>
          </p:nvPr>
        </p:nvSpPr>
        <p:spPr/>
        <p:txBody>
          <a:bodyPr anchor="ctr"/>
          <a:lstStyle/>
          <a:p>
            <a:r>
              <a:rPr lang="en-IE" dirty="0"/>
              <a:t>1. </a:t>
            </a:r>
            <a:r>
              <a:rPr lang="en-IE" dirty="0" err="1"/>
              <a:t>Credibilità</a:t>
            </a:r>
            <a:r>
              <a:rPr lang="en-IE" dirty="0"/>
              <a:t> &amp; Fiducia</a:t>
            </a:r>
          </a:p>
        </p:txBody>
      </p:sp>
      <p:sp>
        <p:nvSpPr>
          <p:cNvPr id="7" name="Speech Bubble: Rectangle with Corners Rounded 6">
            <a:extLst>
              <a:ext uri="{FF2B5EF4-FFF2-40B4-BE49-F238E27FC236}">
                <a16:creationId xmlns:a16="http://schemas.microsoft.com/office/drawing/2014/main" id="{C1DBD126-B1BE-E953-328B-6C0AB340CB09}"/>
              </a:ext>
            </a:extLst>
          </p:cNvPr>
          <p:cNvSpPr/>
          <p:nvPr/>
        </p:nvSpPr>
        <p:spPr>
          <a:xfrm>
            <a:off x="7641334" y="3778370"/>
            <a:ext cx="2768759" cy="1815660"/>
          </a:xfrm>
          <a:prstGeom prst="wedgeRoundRectCallout">
            <a:avLst>
              <a:gd name="adj1" fmla="val -95572"/>
              <a:gd name="adj2" fmla="val -25610"/>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Le immagini possono parlare più di mille parole e un sito web vi permette di mettere in mostra i vostri prodotti e la vostra azienda agricola.</a:t>
            </a:r>
          </a:p>
        </p:txBody>
      </p:sp>
    </p:spTree>
    <p:extLst>
      <p:ext uri="{BB962C8B-B14F-4D97-AF65-F5344CB8AC3E}">
        <p14:creationId xmlns:p14="http://schemas.microsoft.com/office/powerpoint/2010/main" val="3051456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2AF209-B708-DD47-BDC0-D6531A6AA7C7}"/>
              </a:ext>
            </a:extLst>
          </p:cNvPr>
          <p:cNvSpPr>
            <a:spLocks noGrp="1"/>
          </p:cNvSpPr>
          <p:nvPr>
            <p:ph type="body" sz="quarter" idx="15"/>
          </p:nvPr>
        </p:nvSpPr>
        <p:spPr>
          <a:xfrm>
            <a:off x="6374303" y="1418679"/>
            <a:ext cx="511077" cy="635000"/>
          </a:xfrm>
        </p:spPr>
        <p:txBody>
          <a:bodyPr/>
          <a:lstStyle/>
          <a:p>
            <a:r>
              <a:rPr lang="en-IE" b="1" dirty="0"/>
              <a:t>1</a:t>
            </a:r>
            <a:endParaRPr lang="en-RU" b="1" dirty="0"/>
          </a:p>
        </p:txBody>
      </p:sp>
      <p:sp>
        <p:nvSpPr>
          <p:cNvPr id="3" name="Text Placeholder 2">
            <a:extLst>
              <a:ext uri="{FF2B5EF4-FFF2-40B4-BE49-F238E27FC236}">
                <a16:creationId xmlns:a16="http://schemas.microsoft.com/office/drawing/2014/main" id="{ACE446B9-9021-E34A-9EEE-AB9843B7192F}"/>
              </a:ext>
            </a:extLst>
          </p:cNvPr>
          <p:cNvSpPr>
            <a:spLocks noGrp="1"/>
          </p:cNvSpPr>
          <p:nvPr>
            <p:ph type="body" sz="quarter" idx="18"/>
          </p:nvPr>
        </p:nvSpPr>
        <p:spPr>
          <a:xfrm>
            <a:off x="643389" y="1133279"/>
            <a:ext cx="5572773" cy="4591442"/>
          </a:xfrm>
        </p:spPr>
        <p:txBody>
          <a:bodyPr>
            <a:normAutofit fontScale="92500"/>
          </a:bodyPr>
          <a:lstStyle/>
          <a:p>
            <a:pPr marL="0" indent="0"/>
            <a:r>
              <a:rPr lang="it-IT" dirty="0"/>
              <a:t>Tutte le aziende, a prescindere dalle loro dimensioni, possono beneficiare del potere e del potenziale della tecnologia. I piccoli agricoltori sono piccole aziende per definizione e, per massimizzare il reddito, la tecnologia ha un ruolo fondamentale da svolgere. </a:t>
            </a:r>
          </a:p>
          <a:p>
            <a:pPr marL="0" indent="0"/>
            <a:r>
              <a:rPr lang="it-IT" dirty="0"/>
              <a:t>In questo modulo finale, imparerete a conoscere i </a:t>
            </a:r>
            <a:r>
              <a:rPr lang="it-IT" b="1" dirty="0"/>
              <a:t>mercati online </a:t>
            </a:r>
            <a:r>
              <a:rPr lang="it-IT" dirty="0"/>
              <a:t>e la loro importanza per voi, perché è importante avere un proprio </a:t>
            </a:r>
            <a:r>
              <a:rPr lang="it-IT" b="1" dirty="0"/>
              <a:t>sito web </a:t>
            </a:r>
            <a:r>
              <a:rPr lang="it-IT" dirty="0"/>
              <a:t>e come </a:t>
            </a:r>
            <a:r>
              <a:rPr lang="it-IT" b="1" dirty="0"/>
              <a:t>i social media </a:t>
            </a:r>
            <a:r>
              <a:rPr lang="it-IT" dirty="0"/>
              <a:t>possono aiutare la vostra piccola azienda a crescere. Infine, vi forniremo una panoramica sui Big Data e sul ruolo che stanno iniziando a svolgere in agricoltura.</a:t>
            </a:r>
          </a:p>
          <a:p>
            <a:pPr marL="0" indent="0"/>
            <a:endParaRPr lang="en-RU" dirty="0"/>
          </a:p>
        </p:txBody>
      </p:sp>
      <p:sp>
        <p:nvSpPr>
          <p:cNvPr id="4" name="Text Placeholder 3">
            <a:extLst>
              <a:ext uri="{FF2B5EF4-FFF2-40B4-BE49-F238E27FC236}">
                <a16:creationId xmlns:a16="http://schemas.microsoft.com/office/drawing/2014/main" id="{A915BD0B-49A3-B944-85CA-6AA46EB0B2A4}"/>
              </a:ext>
            </a:extLst>
          </p:cNvPr>
          <p:cNvSpPr>
            <a:spLocks noGrp="1"/>
          </p:cNvSpPr>
          <p:nvPr>
            <p:ph type="body" sz="quarter" idx="16"/>
          </p:nvPr>
        </p:nvSpPr>
        <p:spPr>
          <a:xfrm>
            <a:off x="678799" y="381340"/>
            <a:ext cx="4378451" cy="603631"/>
          </a:xfrm>
        </p:spPr>
        <p:txBody>
          <a:bodyPr/>
          <a:lstStyle/>
          <a:p>
            <a:r>
              <a:rPr lang="en-IE" dirty="0"/>
              <a:t>Modulo 6 </a:t>
            </a:r>
            <a:endParaRPr lang="en-RU" dirty="0"/>
          </a:p>
        </p:txBody>
      </p:sp>
      <p:sp>
        <p:nvSpPr>
          <p:cNvPr id="5" name="Text Placeholder 4">
            <a:extLst>
              <a:ext uri="{FF2B5EF4-FFF2-40B4-BE49-F238E27FC236}">
                <a16:creationId xmlns:a16="http://schemas.microsoft.com/office/drawing/2014/main" id="{F4DBBAFF-0C2B-7545-91B1-0659D836DD78}"/>
              </a:ext>
            </a:extLst>
          </p:cNvPr>
          <p:cNvSpPr>
            <a:spLocks noGrp="1"/>
          </p:cNvSpPr>
          <p:nvPr>
            <p:ph type="body" sz="quarter" idx="14"/>
          </p:nvPr>
        </p:nvSpPr>
        <p:spPr>
          <a:xfrm>
            <a:off x="7188879" y="2336805"/>
            <a:ext cx="4718277" cy="822373"/>
          </a:xfrm>
        </p:spPr>
        <p:txBody>
          <a:bodyPr/>
          <a:lstStyle/>
          <a:p>
            <a:r>
              <a:rPr lang="it-IT" b="1" dirty="0"/>
              <a:t>L’importanza di avere il vostro sito online</a:t>
            </a:r>
            <a:endParaRPr lang="en-RU" b="1" dirty="0"/>
          </a:p>
        </p:txBody>
      </p:sp>
      <p:sp>
        <p:nvSpPr>
          <p:cNvPr id="6" name="Text Placeholder 5">
            <a:extLst>
              <a:ext uri="{FF2B5EF4-FFF2-40B4-BE49-F238E27FC236}">
                <a16:creationId xmlns:a16="http://schemas.microsoft.com/office/drawing/2014/main" id="{D9484154-309E-B94F-9E02-479B8089D20C}"/>
              </a:ext>
            </a:extLst>
          </p:cNvPr>
          <p:cNvSpPr>
            <a:spLocks noGrp="1"/>
          </p:cNvSpPr>
          <p:nvPr>
            <p:ph type="body" sz="quarter" idx="19"/>
          </p:nvPr>
        </p:nvSpPr>
        <p:spPr>
          <a:xfrm>
            <a:off x="6358401" y="2386086"/>
            <a:ext cx="511077" cy="635000"/>
          </a:xfrm>
        </p:spPr>
        <p:txBody>
          <a:bodyPr/>
          <a:lstStyle/>
          <a:p>
            <a:r>
              <a:rPr lang="en-IE" b="1" dirty="0"/>
              <a:t>2</a:t>
            </a:r>
            <a:endParaRPr lang="en-RU" b="1" dirty="0"/>
          </a:p>
        </p:txBody>
      </p:sp>
      <p:sp>
        <p:nvSpPr>
          <p:cNvPr id="7" name="Text Placeholder 6">
            <a:extLst>
              <a:ext uri="{FF2B5EF4-FFF2-40B4-BE49-F238E27FC236}">
                <a16:creationId xmlns:a16="http://schemas.microsoft.com/office/drawing/2014/main" id="{AFB87F6A-4B73-F74F-BA52-CF46610128EC}"/>
              </a:ext>
            </a:extLst>
          </p:cNvPr>
          <p:cNvSpPr>
            <a:spLocks noGrp="1"/>
          </p:cNvSpPr>
          <p:nvPr>
            <p:ph type="body" sz="quarter" idx="20"/>
          </p:nvPr>
        </p:nvSpPr>
        <p:spPr>
          <a:xfrm>
            <a:off x="7107892" y="1361484"/>
            <a:ext cx="4718277" cy="822373"/>
          </a:xfrm>
        </p:spPr>
        <p:txBody>
          <a:bodyPr/>
          <a:lstStyle/>
          <a:p>
            <a:r>
              <a:rPr lang="it-IT" b="1" dirty="0"/>
              <a:t>Il potere della collettività - Mercati online</a:t>
            </a:r>
          </a:p>
        </p:txBody>
      </p:sp>
      <p:sp>
        <p:nvSpPr>
          <p:cNvPr id="8" name="Text Placeholder 7">
            <a:extLst>
              <a:ext uri="{FF2B5EF4-FFF2-40B4-BE49-F238E27FC236}">
                <a16:creationId xmlns:a16="http://schemas.microsoft.com/office/drawing/2014/main" id="{EA8B913C-8926-7941-B6B4-DEB86137719D}"/>
              </a:ext>
            </a:extLst>
          </p:cNvPr>
          <p:cNvSpPr>
            <a:spLocks noGrp="1"/>
          </p:cNvSpPr>
          <p:nvPr>
            <p:ph type="body" sz="quarter" idx="21"/>
          </p:nvPr>
        </p:nvSpPr>
        <p:spPr>
          <a:xfrm>
            <a:off x="6342498" y="3353496"/>
            <a:ext cx="511077" cy="635000"/>
          </a:xfrm>
        </p:spPr>
        <p:txBody>
          <a:bodyPr/>
          <a:lstStyle/>
          <a:p>
            <a:r>
              <a:rPr lang="en-IE" b="1" dirty="0"/>
              <a:t>3</a:t>
            </a:r>
            <a:endParaRPr lang="en-RU" b="1" dirty="0"/>
          </a:p>
        </p:txBody>
      </p:sp>
      <p:sp>
        <p:nvSpPr>
          <p:cNvPr id="9" name="Text Placeholder 8">
            <a:extLst>
              <a:ext uri="{FF2B5EF4-FFF2-40B4-BE49-F238E27FC236}">
                <a16:creationId xmlns:a16="http://schemas.microsoft.com/office/drawing/2014/main" id="{83F85A19-5B38-EE4B-B0B4-BD4B1473081F}"/>
              </a:ext>
            </a:extLst>
          </p:cNvPr>
          <p:cNvSpPr>
            <a:spLocks noGrp="1"/>
          </p:cNvSpPr>
          <p:nvPr>
            <p:ph type="body" sz="quarter" idx="22"/>
          </p:nvPr>
        </p:nvSpPr>
        <p:spPr>
          <a:xfrm>
            <a:off x="7188879" y="3259809"/>
            <a:ext cx="4718277" cy="822373"/>
          </a:xfrm>
        </p:spPr>
        <p:txBody>
          <a:bodyPr/>
          <a:lstStyle/>
          <a:p>
            <a:r>
              <a:rPr lang="it-IT" b="1" dirty="0"/>
              <a:t>I vantaggi dell'uso dei social media</a:t>
            </a:r>
          </a:p>
        </p:txBody>
      </p:sp>
      <p:sp>
        <p:nvSpPr>
          <p:cNvPr id="10" name="Text Placeholder 7">
            <a:extLst>
              <a:ext uri="{FF2B5EF4-FFF2-40B4-BE49-F238E27FC236}">
                <a16:creationId xmlns:a16="http://schemas.microsoft.com/office/drawing/2014/main" id="{F7CB0B6F-DE19-8976-131E-7590C35ED0B6}"/>
              </a:ext>
            </a:extLst>
          </p:cNvPr>
          <p:cNvSpPr txBox="1">
            <a:spLocks/>
          </p:cNvSpPr>
          <p:nvPr/>
        </p:nvSpPr>
        <p:spPr>
          <a:xfrm>
            <a:off x="6358400" y="4320906"/>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6D6A3A"/>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b="1" dirty="0"/>
              <a:t>4</a:t>
            </a:r>
            <a:endParaRPr lang="en-RU" b="1" dirty="0"/>
          </a:p>
        </p:txBody>
      </p:sp>
      <p:sp>
        <p:nvSpPr>
          <p:cNvPr id="12" name="Text Placeholder 8">
            <a:extLst>
              <a:ext uri="{FF2B5EF4-FFF2-40B4-BE49-F238E27FC236}">
                <a16:creationId xmlns:a16="http://schemas.microsoft.com/office/drawing/2014/main" id="{BD7132A1-41D4-5480-2E78-259EFCE75E45}"/>
              </a:ext>
            </a:extLst>
          </p:cNvPr>
          <p:cNvSpPr txBox="1">
            <a:spLocks/>
          </p:cNvSpPr>
          <p:nvPr/>
        </p:nvSpPr>
        <p:spPr>
          <a:xfrm>
            <a:off x="7188879" y="4182813"/>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60220F"/>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t-IT" b="1" dirty="0"/>
              <a:t>I Big Data in agricoltura</a:t>
            </a:r>
          </a:p>
        </p:txBody>
      </p:sp>
      <p:sp>
        <p:nvSpPr>
          <p:cNvPr id="13" name="Arc 12">
            <a:extLst>
              <a:ext uri="{FF2B5EF4-FFF2-40B4-BE49-F238E27FC236}">
                <a16:creationId xmlns:a16="http://schemas.microsoft.com/office/drawing/2014/main" id="{DEF07803-1833-70D7-5E44-506C256D5884}"/>
              </a:ext>
            </a:extLst>
          </p:cNvPr>
          <p:cNvSpPr/>
          <p:nvPr/>
        </p:nvSpPr>
        <p:spPr>
          <a:xfrm flipH="1">
            <a:off x="6187661" y="1736179"/>
            <a:ext cx="57002" cy="6260123"/>
          </a:xfrm>
          <a:prstGeom prst="arc">
            <a:avLst/>
          </a:prstGeom>
          <a:ln w="28575">
            <a:solidFill>
              <a:srgbClr val="A23B2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Tree>
    <p:extLst>
      <p:ext uri="{BB962C8B-B14F-4D97-AF65-F5344CB8AC3E}">
        <p14:creationId xmlns:p14="http://schemas.microsoft.com/office/powerpoint/2010/main" val="1468474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blackboard&#10;&#10;Description automatically generated">
            <a:extLst>
              <a:ext uri="{FF2B5EF4-FFF2-40B4-BE49-F238E27FC236}">
                <a16:creationId xmlns:a16="http://schemas.microsoft.com/office/drawing/2014/main" id="{E3620040-3F3E-8512-31A0-21E852C50B33}"/>
              </a:ext>
            </a:extLst>
          </p:cNvPr>
          <p:cNvPicPr>
            <a:picLocks noGrp="1" noChangeAspect="1"/>
          </p:cNvPicPr>
          <p:nvPr>
            <p:ph type="pic" sz="quarter" idx="17"/>
          </p:nvPr>
        </p:nvPicPr>
        <p:blipFill rotWithShape="1">
          <a:blip r:embed="rId2">
            <a:extLst>
              <a:ext uri="{837473B0-CC2E-450A-ABE3-18F120FF3D39}">
                <a1611:picAttrSrcUrl xmlns:a1611="http://schemas.microsoft.com/office/drawing/2016/11/main" r:id="rId3"/>
              </a:ext>
            </a:extLst>
          </a:blip>
          <a:srcRect l="3509" r="4793"/>
          <a:stretch/>
        </p:blipFill>
        <p:spPr>
          <a:xfrm>
            <a:off x="7340026" y="0"/>
            <a:ext cx="4851974" cy="6858000"/>
          </a:xfrm>
        </p:spPr>
      </p:pic>
      <p:sp>
        <p:nvSpPr>
          <p:cNvPr id="3" name="Text Placeholder 2">
            <a:extLst>
              <a:ext uri="{FF2B5EF4-FFF2-40B4-BE49-F238E27FC236}">
                <a16:creationId xmlns:a16="http://schemas.microsoft.com/office/drawing/2014/main" id="{6E062478-21F1-5516-C8E9-CF0D451CFBAE}"/>
              </a:ext>
            </a:extLst>
          </p:cNvPr>
          <p:cNvSpPr>
            <a:spLocks noGrp="1"/>
          </p:cNvSpPr>
          <p:nvPr>
            <p:ph type="body" sz="quarter" idx="16"/>
          </p:nvPr>
        </p:nvSpPr>
        <p:spPr>
          <a:xfrm>
            <a:off x="355869" y="1898009"/>
            <a:ext cx="6798464" cy="4038015"/>
          </a:xfrm>
        </p:spPr>
        <p:txBody>
          <a:bodyPr/>
          <a:lstStyle/>
          <a:p>
            <a:r>
              <a:rPr lang="it-IT" dirty="0"/>
              <a:t>Presentare il vostro marchio ai potenziali clienti è una delle cose più importanti che possiate fare. Stabilendo chiaramente chi siete, cosa rappresentate e per cosa vi battete, aumentate le probabilità che i clienti acquistino da voi.</a:t>
            </a:r>
          </a:p>
          <a:p>
            <a:r>
              <a:rPr lang="it-IT" dirty="0"/>
              <a:t>Abbiamo parlato della storia del marchio nel Modulo 4. Il vostro sito web è la piattaforma ideale per condividere la vostra storia.</a:t>
            </a:r>
          </a:p>
          <a:p>
            <a:r>
              <a:rPr lang="it-IT" dirty="0"/>
              <a:t>Il branding è qualcosa che può distinguervi dai vostri concorrenti. Senza un sito web, può essere incredibilmente difficile farlo, perché le persone non possono trovare facilmente informazioni affidabili e di qualità sulla vostra azienda.</a:t>
            </a:r>
          </a:p>
        </p:txBody>
      </p:sp>
      <p:sp>
        <p:nvSpPr>
          <p:cNvPr id="4" name="Text Placeholder 3">
            <a:extLst>
              <a:ext uri="{FF2B5EF4-FFF2-40B4-BE49-F238E27FC236}">
                <a16:creationId xmlns:a16="http://schemas.microsoft.com/office/drawing/2014/main" id="{2D5931D9-C00B-C669-9087-3D1B6A2EECB8}"/>
              </a:ext>
            </a:extLst>
          </p:cNvPr>
          <p:cNvSpPr>
            <a:spLocks noGrp="1"/>
          </p:cNvSpPr>
          <p:nvPr>
            <p:ph type="body" sz="quarter" idx="18"/>
          </p:nvPr>
        </p:nvSpPr>
        <p:spPr/>
        <p:txBody>
          <a:bodyPr anchor="ctr"/>
          <a:lstStyle/>
          <a:p>
            <a:r>
              <a:rPr lang="en-IE" dirty="0"/>
              <a:t>2. </a:t>
            </a:r>
            <a:r>
              <a:rPr lang="en-IE" dirty="0" err="1"/>
              <a:t>Marchio</a:t>
            </a:r>
            <a:endParaRPr lang="en-IE" dirty="0"/>
          </a:p>
        </p:txBody>
      </p:sp>
      <p:sp>
        <p:nvSpPr>
          <p:cNvPr id="8" name="Speech Bubble: Rectangle with Corners Rounded 7">
            <a:extLst>
              <a:ext uri="{FF2B5EF4-FFF2-40B4-BE49-F238E27FC236}">
                <a16:creationId xmlns:a16="http://schemas.microsoft.com/office/drawing/2014/main" id="{2D75A510-8082-D3A2-E4A2-AD01402D9734}"/>
              </a:ext>
            </a:extLst>
          </p:cNvPr>
          <p:cNvSpPr/>
          <p:nvPr/>
        </p:nvSpPr>
        <p:spPr>
          <a:xfrm>
            <a:off x="7154333" y="3744229"/>
            <a:ext cx="2938200" cy="1559292"/>
          </a:xfrm>
          <a:prstGeom prst="wedgeRoundRectCallout">
            <a:avLst>
              <a:gd name="adj1" fmla="val -67399"/>
              <a:gd name="adj2" fmla="val -20672"/>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Utilizzate il vostro sito web per condividere la vostra storia e costruire il vostro marchio: l'aggiunta di video è un ottimo modo per farlo.</a:t>
            </a:r>
          </a:p>
        </p:txBody>
      </p:sp>
    </p:spTree>
    <p:extLst>
      <p:ext uri="{BB962C8B-B14F-4D97-AF65-F5344CB8AC3E}">
        <p14:creationId xmlns:p14="http://schemas.microsoft.com/office/powerpoint/2010/main" val="3018010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ruits and vegetables in bags">
            <a:extLst>
              <a:ext uri="{FF2B5EF4-FFF2-40B4-BE49-F238E27FC236}">
                <a16:creationId xmlns:a16="http://schemas.microsoft.com/office/drawing/2014/main" id="{7DC1F293-71B1-2BBF-A2E4-5842F4E25805}"/>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22166" r="15543"/>
          <a:stretch/>
        </p:blipFill>
        <p:spPr>
          <a:xfrm>
            <a:off x="7340026" y="0"/>
            <a:ext cx="4851974" cy="6858000"/>
          </a:xfrm>
        </p:spPr>
      </p:pic>
      <p:sp>
        <p:nvSpPr>
          <p:cNvPr id="3" name="Text Placeholder 2">
            <a:extLst>
              <a:ext uri="{FF2B5EF4-FFF2-40B4-BE49-F238E27FC236}">
                <a16:creationId xmlns:a16="http://schemas.microsoft.com/office/drawing/2014/main" id="{C6903059-6472-57D9-4EB2-3964F0B5087C}"/>
              </a:ext>
            </a:extLst>
          </p:cNvPr>
          <p:cNvSpPr>
            <a:spLocks noGrp="1"/>
          </p:cNvSpPr>
          <p:nvPr>
            <p:ph type="body" sz="quarter" idx="16"/>
          </p:nvPr>
        </p:nvSpPr>
        <p:spPr>
          <a:xfrm>
            <a:off x="292369" y="2025008"/>
            <a:ext cx="6791935" cy="4038015"/>
          </a:xfrm>
        </p:spPr>
        <p:txBody>
          <a:bodyPr/>
          <a:lstStyle/>
          <a:p>
            <a:r>
              <a:rPr lang="it-IT" dirty="0"/>
              <a:t>Forse uno dei motivi più interessanti per avere un sito web per la vostra piccola azienda è che può aumentare le possibilità di ottenere contatti di vendita.</a:t>
            </a:r>
          </a:p>
          <a:p>
            <a:r>
              <a:rPr lang="it-IT" dirty="0"/>
              <a:t>Una volta che le persone vi trovano online, si interessano al vostro prodotto o servizio e vogliono saperne di più, sapranno come contattarvi (o fare acquisti) grazie alle informazioni contenute nel vostro sito web, il che vi dà l'opportunità di aumentare le vendite. Anche se i siti web hanno un costo, se usati correttamente hanno un ritorno positivo sull'investimento (ROI).</a:t>
            </a:r>
          </a:p>
        </p:txBody>
      </p:sp>
      <p:sp>
        <p:nvSpPr>
          <p:cNvPr id="4" name="Text Placeholder 3">
            <a:extLst>
              <a:ext uri="{FF2B5EF4-FFF2-40B4-BE49-F238E27FC236}">
                <a16:creationId xmlns:a16="http://schemas.microsoft.com/office/drawing/2014/main" id="{92B50A52-E3B1-6AB7-E703-36116D1F5254}"/>
              </a:ext>
            </a:extLst>
          </p:cNvPr>
          <p:cNvSpPr>
            <a:spLocks noGrp="1"/>
          </p:cNvSpPr>
          <p:nvPr>
            <p:ph type="body" sz="quarter" idx="18"/>
          </p:nvPr>
        </p:nvSpPr>
        <p:spPr>
          <a:xfrm>
            <a:off x="447065" y="533400"/>
            <a:ext cx="6482545" cy="986928"/>
          </a:xfrm>
        </p:spPr>
        <p:txBody>
          <a:bodyPr anchor="ctr"/>
          <a:lstStyle/>
          <a:p>
            <a:r>
              <a:rPr lang="en-IE" dirty="0"/>
              <a:t>3. </a:t>
            </a:r>
            <a:r>
              <a:rPr lang="en-IE" dirty="0" err="1"/>
              <a:t>Nuovi</a:t>
            </a:r>
            <a:r>
              <a:rPr lang="en-IE" dirty="0"/>
              <a:t> </a:t>
            </a:r>
            <a:r>
              <a:rPr lang="en-IE" dirty="0" err="1"/>
              <a:t>Contatti</a:t>
            </a:r>
            <a:r>
              <a:rPr lang="en-IE" dirty="0"/>
              <a:t>/ </a:t>
            </a:r>
            <a:r>
              <a:rPr lang="en-IE" dirty="0" err="1"/>
              <a:t>Opportunità</a:t>
            </a:r>
            <a:endParaRPr lang="en-IE" dirty="0"/>
          </a:p>
          <a:p>
            <a:endParaRPr lang="en-IE" dirty="0"/>
          </a:p>
        </p:txBody>
      </p:sp>
      <p:sp>
        <p:nvSpPr>
          <p:cNvPr id="7" name="Speech Bubble: Rectangle with Corners Rounded 6">
            <a:extLst>
              <a:ext uri="{FF2B5EF4-FFF2-40B4-BE49-F238E27FC236}">
                <a16:creationId xmlns:a16="http://schemas.microsoft.com/office/drawing/2014/main" id="{8679AD3E-CD25-188E-9127-DDCBE5FA34BE}"/>
              </a:ext>
            </a:extLst>
          </p:cNvPr>
          <p:cNvSpPr/>
          <p:nvPr/>
        </p:nvSpPr>
        <p:spPr>
          <a:xfrm>
            <a:off x="8673565" y="5283377"/>
            <a:ext cx="2938200" cy="1559292"/>
          </a:xfrm>
          <a:prstGeom prst="wedgeRoundRectCallout">
            <a:avLst>
              <a:gd name="adj1" fmla="val -38295"/>
              <a:gd name="adj2" fmla="val -106463"/>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Un sito web può APRIRE LE PORTE per voi e per la vostra azienda agricola.</a:t>
            </a:r>
          </a:p>
        </p:txBody>
      </p:sp>
    </p:spTree>
    <p:extLst>
      <p:ext uri="{BB962C8B-B14F-4D97-AF65-F5344CB8AC3E}">
        <p14:creationId xmlns:p14="http://schemas.microsoft.com/office/powerpoint/2010/main" val="17948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Young man using smartphone on city street at night">
            <a:extLst>
              <a:ext uri="{FF2B5EF4-FFF2-40B4-BE49-F238E27FC236}">
                <a16:creationId xmlns:a16="http://schemas.microsoft.com/office/drawing/2014/main" id="{6E55F694-1D5E-5337-607E-B5860466D0C7}"/>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45612" r="7240"/>
          <a:stretch/>
        </p:blipFill>
        <p:spPr>
          <a:xfrm>
            <a:off x="7340026" y="0"/>
            <a:ext cx="4851974" cy="6858000"/>
          </a:xfrm>
        </p:spPr>
      </p:pic>
      <p:sp>
        <p:nvSpPr>
          <p:cNvPr id="3" name="Text Placeholder 2">
            <a:extLst>
              <a:ext uri="{FF2B5EF4-FFF2-40B4-BE49-F238E27FC236}">
                <a16:creationId xmlns:a16="http://schemas.microsoft.com/office/drawing/2014/main" id="{D091A072-5EC6-15AC-EC63-D5B68407E22E}"/>
              </a:ext>
            </a:extLst>
          </p:cNvPr>
          <p:cNvSpPr>
            <a:spLocks noGrp="1"/>
          </p:cNvSpPr>
          <p:nvPr>
            <p:ph type="body" sz="quarter" idx="16"/>
          </p:nvPr>
        </p:nvSpPr>
        <p:spPr/>
        <p:txBody>
          <a:bodyPr/>
          <a:lstStyle/>
          <a:p>
            <a:r>
              <a:rPr lang="it-IT" dirty="0"/>
              <a:t>Una volta che siete online e avete un sito web ottimizzato per la SEO, avete la possibilità di comparire nei risultati di ricerca di Google. </a:t>
            </a:r>
          </a:p>
          <a:p>
            <a:r>
              <a:rPr lang="it-IT" dirty="0"/>
              <a:t>Ciò significa che quando le persone cercano un prodotto o un servizio, è possibile che il vostro sito web compaia tra i risultati. Questo vi dà l'opportunità di aumentare drasticamente la vostra base di clienti. Avere un sito web di buona qualità e fare una buona prima impressione manterrà la loro attenzione e stimolerà la loro voglia di saperne di più su di voi. </a:t>
            </a:r>
            <a:endParaRPr lang="en-IE" dirty="0"/>
          </a:p>
        </p:txBody>
      </p:sp>
      <p:sp>
        <p:nvSpPr>
          <p:cNvPr id="4" name="Text Placeholder 3">
            <a:extLst>
              <a:ext uri="{FF2B5EF4-FFF2-40B4-BE49-F238E27FC236}">
                <a16:creationId xmlns:a16="http://schemas.microsoft.com/office/drawing/2014/main" id="{D57A038A-E69E-4FCF-EF4A-5477455D8133}"/>
              </a:ext>
            </a:extLst>
          </p:cNvPr>
          <p:cNvSpPr>
            <a:spLocks noGrp="1"/>
          </p:cNvSpPr>
          <p:nvPr>
            <p:ph type="body" sz="quarter" idx="18"/>
          </p:nvPr>
        </p:nvSpPr>
        <p:spPr/>
        <p:txBody>
          <a:bodyPr anchor="ctr"/>
          <a:lstStyle/>
          <a:p>
            <a:r>
              <a:rPr lang="en-IE" dirty="0"/>
              <a:t>4. </a:t>
            </a:r>
            <a:r>
              <a:rPr lang="en-IE" dirty="0" err="1"/>
              <a:t>Traffico</a:t>
            </a:r>
            <a:r>
              <a:rPr lang="en-IE" dirty="0"/>
              <a:t> </a:t>
            </a:r>
            <a:r>
              <a:rPr lang="en-IE" dirty="0" err="1"/>
              <a:t>Organico</a:t>
            </a:r>
            <a:endParaRPr lang="en-IE" dirty="0"/>
          </a:p>
        </p:txBody>
      </p:sp>
      <p:sp>
        <p:nvSpPr>
          <p:cNvPr id="5" name="Speech Bubble: Rectangle with Corners Rounded 4">
            <a:extLst>
              <a:ext uri="{FF2B5EF4-FFF2-40B4-BE49-F238E27FC236}">
                <a16:creationId xmlns:a16="http://schemas.microsoft.com/office/drawing/2014/main" id="{FFBA7D57-8FB2-B2AA-FB11-C4B28B4CEFBE}"/>
              </a:ext>
            </a:extLst>
          </p:cNvPr>
          <p:cNvSpPr/>
          <p:nvPr/>
        </p:nvSpPr>
        <p:spPr>
          <a:xfrm>
            <a:off x="6739639" y="4986069"/>
            <a:ext cx="4129644" cy="1793274"/>
          </a:xfrm>
          <a:prstGeom prst="wedgeRoundRectCallout">
            <a:avLst>
              <a:gd name="adj1" fmla="val -49377"/>
              <a:gd name="adj2" fmla="val -121678"/>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SEO è l'acronimo di </a:t>
            </a:r>
            <a:r>
              <a:rPr lang="it-IT" dirty="0" err="1"/>
              <a:t>Search</a:t>
            </a:r>
            <a:r>
              <a:rPr lang="it-IT" dirty="0"/>
              <a:t> Engine </a:t>
            </a:r>
            <a:r>
              <a:rPr lang="it-IT" dirty="0" err="1"/>
              <a:t>Optimisation</a:t>
            </a:r>
            <a:r>
              <a:rPr lang="it-IT" dirty="0"/>
              <a:t> (ottimizzazione dei motori di ricerca), un insieme di pratiche volte a migliorare l'aspetto e il posizionamento delle pagine web nei risultati organici delle ricerche.</a:t>
            </a:r>
          </a:p>
        </p:txBody>
      </p:sp>
    </p:spTree>
    <p:extLst>
      <p:ext uri="{BB962C8B-B14F-4D97-AF65-F5344CB8AC3E}">
        <p14:creationId xmlns:p14="http://schemas.microsoft.com/office/powerpoint/2010/main" val="243534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40D337C-B38E-CF45-6EA6-036A5D3B9D67}"/>
              </a:ext>
            </a:extLst>
          </p:cNvPr>
          <p:cNvSpPr>
            <a:spLocks noGrp="1"/>
          </p:cNvSpPr>
          <p:nvPr>
            <p:ph type="body" sz="quarter" idx="16"/>
          </p:nvPr>
        </p:nvSpPr>
        <p:spPr>
          <a:xfrm>
            <a:off x="315229" y="1988965"/>
            <a:ext cx="6746216" cy="4038015"/>
          </a:xfrm>
        </p:spPr>
        <p:txBody>
          <a:bodyPr/>
          <a:lstStyle/>
          <a:p>
            <a:r>
              <a:rPr lang="it-IT" dirty="0"/>
              <a:t>Molte aziende ricevono telefonate da potenziali clienti che chiedono semplici informazioni sulla sede e sugli orari di apertura. Se si perde una chiamata, il cliente rimane insoddisfatto. Le telefonate possono anche distrarci da aspetti più importanti della nostra attività.  Di solito, come piccolo imprenditore, siete una persona sola e non avete il tempo di fare da segretaria; un sito web può ridurre queste chiamate e aumentare la produttività. </a:t>
            </a:r>
          </a:p>
          <a:p>
            <a:r>
              <a:rPr lang="it-IT" dirty="0"/>
              <a:t>Allo stesso tempo, aiuta i clienti a trovare informazioni utili senza bisogno di telefonare, migliorando così l'esperienza dell'utente.</a:t>
            </a:r>
          </a:p>
        </p:txBody>
      </p:sp>
      <p:sp>
        <p:nvSpPr>
          <p:cNvPr id="4" name="Text Placeholder 3">
            <a:extLst>
              <a:ext uri="{FF2B5EF4-FFF2-40B4-BE49-F238E27FC236}">
                <a16:creationId xmlns:a16="http://schemas.microsoft.com/office/drawing/2014/main" id="{DD2C1AB8-A736-7CA5-290C-009A653E5F2D}"/>
              </a:ext>
            </a:extLst>
          </p:cNvPr>
          <p:cNvSpPr>
            <a:spLocks noGrp="1"/>
          </p:cNvSpPr>
          <p:nvPr>
            <p:ph type="body" sz="quarter" idx="18"/>
          </p:nvPr>
        </p:nvSpPr>
        <p:spPr/>
        <p:txBody>
          <a:bodyPr anchor="ctr"/>
          <a:lstStyle/>
          <a:p>
            <a:r>
              <a:rPr lang="en-IE" dirty="0"/>
              <a:t>5. </a:t>
            </a:r>
            <a:r>
              <a:rPr lang="en-IE" dirty="0" err="1"/>
              <a:t>Risparmio</a:t>
            </a:r>
            <a:r>
              <a:rPr lang="en-IE" dirty="0"/>
              <a:t> di tempo </a:t>
            </a:r>
          </a:p>
        </p:txBody>
      </p:sp>
      <p:sp>
        <p:nvSpPr>
          <p:cNvPr id="8" name="Picture Placeholder 7">
            <a:extLst>
              <a:ext uri="{FF2B5EF4-FFF2-40B4-BE49-F238E27FC236}">
                <a16:creationId xmlns:a16="http://schemas.microsoft.com/office/drawing/2014/main" id="{11F62240-B9DE-3A7B-7D50-0E0675D39BDD}"/>
              </a:ext>
            </a:extLst>
          </p:cNvPr>
          <p:cNvSpPr>
            <a:spLocks noGrp="1"/>
          </p:cNvSpPr>
          <p:nvPr>
            <p:ph type="pic" sz="quarter" idx="17"/>
          </p:nvPr>
        </p:nvSpPr>
        <p:spPr/>
      </p:sp>
      <p:pic>
        <p:nvPicPr>
          <p:cNvPr id="10" name="Video 9" title="Woman answering telephones">
            <a:hlinkClick r:id="" action="ppaction://media"/>
            <a:extLst>
              <a:ext uri="{FF2B5EF4-FFF2-40B4-BE49-F238E27FC236}">
                <a16:creationId xmlns:a16="http://schemas.microsoft.com/office/drawing/2014/main" id="{ED442397-0945-027A-60AC-E59594A215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13600" y="-26193"/>
            <a:ext cx="4978400" cy="6884194"/>
          </a:xfrm>
          <a:prstGeom prst="rect">
            <a:avLst/>
          </a:prstGeom>
        </p:spPr>
      </p:pic>
    </p:spTree>
    <p:extLst>
      <p:ext uri="{BB962C8B-B14F-4D97-AF65-F5344CB8AC3E}">
        <p14:creationId xmlns:p14="http://schemas.microsoft.com/office/powerpoint/2010/main" val="199116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agram, text&#10;&#10;Description automatically generated">
            <a:extLst>
              <a:ext uri="{FF2B5EF4-FFF2-40B4-BE49-F238E27FC236}">
                <a16:creationId xmlns:a16="http://schemas.microsoft.com/office/drawing/2014/main" id="{80ABB2E7-E217-D924-338D-B68E28F5CC46}"/>
              </a:ext>
            </a:extLst>
          </p:cNvPr>
          <p:cNvPicPr>
            <a:picLocks noGrp="1" noChangeAspect="1"/>
          </p:cNvPicPr>
          <p:nvPr>
            <p:ph type="pic" sz="quarter" idx="17"/>
          </p:nvPr>
        </p:nvPicPr>
        <p:blipFill rotWithShape="1">
          <a:blip r:embed="rId2">
            <a:extLst>
              <a:ext uri="{837473B0-CC2E-450A-ABE3-18F120FF3D39}">
                <a1611:picAttrSrcUrl xmlns:a1611="http://schemas.microsoft.com/office/drawing/2016/11/main" r:id="rId3"/>
              </a:ext>
            </a:extLst>
          </a:blip>
          <a:srcRect l="20033" r="23674"/>
          <a:stretch/>
        </p:blipFill>
        <p:spPr>
          <a:xfrm>
            <a:off x="7340026" y="0"/>
            <a:ext cx="4851974" cy="6858000"/>
          </a:xfrm>
        </p:spPr>
      </p:pic>
      <p:sp>
        <p:nvSpPr>
          <p:cNvPr id="3" name="Text Placeholder 2">
            <a:extLst>
              <a:ext uri="{FF2B5EF4-FFF2-40B4-BE49-F238E27FC236}">
                <a16:creationId xmlns:a16="http://schemas.microsoft.com/office/drawing/2014/main" id="{3CECC6CC-0A9F-91F7-F219-F3A194DFD094}"/>
              </a:ext>
            </a:extLst>
          </p:cNvPr>
          <p:cNvSpPr>
            <a:spLocks noGrp="1"/>
          </p:cNvSpPr>
          <p:nvPr>
            <p:ph type="body" sz="quarter" idx="16"/>
          </p:nvPr>
        </p:nvSpPr>
        <p:spPr/>
        <p:txBody>
          <a:bodyPr/>
          <a:lstStyle/>
          <a:p>
            <a:r>
              <a:rPr lang="it-IT" dirty="0"/>
              <a:t>Poiché il vostro sito web è attivo e disponibile 24 ore su 24, 7 giorni su 7, è facile pubblicare aggiornamenti e annunci per i vostri clienti. </a:t>
            </a:r>
          </a:p>
          <a:p>
            <a:r>
              <a:rPr lang="it-IT" dirty="0"/>
              <a:t>Creare post sul blog o aggiornamenti regolari è un modo per tenerli informati su tutto ciò che state facendo, crescendo o producendo. Quando qualcosa è particolarmente rilevante per loro, aumenta la possibilità di fare un </a:t>
            </a:r>
            <a:r>
              <a:rPr lang="it-IT" dirty="0" err="1"/>
              <a:t>upselling</a:t>
            </a:r>
            <a:r>
              <a:rPr lang="it-IT" dirty="0"/>
              <a:t>.</a:t>
            </a:r>
          </a:p>
          <a:p>
            <a:r>
              <a:rPr lang="it-IT" dirty="0"/>
              <a:t>Gli aggiornamenti sui social media sono buoni, ma i post passati sono raramente utili, mentre i post del vostro sito web sono sempre presenti e sempre disponibili.</a:t>
            </a:r>
          </a:p>
        </p:txBody>
      </p:sp>
      <p:sp>
        <p:nvSpPr>
          <p:cNvPr id="4" name="Text Placeholder 3">
            <a:extLst>
              <a:ext uri="{FF2B5EF4-FFF2-40B4-BE49-F238E27FC236}">
                <a16:creationId xmlns:a16="http://schemas.microsoft.com/office/drawing/2014/main" id="{28297715-4F69-D0B3-FAC7-94BB726D0233}"/>
              </a:ext>
            </a:extLst>
          </p:cNvPr>
          <p:cNvSpPr>
            <a:spLocks noGrp="1"/>
          </p:cNvSpPr>
          <p:nvPr>
            <p:ph type="body" sz="quarter" idx="18"/>
          </p:nvPr>
        </p:nvSpPr>
        <p:spPr>
          <a:xfrm>
            <a:off x="447065" y="588891"/>
            <a:ext cx="6482545" cy="1210837"/>
          </a:xfrm>
        </p:spPr>
        <p:txBody>
          <a:bodyPr anchor="ctr"/>
          <a:lstStyle/>
          <a:p>
            <a:r>
              <a:rPr lang="en-IE" dirty="0"/>
              <a:t>6. Aggiornamenti &amp; </a:t>
            </a:r>
            <a:r>
              <a:rPr lang="en-IE" dirty="0" err="1"/>
              <a:t>Annunci</a:t>
            </a:r>
            <a:endParaRPr lang="en-IE" dirty="0"/>
          </a:p>
          <a:p>
            <a:endParaRPr lang="en-IE" dirty="0"/>
          </a:p>
        </p:txBody>
      </p:sp>
    </p:spTree>
    <p:extLst>
      <p:ext uri="{BB962C8B-B14F-4D97-AF65-F5344CB8AC3E}">
        <p14:creationId xmlns:p14="http://schemas.microsoft.com/office/powerpoint/2010/main" val="2676642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using tablet in grocery store">
            <a:extLst>
              <a:ext uri="{FF2B5EF4-FFF2-40B4-BE49-F238E27FC236}">
                <a16:creationId xmlns:a16="http://schemas.microsoft.com/office/drawing/2014/main" id="{724AFB01-FDFB-3F02-DB1B-D519FF3C6758}"/>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12726" r="40090"/>
          <a:stretch/>
        </p:blipFill>
        <p:spPr>
          <a:xfrm>
            <a:off x="7340026" y="0"/>
            <a:ext cx="4851974" cy="6858000"/>
          </a:xfrm>
        </p:spPr>
      </p:pic>
      <p:sp>
        <p:nvSpPr>
          <p:cNvPr id="3" name="Text Placeholder 2">
            <a:extLst>
              <a:ext uri="{FF2B5EF4-FFF2-40B4-BE49-F238E27FC236}">
                <a16:creationId xmlns:a16="http://schemas.microsoft.com/office/drawing/2014/main" id="{7DA331AE-8D7C-7697-4E1F-953882763A64}"/>
              </a:ext>
            </a:extLst>
          </p:cNvPr>
          <p:cNvSpPr>
            <a:spLocks noGrp="1"/>
          </p:cNvSpPr>
          <p:nvPr>
            <p:ph type="body" sz="quarter" idx="16"/>
          </p:nvPr>
        </p:nvSpPr>
        <p:spPr>
          <a:xfrm>
            <a:off x="447064" y="1889542"/>
            <a:ext cx="6482545" cy="4038015"/>
          </a:xfrm>
        </p:spPr>
        <p:txBody>
          <a:bodyPr/>
          <a:lstStyle/>
          <a:p>
            <a:r>
              <a:rPr lang="it-IT" dirty="0"/>
              <a:t>Se intendete sfruttare il marketing digitale per far crescere la vostra attività, vorrete indirizzare il traffico verso un sito web o una landing page. Per farlo in modo efficace, è necessario sfruttare le informazioni chiave sul traffico che ha raggiunto il vostro sito web, in modo da poter indirizzare i clienti più qualificati e ottenere il miglior ROI sul vostro investimento. Il SEM non può essere impostato in modo retroattivo, quindi è meglio far funzionare il vostro sito web per tempo, anche se al momento non avete intenzione di fare pubblicità online. Ci sono aiuti e consigli per aiutarvi con il vostro marketing digitale.</a:t>
            </a:r>
          </a:p>
          <a:p>
            <a:pPr algn="l"/>
            <a:r>
              <a:rPr lang="en-US" sz="2000" b="1" dirty="0">
                <a:hlinkClick r:id="rId3"/>
              </a:rPr>
              <a:t>The Ultimate Guide to Digital Marketing</a:t>
            </a:r>
            <a:endParaRPr lang="en-IE" sz="2000" b="1" dirty="0"/>
          </a:p>
        </p:txBody>
      </p:sp>
      <p:sp>
        <p:nvSpPr>
          <p:cNvPr id="4" name="Text Placeholder 3">
            <a:extLst>
              <a:ext uri="{FF2B5EF4-FFF2-40B4-BE49-F238E27FC236}">
                <a16:creationId xmlns:a16="http://schemas.microsoft.com/office/drawing/2014/main" id="{6A9FF690-4EFD-5A09-0CAF-6D0F68CB05FA}"/>
              </a:ext>
            </a:extLst>
          </p:cNvPr>
          <p:cNvSpPr>
            <a:spLocks noGrp="1"/>
          </p:cNvSpPr>
          <p:nvPr>
            <p:ph type="body" sz="quarter" idx="18"/>
          </p:nvPr>
        </p:nvSpPr>
        <p:spPr>
          <a:xfrm>
            <a:off x="447064" y="597357"/>
            <a:ext cx="6482545" cy="1210837"/>
          </a:xfrm>
        </p:spPr>
        <p:txBody>
          <a:bodyPr anchor="ctr"/>
          <a:lstStyle/>
          <a:p>
            <a:r>
              <a:rPr lang="en-IE" dirty="0"/>
              <a:t>6. Marketing </a:t>
            </a:r>
            <a:r>
              <a:rPr lang="en-IE" dirty="0" err="1"/>
              <a:t>Digitale</a:t>
            </a:r>
            <a:endParaRPr lang="en-IE" dirty="0"/>
          </a:p>
          <a:p>
            <a:endParaRPr lang="en-IE" dirty="0"/>
          </a:p>
        </p:txBody>
      </p:sp>
      <p:sp>
        <p:nvSpPr>
          <p:cNvPr id="5" name="Speech Bubble: Rectangle with Corners Rounded 4">
            <a:extLst>
              <a:ext uri="{FF2B5EF4-FFF2-40B4-BE49-F238E27FC236}">
                <a16:creationId xmlns:a16="http://schemas.microsoft.com/office/drawing/2014/main" id="{6C3C4872-6C79-B498-CF9F-5BE05EE6880B}"/>
              </a:ext>
            </a:extLst>
          </p:cNvPr>
          <p:cNvSpPr/>
          <p:nvPr/>
        </p:nvSpPr>
        <p:spPr>
          <a:xfrm>
            <a:off x="7027505" y="1291840"/>
            <a:ext cx="3941768" cy="1551003"/>
          </a:xfrm>
          <a:prstGeom prst="wedgeRoundRectCallout">
            <a:avLst>
              <a:gd name="adj1" fmla="val -53243"/>
              <a:gd name="adj2" fmla="val 132158"/>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SEM è l'acronimo di </a:t>
            </a:r>
            <a:r>
              <a:rPr lang="it-IT" dirty="0" err="1"/>
              <a:t>Search</a:t>
            </a:r>
            <a:r>
              <a:rPr lang="it-IT" dirty="0"/>
              <a:t> Engine Marketing (Marketing sui motori di ricerca): sfrutta la pubblicità online a pagamento per aumentare la visibilità di un sito web nei motori di ricerca</a:t>
            </a:r>
            <a:r>
              <a:rPr lang="en-US" dirty="0"/>
              <a:t>.</a:t>
            </a:r>
            <a:endParaRPr lang="en-IE" dirty="0"/>
          </a:p>
        </p:txBody>
      </p:sp>
    </p:spTree>
    <p:extLst>
      <p:ext uri="{BB962C8B-B14F-4D97-AF65-F5344CB8AC3E}">
        <p14:creationId xmlns:p14="http://schemas.microsoft.com/office/powerpoint/2010/main" val="287478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58749-C300-2381-2F82-8142E120C28C}"/>
              </a:ext>
            </a:extLst>
          </p:cNvPr>
          <p:cNvSpPr>
            <a:spLocks noGrp="1"/>
          </p:cNvSpPr>
          <p:nvPr>
            <p:ph type="body" sz="quarter" idx="16"/>
          </p:nvPr>
        </p:nvSpPr>
        <p:spPr>
          <a:xfrm>
            <a:off x="101600" y="1906476"/>
            <a:ext cx="12031133" cy="4038015"/>
          </a:xfrm>
        </p:spPr>
        <p:txBody>
          <a:bodyPr/>
          <a:lstStyle/>
          <a:p>
            <a:pPr marL="342900" indent="-342900" algn="l">
              <a:buFont typeface="Arial" panose="020B0604020202020204" pitchFamily="34" charset="0"/>
              <a:buChar char="•"/>
            </a:pPr>
            <a:r>
              <a:rPr lang="it-IT" sz="2000" b="1" i="0" dirty="0" err="1">
                <a:effectLst/>
              </a:rPr>
              <a:t>Pay</a:t>
            </a:r>
            <a:r>
              <a:rPr lang="it-IT" sz="2000" b="1" i="0" dirty="0">
                <a:effectLst/>
              </a:rPr>
              <a:t>-Per-Click (PPC) - </a:t>
            </a:r>
            <a:r>
              <a:rPr lang="it-IT" sz="2000" i="0" dirty="0">
                <a:effectLst/>
              </a:rPr>
              <a:t>Il PPC è un metodo di pubblicità online in cui un'azienda paga per i suoi annunci solo quando una persona fa clic su di essi. </a:t>
            </a:r>
          </a:p>
          <a:p>
            <a:pPr marL="342900" indent="-342900" algn="l">
              <a:buFont typeface="Arial" panose="020B0604020202020204" pitchFamily="34" charset="0"/>
              <a:buChar char="•"/>
            </a:pPr>
            <a:r>
              <a:rPr lang="it-IT" sz="2000" b="1" i="0" dirty="0">
                <a:effectLst/>
              </a:rPr>
              <a:t>Social Media Marketing (SMM) </a:t>
            </a:r>
            <a:r>
              <a:rPr lang="it-IT" sz="2000" i="0" dirty="0">
                <a:effectLst/>
              </a:rPr>
              <a:t>- Il SMM è la pratica di utilizzare i canali dei social media per promuovere prodotti o servizi aziendali. </a:t>
            </a:r>
          </a:p>
          <a:p>
            <a:pPr marL="342900" indent="-342900" algn="l">
              <a:buFont typeface="Arial" panose="020B0604020202020204" pitchFamily="34" charset="0"/>
              <a:buChar char="•"/>
            </a:pPr>
            <a:r>
              <a:rPr lang="it-IT" sz="2000" b="1" i="0" dirty="0">
                <a:effectLst/>
              </a:rPr>
              <a:t>Email marketing - </a:t>
            </a:r>
            <a:r>
              <a:rPr lang="it-IT" sz="2000" i="0" dirty="0">
                <a:effectLst/>
              </a:rPr>
              <a:t>L'email marketing consente alle aziende di inviare contenuti promozionali di marca direttamente ai potenziali clienti via email. L'uso di newsletter automatizzate è comune in questo contesto. </a:t>
            </a:r>
          </a:p>
          <a:p>
            <a:pPr marL="342900" indent="-342900" algn="l">
              <a:buFont typeface="Arial" panose="020B0604020202020204" pitchFamily="34" charset="0"/>
              <a:buChar char="•"/>
            </a:pPr>
            <a:r>
              <a:rPr lang="it-IT" sz="2000" b="1" i="0" dirty="0">
                <a:effectLst/>
              </a:rPr>
              <a:t>Affiliate Marketing </a:t>
            </a:r>
            <a:r>
              <a:rPr lang="it-IT" sz="2000" i="0" dirty="0">
                <a:effectLst/>
              </a:rPr>
              <a:t>- L'affiliate marketing è un esercizio basato sulle prestazioni che consente la condivisione dei ricavi e la compensazione </a:t>
            </a:r>
            <a:r>
              <a:rPr lang="it-IT" sz="2000" i="0" dirty="0" err="1">
                <a:effectLst/>
              </a:rPr>
              <a:t>pay</a:t>
            </a:r>
            <a:r>
              <a:rPr lang="it-IT" sz="2000" i="0" dirty="0">
                <a:effectLst/>
              </a:rPr>
              <a:t>-per-sale (PPS) all'interno di una rete comune. </a:t>
            </a:r>
          </a:p>
          <a:p>
            <a:pPr marL="342900" indent="-342900" algn="l">
              <a:buFont typeface="Arial" panose="020B0604020202020204" pitchFamily="34" charset="0"/>
              <a:buChar char="•"/>
            </a:pPr>
            <a:r>
              <a:rPr lang="it-IT" sz="2000" b="1" i="0" dirty="0">
                <a:effectLst/>
              </a:rPr>
              <a:t>Content marketing - </a:t>
            </a:r>
            <a:r>
              <a:rPr lang="it-IT" sz="2000" i="0" dirty="0">
                <a:effectLst/>
              </a:rPr>
              <a:t>Il </a:t>
            </a:r>
            <a:r>
              <a:rPr lang="it-IT" sz="2000" i="0" dirty="0" err="1">
                <a:effectLst/>
              </a:rPr>
              <a:t>content</a:t>
            </a:r>
            <a:r>
              <a:rPr lang="it-IT" sz="2000" i="0" dirty="0">
                <a:effectLst/>
              </a:rPr>
              <a:t> marketing si riferisce alla pubblicazione e alla distribuzione di materiale testuale, video o audio ai clienti online. Blog, video e podcast sono modi comuni per le aziende di impegnarsi nel marketing dei contenuti.  </a:t>
            </a:r>
          </a:p>
          <a:p>
            <a:pPr marL="342900" indent="-342900" algn="l">
              <a:buFont typeface="Arial" panose="020B0604020202020204" pitchFamily="34" charset="0"/>
              <a:buChar char="•"/>
            </a:pPr>
            <a:r>
              <a:rPr lang="it-IT" sz="2000" b="1" i="0" dirty="0">
                <a:effectLst/>
              </a:rPr>
              <a:t>Pubblicità nativa - </a:t>
            </a:r>
            <a:r>
              <a:rPr lang="it-IT" sz="2000" i="0" dirty="0">
                <a:effectLst/>
              </a:rPr>
              <a:t>La pubblicità nativa consiste nel fondere materiali di marketing in un mezzo di comunicazione, rendendo il messaggio di fondo e le finalità di marketing ugualmente importanti. I contenuti sponsorizzati, in cui un'azienda pubblica i propri contenuti su un altro sito web, sono un metodo comune di pubblicità nativa. </a:t>
            </a:r>
          </a:p>
          <a:p>
            <a:pPr algn="l"/>
            <a:endParaRPr lang="en-IE" sz="2000" dirty="0"/>
          </a:p>
        </p:txBody>
      </p:sp>
      <p:sp>
        <p:nvSpPr>
          <p:cNvPr id="3" name="Text Placeholder 2">
            <a:extLst>
              <a:ext uri="{FF2B5EF4-FFF2-40B4-BE49-F238E27FC236}">
                <a16:creationId xmlns:a16="http://schemas.microsoft.com/office/drawing/2014/main" id="{68307E2D-3F31-96CB-87C5-678ECE729A4E}"/>
              </a:ext>
            </a:extLst>
          </p:cNvPr>
          <p:cNvSpPr>
            <a:spLocks noGrp="1"/>
          </p:cNvSpPr>
          <p:nvPr>
            <p:ph type="body" sz="quarter" idx="18"/>
          </p:nvPr>
        </p:nvSpPr>
        <p:spPr>
          <a:xfrm>
            <a:off x="447065" y="309491"/>
            <a:ext cx="11097969" cy="1493909"/>
          </a:xfrm>
        </p:spPr>
        <p:txBody>
          <a:bodyPr>
            <a:normAutofit fontScale="77500" lnSpcReduction="20000"/>
          </a:bodyPr>
          <a:lstStyle/>
          <a:p>
            <a:r>
              <a:rPr lang="it-IT" sz="6400" dirty="0"/>
              <a:t>Il marketing digitale </a:t>
            </a:r>
            <a:r>
              <a:rPr lang="it-IT" sz="3400" dirty="0"/>
              <a:t>è un termine ampio che comprende molti canali diversi per promuovere gli interessi aziendali presso i potenziali clienti. Detto questo, esistono diversi metodi comuni per condurre il marketing digitale, tra cui</a:t>
            </a:r>
            <a:r>
              <a:rPr lang="en-US" sz="3400" dirty="0"/>
              <a:t>:</a:t>
            </a:r>
            <a:endParaRPr lang="en-IE" sz="3400" dirty="0"/>
          </a:p>
        </p:txBody>
      </p:sp>
    </p:spTree>
    <p:extLst>
      <p:ext uri="{BB962C8B-B14F-4D97-AF65-F5344CB8AC3E}">
        <p14:creationId xmlns:p14="http://schemas.microsoft.com/office/powerpoint/2010/main" val="4110066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FA26F5-071A-6C0D-4739-AA13C1BF750F}"/>
              </a:ext>
            </a:extLst>
          </p:cNvPr>
          <p:cNvSpPr txBox="1"/>
          <p:nvPr/>
        </p:nvSpPr>
        <p:spPr>
          <a:xfrm>
            <a:off x="3207727" y="1860712"/>
            <a:ext cx="5638800" cy="3471333"/>
          </a:xfrm>
          <a:prstGeom prst="rect">
            <a:avLst/>
          </a:prstGeom>
          <a:solidFill>
            <a:srgbClr val="F9A169"/>
          </a:solidFill>
        </p:spPr>
        <p:txBody>
          <a:bodyPr wrap="square" rtlCol="0">
            <a:spAutoFit/>
          </a:bodyPr>
          <a:lstStyle/>
          <a:p>
            <a:endParaRPr lang="en-IE" dirty="0"/>
          </a:p>
        </p:txBody>
      </p:sp>
      <p:sp>
        <p:nvSpPr>
          <p:cNvPr id="3" name="Text Placeholder 2">
            <a:extLst>
              <a:ext uri="{FF2B5EF4-FFF2-40B4-BE49-F238E27FC236}">
                <a16:creationId xmlns:a16="http://schemas.microsoft.com/office/drawing/2014/main" id="{1E526B71-3532-0A94-5704-D716D8D1F64F}"/>
              </a:ext>
            </a:extLst>
          </p:cNvPr>
          <p:cNvSpPr>
            <a:spLocks noGrp="1"/>
          </p:cNvSpPr>
          <p:nvPr>
            <p:ph type="body" sz="quarter" idx="13"/>
          </p:nvPr>
        </p:nvSpPr>
        <p:spPr/>
        <p:txBody>
          <a:bodyPr/>
          <a:lstStyle/>
          <a:p>
            <a:r>
              <a:rPr lang="en-IE" b="1" dirty="0" err="1"/>
              <a:t>Ricorda</a:t>
            </a:r>
            <a:r>
              <a:rPr lang="en-IE" b="1" dirty="0"/>
              <a:t>…</a:t>
            </a:r>
          </a:p>
        </p:txBody>
      </p:sp>
      <p:sp>
        <p:nvSpPr>
          <p:cNvPr id="5" name="TextBox 4">
            <a:extLst>
              <a:ext uri="{FF2B5EF4-FFF2-40B4-BE49-F238E27FC236}">
                <a16:creationId xmlns:a16="http://schemas.microsoft.com/office/drawing/2014/main" id="{4EBEF807-A588-D864-89C2-C3429A2859E7}"/>
              </a:ext>
            </a:extLst>
          </p:cNvPr>
          <p:cNvSpPr txBox="1"/>
          <p:nvPr/>
        </p:nvSpPr>
        <p:spPr>
          <a:xfrm>
            <a:off x="3297115" y="2070625"/>
            <a:ext cx="5460024" cy="2585323"/>
          </a:xfrm>
          <a:prstGeom prst="rect">
            <a:avLst/>
          </a:prstGeom>
          <a:noFill/>
        </p:spPr>
        <p:txBody>
          <a:bodyPr wrap="square">
            <a:spAutoFit/>
          </a:bodyPr>
          <a:lstStyle/>
          <a:p>
            <a:pPr algn="ctr"/>
            <a:r>
              <a:rPr lang="en-US" sz="5400" b="0" i="0" dirty="0">
                <a:solidFill>
                  <a:srgbClr val="333333"/>
                </a:solidFill>
                <a:effectLst/>
                <a:latin typeface="Freestyle Script" panose="030804020302050B0404" pitchFamily="66" charset="0"/>
              </a:rPr>
              <a:t> </a:t>
            </a:r>
            <a:r>
              <a:rPr lang="en-US" sz="5400" dirty="0" err="1">
                <a:solidFill>
                  <a:srgbClr val="333333"/>
                </a:solidFill>
                <a:latin typeface="Freestyle Script" panose="030804020302050B0404" pitchFamily="66" charset="0"/>
              </a:rPr>
              <a:t>Puoi</a:t>
            </a:r>
            <a:r>
              <a:rPr lang="en-US" sz="5400" dirty="0">
                <a:solidFill>
                  <a:srgbClr val="333333"/>
                </a:solidFill>
                <a:latin typeface="Freestyle Script" panose="030804020302050B0404" pitchFamily="66" charset="0"/>
              </a:rPr>
              <a:t> </a:t>
            </a:r>
            <a:r>
              <a:rPr lang="en-US" sz="5400" dirty="0" err="1">
                <a:solidFill>
                  <a:srgbClr val="333333"/>
                </a:solidFill>
                <a:latin typeface="Freestyle Script" panose="030804020302050B0404" pitchFamily="66" charset="0"/>
              </a:rPr>
              <a:t>migliorare</a:t>
            </a:r>
            <a:r>
              <a:rPr lang="en-US" sz="5400" dirty="0">
                <a:solidFill>
                  <a:srgbClr val="333333"/>
                </a:solidFill>
                <a:latin typeface="Freestyle Script" panose="030804020302050B0404" pitchFamily="66" charset="0"/>
              </a:rPr>
              <a:t> un </a:t>
            </a:r>
            <a:r>
              <a:rPr lang="en-US" sz="5400" b="1" dirty="0">
                <a:solidFill>
                  <a:srgbClr val="333333"/>
                </a:solidFill>
                <a:latin typeface="Freestyle Script" panose="030804020302050B0404" pitchFamily="66" charset="0"/>
              </a:rPr>
              <a:t>SITO WEB</a:t>
            </a:r>
            <a:r>
              <a:rPr lang="en-US" sz="5400" dirty="0">
                <a:solidFill>
                  <a:srgbClr val="333333"/>
                </a:solidFill>
                <a:latin typeface="Freestyle Script" panose="030804020302050B0404" pitchFamily="66" charset="0"/>
              </a:rPr>
              <a:t> </a:t>
            </a:r>
            <a:r>
              <a:rPr lang="en-US" sz="5400" dirty="0" err="1">
                <a:solidFill>
                  <a:srgbClr val="333333"/>
                </a:solidFill>
                <a:latin typeface="Freestyle Script" panose="030804020302050B0404" pitchFamily="66" charset="0"/>
              </a:rPr>
              <a:t>nel</a:t>
            </a:r>
            <a:r>
              <a:rPr lang="en-US" sz="5400" dirty="0">
                <a:solidFill>
                  <a:srgbClr val="333333"/>
                </a:solidFill>
                <a:latin typeface="Freestyle Script" panose="030804020302050B0404" pitchFamily="66" charset="0"/>
              </a:rPr>
              <a:t> </a:t>
            </a:r>
            <a:r>
              <a:rPr lang="en-US" sz="5400" dirty="0" err="1">
                <a:solidFill>
                  <a:srgbClr val="333333"/>
                </a:solidFill>
                <a:latin typeface="Freestyle Script" panose="030804020302050B0404" pitchFamily="66" charset="0"/>
              </a:rPr>
              <a:t>tempo</a:t>
            </a:r>
            <a:r>
              <a:rPr lang="en-US" sz="5400" b="0" i="0" dirty="0" err="1">
                <a:solidFill>
                  <a:srgbClr val="333333"/>
                </a:solidFill>
                <a:effectLst/>
                <a:latin typeface="Freestyle Script" panose="030804020302050B0404" pitchFamily="66" charset="0"/>
              </a:rPr>
              <a:t>,ma</a:t>
            </a:r>
            <a:r>
              <a:rPr lang="en-US" sz="5400" b="0" i="0" dirty="0">
                <a:solidFill>
                  <a:srgbClr val="333333"/>
                </a:solidFill>
                <a:effectLst/>
                <a:latin typeface="Freestyle Script" panose="030804020302050B0404" pitchFamily="66" charset="0"/>
              </a:rPr>
              <a:t> la </a:t>
            </a:r>
            <a:r>
              <a:rPr lang="en-US" sz="5400" b="0" i="0" dirty="0" err="1">
                <a:solidFill>
                  <a:srgbClr val="333333"/>
                </a:solidFill>
                <a:effectLst/>
                <a:latin typeface="Freestyle Script" panose="030804020302050B0404" pitchFamily="66" charset="0"/>
              </a:rPr>
              <a:t>chiave</a:t>
            </a:r>
            <a:r>
              <a:rPr lang="en-US" sz="5400" b="0" i="0" dirty="0">
                <a:solidFill>
                  <a:srgbClr val="333333"/>
                </a:solidFill>
                <a:effectLst/>
                <a:latin typeface="Freestyle Script" panose="030804020302050B0404" pitchFamily="66" charset="0"/>
              </a:rPr>
              <a:t> è</a:t>
            </a:r>
            <a:r>
              <a:rPr lang="en-US" sz="5400" b="1" i="0" u="sng" dirty="0">
                <a:solidFill>
                  <a:srgbClr val="333333"/>
                </a:solidFill>
                <a:effectLst/>
                <a:latin typeface="Freestyle Script" panose="030804020302050B0404" pitchFamily="66" charset="0"/>
              </a:rPr>
              <a:t> INIZIARE </a:t>
            </a:r>
            <a:r>
              <a:rPr lang="en-US" sz="5400" b="0" i="0" dirty="0">
                <a:solidFill>
                  <a:srgbClr val="333333"/>
                </a:solidFill>
                <a:effectLst/>
                <a:latin typeface="Freestyle Script" panose="030804020302050B0404" pitchFamily="66" charset="0"/>
              </a:rPr>
              <a:t>a </a:t>
            </a:r>
            <a:r>
              <a:rPr lang="en-US" sz="5400" b="0" i="0" dirty="0" err="1">
                <a:solidFill>
                  <a:srgbClr val="333333"/>
                </a:solidFill>
                <a:effectLst/>
                <a:latin typeface="Freestyle Script" panose="030804020302050B0404" pitchFamily="66" charset="0"/>
              </a:rPr>
              <a:t>crearne</a:t>
            </a:r>
            <a:r>
              <a:rPr lang="en-US" sz="5400" b="0" i="0" dirty="0">
                <a:solidFill>
                  <a:srgbClr val="333333"/>
                </a:solidFill>
                <a:effectLst/>
                <a:latin typeface="Freestyle Script" panose="030804020302050B0404" pitchFamily="66" charset="0"/>
              </a:rPr>
              <a:t> uno.</a:t>
            </a:r>
            <a:endParaRPr lang="en-IE" sz="5400" dirty="0">
              <a:latin typeface="Freestyle Script" panose="030804020302050B0404" pitchFamily="66" charset="0"/>
            </a:endParaRPr>
          </a:p>
        </p:txBody>
      </p:sp>
    </p:spTree>
    <p:extLst>
      <p:ext uri="{BB962C8B-B14F-4D97-AF65-F5344CB8AC3E}">
        <p14:creationId xmlns:p14="http://schemas.microsoft.com/office/powerpoint/2010/main" val="4227700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744FAA-A8CC-18D6-E617-7388101ADA7A}"/>
              </a:ext>
            </a:extLst>
          </p:cNvPr>
          <p:cNvSpPr>
            <a:spLocks noGrp="1"/>
          </p:cNvSpPr>
          <p:nvPr>
            <p:ph type="body" sz="quarter" idx="22"/>
          </p:nvPr>
        </p:nvSpPr>
        <p:spPr>
          <a:xfrm>
            <a:off x="284358" y="283887"/>
            <a:ext cx="4231081" cy="1469497"/>
          </a:xfrm>
        </p:spPr>
        <p:txBody>
          <a:bodyPr>
            <a:normAutofit/>
          </a:bodyPr>
          <a:lstStyle/>
          <a:p>
            <a:r>
              <a:rPr lang="it-IT" b="1" dirty="0"/>
              <a:t>Impostazione del proprio sito web</a:t>
            </a:r>
          </a:p>
        </p:txBody>
      </p:sp>
      <p:sp>
        <p:nvSpPr>
          <p:cNvPr id="6" name="Text Placeholder 2">
            <a:extLst>
              <a:ext uri="{FF2B5EF4-FFF2-40B4-BE49-F238E27FC236}">
                <a16:creationId xmlns:a16="http://schemas.microsoft.com/office/drawing/2014/main" id="{00A90D3A-2CC0-F420-4BE4-DFD6AE332BA5}"/>
              </a:ext>
            </a:extLst>
          </p:cNvPr>
          <p:cNvSpPr txBox="1">
            <a:spLocks/>
          </p:cNvSpPr>
          <p:nvPr/>
        </p:nvSpPr>
        <p:spPr>
          <a:xfrm>
            <a:off x="480303" y="1164973"/>
            <a:ext cx="4798707" cy="32452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endParaRPr kumimoji="0" lang="en-GB" sz="2400" b="0" i="0" u="none" strike="noStrike" kern="1200" cap="none" spc="0" normalizeH="0" baseline="0" noProof="0" dirty="0">
              <a:ln>
                <a:noFill/>
              </a:ln>
              <a:solidFill>
                <a:srgbClr val="60220F"/>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r>
              <a:rPr kumimoji="0" lang="it-IT" sz="2400" b="1" i="0" u="none" strike="noStrike" kern="1200" cap="none" spc="0" normalizeH="0" baseline="0" noProof="0" dirty="0">
                <a:ln>
                  <a:noFill/>
                </a:ln>
                <a:solidFill>
                  <a:srgbClr val="60220F"/>
                </a:solidFill>
                <a:effectLst/>
                <a:highlight>
                  <a:srgbClr val="B6A8A7"/>
                </a:highlight>
                <a:uLnTx/>
                <a:uFillTx/>
                <a:ea typeface="+mn-ea"/>
                <a:cs typeface="+mn-cs"/>
              </a:rPr>
              <a:t>Utilizzare un creatore di siti web</a:t>
            </a:r>
            <a:r>
              <a:rPr kumimoji="0" lang="en-GB" sz="2400" b="1" i="0" u="none" strike="noStrike" kern="1200" cap="none" spc="0" normalizeH="0" baseline="0" noProof="0" dirty="0">
                <a:ln>
                  <a:noFill/>
                </a:ln>
                <a:solidFill>
                  <a:srgbClr val="60220F"/>
                </a:solidFill>
                <a:effectLst/>
                <a:highlight>
                  <a:srgbClr val="B6A8A7"/>
                </a:highlight>
                <a:uLnTx/>
                <a:uFillTx/>
                <a:ea typeface="+mn-ea"/>
                <a:cs typeface="+mn-cs"/>
              </a:rPr>
              <a:t>. </a:t>
            </a:r>
          </a:p>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r>
              <a:rPr kumimoji="0" lang="it-IT" sz="2400" b="0" i="0" u="none" strike="noStrike" kern="1200" cap="none" spc="0" normalizeH="0" baseline="0" noProof="0" dirty="0">
                <a:ln>
                  <a:noFill/>
                </a:ln>
                <a:solidFill>
                  <a:srgbClr val="60220F"/>
                </a:solidFill>
                <a:effectLst/>
                <a:uLnTx/>
                <a:uFillTx/>
                <a:ea typeface="+mn-ea"/>
                <a:cs typeface="+mn-cs"/>
              </a:rPr>
              <a:t>Create il vostro sito web o negozio online utilizzando modelli drag-n-drop. </a:t>
            </a:r>
          </a:p>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r>
              <a:rPr kumimoji="0" lang="it-IT" sz="2400" b="0" i="0" u="none" strike="noStrike" kern="1200" cap="none" spc="0" normalizeH="0" baseline="0" noProof="0" dirty="0">
                <a:ln>
                  <a:noFill/>
                </a:ln>
                <a:solidFill>
                  <a:srgbClr val="60220F"/>
                </a:solidFill>
                <a:effectLst/>
                <a:uLnTx/>
                <a:uFillTx/>
                <a:ea typeface="+mn-ea"/>
                <a:cs typeface="+mn-cs"/>
              </a:rPr>
              <a:t>Questa è un'eccellente rassegna dei 10 migliori website builder che potete utilizzare.  Coprono tutti i livelli di abilità tecnica... troverete sicuramente quello che fa per voi.</a:t>
            </a:r>
          </a:p>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endParaRPr kumimoji="0" lang="en-US" sz="2400" b="0" i="0" u="none" strike="noStrike" kern="1200" cap="none" spc="0" normalizeH="0" baseline="0" noProof="0" dirty="0">
              <a:ln>
                <a:noFill/>
              </a:ln>
              <a:solidFill>
                <a:srgbClr val="60220F"/>
              </a:solidFill>
              <a:effectLst/>
              <a:uLnTx/>
              <a:uFillTx/>
              <a:ea typeface="+mn-ea"/>
              <a:cs typeface="+mn-cs"/>
            </a:endParaRPr>
          </a:p>
        </p:txBody>
      </p:sp>
      <p:sp>
        <p:nvSpPr>
          <p:cNvPr id="8" name="TextBox 7">
            <a:extLst>
              <a:ext uri="{FF2B5EF4-FFF2-40B4-BE49-F238E27FC236}">
                <a16:creationId xmlns:a16="http://schemas.microsoft.com/office/drawing/2014/main" id="{C6AD4353-2E12-A66C-0065-DC27B05A24E3}"/>
              </a:ext>
            </a:extLst>
          </p:cNvPr>
          <p:cNvSpPr txBox="1"/>
          <p:nvPr/>
        </p:nvSpPr>
        <p:spPr>
          <a:xfrm>
            <a:off x="1985477" y="4815864"/>
            <a:ext cx="3293533" cy="175432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F5905D"/>
              </a:buClr>
              <a:buSzTx/>
              <a:buFont typeface="Arial"/>
              <a:buNone/>
              <a:tabLst/>
              <a:defRPr/>
            </a:pPr>
            <a:r>
              <a:rPr kumimoji="0" lang="en-GB" sz="2400" b="0" i="0" u="none" strike="noStrike" kern="1200" cap="none" spc="0" normalizeH="0" baseline="0" noProof="0" dirty="0">
                <a:ln>
                  <a:noFill/>
                </a:ln>
                <a:solidFill>
                  <a:srgbClr val="6D6A3A"/>
                </a:solidFill>
                <a:effectLst/>
                <a:uLnTx/>
                <a:uFillTx/>
                <a:ea typeface="+mn-ea"/>
                <a:cs typeface="+mn-cs"/>
                <a:hlinkClick r:id="rId2">
                  <a:extLst>
                    <a:ext uri="{A12FA001-AC4F-418D-AE19-62706E023703}">
                      <ahyp:hlinkClr xmlns:ahyp="http://schemas.microsoft.com/office/drawing/2018/hyperlinkcolor" val="tx"/>
                    </a:ext>
                  </a:extLst>
                </a:hlinkClick>
              </a:rPr>
              <a:t>Website Builders Comparison: Find the Best Site Builder (top10bestwebsitebuilders.com)</a:t>
            </a:r>
            <a:r>
              <a:rPr kumimoji="0" lang="en-GB" sz="2400" b="1" i="0" u="none" strike="noStrike" kern="1200" cap="none" spc="0" normalizeH="0" baseline="0" noProof="0" dirty="0">
                <a:ln>
                  <a:noFill/>
                </a:ln>
                <a:solidFill>
                  <a:srgbClr val="6D6A3A"/>
                </a:solidFill>
                <a:effectLst/>
                <a:uLnTx/>
                <a:uFillTx/>
                <a:ea typeface="+mn-ea"/>
                <a:cs typeface="+mn-cs"/>
              </a:rPr>
              <a:t>Builders of 2021</a:t>
            </a:r>
            <a:endParaRPr kumimoji="0" lang="en-GB" sz="2400" b="0" i="0" u="none" strike="noStrike" kern="1200" cap="none" spc="0" normalizeH="0" baseline="0" noProof="0" dirty="0">
              <a:ln>
                <a:noFill/>
              </a:ln>
              <a:solidFill>
                <a:srgbClr val="6D6A3A"/>
              </a:solidFill>
              <a:effectLst/>
              <a:uLnTx/>
              <a:uFillTx/>
              <a:ea typeface="+mn-ea"/>
              <a:cs typeface="+mn-cs"/>
            </a:endParaRPr>
          </a:p>
        </p:txBody>
      </p:sp>
      <p:sp>
        <p:nvSpPr>
          <p:cNvPr id="9" name="Text Placeholder 2">
            <a:extLst>
              <a:ext uri="{FF2B5EF4-FFF2-40B4-BE49-F238E27FC236}">
                <a16:creationId xmlns:a16="http://schemas.microsoft.com/office/drawing/2014/main" id="{5EE00E0E-BAC2-678E-4B79-AF21575FC907}"/>
              </a:ext>
            </a:extLst>
          </p:cNvPr>
          <p:cNvSpPr>
            <a:spLocks noGrp="1"/>
          </p:cNvSpPr>
          <p:nvPr>
            <p:ph type="body" sz="quarter" idx="20"/>
          </p:nvPr>
        </p:nvSpPr>
        <p:spPr>
          <a:xfrm>
            <a:off x="6312222" y="1164973"/>
            <a:ext cx="5132388" cy="3722688"/>
          </a:xfrm>
        </p:spPr>
        <p:txBody>
          <a:bodyPr/>
          <a:lstStyle/>
          <a:p>
            <a:pPr>
              <a:buClr>
                <a:srgbClr val="F5905D"/>
              </a:buClr>
            </a:pPr>
            <a:endParaRPr lang="en-GB" b="0" i="0" dirty="0">
              <a:solidFill>
                <a:schemeClr val="tx1"/>
              </a:solidFill>
              <a:effectLst/>
            </a:endParaRPr>
          </a:p>
          <a:p>
            <a:pPr>
              <a:buClr>
                <a:srgbClr val="F5905D"/>
              </a:buClr>
            </a:pPr>
            <a:r>
              <a:rPr lang="en-GB" b="1" dirty="0" err="1">
                <a:highlight>
                  <a:srgbClr val="B6A8A7"/>
                </a:highlight>
              </a:rPr>
              <a:t>Assumete</a:t>
            </a:r>
            <a:r>
              <a:rPr lang="en-GB" b="1" dirty="0">
                <a:highlight>
                  <a:srgbClr val="B6A8A7"/>
                </a:highlight>
              </a:rPr>
              <a:t> un </a:t>
            </a:r>
            <a:r>
              <a:rPr lang="en-GB" b="1" dirty="0" err="1">
                <a:highlight>
                  <a:srgbClr val="B6A8A7"/>
                </a:highlight>
              </a:rPr>
              <a:t>professionista</a:t>
            </a:r>
            <a:r>
              <a:rPr lang="en-GB" b="1" i="0" dirty="0">
                <a:effectLst/>
                <a:highlight>
                  <a:srgbClr val="B6A8A7"/>
                </a:highlight>
              </a:rPr>
              <a:t>. </a:t>
            </a:r>
          </a:p>
          <a:p>
            <a:pPr>
              <a:buClr>
                <a:srgbClr val="F5905D"/>
              </a:buClr>
            </a:pPr>
            <a:r>
              <a:rPr lang="it-IT" b="0" i="0" dirty="0">
                <a:effectLst/>
              </a:rPr>
              <a:t>Se avete il budget necessario, potreste preferire subappaltare la creazione del vostro sito web a un web designer professionista. </a:t>
            </a:r>
          </a:p>
          <a:p>
            <a:pPr>
              <a:buClr>
                <a:srgbClr val="F5905D"/>
              </a:buClr>
            </a:pPr>
            <a:r>
              <a:rPr lang="it-IT" b="0" i="0" dirty="0">
                <a:effectLst/>
              </a:rPr>
              <a:t>Ad esempio, in Irlanda esistono sovvenzioni o </a:t>
            </a:r>
            <a:r>
              <a:rPr lang="en-GB" dirty="0">
                <a:solidFill>
                  <a:schemeClr val="tx1"/>
                </a:solidFill>
                <a:hlinkClick r:id="rId3"/>
              </a:rPr>
              <a:t>Trading Online Voucher Schemes</a:t>
            </a:r>
            <a:r>
              <a:rPr lang="en-GB" dirty="0">
                <a:solidFill>
                  <a:schemeClr val="tx1"/>
                </a:solidFill>
              </a:rPr>
              <a:t> </a:t>
            </a:r>
            <a:r>
              <a:rPr lang="it-IT" dirty="0"/>
              <a:t>in alcuni Paesi per sostenere finanziariamente i costi.</a:t>
            </a:r>
          </a:p>
          <a:p>
            <a:pPr>
              <a:buClr>
                <a:srgbClr val="F5905D"/>
              </a:buClr>
            </a:pPr>
            <a:r>
              <a:rPr lang="it-IT" dirty="0"/>
              <a:t>Questo articolo illustra 8 consigli per assumere un web designer per la vostra attività.</a:t>
            </a:r>
            <a:endParaRPr lang="en-GB" dirty="0"/>
          </a:p>
          <a:p>
            <a:pPr>
              <a:buClr>
                <a:srgbClr val="F5905D"/>
              </a:buClr>
            </a:pPr>
            <a:r>
              <a:rPr lang="en-GB" dirty="0">
                <a:hlinkClick r:id="rId4"/>
              </a:rPr>
              <a:t>8 tips for hiring a Web designer for your business | CIO</a:t>
            </a:r>
            <a:endParaRPr lang="en-GB" b="0" i="0" dirty="0">
              <a:solidFill>
                <a:schemeClr val="tx1"/>
              </a:solidFill>
              <a:effectLst/>
            </a:endParaRPr>
          </a:p>
          <a:p>
            <a:pPr>
              <a:buClr>
                <a:srgbClr val="F5905D"/>
              </a:buClr>
            </a:pPr>
            <a:endParaRPr lang="en-US" dirty="0">
              <a:solidFill>
                <a:srgbClr val="1EB3DD"/>
              </a:solidFill>
            </a:endParaRPr>
          </a:p>
        </p:txBody>
      </p:sp>
    </p:spTree>
    <p:extLst>
      <p:ext uri="{BB962C8B-B14F-4D97-AF65-F5344CB8AC3E}">
        <p14:creationId xmlns:p14="http://schemas.microsoft.com/office/powerpoint/2010/main" val="926236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5A79E5-9816-33AA-E252-22761FDD9A6F}"/>
              </a:ext>
            </a:extLst>
          </p:cNvPr>
          <p:cNvSpPr>
            <a:spLocks noGrp="1"/>
          </p:cNvSpPr>
          <p:nvPr>
            <p:ph type="body" sz="quarter" idx="18"/>
          </p:nvPr>
        </p:nvSpPr>
        <p:spPr>
          <a:xfrm>
            <a:off x="2353733" y="2459743"/>
            <a:ext cx="9592734" cy="4168765"/>
          </a:xfrm>
        </p:spPr>
        <p:txBody>
          <a:bodyPr>
            <a:normAutofit fontScale="85000" lnSpcReduction="10000"/>
          </a:bodyPr>
          <a:lstStyle/>
          <a:p>
            <a:pPr indent="0" algn="just"/>
            <a:r>
              <a:rPr lang="it-IT" sz="2400" b="1" i="0" dirty="0">
                <a:solidFill>
                  <a:srgbClr val="6D6A3A"/>
                </a:solidFill>
                <a:effectLst/>
              </a:rPr>
              <a:t>A fronte di un canone mensile, i vantaggi di vendere su </a:t>
            </a:r>
            <a:r>
              <a:rPr lang="it-IT" sz="2400" b="1" i="0" dirty="0" err="1">
                <a:solidFill>
                  <a:srgbClr val="6D6A3A"/>
                </a:solidFill>
                <a:effectLst/>
              </a:rPr>
              <a:t>Shopify</a:t>
            </a:r>
            <a:r>
              <a:rPr lang="it-IT" sz="2400" b="1" i="0" dirty="0">
                <a:solidFill>
                  <a:srgbClr val="6D6A3A"/>
                </a:solidFill>
                <a:effectLst/>
              </a:rPr>
              <a:t> sono:</a:t>
            </a:r>
          </a:p>
          <a:p>
            <a:pPr marL="571500" indent="-342900" algn="l">
              <a:buFont typeface="Arial" panose="020B0604020202020204" pitchFamily="34" charset="0"/>
              <a:buChar char="•"/>
            </a:pPr>
            <a:r>
              <a:rPr lang="it-IT" sz="2400" b="1" i="0" dirty="0">
                <a:effectLst/>
              </a:rPr>
              <a:t>Vendere sul proprio sito web rispetto a un marketplace </a:t>
            </a:r>
          </a:p>
          <a:p>
            <a:pPr indent="0" algn="l"/>
            <a:r>
              <a:rPr lang="it-IT" sz="2400" b="0" i="0" dirty="0">
                <a:effectLst/>
              </a:rPr>
              <a:t>Con </a:t>
            </a:r>
            <a:r>
              <a:rPr lang="it-IT" sz="2400" b="0" i="0" dirty="0" err="1">
                <a:effectLst/>
              </a:rPr>
              <a:t>Shopify</a:t>
            </a:r>
            <a:r>
              <a:rPr lang="it-IT" sz="2400" b="0" i="0" dirty="0">
                <a:effectLst/>
              </a:rPr>
              <a:t>, si ottiene un sito web costruito per l'e-commerce. Ad esempio, è possibile scegliere tra modelli di web design per l'e-commerce, che facilitano la creazione di un sito web e la transizione alla vendita sul sito.</a:t>
            </a:r>
          </a:p>
          <a:p>
            <a:pPr marL="571500" indent="-342900" algn="l">
              <a:buFont typeface="Arial" panose="020B0604020202020204" pitchFamily="34" charset="0"/>
              <a:buChar char="•"/>
            </a:pPr>
            <a:r>
              <a:rPr lang="it-IT" sz="2400" b="0" i="0" dirty="0">
                <a:effectLst/>
              </a:rPr>
              <a:t>  </a:t>
            </a:r>
            <a:r>
              <a:rPr lang="it-IT" sz="2400" b="1" i="0" dirty="0">
                <a:effectLst/>
              </a:rPr>
              <a:t>Creare un negozio online velocemente, senza un background di sviluppo</a:t>
            </a:r>
          </a:p>
          <a:p>
            <a:pPr indent="0" algn="l"/>
            <a:r>
              <a:rPr lang="it-IT" sz="2400" b="0" i="0" dirty="0">
                <a:effectLst/>
              </a:rPr>
              <a:t>I modelli di design, sia gratuiti che a pagamento, disponibili su </a:t>
            </a:r>
            <a:r>
              <a:rPr lang="it-IT" sz="2400" b="0" i="0" dirty="0" err="1">
                <a:effectLst/>
              </a:rPr>
              <a:t>Shopify</a:t>
            </a:r>
            <a:r>
              <a:rPr lang="it-IT" sz="2400" b="0" i="0" dirty="0">
                <a:effectLst/>
              </a:rPr>
              <a:t> consentono a chiunque di lanciare un negozio online. Anche se non avete un background di sviluppo, potete creare e pubblicare con sicurezza un negozio per la vostra azienda agricola.</a:t>
            </a:r>
          </a:p>
          <a:p>
            <a:pPr marL="571500" indent="-342900" algn="l">
              <a:buFont typeface="Arial" panose="020B0604020202020204" pitchFamily="34" charset="0"/>
              <a:buChar char="•"/>
            </a:pPr>
            <a:r>
              <a:rPr lang="it-IT" sz="2400" b="0" i="0" dirty="0">
                <a:effectLst/>
              </a:rPr>
              <a:t>  </a:t>
            </a:r>
            <a:r>
              <a:rPr lang="it-IT" sz="2400" b="1" i="0" dirty="0">
                <a:effectLst/>
              </a:rPr>
              <a:t>Lanciare annunci pubblicitari su Google e Facebook dall'interno della piattaforma</a:t>
            </a:r>
          </a:p>
          <a:p>
            <a:pPr indent="0" algn="l"/>
            <a:r>
              <a:rPr lang="it-IT" sz="2400" b="0" i="0" dirty="0" err="1">
                <a:effectLst/>
              </a:rPr>
              <a:t>Shopify</a:t>
            </a:r>
            <a:r>
              <a:rPr lang="it-IT" sz="2400" b="0" i="0" dirty="0">
                <a:effectLst/>
              </a:rPr>
              <a:t> include anche una funzione integrata per pubblicizzare i vostri prodotti. Sia che vogliate lanciare annunci su Facebook o su Google, potete farlo dall'interno di </a:t>
            </a:r>
            <a:r>
              <a:rPr lang="it-IT" sz="2400" b="0" i="0" dirty="0" err="1">
                <a:effectLst/>
              </a:rPr>
              <a:t>Shopify</a:t>
            </a:r>
            <a:r>
              <a:rPr lang="it-IT" sz="2400" b="0" i="0" dirty="0">
                <a:effectLst/>
              </a:rPr>
              <a:t>. </a:t>
            </a:r>
            <a:r>
              <a:rPr lang="en-GB" sz="2400" b="0" i="0" dirty="0">
                <a:effectLst/>
              </a:rPr>
              <a:t> </a:t>
            </a:r>
            <a:endParaRPr lang="en-US" sz="900" dirty="0"/>
          </a:p>
          <a:p>
            <a:pPr indent="0" algn="l"/>
            <a:endParaRPr lang="en-IE" dirty="0"/>
          </a:p>
        </p:txBody>
      </p:sp>
      <p:sp>
        <p:nvSpPr>
          <p:cNvPr id="3" name="Text Placeholder 2">
            <a:extLst>
              <a:ext uri="{FF2B5EF4-FFF2-40B4-BE49-F238E27FC236}">
                <a16:creationId xmlns:a16="http://schemas.microsoft.com/office/drawing/2014/main" id="{297F0A36-0B26-B076-5EF0-AC1ADC464579}"/>
              </a:ext>
            </a:extLst>
          </p:cNvPr>
          <p:cNvSpPr>
            <a:spLocks noGrp="1"/>
          </p:cNvSpPr>
          <p:nvPr>
            <p:ph type="body" sz="quarter" idx="16"/>
          </p:nvPr>
        </p:nvSpPr>
        <p:spPr>
          <a:xfrm>
            <a:off x="0" y="371123"/>
            <a:ext cx="11297875" cy="580518"/>
          </a:xfrm>
        </p:spPr>
        <p:txBody>
          <a:bodyPr/>
          <a:lstStyle/>
          <a:p>
            <a:r>
              <a:rPr lang="it-IT" dirty="0"/>
              <a:t>Perché SHOPIFY può fare al caso vostro </a:t>
            </a:r>
            <a:r>
              <a:rPr lang="en-US" dirty="0"/>
              <a:t>…</a:t>
            </a:r>
            <a:endParaRPr lang="en-IE" dirty="0"/>
          </a:p>
        </p:txBody>
      </p:sp>
      <p:pic>
        <p:nvPicPr>
          <p:cNvPr id="4" name="Picture 3">
            <a:extLst>
              <a:ext uri="{FF2B5EF4-FFF2-40B4-BE49-F238E27FC236}">
                <a16:creationId xmlns:a16="http://schemas.microsoft.com/office/drawing/2014/main" id="{9567EA41-EB5E-4CCD-B551-4CAD92E7AAC9}"/>
              </a:ext>
            </a:extLst>
          </p:cNvPr>
          <p:cNvPicPr>
            <a:picLocks noChangeAspect="1"/>
          </p:cNvPicPr>
          <p:nvPr/>
        </p:nvPicPr>
        <p:blipFill>
          <a:blip r:embed="rId2"/>
          <a:stretch>
            <a:fillRect/>
          </a:stretch>
        </p:blipFill>
        <p:spPr>
          <a:xfrm>
            <a:off x="10202333" y="229492"/>
            <a:ext cx="1161601" cy="1240353"/>
          </a:xfrm>
          <a:prstGeom prst="rect">
            <a:avLst/>
          </a:prstGeom>
        </p:spPr>
      </p:pic>
      <p:sp>
        <p:nvSpPr>
          <p:cNvPr id="6" name="TextBox 5">
            <a:extLst>
              <a:ext uri="{FF2B5EF4-FFF2-40B4-BE49-F238E27FC236}">
                <a16:creationId xmlns:a16="http://schemas.microsoft.com/office/drawing/2014/main" id="{F45B0450-DF98-5CE0-A1BA-927F4DA40092}"/>
              </a:ext>
            </a:extLst>
          </p:cNvPr>
          <p:cNvSpPr txBox="1"/>
          <p:nvPr/>
        </p:nvSpPr>
        <p:spPr>
          <a:xfrm>
            <a:off x="451302" y="1549296"/>
            <a:ext cx="11297875" cy="1200329"/>
          </a:xfrm>
          <a:prstGeom prst="rect">
            <a:avLst/>
          </a:prstGeom>
          <a:noFill/>
        </p:spPr>
        <p:txBody>
          <a:bodyPr wrap="square">
            <a:spAutoFit/>
          </a:bodyPr>
          <a:lstStyle/>
          <a:p>
            <a:pPr algn="just"/>
            <a:r>
              <a:rPr lang="it-IT" sz="2400" b="1" i="0" dirty="0" err="1">
                <a:solidFill>
                  <a:srgbClr val="A23B23"/>
                </a:solidFill>
                <a:effectLst/>
              </a:rPr>
              <a:t>Shopify</a:t>
            </a:r>
            <a:r>
              <a:rPr lang="it-IT" sz="2400" b="1" i="0" dirty="0">
                <a:solidFill>
                  <a:srgbClr val="A23B23"/>
                </a:solidFill>
                <a:effectLst/>
              </a:rPr>
              <a:t> è un mercato online unico nel suo genere perché è anche un costruttore di siti web, ma per le aziende di e-commerce che vogliono vendere direttamente ai consumatori. </a:t>
            </a:r>
            <a:endParaRPr lang="en-GB" sz="2400" b="1" i="0" dirty="0">
              <a:solidFill>
                <a:srgbClr val="A23B23"/>
              </a:solidFill>
              <a:effectLst/>
            </a:endParaRPr>
          </a:p>
        </p:txBody>
      </p:sp>
    </p:spTree>
    <p:extLst>
      <p:ext uri="{BB962C8B-B14F-4D97-AF65-F5344CB8AC3E}">
        <p14:creationId xmlns:p14="http://schemas.microsoft.com/office/powerpoint/2010/main" val="409418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944CAB-5204-0142-B92F-563C50EF4F08}"/>
              </a:ext>
            </a:extLst>
          </p:cNvPr>
          <p:cNvSpPr>
            <a:spLocks noGrp="1"/>
          </p:cNvSpPr>
          <p:nvPr>
            <p:ph type="body" sz="quarter" idx="17"/>
          </p:nvPr>
        </p:nvSpPr>
        <p:spPr>
          <a:xfrm>
            <a:off x="2029090" y="1898800"/>
            <a:ext cx="3791493" cy="3060399"/>
          </a:xfrm>
        </p:spPr>
        <p:txBody>
          <a:bodyPr>
            <a:normAutofit/>
          </a:bodyPr>
          <a:lstStyle/>
          <a:p>
            <a:r>
              <a:rPr lang="it-IT" dirty="0"/>
              <a:t>Il potere della collettività - </a:t>
            </a:r>
            <a:r>
              <a:rPr lang="it-IT" b="1" dirty="0"/>
              <a:t>Mercati online</a:t>
            </a:r>
          </a:p>
          <a:p>
            <a:endParaRPr lang="en-RU" dirty="0"/>
          </a:p>
        </p:txBody>
      </p:sp>
      <p:sp>
        <p:nvSpPr>
          <p:cNvPr id="3" name="Text Placeholder 2">
            <a:extLst>
              <a:ext uri="{FF2B5EF4-FFF2-40B4-BE49-F238E27FC236}">
                <a16:creationId xmlns:a16="http://schemas.microsoft.com/office/drawing/2014/main" id="{0D50092F-C8CA-1B43-A083-1CD1C77C866A}"/>
              </a:ext>
            </a:extLst>
          </p:cNvPr>
          <p:cNvSpPr>
            <a:spLocks noGrp="1"/>
          </p:cNvSpPr>
          <p:nvPr>
            <p:ph type="body" sz="quarter" idx="18"/>
          </p:nvPr>
        </p:nvSpPr>
        <p:spPr/>
        <p:txBody>
          <a:bodyPr/>
          <a:lstStyle/>
          <a:p>
            <a:r>
              <a:rPr lang="en-US" dirty="0"/>
              <a:t>01</a:t>
            </a:r>
            <a:endParaRPr lang="en-RU" dirty="0"/>
          </a:p>
        </p:txBody>
      </p:sp>
    </p:spTree>
    <p:extLst>
      <p:ext uri="{BB962C8B-B14F-4D97-AF65-F5344CB8AC3E}">
        <p14:creationId xmlns:p14="http://schemas.microsoft.com/office/powerpoint/2010/main" val="1109644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2F6B524-FCAC-BAE7-871A-9726190A2CE0}"/>
              </a:ext>
            </a:extLst>
          </p:cNvPr>
          <p:cNvSpPr>
            <a:spLocks noGrp="1"/>
          </p:cNvSpPr>
          <p:nvPr>
            <p:ph type="pic" sz="quarter" idx="15"/>
          </p:nvPr>
        </p:nvSpPr>
        <p:spPr/>
      </p:sp>
      <p:sp>
        <p:nvSpPr>
          <p:cNvPr id="3" name="Text Placeholder 2">
            <a:extLst>
              <a:ext uri="{FF2B5EF4-FFF2-40B4-BE49-F238E27FC236}">
                <a16:creationId xmlns:a16="http://schemas.microsoft.com/office/drawing/2014/main" id="{EF4474BC-B5B6-779A-EFD9-1C21D2C051B7}"/>
              </a:ext>
            </a:extLst>
          </p:cNvPr>
          <p:cNvSpPr>
            <a:spLocks noGrp="1"/>
          </p:cNvSpPr>
          <p:nvPr>
            <p:ph type="body" sz="quarter" idx="17"/>
          </p:nvPr>
        </p:nvSpPr>
        <p:spPr>
          <a:xfrm>
            <a:off x="1338053" y="1651939"/>
            <a:ext cx="4958132" cy="4441458"/>
          </a:xfrm>
        </p:spPr>
        <p:txBody>
          <a:bodyPr/>
          <a:lstStyle/>
          <a:p>
            <a:pPr algn="l">
              <a:lnSpc>
                <a:spcPct val="100000"/>
              </a:lnSpc>
            </a:pPr>
            <a:r>
              <a:rPr lang="it-IT" sz="2400" dirty="0"/>
              <a:t>I negozi online possono essere costruiti su </a:t>
            </a:r>
            <a:r>
              <a:rPr lang="it-IT" sz="2400" dirty="0" err="1"/>
              <a:t>Shopify</a:t>
            </a:r>
            <a:r>
              <a:rPr lang="it-IT" sz="2400" dirty="0"/>
              <a:t> gestendo tutto, dal marketing ai pagamenti, fino al checkout sicuro e alla spedizione. Costi a partire da 9 euro/mese. </a:t>
            </a:r>
          </a:p>
          <a:p>
            <a:pPr algn="l">
              <a:lnSpc>
                <a:spcPct val="100000"/>
              </a:lnSpc>
            </a:pPr>
            <a:endParaRPr lang="en-US" sz="2400" dirty="0"/>
          </a:p>
          <a:p>
            <a:pPr algn="l">
              <a:lnSpc>
                <a:spcPct val="100000"/>
              </a:lnSpc>
            </a:pPr>
            <a:r>
              <a:rPr lang="en-US" sz="2400" dirty="0">
                <a:hlinkClick r:id="rId2"/>
              </a:rPr>
              <a:t>www.shopify.com/examples</a:t>
            </a:r>
            <a:r>
              <a:rPr lang="en-US" sz="2400" dirty="0"/>
              <a:t> - </a:t>
            </a:r>
            <a:r>
              <a:rPr lang="it-IT" sz="2400" dirty="0"/>
              <a:t>Ecco alcuni esempi di negozi online </a:t>
            </a:r>
            <a:r>
              <a:rPr lang="it-IT" sz="2400" dirty="0" err="1"/>
              <a:t>Shopify</a:t>
            </a:r>
            <a:r>
              <a:rPr lang="it-IT" sz="2400" dirty="0"/>
              <a:t> con modelli di e-commerce.</a:t>
            </a:r>
          </a:p>
          <a:p>
            <a:pPr algn="l">
              <a:lnSpc>
                <a:spcPct val="100000"/>
              </a:lnSpc>
            </a:pPr>
            <a:endParaRPr lang="en-IE" sz="2400" dirty="0"/>
          </a:p>
        </p:txBody>
      </p:sp>
      <p:sp>
        <p:nvSpPr>
          <p:cNvPr id="4" name="Text Placeholder 3">
            <a:extLst>
              <a:ext uri="{FF2B5EF4-FFF2-40B4-BE49-F238E27FC236}">
                <a16:creationId xmlns:a16="http://schemas.microsoft.com/office/drawing/2014/main" id="{C06F9BCB-9608-DE9D-741D-12BD7F09965B}"/>
              </a:ext>
            </a:extLst>
          </p:cNvPr>
          <p:cNvSpPr>
            <a:spLocks noGrp="1"/>
          </p:cNvSpPr>
          <p:nvPr>
            <p:ph type="body" sz="quarter" idx="13"/>
          </p:nvPr>
        </p:nvSpPr>
        <p:spPr>
          <a:xfrm>
            <a:off x="208699" y="309492"/>
            <a:ext cx="6361734" cy="914202"/>
          </a:xfrm>
        </p:spPr>
        <p:txBody>
          <a:bodyPr>
            <a:normAutofit/>
          </a:bodyPr>
          <a:lstStyle/>
          <a:p>
            <a:r>
              <a:rPr lang="en-IE" sz="4800" dirty="0"/>
              <a:t>SHOPIFY</a:t>
            </a:r>
          </a:p>
        </p:txBody>
      </p:sp>
      <p:pic>
        <p:nvPicPr>
          <p:cNvPr id="6" name="Picture 5">
            <a:hlinkClick r:id="rId2"/>
            <a:extLst>
              <a:ext uri="{FF2B5EF4-FFF2-40B4-BE49-F238E27FC236}">
                <a16:creationId xmlns:a16="http://schemas.microsoft.com/office/drawing/2014/main" id="{CE9B53C2-68D8-F230-7625-9290AEF3EF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316" r="16140"/>
          <a:stretch/>
        </p:blipFill>
        <p:spPr>
          <a:xfrm>
            <a:off x="8708571" y="1223695"/>
            <a:ext cx="3483428" cy="4070858"/>
          </a:xfrm>
          <a:prstGeom prst="rect">
            <a:avLst/>
          </a:prstGeom>
        </p:spPr>
      </p:pic>
      <p:sp>
        <p:nvSpPr>
          <p:cNvPr id="7" name="Oval 6">
            <a:hlinkClick r:id="rId2"/>
            <a:extLst>
              <a:ext uri="{FF2B5EF4-FFF2-40B4-BE49-F238E27FC236}">
                <a16:creationId xmlns:a16="http://schemas.microsoft.com/office/drawing/2014/main" id="{C53A0682-4741-4D29-B828-E41E17FC0382}"/>
              </a:ext>
            </a:extLst>
          </p:cNvPr>
          <p:cNvSpPr/>
          <p:nvPr/>
        </p:nvSpPr>
        <p:spPr>
          <a:xfrm>
            <a:off x="10330135" y="138928"/>
            <a:ext cx="1685925" cy="1685925"/>
          </a:xfrm>
          <a:prstGeom prst="ellipse">
            <a:avLst/>
          </a:prstGeom>
          <a:solidFill>
            <a:srgbClr val="F9A16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rPr>
              <a:t>CLICK       HERE</a:t>
            </a:r>
          </a:p>
          <a:p>
            <a:pPr algn="ctr"/>
            <a:r>
              <a:rPr lang="en-US" sz="2000" b="1" dirty="0">
                <a:solidFill>
                  <a:schemeClr val="bg1"/>
                </a:solidFill>
              </a:rPr>
              <a:t>TO VIEW</a:t>
            </a:r>
          </a:p>
        </p:txBody>
      </p:sp>
      <p:pic>
        <p:nvPicPr>
          <p:cNvPr id="8" name="Picture 7">
            <a:extLst>
              <a:ext uri="{FF2B5EF4-FFF2-40B4-BE49-F238E27FC236}">
                <a16:creationId xmlns:a16="http://schemas.microsoft.com/office/drawing/2014/main" id="{D09818B5-BBE3-058E-1879-153821E66572}"/>
              </a:ext>
            </a:extLst>
          </p:cNvPr>
          <p:cNvPicPr>
            <a:picLocks noChangeAspect="1"/>
          </p:cNvPicPr>
          <p:nvPr/>
        </p:nvPicPr>
        <p:blipFill>
          <a:blip r:embed="rId4"/>
          <a:stretch>
            <a:fillRect/>
          </a:stretch>
        </p:blipFill>
        <p:spPr>
          <a:xfrm>
            <a:off x="6296184" y="0"/>
            <a:ext cx="1161601" cy="1240353"/>
          </a:xfrm>
          <a:prstGeom prst="rect">
            <a:avLst/>
          </a:prstGeom>
        </p:spPr>
      </p:pic>
    </p:spTree>
    <p:extLst>
      <p:ext uri="{BB962C8B-B14F-4D97-AF65-F5344CB8AC3E}">
        <p14:creationId xmlns:p14="http://schemas.microsoft.com/office/powerpoint/2010/main" val="3004545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5A53C1-D3F7-6D8B-364B-7BEB9833A7AA}"/>
              </a:ext>
            </a:extLst>
          </p:cNvPr>
          <p:cNvSpPr>
            <a:spLocks noGrp="1"/>
          </p:cNvSpPr>
          <p:nvPr>
            <p:ph type="body" sz="quarter" idx="13"/>
          </p:nvPr>
        </p:nvSpPr>
        <p:spPr/>
        <p:txBody>
          <a:bodyPr>
            <a:normAutofit/>
          </a:bodyPr>
          <a:lstStyle/>
          <a:p>
            <a:r>
              <a:rPr lang="en-IE" sz="4800" dirty="0"/>
              <a:t>SHOPIFY</a:t>
            </a:r>
          </a:p>
          <a:p>
            <a:endParaRPr lang="en-IE" sz="4800" dirty="0"/>
          </a:p>
        </p:txBody>
      </p:sp>
      <p:pic>
        <p:nvPicPr>
          <p:cNvPr id="4" name="Picture Placeholder 3">
            <a:extLst>
              <a:ext uri="{FF2B5EF4-FFF2-40B4-BE49-F238E27FC236}">
                <a16:creationId xmlns:a16="http://schemas.microsoft.com/office/drawing/2014/main" id="{87B90BE5-64B5-445F-92CA-A9774220CAF5}"/>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l="502" r="502"/>
          <a:stretch>
            <a:fillRect/>
          </a:stretch>
        </p:blipFill>
        <p:spPr>
          <a:prstGeom prst="rect">
            <a:avLst/>
          </a:prstGeom>
        </p:spPr>
      </p:pic>
      <p:sp>
        <p:nvSpPr>
          <p:cNvPr id="6" name="TextBox 5">
            <a:extLst>
              <a:ext uri="{FF2B5EF4-FFF2-40B4-BE49-F238E27FC236}">
                <a16:creationId xmlns:a16="http://schemas.microsoft.com/office/drawing/2014/main" id="{014CD47E-6F90-E46E-C831-2BFB8809451C}"/>
              </a:ext>
            </a:extLst>
          </p:cNvPr>
          <p:cNvSpPr txBox="1"/>
          <p:nvPr/>
        </p:nvSpPr>
        <p:spPr>
          <a:xfrm>
            <a:off x="447065" y="2310285"/>
            <a:ext cx="2148089" cy="3508653"/>
          </a:xfrm>
          <a:prstGeom prst="rect">
            <a:avLst/>
          </a:prstGeom>
          <a:noFill/>
        </p:spPr>
        <p:txBody>
          <a:bodyPr wrap="square">
            <a:spAutoFit/>
          </a:bodyPr>
          <a:lstStyle/>
          <a:p>
            <a:pPr algn="ctr"/>
            <a:r>
              <a:rPr lang="it-IT" sz="2400" b="0" i="0" dirty="0">
                <a:solidFill>
                  <a:srgbClr val="A23B23"/>
                </a:solidFill>
                <a:effectLst/>
              </a:rPr>
              <a:t>Ci sono molti strumenti in </a:t>
            </a:r>
            <a:r>
              <a:rPr lang="it-IT" sz="2400" b="0" i="0" dirty="0" err="1">
                <a:solidFill>
                  <a:srgbClr val="A23B23"/>
                </a:solidFill>
                <a:effectLst/>
              </a:rPr>
              <a:t>Shopify</a:t>
            </a:r>
            <a:r>
              <a:rPr lang="it-IT" sz="2400" b="0" i="0" dirty="0">
                <a:solidFill>
                  <a:srgbClr val="A23B23"/>
                </a:solidFill>
                <a:effectLst/>
              </a:rPr>
              <a:t> che vi aiuteranno a lanciare la vostra attività</a:t>
            </a:r>
          </a:p>
          <a:p>
            <a:pPr algn="ctr"/>
            <a:r>
              <a:rPr lang="en-GB" sz="2400" b="0" i="0" dirty="0">
                <a:solidFill>
                  <a:srgbClr val="A23B23"/>
                </a:solidFill>
                <a:effectLst/>
              </a:rPr>
              <a:t>ONLINE!</a:t>
            </a:r>
          </a:p>
          <a:p>
            <a:pPr algn="just"/>
            <a:endParaRPr lang="en-GB" sz="1800" b="0" i="0" dirty="0">
              <a:solidFill>
                <a:schemeClr val="tx1"/>
              </a:solidFill>
              <a:effectLst/>
            </a:endParaRPr>
          </a:p>
          <a:p>
            <a:pPr algn="just"/>
            <a:r>
              <a:rPr lang="en-GB" sz="1200" dirty="0">
                <a:hlinkClick r:id="rId3"/>
              </a:rPr>
              <a:t>Free Business Tools - Online Tools for Small Businesses (shopify.com)</a:t>
            </a:r>
            <a:endParaRPr lang="en-GB" sz="1800" b="0" i="0" dirty="0">
              <a:solidFill>
                <a:schemeClr val="tx1"/>
              </a:solidFill>
              <a:effectLst/>
            </a:endParaRPr>
          </a:p>
        </p:txBody>
      </p:sp>
      <p:pic>
        <p:nvPicPr>
          <p:cNvPr id="7" name="Picture 6">
            <a:extLst>
              <a:ext uri="{FF2B5EF4-FFF2-40B4-BE49-F238E27FC236}">
                <a16:creationId xmlns:a16="http://schemas.microsoft.com/office/drawing/2014/main" id="{6B677D49-8610-13F4-E83C-9CD104543403}"/>
              </a:ext>
            </a:extLst>
          </p:cNvPr>
          <p:cNvPicPr>
            <a:picLocks noChangeAspect="1"/>
          </p:cNvPicPr>
          <p:nvPr/>
        </p:nvPicPr>
        <p:blipFill>
          <a:blip r:embed="rId4"/>
          <a:stretch>
            <a:fillRect/>
          </a:stretch>
        </p:blipFill>
        <p:spPr>
          <a:xfrm>
            <a:off x="10202333" y="229492"/>
            <a:ext cx="1161601" cy="1240353"/>
          </a:xfrm>
          <a:prstGeom prst="rect">
            <a:avLst/>
          </a:prstGeom>
        </p:spPr>
      </p:pic>
    </p:spTree>
    <p:extLst>
      <p:ext uri="{BB962C8B-B14F-4D97-AF65-F5344CB8AC3E}">
        <p14:creationId xmlns:p14="http://schemas.microsoft.com/office/powerpoint/2010/main" val="915526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hlinkClick r:id="rId2"/>
            <a:extLst>
              <a:ext uri="{FF2B5EF4-FFF2-40B4-BE49-F238E27FC236}">
                <a16:creationId xmlns:a16="http://schemas.microsoft.com/office/drawing/2014/main" id="{91143243-6F4D-7F89-7478-3F41A08E6373}"/>
              </a:ext>
            </a:extLst>
          </p:cNvPr>
          <p:cNvPicPr>
            <a:picLocks noGrp="1" noChangeAspect="1"/>
          </p:cNvPicPr>
          <p:nvPr>
            <p:ph type="pic" sz="quarter" idx="15"/>
          </p:nvPr>
        </p:nvPicPr>
        <p:blipFill rotWithShape="1">
          <a:blip r:embed="rId3" cstate="email">
            <a:extLst>
              <a:ext uri="{28A0092B-C50C-407E-A947-70E740481C1C}">
                <a14:useLocalDpi xmlns:a14="http://schemas.microsoft.com/office/drawing/2010/main"/>
              </a:ext>
            </a:extLst>
          </a:blip>
          <a:srcRect l="833" r="-14"/>
          <a:stretch/>
        </p:blipFill>
        <p:spPr>
          <a:xfrm>
            <a:off x="3263106" y="1893434"/>
            <a:ext cx="5665788" cy="3478212"/>
          </a:xfrm>
        </p:spPr>
      </p:pic>
      <p:sp>
        <p:nvSpPr>
          <p:cNvPr id="3" name="Text Placeholder 2">
            <a:extLst>
              <a:ext uri="{FF2B5EF4-FFF2-40B4-BE49-F238E27FC236}">
                <a16:creationId xmlns:a16="http://schemas.microsoft.com/office/drawing/2014/main" id="{BB355895-8845-1215-13AF-D96F47F8E662}"/>
              </a:ext>
            </a:extLst>
          </p:cNvPr>
          <p:cNvSpPr>
            <a:spLocks noGrp="1"/>
          </p:cNvSpPr>
          <p:nvPr>
            <p:ph type="body" sz="quarter" idx="13"/>
          </p:nvPr>
        </p:nvSpPr>
        <p:spPr/>
        <p:txBody>
          <a:bodyPr>
            <a:normAutofit/>
          </a:bodyPr>
          <a:lstStyle/>
          <a:p>
            <a:r>
              <a:rPr lang="en-US" dirty="0" err="1"/>
              <a:t>Lasciati</a:t>
            </a:r>
            <a:r>
              <a:rPr lang="en-US" dirty="0"/>
              <a:t> </a:t>
            </a:r>
            <a:r>
              <a:rPr lang="en-US" dirty="0" err="1"/>
              <a:t>ispirare</a:t>
            </a:r>
            <a:r>
              <a:rPr lang="en-US" dirty="0"/>
              <a:t>… il </a:t>
            </a:r>
            <a:r>
              <a:rPr lang="en-US" dirty="0" err="1"/>
              <a:t>sito</a:t>
            </a:r>
            <a:r>
              <a:rPr lang="en-US" dirty="0"/>
              <a:t> web di </a:t>
            </a:r>
            <a:r>
              <a:rPr lang="en-US" dirty="0" err="1"/>
              <a:t>un’azienda</a:t>
            </a:r>
            <a:r>
              <a:rPr lang="en-US" dirty="0"/>
              <a:t> </a:t>
            </a:r>
            <a:r>
              <a:rPr lang="en-US" dirty="0" err="1"/>
              <a:t>agricola</a:t>
            </a:r>
            <a:r>
              <a:rPr lang="en-US" dirty="0"/>
              <a:t> </a:t>
            </a:r>
            <a:r>
              <a:rPr lang="en-US" dirty="0" err="1"/>
              <a:t>irlandese</a:t>
            </a:r>
            <a:endParaRPr lang="en-IE" dirty="0"/>
          </a:p>
        </p:txBody>
      </p:sp>
      <p:sp>
        <p:nvSpPr>
          <p:cNvPr id="6" name="TextBox 5">
            <a:extLst>
              <a:ext uri="{FF2B5EF4-FFF2-40B4-BE49-F238E27FC236}">
                <a16:creationId xmlns:a16="http://schemas.microsoft.com/office/drawing/2014/main" id="{471C6EEA-EC63-F412-9F53-ACE0441B151C}"/>
              </a:ext>
            </a:extLst>
          </p:cNvPr>
          <p:cNvSpPr txBox="1"/>
          <p:nvPr/>
        </p:nvSpPr>
        <p:spPr>
          <a:xfrm>
            <a:off x="0" y="2031457"/>
            <a:ext cx="3088257" cy="4154984"/>
          </a:xfrm>
          <a:prstGeom prst="rect">
            <a:avLst/>
          </a:prstGeom>
          <a:noFill/>
        </p:spPr>
        <p:txBody>
          <a:bodyPr wrap="square" rtlCol="0">
            <a:spAutoFit/>
          </a:bodyPr>
          <a:lstStyle/>
          <a:p>
            <a:r>
              <a:rPr lang="en-US" sz="2000" b="1" dirty="0">
                <a:solidFill>
                  <a:srgbClr val="A23B23"/>
                </a:solidFill>
                <a:hlinkClick r:id="rId2"/>
              </a:rPr>
              <a:t>Beechlawn Organic Farm</a:t>
            </a:r>
            <a:r>
              <a:rPr lang="en-US" sz="2000" b="1" dirty="0">
                <a:solidFill>
                  <a:srgbClr val="A23B23"/>
                </a:solidFill>
              </a:rPr>
              <a:t> </a:t>
            </a:r>
            <a:r>
              <a:rPr lang="it-IT" sz="2000" dirty="0">
                <a:solidFill>
                  <a:srgbClr val="A23B23"/>
                </a:solidFill>
              </a:rPr>
              <a:t>un esempio di piccola azienda agricola irlandese che utilizza il proprio sito web per: </a:t>
            </a:r>
          </a:p>
          <a:p>
            <a:pPr marL="342900" indent="-342900">
              <a:buFont typeface="Arial" panose="020B0604020202020204" pitchFamily="34" charset="0"/>
              <a:buChar char="•"/>
            </a:pPr>
            <a:r>
              <a:rPr lang="it-IT" sz="2000" dirty="0">
                <a:solidFill>
                  <a:srgbClr val="404F2F"/>
                </a:solidFill>
              </a:rPr>
              <a:t>mettere in evidenza ciò che fa </a:t>
            </a:r>
          </a:p>
          <a:p>
            <a:pPr marL="342900" indent="-342900">
              <a:buFont typeface="Arial" panose="020B0604020202020204" pitchFamily="34" charset="0"/>
              <a:buChar char="•"/>
            </a:pPr>
            <a:r>
              <a:rPr lang="it-IT" sz="2000" dirty="0">
                <a:solidFill>
                  <a:srgbClr val="404F2F"/>
                </a:solidFill>
              </a:rPr>
              <a:t>raccontare la propria storia </a:t>
            </a:r>
          </a:p>
          <a:p>
            <a:pPr marL="342900" indent="-342900">
              <a:buFont typeface="Arial" panose="020B0604020202020204" pitchFamily="34" charset="0"/>
              <a:buChar char="•"/>
            </a:pPr>
            <a:r>
              <a:rPr lang="it-IT" sz="2000" dirty="0">
                <a:solidFill>
                  <a:srgbClr val="404F2F"/>
                </a:solidFill>
              </a:rPr>
              <a:t>vendere i propri prodotti</a:t>
            </a:r>
          </a:p>
          <a:p>
            <a:pPr marL="342900" indent="-342900">
              <a:buFont typeface="Arial" panose="020B0604020202020204" pitchFamily="34" charset="0"/>
              <a:buChar char="•"/>
            </a:pPr>
            <a:r>
              <a:rPr lang="it-IT" sz="2000" dirty="0">
                <a:solidFill>
                  <a:srgbClr val="404F2F"/>
                </a:solidFill>
              </a:rPr>
              <a:t>costruire la fiducia dei consumatori</a:t>
            </a:r>
          </a:p>
          <a:p>
            <a:pPr marL="342900" indent="-342900">
              <a:buFont typeface="Arial" panose="020B0604020202020204" pitchFamily="34" charset="0"/>
              <a:buChar char="•"/>
            </a:pPr>
            <a:endParaRPr lang="en-IE" sz="2400" dirty="0">
              <a:solidFill>
                <a:srgbClr val="404F2F"/>
              </a:solidFill>
            </a:endParaRPr>
          </a:p>
        </p:txBody>
      </p:sp>
    </p:spTree>
    <p:extLst>
      <p:ext uri="{BB962C8B-B14F-4D97-AF65-F5344CB8AC3E}">
        <p14:creationId xmlns:p14="http://schemas.microsoft.com/office/powerpoint/2010/main" val="1170691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6C4663-9B71-954A-921A-67A52D14DB4D}"/>
              </a:ext>
            </a:extLst>
          </p:cNvPr>
          <p:cNvSpPr>
            <a:spLocks noGrp="1"/>
          </p:cNvSpPr>
          <p:nvPr>
            <p:ph type="body" sz="quarter" idx="17"/>
          </p:nvPr>
        </p:nvSpPr>
        <p:spPr>
          <a:xfrm>
            <a:off x="2029090" y="1604733"/>
            <a:ext cx="3791493" cy="2907999"/>
          </a:xfrm>
        </p:spPr>
        <p:txBody>
          <a:bodyPr>
            <a:normAutofit/>
          </a:bodyPr>
          <a:lstStyle/>
          <a:p>
            <a:r>
              <a:rPr lang="it-IT" dirty="0"/>
              <a:t>I vantaggi dell'utilizzo dei canali dei social media per la vostra azienda agricola</a:t>
            </a:r>
          </a:p>
        </p:txBody>
      </p:sp>
      <p:sp>
        <p:nvSpPr>
          <p:cNvPr id="3" name="Text Placeholder 2">
            <a:extLst>
              <a:ext uri="{FF2B5EF4-FFF2-40B4-BE49-F238E27FC236}">
                <a16:creationId xmlns:a16="http://schemas.microsoft.com/office/drawing/2014/main" id="{EDEE95F3-07C8-6241-8BEC-2AFFF8FA8FBC}"/>
              </a:ext>
            </a:extLst>
          </p:cNvPr>
          <p:cNvSpPr>
            <a:spLocks noGrp="1"/>
          </p:cNvSpPr>
          <p:nvPr>
            <p:ph type="body" sz="quarter" idx="18"/>
          </p:nvPr>
        </p:nvSpPr>
        <p:spPr/>
        <p:txBody>
          <a:bodyPr/>
          <a:lstStyle/>
          <a:p>
            <a:r>
              <a:rPr lang="en-IE" dirty="0"/>
              <a:t>03</a:t>
            </a:r>
            <a:endParaRPr lang="en-RU" dirty="0"/>
          </a:p>
        </p:txBody>
      </p:sp>
    </p:spTree>
    <p:extLst>
      <p:ext uri="{BB962C8B-B14F-4D97-AF65-F5344CB8AC3E}">
        <p14:creationId xmlns:p14="http://schemas.microsoft.com/office/powerpoint/2010/main" val="2140978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nner selfie">
            <a:extLst>
              <a:ext uri="{FF2B5EF4-FFF2-40B4-BE49-F238E27FC236}">
                <a16:creationId xmlns:a16="http://schemas.microsoft.com/office/drawing/2014/main" id="{745C64FE-5BE5-A24B-455E-A9B2BEC44C95}"/>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l="26429" r="26429"/>
          <a:stretch>
            <a:fillRect/>
          </a:stretch>
        </p:blipFill>
        <p:spPr/>
      </p:pic>
      <p:sp>
        <p:nvSpPr>
          <p:cNvPr id="3" name="Text Placeholder 2">
            <a:extLst>
              <a:ext uri="{FF2B5EF4-FFF2-40B4-BE49-F238E27FC236}">
                <a16:creationId xmlns:a16="http://schemas.microsoft.com/office/drawing/2014/main" id="{F95EB387-4D9D-5124-17B9-0CF560C9F946}"/>
              </a:ext>
            </a:extLst>
          </p:cNvPr>
          <p:cNvSpPr>
            <a:spLocks noGrp="1"/>
          </p:cNvSpPr>
          <p:nvPr>
            <p:ph type="body" sz="quarter" idx="16"/>
          </p:nvPr>
        </p:nvSpPr>
        <p:spPr>
          <a:xfrm>
            <a:off x="360103" y="1940342"/>
            <a:ext cx="6656468" cy="4038015"/>
          </a:xfrm>
        </p:spPr>
        <p:txBody>
          <a:bodyPr/>
          <a:lstStyle/>
          <a:p>
            <a:r>
              <a:rPr lang="it-IT" dirty="0">
                <a:highlight>
                  <a:srgbClr val="E3E2DB"/>
                </a:highlight>
              </a:rPr>
              <a:t>Le piattaforme dei social media sono diventate molto importanti. Vengono utilizzate come risorsa per creare un ponte tra prodotti e clienti.</a:t>
            </a:r>
          </a:p>
          <a:p>
            <a:r>
              <a:rPr lang="it-IT" dirty="0">
                <a:highlight>
                  <a:srgbClr val="E3E2DB"/>
                </a:highlight>
              </a:rPr>
              <a:t>I social media sono diventati una parte essenziale di tutte le strategie di marketing delle aziende alimentari.  Tutti hanno bisogno di mangiare e sono interessati al cibo, quindi il produttore è già avvantaggiato.</a:t>
            </a:r>
          </a:p>
          <a:p>
            <a:r>
              <a:rPr lang="it-IT" dirty="0">
                <a:highlight>
                  <a:srgbClr val="E3E2DB"/>
                </a:highlight>
              </a:rPr>
              <a:t> Data la natura sociale delle esperienze culinarie e gastronomiche, tipicamente condivise con amici e familiari, incoraggiare i consumatori a impegnarsi sui social media è un modo importante per attirare nuovi clienti.  </a:t>
            </a:r>
          </a:p>
          <a:p>
            <a:endParaRPr lang="en-IE" dirty="0"/>
          </a:p>
        </p:txBody>
      </p:sp>
      <p:sp>
        <p:nvSpPr>
          <p:cNvPr id="4" name="Text Placeholder 3">
            <a:extLst>
              <a:ext uri="{FF2B5EF4-FFF2-40B4-BE49-F238E27FC236}">
                <a16:creationId xmlns:a16="http://schemas.microsoft.com/office/drawing/2014/main" id="{C2C93BC3-7D56-A211-7CB5-2055DBDEBE3A}"/>
              </a:ext>
            </a:extLst>
          </p:cNvPr>
          <p:cNvSpPr>
            <a:spLocks noGrp="1"/>
          </p:cNvSpPr>
          <p:nvPr>
            <p:ph type="body" sz="quarter" idx="18"/>
          </p:nvPr>
        </p:nvSpPr>
        <p:spPr>
          <a:xfrm>
            <a:off x="447065" y="512691"/>
            <a:ext cx="6482545" cy="1210837"/>
          </a:xfrm>
        </p:spPr>
        <p:txBody>
          <a:bodyPr anchor="ctr"/>
          <a:lstStyle/>
          <a:p>
            <a:r>
              <a:rPr lang="en-IE" dirty="0"/>
              <a:t>Social Media</a:t>
            </a:r>
          </a:p>
          <a:p>
            <a:endParaRPr lang="en-IE" dirty="0"/>
          </a:p>
        </p:txBody>
      </p:sp>
    </p:spTree>
    <p:extLst>
      <p:ext uri="{BB962C8B-B14F-4D97-AF65-F5344CB8AC3E}">
        <p14:creationId xmlns:p14="http://schemas.microsoft.com/office/powerpoint/2010/main" val="3850909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5330B6-1D85-720F-5DED-CFF4D5BC36E8}"/>
              </a:ext>
            </a:extLst>
          </p:cNvPr>
          <p:cNvSpPr>
            <a:spLocks noGrp="1"/>
          </p:cNvSpPr>
          <p:nvPr>
            <p:ph type="body" sz="quarter" idx="20"/>
          </p:nvPr>
        </p:nvSpPr>
        <p:spPr>
          <a:xfrm>
            <a:off x="207494" y="1459135"/>
            <a:ext cx="5038588" cy="3722513"/>
          </a:xfrm>
        </p:spPr>
        <p:txBody>
          <a:bodyPr/>
          <a:lstStyle/>
          <a:p>
            <a:pPr marL="0" indent="0"/>
            <a:r>
              <a:rPr lang="it-IT" dirty="0"/>
              <a:t>I social media hanno rivoluzionato il modo in cui interagiamo gli uni con gli altri e il modo in cui le aziende del settore alimentare conducono gli affari e </a:t>
            </a:r>
            <a:r>
              <a:rPr lang="it-IT" b="1" dirty="0"/>
              <a:t>comunicano con i loro clienti in modi nuovi ed entusiasmanti.</a:t>
            </a:r>
          </a:p>
          <a:p>
            <a:pPr marL="0" indent="0"/>
            <a:r>
              <a:rPr lang="it-IT" dirty="0"/>
              <a:t>Ecco alcuni esempi di come le aziende alimentari utilizzano le piattaforme dei social media come Facebook, Instagram, TikTok, Twitter e altri: </a:t>
            </a:r>
          </a:p>
          <a:p>
            <a:endParaRPr lang="en-IE" dirty="0"/>
          </a:p>
        </p:txBody>
      </p:sp>
      <p:sp>
        <p:nvSpPr>
          <p:cNvPr id="3" name="Text Placeholder 2">
            <a:extLst>
              <a:ext uri="{FF2B5EF4-FFF2-40B4-BE49-F238E27FC236}">
                <a16:creationId xmlns:a16="http://schemas.microsoft.com/office/drawing/2014/main" id="{3993447E-811A-669F-7510-906C2B818214}"/>
              </a:ext>
            </a:extLst>
          </p:cNvPr>
          <p:cNvSpPr>
            <a:spLocks noGrp="1"/>
          </p:cNvSpPr>
          <p:nvPr>
            <p:ph type="body" sz="quarter" idx="22"/>
          </p:nvPr>
        </p:nvSpPr>
        <p:spPr>
          <a:xfrm>
            <a:off x="-24180" y="417861"/>
            <a:ext cx="5158622" cy="857158"/>
          </a:xfrm>
        </p:spPr>
        <p:txBody>
          <a:bodyPr/>
          <a:lstStyle/>
          <a:p>
            <a:r>
              <a:rPr lang="en-IE" b="1" dirty="0"/>
              <a:t>Il </a:t>
            </a:r>
            <a:r>
              <a:rPr lang="en-IE" b="1" dirty="0" err="1"/>
              <a:t>ruolo</a:t>
            </a:r>
            <a:r>
              <a:rPr lang="en-IE" b="1" dirty="0"/>
              <a:t> </a:t>
            </a:r>
            <a:r>
              <a:rPr lang="en-IE" b="1" dirty="0" err="1"/>
              <a:t>dei</a:t>
            </a:r>
            <a:r>
              <a:rPr lang="en-IE" b="1" dirty="0"/>
              <a:t> Social Media…</a:t>
            </a:r>
          </a:p>
          <a:p>
            <a:endParaRPr lang="en-IE" b="1" dirty="0"/>
          </a:p>
        </p:txBody>
      </p:sp>
      <p:sp>
        <p:nvSpPr>
          <p:cNvPr id="5" name="Arrow: Right 4">
            <a:extLst>
              <a:ext uri="{FF2B5EF4-FFF2-40B4-BE49-F238E27FC236}">
                <a16:creationId xmlns:a16="http://schemas.microsoft.com/office/drawing/2014/main" id="{097AE72E-AC58-BB4B-1205-381606C09740}"/>
              </a:ext>
            </a:extLst>
          </p:cNvPr>
          <p:cNvSpPr/>
          <p:nvPr/>
        </p:nvSpPr>
        <p:spPr>
          <a:xfrm>
            <a:off x="5403843" y="3157317"/>
            <a:ext cx="1384313" cy="1177649"/>
          </a:xfrm>
          <a:prstGeom prst="rightArrow">
            <a:avLst/>
          </a:prstGeom>
          <a:solidFill>
            <a:srgbClr val="F9A169"/>
          </a:solidFill>
          <a:ln>
            <a:solidFill>
              <a:srgbClr val="F9A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699DD62E-8691-4134-4059-1A97F6884C5A}"/>
              </a:ext>
            </a:extLst>
          </p:cNvPr>
          <p:cNvSpPr txBox="1"/>
          <p:nvPr/>
        </p:nvSpPr>
        <p:spPr>
          <a:xfrm>
            <a:off x="6488720" y="677130"/>
            <a:ext cx="2525590" cy="1754326"/>
          </a:xfrm>
          <a:prstGeom prst="rect">
            <a:avLst/>
          </a:prstGeom>
          <a:solidFill>
            <a:srgbClr val="F9A169"/>
          </a:solidFill>
        </p:spPr>
        <p:txBody>
          <a:bodyPr wrap="square">
            <a:spAutoFit/>
          </a:bodyPr>
          <a:lstStyle/>
          <a:p>
            <a:pPr algn="ctr"/>
            <a:r>
              <a:rPr lang="it-IT" b="0" i="0" dirty="0">
                <a:solidFill>
                  <a:srgbClr val="393939"/>
                </a:solidFill>
                <a:effectLst/>
                <a:latin typeface="Open Sans" panose="020B0606030504020204" pitchFamily="34" charset="0"/>
              </a:rPr>
              <a:t>Permette di pubblicare immagini di alta qualità di prodotti alimentari e nuovi prodotti - il cibo è una cosa visiva!</a:t>
            </a:r>
          </a:p>
        </p:txBody>
      </p:sp>
      <p:sp>
        <p:nvSpPr>
          <p:cNvPr id="7" name="TextBox 6">
            <a:extLst>
              <a:ext uri="{FF2B5EF4-FFF2-40B4-BE49-F238E27FC236}">
                <a16:creationId xmlns:a16="http://schemas.microsoft.com/office/drawing/2014/main" id="{CC6819E1-8BD8-2537-341C-CA4F3468139B}"/>
              </a:ext>
            </a:extLst>
          </p:cNvPr>
          <p:cNvSpPr txBox="1"/>
          <p:nvPr/>
        </p:nvSpPr>
        <p:spPr>
          <a:xfrm>
            <a:off x="6945919" y="2568448"/>
            <a:ext cx="1611189" cy="1200329"/>
          </a:xfrm>
          <a:prstGeom prst="rect">
            <a:avLst/>
          </a:prstGeom>
          <a:solidFill>
            <a:srgbClr val="A23B23"/>
          </a:solidFill>
        </p:spPr>
        <p:txBody>
          <a:bodyPr wrap="square">
            <a:spAutoFit/>
          </a:bodyPr>
          <a:lstStyle/>
          <a:p>
            <a:pPr algn="ctr"/>
            <a:r>
              <a:rPr lang="it-IT" b="0" i="0" dirty="0">
                <a:solidFill>
                  <a:schemeClr val="bg1"/>
                </a:solidFill>
                <a:effectLst/>
                <a:latin typeface="Open Sans" panose="020B0606030504020204" pitchFamily="34" charset="0"/>
              </a:rPr>
              <a:t>Presentare i contenuti generati dai clienti</a:t>
            </a:r>
          </a:p>
        </p:txBody>
      </p:sp>
      <p:sp>
        <p:nvSpPr>
          <p:cNvPr id="8" name="TextBox 7">
            <a:extLst>
              <a:ext uri="{FF2B5EF4-FFF2-40B4-BE49-F238E27FC236}">
                <a16:creationId xmlns:a16="http://schemas.microsoft.com/office/drawing/2014/main" id="{940B6ADC-D5D4-9708-5649-8690D0F6DA42}"/>
              </a:ext>
            </a:extLst>
          </p:cNvPr>
          <p:cNvSpPr txBox="1"/>
          <p:nvPr/>
        </p:nvSpPr>
        <p:spPr>
          <a:xfrm>
            <a:off x="9198950" y="3030113"/>
            <a:ext cx="1756266" cy="1477328"/>
          </a:xfrm>
          <a:prstGeom prst="rect">
            <a:avLst/>
          </a:prstGeom>
          <a:solidFill>
            <a:srgbClr val="E3E2DB"/>
          </a:solidFill>
        </p:spPr>
        <p:txBody>
          <a:bodyPr wrap="square">
            <a:spAutoFit/>
          </a:bodyPr>
          <a:lstStyle/>
          <a:p>
            <a:pPr algn="ctr"/>
            <a:r>
              <a:rPr lang="it-IT" b="0" i="0" dirty="0">
                <a:solidFill>
                  <a:srgbClr val="A23B23"/>
                </a:solidFill>
                <a:effectLst/>
                <a:latin typeface="Open Sans" panose="020B0606030504020204" pitchFamily="34" charset="0"/>
              </a:rPr>
              <a:t>Si possono condividere idee di ricette o il lancio di nuovi prodotti</a:t>
            </a:r>
          </a:p>
        </p:txBody>
      </p:sp>
      <p:sp>
        <p:nvSpPr>
          <p:cNvPr id="9" name="TextBox 8">
            <a:extLst>
              <a:ext uri="{FF2B5EF4-FFF2-40B4-BE49-F238E27FC236}">
                <a16:creationId xmlns:a16="http://schemas.microsoft.com/office/drawing/2014/main" id="{14CA72D7-9489-9160-01AC-4AEF090FFBC2}"/>
              </a:ext>
            </a:extLst>
          </p:cNvPr>
          <p:cNvSpPr txBox="1"/>
          <p:nvPr/>
        </p:nvSpPr>
        <p:spPr>
          <a:xfrm>
            <a:off x="9058272" y="5059930"/>
            <a:ext cx="1756267" cy="1477328"/>
          </a:xfrm>
          <a:prstGeom prst="rect">
            <a:avLst/>
          </a:prstGeom>
          <a:solidFill>
            <a:srgbClr val="ACC199"/>
          </a:solidFill>
        </p:spPr>
        <p:txBody>
          <a:bodyPr wrap="square">
            <a:spAutoFit/>
          </a:bodyPr>
          <a:lstStyle/>
          <a:p>
            <a:pPr algn="ctr"/>
            <a:r>
              <a:rPr lang="it-IT" dirty="0">
                <a:solidFill>
                  <a:srgbClr val="393939"/>
                </a:solidFill>
                <a:latin typeface="Open Sans" panose="020B0606030504020204" pitchFamily="34" charset="0"/>
              </a:rPr>
              <a:t>Possono mostrare foto e video da dietro le quinte.</a:t>
            </a:r>
          </a:p>
        </p:txBody>
      </p:sp>
      <p:sp>
        <p:nvSpPr>
          <p:cNvPr id="10" name="TextBox 9">
            <a:extLst>
              <a:ext uri="{FF2B5EF4-FFF2-40B4-BE49-F238E27FC236}">
                <a16:creationId xmlns:a16="http://schemas.microsoft.com/office/drawing/2014/main" id="{BE448762-4229-45C9-359A-AE13A895DFFF}"/>
              </a:ext>
            </a:extLst>
          </p:cNvPr>
          <p:cNvSpPr txBox="1"/>
          <p:nvPr/>
        </p:nvSpPr>
        <p:spPr>
          <a:xfrm>
            <a:off x="6586170" y="4426544"/>
            <a:ext cx="2059597" cy="2031325"/>
          </a:xfrm>
          <a:prstGeom prst="rect">
            <a:avLst/>
          </a:prstGeom>
          <a:solidFill>
            <a:srgbClr val="60220F"/>
          </a:solidFill>
        </p:spPr>
        <p:txBody>
          <a:bodyPr wrap="square">
            <a:spAutoFit/>
          </a:bodyPr>
          <a:lstStyle/>
          <a:p>
            <a:pPr algn="ctr"/>
            <a:r>
              <a:rPr lang="it-IT" b="0" i="0" dirty="0">
                <a:solidFill>
                  <a:srgbClr val="E3E2DB"/>
                </a:solidFill>
                <a:effectLst/>
                <a:latin typeface="Open Sans" panose="020B0606030504020204" pitchFamily="34" charset="0"/>
              </a:rPr>
              <a:t>Il personale chiave può essere messo in evidenza, creando connessioni emotive</a:t>
            </a:r>
          </a:p>
        </p:txBody>
      </p:sp>
      <p:sp>
        <p:nvSpPr>
          <p:cNvPr id="11" name="TextBox 10">
            <a:extLst>
              <a:ext uri="{FF2B5EF4-FFF2-40B4-BE49-F238E27FC236}">
                <a16:creationId xmlns:a16="http://schemas.microsoft.com/office/drawing/2014/main" id="{F3B18AA3-8C3F-A16D-5867-0EFA8526E33B}"/>
              </a:ext>
            </a:extLst>
          </p:cNvPr>
          <p:cNvSpPr txBox="1"/>
          <p:nvPr/>
        </p:nvSpPr>
        <p:spPr>
          <a:xfrm>
            <a:off x="9251323" y="400131"/>
            <a:ext cx="2011243" cy="2308324"/>
          </a:xfrm>
          <a:prstGeom prst="rect">
            <a:avLst/>
          </a:prstGeom>
          <a:solidFill>
            <a:srgbClr val="6D6A3A"/>
          </a:solidFill>
        </p:spPr>
        <p:txBody>
          <a:bodyPr wrap="square">
            <a:spAutoFit/>
          </a:bodyPr>
          <a:lstStyle/>
          <a:p>
            <a:pPr algn="ctr"/>
            <a:r>
              <a:rPr lang="it-IT" b="0" i="0" dirty="0">
                <a:solidFill>
                  <a:schemeClr val="bg1"/>
                </a:solidFill>
                <a:effectLst/>
                <a:latin typeface="Open Sans" panose="020B0606030504020204" pitchFamily="34" charset="0"/>
              </a:rPr>
              <a:t>Possono condividere notizie e offerte promozionali, creando nuovo interesse e/o fedeltà al marchio.</a:t>
            </a:r>
          </a:p>
        </p:txBody>
      </p:sp>
      <p:sp>
        <p:nvSpPr>
          <p:cNvPr id="12" name="TextBox 11">
            <a:hlinkClick r:id="rId2"/>
            <a:extLst>
              <a:ext uri="{FF2B5EF4-FFF2-40B4-BE49-F238E27FC236}">
                <a16:creationId xmlns:a16="http://schemas.microsoft.com/office/drawing/2014/main" id="{51317EFA-9277-FBDE-0D3D-43AAB660BFE5}"/>
              </a:ext>
            </a:extLst>
          </p:cNvPr>
          <p:cNvSpPr txBox="1"/>
          <p:nvPr/>
        </p:nvSpPr>
        <p:spPr>
          <a:xfrm>
            <a:off x="1021373" y="5937093"/>
            <a:ext cx="5152292" cy="646331"/>
          </a:xfrm>
          <a:prstGeom prst="rect">
            <a:avLst/>
          </a:prstGeom>
          <a:solidFill>
            <a:srgbClr val="F9A169"/>
          </a:solidFill>
        </p:spPr>
        <p:txBody>
          <a:bodyPr wrap="square">
            <a:spAutoFit/>
          </a:bodyPr>
          <a:lstStyle/>
          <a:p>
            <a:pPr algn="ctr"/>
            <a:r>
              <a:rPr lang="en-US" b="1" i="0" dirty="0">
                <a:solidFill>
                  <a:srgbClr val="393939"/>
                </a:solidFill>
                <a:effectLst/>
                <a:latin typeface="Open Sans" panose="020B0606030504020204" pitchFamily="34" charset="0"/>
              </a:rPr>
              <a:t>Click here for 14 tips on how to use social media for food marketing in 2022</a:t>
            </a:r>
          </a:p>
        </p:txBody>
      </p:sp>
      <p:grpSp>
        <p:nvGrpSpPr>
          <p:cNvPr id="13" name="Graphic 4">
            <a:extLst>
              <a:ext uri="{FF2B5EF4-FFF2-40B4-BE49-F238E27FC236}">
                <a16:creationId xmlns:a16="http://schemas.microsoft.com/office/drawing/2014/main" id="{76884275-809C-FAEE-0B64-E0A543AA6CB5}"/>
              </a:ext>
            </a:extLst>
          </p:cNvPr>
          <p:cNvGrpSpPr/>
          <p:nvPr/>
        </p:nvGrpSpPr>
        <p:grpSpPr>
          <a:xfrm rot="9161428">
            <a:off x="2118102" y="5128392"/>
            <a:ext cx="568220" cy="942521"/>
            <a:chOff x="9062559" y="918767"/>
            <a:chExt cx="774673" cy="1285080"/>
          </a:xfrm>
        </p:grpSpPr>
        <p:sp>
          <p:nvSpPr>
            <p:cNvPr id="14" name="Freeform 7">
              <a:extLst>
                <a:ext uri="{FF2B5EF4-FFF2-40B4-BE49-F238E27FC236}">
                  <a16:creationId xmlns:a16="http://schemas.microsoft.com/office/drawing/2014/main" id="{28CC4683-9096-DB24-F605-EDD17C1ECD4C}"/>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w="12931" cap="flat">
              <a:noFill/>
              <a:prstDash val="solid"/>
              <a:miter/>
            </a:ln>
          </p:spPr>
          <p:txBody>
            <a:bodyPr rtlCol="0" anchor="ctr"/>
            <a:lstStyle/>
            <a:p>
              <a:endParaRPr lang="en-US" sz="1799"/>
            </a:p>
          </p:txBody>
        </p:sp>
        <p:grpSp>
          <p:nvGrpSpPr>
            <p:cNvPr id="15" name="Graphic 4">
              <a:extLst>
                <a:ext uri="{FF2B5EF4-FFF2-40B4-BE49-F238E27FC236}">
                  <a16:creationId xmlns:a16="http://schemas.microsoft.com/office/drawing/2014/main" id="{1588F0BF-289B-6011-DFD8-EC97A5A46E99}"/>
                </a:ext>
              </a:extLst>
            </p:cNvPr>
            <p:cNvGrpSpPr/>
            <p:nvPr/>
          </p:nvGrpSpPr>
          <p:grpSpPr>
            <a:xfrm>
              <a:off x="9122194" y="1004094"/>
              <a:ext cx="715038" cy="1199753"/>
              <a:chOff x="9122194" y="1004094"/>
              <a:chExt cx="715038" cy="1199753"/>
            </a:xfrm>
            <a:solidFill>
              <a:srgbClr val="3C3C3C"/>
            </a:solidFill>
          </p:grpSpPr>
          <p:sp>
            <p:nvSpPr>
              <p:cNvPr id="16" name="Freeform 9">
                <a:extLst>
                  <a:ext uri="{FF2B5EF4-FFF2-40B4-BE49-F238E27FC236}">
                    <a16:creationId xmlns:a16="http://schemas.microsoft.com/office/drawing/2014/main" id="{0043D999-AE39-7552-B028-3F3916D9B604}"/>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w="12931" cap="flat">
                <a:noFill/>
                <a:prstDash val="solid"/>
                <a:miter/>
              </a:ln>
            </p:spPr>
            <p:txBody>
              <a:bodyPr rtlCol="0" anchor="ctr"/>
              <a:lstStyle/>
              <a:p>
                <a:endParaRPr lang="en-US" sz="1799"/>
              </a:p>
            </p:txBody>
          </p:sp>
          <p:sp>
            <p:nvSpPr>
              <p:cNvPr id="17" name="Freeform 10">
                <a:extLst>
                  <a:ext uri="{FF2B5EF4-FFF2-40B4-BE49-F238E27FC236}">
                    <a16:creationId xmlns:a16="http://schemas.microsoft.com/office/drawing/2014/main" id="{6895B2D0-783A-074A-0DEB-ED273810AF67}"/>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w="12931" cap="flat">
                <a:noFill/>
                <a:prstDash val="solid"/>
                <a:miter/>
              </a:ln>
            </p:spPr>
            <p:txBody>
              <a:bodyPr rtlCol="0" anchor="ctr"/>
              <a:lstStyle/>
              <a:p>
                <a:endParaRPr lang="en-US" sz="1799"/>
              </a:p>
            </p:txBody>
          </p:sp>
          <p:sp>
            <p:nvSpPr>
              <p:cNvPr id="18" name="Freeform 11">
                <a:extLst>
                  <a:ext uri="{FF2B5EF4-FFF2-40B4-BE49-F238E27FC236}">
                    <a16:creationId xmlns:a16="http://schemas.microsoft.com/office/drawing/2014/main" id="{D45EE59D-C18E-43D5-41FE-35AA022AD4B2}"/>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w="12931" cap="flat">
                <a:noFill/>
                <a:prstDash val="solid"/>
                <a:miter/>
              </a:ln>
            </p:spPr>
            <p:txBody>
              <a:bodyPr rtlCol="0" anchor="ctr"/>
              <a:lstStyle/>
              <a:p>
                <a:endParaRPr lang="en-US" sz="1799"/>
              </a:p>
            </p:txBody>
          </p:sp>
          <p:sp>
            <p:nvSpPr>
              <p:cNvPr id="19" name="Freeform 12">
                <a:extLst>
                  <a:ext uri="{FF2B5EF4-FFF2-40B4-BE49-F238E27FC236}">
                    <a16:creationId xmlns:a16="http://schemas.microsoft.com/office/drawing/2014/main" id="{F9E845C8-5EF7-75F6-C3F5-B1A6A44BA923}"/>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w="12931" cap="flat">
                <a:noFill/>
                <a:prstDash val="solid"/>
                <a:miter/>
              </a:ln>
            </p:spPr>
            <p:txBody>
              <a:bodyPr rtlCol="0" anchor="ctr"/>
              <a:lstStyle/>
              <a:p>
                <a:endParaRPr lang="en-US" sz="1799"/>
              </a:p>
            </p:txBody>
          </p:sp>
          <p:sp>
            <p:nvSpPr>
              <p:cNvPr id="20" name="Freeform 13">
                <a:extLst>
                  <a:ext uri="{FF2B5EF4-FFF2-40B4-BE49-F238E27FC236}">
                    <a16:creationId xmlns:a16="http://schemas.microsoft.com/office/drawing/2014/main" id="{0AA2649A-CBE1-60DE-91D7-EB9B5728D30C}"/>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w="12931" cap="flat">
                <a:noFill/>
                <a:prstDash val="solid"/>
                <a:miter/>
              </a:ln>
            </p:spPr>
            <p:txBody>
              <a:bodyPr rtlCol="0" anchor="ctr"/>
              <a:lstStyle/>
              <a:p>
                <a:endParaRPr lang="en-US" sz="1799"/>
              </a:p>
            </p:txBody>
          </p:sp>
          <p:sp>
            <p:nvSpPr>
              <p:cNvPr id="21" name="Freeform 14">
                <a:extLst>
                  <a:ext uri="{FF2B5EF4-FFF2-40B4-BE49-F238E27FC236}">
                    <a16:creationId xmlns:a16="http://schemas.microsoft.com/office/drawing/2014/main" id="{F7121E3E-64B6-1DFF-3037-B7CCE2405F87}"/>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w="12931" cap="flat">
                <a:noFill/>
                <a:prstDash val="solid"/>
                <a:miter/>
              </a:ln>
            </p:spPr>
            <p:txBody>
              <a:bodyPr rtlCol="0" anchor="ctr"/>
              <a:lstStyle/>
              <a:p>
                <a:endParaRPr lang="en-US" sz="1799"/>
              </a:p>
            </p:txBody>
          </p:sp>
          <p:sp>
            <p:nvSpPr>
              <p:cNvPr id="22" name="Freeform 15">
                <a:extLst>
                  <a:ext uri="{FF2B5EF4-FFF2-40B4-BE49-F238E27FC236}">
                    <a16:creationId xmlns:a16="http://schemas.microsoft.com/office/drawing/2014/main" id="{B08D2825-5B08-8F73-C001-890A695D4FE7}"/>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w="12931" cap="flat">
                <a:noFill/>
                <a:prstDash val="solid"/>
                <a:miter/>
              </a:ln>
            </p:spPr>
            <p:txBody>
              <a:bodyPr rtlCol="0" anchor="ctr"/>
              <a:lstStyle/>
              <a:p>
                <a:endParaRPr lang="en-US" sz="1799"/>
              </a:p>
            </p:txBody>
          </p:sp>
        </p:grpSp>
      </p:grpSp>
    </p:spTree>
    <p:extLst>
      <p:ext uri="{BB962C8B-B14F-4D97-AF65-F5344CB8AC3E}">
        <p14:creationId xmlns:p14="http://schemas.microsoft.com/office/powerpoint/2010/main" val="198670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haufnahme Fotografie Von Smartphone Symbolen">
            <a:extLst>
              <a:ext uri="{FF2B5EF4-FFF2-40B4-BE49-F238E27FC236}">
                <a16:creationId xmlns:a16="http://schemas.microsoft.com/office/drawing/2014/main" id="{C10E91E5-D142-C336-93DA-C7E2D4AF2EE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60422" y="2277226"/>
            <a:ext cx="3408474" cy="403914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6188C8F3-F1A6-0632-F96C-18177F1ABE65}"/>
              </a:ext>
            </a:extLst>
          </p:cNvPr>
          <p:cNvSpPr>
            <a:spLocks noGrp="1"/>
          </p:cNvSpPr>
          <p:nvPr>
            <p:ph type="body" sz="quarter" idx="16"/>
          </p:nvPr>
        </p:nvSpPr>
        <p:spPr>
          <a:xfrm>
            <a:off x="447675" y="1851930"/>
            <a:ext cx="7774157" cy="4038015"/>
          </a:xfrm>
        </p:spPr>
        <p:txBody>
          <a:bodyPr/>
          <a:lstStyle/>
          <a:p>
            <a:pPr algn="l"/>
            <a:r>
              <a:rPr lang="en-GB" sz="2400" b="1" dirty="0">
                <a:solidFill>
                  <a:srgbClr val="1188A3"/>
                </a:solidFill>
                <a:highlight>
                  <a:srgbClr val="E3E2DB"/>
                </a:highlight>
                <a:hlinkClick r:id="rId3">
                  <a:extLst>
                    <a:ext uri="{A12FA001-AC4F-418D-AE19-62706E023703}">
                      <ahyp:hlinkClr xmlns:ahyp="http://schemas.microsoft.com/office/drawing/2018/hyperlinkcolor" val="tx"/>
                    </a:ext>
                  </a:extLst>
                </a:hlinkClick>
              </a:rPr>
              <a:t>Facebook</a:t>
            </a:r>
            <a:r>
              <a:rPr lang="en-GB" sz="2400" b="1" dirty="0">
                <a:solidFill>
                  <a:srgbClr val="000000"/>
                </a:solidFill>
                <a:highlight>
                  <a:srgbClr val="E3E2DB"/>
                </a:highlight>
              </a:rPr>
              <a:t> </a:t>
            </a:r>
            <a:r>
              <a:rPr lang="it-IT" sz="2400" dirty="0">
                <a:highlight>
                  <a:srgbClr val="E3E2DB"/>
                </a:highlight>
              </a:rPr>
              <a:t> è una piattaforma molto efficace per le attività di social media nel settore alimentare secondo</a:t>
            </a:r>
            <a:r>
              <a:rPr lang="en-GB" sz="2400" dirty="0">
                <a:highlight>
                  <a:srgbClr val="E3E2DB"/>
                </a:highlight>
              </a:rPr>
              <a:t> </a:t>
            </a:r>
            <a:r>
              <a:rPr lang="en-GB" sz="2400" dirty="0" err="1">
                <a:solidFill>
                  <a:srgbClr val="1188A3"/>
                </a:solidFill>
                <a:highlight>
                  <a:srgbClr val="E3E2DB"/>
                </a:highlight>
                <a:hlinkClick r:id="rId4">
                  <a:extLst>
                    <a:ext uri="{A12FA001-AC4F-418D-AE19-62706E023703}">
                      <ahyp:hlinkClr xmlns:ahyp="http://schemas.microsoft.com/office/drawing/2018/hyperlinkcolor" val="tx"/>
                    </a:ext>
                  </a:extLst>
                </a:hlinkClick>
              </a:rPr>
              <a:t>Celimli</a:t>
            </a:r>
            <a:r>
              <a:rPr lang="en-GB" sz="2400" dirty="0">
                <a:solidFill>
                  <a:srgbClr val="1188A3"/>
                </a:solidFill>
                <a:highlight>
                  <a:srgbClr val="E3E2DB"/>
                </a:highlight>
                <a:hlinkClick r:id="rId4">
                  <a:extLst>
                    <a:ext uri="{A12FA001-AC4F-418D-AE19-62706E023703}">
                      <ahyp:hlinkClr xmlns:ahyp="http://schemas.microsoft.com/office/drawing/2018/hyperlinkcolor" val="tx"/>
                    </a:ext>
                  </a:extLst>
                </a:hlinkClick>
              </a:rPr>
              <a:t> and </a:t>
            </a:r>
            <a:r>
              <a:rPr lang="en-GB" sz="2400" dirty="0" err="1">
                <a:solidFill>
                  <a:srgbClr val="1188A3"/>
                </a:solidFill>
                <a:highlight>
                  <a:srgbClr val="E3E2DB"/>
                </a:highlight>
                <a:hlinkClick r:id="rId4">
                  <a:extLst>
                    <a:ext uri="{A12FA001-AC4F-418D-AE19-62706E023703}">
                      <ahyp:hlinkClr xmlns:ahyp="http://schemas.microsoft.com/office/drawing/2018/hyperlinkcolor" val="tx"/>
                    </a:ext>
                  </a:extLst>
                </a:hlinkClick>
              </a:rPr>
              <a:t>Adanacioglu</a:t>
            </a:r>
            <a:r>
              <a:rPr lang="en-GB" sz="2400" dirty="0">
                <a:solidFill>
                  <a:srgbClr val="1188A3"/>
                </a:solidFill>
                <a:highlight>
                  <a:srgbClr val="E3E2DB"/>
                </a:highlight>
                <a:hlinkClick r:id="rId4">
                  <a:extLst>
                    <a:ext uri="{A12FA001-AC4F-418D-AE19-62706E023703}">
                      <ahyp:hlinkClr xmlns:ahyp="http://schemas.microsoft.com/office/drawing/2018/hyperlinkcolor" val="tx"/>
                    </a:ext>
                  </a:extLst>
                </a:hlinkClick>
              </a:rPr>
              <a:t> (2021</a:t>
            </a:r>
            <a:r>
              <a:rPr lang="en-GB" sz="2400" dirty="0">
                <a:highlight>
                  <a:srgbClr val="E3E2DB"/>
                </a:highlight>
                <a:hlinkClick r:id="rId4">
                  <a:extLst>
                    <a:ext uri="{A12FA001-AC4F-418D-AE19-62706E023703}">
                      <ahyp:hlinkClr xmlns:ahyp="http://schemas.microsoft.com/office/drawing/2018/hyperlinkcolor" val="tx"/>
                    </a:ext>
                  </a:extLst>
                </a:hlinkClick>
              </a:rPr>
              <a:t>). </a:t>
            </a:r>
            <a:endParaRPr lang="en-GB" dirty="0">
              <a:highlight>
                <a:srgbClr val="E3E2DB"/>
              </a:highlight>
            </a:endParaRPr>
          </a:p>
          <a:p>
            <a:pPr algn="l"/>
            <a:r>
              <a:rPr lang="it-IT" sz="2400" dirty="0">
                <a:highlight>
                  <a:srgbClr val="E3E2DB"/>
                </a:highlight>
              </a:rPr>
              <a:t>Ma si può avere successo anche su</a:t>
            </a:r>
            <a:r>
              <a:rPr lang="en-GB" sz="2400" dirty="0">
                <a:highlight>
                  <a:srgbClr val="E3E2DB"/>
                </a:highlight>
              </a:rPr>
              <a:t> </a:t>
            </a:r>
            <a:r>
              <a:rPr lang="en-GB" sz="2400" dirty="0">
                <a:solidFill>
                  <a:srgbClr val="1188A3"/>
                </a:solidFill>
                <a:highlight>
                  <a:srgbClr val="E3E2DB"/>
                </a:highlight>
                <a:hlinkClick r:id="rId5">
                  <a:extLst>
                    <a:ext uri="{A12FA001-AC4F-418D-AE19-62706E023703}">
                      <ahyp:hlinkClr xmlns:ahyp="http://schemas.microsoft.com/office/drawing/2018/hyperlinkcolor" val="tx"/>
                    </a:ext>
                  </a:extLst>
                </a:hlinkClick>
              </a:rPr>
              <a:t>Instagram</a:t>
            </a:r>
            <a:r>
              <a:rPr lang="en-GB" sz="2400" dirty="0">
                <a:highlight>
                  <a:srgbClr val="E3E2DB"/>
                </a:highlight>
              </a:rPr>
              <a:t> </a:t>
            </a:r>
            <a:endParaRPr lang="en-GB" dirty="0">
              <a:highlight>
                <a:srgbClr val="E3E2DB"/>
              </a:highlight>
            </a:endParaRPr>
          </a:p>
          <a:p>
            <a:pPr algn="l" fontAlgn="base"/>
            <a:r>
              <a:rPr lang="it-IT" dirty="0">
                <a:highlight>
                  <a:srgbClr val="E3E2DB"/>
                </a:highlight>
              </a:rPr>
              <a:t>Su Instagram, c'è l'opportunità di implementare campagne di marketing innovative che migliorano l'esperienza del cliente. La piattaforma di social media offre l'opportunità di aumentare la profondità dello </a:t>
            </a:r>
            <a:r>
              <a:rPr lang="it-IT" b="1" dirty="0">
                <a:highlight>
                  <a:srgbClr val="E3E2DB"/>
                </a:highlight>
              </a:rPr>
              <a:t>storytelling</a:t>
            </a:r>
            <a:r>
              <a:rPr lang="it-IT" dirty="0">
                <a:highlight>
                  <a:srgbClr val="E3E2DB"/>
                </a:highlight>
              </a:rPr>
              <a:t> e la </a:t>
            </a:r>
            <a:r>
              <a:rPr lang="it-IT" b="1" dirty="0">
                <a:highlight>
                  <a:srgbClr val="E3E2DB"/>
                </a:highlight>
              </a:rPr>
              <a:t>condivisione di storie di successo.</a:t>
            </a:r>
          </a:p>
          <a:p>
            <a:pPr algn="l" fontAlgn="base"/>
            <a:r>
              <a:rPr lang="it-IT" dirty="0">
                <a:highlight>
                  <a:srgbClr val="E3E2DB"/>
                </a:highlight>
              </a:rPr>
              <a:t>La funzione "Esplora" consente di visualizzare anche </a:t>
            </a:r>
            <a:r>
              <a:rPr lang="it-IT" b="1" dirty="0">
                <a:highlight>
                  <a:srgbClr val="E3E2DB"/>
                </a:highlight>
              </a:rPr>
              <a:t>contenuti personalizzati</a:t>
            </a:r>
            <a:r>
              <a:rPr lang="it-IT" dirty="0">
                <a:highlight>
                  <a:srgbClr val="E3E2DB"/>
                </a:highlight>
              </a:rPr>
              <a:t>, mentre la funzione di registrazione video è un ottimo strumento per creare video in time-</a:t>
            </a:r>
            <a:r>
              <a:rPr lang="it-IT" dirty="0" err="1">
                <a:highlight>
                  <a:srgbClr val="E3E2DB"/>
                </a:highlight>
              </a:rPr>
              <a:t>lapse</a:t>
            </a:r>
            <a:r>
              <a:rPr lang="it-IT" dirty="0">
                <a:highlight>
                  <a:srgbClr val="E3E2DB"/>
                </a:highlight>
              </a:rPr>
              <a:t>. </a:t>
            </a:r>
          </a:p>
          <a:p>
            <a:pPr algn="l"/>
            <a:endParaRPr lang="en-IE" dirty="0"/>
          </a:p>
        </p:txBody>
      </p:sp>
      <p:sp>
        <p:nvSpPr>
          <p:cNvPr id="5" name="Text Placeholder 3">
            <a:extLst>
              <a:ext uri="{FF2B5EF4-FFF2-40B4-BE49-F238E27FC236}">
                <a16:creationId xmlns:a16="http://schemas.microsoft.com/office/drawing/2014/main" id="{E5E48CD4-9FAF-F21C-4D46-058863BC0DB3}"/>
              </a:ext>
            </a:extLst>
          </p:cNvPr>
          <p:cNvSpPr>
            <a:spLocks noGrp="1"/>
          </p:cNvSpPr>
          <p:nvPr>
            <p:ph type="body" sz="quarter" idx="18"/>
          </p:nvPr>
        </p:nvSpPr>
        <p:spPr>
          <a:xfrm>
            <a:off x="447675" y="309563"/>
            <a:ext cx="11096625" cy="1211262"/>
          </a:xfrm>
        </p:spPr>
        <p:txBody>
          <a:bodyPr anchor="ctr"/>
          <a:lstStyle/>
          <a:p>
            <a:r>
              <a:rPr lang="en-US" dirty="0" err="1"/>
              <a:t>Piattaforme</a:t>
            </a:r>
            <a:r>
              <a:rPr lang="en-US" dirty="0"/>
              <a:t> </a:t>
            </a:r>
            <a:r>
              <a:rPr lang="en-US" dirty="0" err="1"/>
              <a:t>dei</a:t>
            </a:r>
            <a:r>
              <a:rPr lang="en-US" dirty="0"/>
              <a:t> Social Media </a:t>
            </a:r>
            <a:endParaRPr lang="en-IE" dirty="0"/>
          </a:p>
        </p:txBody>
      </p:sp>
    </p:spTree>
    <p:extLst>
      <p:ext uri="{BB962C8B-B14F-4D97-AF65-F5344CB8AC3E}">
        <p14:creationId xmlns:p14="http://schemas.microsoft.com/office/powerpoint/2010/main" val="3147749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2A8F3-0DA4-6CD7-ABC1-3A97BFC8E0F0}"/>
              </a:ext>
            </a:extLst>
          </p:cNvPr>
          <p:cNvSpPr>
            <a:spLocks noGrp="1"/>
          </p:cNvSpPr>
          <p:nvPr>
            <p:ph type="body" sz="quarter" idx="13"/>
          </p:nvPr>
        </p:nvSpPr>
        <p:spPr>
          <a:xfrm>
            <a:off x="361657" y="835271"/>
            <a:ext cx="7052773" cy="1536893"/>
          </a:xfrm>
        </p:spPr>
        <p:txBody>
          <a:bodyPr>
            <a:normAutofit/>
          </a:bodyPr>
          <a:lstStyle/>
          <a:p>
            <a:pPr algn="l">
              <a:lnSpc>
                <a:spcPct val="100000"/>
              </a:lnSpc>
            </a:pPr>
            <a:r>
              <a:rPr lang="en-IE" b="1" dirty="0"/>
              <a:t>Il </a:t>
            </a:r>
            <a:r>
              <a:rPr lang="en-IE" b="1" dirty="0" err="1"/>
              <a:t>potere</a:t>
            </a:r>
            <a:r>
              <a:rPr lang="en-IE" b="1" dirty="0"/>
              <a:t> di Instagram</a:t>
            </a:r>
          </a:p>
          <a:p>
            <a:pPr algn="l">
              <a:lnSpc>
                <a:spcPct val="100000"/>
              </a:lnSpc>
            </a:pPr>
            <a:endParaRPr lang="en-IE" b="1" dirty="0"/>
          </a:p>
        </p:txBody>
      </p:sp>
      <p:sp>
        <p:nvSpPr>
          <p:cNvPr id="4" name="TextBox 3">
            <a:extLst>
              <a:ext uri="{FF2B5EF4-FFF2-40B4-BE49-F238E27FC236}">
                <a16:creationId xmlns:a16="http://schemas.microsoft.com/office/drawing/2014/main" id="{8F5C7F02-E987-B7FA-B5C0-5223D1D1259D}"/>
              </a:ext>
            </a:extLst>
          </p:cNvPr>
          <p:cNvSpPr txBox="1"/>
          <p:nvPr/>
        </p:nvSpPr>
        <p:spPr>
          <a:xfrm>
            <a:off x="202736" y="2272248"/>
            <a:ext cx="6662667" cy="3785652"/>
          </a:xfrm>
          <a:prstGeom prst="rect">
            <a:avLst/>
          </a:prstGeom>
          <a:noFill/>
        </p:spPr>
        <p:txBody>
          <a:bodyPr wrap="square">
            <a:spAutoFit/>
          </a:bodyPr>
          <a:lstStyle/>
          <a:p>
            <a:pPr indent="0"/>
            <a:r>
              <a:rPr lang="it-IT" sz="2400" b="0" i="0" dirty="0">
                <a:solidFill>
                  <a:srgbClr val="60220F"/>
                </a:solidFill>
                <a:effectLst/>
              </a:rPr>
              <a:t>Oltre 500 milioni di utenti guardano le Instagram Stories ogni giorno. Dagli influencer alle grandi aziende, un numero considerevole di </a:t>
            </a:r>
            <a:r>
              <a:rPr lang="it-IT" sz="2400" b="0" i="0" dirty="0" err="1">
                <a:solidFill>
                  <a:srgbClr val="60220F"/>
                </a:solidFill>
                <a:effectLst/>
              </a:rPr>
              <a:t>Instagrammers</a:t>
            </a:r>
            <a:r>
              <a:rPr lang="it-IT" sz="2400" b="0" i="0" dirty="0">
                <a:solidFill>
                  <a:srgbClr val="60220F"/>
                </a:solidFill>
                <a:effectLst/>
              </a:rPr>
              <a:t> sta utilizzando la funzione di sondaggio delle Storie, non solo </a:t>
            </a:r>
            <a:r>
              <a:rPr lang="it-IT" sz="2400" b="1" i="0" dirty="0">
                <a:solidFill>
                  <a:srgbClr val="60220F"/>
                </a:solidFill>
                <a:effectLst/>
              </a:rPr>
              <a:t>per interagire </a:t>
            </a:r>
            <a:r>
              <a:rPr lang="it-IT" sz="2400" b="0" i="0" dirty="0">
                <a:solidFill>
                  <a:srgbClr val="60220F"/>
                </a:solidFill>
                <a:effectLst/>
              </a:rPr>
              <a:t>con il proprio pubblico, ma anche per coinvolgerlo nel </a:t>
            </a:r>
            <a:r>
              <a:rPr lang="it-IT" sz="2400" b="1" i="0" dirty="0">
                <a:solidFill>
                  <a:srgbClr val="60220F"/>
                </a:solidFill>
                <a:effectLst/>
              </a:rPr>
              <a:t>processo decisionale </a:t>
            </a:r>
            <a:r>
              <a:rPr lang="it-IT" sz="2400" b="0" i="0" dirty="0">
                <a:solidFill>
                  <a:srgbClr val="60220F"/>
                </a:solidFill>
                <a:effectLst/>
              </a:rPr>
              <a:t>e utilizzare queste informazioni provenienti dalla folla per le future attività del marchio. Perché non utilizzare questi strumenti per aiutarvi a decidere le opzioni del menu?</a:t>
            </a:r>
          </a:p>
        </p:txBody>
      </p:sp>
      <p:sp>
        <p:nvSpPr>
          <p:cNvPr id="5" name="TextBox 4">
            <a:extLst>
              <a:ext uri="{FF2B5EF4-FFF2-40B4-BE49-F238E27FC236}">
                <a16:creationId xmlns:a16="http://schemas.microsoft.com/office/drawing/2014/main" id="{C9CC6763-8017-B179-740F-A00F2B3E5EBF}"/>
              </a:ext>
            </a:extLst>
          </p:cNvPr>
          <p:cNvSpPr txBox="1"/>
          <p:nvPr/>
        </p:nvSpPr>
        <p:spPr>
          <a:xfrm>
            <a:off x="769327" y="5926127"/>
            <a:ext cx="4398351" cy="646331"/>
          </a:xfrm>
          <a:prstGeom prst="rect">
            <a:avLst/>
          </a:prstGeom>
          <a:noFill/>
        </p:spPr>
        <p:txBody>
          <a:bodyPr wrap="square">
            <a:spAutoFit/>
          </a:bodyPr>
          <a:lstStyle/>
          <a:p>
            <a:r>
              <a:rPr lang="en-US" dirty="0">
                <a:solidFill>
                  <a:srgbClr val="6D6A3A"/>
                </a:solidFill>
                <a:hlinkClick r:id="rId2">
                  <a:extLst>
                    <a:ext uri="{A12FA001-AC4F-418D-AE19-62706E023703}">
                      <ahyp:hlinkClr xmlns:ahyp="http://schemas.microsoft.com/office/drawing/2018/hyperlinkcolor" val="tx"/>
                    </a:ext>
                  </a:extLst>
                </a:hlinkClick>
              </a:rPr>
              <a:t>How to use Instagram polls for your business | The Social Journal (zoho.com)</a:t>
            </a:r>
            <a:endParaRPr lang="en-IE" dirty="0">
              <a:solidFill>
                <a:srgbClr val="6D6A3A"/>
              </a:solidFill>
            </a:endParaRPr>
          </a:p>
        </p:txBody>
      </p:sp>
      <p:pic>
        <p:nvPicPr>
          <p:cNvPr id="7" name="Picture 6">
            <a:extLst>
              <a:ext uri="{FF2B5EF4-FFF2-40B4-BE49-F238E27FC236}">
                <a16:creationId xmlns:a16="http://schemas.microsoft.com/office/drawing/2014/main" id="{0D7BFF44-3539-7298-2992-C5103F5756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7931" y="1709235"/>
            <a:ext cx="2675354" cy="4348665"/>
          </a:xfrm>
          <a:prstGeom prst="rect">
            <a:avLst/>
          </a:prstGeom>
        </p:spPr>
      </p:pic>
    </p:spTree>
    <p:extLst>
      <p:ext uri="{BB962C8B-B14F-4D97-AF65-F5344CB8AC3E}">
        <p14:creationId xmlns:p14="http://schemas.microsoft.com/office/powerpoint/2010/main" val="3108352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A91FE0-8CC9-C420-6FCA-8FA51124AAE5}"/>
              </a:ext>
            </a:extLst>
          </p:cNvPr>
          <p:cNvSpPr>
            <a:spLocks noGrp="1"/>
          </p:cNvSpPr>
          <p:nvPr>
            <p:ph type="body" sz="quarter" idx="18"/>
          </p:nvPr>
        </p:nvSpPr>
        <p:spPr>
          <a:xfrm>
            <a:off x="667847" y="2132085"/>
            <a:ext cx="5376026" cy="4591442"/>
          </a:xfrm>
        </p:spPr>
        <p:txBody>
          <a:bodyPr>
            <a:normAutofit/>
          </a:bodyPr>
          <a:lstStyle/>
          <a:p>
            <a:pPr marL="0" indent="0"/>
            <a:r>
              <a:rPr lang="it-IT" dirty="0">
                <a:solidFill>
                  <a:srgbClr val="6D6A3A"/>
                </a:solidFill>
                <a:ea typeface="+mn-lt"/>
                <a:cs typeface="+mn-lt"/>
              </a:rPr>
              <a:t>Nessuno conosce la vostra azienda e i vostri prodotti meglio di VOI. Quando si cerca di acquisire clienti e di trasformare la propria azienda agricola in un'attività redditizia, è vantaggioso posizionarsi come un esperto del settore (non è un gioco di parole). Non solo in termini di anni di </a:t>
            </a:r>
            <a:r>
              <a:rPr lang="it-IT" b="1" dirty="0">
                <a:solidFill>
                  <a:srgbClr val="6D6A3A"/>
                </a:solidFill>
                <a:ea typeface="+mn-lt"/>
                <a:cs typeface="+mn-lt"/>
              </a:rPr>
              <a:t>esperienza</a:t>
            </a:r>
            <a:r>
              <a:rPr lang="it-IT" dirty="0">
                <a:solidFill>
                  <a:srgbClr val="6D6A3A"/>
                </a:solidFill>
                <a:ea typeface="+mn-lt"/>
                <a:cs typeface="+mn-lt"/>
              </a:rPr>
              <a:t>, ma anche di storia dell'azienda. È bene utilizzare il proprio sito web o i canali dei social media per dimostrare questa esperienza, oppure provare a </a:t>
            </a:r>
            <a:r>
              <a:rPr lang="en-GB" dirty="0">
                <a:solidFill>
                  <a:srgbClr val="6D6A3A"/>
                </a:solidFill>
                <a:ea typeface="+mn-lt"/>
                <a:cs typeface="+mn-lt"/>
                <a:sym typeface="Wingdings" panose="05000000000000000000" pitchFamily="2" charset="2"/>
              </a:rPr>
              <a:t></a:t>
            </a:r>
            <a:endParaRPr lang="en-GB" dirty="0">
              <a:solidFill>
                <a:srgbClr val="6D6A3A"/>
              </a:solidFill>
              <a:cs typeface="Calibri"/>
            </a:endParaRPr>
          </a:p>
          <a:p>
            <a:pPr marL="0" indent="0"/>
            <a:endParaRPr lang="en-IE" dirty="0"/>
          </a:p>
        </p:txBody>
      </p:sp>
      <p:sp>
        <p:nvSpPr>
          <p:cNvPr id="4" name="Text Placeholder 3">
            <a:extLst>
              <a:ext uri="{FF2B5EF4-FFF2-40B4-BE49-F238E27FC236}">
                <a16:creationId xmlns:a16="http://schemas.microsoft.com/office/drawing/2014/main" id="{8EC14EF1-3030-FC6D-9931-A127EA95D963}"/>
              </a:ext>
            </a:extLst>
          </p:cNvPr>
          <p:cNvSpPr>
            <a:spLocks noGrp="1"/>
          </p:cNvSpPr>
          <p:nvPr>
            <p:ph type="body" sz="quarter" idx="16"/>
          </p:nvPr>
        </p:nvSpPr>
        <p:spPr>
          <a:xfrm>
            <a:off x="667847" y="477369"/>
            <a:ext cx="4718279" cy="1337216"/>
          </a:xfrm>
        </p:spPr>
        <p:txBody>
          <a:bodyPr>
            <a:normAutofit fontScale="92500" lnSpcReduction="10000"/>
          </a:bodyPr>
          <a:lstStyle/>
          <a:p>
            <a:r>
              <a:rPr lang="it-IT" dirty="0"/>
              <a:t>Usare la tecnologia per dimostrare la propria competenza </a:t>
            </a:r>
            <a:r>
              <a:rPr lang="en-US" dirty="0"/>
              <a:t>…</a:t>
            </a:r>
          </a:p>
          <a:p>
            <a:endParaRPr lang="en-IE" dirty="0"/>
          </a:p>
        </p:txBody>
      </p:sp>
      <p:sp>
        <p:nvSpPr>
          <p:cNvPr id="6" name="Text Placeholder 5">
            <a:extLst>
              <a:ext uri="{FF2B5EF4-FFF2-40B4-BE49-F238E27FC236}">
                <a16:creationId xmlns:a16="http://schemas.microsoft.com/office/drawing/2014/main" id="{FB1F6023-33AB-EA34-63A1-C4401FE1D4A6}"/>
              </a:ext>
            </a:extLst>
          </p:cNvPr>
          <p:cNvSpPr>
            <a:spLocks noGrp="1"/>
          </p:cNvSpPr>
          <p:nvPr>
            <p:ph type="body" sz="quarter" idx="19"/>
          </p:nvPr>
        </p:nvSpPr>
        <p:spPr>
          <a:xfrm>
            <a:off x="6300573" y="1814585"/>
            <a:ext cx="511077" cy="635000"/>
          </a:xfrm>
        </p:spPr>
        <p:txBody>
          <a:bodyPr/>
          <a:lstStyle/>
          <a:p>
            <a:r>
              <a:rPr lang="en-US" b="1" dirty="0"/>
              <a:t>1</a:t>
            </a:r>
            <a:endParaRPr lang="en-IE" b="1" dirty="0"/>
          </a:p>
        </p:txBody>
      </p:sp>
      <p:sp>
        <p:nvSpPr>
          <p:cNvPr id="7" name="Text Placeholder 6">
            <a:extLst>
              <a:ext uri="{FF2B5EF4-FFF2-40B4-BE49-F238E27FC236}">
                <a16:creationId xmlns:a16="http://schemas.microsoft.com/office/drawing/2014/main" id="{09EEA5AF-BE78-3687-5A29-78A076CCB6E0}"/>
              </a:ext>
            </a:extLst>
          </p:cNvPr>
          <p:cNvSpPr>
            <a:spLocks noGrp="1"/>
          </p:cNvSpPr>
          <p:nvPr>
            <p:ph type="body" sz="quarter" idx="20"/>
          </p:nvPr>
        </p:nvSpPr>
        <p:spPr>
          <a:xfrm>
            <a:off x="7033131" y="1757391"/>
            <a:ext cx="4718277" cy="822373"/>
          </a:xfrm>
        </p:spPr>
        <p:txBody>
          <a:bodyPr/>
          <a:lstStyle/>
          <a:p>
            <a:r>
              <a:rPr lang="it-IT" dirty="0"/>
              <a:t>Scrivere un </a:t>
            </a:r>
            <a:r>
              <a:rPr lang="it-IT" b="1" dirty="0"/>
              <a:t>blog</a:t>
            </a:r>
            <a:r>
              <a:rPr lang="it-IT" dirty="0"/>
              <a:t>, provare </a:t>
            </a:r>
            <a:r>
              <a:rPr lang="it-IT" b="1" dirty="0"/>
              <a:t>i social media</a:t>
            </a:r>
            <a:r>
              <a:rPr lang="it-IT" dirty="0"/>
              <a:t>, parlare agli </a:t>
            </a:r>
            <a:r>
              <a:rPr lang="it-IT" b="1" dirty="0"/>
              <a:t>eventi</a:t>
            </a:r>
            <a:r>
              <a:rPr lang="it-IT" dirty="0"/>
              <a:t> (agroalimentari)</a:t>
            </a:r>
          </a:p>
        </p:txBody>
      </p:sp>
      <p:sp>
        <p:nvSpPr>
          <p:cNvPr id="8" name="Text Placeholder 7">
            <a:extLst>
              <a:ext uri="{FF2B5EF4-FFF2-40B4-BE49-F238E27FC236}">
                <a16:creationId xmlns:a16="http://schemas.microsoft.com/office/drawing/2014/main" id="{3C799A65-2051-5ECA-EC4E-2EAF1E08148F}"/>
              </a:ext>
            </a:extLst>
          </p:cNvPr>
          <p:cNvSpPr>
            <a:spLocks noGrp="1"/>
          </p:cNvSpPr>
          <p:nvPr>
            <p:ph type="body" sz="quarter" idx="21"/>
          </p:nvPr>
        </p:nvSpPr>
        <p:spPr>
          <a:xfrm>
            <a:off x="6300573" y="2996084"/>
            <a:ext cx="511077" cy="635000"/>
          </a:xfrm>
        </p:spPr>
        <p:txBody>
          <a:bodyPr/>
          <a:lstStyle/>
          <a:p>
            <a:r>
              <a:rPr lang="en-US" b="1" dirty="0"/>
              <a:t>2</a:t>
            </a:r>
            <a:endParaRPr lang="en-IE" b="1" dirty="0"/>
          </a:p>
        </p:txBody>
      </p:sp>
      <p:sp>
        <p:nvSpPr>
          <p:cNvPr id="9" name="Text Placeholder 8">
            <a:extLst>
              <a:ext uri="{FF2B5EF4-FFF2-40B4-BE49-F238E27FC236}">
                <a16:creationId xmlns:a16="http://schemas.microsoft.com/office/drawing/2014/main" id="{FE0C365F-892D-63B0-CDD0-FD32B055F3D5}"/>
              </a:ext>
            </a:extLst>
          </p:cNvPr>
          <p:cNvSpPr>
            <a:spLocks noGrp="1"/>
          </p:cNvSpPr>
          <p:nvPr>
            <p:ph type="body" sz="quarter" idx="22"/>
          </p:nvPr>
        </p:nvSpPr>
        <p:spPr>
          <a:xfrm>
            <a:off x="7033131" y="2902397"/>
            <a:ext cx="5156217" cy="822373"/>
          </a:xfrm>
        </p:spPr>
        <p:txBody>
          <a:bodyPr/>
          <a:lstStyle/>
          <a:p>
            <a:r>
              <a:rPr lang="it-IT" dirty="0"/>
              <a:t>Utilizzate </a:t>
            </a:r>
            <a:r>
              <a:rPr lang="it-IT" b="1" dirty="0"/>
              <a:t>i podcast </a:t>
            </a:r>
            <a:r>
              <a:rPr lang="it-IT" dirty="0"/>
              <a:t>per la vostra attività. Rappresentano un modo innovativo e passivo per far conoscere la vostra azienda ai clienti.</a:t>
            </a:r>
          </a:p>
        </p:txBody>
      </p:sp>
      <p:sp>
        <p:nvSpPr>
          <p:cNvPr id="10" name="Text Placeholder 9">
            <a:extLst>
              <a:ext uri="{FF2B5EF4-FFF2-40B4-BE49-F238E27FC236}">
                <a16:creationId xmlns:a16="http://schemas.microsoft.com/office/drawing/2014/main" id="{004C63C9-17BD-A556-B226-DA596FE4B959}"/>
              </a:ext>
            </a:extLst>
          </p:cNvPr>
          <p:cNvSpPr>
            <a:spLocks noGrp="1"/>
          </p:cNvSpPr>
          <p:nvPr>
            <p:ph type="body" sz="quarter" idx="23"/>
          </p:nvPr>
        </p:nvSpPr>
        <p:spPr>
          <a:xfrm>
            <a:off x="6300573" y="4250564"/>
            <a:ext cx="511077" cy="635000"/>
          </a:xfrm>
        </p:spPr>
        <p:txBody>
          <a:bodyPr/>
          <a:lstStyle/>
          <a:p>
            <a:r>
              <a:rPr lang="en-US" b="1" dirty="0"/>
              <a:t>3</a:t>
            </a:r>
            <a:endParaRPr lang="en-IE" b="1" dirty="0"/>
          </a:p>
        </p:txBody>
      </p:sp>
      <p:sp>
        <p:nvSpPr>
          <p:cNvPr id="11" name="Text Placeholder 10">
            <a:extLst>
              <a:ext uri="{FF2B5EF4-FFF2-40B4-BE49-F238E27FC236}">
                <a16:creationId xmlns:a16="http://schemas.microsoft.com/office/drawing/2014/main" id="{C5D3E4C4-1DA6-3A3C-7672-BCCB1092F740}"/>
              </a:ext>
            </a:extLst>
          </p:cNvPr>
          <p:cNvSpPr>
            <a:spLocks noGrp="1"/>
          </p:cNvSpPr>
          <p:nvPr>
            <p:ph type="body" sz="quarter" idx="24"/>
          </p:nvPr>
        </p:nvSpPr>
        <p:spPr>
          <a:xfrm>
            <a:off x="7038433" y="4380742"/>
            <a:ext cx="4718277" cy="635000"/>
          </a:xfrm>
        </p:spPr>
        <p:txBody>
          <a:bodyPr/>
          <a:lstStyle/>
          <a:p>
            <a:r>
              <a:rPr lang="it-IT" dirty="0"/>
              <a:t>Partecipare a </a:t>
            </a:r>
            <a:r>
              <a:rPr lang="it-IT" b="1" dirty="0"/>
              <a:t>webinar</a:t>
            </a:r>
            <a:r>
              <a:rPr lang="it-IT" dirty="0"/>
              <a:t> (ad esempio con le cooperative o le agenzie nazionali) per far conoscere il marchio a un pubblico più ampio.</a:t>
            </a:r>
          </a:p>
        </p:txBody>
      </p:sp>
      <p:pic>
        <p:nvPicPr>
          <p:cNvPr id="17" name="Graphic 16" descr="Radio microphone outline">
            <a:extLst>
              <a:ext uri="{FF2B5EF4-FFF2-40B4-BE49-F238E27FC236}">
                <a16:creationId xmlns:a16="http://schemas.microsoft.com/office/drawing/2014/main" id="{8289FEF2-A3D3-3FA6-BA5E-C9BBE64E6E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1293" y="374375"/>
            <a:ext cx="1209027" cy="1209027"/>
          </a:xfrm>
          <a:prstGeom prst="rect">
            <a:avLst/>
          </a:prstGeom>
        </p:spPr>
      </p:pic>
    </p:spTree>
    <p:extLst>
      <p:ext uri="{BB962C8B-B14F-4D97-AF65-F5344CB8AC3E}">
        <p14:creationId xmlns:p14="http://schemas.microsoft.com/office/powerpoint/2010/main" val="179646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7CF115-6357-EA67-CC95-754ED6E104CD}"/>
              </a:ext>
            </a:extLst>
          </p:cNvPr>
          <p:cNvSpPr>
            <a:spLocks noGrp="1"/>
          </p:cNvSpPr>
          <p:nvPr>
            <p:ph type="body" sz="quarter" idx="13"/>
          </p:nvPr>
        </p:nvSpPr>
        <p:spPr>
          <a:xfrm>
            <a:off x="552573" y="687562"/>
            <a:ext cx="11329965" cy="914202"/>
          </a:xfrm>
        </p:spPr>
        <p:txBody>
          <a:bodyPr/>
          <a:lstStyle/>
          <a:p>
            <a:pPr algn="l"/>
            <a:r>
              <a:rPr lang="en-US" b="1" dirty="0" err="1"/>
              <a:t>Guarda</a:t>
            </a:r>
            <a:r>
              <a:rPr lang="en-US" b="1" dirty="0"/>
              <a:t> </a:t>
            </a:r>
            <a:r>
              <a:rPr lang="en-US" b="1" dirty="0" err="1"/>
              <a:t>cosa</a:t>
            </a:r>
            <a:r>
              <a:rPr lang="en-US" b="1" dirty="0"/>
              <a:t> </a:t>
            </a:r>
            <a:r>
              <a:rPr lang="en-US" b="1" dirty="0" err="1"/>
              <a:t>c’è</a:t>
            </a:r>
            <a:r>
              <a:rPr lang="en-US" b="1" dirty="0"/>
              <a:t> qui – Un </a:t>
            </a:r>
            <a:r>
              <a:rPr lang="en-US" b="1" dirty="0" err="1"/>
              <a:t>esempio</a:t>
            </a:r>
            <a:r>
              <a:rPr lang="en-US" b="1" dirty="0"/>
              <a:t>…</a:t>
            </a:r>
            <a:endParaRPr lang="en-IE" b="1" dirty="0"/>
          </a:p>
        </p:txBody>
      </p:sp>
      <p:pic>
        <p:nvPicPr>
          <p:cNvPr id="7" name="Picture 6">
            <a:hlinkClick r:id="rId2"/>
            <a:extLst>
              <a:ext uri="{FF2B5EF4-FFF2-40B4-BE49-F238E27FC236}">
                <a16:creationId xmlns:a16="http://schemas.microsoft.com/office/drawing/2014/main" id="{A5EA8ABF-1CA6-460C-DA8D-F2DCF5BFBF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0284" y="3542775"/>
            <a:ext cx="2330570" cy="1390721"/>
          </a:xfrm>
          <a:prstGeom prst="rect">
            <a:avLst/>
          </a:prstGeom>
        </p:spPr>
      </p:pic>
      <p:pic>
        <p:nvPicPr>
          <p:cNvPr id="9" name="Picture 8">
            <a:hlinkClick r:id="rId2"/>
            <a:extLst>
              <a:ext uri="{FF2B5EF4-FFF2-40B4-BE49-F238E27FC236}">
                <a16:creationId xmlns:a16="http://schemas.microsoft.com/office/drawing/2014/main" id="{7DFE4160-895C-46EF-5E55-7C591FDB40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00492" y="2347400"/>
            <a:ext cx="2376175" cy="2459065"/>
          </a:xfrm>
          <a:prstGeom prst="rect">
            <a:avLst/>
          </a:prstGeom>
        </p:spPr>
      </p:pic>
      <p:sp>
        <p:nvSpPr>
          <p:cNvPr id="11" name="TextBox 10">
            <a:extLst>
              <a:ext uri="{FF2B5EF4-FFF2-40B4-BE49-F238E27FC236}">
                <a16:creationId xmlns:a16="http://schemas.microsoft.com/office/drawing/2014/main" id="{CF83B5A3-0273-402A-7F12-10AC31FF7D78}"/>
              </a:ext>
            </a:extLst>
          </p:cNvPr>
          <p:cNvSpPr txBox="1"/>
          <p:nvPr/>
        </p:nvSpPr>
        <p:spPr>
          <a:xfrm>
            <a:off x="866043" y="2714642"/>
            <a:ext cx="3785088" cy="3416320"/>
          </a:xfrm>
          <a:prstGeom prst="rect">
            <a:avLst/>
          </a:prstGeom>
          <a:noFill/>
        </p:spPr>
        <p:txBody>
          <a:bodyPr wrap="square">
            <a:spAutoFit/>
          </a:bodyPr>
          <a:lstStyle/>
          <a:p>
            <a:r>
              <a:rPr lang="en-US" sz="2400" b="0" i="0" dirty="0">
                <a:solidFill>
                  <a:srgbClr val="6D6A3A"/>
                </a:solidFill>
                <a:effectLst/>
                <a:hlinkClick r:id="rId2"/>
              </a:rPr>
              <a:t>The </a:t>
            </a:r>
            <a:r>
              <a:rPr lang="en-US" sz="2400" dirty="0">
                <a:solidFill>
                  <a:srgbClr val="6D6A3A"/>
                </a:solidFill>
                <a:hlinkClick r:id="rId2"/>
              </a:rPr>
              <a:t>Farmers Journal podcast </a:t>
            </a:r>
            <a:r>
              <a:rPr lang="it-IT" sz="2400" b="0" i="0" dirty="0">
                <a:solidFill>
                  <a:srgbClr val="6D6A3A"/>
                </a:solidFill>
                <a:effectLst/>
              </a:rPr>
              <a:t>serie è una discussione regolare sulle notizie agricole e sugli affari rurali del principale giornale irlandese di agricoltura e agri-business, l'Irish Farmers' Journal. </a:t>
            </a:r>
          </a:p>
          <a:p>
            <a:r>
              <a:rPr lang="it-IT" sz="2400" b="0" i="0" dirty="0">
                <a:solidFill>
                  <a:srgbClr val="6D6A3A"/>
                </a:solidFill>
                <a:effectLst/>
              </a:rPr>
              <a:t>Ogni mercoledì.</a:t>
            </a:r>
            <a:endParaRPr lang="en-IE" sz="2400" dirty="0">
              <a:solidFill>
                <a:srgbClr val="6D6A3A"/>
              </a:solidFill>
            </a:endParaRPr>
          </a:p>
        </p:txBody>
      </p:sp>
      <p:sp>
        <p:nvSpPr>
          <p:cNvPr id="12" name="Arrow: Right 11">
            <a:extLst>
              <a:ext uri="{FF2B5EF4-FFF2-40B4-BE49-F238E27FC236}">
                <a16:creationId xmlns:a16="http://schemas.microsoft.com/office/drawing/2014/main" id="{25C6B332-E061-95EC-F831-C11CC96B7D49}"/>
              </a:ext>
            </a:extLst>
          </p:cNvPr>
          <p:cNvSpPr/>
          <p:nvPr/>
        </p:nvSpPr>
        <p:spPr>
          <a:xfrm>
            <a:off x="5380284" y="2514798"/>
            <a:ext cx="2655885" cy="914202"/>
          </a:xfrm>
          <a:prstGeom prst="rightArrow">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CLICCA PER ASCOLTARE</a:t>
            </a:r>
            <a:endParaRPr lang="en-IE" b="1" dirty="0"/>
          </a:p>
        </p:txBody>
      </p:sp>
    </p:spTree>
    <p:extLst>
      <p:ext uri="{BB962C8B-B14F-4D97-AF65-F5344CB8AC3E}">
        <p14:creationId xmlns:p14="http://schemas.microsoft.com/office/powerpoint/2010/main" val="2389267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ECC1E7-37CC-A2F5-CFF5-03323DB64AB3}"/>
              </a:ext>
            </a:extLst>
          </p:cNvPr>
          <p:cNvSpPr>
            <a:spLocks noGrp="1"/>
          </p:cNvSpPr>
          <p:nvPr>
            <p:ph type="body" sz="quarter" idx="17"/>
          </p:nvPr>
        </p:nvSpPr>
        <p:spPr>
          <a:xfrm>
            <a:off x="1022799" y="1402582"/>
            <a:ext cx="5581201" cy="4441458"/>
          </a:xfrm>
        </p:spPr>
        <p:txBody>
          <a:bodyPr anchor="ctr"/>
          <a:lstStyle/>
          <a:p>
            <a:r>
              <a:rPr lang="it-IT" sz="3600" dirty="0"/>
              <a:t>Un mercato online è un sito di e-commerce (un intermediario digitale) che riunisce venditori e acquirenti in un unico luogo.</a:t>
            </a:r>
            <a:endParaRPr lang="en-IE" sz="3600" dirty="0"/>
          </a:p>
        </p:txBody>
      </p:sp>
      <p:sp>
        <p:nvSpPr>
          <p:cNvPr id="4" name="Text Placeholder 3">
            <a:extLst>
              <a:ext uri="{FF2B5EF4-FFF2-40B4-BE49-F238E27FC236}">
                <a16:creationId xmlns:a16="http://schemas.microsoft.com/office/drawing/2014/main" id="{E250780D-46AD-DEF3-A59E-2C1407370B1B}"/>
              </a:ext>
            </a:extLst>
          </p:cNvPr>
          <p:cNvSpPr>
            <a:spLocks noGrp="1"/>
          </p:cNvSpPr>
          <p:nvPr>
            <p:ph type="body" sz="quarter" idx="13"/>
          </p:nvPr>
        </p:nvSpPr>
        <p:spPr/>
        <p:txBody>
          <a:bodyPr>
            <a:normAutofit/>
          </a:bodyPr>
          <a:lstStyle/>
          <a:p>
            <a:r>
              <a:rPr lang="en-US" dirty="0" err="1"/>
              <a:t>Cos’è</a:t>
            </a:r>
            <a:r>
              <a:rPr lang="en-US" dirty="0"/>
              <a:t> un Mercato Online ?</a:t>
            </a:r>
            <a:endParaRPr lang="en-IE" dirty="0"/>
          </a:p>
        </p:txBody>
      </p:sp>
      <p:pic>
        <p:nvPicPr>
          <p:cNvPr id="7" name="Picture Placeholder 6" descr="Icon&#10;&#10;Description automatically generated with medium confidence">
            <a:extLst>
              <a:ext uri="{FF2B5EF4-FFF2-40B4-BE49-F238E27FC236}">
                <a16:creationId xmlns:a16="http://schemas.microsoft.com/office/drawing/2014/main" id="{CF2A66AE-AD06-2B4F-16BB-C61E6B5C39DE}"/>
              </a:ext>
            </a:extLst>
          </p:cNvPr>
          <p:cNvPicPr>
            <a:picLocks noGrp="1" noChangeAspect="1"/>
          </p:cNvPicPr>
          <p:nvPr>
            <p:ph type="pic" sz="quarter" idx="15"/>
          </p:nvPr>
        </p:nvPicPr>
        <p:blipFill>
          <a:blip r:embed="rId2">
            <a:extLst>
              <a:ext uri="{837473B0-CC2E-450A-ABE3-18F120FF3D39}">
                <a1611:picAttrSrcUrl xmlns:a1611="http://schemas.microsoft.com/office/drawing/2016/11/main" r:id="rId3"/>
              </a:ext>
            </a:extLst>
          </a:blip>
          <a:srcRect l="28994" r="28994"/>
          <a:stretch>
            <a:fillRect/>
          </a:stretch>
        </p:blipFill>
        <p:spPr/>
      </p:pic>
      <p:sp>
        <p:nvSpPr>
          <p:cNvPr id="8" name="TextBox 7">
            <a:extLst>
              <a:ext uri="{FF2B5EF4-FFF2-40B4-BE49-F238E27FC236}">
                <a16:creationId xmlns:a16="http://schemas.microsoft.com/office/drawing/2014/main" id="{7ED6B45A-CF49-9079-96E2-A98DBC34FFE4}"/>
              </a:ext>
            </a:extLst>
          </p:cNvPr>
          <p:cNvSpPr txBox="1"/>
          <p:nvPr/>
        </p:nvSpPr>
        <p:spPr>
          <a:xfrm>
            <a:off x="8802435" y="5257347"/>
            <a:ext cx="3389565" cy="230832"/>
          </a:xfrm>
          <a:prstGeom prst="rect">
            <a:avLst/>
          </a:prstGeom>
          <a:noFill/>
        </p:spPr>
        <p:txBody>
          <a:bodyPr wrap="square" rtlCol="0">
            <a:spAutoFit/>
          </a:bodyPr>
          <a:lstStyle/>
          <a:p>
            <a:r>
              <a:rPr lang="en-IE" sz="900">
                <a:hlinkClick r:id="rId3" tooltip="https://www.vcbay.news/2020/12/21/live-stream-shopping-platform-and-marketplace-whatnot-raises-seed-funding/"/>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2293611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348DC-C24C-8648-B088-00BB19E7C472}"/>
              </a:ext>
            </a:extLst>
          </p:cNvPr>
          <p:cNvSpPr>
            <a:spLocks noGrp="1"/>
          </p:cNvSpPr>
          <p:nvPr>
            <p:ph type="body" sz="quarter" idx="13"/>
          </p:nvPr>
        </p:nvSpPr>
        <p:spPr/>
        <p:txBody>
          <a:bodyPr>
            <a:normAutofit/>
          </a:bodyPr>
          <a:lstStyle/>
          <a:p>
            <a:pPr algn="l"/>
            <a:r>
              <a:rPr lang="en-US" b="1" dirty="0" err="1"/>
              <a:t>Esercizio</a:t>
            </a:r>
            <a:r>
              <a:rPr lang="en-US" b="1" dirty="0"/>
              <a:t> per </a:t>
            </a:r>
            <a:r>
              <a:rPr lang="en-US" b="1" dirty="0" err="1"/>
              <a:t>l’apprendente</a:t>
            </a:r>
            <a:endParaRPr lang="en-IE" b="1" dirty="0"/>
          </a:p>
        </p:txBody>
      </p:sp>
      <p:sp>
        <p:nvSpPr>
          <p:cNvPr id="5" name="TextBox 4">
            <a:extLst>
              <a:ext uri="{FF2B5EF4-FFF2-40B4-BE49-F238E27FC236}">
                <a16:creationId xmlns:a16="http://schemas.microsoft.com/office/drawing/2014/main" id="{EE6454CA-510F-4446-0CC5-B49AEC9D9D95}"/>
              </a:ext>
            </a:extLst>
          </p:cNvPr>
          <p:cNvSpPr txBox="1"/>
          <p:nvPr/>
        </p:nvSpPr>
        <p:spPr>
          <a:xfrm>
            <a:off x="206188" y="2413337"/>
            <a:ext cx="5441577" cy="3785652"/>
          </a:xfrm>
          <a:prstGeom prst="rect">
            <a:avLst/>
          </a:prstGeom>
          <a:noFill/>
        </p:spPr>
        <p:txBody>
          <a:bodyPr wrap="square">
            <a:spAutoFit/>
          </a:bodyPr>
          <a:lstStyle/>
          <a:p>
            <a:r>
              <a:rPr lang="it-IT" sz="2400" dirty="0">
                <a:solidFill>
                  <a:srgbClr val="A23B23"/>
                </a:solidFill>
              </a:rPr>
              <a:t>Un semplice esercizio con carta e penna</a:t>
            </a:r>
          </a:p>
          <a:p>
            <a:endParaRPr lang="it-IT" sz="2400" dirty="0">
              <a:solidFill>
                <a:srgbClr val="A23B23"/>
              </a:solidFill>
            </a:endParaRPr>
          </a:p>
          <a:p>
            <a:r>
              <a:rPr lang="it-IT" sz="2400" b="1" dirty="0">
                <a:solidFill>
                  <a:srgbClr val="A23B23"/>
                </a:solidFill>
              </a:rPr>
              <a:t>ELENCO:</a:t>
            </a:r>
          </a:p>
          <a:p>
            <a:r>
              <a:rPr lang="it-IT" sz="2400" dirty="0">
                <a:solidFill>
                  <a:srgbClr val="A23B23"/>
                </a:solidFill>
              </a:rPr>
              <a:t>1. Su quante piattaforme è presente la vostra piccola impresa?</a:t>
            </a:r>
          </a:p>
          <a:p>
            <a:r>
              <a:rPr lang="it-IT" sz="2400" dirty="0">
                <a:solidFill>
                  <a:srgbClr val="A23B23"/>
                </a:solidFill>
              </a:rPr>
              <a:t>2. Con quale frequenza postate?</a:t>
            </a:r>
          </a:p>
          <a:p>
            <a:r>
              <a:rPr lang="it-IT" sz="2400" dirty="0">
                <a:solidFill>
                  <a:srgbClr val="A23B23"/>
                </a:solidFill>
              </a:rPr>
              <a:t>3. Potreste interagire più frequentemente?</a:t>
            </a:r>
          </a:p>
          <a:p>
            <a:r>
              <a:rPr lang="it-IT" sz="2400" dirty="0">
                <a:solidFill>
                  <a:srgbClr val="A23B23"/>
                </a:solidFill>
              </a:rPr>
              <a:t>4. State monitorando l'attività dei vostri account e dove potete migliorare?</a:t>
            </a:r>
          </a:p>
        </p:txBody>
      </p:sp>
      <p:sp>
        <p:nvSpPr>
          <p:cNvPr id="7" name="TextBox 6">
            <a:extLst>
              <a:ext uri="{FF2B5EF4-FFF2-40B4-BE49-F238E27FC236}">
                <a16:creationId xmlns:a16="http://schemas.microsoft.com/office/drawing/2014/main" id="{AF2B8C71-432B-4228-3860-49AB1119A005}"/>
              </a:ext>
            </a:extLst>
          </p:cNvPr>
          <p:cNvSpPr txBox="1"/>
          <p:nvPr/>
        </p:nvSpPr>
        <p:spPr>
          <a:xfrm>
            <a:off x="431017" y="1298069"/>
            <a:ext cx="11329965" cy="1077218"/>
          </a:xfrm>
          <a:prstGeom prst="rect">
            <a:avLst/>
          </a:prstGeom>
          <a:noFill/>
        </p:spPr>
        <p:txBody>
          <a:bodyPr wrap="square">
            <a:spAutoFit/>
          </a:bodyPr>
          <a:lstStyle/>
          <a:p>
            <a:pPr algn="ctr"/>
            <a:r>
              <a:rPr lang="it-IT" sz="3200" dirty="0">
                <a:solidFill>
                  <a:srgbClr val="404F2F"/>
                </a:solidFill>
              </a:rPr>
              <a:t>È stato discusso come l'importanza dei social media nel mondo degli affari stia aumentando:</a:t>
            </a:r>
          </a:p>
        </p:txBody>
      </p:sp>
      <p:grpSp>
        <p:nvGrpSpPr>
          <p:cNvPr id="8" name="Google Shape;518;p39">
            <a:extLst>
              <a:ext uri="{FF2B5EF4-FFF2-40B4-BE49-F238E27FC236}">
                <a16:creationId xmlns:a16="http://schemas.microsoft.com/office/drawing/2014/main" id="{BCB60DE5-9EDD-C5C4-E1AF-6062D8F85A24}"/>
              </a:ext>
            </a:extLst>
          </p:cNvPr>
          <p:cNvGrpSpPr/>
          <p:nvPr/>
        </p:nvGrpSpPr>
        <p:grpSpPr>
          <a:xfrm>
            <a:off x="5986367" y="159570"/>
            <a:ext cx="898527" cy="914202"/>
            <a:chOff x="1923675" y="1633650"/>
            <a:chExt cx="436000" cy="435975"/>
          </a:xfrm>
          <a:solidFill>
            <a:srgbClr val="404F2F"/>
          </a:solidFill>
        </p:grpSpPr>
        <p:sp>
          <p:nvSpPr>
            <p:cNvPr id="9" name="Google Shape;519;p39">
              <a:extLst>
                <a:ext uri="{FF2B5EF4-FFF2-40B4-BE49-F238E27FC236}">
                  <a16:creationId xmlns:a16="http://schemas.microsoft.com/office/drawing/2014/main" id="{59127E2D-4B1F-97DA-C10A-117B865F862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20;p39">
              <a:extLst>
                <a:ext uri="{FF2B5EF4-FFF2-40B4-BE49-F238E27FC236}">
                  <a16:creationId xmlns:a16="http://schemas.microsoft.com/office/drawing/2014/main" id="{D44F4C0E-7EDD-883C-4C25-54F6F06474BB}"/>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21;p39">
              <a:extLst>
                <a:ext uri="{FF2B5EF4-FFF2-40B4-BE49-F238E27FC236}">
                  <a16:creationId xmlns:a16="http://schemas.microsoft.com/office/drawing/2014/main" id="{2BD81422-64BE-6311-5ECD-06190E08754A}"/>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22;p39">
              <a:extLst>
                <a:ext uri="{FF2B5EF4-FFF2-40B4-BE49-F238E27FC236}">
                  <a16:creationId xmlns:a16="http://schemas.microsoft.com/office/drawing/2014/main" id="{9DA0B220-EF95-6BAF-0709-BF9C13B16A7C}"/>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23;p39">
              <a:extLst>
                <a:ext uri="{FF2B5EF4-FFF2-40B4-BE49-F238E27FC236}">
                  <a16:creationId xmlns:a16="http://schemas.microsoft.com/office/drawing/2014/main" id="{F589E483-B33E-69E3-C37C-A66F117F2A16}"/>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24;p39">
              <a:extLst>
                <a:ext uri="{FF2B5EF4-FFF2-40B4-BE49-F238E27FC236}">
                  <a16:creationId xmlns:a16="http://schemas.microsoft.com/office/drawing/2014/main" id="{79659A6A-5543-DD6C-B4B0-6DD3A4A03C98}"/>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404F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F13EADF2-F0F0-4D48-D98E-CA348AACDDC3}"/>
              </a:ext>
            </a:extLst>
          </p:cNvPr>
          <p:cNvSpPr txBox="1"/>
          <p:nvPr/>
        </p:nvSpPr>
        <p:spPr>
          <a:xfrm>
            <a:off x="6884894" y="2823882"/>
            <a:ext cx="4098229" cy="2636443"/>
          </a:xfrm>
          <a:prstGeom prst="rect">
            <a:avLst/>
          </a:prstGeom>
          <a:solidFill>
            <a:schemeClr val="bg1"/>
          </a:solidFill>
        </p:spPr>
        <p:txBody>
          <a:bodyPr wrap="square" rtlCol="0">
            <a:spAutoFit/>
          </a:bodyPr>
          <a:lstStyle/>
          <a:p>
            <a:endParaRPr lang="en-IE" dirty="0"/>
          </a:p>
        </p:txBody>
      </p:sp>
      <p:pic>
        <p:nvPicPr>
          <p:cNvPr id="15" name="Picture Placeholder 5" descr="Icon&#10;&#10;Description automatically generated">
            <a:extLst>
              <a:ext uri="{FF2B5EF4-FFF2-40B4-BE49-F238E27FC236}">
                <a16:creationId xmlns:a16="http://schemas.microsoft.com/office/drawing/2014/main" id="{37D6AD9F-AA60-2FC9-E3ED-1295C6F65E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083" t="-46173" r="-2083" b="-50171"/>
          <a:stretch/>
        </p:blipFill>
        <p:spPr>
          <a:xfrm>
            <a:off x="7840220" y="2199003"/>
            <a:ext cx="2187575" cy="3886200"/>
          </a:xfrm>
          <a:prstGeom prst="rect">
            <a:avLst/>
          </a:prstGeom>
        </p:spPr>
      </p:pic>
    </p:spTree>
    <p:extLst>
      <p:ext uri="{BB962C8B-B14F-4D97-AF65-F5344CB8AC3E}">
        <p14:creationId xmlns:p14="http://schemas.microsoft.com/office/powerpoint/2010/main" val="772147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6DE460-2CC6-9F24-5239-C0C29455FCF5}"/>
              </a:ext>
            </a:extLst>
          </p:cNvPr>
          <p:cNvSpPr>
            <a:spLocks noGrp="1"/>
          </p:cNvSpPr>
          <p:nvPr>
            <p:ph type="body" sz="quarter" idx="17"/>
          </p:nvPr>
        </p:nvSpPr>
        <p:spPr>
          <a:xfrm>
            <a:off x="2029090" y="1604734"/>
            <a:ext cx="3791493" cy="2323799"/>
          </a:xfrm>
        </p:spPr>
        <p:txBody>
          <a:bodyPr>
            <a:normAutofit/>
          </a:bodyPr>
          <a:lstStyle/>
          <a:p>
            <a:r>
              <a:rPr lang="it-IT" dirty="0"/>
              <a:t>I Big Data in agricoltura</a:t>
            </a:r>
          </a:p>
        </p:txBody>
      </p:sp>
      <p:sp>
        <p:nvSpPr>
          <p:cNvPr id="3" name="Text Placeholder 2">
            <a:extLst>
              <a:ext uri="{FF2B5EF4-FFF2-40B4-BE49-F238E27FC236}">
                <a16:creationId xmlns:a16="http://schemas.microsoft.com/office/drawing/2014/main" id="{8D24726C-116A-30BF-9181-520D86C2431E}"/>
              </a:ext>
            </a:extLst>
          </p:cNvPr>
          <p:cNvSpPr>
            <a:spLocks noGrp="1"/>
          </p:cNvSpPr>
          <p:nvPr>
            <p:ph type="body" sz="quarter" idx="18"/>
          </p:nvPr>
        </p:nvSpPr>
        <p:spPr/>
        <p:txBody>
          <a:bodyPr/>
          <a:lstStyle/>
          <a:p>
            <a:r>
              <a:rPr lang="en-IE" dirty="0"/>
              <a:t>04</a:t>
            </a:r>
          </a:p>
        </p:txBody>
      </p:sp>
    </p:spTree>
    <p:extLst>
      <p:ext uri="{BB962C8B-B14F-4D97-AF65-F5344CB8AC3E}">
        <p14:creationId xmlns:p14="http://schemas.microsoft.com/office/powerpoint/2010/main" val="2807728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Programming data on computer monitor">
            <a:extLst>
              <a:ext uri="{FF2B5EF4-FFF2-40B4-BE49-F238E27FC236}">
                <a16:creationId xmlns:a16="http://schemas.microsoft.com/office/drawing/2014/main" id="{3E823945-8A88-ACED-3EC2-C955BC449CBA}"/>
              </a:ext>
            </a:extLst>
          </p:cNvPr>
          <p:cNvPicPr>
            <a:picLocks noGrp="1" noChangeAspect="1"/>
          </p:cNvPicPr>
          <p:nvPr>
            <p:ph type="pic" sz="quarter" idx="24"/>
          </p:nvPr>
        </p:nvPicPr>
        <p:blipFill>
          <a:blip r:embed="rId2" cstate="email">
            <a:extLst>
              <a:ext uri="{28A0092B-C50C-407E-A947-70E740481C1C}">
                <a14:useLocalDpi xmlns:a14="http://schemas.microsoft.com/office/drawing/2010/main"/>
              </a:ext>
            </a:extLst>
          </a:blip>
          <a:srcRect l="17765" r="17765"/>
          <a:stretch>
            <a:fillRect/>
          </a:stretch>
        </p:blipFill>
        <p:spPr>
          <a:xfrm>
            <a:off x="8348663" y="2186517"/>
            <a:ext cx="3144837" cy="3251200"/>
          </a:xfrm>
        </p:spPr>
      </p:pic>
      <p:sp>
        <p:nvSpPr>
          <p:cNvPr id="4" name="Text Placeholder 3">
            <a:extLst>
              <a:ext uri="{FF2B5EF4-FFF2-40B4-BE49-F238E27FC236}">
                <a16:creationId xmlns:a16="http://schemas.microsoft.com/office/drawing/2014/main" id="{77BC79E6-2C72-344B-B211-B974C42585F4}"/>
              </a:ext>
            </a:extLst>
          </p:cNvPr>
          <p:cNvSpPr>
            <a:spLocks noGrp="1"/>
          </p:cNvSpPr>
          <p:nvPr>
            <p:ph type="body" sz="quarter" idx="27"/>
          </p:nvPr>
        </p:nvSpPr>
        <p:spPr>
          <a:xfrm>
            <a:off x="351795" y="1721529"/>
            <a:ext cx="7768856" cy="3251547"/>
          </a:xfrm>
        </p:spPr>
        <p:txBody>
          <a:bodyPr/>
          <a:lstStyle/>
          <a:p>
            <a:r>
              <a:rPr lang="it-IT" dirty="0"/>
              <a:t>In parole povere, i Big Data sono fondamentalmente la scienza che si occupa di raccogliere enormi quantità di dati e di convertirli in piccole porzioni di informazioni gestibili che possono essere utilizzate per ottenere informazioni approfondite e pertinenti su un argomento e analizzate per costruire sistemi predittivi per migliorare il processo decisionale.</a:t>
            </a:r>
          </a:p>
          <a:p>
            <a:r>
              <a:rPr lang="it-IT" dirty="0"/>
              <a:t>In molti casi, gli agricoltori non prestano attenzione alla ricchezza di informazioni di cui dispongono su processi, tecniche e abitudini di consumo.  </a:t>
            </a:r>
          </a:p>
          <a:p>
            <a:r>
              <a:rPr lang="it-IT" dirty="0"/>
              <a:t>Analizzeremo il modo in cui è possibile utilizzare queste informazioni per ottimizzare i processi agricoli e soddisfare meglio le esigenze del mercato. </a:t>
            </a:r>
          </a:p>
          <a:p>
            <a:endParaRPr lang="en-RU" dirty="0"/>
          </a:p>
        </p:txBody>
      </p:sp>
      <p:sp>
        <p:nvSpPr>
          <p:cNvPr id="5" name="Text Placeholder 4">
            <a:extLst>
              <a:ext uri="{FF2B5EF4-FFF2-40B4-BE49-F238E27FC236}">
                <a16:creationId xmlns:a16="http://schemas.microsoft.com/office/drawing/2014/main" id="{E6CD6E29-5B0F-004C-83B4-88A79CDA6688}"/>
              </a:ext>
            </a:extLst>
          </p:cNvPr>
          <p:cNvSpPr>
            <a:spLocks noGrp="1"/>
          </p:cNvSpPr>
          <p:nvPr>
            <p:ph type="body" sz="quarter" idx="28"/>
          </p:nvPr>
        </p:nvSpPr>
        <p:spPr>
          <a:xfrm>
            <a:off x="0" y="586274"/>
            <a:ext cx="11097969" cy="1210837"/>
          </a:xfrm>
        </p:spPr>
        <p:txBody>
          <a:bodyPr anchor="ctr"/>
          <a:lstStyle/>
          <a:p>
            <a:r>
              <a:rPr lang="en-IE" dirty="0"/>
              <a:t>Cosa </a:t>
            </a:r>
            <a:r>
              <a:rPr lang="en-IE" dirty="0" err="1"/>
              <a:t>sono</a:t>
            </a:r>
            <a:r>
              <a:rPr lang="en-IE" dirty="0"/>
              <a:t> </a:t>
            </a:r>
            <a:r>
              <a:rPr lang="en-IE" dirty="0" err="1"/>
              <a:t>i</a:t>
            </a:r>
            <a:r>
              <a:rPr lang="en-IE" dirty="0"/>
              <a:t> Big Data? </a:t>
            </a:r>
          </a:p>
          <a:p>
            <a:endParaRPr lang="en-RU" dirty="0"/>
          </a:p>
        </p:txBody>
      </p:sp>
      <p:grpSp>
        <p:nvGrpSpPr>
          <p:cNvPr id="9" name="Graphic 250">
            <a:extLst>
              <a:ext uri="{FF2B5EF4-FFF2-40B4-BE49-F238E27FC236}">
                <a16:creationId xmlns:a16="http://schemas.microsoft.com/office/drawing/2014/main" id="{9D161985-3D7C-10DA-49EA-5C6B6E395AAF}"/>
              </a:ext>
            </a:extLst>
          </p:cNvPr>
          <p:cNvGrpSpPr/>
          <p:nvPr/>
        </p:nvGrpSpPr>
        <p:grpSpPr>
          <a:xfrm>
            <a:off x="10434647" y="588381"/>
            <a:ext cx="891331" cy="946881"/>
            <a:chOff x="6283970" y="3216418"/>
            <a:chExt cx="254179" cy="253306"/>
          </a:xfrm>
          <a:solidFill>
            <a:srgbClr val="262626"/>
          </a:solidFill>
        </p:grpSpPr>
        <p:sp>
          <p:nvSpPr>
            <p:cNvPr id="10" name="Freeform 265">
              <a:extLst>
                <a:ext uri="{FF2B5EF4-FFF2-40B4-BE49-F238E27FC236}">
                  <a16:creationId xmlns:a16="http://schemas.microsoft.com/office/drawing/2014/main" id="{6B9756AB-5A03-9785-497C-8973C870AE1D}"/>
                </a:ext>
              </a:extLst>
            </p:cNvPr>
            <p:cNvSpPr/>
            <p:nvPr/>
          </p:nvSpPr>
          <p:spPr>
            <a:xfrm>
              <a:off x="6283970" y="3232708"/>
              <a:ext cx="121386" cy="237016"/>
            </a:xfrm>
            <a:custGeom>
              <a:avLst/>
              <a:gdLst>
                <a:gd name="connsiteX0" fmla="*/ 121387 w 121386"/>
                <a:gd name="connsiteY0" fmla="*/ 61087 h 237016"/>
                <a:gd name="connsiteX1" fmla="*/ 110796 w 121386"/>
                <a:gd name="connsiteY1" fmla="*/ 26064 h 237016"/>
                <a:gd name="connsiteX2" fmla="*/ 104279 w 121386"/>
                <a:gd name="connsiteY2" fmla="*/ 30951 h 237016"/>
                <a:gd name="connsiteX3" fmla="*/ 114055 w 121386"/>
                <a:gd name="connsiteY3" fmla="*/ 61087 h 237016"/>
                <a:gd name="connsiteX4" fmla="*/ 61101 w 121386"/>
                <a:gd name="connsiteY4" fmla="*/ 114029 h 237016"/>
                <a:gd name="connsiteX5" fmla="*/ 8147 w 121386"/>
                <a:gd name="connsiteY5" fmla="*/ 61087 h 237016"/>
                <a:gd name="connsiteX6" fmla="*/ 61101 w 121386"/>
                <a:gd name="connsiteY6" fmla="*/ 8145 h 237016"/>
                <a:gd name="connsiteX7" fmla="*/ 87985 w 121386"/>
                <a:gd name="connsiteY7" fmla="*/ 15475 h 237016"/>
                <a:gd name="connsiteX8" fmla="*/ 92059 w 121386"/>
                <a:gd name="connsiteY8" fmla="*/ 8145 h 237016"/>
                <a:gd name="connsiteX9" fmla="*/ 61101 w 121386"/>
                <a:gd name="connsiteY9" fmla="*/ 0 h 237016"/>
                <a:gd name="connsiteX10" fmla="*/ 0 w 121386"/>
                <a:gd name="connsiteY10" fmla="*/ 61087 h 237016"/>
                <a:gd name="connsiteX11" fmla="*/ 40734 w 121386"/>
                <a:gd name="connsiteY11" fmla="*/ 118915 h 237016"/>
                <a:gd name="connsiteX12" fmla="*/ 22811 w 121386"/>
                <a:gd name="connsiteY12" fmla="*/ 131133 h 237016"/>
                <a:gd name="connsiteX13" fmla="*/ 8147 w 121386"/>
                <a:gd name="connsiteY13" fmla="*/ 158825 h 237016"/>
                <a:gd name="connsiteX14" fmla="*/ 9776 w 121386"/>
                <a:gd name="connsiteY14" fmla="*/ 169414 h 237016"/>
                <a:gd name="connsiteX15" fmla="*/ 24440 w 121386"/>
                <a:gd name="connsiteY15" fmla="*/ 213396 h 237016"/>
                <a:gd name="connsiteX16" fmla="*/ 24440 w 121386"/>
                <a:gd name="connsiteY16" fmla="*/ 215840 h 237016"/>
                <a:gd name="connsiteX17" fmla="*/ 13850 w 121386"/>
                <a:gd name="connsiteY17" fmla="*/ 237016 h 237016"/>
                <a:gd name="connsiteX18" fmla="*/ 92873 w 121386"/>
                <a:gd name="connsiteY18" fmla="*/ 237016 h 237016"/>
                <a:gd name="connsiteX19" fmla="*/ 82282 w 121386"/>
                <a:gd name="connsiteY19" fmla="*/ 215840 h 237016"/>
                <a:gd name="connsiteX20" fmla="*/ 82282 w 121386"/>
                <a:gd name="connsiteY20" fmla="*/ 188147 h 237016"/>
                <a:gd name="connsiteX21" fmla="*/ 86356 w 121386"/>
                <a:gd name="connsiteY21" fmla="*/ 188147 h 237016"/>
                <a:gd name="connsiteX22" fmla="*/ 98576 w 121386"/>
                <a:gd name="connsiteY22" fmla="*/ 175930 h 237016"/>
                <a:gd name="connsiteX23" fmla="*/ 95317 w 121386"/>
                <a:gd name="connsiteY23" fmla="*/ 167785 h 237016"/>
                <a:gd name="connsiteX24" fmla="*/ 98576 w 121386"/>
                <a:gd name="connsiteY24" fmla="*/ 159640 h 237016"/>
                <a:gd name="connsiteX25" fmla="*/ 95317 w 121386"/>
                <a:gd name="connsiteY25" fmla="*/ 151495 h 237016"/>
                <a:gd name="connsiteX26" fmla="*/ 98576 w 121386"/>
                <a:gd name="connsiteY26" fmla="*/ 143350 h 237016"/>
                <a:gd name="connsiteX27" fmla="*/ 97761 w 121386"/>
                <a:gd name="connsiteY27" fmla="*/ 139278 h 237016"/>
                <a:gd name="connsiteX28" fmla="*/ 102649 w 121386"/>
                <a:gd name="connsiteY28" fmla="*/ 139278 h 237016"/>
                <a:gd name="connsiteX29" fmla="*/ 114869 w 121386"/>
                <a:gd name="connsiteY29" fmla="*/ 127060 h 237016"/>
                <a:gd name="connsiteX30" fmla="*/ 102649 w 121386"/>
                <a:gd name="connsiteY30" fmla="*/ 114843 h 237016"/>
                <a:gd name="connsiteX31" fmla="*/ 92059 w 121386"/>
                <a:gd name="connsiteY31" fmla="*/ 114843 h 237016"/>
                <a:gd name="connsiteX32" fmla="*/ 121387 w 121386"/>
                <a:gd name="connsiteY32" fmla="*/ 61087 h 237016"/>
                <a:gd name="connsiteX33" fmla="*/ 121387 w 121386"/>
                <a:gd name="connsiteY33" fmla="*/ 61087 h 237016"/>
                <a:gd name="connsiteX34" fmla="*/ 72506 w 121386"/>
                <a:gd name="connsiteY34" fmla="*/ 121359 h 237016"/>
                <a:gd name="connsiteX35" fmla="*/ 72506 w 121386"/>
                <a:gd name="connsiteY35" fmla="*/ 131133 h 237016"/>
                <a:gd name="connsiteX36" fmla="*/ 68433 w 121386"/>
                <a:gd name="connsiteY36" fmla="*/ 131133 h 237016"/>
                <a:gd name="connsiteX37" fmla="*/ 64359 w 121386"/>
                <a:gd name="connsiteY37" fmla="*/ 131947 h 237016"/>
                <a:gd name="connsiteX38" fmla="*/ 64359 w 121386"/>
                <a:gd name="connsiteY38" fmla="*/ 130318 h 237016"/>
                <a:gd name="connsiteX39" fmla="*/ 64359 w 121386"/>
                <a:gd name="connsiteY39" fmla="*/ 127875 h 237016"/>
                <a:gd name="connsiteX40" fmla="*/ 63545 w 121386"/>
                <a:gd name="connsiteY40" fmla="*/ 122173 h 237016"/>
                <a:gd name="connsiteX41" fmla="*/ 72506 w 121386"/>
                <a:gd name="connsiteY41" fmla="*/ 121359 h 237016"/>
                <a:gd name="connsiteX42" fmla="*/ 72506 w 121386"/>
                <a:gd name="connsiteY42" fmla="*/ 121359 h 237016"/>
                <a:gd name="connsiteX43" fmla="*/ 59471 w 121386"/>
                <a:gd name="connsiteY43" fmla="*/ 167785 h 237016"/>
                <a:gd name="connsiteX44" fmla="*/ 56212 w 121386"/>
                <a:gd name="connsiteY44" fmla="*/ 175930 h 237016"/>
                <a:gd name="connsiteX45" fmla="*/ 68433 w 121386"/>
                <a:gd name="connsiteY45" fmla="*/ 188147 h 237016"/>
                <a:gd name="connsiteX46" fmla="*/ 72506 w 121386"/>
                <a:gd name="connsiteY46" fmla="*/ 188147 h 237016"/>
                <a:gd name="connsiteX47" fmla="*/ 72506 w 121386"/>
                <a:gd name="connsiteY47" fmla="*/ 192220 h 237016"/>
                <a:gd name="connsiteX48" fmla="*/ 68433 w 121386"/>
                <a:gd name="connsiteY48" fmla="*/ 196292 h 237016"/>
                <a:gd name="connsiteX49" fmla="*/ 52139 w 121386"/>
                <a:gd name="connsiteY49" fmla="*/ 196292 h 237016"/>
                <a:gd name="connsiteX50" fmla="*/ 48066 w 121386"/>
                <a:gd name="connsiteY50" fmla="*/ 192220 h 237016"/>
                <a:gd name="connsiteX51" fmla="*/ 48066 w 121386"/>
                <a:gd name="connsiteY51" fmla="*/ 155568 h 237016"/>
                <a:gd name="connsiteX52" fmla="*/ 52954 w 121386"/>
                <a:gd name="connsiteY52" fmla="*/ 145794 h 237016"/>
                <a:gd name="connsiteX53" fmla="*/ 56212 w 121386"/>
                <a:gd name="connsiteY53" fmla="*/ 143350 h 237016"/>
                <a:gd name="connsiteX54" fmla="*/ 59471 w 121386"/>
                <a:gd name="connsiteY54" fmla="*/ 151495 h 237016"/>
                <a:gd name="connsiteX55" fmla="*/ 56212 w 121386"/>
                <a:gd name="connsiteY55" fmla="*/ 159640 h 237016"/>
                <a:gd name="connsiteX56" fmla="*/ 59471 w 121386"/>
                <a:gd name="connsiteY56" fmla="*/ 167785 h 237016"/>
                <a:gd name="connsiteX57" fmla="*/ 59471 w 121386"/>
                <a:gd name="connsiteY57" fmla="*/ 167785 h 237016"/>
                <a:gd name="connsiteX58" fmla="*/ 16294 w 121386"/>
                <a:gd name="connsiteY58" fmla="*/ 166970 h 237016"/>
                <a:gd name="connsiteX59" fmla="*/ 14664 w 121386"/>
                <a:gd name="connsiteY59" fmla="*/ 158825 h 237016"/>
                <a:gd name="connsiteX60" fmla="*/ 26070 w 121386"/>
                <a:gd name="connsiteY60" fmla="*/ 137649 h 237016"/>
                <a:gd name="connsiteX61" fmla="*/ 47251 w 121386"/>
                <a:gd name="connsiteY61" fmla="*/ 122988 h 237016"/>
                <a:gd name="connsiteX62" fmla="*/ 50510 w 121386"/>
                <a:gd name="connsiteY62" fmla="*/ 122173 h 237016"/>
                <a:gd name="connsiteX63" fmla="*/ 56212 w 121386"/>
                <a:gd name="connsiteY63" fmla="*/ 127875 h 237016"/>
                <a:gd name="connsiteX64" fmla="*/ 56212 w 121386"/>
                <a:gd name="connsiteY64" fmla="*/ 130318 h 237016"/>
                <a:gd name="connsiteX65" fmla="*/ 53769 w 121386"/>
                <a:gd name="connsiteY65" fmla="*/ 134391 h 237016"/>
                <a:gd name="connsiteX66" fmla="*/ 48066 w 121386"/>
                <a:gd name="connsiteY66" fmla="*/ 139278 h 237016"/>
                <a:gd name="connsiteX67" fmla="*/ 39919 w 121386"/>
                <a:gd name="connsiteY67" fmla="*/ 155568 h 237016"/>
                <a:gd name="connsiteX68" fmla="*/ 39919 w 121386"/>
                <a:gd name="connsiteY68" fmla="*/ 192220 h 237016"/>
                <a:gd name="connsiteX69" fmla="*/ 52139 w 121386"/>
                <a:gd name="connsiteY69" fmla="*/ 204437 h 237016"/>
                <a:gd name="connsiteX70" fmla="*/ 68433 w 121386"/>
                <a:gd name="connsiteY70" fmla="*/ 204437 h 237016"/>
                <a:gd name="connsiteX71" fmla="*/ 72506 w 121386"/>
                <a:gd name="connsiteY71" fmla="*/ 203622 h 237016"/>
                <a:gd name="connsiteX72" fmla="*/ 72506 w 121386"/>
                <a:gd name="connsiteY72" fmla="*/ 212582 h 237016"/>
                <a:gd name="connsiteX73" fmla="*/ 31772 w 121386"/>
                <a:gd name="connsiteY73" fmla="*/ 212582 h 237016"/>
                <a:gd name="connsiteX74" fmla="*/ 31772 w 121386"/>
                <a:gd name="connsiteY74" fmla="*/ 212582 h 237016"/>
                <a:gd name="connsiteX75" fmla="*/ 16294 w 121386"/>
                <a:gd name="connsiteY75" fmla="*/ 166970 h 237016"/>
                <a:gd name="connsiteX76" fmla="*/ 26070 w 121386"/>
                <a:gd name="connsiteY76" fmla="*/ 229686 h 237016"/>
                <a:gd name="connsiteX77" fmla="*/ 30143 w 121386"/>
                <a:gd name="connsiteY77" fmla="*/ 221541 h 237016"/>
                <a:gd name="connsiteX78" fmla="*/ 74136 w 121386"/>
                <a:gd name="connsiteY78" fmla="*/ 221541 h 237016"/>
                <a:gd name="connsiteX79" fmla="*/ 78209 w 121386"/>
                <a:gd name="connsiteY79" fmla="*/ 229686 h 237016"/>
                <a:gd name="connsiteX80" fmla="*/ 26070 w 121386"/>
                <a:gd name="connsiteY80" fmla="*/ 229686 h 237016"/>
                <a:gd name="connsiteX81" fmla="*/ 84726 w 121386"/>
                <a:gd name="connsiteY81" fmla="*/ 180002 h 237016"/>
                <a:gd name="connsiteX82" fmla="*/ 68433 w 121386"/>
                <a:gd name="connsiteY82" fmla="*/ 180002 h 237016"/>
                <a:gd name="connsiteX83" fmla="*/ 64359 w 121386"/>
                <a:gd name="connsiteY83" fmla="*/ 175930 h 237016"/>
                <a:gd name="connsiteX84" fmla="*/ 68433 w 121386"/>
                <a:gd name="connsiteY84" fmla="*/ 171857 h 237016"/>
                <a:gd name="connsiteX85" fmla="*/ 84726 w 121386"/>
                <a:gd name="connsiteY85" fmla="*/ 171857 h 237016"/>
                <a:gd name="connsiteX86" fmla="*/ 88800 w 121386"/>
                <a:gd name="connsiteY86" fmla="*/ 175930 h 237016"/>
                <a:gd name="connsiteX87" fmla="*/ 84726 w 121386"/>
                <a:gd name="connsiteY87" fmla="*/ 180002 h 237016"/>
                <a:gd name="connsiteX88" fmla="*/ 84726 w 121386"/>
                <a:gd name="connsiteY88" fmla="*/ 180002 h 237016"/>
                <a:gd name="connsiteX89" fmla="*/ 84726 w 121386"/>
                <a:gd name="connsiteY89" fmla="*/ 163712 h 237016"/>
                <a:gd name="connsiteX90" fmla="*/ 68433 w 121386"/>
                <a:gd name="connsiteY90" fmla="*/ 163712 h 237016"/>
                <a:gd name="connsiteX91" fmla="*/ 64359 w 121386"/>
                <a:gd name="connsiteY91" fmla="*/ 159640 h 237016"/>
                <a:gd name="connsiteX92" fmla="*/ 68433 w 121386"/>
                <a:gd name="connsiteY92" fmla="*/ 155568 h 237016"/>
                <a:gd name="connsiteX93" fmla="*/ 84726 w 121386"/>
                <a:gd name="connsiteY93" fmla="*/ 155568 h 237016"/>
                <a:gd name="connsiteX94" fmla="*/ 88800 w 121386"/>
                <a:gd name="connsiteY94" fmla="*/ 159640 h 237016"/>
                <a:gd name="connsiteX95" fmla="*/ 84726 w 121386"/>
                <a:gd name="connsiteY95" fmla="*/ 163712 h 237016"/>
                <a:gd name="connsiteX96" fmla="*/ 84726 w 121386"/>
                <a:gd name="connsiteY96" fmla="*/ 163712 h 237016"/>
                <a:gd name="connsiteX97" fmla="*/ 84726 w 121386"/>
                <a:gd name="connsiteY97" fmla="*/ 147423 h 237016"/>
                <a:gd name="connsiteX98" fmla="*/ 68433 w 121386"/>
                <a:gd name="connsiteY98" fmla="*/ 147423 h 237016"/>
                <a:gd name="connsiteX99" fmla="*/ 64359 w 121386"/>
                <a:gd name="connsiteY99" fmla="*/ 143350 h 237016"/>
                <a:gd name="connsiteX100" fmla="*/ 68433 w 121386"/>
                <a:gd name="connsiteY100" fmla="*/ 139278 h 237016"/>
                <a:gd name="connsiteX101" fmla="*/ 84726 w 121386"/>
                <a:gd name="connsiteY101" fmla="*/ 139278 h 237016"/>
                <a:gd name="connsiteX102" fmla="*/ 88800 w 121386"/>
                <a:gd name="connsiteY102" fmla="*/ 143350 h 237016"/>
                <a:gd name="connsiteX103" fmla="*/ 84726 w 121386"/>
                <a:gd name="connsiteY103" fmla="*/ 147423 h 237016"/>
                <a:gd name="connsiteX104" fmla="*/ 84726 w 121386"/>
                <a:gd name="connsiteY104" fmla="*/ 147423 h 237016"/>
                <a:gd name="connsiteX105" fmla="*/ 101020 w 121386"/>
                <a:gd name="connsiteY105" fmla="*/ 122988 h 237016"/>
                <a:gd name="connsiteX106" fmla="*/ 105093 w 121386"/>
                <a:gd name="connsiteY106" fmla="*/ 127060 h 237016"/>
                <a:gd name="connsiteX107" fmla="*/ 101020 w 121386"/>
                <a:gd name="connsiteY107" fmla="*/ 131133 h 237016"/>
                <a:gd name="connsiteX108" fmla="*/ 80653 w 121386"/>
                <a:gd name="connsiteY108" fmla="*/ 131133 h 237016"/>
                <a:gd name="connsiteX109" fmla="*/ 80653 w 121386"/>
                <a:gd name="connsiteY109" fmla="*/ 122988 h 237016"/>
                <a:gd name="connsiteX110" fmla="*/ 101020 w 121386"/>
                <a:gd name="connsiteY110" fmla="*/ 122988 h 23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1386" h="237016">
                  <a:moveTo>
                    <a:pt x="121387" y="61087"/>
                  </a:moveTo>
                  <a:cubicBezTo>
                    <a:pt x="121387" y="48869"/>
                    <a:pt x="117313" y="36652"/>
                    <a:pt x="110796" y="26064"/>
                  </a:cubicBezTo>
                  <a:lnTo>
                    <a:pt x="104279" y="30951"/>
                  </a:lnTo>
                  <a:cubicBezTo>
                    <a:pt x="110796" y="39910"/>
                    <a:pt x="114055" y="50498"/>
                    <a:pt x="114055" y="61087"/>
                  </a:cubicBezTo>
                  <a:cubicBezTo>
                    <a:pt x="114055" y="90408"/>
                    <a:pt x="90429" y="114029"/>
                    <a:pt x="61101" y="114029"/>
                  </a:cubicBezTo>
                  <a:cubicBezTo>
                    <a:pt x="31772" y="114029"/>
                    <a:pt x="8147" y="90408"/>
                    <a:pt x="8147" y="61087"/>
                  </a:cubicBezTo>
                  <a:cubicBezTo>
                    <a:pt x="8147" y="31765"/>
                    <a:pt x="31772" y="8145"/>
                    <a:pt x="61101" y="8145"/>
                  </a:cubicBezTo>
                  <a:cubicBezTo>
                    <a:pt x="70877" y="8145"/>
                    <a:pt x="79838" y="10589"/>
                    <a:pt x="87985" y="15475"/>
                  </a:cubicBezTo>
                  <a:lnTo>
                    <a:pt x="92059" y="8145"/>
                  </a:lnTo>
                  <a:cubicBezTo>
                    <a:pt x="82282" y="2444"/>
                    <a:pt x="71692" y="0"/>
                    <a:pt x="61101" y="0"/>
                  </a:cubicBezTo>
                  <a:cubicBezTo>
                    <a:pt x="26884" y="0"/>
                    <a:pt x="0" y="27693"/>
                    <a:pt x="0" y="61087"/>
                  </a:cubicBezTo>
                  <a:cubicBezTo>
                    <a:pt x="0" y="87965"/>
                    <a:pt x="17108" y="110771"/>
                    <a:pt x="40734" y="118915"/>
                  </a:cubicBezTo>
                  <a:lnTo>
                    <a:pt x="22811" y="131133"/>
                  </a:lnTo>
                  <a:cubicBezTo>
                    <a:pt x="13850" y="137649"/>
                    <a:pt x="8147" y="147423"/>
                    <a:pt x="8147" y="158825"/>
                  </a:cubicBezTo>
                  <a:cubicBezTo>
                    <a:pt x="8147" y="162083"/>
                    <a:pt x="8961" y="166156"/>
                    <a:pt x="9776" y="169414"/>
                  </a:cubicBezTo>
                  <a:lnTo>
                    <a:pt x="24440" y="213396"/>
                  </a:lnTo>
                  <a:lnTo>
                    <a:pt x="24440" y="215840"/>
                  </a:lnTo>
                  <a:lnTo>
                    <a:pt x="13850" y="237016"/>
                  </a:lnTo>
                  <a:lnTo>
                    <a:pt x="92873" y="237016"/>
                  </a:lnTo>
                  <a:lnTo>
                    <a:pt x="82282" y="215840"/>
                  </a:lnTo>
                  <a:lnTo>
                    <a:pt x="82282" y="188147"/>
                  </a:lnTo>
                  <a:lnTo>
                    <a:pt x="86356" y="188147"/>
                  </a:lnTo>
                  <a:cubicBezTo>
                    <a:pt x="92873" y="188147"/>
                    <a:pt x="98576" y="182446"/>
                    <a:pt x="98576" y="175930"/>
                  </a:cubicBezTo>
                  <a:cubicBezTo>
                    <a:pt x="98576" y="172672"/>
                    <a:pt x="96946" y="170228"/>
                    <a:pt x="95317" y="167785"/>
                  </a:cubicBezTo>
                  <a:cubicBezTo>
                    <a:pt x="96946" y="165341"/>
                    <a:pt x="98576" y="162898"/>
                    <a:pt x="98576" y="159640"/>
                  </a:cubicBezTo>
                  <a:cubicBezTo>
                    <a:pt x="98576" y="156382"/>
                    <a:pt x="96946" y="153938"/>
                    <a:pt x="95317" y="151495"/>
                  </a:cubicBezTo>
                  <a:cubicBezTo>
                    <a:pt x="96946" y="149052"/>
                    <a:pt x="98576" y="146608"/>
                    <a:pt x="98576" y="143350"/>
                  </a:cubicBezTo>
                  <a:cubicBezTo>
                    <a:pt x="98576" y="141721"/>
                    <a:pt x="98576" y="140907"/>
                    <a:pt x="97761" y="139278"/>
                  </a:cubicBezTo>
                  <a:lnTo>
                    <a:pt x="102649" y="139278"/>
                  </a:lnTo>
                  <a:cubicBezTo>
                    <a:pt x="109167" y="139278"/>
                    <a:pt x="114869" y="133576"/>
                    <a:pt x="114869" y="127060"/>
                  </a:cubicBezTo>
                  <a:cubicBezTo>
                    <a:pt x="114869" y="120545"/>
                    <a:pt x="109167" y="114843"/>
                    <a:pt x="102649" y="114843"/>
                  </a:cubicBezTo>
                  <a:lnTo>
                    <a:pt x="92059" y="114843"/>
                  </a:lnTo>
                  <a:cubicBezTo>
                    <a:pt x="109167" y="104255"/>
                    <a:pt x="121387" y="83893"/>
                    <a:pt x="121387" y="61087"/>
                  </a:cubicBezTo>
                  <a:lnTo>
                    <a:pt x="121387" y="61087"/>
                  </a:lnTo>
                  <a:close/>
                  <a:moveTo>
                    <a:pt x="72506" y="121359"/>
                  </a:moveTo>
                  <a:lnTo>
                    <a:pt x="72506" y="131133"/>
                  </a:lnTo>
                  <a:lnTo>
                    <a:pt x="68433" y="131133"/>
                  </a:lnTo>
                  <a:cubicBezTo>
                    <a:pt x="66804" y="131133"/>
                    <a:pt x="65174" y="131133"/>
                    <a:pt x="64359" y="131947"/>
                  </a:cubicBezTo>
                  <a:cubicBezTo>
                    <a:pt x="64359" y="131133"/>
                    <a:pt x="64359" y="131133"/>
                    <a:pt x="64359" y="130318"/>
                  </a:cubicBezTo>
                  <a:lnTo>
                    <a:pt x="64359" y="127875"/>
                  </a:lnTo>
                  <a:cubicBezTo>
                    <a:pt x="64359" y="126246"/>
                    <a:pt x="63545" y="123802"/>
                    <a:pt x="63545" y="122173"/>
                  </a:cubicBezTo>
                  <a:cubicBezTo>
                    <a:pt x="65989" y="122173"/>
                    <a:pt x="69248" y="122173"/>
                    <a:pt x="72506" y="121359"/>
                  </a:cubicBezTo>
                  <a:lnTo>
                    <a:pt x="72506" y="121359"/>
                  </a:lnTo>
                  <a:close/>
                  <a:moveTo>
                    <a:pt x="59471" y="167785"/>
                  </a:moveTo>
                  <a:cubicBezTo>
                    <a:pt x="57842" y="170228"/>
                    <a:pt x="56212" y="172672"/>
                    <a:pt x="56212" y="175930"/>
                  </a:cubicBezTo>
                  <a:cubicBezTo>
                    <a:pt x="56212" y="182446"/>
                    <a:pt x="61915" y="188147"/>
                    <a:pt x="68433" y="188147"/>
                  </a:cubicBezTo>
                  <a:lnTo>
                    <a:pt x="72506" y="188147"/>
                  </a:lnTo>
                  <a:lnTo>
                    <a:pt x="72506" y="192220"/>
                  </a:lnTo>
                  <a:cubicBezTo>
                    <a:pt x="72506" y="194663"/>
                    <a:pt x="70877" y="196292"/>
                    <a:pt x="68433" y="196292"/>
                  </a:cubicBezTo>
                  <a:lnTo>
                    <a:pt x="52139" y="196292"/>
                  </a:lnTo>
                  <a:cubicBezTo>
                    <a:pt x="49695" y="196292"/>
                    <a:pt x="48066" y="194663"/>
                    <a:pt x="48066" y="192220"/>
                  </a:cubicBezTo>
                  <a:lnTo>
                    <a:pt x="48066" y="155568"/>
                  </a:lnTo>
                  <a:cubicBezTo>
                    <a:pt x="48066" y="151495"/>
                    <a:pt x="49695" y="148237"/>
                    <a:pt x="52954" y="145794"/>
                  </a:cubicBezTo>
                  <a:lnTo>
                    <a:pt x="56212" y="143350"/>
                  </a:lnTo>
                  <a:cubicBezTo>
                    <a:pt x="56212" y="146608"/>
                    <a:pt x="57842" y="149052"/>
                    <a:pt x="59471" y="151495"/>
                  </a:cubicBezTo>
                  <a:cubicBezTo>
                    <a:pt x="57842" y="153938"/>
                    <a:pt x="56212" y="156382"/>
                    <a:pt x="56212" y="159640"/>
                  </a:cubicBezTo>
                  <a:cubicBezTo>
                    <a:pt x="56212" y="162898"/>
                    <a:pt x="57027" y="165341"/>
                    <a:pt x="59471" y="167785"/>
                  </a:cubicBezTo>
                  <a:lnTo>
                    <a:pt x="59471" y="167785"/>
                  </a:lnTo>
                  <a:close/>
                  <a:moveTo>
                    <a:pt x="16294" y="166970"/>
                  </a:moveTo>
                  <a:cubicBezTo>
                    <a:pt x="15479" y="164527"/>
                    <a:pt x="14664" y="162083"/>
                    <a:pt x="14664" y="158825"/>
                  </a:cubicBezTo>
                  <a:cubicBezTo>
                    <a:pt x="14664" y="150681"/>
                    <a:pt x="18737" y="142536"/>
                    <a:pt x="26070" y="137649"/>
                  </a:cubicBezTo>
                  <a:lnTo>
                    <a:pt x="47251" y="122988"/>
                  </a:lnTo>
                  <a:cubicBezTo>
                    <a:pt x="48066" y="122173"/>
                    <a:pt x="48881" y="122173"/>
                    <a:pt x="50510" y="122173"/>
                  </a:cubicBezTo>
                  <a:cubicBezTo>
                    <a:pt x="53769" y="122173"/>
                    <a:pt x="56212" y="124617"/>
                    <a:pt x="56212" y="127875"/>
                  </a:cubicBezTo>
                  <a:lnTo>
                    <a:pt x="56212" y="130318"/>
                  </a:lnTo>
                  <a:cubicBezTo>
                    <a:pt x="56212" y="131947"/>
                    <a:pt x="55398" y="133576"/>
                    <a:pt x="53769" y="134391"/>
                  </a:cubicBezTo>
                  <a:lnTo>
                    <a:pt x="48066" y="139278"/>
                  </a:lnTo>
                  <a:cubicBezTo>
                    <a:pt x="43178" y="143350"/>
                    <a:pt x="39919" y="149052"/>
                    <a:pt x="39919" y="155568"/>
                  </a:cubicBezTo>
                  <a:lnTo>
                    <a:pt x="39919" y="192220"/>
                  </a:lnTo>
                  <a:cubicBezTo>
                    <a:pt x="39919" y="198735"/>
                    <a:pt x="45622" y="204437"/>
                    <a:pt x="52139" y="204437"/>
                  </a:cubicBezTo>
                  <a:lnTo>
                    <a:pt x="68433" y="204437"/>
                  </a:lnTo>
                  <a:cubicBezTo>
                    <a:pt x="70062" y="204437"/>
                    <a:pt x="70877" y="204437"/>
                    <a:pt x="72506" y="203622"/>
                  </a:cubicBezTo>
                  <a:lnTo>
                    <a:pt x="72506" y="212582"/>
                  </a:lnTo>
                  <a:lnTo>
                    <a:pt x="31772" y="212582"/>
                  </a:lnTo>
                  <a:lnTo>
                    <a:pt x="31772" y="212582"/>
                  </a:lnTo>
                  <a:lnTo>
                    <a:pt x="16294" y="166970"/>
                  </a:lnTo>
                  <a:close/>
                  <a:moveTo>
                    <a:pt x="26070" y="229686"/>
                  </a:moveTo>
                  <a:lnTo>
                    <a:pt x="30143" y="221541"/>
                  </a:lnTo>
                  <a:lnTo>
                    <a:pt x="74136" y="221541"/>
                  </a:lnTo>
                  <a:lnTo>
                    <a:pt x="78209" y="229686"/>
                  </a:lnTo>
                  <a:lnTo>
                    <a:pt x="26070" y="229686"/>
                  </a:lnTo>
                  <a:close/>
                  <a:moveTo>
                    <a:pt x="84726" y="180002"/>
                  </a:moveTo>
                  <a:lnTo>
                    <a:pt x="68433" y="180002"/>
                  </a:lnTo>
                  <a:cubicBezTo>
                    <a:pt x="65989" y="180002"/>
                    <a:pt x="64359" y="178373"/>
                    <a:pt x="64359" y="175930"/>
                  </a:cubicBezTo>
                  <a:cubicBezTo>
                    <a:pt x="64359" y="173486"/>
                    <a:pt x="65989" y="171857"/>
                    <a:pt x="68433" y="171857"/>
                  </a:cubicBezTo>
                  <a:lnTo>
                    <a:pt x="84726" y="171857"/>
                  </a:lnTo>
                  <a:cubicBezTo>
                    <a:pt x="87171" y="171857"/>
                    <a:pt x="88800" y="173486"/>
                    <a:pt x="88800" y="175930"/>
                  </a:cubicBezTo>
                  <a:cubicBezTo>
                    <a:pt x="88800" y="178373"/>
                    <a:pt x="87171" y="180002"/>
                    <a:pt x="84726" y="180002"/>
                  </a:cubicBezTo>
                  <a:lnTo>
                    <a:pt x="84726" y="180002"/>
                  </a:lnTo>
                  <a:close/>
                  <a:moveTo>
                    <a:pt x="84726" y="163712"/>
                  </a:moveTo>
                  <a:lnTo>
                    <a:pt x="68433" y="163712"/>
                  </a:lnTo>
                  <a:cubicBezTo>
                    <a:pt x="65989" y="163712"/>
                    <a:pt x="64359" y="162083"/>
                    <a:pt x="64359" y="159640"/>
                  </a:cubicBezTo>
                  <a:cubicBezTo>
                    <a:pt x="64359" y="157197"/>
                    <a:pt x="65989" y="155568"/>
                    <a:pt x="68433" y="155568"/>
                  </a:cubicBezTo>
                  <a:lnTo>
                    <a:pt x="84726" y="155568"/>
                  </a:lnTo>
                  <a:cubicBezTo>
                    <a:pt x="87171" y="155568"/>
                    <a:pt x="88800" y="157197"/>
                    <a:pt x="88800" y="159640"/>
                  </a:cubicBezTo>
                  <a:cubicBezTo>
                    <a:pt x="88800" y="162083"/>
                    <a:pt x="87171" y="163712"/>
                    <a:pt x="84726" y="163712"/>
                  </a:cubicBezTo>
                  <a:lnTo>
                    <a:pt x="84726" y="163712"/>
                  </a:lnTo>
                  <a:close/>
                  <a:moveTo>
                    <a:pt x="84726" y="147423"/>
                  </a:moveTo>
                  <a:lnTo>
                    <a:pt x="68433" y="147423"/>
                  </a:lnTo>
                  <a:cubicBezTo>
                    <a:pt x="65989" y="147423"/>
                    <a:pt x="64359" y="145794"/>
                    <a:pt x="64359" y="143350"/>
                  </a:cubicBezTo>
                  <a:cubicBezTo>
                    <a:pt x="64359" y="140907"/>
                    <a:pt x="65989" y="139278"/>
                    <a:pt x="68433" y="139278"/>
                  </a:cubicBezTo>
                  <a:lnTo>
                    <a:pt x="84726" y="139278"/>
                  </a:lnTo>
                  <a:cubicBezTo>
                    <a:pt x="87171" y="139278"/>
                    <a:pt x="88800" y="140907"/>
                    <a:pt x="88800" y="143350"/>
                  </a:cubicBezTo>
                  <a:cubicBezTo>
                    <a:pt x="88800" y="145794"/>
                    <a:pt x="87171" y="147423"/>
                    <a:pt x="84726" y="147423"/>
                  </a:cubicBezTo>
                  <a:lnTo>
                    <a:pt x="84726" y="147423"/>
                  </a:lnTo>
                  <a:close/>
                  <a:moveTo>
                    <a:pt x="101020" y="122988"/>
                  </a:moveTo>
                  <a:cubicBezTo>
                    <a:pt x="103464" y="122988"/>
                    <a:pt x="105093" y="124617"/>
                    <a:pt x="105093" y="127060"/>
                  </a:cubicBezTo>
                  <a:cubicBezTo>
                    <a:pt x="105093" y="129504"/>
                    <a:pt x="103464" y="131133"/>
                    <a:pt x="101020" y="131133"/>
                  </a:cubicBezTo>
                  <a:lnTo>
                    <a:pt x="80653" y="131133"/>
                  </a:lnTo>
                  <a:lnTo>
                    <a:pt x="80653" y="122988"/>
                  </a:lnTo>
                  <a:lnTo>
                    <a:pt x="101020" y="122988"/>
                  </a:lnTo>
                  <a:close/>
                </a:path>
              </a:pathLst>
            </a:custGeom>
            <a:grpFill/>
            <a:ln w="8132" cap="flat">
              <a:noFill/>
              <a:prstDash val="solid"/>
              <a:miter/>
            </a:ln>
          </p:spPr>
          <p:txBody>
            <a:bodyPr rtlCol="0" anchor="ctr"/>
            <a:lstStyle/>
            <a:p>
              <a:endParaRPr lang="en-US"/>
            </a:p>
          </p:txBody>
        </p:sp>
        <p:sp>
          <p:nvSpPr>
            <p:cNvPr id="11" name="Freeform 266">
              <a:extLst>
                <a:ext uri="{FF2B5EF4-FFF2-40B4-BE49-F238E27FC236}">
                  <a16:creationId xmlns:a16="http://schemas.microsoft.com/office/drawing/2014/main" id="{199169EE-C68E-0704-234E-3225EED389BF}"/>
                </a:ext>
              </a:extLst>
            </p:cNvPr>
            <p:cNvSpPr/>
            <p:nvPr/>
          </p:nvSpPr>
          <p:spPr>
            <a:xfrm>
              <a:off x="6413504" y="3216418"/>
              <a:ext cx="124646" cy="253306"/>
            </a:xfrm>
            <a:custGeom>
              <a:avLst/>
              <a:gdLst>
                <a:gd name="connsiteX0" fmla="*/ 102650 w 124646"/>
                <a:gd name="connsiteY0" fmla="*/ 0 h 253306"/>
                <a:gd name="connsiteX1" fmla="*/ 20367 w 124646"/>
                <a:gd name="connsiteY1" fmla="*/ 0 h 253306"/>
                <a:gd name="connsiteX2" fmla="*/ 0 w 124646"/>
                <a:gd name="connsiteY2" fmla="*/ 20362 h 253306"/>
                <a:gd name="connsiteX3" fmla="*/ 0 w 124646"/>
                <a:gd name="connsiteY3" fmla="*/ 151495 h 253306"/>
                <a:gd name="connsiteX4" fmla="*/ 20367 w 124646"/>
                <a:gd name="connsiteY4" fmla="*/ 171857 h 253306"/>
                <a:gd name="connsiteX5" fmla="*/ 27699 w 124646"/>
                <a:gd name="connsiteY5" fmla="*/ 171857 h 253306"/>
                <a:gd name="connsiteX6" fmla="*/ 30143 w 124646"/>
                <a:gd name="connsiteY6" fmla="*/ 176744 h 253306"/>
                <a:gd name="connsiteX7" fmla="*/ 32587 w 124646"/>
                <a:gd name="connsiteY7" fmla="*/ 185704 h 253306"/>
                <a:gd name="connsiteX8" fmla="*/ 32587 w 124646"/>
                <a:gd name="connsiteY8" fmla="*/ 204437 h 253306"/>
                <a:gd name="connsiteX9" fmla="*/ 39105 w 124646"/>
                <a:gd name="connsiteY9" fmla="*/ 222356 h 253306"/>
                <a:gd name="connsiteX10" fmla="*/ 48066 w 124646"/>
                <a:gd name="connsiteY10" fmla="*/ 232944 h 253306"/>
                <a:gd name="connsiteX11" fmla="*/ 41549 w 124646"/>
                <a:gd name="connsiteY11" fmla="*/ 249234 h 253306"/>
                <a:gd name="connsiteX12" fmla="*/ 41549 w 124646"/>
                <a:gd name="connsiteY12" fmla="*/ 253306 h 253306"/>
                <a:gd name="connsiteX13" fmla="*/ 115684 w 124646"/>
                <a:gd name="connsiteY13" fmla="*/ 253306 h 253306"/>
                <a:gd name="connsiteX14" fmla="*/ 115684 w 124646"/>
                <a:gd name="connsiteY14" fmla="*/ 249234 h 253306"/>
                <a:gd name="connsiteX15" fmla="*/ 109167 w 124646"/>
                <a:gd name="connsiteY15" fmla="*/ 232944 h 253306"/>
                <a:gd name="connsiteX16" fmla="*/ 118128 w 124646"/>
                <a:gd name="connsiteY16" fmla="*/ 222356 h 253306"/>
                <a:gd name="connsiteX17" fmla="*/ 124646 w 124646"/>
                <a:gd name="connsiteY17" fmla="*/ 204437 h 253306"/>
                <a:gd name="connsiteX18" fmla="*/ 124646 w 124646"/>
                <a:gd name="connsiteY18" fmla="*/ 20362 h 253306"/>
                <a:gd name="connsiteX19" fmla="*/ 102650 w 124646"/>
                <a:gd name="connsiteY19" fmla="*/ 0 h 253306"/>
                <a:gd name="connsiteX20" fmla="*/ 102650 w 124646"/>
                <a:gd name="connsiteY20" fmla="*/ 0 h 253306"/>
                <a:gd name="connsiteX21" fmla="*/ 25255 w 124646"/>
                <a:gd name="connsiteY21" fmla="*/ 147423 h 253306"/>
                <a:gd name="connsiteX22" fmla="*/ 25255 w 124646"/>
                <a:gd name="connsiteY22" fmla="*/ 139278 h 253306"/>
                <a:gd name="connsiteX23" fmla="*/ 33402 w 124646"/>
                <a:gd name="connsiteY23" fmla="*/ 139278 h 253306"/>
                <a:gd name="connsiteX24" fmla="*/ 33402 w 124646"/>
                <a:gd name="connsiteY24" fmla="*/ 147423 h 253306"/>
                <a:gd name="connsiteX25" fmla="*/ 25255 w 124646"/>
                <a:gd name="connsiteY25" fmla="*/ 147423 h 253306"/>
                <a:gd name="connsiteX26" fmla="*/ 49696 w 124646"/>
                <a:gd name="connsiteY26" fmla="*/ 245976 h 253306"/>
                <a:gd name="connsiteX27" fmla="*/ 53769 w 124646"/>
                <a:gd name="connsiteY27" fmla="*/ 238646 h 253306"/>
                <a:gd name="connsiteX28" fmla="*/ 54584 w 124646"/>
                <a:gd name="connsiteY28" fmla="*/ 237831 h 253306"/>
                <a:gd name="connsiteX29" fmla="*/ 100206 w 124646"/>
                <a:gd name="connsiteY29" fmla="*/ 237831 h 253306"/>
                <a:gd name="connsiteX30" fmla="*/ 101020 w 124646"/>
                <a:gd name="connsiteY30" fmla="*/ 238646 h 253306"/>
                <a:gd name="connsiteX31" fmla="*/ 105094 w 124646"/>
                <a:gd name="connsiteY31" fmla="*/ 245976 h 253306"/>
                <a:gd name="connsiteX32" fmla="*/ 49696 w 124646"/>
                <a:gd name="connsiteY32" fmla="*/ 245976 h 253306"/>
                <a:gd name="connsiteX33" fmla="*/ 114870 w 124646"/>
                <a:gd name="connsiteY33" fmla="*/ 167785 h 253306"/>
                <a:gd name="connsiteX34" fmla="*/ 114870 w 124646"/>
                <a:gd name="connsiteY34" fmla="*/ 204437 h 253306"/>
                <a:gd name="connsiteX35" fmla="*/ 109982 w 124646"/>
                <a:gd name="connsiteY35" fmla="*/ 217469 h 253306"/>
                <a:gd name="connsiteX36" fmla="*/ 101020 w 124646"/>
                <a:gd name="connsiteY36" fmla="*/ 228872 h 253306"/>
                <a:gd name="connsiteX37" fmla="*/ 55399 w 124646"/>
                <a:gd name="connsiteY37" fmla="*/ 228872 h 253306"/>
                <a:gd name="connsiteX38" fmla="*/ 45622 w 124646"/>
                <a:gd name="connsiteY38" fmla="*/ 216654 h 253306"/>
                <a:gd name="connsiteX39" fmla="*/ 40734 w 124646"/>
                <a:gd name="connsiteY39" fmla="*/ 203622 h 253306"/>
                <a:gd name="connsiteX40" fmla="*/ 40734 w 124646"/>
                <a:gd name="connsiteY40" fmla="*/ 184889 h 253306"/>
                <a:gd name="connsiteX41" fmla="*/ 37475 w 124646"/>
                <a:gd name="connsiteY41" fmla="*/ 171857 h 253306"/>
                <a:gd name="connsiteX42" fmla="*/ 32587 w 124646"/>
                <a:gd name="connsiteY42" fmla="*/ 162083 h 253306"/>
                <a:gd name="connsiteX43" fmla="*/ 32587 w 124646"/>
                <a:gd name="connsiteY43" fmla="*/ 161269 h 253306"/>
                <a:gd name="connsiteX44" fmla="*/ 35032 w 124646"/>
                <a:gd name="connsiteY44" fmla="*/ 158825 h 253306"/>
                <a:gd name="connsiteX45" fmla="*/ 48881 w 124646"/>
                <a:gd name="connsiteY45" fmla="*/ 172672 h 253306"/>
                <a:gd name="connsiteX46" fmla="*/ 48881 w 124646"/>
                <a:gd name="connsiteY46" fmla="*/ 191405 h 253306"/>
                <a:gd name="connsiteX47" fmla="*/ 57027 w 124646"/>
                <a:gd name="connsiteY47" fmla="*/ 191405 h 253306"/>
                <a:gd name="connsiteX48" fmla="*/ 57027 w 124646"/>
                <a:gd name="connsiteY48" fmla="*/ 109142 h 253306"/>
                <a:gd name="connsiteX49" fmla="*/ 61101 w 124646"/>
                <a:gd name="connsiteY49" fmla="*/ 105069 h 253306"/>
                <a:gd name="connsiteX50" fmla="*/ 65174 w 124646"/>
                <a:gd name="connsiteY50" fmla="*/ 109142 h 253306"/>
                <a:gd name="connsiteX51" fmla="*/ 65174 w 124646"/>
                <a:gd name="connsiteY51" fmla="*/ 191405 h 253306"/>
                <a:gd name="connsiteX52" fmla="*/ 73321 w 124646"/>
                <a:gd name="connsiteY52" fmla="*/ 191405 h 253306"/>
                <a:gd name="connsiteX53" fmla="*/ 73321 w 124646"/>
                <a:gd name="connsiteY53" fmla="*/ 147423 h 253306"/>
                <a:gd name="connsiteX54" fmla="*/ 81468 w 124646"/>
                <a:gd name="connsiteY54" fmla="*/ 149866 h 253306"/>
                <a:gd name="connsiteX55" fmla="*/ 81468 w 124646"/>
                <a:gd name="connsiteY55" fmla="*/ 191405 h 253306"/>
                <a:gd name="connsiteX56" fmla="*/ 89615 w 124646"/>
                <a:gd name="connsiteY56" fmla="*/ 191405 h 253306"/>
                <a:gd name="connsiteX57" fmla="*/ 89615 w 124646"/>
                <a:gd name="connsiteY57" fmla="*/ 151495 h 253306"/>
                <a:gd name="connsiteX58" fmla="*/ 97761 w 124646"/>
                <a:gd name="connsiteY58" fmla="*/ 153938 h 253306"/>
                <a:gd name="connsiteX59" fmla="*/ 97761 w 124646"/>
                <a:gd name="connsiteY59" fmla="*/ 191405 h 253306"/>
                <a:gd name="connsiteX60" fmla="*/ 105908 w 124646"/>
                <a:gd name="connsiteY60" fmla="*/ 191405 h 253306"/>
                <a:gd name="connsiteX61" fmla="*/ 105908 w 124646"/>
                <a:gd name="connsiteY61" fmla="*/ 155568 h 253306"/>
                <a:gd name="connsiteX62" fmla="*/ 110797 w 124646"/>
                <a:gd name="connsiteY62" fmla="*/ 157197 h 253306"/>
                <a:gd name="connsiteX63" fmla="*/ 114055 w 124646"/>
                <a:gd name="connsiteY63" fmla="*/ 161269 h 253306"/>
                <a:gd name="connsiteX64" fmla="*/ 114055 w 124646"/>
                <a:gd name="connsiteY64" fmla="*/ 167785 h 253306"/>
                <a:gd name="connsiteX65" fmla="*/ 90430 w 124646"/>
                <a:gd name="connsiteY65" fmla="*/ 144165 h 253306"/>
                <a:gd name="connsiteX66" fmla="*/ 90430 w 124646"/>
                <a:gd name="connsiteY66" fmla="*/ 139278 h 253306"/>
                <a:gd name="connsiteX67" fmla="*/ 98576 w 124646"/>
                <a:gd name="connsiteY67" fmla="*/ 139278 h 253306"/>
                <a:gd name="connsiteX68" fmla="*/ 98576 w 124646"/>
                <a:gd name="connsiteY68" fmla="*/ 146608 h 253306"/>
                <a:gd name="connsiteX69" fmla="*/ 90430 w 124646"/>
                <a:gd name="connsiteY69" fmla="*/ 144165 h 253306"/>
                <a:gd name="connsiteX70" fmla="*/ 114870 w 124646"/>
                <a:gd name="connsiteY70" fmla="*/ 150681 h 253306"/>
                <a:gd name="connsiteX71" fmla="*/ 114055 w 124646"/>
                <a:gd name="connsiteY71" fmla="*/ 150681 h 253306"/>
                <a:gd name="connsiteX72" fmla="*/ 106723 w 124646"/>
                <a:gd name="connsiteY72" fmla="*/ 149052 h 253306"/>
                <a:gd name="connsiteX73" fmla="*/ 106723 w 124646"/>
                <a:gd name="connsiteY73" fmla="*/ 139278 h 253306"/>
                <a:gd name="connsiteX74" fmla="*/ 98576 w 124646"/>
                <a:gd name="connsiteY74" fmla="*/ 131133 h 253306"/>
                <a:gd name="connsiteX75" fmla="*/ 90430 w 124646"/>
                <a:gd name="connsiteY75" fmla="*/ 131133 h 253306"/>
                <a:gd name="connsiteX76" fmla="*/ 82283 w 124646"/>
                <a:gd name="connsiteY76" fmla="*/ 139278 h 253306"/>
                <a:gd name="connsiteX77" fmla="*/ 82283 w 124646"/>
                <a:gd name="connsiteY77" fmla="*/ 142536 h 253306"/>
                <a:gd name="connsiteX78" fmla="*/ 74136 w 124646"/>
                <a:gd name="connsiteY78" fmla="*/ 140092 h 253306"/>
                <a:gd name="connsiteX79" fmla="*/ 74136 w 124646"/>
                <a:gd name="connsiteY79" fmla="*/ 110771 h 253306"/>
                <a:gd name="connsiteX80" fmla="*/ 61916 w 124646"/>
                <a:gd name="connsiteY80" fmla="*/ 98553 h 253306"/>
                <a:gd name="connsiteX81" fmla="*/ 49696 w 124646"/>
                <a:gd name="connsiteY81" fmla="*/ 110771 h 253306"/>
                <a:gd name="connsiteX82" fmla="*/ 49696 w 124646"/>
                <a:gd name="connsiteY82" fmla="*/ 156382 h 253306"/>
                <a:gd name="connsiteX83" fmla="*/ 39919 w 124646"/>
                <a:gd name="connsiteY83" fmla="*/ 151495 h 253306"/>
                <a:gd name="connsiteX84" fmla="*/ 41549 w 124646"/>
                <a:gd name="connsiteY84" fmla="*/ 146608 h 253306"/>
                <a:gd name="connsiteX85" fmla="*/ 41549 w 124646"/>
                <a:gd name="connsiteY85" fmla="*/ 138463 h 253306"/>
                <a:gd name="connsiteX86" fmla="*/ 33402 w 124646"/>
                <a:gd name="connsiteY86" fmla="*/ 130318 h 253306"/>
                <a:gd name="connsiteX87" fmla="*/ 25255 w 124646"/>
                <a:gd name="connsiteY87" fmla="*/ 130318 h 253306"/>
                <a:gd name="connsiteX88" fmla="*/ 17109 w 124646"/>
                <a:gd name="connsiteY88" fmla="*/ 138463 h 253306"/>
                <a:gd name="connsiteX89" fmla="*/ 17109 w 124646"/>
                <a:gd name="connsiteY89" fmla="*/ 146608 h 253306"/>
                <a:gd name="connsiteX90" fmla="*/ 25255 w 124646"/>
                <a:gd name="connsiteY90" fmla="*/ 154753 h 253306"/>
                <a:gd name="connsiteX91" fmla="*/ 27699 w 124646"/>
                <a:gd name="connsiteY91" fmla="*/ 154753 h 253306"/>
                <a:gd name="connsiteX92" fmla="*/ 25255 w 124646"/>
                <a:gd name="connsiteY92" fmla="*/ 161269 h 253306"/>
                <a:gd name="connsiteX93" fmla="*/ 25255 w 124646"/>
                <a:gd name="connsiteY93" fmla="*/ 162898 h 253306"/>
                <a:gd name="connsiteX94" fmla="*/ 21182 w 124646"/>
                <a:gd name="connsiteY94" fmla="*/ 162898 h 253306"/>
                <a:gd name="connsiteX95" fmla="*/ 8962 w 124646"/>
                <a:gd name="connsiteY95" fmla="*/ 150681 h 253306"/>
                <a:gd name="connsiteX96" fmla="*/ 8962 w 124646"/>
                <a:gd name="connsiteY96" fmla="*/ 19548 h 253306"/>
                <a:gd name="connsiteX97" fmla="*/ 21182 w 124646"/>
                <a:gd name="connsiteY97" fmla="*/ 7330 h 253306"/>
                <a:gd name="connsiteX98" fmla="*/ 103464 w 124646"/>
                <a:gd name="connsiteY98" fmla="*/ 7330 h 253306"/>
                <a:gd name="connsiteX99" fmla="*/ 115684 w 124646"/>
                <a:gd name="connsiteY99" fmla="*/ 19548 h 253306"/>
                <a:gd name="connsiteX100" fmla="*/ 115684 w 124646"/>
                <a:gd name="connsiteY100" fmla="*/ 150681 h 253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24646" h="253306">
                  <a:moveTo>
                    <a:pt x="102650" y="0"/>
                  </a:moveTo>
                  <a:lnTo>
                    <a:pt x="20367" y="0"/>
                  </a:lnTo>
                  <a:cubicBezTo>
                    <a:pt x="8962" y="0"/>
                    <a:pt x="0" y="8959"/>
                    <a:pt x="0" y="20362"/>
                  </a:cubicBezTo>
                  <a:lnTo>
                    <a:pt x="0" y="151495"/>
                  </a:lnTo>
                  <a:cubicBezTo>
                    <a:pt x="0" y="162898"/>
                    <a:pt x="8962" y="171857"/>
                    <a:pt x="20367" y="171857"/>
                  </a:cubicBezTo>
                  <a:lnTo>
                    <a:pt x="27699" y="171857"/>
                  </a:lnTo>
                  <a:lnTo>
                    <a:pt x="30143" y="176744"/>
                  </a:lnTo>
                  <a:cubicBezTo>
                    <a:pt x="31773" y="179188"/>
                    <a:pt x="32587" y="182446"/>
                    <a:pt x="32587" y="185704"/>
                  </a:cubicBezTo>
                  <a:lnTo>
                    <a:pt x="32587" y="204437"/>
                  </a:lnTo>
                  <a:cubicBezTo>
                    <a:pt x="32587" y="210953"/>
                    <a:pt x="35032" y="217469"/>
                    <a:pt x="39105" y="222356"/>
                  </a:cubicBezTo>
                  <a:lnTo>
                    <a:pt x="48066" y="232944"/>
                  </a:lnTo>
                  <a:cubicBezTo>
                    <a:pt x="43993" y="237831"/>
                    <a:pt x="41549" y="243532"/>
                    <a:pt x="41549" y="249234"/>
                  </a:cubicBezTo>
                  <a:lnTo>
                    <a:pt x="41549" y="253306"/>
                  </a:lnTo>
                  <a:lnTo>
                    <a:pt x="115684" y="253306"/>
                  </a:lnTo>
                  <a:lnTo>
                    <a:pt x="115684" y="249234"/>
                  </a:lnTo>
                  <a:cubicBezTo>
                    <a:pt x="115684" y="242718"/>
                    <a:pt x="113240" y="237016"/>
                    <a:pt x="109167" y="232944"/>
                  </a:cubicBezTo>
                  <a:lnTo>
                    <a:pt x="118128" y="222356"/>
                  </a:lnTo>
                  <a:cubicBezTo>
                    <a:pt x="122202" y="217469"/>
                    <a:pt x="124646" y="210953"/>
                    <a:pt x="124646" y="204437"/>
                  </a:cubicBezTo>
                  <a:lnTo>
                    <a:pt x="124646" y="20362"/>
                  </a:lnTo>
                  <a:cubicBezTo>
                    <a:pt x="123017" y="8959"/>
                    <a:pt x="114055" y="0"/>
                    <a:pt x="102650" y="0"/>
                  </a:cubicBezTo>
                  <a:lnTo>
                    <a:pt x="102650" y="0"/>
                  </a:lnTo>
                  <a:close/>
                  <a:moveTo>
                    <a:pt x="25255" y="147423"/>
                  </a:moveTo>
                  <a:lnTo>
                    <a:pt x="25255" y="139278"/>
                  </a:lnTo>
                  <a:lnTo>
                    <a:pt x="33402" y="139278"/>
                  </a:lnTo>
                  <a:lnTo>
                    <a:pt x="33402" y="147423"/>
                  </a:lnTo>
                  <a:lnTo>
                    <a:pt x="25255" y="147423"/>
                  </a:lnTo>
                  <a:close/>
                  <a:moveTo>
                    <a:pt x="49696" y="245976"/>
                  </a:moveTo>
                  <a:cubicBezTo>
                    <a:pt x="50510" y="243532"/>
                    <a:pt x="52140" y="241089"/>
                    <a:pt x="53769" y="238646"/>
                  </a:cubicBezTo>
                  <a:lnTo>
                    <a:pt x="54584" y="237831"/>
                  </a:lnTo>
                  <a:lnTo>
                    <a:pt x="100206" y="237831"/>
                  </a:lnTo>
                  <a:lnTo>
                    <a:pt x="101020" y="238646"/>
                  </a:lnTo>
                  <a:cubicBezTo>
                    <a:pt x="102650" y="240274"/>
                    <a:pt x="104279" y="242718"/>
                    <a:pt x="105094" y="245976"/>
                  </a:cubicBezTo>
                  <a:lnTo>
                    <a:pt x="49696" y="245976"/>
                  </a:lnTo>
                  <a:close/>
                  <a:moveTo>
                    <a:pt x="114870" y="167785"/>
                  </a:moveTo>
                  <a:lnTo>
                    <a:pt x="114870" y="204437"/>
                  </a:lnTo>
                  <a:cubicBezTo>
                    <a:pt x="114870" y="209324"/>
                    <a:pt x="113240" y="213396"/>
                    <a:pt x="109982" y="217469"/>
                  </a:cubicBezTo>
                  <a:lnTo>
                    <a:pt x="101020" y="228872"/>
                  </a:lnTo>
                  <a:lnTo>
                    <a:pt x="55399" y="228872"/>
                  </a:lnTo>
                  <a:lnTo>
                    <a:pt x="45622" y="216654"/>
                  </a:lnTo>
                  <a:cubicBezTo>
                    <a:pt x="42363" y="213396"/>
                    <a:pt x="40734" y="208509"/>
                    <a:pt x="40734" y="203622"/>
                  </a:cubicBezTo>
                  <a:lnTo>
                    <a:pt x="40734" y="184889"/>
                  </a:lnTo>
                  <a:cubicBezTo>
                    <a:pt x="40734" y="180817"/>
                    <a:pt x="39919" y="175930"/>
                    <a:pt x="37475" y="171857"/>
                  </a:cubicBezTo>
                  <a:lnTo>
                    <a:pt x="32587" y="162083"/>
                  </a:lnTo>
                  <a:cubicBezTo>
                    <a:pt x="32587" y="162083"/>
                    <a:pt x="32587" y="161269"/>
                    <a:pt x="32587" y="161269"/>
                  </a:cubicBezTo>
                  <a:cubicBezTo>
                    <a:pt x="32587" y="159640"/>
                    <a:pt x="33402" y="158825"/>
                    <a:pt x="35032" y="158825"/>
                  </a:cubicBezTo>
                  <a:cubicBezTo>
                    <a:pt x="42363" y="158825"/>
                    <a:pt x="48881" y="165341"/>
                    <a:pt x="48881" y="172672"/>
                  </a:cubicBezTo>
                  <a:lnTo>
                    <a:pt x="48881" y="191405"/>
                  </a:lnTo>
                  <a:lnTo>
                    <a:pt x="57027" y="191405"/>
                  </a:lnTo>
                  <a:lnTo>
                    <a:pt x="57027" y="109142"/>
                  </a:lnTo>
                  <a:cubicBezTo>
                    <a:pt x="57027" y="106698"/>
                    <a:pt x="58657" y="105069"/>
                    <a:pt x="61101" y="105069"/>
                  </a:cubicBezTo>
                  <a:cubicBezTo>
                    <a:pt x="63545" y="105069"/>
                    <a:pt x="65174" y="106698"/>
                    <a:pt x="65174" y="109142"/>
                  </a:cubicBezTo>
                  <a:lnTo>
                    <a:pt x="65174" y="191405"/>
                  </a:lnTo>
                  <a:lnTo>
                    <a:pt x="73321" y="191405"/>
                  </a:lnTo>
                  <a:lnTo>
                    <a:pt x="73321" y="147423"/>
                  </a:lnTo>
                  <a:lnTo>
                    <a:pt x="81468" y="149866"/>
                  </a:lnTo>
                  <a:lnTo>
                    <a:pt x="81468" y="191405"/>
                  </a:lnTo>
                  <a:lnTo>
                    <a:pt x="89615" y="191405"/>
                  </a:lnTo>
                  <a:lnTo>
                    <a:pt x="89615" y="151495"/>
                  </a:lnTo>
                  <a:lnTo>
                    <a:pt x="97761" y="153938"/>
                  </a:lnTo>
                  <a:lnTo>
                    <a:pt x="97761" y="191405"/>
                  </a:lnTo>
                  <a:lnTo>
                    <a:pt x="105908" y="191405"/>
                  </a:lnTo>
                  <a:lnTo>
                    <a:pt x="105908" y="155568"/>
                  </a:lnTo>
                  <a:lnTo>
                    <a:pt x="110797" y="157197"/>
                  </a:lnTo>
                  <a:cubicBezTo>
                    <a:pt x="112426" y="158011"/>
                    <a:pt x="114055" y="159640"/>
                    <a:pt x="114055" y="161269"/>
                  </a:cubicBezTo>
                  <a:lnTo>
                    <a:pt x="114055" y="167785"/>
                  </a:lnTo>
                  <a:close/>
                  <a:moveTo>
                    <a:pt x="90430" y="144165"/>
                  </a:moveTo>
                  <a:lnTo>
                    <a:pt x="90430" y="139278"/>
                  </a:lnTo>
                  <a:lnTo>
                    <a:pt x="98576" y="139278"/>
                  </a:lnTo>
                  <a:lnTo>
                    <a:pt x="98576" y="146608"/>
                  </a:lnTo>
                  <a:lnTo>
                    <a:pt x="90430" y="144165"/>
                  </a:lnTo>
                  <a:close/>
                  <a:moveTo>
                    <a:pt x="114870" y="150681"/>
                  </a:moveTo>
                  <a:cubicBezTo>
                    <a:pt x="114870" y="150681"/>
                    <a:pt x="114055" y="150681"/>
                    <a:pt x="114055" y="150681"/>
                  </a:cubicBezTo>
                  <a:lnTo>
                    <a:pt x="106723" y="149052"/>
                  </a:lnTo>
                  <a:lnTo>
                    <a:pt x="106723" y="139278"/>
                  </a:lnTo>
                  <a:cubicBezTo>
                    <a:pt x="106723" y="134391"/>
                    <a:pt x="102650" y="131133"/>
                    <a:pt x="98576" y="131133"/>
                  </a:cubicBezTo>
                  <a:lnTo>
                    <a:pt x="90430" y="131133"/>
                  </a:lnTo>
                  <a:cubicBezTo>
                    <a:pt x="85541" y="131133"/>
                    <a:pt x="82283" y="135205"/>
                    <a:pt x="82283" y="139278"/>
                  </a:cubicBezTo>
                  <a:lnTo>
                    <a:pt x="82283" y="142536"/>
                  </a:lnTo>
                  <a:lnTo>
                    <a:pt x="74136" y="140092"/>
                  </a:lnTo>
                  <a:lnTo>
                    <a:pt x="74136" y="110771"/>
                  </a:lnTo>
                  <a:cubicBezTo>
                    <a:pt x="74136" y="104255"/>
                    <a:pt x="68433" y="98553"/>
                    <a:pt x="61916" y="98553"/>
                  </a:cubicBezTo>
                  <a:cubicBezTo>
                    <a:pt x="55399" y="98553"/>
                    <a:pt x="49696" y="104255"/>
                    <a:pt x="49696" y="110771"/>
                  </a:cubicBezTo>
                  <a:lnTo>
                    <a:pt x="49696" y="156382"/>
                  </a:lnTo>
                  <a:cubicBezTo>
                    <a:pt x="47252" y="153938"/>
                    <a:pt x="43993" y="152310"/>
                    <a:pt x="39919" y="151495"/>
                  </a:cubicBezTo>
                  <a:cubicBezTo>
                    <a:pt x="40734" y="149866"/>
                    <a:pt x="41549" y="148237"/>
                    <a:pt x="41549" y="146608"/>
                  </a:cubicBezTo>
                  <a:lnTo>
                    <a:pt x="41549" y="138463"/>
                  </a:lnTo>
                  <a:cubicBezTo>
                    <a:pt x="41549" y="133576"/>
                    <a:pt x="37475" y="130318"/>
                    <a:pt x="33402" y="130318"/>
                  </a:cubicBezTo>
                  <a:lnTo>
                    <a:pt x="25255" y="130318"/>
                  </a:lnTo>
                  <a:cubicBezTo>
                    <a:pt x="20367" y="130318"/>
                    <a:pt x="17109" y="134391"/>
                    <a:pt x="17109" y="138463"/>
                  </a:cubicBezTo>
                  <a:lnTo>
                    <a:pt x="17109" y="146608"/>
                  </a:lnTo>
                  <a:cubicBezTo>
                    <a:pt x="17109" y="151495"/>
                    <a:pt x="21182" y="154753"/>
                    <a:pt x="25255" y="154753"/>
                  </a:cubicBezTo>
                  <a:lnTo>
                    <a:pt x="27699" y="154753"/>
                  </a:lnTo>
                  <a:cubicBezTo>
                    <a:pt x="26070" y="156382"/>
                    <a:pt x="25255" y="158825"/>
                    <a:pt x="25255" y="161269"/>
                  </a:cubicBezTo>
                  <a:cubicBezTo>
                    <a:pt x="25255" y="162083"/>
                    <a:pt x="25255" y="162083"/>
                    <a:pt x="25255" y="162898"/>
                  </a:cubicBezTo>
                  <a:lnTo>
                    <a:pt x="21182" y="162898"/>
                  </a:lnTo>
                  <a:cubicBezTo>
                    <a:pt x="14665" y="162898"/>
                    <a:pt x="8962" y="157197"/>
                    <a:pt x="8962" y="150681"/>
                  </a:cubicBezTo>
                  <a:lnTo>
                    <a:pt x="8962" y="19548"/>
                  </a:lnTo>
                  <a:cubicBezTo>
                    <a:pt x="8962" y="13032"/>
                    <a:pt x="14665" y="7330"/>
                    <a:pt x="21182" y="7330"/>
                  </a:cubicBezTo>
                  <a:lnTo>
                    <a:pt x="103464" y="7330"/>
                  </a:lnTo>
                  <a:cubicBezTo>
                    <a:pt x="109982" y="7330"/>
                    <a:pt x="115684" y="13032"/>
                    <a:pt x="115684" y="19548"/>
                  </a:cubicBezTo>
                  <a:lnTo>
                    <a:pt x="115684" y="150681"/>
                  </a:lnTo>
                  <a:close/>
                </a:path>
              </a:pathLst>
            </a:custGeom>
            <a:grpFill/>
            <a:ln w="8132" cap="flat">
              <a:noFill/>
              <a:prstDash val="solid"/>
              <a:miter/>
            </a:ln>
          </p:spPr>
          <p:txBody>
            <a:bodyPr rtlCol="0" anchor="ctr"/>
            <a:lstStyle/>
            <a:p>
              <a:endParaRPr lang="en-US"/>
            </a:p>
          </p:txBody>
        </p:sp>
        <p:sp>
          <p:nvSpPr>
            <p:cNvPr id="12" name="Freeform 267">
              <a:extLst>
                <a:ext uri="{FF2B5EF4-FFF2-40B4-BE49-F238E27FC236}">
                  <a16:creationId xmlns:a16="http://schemas.microsoft.com/office/drawing/2014/main" id="{9275B01B-876C-6B72-ACBD-742182DD3226}"/>
                </a:ext>
              </a:extLst>
            </p:cNvPr>
            <p:cNvSpPr/>
            <p:nvPr/>
          </p:nvSpPr>
          <p:spPr>
            <a:xfrm>
              <a:off x="6429797" y="3232708"/>
              <a:ext cx="90429" cy="40724"/>
            </a:xfrm>
            <a:custGeom>
              <a:avLst/>
              <a:gdLst>
                <a:gd name="connsiteX0" fmla="*/ 82283 w 90429"/>
                <a:gd name="connsiteY0" fmla="*/ 0 h 40724"/>
                <a:gd name="connsiteX1" fmla="*/ 8147 w 90429"/>
                <a:gd name="connsiteY1" fmla="*/ 0 h 40724"/>
                <a:gd name="connsiteX2" fmla="*/ 0 w 90429"/>
                <a:gd name="connsiteY2" fmla="*/ 8145 h 40724"/>
                <a:gd name="connsiteX3" fmla="*/ 0 w 90429"/>
                <a:gd name="connsiteY3" fmla="*/ 32580 h 40724"/>
                <a:gd name="connsiteX4" fmla="*/ 8147 w 90429"/>
                <a:gd name="connsiteY4" fmla="*/ 40724 h 40724"/>
                <a:gd name="connsiteX5" fmla="*/ 82283 w 90429"/>
                <a:gd name="connsiteY5" fmla="*/ 40724 h 40724"/>
                <a:gd name="connsiteX6" fmla="*/ 90430 w 90429"/>
                <a:gd name="connsiteY6" fmla="*/ 32580 h 40724"/>
                <a:gd name="connsiteX7" fmla="*/ 90430 w 90429"/>
                <a:gd name="connsiteY7" fmla="*/ 8145 h 40724"/>
                <a:gd name="connsiteX8" fmla="*/ 82283 w 90429"/>
                <a:gd name="connsiteY8" fmla="*/ 0 h 40724"/>
                <a:gd name="connsiteX9" fmla="*/ 82283 w 90429"/>
                <a:gd name="connsiteY9" fmla="*/ 0 h 40724"/>
                <a:gd name="connsiteX10" fmla="*/ 8962 w 90429"/>
                <a:gd name="connsiteY10" fmla="*/ 32580 h 40724"/>
                <a:gd name="connsiteX11" fmla="*/ 8962 w 90429"/>
                <a:gd name="connsiteY11" fmla="*/ 8145 h 40724"/>
                <a:gd name="connsiteX12" fmla="*/ 83097 w 90429"/>
                <a:gd name="connsiteY12" fmla="*/ 8145 h 40724"/>
                <a:gd name="connsiteX13" fmla="*/ 83097 w 90429"/>
                <a:gd name="connsiteY13" fmla="*/ 32580 h 40724"/>
                <a:gd name="connsiteX14" fmla="*/ 8962 w 90429"/>
                <a:gd name="connsiteY14" fmla="*/ 32580 h 4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429" h="40724">
                  <a:moveTo>
                    <a:pt x="82283" y="0"/>
                  </a:moveTo>
                  <a:lnTo>
                    <a:pt x="8147" y="0"/>
                  </a:lnTo>
                  <a:cubicBezTo>
                    <a:pt x="3259" y="0"/>
                    <a:pt x="0" y="4072"/>
                    <a:pt x="0" y="8145"/>
                  </a:cubicBezTo>
                  <a:lnTo>
                    <a:pt x="0" y="32580"/>
                  </a:lnTo>
                  <a:cubicBezTo>
                    <a:pt x="0" y="37467"/>
                    <a:pt x="4073" y="40724"/>
                    <a:pt x="8147" y="40724"/>
                  </a:cubicBezTo>
                  <a:lnTo>
                    <a:pt x="82283" y="40724"/>
                  </a:lnTo>
                  <a:cubicBezTo>
                    <a:pt x="87171" y="40724"/>
                    <a:pt x="90430" y="36652"/>
                    <a:pt x="90430" y="32580"/>
                  </a:cubicBezTo>
                  <a:lnTo>
                    <a:pt x="90430" y="8145"/>
                  </a:lnTo>
                  <a:cubicBezTo>
                    <a:pt x="90430" y="3258"/>
                    <a:pt x="87171" y="0"/>
                    <a:pt x="82283" y="0"/>
                  </a:cubicBezTo>
                  <a:lnTo>
                    <a:pt x="82283" y="0"/>
                  </a:lnTo>
                  <a:close/>
                  <a:moveTo>
                    <a:pt x="8962" y="32580"/>
                  </a:moveTo>
                  <a:lnTo>
                    <a:pt x="8962" y="8145"/>
                  </a:lnTo>
                  <a:lnTo>
                    <a:pt x="83097" y="8145"/>
                  </a:lnTo>
                  <a:lnTo>
                    <a:pt x="83097" y="32580"/>
                  </a:lnTo>
                  <a:lnTo>
                    <a:pt x="8962" y="32580"/>
                  </a:lnTo>
                  <a:close/>
                </a:path>
              </a:pathLst>
            </a:custGeom>
            <a:grpFill/>
            <a:ln w="8132" cap="flat">
              <a:noFill/>
              <a:prstDash val="solid"/>
              <a:miter/>
            </a:ln>
          </p:spPr>
          <p:txBody>
            <a:bodyPr rtlCol="0" anchor="ctr"/>
            <a:lstStyle/>
            <a:p>
              <a:endParaRPr lang="en-US"/>
            </a:p>
          </p:txBody>
        </p:sp>
        <p:sp>
          <p:nvSpPr>
            <p:cNvPr id="13" name="Freeform 268">
              <a:extLst>
                <a:ext uri="{FF2B5EF4-FFF2-40B4-BE49-F238E27FC236}">
                  <a16:creationId xmlns:a16="http://schemas.microsoft.com/office/drawing/2014/main" id="{5584F8E8-92FF-13A0-2CCA-BC33661358AB}"/>
                </a:ext>
              </a:extLst>
            </p:cNvPr>
            <p:cNvSpPr/>
            <p:nvPr/>
          </p:nvSpPr>
          <p:spPr>
            <a:xfrm>
              <a:off x="6430612"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4" name="Freeform 269">
              <a:extLst>
                <a:ext uri="{FF2B5EF4-FFF2-40B4-BE49-F238E27FC236}">
                  <a16:creationId xmlns:a16="http://schemas.microsoft.com/office/drawing/2014/main" id="{6B4EA6B4-8A44-B9E9-F8CD-D922CCCF12DA}"/>
                </a:ext>
              </a:extLst>
            </p:cNvPr>
            <p:cNvSpPr/>
            <p:nvPr/>
          </p:nvSpPr>
          <p:spPr>
            <a:xfrm>
              <a:off x="6463200"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5" name="Freeform 270">
              <a:extLst>
                <a:ext uri="{FF2B5EF4-FFF2-40B4-BE49-F238E27FC236}">
                  <a16:creationId xmlns:a16="http://schemas.microsoft.com/office/drawing/2014/main" id="{0B3326B1-601C-ADF6-A9C3-B80359D07DBC}"/>
                </a:ext>
              </a:extLst>
            </p:cNvPr>
            <p:cNvSpPr/>
            <p:nvPr/>
          </p:nvSpPr>
          <p:spPr>
            <a:xfrm>
              <a:off x="6495787" y="3281577"/>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4072"/>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6" name="Freeform 271">
              <a:extLst>
                <a:ext uri="{FF2B5EF4-FFF2-40B4-BE49-F238E27FC236}">
                  <a16:creationId xmlns:a16="http://schemas.microsoft.com/office/drawing/2014/main" id="{E9C0B2D6-3232-AE06-A877-71B92E929A9D}"/>
                </a:ext>
              </a:extLst>
            </p:cNvPr>
            <p:cNvSpPr/>
            <p:nvPr/>
          </p:nvSpPr>
          <p:spPr>
            <a:xfrm>
              <a:off x="6430612"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0367"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7" name="Freeform 272">
              <a:extLst>
                <a:ext uri="{FF2B5EF4-FFF2-40B4-BE49-F238E27FC236}">
                  <a16:creationId xmlns:a16="http://schemas.microsoft.com/office/drawing/2014/main" id="{F17CC5A8-7BFB-07BD-23D9-16632650F184}"/>
                </a:ext>
              </a:extLst>
            </p:cNvPr>
            <p:cNvSpPr/>
            <p:nvPr/>
          </p:nvSpPr>
          <p:spPr>
            <a:xfrm>
              <a:off x="6495787" y="3314971"/>
              <a:ext cx="24440" cy="24434"/>
            </a:xfrm>
            <a:custGeom>
              <a:avLst/>
              <a:gdLst>
                <a:gd name="connsiteX0" fmla="*/ 16294 w 24440"/>
                <a:gd name="connsiteY0" fmla="*/ 0 h 24434"/>
                <a:gd name="connsiteX1" fmla="*/ 8147 w 24440"/>
                <a:gd name="connsiteY1" fmla="*/ 0 h 24434"/>
                <a:gd name="connsiteX2" fmla="*/ 0 w 24440"/>
                <a:gd name="connsiteY2" fmla="*/ 8145 h 24434"/>
                <a:gd name="connsiteX3" fmla="*/ 0 w 24440"/>
                <a:gd name="connsiteY3" fmla="*/ 16290 h 24434"/>
                <a:gd name="connsiteX4" fmla="*/ 8147 w 24440"/>
                <a:gd name="connsiteY4" fmla="*/ 24435 h 24434"/>
                <a:gd name="connsiteX5" fmla="*/ 16294 w 24440"/>
                <a:gd name="connsiteY5" fmla="*/ 24435 h 24434"/>
                <a:gd name="connsiteX6" fmla="*/ 24440 w 24440"/>
                <a:gd name="connsiteY6" fmla="*/ 16290 h 24434"/>
                <a:gd name="connsiteX7" fmla="*/ 24440 w 24440"/>
                <a:gd name="connsiteY7" fmla="*/ 8145 h 24434"/>
                <a:gd name="connsiteX8" fmla="*/ 16294 w 24440"/>
                <a:gd name="connsiteY8" fmla="*/ 0 h 24434"/>
                <a:gd name="connsiteX9" fmla="*/ 16294 w 24440"/>
                <a:gd name="connsiteY9" fmla="*/ 0 h 24434"/>
                <a:gd name="connsiteX10" fmla="*/ 8147 w 24440"/>
                <a:gd name="connsiteY10" fmla="*/ 16290 h 24434"/>
                <a:gd name="connsiteX11" fmla="*/ 8147 w 24440"/>
                <a:gd name="connsiteY11" fmla="*/ 8145 h 24434"/>
                <a:gd name="connsiteX12" fmla="*/ 16294 w 24440"/>
                <a:gd name="connsiteY12" fmla="*/ 8145 h 24434"/>
                <a:gd name="connsiteX13" fmla="*/ 16294 w 24440"/>
                <a:gd name="connsiteY13" fmla="*/ 16290 h 24434"/>
                <a:gd name="connsiteX14" fmla="*/ 8147 w 24440"/>
                <a:gd name="connsiteY14" fmla="*/ 16290 h 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40" h="24434">
                  <a:moveTo>
                    <a:pt x="16294" y="0"/>
                  </a:moveTo>
                  <a:lnTo>
                    <a:pt x="8147" y="0"/>
                  </a:lnTo>
                  <a:cubicBezTo>
                    <a:pt x="3258" y="0"/>
                    <a:pt x="0" y="4072"/>
                    <a:pt x="0" y="8145"/>
                  </a:cubicBezTo>
                  <a:lnTo>
                    <a:pt x="0" y="16290"/>
                  </a:lnTo>
                  <a:cubicBezTo>
                    <a:pt x="0" y="21177"/>
                    <a:pt x="4073" y="24435"/>
                    <a:pt x="8147" y="24435"/>
                  </a:cubicBezTo>
                  <a:lnTo>
                    <a:pt x="16294" y="24435"/>
                  </a:lnTo>
                  <a:cubicBezTo>
                    <a:pt x="21181" y="24435"/>
                    <a:pt x="24440" y="20362"/>
                    <a:pt x="24440" y="16290"/>
                  </a:cubicBezTo>
                  <a:lnTo>
                    <a:pt x="24440" y="8145"/>
                  </a:lnTo>
                  <a:cubicBezTo>
                    <a:pt x="24440" y="3258"/>
                    <a:pt x="21181" y="0"/>
                    <a:pt x="16294" y="0"/>
                  </a:cubicBezTo>
                  <a:lnTo>
                    <a:pt x="16294" y="0"/>
                  </a:lnTo>
                  <a:close/>
                  <a:moveTo>
                    <a:pt x="8147" y="16290"/>
                  </a:moveTo>
                  <a:lnTo>
                    <a:pt x="8147" y="8145"/>
                  </a:lnTo>
                  <a:lnTo>
                    <a:pt x="16294" y="8145"/>
                  </a:lnTo>
                  <a:lnTo>
                    <a:pt x="16294" y="16290"/>
                  </a:lnTo>
                  <a:lnTo>
                    <a:pt x="8147" y="16290"/>
                  </a:lnTo>
                  <a:close/>
                </a:path>
              </a:pathLst>
            </a:custGeom>
            <a:grpFill/>
            <a:ln w="8132" cap="flat">
              <a:noFill/>
              <a:prstDash val="solid"/>
              <a:miter/>
            </a:ln>
          </p:spPr>
          <p:txBody>
            <a:bodyPr rtlCol="0" anchor="ctr"/>
            <a:lstStyle/>
            <a:p>
              <a:endParaRPr lang="en-US"/>
            </a:p>
          </p:txBody>
        </p:sp>
        <p:sp>
          <p:nvSpPr>
            <p:cNvPr id="18" name="Freeform 273">
              <a:extLst>
                <a:ext uri="{FF2B5EF4-FFF2-40B4-BE49-F238E27FC236}">
                  <a16:creationId xmlns:a16="http://schemas.microsoft.com/office/drawing/2014/main" id="{9EBB496F-06D6-49BE-F0CD-B8D201A9D4E4}"/>
                </a:ext>
              </a:extLst>
            </p:cNvPr>
            <p:cNvSpPr/>
            <p:nvPr/>
          </p:nvSpPr>
          <p:spPr>
            <a:xfrm>
              <a:off x="6299449" y="3227821"/>
              <a:ext cx="105908" cy="110770"/>
            </a:xfrm>
            <a:custGeom>
              <a:avLst/>
              <a:gdLst>
                <a:gd name="connsiteX0" fmla="*/ 81468 w 105908"/>
                <a:gd name="connsiteY0" fmla="*/ 8959 h 110770"/>
                <a:gd name="connsiteX1" fmla="*/ 92873 w 105908"/>
                <a:gd name="connsiteY1" fmla="*/ 8959 h 110770"/>
                <a:gd name="connsiteX2" fmla="*/ 52954 w 105908"/>
                <a:gd name="connsiteY2" fmla="*/ 52128 h 110770"/>
                <a:gd name="connsiteX3" fmla="*/ 36661 w 105908"/>
                <a:gd name="connsiteY3" fmla="*/ 35838 h 110770"/>
                <a:gd name="connsiteX4" fmla="*/ 8147 w 105908"/>
                <a:gd name="connsiteY4" fmla="*/ 64345 h 110770"/>
                <a:gd name="connsiteX5" fmla="*/ 44807 w 105908"/>
                <a:gd name="connsiteY5" fmla="*/ 29322 h 110770"/>
                <a:gd name="connsiteX6" fmla="*/ 59472 w 105908"/>
                <a:gd name="connsiteY6" fmla="*/ 32580 h 110770"/>
                <a:gd name="connsiteX7" fmla="*/ 62730 w 105908"/>
                <a:gd name="connsiteY7" fmla="*/ 25249 h 110770"/>
                <a:gd name="connsiteX8" fmla="*/ 44807 w 105908"/>
                <a:gd name="connsiteY8" fmla="*/ 21177 h 110770"/>
                <a:gd name="connsiteX9" fmla="*/ 0 w 105908"/>
                <a:gd name="connsiteY9" fmla="*/ 65974 h 110770"/>
                <a:gd name="connsiteX10" fmla="*/ 44807 w 105908"/>
                <a:gd name="connsiteY10" fmla="*/ 110771 h 110770"/>
                <a:gd name="connsiteX11" fmla="*/ 89615 w 105908"/>
                <a:gd name="connsiteY11" fmla="*/ 65974 h 110770"/>
                <a:gd name="connsiteX12" fmla="*/ 83912 w 105908"/>
                <a:gd name="connsiteY12" fmla="*/ 43983 h 110770"/>
                <a:gd name="connsiteX13" fmla="*/ 76580 w 105908"/>
                <a:gd name="connsiteY13" fmla="*/ 48055 h 110770"/>
                <a:gd name="connsiteX14" fmla="*/ 81468 w 105908"/>
                <a:gd name="connsiteY14" fmla="*/ 65974 h 110770"/>
                <a:gd name="connsiteX15" fmla="*/ 73321 w 105908"/>
                <a:gd name="connsiteY15" fmla="*/ 88780 h 110770"/>
                <a:gd name="connsiteX16" fmla="*/ 73321 w 105908"/>
                <a:gd name="connsiteY16" fmla="*/ 41539 h 110770"/>
                <a:gd name="connsiteX17" fmla="*/ 97761 w 105908"/>
                <a:gd name="connsiteY17" fmla="*/ 14661 h 110770"/>
                <a:gd name="connsiteX18" fmla="*/ 97761 w 105908"/>
                <a:gd name="connsiteY18" fmla="*/ 24435 h 110770"/>
                <a:gd name="connsiteX19" fmla="*/ 105908 w 105908"/>
                <a:gd name="connsiteY19" fmla="*/ 24435 h 110770"/>
                <a:gd name="connsiteX20" fmla="*/ 105908 w 105908"/>
                <a:gd name="connsiteY20" fmla="*/ 0 h 110770"/>
                <a:gd name="connsiteX21" fmla="*/ 81468 w 105908"/>
                <a:gd name="connsiteY21" fmla="*/ 0 h 110770"/>
                <a:gd name="connsiteX22" fmla="*/ 81468 w 105908"/>
                <a:gd name="connsiteY22" fmla="*/ 8959 h 110770"/>
                <a:gd name="connsiteX23" fmla="*/ 16294 w 105908"/>
                <a:gd name="connsiteY23" fmla="*/ 89594 h 110770"/>
                <a:gd name="connsiteX24" fmla="*/ 8962 w 105908"/>
                <a:gd name="connsiteY24" fmla="*/ 74933 h 110770"/>
                <a:gd name="connsiteX25" fmla="*/ 16294 w 105908"/>
                <a:gd name="connsiteY25" fmla="*/ 67603 h 110770"/>
                <a:gd name="connsiteX26" fmla="*/ 16294 w 105908"/>
                <a:gd name="connsiteY26" fmla="*/ 89594 h 110770"/>
                <a:gd name="connsiteX27" fmla="*/ 32587 w 105908"/>
                <a:gd name="connsiteY27" fmla="*/ 100997 h 110770"/>
                <a:gd name="connsiteX28" fmla="*/ 24440 w 105908"/>
                <a:gd name="connsiteY28" fmla="*/ 96924 h 110770"/>
                <a:gd name="connsiteX29" fmla="*/ 24440 w 105908"/>
                <a:gd name="connsiteY29" fmla="*/ 59458 h 110770"/>
                <a:gd name="connsiteX30" fmla="*/ 32587 w 105908"/>
                <a:gd name="connsiteY30" fmla="*/ 51313 h 110770"/>
                <a:gd name="connsiteX31" fmla="*/ 32587 w 105908"/>
                <a:gd name="connsiteY31" fmla="*/ 100997 h 110770"/>
                <a:gd name="connsiteX32" fmla="*/ 48881 w 105908"/>
                <a:gd name="connsiteY32" fmla="*/ 102626 h 110770"/>
                <a:gd name="connsiteX33" fmla="*/ 44807 w 105908"/>
                <a:gd name="connsiteY33" fmla="*/ 102626 h 110770"/>
                <a:gd name="connsiteX34" fmla="*/ 40734 w 105908"/>
                <a:gd name="connsiteY34" fmla="*/ 102626 h 110770"/>
                <a:gd name="connsiteX35" fmla="*/ 40734 w 105908"/>
                <a:gd name="connsiteY35" fmla="*/ 51313 h 110770"/>
                <a:gd name="connsiteX36" fmla="*/ 48881 w 105908"/>
                <a:gd name="connsiteY36" fmla="*/ 59458 h 110770"/>
                <a:gd name="connsiteX37" fmla="*/ 48881 w 105908"/>
                <a:gd name="connsiteY37" fmla="*/ 102626 h 110770"/>
                <a:gd name="connsiteX38" fmla="*/ 65174 w 105908"/>
                <a:gd name="connsiteY38" fmla="*/ 96924 h 110770"/>
                <a:gd name="connsiteX39" fmla="*/ 57027 w 105908"/>
                <a:gd name="connsiteY39" fmla="*/ 100997 h 110770"/>
                <a:gd name="connsiteX40" fmla="*/ 57027 w 105908"/>
                <a:gd name="connsiteY40" fmla="*/ 59458 h 110770"/>
                <a:gd name="connsiteX41" fmla="*/ 65174 w 105908"/>
                <a:gd name="connsiteY41" fmla="*/ 50498 h 110770"/>
                <a:gd name="connsiteX42" fmla="*/ 65174 w 105908"/>
                <a:gd name="connsiteY42" fmla="*/ 96924 h 11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908" h="110770">
                  <a:moveTo>
                    <a:pt x="81468" y="8959"/>
                  </a:moveTo>
                  <a:lnTo>
                    <a:pt x="92873" y="8959"/>
                  </a:lnTo>
                  <a:lnTo>
                    <a:pt x="52954" y="52128"/>
                  </a:lnTo>
                  <a:lnTo>
                    <a:pt x="36661" y="35838"/>
                  </a:lnTo>
                  <a:lnTo>
                    <a:pt x="8147" y="64345"/>
                  </a:lnTo>
                  <a:cubicBezTo>
                    <a:pt x="8962" y="44797"/>
                    <a:pt x="25255" y="29322"/>
                    <a:pt x="44807" y="29322"/>
                  </a:cubicBezTo>
                  <a:cubicBezTo>
                    <a:pt x="49696" y="29322"/>
                    <a:pt x="55399" y="30136"/>
                    <a:pt x="59472" y="32580"/>
                  </a:cubicBezTo>
                  <a:lnTo>
                    <a:pt x="62730" y="25249"/>
                  </a:lnTo>
                  <a:cubicBezTo>
                    <a:pt x="57027" y="22806"/>
                    <a:pt x="50510" y="21177"/>
                    <a:pt x="44807" y="21177"/>
                  </a:cubicBezTo>
                  <a:cubicBezTo>
                    <a:pt x="19552" y="21177"/>
                    <a:pt x="0" y="41539"/>
                    <a:pt x="0" y="65974"/>
                  </a:cubicBezTo>
                  <a:cubicBezTo>
                    <a:pt x="0" y="91223"/>
                    <a:pt x="20367" y="110771"/>
                    <a:pt x="44807" y="110771"/>
                  </a:cubicBezTo>
                  <a:cubicBezTo>
                    <a:pt x="69248" y="110771"/>
                    <a:pt x="89615" y="90408"/>
                    <a:pt x="89615" y="65974"/>
                  </a:cubicBezTo>
                  <a:cubicBezTo>
                    <a:pt x="89615" y="57829"/>
                    <a:pt x="87171" y="50498"/>
                    <a:pt x="83912" y="43983"/>
                  </a:cubicBezTo>
                  <a:lnTo>
                    <a:pt x="76580" y="48055"/>
                  </a:lnTo>
                  <a:cubicBezTo>
                    <a:pt x="79839" y="53756"/>
                    <a:pt x="81468" y="60272"/>
                    <a:pt x="81468" y="65974"/>
                  </a:cubicBezTo>
                  <a:cubicBezTo>
                    <a:pt x="81468" y="74933"/>
                    <a:pt x="78209" y="83078"/>
                    <a:pt x="73321" y="88780"/>
                  </a:cubicBezTo>
                  <a:lnTo>
                    <a:pt x="73321" y="41539"/>
                  </a:lnTo>
                  <a:lnTo>
                    <a:pt x="97761" y="14661"/>
                  </a:lnTo>
                  <a:lnTo>
                    <a:pt x="97761" y="24435"/>
                  </a:lnTo>
                  <a:lnTo>
                    <a:pt x="105908" y="24435"/>
                  </a:lnTo>
                  <a:lnTo>
                    <a:pt x="105908" y="0"/>
                  </a:lnTo>
                  <a:lnTo>
                    <a:pt x="81468" y="0"/>
                  </a:lnTo>
                  <a:lnTo>
                    <a:pt x="81468" y="8959"/>
                  </a:lnTo>
                  <a:close/>
                  <a:moveTo>
                    <a:pt x="16294" y="89594"/>
                  </a:moveTo>
                  <a:cubicBezTo>
                    <a:pt x="13035" y="85521"/>
                    <a:pt x="10591" y="80635"/>
                    <a:pt x="8962" y="74933"/>
                  </a:cubicBezTo>
                  <a:lnTo>
                    <a:pt x="16294" y="67603"/>
                  </a:lnTo>
                  <a:lnTo>
                    <a:pt x="16294" y="89594"/>
                  </a:lnTo>
                  <a:close/>
                  <a:moveTo>
                    <a:pt x="32587" y="100997"/>
                  </a:moveTo>
                  <a:cubicBezTo>
                    <a:pt x="29329" y="100182"/>
                    <a:pt x="26885" y="98553"/>
                    <a:pt x="24440" y="96924"/>
                  </a:cubicBezTo>
                  <a:lnTo>
                    <a:pt x="24440" y="59458"/>
                  </a:lnTo>
                  <a:lnTo>
                    <a:pt x="32587" y="51313"/>
                  </a:lnTo>
                  <a:lnTo>
                    <a:pt x="32587" y="100997"/>
                  </a:lnTo>
                  <a:close/>
                  <a:moveTo>
                    <a:pt x="48881" y="102626"/>
                  </a:moveTo>
                  <a:cubicBezTo>
                    <a:pt x="47252" y="102626"/>
                    <a:pt x="46437" y="102626"/>
                    <a:pt x="44807" y="102626"/>
                  </a:cubicBezTo>
                  <a:cubicBezTo>
                    <a:pt x="43178" y="102626"/>
                    <a:pt x="42363" y="102626"/>
                    <a:pt x="40734" y="102626"/>
                  </a:cubicBezTo>
                  <a:lnTo>
                    <a:pt x="40734" y="51313"/>
                  </a:lnTo>
                  <a:lnTo>
                    <a:pt x="48881" y="59458"/>
                  </a:lnTo>
                  <a:lnTo>
                    <a:pt x="48881" y="102626"/>
                  </a:lnTo>
                  <a:close/>
                  <a:moveTo>
                    <a:pt x="65174" y="96924"/>
                  </a:moveTo>
                  <a:cubicBezTo>
                    <a:pt x="62730" y="98553"/>
                    <a:pt x="60286" y="100182"/>
                    <a:pt x="57027" y="100997"/>
                  </a:cubicBezTo>
                  <a:lnTo>
                    <a:pt x="57027" y="59458"/>
                  </a:lnTo>
                  <a:lnTo>
                    <a:pt x="65174" y="50498"/>
                  </a:lnTo>
                  <a:lnTo>
                    <a:pt x="65174" y="96924"/>
                  </a:lnTo>
                  <a:close/>
                </a:path>
              </a:pathLst>
            </a:custGeom>
            <a:grpFill/>
            <a:ln w="8132" cap="flat">
              <a:noFill/>
              <a:prstDash val="solid"/>
              <a:miter/>
            </a:ln>
          </p:spPr>
          <p:txBody>
            <a:bodyPr rtlCol="0" anchor="ctr"/>
            <a:lstStyle/>
            <a:p>
              <a:endParaRPr lang="en-US"/>
            </a:p>
          </p:txBody>
        </p:sp>
      </p:grpSp>
    </p:spTree>
    <p:extLst>
      <p:ext uri="{BB962C8B-B14F-4D97-AF65-F5344CB8AC3E}">
        <p14:creationId xmlns:p14="http://schemas.microsoft.com/office/powerpoint/2010/main" val="3566767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son holding rock and tube">
            <a:extLst>
              <a:ext uri="{FF2B5EF4-FFF2-40B4-BE49-F238E27FC236}">
                <a16:creationId xmlns:a16="http://schemas.microsoft.com/office/drawing/2014/main" id="{099CBF09-2F97-5910-9046-051A55993F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4239"/>
          <a:stretch/>
        </p:blipFill>
        <p:spPr>
          <a:xfrm>
            <a:off x="8096248" y="2134185"/>
            <a:ext cx="3896784" cy="4038015"/>
          </a:xfrm>
          <a:prstGeom prst="rect">
            <a:avLst/>
          </a:prstGeom>
        </p:spPr>
      </p:pic>
      <p:sp>
        <p:nvSpPr>
          <p:cNvPr id="2" name="Text Placeholder 1">
            <a:extLst>
              <a:ext uri="{FF2B5EF4-FFF2-40B4-BE49-F238E27FC236}">
                <a16:creationId xmlns:a16="http://schemas.microsoft.com/office/drawing/2014/main" id="{DE545296-9787-6D75-65EE-5C383CA3DDBE}"/>
              </a:ext>
            </a:extLst>
          </p:cNvPr>
          <p:cNvSpPr>
            <a:spLocks noGrp="1"/>
          </p:cNvSpPr>
          <p:nvPr>
            <p:ph type="body" sz="quarter" idx="16"/>
          </p:nvPr>
        </p:nvSpPr>
        <p:spPr>
          <a:xfrm>
            <a:off x="198968" y="1760358"/>
            <a:ext cx="8849335" cy="4038015"/>
          </a:xfrm>
        </p:spPr>
        <p:txBody>
          <a:bodyPr/>
          <a:lstStyle/>
          <a:p>
            <a:pPr algn="l"/>
            <a:r>
              <a:rPr lang="it-IT" dirty="0">
                <a:highlight>
                  <a:srgbClr val="E3E2DB"/>
                </a:highlight>
              </a:rPr>
              <a:t>Le applicazioni dei big data in agricoltura sono una combinazione di tecnologia e analisi. Comporta la raccolta, la compilazione e l'elaborazione tempestiva di nuovi dati per </a:t>
            </a:r>
            <a:r>
              <a:rPr lang="it-IT" b="1" dirty="0">
                <a:highlight>
                  <a:srgbClr val="E3E2DB"/>
                </a:highlight>
              </a:rPr>
              <a:t>aiutare scienziati e agricoltori a prendere decisioni migliori e più informate</a:t>
            </a:r>
            <a:r>
              <a:rPr lang="it-IT" dirty="0">
                <a:highlight>
                  <a:srgbClr val="E3E2DB"/>
                </a:highlight>
              </a:rPr>
              <a:t>. I processi agricoli stanno diventando sempre più basati sui dati e guidati dai dati, grazie a macchine e sensori intelligenti che generano grandi quantità di dati agricoli.</a:t>
            </a:r>
          </a:p>
          <a:p>
            <a:pPr algn="l"/>
            <a:r>
              <a:rPr lang="it-IT" dirty="0">
                <a:highlight>
                  <a:srgbClr val="E3E2DB"/>
                </a:highlight>
              </a:rPr>
              <a:t>Gli strumenti tradizionali vengono sostituiti da macchine dotate di sensori in grado di raccogliere dati dall'ambiente circostante per controllarne il comportamento, come termostati per la regolazione della temperatura o algoritmi per l'attuazione di strategie di protezione delle colture. La tecnologia, combinata con fonti esterne di big data come i dati meteorologici, i dati di mercato o gli standard con altre aziende agricole, sta contribuendo al rapido sviluppo dell'agricoltura intelligente. </a:t>
            </a:r>
          </a:p>
        </p:txBody>
      </p:sp>
      <p:sp>
        <p:nvSpPr>
          <p:cNvPr id="3" name="Text Placeholder 2">
            <a:extLst>
              <a:ext uri="{FF2B5EF4-FFF2-40B4-BE49-F238E27FC236}">
                <a16:creationId xmlns:a16="http://schemas.microsoft.com/office/drawing/2014/main" id="{2F701CE5-448F-D162-BFC0-C580EE79A995}"/>
              </a:ext>
            </a:extLst>
          </p:cNvPr>
          <p:cNvSpPr>
            <a:spLocks noGrp="1"/>
          </p:cNvSpPr>
          <p:nvPr>
            <p:ph type="body" sz="quarter" idx="18"/>
          </p:nvPr>
        </p:nvSpPr>
        <p:spPr>
          <a:xfrm>
            <a:off x="435635" y="549521"/>
            <a:ext cx="11097969" cy="1210837"/>
          </a:xfrm>
        </p:spPr>
        <p:txBody>
          <a:bodyPr/>
          <a:lstStyle/>
          <a:p>
            <a:r>
              <a:rPr lang="en-IE" dirty="0"/>
              <a:t>Big data in </a:t>
            </a:r>
            <a:r>
              <a:rPr lang="en-IE" dirty="0" err="1"/>
              <a:t>agricoltura</a:t>
            </a:r>
            <a:r>
              <a:rPr lang="en-IE" dirty="0"/>
              <a:t>…</a:t>
            </a:r>
          </a:p>
        </p:txBody>
      </p:sp>
    </p:spTree>
    <p:extLst>
      <p:ext uri="{BB962C8B-B14F-4D97-AF65-F5344CB8AC3E}">
        <p14:creationId xmlns:p14="http://schemas.microsoft.com/office/powerpoint/2010/main" val="1038128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ows of different lettuce varieties">
            <a:extLst>
              <a:ext uri="{FF2B5EF4-FFF2-40B4-BE49-F238E27FC236}">
                <a16:creationId xmlns:a16="http://schemas.microsoft.com/office/drawing/2014/main" id="{149A1214-B497-8FD9-30FB-400C60739A64}"/>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16251" r="31114"/>
          <a:stretch/>
        </p:blipFill>
        <p:spPr>
          <a:xfrm>
            <a:off x="7340026" y="0"/>
            <a:ext cx="4851974" cy="6858000"/>
          </a:xfrm>
        </p:spPr>
      </p:pic>
      <p:sp>
        <p:nvSpPr>
          <p:cNvPr id="3" name="Text Placeholder 2">
            <a:extLst>
              <a:ext uri="{FF2B5EF4-FFF2-40B4-BE49-F238E27FC236}">
                <a16:creationId xmlns:a16="http://schemas.microsoft.com/office/drawing/2014/main" id="{91FAC75B-AA09-F1A2-1CB2-1E2B0E9983FC}"/>
              </a:ext>
            </a:extLst>
          </p:cNvPr>
          <p:cNvSpPr>
            <a:spLocks noGrp="1"/>
          </p:cNvSpPr>
          <p:nvPr>
            <p:ph type="body" sz="quarter" idx="16"/>
          </p:nvPr>
        </p:nvSpPr>
        <p:spPr>
          <a:xfrm>
            <a:off x="172745" y="2090202"/>
            <a:ext cx="6482545" cy="4038015"/>
          </a:xfrm>
        </p:spPr>
        <p:txBody>
          <a:bodyPr/>
          <a:lstStyle/>
          <a:p>
            <a:r>
              <a:rPr lang="en-US" dirty="0"/>
              <a:t> </a:t>
            </a:r>
            <a:r>
              <a:rPr lang="it-IT" dirty="0"/>
              <a:t> Le applicazioni dei Big Data in agricoltura stanno guadagnando slancio grazie a tecnologie come</a:t>
            </a:r>
            <a:r>
              <a:rPr lang="en-US" dirty="0"/>
              <a:t>: </a:t>
            </a:r>
          </a:p>
          <a:p>
            <a:pPr marL="800100" lvl="1" indent="-342900" algn="l">
              <a:buFont typeface="Arial" panose="020B0604020202020204" pitchFamily="34" charset="0"/>
              <a:buChar char="•"/>
            </a:pPr>
            <a:r>
              <a:rPr lang="it-IT" dirty="0"/>
              <a:t>gadget per il monitoraggio del bestiame, </a:t>
            </a:r>
          </a:p>
          <a:p>
            <a:pPr marL="800100" lvl="1" indent="-342900" algn="l">
              <a:buFont typeface="Arial" panose="020B0604020202020204" pitchFamily="34" charset="0"/>
              <a:buChar char="•"/>
            </a:pPr>
            <a:r>
              <a:rPr lang="it-IT" dirty="0"/>
              <a:t>droni e </a:t>
            </a:r>
          </a:p>
          <a:p>
            <a:pPr marL="800100" lvl="1" indent="-342900" algn="l">
              <a:buFont typeface="Arial" panose="020B0604020202020204" pitchFamily="34" charset="0"/>
              <a:buChar char="•"/>
            </a:pPr>
            <a:r>
              <a:rPr lang="it-IT" dirty="0"/>
              <a:t>sensori per il suolo </a:t>
            </a:r>
          </a:p>
          <a:p>
            <a:r>
              <a:rPr lang="it-IT" dirty="0"/>
              <a:t>stanno generando grandi volumi di dati per supportare l'agricoltura guidata dai dati. L'obiettivo finale è quello di aiutare gli agricoltori, gli agronomi e gli scienziati ad adottare pratiche agricole vantaggiose</a:t>
            </a:r>
            <a:r>
              <a:rPr lang="en-US" dirty="0"/>
              <a:t>. </a:t>
            </a:r>
            <a:endParaRPr lang="en-IE" dirty="0"/>
          </a:p>
        </p:txBody>
      </p:sp>
      <p:sp>
        <p:nvSpPr>
          <p:cNvPr id="4" name="Text Placeholder 3">
            <a:extLst>
              <a:ext uri="{FF2B5EF4-FFF2-40B4-BE49-F238E27FC236}">
                <a16:creationId xmlns:a16="http://schemas.microsoft.com/office/drawing/2014/main" id="{8DA19033-F7BF-C5A3-97EE-0833BE352277}"/>
              </a:ext>
            </a:extLst>
          </p:cNvPr>
          <p:cNvSpPr>
            <a:spLocks noGrp="1"/>
          </p:cNvSpPr>
          <p:nvPr>
            <p:ph type="body" sz="quarter" idx="18"/>
          </p:nvPr>
        </p:nvSpPr>
        <p:spPr/>
        <p:txBody>
          <a:bodyPr anchor="ctr"/>
          <a:lstStyle/>
          <a:p>
            <a:r>
              <a:rPr lang="en-IE" dirty="0"/>
              <a:t>Big Data in </a:t>
            </a:r>
            <a:r>
              <a:rPr lang="en-IE" dirty="0" err="1"/>
              <a:t>Agricoltura</a:t>
            </a:r>
            <a:r>
              <a:rPr lang="en-IE" dirty="0"/>
              <a:t>…</a:t>
            </a:r>
          </a:p>
        </p:txBody>
      </p:sp>
    </p:spTree>
    <p:extLst>
      <p:ext uri="{BB962C8B-B14F-4D97-AF65-F5344CB8AC3E}">
        <p14:creationId xmlns:p14="http://schemas.microsoft.com/office/powerpoint/2010/main" val="1121589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61BD4F-6D1A-D79C-2480-B6F78200FC91}"/>
              </a:ext>
            </a:extLst>
          </p:cNvPr>
          <p:cNvSpPr>
            <a:spLocks noGrp="1"/>
          </p:cNvSpPr>
          <p:nvPr>
            <p:ph type="body" sz="quarter" idx="18"/>
          </p:nvPr>
        </p:nvSpPr>
        <p:spPr>
          <a:xfrm>
            <a:off x="193065" y="538091"/>
            <a:ext cx="11097969" cy="1210837"/>
          </a:xfrm>
        </p:spPr>
        <p:txBody>
          <a:bodyPr/>
          <a:lstStyle/>
          <a:p>
            <a:pPr algn="l"/>
            <a:r>
              <a:rPr lang="en-US" dirty="0"/>
              <a:t>Il </a:t>
            </a:r>
            <a:r>
              <a:rPr lang="en-US" dirty="0" err="1"/>
              <a:t>ruolo</a:t>
            </a:r>
            <a:r>
              <a:rPr lang="en-US" dirty="0"/>
              <a:t> </a:t>
            </a:r>
            <a:r>
              <a:rPr lang="en-US" dirty="0" err="1"/>
              <a:t>dei</a:t>
            </a:r>
            <a:r>
              <a:rPr lang="en-US" dirty="0"/>
              <a:t> Big Data </a:t>
            </a:r>
            <a:r>
              <a:rPr lang="en-US" dirty="0" err="1"/>
              <a:t>nell’agricoltura</a:t>
            </a:r>
            <a:r>
              <a:rPr lang="en-US" dirty="0"/>
              <a:t> </a:t>
            </a:r>
            <a:endParaRPr lang="en-IE" dirty="0"/>
          </a:p>
        </p:txBody>
      </p:sp>
      <p:pic>
        <p:nvPicPr>
          <p:cNvPr id="5" name="Picture 4" descr="Farmer watering crops in urban garden">
            <a:extLst>
              <a:ext uri="{FF2B5EF4-FFF2-40B4-BE49-F238E27FC236}">
                <a16:creationId xmlns:a16="http://schemas.microsoft.com/office/drawing/2014/main" id="{3D63C089-045E-FBD3-C6B7-23FD39C3A6E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8766" t="4513"/>
          <a:stretch/>
        </p:blipFill>
        <p:spPr>
          <a:xfrm>
            <a:off x="84667" y="2023294"/>
            <a:ext cx="5011932" cy="4412848"/>
          </a:xfrm>
          <a:prstGeom prst="rect">
            <a:avLst/>
          </a:prstGeom>
        </p:spPr>
      </p:pic>
      <p:sp>
        <p:nvSpPr>
          <p:cNvPr id="2" name="Text Placeholder 1">
            <a:extLst>
              <a:ext uri="{FF2B5EF4-FFF2-40B4-BE49-F238E27FC236}">
                <a16:creationId xmlns:a16="http://schemas.microsoft.com/office/drawing/2014/main" id="{02FCFC8E-D30D-65B5-56D4-92DA5799C21C}"/>
              </a:ext>
            </a:extLst>
          </p:cNvPr>
          <p:cNvSpPr>
            <a:spLocks noGrp="1"/>
          </p:cNvSpPr>
          <p:nvPr>
            <p:ph type="body" sz="quarter" idx="16"/>
          </p:nvPr>
        </p:nvSpPr>
        <p:spPr>
          <a:xfrm>
            <a:off x="3504158" y="1748928"/>
            <a:ext cx="8687842" cy="4495799"/>
          </a:xfrm>
          <a:noFill/>
        </p:spPr>
        <p:txBody>
          <a:bodyPr/>
          <a:lstStyle/>
          <a:p>
            <a:pPr algn="r"/>
            <a:r>
              <a:rPr lang="it-IT" b="1" dirty="0">
                <a:highlight>
                  <a:srgbClr val="E3E2DB"/>
                </a:highlight>
              </a:rPr>
              <a:t>La sostenibilità, la sicurezza alimentare globale, la sicurezza e il miglioramento dell'efficienza </a:t>
            </a:r>
            <a:r>
              <a:rPr lang="it-IT" dirty="0">
                <a:highlight>
                  <a:srgbClr val="E3E2DB"/>
                </a:highlight>
              </a:rPr>
              <a:t>sono alcune delle questioni critiche che vengono affrontate dalle applicazioni dei big data in agricoltura. Indubbiamente, queste problematiche globali hanno esteso l'ambito di applicazione dei big data al di là dell'agricoltura e ora coprono l'intera catena di approvvigionamento alimentare. Con lo sviluppo </a:t>
            </a:r>
            <a:r>
              <a:rPr lang="it-IT" b="1" dirty="0">
                <a:highlight>
                  <a:srgbClr val="E3E2DB"/>
                </a:highlight>
              </a:rPr>
              <a:t>dell'Internet delle cose</a:t>
            </a:r>
            <a:r>
              <a:rPr lang="it-IT" dirty="0">
                <a:highlight>
                  <a:srgbClr val="E3E2DB"/>
                </a:highlight>
              </a:rPr>
              <a:t>, vari componenti dell'agricoltura e della catena di approvvigionamento sono connessi in modalità wireless, generando dati accessibili in tempo reale.</a:t>
            </a:r>
          </a:p>
          <a:p>
            <a:pPr algn="r"/>
            <a:r>
              <a:rPr lang="it-IT" dirty="0">
                <a:highlight>
                  <a:srgbClr val="E3E2DB"/>
                </a:highlight>
              </a:rPr>
              <a:t>Le fonti primarie di dati includono operazioni, transazioni, immagini e video catturati da sensori e robot. Tuttavia, per sfruttare appieno il potenziale di questo repertorio di dati è necessaria un'analisi efficiente. Lo sviluppo di applicazioni relative alla gestione del rischio, all'impiego di sensori, alla modellazione predittiva e al benchmarking è stato possibile grazie ai big data. </a:t>
            </a:r>
          </a:p>
          <a:p>
            <a:pPr algn="r"/>
            <a:r>
              <a:rPr lang="en-US" dirty="0">
                <a:highlight>
                  <a:srgbClr val="E3E2DB"/>
                </a:highlight>
              </a:rPr>
              <a:t>. </a:t>
            </a:r>
            <a:endParaRPr lang="en-IE" dirty="0">
              <a:highlight>
                <a:srgbClr val="E3E2DB"/>
              </a:highlight>
            </a:endParaRPr>
          </a:p>
        </p:txBody>
      </p:sp>
      <p:sp>
        <p:nvSpPr>
          <p:cNvPr id="6" name="Speech Bubble: Rectangle with Corners Rounded 5">
            <a:extLst>
              <a:ext uri="{FF2B5EF4-FFF2-40B4-BE49-F238E27FC236}">
                <a16:creationId xmlns:a16="http://schemas.microsoft.com/office/drawing/2014/main" id="{F245630E-8D15-DBA0-DB6E-9D380D81388C}"/>
              </a:ext>
            </a:extLst>
          </p:cNvPr>
          <p:cNvSpPr/>
          <p:nvPr/>
        </p:nvSpPr>
        <p:spPr>
          <a:xfrm>
            <a:off x="7655014" y="0"/>
            <a:ext cx="4343921" cy="1551003"/>
          </a:xfrm>
          <a:prstGeom prst="wedgeRoundRectCallout">
            <a:avLst>
              <a:gd name="adj1" fmla="val 30956"/>
              <a:gd name="adj2" fmla="val 71565"/>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L'"Internet degli oggetti" (IoT) </a:t>
            </a:r>
            <a:r>
              <a:rPr lang="it-IT" dirty="0"/>
              <a:t>si riferisce al modo in cui una rete di oggetti fisici intelligenti interconnessi può comunicare tra loro e raccogliere e scambiare informazioni e dati tramite Internet.  </a:t>
            </a:r>
            <a:r>
              <a:rPr lang="en-US" dirty="0"/>
              <a:t>  </a:t>
            </a:r>
          </a:p>
        </p:txBody>
      </p:sp>
    </p:spTree>
    <p:extLst>
      <p:ext uri="{BB962C8B-B14F-4D97-AF65-F5344CB8AC3E}">
        <p14:creationId xmlns:p14="http://schemas.microsoft.com/office/powerpoint/2010/main" val="2107057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99FD08-7116-905D-CF58-B2853BA42BB1}"/>
              </a:ext>
            </a:extLst>
          </p:cNvPr>
          <p:cNvSpPr>
            <a:spLocks noGrp="1"/>
          </p:cNvSpPr>
          <p:nvPr>
            <p:ph type="body" sz="quarter" idx="16"/>
          </p:nvPr>
        </p:nvSpPr>
        <p:spPr>
          <a:xfrm>
            <a:off x="107481" y="1751839"/>
            <a:ext cx="11917741" cy="4038015"/>
          </a:xfrm>
        </p:spPr>
        <p:txBody>
          <a:bodyPr/>
          <a:lstStyle/>
          <a:p>
            <a:pPr marL="342900" indent="-342900" algn="l">
              <a:buFont typeface="Arial" panose="020B0604020202020204" pitchFamily="34" charset="0"/>
              <a:buChar char="•"/>
            </a:pPr>
            <a:r>
              <a:rPr lang="it-IT" sz="2200" b="1" dirty="0"/>
              <a:t>Aumento della produttività </a:t>
            </a:r>
            <a:r>
              <a:rPr lang="it-IT" sz="2200" dirty="0"/>
              <a:t>- I dati raccolti dai trattori dotati di GPS, dai sensori del suolo e da altre fonti esterne hanno contribuito a migliorare la gestione di sementi, pesticidi e fertilizzanti, aumentando la produttività per nutrire la popolazione mondiale in costante aumento.</a:t>
            </a:r>
          </a:p>
          <a:p>
            <a:pPr marL="342900" indent="-342900" algn="l">
              <a:buFont typeface="Arial" panose="020B0604020202020204" pitchFamily="34" charset="0"/>
              <a:buChar char="•"/>
            </a:pPr>
            <a:r>
              <a:rPr lang="it-IT" sz="2200" b="1" dirty="0"/>
              <a:t>L'accesso alle informazioni </a:t>
            </a:r>
            <a:r>
              <a:rPr lang="it-IT" sz="2200" dirty="0"/>
              <a:t>sul genoma delle piante ha permesso lo sviluppo di tratti agronomici utili.</a:t>
            </a:r>
          </a:p>
          <a:p>
            <a:pPr marL="342900" indent="-342900" algn="l">
              <a:buFont typeface="Arial" panose="020B0604020202020204" pitchFamily="34" charset="0"/>
              <a:buChar char="•"/>
            </a:pPr>
            <a:r>
              <a:rPr lang="it-IT" sz="2200" b="1" dirty="0"/>
              <a:t>Previsione delle rese </a:t>
            </a:r>
            <a:r>
              <a:rPr lang="it-IT" sz="2200" dirty="0"/>
              <a:t>- I modelli matematici e l'apprendimento automatico vengono utilizzati per raccogliere e analizzare i dati ottenuti dalla resa, dai prodotti chimici, dalle condizioni meteorologiche e dall'indice di biomassa. </a:t>
            </a:r>
          </a:p>
          <a:p>
            <a:pPr marL="342900" indent="-342900" algn="l">
              <a:buFont typeface="Arial" panose="020B0604020202020204" pitchFamily="34" charset="0"/>
              <a:buChar char="•"/>
            </a:pPr>
            <a:r>
              <a:rPr lang="it-IT" sz="2200" b="1" dirty="0"/>
              <a:t>Gestione del rischio </a:t>
            </a:r>
            <a:r>
              <a:rPr lang="it-IT" sz="2200" dirty="0"/>
              <a:t>- L'agricoltura guidata dai dati ha mitigato i fallimenti delle colture dovuti al cambiamento dei modelli meteorologici.</a:t>
            </a:r>
          </a:p>
          <a:p>
            <a:pPr marL="342900" indent="-342900" algn="l">
              <a:buFont typeface="Arial" panose="020B0604020202020204" pitchFamily="34" charset="0"/>
              <a:buChar char="•"/>
            </a:pPr>
            <a:r>
              <a:rPr lang="it-IT" sz="2200" b="1" dirty="0"/>
              <a:t>Sicurezza alimentare </a:t>
            </a:r>
            <a:r>
              <a:rPr lang="it-IT" sz="2200" dirty="0"/>
              <a:t>- La raccolta di dati relativi a temperatura, umidità e sostanze chimiche riduce il rischio di deterioramento degli alimenti grazie al rilevamento precoce di microbi e altri contaminanti.</a:t>
            </a:r>
          </a:p>
          <a:p>
            <a:pPr marL="342900" indent="-342900" algn="l">
              <a:buFont typeface="Arial" panose="020B0604020202020204" pitchFamily="34" charset="0"/>
              <a:buChar char="•"/>
            </a:pPr>
            <a:r>
              <a:rPr lang="it-IT" sz="2200" b="1" dirty="0"/>
              <a:t>Risparmi </a:t>
            </a:r>
            <a:r>
              <a:rPr lang="it-IT" sz="2200" dirty="0"/>
              <a:t>- L'agricoltura guidata dall'intelligenza artificiale e dall'analisi dei dati genera risparmi significativi per l'industria agricola.</a:t>
            </a:r>
            <a:endParaRPr lang="en-IE" sz="2200" dirty="0"/>
          </a:p>
        </p:txBody>
      </p:sp>
      <p:sp>
        <p:nvSpPr>
          <p:cNvPr id="3" name="Text Placeholder 2">
            <a:extLst>
              <a:ext uri="{FF2B5EF4-FFF2-40B4-BE49-F238E27FC236}">
                <a16:creationId xmlns:a16="http://schemas.microsoft.com/office/drawing/2014/main" id="{A2135F14-2DE3-06FA-1C63-75DF18EEA8EB}"/>
              </a:ext>
            </a:extLst>
          </p:cNvPr>
          <p:cNvSpPr>
            <a:spLocks noGrp="1"/>
          </p:cNvSpPr>
          <p:nvPr>
            <p:ph type="body" sz="quarter" idx="18"/>
          </p:nvPr>
        </p:nvSpPr>
        <p:spPr/>
        <p:txBody>
          <a:bodyPr/>
          <a:lstStyle/>
          <a:p>
            <a:r>
              <a:rPr lang="it-IT" dirty="0"/>
              <a:t>Come l'analisi dei big data sta trasformando l'agricoltura</a:t>
            </a:r>
            <a:r>
              <a:rPr lang="en-US" dirty="0"/>
              <a:t>? </a:t>
            </a:r>
            <a:endParaRPr lang="en-IE" dirty="0"/>
          </a:p>
        </p:txBody>
      </p:sp>
    </p:spTree>
    <p:extLst>
      <p:ext uri="{BB962C8B-B14F-4D97-AF65-F5344CB8AC3E}">
        <p14:creationId xmlns:p14="http://schemas.microsoft.com/office/powerpoint/2010/main" val="1766156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B4868C6-9BF0-D868-1CC2-930CB1A5A474}"/>
              </a:ext>
            </a:extLst>
          </p:cNvPr>
          <p:cNvSpPr>
            <a:spLocks noGrp="1"/>
          </p:cNvSpPr>
          <p:nvPr>
            <p:ph type="body" sz="quarter" idx="18"/>
          </p:nvPr>
        </p:nvSpPr>
        <p:spPr>
          <a:xfrm>
            <a:off x="447675" y="309563"/>
            <a:ext cx="5648325" cy="4567237"/>
          </a:xfrm>
        </p:spPr>
        <p:txBody>
          <a:bodyPr>
            <a:noAutofit/>
          </a:bodyPr>
          <a:lstStyle/>
          <a:p>
            <a:pPr algn="l">
              <a:lnSpc>
                <a:spcPct val="110000"/>
              </a:lnSpc>
            </a:pPr>
            <a:r>
              <a:rPr lang="en-US" sz="3200" b="1" dirty="0">
                <a:solidFill>
                  <a:srgbClr val="085156"/>
                </a:solidFill>
                <a:cs typeface="Calibri"/>
              </a:rPr>
              <a:t>Big Data </a:t>
            </a:r>
            <a:r>
              <a:rPr lang="en-US" sz="3200" dirty="0" err="1">
                <a:solidFill>
                  <a:srgbClr val="085156"/>
                </a:solidFill>
                <a:cs typeface="Calibri"/>
              </a:rPr>
              <a:t>nel</a:t>
            </a:r>
            <a:r>
              <a:rPr lang="en-US" sz="3200" dirty="0">
                <a:solidFill>
                  <a:srgbClr val="085156"/>
                </a:solidFill>
                <a:cs typeface="Calibri"/>
              </a:rPr>
              <a:t> </a:t>
            </a:r>
            <a:r>
              <a:rPr lang="en-US" sz="3200" dirty="0" err="1">
                <a:solidFill>
                  <a:srgbClr val="085156"/>
                </a:solidFill>
                <a:cs typeface="Calibri"/>
              </a:rPr>
              <a:t>settore</a:t>
            </a:r>
            <a:r>
              <a:rPr lang="en-US" sz="3200" b="1" dirty="0">
                <a:solidFill>
                  <a:srgbClr val="085156"/>
                </a:solidFill>
                <a:cs typeface="Calibri"/>
              </a:rPr>
              <a:t> Agri-Food </a:t>
            </a:r>
          </a:p>
          <a:p>
            <a:pPr algn="l">
              <a:lnSpc>
                <a:spcPct val="110000"/>
              </a:lnSpc>
            </a:pPr>
            <a:r>
              <a:rPr lang="it-IT" b="0" dirty="0">
                <a:solidFill>
                  <a:srgbClr val="60220F"/>
                </a:solidFill>
                <a:cs typeface="Calibri"/>
              </a:rPr>
              <a:t>I dati sono una risorsa nel mondo digitale. Si dice che i dati siano il nuovo oro!  I Big Data sono informazioni tratte da tutti gli aspetti della vita e utilizzate per fornire sistemi e servizi migliori e comunicazioni ancora più personalizzate. Impegnandosi con i Big Data, le aziende agricole possono trarre vantaggio in alcuni settori chiave.</a:t>
            </a:r>
          </a:p>
          <a:p>
            <a:pPr algn="l">
              <a:lnSpc>
                <a:spcPct val="110000"/>
              </a:lnSpc>
            </a:pPr>
            <a:endParaRPr lang="en-IE" sz="2300" b="0" dirty="0">
              <a:solidFill>
                <a:srgbClr val="60220F"/>
              </a:solidFill>
            </a:endParaRPr>
          </a:p>
        </p:txBody>
      </p:sp>
      <p:pic>
        <p:nvPicPr>
          <p:cNvPr id="8" name="Picture Placeholder 7" descr="Brunch placed on a restaurant round table">
            <a:extLst>
              <a:ext uri="{FF2B5EF4-FFF2-40B4-BE49-F238E27FC236}">
                <a16:creationId xmlns:a16="http://schemas.microsoft.com/office/drawing/2014/main" id="{7BD89241-3A06-D83E-0CFD-4E66CBCD1BD6}"/>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3171" r="23171"/>
          <a:stretch>
            <a:fillRect/>
          </a:stretch>
        </p:blipFill>
        <p:spPr/>
      </p:pic>
    </p:spTree>
    <p:extLst>
      <p:ext uri="{BB962C8B-B14F-4D97-AF65-F5344CB8AC3E}">
        <p14:creationId xmlns:p14="http://schemas.microsoft.com/office/powerpoint/2010/main" val="2380739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0CC647-B042-5AA1-43DF-FE5C0FE296F3}"/>
              </a:ext>
            </a:extLst>
          </p:cNvPr>
          <p:cNvSpPr>
            <a:spLocks noGrp="1"/>
          </p:cNvSpPr>
          <p:nvPr>
            <p:ph type="body" sz="quarter" idx="16"/>
          </p:nvPr>
        </p:nvSpPr>
        <p:spPr>
          <a:xfrm>
            <a:off x="1637212" y="4378571"/>
            <a:ext cx="2438400" cy="1404186"/>
          </a:xfrm>
        </p:spPr>
        <p:txBody>
          <a:bodyPr/>
          <a:lstStyle/>
          <a:p>
            <a:pPr algn="ctr"/>
            <a:r>
              <a:rPr lang="it-IT" dirty="0">
                <a:solidFill>
                  <a:srgbClr val="A23B23"/>
                </a:solidFill>
              </a:rPr>
              <a:t>Monitoraggio della catena di fornitura</a:t>
            </a:r>
          </a:p>
          <a:p>
            <a:pPr algn="ctr"/>
            <a:r>
              <a:rPr lang="it-IT" dirty="0">
                <a:solidFill>
                  <a:srgbClr val="A23B23"/>
                </a:solidFill>
              </a:rPr>
              <a:t>Miglioramento della previsione della durata di conservazione </a:t>
            </a:r>
          </a:p>
          <a:p>
            <a:pPr algn="ctr"/>
            <a:endParaRPr lang="en-IE" dirty="0">
              <a:solidFill>
                <a:srgbClr val="A23B23"/>
              </a:solidFill>
            </a:endParaRPr>
          </a:p>
        </p:txBody>
      </p:sp>
      <p:sp>
        <p:nvSpPr>
          <p:cNvPr id="3" name="Text Placeholder 2">
            <a:extLst>
              <a:ext uri="{FF2B5EF4-FFF2-40B4-BE49-F238E27FC236}">
                <a16:creationId xmlns:a16="http://schemas.microsoft.com/office/drawing/2014/main" id="{5BCC2FA7-3E3F-B7CE-6B29-69B798ED2B1F}"/>
              </a:ext>
            </a:extLst>
          </p:cNvPr>
          <p:cNvSpPr>
            <a:spLocks noGrp="1"/>
          </p:cNvSpPr>
          <p:nvPr>
            <p:ph type="body" sz="quarter" idx="28"/>
          </p:nvPr>
        </p:nvSpPr>
        <p:spPr/>
        <p:txBody>
          <a:bodyPr/>
          <a:lstStyle/>
          <a:p>
            <a:r>
              <a:rPr lang="en-US" dirty="0" err="1"/>
              <a:t>Vantaggi</a:t>
            </a:r>
            <a:r>
              <a:rPr lang="en-US" dirty="0"/>
              <a:t> </a:t>
            </a:r>
            <a:r>
              <a:rPr lang="en-US" dirty="0" err="1"/>
              <a:t>dei</a:t>
            </a:r>
            <a:r>
              <a:rPr lang="en-US" dirty="0"/>
              <a:t> Big Data </a:t>
            </a:r>
            <a:r>
              <a:rPr lang="en-US" dirty="0" err="1"/>
              <a:t>nel</a:t>
            </a:r>
            <a:r>
              <a:rPr lang="en-US" dirty="0"/>
              <a:t> </a:t>
            </a:r>
            <a:r>
              <a:rPr lang="en-US" dirty="0" err="1"/>
              <a:t>Settore</a:t>
            </a:r>
            <a:r>
              <a:rPr lang="en-US" dirty="0"/>
              <a:t> Agri-Food</a:t>
            </a:r>
          </a:p>
          <a:p>
            <a:endParaRPr lang="en-IE" dirty="0"/>
          </a:p>
        </p:txBody>
      </p:sp>
      <p:sp>
        <p:nvSpPr>
          <p:cNvPr id="4" name="Text Placeholder 3">
            <a:extLst>
              <a:ext uri="{FF2B5EF4-FFF2-40B4-BE49-F238E27FC236}">
                <a16:creationId xmlns:a16="http://schemas.microsoft.com/office/drawing/2014/main" id="{A48F0721-BBB8-9368-5570-8A3F561C40F2}"/>
              </a:ext>
            </a:extLst>
          </p:cNvPr>
          <p:cNvSpPr>
            <a:spLocks noGrp="1"/>
          </p:cNvSpPr>
          <p:nvPr>
            <p:ph type="body" sz="quarter" idx="15"/>
          </p:nvPr>
        </p:nvSpPr>
        <p:spPr/>
        <p:txBody>
          <a:bodyPr/>
          <a:lstStyle/>
          <a:p>
            <a:r>
              <a:rPr lang="en-IE" dirty="0"/>
              <a:t>1</a:t>
            </a:r>
          </a:p>
        </p:txBody>
      </p:sp>
      <p:sp>
        <p:nvSpPr>
          <p:cNvPr id="5" name="Text Placeholder 4">
            <a:extLst>
              <a:ext uri="{FF2B5EF4-FFF2-40B4-BE49-F238E27FC236}">
                <a16:creationId xmlns:a16="http://schemas.microsoft.com/office/drawing/2014/main" id="{B367A546-F6F8-A1D7-2E9F-C5DB242E8A64}"/>
              </a:ext>
            </a:extLst>
          </p:cNvPr>
          <p:cNvSpPr>
            <a:spLocks noGrp="1"/>
          </p:cNvSpPr>
          <p:nvPr>
            <p:ph type="body" sz="quarter" idx="29"/>
          </p:nvPr>
        </p:nvSpPr>
        <p:spPr>
          <a:xfrm>
            <a:off x="4859383" y="4378571"/>
            <a:ext cx="2438400" cy="1404186"/>
          </a:xfrm>
        </p:spPr>
        <p:txBody>
          <a:bodyPr/>
          <a:lstStyle/>
          <a:p>
            <a:pPr algn="ctr"/>
            <a:r>
              <a:rPr lang="it-IT" dirty="0">
                <a:solidFill>
                  <a:srgbClr val="6D6A3A"/>
                </a:solidFill>
              </a:rPr>
              <a:t>I Big Data aiutano l'industria alimentare a migliorare i processi attraverso una migliore previsione e controllo</a:t>
            </a:r>
          </a:p>
          <a:p>
            <a:pPr algn="ctr"/>
            <a:endParaRPr lang="en-IE" dirty="0">
              <a:solidFill>
                <a:srgbClr val="6D6A3A"/>
              </a:solidFill>
            </a:endParaRPr>
          </a:p>
        </p:txBody>
      </p:sp>
      <p:sp>
        <p:nvSpPr>
          <p:cNvPr id="6" name="Text Placeholder 5">
            <a:extLst>
              <a:ext uri="{FF2B5EF4-FFF2-40B4-BE49-F238E27FC236}">
                <a16:creationId xmlns:a16="http://schemas.microsoft.com/office/drawing/2014/main" id="{37942E25-8F07-6EF4-8151-8237FFEB30CD}"/>
              </a:ext>
            </a:extLst>
          </p:cNvPr>
          <p:cNvSpPr>
            <a:spLocks noGrp="1"/>
          </p:cNvSpPr>
          <p:nvPr>
            <p:ph type="body" sz="quarter" idx="30"/>
          </p:nvPr>
        </p:nvSpPr>
        <p:spPr/>
        <p:txBody>
          <a:bodyPr/>
          <a:lstStyle/>
          <a:p>
            <a:r>
              <a:rPr lang="en-IE" dirty="0"/>
              <a:t>2</a:t>
            </a:r>
          </a:p>
        </p:txBody>
      </p:sp>
      <p:sp>
        <p:nvSpPr>
          <p:cNvPr id="7" name="Text Placeholder 6">
            <a:extLst>
              <a:ext uri="{FF2B5EF4-FFF2-40B4-BE49-F238E27FC236}">
                <a16:creationId xmlns:a16="http://schemas.microsoft.com/office/drawing/2014/main" id="{F8D7D44E-26C6-8520-399F-B657D3A52A6E}"/>
              </a:ext>
            </a:extLst>
          </p:cNvPr>
          <p:cNvSpPr>
            <a:spLocks noGrp="1"/>
          </p:cNvSpPr>
          <p:nvPr>
            <p:ph type="body" sz="quarter" idx="31"/>
          </p:nvPr>
        </p:nvSpPr>
        <p:spPr>
          <a:xfrm>
            <a:off x="8081554" y="4378571"/>
            <a:ext cx="2438399" cy="1404186"/>
          </a:xfrm>
        </p:spPr>
        <p:txBody>
          <a:bodyPr/>
          <a:lstStyle/>
          <a:p>
            <a:pPr algn="ctr"/>
            <a:r>
              <a:rPr lang="it-IT" dirty="0">
                <a:solidFill>
                  <a:srgbClr val="404F2F"/>
                </a:solidFill>
              </a:rPr>
              <a:t>Miglioramento dell'adattamento al mercato grazie all'analisi predittiva</a:t>
            </a:r>
          </a:p>
          <a:p>
            <a:pPr algn="ctr"/>
            <a:endParaRPr lang="en-IE" dirty="0">
              <a:solidFill>
                <a:srgbClr val="404F2F"/>
              </a:solidFill>
            </a:endParaRPr>
          </a:p>
        </p:txBody>
      </p:sp>
      <p:sp>
        <p:nvSpPr>
          <p:cNvPr id="8" name="Text Placeholder 7">
            <a:extLst>
              <a:ext uri="{FF2B5EF4-FFF2-40B4-BE49-F238E27FC236}">
                <a16:creationId xmlns:a16="http://schemas.microsoft.com/office/drawing/2014/main" id="{E801E4FF-C8AE-8265-D059-1B842558E41C}"/>
              </a:ext>
            </a:extLst>
          </p:cNvPr>
          <p:cNvSpPr>
            <a:spLocks noGrp="1"/>
          </p:cNvSpPr>
          <p:nvPr>
            <p:ph type="body" sz="quarter" idx="32"/>
          </p:nvPr>
        </p:nvSpPr>
        <p:spPr/>
        <p:txBody>
          <a:bodyPr/>
          <a:lstStyle/>
          <a:p>
            <a:r>
              <a:rPr lang="en-IE" dirty="0"/>
              <a:t>3</a:t>
            </a:r>
          </a:p>
        </p:txBody>
      </p:sp>
      <p:sp>
        <p:nvSpPr>
          <p:cNvPr id="10" name="TextBox 9">
            <a:extLst>
              <a:ext uri="{FF2B5EF4-FFF2-40B4-BE49-F238E27FC236}">
                <a16:creationId xmlns:a16="http://schemas.microsoft.com/office/drawing/2014/main" id="{F7C2A4B2-643E-2BEA-A5F1-47944BBE546A}"/>
              </a:ext>
            </a:extLst>
          </p:cNvPr>
          <p:cNvSpPr txBox="1"/>
          <p:nvPr/>
        </p:nvSpPr>
        <p:spPr>
          <a:xfrm>
            <a:off x="1669344" y="3825065"/>
            <a:ext cx="2264229" cy="400110"/>
          </a:xfrm>
          <a:prstGeom prst="rect">
            <a:avLst/>
          </a:prstGeom>
          <a:noFill/>
        </p:spPr>
        <p:txBody>
          <a:bodyPr wrap="square">
            <a:spAutoFit/>
          </a:bodyPr>
          <a:lstStyle/>
          <a:p>
            <a:pPr algn="ctr"/>
            <a:r>
              <a:rPr lang="en-US" sz="2000" b="1" dirty="0" err="1">
                <a:solidFill>
                  <a:srgbClr val="A23B23"/>
                </a:solidFill>
                <a:cs typeface="Calibri"/>
              </a:rPr>
              <a:t>Controllo</a:t>
            </a:r>
            <a:r>
              <a:rPr lang="en-US" sz="2000" b="1" dirty="0">
                <a:solidFill>
                  <a:srgbClr val="A23B23"/>
                </a:solidFill>
                <a:cs typeface="Calibri"/>
              </a:rPr>
              <a:t> </a:t>
            </a:r>
            <a:r>
              <a:rPr lang="en-US" sz="2000" b="1" dirty="0" err="1">
                <a:solidFill>
                  <a:srgbClr val="A23B23"/>
                </a:solidFill>
                <a:cs typeface="Calibri"/>
              </a:rPr>
              <a:t>Qualità</a:t>
            </a:r>
            <a:r>
              <a:rPr lang="en-US" sz="2000" b="1" dirty="0">
                <a:solidFill>
                  <a:srgbClr val="A23B23"/>
                </a:solidFill>
                <a:cs typeface="Calibri"/>
              </a:rPr>
              <a:t> </a:t>
            </a:r>
            <a:endParaRPr lang="en-IE" sz="2000" dirty="0">
              <a:solidFill>
                <a:srgbClr val="A23B23"/>
              </a:solidFill>
            </a:endParaRPr>
          </a:p>
        </p:txBody>
      </p:sp>
      <p:sp>
        <p:nvSpPr>
          <p:cNvPr id="11" name="TextBox 10">
            <a:extLst>
              <a:ext uri="{FF2B5EF4-FFF2-40B4-BE49-F238E27FC236}">
                <a16:creationId xmlns:a16="http://schemas.microsoft.com/office/drawing/2014/main" id="{6D2D0353-A3C2-5437-74CF-371F26C2C1DF}"/>
              </a:ext>
            </a:extLst>
          </p:cNvPr>
          <p:cNvSpPr txBox="1"/>
          <p:nvPr/>
        </p:nvSpPr>
        <p:spPr>
          <a:xfrm>
            <a:off x="8058622" y="3717343"/>
            <a:ext cx="2319456" cy="707886"/>
          </a:xfrm>
          <a:prstGeom prst="rect">
            <a:avLst/>
          </a:prstGeom>
          <a:noFill/>
        </p:spPr>
        <p:txBody>
          <a:bodyPr wrap="square">
            <a:spAutoFit/>
          </a:bodyPr>
          <a:lstStyle/>
          <a:p>
            <a:pPr algn="ctr"/>
            <a:r>
              <a:rPr lang="en-US" sz="2000" b="1" dirty="0" err="1">
                <a:solidFill>
                  <a:srgbClr val="404F2F"/>
                </a:solidFill>
                <a:cs typeface="Calibri"/>
              </a:rPr>
              <a:t>Approfondimenti</a:t>
            </a:r>
            <a:r>
              <a:rPr lang="en-US" sz="2000" b="1" dirty="0">
                <a:solidFill>
                  <a:srgbClr val="404F2F"/>
                </a:solidFill>
                <a:cs typeface="Calibri"/>
              </a:rPr>
              <a:t> </a:t>
            </a:r>
            <a:r>
              <a:rPr lang="en-US" sz="2000" b="1" dirty="0" err="1">
                <a:solidFill>
                  <a:srgbClr val="404F2F"/>
                </a:solidFill>
                <a:cs typeface="Calibri"/>
              </a:rPr>
              <a:t>migliorati</a:t>
            </a:r>
            <a:r>
              <a:rPr lang="en-US" sz="2000" b="1" dirty="0">
                <a:solidFill>
                  <a:srgbClr val="404F2F"/>
                </a:solidFill>
                <a:cs typeface="Calibri"/>
              </a:rPr>
              <a:t>  </a:t>
            </a:r>
            <a:endParaRPr lang="en-IE" sz="2000" dirty="0">
              <a:solidFill>
                <a:srgbClr val="404F2F"/>
              </a:solidFill>
            </a:endParaRPr>
          </a:p>
        </p:txBody>
      </p:sp>
      <p:sp>
        <p:nvSpPr>
          <p:cNvPr id="12" name="TextBox 11">
            <a:extLst>
              <a:ext uri="{FF2B5EF4-FFF2-40B4-BE49-F238E27FC236}">
                <a16:creationId xmlns:a16="http://schemas.microsoft.com/office/drawing/2014/main" id="{01F3CF39-8518-1A1C-62B9-741CAE1DE6D2}"/>
              </a:ext>
            </a:extLst>
          </p:cNvPr>
          <p:cNvSpPr txBox="1"/>
          <p:nvPr/>
        </p:nvSpPr>
        <p:spPr>
          <a:xfrm>
            <a:off x="4876800" y="3825065"/>
            <a:ext cx="2438399" cy="400110"/>
          </a:xfrm>
          <a:prstGeom prst="rect">
            <a:avLst/>
          </a:prstGeom>
          <a:noFill/>
        </p:spPr>
        <p:txBody>
          <a:bodyPr wrap="square">
            <a:spAutoFit/>
          </a:bodyPr>
          <a:lstStyle/>
          <a:p>
            <a:pPr algn="ctr"/>
            <a:r>
              <a:rPr lang="en-US" sz="2000" b="1" dirty="0" err="1">
                <a:solidFill>
                  <a:srgbClr val="6D6A3A"/>
                </a:solidFill>
                <a:cs typeface="Calibri"/>
              </a:rPr>
              <a:t>Efficienza</a:t>
            </a:r>
            <a:r>
              <a:rPr lang="en-US" sz="2000" b="1" dirty="0">
                <a:solidFill>
                  <a:srgbClr val="6D6A3A"/>
                </a:solidFill>
                <a:cs typeface="Calibri"/>
              </a:rPr>
              <a:t> </a:t>
            </a:r>
            <a:r>
              <a:rPr lang="en-US" sz="2000" b="1" dirty="0" err="1">
                <a:solidFill>
                  <a:srgbClr val="6D6A3A"/>
                </a:solidFill>
                <a:cs typeface="Calibri"/>
              </a:rPr>
              <a:t>migliorata</a:t>
            </a:r>
            <a:r>
              <a:rPr lang="en-US" sz="2000" b="1" dirty="0">
                <a:solidFill>
                  <a:srgbClr val="6D6A3A"/>
                </a:solidFill>
                <a:cs typeface="Calibri"/>
              </a:rPr>
              <a:t>  </a:t>
            </a:r>
            <a:endParaRPr lang="en-IE" sz="2000" dirty="0">
              <a:solidFill>
                <a:srgbClr val="6D6A3A"/>
              </a:solidFill>
            </a:endParaRPr>
          </a:p>
        </p:txBody>
      </p:sp>
    </p:spTree>
    <p:extLst>
      <p:ext uri="{BB962C8B-B14F-4D97-AF65-F5344CB8AC3E}">
        <p14:creationId xmlns:p14="http://schemas.microsoft.com/office/powerpoint/2010/main" val="2504938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Hand placing stars">
            <a:extLst>
              <a:ext uri="{FF2B5EF4-FFF2-40B4-BE49-F238E27FC236}">
                <a16:creationId xmlns:a16="http://schemas.microsoft.com/office/drawing/2014/main" id="{8ED2B393-D4EF-6C99-C418-7FE86331E0D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3145" r="23145"/>
          <a:stretch>
            <a:fillRect/>
          </a:stretch>
        </p:blipFill>
        <p:spPr/>
      </p:pic>
      <p:sp>
        <p:nvSpPr>
          <p:cNvPr id="3" name="Text Placeholder 2">
            <a:extLst>
              <a:ext uri="{FF2B5EF4-FFF2-40B4-BE49-F238E27FC236}">
                <a16:creationId xmlns:a16="http://schemas.microsoft.com/office/drawing/2014/main" id="{D834AE55-50BF-1FE2-FA43-96E25B8E2790}"/>
              </a:ext>
            </a:extLst>
          </p:cNvPr>
          <p:cNvSpPr>
            <a:spLocks noGrp="1"/>
          </p:cNvSpPr>
          <p:nvPr>
            <p:ph type="body" sz="quarter" idx="18"/>
          </p:nvPr>
        </p:nvSpPr>
        <p:spPr>
          <a:xfrm>
            <a:off x="447066" y="284091"/>
            <a:ext cx="5814876" cy="4660442"/>
          </a:xfrm>
        </p:spPr>
        <p:txBody>
          <a:bodyPr>
            <a:normAutofit fontScale="92500" lnSpcReduction="20000"/>
          </a:bodyPr>
          <a:lstStyle/>
          <a:p>
            <a:pPr marL="457200" indent="-457200">
              <a:buAutoNum type="arabicPeriod"/>
            </a:pPr>
            <a:r>
              <a:rPr lang="en-IE" sz="3900" dirty="0" err="1"/>
              <a:t>Controllo</a:t>
            </a:r>
            <a:r>
              <a:rPr lang="en-IE" sz="3900" dirty="0"/>
              <a:t> </a:t>
            </a:r>
            <a:r>
              <a:rPr lang="en-IE" sz="3900" dirty="0" err="1"/>
              <a:t>Qualità</a:t>
            </a:r>
            <a:endParaRPr lang="en-IE" sz="3900" dirty="0"/>
          </a:p>
          <a:p>
            <a:r>
              <a:rPr lang="it-IT" b="0" dirty="0">
                <a:solidFill>
                  <a:srgbClr val="60220F"/>
                </a:solidFill>
              </a:rPr>
              <a:t>L'uso dei Big Data e dell'analisi dei dati è estremamente importante per garantire la qualità degli alimenti che arrivano all'utente finale.  </a:t>
            </a:r>
          </a:p>
          <a:p>
            <a:r>
              <a:rPr lang="it-IT" b="0" dirty="0">
                <a:solidFill>
                  <a:srgbClr val="60220F"/>
                </a:solidFill>
              </a:rPr>
              <a:t>Tecnologie intelligenti come la </a:t>
            </a:r>
            <a:r>
              <a:rPr lang="it-IT" b="0" dirty="0" err="1">
                <a:solidFill>
                  <a:srgbClr val="60220F"/>
                </a:solidFill>
              </a:rPr>
              <a:t>Near</a:t>
            </a:r>
            <a:r>
              <a:rPr lang="it-IT" b="0" dirty="0">
                <a:solidFill>
                  <a:srgbClr val="60220F"/>
                </a:solidFill>
              </a:rPr>
              <a:t> Field </a:t>
            </a:r>
            <a:r>
              <a:rPr lang="it-IT" b="0" dirty="0" err="1">
                <a:solidFill>
                  <a:srgbClr val="60220F"/>
                </a:solidFill>
              </a:rPr>
              <a:t>Communication</a:t>
            </a:r>
            <a:r>
              <a:rPr lang="it-IT" b="0" dirty="0">
                <a:solidFill>
                  <a:srgbClr val="60220F"/>
                </a:solidFill>
              </a:rPr>
              <a:t>, l'identificazione a radiofrequenza, i codici a risposta rapida, l'intelligenza artificiale e la tecnologia blockchain possono essere utilizzate per tracciare i prodotti lungo tutta la catena di approvvigionamento.</a:t>
            </a:r>
          </a:p>
          <a:p>
            <a:r>
              <a:rPr lang="it-IT" b="0" dirty="0">
                <a:solidFill>
                  <a:srgbClr val="60220F"/>
                </a:solidFill>
              </a:rPr>
              <a:t>In questo modo si garantisce l'autenticità dei prodotti e, di conseguenza, i prodotti migliori raggiungono i rivenditori, i fornitori di servizi alimentari o i consumatori.</a:t>
            </a:r>
          </a:p>
          <a:p>
            <a:endParaRPr lang="en-IE" dirty="0"/>
          </a:p>
        </p:txBody>
      </p:sp>
    </p:spTree>
    <p:extLst>
      <p:ext uri="{BB962C8B-B14F-4D97-AF65-F5344CB8AC3E}">
        <p14:creationId xmlns:p14="http://schemas.microsoft.com/office/powerpoint/2010/main" val="320587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hopping cart with boxes">
            <a:extLst>
              <a:ext uri="{FF2B5EF4-FFF2-40B4-BE49-F238E27FC236}">
                <a16:creationId xmlns:a16="http://schemas.microsoft.com/office/drawing/2014/main" id="{3667C9B4-1D23-A733-8B91-02A47865BAB4}"/>
              </a:ext>
            </a:extLst>
          </p:cNvPr>
          <p:cNvPicPr>
            <a:picLocks noGrp="1" noChangeAspect="1"/>
          </p:cNvPicPr>
          <p:nvPr>
            <p:ph type="pic" sz="quarter" idx="17"/>
          </p:nvPr>
        </p:nvPicPr>
        <p:blipFill rotWithShape="1">
          <a:blip r:embed="rId2" cstate="email">
            <a:extLst>
              <a:ext uri="{28A0092B-C50C-407E-A947-70E740481C1C}">
                <a14:useLocalDpi xmlns:a14="http://schemas.microsoft.com/office/drawing/2010/main"/>
              </a:ext>
            </a:extLst>
          </a:blip>
          <a:srcRect l="35371" t="1217" r="14447" b="-1217"/>
          <a:stretch/>
        </p:blipFill>
        <p:spPr>
          <a:xfrm>
            <a:off x="7340026" y="0"/>
            <a:ext cx="4851974" cy="6858000"/>
          </a:xfrm>
        </p:spPr>
      </p:pic>
      <p:sp>
        <p:nvSpPr>
          <p:cNvPr id="3" name="Text Placeholder 2">
            <a:extLst>
              <a:ext uri="{FF2B5EF4-FFF2-40B4-BE49-F238E27FC236}">
                <a16:creationId xmlns:a16="http://schemas.microsoft.com/office/drawing/2014/main" id="{15B0FC47-293D-E2CB-450D-90B220C96AA2}"/>
              </a:ext>
            </a:extLst>
          </p:cNvPr>
          <p:cNvSpPr>
            <a:spLocks noGrp="1"/>
          </p:cNvSpPr>
          <p:nvPr>
            <p:ph type="body" sz="quarter" idx="16"/>
          </p:nvPr>
        </p:nvSpPr>
        <p:spPr>
          <a:xfrm>
            <a:off x="330201" y="2067342"/>
            <a:ext cx="6599410" cy="4038015"/>
          </a:xfrm>
        </p:spPr>
        <p:txBody>
          <a:bodyPr/>
          <a:lstStyle/>
          <a:p>
            <a:r>
              <a:rPr lang="it-IT" dirty="0"/>
              <a:t>Un mercato online è un sito di e-commerce che mette in contatto venditori e acquirenti. </a:t>
            </a:r>
          </a:p>
          <a:p>
            <a:r>
              <a:rPr lang="it-IT" dirty="0"/>
              <a:t>È spesso noto come </a:t>
            </a:r>
            <a:r>
              <a:rPr lang="it-IT" b="1" dirty="0"/>
              <a:t>mercato elettronico </a:t>
            </a:r>
            <a:r>
              <a:rPr lang="it-IT" dirty="0"/>
              <a:t>e tutte le transazioni sono gestite dal proprietario del sito. </a:t>
            </a:r>
          </a:p>
          <a:p>
            <a:r>
              <a:rPr lang="it-IT" dirty="0"/>
              <a:t>Le aziende e le imprese agricole possono utilizzare i mercati online per raggiungere i clienti che desiderano acquistare i loro prodotti e servizi. </a:t>
            </a:r>
          </a:p>
          <a:p>
            <a:r>
              <a:rPr lang="it-IT" dirty="0"/>
              <a:t>Esempi di mercati online globali sono Amazon, eBay ed </a:t>
            </a:r>
            <a:r>
              <a:rPr lang="it-IT" dirty="0" err="1"/>
              <a:t>Etsy</a:t>
            </a:r>
            <a:r>
              <a:rPr lang="it-IT" dirty="0"/>
              <a:t>, ma alcuni siti specifici per il settore alimentare stanno seguendo il formato dei mercati online con grande successo.</a:t>
            </a:r>
          </a:p>
          <a:p>
            <a:endParaRPr lang="en-IE" dirty="0"/>
          </a:p>
        </p:txBody>
      </p:sp>
      <p:sp>
        <p:nvSpPr>
          <p:cNvPr id="4" name="Text Placeholder 3">
            <a:extLst>
              <a:ext uri="{FF2B5EF4-FFF2-40B4-BE49-F238E27FC236}">
                <a16:creationId xmlns:a16="http://schemas.microsoft.com/office/drawing/2014/main" id="{3C4CB759-997E-AA86-1BDC-99939ABAF5BB}"/>
              </a:ext>
            </a:extLst>
          </p:cNvPr>
          <p:cNvSpPr>
            <a:spLocks noGrp="1"/>
          </p:cNvSpPr>
          <p:nvPr>
            <p:ph type="body" sz="quarter" idx="18"/>
          </p:nvPr>
        </p:nvSpPr>
        <p:spPr/>
        <p:txBody>
          <a:bodyPr/>
          <a:lstStyle/>
          <a:p>
            <a:r>
              <a:rPr lang="en-US" dirty="0"/>
              <a:t>Cosa fa un Mercato Online ?</a:t>
            </a:r>
            <a:endParaRPr lang="en-IE" dirty="0"/>
          </a:p>
        </p:txBody>
      </p:sp>
    </p:spTree>
    <p:extLst>
      <p:ext uri="{BB962C8B-B14F-4D97-AF65-F5344CB8AC3E}">
        <p14:creationId xmlns:p14="http://schemas.microsoft.com/office/powerpoint/2010/main" val="1681370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3F0BA45-E331-6E76-F14A-29E37D28D8EC}"/>
              </a:ext>
            </a:extLst>
          </p:cNvPr>
          <p:cNvSpPr>
            <a:spLocks noGrp="1"/>
          </p:cNvSpPr>
          <p:nvPr>
            <p:ph type="pic" sz="quarter" idx="15"/>
          </p:nvPr>
        </p:nvSpPr>
        <p:spPr/>
      </p:sp>
      <p:sp>
        <p:nvSpPr>
          <p:cNvPr id="3" name="Text Placeholder 2">
            <a:extLst>
              <a:ext uri="{FF2B5EF4-FFF2-40B4-BE49-F238E27FC236}">
                <a16:creationId xmlns:a16="http://schemas.microsoft.com/office/drawing/2014/main" id="{A316A8E6-9BB0-C568-DAA5-42A97A686D6A}"/>
              </a:ext>
            </a:extLst>
          </p:cNvPr>
          <p:cNvSpPr>
            <a:spLocks noGrp="1"/>
          </p:cNvSpPr>
          <p:nvPr>
            <p:ph type="body" sz="quarter" idx="13"/>
          </p:nvPr>
        </p:nvSpPr>
        <p:spPr/>
        <p:txBody>
          <a:bodyPr>
            <a:normAutofit/>
          </a:bodyPr>
          <a:lstStyle/>
          <a:p>
            <a:r>
              <a:rPr lang="it-IT" b="1" dirty="0"/>
              <a:t>Blockchain nella catena di fornitura del settore alimentare </a:t>
            </a:r>
          </a:p>
          <a:p>
            <a:endParaRPr lang="en-IE" b="1" dirty="0"/>
          </a:p>
        </p:txBody>
      </p:sp>
      <p:sp>
        <p:nvSpPr>
          <p:cNvPr id="5" name="TextBox 4">
            <a:extLst>
              <a:ext uri="{FF2B5EF4-FFF2-40B4-BE49-F238E27FC236}">
                <a16:creationId xmlns:a16="http://schemas.microsoft.com/office/drawing/2014/main" id="{AE6ED2C1-214E-0260-5878-37825E8074DD}"/>
              </a:ext>
            </a:extLst>
          </p:cNvPr>
          <p:cNvSpPr txBox="1"/>
          <p:nvPr/>
        </p:nvSpPr>
        <p:spPr>
          <a:xfrm>
            <a:off x="5063067" y="1223694"/>
            <a:ext cx="2048933" cy="369332"/>
          </a:xfrm>
          <a:prstGeom prst="rect">
            <a:avLst/>
          </a:prstGeom>
          <a:noFill/>
        </p:spPr>
        <p:txBody>
          <a:bodyPr wrap="square">
            <a:spAutoFit/>
          </a:bodyPr>
          <a:lstStyle/>
          <a:p>
            <a:r>
              <a:rPr lang="en-US" b="1" dirty="0" err="1">
                <a:solidFill>
                  <a:srgbClr val="6D6A3A"/>
                </a:solidFill>
              </a:rPr>
              <a:t>Benefici</a:t>
            </a:r>
            <a:r>
              <a:rPr lang="en-US" b="1" dirty="0">
                <a:solidFill>
                  <a:srgbClr val="6D6A3A"/>
                </a:solidFill>
              </a:rPr>
              <a:t>…</a:t>
            </a:r>
          </a:p>
        </p:txBody>
      </p:sp>
      <p:sp>
        <p:nvSpPr>
          <p:cNvPr id="6" name="TextBox 5">
            <a:extLst>
              <a:ext uri="{FF2B5EF4-FFF2-40B4-BE49-F238E27FC236}">
                <a16:creationId xmlns:a16="http://schemas.microsoft.com/office/drawing/2014/main" id="{D5370C10-48F4-5F8A-44C8-FB604C12E6F9}"/>
              </a:ext>
            </a:extLst>
          </p:cNvPr>
          <p:cNvSpPr txBox="1"/>
          <p:nvPr/>
        </p:nvSpPr>
        <p:spPr>
          <a:xfrm>
            <a:off x="9386432" y="1808609"/>
            <a:ext cx="2805568"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rgbClr val="60220F"/>
                </a:solidFill>
                <a:ea typeface="+mn-lt"/>
                <a:cs typeface="+mn-lt"/>
              </a:rPr>
              <a:t>In </a:t>
            </a:r>
            <a:r>
              <a:rPr lang="en-US" sz="2200" dirty="0" err="1">
                <a:solidFill>
                  <a:srgbClr val="60220F"/>
                </a:solidFill>
                <a:ea typeface="+mn-lt"/>
                <a:cs typeface="+mn-lt"/>
              </a:rPr>
              <a:t>questo</a:t>
            </a:r>
            <a:r>
              <a:rPr lang="en-US" sz="2200" dirty="0">
                <a:solidFill>
                  <a:srgbClr val="60220F"/>
                </a:solidFill>
                <a:ea typeface="+mn-lt"/>
                <a:cs typeface="+mn-lt"/>
              </a:rPr>
              <a:t> video, il </a:t>
            </a:r>
            <a:r>
              <a:rPr lang="en-US" sz="2200" dirty="0" err="1">
                <a:solidFill>
                  <a:srgbClr val="60220F"/>
                </a:solidFill>
                <a:ea typeface="+mn-lt"/>
                <a:cs typeface="+mn-lt"/>
              </a:rPr>
              <a:t>Direttore</a:t>
            </a:r>
            <a:r>
              <a:rPr lang="en-US" sz="2200" dirty="0">
                <a:solidFill>
                  <a:srgbClr val="60220F"/>
                </a:solidFill>
                <a:ea typeface="+mn-lt"/>
                <a:cs typeface="+mn-lt"/>
              </a:rPr>
              <a:t> di </a:t>
            </a:r>
            <a:r>
              <a:rPr lang="en-US" sz="2200" dirty="0">
                <a:solidFill>
                  <a:srgbClr val="60220F"/>
                </a:solidFill>
                <a:ea typeface="+mn-lt"/>
                <a:cs typeface="+mn-lt"/>
                <a:hlinkClick r:id="rId3">
                  <a:extLst>
                    <a:ext uri="{A12FA001-AC4F-418D-AE19-62706E023703}">
                      <ahyp:hlinkClr xmlns:ahyp="http://schemas.microsoft.com/office/drawing/2018/hyperlinkcolor" val="tx"/>
                    </a:ext>
                  </a:extLst>
                </a:hlinkClick>
              </a:rPr>
              <a:t>Smartbridge</a:t>
            </a:r>
            <a:r>
              <a:rPr lang="en-US" sz="2200" dirty="0">
                <a:solidFill>
                  <a:srgbClr val="60220F"/>
                </a:solidFill>
                <a:ea typeface="+mn-lt"/>
                <a:cs typeface="+mn-lt"/>
              </a:rPr>
              <a:t>, Matthew </a:t>
            </a:r>
            <a:r>
              <a:rPr lang="en-US" sz="2200" dirty="0" err="1">
                <a:solidFill>
                  <a:srgbClr val="60220F"/>
                </a:solidFill>
                <a:ea typeface="+mn-lt"/>
                <a:cs typeface="+mn-lt"/>
              </a:rPr>
              <a:t>DiBona</a:t>
            </a:r>
            <a:r>
              <a:rPr lang="en-US" sz="2200" dirty="0">
                <a:solidFill>
                  <a:srgbClr val="60220F"/>
                </a:solidFill>
                <a:ea typeface="+mn-lt"/>
                <a:cs typeface="+mn-lt"/>
              </a:rPr>
              <a:t> </a:t>
            </a:r>
            <a:r>
              <a:rPr lang="it-IT" sz="2200" dirty="0">
                <a:solidFill>
                  <a:srgbClr val="60220F"/>
                </a:solidFill>
                <a:ea typeface="+mn-lt"/>
                <a:cs typeface="+mn-lt"/>
              </a:rPr>
              <a:t>spiega la scomposizione della catena di approvvigionamento alimentare e come l'integrazione della blockchain nell'industria alimentare possa trasformare il modo in cui gli esseri umani consumano. </a:t>
            </a:r>
            <a:endParaRPr lang="en-US" sz="2200" dirty="0">
              <a:solidFill>
                <a:srgbClr val="60220F"/>
              </a:solidFill>
              <a:cs typeface="Calibri"/>
            </a:endParaRPr>
          </a:p>
        </p:txBody>
      </p:sp>
      <p:sp>
        <p:nvSpPr>
          <p:cNvPr id="7" name="TextBox 6">
            <a:extLst>
              <a:ext uri="{FF2B5EF4-FFF2-40B4-BE49-F238E27FC236}">
                <a16:creationId xmlns:a16="http://schemas.microsoft.com/office/drawing/2014/main" id="{8F102D15-AE6A-BD07-7E9D-2ED07B3B049B}"/>
              </a:ext>
            </a:extLst>
          </p:cNvPr>
          <p:cNvSpPr txBox="1"/>
          <p:nvPr/>
        </p:nvSpPr>
        <p:spPr>
          <a:xfrm>
            <a:off x="554566" y="5962650"/>
            <a:ext cx="36957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hlinkClick r:id="rId4"/>
              </a:rPr>
              <a:t>Blockchain</a:t>
            </a:r>
            <a:r>
              <a:rPr lang="en-US" sz="1400" dirty="0">
                <a:ea typeface="+mn-lt"/>
                <a:cs typeface="+mn-lt"/>
                <a:hlinkClick r:id="rId4"/>
              </a:rPr>
              <a:t> in the Food Service Industry - Blockchain for Business Video Series - YouTube</a:t>
            </a:r>
            <a:r>
              <a:rPr lang="en-US" dirty="0"/>
              <a:t> </a:t>
            </a:r>
            <a:endParaRPr lang="en-US" dirty="0">
              <a:cs typeface="Calibri"/>
            </a:endParaRPr>
          </a:p>
        </p:txBody>
      </p:sp>
      <p:pic>
        <p:nvPicPr>
          <p:cNvPr id="8" name="Picture 5">
            <a:hlinkClick r:id="" action="ppaction://media"/>
            <a:extLst>
              <a:ext uri="{FF2B5EF4-FFF2-40B4-BE49-F238E27FC236}">
                <a16:creationId xmlns:a16="http://schemas.microsoft.com/office/drawing/2014/main" id="{1D84EE73-D84C-2610-AEDF-98AC9683B283}"/>
              </a:ext>
            </a:extLst>
          </p:cNvPr>
          <p:cNvPicPr>
            <a:picLocks noRot="1" noChangeAspect="1"/>
          </p:cNvPicPr>
          <p:nvPr>
            <a:videoFile r:link="rId1"/>
          </p:nvPr>
        </p:nvPicPr>
        <p:blipFill rotWithShape="1">
          <a:blip r:embed="rId5"/>
          <a:srcRect t="9074" b="9074"/>
          <a:stretch/>
        </p:blipFill>
        <p:spPr>
          <a:xfrm>
            <a:off x="3184071" y="1762734"/>
            <a:ext cx="5665788" cy="3714141"/>
          </a:xfrm>
          <a:prstGeom prst="rect">
            <a:avLst/>
          </a:prstGeom>
        </p:spPr>
      </p:pic>
      <p:sp>
        <p:nvSpPr>
          <p:cNvPr id="9" name="Oval 8">
            <a:extLst>
              <a:ext uri="{FF2B5EF4-FFF2-40B4-BE49-F238E27FC236}">
                <a16:creationId xmlns:a16="http://schemas.microsoft.com/office/drawing/2014/main" id="{3D8F4E90-2193-69C7-3451-192C3C8B7F33}"/>
              </a:ext>
            </a:extLst>
          </p:cNvPr>
          <p:cNvSpPr/>
          <p:nvPr/>
        </p:nvSpPr>
        <p:spPr>
          <a:xfrm>
            <a:off x="1229911" y="1593026"/>
            <a:ext cx="1954160" cy="1265902"/>
          </a:xfrm>
          <a:prstGeom prst="ellipse">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0220F"/>
                </a:solidFill>
                <a:cs typeface="Calibri"/>
              </a:rPr>
              <a:t>GUARDA</a:t>
            </a:r>
            <a:endParaRPr lang="en-US" sz="2400" dirty="0">
              <a:solidFill>
                <a:srgbClr val="60220F"/>
              </a:solidFill>
            </a:endParaRPr>
          </a:p>
        </p:txBody>
      </p:sp>
    </p:spTree>
    <p:extLst>
      <p:ext uri="{BB962C8B-B14F-4D97-AF65-F5344CB8AC3E}">
        <p14:creationId xmlns:p14="http://schemas.microsoft.com/office/powerpoint/2010/main" val="32595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10;&#10;Description automatically generated">
            <a:extLst>
              <a:ext uri="{FF2B5EF4-FFF2-40B4-BE49-F238E27FC236}">
                <a16:creationId xmlns:a16="http://schemas.microsoft.com/office/drawing/2014/main" id="{78B192EF-68C0-3F6D-23D2-C7991D1E19E9}"/>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23182" r="23182"/>
          <a:stretch>
            <a:fillRect/>
          </a:stretch>
        </p:blipFill>
        <p:spPr/>
      </p:pic>
      <p:sp>
        <p:nvSpPr>
          <p:cNvPr id="4" name="Text Placeholder 2">
            <a:extLst>
              <a:ext uri="{FF2B5EF4-FFF2-40B4-BE49-F238E27FC236}">
                <a16:creationId xmlns:a16="http://schemas.microsoft.com/office/drawing/2014/main" id="{8ED58732-D03B-BFC4-9DCF-28E3FB8DBEB9}"/>
              </a:ext>
            </a:extLst>
          </p:cNvPr>
          <p:cNvSpPr>
            <a:spLocks noGrp="1"/>
          </p:cNvSpPr>
          <p:nvPr>
            <p:ph type="body" sz="quarter" idx="18"/>
          </p:nvPr>
        </p:nvSpPr>
        <p:spPr>
          <a:xfrm>
            <a:off x="234979" y="223299"/>
            <a:ext cx="5815013" cy="4745037"/>
          </a:xfrm>
        </p:spPr>
        <p:txBody>
          <a:bodyPr>
            <a:normAutofit fontScale="92500" lnSpcReduction="10000"/>
          </a:bodyPr>
          <a:lstStyle/>
          <a:p>
            <a:r>
              <a:rPr lang="en-IE" sz="3900" dirty="0"/>
              <a:t>2. </a:t>
            </a:r>
            <a:r>
              <a:rPr lang="en-IE" sz="3900" dirty="0" err="1"/>
              <a:t>Efficienza</a:t>
            </a:r>
            <a:r>
              <a:rPr lang="en-IE" sz="3900" dirty="0"/>
              <a:t> </a:t>
            </a:r>
            <a:r>
              <a:rPr lang="en-IE" sz="3900" dirty="0" err="1"/>
              <a:t>Migliorata</a:t>
            </a:r>
            <a:endParaRPr lang="en-IE" sz="3900" dirty="0"/>
          </a:p>
          <a:p>
            <a:r>
              <a:rPr lang="it-IT" b="0" dirty="0">
                <a:solidFill>
                  <a:srgbClr val="60220F"/>
                </a:solidFill>
              </a:rPr>
              <a:t>Le PMI del settore agroalimentare operano tradizionalmente con un bilancio limitato e quindi i piccoli miglioramenti nelle operazioni aziendali sono estremamente importanti.  </a:t>
            </a:r>
          </a:p>
          <a:p>
            <a:r>
              <a:rPr lang="it-IT" b="0" dirty="0">
                <a:solidFill>
                  <a:srgbClr val="60220F"/>
                </a:solidFill>
              </a:rPr>
              <a:t>Utilizzando le tecnologie intelligenti, gli agricoltori, i dettaglianti e le aziende di servizi alimentari raccolgono informazioni dalle loro attività e le inseriscono nei dati esistenti.  </a:t>
            </a:r>
          </a:p>
          <a:p>
            <a:r>
              <a:rPr lang="it-IT" b="0" dirty="0">
                <a:solidFill>
                  <a:srgbClr val="60220F"/>
                </a:solidFill>
              </a:rPr>
              <a:t>Il processo di raccolta e analisi di questi dati è molto complesso, quindi i fornitori di servizi tecnologici lo eseguono e forniscono agli agricoltori o alle PMI alimentari raccomandazioni concise su come migliorare.</a:t>
            </a:r>
          </a:p>
          <a:p>
            <a:pPr marL="457200" indent="-457200">
              <a:buAutoNum type="arabicPeriod"/>
            </a:pPr>
            <a:endParaRPr lang="en-IE" dirty="0"/>
          </a:p>
        </p:txBody>
      </p:sp>
    </p:spTree>
    <p:extLst>
      <p:ext uri="{BB962C8B-B14F-4D97-AF65-F5344CB8AC3E}">
        <p14:creationId xmlns:p14="http://schemas.microsoft.com/office/powerpoint/2010/main" val="2918038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87EE8CC-318F-4452-38A9-6596DA38DA01}"/>
              </a:ext>
            </a:extLst>
          </p:cNvPr>
          <p:cNvSpPr>
            <a:spLocks noGrp="1"/>
          </p:cNvSpPr>
          <p:nvPr>
            <p:ph type="pic" sz="quarter" idx="15"/>
          </p:nvPr>
        </p:nvSpPr>
        <p:spPr/>
      </p:sp>
      <p:sp>
        <p:nvSpPr>
          <p:cNvPr id="3" name="Text Placeholder 2">
            <a:extLst>
              <a:ext uri="{FF2B5EF4-FFF2-40B4-BE49-F238E27FC236}">
                <a16:creationId xmlns:a16="http://schemas.microsoft.com/office/drawing/2014/main" id="{172C9C9A-4126-485B-C3BF-FFEA2CC99041}"/>
              </a:ext>
            </a:extLst>
          </p:cNvPr>
          <p:cNvSpPr>
            <a:spLocks noGrp="1"/>
          </p:cNvSpPr>
          <p:nvPr>
            <p:ph type="body" sz="quarter" idx="17"/>
          </p:nvPr>
        </p:nvSpPr>
        <p:spPr/>
        <p:txBody>
          <a:bodyPr/>
          <a:lstStyle/>
          <a:p>
            <a:pPr algn="l"/>
            <a:r>
              <a:rPr lang="it-IT" sz="2400" dirty="0"/>
              <a:t>Un'azienda che promuove l'uso della tecnologia e dei big data per migliorare gli approfondimenti è la </a:t>
            </a:r>
            <a:r>
              <a:rPr lang="en-US" sz="2400" dirty="0">
                <a:hlinkClick r:id="rId2"/>
              </a:rPr>
              <a:t>Winnow</a:t>
            </a:r>
            <a:r>
              <a:rPr lang="en-US" sz="2400" dirty="0"/>
              <a:t>.  </a:t>
            </a:r>
          </a:p>
          <a:p>
            <a:pPr algn="l"/>
            <a:r>
              <a:rPr lang="it-IT" sz="2400" dirty="0" err="1"/>
              <a:t>Winnow</a:t>
            </a:r>
            <a:r>
              <a:rPr lang="it-IT" sz="2400" dirty="0"/>
              <a:t> utilizza un bidone intelligente che pesa i rifiuti mentre vengono smaltiti e utilizza l'intelligenza artificiale (AI) per identificare la fonte dei rifiuti.  </a:t>
            </a:r>
          </a:p>
          <a:p>
            <a:pPr algn="l"/>
            <a:r>
              <a:rPr lang="it-IT" sz="2400" dirty="0"/>
              <a:t>Attraverso l'analisi, </a:t>
            </a:r>
            <a:r>
              <a:rPr lang="it-IT" sz="2400" dirty="0" err="1"/>
              <a:t>Winnow</a:t>
            </a:r>
            <a:r>
              <a:rPr lang="it-IT" sz="2400" dirty="0"/>
              <a:t> fornisce alle PMI informazioni su come ridurre i rifiuti, creando un modello più sostenibile e riducendo l'inefficienza dell'azienda.</a:t>
            </a:r>
          </a:p>
          <a:p>
            <a:pPr algn="l"/>
            <a:endParaRPr lang="en-IE" sz="2400" dirty="0"/>
          </a:p>
        </p:txBody>
      </p:sp>
      <p:sp>
        <p:nvSpPr>
          <p:cNvPr id="4" name="Text Placeholder 3">
            <a:extLst>
              <a:ext uri="{FF2B5EF4-FFF2-40B4-BE49-F238E27FC236}">
                <a16:creationId xmlns:a16="http://schemas.microsoft.com/office/drawing/2014/main" id="{BC317988-CA30-D410-D3C3-B743F292F2E4}"/>
              </a:ext>
            </a:extLst>
          </p:cNvPr>
          <p:cNvSpPr>
            <a:spLocks noGrp="1"/>
          </p:cNvSpPr>
          <p:nvPr>
            <p:ph type="body" sz="quarter" idx="13"/>
          </p:nvPr>
        </p:nvSpPr>
        <p:spPr/>
        <p:txBody>
          <a:bodyPr/>
          <a:lstStyle/>
          <a:p>
            <a:r>
              <a:rPr lang="en-IE" b="1" dirty="0" err="1"/>
              <a:t>Esempio</a:t>
            </a:r>
            <a:r>
              <a:rPr lang="en-IE" b="1" dirty="0"/>
              <a:t>: Winnow </a:t>
            </a:r>
          </a:p>
          <a:p>
            <a:endParaRPr lang="en-IE" b="1" dirty="0"/>
          </a:p>
        </p:txBody>
      </p:sp>
      <p:pic>
        <p:nvPicPr>
          <p:cNvPr id="6" name="Picture 5">
            <a:extLst>
              <a:ext uri="{FF2B5EF4-FFF2-40B4-BE49-F238E27FC236}">
                <a16:creationId xmlns:a16="http://schemas.microsoft.com/office/drawing/2014/main" id="{7D36681F-2598-DC47-4250-D44D4A8522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4966"/>
          <a:stretch/>
        </p:blipFill>
        <p:spPr>
          <a:xfrm>
            <a:off x="8802435" y="1162265"/>
            <a:ext cx="3389566" cy="4298736"/>
          </a:xfrm>
          <a:prstGeom prst="rect">
            <a:avLst/>
          </a:prstGeom>
        </p:spPr>
      </p:pic>
    </p:spTree>
    <p:extLst>
      <p:ext uri="{BB962C8B-B14F-4D97-AF65-F5344CB8AC3E}">
        <p14:creationId xmlns:p14="http://schemas.microsoft.com/office/powerpoint/2010/main" val="475257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by the counter">
            <a:extLst>
              <a:ext uri="{FF2B5EF4-FFF2-40B4-BE49-F238E27FC236}">
                <a16:creationId xmlns:a16="http://schemas.microsoft.com/office/drawing/2014/main" id="{60115F73-8877-2443-5C9B-3663A821A759}"/>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l="18762" r="27580"/>
          <a:stretch/>
        </p:blipFill>
        <p:spPr>
          <a:xfrm>
            <a:off x="6672159" y="0"/>
            <a:ext cx="5519840" cy="6858000"/>
          </a:xfrm>
        </p:spPr>
      </p:pic>
      <p:sp>
        <p:nvSpPr>
          <p:cNvPr id="4" name="Text Placeholder 2">
            <a:extLst>
              <a:ext uri="{FF2B5EF4-FFF2-40B4-BE49-F238E27FC236}">
                <a16:creationId xmlns:a16="http://schemas.microsoft.com/office/drawing/2014/main" id="{D51ECD78-087B-8D5F-C17A-C6A82168089C}"/>
              </a:ext>
            </a:extLst>
          </p:cNvPr>
          <p:cNvSpPr>
            <a:spLocks noGrp="1"/>
          </p:cNvSpPr>
          <p:nvPr>
            <p:ph type="body" sz="quarter" idx="18"/>
          </p:nvPr>
        </p:nvSpPr>
        <p:spPr>
          <a:xfrm>
            <a:off x="447675" y="309563"/>
            <a:ext cx="5815013" cy="4770437"/>
          </a:xfrm>
        </p:spPr>
        <p:txBody>
          <a:bodyPr>
            <a:normAutofit fontScale="92500" lnSpcReduction="20000"/>
          </a:bodyPr>
          <a:lstStyle/>
          <a:p>
            <a:pPr marL="742950" indent="-742950">
              <a:buFont typeface="+mj-lt"/>
              <a:buAutoNum type="arabicPeriod" startAt="3"/>
            </a:pPr>
            <a:r>
              <a:rPr lang="en-IE" sz="3900" dirty="0" err="1"/>
              <a:t>Approfondimenti</a:t>
            </a:r>
            <a:r>
              <a:rPr lang="en-IE" sz="3900" dirty="0"/>
              <a:t> </a:t>
            </a:r>
            <a:r>
              <a:rPr lang="en-IE" sz="3900" dirty="0" err="1"/>
              <a:t>migliorati</a:t>
            </a:r>
            <a:endParaRPr lang="en-IE" sz="3900" dirty="0"/>
          </a:p>
          <a:p>
            <a:pPr marL="742950" indent="-742950">
              <a:buFont typeface="+mj-lt"/>
              <a:buAutoNum type="arabicPeriod" startAt="3"/>
            </a:pPr>
            <a:endParaRPr lang="en-IE" sz="3900" dirty="0"/>
          </a:p>
          <a:p>
            <a:r>
              <a:rPr lang="it-IT" b="0" dirty="0">
                <a:solidFill>
                  <a:srgbClr val="60220F"/>
                </a:solidFill>
              </a:rPr>
              <a:t>Come accennato in precedenza in questa sezione, l'agricoltura sta diventando più intelligente, ma anche i servizi POS (Point of Sale) sono un'area in crescita, in quanto le aziende di ristorazione cercano di incorporare TIC più avanzate nelle loro attività quotidiane.  </a:t>
            </a:r>
          </a:p>
          <a:p>
            <a:r>
              <a:rPr lang="it-IT" b="0" dirty="0">
                <a:solidFill>
                  <a:srgbClr val="60220F"/>
                </a:solidFill>
              </a:rPr>
              <a:t>Alcune aziende stanno passando al livello successivo. </a:t>
            </a:r>
            <a:r>
              <a:rPr lang="en-US" b="0" dirty="0" err="1">
                <a:solidFill>
                  <a:srgbClr val="60220F"/>
                </a:solidFill>
              </a:rPr>
              <a:t>Imprese</a:t>
            </a:r>
            <a:r>
              <a:rPr lang="en-US" b="0" dirty="0">
                <a:solidFill>
                  <a:srgbClr val="60220F"/>
                </a:solidFill>
              </a:rPr>
              <a:t> come  '</a:t>
            </a:r>
            <a:r>
              <a:rPr lang="en-US" b="0" dirty="0">
                <a:solidFill>
                  <a:srgbClr val="60220F"/>
                </a:solidFill>
                <a:hlinkClick r:id="rId3"/>
              </a:rPr>
              <a:t>Toast</a:t>
            </a:r>
            <a:r>
              <a:rPr lang="en-US" b="0" dirty="0">
                <a:solidFill>
                  <a:srgbClr val="60220F"/>
                </a:solidFill>
              </a:rPr>
              <a:t>’ e '</a:t>
            </a:r>
            <a:r>
              <a:rPr lang="en-US" b="0" dirty="0">
                <a:solidFill>
                  <a:srgbClr val="60220F"/>
                </a:solidFill>
                <a:hlinkClick r:id="rId4"/>
              </a:rPr>
              <a:t>Avero</a:t>
            </a:r>
            <a:r>
              <a:rPr lang="en-US" b="0" dirty="0">
                <a:solidFill>
                  <a:srgbClr val="60220F"/>
                </a:solidFill>
              </a:rPr>
              <a:t>' </a:t>
            </a:r>
            <a:r>
              <a:rPr lang="it-IT" b="0" dirty="0">
                <a:solidFill>
                  <a:srgbClr val="60220F"/>
                </a:solidFill>
              </a:rPr>
              <a:t>forniscono sistemi software integrati che raccolgono dati da tutte le operazioni e forniscono ai proprietari informazioni che consentono di ottimizzare le loro attività.</a:t>
            </a:r>
            <a:endParaRPr lang="en-US" b="0" dirty="0">
              <a:solidFill>
                <a:srgbClr val="60220F"/>
              </a:solidFill>
            </a:endParaRPr>
          </a:p>
          <a:p>
            <a:pPr marL="457200" indent="-457200">
              <a:buAutoNum type="arabicPeriod"/>
            </a:pPr>
            <a:endParaRPr lang="en-IE" dirty="0"/>
          </a:p>
        </p:txBody>
      </p:sp>
    </p:spTree>
    <p:extLst>
      <p:ext uri="{BB962C8B-B14F-4D97-AF65-F5344CB8AC3E}">
        <p14:creationId xmlns:p14="http://schemas.microsoft.com/office/powerpoint/2010/main" val="2516258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igital technology vision exam eye test">
            <a:extLst>
              <a:ext uri="{FF2B5EF4-FFF2-40B4-BE49-F238E27FC236}">
                <a16:creationId xmlns:a16="http://schemas.microsoft.com/office/drawing/2014/main" id="{BA047BFC-B70A-DF22-AE73-146DBC358F8D}"/>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l="8519" r="8519"/>
          <a:stretch/>
        </p:blipFill>
        <p:spPr>
          <a:xfrm>
            <a:off x="3657601" y="0"/>
            <a:ext cx="8534398" cy="6858000"/>
          </a:xfrm>
        </p:spPr>
      </p:pic>
      <p:sp>
        <p:nvSpPr>
          <p:cNvPr id="3" name="Text Placeholder 2">
            <a:extLst>
              <a:ext uri="{FF2B5EF4-FFF2-40B4-BE49-F238E27FC236}">
                <a16:creationId xmlns:a16="http://schemas.microsoft.com/office/drawing/2014/main" id="{7B1D224D-35AD-0096-482E-E69A1B931777}"/>
              </a:ext>
            </a:extLst>
          </p:cNvPr>
          <p:cNvSpPr>
            <a:spLocks noGrp="1"/>
          </p:cNvSpPr>
          <p:nvPr>
            <p:ph type="body" sz="quarter" idx="18"/>
          </p:nvPr>
        </p:nvSpPr>
        <p:spPr>
          <a:xfrm>
            <a:off x="130542" y="283114"/>
            <a:ext cx="3386381" cy="4482317"/>
          </a:xfrm>
        </p:spPr>
        <p:txBody>
          <a:bodyPr>
            <a:normAutofit fontScale="92500" lnSpcReduction="10000"/>
          </a:bodyPr>
          <a:lstStyle/>
          <a:p>
            <a:r>
              <a:rPr lang="it-IT" sz="2400" dirty="0"/>
              <a:t>In conclusione, è evidente che la tecnologia digitale è rilevante per tutte le forme di business... anche per i piccoli agricoltori.</a:t>
            </a:r>
          </a:p>
          <a:p>
            <a:pPr marL="342900" indent="-342900">
              <a:buFont typeface="Arial" panose="020B0604020202020204" pitchFamily="34" charset="0"/>
              <a:buChar char="•"/>
            </a:pPr>
            <a:r>
              <a:rPr lang="it-IT" sz="2400" b="0" dirty="0"/>
              <a:t>Come già detto, offre</a:t>
            </a:r>
          </a:p>
          <a:p>
            <a:pPr marL="342900" indent="-342900">
              <a:buFont typeface="Arial" panose="020B0604020202020204" pitchFamily="34" charset="0"/>
              <a:buChar char="•"/>
            </a:pPr>
            <a:r>
              <a:rPr lang="it-IT" sz="2400" b="0" dirty="0"/>
              <a:t>Accesso a mercati più ampi </a:t>
            </a:r>
          </a:p>
          <a:p>
            <a:pPr marL="342900" indent="-342900">
              <a:buFont typeface="Arial" panose="020B0604020202020204" pitchFamily="34" charset="0"/>
              <a:buChar char="•"/>
            </a:pPr>
            <a:r>
              <a:rPr lang="it-IT" sz="2400" b="0" dirty="0"/>
              <a:t> Risparmio di tempo e di costi </a:t>
            </a:r>
          </a:p>
          <a:p>
            <a:pPr marL="342900" indent="-342900">
              <a:buFont typeface="Arial" panose="020B0604020202020204" pitchFamily="34" charset="0"/>
              <a:buChar char="•"/>
            </a:pPr>
            <a:r>
              <a:rPr lang="it-IT" sz="2400" b="0" dirty="0"/>
              <a:t>Accesso ai clienti </a:t>
            </a:r>
          </a:p>
          <a:p>
            <a:pPr marL="342900" indent="-342900">
              <a:buFont typeface="Arial" panose="020B0604020202020204" pitchFamily="34" charset="0"/>
              <a:buChar char="•"/>
            </a:pPr>
            <a:r>
              <a:rPr lang="it-IT" sz="2400" b="0" dirty="0"/>
              <a:t>L'analisi dei dati porta a miglioramenti in diversi aspetti dell'agricoltura</a:t>
            </a:r>
          </a:p>
          <a:p>
            <a:pPr marL="342900" indent="-342900">
              <a:buFont typeface="Arial" panose="020B0604020202020204" pitchFamily="34" charset="0"/>
              <a:buChar char="•"/>
            </a:pPr>
            <a:endParaRPr lang="en-US" sz="2400" b="0" dirty="0"/>
          </a:p>
          <a:p>
            <a:endParaRPr lang="en-IE" sz="2400" b="0" dirty="0"/>
          </a:p>
        </p:txBody>
      </p:sp>
      <p:sp>
        <p:nvSpPr>
          <p:cNvPr id="6" name="Speech Bubble: Rectangle with Corners Rounded 5">
            <a:extLst>
              <a:ext uri="{FF2B5EF4-FFF2-40B4-BE49-F238E27FC236}">
                <a16:creationId xmlns:a16="http://schemas.microsoft.com/office/drawing/2014/main" id="{D3A70DBC-C16E-7FC1-6821-0F5F22E512B4}"/>
              </a:ext>
            </a:extLst>
          </p:cNvPr>
          <p:cNvSpPr/>
          <p:nvPr/>
        </p:nvSpPr>
        <p:spPr>
          <a:xfrm>
            <a:off x="5838093" y="4659923"/>
            <a:ext cx="5706208" cy="1925515"/>
          </a:xfrm>
          <a:prstGeom prst="wedgeRoundRectCallout">
            <a:avLst>
              <a:gd name="adj1" fmla="val -67520"/>
              <a:gd name="adj2" fmla="val 11815"/>
              <a:gd name="adj3" fmla="val 16667"/>
            </a:avLst>
          </a:prstGeom>
          <a:solidFill>
            <a:srgbClr val="F9A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bg1"/>
                </a:solidFill>
              </a:rPr>
              <a:t>Ci auguriamo che questo modulo vi abbia aperto gli occhi sulle opportunità offerte dal mondo della tecnologia digitale.</a:t>
            </a:r>
          </a:p>
        </p:txBody>
      </p:sp>
    </p:spTree>
    <p:extLst>
      <p:ext uri="{BB962C8B-B14F-4D97-AF65-F5344CB8AC3E}">
        <p14:creationId xmlns:p14="http://schemas.microsoft.com/office/powerpoint/2010/main" val="3966897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93A683-39C7-404D-90C0-BA71A260CD3F}"/>
              </a:ext>
            </a:extLst>
          </p:cNvPr>
          <p:cNvSpPr>
            <a:spLocks noGrp="1"/>
          </p:cNvSpPr>
          <p:nvPr>
            <p:ph type="body" sz="quarter" idx="17"/>
          </p:nvPr>
        </p:nvSpPr>
        <p:spPr>
          <a:xfrm>
            <a:off x="4054870" y="4992755"/>
            <a:ext cx="4261610" cy="985135"/>
          </a:xfrm>
        </p:spPr>
        <p:txBody>
          <a:bodyPr>
            <a:normAutofit/>
          </a:bodyPr>
          <a:lstStyle/>
          <a:p>
            <a:r>
              <a:rPr lang="en-IE" sz="3100" dirty="0">
                <a:hlinkClick r:id="rId2"/>
              </a:rPr>
              <a:t>www.small-holders.eu</a:t>
            </a:r>
            <a:endParaRPr lang="en-IE" sz="3100" dirty="0"/>
          </a:p>
          <a:p>
            <a:endParaRPr lang="en-RU" dirty="0"/>
          </a:p>
        </p:txBody>
      </p:sp>
      <p:sp>
        <p:nvSpPr>
          <p:cNvPr id="6" name="Text Placeholder 5">
            <a:extLst>
              <a:ext uri="{FF2B5EF4-FFF2-40B4-BE49-F238E27FC236}">
                <a16:creationId xmlns:a16="http://schemas.microsoft.com/office/drawing/2014/main" id="{A88B656C-8CEC-E24F-8786-3C8EF05E8EF8}"/>
              </a:ext>
            </a:extLst>
          </p:cNvPr>
          <p:cNvSpPr>
            <a:spLocks noGrp="1"/>
          </p:cNvSpPr>
          <p:nvPr>
            <p:ph type="body" sz="quarter" idx="21"/>
          </p:nvPr>
        </p:nvSpPr>
        <p:spPr>
          <a:xfrm>
            <a:off x="570255" y="169028"/>
            <a:ext cx="8813775" cy="4478886"/>
          </a:xfrm>
        </p:spPr>
        <p:txBody>
          <a:bodyPr>
            <a:normAutofit/>
          </a:bodyPr>
          <a:lstStyle/>
          <a:p>
            <a:r>
              <a:rPr lang="en-IE" sz="4000" dirty="0"/>
              <a:t>Ben </a:t>
            </a:r>
            <a:r>
              <a:rPr lang="en-IE" sz="4000" dirty="0" err="1"/>
              <a:t>fatto</a:t>
            </a:r>
            <a:r>
              <a:rPr lang="en-IE" sz="4000" dirty="0"/>
              <a:t>!!! </a:t>
            </a:r>
          </a:p>
          <a:p>
            <a:r>
              <a:rPr lang="it-IT" sz="2400" dirty="0"/>
              <a:t>Avete appena completato il nostro corso di formazione UE per piccoli agricoltori sostenibili. Ci auguriamo che abbiate tratto beneficio dai nostri contenuti, sviluppati appositamente per dotare i piccoli proprietari (e coloro che li educano/supportano) di competenze e conoscenze per migliorare la redditività delle loro aziende, promuovendo il valore locale/ereditario dei loro prodotti e migliorando le loro altre capacità imprenditoriali di base.</a:t>
            </a:r>
          </a:p>
          <a:p>
            <a:r>
              <a:rPr lang="it-IT" sz="2400" dirty="0"/>
              <a:t>Vi auguriamo di avere successo</a:t>
            </a:r>
            <a:r>
              <a:rPr lang="it-IT" sz="2400"/>
              <a:t>. </a:t>
            </a:r>
            <a:endParaRPr lang="it-IT" sz="2400" dirty="0"/>
          </a:p>
        </p:txBody>
      </p:sp>
    </p:spTree>
    <p:extLst>
      <p:ext uri="{BB962C8B-B14F-4D97-AF65-F5344CB8AC3E}">
        <p14:creationId xmlns:p14="http://schemas.microsoft.com/office/powerpoint/2010/main" val="114442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EF719F-715C-1544-B79E-1EE28DEABEAE}"/>
              </a:ext>
            </a:extLst>
          </p:cNvPr>
          <p:cNvSpPr>
            <a:spLocks noGrp="1"/>
          </p:cNvSpPr>
          <p:nvPr>
            <p:ph type="body" sz="quarter" idx="18"/>
          </p:nvPr>
        </p:nvSpPr>
        <p:spPr/>
        <p:txBody>
          <a:bodyPr anchor="ctr"/>
          <a:lstStyle/>
          <a:p>
            <a:r>
              <a:rPr lang="en-IE" dirty="0"/>
              <a:t>Mercato Online </a:t>
            </a:r>
            <a:r>
              <a:rPr lang="en-IE" dirty="0" err="1"/>
              <a:t>degli</a:t>
            </a:r>
            <a:r>
              <a:rPr lang="en-IE" dirty="0"/>
              <a:t> </a:t>
            </a:r>
            <a:r>
              <a:rPr lang="en-IE" dirty="0" err="1"/>
              <a:t>agricoltori</a:t>
            </a:r>
            <a:endParaRPr lang="en-RU" dirty="0"/>
          </a:p>
        </p:txBody>
      </p:sp>
      <p:grpSp>
        <p:nvGrpSpPr>
          <p:cNvPr id="4" name="Group 3">
            <a:extLst>
              <a:ext uri="{FF2B5EF4-FFF2-40B4-BE49-F238E27FC236}">
                <a16:creationId xmlns:a16="http://schemas.microsoft.com/office/drawing/2014/main" id="{CC130147-8CC3-4F82-B511-61C2FA27B140}"/>
              </a:ext>
            </a:extLst>
          </p:cNvPr>
          <p:cNvGrpSpPr/>
          <p:nvPr/>
        </p:nvGrpSpPr>
        <p:grpSpPr>
          <a:xfrm>
            <a:off x="8180371" y="2399941"/>
            <a:ext cx="3089899" cy="3372815"/>
            <a:chOff x="5454661" y="2052695"/>
            <a:chExt cx="1737320" cy="2081567"/>
          </a:xfrm>
        </p:grpSpPr>
        <p:pic>
          <p:nvPicPr>
            <p:cNvPr id="5" name="Picture 4" descr="Icon&#10;&#10;Description automatically generated">
              <a:extLst>
                <a:ext uri="{FF2B5EF4-FFF2-40B4-BE49-F238E27FC236}">
                  <a16:creationId xmlns:a16="http://schemas.microsoft.com/office/drawing/2014/main" id="{AA08D50B-1C73-43E7-B724-E6FA02EF99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4661" y="2052695"/>
              <a:ext cx="1737320" cy="2081567"/>
            </a:xfrm>
            <a:prstGeom prst="rect">
              <a:avLst/>
            </a:prstGeom>
          </p:spPr>
        </p:pic>
        <p:pic>
          <p:nvPicPr>
            <p:cNvPr id="6" name="Picture 5" descr="Icon&#10;&#10;Description automatically generated">
              <a:extLst>
                <a:ext uri="{FF2B5EF4-FFF2-40B4-BE49-F238E27FC236}">
                  <a16:creationId xmlns:a16="http://schemas.microsoft.com/office/drawing/2014/main" id="{66F21EC4-21CA-46BD-B247-B7744914A1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9190" y="2933115"/>
              <a:ext cx="230823" cy="251734"/>
            </a:xfrm>
            <a:prstGeom prst="rect">
              <a:avLst/>
            </a:prstGeom>
          </p:spPr>
        </p:pic>
      </p:grpSp>
      <p:sp>
        <p:nvSpPr>
          <p:cNvPr id="7" name="Text Placeholder 2">
            <a:extLst>
              <a:ext uri="{FF2B5EF4-FFF2-40B4-BE49-F238E27FC236}">
                <a16:creationId xmlns:a16="http://schemas.microsoft.com/office/drawing/2014/main" id="{36D0F1FD-8FD8-4907-A1AA-F2B6A827168D}"/>
              </a:ext>
            </a:extLst>
          </p:cNvPr>
          <p:cNvSpPr>
            <a:spLocks noGrp="1"/>
          </p:cNvSpPr>
          <p:nvPr>
            <p:ph type="body" sz="quarter" idx="16"/>
          </p:nvPr>
        </p:nvSpPr>
        <p:spPr>
          <a:xfrm>
            <a:off x="447675" y="2066925"/>
            <a:ext cx="7443258" cy="4038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it-IT" b="1" dirty="0">
                <a:solidFill>
                  <a:srgbClr val="60220F"/>
                </a:solidFill>
              </a:rPr>
              <a:t>Viviamo in un'epoca straordinaria di condivisione globale delle informazioni e di marketing. </a:t>
            </a:r>
          </a:p>
          <a:p>
            <a:r>
              <a:rPr lang="it-IT" dirty="0">
                <a:solidFill>
                  <a:srgbClr val="60220F"/>
                </a:solidFill>
              </a:rPr>
              <a:t>La pandemia COVID-19 ha scosso l'industria alimentare e dei generi alimentari. I produttori alimentari di tutto il mondo hanno dovuto ripensare le loro attività. Molti hanno iniziato ad offrire servizi di consegna o di </a:t>
            </a:r>
            <a:r>
              <a:rPr lang="it-IT" dirty="0" err="1">
                <a:solidFill>
                  <a:srgbClr val="60220F"/>
                </a:solidFill>
              </a:rPr>
              <a:t>Click'n'Collect</a:t>
            </a:r>
            <a:r>
              <a:rPr lang="it-IT" dirty="0">
                <a:solidFill>
                  <a:srgbClr val="60220F"/>
                </a:solidFill>
              </a:rPr>
              <a:t>.</a:t>
            </a:r>
          </a:p>
          <a:p>
            <a:r>
              <a:rPr lang="it-IT" dirty="0">
                <a:solidFill>
                  <a:srgbClr val="60220F"/>
                </a:solidFill>
              </a:rPr>
              <a:t>I mercati contadini e le reti alimentari hanno condiviso un'analoga esigenza di riorganizzazione e alcuni hanno scelto la strada dei mercati e-commerce.</a:t>
            </a:r>
          </a:p>
          <a:p>
            <a:r>
              <a:rPr lang="it-IT" dirty="0">
                <a:solidFill>
                  <a:srgbClr val="60220F"/>
                </a:solidFill>
              </a:rPr>
              <a:t>Esploriamo questo mondo di opportunità attraverso</a:t>
            </a:r>
          </a:p>
          <a:p>
            <a:pPr algn="ctr"/>
            <a:r>
              <a:rPr lang="en-US" b="1" dirty="0" err="1">
                <a:solidFill>
                  <a:srgbClr val="6D6A3A"/>
                </a:solidFill>
              </a:rPr>
              <a:t>Mercati</a:t>
            </a:r>
            <a:r>
              <a:rPr lang="en-US" b="1" dirty="0">
                <a:solidFill>
                  <a:srgbClr val="6D6A3A"/>
                </a:solidFill>
              </a:rPr>
              <a:t>  Online .</a:t>
            </a:r>
          </a:p>
          <a:p>
            <a:endParaRPr lang="en-US" dirty="0">
              <a:solidFill>
                <a:schemeClr val="tx1"/>
              </a:solidFill>
            </a:endParaRPr>
          </a:p>
          <a:p>
            <a:endParaRPr lang="en-US" dirty="0">
              <a:solidFill>
                <a:srgbClr val="56C6E5"/>
              </a:solidFill>
            </a:endParaRPr>
          </a:p>
        </p:txBody>
      </p:sp>
    </p:spTree>
    <p:extLst>
      <p:ext uri="{BB962C8B-B14F-4D97-AF65-F5344CB8AC3E}">
        <p14:creationId xmlns:p14="http://schemas.microsoft.com/office/powerpoint/2010/main" val="941558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8375E-363A-AB43-A004-3BFF6E4ECB51}"/>
              </a:ext>
            </a:extLst>
          </p:cNvPr>
          <p:cNvSpPr>
            <a:spLocks noGrp="1"/>
          </p:cNvSpPr>
          <p:nvPr>
            <p:ph type="body" sz="quarter" idx="18"/>
          </p:nvPr>
        </p:nvSpPr>
        <p:spPr/>
        <p:txBody>
          <a:bodyPr anchor="ctr"/>
          <a:lstStyle/>
          <a:p>
            <a:r>
              <a:rPr lang="en-IE" dirty="0" err="1"/>
              <a:t>Mercati</a:t>
            </a:r>
            <a:r>
              <a:rPr lang="en-IE" dirty="0"/>
              <a:t> Online</a:t>
            </a:r>
            <a:endParaRPr lang="en-RU" dirty="0"/>
          </a:p>
        </p:txBody>
      </p:sp>
      <p:sp>
        <p:nvSpPr>
          <p:cNvPr id="4" name="Text Placeholder 2">
            <a:extLst>
              <a:ext uri="{FF2B5EF4-FFF2-40B4-BE49-F238E27FC236}">
                <a16:creationId xmlns:a16="http://schemas.microsoft.com/office/drawing/2014/main" id="{06912C73-4512-48CB-9CC4-2DD4444E9092}"/>
              </a:ext>
            </a:extLst>
          </p:cNvPr>
          <p:cNvSpPr>
            <a:spLocks noGrp="1"/>
          </p:cNvSpPr>
          <p:nvPr>
            <p:ph type="body" sz="quarter" idx="16"/>
          </p:nvPr>
        </p:nvSpPr>
        <p:spPr>
          <a:xfrm>
            <a:off x="334554" y="1982084"/>
            <a:ext cx="7546975" cy="4038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rgbClr val="142D55"/>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t-IT" dirty="0">
                <a:solidFill>
                  <a:srgbClr val="60220F"/>
                </a:solidFill>
              </a:rPr>
              <a:t>Molte aziende utilizzano i mercati online come primo passo per iniziare a vendere online. È molto importante scegliere il mercato online più adatto alla vostra piccola impresa...  </a:t>
            </a:r>
          </a:p>
          <a:p>
            <a:r>
              <a:rPr lang="it-IT" dirty="0">
                <a:solidFill>
                  <a:srgbClr val="60220F"/>
                </a:solidFill>
              </a:rPr>
              <a:t>In questa sezione</a:t>
            </a:r>
          </a:p>
          <a:p>
            <a:r>
              <a:rPr lang="it-IT" dirty="0">
                <a:solidFill>
                  <a:srgbClr val="60220F"/>
                </a:solidFill>
              </a:rPr>
              <a:t>Scoprire cos'è un mercato online</a:t>
            </a:r>
          </a:p>
          <a:p>
            <a:pPr marL="342900" indent="-342900">
              <a:buFont typeface="Arial" panose="020B0604020202020204" pitchFamily="34" charset="0"/>
              <a:buChar char="•"/>
            </a:pPr>
            <a:r>
              <a:rPr lang="it-IT" dirty="0">
                <a:solidFill>
                  <a:srgbClr val="60220F"/>
                </a:solidFill>
              </a:rPr>
              <a:t>Esplorare i vantaggi dei mercati online e come si differenziano dai siti di e-commerce indipendenti.</a:t>
            </a:r>
          </a:p>
          <a:p>
            <a:pPr marL="342900" indent="-342900">
              <a:buFont typeface="Arial" panose="020B0604020202020204" pitchFamily="34" charset="0"/>
              <a:buChar char="•"/>
            </a:pPr>
            <a:r>
              <a:rPr lang="it-IT" dirty="0">
                <a:solidFill>
                  <a:srgbClr val="60220F"/>
                </a:solidFill>
              </a:rPr>
              <a:t>Fare luce sui principali mercati online e sui pro e contro di ciascuno di essi.</a:t>
            </a:r>
          </a:p>
          <a:p>
            <a:pPr marL="342900" indent="-342900">
              <a:buFont typeface="Arial" panose="020B0604020202020204" pitchFamily="34" charset="0"/>
              <a:buChar char="•"/>
            </a:pPr>
            <a:r>
              <a:rPr lang="it-IT" dirty="0">
                <a:solidFill>
                  <a:srgbClr val="60220F"/>
                </a:solidFill>
              </a:rPr>
              <a:t>Di cosa avete bisogno per vendere attraverso un mercato online</a:t>
            </a:r>
          </a:p>
          <a:p>
            <a:endParaRPr lang="en-US" dirty="0">
              <a:solidFill>
                <a:srgbClr val="60220F"/>
              </a:solidFill>
            </a:endParaRPr>
          </a:p>
        </p:txBody>
      </p:sp>
      <p:pic>
        <p:nvPicPr>
          <p:cNvPr id="5" name="Picture 4" descr="A picture containing text&#10;&#10;Description automatically generated">
            <a:extLst>
              <a:ext uri="{FF2B5EF4-FFF2-40B4-BE49-F238E27FC236}">
                <a16:creationId xmlns:a16="http://schemas.microsoft.com/office/drawing/2014/main" id="{5D6A3AF8-341F-4432-8D6C-4207007B8F1E}"/>
              </a:ext>
            </a:extLst>
          </p:cNvPr>
          <p:cNvPicPr>
            <a:picLocks noChangeAspect="1"/>
          </p:cNvPicPr>
          <p:nvPr/>
        </p:nvPicPr>
        <p:blipFill rotWithShape="1">
          <a:blip r:embed="rId2"/>
          <a:srcRect l="21847" t="25094" r="26296" b="26491"/>
          <a:stretch/>
        </p:blipFill>
        <p:spPr>
          <a:xfrm>
            <a:off x="7186867" y="2237381"/>
            <a:ext cx="5005133" cy="3528006"/>
          </a:xfrm>
          <a:prstGeom prst="rect">
            <a:avLst/>
          </a:prstGeom>
        </p:spPr>
      </p:pic>
    </p:spTree>
    <p:extLst>
      <p:ext uri="{BB962C8B-B14F-4D97-AF65-F5344CB8AC3E}">
        <p14:creationId xmlns:p14="http://schemas.microsoft.com/office/powerpoint/2010/main" val="1486424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476779-BE66-7E44-A8A3-0AFF6052546A}"/>
              </a:ext>
            </a:extLst>
          </p:cNvPr>
          <p:cNvSpPr>
            <a:spLocks noGrp="1"/>
          </p:cNvSpPr>
          <p:nvPr>
            <p:ph type="body" sz="quarter" idx="18"/>
          </p:nvPr>
        </p:nvSpPr>
        <p:spPr>
          <a:xfrm>
            <a:off x="1" y="309491"/>
            <a:ext cx="12122870" cy="1210837"/>
          </a:xfrm>
        </p:spPr>
        <p:txBody>
          <a:bodyPr anchor="ctr">
            <a:normAutofit/>
          </a:bodyPr>
          <a:lstStyle/>
          <a:p>
            <a:r>
              <a:rPr lang="it-IT" dirty="0"/>
              <a:t>Conoscere i mercati online </a:t>
            </a:r>
          </a:p>
          <a:p>
            <a:r>
              <a:rPr lang="en-IE" dirty="0"/>
              <a:t> &amp;</a:t>
            </a:r>
            <a:r>
              <a:rPr lang="it-IT" dirty="0"/>
              <a:t> perché potrebbero fare al caso vostro</a:t>
            </a:r>
            <a:r>
              <a:rPr lang="en-IE" dirty="0"/>
              <a:t>?</a:t>
            </a:r>
            <a:endParaRPr lang="en-RU" dirty="0"/>
          </a:p>
        </p:txBody>
      </p:sp>
      <p:sp>
        <p:nvSpPr>
          <p:cNvPr id="5" name="Text Placeholder 2">
            <a:extLst>
              <a:ext uri="{FF2B5EF4-FFF2-40B4-BE49-F238E27FC236}">
                <a16:creationId xmlns:a16="http://schemas.microsoft.com/office/drawing/2014/main" id="{F03BF37E-48C3-7846-6F24-0C60BE241DBF}"/>
              </a:ext>
            </a:extLst>
          </p:cNvPr>
          <p:cNvSpPr>
            <a:spLocks noGrp="1"/>
          </p:cNvSpPr>
          <p:nvPr>
            <p:ph type="body" sz="quarter" idx="16"/>
          </p:nvPr>
        </p:nvSpPr>
        <p:spPr>
          <a:xfrm>
            <a:off x="447675" y="2066925"/>
            <a:ext cx="8124825" cy="4038600"/>
          </a:xfrm>
        </p:spPr>
        <p:txBody>
          <a:bodyPr/>
          <a:lstStyle/>
          <a:p>
            <a:pPr algn="just"/>
            <a:r>
              <a:rPr lang="it-IT" dirty="0"/>
              <a:t>Un marketplace è un negozio online con più venditori che consente ai consumatori di acquistare una varietà di prodotti da più venditori in più sedi. È come affittare un posto online.</a:t>
            </a:r>
          </a:p>
          <a:p>
            <a:pPr algn="just"/>
            <a:r>
              <a:rPr lang="it-IT" dirty="0"/>
              <a:t>Il motivo principale per cui si sceglie un marketplace online è l'ampio pubblico che questi siti attirano. </a:t>
            </a:r>
          </a:p>
          <a:p>
            <a:pPr algn="just"/>
            <a:r>
              <a:rPr lang="it-IT" dirty="0"/>
              <a:t>Pensate a questo: se poteste scegliere, allestireste una bancarella in un grande mercato agricolo o in una strada secondaria difficile da trovare? </a:t>
            </a:r>
          </a:p>
          <a:p>
            <a:pPr algn="just"/>
            <a:r>
              <a:rPr lang="it-IT" dirty="0"/>
              <a:t>Vediamo un caso di studio di un mercato online irlandese che ha trasformato le vendite di molti piccoli agricoltori. </a:t>
            </a:r>
          </a:p>
          <a:p>
            <a:endParaRPr lang="en-US" dirty="0"/>
          </a:p>
        </p:txBody>
      </p:sp>
      <p:grpSp>
        <p:nvGrpSpPr>
          <p:cNvPr id="6" name="Group 5">
            <a:extLst>
              <a:ext uri="{FF2B5EF4-FFF2-40B4-BE49-F238E27FC236}">
                <a16:creationId xmlns:a16="http://schemas.microsoft.com/office/drawing/2014/main" id="{2C4CA705-499D-E245-CE8D-86D615008CA4}"/>
              </a:ext>
            </a:extLst>
          </p:cNvPr>
          <p:cNvGrpSpPr/>
          <p:nvPr/>
        </p:nvGrpSpPr>
        <p:grpSpPr>
          <a:xfrm>
            <a:off x="9589220" y="1840750"/>
            <a:ext cx="2411102" cy="4343233"/>
            <a:chOff x="5124770" y="2511314"/>
            <a:chExt cx="990496" cy="2377656"/>
          </a:xfrm>
        </p:grpSpPr>
        <p:pic>
          <p:nvPicPr>
            <p:cNvPr id="7" name="Picture 6" descr="A close - up of a light bulb&#10;&#10;Description automatically generated with medium confidence">
              <a:extLst>
                <a:ext uri="{FF2B5EF4-FFF2-40B4-BE49-F238E27FC236}">
                  <a16:creationId xmlns:a16="http://schemas.microsoft.com/office/drawing/2014/main" id="{47111D36-A1F8-42AA-1AB1-8614379BB5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4770" y="2511314"/>
              <a:ext cx="990496" cy="2377656"/>
            </a:xfrm>
            <a:prstGeom prst="rect">
              <a:avLst/>
            </a:prstGeom>
          </p:spPr>
        </p:pic>
        <p:pic>
          <p:nvPicPr>
            <p:cNvPr id="8" name="Picture 7" descr="Icon&#10;&#10;Description automatically generated">
              <a:extLst>
                <a:ext uri="{FF2B5EF4-FFF2-40B4-BE49-F238E27FC236}">
                  <a16:creationId xmlns:a16="http://schemas.microsoft.com/office/drawing/2014/main" id="{70A4451F-AB11-D1EC-8460-2F5A52E650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614852" y="3979592"/>
              <a:ext cx="132038" cy="144000"/>
            </a:xfrm>
            <a:prstGeom prst="rect">
              <a:avLst/>
            </a:prstGeom>
          </p:spPr>
        </p:pic>
      </p:grpSp>
    </p:spTree>
    <p:extLst>
      <p:ext uri="{BB962C8B-B14F-4D97-AF65-F5344CB8AC3E}">
        <p14:creationId xmlns:p14="http://schemas.microsoft.com/office/powerpoint/2010/main" val="3813339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CEAC5D-CEBD-3DCE-C6A0-F7E6FBF9D620}"/>
              </a:ext>
            </a:extLst>
          </p:cNvPr>
          <p:cNvSpPr>
            <a:spLocks noGrp="1"/>
          </p:cNvSpPr>
          <p:nvPr>
            <p:ph type="body" sz="quarter" idx="18"/>
          </p:nvPr>
        </p:nvSpPr>
        <p:spPr/>
        <p:txBody>
          <a:bodyPr anchor="ctr"/>
          <a:lstStyle/>
          <a:p>
            <a:r>
              <a:rPr lang="en-IE" dirty="0" err="1"/>
              <a:t>Benefici</a:t>
            </a:r>
            <a:r>
              <a:rPr lang="en-IE" dirty="0"/>
              <a:t> del Mercato Online</a:t>
            </a:r>
          </a:p>
        </p:txBody>
      </p:sp>
      <p:sp>
        <p:nvSpPr>
          <p:cNvPr id="4" name="Text Placeholder 2">
            <a:extLst>
              <a:ext uri="{FF2B5EF4-FFF2-40B4-BE49-F238E27FC236}">
                <a16:creationId xmlns:a16="http://schemas.microsoft.com/office/drawing/2014/main" id="{8B79FB5C-2718-E4E7-2844-D1BB47A03F80}"/>
              </a:ext>
            </a:extLst>
          </p:cNvPr>
          <p:cNvSpPr>
            <a:spLocks noGrp="1"/>
          </p:cNvSpPr>
          <p:nvPr>
            <p:ph type="body" sz="quarter" idx="16"/>
          </p:nvPr>
        </p:nvSpPr>
        <p:spPr>
          <a:xfrm>
            <a:off x="447675" y="2066925"/>
            <a:ext cx="11448952" cy="3259219"/>
          </a:xfrm>
        </p:spPr>
        <p:txBody>
          <a:bodyPr/>
          <a:lstStyle/>
          <a:p>
            <a:pPr algn="just"/>
            <a:r>
              <a:rPr lang="en-US" dirty="0"/>
              <a:t>Secondo l’ </a:t>
            </a:r>
            <a:r>
              <a:rPr lang="en-US" dirty="0">
                <a:hlinkClick r:id="rId2"/>
              </a:rPr>
              <a:t>Eurostat</a:t>
            </a:r>
            <a:r>
              <a:rPr lang="en-US" dirty="0"/>
              <a:t>, </a:t>
            </a:r>
            <a:r>
              <a:rPr lang="it-IT" dirty="0"/>
              <a:t>gli agricoltori ricevono solo il 21% del prezzo al dettaglio che i clienti pagano nei supermercati. Tenendo conto di ciò, la commissione del 20% circa applicata dai mercati online è molto più equa per gli agricoltori e lascia loro una quota maggiore.</a:t>
            </a:r>
          </a:p>
          <a:p>
            <a:pPr algn="just"/>
            <a:r>
              <a:rPr lang="it-IT" dirty="0"/>
              <a:t>Se i mercati agricoli digitali diventeranno davvero più comuni in futuro, sembra che possano portare:</a:t>
            </a:r>
          </a:p>
          <a:p>
            <a:pPr marL="342900" indent="-342900" algn="just">
              <a:buFont typeface="Arial" panose="020B0604020202020204" pitchFamily="34" charset="0"/>
              <a:buChar char="•"/>
            </a:pPr>
            <a:r>
              <a:rPr lang="it-IT" b="1" dirty="0">
                <a:solidFill>
                  <a:srgbClr val="6D6A3A"/>
                </a:solidFill>
              </a:rPr>
              <a:t>redditi più alti per gli agricoltori, </a:t>
            </a:r>
          </a:p>
          <a:p>
            <a:pPr marL="342900" indent="-342900" algn="just">
              <a:buFont typeface="Arial" panose="020B0604020202020204" pitchFamily="34" charset="0"/>
              <a:buChar char="•"/>
            </a:pPr>
            <a:r>
              <a:rPr lang="it-IT" b="1" dirty="0">
                <a:solidFill>
                  <a:srgbClr val="6D6A3A"/>
                </a:solidFill>
              </a:rPr>
              <a:t>accesso a prodotti freschi, regionali e stagionali per i consumatori, </a:t>
            </a:r>
          </a:p>
          <a:p>
            <a:pPr marL="342900" indent="-342900" algn="just">
              <a:buFont typeface="Arial" panose="020B0604020202020204" pitchFamily="34" charset="0"/>
              <a:buChar char="•"/>
            </a:pPr>
            <a:r>
              <a:rPr lang="it-IT" b="1" dirty="0">
                <a:solidFill>
                  <a:srgbClr val="6D6A3A"/>
                </a:solidFill>
              </a:rPr>
              <a:t>distanze di trasporto più brevi </a:t>
            </a:r>
          </a:p>
          <a:p>
            <a:pPr marL="342900" indent="-342900" algn="just">
              <a:buFont typeface="Arial" panose="020B0604020202020204" pitchFamily="34" charset="0"/>
              <a:buChar char="•"/>
            </a:pPr>
            <a:r>
              <a:rPr lang="it-IT" b="1" dirty="0">
                <a:solidFill>
                  <a:srgbClr val="6D6A3A"/>
                </a:solidFill>
              </a:rPr>
              <a:t>meno imballaggi e una maggiore coesione sociale a livello locale. </a:t>
            </a:r>
          </a:p>
        </p:txBody>
      </p:sp>
      <p:sp>
        <p:nvSpPr>
          <p:cNvPr id="2" name="Star: 10 Points 1">
            <a:extLst>
              <a:ext uri="{FF2B5EF4-FFF2-40B4-BE49-F238E27FC236}">
                <a16:creationId xmlns:a16="http://schemas.microsoft.com/office/drawing/2014/main" id="{6DF892ED-A380-427F-0E70-3073A68D33B4}"/>
              </a:ext>
            </a:extLst>
          </p:cNvPr>
          <p:cNvSpPr/>
          <p:nvPr/>
        </p:nvSpPr>
        <p:spPr>
          <a:xfrm>
            <a:off x="9186333" y="3776133"/>
            <a:ext cx="2557992" cy="2772376"/>
          </a:xfrm>
          <a:prstGeom prst="star10">
            <a:avLst/>
          </a:prstGeom>
          <a:solidFill>
            <a:srgbClr val="B6A8A7"/>
          </a:solidFill>
          <a:ln>
            <a:solidFill>
              <a:srgbClr val="6D6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6D6A3A"/>
                </a:solidFill>
              </a:rPr>
              <a:t>CHE LI RENDE UNA VALIDA ALTERNATIVA AI SUPERMERCATI</a:t>
            </a:r>
            <a:r>
              <a:rPr lang="en-US" b="1" dirty="0">
                <a:solidFill>
                  <a:srgbClr val="6D6A3A"/>
                </a:solidFill>
              </a:rPr>
              <a:t>!</a:t>
            </a:r>
            <a:endParaRPr lang="en-IE" b="1" dirty="0">
              <a:solidFill>
                <a:srgbClr val="6D6A3A"/>
              </a:solidFill>
            </a:endParaRPr>
          </a:p>
        </p:txBody>
      </p:sp>
    </p:spTree>
    <p:extLst>
      <p:ext uri="{BB962C8B-B14F-4D97-AF65-F5344CB8AC3E}">
        <p14:creationId xmlns:p14="http://schemas.microsoft.com/office/powerpoint/2010/main" val="1824817841"/>
      </p:ext>
    </p:extLst>
  </p:cSld>
  <p:clrMapOvr>
    <a:masterClrMapping/>
  </p:clrMapOvr>
</p:sld>
</file>

<file path=ppt/theme/theme1.xml><?xml version="1.0" encoding="utf-8"?>
<a:theme xmlns:a="http://schemas.openxmlformats.org/drawingml/2006/main" name="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FD9453-01BA-4724-B071-EA0957541A69}">
  <ds:schemaRefs>
    <ds:schemaRef ds:uri="http://schemas.openxmlformats.org/package/2006/metadata/core-properties"/>
    <ds:schemaRef ds:uri="http://purl.org/dc/dcmitype/"/>
    <ds:schemaRef ds:uri="http://purl.org/dc/elements/1.1/"/>
    <ds:schemaRef ds:uri="http://www.w3.org/XML/1998/namespace"/>
    <ds:schemaRef ds:uri="67dd3286-db87-444e-8dd1-4849b974caca"/>
    <ds:schemaRef ds:uri="http://schemas.microsoft.com/office/2006/documentManagement/types"/>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91C2138D-AA6B-4AAF-A7DE-9247FED0E61B}">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E392E70-3A5E-4698-9424-D9F775E0B3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2010</TotalTime>
  <Words>5308</Words>
  <Application>Microsoft Office PowerPoint</Application>
  <PresentationFormat>Widescreen</PresentationFormat>
  <Paragraphs>297</Paragraphs>
  <Slides>55</Slides>
  <Notes>0</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Arial</vt:lpstr>
      <vt:lpstr>Calibri</vt:lpstr>
      <vt:lpstr>Calibri Light</vt:lpstr>
      <vt:lpstr>Freestyle Script</vt:lpstr>
      <vt:lpstr>Montserrat Light</vt:lpstr>
      <vt:lpstr>Open Sans</vt:lpstr>
      <vt:lpstr>Quattrocento Sans</vt:lpstr>
      <vt:lpstr>Times New Roman</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canice euei</cp:lastModifiedBy>
  <cp:revision>18</cp:revision>
  <dcterms:created xsi:type="dcterms:W3CDTF">2019-11-20T14:08:21Z</dcterms:created>
  <dcterms:modified xsi:type="dcterms:W3CDTF">2022-12-16T15:25:18Z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