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sldSz cx="12192000" cy="6858000"/>
  <p:notesSz cx="12192000" cy="6858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4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07830" y="821546"/>
            <a:ext cx="7976339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740407"/>
            <a:ext cx="7339965" cy="5118100"/>
          </a:xfrm>
          <a:custGeom>
            <a:avLst/>
            <a:gdLst/>
            <a:ahLst/>
            <a:cxnLst/>
            <a:rect l="l" t="t" r="r" b="b"/>
            <a:pathLst>
              <a:path w="7339965" h="5118100">
                <a:moveTo>
                  <a:pt x="7339583" y="0"/>
                </a:moveTo>
                <a:lnTo>
                  <a:pt x="0" y="0"/>
                </a:lnTo>
                <a:lnTo>
                  <a:pt x="0" y="5117592"/>
                </a:lnTo>
                <a:lnTo>
                  <a:pt x="7339583" y="5117592"/>
                </a:lnTo>
                <a:lnTo>
                  <a:pt x="7339583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4316" y="6495287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60035" y="6417564"/>
            <a:ext cx="441959" cy="4404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4794" y="225163"/>
            <a:ext cx="10942411" cy="930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5805" y="2545485"/>
            <a:ext cx="6840220" cy="3954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ch.unesco.org/en/lists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.ted.com/the-genius-of-frugal-innovation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HRZ6OrSvvI" TargetMode="External"/><Relationship Id="rId5" Type="http://schemas.openxmlformats.org/officeDocument/2006/relationships/image" Target="../media/image31.jp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o.org/save-food/news-and-multimedia/news/news-details/en/c/427630/" TargetMode="Externa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2.png"/><Relationship Id="rId21" Type="http://schemas.openxmlformats.org/officeDocument/2006/relationships/image" Target="../media/image7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1.png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23" Type="http://schemas.openxmlformats.org/officeDocument/2006/relationships/image" Target="../media/image72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ad.jrc.ec.europa.eu/smallholderagriculture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hyperlink" Target="https://www.strategyzer.com/" TargetMode="Externa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QoAOzMTLP5s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hyperlink" Target="https://www.strategyzer.com/canvas/business-model-canvas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localenterprise.ie/DublinCity/Publications-Resources/Sample-Business-Plans/Teagasc-Step-by-Step-Guide-to-Doing-the-Figures.doc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ocalenterprise.ie/DublinCity/Publications-Resources/Sample-Business-Plans/Teagasc-Blank-Business-Plan-with-guidelines.doc" TargetMode="External"/><Relationship Id="rId5" Type="http://schemas.openxmlformats.org/officeDocument/2006/relationships/hyperlink" Target="https://www.enterprise-ireland.com/en/Start-a-Business-in-Ireland/Do-I-qualify-as-a-HPSU-/Business-Plan-Template-.doc" TargetMode="External"/><Relationship Id="rId4" Type="http://schemas.openxmlformats.org/officeDocument/2006/relationships/image" Target="../media/image82.jp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hyperlink" Target="http://www.small-holders.eu/" TargetMode="External"/><Relationship Id="rId2" Type="http://schemas.openxmlformats.org/officeDocument/2006/relationships/image" Target="../media/image83.pn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5864" y="0"/>
              <a:ext cx="3700258" cy="24566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27" y="6220971"/>
              <a:ext cx="1843277" cy="41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3100" y="246888"/>
              <a:ext cx="2628899" cy="357225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663879" y="6207674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22097" y="2488733"/>
            <a:ext cx="27463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/>
              <a:t>Modul </a:t>
            </a:r>
            <a:r>
              <a:rPr sz="5400" dirty="0"/>
              <a:t>1</a:t>
            </a:r>
            <a:endParaRPr sz="5400"/>
          </a:p>
        </p:txBody>
      </p:sp>
      <p:sp>
        <p:nvSpPr>
          <p:cNvPr id="9" name="object 9"/>
          <p:cNvSpPr txBox="1"/>
          <p:nvPr/>
        </p:nvSpPr>
        <p:spPr>
          <a:xfrm>
            <a:off x="3708968" y="3483446"/>
            <a:ext cx="6794500" cy="1596591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930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Úvod do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podnikania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3600" spc="-10" dirty="0" err="1">
                <a:solidFill>
                  <a:srgbClr val="5F210F"/>
                </a:solidFill>
                <a:latin typeface="Calibri"/>
                <a:cs typeface="Calibri"/>
              </a:rPr>
              <a:t>malých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3600" spc="-10" dirty="0">
                <a:solidFill>
                  <a:srgbClr val="5F210F"/>
                </a:solidFill>
                <a:latin typeface="Calibri"/>
                <a:cs typeface="Calibri"/>
              </a:rPr>
              <a:t>farmárov</a:t>
            </a:r>
            <a:endParaRPr sz="3600" dirty="0">
              <a:latin typeface="Calibri"/>
              <a:cs typeface="Calibri"/>
            </a:endParaRPr>
          </a:p>
          <a:p>
            <a:pPr marL="103505" algn="ctr">
              <a:lnSpc>
                <a:spcPct val="100000"/>
              </a:lnSpc>
              <a:spcBef>
                <a:spcPts val="160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príležitosti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356954" y="4909503"/>
            <a:ext cx="546100" cy="12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200" b="1" spc="-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7316" y="1425261"/>
            <a:ext cx="34747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15" dirty="0">
                <a:solidFill>
                  <a:srgbClr val="5F210F"/>
                </a:solidFill>
                <a:latin typeface="Calibri"/>
                <a:cs typeface="Calibri"/>
              </a:rPr>
              <a:t>Uľahčiť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drobným poľnohospodárom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18710" y="2263278"/>
            <a:ext cx="4208780" cy="29514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 indent="-1270" algn="ctr">
              <a:lnSpc>
                <a:spcPts val="3240"/>
              </a:lnSpc>
              <a:spcBef>
                <a:spcPts val="505"/>
              </a:spcBef>
            </a:pP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prispôsobenými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000" i="1" spc="-15" dirty="0">
                <a:solidFill>
                  <a:srgbClr val="5F210F"/>
                </a:solidFill>
                <a:latin typeface="Calibri"/>
                <a:cs typeface="Calibri"/>
              </a:rPr>
              <a:t>cielenými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zdrojmi, </a:t>
            </a:r>
            <a:r>
              <a:rPr sz="3000" i="1" spc="-2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vám pomôžu </a:t>
            </a:r>
            <a:r>
              <a:rPr sz="3000" b="1" i="1" spc="-5" dirty="0">
                <a:solidFill>
                  <a:srgbClr val="A13A22"/>
                </a:solidFill>
                <a:latin typeface="Calibri"/>
                <a:cs typeface="Calibri"/>
              </a:rPr>
              <a:t>zvýšiť </a:t>
            </a:r>
            <a:r>
              <a:rPr sz="3000" b="1" i="1" dirty="0">
                <a:solidFill>
                  <a:srgbClr val="A13A22"/>
                </a:solidFill>
                <a:latin typeface="Calibri"/>
                <a:cs typeface="Calibri"/>
              </a:rPr>
              <a:t>vaše </a:t>
            </a:r>
            <a:r>
              <a:rPr sz="3000" b="1" i="1" spc="-10" dirty="0">
                <a:solidFill>
                  <a:srgbClr val="A13A22"/>
                </a:solidFill>
                <a:latin typeface="Calibri"/>
                <a:cs typeface="Calibri"/>
              </a:rPr>
              <a:t>výsledky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000" b="1" i="1" spc="-5" dirty="0">
                <a:solidFill>
                  <a:srgbClr val="A13A22"/>
                </a:solidFill>
                <a:latin typeface="Calibri"/>
                <a:cs typeface="Calibri"/>
              </a:rPr>
              <a:t>zviditeľniť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malé hospodárstvo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firmu, </a:t>
            </a:r>
            <a:r>
              <a:rPr sz="3000" i="1" spc="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tým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sa stať </a:t>
            </a:r>
            <a:r>
              <a:rPr sz="3000" b="1" i="1" spc="-5" dirty="0">
                <a:solidFill>
                  <a:srgbClr val="A13A22"/>
                </a:solidFill>
                <a:latin typeface="Calibri"/>
                <a:cs typeface="Calibri"/>
              </a:rPr>
              <a:t>viac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78752" y="4717101"/>
            <a:ext cx="1829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i="1" spc="-10" dirty="0">
                <a:solidFill>
                  <a:srgbClr val="A13A22"/>
                </a:solidFill>
                <a:latin typeface="Calibri"/>
                <a:cs typeface="Calibri"/>
              </a:rPr>
              <a:t>udržateľný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491558" y="362577"/>
            <a:ext cx="591185" cy="1382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900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9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1040" y="258691"/>
            <a:ext cx="472249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73835" marR="5080" indent="-1461770">
              <a:lnSpc>
                <a:spcPts val="3890"/>
              </a:lnSpc>
              <a:spcBef>
                <a:spcPts val="585"/>
              </a:spcBef>
            </a:pP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Čo je </a:t>
            </a:r>
            <a:r>
              <a:rPr sz="3600" b="1" spc="-20" dirty="0">
                <a:solidFill>
                  <a:srgbClr val="6C6A39"/>
                </a:solidFill>
                <a:latin typeface="Calibri"/>
                <a:cs typeface="Calibri"/>
              </a:rPr>
              <a:t>cieľom </a:t>
            </a:r>
            <a:r>
              <a:rPr sz="3600" b="1" dirty="0">
                <a:solidFill>
                  <a:srgbClr val="6C6A39"/>
                </a:solidFill>
                <a:latin typeface="Calibri"/>
                <a:cs typeface="Calibri"/>
              </a:rPr>
              <a:t>tohto </a:t>
            </a: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kurzu...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1795272"/>
            <a:ext cx="6434315" cy="4521708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5170" y="1805432"/>
            <a:ext cx="6482080" cy="4267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10820">
              <a:lnSpc>
                <a:spcPts val="2590"/>
              </a:lnSpc>
              <a:spcBef>
                <a:spcPts val="425"/>
              </a:spcBef>
              <a:buClr>
                <a:srgbClr val="5F210F"/>
              </a:buClr>
              <a:buFont typeface="Calibri"/>
              <a:buAutoNum type="arabicPeriod"/>
              <a:tabLst>
                <a:tab pos="311785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Podnikateľ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štartér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iniciátor,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vyzývateľ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hnacia sila. Je 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človek,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vytvára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nové,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či už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iniciatívu,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 alebo malé hospodárstvo.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20"/>
              </a:spcBef>
              <a:buFont typeface="Calibri"/>
              <a:buAutoNum type="arabicPeriod"/>
              <a:tabLst>
                <a:tab pos="311785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Podnikateľ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vodič: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osoba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zodpovedná za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riadenie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vodca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osoba,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môžete obrátiť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ona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ten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kto tlačí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dopredu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inšpiruje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tím 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nasledovníkov.</a:t>
            </a:r>
            <a:endParaRPr sz="2400">
              <a:latin typeface="Calibri"/>
              <a:cs typeface="Calibri"/>
            </a:endParaRPr>
          </a:p>
          <a:p>
            <a:pPr marL="12700" marR="25400">
              <a:lnSpc>
                <a:spcPts val="2590"/>
              </a:lnSpc>
              <a:spcBef>
                <a:spcPts val="1000"/>
              </a:spcBef>
              <a:buFont typeface="Calibri"/>
              <a:buAutoNum type="arabicPeriod"/>
              <a:tabLst>
                <a:tab pos="311785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Podnikateľ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zodpovedná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zodpovedná osoba: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konečná osoba zodpovedná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osud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podniku,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malé hospodárstvo, malá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farma, projekt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akékoľvek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iné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úsilie.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9409" y="75317"/>
            <a:ext cx="6217285" cy="145224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065" marR="5080" indent="1270" algn="ctr">
              <a:lnSpc>
                <a:spcPct val="80000"/>
              </a:lnSpc>
              <a:spcBef>
                <a:spcPts val="960"/>
              </a:spcBef>
            </a:pPr>
            <a:r>
              <a:rPr sz="3600" spc="-10" dirty="0">
                <a:solidFill>
                  <a:srgbClr val="404F2E"/>
                </a:solidFill>
              </a:rPr>
              <a:t>Už </a:t>
            </a:r>
            <a:r>
              <a:rPr sz="3600" spc="-25" dirty="0">
                <a:solidFill>
                  <a:srgbClr val="404F2E"/>
                </a:solidFill>
              </a:rPr>
              <a:t>sme </a:t>
            </a:r>
            <a:r>
              <a:rPr sz="3600" dirty="0">
                <a:solidFill>
                  <a:srgbClr val="404F2E"/>
                </a:solidFill>
              </a:rPr>
              <a:t>opísali, </a:t>
            </a:r>
            <a:r>
              <a:rPr sz="3600" spc="-10" dirty="0">
                <a:solidFill>
                  <a:srgbClr val="404F2E"/>
                </a:solidFill>
              </a:rPr>
              <a:t>čo </a:t>
            </a:r>
            <a:r>
              <a:rPr sz="3600" spc="-15" dirty="0">
                <a:solidFill>
                  <a:srgbClr val="404F2E"/>
                </a:solidFill>
              </a:rPr>
              <a:t>sú </a:t>
            </a:r>
            <a:r>
              <a:rPr sz="3600" spc="-5" dirty="0">
                <a:solidFill>
                  <a:srgbClr val="404F2E"/>
                </a:solidFill>
              </a:rPr>
              <a:t>MALÍ PODNIKATELIA, </a:t>
            </a:r>
            <a:r>
              <a:rPr sz="3600" dirty="0">
                <a:solidFill>
                  <a:srgbClr val="404F2E"/>
                </a:solidFill>
              </a:rPr>
              <a:t>ale </a:t>
            </a:r>
            <a:r>
              <a:rPr sz="3600" spc="-15" dirty="0">
                <a:solidFill>
                  <a:srgbClr val="404F2E"/>
                </a:solidFill>
              </a:rPr>
              <a:t>sú </a:t>
            </a:r>
            <a:r>
              <a:rPr sz="3600" spc="-10" dirty="0">
                <a:solidFill>
                  <a:srgbClr val="404F2E"/>
                </a:solidFill>
              </a:rPr>
              <a:t>to </a:t>
            </a:r>
            <a:r>
              <a:rPr sz="3600" dirty="0">
                <a:solidFill>
                  <a:srgbClr val="404F2E"/>
                </a:solidFill>
              </a:rPr>
              <a:t>aj </a:t>
            </a:r>
            <a:r>
              <a:rPr sz="3600" spc="-5" dirty="0">
                <a:solidFill>
                  <a:srgbClr val="404F2E"/>
                </a:solidFill>
              </a:rPr>
              <a:t>PODNIKATELIA.</a:t>
            </a:r>
            <a:endParaRPr sz="3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040108" y="196596"/>
            <a:ext cx="1706880" cy="1754505"/>
            <a:chOff x="10040108" y="196596"/>
            <a:chExt cx="1706880" cy="175450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0108" y="196596"/>
              <a:ext cx="1706288" cy="175396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034524" y="642416"/>
              <a:ext cx="285115" cy="279400"/>
            </a:xfrm>
            <a:custGeom>
              <a:avLst/>
              <a:gdLst/>
              <a:ahLst/>
              <a:cxnLst/>
              <a:rect l="l" t="t" r="r" b="b"/>
              <a:pathLst>
                <a:path w="285115" h="279400">
                  <a:moveTo>
                    <a:pt x="276885" y="167043"/>
                  </a:moveTo>
                  <a:lnTo>
                    <a:pt x="114236" y="7874"/>
                  </a:lnTo>
                  <a:lnTo>
                    <a:pt x="109601" y="4495"/>
                  </a:lnTo>
                  <a:lnTo>
                    <a:pt x="105003" y="2222"/>
                  </a:lnTo>
                  <a:lnTo>
                    <a:pt x="99225" y="1104"/>
                  </a:lnTo>
                  <a:lnTo>
                    <a:pt x="94576" y="0"/>
                  </a:lnTo>
                  <a:lnTo>
                    <a:pt x="0" y="82359"/>
                  </a:lnTo>
                  <a:lnTo>
                    <a:pt x="200723" y="278790"/>
                  </a:lnTo>
                  <a:lnTo>
                    <a:pt x="276885" y="205422"/>
                  </a:lnTo>
                  <a:lnTo>
                    <a:pt x="284937" y="186232"/>
                  </a:lnTo>
                  <a:lnTo>
                    <a:pt x="283794" y="181737"/>
                  </a:lnTo>
                  <a:lnTo>
                    <a:pt x="282613" y="176085"/>
                  </a:lnTo>
                  <a:lnTo>
                    <a:pt x="280339" y="171589"/>
                  </a:lnTo>
                  <a:lnTo>
                    <a:pt x="276885" y="167043"/>
                  </a:lnTo>
                  <a:close/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674857" y="871011"/>
              <a:ext cx="497205" cy="485140"/>
            </a:xfrm>
            <a:custGeom>
              <a:avLst/>
              <a:gdLst/>
              <a:ahLst/>
              <a:cxnLst/>
              <a:rect l="l" t="t" r="r" b="b"/>
              <a:pathLst>
                <a:path w="497204" h="485140">
                  <a:moveTo>
                    <a:pt x="496824" y="0"/>
                  </a:moveTo>
                  <a:lnTo>
                    <a:pt x="0" y="484543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492031" y="730758"/>
              <a:ext cx="737870" cy="718185"/>
            </a:xfrm>
            <a:custGeom>
              <a:avLst/>
              <a:gdLst/>
              <a:ahLst/>
              <a:cxnLst/>
              <a:rect l="l" t="t" r="r" b="b"/>
              <a:pathLst>
                <a:path w="737870" h="718185">
                  <a:moveTo>
                    <a:pt x="535216" y="0"/>
                  </a:moveTo>
                  <a:lnTo>
                    <a:pt x="35826" y="487159"/>
                  </a:lnTo>
                  <a:lnTo>
                    <a:pt x="32359" y="490524"/>
                  </a:lnTo>
                  <a:lnTo>
                    <a:pt x="30035" y="493903"/>
                  </a:lnTo>
                  <a:lnTo>
                    <a:pt x="28905" y="497281"/>
                  </a:lnTo>
                  <a:lnTo>
                    <a:pt x="27711" y="501802"/>
                  </a:lnTo>
                  <a:lnTo>
                    <a:pt x="0" y="687412"/>
                  </a:lnTo>
                  <a:lnTo>
                    <a:pt x="0" y="693039"/>
                  </a:lnTo>
                  <a:lnTo>
                    <a:pt x="27711" y="717804"/>
                  </a:lnTo>
                  <a:lnTo>
                    <a:pt x="31229" y="717804"/>
                  </a:lnTo>
                  <a:lnTo>
                    <a:pt x="221945" y="690778"/>
                  </a:lnTo>
                  <a:lnTo>
                    <a:pt x="230060" y="688517"/>
                  </a:lnTo>
                  <a:lnTo>
                    <a:pt x="233527" y="686295"/>
                  </a:lnTo>
                  <a:lnTo>
                    <a:pt x="236994" y="682929"/>
                  </a:lnTo>
                  <a:lnTo>
                    <a:pt x="737514" y="196875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587989" y="787196"/>
              <a:ext cx="497205" cy="483234"/>
            </a:xfrm>
            <a:custGeom>
              <a:avLst/>
              <a:gdLst/>
              <a:ahLst/>
              <a:cxnLst/>
              <a:rect l="l" t="t" r="r" b="b"/>
              <a:pathLst>
                <a:path w="497204" h="483234">
                  <a:moveTo>
                    <a:pt x="0" y="483057"/>
                  </a:moveTo>
                  <a:lnTo>
                    <a:pt x="496823" y="0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513317" y="1346457"/>
              <a:ext cx="83820" cy="82550"/>
            </a:xfrm>
            <a:custGeom>
              <a:avLst/>
              <a:gdLst/>
              <a:ahLst/>
              <a:cxnLst/>
              <a:rect l="l" t="t" r="r" b="b"/>
              <a:pathLst>
                <a:path w="83820" h="82550">
                  <a:moveTo>
                    <a:pt x="83769" y="82245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31648" y="1223007"/>
              <a:ext cx="192405" cy="187960"/>
            </a:xfrm>
            <a:custGeom>
              <a:avLst/>
              <a:gdLst/>
              <a:ahLst/>
              <a:cxnLst/>
              <a:rect l="l" t="t" r="r" b="b"/>
              <a:pathLst>
                <a:path w="192404" h="187959">
                  <a:moveTo>
                    <a:pt x="0" y="2260"/>
                  </a:moveTo>
                  <a:lnTo>
                    <a:pt x="1130" y="0"/>
                  </a:lnTo>
                  <a:lnTo>
                    <a:pt x="191935" y="186296"/>
                  </a:lnTo>
                  <a:lnTo>
                    <a:pt x="189661" y="187451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11340" y="2660904"/>
            <a:ext cx="4773167" cy="325069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87290" y="1157631"/>
            <a:ext cx="9319895" cy="51161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50800" marR="5080">
              <a:lnSpc>
                <a:spcPts val="2590"/>
              </a:lnSpc>
              <a:spcBef>
                <a:spcPts val="425"/>
              </a:spcBef>
              <a:tabLst>
                <a:tab pos="712470" algn="l"/>
                <a:tab pos="615442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Skôr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budeme pokračovať, dokončíme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cvičenie.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Otvorte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nový dokument 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si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 vezmite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pero a papier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urobte si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poznámok.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Teraz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vhodný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čas:</a:t>
            </a:r>
            <a:endParaRPr sz="2400">
              <a:latin typeface="Calibri"/>
              <a:cs typeface="Calibri"/>
            </a:endParaRPr>
          </a:p>
          <a:p>
            <a:pPr marL="354965" marR="3951604" indent="-342900">
              <a:lnSpc>
                <a:spcPts val="2590"/>
              </a:lnSpc>
              <a:spcBef>
                <a:spcPts val="10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Premýšľajte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potrebách,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túžbach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želaniach týkajúcich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malej farmy v krátkodobom, strednodobom a dlhodobom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horizonte.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Len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niekoľko titulkov.</a:t>
            </a:r>
            <a:endParaRPr sz="2400">
              <a:latin typeface="Calibri"/>
              <a:cs typeface="Calibri"/>
            </a:endParaRPr>
          </a:p>
          <a:p>
            <a:pPr marL="355600" marR="3606800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Identifikujte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individuálne a tímové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silné stránky (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 to vhodné)</a:t>
            </a:r>
            <a:endParaRPr sz="2400">
              <a:latin typeface="Calibri"/>
              <a:cs typeface="Calibri"/>
            </a:endParaRPr>
          </a:p>
          <a:p>
            <a:pPr marL="355600" marR="3753485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Verte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schopnosť ovplyvniť priebeh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udalostí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smerom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udržateľnosti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to 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napriek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neistote,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neúspechom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zlyhaniam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tejto </a:t>
            </a: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ceste.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19141" y="346708"/>
            <a:ext cx="5445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404F2E"/>
                </a:solidFill>
              </a:rPr>
              <a:t>Reflexia </a:t>
            </a:r>
            <a:r>
              <a:rPr sz="3600" spc="-5" dirty="0">
                <a:solidFill>
                  <a:srgbClr val="404F2E"/>
                </a:solidFill>
              </a:rPr>
              <a:t>žiaka/študenta:</a:t>
            </a:r>
            <a:endParaRPr sz="3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1855402"/>
            <a:ext cx="334454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Prémium výrobkov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kultúrneho dedičstva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02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8691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884907" y="353590"/>
            <a:ext cx="4022725" cy="27731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algn="ctr">
              <a:lnSpc>
                <a:spcPts val="2590"/>
              </a:lnSpc>
              <a:spcBef>
                <a:spcPts val="425"/>
              </a:spcBef>
            </a:pPr>
            <a:r>
              <a:rPr sz="2400" i="1" spc="-15" dirty="0">
                <a:solidFill>
                  <a:srgbClr val="5F210F"/>
                </a:solidFill>
                <a:latin typeface="Calibri"/>
                <a:cs typeface="Calibri"/>
              </a:rPr>
              <a:t>Znalosť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našej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histórie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nám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umožňuje </a:t>
            </a: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pochopiť,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odkiaľ pochádzame, </a:t>
            </a:r>
            <a:r>
              <a:rPr sz="2400" i="1" spc="-5" dirty="0" err="1">
                <a:solidFill>
                  <a:srgbClr val="5F210F"/>
                </a:solidFill>
                <a:latin typeface="Calibri"/>
                <a:cs typeface="Calibri"/>
              </a:rPr>
              <a:t>čo</a:t>
            </a:r>
            <a:r>
              <a:rPr lang="en-GB" sz="2400" i="1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400" i="1" dirty="0">
                <a:solidFill>
                  <a:srgbClr val="5F210F"/>
                </a:solidFill>
                <a:latin typeface="Calibri"/>
                <a:cs typeface="Calibri"/>
              </a:rPr>
              <a:t>nám zase </a:t>
            </a:r>
            <a:r>
              <a:rPr lang="sk-SK" sz="2400" i="1" spc="-15" dirty="0">
                <a:solidFill>
                  <a:srgbClr val="5F210F"/>
                </a:solidFill>
                <a:latin typeface="Calibri"/>
                <a:cs typeface="Calibri"/>
              </a:rPr>
              <a:t>umožňuje </a:t>
            </a:r>
            <a:r>
              <a:rPr lang="sk-SK" sz="2400" i="1" spc="-10" dirty="0">
                <a:solidFill>
                  <a:srgbClr val="5F210F"/>
                </a:solidFill>
                <a:latin typeface="Calibri"/>
                <a:cs typeface="Calibri"/>
              </a:rPr>
              <a:t>pochopiť </a:t>
            </a:r>
            <a:r>
              <a:rPr lang="sk-SK" sz="2400" i="1" dirty="0">
                <a:solidFill>
                  <a:srgbClr val="5F210F"/>
                </a:solidFill>
                <a:latin typeface="Calibri"/>
                <a:cs typeface="Calibri"/>
              </a:rPr>
              <a:t>našu </a:t>
            </a:r>
            <a:r>
              <a:rPr lang="sk-SK" sz="2400" i="1" spc="-5" dirty="0">
                <a:solidFill>
                  <a:srgbClr val="5F210F"/>
                </a:solidFill>
                <a:latin typeface="Calibri"/>
                <a:cs typeface="Calibri"/>
              </a:rPr>
              <a:t>súčasnosť. Odhaľuje </a:t>
            </a:r>
            <a:r>
              <a:rPr lang="sk-SK" sz="2400" i="1" dirty="0">
                <a:solidFill>
                  <a:srgbClr val="5F210F"/>
                </a:solidFill>
                <a:latin typeface="Calibri"/>
                <a:cs typeface="Calibri"/>
              </a:rPr>
              <a:t>nielen </a:t>
            </a:r>
            <a:r>
              <a:rPr lang="sk-SK" sz="2400" i="1" spc="-5" dirty="0">
                <a:solidFill>
                  <a:srgbClr val="5F210F"/>
                </a:solidFill>
                <a:latin typeface="Calibri"/>
                <a:cs typeface="Calibri"/>
              </a:rPr>
              <a:t>minulosť</a:t>
            </a:r>
            <a:r>
              <a:rPr lang="sk-SK" sz="2400" i="1" dirty="0">
                <a:solidFill>
                  <a:srgbClr val="5F210F"/>
                </a:solidFill>
                <a:latin typeface="Calibri"/>
                <a:cs typeface="Calibri"/>
              </a:rPr>
              <a:t>, ale </a:t>
            </a:r>
            <a:r>
              <a:rPr lang="sk-SK" sz="2400" i="1" spc="-5" dirty="0">
                <a:solidFill>
                  <a:srgbClr val="5F210F"/>
                </a:solidFill>
                <a:latin typeface="Calibri"/>
                <a:cs typeface="Calibri"/>
              </a:rPr>
              <a:t>pomáha </a:t>
            </a:r>
            <a:r>
              <a:rPr lang="sk-SK" sz="2400" i="1" dirty="0">
                <a:solidFill>
                  <a:srgbClr val="5F210F"/>
                </a:solidFill>
                <a:latin typeface="Calibri"/>
                <a:cs typeface="Calibri"/>
              </a:rPr>
              <a:t>nám aj </a:t>
            </a:r>
            <a:r>
              <a:rPr lang="sk-SK" sz="2400" i="1" spc="-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lang="sk-SK" sz="2400" i="1" spc="-10" dirty="0">
                <a:solidFill>
                  <a:srgbClr val="5F210F"/>
                </a:solidFill>
                <a:latin typeface="Calibri"/>
                <a:cs typeface="Calibri"/>
              </a:rPr>
              <a:t>lepšiu </a:t>
            </a:r>
            <a:r>
              <a:rPr lang="sk-SK" sz="2400" i="1" spc="-5" dirty="0">
                <a:solidFill>
                  <a:srgbClr val="5F210F"/>
                </a:solidFill>
                <a:latin typeface="Calibri"/>
                <a:cs typeface="Calibri"/>
              </a:rPr>
              <a:t>budúcnosť.</a:t>
            </a:r>
            <a:r>
              <a:rPr lang="sk-SK" sz="12300" b="1" spc="-7" baseline="-27777" dirty="0">
                <a:solidFill>
                  <a:srgbClr val="6C6A39"/>
                </a:solidFill>
                <a:latin typeface="Times New Roman"/>
                <a:cs typeface="Times New Roman"/>
              </a:rPr>
              <a:t>”</a:t>
            </a:r>
            <a:endParaRPr lang="sk-SK" sz="12300" baseline="-27777" dirty="0">
              <a:latin typeface="Times New Roman"/>
              <a:cs typeface="Times New Roman"/>
            </a:endParaRPr>
          </a:p>
          <a:p>
            <a:pPr marL="12065" marR="5080" algn="ctr">
              <a:lnSpc>
                <a:spcPts val="2590"/>
              </a:lnSpc>
              <a:spcBef>
                <a:spcPts val="425"/>
              </a:spcBef>
            </a:pP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411198" y="0"/>
            <a:ext cx="578485" cy="1382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900" spc="-33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68606" y="3253792"/>
            <a:ext cx="4215765" cy="333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3419"/>
              </a:spcBef>
              <a:tabLst>
                <a:tab pos="174180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module 4 sa hlbšie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venujeme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významu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tomu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ako môžete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malí poľnohospodári odhaliť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dedičnú hodnotu. Tu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chceme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poukázať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príležitosť, ktorú máte 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vďaka pôvodu vašich produktov,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znamenať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prémiu.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69667" y="631982"/>
            <a:ext cx="2802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45" dirty="0">
                <a:solidFill>
                  <a:srgbClr val="6C6A39"/>
                </a:solidFill>
                <a:latin typeface="Calibri"/>
                <a:cs typeface="Calibri"/>
              </a:rPr>
              <a:t>Hodnota </a:t>
            </a:r>
            <a:r>
              <a:rPr sz="3600" b="1" spc="-15" dirty="0">
                <a:solidFill>
                  <a:srgbClr val="6C6A39"/>
                </a:solidFill>
                <a:latin typeface="Calibri"/>
                <a:cs typeface="Calibri"/>
              </a:rPr>
              <a:t>dedičstva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1795272"/>
            <a:ext cx="6434327" cy="452170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2553" y="1746319"/>
            <a:ext cx="6322695" cy="4850687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-1270" algn="ctr">
              <a:lnSpc>
                <a:spcPts val="2590"/>
              </a:lnSpc>
              <a:spcBef>
                <a:spcPts val="425"/>
              </a:spcBef>
            </a:pPr>
            <a:r>
              <a:rPr sz="2200" b="1" spc="-10" dirty="0">
                <a:solidFill>
                  <a:srgbClr val="A13A22"/>
                </a:solidFill>
                <a:latin typeface="Calibri"/>
                <a:cs typeface="Calibri"/>
              </a:rPr>
              <a:t>Pôvod </a:t>
            </a:r>
            <a:r>
              <a:rPr sz="2200" b="1" spc="-5" dirty="0">
                <a:solidFill>
                  <a:srgbClr val="A13A22"/>
                </a:solidFill>
                <a:latin typeface="Calibri"/>
                <a:cs typeface="Calibri"/>
              </a:rPr>
              <a:t>potravín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termín používaný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označenie pôvodu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potravín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miesta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pestovania, chovu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lovu.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Je dôležité, že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spotrebiteľovi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poskytuje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informácie o tom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boli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vyrobené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prepravované.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poľnohospodárske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metódy používané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výrobu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ovplyvňujú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celkovú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kvalitu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chuť.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čoraz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 častejšie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oprávnene požadujú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väčšiu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transparentnosť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kratšie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potravinové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dodávateľské reťazce.</a:t>
            </a:r>
            <a:endParaRPr sz="2200" dirty="0">
              <a:latin typeface="Calibri"/>
              <a:cs typeface="Calibri"/>
            </a:endParaRPr>
          </a:p>
          <a:p>
            <a:pPr marL="21590" marR="15240" algn="ctr">
              <a:lnSpc>
                <a:spcPts val="2590"/>
              </a:lnSpc>
              <a:spcBef>
                <a:spcPts val="1030"/>
              </a:spcBef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hovoríme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miestnom pôvode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potravín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hovoríme o ľuďoch, mieste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malých</a:t>
            </a:r>
            <a:endParaRPr sz="2200" dirty="0">
              <a:latin typeface="Calibri"/>
              <a:cs typeface="Calibri"/>
            </a:endParaRPr>
          </a:p>
          <a:p>
            <a:pPr marL="73660" marR="66675" indent="-635" algn="ctr">
              <a:lnSpc>
                <a:spcPts val="2590"/>
              </a:lnSpc>
              <a:tabLst>
                <a:tab pos="89916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si stotožňujú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miestnu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úroveň s možnosťou prepojiť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výrobok/značku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konkrétnou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osobou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často aj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miestom.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33173" y="258691"/>
            <a:ext cx="4910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Pôvod </a:t>
            </a:r>
            <a:r>
              <a:rPr sz="3600" spc="-5" dirty="0"/>
              <a:t>a </a:t>
            </a:r>
            <a:r>
              <a:rPr sz="3600" spc="-10" dirty="0"/>
              <a:t>prémia</a:t>
            </a:r>
            <a:endParaRPr sz="3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4265" y="1746319"/>
            <a:ext cx="6356350" cy="3279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64160" marR="25336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UNESCO uznáva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množstvo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tradícií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súvisiacich s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jedlom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pitím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zahrnuté v</a:t>
            </a:r>
            <a:endParaRPr sz="2400">
              <a:latin typeface="Calibri"/>
              <a:cs typeface="Calibri"/>
            </a:endParaRPr>
          </a:p>
          <a:p>
            <a:pPr marL="123825" marR="113030" algn="ctr">
              <a:lnSpc>
                <a:spcPts val="2590"/>
              </a:lnSpc>
              <a:spcBef>
                <a:spcPts val="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b="1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Reprezentatívneho </a:t>
            </a:r>
            <a:r>
              <a:rPr sz="2400"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zoznamu nehmotného kultúrneho dedičstva </a:t>
            </a:r>
            <a:r>
              <a:rPr sz="2400" b="1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ľudstva</a:t>
            </a:r>
            <a:r>
              <a:rPr sz="2400"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. 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12700" marR="5080" indent="2540" algn="ctr">
              <a:lnSpc>
                <a:spcPts val="2590"/>
              </a:lnSpc>
              <a:spcBef>
                <a:spcPts val="1670"/>
              </a:spcBef>
              <a:tabLst>
                <a:tab pos="1306195" algn="l"/>
              </a:tabLst>
            </a:pP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Premium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-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podľa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slovníka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Cambridge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znamená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Premium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množstvo, 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ktoré je vyššie ako obvykle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", t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produkty 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klasifikované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prémiové produkty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pôvodu!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33173" y="258691"/>
            <a:ext cx="4910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Pôvod </a:t>
            </a:r>
            <a:r>
              <a:rPr sz="3600" spc="-5" dirty="0"/>
              <a:t>a </a:t>
            </a:r>
            <a:r>
              <a:rPr sz="3600" spc="-10" dirty="0"/>
              <a:t>prémia</a:t>
            </a:r>
            <a:endParaRPr sz="3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5014" y="1746319"/>
            <a:ext cx="6924040" cy="4140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-1270" algn="ctr">
              <a:lnSpc>
                <a:spcPts val="2590"/>
              </a:lnSpc>
              <a:spcBef>
                <a:spcPts val="425"/>
              </a:spcBef>
            </a:pP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"Remeselnícky"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pojem, ktorý sa používa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označenie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vyrábaných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nepriemyselnými metódami,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odovzdávaných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generácie na generáciu,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súčasnosti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niekedy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hrozí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stratia.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Chute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postupy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rozvíjajú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pomaly 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prirodzene, namiesto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toho,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aby sa obmedzovali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masovú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výrobu.</a:t>
            </a:r>
            <a:endParaRPr sz="2400">
              <a:latin typeface="Calibri"/>
              <a:cs typeface="Calibri"/>
            </a:endParaRPr>
          </a:p>
          <a:p>
            <a:pPr marL="200025" marR="191770" indent="635" algn="ctr">
              <a:lnSpc>
                <a:spcPts val="2590"/>
              </a:lnSpc>
              <a:spcBef>
                <a:spcPts val="1019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Hnutie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remeselných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zameriava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poskytovanie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typu "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farmy na vidličku"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miestnymi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výrobkami, ktoré sú prospešné pre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spotrebiteľa,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pestovateľov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hospodárstvo.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obľúbený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rastúci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Európe,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ktorý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riadi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spotrebiteľskými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chuťami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trendmi.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1869" y="258691"/>
            <a:ext cx="13919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5" dirty="0"/>
              <a:t>Artisan</a:t>
            </a:r>
            <a:endParaRPr sz="36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1107" y="0"/>
            <a:ext cx="4850891" cy="685259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3280" y="2043973"/>
            <a:ext cx="6227445" cy="3811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1270" algn="ctr">
              <a:lnSpc>
                <a:spcPts val="2590"/>
              </a:lnSpc>
              <a:spcBef>
                <a:spcPts val="425"/>
              </a:spcBef>
              <a:tabLst>
                <a:tab pos="268795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Prémiová hodnota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už dlho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spája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hodnotovými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tvrdeniami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certifikátmi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"ekologický"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"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trvalo udržateľne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obhospodarovaný".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veriť, že 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vnímanie vysokej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hodnoty zaslúžite.</a:t>
            </a:r>
            <a:endParaRPr sz="2400">
              <a:latin typeface="Calibri"/>
              <a:cs typeface="Calibri"/>
            </a:endParaRPr>
          </a:p>
          <a:p>
            <a:pPr marL="94615" marR="86360" indent="635" algn="ctr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Nakupovanie na mieste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ohľadoch výhodné pre obe strany. 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vychutnávajú kvalitnejšie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zároveň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pomáhajú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životnému prostrediu.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Obmedzenie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počtu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míľ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znižuje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uhlíkovú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stopu, ktorú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zanechávajú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podporuje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európsky potravinársky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sektor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ste to práve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o to staráte.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30936" y="508947"/>
            <a:ext cx="4112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Verte </a:t>
            </a:r>
            <a:r>
              <a:rPr sz="3600" dirty="0"/>
              <a:t>vo </a:t>
            </a:r>
            <a:r>
              <a:rPr sz="3600" spc="-15" dirty="0"/>
              <a:t>svoju </a:t>
            </a:r>
            <a:r>
              <a:rPr sz="3600" spc="-10" dirty="0"/>
              <a:t>hodnotu!</a:t>
            </a:r>
            <a:endParaRPr sz="3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4841" y="2043973"/>
            <a:ext cx="6875145" cy="3152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3175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našom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svete po skončení krízy 19. storočia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hlasno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rezonuje mantra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"kupovať miestne".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sa vzdali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starých nákupných a stravovacích návykov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vyskúšali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spôsoby,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nakŕmiť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rodiny.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dôsledku toho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darí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farmárskym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obchodom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farmárskym trhom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dokonca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svedkami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vzniku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pop-up týždenných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dedinách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mestách.</a:t>
            </a:r>
            <a:endParaRPr sz="2400" dirty="0">
              <a:latin typeface="Calibri"/>
              <a:cs typeface="Calibri"/>
            </a:endParaRPr>
          </a:p>
          <a:p>
            <a:pPr marL="190500" marR="182245" indent="635" algn="ctr">
              <a:lnSpc>
                <a:spcPts val="2590"/>
              </a:lnSpc>
              <a:spcBef>
                <a:spcPts val="1025"/>
              </a:spcBef>
              <a:tabLst>
                <a:tab pos="5774055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istej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miery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sme svedkami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návratu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nákupným zvykom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našich rodičov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starých rodičov.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5925" y="5134645"/>
            <a:ext cx="598932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zdieľať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poznatky 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predaja </a:t>
            </a:r>
            <a:r>
              <a:rPr sz="2400" spc="-10" dirty="0" err="1">
                <a:solidFill>
                  <a:srgbClr val="5F210F"/>
                </a:solidFill>
                <a:latin typeface="Calibri"/>
                <a:cs typeface="Calibri"/>
              </a:rPr>
              <a:t>neskôr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</a:t>
            </a:r>
            <a:r>
              <a:rPr lang="en-GB" sz="2400" dirty="0">
                <a:solidFill>
                  <a:srgbClr val="5F210F"/>
                </a:solidFill>
                <a:latin typeface="Calibri"/>
                <a:cs typeface="Calibri"/>
              </a:rPr>
              <a:t> 10.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1104" y="258691"/>
            <a:ext cx="447294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962025" marR="5080" indent="-949960">
              <a:lnSpc>
                <a:spcPts val="3890"/>
              </a:lnSpc>
              <a:spcBef>
                <a:spcPts val="585"/>
              </a:spcBef>
            </a:pPr>
            <a:r>
              <a:rPr sz="3600" dirty="0"/>
              <a:t>Predaj </a:t>
            </a:r>
            <a:r>
              <a:rPr sz="3600" spc="-15" dirty="0"/>
              <a:t>dedičstva </a:t>
            </a:r>
            <a:r>
              <a:rPr sz="3600" spc="-5" dirty="0"/>
              <a:t>alebo </a:t>
            </a:r>
            <a:r>
              <a:rPr sz="3600" spc="-15" dirty="0"/>
              <a:t>pôvodu...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407015" y="1111970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3351" y="870164"/>
            <a:ext cx="5777865" cy="4349909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60960">
              <a:lnSpc>
                <a:spcPts val="2480"/>
              </a:lnSpc>
              <a:spcBef>
                <a:spcPts val="420"/>
              </a:spcBef>
              <a:tabLst>
                <a:tab pos="4386580" algn="l"/>
                <a:tab pos="4751705" algn="l"/>
              </a:tabLst>
            </a:pP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modul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vytvára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základy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cieľ </a:t>
            </a:r>
            <a:r>
              <a:rPr sz="2300" spc="-5" dirty="0" err="1">
                <a:solidFill>
                  <a:srgbClr val="5F210F"/>
                </a:solidFill>
                <a:latin typeface="Calibri"/>
                <a:cs typeface="Calibri"/>
              </a:rPr>
              <a:t>Udržateľní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malí farmári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vzdelávací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program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je začiatkom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cesty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malého podniku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k rastu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udržateľnosti. 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Budete sa pozerať na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ako na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podnik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na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príležitosti,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sa v ňom nachádzajú.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Získate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pohľad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podnik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uhlov pohľadu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pomocou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niekoľkých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nástrojov, ktoré vás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podporia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na tejto podnikateľskej misii.</a:t>
            </a:r>
            <a:endParaRPr sz="2300" dirty="0">
              <a:latin typeface="Calibri"/>
              <a:cs typeface="Calibri"/>
            </a:endParaRPr>
          </a:p>
          <a:p>
            <a:pPr marL="12700" marR="5080">
              <a:lnSpc>
                <a:spcPts val="2480"/>
              </a:lnSpc>
              <a:spcBef>
                <a:spcPts val="1040"/>
              </a:spcBef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Modul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1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sa končí lepším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pochopením toho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, kto -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ako vypracovať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ten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najdôležitejší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prvý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podnikateľský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plán.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335409" y="237197"/>
            <a:ext cx="1804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/>
                <a:cs typeface="Calibri"/>
              </a:rPr>
              <a:t>Modul 1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86362" y="1020529"/>
            <a:ext cx="437007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Úvod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tohto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projektu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význam </a:t>
            </a:r>
            <a:r>
              <a:rPr sz="2400" spc="-5" dirty="0" err="1">
                <a:solidFill>
                  <a:srgbClr val="5F210F"/>
                </a:solidFill>
                <a:latin typeface="Calibri"/>
                <a:cs typeface="Calibri"/>
              </a:rPr>
              <a:t>malých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farmárov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12986" y="2079375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86362" y="4884286"/>
            <a:ext cx="327977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Silné a slabé stránky,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príležitosti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hrozby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07016" y="3046787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86362" y="4081099"/>
            <a:ext cx="3431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Vývoj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podnikateľského plánu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91113" y="4014194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06982" y="4981414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85589" y="2955345"/>
            <a:ext cx="425513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Podnikateľské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skúšanie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prvého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86503" y="2100686"/>
            <a:ext cx="4219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Prémia za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dedičné produkty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1913879"/>
            <a:ext cx="3413125" cy="20554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Podnikateľské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príležitosti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30" dirty="0">
                <a:solidFill>
                  <a:srgbClr val="5F210F"/>
                </a:solidFill>
                <a:latin typeface="Calibri"/>
                <a:cs typeface="Calibri"/>
              </a:rPr>
              <a:t>skúšanie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prvého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produktu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Calibri"/>
                <a:cs typeface="Calibri"/>
              </a:rPr>
              <a:t>03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6877" y="1974961"/>
            <a:ext cx="6426200" cy="4469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2865" marR="54610" algn="ctr">
              <a:lnSpc>
                <a:spcPts val="2590"/>
              </a:lnSpc>
              <a:spcBef>
                <a:spcPts val="425"/>
              </a:spcBef>
              <a:tabLst>
                <a:tab pos="176593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module 2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budeme venovať tomu, aké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zákazníka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potreby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ňom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nájdete aj príležitosti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podnikateľ.</a:t>
            </a:r>
            <a:endParaRPr sz="2400">
              <a:latin typeface="Calibri"/>
              <a:cs typeface="Calibri"/>
            </a:endParaRPr>
          </a:p>
          <a:p>
            <a:pPr marL="236220" marR="231140" algn="ctr">
              <a:lnSpc>
                <a:spcPts val="2590"/>
              </a:lnSpc>
              <a:spcBef>
                <a:spcPts val="1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považovať za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výzvy, ale výzvy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riešenia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prichádzate na rad vy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!</a:t>
            </a:r>
            <a:endParaRPr sz="2400">
              <a:latin typeface="Calibri"/>
              <a:cs typeface="Calibri"/>
            </a:endParaRPr>
          </a:p>
          <a:p>
            <a:pPr marL="22860" marR="16510" algn="ctr">
              <a:lnSpc>
                <a:spcPts val="2590"/>
              </a:lnSpc>
              <a:spcBef>
                <a:spcPts val="1010"/>
              </a:spcBef>
              <a:tabLst>
                <a:tab pos="3191510" algn="l"/>
                <a:tab pos="4748530" algn="l"/>
                <a:tab pos="483108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všade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okolo nás,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identifikáciu,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overenie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realizáciu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potrebné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určité myslenie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Pamätajte, 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lídri sú známi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tým,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učia.</a:t>
            </a:r>
            <a:endParaRPr sz="2400">
              <a:latin typeface="Calibri"/>
              <a:cs typeface="Calibri"/>
            </a:endParaRPr>
          </a:p>
          <a:p>
            <a:pPr marL="12700" marR="5080" indent="-1905" algn="ctr">
              <a:lnSpc>
                <a:spcPts val="2590"/>
              </a:lnSpc>
              <a:spcBef>
                <a:spcPts val="10"/>
              </a:spcBef>
              <a:tabLst>
                <a:tab pos="266573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kurze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naučíte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prístupy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podnikateľskému rastu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zručnosti, ktoré 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maximalizovať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úspech.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5877" y="258691"/>
            <a:ext cx="4825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Naučiť </a:t>
            </a:r>
            <a:r>
              <a:rPr sz="3600" spc="-20" dirty="0"/>
              <a:t>sa </a:t>
            </a:r>
            <a:r>
              <a:rPr sz="3600" dirty="0"/>
              <a:t>byť </a:t>
            </a:r>
            <a:r>
              <a:rPr sz="3600" spc="-10" dirty="0"/>
              <a:t>adaptívny...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7892795" y="1997964"/>
            <a:ext cx="4124325" cy="4156075"/>
          </a:xfrm>
          <a:prstGeom prst="rect">
            <a:avLst/>
          </a:prstGeom>
          <a:solidFill>
            <a:srgbClr val="6C6A39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4650">
              <a:latin typeface="Times New Roman"/>
              <a:cs typeface="Times New Roman"/>
            </a:endParaRPr>
          </a:p>
          <a:p>
            <a:pPr marL="350520" marR="343535" algn="ctr">
              <a:lnSpc>
                <a:spcPct val="100000"/>
              </a:lnSpc>
            </a:pPr>
            <a:r>
              <a:rPr sz="4400" i="1" spc="-35" dirty="0">
                <a:solidFill>
                  <a:srgbClr val="E2E1DB"/>
                </a:solidFill>
                <a:latin typeface="Calibri"/>
                <a:cs typeface="Calibri"/>
              </a:rPr>
              <a:t>"Adaptabilita </a:t>
            </a:r>
            <a:r>
              <a:rPr sz="4400" i="1" dirty="0">
                <a:solidFill>
                  <a:srgbClr val="E2E1DB"/>
                </a:solidFill>
                <a:latin typeface="Calibri"/>
                <a:cs typeface="Calibri"/>
              </a:rPr>
              <a:t>je </a:t>
            </a:r>
            <a:r>
              <a:rPr sz="4400" i="1" spc="-10" dirty="0">
                <a:solidFill>
                  <a:srgbClr val="E2E1DB"/>
                </a:solidFill>
                <a:latin typeface="Calibri"/>
                <a:cs typeface="Calibri"/>
              </a:rPr>
              <a:t>novou konkurenčnou </a:t>
            </a:r>
            <a:r>
              <a:rPr sz="4400" i="1" spc="-40" dirty="0">
                <a:solidFill>
                  <a:srgbClr val="E2E1DB"/>
                </a:solidFill>
                <a:latin typeface="Calibri"/>
                <a:cs typeface="Calibri"/>
              </a:rPr>
              <a:t>výhodou."</a:t>
            </a:r>
            <a:endParaRPr sz="4400">
              <a:latin typeface="Calibri"/>
              <a:cs typeface="Calibri"/>
            </a:endParaRPr>
          </a:p>
          <a:p>
            <a:pPr marL="1635760">
              <a:lnSpc>
                <a:spcPct val="100000"/>
              </a:lnSpc>
              <a:spcBef>
                <a:spcPts val="2925"/>
              </a:spcBef>
            </a:pPr>
            <a:r>
              <a:rPr sz="1800" spc="-10" dirty="0">
                <a:solidFill>
                  <a:srgbClr val="858585"/>
                </a:solidFill>
                <a:latin typeface="Calibri"/>
                <a:cs typeface="Calibri"/>
              </a:rPr>
              <a:t>Harvard </a:t>
            </a:r>
            <a:r>
              <a:rPr sz="1800" spc="-5" dirty="0">
                <a:solidFill>
                  <a:srgbClr val="858585"/>
                </a:solidFill>
                <a:latin typeface="Calibri"/>
                <a:cs typeface="Calibri"/>
              </a:rPr>
              <a:t>Business </a:t>
            </a:r>
            <a:r>
              <a:rPr sz="1800" spc="-15" dirty="0">
                <a:solidFill>
                  <a:srgbClr val="858585"/>
                </a:solidFill>
                <a:latin typeface="Calibri"/>
                <a:cs typeface="Calibri"/>
              </a:rPr>
              <a:t>Review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470625" y="714740"/>
            <a:ext cx="3622040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35"/>
              </a:lnSpc>
              <a:tabLst>
                <a:tab pos="680720" algn="l"/>
              </a:tabLst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1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Osvojte si učebné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myslenie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4004" y="1566885"/>
            <a:ext cx="4359275" cy="3152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Bez ohľadu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odvetví alebo sektore pôsobíte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 chcete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podnikaní úspešní, tak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ročné obdobia prinášajú zmeny,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ich 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prijať.</a:t>
            </a:r>
            <a:endParaRPr sz="2400">
              <a:latin typeface="Calibri"/>
              <a:cs typeface="Calibri"/>
            </a:endParaRPr>
          </a:p>
          <a:p>
            <a:pPr marL="12700" marR="556895">
              <a:lnSpc>
                <a:spcPts val="2590"/>
              </a:lnSpc>
              <a:spcBef>
                <a:spcPts val="1019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Odporúčame 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seba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zamerať sa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týchto šesť možností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podnikateľského rastu.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91112" y="5422327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6C6A39"/>
                </a:solidFill>
                <a:latin typeface="Calibri"/>
                <a:cs typeface="Calibri"/>
              </a:rPr>
              <a:t>6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07015" y="1682149"/>
            <a:ext cx="5527040" cy="4229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0885" indent="-671195">
              <a:lnSpc>
                <a:spcPts val="2935"/>
              </a:lnSpc>
              <a:buClr>
                <a:srgbClr val="6C6A39"/>
              </a:buClr>
              <a:buSzPct val="145454"/>
              <a:buAutoNum type="arabicPlain" startAt="2"/>
              <a:tabLst>
                <a:tab pos="730885" algn="l"/>
                <a:tab pos="731520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Naučte sa obchodnú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stratégiu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6C6A39"/>
              </a:buClr>
              <a:buFont typeface="Calibri"/>
              <a:buAutoNum type="arabicPlain" startAt="2"/>
            </a:pPr>
            <a:endParaRPr sz="3050">
              <a:latin typeface="Calibri"/>
              <a:cs typeface="Calibri"/>
            </a:endParaRPr>
          </a:p>
          <a:p>
            <a:pPr marL="717550" indent="-673735">
              <a:lnSpc>
                <a:spcPct val="100000"/>
              </a:lnSpc>
              <a:spcBef>
                <a:spcPts val="5"/>
              </a:spcBef>
              <a:buClr>
                <a:srgbClr val="6C6A39"/>
              </a:buClr>
              <a:buSzPct val="145454"/>
              <a:buAutoNum type="arabicPlain" startAt="2"/>
              <a:tabLst>
                <a:tab pos="717550" algn="l"/>
                <a:tab pos="71818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Zlepšite svoju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vlastnú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víziu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6C6A39"/>
              </a:buClr>
              <a:buFont typeface="Calibri"/>
              <a:buAutoNum type="arabicPlain" startAt="2"/>
            </a:pPr>
            <a:endParaRPr sz="3050">
              <a:latin typeface="Calibri"/>
              <a:cs typeface="Calibri"/>
            </a:endParaRPr>
          </a:p>
          <a:p>
            <a:pPr marL="704850" indent="-676910">
              <a:lnSpc>
                <a:spcPct val="100000"/>
              </a:lnSpc>
              <a:buClr>
                <a:srgbClr val="6C6A39"/>
              </a:buClr>
              <a:buSzPct val="145454"/>
              <a:buAutoNum type="arabicPlain" startAt="2"/>
              <a:tabLst>
                <a:tab pos="704850" algn="l"/>
                <a:tab pos="70548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Využívanie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sietí</a:t>
            </a:r>
            <a:endParaRPr sz="2200">
              <a:latin typeface="Calibri"/>
              <a:cs typeface="Calibri"/>
            </a:endParaRPr>
          </a:p>
          <a:p>
            <a:pPr marL="664845" marR="5080" indent="-652780">
              <a:lnSpc>
                <a:spcPts val="7620"/>
              </a:lnSpc>
              <a:spcBef>
                <a:spcPts val="680"/>
              </a:spcBef>
              <a:buClr>
                <a:srgbClr val="6C6A39"/>
              </a:buClr>
              <a:buSzPct val="145454"/>
              <a:buAutoNum type="arabicPlain" startAt="2"/>
              <a:tabLst>
                <a:tab pos="678180" algn="l"/>
                <a:tab pos="678815" algn="l"/>
              </a:tabLst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Získajte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spätnú väzbu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odovzdajte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vedomosti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Rozvíjajte sebavedomie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42237" y="157505"/>
            <a:ext cx="451929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b="0" spc="-5" dirty="0">
                <a:latin typeface="Calibri"/>
                <a:cs typeface="Calibri"/>
              </a:rPr>
              <a:t>Príležitosti pre </a:t>
            </a:r>
            <a:r>
              <a:rPr sz="3600" b="0" spc="-20" dirty="0">
                <a:latin typeface="Calibri"/>
                <a:cs typeface="Calibri"/>
              </a:rPr>
              <a:t>podnikateľov </a:t>
            </a:r>
            <a:r>
              <a:rPr sz="3600" b="0" spc="-25" dirty="0">
                <a:latin typeface="Calibri"/>
                <a:cs typeface="Calibri"/>
              </a:rPr>
              <a:t>na </a:t>
            </a:r>
            <a:r>
              <a:rPr sz="3600" b="0" spc="-20" dirty="0">
                <a:latin typeface="Calibri"/>
                <a:cs typeface="Calibri"/>
              </a:rPr>
              <a:t>rast...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2400" y="1833942"/>
            <a:ext cx="7086600" cy="4978927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16205" marR="109855" indent="635" algn="ctr">
              <a:lnSpc>
                <a:spcPts val="2590"/>
              </a:lnSpc>
              <a:spcBef>
                <a:spcPts val="425"/>
              </a:spcBef>
            </a:pP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Ochota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učiť sa je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jednou z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najdôležitejších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zručností, ktoré je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živote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podnikaní získať.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Štúdie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ukazujú, že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jednotlivci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dosahujú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väčšie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úspechy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rastovým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myslením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než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fixným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Ochota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učiť sa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môže byť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úspech v podnikaní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životne dôležitá.</a:t>
            </a:r>
            <a:endParaRPr sz="2100" dirty="0">
              <a:latin typeface="Calibri"/>
              <a:cs typeface="Calibri"/>
            </a:endParaRPr>
          </a:p>
          <a:p>
            <a:pPr marL="12700" marR="5080" indent="165735" algn="just">
              <a:lnSpc>
                <a:spcPts val="2590"/>
              </a:lnSpc>
              <a:spcBef>
                <a:spcPts val="1019"/>
              </a:spcBef>
            </a:pP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Učenie sa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chýb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neúspechov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považovať za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príležitosť.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Príroda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nás to učí.  Tieto lekcie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životaschopné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rozširovaní vedomostí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chápania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fungovania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podnikania.</a:t>
            </a:r>
            <a:endParaRPr sz="2100" dirty="0">
              <a:latin typeface="Calibri"/>
              <a:cs typeface="Calibri"/>
            </a:endParaRPr>
          </a:p>
          <a:p>
            <a:pPr marL="166370" marR="159385" algn="ctr">
              <a:lnSpc>
                <a:spcPts val="2590"/>
              </a:lnSpc>
              <a:spcBef>
                <a:spcPts val="1005"/>
              </a:spcBef>
            </a:pPr>
            <a:r>
              <a:rPr sz="2100" spc="-114" dirty="0">
                <a:solidFill>
                  <a:srgbClr val="5F210F"/>
                </a:solidFill>
                <a:latin typeface="Calibri"/>
                <a:cs typeface="Calibri"/>
              </a:rPr>
              <a:t>Ak chcete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zlepšiť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prispôsobivosť,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vyhraďte si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čas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pravidelné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získavanie nových zručností.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Mnohé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zručnosti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prirodzenou </a:t>
            </a:r>
            <a:r>
              <a:rPr sz="2100" spc="-25" dirty="0">
                <a:solidFill>
                  <a:srgbClr val="5F210F"/>
                </a:solidFill>
                <a:latin typeface="Calibri"/>
                <a:cs typeface="Calibri"/>
              </a:rPr>
              <a:t>schopnosťou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ale obchodné a manažérske zručnosti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často rozvíjajú prostredníctvom školení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vzdelávania.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89332" y="258691"/>
            <a:ext cx="5398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1. </a:t>
            </a:r>
            <a:r>
              <a:rPr sz="3600" spc="-5" dirty="0"/>
              <a:t>Osvojte si učebné myslenie</a:t>
            </a:r>
            <a:endParaRPr sz="36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61121" y="2043973"/>
            <a:ext cx="6252210" cy="17081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  <a:tabLst>
                <a:tab pos="179705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module 2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predstavíme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nástroje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šablóny,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pomôžu vytvoriť obchodnú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stratégiu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poskytne štruktúru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 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hospodárstva. Nebojte sa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firemného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jazyka...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29444" y="4226341"/>
            <a:ext cx="42418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5F210F"/>
                </a:solidFill>
                <a:latin typeface="Calibri"/>
                <a:cs typeface="Calibri"/>
              </a:rPr>
              <a:t>stratégia = </a:t>
            </a:r>
            <a:r>
              <a:rPr sz="4400" b="1" spc="-5" dirty="0">
                <a:solidFill>
                  <a:srgbClr val="5F210F"/>
                </a:solidFill>
                <a:latin typeface="Calibri"/>
                <a:cs typeface="Calibri"/>
              </a:rPr>
              <a:t>plán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3393" y="258691"/>
            <a:ext cx="4950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2. </a:t>
            </a:r>
            <a:r>
              <a:rPr sz="3600" spc="-5" dirty="0"/>
              <a:t>Naučte sa </a:t>
            </a:r>
            <a:r>
              <a:rPr sz="3600" dirty="0"/>
              <a:t>obchodnú </a:t>
            </a:r>
            <a:r>
              <a:rPr sz="3600" spc="-25" dirty="0"/>
              <a:t>stratégiu</a:t>
            </a:r>
            <a:endParaRPr sz="3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1638" y="2043973"/>
            <a:ext cx="6593205" cy="4140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  <a:tabLst>
                <a:tab pos="941705" algn="l"/>
                <a:tab pos="447929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Niektorí drobní poľnohospodári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zaujímať o to,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darí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iným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Pozerajú sa na to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podnikajú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iní drobní poľnohospodári, a strácajú zo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zreteľa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vlastnú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víziu.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pokúšajú ísť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šľapajach.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zakladáte/rozvíjate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podnikanie, si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uvedomiť, 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rozobrať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vlastné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rastliny, prispôsobiť sa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posunúť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ceste... Nezabúdajte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FOKUS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pravidelne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premýšľajte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tom,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začali.</a:t>
            </a:r>
            <a:endParaRPr sz="2400" dirty="0">
              <a:latin typeface="Calibri"/>
              <a:cs typeface="Calibri"/>
            </a:endParaRPr>
          </a:p>
          <a:p>
            <a:pPr marL="281940" marR="274320" algn="ctr">
              <a:lnSpc>
                <a:spcPts val="2590"/>
              </a:lnSpc>
              <a:spcBef>
                <a:spcPts val="102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Základom je učiť sa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od každého, koho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stretnete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snažiť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byť čo najlepší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podľa vlastných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podmienok.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1369" y="258691"/>
            <a:ext cx="533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3. </a:t>
            </a:r>
            <a:r>
              <a:rPr sz="3600" spc="-5" dirty="0"/>
              <a:t>Zlepšite </a:t>
            </a:r>
            <a:r>
              <a:rPr sz="3600" spc="-15" dirty="0"/>
              <a:t>svoju </a:t>
            </a:r>
            <a:r>
              <a:rPr sz="3600" dirty="0"/>
              <a:t>vlastnú </a:t>
            </a:r>
            <a:r>
              <a:rPr sz="3600" spc="-5" dirty="0"/>
              <a:t>víziu</a:t>
            </a:r>
            <a:endParaRPr sz="3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6216" y="1777191"/>
            <a:ext cx="6944995" cy="4366516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1270" algn="ctr">
              <a:lnSpc>
                <a:spcPts val="2590"/>
              </a:lnSpc>
              <a:spcBef>
                <a:spcPts val="425"/>
              </a:spcBef>
            </a:pP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Zamerajte sa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získavanie praktických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rád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od osvedčených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odborníkov z vašich sietí.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100" spc="-25" dirty="0">
                <a:solidFill>
                  <a:srgbClr val="5F210F"/>
                </a:solidFill>
                <a:latin typeface="Calibri"/>
                <a:cs typeface="Calibri"/>
              </a:rPr>
              <a:t>ponúka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možnosť </a:t>
            </a:r>
            <a:r>
              <a:rPr sz="2100" spc="-25" dirty="0">
                <a:solidFill>
                  <a:srgbClr val="5F210F"/>
                </a:solidFill>
                <a:latin typeface="Calibri"/>
                <a:cs typeface="Calibri"/>
              </a:rPr>
              <a:t>využiť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nápady a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premeniť ich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akčný plán.</a:t>
            </a:r>
            <a:endParaRPr sz="2100" dirty="0">
              <a:latin typeface="Calibri"/>
              <a:cs typeface="Calibri"/>
            </a:endParaRPr>
          </a:p>
          <a:p>
            <a:pPr marL="52069" marR="43180" indent="-1905" algn="ctr">
              <a:lnSpc>
                <a:spcPts val="2590"/>
              </a:lnSpc>
              <a:spcBef>
                <a:spcPts val="1015"/>
              </a:spcBef>
            </a:pPr>
            <a:r>
              <a:rPr sz="2100" spc="-2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spôsobov využitia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vašej siete môže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podobu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priateľských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stretnutí s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kolegami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profesijných skupín:</a:t>
            </a:r>
            <a:endParaRPr sz="2100" dirty="0">
              <a:latin typeface="Calibri"/>
              <a:cs typeface="Calibri"/>
            </a:endParaRPr>
          </a:p>
          <a:p>
            <a:pPr marL="1892935" indent="-343535">
              <a:lnSpc>
                <a:spcPts val="2735"/>
              </a:lnSpc>
              <a:spcBef>
                <a:spcPts val="170"/>
              </a:spcBef>
              <a:buFont typeface="Arial"/>
              <a:buChar char="•"/>
              <a:tabLst>
                <a:tab pos="1892935" algn="l"/>
                <a:tab pos="1893570" algn="l"/>
              </a:tabLst>
            </a:pP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Poľnohospodárske družstvá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 err="1">
                <a:solidFill>
                  <a:srgbClr val="5F210F"/>
                </a:solidFill>
                <a:latin typeface="Calibri"/>
                <a:cs typeface="Calibri"/>
              </a:rPr>
              <a:t>národn</a:t>
            </a:r>
            <a:r>
              <a:rPr lang="sk-SK" sz="2100" spc="-10" dirty="0">
                <a:solidFill>
                  <a:srgbClr val="5F210F"/>
                </a:solidFill>
                <a:latin typeface="Calibri"/>
                <a:cs typeface="Calibri"/>
              </a:rPr>
              <a:t>é </a:t>
            </a:r>
            <a:r>
              <a:rPr sz="2100" spc="-10" dirty="0" err="1">
                <a:solidFill>
                  <a:srgbClr val="5F210F"/>
                </a:solidFill>
                <a:latin typeface="Calibri"/>
                <a:cs typeface="Calibri"/>
              </a:rPr>
              <a:t>poľnohospodárske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100" spc="-10" dirty="0" err="1">
                <a:solidFill>
                  <a:srgbClr val="5F210F"/>
                </a:solidFill>
                <a:latin typeface="Calibri"/>
                <a:cs typeface="Calibri"/>
              </a:rPr>
              <a:t>družstvá</a:t>
            </a:r>
            <a:r>
              <a:rPr lang="sk-SK" sz="2100" spc="-10" dirty="0">
                <a:solidFill>
                  <a:srgbClr val="5F210F"/>
                </a:solidFill>
                <a:latin typeface="Calibri"/>
                <a:cs typeface="Calibri"/>
              </a:rPr>
              <a:t> a </a:t>
            </a:r>
            <a:r>
              <a:rPr sz="2100" spc="-5" dirty="0" err="1">
                <a:solidFill>
                  <a:srgbClr val="5F210F"/>
                </a:solidFill>
                <a:latin typeface="Calibri"/>
                <a:cs typeface="Calibri"/>
              </a:rPr>
              <a:t>združenia</a:t>
            </a:r>
            <a:endParaRPr sz="2100" dirty="0">
              <a:latin typeface="Calibri"/>
              <a:cs typeface="Calibri"/>
            </a:endParaRPr>
          </a:p>
          <a:p>
            <a:pPr marL="1478280" indent="-3435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1478280" algn="l"/>
                <a:tab pos="1478915" algn="l"/>
              </a:tabLst>
            </a:pP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potravinové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siete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marketingové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skupiny</a:t>
            </a:r>
            <a:endParaRPr sz="2100" dirty="0">
              <a:latin typeface="Calibri"/>
              <a:cs typeface="Calibri"/>
            </a:endParaRPr>
          </a:p>
          <a:p>
            <a:pPr marL="132715" marR="125730" indent="2540" algn="ctr">
              <a:lnSpc>
                <a:spcPts val="2590"/>
              </a:lnSpc>
              <a:spcBef>
                <a:spcPts val="1035"/>
              </a:spcBef>
              <a:tabLst>
                <a:tab pos="3004820" algn="l"/>
              </a:tabLst>
            </a:pP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zistíte, že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niekoľkohodinový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rozhovor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niekým </a:t>
            </a:r>
            <a:r>
              <a:rPr sz="2100" spc="-7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priniesť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veľké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objasnenie.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Nezabudnite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si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 pozrieť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náš </a:t>
            </a:r>
            <a:r>
              <a:rPr sz="2100" spc="-40" dirty="0">
                <a:solidFill>
                  <a:srgbClr val="5F210F"/>
                </a:solidFill>
                <a:latin typeface="Calibri"/>
                <a:cs typeface="Calibri"/>
              </a:rPr>
              <a:t>súbor nástrojov na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spoluprácu v rámci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dodávateľského reťazca malých podnikov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inšpirujte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silou spolupráce.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74809" y="258691"/>
            <a:ext cx="36277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4. </a:t>
            </a:r>
            <a:r>
              <a:rPr sz="3600" dirty="0"/>
              <a:t>Využívanie </a:t>
            </a:r>
            <a:r>
              <a:rPr sz="3600" spc="-10" dirty="0"/>
              <a:t>sietí</a:t>
            </a:r>
            <a:endParaRPr sz="3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3815" y="2043973"/>
            <a:ext cx="6420485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9209" marR="2159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 niektorých začínajúcich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náročné požiadať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spätnú väzbu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Mnohí chcú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počuť len pozitíva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tom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čo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hovoria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zákazníci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samozrejme,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 nás to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tak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nejako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cítia).</a:t>
            </a:r>
            <a:endParaRPr sz="2400">
              <a:latin typeface="Calibri"/>
              <a:cs typeface="Calibri"/>
            </a:endParaRPr>
          </a:p>
          <a:p>
            <a:pPr marL="12065" marR="5080" indent="-635" algn="ctr">
              <a:lnSpc>
                <a:spcPts val="2590"/>
              </a:lnSpc>
              <a:spcBef>
                <a:spcPts val="1015"/>
              </a:spcBef>
              <a:tabLst>
                <a:tab pos="151066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malo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skutočnú hodnotu,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obojstranné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Zdieľanie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toho,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už viete o podnikateľskej stránke malých podnikov, pomáha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ostatným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otvára nové pohľady a možnosti.</a:t>
            </a:r>
            <a:endParaRPr sz="2400">
              <a:latin typeface="Calibri"/>
              <a:cs typeface="Calibri"/>
            </a:endParaRPr>
          </a:p>
          <a:p>
            <a:pPr marL="64135" marR="56515" algn="ctr">
              <a:lnSpc>
                <a:spcPts val="2590"/>
              </a:lnSpc>
              <a:spcBef>
                <a:spcPts val="100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Tento typ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zapojenia 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vedie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rozšíreniu 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vnímania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skľučujúceho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sveta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6737" y="258691"/>
            <a:ext cx="630174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097405" marR="5080" indent="-2085339">
              <a:lnSpc>
                <a:spcPts val="3890"/>
              </a:lnSpc>
              <a:spcBef>
                <a:spcPts val="585"/>
              </a:spcBef>
            </a:pPr>
            <a:r>
              <a:rPr sz="3600" dirty="0"/>
              <a:t>5. </a:t>
            </a:r>
            <a:r>
              <a:rPr sz="3600" spc="-10" dirty="0"/>
              <a:t>Získajte spätnú väzbu </a:t>
            </a:r>
            <a:r>
              <a:rPr sz="3600" spc="-5" dirty="0"/>
              <a:t>a odovzdajte </a:t>
            </a:r>
            <a:r>
              <a:rPr sz="3600" spc="-15" dirty="0"/>
              <a:t>svoje vedomosti</a:t>
            </a:r>
            <a:endParaRPr sz="36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0267" y="1601212"/>
            <a:ext cx="7099300" cy="4633256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86995" marR="80645" indent="1270" algn="ctr">
              <a:lnSpc>
                <a:spcPts val="2590"/>
              </a:lnSpc>
              <a:spcBef>
                <a:spcPts val="425"/>
              </a:spcBef>
            </a:pP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Sebavedomie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rozhodujúce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riadení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akéhokoľvek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obchodného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podniku. Vzhľadom na to, že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zlaďovať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mnohé úlohy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drobného podnikateľa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plánovanie a starostlivosť o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plodiny/živočíšstvo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financie a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predaj,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mali by ste počas </a:t>
            </a:r>
            <a:r>
              <a:rPr sz="2100" spc="-25" dirty="0">
                <a:solidFill>
                  <a:srgbClr val="5F210F"/>
                </a:solidFill>
                <a:latin typeface="Calibri"/>
                <a:cs typeface="Calibri"/>
              </a:rPr>
              <a:t>pracovných dní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pozorovať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svoje vlastné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konanie a premýšľať o tom,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by sa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dalo zlepšiť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  <a:p>
            <a:pPr marL="82550" marR="76200" indent="1270" algn="ctr">
              <a:lnSpc>
                <a:spcPts val="2590"/>
              </a:lnSpc>
              <a:spcBef>
                <a:spcPts val="1019"/>
              </a:spcBef>
            </a:pP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Pokiaľ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sebapoznanie,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mali by ste tiež zistiť,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čo je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hnacím motorom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vašej motivácie.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vedieť, v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čom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spočívajú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silné stránky,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využiť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riešiť svoje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slabé stránky, aby </a:t>
            </a:r>
            <a:r>
              <a:rPr sz="2100" spc="-7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mohli rýchlejšie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dosiahnuť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zlepšenie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  <a:p>
            <a:pPr marL="12065" marR="5080" algn="ctr">
              <a:lnSpc>
                <a:spcPts val="2590"/>
              </a:lnSpc>
              <a:spcBef>
                <a:spcPts val="1005"/>
              </a:spcBef>
            </a:pP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ďalšej časti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tohto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modulu sa budeme venovať analýze </a:t>
            </a:r>
            <a:r>
              <a:rPr sz="2100" spc="-30" dirty="0">
                <a:solidFill>
                  <a:srgbClr val="5F210F"/>
                </a:solidFill>
                <a:latin typeface="Calibri"/>
                <a:cs typeface="Calibri"/>
              </a:rPr>
              <a:t>SWOT,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výrazne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uľahčiť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identifikáciu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potenciálnych úskalí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príležitostí.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55448" y="258691"/>
            <a:ext cx="5062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6. </a:t>
            </a:r>
            <a:r>
              <a:rPr sz="3600" spc="-10" dirty="0"/>
              <a:t>Rozvíjať sebavedomie</a:t>
            </a:r>
            <a:endParaRPr sz="3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707527" y="1710842"/>
            <a:ext cx="4181475" cy="3482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Výzvu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problém možno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vnímať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príležitosť!!</a:t>
            </a:r>
            <a:endParaRPr sz="2400">
              <a:latin typeface="Calibri"/>
              <a:cs typeface="Calibri"/>
            </a:endParaRPr>
          </a:p>
          <a:p>
            <a:pPr marL="62865" marR="57150" indent="1905" algn="ctr">
              <a:lnSpc>
                <a:spcPts val="2590"/>
              </a:lnSpc>
              <a:spcBef>
                <a:spcPts val="1015"/>
              </a:spcBef>
              <a:tabLst>
                <a:tab pos="120713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našom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zborníku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prípadových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štúdií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skúmame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viac ako 30 drobných poľnohospodárov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celej Európy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to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prispôsobili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prosperujú využívaním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zdrojov, ktoré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obklopujú,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vytvárajú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seba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svojich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61263" y="258691"/>
            <a:ext cx="621982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754380" marR="5080" indent="-742315">
              <a:lnSpc>
                <a:spcPts val="3890"/>
              </a:lnSpc>
              <a:spcBef>
                <a:spcPts val="585"/>
              </a:spcBef>
            </a:pPr>
            <a:r>
              <a:rPr sz="3600" spc="-10" dirty="0"/>
              <a:t>Inšpirujte sa... ako </a:t>
            </a:r>
            <a:r>
              <a:rPr sz="3600" spc="-5" dirty="0"/>
              <a:t>sa z </a:t>
            </a:r>
            <a:r>
              <a:rPr sz="3600" spc="-10" dirty="0"/>
              <a:t>výziev môžu </a:t>
            </a:r>
            <a:r>
              <a:rPr sz="3600" spc="-5" dirty="0"/>
              <a:t>stať PRÍLEŽITOSTI</a:t>
            </a:r>
            <a:endParaRPr sz="3600"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58339" y="1795272"/>
            <a:ext cx="2985503" cy="422756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11200" y="2729344"/>
            <a:ext cx="1386840" cy="434340"/>
          </a:xfrm>
          <a:prstGeom prst="rect">
            <a:avLst/>
          </a:prstGeom>
          <a:solidFill>
            <a:srgbClr val="A13A2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35"/>
              </a:lnSpc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KLIKNITE </a:t>
            </a: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11200" y="3156064"/>
            <a:ext cx="1091565" cy="410369"/>
          </a:xfrm>
          <a:prstGeom prst="rect">
            <a:avLst/>
          </a:prstGeom>
          <a:solidFill>
            <a:srgbClr val="A13A2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35"/>
              </a:lnSpc>
            </a:pPr>
            <a:r>
              <a:rPr lang="en-GB" sz="2800" b="1" spc="-10" dirty="0">
                <a:solidFill>
                  <a:srgbClr val="FFFFFF"/>
                </a:solidFill>
                <a:latin typeface="Calibri"/>
                <a:cs typeface="Calibri"/>
              </a:rPr>
              <a:t>SEM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1200" y="3582784"/>
            <a:ext cx="1012190" cy="434340"/>
          </a:xfrm>
          <a:prstGeom prst="rect">
            <a:avLst/>
          </a:prstGeom>
          <a:solidFill>
            <a:srgbClr val="A13A22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40"/>
              </a:lnSpc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............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07830" y="1913879"/>
            <a:ext cx="3606165" cy="20554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Úvod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tohto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projektu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význam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malých poľnohospodárov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Calibri"/>
                <a:cs typeface="Calibri"/>
              </a:rPr>
              <a:t>01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6069" y="2043973"/>
            <a:ext cx="6324600" cy="3152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2715" marR="125730" indent="-127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Úsporná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inovácia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schopnosť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"robiť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menším množstvom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ľudí",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j.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vytvárať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podstatne vyššiu hodnotu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 minimalizácii využívania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zdrojov.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Zdroj:</a:t>
            </a:r>
            <a:endParaRPr sz="2400">
              <a:latin typeface="Calibri"/>
              <a:cs typeface="Calibri"/>
            </a:endParaRPr>
          </a:p>
          <a:p>
            <a:pPr marL="12700" marR="5080" indent="-3175" algn="ctr">
              <a:lnSpc>
                <a:spcPts val="2590"/>
              </a:lnSpc>
              <a:spcBef>
                <a:spcPts val="1020"/>
              </a:spcBef>
              <a:tabLst>
                <a:tab pos="292544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Úsporná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inovácia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snahou 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maximalizáciu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pomeru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zdrojov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Hodnota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týkať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spoločnosti vo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všeobecnosti.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Zdroje 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energia,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kapitál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46693" y="258691"/>
            <a:ext cx="548513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609090" marR="5080" indent="-1597025">
              <a:lnSpc>
                <a:spcPts val="3890"/>
              </a:lnSpc>
              <a:spcBef>
                <a:spcPts val="585"/>
              </a:spcBef>
            </a:pPr>
            <a:r>
              <a:rPr sz="3600" spc="-15" dirty="0"/>
              <a:t>Počuli ste</a:t>
            </a:r>
            <a:r>
              <a:rPr sz="3600" spc="-25" dirty="0"/>
              <a:t> už </a:t>
            </a:r>
            <a:r>
              <a:rPr sz="3600" spc="-10" dirty="0"/>
              <a:t>o </a:t>
            </a:r>
            <a:r>
              <a:rPr sz="3600" spc="-15" dirty="0"/>
              <a:t>Frugal Innovation</a:t>
            </a:r>
            <a:r>
              <a:rPr sz="3600" spc="-5" dirty="0"/>
              <a:t>?</a:t>
            </a:r>
            <a:endParaRPr sz="3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83636" y="1810511"/>
            <a:ext cx="5709285" cy="5017135"/>
            <a:chOff x="3183636" y="1810511"/>
            <a:chExt cx="5709285" cy="501713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3636" y="1810511"/>
              <a:ext cx="5708891" cy="3675887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3938904" marR="5080" indent="-3895725">
              <a:lnSpc>
                <a:spcPct val="80000"/>
              </a:lnSpc>
              <a:spcBef>
                <a:spcPts val="890"/>
              </a:spcBef>
              <a:tabLst>
                <a:tab pos="1617345" algn="l"/>
              </a:tabLst>
            </a:pPr>
            <a:r>
              <a:rPr spc="-85" dirty="0"/>
              <a:t>WATCH: </a:t>
            </a:r>
            <a:r>
              <a:rPr spc="-15" dirty="0"/>
              <a:t>Frugal </a:t>
            </a:r>
            <a:r>
              <a:rPr spc="-10" dirty="0"/>
              <a:t>Innovation </a:t>
            </a:r>
            <a:r>
              <a:rPr dirty="0"/>
              <a:t>- </a:t>
            </a:r>
            <a:r>
              <a:rPr spc="-10" dirty="0"/>
              <a:t>tri </a:t>
            </a:r>
            <a:r>
              <a:rPr dirty="0"/>
              <a:t>zásady, </a:t>
            </a:r>
            <a:r>
              <a:rPr spc="-5" dirty="0"/>
              <a:t>ako </a:t>
            </a:r>
            <a:r>
              <a:rPr spc="-10" dirty="0"/>
              <a:t>môžeme </a:t>
            </a:r>
            <a:r>
              <a:rPr dirty="0"/>
              <a:t>všetci dosiahnuť </a:t>
            </a:r>
            <a:r>
              <a:rPr spc="-10" dirty="0"/>
              <a:t>viac </a:t>
            </a:r>
            <a:r>
              <a:rPr spc="-5" dirty="0"/>
              <a:t>s menším množstvom prostriedkov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41776" y="1911482"/>
            <a:ext cx="2841058" cy="49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6045">
              <a:lnSpc>
                <a:spcPct val="100000"/>
              </a:lnSpc>
              <a:spcBef>
                <a:spcPts val="95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Navi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Radjou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strávila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roky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štúdiom "jugaadu", známeho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úsporná inovácia.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ts val="2640"/>
              </a:lnSpc>
              <a:spcBef>
                <a:spcPts val="85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Táto prax, ktorej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priekopníkmi boli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podnikatelia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 rozvíjajúcich sa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trhoch,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prišli na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to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, ako z obmedzených zdrojov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veľkolepú hodnotu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, 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súčasnosti ujala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celom svete.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ts val="2550"/>
              </a:lnSpc>
            </a:pP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Prenesme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do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malé farmy!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809880" y="2039115"/>
            <a:ext cx="194336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KLIKNITE NA</a:t>
            </a:r>
            <a:r>
              <a:rPr lang="en-GB" sz="2400" b="1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lang="sk-SK" sz="2400" b="1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ZDROJ</a:t>
            </a:r>
            <a:r>
              <a:rPr sz="2400" b="1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5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</a:rPr>
              <a:t>PREHRÁVANI</a:t>
            </a:r>
            <a:r>
              <a:rPr lang="en-GB" sz="2400" b="1" u="sng" spc="-5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</a:rPr>
              <a:t>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44944" y="3159935"/>
            <a:ext cx="202692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Navi </a:t>
            </a:r>
            <a:r>
              <a:rPr sz="24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Radjou:  </a:t>
            </a:r>
            <a:r>
              <a:rPr sz="2400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Kreatívne </a:t>
            </a:r>
            <a:r>
              <a:rPr sz="24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riešenie problémov </a:t>
            </a:r>
            <a:r>
              <a:rPr sz="2400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tvárou </a:t>
            </a:r>
            <a:r>
              <a:rPr sz="24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v</a:t>
            </a:r>
            <a:r>
              <a:rPr sz="2400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 tvár </a:t>
            </a:r>
            <a:r>
              <a:rPr sz="24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extrémnym </a:t>
            </a:r>
            <a:r>
              <a:rPr sz="24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limitom </a:t>
            </a:r>
            <a:r>
              <a:rPr sz="2400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2400" u="sng" spc="-5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6"/>
              </a:rPr>
              <a:t>YouTube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0035" y="6417564"/>
            <a:ext cx="441959" cy="44043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95402" y="5720843"/>
            <a:ext cx="2367280" cy="1134110"/>
            <a:chOff x="295402" y="5720843"/>
            <a:chExt cx="2367280" cy="1134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01752" y="5727193"/>
              <a:ext cx="2354580" cy="683260"/>
            </a:xfrm>
            <a:custGeom>
              <a:avLst/>
              <a:gdLst/>
              <a:ahLst/>
              <a:cxnLst/>
              <a:rect l="l" t="t" r="r" b="b"/>
              <a:pathLst>
                <a:path w="2354580" h="683260">
                  <a:moveTo>
                    <a:pt x="2013204" y="0"/>
                  </a:moveTo>
                  <a:lnTo>
                    <a:pt x="2013204" y="170687"/>
                  </a:lnTo>
                  <a:lnTo>
                    <a:pt x="0" y="170687"/>
                  </a:lnTo>
                  <a:lnTo>
                    <a:pt x="0" y="512063"/>
                  </a:lnTo>
                  <a:lnTo>
                    <a:pt x="2013204" y="512063"/>
                  </a:lnTo>
                  <a:lnTo>
                    <a:pt x="2013204" y="682751"/>
                  </a:lnTo>
                  <a:lnTo>
                    <a:pt x="2354580" y="341375"/>
                  </a:lnTo>
                  <a:lnTo>
                    <a:pt x="201320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1752" y="5727193"/>
              <a:ext cx="2354580" cy="683260"/>
            </a:xfrm>
            <a:custGeom>
              <a:avLst/>
              <a:gdLst/>
              <a:ahLst/>
              <a:cxnLst/>
              <a:rect l="l" t="t" r="r" b="b"/>
              <a:pathLst>
                <a:path w="2354580" h="683260">
                  <a:moveTo>
                    <a:pt x="0" y="170687"/>
                  </a:moveTo>
                  <a:lnTo>
                    <a:pt x="2013204" y="170687"/>
                  </a:lnTo>
                  <a:lnTo>
                    <a:pt x="2013204" y="0"/>
                  </a:lnTo>
                  <a:lnTo>
                    <a:pt x="2354580" y="341375"/>
                  </a:lnTo>
                  <a:lnTo>
                    <a:pt x="2013204" y="682751"/>
                  </a:lnTo>
                  <a:lnTo>
                    <a:pt x="2013204" y="512063"/>
                  </a:lnTo>
                  <a:lnTo>
                    <a:pt x="0" y="512063"/>
                  </a:lnTo>
                  <a:lnTo>
                    <a:pt x="0" y="170687"/>
                  </a:lnTo>
                  <a:close/>
                </a:path>
              </a:pathLst>
            </a:custGeom>
            <a:ln w="12699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67184" y="1854193"/>
            <a:ext cx="6259830" cy="385041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48260" algn="ctr">
              <a:lnSpc>
                <a:spcPts val="2590"/>
              </a:lnSpc>
              <a:spcBef>
                <a:spcPts val="425"/>
              </a:spcBef>
              <a:tabLst>
                <a:tab pos="3849370" algn="l"/>
                <a:tab pos="4195445" algn="l"/>
              </a:tabLst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Príkladom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úspornej inovácie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podpora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používania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recyklácie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"škaredých </a:t>
            </a:r>
            <a:r>
              <a:rPr sz="2200" spc="-50" dirty="0">
                <a:solidFill>
                  <a:srgbClr val="5F210F"/>
                </a:solidFill>
                <a:latin typeface="Calibri"/>
                <a:cs typeface="Calibri"/>
              </a:rPr>
              <a:t>potravín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".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potraviny,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nedostanú do obchodného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reťazca z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dôvodu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nedodržania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noriem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balenia, ale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inak sú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výživné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bezpečné.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zrejmý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jednoduchý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spôsob, ako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drasticky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znížiť množstvo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zbytočného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odpadu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veľkoobchodných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maloobchodných trhoch.</a:t>
            </a:r>
            <a:endParaRPr sz="2200" dirty="0">
              <a:latin typeface="Calibri"/>
              <a:cs typeface="Calibri"/>
            </a:endParaRPr>
          </a:p>
          <a:p>
            <a:pPr marL="215265" marR="226060" algn="ctr">
              <a:lnSpc>
                <a:spcPts val="2590"/>
              </a:lnSpc>
              <a:spcBef>
                <a:spcPts val="1025"/>
              </a:spcBef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Vyžaduje si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zvyšovanie povedomia prostredníctvom vzdelávacích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komunikačných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kampaní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výrobcov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až po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spotrebiteľov.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Takéto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zaujímavé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skúsenosti už existujú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celom svete.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5168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89835" algn="l"/>
              </a:tabLst>
            </a:pPr>
            <a:r>
              <a:rPr sz="3600" spc="-5" dirty="0"/>
              <a:t>Inšpirujte sa! </a:t>
            </a:r>
            <a:r>
              <a:rPr sz="3600" spc="-20" dirty="0"/>
              <a:t>Príklad</a:t>
            </a:r>
            <a:r>
              <a:rPr sz="3600" spc="-45" dirty="0"/>
              <a:t>.</a:t>
            </a:r>
            <a:r>
              <a:rPr sz="3600" dirty="0"/>
              <a:t>..</a:t>
            </a:r>
            <a:endParaRPr sz="3600"/>
          </a:p>
        </p:txBody>
      </p:sp>
      <p:sp>
        <p:nvSpPr>
          <p:cNvPr id="14" name="object 14"/>
          <p:cNvSpPr txBox="1"/>
          <p:nvPr/>
        </p:nvSpPr>
        <p:spPr>
          <a:xfrm>
            <a:off x="2735676" y="5865338"/>
            <a:ext cx="39960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Skrytá krása škaredého </a:t>
            </a:r>
            <a:r>
              <a:rPr sz="2400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jedla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1524" y="5903585"/>
            <a:ext cx="1884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6C6A39"/>
                </a:solidFill>
                <a:latin typeface="Calibri"/>
                <a:cs typeface="Calibri"/>
              </a:rPr>
              <a:t>Zaujímavé čítanie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3796" y="6382511"/>
            <a:ext cx="440435" cy="4419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5388" y="6385572"/>
            <a:ext cx="441947" cy="4419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64338" y="2043973"/>
            <a:ext cx="1086739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635" algn="ctr">
              <a:lnSpc>
                <a:spcPts val="2590"/>
              </a:lnSpc>
              <a:spcBef>
                <a:spcPts val="425"/>
              </a:spcBef>
              <a:tabLst>
                <a:tab pos="87630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pestovatelia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známi tým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výnimočne dobrí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tom,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robia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produkujú/šľachtia/pestujú remeselné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výrobky, ktoré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zakorenené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pôde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komunitách a majú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etické,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environmentálne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dedičské hodnoty.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3062" y="3031525"/>
            <a:ext cx="9949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5181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Odporúčame vám, aby ste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vyskúšali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vodu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1874" y="3269269"/>
            <a:ext cx="10674985" cy="225679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0"/>
              </a:spcBef>
              <a:tabLst>
                <a:tab pos="385572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testovanie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ponuky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produktov.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590"/>
              </a:lnSpc>
              <a:spcBef>
                <a:spcPts val="104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Účelom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skúšobného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testu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poskytnúť generálnu skúšku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spoločné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testovanie výrobku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marketingových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prvkov.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Testuje váš produkt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plánovanú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stratégiu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reálnom prostredí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pred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uskutočnením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významných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investícií. Máte možnosť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vyskúšať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si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marketingový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vykonať prípadné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zmeny 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uviesť na trh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ktorý bude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maximálnu šancu na úspech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496594" y="258691"/>
            <a:ext cx="49987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404F2E"/>
                </a:solidFill>
              </a:rPr>
              <a:t>Skúšanie prvého </a:t>
            </a:r>
            <a:r>
              <a:rPr sz="3600" spc="-10" dirty="0">
                <a:solidFill>
                  <a:srgbClr val="404F2E"/>
                </a:solidFill>
              </a:rPr>
              <a:t>produktu</a:t>
            </a:r>
            <a:endParaRPr sz="3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3796" y="6382511"/>
            <a:ext cx="440435" cy="4419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5388" y="6385572"/>
            <a:ext cx="441947" cy="4419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1770" y="1863220"/>
            <a:ext cx="10812145" cy="44043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8270" marR="119380" indent="10160" algn="just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Test trhu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poskytne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banku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informácií, ktorá obsahuje informácie o tom,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reagovať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výrobok, jeho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cenu,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marketing, komunikáciu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propagáciu. Umožňuje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prijať včasné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rozhodnutia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prinesú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významné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dlhodobé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úspory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nákladov.</a:t>
            </a:r>
            <a:endParaRPr sz="2400">
              <a:latin typeface="Calibri"/>
              <a:cs typeface="Calibri"/>
            </a:endParaRPr>
          </a:p>
          <a:p>
            <a:pPr marL="56515" marR="49530" indent="635" algn="ctr">
              <a:lnSpc>
                <a:spcPts val="2590"/>
              </a:lnSpc>
              <a:spcBef>
                <a:spcPts val="10"/>
              </a:spcBef>
            </a:pP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Sledovanie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produktu 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umožní získať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spätnú väzbu od 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poznatky 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slabých stránkach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úplným uvedením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trh.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identifikovať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chyby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obavy pred distribúciou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než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dozvedieť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až po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jej uskutočnení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Calibri"/>
              <a:cs typeface="Calibri"/>
            </a:endParaRPr>
          </a:p>
          <a:p>
            <a:pPr marL="12065" marR="5080" indent="-635" algn="ctr">
              <a:lnSpc>
                <a:spcPts val="2590"/>
              </a:lnSpc>
              <a:tabLst>
                <a:tab pos="820547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Zákazníci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identifikovať určité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atribúty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vlastnosti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chceli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, aby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upravili.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Zákazníci,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radi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prví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kúpia nový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výrobok, sa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vernými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im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umožníte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zúčastniť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testoch.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týchto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stranu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obzvlášť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výhodné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vytváraní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domino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efektu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ústnej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reklamy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uvedení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trh. Pomáha budovať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dôležitú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lojalitu.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72342" y="258691"/>
            <a:ext cx="3445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404F2E"/>
                </a:solidFill>
              </a:rPr>
              <a:t>Prečo </a:t>
            </a:r>
            <a:r>
              <a:rPr sz="3600" spc="-70" dirty="0">
                <a:solidFill>
                  <a:srgbClr val="404F2E"/>
                </a:solidFill>
              </a:rPr>
              <a:t>testovať </a:t>
            </a:r>
            <a:r>
              <a:rPr sz="3600" spc="-25" dirty="0">
                <a:solidFill>
                  <a:srgbClr val="404F2E"/>
                </a:solidFill>
              </a:rPr>
              <a:t>trh?</a:t>
            </a:r>
            <a:endParaRPr sz="36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3796" y="6382511"/>
            <a:ext cx="440435" cy="44195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5388" y="6385572"/>
            <a:ext cx="441947" cy="4419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6727" y="2050069"/>
            <a:ext cx="11256645" cy="363092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065" marR="5080" indent="-6350" algn="ctr">
              <a:lnSpc>
                <a:spcPts val="2380"/>
              </a:lnSpc>
              <a:spcBef>
                <a:spcPts val="390"/>
              </a:spcBef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Prieskum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skúšania 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rozhodujúcim prvkom procesu,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udáva smer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celého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skúšania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budúceho smerovania.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Informuje 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vašom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cieľovom </a:t>
            </a:r>
            <a:r>
              <a:rPr sz="2200" spc="-35" dirty="0">
                <a:solidFill>
                  <a:srgbClr val="5F210F"/>
                </a:solidFill>
                <a:latin typeface="Calibri"/>
                <a:cs typeface="Calibri"/>
              </a:rPr>
              <a:t>zákazníkovi, o tom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by mal byť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 produkt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umiestnený,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vaša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cieľová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skupina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potrebuje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oceňuje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ponuku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umiestniť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tak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, aby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potenciálnych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zákazníkov zarezonovala.</a:t>
            </a:r>
            <a:endParaRPr sz="2200">
              <a:latin typeface="Calibri"/>
              <a:cs typeface="Calibri"/>
            </a:endParaRPr>
          </a:p>
          <a:p>
            <a:pPr marL="152400" marR="145415" algn="ctr">
              <a:lnSpc>
                <a:spcPts val="2380"/>
              </a:lnSpc>
              <a:spcBef>
                <a:spcPts val="980"/>
              </a:spcBef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Okrem toho určí vašu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stratégiu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predaja -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priamy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distribučný model?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Kde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ste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 mali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distribuovať svoj výrobok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akých distribučných kanálov?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Kúpila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si vaša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cieľová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skupina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radšej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 výrobok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online,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priamo?</a:t>
            </a:r>
            <a:endParaRPr sz="2200">
              <a:latin typeface="Calibri"/>
              <a:cs typeface="Calibri"/>
            </a:endParaRPr>
          </a:p>
          <a:p>
            <a:pPr marL="113030" marR="111125" algn="ctr">
              <a:lnSpc>
                <a:spcPts val="2380"/>
              </a:lnSpc>
              <a:spcBef>
                <a:spcPts val="985"/>
              </a:spcBef>
            </a:pPr>
            <a:r>
              <a:rPr sz="2200" spc="-5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prieskum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ukáže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dôležitosť vášho cenového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modelu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ste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 mali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stanoviť cenu svojho výrobku? Aký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priemerný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príjem vašej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cieľovej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skupiny?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Bude 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im výrobok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zdať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príliš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drahý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ho budú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vnímať ako príliš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lacný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základe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očakávanej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kvality ? Aké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úpravy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urobiť,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sa prispôsobili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vnímanej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cene?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34166" y="258691"/>
            <a:ext cx="1032319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4342130" marR="5080" indent="-4330065">
              <a:lnSpc>
                <a:spcPts val="3890"/>
              </a:lnSpc>
              <a:spcBef>
                <a:spcPts val="585"/>
              </a:spcBef>
            </a:pPr>
            <a:r>
              <a:rPr sz="3600" spc="-20" dirty="0">
                <a:solidFill>
                  <a:srgbClr val="404F2E"/>
                </a:solidFill>
              </a:rPr>
              <a:t>Skúšanie </a:t>
            </a:r>
            <a:r>
              <a:rPr sz="3600" dirty="0">
                <a:solidFill>
                  <a:srgbClr val="404F2E"/>
                </a:solidFill>
              </a:rPr>
              <a:t>- </a:t>
            </a:r>
            <a:r>
              <a:rPr sz="3600" spc="-10" dirty="0">
                <a:solidFill>
                  <a:srgbClr val="404F2E"/>
                </a:solidFill>
              </a:rPr>
              <a:t>základná zložka </a:t>
            </a:r>
            <a:r>
              <a:rPr sz="3600" spc="-15" dirty="0">
                <a:solidFill>
                  <a:srgbClr val="404F2E"/>
                </a:solidFill>
              </a:rPr>
              <a:t>vášho </a:t>
            </a:r>
            <a:r>
              <a:rPr sz="3600" spc="-5" dirty="0">
                <a:solidFill>
                  <a:srgbClr val="404F2E"/>
                </a:solidFill>
              </a:rPr>
              <a:t>malého </a:t>
            </a:r>
            <a:r>
              <a:rPr sz="3600" dirty="0">
                <a:solidFill>
                  <a:srgbClr val="404F2E"/>
                </a:solidFill>
              </a:rPr>
              <a:t>podniku</a:t>
            </a:r>
            <a:endParaRPr sz="3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55929" y="2043973"/>
            <a:ext cx="1091755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-1270" algn="ctr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predajom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malej farmy verejnosti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náročné, a to aj kvôli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prípadnej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byrokracii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ktorá sa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vzťahovať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výrobkov.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555"/>
              </a:lnSpc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Nasledujúcich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9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kľúčových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prvkov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opisuje,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bude skúška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produktu riešiť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462501"/>
              </p:ext>
            </p:extLst>
          </p:nvPr>
        </p:nvGraphicFramePr>
        <p:xfrm>
          <a:off x="506755" y="3498377"/>
          <a:ext cx="11005184" cy="2747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82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9730">
                <a:tc>
                  <a:txBody>
                    <a:bodyPr/>
                    <a:lstStyle/>
                    <a:p>
                      <a:pPr marL="31750">
                        <a:lnSpc>
                          <a:spcPts val="2280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1.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ts val="2280"/>
                        </a:lnSpc>
                      </a:pP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Prieskum </a:t>
                      </a:r>
                      <a:r>
                        <a:rPr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trhu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R="334010" algn="r">
                        <a:lnSpc>
                          <a:spcPts val="2280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2.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ts val="2280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Plánovanie </a:t>
                      </a:r>
                      <a:r>
                        <a:rPr sz="2400" spc="-3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skúšky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930">
                <a:tc>
                  <a:txBody>
                    <a:bodyPr/>
                    <a:lstStyle/>
                    <a:p>
                      <a:pPr marL="31750">
                        <a:lnSpc>
                          <a:spcPts val="28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3.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ts val="28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Nábor účastníkov </a:t>
                      </a:r>
                      <a:r>
                        <a:rPr sz="2400" spc="-3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skúšania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R="334010" algn="r">
                        <a:lnSpc>
                          <a:spcPts val="28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4.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ts val="2875"/>
                        </a:lnSpc>
                      </a:pP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Požiadavky na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podporu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93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5.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</a:pP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Značka produktu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2400" spc="-1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sprievodné materiály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R="334010" algn="r">
                        <a:lnSpc>
                          <a:spcPct val="100000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6.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ct val="100000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Plánovanie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marketingu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propagácie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31750">
                        <a:lnSpc>
                          <a:spcPts val="28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7.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ts val="28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Nastavenie a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realizácia </a:t>
                      </a:r>
                      <a:r>
                        <a:rPr sz="2400" spc="-3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skúšky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R="334010" algn="r">
                        <a:lnSpc>
                          <a:spcPts val="28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8.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ts val="2875"/>
                        </a:lnSpc>
                      </a:pP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Podávanie správ o </a:t>
                      </a:r>
                      <a:r>
                        <a:rPr sz="2400" spc="-3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skúškach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730">
                <a:tc>
                  <a:txBody>
                    <a:bodyPr/>
                    <a:lstStyle/>
                    <a:p>
                      <a:pPr marL="31750">
                        <a:lnSpc>
                          <a:spcPts val="2875"/>
                        </a:lnSpc>
                      </a:pPr>
                      <a:r>
                        <a:rPr sz="240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ts val="2875"/>
                        </a:lnSpc>
                      </a:pP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Plán a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rozpočet na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uvedenie </a:t>
                      </a:r>
                      <a:r>
                        <a:rPr sz="2400" spc="-10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produktu </a:t>
                      </a:r>
                      <a:r>
                        <a:rPr sz="2400" spc="-5" dirty="0">
                          <a:solidFill>
                            <a:srgbClr val="5F210F"/>
                          </a:solidFill>
                          <a:latin typeface="Calibri"/>
                          <a:cs typeface="Calibri"/>
                        </a:rPr>
                        <a:t>na trh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2E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59077" y="258691"/>
            <a:ext cx="4874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404F2E"/>
                </a:solidFill>
              </a:rPr>
              <a:t>Ako </a:t>
            </a:r>
            <a:r>
              <a:rPr sz="3600" spc="-55" dirty="0">
                <a:solidFill>
                  <a:srgbClr val="404F2E"/>
                </a:solidFill>
              </a:rPr>
              <a:t>sledovať </a:t>
            </a:r>
            <a:r>
              <a:rPr sz="3600" spc="-15" dirty="0">
                <a:solidFill>
                  <a:srgbClr val="404F2E"/>
                </a:solidFill>
              </a:rPr>
              <a:t>svoj </a:t>
            </a:r>
            <a:r>
              <a:rPr sz="3600" spc="-10" dirty="0">
                <a:solidFill>
                  <a:srgbClr val="404F2E"/>
                </a:solidFill>
              </a:rPr>
              <a:t>produkt</a:t>
            </a:r>
            <a:endParaRPr sz="3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07830" y="1656994"/>
            <a:ext cx="3149970" cy="1575431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Vývoj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podnikateľského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plánu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04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040108" y="196596"/>
            <a:ext cx="1706880" cy="1754505"/>
            <a:chOff x="10040108" y="196596"/>
            <a:chExt cx="1706880" cy="175450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0108" y="196596"/>
              <a:ext cx="1706288" cy="175396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789157" y="1314449"/>
              <a:ext cx="227329" cy="96520"/>
            </a:xfrm>
            <a:custGeom>
              <a:avLst/>
              <a:gdLst/>
              <a:ahLst/>
              <a:cxnLst/>
              <a:rect l="l" t="t" r="r" b="b"/>
              <a:pathLst>
                <a:path w="227329" h="96519">
                  <a:moveTo>
                    <a:pt x="227075" y="48818"/>
                  </a:moveTo>
                  <a:lnTo>
                    <a:pt x="0" y="48818"/>
                  </a:lnTo>
                  <a:lnTo>
                    <a:pt x="0" y="96012"/>
                  </a:lnTo>
                  <a:lnTo>
                    <a:pt x="227075" y="96012"/>
                  </a:lnTo>
                  <a:lnTo>
                    <a:pt x="227075" y="48818"/>
                  </a:lnTo>
                  <a:close/>
                </a:path>
                <a:path w="227329" h="96519">
                  <a:moveTo>
                    <a:pt x="227075" y="0"/>
                  </a:moveTo>
                  <a:lnTo>
                    <a:pt x="0" y="0"/>
                  </a:lnTo>
                  <a:lnTo>
                    <a:pt x="0" y="47193"/>
                  </a:lnTo>
                  <a:lnTo>
                    <a:pt x="227075" y="47193"/>
                  </a:lnTo>
                  <a:lnTo>
                    <a:pt x="227075" y="0"/>
                  </a:lnTo>
                  <a:close/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89157" y="1410515"/>
              <a:ext cx="227329" cy="64135"/>
            </a:xfrm>
            <a:custGeom>
              <a:avLst/>
              <a:gdLst/>
              <a:ahLst/>
              <a:cxnLst/>
              <a:rect l="l" t="t" r="r" b="b"/>
              <a:pathLst>
                <a:path w="227329" h="64134">
                  <a:moveTo>
                    <a:pt x="0" y="0"/>
                  </a:moveTo>
                  <a:lnTo>
                    <a:pt x="0" y="9105"/>
                  </a:lnTo>
                  <a:lnTo>
                    <a:pt x="1333" y="16979"/>
                  </a:lnTo>
                  <a:lnTo>
                    <a:pt x="104051" y="62611"/>
                  </a:lnTo>
                  <a:lnTo>
                    <a:pt x="113538" y="63906"/>
                  </a:lnTo>
                  <a:lnTo>
                    <a:pt x="122974" y="62611"/>
                  </a:lnTo>
                  <a:lnTo>
                    <a:pt x="208153" y="35242"/>
                  </a:lnTo>
                  <a:lnTo>
                    <a:pt x="227076" y="9105"/>
                  </a:lnTo>
                  <a:lnTo>
                    <a:pt x="227076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64832" y="909114"/>
              <a:ext cx="79375" cy="353695"/>
            </a:xfrm>
            <a:custGeom>
              <a:avLst/>
              <a:gdLst/>
              <a:ahLst/>
              <a:cxnLst/>
              <a:rect l="l" t="t" r="r" b="b"/>
              <a:pathLst>
                <a:path w="79375" h="353694">
                  <a:moveTo>
                    <a:pt x="79133" y="353466"/>
                  </a:moveTo>
                  <a:lnTo>
                    <a:pt x="32727" y="150914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616944" y="611934"/>
              <a:ext cx="571500" cy="650875"/>
            </a:xfrm>
            <a:custGeom>
              <a:avLst/>
              <a:gdLst/>
              <a:ahLst/>
              <a:cxnLst/>
              <a:rect l="l" t="t" r="r" b="b"/>
              <a:pathLst>
                <a:path w="571500" h="650875">
                  <a:moveTo>
                    <a:pt x="399516" y="650646"/>
                  </a:moveTo>
                  <a:lnTo>
                    <a:pt x="406298" y="622287"/>
                  </a:lnTo>
                  <a:lnTo>
                    <a:pt x="415759" y="595261"/>
                  </a:lnTo>
                  <a:lnTo>
                    <a:pt x="426592" y="569493"/>
                  </a:lnTo>
                  <a:lnTo>
                    <a:pt x="438772" y="546265"/>
                  </a:lnTo>
                  <a:lnTo>
                    <a:pt x="452335" y="524370"/>
                  </a:lnTo>
                  <a:lnTo>
                    <a:pt x="465848" y="502462"/>
                  </a:lnTo>
                  <a:lnTo>
                    <a:pt x="495655" y="461251"/>
                  </a:lnTo>
                  <a:lnTo>
                    <a:pt x="524065" y="420052"/>
                  </a:lnTo>
                  <a:lnTo>
                    <a:pt x="548474" y="376237"/>
                  </a:lnTo>
                  <a:lnTo>
                    <a:pt x="564718" y="327253"/>
                  </a:lnTo>
                  <a:lnTo>
                    <a:pt x="570115" y="286042"/>
                  </a:lnTo>
                  <a:lnTo>
                    <a:pt x="571499" y="271868"/>
                  </a:lnTo>
                  <a:lnTo>
                    <a:pt x="564718" y="216484"/>
                  </a:lnTo>
                  <a:lnTo>
                    <a:pt x="548474" y="166217"/>
                  </a:lnTo>
                  <a:lnTo>
                    <a:pt x="522731" y="119824"/>
                  </a:lnTo>
                  <a:lnTo>
                    <a:pt x="487540" y="79882"/>
                  </a:lnTo>
                  <a:lnTo>
                    <a:pt x="445554" y="46393"/>
                  </a:lnTo>
                  <a:lnTo>
                    <a:pt x="396786" y="21907"/>
                  </a:lnTo>
                  <a:lnTo>
                    <a:pt x="342633" y="5130"/>
                  </a:lnTo>
                  <a:lnTo>
                    <a:pt x="285749" y="0"/>
                  </a:lnTo>
                  <a:lnTo>
                    <a:pt x="255943" y="1269"/>
                  </a:lnTo>
                  <a:lnTo>
                    <a:pt x="200456" y="12865"/>
                  </a:lnTo>
                  <a:lnTo>
                    <a:pt x="150304" y="33489"/>
                  </a:lnTo>
                  <a:lnTo>
                    <a:pt x="104254" y="61848"/>
                  </a:lnTo>
                  <a:lnTo>
                    <a:pt x="66332" y="99199"/>
                  </a:lnTo>
                  <a:lnTo>
                    <a:pt x="35191" y="141731"/>
                  </a:lnTo>
                  <a:lnTo>
                    <a:pt x="13563" y="190665"/>
                  </a:lnTo>
                  <a:lnTo>
                    <a:pt x="2730" y="243509"/>
                  </a:lnTo>
                  <a:lnTo>
                    <a:pt x="0" y="271868"/>
                  </a:lnTo>
                  <a:lnTo>
                    <a:pt x="1333" y="286042"/>
                  </a:lnTo>
                  <a:lnTo>
                    <a:pt x="6781" y="327253"/>
                  </a:lnTo>
                  <a:lnTo>
                    <a:pt x="23025" y="376237"/>
                  </a:lnTo>
                  <a:lnTo>
                    <a:pt x="47370" y="420052"/>
                  </a:lnTo>
                  <a:lnTo>
                    <a:pt x="75844" y="461251"/>
                  </a:lnTo>
                  <a:lnTo>
                    <a:pt x="105651" y="502462"/>
                  </a:lnTo>
                  <a:lnTo>
                    <a:pt x="119164" y="524370"/>
                  </a:lnTo>
                  <a:lnTo>
                    <a:pt x="132727" y="546265"/>
                  </a:lnTo>
                  <a:lnTo>
                    <a:pt x="144906" y="569493"/>
                  </a:lnTo>
                  <a:lnTo>
                    <a:pt x="155752" y="595261"/>
                  </a:lnTo>
                  <a:lnTo>
                    <a:pt x="165201" y="622287"/>
                  </a:lnTo>
                  <a:lnTo>
                    <a:pt x="171983" y="650646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962952" y="909119"/>
              <a:ext cx="78105" cy="353695"/>
            </a:xfrm>
            <a:custGeom>
              <a:avLst/>
              <a:gdLst/>
              <a:ahLst/>
              <a:cxnLst/>
              <a:rect l="l" t="t" r="r" b="b"/>
              <a:pathLst>
                <a:path w="78104" h="353694">
                  <a:moveTo>
                    <a:pt x="77609" y="0"/>
                  </a:moveTo>
                  <a:lnTo>
                    <a:pt x="45504" y="150914"/>
                  </a:lnTo>
                  <a:lnTo>
                    <a:pt x="0" y="353466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88642" y="882589"/>
              <a:ext cx="229628" cy="6972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789157" y="1268729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29">
                  <a:moveTo>
                    <a:pt x="0" y="0"/>
                  </a:moveTo>
                  <a:lnTo>
                    <a:pt x="227076" y="0"/>
                  </a:lnTo>
                </a:path>
              </a:pathLst>
            </a:custGeom>
            <a:ln w="28575">
              <a:solidFill>
                <a:srgbClr val="5F21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53884" y="2660904"/>
            <a:ext cx="4090415" cy="3250692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46531" y="949452"/>
            <a:ext cx="9334500" cy="155321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31445" rIns="0" bIns="0" rtlCol="0">
            <a:spAutoFit/>
          </a:bodyPr>
          <a:lstStyle/>
          <a:p>
            <a:pPr marL="90805" marR="215265" algn="just">
              <a:lnSpc>
                <a:spcPts val="2480"/>
              </a:lnSpc>
              <a:spcBef>
                <a:spcPts val="1035"/>
              </a:spcBef>
            </a:pP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Tento </a:t>
            </a:r>
            <a:r>
              <a:rPr sz="2300" spc="-15" dirty="0">
                <a:solidFill>
                  <a:srgbClr val="A13A22"/>
                </a:solidFill>
                <a:latin typeface="Calibri"/>
                <a:cs typeface="Calibri"/>
              </a:rPr>
              <a:t>kurz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absolvujete</a:t>
            </a:r>
            <a:r>
              <a:rPr sz="2300" spc="-15" dirty="0">
                <a:solidFill>
                  <a:srgbClr val="A13A22"/>
                </a:solidFill>
                <a:latin typeface="Calibri"/>
                <a:cs typeface="Calibri"/>
              </a:rPr>
              <a:t>,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pretože </a:t>
            </a:r>
            <a:r>
              <a:rPr sz="2300" spc="-15" dirty="0">
                <a:solidFill>
                  <a:srgbClr val="A13A22"/>
                </a:solidFill>
                <a:latin typeface="Calibri"/>
                <a:cs typeface="Calibri"/>
              </a:rPr>
              <a:t>chcete zlepšiť </a:t>
            </a:r>
            <a:r>
              <a:rPr sz="2300" dirty="0">
                <a:solidFill>
                  <a:srgbClr val="A13A22"/>
                </a:solidFill>
                <a:latin typeface="Calibri"/>
                <a:cs typeface="Calibri"/>
              </a:rPr>
              <a:t>obchodnú stránku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svojho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malého hospodárstva.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Vytvorenie </a:t>
            </a:r>
            <a:r>
              <a:rPr sz="2300" dirty="0">
                <a:solidFill>
                  <a:srgbClr val="A13A22"/>
                </a:solidFill>
                <a:latin typeface="Calibri"/>
                <a:cs typeface="Calibri"/>
              </a:rPr>
              <a:t>podnikateľského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plánu je </a:t>
            </a:r>
            <a:r>
              <a:rPr sz="2300" spc="-15" dirty="0">
                <a:solidFill>
                  <a:srgbClr val="A13A22"/>
                </a:solidFill>
                <a:latin typeface="Calibri"/>
                <a:cs typeface="Calibri"/>
              </a:rPr>
              <a:t>krokom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správnym smerom na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tejto </a:t>
            </a:r>
            <a:r>
              <a:rPr sz="2300" spc="-25" dirty="0">
                <a:solidFill>
                  <a:srgbClr val="A13A22"/>
                </a:solidFill>
                <a:latin typeface="Calibri"/>
                <a:cs typeface="Calibri"/>
              </a:rPr>
              <a:t>ceste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môže </a:t>
            </a:r>
            <a:r>
              <a:rPr sz="2300" spc="-20" dirty="0">
                <a:solidFill>
                  <a:srgbClr val="A13A22"/>
                </a:solidFill>
                <a:latin typeface="Calibri"/>
                <a:cs typeface="Calibri"/>
              </a:rPr>
              <a:t>vám </a:t>
            </a:r>
            <a:r>
              <a:rPr sz="2300" dirty="0">
                <a:solidFill>
                  <a:srgbClr val="A13A22"/>
                </a:solidFill>
                <a:latin typeface="Calibri"/>
                <a:cs typeface="Calibri"/>
              </a:rPr>
              <a:t>otvoriť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dvere k </a:t>
            </a:r>
            <a:r>
              <a:rPr sz="2300" dirty="0">
                <a:solidFill>
                  <a:srgbClr val="A13A22"/>
                </a:solidFill>
                <a:latin typeface="Calibri"/>
                <a:cs typeface="Calibri"/>
              </a:rPr>
              <a:t>financovaniu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atď. </a:t>
            </a:r>
            <a:r>
              <a:rPr sz="2300" spc="-15" dirty="0">
                <a:solidFill>
                  <a:srgbClr val="A13A22"/>
                </a:solidFill>
                <a:latin typeface="Calibri"/>
                <a:cs typeface="Calibri"/>
              </a:rPr>
              <a:t>Pred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napísaním podnikateľského </a:t>
            </a:r>
            <a:r>
              <a:rPr sz="2300" dirty="0">
                <a:solidFill>
                  <a:srgbClr val="A13A22"/>
                </a:solidFill>
                <a:latin typeface="Calibri"/>
                <a:cs typeface="Calibri"/>
              </a:rPr>
              <a:t>plánu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musíte </a:t>
            </a:r>
            <a:r>
              <a:rPr sz="2300" spc="-15" dirty="0">
                <a:solidFill>
                  <a:srgbClr val="A13A22"/>
                </a:solidFill>
                <a:latin typeface="Calibri"/>
                <a:cs typeface="Calibri"/>
              </a:rPr>
              <a:t>mať </a:t>
            </a:r>
            <a:r>
              <a:rPr sz="2300" dirty="0">
                <a:solidFill>
                  <a:srgbClr val="A13A22"/>
                </a:solidFill>
                <a:latin typeface="Calibri"/>
                <a:cs typeface="Calibri"/>
              </a:rPr>
              <a:t>nápady na </a:t>
            </a:r>
            <a:r>
              <a:rPr sz="2300" spc="-5" dirty="0">
                <a:solidFill>
                  <a:srgbClr val="A13A22"/>
                </a:solidFill>
                <a:latin typeface="Calibri"/>
                <a:cs typeface="Calibri"/>
              </a:rPr>
              <a:t>možnosti, ktoré </a:t>
            </a:r>
            <a:r>
              <a:rPr sz="2300" spc="-15" dirty="0">
                <a:solidFill>
                  <a:srgbClr val="A13A22"/>
                </a:solidFill>
                <a:latin typeface="Calibri"/>
                <a:cs typeface="Calibri"/>
              </a:rPr>
              <a:t>môžete </a:t>
            </a:r>
            <a:r>
              <a:rPr sz="2300" spc="-10" dirty="0">
                <a:solidFill>
                  <a:srgbClr val="A13A22"/>
                </a:solidFill>
                <a:latin typeface="Calibri"/>
                <a:cs typeface="Calibri"/>
              </a:rPr>
              <a:t>rozšíriť</a:t>
            </a:r>
            <a:r>
              <a:rPr sz="2300" dirty="0">
                <a:solidFill>
                  <a:srgbClr val="A13A22"/>
                </a:solidFill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200" dirty="0"/>
              <a:t>Toto </a:t>
            </a:r>
            <a:r>
              <a:rPr sz="2200" spc="-15" dirty="0"/>
              <a:t>skúmanie má </a:t>
            </a:r>
            <a:r>
              <a:rPr sz="2200" spc="-25" dirty="0"/>
              <a:t>niekoľko </a:t>
            </a:r>
            <a:r>
              <a:rPr sz="2200" spc="-15" dirty="0"/>
              <a:t>fáz</a:t>
            </a:r>
            <a:r>
              <a:rPr sz="2200" dirty="0"/>
              <a:t>:</a:t>
            </a:r>
          </a:p>
          <a:p>
            <a:pPr marL="469900" marR="5080" indent="-457200">
              <a:lnSpc>
                <a:spcPts val="2590"/>
              </a:lnSpc>
              <a:spcBef>
                <a:spcPts val="104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b="1" spc="-5" dirty="0">
                <a:latin typeface="Calibri"/>
                <a:cs typeface="Calibri"/>
              </a:rPr>
              <a:t>Nápad: </a:t>
            </a:r>
            <a:r>
              <a:rPr sz="2200" dirty="0"/>
              <a:t>vypracovanie </a:t>
            </a:r>
            <a:r>
              <a:rPr sz="2200" spc="-10" dirty="0"/>
              <a:t>koncepcie </a:t>
            </a:r>
            <a:r>
              <a:rPr sz="2200" spc="-5" dirty="0"/>
              <a:t>nového </a:t>
            </a:r>
            <a:r>
              <a:rPr sz="2200" spc="-10" dirty="0"/>
              <a:t>dedičstva/prémiového produktu</a:t>
            </a:r>
            <a:r>
              <a:rPr sz="2200" dirty="0"/>
              <a:t>, </a:t>
            </a:r>
            <a:r>
              <a:rPr sz="2200" spc="-10" dirty="0"/>
              <a:t>ktorý by bol </a:t>
            </a:r>
            <a:r>
              <a:rPr sz="2200" spc="-20" dirty="0"/>
              <a:t>vhodný pre </a:t>
            </a:r>
            <a:r>
              <a:rPr sz="2200" spc="-10" dirty="0"/>
              <a:t>vás </a:t>
            </a:r>
            <a:r>
              <a:rPr sz="2200" dirty="0"/>
              <a:t>a </a:t>
            </a:r>
            <a:r>
              <a:rPr sz="2200" spc="-15" dirty="0"/>
              <a:t>trh, na ktorý </a:t>
            </a:r>
            <a:r>
              <a:rPr sz="2200" spc="-10" dirty="0"/>
              <a:t>ste </a:t>
            </a:r>
            <a:r>
              <a:rPr sz="2200" spc="-15" dirty="0"/>
              <a:t>sa </a:t>
            </a:r>
            <a:r>
              <a:rPr sz="2200" spc="-5" dirty="0"/>
              <a:t>rozhodli </a:t>
            </a:r>
            <a:r>
              <a:rPr sz="2200" dirty="0"/>
              <a:t>predávať.</a:t>
            </a:r>
          </a:p>
          <a:p>
            <a:pPr marL="469900" marR="94615" indent="-457200">
              <a:lnSpc>
                <a:spcPts val="2590"/>
              </a:lnSpc>
              <a:spcBef>
                <a:spcPts val="10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b="1" spc="-30" dirty="0">
                <a:latin typeface="Calibri"/>
                <a:cs typeface="Calibri"/>
              </a:rPr>
              <a:t>Zhodnoťte </a:t>
            </a:r>
            <a:r>
              <a:rPr sz="2200" b="1" spc="-5" dirty="0">
                <a:latin typeface="Calibri"/>
                <a:cs typeface="Calibri"/>
              </a:rPr>
              <a:t>tieto nápady: </a:t>
            </a:r>
            <a:r>
              <a:rPr sz="2200" spc="-5" dirty="0"/>
              <a:t>využite </a:t>
            </a:r>
            <a:r>
              <a:rPr sz="2200" dirty="0"/>
              <a:t>ich </a:t>
            </a:r>
            <a:r>
              <a:rPr sz="2200" spc="-5" dirty="0"/>
              <a:t>a </a:t>
            </a:r>
            <a:r>
              <a:rPr sz="2200" spc="-10" dirty="0"/>
              <a:t>s nimi spojené </a:t>
            </a:r>
            <a:r>
              <a:rPr sz="2200" spc="-5" dirty="0"/>
              <a:t>príležitosti</a:t>
            </a:r>
          </a:p>
          <a:p>
            <a:pPr marL="469900" marR="467359" indent="-457200">
              <a:lnSpc>
                <a:spcPts val="2590"/>
              </a:lnSpc>
              <a:spcBef>
                <a:spcPts val="10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b="1" spc="-5" dirty="0">
                <a:latin typeface="Calibri"/>
                <a:cs typeface="Calibri"/>
              </a:rPr>
              <a:t>Mobilizácia </a:t>
            </a:r>
            <a:r>
              <a:rPr sz="2200" b="1" spc="-10" dirty="0">
                <a:latin typeface="Calibri"/>
                <a:cs typeface="Calibri"/>
              </a:rPr>
              <a:t>zdrojov: </a:t>
            </a:r>
            <a:r>
              <a:rPr sz="2200" spc="-15" dirty="0"/>
              <a:t>zhromažďujte </a:t>
            </a:r>
            <a:r>
              <a:rPr sz="2200" spc="-5" dirty="0"/>
              <a:t>a </a:t>
            </a:r>
            <a:r>
              <a:rPr sz="2200" spc="-10" dirty="0"/>
              <a:t>spravujte zdroje, ktoré </a:t>
            </a:r>
            <a:r>
              <a:rPr sz="2200" spc="-20" dirty="0"/>
              <a:t>môžete </a:t>
            </a:r>
            <a:r>
              <a:rPr sz="2200" dirty="0"/>
              <a:t>potrebovať</a:t>
            </a:r>
          </a:p>
          <a:p>
            <a:pPr marL="469900" marR="245110" indent="-457200">
              <a:lnSpc>
                <a:spcPts val="2590"/>
              </a:lnSpc>
              <a:spcBef>
                <a:spcPts val="10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b="1" spc="-5" dirty="0">
                <a:latin typeface="Calibri"/>
                <a:cs typeface="Calibri"/>
              </a:rPr>
              <a:t>Plánovanie </a:t>
            </a:r>
            <a:r>
              <a:rPr sz="2200" b="1" dirty="0">
                <a:latin typeface="Calibri"/>
                <a:cs typeface="Calibri"/>
              </a:rPr>
              <a:t>a </a:t>
            </a:r>
            <a:r>
              <a:rPr sz="2200" b="1" spc="-10" dirty="0">
                <a:latin typeface="Calibri"/>
                <a:cs typeface="Calibri"/>
              </a:rPr>
              <a:t>riadenie: </a:t>
            </a:r>
            <a:r>
              <a:rPr sz="2200" spc="-5" dirty="0"/>
              <a:t>Určujte priority, </a:t>
            </a:r>
            <a:r>
              <a:rPr sz="2200" spc="-15" dirty="0"/>
              <a:t>organizujte </a:t>
            </a:r>
            <a:r>
              <a:rPr sz="2200" spc="-5" dirty="0"/>
              <a:t>a určujte </a:t>
            </a:r>
            <a:r>
              <a:rPr sz="2200" spc="-10" dirty="0"/>
              <a:t>najlepšie </a:t>
            </a:r>
            <a:r>
              <a:rPr sz="2200" spc="-5" dirty="0"/>
              <a:t>riešenia </a:t>
            </a:r>
            <a:r>
              <a:rPr sz="2200" spc="-15" dirty="0"/>
              <a:t>na </a:t>
            </a:r>
            <a:r>
              <a:rPr sz="2200" dirty="0"/>
              <a:t>ich </a:t>
            </a:r>
            <a:r>
              <a:rPr sz="2200" spc="-20" dirty="0"/>
              <a:t>realizáciu</a:t>
            </a:r>
            <a:r>
              <a:rPr sz="2200" spc="-5" dirty="0"/>
              <a:t>.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25071" y="211447"/>
            <a:ext cx="6222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6C6A39"/>
                </a:solidFill>
              </a:rPr>
              <a:t>Skúmanie nápadov </a:t>
            </a:r>
            <a:r>
              <a:rPr sz="3600" dirty="0">
                <a:solidFill>
                  <a:srgbClr val="6C6A39"/>
                </a:solidFill>
              </a:rPr>
              <a:t>a </a:t>
            </a:r>
            <a:r>
              <a:rPr sz="3600" spc="-5" dirty="0">
                <a:solidFill>
                  <a:srgbClr val="6C6A39"/>
                </a:solidFill>
              </a:rPr>
              <a:t>príležitostí:</a:t>
            </a:r>
            <a:endParaRPr sz="36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2908" y="2043973"/>
            <a:ext cx="6390005" cy="3482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8415" marR="12065" indent="190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Vypracovanie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podnikateľského plánu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zahŕňa strategické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uvažovanie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podnikaní a vypracovanie plánu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realizáciu.</a:t>
            </a:r>
            <a:endParaRPr sz="2400">
              <a:latin typeface="Calibri"/>
              <a:cs typeface="Calibri"/>
            </a:endParaRPr>
          </a:p>
          <a:p>
            <a:pPr marL="12065" marR="5080" indent="-1270" algn="ctr">
              <a:lnSpc>
                <a:spcPts val="2590"/>
              </a:lnSpc>
              <a:spcBef>
                <a:spcPts val="101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kurze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pomôžeme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vypracovať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jednoduchý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praktický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podnikateľský plán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dosiahnuť vaše rastové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ambície. Postavený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nástrojoch, šablónach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zdrojoch, ktoré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ako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 napríklad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proces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Design Thinking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Business Model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Canvas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prípadové štúdie 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reálneho života,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pomôžeme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sformulovať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ciele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4800" y="186910"/>
            <a:ext cx="6230970" cy="1266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marR="5080" indent="-416559">
              <a:lnSpc>
                <a:spcPct val="113100"/>
              </a:lnSpc>
              <a:spcBef>
                <a:spcPts val="100"/>
              </a:spcBef>
            </a:pPr>
            <a:r>
              <a:rPr sz="3600" spc="-10" dirty="0"/>
              <a:t>Tvorba </a:t>
            </a:r>
            <a:r>
              <a:rPr sz="3600" dirty="0"/>
              <a:t>podnikateľského </a:t>
            </a:r>
            <a:r>
              <a:rPr sz="3600" spc="-5" dirty="0"/>
              <a:t>plánu</a:t>
            </a:r>
            <a:r>
              <a:rPr sz="3600" spc="-15" dirty="0"/>
              <a:t>... </a:t>
            </a:r>
            <a:r>
              <a:rPr sz="3600" dirty="0"/>
              <a:t>s </a:t>
            </a:r>
            <a:r>
              <a:rPr sz="3600" spc="-15" dirty="0"/>
              <a:t>vami </a:t>
            </a:r>
            <a:r>
              <a:rPr sz="3600" spc="-25" dirty="0"/>
              <a:t>pre </a:t>
            </a:r>
            <a:r>
              <a:rPr sz="3600" spc="-15" dirty="0"/>
              <a:t>vašu </a:t>
            </a:r>
            <a:r>
              <a:rPr sz="3600" spc="-10" dirty="0"/>
              <a:t>budúcnosť!</a:t>
            </a:r>
            <a:endParaRPr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49411" y="1899178"/>
            <a:ext cx="11104245" cy="47980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08305" marR="370205" algn="ctr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Podľa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Organizácie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OSN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pre výživu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poľnohospodárstvo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(FAO)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pastieri, lesníci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rybári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ktorí obhospodarujú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plochy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menšie ako 10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hektárov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3020" algn="ctr">
              <a:lnSpc>
                <a:spcPct val="100000"/>
              </a:lnSpc>
              <a:spcBef>
                <a:spcPts val="68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vy ste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veľmi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dôležitou skupinou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kľúčovými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prispievateľmi 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potravinovej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bezpečnosti 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výžive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farmy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podporujú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sociálnu spravodlivosť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blaho komunity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výhody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hľadiska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environmentálnej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udržateľnosti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riešenia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klimatických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zmien.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Čiastočne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vyplýva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väčšej previazanosti 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komunitami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krajinou,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podporuje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vyššiu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úroveň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záujmu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starostlivosti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prírodné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klímu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spoliehajú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poľnohospodárskej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výrobe.</a:t>
            </a:r>
            <a:endParaRPr sz="2400">
              <a:latin typeface="Calibri"/>
              <a:cs typeface="Calibri"/>
            </a:endParaRPr>
          </a:p>
          <a:p>
            <a:pPr marL="355600" marR="473075" indent="-342900">
              <a:lnSpc>
                <a:spcPts val="2590"/>
              </a:lnSpc>
              <a:spcBef>
                <a:spcPts val="101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poľnohospodári produkujú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väčšinu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regiónoch sveta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potravín a výživy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najľudnatejších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regiónoch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sveta,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majú nedostatok potravín.</a:t>
            </a:r>
            <a:endParaRPr sz="2400">
              <a:latin typeface="Calibri"/>
              <a:cs typeface="Calibri"/>
            </a:endParaRPr>
          </a:p>
          <a:p>
            <a:pPr marL="175895" algn="ctr">
              <a:lnSpc>
                <a:spcPct val="100000"/>
              </a:lnSpc>
              <a:spcBef>
                <a:spcPts val="7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17432" y="258691"/>
            <a:ext cx="103587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Kto </a:t>
            </a:r>
            <a:r>
              <a:rPr sz="3600" spc="-15" dirty="0"/>
              <a:t>sú </a:t>
            </a:r>
            <a:r>
              <a:rPr sz="3600" spc="-5" dirty="0"/>
              <a:t>malí poľnohospodári a </a:t>
            </a:r>
            <a:r>
              <a:rPr sz="3600" spc="-20" dirty="0"/>
              <a:t>prečo </a:t>
            </a:r>
            <a:r>
              <a:rPr sz="3600" spc="-15" dirty="0"/>
              <a:t>sú </a:t>
            </a:r>
            <a:r>
              <a:rPr sz="3600" dirty="0"/>
              <a:t>takí </a:t>
            </a:r>
            <a:r>
              <a:rPr sz="3600" spc="-15" dirty="0"/>
              <a:t>dôležití?</a:t>
            </a:r>
            <a:endParaRPr sz="36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4" y="0"/>
            <a:ext cx="485241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2663" y="1927015"/>
            <a:ext cx="4808855" cy="28238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1925" marR="152400" indent="6794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štúdia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vykonaná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 cieľom pochopiť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životaschopnosť podniku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ktorá analyzuje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výrobné operácie,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finančné,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iné hľadiská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 indent="-6350" algn="ctr">
              <a:lnSpc>
                <a:spcPts val="2590"/>
              </a:lnSpc>
              <a:spcBef>
                <a:spcPts val="102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Stručne povedané,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to jasný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organizovaný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spôsob,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plánovať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očakávané výnosy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podniku. Tým sa znižujú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riziká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neistoty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7957" y="324613"/>
            <a:ext cx="608076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729230" marR="5080" indent="-2717165">
              <a:lnSpc>
                <a:spcPts val="3890"/>
              </a:lnSpc>
              <a:spcBef>
                <a:spcPts val="585"/>
              </a:spcBef>
            </a:pPr>
            <a:r>
              <a:rPr sz="3600" spc="-20" dirty="0">
                <a:solidFill>
                  <a:srgbClr val="6C6A39"/>
                </a:solidFill>
              </a:rPr>
              <a:t>Po </a:t>
            </a:r>
            <a:r>
              <a:rPr sz="3600" spc="-15" dirty="0">
                <a:solidFill>
                  <a:srgbClr val="6C6A39"/>
                </a:solidFill>
              </a:rPr>
              <a:t>prvé</a:t>
            </a:r>
            <a:r>
              <a:rPr sz="3600" spc="-5" dirty="0">
                <a:solidFill>
                  <a:srgbClr val="6C6A39"/>
                </a:solidFill>
              </a:rPr>
              <a:t>, </a:t>
            </a:r>
            <a:r>
              <a:rPr sz="3600" dirty="0">
                <a:solidFill>
                  <a:srgbClr val="6C6A39"/>
                </a:solidFill>
              </a:rPr>
              <a:t>podnikateľský </a:t>
            </a:r>
            <a:r>
              <a:rPr sz="3600" spc="-5" dirty="0">
                <a:solidFill>
                  <a:srgbClr val="6C6A39"/>
                </a:solidFill>
              </a:rPr>
              <a:t>plán </a:t>
            </a:r>
            <a:r>
              <a:rPr sz="3600" spc="5" dirty="0">
                <a:solidFill>
                  <a:srgbClr val="6C6A39"/>
                </a:solidFill>
              </a:rPr>
              <a:t>je...</a:t>
            </a:r>
            <a:endParaRPr sz="36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4489" y="1677924"/>
            <a:ext cx="1674871" cy="172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4276" y="1690116"/>
            <a:ext cx="1674872" cy="1727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4437" y="1703832"/>
            <a:ext cx="1674874" cy="17271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69491" y="3811523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07950" rIns="0" bIns="0" rtlCol="0">
            <a:spAutoFit/>
          </a:bodyPr>
          <a:lstStyle/>
          <a:p>
            <a:pPr marL="332105" marR="346710" indent="1905" algn="ctr">
              <a:lnSpc>
                <a:spcPts val="2160"/>
              </a:lnSpc>
              <a:spcBef>
                <a:spcPts val="850"/>
              </a:spcBef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Vypracovanie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implementácia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praktického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podnikateľského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plánu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zabezpečenie rastu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podnikania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malé hospodárstvo.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2510" rIns="0" bIns="0" rtlCol="0">
            <a:spAutoFit/>
          </a:bodyPr>
          <a:lstStyle/>
          <a:p>
            <a:pPr marL="5310505" marR="5080" indent="-4528185">
              <a:lnSpc>
                <a:spcPts val="3890"/>
              </a:lnSpc>
              <a:spcBef>
                <a:spcPts val="585"/>
              </a:spcBef>
            </a:pPr>
            <a:r>
              <a:rPr spc="-15" dirty="0"/>
              <a:t>Výsledky...po </a:t>
            </a:r>
            <a:r>
              <a:rPr spc="-5" dirty="0"/>
              <a:t>absolvovaní </a:t>
            </a:r>
            <a:r>
              <a:rPr dirty="0"/>
              <a:t>tohto </a:t>
            </a:r>
            <a:r>
              <a:rPr spc="-5" dirty="0"/>
              <a:t>modulu </a:t>
            </a:r>
            <a:r>
              <a:rPr dirty="0"/>
              <a:t>budete </a:t>
            </a:r>
            <a:r>
              <a:rPr spc="-20" dirty="0"/>
              <a:t>mať: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659218" y="2217559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1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29328" y="3797808"/>
            <a:ext cx="3063240" cy="2366032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07950" rIns="0" bIns="0" rtlCol="0">
            <a:spAutoFit/>
          </a:bodyPr>
          <a:lstStyle/>
          <a:p>
            <a:pPr marL="280035" marR="309245" indent="-1270" algn="ctr">
              <a:lnSpc>
                <a:spcPts val="2160"/>
              </a:lnSpc>
              <a:spcBef>
                <a:spcPts val="850"/>
              </a:spcBef>
            </a:pPr>
            <a:r>
              <a:rPr lang="en-GB" sz="2000" b="1" spc="-10" dirty="0">
                <a:solidFill>
                  <a:srgbClr val="5F210F"/>
                </a:solidFill>
                <a:latin typeface="Calibri"/>
                <a:cs typeface="Calibri"/>
              </a:rPr>
              <a:t>Z</a:t>
            </a:r>
            <a:r>
              <a:rPr sz="2000" b="1" spc="-10" dirty="0" err="1">
                <a:solidFill>
                  <a:srgbClr val="5F210F"/>
                </a:solidFill>
                <a:latin typeface="Calibri"/>
                <a:cs typeface="Calibri"/>
              </a:rPr>
              <a:t>avedené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postupy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komunikáciu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podnikateľského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plánu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b="1" spc="-30" dirty="0">
                <a:solidFill>
                  <a:srgbClr val="5F210F"/>
                </a:solidFill>
                <a:latin typeface="Calibri"/>
                <a:cs typeface="Calibri"/>
              </a:rPr>
              <a:t>kľúčovými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zainteresovanými stranami, ktoré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sú dôležité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úspech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malého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podniku.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13504" y="2224023"/>
            <a:ext cx="351662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46120" algn="l"/>
              </a:tabLst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2 </a:t>
            </a:r>
            <a:r>
              <a:rPr lang="en-GB" sz="4000" b="1" spc="-5" dirty="0">
                <a:solidFill>
                  <a:srgbClr val="E2E1DB"/>
                </a:solidFill>
                <a:latin typeface="Calibri"/>
                <a:cs typeface="Calibri"/>
              </a:rPr>
              <a:t>	</a:t>
            </a: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3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63256" y="3797808"/>
            <a:ext cx="3063240" cy="1801775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07950" rIns="0" bIns="0" rtlCol="0">
            <a:spAutoFit/>
          </a:bodyPr>
          <a:lstStyle/>
          <a:p>
            <a:pPr marL="400050" marR="401320" indent="-1905" algn="ctr">
              <a:lnSpc>
                <a:spcPts val="2160"/>
              </a:lnSpc>
              <a:spcBef>
                <a:spcPts val="850"/>
              </a:spcBef>
            </a:pPr>
            <a:r>
              <a:rPr lang="sk-SK" sz="2000" b="1" spc="-5" dirty="0">
                <a:solidFill>
                  <a:srgbClr val="5F210F"/>
                </a:solidFill>
                <a:latin typeface="Calibri"/>
                <a:cs typeface="Calibri"/>
              </a:rPr>
              <a:t>Vybudovanú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 dôveru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schopnosť ďalej upravovať plán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reagovať na meniace sa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potreby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trhu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, ak sa objavia.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99244" y="156430"/>
            <a:ext cx="8795385" cy="148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7440" marR="5080" indent="-2365375">
              <a:lnSpc>
                <a:spcPct val="133100"/>
              </a:lnSpc>
              <a:spcBef>
                <a:spcPts val="100"/>
              </a:spcBef>
            </a:pPr>
            <a:r>
              <a:rPr spc="-10" dirty="0"/>
              <a:t>Tvorba </a:t>
            </a:r>
            <a:r>
              <a:rPr dirty="0"/>
              <a:t>podnikateľského </a:t>
            </a:r>
            <a:r>
              <a:rPr spc="-5" dirty="0"/>
              <a:t>plánu </a:t>
            </a:r>
            <a:r>
              <a:rPr dirty="0"/>
              <a:t>pre </a:t>
            </a:r>
            <a:r>
              <a:rPr spc="-15" dirty="0"/>
              <a:t>vašu </a:t>
            </a:r>
            <a:r>
              <a:rPr spc="-5" dirty="0"/>
              <a:t>malú farmu Veľký obraz </a:t>
            </a:r>
            <a:r>
              <a:rPr spc="-20" dirty="0"/>
              <a:t>prvý </a:t>
            </a:r>
            <a:r>
              <a:rPr spc="-5" dirty="0"/>
              <a:t>..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92879" y="3433571"/>
            <a:ext cx="2080260" cy="646430"/>
          </a:xfrm>
          <a:prstGeom prst="rect">
            <a:avLst/>
          </a:prstGeom>
          <a:solidFill>
            <a:srgbClr val="E2E1DB"/>
          </a:solidFill>
          <a:ln w="9525">
            <a:solidFill>
              <a:srgbClr val="5F210F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257810">
              <a:lnSpc>
                <a:spcPct val="100000"/>
              </a:lnSpc>
              <a:spcBef>
                <a:spcPts val="130"/>
              </a:spcBef>
            </a:pPr>
            <a:r>
              <a:rPr sz="3600" b="1" spc="-25" dirty="0">
                <a:solidFill>
                  <a:srgbClr val="6C6A39"/>
                </a:solidFill>
                <a:latin typeface="Calibri"/>
                <a:cs typeface="Calibri"/>
              </a:rPr>
              <a:t>Stratégia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08020" y="4114800"/>
            <a:ext cx="3657600" cy="646430"/>
          </a:xfrm>
          <a:custGeom>
            <a:avLst/>
            <a:gdLst/>
            <a:ahLst/>
            <a:cxnLst/>
            <a:rect l="l" t="t" r="r" b="b"/>
            <a:pathLst>
              <a:path w="3657600" h="646429">
                <a:moveTo>
                  <a:pt x="0" y="0"/>
                </a:moveTo>
                <a:lnTo>
                  <a:pt x="3657600" y="0"/>
                </a:lnTo>
                <a:lnTo>
                  <a:pt x="3657600" y="646176"/>
                </a:lnTo>
                <a:lnTo>
                  <a:pt x="0" y="64617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5F21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212782" y="4119562"/>
            <a:ext cx="3648075" cy="645795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Vízia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79548" y="4779264"/>
            <a:ext cx="5111750" cy="646430"/>
          </a:xfrm>
          <a:custGeom>
            <a:avLst/>
            <a:gdLst/>
            <a:ahLst/>
            <a:cxnLst/>
            <a:rect l="l" t="t" r="r" b="b"/>
            <a:pathLst>
              <a:path w="5111750" h="646429">
                <a:moveTo>
                  <a:pt x="0" y="0"/>
                </a:moveTo>
                <a:lnTo>
                  <a:pt x="5111496" y="0"/>
                </a:lnTo>
                <a:lnTo>
                  <a:pt x="5111496" y="646176"/>
                </a:lnTo>
                <a:lnTo>
                  <a:pt x="0" y="64617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5F21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072110" y="4769095"/>
            <a:ext cx="2257862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40" dirty="0">
                <a:solidFill>
                  <a:srgbClr val="A13A22"/>
                </a:solidFill>
                <a:latin typeface="Calibri"/>
                <a:cs typeface="Calibri"/>
              </a:rPr>
              <a:t>Hodnoty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01011" y="5460491"/>
            <a:ext cx="6080760" cy="646430"/>
          </a:xfrm>
          <a:custGeom>
            <a:avLst/>
            <a:gdLst/>
            <a:ahLst/>
            <a:cxnLst/>
            <a:rect l="l" t="t" r="r" b="b"/>
            <a:pathLst>
              <a:path w="6080759" h="646429">
                <a:moveTo>
                  <a:pt x="0" y="0"/>
                </a:moveTo>
                <a:lnTo>
                  <a:pt x="6080760" y="0"/>
                </a:lnTo>
                <a:lnTo>
                  <a:pt x="6080760" y="646176"/>
                </a:lnTo>
                <a:lnTo>
                  <a:pt x="0" y="64617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5F21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288365" y="5464788"/>
            <a:ext cx="15074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404F2E"/>
                </a:solidFill>
                <a:latin typeface="Calibri"/>
                <a:cs typeface="Calibri"/>
              </a:rPr>
              <a:t>Misia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091034" y="3341878"/>
            <a:ext cx="3315970" cy="614680"/>
            <a:chOff x="6091034" y="3341878"/>
            <a:chExt cx="3315970" cy="614680"/>
          </a:xfrm>
        </p:grpSpPr>
        <p:sp>
          <p:nvSpPr>
            <p:cNvPr id="16" name="object 16"/>
            <p:cNvSpPr/>
            <p:nvPr/>
          </p:nvSpPr>
          <p:spPr>
            <a:xfrm>
              <a:off x="6097384" y="3348228"/>
              <a:ext cx="3303270" cy="601980"/>
            </a:xfrm>
            <a:custGeom>
              <a:avLst/>
              <a:gdLst/>
              <a:ahLst/>
              <a:cxnLst/>
              <a:rect l="l" t="t" r="r" b="b"/>
              <a:pathLst>
                <a:path w="3303270" h="601979">
                  <a:moveTo>
                    <a:pt x="3302647" y="0"/>
                  </a:moveTo>
                  <a:lnTo>
                    <a:pt x="437527" y="0"/>
                  </a:lnTo>
                  <a:lnTo>
                    <a:pt x="437527" y="351155"/>
                  </a:lnTo>
                  <a:lnTo>
                    <a:pt x="0" y="487375"/>
                  </a:lnTo>
                  <a:lnTo>
                    <a:pt x="437527" y="501650"/>
                  </a:lnTo>
                  <a:lnTo>
                    <a:pt x="437527" y="601980"/>
                  </a:lnTo>
                  <a:lnTo>
                    <a:pt x="3302647" y="601980"/>
                  </a:lnTo>
                  <a:lnTo>
                    <a:pt x="3302647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97384" y="3348228"/>
              <a:ext cx="3303270" cy="601980"/>
            </a:xfrm>
            <a:custGeom>
              <a:avLst/>
              <a:gdLst/>
              <a:ahLst/>
              <a:cxnLst/>
              <a:rect l="l" t="t" r="r" b="b"/>
              <a:pathLst>
                <a:path w="3303270" h="601979">
                  <a:moveTo>
                    <a:pt x="437527" y="0"/>
                  </a:moveTo>
                  <a:lnTo>
                    <a:pt x="915047" y="0"/>
                  </a:lnTo>
                  <a:lnTo>
                    <a:pt x="1631327" y="0"/>
                  </a:lnTo>
                  <a:lnTo>
                    <a:pt x="3302647" y="0"/>
                  </a:lnTo>
                  <a:lnTo>
                    <a:pt x="3302647" y="351155"/>
                  </a:lnTo>
                  <a:lnTo>
                    <a:pt x="3302647" y="501650"/>
                  </a:lnTo>
                  <a:lnTo>
                    <a:pt x="3302647" y="601980"/>
                  </a:lnTo>
                  <a:lnTo>
                    <a:pt x="1631327" y="601980"/>
                  </a:lnTo>
                  <a:lnTo>
                    <a:pt x="915047" y="601980"/>
                  </a:lnTo>
                  <a:lnTo>
                    <a:pt x="437527" y="601980"/>
                  </a:lnTo>
                  <a:lnTo>
                    <a:pt x="437527" y="501650"/>
                  </a:lnTo>
                  <a:lnTo>
                    <a:pt x="0" y="487375"/>
                  </a:lnTo>
                  <a:lnTo>
                    <a:pt x="437527" y="351155"/>
                  </a:lnTo>
                  <a:lnTo>
                    <a:pt x="437527" y="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658978" y="3484271"/>
            <a:ext cx="26149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Váš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konkurenčný herný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plán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905535" y="4053585"/>
            <a:ext cx="3116580" cy="613410"/>
            <a:chOff x="6905535" y="4053585"/>
            <a:chExt cx="3116580" cy="613410"/>
          </a:xfrm>
        </p:grpSpPr>
        <p:sp>
          <p:nvSpPr>
            <p:cNvPr id="20" name="object 20"/>
            <p:cNvSpPr/>
            <p:nvPr/>
          </p:nvSpPr>
          <p:spPr>
            <a:xfrm>
              <a:off x="6911885" y="4059935"/>
              <a:ext cx="3103880" cy="600710"/>
            </a:xfrm>
            <a:custGeom>
              <a:avLst/>
              <a:gdLst/>
              <a:ahLst/>
              <a:cxnLst/>
              <a:rect l="l" t="t" r="r" b="b"/>
              <a:pathLst>
                <a:path w="3103879" h="600710">
                  <a:moveTo>
                    <a:pt x="3103841" y="0"/>
                  </a:moveTo>
                  <a:lnTo>
                    <a:pt x="679157" y="0"/>
                  </a:lnTo>
                  <a:lnTo>
                    <a:pt x="679157" y="350266"/>
                  </a:lnTo>
                  <a:lnTo>
                    <a:pt x="0" y="477545"/>
                  </a:lnTo>
                  <a:lnTo>
                    <a:pt x="679157" y="500380"/>
                  </a:lnTo>
                  <a:lnTo>
                    <a:pt x="679157" y="600456"/>
                  </a:lnTo>
                  <a:lnTo>
                    <a:pt x="3103841" y="600456"/>
                  </a:lnTo>
                  <a:lnTo>
                    <a:pt x="3103841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11885" y="4059935"/>
              <a:ext cx="3103880" cy="600710"/>
            </a:xfrm>
            <a:custGeom>
              <a:avLst/>
              <a:gdLst/>
              <a:ahLst/>
              <a:cxnLst/>
              <a:rect l="l" t="t" r="r" b="b"/>
              <a:pathLst>
                <a:path w="3103879" h="600710">
                  <a:moveTo>
                    <a:pt x="679157" y="0"/>
                  </a:moveTo>
                  <a:lnTo>
                    <a:pt x="1083271" y="0"/>
                  </a:lnTo>
                  <a:lnTo>
                    <a:pt x="1689442" y="0"/>
                  </a:lnTo>
                  <a:lnTo>
                    <a:pt x="3103841" y="0"/>
                  </a:lnTo>
                  <a:lnTo>
                    <a:pt x="3103841" y="350266"/>
                  </a:lnTo>
                  <a:lnTo>
                    <a:pt x="3103841" y="500380"/>
                  </a:lnTo>
                  <a:lnTo>
                    <a:pt x="3103841" y="600456"/>
                  </a:lnTo>
                  <a:lnTo>
                    <a:pt x="1689442" y="600456"/>
                  </a:lnTo>
                  <a:lnTo>
                    <a:pt x="1083271" y="600456"/>
                  </a:lnTo>
                  <a:lnTo>
                    <a:pt x="679157" y="600456"/>
                  </a:lnTo>
                  <a:lnTo>
                    <a:pt x="679157" y="500380"/>
                  </a:lnTo>
                  <a:lnTo>
                    <a:pt x="0" y="477545"/>
                  </a:lnTo>
                  <a:lnTo>
                    <a:pt x="679157" y="350266"/>
                  </a:lnTo>
                  <a:lnTo>
                    <a:pt x="679157" y="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813188" y="4195138"/>
            <a:ext cx="1979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Čím chcete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byť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563396" y="4772914"/>
            <a:ext cx="3014980" cy="614680"/>
            <a:chOff x="7563396" y="4772914"/>
            <a:chExt cx="3014980" cy="614680"/>
          </a:xfrm>
        </p:grpSpPr>
        <p:sp>
          <p:nvSpPr>
            <p:cNvPr id="24" name="object 24"/>
            <p:cNvSpPr/>
            <p:nvPr/>
          </p:nvSpPr>
          <p:spPr>
            <a:xfrm>
              <a:off x="7569746" y="4779264"/>
              <a:ext cx="3002280" cy="601980"/>
            </a:xfrm>
            <a:custGeom>
              <a:avLst/>
              <a:gdLst/>
              <a:ahLst/>
              <a:cxnLst/>
              <a:rect l="l" t="t" r="r" b="b"/>
              <a:pathLst>
                <a:path w="3002279" h="601979">
                  <a:moveTo>
                    <a:pt x="3002241" y="0"/>
                  </a:moveTo>
                  <a:lnTo>
                    <a:pt x="576033" y="0"/>
                  </a:lnTo>
                  <a:lnTo>
                    <a:pt x="576033" y="100330"/>
                  </a:lnTo>
                  <a:lnTo>
                    <a:pt x="0" y="211239"/>
                  </a:lnTo>
                  <a:lnTo>
                    <a:pt x="576033" y="250825"/>
                  </a:lnTo>
                  <a:lnTo>
                    <a:pt x="576033" y="601980"/>
                  </a:lnTo>
                  <a:lnTo>
                    <a:pt x="3002241" y="601980"/>
                  </a:lnTo>
                  <a:lnTo>
                    <a:pt x="3002241" y="0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569746" y="4779264"/>
              <a:ext cx="3002280" cy="601980"/>
            </a:xfrm>
            <a:custGeom>
              <a:avLst/>
              <a:gdLst/>
              <a:ahLst/>
              <a:cxnLst/>
              <a:rect l="l" t="t" r="r" b="b"/>
              <a:pathLst>
                <a:path w="3002279" h="601979">
                  <a:moveTo>
                    <a:pt x="576033" y="0"/>
                  </a:moveTo>
                  <a:lnTo>
                    <a:pt x="980401" y="0"/>
                  </a:lnTo>
                  <a:lnTo>
                    <a:pt x="1586953" y="0"/>
                  </a:lnTo>
                  <a:lnTo>
                    <a:pt x="3002241" y="0"/>
                  </a:lnTo>
                  <a:lnTo>
                    <a:pt x="3002241" y="100330"/>
                  </a:lnTo>
                  <a:lnTo>
                    <a:pt x="3002241" y="250825"/>
                  </a:lnTo>
                  <a:lnTo>
                    <a:pt x="3002241" y="601980"/>
                  </a:lnTo>
                  <a:lnTo>
                    <a:pt x="1586953" y="601980"/>
                  </a:lnTo>
                  <a:lnTo>
                    <a:pt x="980401" y="601980"/>
                  </a:lnTo>
                  <a:lnTo>
                    <a:pt x="576033" y="601980"/>
                  </a:lnTo>
                  <a:lnTo>
                    <a:pt x="576033" y="250825"/>
                  </a:lnTo>
                  <a:lnTo>
                    <a:pt x="0" y="211239"/>
                  </a:lnTo>
                  <a:lnTo>
                    <a:pt x="576033" y="100330"/>
                  </a:lnTo>
                  <a:lnTo>
                    <a:pt x="576033" y="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431320" y="4777863"/>
            <a:ext cx="2008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165" marR="5080" indent="-5461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čo veríte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čo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praktizujete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991550" y="5510529"/>
            <a:ext cx="2586990" cy="614680"/>
            <a:chOff x="7991550" y="5510529"/>
            <a:chExt cx="2586990" cy="614680"/>
          </a:xfrm>
        </p:grpSpPr>
        <p:sp>
          <p:nvSpPr>
            <p:cNvPr id="28" name="object 28"/>
            <p:cNvSpPr/>
            <p:nvPr/>
          </p:nvSpPr>
          <p:spPr>
            <a:xfrm>
              <a:off x="7997900" y="5516879"/>
              <a:ext cx="2574290" cy="601980"/>
            </a:xfrm>
            <a:custGeom>
              <a:avLst/>
              <a:gdLst/>
              <a:ahLst/>
              <a:cxnLst/>
              <a:rect l="l" t="t" r="r" b="b"/>
              <a:pathLst>
                <a:path w="2574290" h="601979">
                  <a:moveTo>
                    <a:pt x="2574086" y="0"/>
                  </a:moveTo>
                  <a:lnTo>
                    <a:pt x="332282" y="0"/>
                  </a:lnTo>
                  <a:lnTo>
                    <a:pt x="332282" y="100330"/>
                  </a:lnTo>
                  <a:lnTo>
                    <a:pt x="0" y="219875"/>
                  </a:lnTo>
                  <a:lnTo>
                    <a:pt x="332282" y="250825"/>
                  </a:lnTo>
                  <a:lnTo>
                    <a:pt x="332282" y="601980"/>
                  </a:lnTo>
                  <a:lnTo>
                    <a:pt x="2574086" y="601980"/>
                  </a:lnTo>
                  <a:lnTo>
                    <a:pt x="2574086" y="0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997900" y="5516879"/>
              <a:ext cx="2574290" cy="601980"/>
            </a:xfrm>
            <a:custGeom>
              <a:avLst/>
              <a:gdLst/>
              <a:ahLst/>
              <a:cxnLst/>
              <a:rect l="l" t="t" r="r" b="b"/>
              <a:pathLst>
                <a:path w="2574290" h="601979">
                  <a:moveTo>
                    <a:pt x="332282" y="0"/>
                  </a:moveTo>
                  <a:lnTo>
                    <a:pt x="705916" y="0"/>
                  </a:lnTo>
                  <a:lnTo>
                    <a:pt x="1266367" y="0"/>
                  </a:lnTo>
                  <a:lnTo>
                    <a:pt x="2574086" y="0"/>
                  </a:lnTo>
                  <a:lnTo>
                    <a:pt x="2574086" y="100330"/>
                  </a:lnTo>
                  <a:lnTo>
                    <a:pt x="2574086" y="250825"/>
                  </a:lnTo>
                  <a:lnTo>
                    <a:pt x="2574086" y="601980"/>
                  </a:lnTo>
                  <a:lnTo>
                    <a:pt x="1266367" y="601980"/>
                  </a:lnTo>
                  <a:lnTo>
                    <a:pt x="705916" y="601980"/>
                  </a:lnTo>
                  <a:lnTo>
                    <a:pt x="332282" y="601980"/>
                  </a:lnTo>
                  <a:lnTo>
                    <a:pt x="332282" y="250825"/>
                  </a:lnTo>
                  <a:lnTo>
                    <a:pt x="0" y="219875"/>
                  </a:lnTo>
                  <a:lnTo>
                    <a:pt x="332282" y="100330"/>
                  </a:lnTo>
                  <a:lnTo>
                    <a:pt x="332282" y="0"/>
                  </a:lnTo>
                  <a:close/>
                </a:path>
              </a:pathLst>
            </a:custGeom>
            <a:ln w="12699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791077" y="5652126"/>
            <a:ext cx="164832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Prečo existujete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xfrm>
            <a:off x="5174491" y="6491097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558233" y="2303923"/>
            <a:ext cx="65989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45" dirty="0">
                <a:solidFill>
                  <a:srgbClr val="5F210F"/>
                </a:solidFill>
                <a:latin typeface="Calibri"/>
                <a:cs typeface="Calibri"/>
              </a:rPr>
              <a:t>Áno,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je tu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trochu obchodnej reči,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poďme si to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vysvetliť!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30096"/>
            <a:ext cx="12171045" cy="5328285"/>
            <a:chOff x="0" y="1530096"/>
            <a:chExt cx="12171045" cy="5328285"/>
          </a:xfrm>
        </p:grpSpPr>
        <p:sp>
          <p:nvSpPr>
            <p:cNvPr id="3" name="object 3"/>
            <p:cNvSpPr/>
            <p:nvPr/>
          </p:nvSpPr>
          <p:spPr>
            <a:xfrm>
              <a:off x="0" y="1530096"/>
              <a:ext cx="12171045" cy="5328285"/>
            </a:xfrm>
            <a:custGeom>
              <a:avLst/>
              <a:gdLst/>
              <a:ahLst/>
              <a:cxnLst/>
              <a:rect l="l" t="t" r="r" b="b"/>
              <a:pathLst>
                <a:path w="12171045" h="5328284">
                  <a:moveTo>
                    <a:pt x="12170664" y="0"/>
                  </a:moveTo>
                  <a:lnTo>
                    <a:pt x="0" y="0"/>
                  </a:lnTo>
                  <a:lnTo>
                    <a:pt x="0" y="5327904"/>
                  </a:lnTo>
                  <a:lnTo>
                    <a:pt x="12170664" y="5327904"/>
                  </a:lnTo>
                  <a:lnTo>
                    <a:pt x="12170664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459" y="2052828"/>
              <a:ext cx="1726064" cy="17737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1677" y="2055875"/>
              <a:ext cx="1724527" cy="17737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37989" y="2055875"/>
              <a:ext cx="1724508" cy="17737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26684" y="2055875"/>
              <a:ext cx="1724503" cy="17737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15377" y="2052827"/>
              <a:ext cx="1724478" cy="177378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460274" y="258691"/>
            <a:ext cx="7068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5" dirty="0">
                <a:latin typeface="Calibri"/>
                <a:cs typeface="Calibri"/>
              </a:rPr>
              <a:t>Kroky procesu </a:t>
            </a:r>
            <a:r>
              <a:rPr b="0" spc="-20" dirty="0">
                <a:latin typeface="Calibri"/>
                <a:cs typeface="Calibri"/>
              </a:rPr>
              <a:t>strategického </a:t>
            </a:r>
            <a:r>
              <a:rPr b="0" dirty="0">
                <a:latin typeface="Calibri"/>
                <a:cs typeface="Calibri"/>
              </a:rPr>
              <a:t>plánovania</a:t>
            </a:r>
            <a:r>
              <a:rPr b="0" spc="-5" dirty="0">
                <a:latin typeface="Calibri"/>
                <a:cs typeface="Calibri"/>
              </a:rPr>
              <a:t>...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3523" y="4062086"/>
            <a:ext cx="2356751" cy="257762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065" marR="5080" indent="1905" algn="ctr">
              <a:lnSpc>
                <a:spcPts val="2160"/>
              </a:lnSpc>
              <a:spcBef>
                <a:spcPts val="375"/>
              </a:spcBef>
            </a:pP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Začnite </a:t>
            </a: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b="1" dirty="0">
                <a:solidFill>
                  <a:srgbClr val="5F210F"/>
                </a:solidFill>
                <a:latin typeface="Calibri"/>
                <a:cs typeface="Calibri"/>
              </a:rPr>
              <a:t>víziou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: ako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vyzerá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budúcnosť vášho malého hospodárstva.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Odrážajte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jeho jedinečnosť, jeho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charakteristické črty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to, čo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je vaše malé </a:t>
            </a:r>
            <a:r>
              <a:rPr spc="-5" dirty="0" err="1">
                <a:solidFill>
                  <a:srgbClr val="5F210F"/>
                </a:solidFill>
                <a:latin typeface="Calibri"/>
                <a:cs typeface="Calibri"/>
              </a:rPr>
              <a:t>hospodárstvo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rgbClr val="5F210F"/>
                </a:solidFill>
                <a:latin typeface="Calibri"/>
                <a:cs typeface="Calibri"/>
              </a:rPr>
              <a:t>schopné</a:t>
            </a:r>
            <a:r>
              <a:rPr lang="sk-SK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1800" spc="-10" dirty="0">
                <a:solidFill>
                  <a:srgbClr val="5F210F"/>
                </a:solidFill>
                <a:latin typeface="Calibri"/>
                <a:cs typeface="Calibri"/>
              </a:rPr>
              <a:t>dosiahnuť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39427" y="4033889"/>
            <a:ext cx="1828800" cy="179387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065" marR="5080" algn="ctr">
              <a:lnSpc>
                <a:spcPct val="80000"/>
              </a:lnSpc>
              <a:spcBef>
                <a:spcPts val="585"/>
              </a:spcBef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Definujte </a:t>
            </a:r>
            <a:r>
              <a:rPr sz="2000" b="1" spc="-4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obchodný model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: 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Obchodný model opisuje ekonomický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motor,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poháňa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vaše podnikanie.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44041" y="4033635"/>
            <a:ext cx="1702435" cy="17030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-1270" algn="ctr">
              <a:lnSpc>
                <a:spcPts val="2160"/>
              </a:lnSpc>
              <a:spcBef>
                <a:spcPts val="375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Pripraviť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 sa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: získať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prehľad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výkonnosti vášho malého podniku,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konkurencii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96479" y="4062140"/>
            <a:ext cx="1906270" cy="17030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065" marR="5080" indent="635" algn="ctr">
              <a:lnSpc>
                <a:spcPts val="2160"/>
              </a:lnSpc>
              <a:spcBef>
                <a:spcPts val="375"/>
              </a:spcBef>
            </a:pP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Vykonávanie efektívneho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procesu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strategického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plánovania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: mal by byť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dobre premyslený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naplánovaný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33117" y="4039234"/>
            <a:ext cx="1875155" cy="197738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7145" marR="6350" algn="ctr">
              <a:lnSpc>
                <a:spcPts val="2160"/>
              </a:lnSpc>
              <a:spcBef>
                <a:spcPts val="375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Zamerajte sa na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"veľké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skaly"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vytvorte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jednostránkový plán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plátno</a:t>
            </a:r>
            <a:endParaRPr sz="2000">
              <a:latin typeface="Calibri"/>
              <a:cs typeface="Calibri"/>
            </a:endParaRPr>
          </a:p>
          <a:p>
            <a:pPr marL="12700" marR="5080" indent="-635" algn="ctr">
              <a:lnSpc>
                <a:spcPts val="2160"/>
              </a:lnSpc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...priebežne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Revízia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revízia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plánu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4859" y="2423156"/>
            <a:ext cx="412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72007" y="2420870"/>
            <a:ext cx="412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6C6A39"/>
                </a:solidFill>
                <a:latin typeface="Calibri"/>
                <a:cs typeface="Calibri"/>
              </a:rPr>
              <a:t>5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14435" y="2503166"/>
            <a:ext cx="412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6C6A39"/>
                </a:solidFill>
                <a:latin typeface="Calibri"/>
                <a:cs typeface="Calibri"/>
              </a:rPr>
              <a:t>3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93221" y="2497070"/>
            <a:ext cx="412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92977" y="2420870"/>
            <a:ext cx="412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400800" cy="6858000"/>
            <a:chOff x="0" y="0"/>
            <a:chExt cx="64008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400800" cy="6858000"/>
            </a:xfrm>
            <a:custGeom>
              <a:avLst/>
              <a:gdLst/>
              <a:ahLst/>
              <a:cxnLst/>
              <a:rect l="l" t="t" r="r" b="b"/>
              <a:pathLst>
                <a:path w="6400800" h="6858000">
                  <a:moveTo>
                    <a:pt x="64008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00800" y="6858000"/>
                  </a:lnTo>
                  <a:lnTo>
                    <a:pt x="64008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433" y="5017880"/>
              <a:ext cx="4122577" cy="14054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2932" y="5207685"/>
              <a:ext cx="204470" cy="54610"/>
            </a:xfrm>
            <a:custGeom>
              <a:avLst/>
              <a:gdLst/>
              <a:ahLst/>
              <a:cxnLst/>
              <a:rect l="l" t="t" r="r" b="b"/>
              <a:pathLst>
                <a:path w="204470" h="54610">
                  <a:moveTo>
                    <a:pt x="56845" y="22923"/>
                  </a:moveTo>
                  <a:lnTo>
                    <a:pt x="54711" y="14211"/>
                  </a:lnTo>
                  <a:lnTo>
                    <a:pt x="49022" y="6896"/>
                  </a:lnTo>
                  <a:lnTo>
                    <a:pt x="40868" y="1879"/>
                  </a:lnTo>
                  <a:lnTo>
                    <a:pt x="31305" y="0"/>
                  </a:lnTo>
                  <a:lnTo>
                    <a:pt x="23901" y="723"/>
                  </a:lnTo>
                  <a:lnTo>
                    <a:pt x="16484" y="4305"/>
                  </a:lnTo>
                  <a:lnTo>
                    <a:pt x="4953" y="14325"/>
                  </a:lnTo>
                  <a:lnTo>
                    <a:pt x="825" y="20777"/>
                  </a:lnTo>
                  <a:lnTo>
                    <a:pt x="825" y="27216"/>
                  </a:lnTo>
                  <a:lnTo>
                    <a:pt x="0" y="33667"/>
                  </a:lnTo>
                  <a:lnTo>
                    <a:pt x="4127" y="40106"/>
                  </a:lnTo>
                  <a:lnTo>
                    <a:pt x="11544" y="43688"/>
                  </a:lnTo>
                  <a:lnTo>
                    <a:pt x="17030" y="46393"/>
                  </a:lnTo>
                  <a:lnTo>
                    <a:pt x="23380" y="48082"/>
                  </a:lnTo>
                  <a:lnTo>
                    <a:pt x="30187" y="48831"/>
                  </a:lnTo>
                  <a:lnTo>
                    <a:pt x="37084" y="48704"/>
                  </a:lnTo>
                  <a:lnTo>
                    <a:pt x="46189" y="46596"/>
                  </a:lnTo>
                  <a:lnTo>
                    <a:pt x="52527" y="41452"/>
                  </a:lnTo>
                  <a:lnTo>
                    <a:pt x="56083" y="33502"/>
                  </a:lnTo>
                  <a:lnTo>
                    <a:pt x="56845" y="22923"/>
                  </a:lnTo>
                  <a:close/>
                </a:path>
                <a:path w="204470" h="54610">
                  <a:moveTo>
                    <a:pt x="204317" y="37249"/>
                  </a:moveTo>
                  <a:lnTo>
                    <a:pt x="203898" y="27647"/>
                  </a:lnTo>
                  <a:lnTo>
                    <a:pt x="198450" y="18986"/>
                  </a:lnTo>
                  <a:lnTo>
                    <a:pt x="189141" y="12471"/>
                  </a:lnTo>
                  <a:lnTo>
                    <a:pt x="177139" y="9321"/>
                  </a:lnTo>
                  <a:lnTo>
                    <a:pt x="170548" y="9321"/>
                  </a:lnTo>
                  <a:lnTo>
                    <a:pt x="168071" y="10033"/>
                  </a:lnTo>
                  <a:lnTo>
                    <a:pt x="166420" y="10033"/>
                  </a:lnTo>
                  <a:lnTo>
                    <a:pt x="164782" y="10744"/>
                  </a:lnTo>
                  <a:lnTo>
                    <a:pt x="163957" y="10744"/>
                  </a:lnTo>
                  <a:lnTo>
                    <a:pt x="162306" y="11468"/>
                  </a:lnTo>
                  <a:lnTo>
                    <a:pt x="157365" y="15760"/>
                  </a:lnTo>
                  <a:lnTo>
                    <a:pt x="154889" y="20053"/>
                  </a:lnTo>
                  <a:lnTo>
                    <a:pt x="153238" y="25069"/>
                  </a:lnTo>
                  <a:lnTo>
                    <a:pt x="151599" y="32943"/>
                  </a:lnTo>
                  <a:lnTo>
                    <a:pt x="153238" y="39395"/>
                  </a:lnTo>
                  <a:lnTo>
                    <a:pt x="164782" y="49415"/>
                  </a:lnTo>
                  <a:lnTo>
                    <a:pt x="172186" y="52285"/>
                  </a:lnTo>
                  <a:lnTo>
                    <a:pt x="182079" y="54432"/>
                  </a:lnTo>
                  <a:lnTo>
                    <a:pt x="190766" y="54368"/>
                  </a:lnTo>
                  <a:lnTo>
                    <a:pt x="197218" y="50673"/>
                  </a:lnTo>
                  <a:lnTo>
                    <a:pt x="201650" y="44564"/>
                  </a:lnTo>
                  <a:lnTo>
                    <a:pt x="204317" y="37249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7576" y="4387672"/>
              <a:ext cx="1150620" cy="725170"/>
            </a:xfrm>
            <a:custGeom>
              <a:avLst/>
              <a:gdLst/>
              <a:ahLst/>
              <a:cxnLst/>
              <a:rect l="l" t="t" r="r" b="b"/>
              <a:pathLst>
                <a:path w="1150620" h="725170">
                  <a:moveTo>
                    <a:pt x="60960" y="18618"/>
                  </a:moveTo>
                  <a:lnTo>
                    <a:pt x="59309" y="12890"/>
                  </a:lnTo>
                  <a:lnTo>
                    <a:pt x="55194" y="9309"/>
                  </a:lnTo>
                  <a:lnTo>
                    <a:pt x="52717" y="6451"/>
                  </a:lnTo>
                  <a:lnTo>
                    <a:pt x="50253" y="5016"/>
                  </a:lnTo>
                  <a:lnTo>
                    <a:pt x="46126" y="3581"/>
                  </a:lnTo>
                  <a:lnTo>
                    <a:pt x="42837" y="2146"/>
                  </a:lnTo>
                  <a:lnTo>
                    <a:pt x="38709" y="1435"/>
                  </a:lnTo>
                  <a:lnTo>
                    <a:pt x="34594" y="1435"/>
                  </a:lnTo>
                  <a:lnTo>
                    <a:pt x="26352" y="0"/>
                  </a:lnTo>
                  <a:lnTo>
                    <a:pt x="16471" y="711"/>
                  </a:lnTo>
                  <a:lnTo>
                    <a:pt x="9880" y="3581"/>
                  </a:lnTo>
                  <a:lnTo>
                    <a:pt x="2463" y="7162"/>
                  </a:lnTo>
                  <a:lnTo>
                    <a:pt x="0" y="13614"/>
                  </a:lnTo>
                  <a:lnTo>
                    <a:pt x="0" y="25781"/>
                  </a:lnTo>
                  <a:lnTo>
                    <a:pt x="23888" y="52285"/>
                  </a:lnTo>
                  <a:lnTo>
                    <a:pt x="27178" y="53708"/>
                  </a:lnTo>
                  <a:lnTo>
                    <a:pt x="34594" y="53708"/>
                  </a:lnTo>
                  <a:lnTo>
                    <a:pt x="41186" y="52285"/>
                  </a:lnTo>
                  <a:lnTo>
                    <a:pt x="47777" y="48704"/>
                  </a:lnTo>
                  <a:lnTo>
                    <a:pt x="53543" y="42252"/>
                  </a:lnTo>
                  <a:lnTo>
                    <a:pt x="58483" y="37236"/>
                  </a:lnTo>
                  <a:lnTo>
                    <a:pt x="60134" y="30086"/>
                  </a:lnTo>
                  <a:lnTo>
                    <a:pt x="60960" y="24345"/>
                  </a:lnTo>
                  <a:lnTo>
                    <a:pt x="60960" y="18618"/>
                  </a:lnTo>
                  <a:close/>
                </a:path>
                <a:path w="1150620" h="725170">
                  <a:moveTo>
                    <a:pt x="203187" y="91147"/>
                  </a:moveTo>
                  <a:lnTo>
                    <a:pt x="201523" y="80835"/>
                  </a:lnTo>
                  <a:lnTo>
                    <a:pt x="195084" y="71475"/>
                  </a:lnTo>
                  <a:lnTo>
                    <a:pt x="184543" y="64452"/>
                  </a:lnTo>
                  <a:lnTo>
                    <a:pt x="175120" y="61861"/>
                  </a:lnTo>
                  <a:lnTo>
                    <a:pt x="166001" y="62484"/>
                  </a:lnTo>
                  <a:lnTo>
                    <a:pt x="158127" y="66065"/>
                  </a:lnTo>
                  <a:lnTo>
                    <a:pt x="152412" y="72339"/>
                  </a:lnTo>
                  <a:lnTo>
                    <a:pt x="149085" y="83616"/>
                  </a:lnTo>
                  <a:lnTo>
                    <a:pt x="151168" y="93814"/>
                  </a:lnTo>
                  <a:lnTo>
                    <a:pt x="158203" y="102946"/>
                  </a:lnTo>
                  <a:lnTo>
                    <a:pt x="169710" y="111010"/>
                  </a:lnTo>
                  <a:lnTo>
                    <a:pt x="178625" y="113868"/>
                  </a:lnTo>
                  <a:lnTo>
                    <a:pt x="186702" y="112433"/>
                  </a:lnTo>
                  <a:lnTo>
                    <a:pt x="193687" y="107784"/>
                  </a:lnTo>
                  <a:lnTo>
                    <a:pt x="199364" y="100977"/>
                  </a:lnTo>
                  <a:lnTo>
                    <a:pt x="203187" y="91147"/>
                  </a:lnTo>
                  <a:close/>
                </a:path>
                <a:path w="1150620" h="725170">
                  <a:moveTo>
                    <a:pt x="337769" y="185483"/>
                  </a:moveTo>
                  <a:lnTo>
                    <a:pt x="320471" y="158991"/>
                  </a:lnTo>
                  <a:lnTo>
                    <a:pt x="319646" y="158991"/>
                  </a:lnTo>
                  <a:lnTo>
                    <a:pt x="318820" y="158267"/>
                  </a:lnTo>
                  <a:lnTo>
                    <a:pt x="317182" y="157556"/>
                  </a:lnTo>
                  <a:lnTo>
                    <a:pt x="311924" y="154698"/>
                  </a:lnTo>
                  <a:lnTo>
                    <a:pt x="306057" y="152996"/>
                  </a:lnTo>
                  <a:lnTo>
                    <a:pt x="281914" y="172326"/>
                  </a:lnTo>
                  <a:lnTo>
                    <a:pt x="283400" y="179755"/>
                  </a:lnTo>
                  <a:lnTo>
                    <a:pt x="320725" y="205206"/>
                  </a:lnTo>
                  <a:lnTo>
                    <a:pt x="328295" y="202679"/>
                  </a:lnTo>
                  <a:lnTo>
                    <a:pt x="334010" y="197459"/>
                  </a:lnTo>
                  <a:lnTo>
                    <a:pt x="336956" y="190500"/>
                  </a:lnTo>
                  <a:lnTo>
                    <a:pt x="337769" y="185483"/>
                  </a:lnTo>
                  <a:close/>
                </a:path>
                <a:path w="1150620" h="725170">
                  <a:moveTo>
                    <a:pt x="489369" y="271424"/>
                  </a:moveTo>
                  <a:lnTo>
                    <a:pt x="488543" y="267843"/>
                  </a:lnTo>
                  <a:lnTo>
                    <a:pt x="486892" y="264985"/>
                  </a:lnTo>
                  <a:lnTo>
                    <a:pt x="485241" y="261404"/>
                  </a:lnTo>
                  <a:lnTo>
                    <a:pt x="481952" y="259257"/>
                  </a:lnTo>
                  <a:lnTo>
                    <a:pt x="479475" y="257098"/>
                  </a:lnTo>
                  <a:lnTo>
                    <a:pt x="474535" y="254952"/>
                  </a:lnTo>
                  <a:lnTo>
                    <a:pt x="471233" y="252806"/>
                  </a:lnTo>
                  <a:lnTo>
                    <a:pt x="467944" y="251371"/>
                  </a:lnTo>
                  <a:lnTo>
                    <a:pt x="460895" y="248970"/>
                  </a:lnTo>
                  <a:lnTo>
                    <a:pt x="454761" y="249313"/>
                  </a:lnTo>
                  <a:lnTo>
                    <a:pt x="449872" y="252488"/>
                  </a:lnTo>
                  <a:lnTo>
                    <a:pt x="446519" y="258533"/>
                  </a:lnTo>
                  <a:lnTo>
                    <a:pt x="444881" y="263550"/>
                  </a:lnTo>
                  <a:lnTo>
                    <a:pt x="444055" y="268566"/>
                  </a:lnTo>
                  <a:lnTo>
                    <a:pt x="445706" y="273570"/>
                  </a:lnTo>
                  <a:lnTo>
                    <a:pt x="448475" y="280200"/>
                  </a:lnTo>
                  <a:lnTo>
                    <a:pt x="453732" y="285750"/>
                  </a:lnTo>
                  <a:lnTo>
                    <a:pt x="460527" y="289687"/>
                  </a:lnTo>
                  <a:lnTo>
                    <a:pt x="467944" y="291477"/>
                  </a:lnTo>
                  <a:lnTo>
                    <a:pt x="478650" y="291477"/>
                  </a:lnTo>
                  <a:lnTo>
                    <a:pt x="485241" y="285750"/>
                  </a:lnTo>
                  <a:lnTo>
                    <a:pt x="488543" y="278587"/>
                  </a:lnTo>
                  <a:lnTo>
                    <a:pt x="489369" y="275005"/>
                  </a:lnTo>
                  <a:lnTo>
                    <a:pt x="489369" y="271424"/>
                  </a:lnTo>
                  <a:close/>
                </a:path>
                <a:path w="1150620" h="725170">
                  <a:moveTo>
                    <a:pt x="635355" y="356781"/>
                  </a:moveTo>
                  <a:lnTo>
                    <a:pt x="606044" y="334276"/>
                  </a:lnTo>
                  <a:lnTo>
                    <a:pt x="597814" y="336537"/>
                  </a:lnTo>
                  <a:lnTo>
                    <a:pt x="591527" y="341617"/>
                  </a:lnTo>
                  <a:lnTo>
                    <a:pt x="588098" y="349123"/>
                  </a:lnTo>
                  <a:lnTo>
                    <a:pt x="587603" y="357632"/>
                  </a:lnTo>
                  <a:lnTo>
                    <a:pt x="589902" y="365480"/>
                  </a:lnTo>
                  <a:lnTo>
                    <a:pt x="594817" y="370979"/>
                  </a:lnTo>
                  <a:lnTo>
                    <a:pt x="603059" y="373443"/>
                  </a:lnTo>
                  <a:lnTo>
                    <a:pt x="613143" y="372503"/>
                  </a:lnTo>
                  <a:lnTo>
                    <a:pt x="623544" y="368452"/>
                  </a:lnTo>
                  <a:lnTo>
                    <a:pt x="632714" y="361670"/>
                  </a:lnTo>
                  <a:lnTo>
                    <a:pt x="635355" y="356781"/>
                  </a:lnTo>
                  <a:close/>
                </a:path>
                <a:path w="1150620" h="725170">
                  <a:moveTo>
                    <a:pt x="759587" y="433285"/>
                  </a:moveTo>
                  <a:lnTo>
                    <a:pt x="734377" y="401853"/>
                  </a:lnTo>
                  <a:lnTo>
                    <a:pt x="727151" y="402932"/>
                  </a:lnTo>
                  <a:lnTo>
                    <a:pt x="721321" y="406844"/>
                  </a:lnTo>
                  <a:lnTo>
                    <a:pt x="717575" y="413232"/>
                  </a:lnTo>
                  <a:lnTo>
                    <a:pt x="717156" y="419963"/>
                  </a:lnTo>
                  <a:lnTo>
                    <a:pt x="719226" y="427367"/>
                  </a:lnTo>
                  <a:lnTo>
                    <a:pt x="723138" y="433971"/>
                  </a:lnTo>
                  <a:lnTo>
                    <a:pt x="728281" y="438289"/>
                  </a:lnTo>
                  <a:lnTo>
                    <a:pt x="734872" y="441871"/>
                  </a:lnTo>
                  <a:lnTo>
                    <a:pt x="741464" y="442595"/>
                  </a:lnTo>
                  <a:lnTo>
                    <a:pt x="748055" y="439724"/>
                  </a:lnTo>
                  <a:lnTo>
                    <a:pt x="753821" y="436867"/>
                  </a:lnTo>
                  <a:lnTo>
                    <a:pt x="759587" y="433285"/>
                  </a:lnTo>
                  <a:close/>
                </a:path>
                <a:path w="1150620" h="725170">
                  <a:moveTo>
                    <a:pt x="908189" y="519938"/>
                  </a:moveTo>
                  <a:lnTo>
                    <a:pt x="906399" y="511606"/>
                  </a:lnTo>
                  <a:lnTo>
                    <a:pt x="901293" y="504901"/>
                  </a:lnTo>
                  <a:lnTo>
                    <a:pt x="894981" y="501281"/>
                  </a:lnTo>
                  <a:lnTo>
                    <a:pt x="888517" y="500151"/>
                  </a:lnTo>
                  <a:lnTo>
                    <a:pt x="882065" y="501573"/>
                  </a:lnTo>
                  <a:lnTo>
                    <a:pt x="875753" y="505612"/>
                  </a:lnTo>
                  <a:lnTo>
                    <a:pt x="870369" y="512800"/>
                  </a:lnTo>
                  <a:lnTo>
                    <a:pt x="867930" y="520649"/>
                  </a:lnTo>
                  <a:lnTo>
                    <a:pt x="868565" y="527977"/>
                  </a:lnTo>
                  <a:lnTo>
                    <a:pt x="872451" y="533539"/>
                  </a:lnTo>
                  <a:lnTo>
                    <a:pt x="879411" y="536892"/>
                  </a:lnTo>
                  <a:lnTo>
                    <a:pt x="887907" y="538289"/>
                  </a:lnTo>
                  <a:lnTo>
                    <a:pt x="896086" y="537679"/>
                  </a:lnTo>
                  <a:lnTo>
                    <a:pt x="902119" y="534974"/>
                  </a:lnTo>
                  <a:lnTo>
                    <a:pt x="906741" y="528256"/>
                  </a:lnTo>
                  <a:lnTo>
                    <a:pt x="908189" y="519938"/>
                  </a:lnTo>
                  <a:close/>
                </a:path>
                <a:path w="1150620" h="725170">
                  <a:moveTo>
                    <a:pt x="1023226" y="625208"/>
                  </a:moveTo>
                  <a:lnTo>
                    <a:pt x="993330" y="604532"/>
                  </a:lnTo>
                  <a:lnTo>
                    <a:pt x="986967" y="606590"/>
                  </a:lnTo>
                  <a:lnTo>
                    <a:pt x="980389" y="610895"/>
                  </a:lnTo>
                  <a:lnTo>
                    <a:pt x="977912" y="622350"/>
                  </a:lnTo>
                  <a:lnTo>
                    <a:pt x="982027" y="625932"/>
                  </a:lnTo>
                  <a:lnTo>
                    <a:pt x="986155" y="630224"/>
                  </a:lnTo>
                  <a:lnTo>
                    <a:pt x="993559" y="633095"/>
                  </a:lnTo>
                  <a:lnTo>
                    <a:pt x="1006741" y="634517"/>
                  </a:lnTo>
                  <a:lnTo>
                    <a:pt x="1013333" y="633095"/>
                  </a:lnTo>
                  <a:lnTo>
                    <a:pt x="1017460" y="630224"/>
                  </a:lnTo>
                  <a:lnTo>
                    <a:pt x="1023226" y="625208"/>
                  </a:lnTo>
                  <a:close/>
                </a:path>
                <a:path w="1150620" h="725170">
                  <a:moveTo>
                    <a:pt x="1150099" y="702564"/>
                  </a:moveTo>
                  <a:lnTo>
                    <a:pt x="1146797" y="696836"/>
                  </a:lnTo>
                  <a:lnTo>
                    <a:pt x="1141857" y="691819"/>
                  </a:lnTo>
                  <a:lnTo>
                    <a:pt x="1135532" y="687895"/>
                  </a:lnTo>
                  <a:lnTo>
                    <a:pt x="1128369" y="686714"/>
                  </a:lnTo>
                  <a:lnTo>
                    <a:pt x="1121346" y="688086"/>
                  </a:lnTo>
                  <a:lnTo>
                    <a:pt x="1115491" y="691819"/>
                  </a:lnTo>
                  <a:lnTo>
                    <a:pt x="1110551" y="695401"/>
                  </a:lnTo>
                  <a:lnTo>
                    <a:pt x="1108900" y="699693"/>
                  </a:lnTo>
                  <a:lnTo>
                    <a:pt x="1108900" y="708291"/>
                  </a:lnTo>
                  <a:lnTo>
                    <a:pt x="1111377" y="712584"/>
                  </a:lnTo>
                  <a:lnTo>
                    <a:pt x="1115491" y="716889"/>
                  </a:lnTo>
                  <a:lnTo>
                    <a:pt x="1121841" y="722376"/>
                  </a:lnTo>
                  <a:lnTo>
                    <a:pt x="1128572" y="724852"/>
                  </a:lnTo>
                  <a:lnTo>
                    <a:pt x="1135773" y="724230"/>
                  </a:lnTo>
                  <a:lnTo>
                    <a:pt x="1143508" y="720458"/>
                  </a:lnTo>
                  <a:lnTo>
                    <a:pt x="1147622" y="717600"/>
                  </a:lnTo>
                  <a:lnTo>
                    <a:pt x="1150099" y="713308"/>
                  </a:lnTo>
                  <a:lnTo>
                    <a:pt x="1150099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7491" y="6516623"/>
              <a:ext cx="5314315" cy="276225"/>
            </a:xfrm>
            <a:custGeom>
              <a:avLst/>
              <a:gdLst/>
              <a:ahLst/>
              <a:cxnLst/>
              <a:rect l="l" t="t" r="r" b="b"/>
              <a:pathLst>
                <a:path w="5314315" h="276225">
                  <a:moveTo>
                    <a:pt x="0" y="0"/>
                  </a:moveTo>
                  <a:lnTo>
                    <a:pt x="5314188" y="0"/>
                  </a:lnTo>
                  <a:lnTo>
                    <a:pt x="5314188" y="275843"/>
                  </a:lnTo>
                  <a:lnTo>
                    <a:pt x="0" y="27584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108022" y="6540098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51203" y="0"/>
            <a:ext cx="10941050" cy="6858000"/>
            <a:chOff x="1251203" y="0"/>
            <a:chExt cx="10941050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1203" y="6432803"/>
              <a:ext cx="441947" cy="42519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2959" y="6452616"/>
              <a:ext cx="440435" cy="40538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0800" y="0"/>
              <a:ext cx="5791200" cy="685799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695780" y="214495"/>
            <a:ext cx="29114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Zoskupme sa...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86080" y="822569"/>
            <a:ext cx="5730875" cy="360997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 indent="-1905" algn="ctr">
              <a:lnSpc>
                <a:spcPts val="2300"/>
              </a:lnSpc>
              <a:spcBef>
                <a:spcPts val="660"/>
              </a:spcBef>
              <a:tabLst>
                <a:tab pos="292798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Doteraz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veľa diskutovalo 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STRATÉGII... prosím,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nenechajte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týmto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slovom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odradiť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zastrašiť.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konečnom dôsledku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kurze chceme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rozpoznať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hodnotu práce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produkcie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, na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ktorej sa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už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podieľate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tiež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chceme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ukázať, že zmeny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úpravy 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prírodu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zákazníkov.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povzbudzujeme, aby ste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trochu ponorili, aby sa vám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mikropodniku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otvárali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väčšie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otvárali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vám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väčšie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príležitosti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4495165" cy="6858000"/>
            <a:chOff x="-4762" y="0"/>
            <a:chExt cx="449516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657600" cy="6858000"/>
            </a:xfrm>
            <a:custGeom>
              <a:avLst/>
              <a:gdLst/>
              <a:ahLst/>
              <a:cxnLst/>
              <a:rect l="l" t="t" r="r" b="b"/>
              <a:pathLst>
                <a:path w="3657600" h="6858000">
                  <a:moveTo>
                    <a:pt x="36576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57600" y="68580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72" y="4781641"/>
              <a:ext cx="3584848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472" y="4971465"/>
              <a:ext cx="177800" cy="54610"/>
            </a:xfrm>
            <a:custGeom>
              <a:avLst/>
              <a:gdLst/>
              <a:ahLst/>
              <a:cxnLst/>
              <a:rect l="l" t="t" r="r" b="b"/>
              <a:pathLst>
                <a:path w="177800" h="54610">
                  <a:moveTo>
                    <a:pt x="49428" y="22910"/>
                  </a:moveTo>
                  <a:lnTo>
                    <a:pt x="47561" y="14198"/>
                  </a:lnTo>
                  <a:lnTo>
                    <a:pt x="42621" y="6896"/>
                  </a:lnTo>
                  <a:lnTo>
                    <a:pt x="35521" y="1866"/>
                  </a:lnTo>
                  <a:lnTo>
                    <a:pt x="27216" y="0"/>
                  </a:lnTo>
                  <a:lnTo>
                    <a:pt x="20764" y="711"/>
                  </a:lnTo>
                  <a:lnTo>
                    <a:pt x="14325" y="4292"/>
                  </a:lnTo>
                  <a:lnTo>
                    <a:pt x="4292" y="14325"/>
                  </a:lnTo>
                  <a:lnTo>
                    <a:pt x="711" y="20764"/>
                  </a:lnTo>
                  <a:lnTo>
                    <a:pt x="711" y="27216"/>
                  </a:lnTo>
                  <a:lnTo>
                    <a:pt x="0" y="33655"/>
                  </a:lnTo>
                  <a:lnTo>
                    <a:pt x="3581" y="40106"/>
                  </a:lnTo>
                  <a:lnTo>
                    <a:pt x="10020" y="43688"/>
                  </a:lnTo>
                  <a:lnTo>
                    <a:pt x="15760" y="47980"/>
                  </a:lnTo>
                  <a:lnTo>
                    <a:pt x="24345" y="49415"/>
                  </a:lnTo>
                  <a:lnTo>
                    <a:pt x="32232" y="48691"/>
                  </a:lnTo>
                  <a:lnTo>
                    <a:pt x="40157" y="46583"/>
                  </a:lnTo>
                  <a:lnTo>
                    <a:pt x="45669" y="41440"/>
                  </a:lnTo>
                  <a:lnTo>
                    <a:pt x="48755" y="33489"/>
                  </a:lnTo>
                  <a:lnTo>
                    <a:pt x="49428" y="22910"/>
                  </a:lnTo>
                  <a:close/>
                </a:path>
                <a:path w="177800" h="54610">
                  <a:moveTo>
                    <a:pt x="177660" y="37236"/>
                  </a:moveTo>
                  <a:lnTo>
                    <a:pt x="177292" y="27635"/>
                  </a:lnTo>
                  <a:lnTo>
                    <a:pt x="172554" y="18973"/>
                  </a:lnTo>
                  <a:lnTo>
                    <a:pt x="164465" y="12458"/>
                  </a:lnTo>
                  <a:lnTo>
                    <a:pt x="154025" y="9309"/>
                  </a:lnTo>
                  <a:lnTo>
                    <a:pt x="148285" y="9309"/>
                  </a:lnTo>
                  <a:lnTo>
                    <a:pt x="146138" y="10020"/>
                  </a:lnTo>
                  <a:lnTo>
                    <a:pt x="144703" y="10020"/>
                  </a:lnTo>
                  <a:lnTo>
                    <a:pt x="143268" y="10744"/>
                  </a:lnTo>
                  <a:lnTo>
                    <a:pt x="142557" y="10744"/>
                  </a:lnTo>
                  <a:lnTo>
                    <a:pt x="141122" y="11455"/>
                  </a:lnTo>
                  <a:lnTo>
                    <a:pt x="136829" y="15748"/>
                  </a:lnTo>
                  <a:lnTo>
                    <a:pt x="134670" y="20053"/>
                  </a:lnTo>
                  <a:lnTo>
                    <a:pt x="133248" y="25057"/>
                  </a:lnTo>
                  <a:lnTo>
                    <a:pt x="131813" y="32943"/>
                  </a:lnTo>
                  <a:lnTo>
                    <a:pt x="133248" y="39382"/>
                  </a:lnTo>
                  <a:lnTo>
                    <a:pt x="143268" y="49415"/>
                  </a:lnTo>
                  <a:lnTo>
                    <a:pt x="149720" y="52273"/>
                  </a:lnTo>
                  <a:lnTo>
                    <a:pt x="158318" y="54419"/>
                  </a:lnTo>
                  <a:lnTo>
                    <a:pt x="165874" y="54356"/>
                  </a:lnTo>
                  <a:lnTo>
                    <a:pt x="171488" y="50660"/>
                  </a:lnTo>
                  <a:lnTo>
                    <a:pt x="175348" y="44551"/>
                  </a:lnTo>
                  <a:lnTo>
                    <a:pt x="177660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986790" cy="723900"/>
            </a:xfrm>
            <a:custGeom>
              <a:avLst/>
              <a:gdLst/>
              <a:ahLst/>
              <a:cxnLst/>
              <a:rect l="l" t="t" r="r" b="b"/>
              <a:pathLst>
                <a:path w="986790" h="723900">
                  <a:moveTo>
                    <a:pt x="39293" y="17157"/>
                  </a:moveTo>
                  <a:lnTo>
                    <a:pt x="37858" y="11430"/>
                  </a:lnTo>
                  <a:lnTo>
                    <a:pt x="34277" y="7848"/>
                  </a:lnTo>
                  <a:lnTo>
                    <a:pt x="32131" y="4991"/>
                  </a:lnTo>
                  <a:lnTo>
                    <a:pt x="29972" y="3556"/>
                  </a:lnTo>
                  <a:lnTo>
                    <a:pt x="26390" y="2120"/>
                  </a:lnTo>
                  <a:lnTo>
                    <a:pt x="23533" y="685"/>
                  </a:lnTo>
                  <a:lnTo>
                    <a:pt x="20104" y="0"/>
                  </a:lnTo>
                  <a:lnTo>
                    <a:pt x="0" y="0"/>
                  </a:lnTo>
                  <a:lnTo>
                    <a:pt x="0" y="46901"/>
                  </a:lnTo>
                  <a:lnTo>
                    <a:pt x="1320" y="47955"/>
                  </a:lnTo>
                  <a:lnTo>
                    <a:pt x="4191" y="50101"/>
                  </a:lnTo>
                  <a:lnTo>
                    <a:pt x="7048" y="50825"/>
                  </a:lnTo>
                  <a:lnTo>
                    <a:pt x="9918" y="52260"/>
                  </a:lnTo>
                  <a:lnTo>
                    <a:pt x="16370" y="52260"/>
                  </a:lnTo>
                  <a:lnTo>
                    <a:pt x="22098" y="50825"/>
                  </a:lnTo>
                  <a:lnTo>
                    <a:pt x="27825" y="47244"/>
                  </a:lnTo>
                  <a:lnTo>
                    <a:pt x="32842" y="40792"/>
                  </a:lnTo>
                  <a:lnTo>
                    <a:pt x="37147" y="35788"/>
                  </a:lnTo>
                  <a:lnTo>
                    <a:pt x="38569" y="28625"/>
                  </a:lnTo>
                  <a:lnTo>
                    <a:pt x="39293" y="22885"/>
                  </a:lnTo>
                  <a:lnTo>
                    <a:pt x="39293" y="17157"/>
                  </a:lnTo>
                  <a:close/>
                </a:path>
                <a:path w="986790" h="723900">
                  <a:moveTo>
                    <a:pt x="162966" y="89687"/>
                  </a:moveTo>
                  <a:lnTo>
                    <a:pt x="161531" y="79375"/>
                  </a:lnTo>
                  <a:lnTo>
                    <a:pt x="155917" y="70015"/>
                  </a:lnTo>
                  <a:lnTo>
                    <a:pt x="146748" y="62992"/>
                  </a:lnTo>
                  <a:lnTo>
                    <a:pt x="138557" y="60401"/>
                  </a:lnTo>
                  <a:lnTo>
                    <a:pt x="130632" y="61023"/>
                  </a:lnTo>
                  <a:lnTo>
                    <a:pt x="123786" y="64604"/>
                  </a:lnTo>
                  <a:lnTo>
                    <a:pt x="118808" y="70878"/>
                  </a:lnTo>
                  <a:lnTo>
                    <a:pt x="115925" y="82156"/>
                  </a:lnTo>
                  <a:lnTo>
                    <a:pt x="117741" y="92354"/>
                  </a:lnTo>
                  <a:lnTo>
                    <a:pt x="123850" y="101485"/>
                  </a:lnTo>
                  <a:lnTo>
                    <a:pt x="133858" y="109550"/>
                  </a:lnTo>
                  <a:lnTo>
                    <a:pt x="141617" y="112407"/>
                  </a:lnTo>
                  <a:lnTo>
                    <a:pt x="148628" y="110985"/>
                  </a:lnTo>
                  <a:lnTo>
                    <a:pt x="154711" y="106324"/>
                  </a:lnTo>
                  <a:lnTo>
                    <a:pt x="159651" y="99517"/>
                  </a:lnTo>
                  <a:lnTo>
                    <a:pt x="162966" y="89687"/>
                  </a:lnTo>
                  <a:close/>
                </a:path>
                <a:path w="986790" h="723900">
                  <a:moveTo>
                    <a:pt x="279996" y="184023"/>
                  </a:moveTo>
                  <a:lnTo>
                    <a:pt x="264960" y="157530"/>
                  </a:lnTo>
                  <a:lnTo>
                    <a:pt x="264236" y="157530"/>
                  </a:lnTo>
                  <a:lnTo>
                    <a:pt x="263525" y="156819"/>
                  </a:lnTo>
                  <a:lnTo>
                    <a:pt x="262089" y="156095"/>
                  </a:lnTo>
                  <a:lnTo>
                    <a:pt x="256362" y="151803"/>
                  </a:lnTo>
                  <a:lnTo>
                    <a:pt x="249199" y="148932"/>
                  </a:lnTo>
                  <a:lnTo>
                    <a:pt x="240601" y="153949"/>
                  </a:lnTo>
                  <a:lnTo>
                    <a:pt x="235839" y="158153"/>
                  </a:lnTo>
                  <a:lnTo>
                    <a:pt x="232625" y="163969"/>
                  </a:lnTo>
                  <a:lnTo>
                    <a:pt x="231432" y="170865"/>
                  </a:lnTo>
                  <a:lnTo>
                    <a:pt x="232714" y="178295"/>
                  </a:lnTo>
                  <a:lnTo>
                    <a:pt x="265176" y="203746"/>
                  </a:lnTo>
                  <a:lnTo>
                    <a:pt x="271767" y="201218"/>
                  </a:lnTo>
                  <a:lnTo>
                    <a:pt x="276733" y="195999"/>
                  </a:lnTo>
                  <a:lnTo>
                    <a:pt x="279285" y="189039"/>
                  </a:lnTo>
                  <a:lnTo>
                    <a:pt x="279996" y="184023"/>
                  </a:lnTo>
                  <a:close/>
                </a:path>
                <a:path w="986790" h="723900">
                  <a:moveTo>
                    <a:pt x="411822" y="269963"/>
                  </a:moveTo>
                  <a:lnTo>
                    <a:pt x="411099" y="266382"/>
                  </a:lnTo>
                  <a:lnTo>
                    <a:pt x="409663" y="263525"/>
                  </a:lnTo>
                  <a:lnTo>
                    <a:pt x="408241" y="259943"/>
                  </a:lnTo>
                  <a:lnTo>
                    <a:pt x="405371" y="257797"/>
                  </a:lnTo>
                  <a:lnTo>
                    <a:pt x="403225" y="255638"/>
                  </a:lnTo>
                  <a:lnTo>
                    <a:pt x="398919" y="253492"/>
                  </a:lnTo>
                  <a:lnTo>
                    <a:pt x="396062" y="251345"/>
                  </a:lnTo>
                  <a:lnTo>
                    <a:pt x="393192" y="249910"/>
                  </a:lnTo>
                  <a:lnTo>
                    <a:pt x="384594" y="244906"/>
                  </a:lnTo>
                  <a:lnTo>
                    <a:pt x="377431" y="247053"/>
                  </a:lnTo>
                  <a:lnTo>
                    <a:pt x="373126" y="262089"/>
                  </a:lnTo>
                  <a:lnTo>
                    <a:pt x="372414" y="267106"/>
                  </a:lnTo>
                  <a:lnTo>
                    <a:pt x="373849" y="272110"/>
                  </a:lnTo>
                  <a:lnTo>
                    <a:pt x="376262" y="278739"/>
                  </a:lnTo>
                  <a:lnTo>
                    <a:pt x="380834" y="284289"/>
                  </a:lnTo>
                  <a:lnTo>
                    <a:pt x="386740" y="288226"/>
                  </a:lnTo>
                  <a:lnTo>
                    <a:pt x="393192" y="290017"/>
                  </a:lnTo>
                  <a:lnTo>
                    <a:pt x="402501" y="290017"/>
                  </a:lnTo>
                  <a:lnTo>
                    <a:pt x="408241" y="284289"/>
                  </a:lnTo>
                  <a:lnTo>
                    <a:pt x="411099" y="277126"/>
                  </a:lnTo>
                  <a:lnTo>
                    <a:pt x="411822" y="273545"/>
                  </a:lnTo>
                  <a:lnTo>
                    <a:pt x="411822" y="269963"/>
                  </a:lnTo>
                  <a:close/>
                </a:path>
                <a:path w="986790" h="723900">
                  <a:moveTo>
                    <a:pt x="538759" y="355320"/>
                  </a:moveTo>
                  <a:lnTo>
                    <a:pt x="513283" y="332816"/>
                  </a:lnTo>
                  <a:lnTo>
                    <a:pt x="506120" y="335076"/>
                  </a:lnTo>
                  <a:lnTo>
                    <a:pt x="500646" y="340156"/>
                  </a:lnTo>
                  <a:lnTo>
                    <a:pt x="497674" y="347662"/>
                  </a:lnTo>
                  <a:lnTo>
                    <a:pt x="497243" y="356171"/>
                  </a:lnTo>
                  <a:lnTo>
                    <a:pt x="499237" y="364020"/>
                  </a:lnTo>
                  <a:lnTo>
                    <a:pt x="503516" y="369519"/>
                  </a:lnTo>
                  <a:lnTo>
                    <a:pt x="510679" y="371983"/>
                  </a:lnTo>
                  <a:lnTo>
                    <a:pt x="519455" y="371043"/>
                  </a:lnTo>
                  <a:lnTo>
                    <a:pt x="528497" y="366991"/>
                  </a:lnTo>
                  <a:lnTo>
                    <a:pt x="536473" y="360210"/>
                  </a:lnTo>
                  <a:lnTo>
                    <a:pt x="538759" y="355320"/>
                  </a:lnTo>
                  <a:close/>
                </a:path>
                <a:path w="986790" h="723900">
                  <a:moveTo>
                    <a:pt x="646798" y="431825"/>
                  </a:moveTo>
                  <a:lnTo>
                    <a:pt x="624865" y="400392"/>
                  </a:lnTo>
                  <a:lnTo>
                    <a:pt x="618591" y="401472"/>
                  </a:lnTo>
                  <a:lnTo>
                    <a:pt x="613511" y="405384"/>
                  </a:lnTo>
                  <a:lnTo>
                    <a:pt x="610260" y="411772"/>
                  </a:lnTo>
                  <a:lnTo>
                    <a:pt x="609904" y="418503"/>
                  </a:lnTo>
                  <a:lnTo>
                    <a:pt x="611695" y="425907"/>
                  </a:lnTo>
                  <a:lnTo>
                    <a:pt x="615099" y="432511"/>
                  </a:lnTo>
                  <a:lnTo>
                    <a:pt x="619569" y="436829"/>
                  </a:lnTo>
                  <a:lnTo>
                    <a:pt x="625297" y="440410"/>
                  </a:lnTo>
                  <a:lnTo>
                    <a:pt x="631037" y="441134"/>
                  </a:lnTo>
                  <a:lnTo>
                    <a:pt x="636765" y="438264"/>
                  </a:lnTo>
                  <a:lnTo>
                    <a:pt x="641781" y="435406"/>
                  </a:lnTo>
                  <a:lnTo>
                    <a:pt x="646798" y="431825"/>
                  </a:lnTo>
                  <a:close/>
                </a:path>
                <a:path w="986790" h="723900">
                  <a:moveTo>
                    <a:pt x="776020" y="518477"/>
                  </a:moveTo>
                  <a:lnTo>
                    <a:pt x="774458" y="510146"/>
                  </a:lnTo>
                  <a:lnTo>
                    <a:pt x="770013" y="503440"/>
                  </a:lnTo>
                  <a:lnTo>
                    <a:pt x="764527" y="499821"/>
                  </a:lnTo>
                  <a:lnTo>
                    <a:pt x="758913" y="498690"/>
                  </a:lnTo>
                  <a:lnTo>
                    <a:pt x="753287" y="500113"/>
                  </a:lnTo>
                  <a:lnTo>
                    <a:pt x="747801" y="504151"/>
                  </a:lnTo>
                  <a:lnTo>
                    <a:pt x="743127" y="511340"/>
                  </a:lnTo>
                  <a:lnTo>
                    <a:pt x="741006" y="519188"/>
                  </a:lnTo>
                  <a:lnTo>
                    <a:pt x="741565" y="526516"/>
                  </a:lnTo>
                  <a:lnTo>
                    <a:pt x="744943" y="532079"/>
                  </a:lnTo>
                  <a:lnTo>
                    <a:pt x="750989" y="535432"/>
                  </a:lnTo>
                  <a:lnTo>
                    <a:pt x="758367" y="536829"/>
                  </a:lnTo>
                  <a:lnTo>
                    <a:pt x="765492" y="536219"/>
                  </a:lnTo>
                  <a:lnTo>
                    <a:pt x="770737" y="533514"/>
                  </a:lnTo>
                  <a:lnTo>
                    <a:pt x="774750" y="526796"/>
                  </a:lnTo>
                  <a:lnTo>
                    <a:pt x="776020" y="518477"/>
                  </a:lnTo>
                  <a:close/>
                </a:path>
                <a:path w="986790" h="723900">
                  <a:moveTo>
                    <a:pt x="876046" y="623747"/>
                  </a:moveTo>
                  <a:lnTo>
                    <a:pt x="850049" y="603072"/>
                  </a:lnTo>
                  <a:lnTo>
                    <a:pt x="844524" y="605129"/>
                  </a:lnTo>
                  <a:lnTo>
                    <a:pt x="838784" y="609422"/>
                  </a:lnTo>
                  <a:lnTo>
                    <a:pt x="836637" y="620890"/>
                  </a:lnTo>
                  <a:lnTo>
                    <a:pt x="840219" y="624471"/>
                  </a:lnTo>
                  <a:lnTo>
                    <a:pt x="843800" y="628764"/>
                  </a:lnTo>
                  <a:lnTo>
                    <a:pt x="850252" y="631634"/>
                  </a:lnTo>
                  <a:lnTo>
                    <a:pt x="861720" y="633056"/>
                  </a:lnTo>
                  <a:lnTo>
                    <a:pt x="867448" y="631634"/>
                  </a:lnTo>
                  <a:lnTo>
                    <a:pt x="871029" y="628764"/>
                  </a:lnTo>
                  <a:lnTo>
                    <a:pt x="876046" y="623747"/>
                  </a:lnTo>
                  <a:close/>
                </a:path>
                <a:path w="986790" h="723900">
                  <a:moveTo>
                    <a:pt x="986370" y="701103"/>
                  </a:moveTo>
                  <a:lnTo>
                    <a:pt x="983500" y="695375"/>
                  </a:lnTo>
                  <a:lnTo>
                    <a:pt x="979208" y="690359"/>
                  </a:lnTo>
                  <a:lnTo>
                    <a:pt x="973709" y="686435"/>
                  </a:lnTo>
                  <a:lnTo>
                    <a:pt x="967473" y="685253"/>
                  </a:lnTo>
                  <a:lnTo>
                    <a:pt x="961377" y="686625"/>
                  </a:lnTo>
                  <a:lnTo>
                    <a:pt x="956284" y="690359"/>
                  </a:lnTo>
                  <a:lnTo>
                    <a:pt x="951979" y="693940"/>
                  </a:lnTo>
                  <a:lnTo>
                    <a:pt x="950544" y="698233"/>
                  </a:lnTo>
                  <a:lnTo>
                    <a:pt x="950544" y="706831"/>
                  </a:lnTo>
                  <a:lnTo>
                    <a:pt x="952690" y="711123"/>
                  </a:lnTo>
                  <a:lnTo>
                    <a:pt x="956284" y="715416"/>
                  </a:lnTo>
                  <a:lnTo>
                    <a:pt x="961796" y="720915"/>
                  </a:lnTo>
                  <a:lnTo>
                    <a:pt x="967651" y="723392"/>
                  </a:lnTo>
                  <a:lnTo>
                    <a:pt x="973912" y="722769"/>
                  </a:lnTo>
                  <a:lnTo>
                    <a:pt x="980630" y="718997"/>
                  </a:lnTo>
                  <a:lnTo>
                    <a:pt x="984211" y="716140"/>
                  </a:lnTo>
                  <a:lnTo>
                    <a:pt x="986370" y="711847"/>
                  </a:lnTo>
                  <a:lnTo>
                    <a:pt x="986370" y="701103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77999" y="6427216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6595" y="1475231"/>
            <a:ext cx="11835765" cy="5382895"/>
            <a:chOff x="196595" y="1475231"/>
            <a:chExt cx="11835765" cy="538289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6"/>
              <a:ext cx="440435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7"/>
              <a:ext cx="441959" cy="4389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25703" y="1475231"/>
              <a:ext cx="7606245" cy="351739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9261" y="845286"/>
            <a:ext cx="3382645" cy="263652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 algn="ctr">
              <a:lnSpc>
                <a:spcPct val="90300"/>
              </a:lnSpc>
              <a:spcBef>
                <a:spcPts val="520"/>
              </a:spcBef>
            </a:pP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Obchodný </a:t>
            </a:r>
            <a:r>
              <a:rPr sz="3600" b="1" spc="-5" dirty="0">
                <a:solidFill>
                  <a:srgbClr val="5F210F"/>
                </a:solidFill>
                <a:latin typeface="Calibri"/>
                <a:cs typeface="Calibri"/>
              </a:rPr>
              <a:t>model </a:t>
            </a:r>
            <a:r>
              <a:rPr sz="3000" spc="-5" dirty="0">
                <a:solidFill>
                  <a:srgbClr val="6C6A39"/>
                </a:solidFill>
                <a:latin typeface="Calibri"/>
                <a:cs typeface="Calibri"/>
              </a:rPr>
              <a:t>je </a:t>
            </a:r>
            <a:r>
              <a:rPr sz="3000" spc="-10" dirty="0">
                <a:solidFill>
                  <a:srgbClr val="6C6A39"/>
                </a:solidFill>
                <a:latin typeface="Calibri"/>
                <a:cs typeface="Calibri"/>
              </a:rPr>
              <a:t>nástroj, ktorý pozostáva </a:t>
            </a:r>
            <a:r>
              <a:rPr sz="3000" dirty="0">
                <a:solidFill>
                  <a:srgbClr val="6C6A39"/>
                </a:solidFill>
                <a:latin typeface="Calibri"/>
                <a:cs typeface="Calibri"/>
              </a:rPr>
              <a:t>z </a:t>
            </a:r>
            <a:r>
              <a:rPr sz="3000" b="1" spc="-5" dirty="0">
                <a:solidFill>
                  <a:srgbClr val="6C6A39"/>
                </a:solidFill>
                <a:latin typeface="Calibri"/>
                <a:cs typeface="Calibri"/>
              </a:rPr>
              <a:t>plánu </a:t>
            </a:r>
            <a:r>
              <a:rPr sz="3000" spc="-5" dirty="0">
                <a:solidFill>
                  <a:srgbClr val="6C6A39"/>
                </a:solidFill>
                <a:latin typeface="Calibri"/>
                <a:cs typeface="Calibri"/>
              </a:rPr>
              <a:t>používaného </a:t>
            </a:r>
            <a:r>
              <a:rPr sz="3000" spc="-15" dirty="0">
                <a:solidFill>
                  <a:srgbClr val="6C6A39"/>
                </a:solidFill>
                <a:latin typeface="Calibri"/>
                <a:cs typeface="Calibri"/>
              </a:rPr>
              <a:t>na </a:t>
            </a:r>
            <a:r>
              <a:rPr sz="3000" b="1" spc="-15" dirty="0">
                <a:solidFill>
                  <a:srgbClr val="6C6A39"/>
                </a:solidFill>
                <a:latin typeface="Calibri"/>
                <a:cs typeface="Calibri"/>
              </a:rPr>
              <a:t>organizáciu </a:t>
            </a:r>
            <a:r>
              <a:rPr sz="3000" spc="-10" dirty="0">
                <a:solidFill>
                  <a:srgbClr val="6C6A39"/>
                </a:solidFill>
                <a:latin typeface="Calibri"/>
                <a:cs typeface="Calibri"/>
              </a:rPr>
              <a:t>rôznych </a:t>
            </a:r>
            <a:r>
              <a:rPr sz="3000" spc="-15" dirty="0">
                <a:solidFill>
                  <a:srgbClr val="6C6A39"/>
                </a:solidFill>
                <a:latin typeface="Calibri"/>
                <a:cs typeface="Calibri"/>
              </a:rPr>
              <a:t>zdrojov </a:t>
            </a:r>
            <a:r>
              <a:rPr sz="3000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3000" spc="-45" dirty="0">
                <a:solidFill>
                  <a:srgbClr val="6C6A39"/>
                </a:solidFill>
                <a:latin typeface="Calibri"/>
                <a:cs typeface="Calibri"/>
              </a:rPr>
              <a:t>kľúčových </a:t>
            </a:r>
            <a:r>
              <a:rPr sz="3000" spc="-5" dirty="0">
                <a:solidFill>
                  <a:srgbClr val="6C6A39"/>
                </a:solidFill>
                <a:latin typeface="Calibri"/>
                <a:cs typeface="Calibri"/>
              </a:rPr>
              <a:t>častí podniku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0"/>
            <a:ext cx="10163810" cy="6858000"/>
            <a:chOff x="2028444" y="0"/>
            <a:chExt cx="1016381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6" cy="68579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8228" y="2043973"/>
            <a:ext cx="6299200" cy="3279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77495" marR="270510" indent="-1905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Podnikateľský model opisuje,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hospodárstvo/podnik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VYTVÁRA,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DOSTÁVA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ZÍSKAVA </a:t>
            </a:r>
            <a:r>
              <a:rPr sz="2400" b="1" spc="-40" dirty="0">
                <a:solidFill>
                  <a:srgbClr val="5F210F"/>
                </a:solidFill>
                <a:latin typeface="Calibri"/>
                <a:cs typeface="Calibri"/>
              </a:rPr>
              <a:t>HODNOTU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všetkých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súvislostiach.</a:t>
            </a:r>
            <a:endParaRPr sz="2400">
              <a:latin typeface="Calibri"/>
              <a:cs typeface="Calibri"/>
            </a:endParaRPr>
          </a:p>
          <a:p>
            <a:pPr marL="12700" marR="5080" indent="-1270" algn="ctr">
              <a:lnSpc>
                <a:spcPts val="2590"/>
              </a:lnSpc>
              <a:spcBef>
                <a:spcPts val="101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už zavedený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mikropodnik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ste mali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očakávať, že 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 model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bude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pravidelne upravovať a prispôsobovať potrebám a požiadavkám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reagovať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udalosti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(napr.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Covid)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204470" marR="196215" algn="ctr">
              <a:lnSpc>
                <a:spcPts val="2590"/>
              </a:lnSpc>
              <a:spcBef>
                <a:spcPts val="1005"/>
              </a:spcBef>
            </a:pPr>
            <a:r>
              <a:rPr sz="2400" b="1" spc="-5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obchodný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model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v podstate vízia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podnikania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21793" y="258691"/>
            <a:ext cx="41344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5F210F"/>
                </a:solidFill>
              </a:rPr>
              <a:t>Obchodný </a:t>
            </a:r>
            <a:r>
              <a:rPr spc="-5" dirty="0">
                <a:solidFill>
                  <a:srgbClr val="5F210F"/>
                </a:solidFill>
              </a:rPr>
              <a:t>model</a:t>
            </a:r>
            <a:r>
              <a:rPr dirty="0">
                <a:solidFill>
                  <a:srgbClr val="5F210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95755"/>
            <a:ext cx="12192000" cy="5762625"/>
            <a:chOff x="0" y="1095755"/>
            <a:chExt cx="12192000" cy="5762625"/>
          </a:xfrm>
        </p:grpSpPr>
        <p:sp>
          <p:nvSpPr>
            <p:cNvPr id="3" name="object 3"/>
            <p:cNvSpPr/>
            <p:nvPr/>
          </p:nvSpPr>
          <p:spPr>
            <a:xfrm>
              <a:off x="0" y="1095755"/>
              <a:ext cx="12192000" cy="5762625"/>
            </a:xfrm>
            <a:custGeom>
              <a:avLst/>
              <a:gdLst/>
              <a:ahLst/>
              <a:cxnLst/>
              <a:rect l="l" t="t" r="r" b="b"/>
              <a:pathLst>
                <a:path w="12192000" h="5762625">
                  <a:moveTo>
                    <a:pt x="12192000" y="0"/>
                  </a:moveTo>
                  <a:lnTo>
                    <a:pt x="0" y="0"/>
                  </a:lnTo>
                  <a:lnTo>
                    <a:pt x="0" y="5762244"/>
                  </a:lnTo>
                  <a:lnTo>
                    <a:pt x="12192000" y="576224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10496" y="258691"/>
            <a:ext cx="8572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404F2E"/>
                </a:solidFill>
              </a:rPr>
              <a:t>Ako </a:t>
            </a:r>
            <a:r>
              <a:rPr spc="-15" dirty="0">
                <a:solidFill>
                  <a:srgbClr val="404F2E"/>
                </a:solidFill>
              </a:rPr>
              <a:t>vám </a:t>
            </a:r>
            <a:r>
              <a:rPr spc="-10" dirty="0">
                <a:solidFill>
                  <a:srgbClr val="404F2E"/>
                </a:solidFill>
              </a:rPr>
              <a:t>môže </a:t>
            </a:r>
            <a:r>
              <a:rPr dirty="0">
                <a:solidFill>
                  <a:srgbClr val="404F2E"/>
                </a:solidFill>
              </a:rPr>
              <a:t>pomôcť Business </a:t>
            </a:r>
            <a:r>
              <a:rPr spc="-5" dirty="0">
                <a:solidFill>
                  <a:srgbClr val="404F2E"/>
                </a:solidFill>
              </a:rPr>
              <a:t>Model </a:t>
            </a:r>
            <a:r>
              <a:rPr spc="-20" dirty="0">
                <a:solidFill>
                  <a:srgbClr val="404F2E"/>
                </a:solidFill>
              </a:rPr>
              <a:t>Canvas</a:t>
            </a:r>
            <a:r>
              <a:rPr dirty="0">
                <a:solidFill>
                  <a:srgbClr val="404F2E"/>
                </a:solidFill>
              </a:rPr>
              <a:t>...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9459" y="1165034"/>
            <a:ext cx="7374890" cy="4140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Business model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canvas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(BMC)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marketingový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nástroj,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slúži majiteľom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firiem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pomôcka pri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vytváraní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obchodných modelov.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Keďže ide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formát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pomáha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majiteľom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vidieť,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do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seba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zapadajú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prvky podnikania.</a:t>
            </a:r>
            <a:endParaRPr sz="2400">
              <a:latin typeface="Calibri"/>
              <a:cs typeface="Calibri"/>
            </a:endParaRPr>
          </a:p>
          <a:p>
            <a:pPr marL="12700" marR="27940">
              <a:lnSpc>
                <a:spcPts val="2590"/>
              </a:lnSpc>
              <a:spcBef>
                <a:spcPts val="1019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Šablóna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Business Model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Canvas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štruktúrovaná tak,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pomohla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majiteľom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firiem premýšľať o tom,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naplnia svoju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zákazníkmi,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peniazmi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naraz. 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zistiť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chce vaša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cieľová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skupina,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plánujete predávať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výrobky a/alebo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dokonca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predpovedať,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príjmy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očakávate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každý mesiac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872732" y="2514780"/>
            <a:ext cx="2307590" cy="2339340"/>
            <a:chOff x="8872732" y="2514780"/>
            <a:chExt cx="2307590" cy="2339340"/>
          </a:xfrm>
        </p:grpSpPr>
        <p:sp>
          <p:nvSpPr>
            <p:cNvPr id="10" name="object 10"/>
            <p:cNvSpPr/>
            <p:nvPr/>
          </p:nvSpPr>
          <p:spPr>
            <a:xfrm>
              <a:off x="8872728" y="2514790"/>
              <a:ext cx="2301240" cy="2179320"/>
            </a:xfrm>
            <a:custGeom>
              <a:avLst/>
              <a:gdLst/>
              <a:ahLst/>
              <a:cxnLst/>
              <a:rect l="l" t="t" r="r" b="b"/>
              <a:pathLst>
                <a:path w="2301240" h="2179320">
                  <a:moveTo>
                    <a:pt x="575729" y="1405089"/>
                  </a:moveTo>
                  <a:lnTo>
                    <a:pt x="567753" y="1355928"/>
                  </a:lnTo>
                  <a:lnTo>
                    <a:pt x="556768" y="1335392"/>
                  </a:lnTo>
                  <a:lnTo>
                    <a:pt x="545503" y="1314297"/>
                  </a:lnTo>
                  <a:lnTo>
                    <a:pt x="511492" y="1282141"/>
                  </a:lnTo>
                  <a:lnTo>
                    <a:pt x="499935" y="1276604"/>
                  </a:lnTo>
                  <a:lnTo>
                    <a:pt x="499935" y="1410893"/>
                  </a:lnTo>
                  <a:lnTo>
                    <a:pt x="493826" y="1439849"/>
                  </a:lnTo>
                  <a:lnTo>
                    <a:pt x="477329" y="1463903"/>
                  </a:lnTo>
                  <a:lnTo>
                    <a:pt x="453186" y="1480324"/>
                  </a:lnTo>
                  <a:lnTo>
                    <a:pt x="424129" y="1486408"/>
                  </a:lnTo>
                  <a:lnTo>
                    <a:pt x="395058" y="1480324"/>
                  </a:lnTo>
                  <a:lnTo>
                    <a:pt x="370916" y="1463903"/>
                  </a:lnTo>
                  <a:lnTo>
                    <a:pt x="354431" y="1439849"/>
                  </a:lnTo>
                  <a:lnTo>
                    <a:pt x="348335" y="1410893"/>
                  </a:lnTo>
                  <a:lnTo>
                    <a:pt x="354431" y="1381950"/>
                  </a:lnTo>
                  <a:lnTo>
                    <a:pt x="370916" y="1357896"/>
                  </a:lnTo>
                  <a:lnTo>
                    <a:pt x="395058" y="1341475"/>
                  </a:lnTo>
                  <a:lnTo>
                    <a:pt x="424129" y="1335392"/>
                  </a:lnTo>
                  <a:lnTo>
                    <a:pt x="453186" y="1341475"/>
                  </a:lnTo>
                  <a:lnTo>
                    <a:pt x="477329" y="1357896"/>
                  </a:lnTo>
                  <a:lnTo>
                    <a:pt x="493826" y="1381950"/>
                  </a:lnTo>
                  <a:lnTo>
                    <a:pt x="499935" y="1410893"/>
                  </a:lnTo>
                  <a:lnTo>
                    <a:pt x="499935" y="1276604"/>
                  </a:lnTo>
                  <a:lnTo>
                    <a:pt x="468249" y="1261414"/>
                  </a:lnTo>
                  <a:lnTo>
                    <a:pt x="418299" y="1254074"/>
                  </a:lnTo>
                  <a:lnTo>
                    <a:pt x="368947" y="1262024"/>
                  </a:lnTo>
                  <a:lnTo>
                    <a:pt x="327152" y="1284185"/>
                  </a:lnTo>
                  <a:lnTo>
                    <a:pt x="294868" y="1318056"/>
                  </a:lnTo>
                  <a:lnTo>
                    <a:pt x="274066" y="1361122"/>
                  </a:lnTo>
                  <a:lnTo>
                    <a:pt x="266700" y="1410893"/>
                  </a:lnTo>
                  <a:lnTo>
                    <a:pt x="274675" y="1460055"/>
                  </a:lnTo>
                  <a:lnTo>
                    <a:pt x="296926" y="1501698"/>
                  </a:lnTo>
                  <a:lnTo>
                    <a:pt x="330923" y="1533855"/>
                  </a:lnTo>
                  <a:lnTo>
                    <a:pt x="374167" y="1554581"/>
                  </a:lnTo>
                  <a:lnTo>
                    <a:pt x="424129" y="1561922"/>
                  </a:lnTo>
                  <a:lnTo>
                    <a:pt x="474040" y="1553972"/>
                  </a:lnTo>
                  <a:lnTo>
                    <a:pt x="516953" y="1531810"/>
                  </a:lnTo>
                  <a:lnTo>
                    <a:pt x="550075" y="1497926"/>
                  </a:lnTo>
                  <a:lnTo>
                    <a:pt x="555561" y="1486408"/>
                  </a:lnTo>
                  <a:lnTo>
                    <a:pt x="570598" y="1454848"/>
                  </a:lnTo>
                  <a:lnTo>
                    <a:pt x="575729" y="1405089"/>
                  </a:lnTo>
                  <a:close/>
                </a:path>
                <a:path w="2301240" h="2179320">
                  <a:moveTo>
                    <a:pt x="850392" y="1434185"/>
                  </a:moveTo>
                  <a:lnTo>
                    <a:pt x="846340" y="1385201"/>
                  </a:lnTo>
                  <a:lnTo>
                    <a:pt x="836904" y="1337945"/>
                  </a:lnTo>
                  <a:lnTo>
                    <a:pt x="822401" y="1292707"/>
                  </a:lnTo>
                  <a:lnTo>
                    <a:pt x="803148" y="1249819"/>
                  </a:lnTo>
                  <a:lnTo>
                    <a:pt x="779462" y="1209573"/>
                  </a:lnTo>
                  <a:lnTo>
                    <a:pt x="774661" y="1203134"/>
                  </a:lnTo>
                  <a:lnTo>
                    <a:pt x="774661" y="1445793"/>
                  </a:lnTo>
                  <a:lnTo>
                    <a:pt x="771804" y="1478267"/>
                  </a:lnTo>
                  <a:lnTo>
                    <a:pt x="750709" y="1555076"/>
                  </a:lnTo>
                  <a:lnTo>
                    <a:pt x="733628" y="1598168"/>
                  </a:lnTo>
                  <a:lnTo>
                    <a:pt x="712965" y="1643545"/>
                  </a:lnTo>
                  <a:lnTo>
                    <a:pt x="689305" y="1690560"/>
                  </a:lnTo>
                  <a:lnTo>
                    <a:pt x="663206" y="1738604"/>
                  </a:lnTo>
                  <a:lnTo>
                    <a:pt x="635279" y="1787042"/>
                  </a:lnTo>
                  <a:lnTo>
                    <a:pt x="606082" y="1835238"/>
                  </a:lnTo>
                  <a:lnTo>
                    <a:pt x="576199" y="1882559"/>
                  </a:lnTo>
                  <a:lnTo>
                    <a:pt x="546214" y="1928406"/>
                  </a:lnTo>
                  <a:lnTo>
                    <a:pt x="516712" y="1972106"/>
                  </a:lnTo>
                  <a:lnTo>
                    <a:pt x="488251" y="2013064"/>
                  </a:lnTo>
                  <a:lnTo>
                    <a:pt x="461441" y="2050630"/>
                  </a:lnTo>
                  <a:lnTo>
                    <a:pt x="436841" y="2084197"/>
                  </a:lnTo>
                  <a:lnTo>
                    <a:pt x="410997" y="2051799"/>
                  </a:lnTo>
                  <a:lnTo>
                    <a:pt x="382816" y="2015375"/>
                  </a:lnTo>
                  <a:lnTo>
                    <a:pt x="352869" y="1975548"/>
                  </a:lnTo>
                  <a:lnTo>
                    <a:pt x="321779" y="1932927"/>
                  </a:lnTo>
                  <a:lnTo>
                    <a:pt x="290144" y="1888159"/>
                  </a:lnTo>
                  <a:lnTo>
                    <a:pt x="258559" y="1841830"/>
                  </a:lnTo>
                  <a:lnTo>
                    <a:pt x="227622" y="1794573"/>
                  </a:lnTo>
                  <a:lnTo>
                    <a:pt x="197942" y="1747012"/>
                  </a:lnTo>
                  <a:lnTo>
                    <a:pt x="170116" y="1699755"/>
                  </a:lnTo>
                  <a:lnTo>
                    <a:pt x="144741" y="1653425"/>
                  </a:lnTo>
                  <a:lnTo>
                    <a:pt x="122428" y="1608645"/>
                  </a:lnTo>
                  <a:lnTo>
                    <a:pt x="103759" y="1566037"/>
                  </a:lnTo>
                  <a:lnTo>
                    <a:pt x="89357" y="1526209"/>
                  </a:lnTo>
                  <a:lnTo>
                    <a:pt x="75717" y="1457401"/>
                  </a:lnTo>
                  <a:lnTo>
                    <a:pt x="78803" y="1408976"/>
                  </a:lnTo>
                  <a:lnTo>
                    <a:pt x="87820" y="1362659"/>
                  </a:lnTo>
                  <a:lnTo>
                    <a:pt x="102387" y="1318831"/>
                  </a:lnTo>
                  <a:lnTo>
                    <a:pt x="122097" y="1277912"/>
                  </a:lnTo>
                  <a:lnTo>
                    <a:pt x="146583" y="1240294"/>
                  </a:lnTo>
                  <a:lnTo>
                    <a:pt x="175463" y="1206385"/>
                  </a:lnTo>
                  <a:lnTo>
                    <a:pt x="208343" y="1176591"/>
                  </a:lnTo>
                  <a:lnTo>
                    <a:pt x="244843" y="1151305"/>
                  </a:lnTo>
                  <a:lnTo>
                    <a:pt x="284581" y="1130935"/>
                  </a:lnTo>
                  <a:lnTo>
                    <a:pt x="327164" y="1115898"/>
                  </a:lnTo>
                  <a:lnTo>
                    <a:pt x="372224" y="1106563"/>
                  </a:lnTo>
                  <a:lnTo>
                    <a:pt x="419366" y="1103376"/>
                  </a:lnTo>
                  <a:lnTo>
                    <a:pt x="466623" y="1105230"/>
                  </a:lnTo>
                  <a:lnTo>
                    <a:pt x="512025" y="1113421"/>
                  </a:lnTo>
                  <a:lnTo>
                    <a:pt x="555155" y="1127506"/>
                  </a:lnTo>
                  <a:lnTo>
                    <a:pt x="595617" y="1147013"/>
                  </a:lnTo>
                  <a:lnTo>
                    <a:pt x="633006" y="1171524"/>
                  </a:lnTo>
                  <a:lnTo>
                    <a:pt x="666915" y="1200594"/>
                  </a:lnTo>
                  <a:lnTo>
                    <a:pt x="696937" y="1233766"/>
                  </a:lnTo>
                  <a:lnTo>
                    <a:pt x="722680" y="1270609"/>
                  </a:lnTo>
                  <a:lnTo>
                    <a:pt x="743724" y="1310678"/>
                  </a:lnTo>
                  <a:lnTo>
                    <a:pt x="759675" y="1353527"/>
                  </a:lnTo>
                  <a:lnTo>
                    <a:pt x="770115" y="1398714"/>
                  </a:lnTo>
                  <a:lnTo>
                    <a:pt x="774661" y="1445793"/>
                  </a:lnTo>
                  <a:lnTo>
                    <a:pt x="774661" y="1203134"/>
                  </a:lnTo>
                  <a:lnTo>
                    <a:pt x="751662" y="1172260"/>
                  </a:lnTo>
                  <a:lnTo>
                    <a:pt x="720064" y="1138199"/>
                  </a:lnTo>
                  <a:lnTo>
                    <a:pt x="684987" y="1107694"/>
                  </a:lnTo>
                  <a:lnTo>
                    <a:pt x="678789" y="1103376"/>
                  </a:lnTo>
                  <a:lnTo>
                    <a:pt x="646760" y="1081049"/>
                  </a:lnTo>
                  <a:lnTo>
                    <a:pt x="605688" y="1058557"/>
                  </a:lnTo>
                  <a:lnTo>
                    <a:pt x="562089" y="1040536"/>
                  </a:lnTo>
                  <a:lnTo>
                    <a:pt x="516293" y="1027290"/>
                  </a:lnTo>
                  <a:lnTo>
                    <a:pt x="468617" y="1019124"/>
                  </a:lnTo>
                  <a:lnTo>
                    <a:pt x="419366" y="1016330"/>
                  </a:lnTo>
                  <a:lnTo>
                    <a:pt x="370205" y="1019289"/>
                  </a:lnTo>
                  <a:lnTo>
                    <a:pt x="322770" y="1027938"/>
                  </a:lnTo>
                  <a:lnTo>
                    <a:pt x="277380" y="1041908"/>
                  </a:lnTo>
                  <a:lnTo>
                    <a:pt x="234340" y="1060856"/>
                  </a:lnTo>
                  <a:lnTo>
                    <a:pt x="193941" y="1084427"/>
                  </a:lnTo>
                  <a:lnTo>
                    <a:pt x="156502" y="1112266"/>
                  </a:lnTo>
                  <a:lnTo>
                    <a:pt x="122313" y="1144003"/>
                  </a:lnTo>
                  <a:lnTo>
                    <a:pt x="91694" y="1179296"/>
                  </a:lnTo>
                  <a:lnTo>
                    <a:pt x="64947" y="1217790"/>
                  </a:lnTo>
                  <a:lnTo>
                    <a:pt x="42379" y="1259128"/>
                  </a:lnTo>
                  <a:lnTo>
                    <a:pt x="24295" y="1302956"/>
                  </a:lnTo>
                  <a:lnTo>
                    <a:pt x="10998" y="1348905"/>
                  </a:lnTo>
                  <a:lnTo>
                    <a:pt x="2806" y="1396631"/>
                  </a:lnTo>
                  <a:lnTo>
                    <a:pt x="0" y="1445793"/>
                  </a:lnTo>
                  <a:lnTo>
                    <a:pt x="4800" y="1488059"/>
                  </a:lnTo>
                  <a:lnTo>
                    <a:pt x="16560" y="1534439"/>
                  </a:lnTo>
                  <a:lnTo>
                    <a:pt x="34353" y="1584083"/>
                  </a:lnTo>
                  <a:lnTo>
                    <a:pt x="57277" y="1636153"/>
                  </a:lnTo>
                  <a:lnTo>
                    <a:pt x="84416" y="1689823"/>
                  </a:lnTo>
                  <a:lnTo>
                    <a:pt x="114871" y="1744256"/>
                  </a:lnTo>
                  <a:lnTo>
                    <a:pt x="147713" y="1798612"/>
                  </a:lnTo>
                  <a:lnTo>
                    <a:pt x="182041" y="1852041"/>
                  </a:lnTo>
                  <a:lnTo>
                    <a:pt x="216954" y="1903730"/>
                  </a:lnTo>
                  <a:lnTo>
                    <a:pt x="251536" y="1952828"/>
                  </a:lnTo>
                  <a:lnTo>
                    <a:pt x="284861" y="1998497"/>
                  </a:lnTo>
                  <a:lnTo>
                    <a:pt x="316039" y="2039912"/>
                  </a:lnTo>
                  <a:lnTo>
                    <a:pt x="344144" y="2076234"/>
                  </a:lnTo>
                  <a:lnTo>
                    <a:pt x="368287" y="2106625"/>
                  </a:lnTo>
                  <a:lnTo>
                    <a:pt x="400977" y="2146249"/>
                  </a:lnTo>
                  <a:lnTo>
                    <a:pt x="407720" y="2153831"/>
                  </a:lnTo>
                  <a:lnTo>
                    <a:pt x="413080" y="2168067"/>
                  </a:lnTo>
                  <a:lnTo>
                    <a:pt x="420090" y="2176322"/>
                  </a:lnTo>
                  <a:lnTo>
                    <a:pt x="428193" y="2179129"/>
                  </a:lnTo>
                  <a:lnTo>
                    <a:pt x="436841" y="2177046"/>
                  </a:lnTo>
                  <a:lnTo>
                    <a:pt x="445477" y="2175954"/>
                  </a:lnTo>
                  <a:lnTo>
                    <a:pt x="453580" y="2172690"/>
                  </a:lnTo>
                  <a:lnTo>
                    <a:pt x="460590" y="2167255"/>
                  </a:lnTo>
                  <a:lnTo>
                    <a:pt x="465963" y="2159635"/>
                  </a:lnTo>
                  <a:lnTo>
                    <a:pt x="472528" y="2151888"/>
                  </a:lnTo>
                  <a:lnTo>
                    <a:pt x="503923" y="2110994"/>
                  </a:lnTo>
                  <a:lnTo>
                    <a:pt x="527011" y="2079599"/>
                  </a:lnTo>
                  <a:lnTo>
                    <a:pt x="553847" y="2042083"/>
                  </a:lnTo>
                  <a:lnTo>
                    <a:pt x="583565" y="1999335"/>
                  </a:lnTo>
                  <a:lnTo>
                    <a:pt x="615289" y="1952205"/>
                  </a:lnTo>
                  <a:lnTo>
                    <a:pt x="648144" y="1901596"/>
                  </a:lnTo>
                  <a:lnTo>
                    <a:pt x="681266" y="1848370"/>
                  </a:lnTo>
                  <a:lnTo>
                    <a:pt x="713752" y="1793417"/>
                  </a:lnTo>
                  <a:lnTo>
                    <a:pt x="744753" y="1737626"/>
                  </a:lnTo>
                  <a:lnTo>
                    <a:pt x="773391" y="1681848"/>
                  </a:lnTo>
                  <a:lnTo>
                    <a:pt x="798779" y="1626984"/>
                  </a:lnTo>
                  <a:lnTo>
                    <a:pt x="820039" y="1573911"/>
                  </a:lnTo>
                  <a:lnTo>
                    <a:pt x="836320" y="1523492"/>
                  </a:lnTo>
                  <a:lnTo>
                    <a:pt x="846721" y="1476629"/>
                  </a:lnTo>
                  <a:lnTo>
                    <a:pt x="850392" y="1434185"/>
                  </a:lnTo>
                  <a:close/>
                </a:path>
                <a:path w="2301240" h="2179320">
                  <a:moveTo>
                    <a:pt x="2301240" y="302094"/>
                  </a:moveTo>
                  <a:lnTo>
                    <a:pt x="2297722" y="256946"/>
                  </a:lnTo>
                  <a:lnTo>
                    <a:pt x="2287536" y="213779"/>
                  </a:lnTo>
                  <a:lnTo>
                    <a:pt x="2271242" y="173088"/>
                  </a:lnTo>
                  <a:lnTo>
                    <a:pt x="2249386" y="135407"/>
                  </a:lnTo>
                  <a:lnTo>
                    <a:pt x="2222512" y="101269"/>
                  </a:lnTo>
                  <a:lnTo>
                    <a:pt x="2219744" y="98615"/>
                  </a:lnTo>
                  <a:lnTo>
                    <a:pt x="2219744" y="302094"/>
                  </a:lnTo>
                  <a:lnTo>
                    <a:pt x="2214829" y="338607"/>
                  </a:lnTo>
                  <a:lnTo>
                    <a:pt x="2201151" y="381203"/>
                  </a:lnTo>
                  <a:lnTo>
                    <a:pt x="2180285" y="428180"/>
                  </a:lnTo>
                  <a:lnTo>
                    <a:pt x="2153818" y="477901"/>
                  </a:lnTo>
                  <a:lnTo>
                    <a:pt x="2123313" y="528662"/>
                  </a:lnTo>
                  <a:lnTo>
                    <a:pt x="2090381" y="578802"/>
                  </a:lnTo>
                  <a:lnTo>
                    <a:pt x="2056574" y="626656"/>
                  </a:lnTo>
                  <a:lnTo>
                    <a:pt x="2023491" y="670534"/>
                  </a:lnTo>
                  <a:lnTo>
                    <a:pt x="1992718" y="708774"/>
                  </a:lnTo>
                  <a:lnTo>
                    <a:pt x="1964817" y="674801"/>
                  </a:lnTo>
                  <a:lnTo>
                    <a:pt x="1934362" y="636409"/>
                  </a:lnTo>
                  <a:lnTo>
                    <a:pt x="1902650" y="594741"/>
                  </a:lnTo>
                  <a:lnTo>
                    <a:pt x="1870976" y="550938"/>
                  </a:lnTo>
                  <a:lnTo>
                    <a:pt x="1840636" y="506158"/>
                  </a:lnTo>
                  <a:lnTo>
                    <a:pt x="1812912" y="461556"/>
                  </a:lnTo>
                  <a:lnTo>
                    <a:pt x="1789087" y="418287"/>
                  </a:lnTo>
                  <a:lnTo>
                    <a:pt x="1770481" y="377482"/>
                  </a:lnTo>
                  <a:lnTo>
                    <a:pt x="1758365" y="340309"/>
                  </a:lnTo>
                  <a:lnTo>
                    <a:pt x="1754047" y="307911"/>
                  </a:lnTo>
                  <a:lnTo>
                    <a:pt x="1760461" y="261226"/>
                  </a:lnTo>
                  <a:lnTo>
                    <a:pt x="1774875" y="217678"/>
                  </a:lnTo>
                  <a:lnTo>
                    <a:pt x="1796503" y="178206"/>
                  </a:lnTo>
                  <a:lnTo>
                    <a:pt x="1824621" y="143789"/>
                  </a:lnTo>
                  <a:lnTo>
                    <a:pt x="1858467" y="115354"/>
                  </a:lnTo>
                  <a:lnTo>
                    <a:pt x="1897291" y="93865"/>
                  </a:lnTo>
                  <a:lnTo>
                    <a:pt x="1940344" y="80264"/>
                  </a:lnTo>
                  <a:lnTo>
                    <a:pt x="1986889" y="75526"/>
                  </a:lnTo>
                  <a:lnTo>
                    <a:pt x="2033663" y="80010"/>
                  </a:lnTo>
                  <a:lnTo>
                    <a:pt x="2077300" y="92951"/>
                  </a:lnTo>
                  <a:lnTo>
                    <a:pt x="2116836" y="113512"/>
                  </a:lnTo>
                  <a:lnTo>
                    <a:pt x="2151342" y="140881"/>
                  </a:lnTo>
                  <a:lnTo>
                    <a:pt x="2179828" y="174231"/>
                  </a:lnTo>
                  <a:lnTo>
                    <a:pt x="2201367" y="212763"/>
                  </a:lnTo>
                  <a:lnTo>
                    <a:pt x="2214981" y="255663"/>
                  </a:lnTo>
                  <a:lnTo>
                    <a:pt x="2219744" y="302094"/>
                  </a:lnTo>
                  <a:lnTo>
                    <a:pt x="2219744" y="98615"/>
                  </a:lnTo>
                  <a:lnTo>
                    <a:pt x="2195703" y="75526"/>
                  </a:lnTo>
                  <a:lnTo>
                    <a:pt x="2191181" y="71183"/>
                  </a:lnTo>
                  <a:lnTo>
                    <a:pt x="2155939" y="45681"/>
                  </a:lnTo>
                  <a:lnTo>
                    <a:pt x="2117331" y="25285"/>
                  </a:lnTo>
                  <a:lnTo>
                    <a:pt x="2075929" y="10528"/>
                  </a:lnTo>
                  <a:lnTo>
                    <a:pt x="2032254" y="1917"/>
                  </a:lnTo>
                  <a:lnTo>
                    <a:pt x="1986889" y="0"/>
                  </a:lnTo>
                  <a:lnTo>
                    <a:pt x="1941652" y="4813"/>
                  </a:lnTo>
                  <a:lnTo>
                    <a:pt x="1898396" y="15786"/>
                  </a:lnTo>
                  <a:lnTo>
                    <a:pt x="1857629" y="32435"/>
                  </a:lnTo>
                  <a:lnTo>
                    <a:pt x="1819871" y="54305"/>
                  </a:lnTo>
                  <a:lnTo>
                    <a:pt x="1785658" y="80911"/>
                  </a:lnTo>
                  <a:lnTo>
                    <a:pt x="1755521" y="111798"/>
                  </a:lnTo>
                  <a:lnTo>
                    <a:pt x="1729968" y="146469"/>
                  </a:lnTo>
                  <a:lnTo>
                    <a:pt x="1709534" y="184467"/>
                  </a:lnTo>
                  <a:lnTo>
                    <a:pt x="1694751" y="225323"/>
                  </a:lnTo>
                  <a:lnTo>
                    <a:pt x="1686128" y="268566"/>
                  </a:lnTo>
                  <a:lnTo>
                    <a:pt x="1684197" y="313715"/>
                  </a:lnTo>
                  <a:lnTo>
                    <a:pt x="1689252" y="355600"/>
                  </a:lnTo>
                  <a:lnTo>
                    <a:pt x="1703298" y="401878"/>
                  </a:lnTo>
                  <a:lnTo>
                    <a:pt x="1724672" y="451154"/>
                  </a:lnTo>
                  <a:lnTo>
                    <a:pt x="1751672" y="501992"/>
                  </a:lnTo>
                  <a:lnTo>
                    <a:pt x="1782635" y="552996"/>
                  </a:lnTo>
                  <a:lnTo>
                    <a:pt x="1815896" y="602754"/>
                  </a:lnTo>
                  <a:lnTo>
                    <a:pt x="1849755" y="649833"/>
                  </a:lnTo>
                  <a:lnTo>
                    <a:pt x="1882533" y="692848"/>
                  </a:lnTo>
                  <a:lnTo>
                    <a:pt x="1912581" y="730377"/>
                  </a:lnTo>
                  <a:lnTo>
                    <a:pt x="1938185" y="761009"/>
                  </a:lnTo>
                  <a:lnTo>
                    <a:pt x="1969427" y="795921"/>
                  </a:lnTo>
                  <a:lnTo>
                    <a:pt x="1998535" y="807542"/>
                  </a:lnTo>
                  <a:lnTo>
                    <a:pt x="2007171" y="806538"/>
                  </a:lnTo>
                  <a:lnTo>
                    <a:pt x="2039137" y="781989"/>
                  </a:lnTo>
                  <a:lnTo>
                    <a:pt x="2082673" y="726922"/>
                  </a:lnTo>
                  <a:lnTo>
                    <a:pt x="2111514" y="688543"/>
                  </a:lnTo>
                  <a:lnTo>
                    <a:pt x="2142934" y="644753"/>
                  </a:lnTo>
                  <a:lnTo>
                    <a:pt x="2175357" y="596938"/>
                  </a:lnTo>
                  <a:lnTo>
                    <a:pt x="2207158" y="546442"/>
                  </a:lnTo>
                  <a:lnTo>
                    <a:pt x="2236774" y="494677"/>
                  </a:lnTo>
                  <a:lnTo>
                    <a:pt x="2262581" y="442976"/>
                  </a:lnTo>
                  <a:lnTo>
                    <a:pt x="2282990" y="392734"/>
                  </a:lnTo>
                  <a:lnTo>
                    <a:pt x="2296414" y="345313"/>
                  </a:lnTo>
                  <a:lnTo>
                    <a:pt x="2301240" y="302094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48774" y="2660904"/>
              <a:ext cx="233172" cy="231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94490" y="3392426"/>
              <a:ext cx="123444" cy="807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288521" y="3634741"/>
              <a:ext cx="163195" cy="82550"/>
            </a:xfrm>
            <a:custGeom>
              <a:avLst/>
              <a:gdLst/>
              <a:ahLst/>
              <a:cxnLst/>
              <a:rect l="l" t="t" r="r" b="b"/>
              <a:pathLst>
                <a:path w="163195" h="82550">
                  <a:moveTo>
                    <a:pt x="122300" y="0"/>
                  </a:moveTo>
                  <a:lnTo>
                    <a:pt x="40766" y="0"/>
                  </a:lnTo>
                  <a:lnTo>
                    <a:pt x="32943" y="1010"/>
                  </a:lnTo>
                  <a:lnTo>
                    <a:pt x="1001" y="32419"/>
                  </a:lnTo>
                  <a:lnTo>
                    <a:pt x="0" y="41147"/>
                  </a:lnTo>
                  <a:lnTo>
                    <a:pt x="9736" y="57494"/>
                  </a:lnTo>
                  <a:lnTo>
                    <a:pt x="21112" y="70537"/>
                  </a:lnTo>
                  <a:lnTo>
                    <a:pt x="33580" y="79172"/>
                  </a:lnTo>
                  <a:lnTo>
                    <a:pt x="46596" y="82295"/>
                  </a:lnTo>
                  <a:lnTo>
                    <a:pt x="122300" y="82295"/>
                  </a:lnTo>
                  <a:lnTo>
                    <a:pt x="138502" y="79172"/>
                  </a:lnTo>
                  <a:lnTo>
                    <a:pt x="151423" y="70537"/>
                  </a:lnTo>
                  <a:lnTo>
                    <a:pt x="159975" y="57494"/>
                  </a:lnTo>
                  <a:lnTo>
                    <a:pt x="163067" y="41147"/>
                  </a:lnTo>
                  <a:lnTo>
                    <a:pt x="159975" y="24795"/>
                  </a:lnTo>
                  <a:lnTo>
                    <a:pt x="151423" y="11753"/>
                  </a:lnTo>
                  <a:lnTo>
                    <a:pt x="138502" y="3121"/>
                  </a:lnTo>
                  <a:lnTo>
                    <a:pt x="122300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71631" y="3630170"/>
              <a:ext cx="163068" cy="807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67089" y="4767072"/>
              <a:ext cx="163068" cy="807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61318" y="3396997"/>
              <a:ext cx="164592" cy="8229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80712" y="3468672"/>
              <a:ext cx="89535" cy="155575"/>
            </a:xfrm>
            <a:custGeom>
              <a:avLst/>
              <a:gdLst/>
              <a:ahLst/>
              <a:cxnLst/>
              <a:rect l="l" t="t" r="r" b="b"/>
              <a:pathLst>
                <a:path w="89534" h="155575">
                  <a:moveTo>
                    <a:pt x="53358" y="0"/>
                  </a:moveTo>
                  <a:lnTo>
                    <a:pt x="14775" y="22011"/>
                  </a:lnTo>
                  <a:lnTo>
                    <a:pt x="181" y="72036"/>
                  </a:lnTo>
                  <a:lnTo>
                    <a:pt x="0" y="99492"/>
                  </a:lnTo>
                  <a:lnTo>
                    <a:pt x="3103" y="126405"/>
                  </a:lnTo>
                  <a:lnTo>
                    <a:pt x="9483" y="138276"/>
                  </a:lnTo>
                  <a:lnTo>
                    <a:pt x="19150" y="147427"/>
                  </a:lnTo>
                  <a:lnTo>
                    <a:pt x="31007" y="153316"/>
                  </a:lnTo>
                  <a:lnTo>
                    <a:pt x="43959" y="155399"/>
                  </a:lnTo>
                  <a:lnTo>
                    <a:pt x="49801" y="155399"/>
                  </a:lnTo>
                  <a:lnTo>
                    <a:pt x="65030" y="148963"/>
                  </a:lnTo>
                  <a:lnTo>
                    <a:pt x="75338" y="138723"/>
                  </a:lnTo>
                  <a:lnTo>
                    <a:pt x="80173" y="125222"/>
                  </a:lnTo>
                  <a:lnTo>
                    <a:pt x="78986" y="109006"/>
                  </a:lnTo>
                  <a:lnTo>
                    <a:pt x="79077" y="82911"/>
                  </a:lnTo>
                  <a:lnTo>
                    <a:pt x="79716" y="74213"/>
                  </a:lnTo>
                  <a:lnTo>
                    <a:pt x="81450" y="65513"/>
                  </a:lnTo>
                  <a:lnTo>
                    <a:pt x="84828" y="56809"/>
                  </a:lnTo>
                  <a:lnTo>
                    <a:pt x="89478" y="42946"/>
                  </a:lnTo>
                  <a:lnTo>
                    <a:pt x="87015" y="28541"/>
                  </a:lnTo>
                  <a:lnTo>
                    <a:pt x="79081" y="15224"/>
                  </a:lnTo>
                  <a:lnTo>
                    <a:pt x="67314" y="4625"/>
                  </a:lnTo>
                  <a:lnTo>
                    <a:pt x="53358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32363" y="3630170"/>
              <a:ext cx="163068" cy="807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323577" y="3403094"/>
              <a:ext cx="163195" cy="81280"/>
            </a:xfrm>
            <a:custGeom>
              <a:avLst/>
              <a:gdLst/>
              <a:ahLst/>
              <a:cxnLst/>
              <a:rect l="l" t="t" r="r" b="b"/>
              <a:pathLst>
                <a:path w="163195" h="81279">
                  <a:moveTo>
                    <a:pt x="122301" y="0"/>
                  </a:moveTo>
                  <a:lnTo>
                    <a:pt x="40767" y="0"/>
                  </a:lnTo>
                  <a:lnTo>
                    <a:pt x="24570" y="3065"/>
                  </a:lnTo>
                  <a:lnTo>
                    <a:pt x="11649" y="11539"/>
                  </a:lnTo>
                  <a:lnTo>
                    <a:pt x="3094" y="24340"/>
                  </a:lnTo>
                  <a:lnTo>
                    <a:pt x="0" y="40386"/>
                  </a:lnTo>
                  <a:lnTo>
                    <a:pt x="3094" y="56431"/>
                  </a:lnTo>
                  <a:lnTo>
                    <a:pt x="11649" y="69232"/>
                  </a:lnTo>
                  <a:lnTo>
                    <a:pt x="24570" y="77706"/>
                  </a:lnTo>
                  <a:lnTo>
                    <a:pt x="40767" y="80772"/>
                  </a:lnTo>
                  <a:lnTo>
                    <a:pt x="122301" y="80772"/>
                  </a:lnTo>
                  <a:lnTo>
                    <a:pt x="138497" y="77706"/>
                  </a:lnTo>
                  <a:lnTo>
                    <a:pt x="151418" y="69232"/>
                  </a:lnTo>
                  <a:lnTo>
                    <a:pt x="159973" y="56431"/>
                  </a:lnTo>
                  <a:lnTo>
                    <a:pt x="163068" y="40386"/>
                  </a:lnTo>
                  <a:lnTo>
                    <a:pt x="159973" y="24340"/>
                  </a:lnTo>
                  <a:lnTo>
                    <a:pt x="151418" y="11539"/>
                  </a:lnTo>
                  <a:lnTo>
                    <a:pt x="138497" y="3065"/>
                  </a:lnTo>
                  <a:lnTo>
                    <a:pt x="122301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66964" y="4012692"/>
              <a:ext cx="109531" cy="1447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55804" y="4744212"/>
              <a:ext cx="156972" cy="807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678663" y="4285486"/>
              <a:ext cx="158259" cy="868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02467" y="3938018"/>
              <a:ext cx="163068" cy="807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870688" y="4608579"/>
              <a:ext cx="118878" cy="14324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09618" y="3633459"/>
              <a:ext cx="138256" cy="11863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67285" y="3820668"/>
              <a:ext cx="112775" cy="14783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45495" y="4285488"/>
              <a:ext cx="163068" cy="807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35639" y="3938016"/>
              <a:ext cx="163068" cy="807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704831" y="4760976"/>
              <a:ext cx="163068" cy="8229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000594" y="4230735"/>
              <a:ext cx="136814" cy="1202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887963" y="4385048"/>
              <a:ext cx="116844" cy="14579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38003" y="4760976"/>
              <a:ext cx="163068" cy="8229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10443" y="4750308"/>
              <a:ext cx="163068" cy="807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30025" y="3942590"/>
              <a:ext cx="164592" cy="8229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06227" y="4291584"/>
              <a:ext cx="163068" cy="8077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369295" y="3938018"/>
              <a:ext cx="163068" cy="8077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77273" y="4756404"/>
              <a:ext cx="163068" cy="807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68969" y="4773168"/>
              <a:ext cx="121920" cy="8077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294914" y="2889516"/>
              <a:ext cx="1077595" cy="635635"/>
            </a:xfrm>
            <a:custGeom>
              <a:avLst/>
              <a:gdLst/>
              <a:ahLst/>
              <a:cxnLst/>
              <a:rect l="l" t="t" r="r" b="b"/>
              <a:pathLst>
                <a:path w="1077595" h="635635">
                  <a:moveTo>
                    <a:pt x="1077379" y="35369"/>
                  </a:moveTo>
                  <a:lnTo>
                    <a:pt x="1051687" y="9372"/>
                  </a:lnTo>
                  <a:lnTo>
                    <a:pt x="1045857" y="9372"/>
                  </a:lnTo>
                  <a:lnTo>
                    <a:pt x="999604" y="4381"/>
                  </a:lnTo>
                  <a:lnTo>
                    <a:pt x="987577" y="3479"/>
                  </a:lnTo>
                  <a:lnTo>
                    <a:pt x="987577" y="55753"/>
                  </a:lnTo>
                  <a:lnTo>
                    <a:pt x="968730" y="90449"/>
                  </a:lnTo>
                  <a:lnTo>
                    <a:pt x="954798" y="124599"/>
                  </a:lnTo>
                  <a:lnTo>
                    <a:pt x="944143" y="157657"/>
                  </a:lnTo>
                  <a:lnTo>
                    <a:pt x="935126" y="189090"/>
                  </a:lnTo>
                  <a:lnTo>
                    <a:pt x="929576" y="218351"/>
                  </a:lnTo>
                  <a:lnTo>
                    <a:pt x="921283" y="244881"/>
                  </a:lnTo>
                  <a:lnTo>
                    <a:pt x="894321" y="287642"/>
                  </a:lnTo>
                  <a:lnTo>
                    <a:pt x="846963" y="308660"/>
                  </a:lnTo>
                  <a:lnTo>
                    <a:pt x="795235" y="316636"/>
                  </a:lnTo>
                  <a:lnTo>
                    <a:pt x="774471" y="314553"/>
                  </a:lnTo>
                  <a:lnTo>
                    <a:pt x="758634" y="309537"/>
                  </a:lnTo>
                  <a:lnTo>
                    <a:pt x="812330" y="272376"/>
                  </a:lnTo>
                  <a:lnTo>
                    <a:pt x="822350" y="266128"/>
                  </a:lnTo>
                  <a:lnTo>
                    <a:pt x="826909" y="257162"/>
                  </a:lnTo>
                  <a:lnTo>
                    <a:pt x="808685" y="223062"/>
                  </a:lnTo>
                  <a:lnTo>
                    <a:pt x="798576" y="222885"/>
                  </a:lnTo>
                  <a:lnTo>
                    <a:pt x="789000" y="225958"/>
                  </a:lnTo>
                  <a:lnTo>
                    <a:pt x="724027" y="271297"/>
                  </a:lnTo>
                  <a:lnTo>
                    <a:pt x="719035" y="275869"/>
                  </a:lnTo>
                  <a:lnTo>
                    <a:pt x="700887" y="241719"/>
                  </a:lnTo>
                  <a:lnTo>
                    <a:pt x="696150" y="194157"/>
                  </a:lnTo>
                  <a:lnTo>
                    <a:pt x="708901" y="149860"/>
                  </a:lnTo>
                  <a:lnTo>
                    <a:pt x="736955" y="113728"/>
                  </a:lnTo>
                  <a:lnTo>
                    <a:pt x="778306" y="81749"/>
                  </a:lnTo>
                  <a:lnTo>
                    <a:pt x="822921" y="62268"/>
                  </a:lnTo>
                  <a:lnTo>
                    <a:pt x="869734" y="52578"/>
                  </a:lnTo>
                  <a:lnTo>
                    <a:pt x="917638" y="49961"/>
                  </a:lnTo>
                  <a:lnTo>
                    <a:pt x="935951" y="50050"/>
                  </a:lnTo>
                  <a:lnTo>
                    <a:pt x="954798" y="50685"/>
                  </a:lnTo>
                  <a:lnTo>
                    <a:pt x="972553" y="52400"/>
                  </a:lnTo>
                  <a:lnTo>
                    <a:pt x="987577" y="55753"/>
                  </a:lnTo>
                  <a:lnTo>
                    <a:pt x="987577" y="3479"/>
                  </a:lnTo>
                  <a:lnTo>
                    <a:pt x="951318" y="711"/>
                  </a:lnTo>
                  <a:lnTo>
                    <a:pt x="901801" y="393"/>
                  </a:lnTo>
                  <a:lnTo>
                    <a:pt x="851877" y="5448"/>
                  </a:lnTo>
                  <a:lnTo>
                    <a:pt x="802360" y="17907"/>
                  </a:lnTo>
                  <a:lnTo>
                    <a:pt x="754062" y="39801"/>
                  </a:lnTo>
                  <a:lnTo>
                    <a:pt x="707809" y="73152"/>
                  </a:lnTo>
                  <a:lnTo>
                    <a:pt x="679399" y="106108"/>
                  </a:lnTo>
                  <a:lnTo>
                    <a:pt x="659244" y="145503"/>
                  </a:lnTo>
                  <a:lnTo>
                    <a:pt x="648804" y="189090"/>
                  </a:lnTo>
                  <a:lnTo>
                    <a:pt x="649528" y="234607"/>
                  </a:lnTo>
                  <a:lnTo>
                    <a:pt x="662876" y="279806"/>
                  </a:lnTo>
                  <a:lnTo>
                    <a:pt x="682091" y="309664"/>
                  </a:lnTo>
                  <a:lnTo>
                    <a:pt x="671690" y="319176"/>
                  </a:lnTo>
                  <a:lnTo>
                    <a:pt x="630618" y="367969"/>
                  </a:lnTo>
                  <a:lnTo>
                    <a:pt x="599465" y="416013"/>
                  </a:lnTo>
                  <a:lnTo>
                    <a:pt x="576834" y="461708"/>
                  </a:lnTo>
                  <a:lnTo>
                    <a:pt x="564654" y="494576"/>
                  </a:lnTo>
                  <a:lnTo>
                    <a:pt x="554380" y="469404"/>
                  </a:lnTo>
                  <a:lnTo>
                    <a:pt x="522439" y="411213"/>
                  </a:lnTo>
                  <a:lnTo>
                    <a:pt x="495173" y="370827"/>
                  </a:lnTo>
                  <a:lnTo>
                    <a:pt x="507326" y="346392"/>
                  </a:lnTo>
                  <a:lnTo>
                    <a:pt x="517804" y="306666"/>
                  </a:lnTo>
                  <a:lnTo>
                    <a:pt x="521169" y="264210"/>
                  </a:lnTo>
                  <a:lnTo>
                    <a:pt x="516890" y="217474"/>
                  </a:lnTo>
                  <a:lnTo>
                    <a:pt x="504405" y="174028"/>
                  </a:lnTo>
                  <a:lnTo>
                    <a:pt x="484276" y="134924"/>
                  </a:lnTo>
                  <a:lnTo>
                    <a:pt x="468706" y="115697"/>
                  </a:lnTo>
                  <a:lnTo>
                    <a:pt x="468706" y="258394"/>
                  </a:lnTo>
                  <a:lnTo>
                    <a:pt x="466432" y="288759"/>
                  </a:lnTo>
                  <a:lnTo>
                    <a:pt x="459232" y="318033"/>
                  </a:lnTo>
                  <a:lnTo>
                    <a:pt x="457606" y="321500"/>
                  </a:lnTo>
                  <a:lnTo>
                    <a:pt x="451878" y="314210"/>
                  </a:lnTo>
                  <a:lnTo>
                    <a:pt x="418922" y="277241"/>
                  </a:lnTo>
                  <a:lnTo>
                    <a:pt x="391325" y="249148"/>
                  </a:lnTo>
                  <a:lnTo>
                    <a:pt x="357187" y="220091"/>
                  </a:lnTo>
                  <a:lnTo>
                    <a:pt x="348145" y="219633"/>
                  </a:lnTo>
                  <a:lnTo>
                    <a:pt x="338010" y="222440"/>
                  </a:lnTo>
                  <a:lnTo>
                    <a:pt x="328409" y="229069"/>
                  </a:lnTo>
                  <a:lnTo>
                    <a:pt x="325208" y="235331"/>
                  </a:lnTo>
                  <a:lnTo>
                    <a:pt x="324751" y="244309"/>
                  </a:lnTo>
                  <a:lnTo>
                    <a:pt x="327583" y="254381"/>
                  </a:lnTo>
                  <a:lnTo>
                    <a:pt x="334251" y="263906"/>
                  </a:lnTo>
                  <a:lnTo>
                    <a:pt x="340525" y="271068"/>
                  </a:lnTo>
                  <a:lnTo>
                    <a:pt x="357517" y="288137"/>
                  </a:lnTo>
                  <a:lnTo>
                    <a:pt x="382549" y="314223"/>
                  </a:lnTo>
                  <a:lnTo>
                    <a:pt x="412915" y="348488"/>
                  </a:lnTo>
                  <a:lnTo>
                    <a:pt x="428523" y="368160"/>
                  </a:lnTo>
                  <a:lnTo>
                    <a:pt x="427901" y="368947"/>
                  </a:lnTo>
                  <a:lnTo>
                    <a:pt x="388073" y="397941"/>
                  </a:lnTo>
                  <a:lnTo>
                    <a:pt x="341528" y="409625"/>
                  </a:lnTo>
                  <a:lnTo>
                    <a:pt x="292747" y="406234"/>
                  </a:lnTo>
                  <a:lnTo>
                    <a:pt x="246214" y="389991"/>
                  </a:lnTo>
                  <a:lnTo>
                    <a:pt x="206387" y="363131"/>
                  </a:lnTo>
                  <a:lnTo>
                    <a:pt x="171411" y="307848"/>
                  </a:lnTo>
                  <a:lnTo>
                    <a:pt x="153924" y="235115"/>
                  </a:lnTo>
                  <a:lnTo>
                    <a:pt x="144627" y="191389"/>
                  </a:lnTo>
                  <a:lnTo>
                    <a:pt x="132067" y="147104"/>
                  </a:lnTo>
                  <a:lnTo>
                    <a:pt x="112941" y="101739"/>
                  </a:lnTo>
                  <a:lnTo>
                    <a:pt x="83985" y="54749"/>
                  </a:lnTo>
                  <a:lnTo>
                    <a:pt x="134505" y="50711"/>
                  </a:lnTo>
                  <a:lnTo>
                    <a:pt x="185534" y="49517"/>
                  </a:lnTo>
                  <a:lnTo>
                    <a:pt x="236169" y="52603"/>
                  </a:lnTo>
                  <a:lnTo>
                    <a:pt x="285470" y="61391"/>
                  </a:lnTo>
                  <a:lnTo>
                    <a:pt x="332524" y="77304"/>
                  </a:lnTo>
                  <a:lnTo>
                    <a:pt x="376428" y="101765"/>
                  </a:lnTo>
                  <a:lnTo>
                    <a:pt x="416242" y="136207"/>
                  </a:lnTo>
                  <a:lnTo>
                    <a:pt x="455587" y="190754"/>
                  </a:lnTo>
                  <a:lnTo>
                    <a:pt x="468706" y="258394"/>
                  </a:lnTo>
                  <a:lnTo>
                    <a:pt x="468706" y="115697"/>
                  </a:lnTo>
                  <a:lnTo>
                    <a:pt x="413092" y="65532"/>
                  </a:lnTo>
                  <a:lnTo>
                    <a:pt x="367068" y="38925"/>
                  </a:lnTo>
                  <a:lnTo>
                    <a:pt x="319519" y="20256"/>
                  </a:lnTo>
                  <a:lnTo>
                    <a:pt x="270954" y="8343"/>
                  </a:lnTo>
                  <a:lnTo>
                    <a:pt x="221919" y="1993"/>
                  </a:lnTo>
                  <a:lnTo>
                    <a:pt x="172923" y="0"/>
                  </a:lnTo>
                  <a:lnTo>
                    <a:pt x="124510" y="1168"/>
                  </a:lnTo>
                  <a:lnTo>
                    <a:pt x="77203" y="4292"/>
                  </a:lnTo>
                  <a:lnTo>
                    <a:pt x="31521" y="8191"/>
                  </a:lnTo>
                  <a:lnTo>
                    <a:pt x="25692" y="8191"/>
                  </a:lnTo>
                  <a:lnTo>
                    <a:pt x="0" y="34290"/>
                  </a:lnTo>
                  <a:lnTo>
                    <a:pt x="914" y="42379"/>
                  </a:lnTo>
                  <a:lnTo>
                    <a:pt x="4013" y="49377"/>
                  </a:lnTo>
                  <a:lnTo>
                    <a:pt x="8204" y="54749"/>
                  </a:lnTo>
                  <a:lnTo>
                    <a:pt x="48183" y="100291"/>
                  </a:lnTo>
                  <a:lnTo>
                    <a:pt x="74510" y="148564"/>
                  </a:lnTo>
                  <a:lnTo>
                    <a:pt x="90995" y="197929"/>
                  </a:lnTo>
                  <a:lnTo>
                    <a:pt x="101473" y="246761"/>
                  </a:lnTo>
                  <a:lnTo>
                    <a:pt x="110756" y="289306"/>
                  </a:lnTo>
                  <a:lnTo>
                    <a:pt x="123329" y="329666"/>
                  </a:lnTo>
                  <a:lnTo>
                    <a:pt x="142443" y="367855"/>
                  </a:lnTo>
                  <a:lnTo>
                    <a:pt x="171411" y="403860"/>
                  </a:lnTo>
                  <a:lnTo>
                    <a:pt x="205016" y="431038"/>
                  </a:lnTo>
                  <a:lnTo>
                    <a:pt x="243547" y="451129"/>
                  </a:lnTo>
                  <a:lnTo>
                    <a:pt x="285356" y="463588"/>
                  </a:lnTo>
                  <a:lnTo>
                    <a:pt x="328803" y="467868"/>
                  </a:lnTo>
                  <a:lnTo>
                    <a:pt x="367779" y="463778"/>
                  </a:lnTo>
                  <a:lnTo>
                    <a:pt x="404583" y="452589"/>
                  </a:lnTo>
                  <a:lnTo>
                    <a:pt x="437007" y="435952"/>
                  </a:lnTo>
                  <a:lnTo>
                    <a:pt x="462876" y="415505"/>
                  </a:lnTo>
                  <a:lnTo>
                    <a:pt x="463156" y="415163"/>
                  </a:lnTo>
                  <a:lnTo>
                    <a:pt x="478917" y="438086"/>
                  </a:lnTo>
                  <a:lnTo>
                    <a:pt x="509143" y="491705"/>
                  </a:lnTo>
                  <a:lnTo>
                    <a:pt x="533933" y="550062"/>
                  </a:lnTo>
                  <a:lnTo>
                    <a:pt x="544385" y="589140"/>
                  </a:lnTo>
                  <a:lnTo>
                    <a:pt x="544029" y="597331"/>
                  </a:lnTo>
                  <a:lnTo>
                    <a:pt x="546125" y="609219"/>
                  </a:lnTo>
                  <a:lnTo>
                    <a:pt x="552018" y="618337"/>
                  </a:lnTo>
                  <a:lnTo>
                    <a:pt x="552602" y="620801"/>
                  </a:lnTo>
                  <a:lnTo>
                    <a:pt x="557898" y="628243"/>
                  </a:lnTo>
                  <a:lnTo>
                    <a:pt x="565391" y="633514"/>
                  </a:lnTo>
                  <a:lnTo>
                    <a:pt x="573976" y="635508"/>
                  </a:lnTo>
                  <a:lnTo>
                    <a:pt x="585851" y="632510"/>
                  </a:lnTo>
                  <a:lnTo>
                    <a:pt x="594448" y="624624"/>
                  </a:lnTo>
                  <a:lnTo>
                    <a:pt x="598652" y="613460"/>
                  </a:lnTo>
                  <a:lnTo>
                    <a:pt x="597369" y="600671"/>
                  </a:lnTo>
                  <a:lnTo>
                    <a:pt x="592264" y="580440"/>
                  </a:lnTo>
                  <a:lnTo>
                    <a:pt x="593788" y="568693"/>
                  </a:lnTo>
                  <a:lnTo>
                    <a:pt x="612063" y="501472"/>
                  </a:lnTo>
                  <a:lnTo>
                    <a:pt x="631088" y="458520"/>
                  </a:lnTo>
                  <a:lnTo>
                    <a:pt x="658952" y="412089"/>
                  </a:lnTo>
                  <a:lnTo>
                    <a:pt x="697318" y="364210"/>
                  </a:lnTo>
                  <a:lnTo>
                    <a:pt x="717245" y="345592"/>
                  </a:lnTo>
                  <a:lnTo>
                    <a:pt x="736231" y="356489"/>
                  </a:lnTo>
                  <a:lnTo>
                    <a:pt x="764921" y="365633"/>
                  </a:lnTo>
                  <a:lnTo>
                    <a:pt x="795235" y="368808"/>
                  </a:lnTo>
                  <a:lnTo>
                    <a:pt x="806894" y="368808"/>
                  </a:lnTo>
                  <a:lnTo>
                    <a:pt x="875385" y="356489"/>
                  </a:lnTo>
                  <a:lnTo>
                    <a:pt x="935126" y="322427"/>
                  </a:lnTo>
                  <a:lnTo>
                    <a:pt x="973010" y="265899"/>
                  </a:lnTo>
                  <a:lnTo>
                    <a:pt x="993406" y="200685"/>
                  </a:lnTo>
                  <a:lnTo>
                    <a:pt x="1002792" y="164985"/>
                  </a:lnTo>
                  <a:lnTo>
                    <a:pt x="1016000" y="128219"/>
                  </a:lnTo>
                  <a:lnTo>
                    <a:pt x="1036853" y="91440"/>
                  </a:lnTo>
                  <a:lnTo>
                    <a:pt x="1069174" y="55753"/>
                  </a:lnTo>
                  <a:lnTo>
                    <a:pt x="1073365" y="50406"/>
                  </a:lnTo>
                  <a:lnTo>
                    <a:pt x="1073569" y="49961"/>
                  </a:lnTo>
                  <a:lnTo>
                    <a:pt x="1076464" y="43434"/>
                  </a:lnTo>
                  <a:lnTo>
                    <a:pt x="1077379" y="35369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-12700" y="241993"/>
            <a:ext cx="11550650" cy="6088205"/>
          </a:xfrm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477520">
              <a:lnSpc>
                <a:spcPct val="100000"/>
              </a:lnSpc>
              <a:spcBef>
                <a:spcPts val="1430"/>
              </a:spcBef>
            </a:pPr>
            <a:r>
              <a:rPr sz="2400" b="1" spc="-110" dirty="0">
                <a:solidFill>
                  <a:srgbClr val="A13A22"/>
                </a:solidFill>
                <a:latin typeface="Segoe UI"/>
                <a:cs typeface="Segoe UI"/>
              </a:rPr>
              <a:t>Ako </a:t>
            </a:r>
            <a:r>
              <a:rPr sz="2400" b="1" spc="-5" dirty="0">
                <a:solidFill>
                  <a:srgbClr val="A13A22"/>
                </a:solidFill>
                <a:latin typeface="Segoe UI"/>
                <a:cs typeface="Segoe UI"/>
              </a:rPr>
              <a:t>vytvoriť model </a:t>
            </a:r>
            <a:r>
              <a:rPr sz="2400" b="1" spc="-10" dirty="0">
                <a:solidFill>
                  <a:srgbClr val="A13A22"/>
                </a:solidFill>
                <a:latin typeface="Segoe UI"/>
                <a:cs typeface="Segoe UI"/>
              </a:rPr>
              <a:t>plátna </a:t>
            </a:r>
            <a:r>
              <a:rPr sz="2400" b="1" spc="-5" dirty="0">
                <a:solidFill>
                  <a:srgbClr val="A13A22"/>
                </a:solidFill>
                <a:latin typeface="Segoe UI"/>
                <a:cs typeface="Segoe UI"/>
              </a:rPr>
              <a:t>pre </a:t>
            </a:r>
            <a:r>
              <a:rPr sz="2400" b="1" spc="-60" dirty="0">
                <a:solidFill>
                  <a:srgbClr val="A13A22"/>
                </a:solidFill>
                <a:latin typeface="Segoe UI"/>
                <a:cs typeface="Segoe UI"/>
              </a:rPr>
              <a:t>vašu </a:t>
            </a:r>
            <a:r>
              <a:rPr sz="2400" b="1" spc="-5" dirty="0">
                <a:solidFill>
                  <a:srgbClr val="A13A22"/>
                </a:solidFill>
                <a:latin typeface="Segoe UI"/>
                <a:cs typeface="Segoe UI"/>
              </a:rPr>
              <a:t>firmu</a:t>
            </a:r>
            <a:endParaRPr sz="2400" dirty="0">
              <a:latin typeface="Segoe UI"/>
              <a:cs typeface="Segoe UI"/>
            </a:endParaRPr>
          </a:p>
          <a:p>
            <a:pPr marL="477520" marR="5080">
              <a:lnSpc>
                <a:spcPts val="2510"/>
              </a:lnSpc>
              <a:spcBef>
                <a:spcPts val="17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sme už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zistili,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plánovaniu podnikania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plátno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obchodného modelu.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základný podnikateľský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nástroj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musia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majitelia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firiem používať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tvorbe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podnikateľských plánov 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rozvíjaní podnikateľských nápadov.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Majitelia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plátno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obchodného modelu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tak, že odpovedia na otázky uvedené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každú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plátna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nižšie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934719" marR="416559" indent="-457200">
              <a:lnSpc>
                <a:spcPct val="86700"/>
              </a:lnSpc>
              <a:spcBef>
                <a:spcPts val="1795"/>
              </a:spcBef>
              <a:tabLst>
                <a:tab pos="934719" algn="l"/>
                <a:tab pos="4049395" algn="l"/>
              </a:tabLst>
            </a:pPr>
            <a:r>
              <a:rPr sz="2400" b="1" dirty="0">
                <a:solidFill>
                  <a:srgbClr val="6C6A39"/>
                </a:solidFill>
                <a:latin typeface="Segoe UI"/>
                <a:cs typeface="Segoe UI"/>
              </a:rPr>
              <a:t>1 </a:t>
            </a:r>
            <a:r>
              <a:rPr sz="2400" b="1" spc="-5" dirty="0">
                <a:solidFill>
                  <a:srgbClr val="6C6A39"/>
                </a:solidFill>
                <a:latin typeface="Segoe UI"/>
                <a:cs typeface="Segoe UI"/>
              </a:rPr>
              <a:t>KĽÚČOVÍ </a:t>
            </a:r>
            <a:r>
              <a:rPr sz="2400" b="1" spc="-30" dirty="0">
                <a:solidFill>
                  <a:srgbClr val="6C6A39"/>
                </a:solidFill>
                <a:latin typeface="Segoe UI"/>
                <a:cs typeface="Segoe UI"/>
              </a:rPr>
              <a:t>PARTNERI </a:t>
            </a:r>
            <a:r>
              <a:rPr sz="2400" b="1" dirty="0">
                <a:solidFill>
                  <a:srgbClr val="6C6A39"/>
                </a:solidFill>
                <a:latin typeface="Segoe UI"/>
                <a:cs typeface="Segoe U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Táto časť by mala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obsahovať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zoznam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ostatných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organizácií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jednotlivcov,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ktorí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podieľať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úspešnom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fungovaní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podniku.  </a:t>
            </a:r>
            <a:r>
              <a:rPr sz="2400" spc="-70" dirty="0">
                <a:solidFill>
                  <a:srgbClr val="5F210F"/>
                </a:solidFill>
                <a:latin typeface="Calibri"/>
                <a:cs typeface="Calibri"/>
              </a:rPr>
              <a:t>Vezmite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 vedomie</a:t>
            </a:r>
            <a:endParaRPr sz="2400" dirty="0">
              <a:latin typeface="Calibri"/>
              <a:cs typeface="Calibri"/>
            </a:endParaRPr>
          </a:p>
          <a:p>
            <a:pPr marL="1190625" indent="-343535">
              <a:lnSpc>
                <a:spcPct val="100000"/>
              </a:lnSpc>
              <a:spcBef>
                <a:spcPts val="1430"/>
              </a:spcBef>
              <a:buSzPct val="41666"/>
              <a:buFont typeface="Symbol"/>
              <a:buChar char=""/>
              <a:tabLst>
                <a:tab pos="1190625" algn="l"/>
                <a:tab pos="119126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partneri?</a:t>
            </a:r>
            <a:endParaRPr sz="2400" dirty="0">
              <a:latin typeface="Calibri"/>
              <a:cs typeface="Calibri"/>
            </a:endParaRPr>
          </a:p>
          <a:p>
            <a:pPr marL="1190625" indent="-343535">
              <a:lnSpc>
                <a:spcPct val="100000"/>
              </a:lnSpc>
              <a:spcBef>
                <a:spcPts val="1425"/>
              </a:spcBef>
              <a:buSzPct val="41666"/>
              <a:buFont typeface="Symbol"/>
              <a:buChar char=""/>
              <a:tabLst>
                <a:tab pos="1190625" algn="l"/>
                <a:tab pos="119126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 ďalší má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záujem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úspechu </a:t>
            </a:r>
            <a:r>
              <a:rPr sz="2400" spc="-5" dirty="0" err="1">
                <a:solidFill>
                  <a:srgbClr val="5F210F"/>
                </a:solidFill>
                <a:latin typeface="Calibri"/>
                <a:cs typeface="Calibri"/>
              </a:rPr>
              <a:t>podniku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lang="sk-SK" sz="2400" spc="-5" dirty="0">
              <a:solidFill>
                <a:srgbClr val="5F210F"/>
              </a:solidFill>
              <a:latin typeface="Calibri"/>
              <a:cs typeface="Calibri"/>
            </a:endParaRPr>
          </a:p>
          <a:p>
            <a:pPr marL="1190625" indent="-343535">
              <a:lnSpc>
                <a:spcPct val="100000"/>
              </a:lnSpc>
              <a:spcBef>
                <a:spcPts val="1425"/>
              </a:spcBef>
              <a:buSzPct val="41666"/>
              <a:buFont typeface="Symbol"/>
              <a:buChar char=""/>
              <a:tabLst>
                <a:tab pos="1190625" algn="l"/>
                <a:tab pos="119126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	Ako prispievajú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 dirty="0">
              <a:latin typeface="Calibri"/>
              <a:cs typeface="Calibri"/>
            </a:endParaRPr>
          </a:p>
          <a:p>
            <a:pPr marL="2455545" marR="720090">
              <a:lnSpc>
                <a:spcPts val="2510"/>
              </a:lnSpc>
              <a:spcBef>
                <a:spcPts val="1805"/>
              </a:spcBef>
              <a:tabLst>
                <a:tab pos="6373495" algn="l"/>
                <a:tab pos="845502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môže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každá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organizácia/osoba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prispieť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?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Potrebujú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úsilie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kompenzáciu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? 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výške?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52362" y="389821"/>
            <a:ext cx="96602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55" dirty="0">
                <a:latin typeface="Segoe UI"/>
                <a:cs typeface="Segoe UI"/>
              </a:rPr>
              <a:t>Ako </a:t>
            </a:r>
            <a:r>
              <a:rPr sz="3300" spc="-10" dirty="0">
                <a:latin typeface="Segoe UI"/>
                <a:cs typeface="Segoe UI"/>
              </a:rPr>
              <a:t>vytvoriť </a:t>
            </a:r>
            <a:r>
              <a:rPr sz="3300" spc="-5" dirty="0">
                <a:latin typeface="Segoe UI"/>
                <a:cs typeface="Segoe UI"/>
              </a:rPr>
              <a:t>model </a:t>
            </a:r>
            <a:r>
              <a:rPr sz="3300" spc="-15" dirty="0">
                <a:latin typeface="Segoe UI"/>
                <a:cs typeface="Segoe UI"/>
              </a:rPr>
              <a:t>plátna </a:t>
            </a:r>
            <a:r>
              <a:rPr sz="3300" spc="-5" dirty="0">
                <a:latin typeface="Segoe UI"/>
                <a:cs typeface="Segoe UI"/>
              </a:rPr>
              <a:t>pre </a:t>
            </a:r>
            <a:r>
              <a:rPr sz="3300" spc="-80" dirty="0">
                <a:latin typeface="Segoe UI"/>
                <a:cs typeface="Segoe UI"/>
              </a:rPr>
              <a:t>vašu </a:t>
            </a:r>
            <a:r>
              <a:rPr sz="3300" spc="-5" dirty="0">
                <a:latin typeface="Segoe UI"/>
                <a:cs typeface="Segoe UI"/>
              </a:rPr>
              <a:t>firmu</a:t>
            </a:r>
            <a:endParaRPr sz="3300">
              <a:latin typeface="Segoe UI"/>
              <a:cs typeface="Segoe U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52361" y="830051"/>
            <a:ext cx="11022965" cy="3980179"/>
          </a:xfrm>
          <a:prstGeom prst="rect">
            <a:avLst/>
          </a:prstGeom>
        </p:spPr>
        <p:txBody>
          <a:bodyPr vert="horz" wrap="square" lIns="0" tIns="238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3300" b="1" spc="-5" dirty="0">
                <a:solidFill>
                  <a:srgbClr val="6C6A39"/>
                </a:solidFill>
                <a:latin typeface="Segoe UI"/>
                <a:cs typeface="Segoe UI"/>
              </a:rPr>
              <a:t>2. KĽÚČOVÉ </a:t>
            </a:r>
            <a:r>
              <a:rPr sz="3300" b="1" spc="-10" dirty="0">
                <a:solidFill>
                  <a:srgbClr val="6C6A39"/>
                </a:solidFill>
                <a:latin typeface="Segoe UI"/>
                <a:cs typeface="Segoe UI"/>
              </a:rPr>
              <a:t>AKTIVITY</a:t>
            </a:r>
            <a:endParaRPr sz="3300">
              <a:latin typeface="Segoe UI"/>
              <a:cs typeface="Segoe UI"/>
            </a:endParaRPr>
          </a:p>
          <a:p>
            <a:pPr marL="12700" marR="109855">
              <a:lnSpc>
                <a:spcPts val="2620"/>
              </a:lnSpc>
              <a:spcBef>
                <a:spcPts val="1745"/>
              </a:spcBef>
            </a:pP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V časti </a:t>
            </a:r>
            <a:r>
              <a:rPr sz="2500" spc="-25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činnosti nájdete zoznam </a:t>
            </a:r>
            <a:r>
              <a:rPr sz="25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úloh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vykonať, aby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podnikateľský model malého podniku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fungoval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  <a:p>
            <a:pPr marL="698500" marR="5080" indent="-685800">
              <a:lnSpc>
                <a:spcPct val="87000"/>
              </a:lnSpc>
              <a:spcBef>
                <a:spcPts val="1764"/>
              </a:spcBef>
              <a:buFont typeface="Arial"/>
              <a:buChar char="•"/>
              <a:tabLst>
                <a:tab pos="697865" algn="l"/>
                <a:tab pos="698500" algn="l"/>
                <a:tab pos="9039860" algn="l"/>
              </a:tabLst>
            </a:pP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chcete napr</a:t>
            </a:r>
            <a:r>
              <a:rPr sz="2500" spc="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vyrábať a predávať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ekologické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výrobky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, okrem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pestovateľského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kalendára a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taks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malo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zahŕňať aj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proces získania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ekologického </a:t>
            </a:r>
            <a:r>
              <a:rPr sz="2500" dirty="0">
                <a:solidFill>
                  <a:srgbClr val="5F210F"/>
                </a:solidFill>
                <a:latin typeface="Calibri"/>
                <a:cs typeface="Calibri"/>
              </a:rPr>
              <a:t>certifikátu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  <a:p>
            <a:pPr marL="698500" indent="-685800">
              <a:lnSpc>
                <a:spcPct val="100000"/>
              </a:lnSpc>
              <a:spcBef>
                <a:spcPts val="142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činnosti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podporu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vzťahov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spotrebiteľmi?</a:t>
            </a:r>
            <a:endParaRPr sz="2500">
              <a:latin typeface="Calibri"/>
              <a:cs typeface="Calibri"/>
            </a:endParaRPr>
          </a:p>
          <a:p>
            <a:pPr marL="698500" indent="-685800">
              <a:lnSpc>
                <a:spcPct val="100000"/>
              </a:lnSpc>
              <a:spcBef>
                <a:spcPts val="140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činnosti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500" spc="-5" dirty="0">
                <a:solidFill>
                  <a:srgbClr val="5F210F"/>
                </a:solidFill>
                <a:latin typeface="Calibri"/>
                <a:cs typeface="Calibri"/>
              </a:rPr>
              <a:t>podporu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500" spc="-10" dirty="0">
                <a:solidFill>
                  <a:srgbClr val="5F210F"/>
                </a:solidFill>
                <a:latin typeface="Calibri"/>
                <a:cs typeface="Calibri"/>
              </a:rPr>
              <a:t>zdrojov </a:t>
            </a:r>
            <a:r>
              <a:rPr sz="2500" spc="-15" dirty="0">
                <a:solidFill>
                  <a:srgbClr val="5F210F"/>
                </a:solidFill>
                <a:latin typeface="Calibri"/>
                <a:cs typeface="Calibri"/>
              </a:rPr>
              <a:t>príjmov?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95140" y="1923204"/>
            <a:ext cx="6680834" cy="4645502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7145" marR="8255" indent="-2540" algn="ctr">
              <a:lnSpc>
                <a:spcPts val="2590"/>
              </a:lnSpc>
              <a:spcBef>
                <a:spcPts val="42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Približne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dve tretiny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poľnohospodárskych podnikov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Európe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poľnohospodári. Drobní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poľnohospodári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predávajú svoje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na miestnej úrovni, čím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znižujú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uhlíkovú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stopu potravín.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Okrem toho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pestujú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plodiny, čím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zvyšujú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rozmanitosť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biodiverzitu.</a:t>
            </a:r>
            <a:endParaRPr sz="2200" dirty="0">
              <a:latin typeface="Calibri"/>
              <a:cs typeface="Calibri"/>
            </a:endParaRPr>
          </a:p>
          <a:p>
            <a:pPr marL="158750" marR="149860" indent="-1270" algn="ctr">
              <a:lnSpc>
                <a:spcPts val="2590"/>
              </a:lnSpc>
              <a:spcBef>
                <a:spcPts val="1019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Hoci malé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poľnohospodárske podniky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produkujú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80 %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svetových zásob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zaberajú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len približne 12 %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ornej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pôdy. </a:t>
            </a:r>
            <a:r>
              <a:rPr sz="22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Zdroj:</a:t>
            </a:r>
            <a:endParaRPr sz="2200" dirty="0">
              <a:latin typeface="Calibri"/>
              <a:cs typeface="Calibri"/>
            </a:endParaRPr>
          </a:p>
          <a:p>
            <a:pPr marL="12700" marR="5080" algn="ctr">
              <a:lnSpc>
                <a:spcPts val="2590"/>
              </a:lnSpc>
              <a:spcBef>
                <a:spcPts val="1000"/>
              </a:spcBef>
            </a:pP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Dôležité je, že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poľnohospodárom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pôdou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zvyčajne úctivý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vzťah,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podporovaný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využívaním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miestnych/tradičných znalostí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poľnohospodárskych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techník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pri pestovaní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 plodín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chove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zvierat.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6433" y="571501"/>
            <a:ext cx="6085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Význam malých poľnohospodárov</a:t>
            </a:r>
            <a:endParaRPr sz="3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52362" y="398964"/>
            <a:ext cx="6924675" cy="852169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585"/>
              </a:spcBef>
            </a:pPr>
            <a:r>
              <a:rPr sz="2900" spc="-135" dirty="0">
                <a:latin typeface="Segoe UI"/>
                <a:cs typeface="Segoe UI"/>
              </a:rPr>
              <a:t>Ako </a:t>
            </a:r>
            <a:r>
              <a:rPr sz="2900" spc="-10" dirty="0">
                <a:latin typeface="Segoe UI"/>
                <a:cs typeface="Segoe UI"/>
              </a:rPr>
              <a:t>vytvoriť </a:t>
            </a:r>
            <a:r>
              <a:rPr sz="2900" dirty="0">
                <a:latin typeface="Segoe UI"/>
                <a:cs typeface="Segoe UI"/>
              </a:rPr>
              <a:t>model </a:t>
            </a:r>
            <a:r>
              <a:rPr sz="2900" spc="-10" dirty="0">
                <a:latin typeface="Segoe UI"/>
                <a:cs typeface="Segoe UI"/>
              </a:rPr>
              <a:t>plátna </a:t>
            </a:r>
            <a:r>
              <a:rPr sz="2900" dirty="0">
                <a:latin typeface="Segoe UI"/>
                <a:cs typeface="Segoe UI"/>
              </a:rPr>
              <a:t>pre </a:t>
            </a:r>
            <a:r>
              <a:rPr sz="2900" spc="-70" dirty="0">
                <a:latin typeface="Segoe UI"/>
                <a:cs typeface="Segoe UI"/>
              </a:rPr>
              <a:t>vašu </a:t>
            </a:r>
            <a:r>
              <a:rPr sz="2900" spc="-5" dirty="0">
                <a:latin typeface="Segoe UI"/>
                <a:cs typeface="Segoe UI"/>
              </a:rPr>
              <a:t>firmu</a:t>
            </a:r>
            <a:endParaRPr sz="2900">
              <a:latin typeface="Segoe UI"/>
              <a:cs typeface="Segoe U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body" idx="1"/>
          </p:nvPr>
        </p:nvSpPr>
        <p:spPr>
          <a:xfrm>
            <a:off x="452362" y="1901026"/>
            <a:ext cx="6840220" cy="3954779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pc="-5" dirty="0"/>
              <a:t>3. </a:t>
            </a:r>
            <a:r>
              <a:rPr dirty="0"/>
              <a:t>KĽÚČOVÉ </a:t>
            </a:r>
            <a:r>
              <a:rPr spc="-5" dirty="0"/>
              <a:t>ZDROJE</a:t>
            </a:r>
          </a:p>
          <a:p>
            <a:pPr marL="12700" marR="5080">
              <a:lnSpc>
                <a:spcPts val="2300"/>
              </a:lnSpc>
              <a:spcBef>
                <a:spcPts val="1755"/>
              </a:spcBef>
            </a:pP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Časť </a:t>
            </a:r>
            <a:r>
              <a:rPr sz="2200" b="0" spc="-25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200" b="0" spc="-15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200" b="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mala </a:t>
            </a:r>
            <a:r>
              <a:rPr sz="2200" b="0" spc="-15" dirty="0">
                <a:solidFill>
                  <a:srgbClr val="5F210F"/>
                </a:solidFill>
                <a:latin typeface="Calibri"/>
                <a:cs typeface="Calibri"/>
              </a:rPr>
              <a:t>zamerať na to</a:t>
            </a:r>
            <a:r>
              <a:rPr sz="2200" b="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aké typy </a:t>
            </a: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zariadení, </a:t>
            </a:r>
            <a:r>
              <a:rPr sz="2200" b="0" spc="-30" dirty="0">
                <a:solidFill>
                  <a:srgbClr val="5F210F"/>
                </a:solidFill>
                <a:latin typeface="Calibri"/>
                <a:cs typeface="Calibri"/>
              </a:rPr>
              <a:t>pracovných síl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a finančných prostriedkov </a:t>
            </a:r>
            <a:r>
              <a:rPr sz="2200" b="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na úspešné podnikanie.</a:t>
            </a:r>
            <a:endParaRPr sz="2200" dirty="0">
              <a:latin typeface="Calibri"/>
              <a:cs typeface="Calibri"/>
            </a:endParaRPr>
          </a:p>
          <a:p>
            <a:pPr marL="342900" indent="-330200">
              <a:lnSpc>
                <a:spcPct val="100000"/>
              </a:lnSpc>
              <a:spcBef>
                <a:spcPts val="1435"/>
              </a:spcBef>
              <a:buChar char="•"/>
              <a:tabLst>
                <a:tab pos="342265" algn="l"/>
                <a:tab pos="342900" algn="l"/>
              </a:tabLst>
            </a:pP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Aké vybavenie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potrebné na </a:t>
            </a:r>
            <a:r>
              <a:rPr sz="2200" b="0" spc="-15" dirty="0">
                <a:solidFill>
                  <a:srgbClr val="5F210F"/>
                </a:solidFill>
                <a:latin typeface="Calibri"/>
                <a:cs typeface="Calibri"/>
              </a:rPr>
              <a:t>začatie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tohto malého podnikania</a:t>
            </a:r>
            <a:r>
              <a:rPr sz="2200" b="0" spc="-2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 dirty="0">
              <a:latin typeface="Calibri"/>
              <a:cs typeface="Calibri"/>
            </a:endParaRPr>
          </a:p>
          <a:p>
            <a:pPr marL="278130" marR="230504" indent="-265430">
              <a:lnSpc>
                <a:spcPts val="2290"/>
              </a:lnSpc>
              <a:spcBef>
                <a:spcPts val="1835"/>
              </a:spcBef>
              <a:buClr>
                <a:srgbClr val="5F210F"/>
              </a:buClr>
              <a:buFont typeface="Calibri"/>
              <a:buChar char="•"/>
              <a:tabLst>
                <a:tab pos="342900" algn="l"/>
                <a:tab pos="343535" algn="l"/>
                <a:tab pos="1027430" algn="l"/>
              </a:tabLst>
            </a:pP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	Aký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druh pracovnej sily </a:t>
            </a: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si vyžaduje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tento malý podnik? </a:t>
            </a: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Vlastnú?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inými?</a:t>
            </a:r>
            <a:endParaRPr sz="2200" dirty="0">
              <a:latin typeface="Calibri"/>
              <a:cs typeface="Calibri"/>
            </a:endParaRPr>
          </a:p>
          <a:p>
            <a:pPr marL="278130" marR="520065" indent="-265430">
              <a:lnSpc>
                <a:spcPts val="2290"/>
              </a:lnSpc>
              <a:spcBef>
                <a:spcPts val="1814"/>
              </a:spcBef>
              <a:buClr>
                <a:srgbClr val="5F210F"/>
              </a:buClr>
              <a:buFont typeface="Calibri"/>
              <a:buChar char="•"/>
              <a:tabLst>
                <a:tab pos="343535" algn="l"/>
                <a:tab pos="344170" algn="l"/>
              </a:tabLst>
            </a:pP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	Koľko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finančných prostriedkov budem </a:t>
            </a:r>
            <a:r>
              <a:rPr sz="2200" b="0" spc="-10" dirty="0">
                <a:solidFill>
                  <a:srgbClr val="5F210F"/>
                </a:solidFill>
                <a:latin typeface="Calibri"/>
                <a:cs typeface="Calibri"/>
              </a:rPr>
              <a:t>potrebovať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b="0" spc="-15" dirty="0">
                <a:solidFill>
                  <a:srgbClr val="5F210F"/>
                </a:solidFill>
                <a:latin typeface="Calibri"/>
                <a:cs typeface="Calibri"/>
              </a:rPr>
              <a:t>začatie </a:t>
            </a:r>
            <a:r>
              <a:rPr sz="2200" b="0" spc="-5" dirty="0">
                <a:solidFill>
                  <a:srgbClr val="5F210F"/>
                </a:solidFill>
                <a:latin typeface="Calibri"/>
                <a:cs typeface="Calibri"/>
              </a:rPr>
              <a:t>tohto malého podnikania</a:t>
            </a:r>
            <a:r>
              <a:rPr sz="2200" b="0" spc="-2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38031" y="990600"/>
            <a:ext cx="3300982" cy="5245607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82867" y="135284"/>
            <a:ext cx="96602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55" dirty="0">
                <a:latin typeface="Segoe UI"/>
                <a:cs typeface="Segoe UI"/>
              </a:rPr>
              <a:t>Ako </a:t>
            </a:r>
            <a:r>
              <a:rPr sz="3300" spc="-10" dirty="0">
                <a:latin typeface="Segoe UI"/>
                <a:cs typeface="Segoe UI"/>
              </a:rPr>
              <a:t>vytvoriť </a:t>
            </a:r>
            <a:r>
              <a:rPr sz="3300" spc="-5" dirty="0">
                <a:latin typeface="Segoe UI"/>
                <a:cs typeface="Segoe UI"/>
              </a:rPr>
              <a:t>model </a:t>
            </a:r>
            <a:r>
              <a:rPr sz="3300" spc="-15" dirty="0">
                <a:latin typeface="Segoe UI"/>
                <a:cs typeface="Segoe UI"/>
              </a:rPr>
              <a:t>plátna </a:t>
            </a:r>
            <a:r>
              <a:rPr sz="3300" spc="-5" dirty="0">
                <a:latin typeface="Segoe UI"/>
                <a:cs typeface="Segoe UI"/>
              </a:rPr>
              <a:t>pre </a:t>
            </a:r>
            <a:r>
              <a:rPr sz="3300" spc="-80" dirty="0">
                <a:latin typeface="Segoe UI"/>
                <a:cs typeface="Segoe UI"/>
              </a:rPr>
              <a:t>vašu </a:t>
            </a:r>
            <a:r>
              <a:rPr sz="3300" spc="-5" dirty="0">
                <a:latin typeface="Segoe UI"/>
                <a:cs typeface="Segoe UI"/>
              </a:rPr>
              <a:t>firmu</a:t>
            </a:r>
            <a:endParaRPr sz="3300">
              <a:latin typeface="Segoe UI"/>
              <a:cs typeface="Segoe U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82820" y="810416"/>
            <a:ext cx="10572115" cy="42043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1" spc="-5" dirty="0">
                <a:solidFill>
                  <a:srgbClr val="6C6A39"/>
                </a:solidFill>
                <a:latin typeface="Segoe UI"/>
                <a:cs typeface="Segoe UI"/>
              </a:rPr>
              <a:t>4. </a:t>
            </a:r>
            <a:r>
              <a:rPr sz="2900" b="1" dirty="0">
                <a:solidFill>
                  <a:srgbClr val="6C6A39"/>
                </a:solidFill>
                <a:latin typeface="Segoe UI"/>
                <a:cs typeface="Segoe UI"/>
              </a:rPr>
              <a:t>PONUKA </a:t>
            </a:r>
            <a:r>
              <a:rPr sz="2900" b="1" spc="-45" dirty="0">
                <a:solidFill>
                  <a:srgbClr val="6C6A39"/>
                </a:solidFill>
                <a:latin typeface="Segoe UI"/>
                <a:cs typeface="Segoe UI"/>
              </a:rPr>
              <a:t>HODNOTY</a:t>
            </a:r>
            <a:endParaRPr sz="2900" dirty="0">
              <a:latin typeface="Segoe UI"/>
              <a:cs typeface="Segoe UI"/>
            </a:endParaRPr>
          </a:p>
          <a:p>
            <a:pPr marL="12700" marR="5080" indent="71120">
              <a:lnSpc>
                <a:spcPts val="2360"/>
              </a:lnSpc>
              <a:spcBef>
                <a:spcPts val="1945"/>
              </a:spcBef>
            </a:pPr>
            <a:endParaRPr lang="sk-SK" sz="2200" spc="-10" dirty="0">
              <a:solidFill>
                <a:srgbClr val="5F210F"/>
              </a:solidFill>
              <a:latin typeface="Calibri"/>
              <a:cs typeface="Calibri"/>
            </a:endParaRPr>
          </a:p>
          <a:p>
            <a:pPr marL="12700" marR="5080" indent="71120">
              <a:lnSpc>
                <a:spcPts val="2360"/>
              </a:lnSpc>
              <a:spcBef>
                <a:spcPts val="1945"/>
              </a:spcBef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Hodnotový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návrh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sa uvádza, čo vaši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zákazníci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dostanú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peniaze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čas.</a:t>
            </a:r>
            <a:endParaRPr sz="2200" dirty="0">
              <a:latin typeface="Calibri"/>
              <a:cs typeface="Calibri"/>
            </a:endParaRPr>
          </a:p>
          <a:p>
            <a:pPr marL="927100" indent="-915035">
              <a:lnSpc>
                <a:spcPct val="100000"/>
              </a:lnSpc>
              <a:spcBef>
                <a:spcPts val="1435"/>
              </a:spcBef>
              <a:buChar char="•"/>
              <a:tabLst>
                <a:tab pos="927100" algn="l"/>
                <a:tab pos="92773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Čím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 produkt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ponuka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jedinečná?</a:t>
            </a:r>
            <a:endParaRPr sz="2200" dirty="0">
              <a:latin typeface="Calibri"/>
              <a:cs typeface="Calibri"/>
            </a:endParaRPr>
          </a:p>
          <a:p>
            <a:pPr marL="927100" indent="-915035">
              <a:lnSpc>
                <a:spcPct val="100000"/>
              </a:lnSpc>
              <a:spcBef>
                <a:spcPts val="1450"/>
              </a:spcBef>
              <a:buChar char="•"/>
              <a:tabLst>
                <a:tab pos="927100" algn="l"/>
                <a:tab pos="92773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Akú hodnotu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prináša 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porovnaní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 inými podobnými malými </a:t>
            </a:r>
            <a:r>
              <a:rPr sz="2200" spc="-5" dirty="0" err="1">
                <a:solidFill>
                  <a:srgbClr val="5F210F"/>
                </a:solidFill>
                <a:latin typeface="Calibri"/>
                <a:cs typeface="Calibri"/>
              </a:rPr>
              <a:t>podnikmi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lang="sk-SK" sz="2200" spc="-5" dirty="0">
              <a:solidFill>
                <a:srgbClr val="5F210F"/>
              </a:solidFill>
              <a:latin typeface="Calibri"/>
              <a:cs typeface="Calibri"/>
            </a:endParaRPr>
          </a:p>
          <a:p>
            <a:pPr marL="927100" indent="-915035">
              <a:spcBef>
                <a:spcPts val="1450"/>
              </a:spcBef>
              <a:buFontTx/>
              <a:buChar char="•"/>
              <a:tabLst>
                <a:tab pos="927100" algn="l"/>
                <a:tab pos="927735" algn="l"/>
              </a:tabLst>
            </a:pP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Aké rôzne výhody ponúka váš malý podnik svojim zákazníkom?</a:t>
            </a:r>
          </a:p>
          <a:p>
            <a:pPr marL="927100" indent="-915035">
              <a:spcBef>
                <a:spcPts val="1450"/>
              </a:spcBef>
              <a:buFontTx/>
              <a:buChar char="•"/>
              <a:tabLst>
                <a:tab pos="927100" algn="l"/>
                <a:tab pos="927735" algn="l"/>
              </a:tabLst>
            </a:pP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Ako sa dokážete odlíšiť od iných značiek alebo produktov na trhu?</a:t>
            </a:r>
          </a:p>
          <a:p>
            <a:pPr marL="927100" indent="-915035">
              <a:lnSpc>
                <a:spcPct val="100000"/>
              </a:lnSpc>
              <a:spcBef>
                <a:spcPts val="1450"/>
              </a:spcBef>
              <a:buChar char="•"/>
              <a:tabLst>
                <a:tab pos="927100" algn="l"/>
                <a:tab pos="927735" algn="l"/>
              </a:tabLst>
            </a:pP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83540" y="235107"/>
            <a:ext cx="11204575" cy="136588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 marR="5080">
              <a:lnSpc>
                <a:spcPts val="4910"/>
              </a:lnSpc>
              <a:spcBef>
                <a:spcPts val="875"/>
              </a:spcBef>
            </a:pPr>
            <a:r>
              <a:rPr sz="4700" spc="-210" dirty="0">
                <a:latin typeface="Segoe UI"/>
                <a:cs typeface="Segoe UI"/>
              </a:rPr>
              <a:t>Ako </a:t>
            </a:r>
            <a:r>
              <a:rPr sz="4700" spc="-10" dirty="0">
                <a:latin typeface="Segoe UI"/>
                <a:cs typeface="Segoe UI"/>
              </a:rPr>
              <a:t>vytvoriť </a:t>
            </a:r>
            <a:r>
              <a:rPr sz="4700" dirty="0">
                <a:latin typeface="Segoe UI"/>
                <a:cs typeface="Segoe UI"/>
              </a:rPr>
              <a:t>model </a:t>
            </a:r>
            <a:r>
              <a:rPr sz="4700" spc="-15" dirty="0">
                <a:latin typeface="Segoe UI"/>
                <a:cs typeface="Segoe UI"/>
              </a:rPr>
              <a:t>plátna </a:t>
            </a:r>
            <a:r>
              <a:rPr sz="4700" dirty="0">
                <a:latin typeface="Segoe UI"/>
                <a:cs typeface="Segoe UI"/>
              </a:rPr>
              <a:t>pre </a:t>
            </a:r>
            <a:r>
              <a:rPr sz="4700" spc="-105" dirty="0">
                <a:latin typeface="Segoe UI"/>
                <a:cs typeface="Segoe UI"/>
              </a:rPr>
              <a:t>vašu </a:t>
            </a:r>
            <a:r>
              <a:rPr sz="4700" spc="-5" dirty="0">
                <a:latin typeface="Segoe UI"/>
                <a:cs typeface="Segoe UI"/>
              </a:rPr>
              <a:t>firmu</a:t>
            </a:r>
            <a:endParaRPr sz="4700">
              <a:latin typeface="Segoe UI"/>
              <a:cs typeface="Segoe U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83424" y="1705767"/>
            <a:ext cx="11285220" cy="3225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b="1" spc="-5" dirty="0">
                <a:solidFill>
                  <a:srgbClr val="6C6A39"/>
                </a:solidFill>
                <a:latin typeface="Calibri"/>
                <a:cs typeface="Calibri"/>
              </a:rPr>
              <a:t>5. </a:t>
            </a:r>
            <a:r>
              <a:rPr sz="4100" b="1" spc="-25" dirty="0">
                <a:solidFill>
                  <a:srgbClr val="6C6A39"/>
                </a:solidFill>
                <a:latin typeface="Calibri"/>
                <a:cs typeface="Calibri"/>
              </a:rPr>
              <a:t>VZŤAHY SO </a:t>
            </a:r>
            <a:r>
              <a:rPr sz="4100" b="1" spc="-20" dirty="0">
                <a:solidFill>
                  <a:srgbClr val="6C6A39"/>
                </a:solidFill>
                <a:latin typeface="Calibri"/>
                <a:cs typeface="Calibri"/>
              </a:rPr>
              <a:t>ZÁKAZNÍKMI</a:t>
            </a:r>
            <a:endParaRPr sz="4100">
              <a:latin typeface="Calibri"/>
              <a:cs typeface="Calibri"/>
            </a:endParaRPr>
          </a:p>
          <a:p>
            <a:pPr marL="12700" marR="5080" indent="103505">
              <a:lnSpc>
                <a:spcPct val="100899"/>
              </a:lnSpc>
              <a:spcBef>
                <a:spcPts val="264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Časť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Vzťahy so zákazníkmi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by mala obsahovať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spôsoby, ktorými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plánujete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komunikovať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spotrebiteľmi,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vrátane sociálnych médií,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vám pomôžu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propagovať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ponuku.</a:t>
            </a:r>
            <a:endParaRPr sz="2200">
              <a:latin typeface="Calibri"/>
              <a:cs typeface="Calibri"/>
            </a:endParaRPr>
          </a:p>
          <a:p>
            <a:pPr marL="927100" indent="-915035">
              <a:lnSpc>
                <a:spcPct val="100000"/>
              </a:lnSpc>
              <a:spcBef>
                <a:spcPts val="1465"/>
              </a:spcBef>
              <a:buChar char="•"/>
              <a:tabLst>
                <a:tab pos="927100" algn="l"/>
                <a:tab pos="92773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budete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komunikovať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spotrebiteľmi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počas celej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cesty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kupujúceho?</a:t>
            </a:r>
            <a:endParaRPr sz="2200">
              <a:latin typeface="Calibri"/>
              <a:cs typeface="Calibri"/>
            </a:endParaRPr>
          </a:p>
          <a:p>
            <a:pPr marL="927100" indent="-915035">
              <a:lnSpc>
                <a:spcPct val="100000"/>
              </a:lnSpc>
              <a:spcBef>
                <a:spcPts val="1450"/>
              </a:spcBef>
              <a:buChar char="•"/>
              <a:tabLst>
                <a:tab pos="927100" algn="l"/>
                <a:tab pos="92773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najlepší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marketingu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malého podniku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  <a:p>
            <a:pPr marL="927100" indent="-915035">
              <a:lnSpc>
                <a:spcPct val="100000"/>
              </a:lnSpc>
              <a:spcBef>
                <a:spcPts val="1465"/>
              </a:spcBef>
              <a:buChar char="•"/>
              <a:tabLst>
                <a:tab pos="927100" algn="l"/>
                <a:tab pos="927735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platformy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sociálnych médií používate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82867" y="328070"/>
            <a:ext cx="10534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>
                <a:latin typeface="Segoe UI"/>
                <a:cs typeface="Segoe UI"/>
              </a:rPr>
              <a:t>Ako </a:t>
            </a:r>
            <a:r>
              <a:rPr spc="-10" dirty="0">
                <a:latin typeface="Segoe UI"/>
                <a:cs typeface="Segoe UI"/>
              </a:rPr>
              <a:t>vytvoriť </a:t>
            </a:r>
            <a:r>
              <a:rPr spc="-5" dirty="0">
                <a:latin typeface="Segoe UI"/>
                <a:cs typeface="Segoe UI"/>
              </a:rPr>
              <a:t>model </a:t>
            </a:r>
            <a:r>
              <a:rPr spc="-15" dirty="0">
                <a:latin typeface="Segoe UI"/>
                <a:cs typeface="Segoe UI"/>
              </a:rPr>
              <a:t>plátna </a:t>
            </a:r>
            <a:r>
              <a:rPr spc="-5" dirty="0">
                <a:latin typeface="Segoe UI"/>
                <a:cs typeface="Segoe UI"/>
              </a:rPr>
              <a:t>pre </a:t>
            </a:r>
            <a:r>
              <a:rPr spc="-85" dirty="0">
                <a:latin typeface="Segoe UI"/>
                <a:cs typeface="Segoe UI"/>
              </a:rPr>
              <a:t>vašu </a:t>
            </a:r>
            <a:r>
              <a:rPr spc="-5" dirty="0">
                <a:latin typeface="Segoe UI"/>
                <a:cs typeface="Segoe UI"/>
              </a:rPr>
              <a:t>firmu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82867" y="1146458"/>
            <a:ext cx="7585075" cy="3094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57170" algn="l"/>
              </a:tabLst>
            </a:pPr>
            <a:r>
              <a:rPr sz="2900" b="1" dirty="0">
                <a:solidFill>
                  <a:srgbClr val="6C6A39"/>
                </a:solidFill>
                <a:latin typeface="Calibri"/>
                <a:cs typeface="Calibri"/>
              </a:rPr>
              <a:t>6. </a:t>
            </a:r>
            <a:r>
              <a:rPr sz="2900" b="1" spc="-5" dirty="0">
                <a:solidFill>
                  <a:srgbClr val="6C6A39"/>
                </a:solidFill>
                <a:latin typeface="Calibri"/>
                <a:cs typeface="Calibri"/>
              </a:rPr>
              <a:t>DISTRIBUČNÉ KANÁLY</a:t>
            </a:r>
            <a:endParaRPr sz="2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Časť Distribučné kanály sa týka </a:t>
            </a:r>
            <a:r>
              <a:rPr sz="1800" dirty="0">
                <a:solidFill>
                  <a:srgbClr val="333333"/>
                </a:solidFill>
                <a:latin typeface="Segoe UI"/>
                <a:cs typeface="Segoe UI"/>
              </a:rPr>
              <a:t>spôsobu </a:t>
            </a: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predaja </a:t>
            </a:r>
            <a:r>
              <a:rPr sz="1800" spc="-10" dirty="0">
                <a:solidFill>
                  <a:srgbClr val="333333"/>
                </a:solidFill>
                <a:latin typeface="Segoe UI"/>
                <a:cs typeface="Segoe UI"/>
              </a:rPr>
              <a:t>výrobku</a:t>
            </a: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.</a:t>
            </a:r>
            <a:endParaRPr sz="18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1960"/>
              </a:spcBef>
              <a:buSzPct val="55555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Aké </a:t>
            </a:r>
            <a:r>
              <a:rPr sz="1800" spc="-15" dirty="0">
                <a:solidFill>
                  <a:srgbClr val="333333"/>
                </a:solidFill>
                <a:latin typeface="Segoe UI"/>
                <a:cs typeface="Segoe UI"/>
              </a:rPr>
              <a:t>sú </a:t>
            </a: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najlepšie predajné kanály na </a:t>
            </a:r>
            <a:r>
              <a:rPr sz="1800" spc="-10" dirty="0">
                <a:solidFill>
                  <a:srgbClr val="333333"/>
                </a:solidFill>
                <a:latin typeface="Segoe UI"/>
                <a:cs typeface="Segoe UI"/>
              </a:rPr>
              <a:t>oslovenie </a:t>
            </a: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vašej </a:t>
            </a:r>
            <a:r>
              <a:rPr sz="1800" spc="-10" dirty="0">
                <a:solidFill>
                  <a:srgbClr val="333333"/>
                </a:solidFill>
                <a:latin typeface="Segoe UI"/>
                <a:cs typeface="Segoe UI"/>
              </a:rPr>
              <a:t>cieľovej </a:t>
            </a: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skupiny?</a:t>
            </a:r>
            <a:endParaRPr sz="18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1939"/>
              </a:spcBef>
              <a:buSzPct val="55555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Ako </a:t>
            </a:r>
            <a:r>
              <a:rPr sz="1800" spc="-15" dirty="0">
                <a:solidFill>
                  <a:srgbClr val="333333"/>
                </a:solidFill>
                <a:latin typeface="Segoe UI"/>
                <a:cs typeface="Segoe UI"/>
              </a:rPr>
              <a:t>sú </a:t>
            </a: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tieto kanály </a:t>
            </a:r>
            <a:r>
              <a:rPr sz="1800" spc="-10" dirty="0">
                <a:solidFill>
                  <a:srgbClr val="333333"/>
                </a:solidFill>
                <a:latin typeface="Segoe UI"/>
                <a:cs typeface="Segoe UI"/>
              </a:rPr>
              <a:t>integrované?</a:t>
            </a:r>
            <a:endParaRPr sz="18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1960"/>
              </a:spcBef>
              <a:buSzPct val="55555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Ktoré kanály sú </a:t>
            </a:r>
            <a:r>
              <a:rPr sz="1800" spc="-15" dirty="0">
                <a:solidFill>
                  <a:srgbClr val="333333"/>
                </a:solidFill>
                <a:latin typeface="Segoe UI"/>
                <a:cs typeface="Segoe UI"/>
              </a:rPr>
              <a:t>najúčinnejšie?</a:t>
            </a:r>
            <a:endParaRPr sz="18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1939"/>
              </a:spcBef>
              <a:buSzPct val="55555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Ktoré kanály </a:t>
            </a:r>
            <a:r>
              <a:rPr sz="1800" dirty="0">
                <a:solidFill>
                  <a:srgbClr val="333333"/>
                </a:solidFill>
                <a:latin typeface="Segoe UI"/>
                <a:cs typeface="Segoe UI"/>
              </a:rPr>
              <a:t>sú </a:t>
            </a:r>
            <a:r>
              <a:rPr sz="1800" spc="-5" dirty="0">
                <a:solidFill>
                  <a:srgbClr val="333333"/>
                </a:solidFill>
                <a:latin typeface="Segoe UI"/>
                <a:cs typeface="Segoe UI"/>
              </a:rPr>
              <a:t>nákladovo najefektívnejšie?</a:t>
            </a:r>
            <a:endParaRPr sz="1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82867" y="328070"/>
            <a:ext cx="10534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>
                <a:latin typeface="Segoe UI"/>
                <a:cs typeface="Segoe UI"/>
              </a:rPr>
              <a:t>Ako </a:t>
            </a:r>
            <a:r>
              <a:rPr spc="-10" dirty="0">
                <a:latin typeface="Segoe UI"/>
                <a:cs typeface="Segoe UI"/>
              </a:rPr>
              <a:t>vytvoriť </a:t>
            </a:r>
            <a:r>
              <a:rPr spc="-5" dirty="0">
                <a:latin typeface="Segoe UI"/>
                <a:cs typeface="Segoe UI"/>
              </a:rPr>
              <a:t>model </a:t>
            </a:r>
            <a:r>
              <a:rPr spc="-15" dirty="0">
                <a:latin typeface="Segoe UI"/>
                <a:cs typeface="Segoe UI"/>
              </a:rPr>
              <a:t>plátna </a:t>
            </a:r>
            <a:r>
              <a:rPr spc="-5" dirty="0">
                <a:latin typeface="Segoe UI"/>
                <a:cs typeface="Segoe UI"/>
              </a:rPr>
              <a:t>pre </a:t>
            </a:r>
            <a:r>
              <a:rPr spc="-85" dirty="0">
                <a:latin typeface="Segoe UI"/>
                <a:cs typeface="Segoe UI"/>
              </a:rPr>
              <a:t>vašu </a:t>
            </a:r>
            <a:r>
              <a:rPr spc="-5" dirty="0">
                <a:latin typeface="Segoe UI"/>
                <a:cs typeface="Segoe UI"/>
              </a:rPr>
              <a:t>firmu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82867" y="1146458"/>
            <a:ext cx="10382250" cy="37738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solidFill>
                  <a:srgbClr val="6C6A39"/>
                </a:solidFill>
                <a:latin typeface="Calibri"/>
                <a:cs typeface="Calibri"/>
              </a:rPr>
              <a:t>7. </a:t>
            </a:r>
            <a:r>
              <a:rPr sz="2900" b="1" spc="-10" dirty="0">
                <a:solidFill>
                  <a:srgbClr val="6C6A39"/>
                </a:solidFill>
                <a:latin typeface="Calibri"/>
                <a:cs typeface="Calibri"/>
              </a:rPr>
              <a:t>POTENCIÁLNI </a:t>
            </a:r>
            <a:r>
              <a:rPr sz="2900" b="1" spc="-15" dirty="0">
                <a:solidFill>
                  <a:srgbClr val="6C6A39"/>
                </a:solidFill>
                <a:latin typeface="Calibri"/>
                <a:cs typeface="Calibri"/>
              </a:rPr>
              <a:t>ZÁKAZNÍCI</a:t>
            </a:r>
            <a:endParaRPr sz="2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65"/>
              </a:spcBef>
            </a:pP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Táto časť obsahuje </a:t>
            </a:r>
            <a:r>
              <a:rPr sz="2200" spc="-25" dirty="0">
                <a:solidFill>
                  <a:srgbClr val="A13A22"/>
                </a:solidFill>
                <a:latin typeface="Segoe UI"/>
                <a:cs typeface="Segoe UI"/>
              </a:rPr>
              <a:t>zoznam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všetkých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potenciálnych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zákazníkov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vašej cieľovej skupiny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.</a:t>
            </a:r>
            <a:endParaRPr sz="2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1995"/>
              </a:spcBef>
              <a:buSzPct val="45454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Ako </a:t>
            </a:r>
            <a:r>
              <a:rPr sz="2200" dirty="0">
                <a:solidFill>
                  <a:srgbClr val="A13A22"/>
                </a:solidFill>
                <a:latin typeface="Segoe UI"/>
                <a:cs typeface="Segoe UI"/>
              </a:rPr>
              <a:t>identifikujem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segmenty zákazníkov?</a:t>
            </a:r>
            <a:endParaRPr sz="2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1980"/>
              </a:spcBef>
              <a:buSzPct val="45454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Aké </a:t>
            </a:r>
            <a:r>
              <a:rPr sz="2200" spc="-15" dirty="0">
                <a:solidFill>
                  <a:srgbClr val="A13A22"/>
                </a:solidFill>
                <a:latin typeface="Segoe UI"/>
                <a:cs typeface="Segoe UI"/>
              </a:rPr>
              <a:t>sú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ich demografické údaje?</a:t>
            </a:r>
            <a:endParaRPr sz="22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1980"/>
              </a:spcBef>
              <a:buSzPct val="45454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V ktorých zemepisných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oblastiach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sa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bude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tento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produkt pre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malých poľnohospodárov </a:t>
            </a:r>
            <a:r>
              <a:rPr sz="2200" spc="-15" dirty="0">
                <a:solidFill>
                  <a:srgbClr val="A13A22"/>
                </a:solidFill>
                <a:latin typeface="Segoe UI"/>
                <a:cs typeface="Segoe UI"/>
              </a:rPr>
              <a:t>ponúkať?</a:t>
            </a:r>
            <a:endParaRPr sz="2200">
              <a:latin typeface="Segoe UI"/>
              <a:cs typeface="Segoe UI"/>
            </a:endParaRPr>
          </a:p>
          <a:p>
            <a:pPr marL="355600" marR="5080" indent="-342900">
              <a:lnSpc>
                <a:spcPct val="106800"/>
              </a:lnSpc>
              <a:spcBef>
                <a:spcPts val="1810"/>
              </a:spcBef>
              <a:buSzPct val="45454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Prečo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by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práve tieto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skupiny nakupovali u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mňa a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nie u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iných, ktorí predávajú podobné </a:t>
            </a:r>
            <a:r>
              <a:rPr sz="2200" spc="-10" dirty="0">
                <a:solidFill>
                  <a:srgbClr val="A13A22"/>
                </a:solidFill>
                <a:latin typeface="Segoe UI"/>
                <a:cs typeface="Segoe UI"/>
              </a:rPr>
              <a:t>produkty ako </a:t>
            </a:r>
            <a:r>
              <a:rPr sz="2200" spc="-5" dirty="0">
                <a:solidFill>
                  <a:srgbClr val="A13A22"/>
                </a:solidFill>
                <a:latin typeface="Segoe UI"/>
                <a:cs typeface="Segoe UI"/>
              </a:rPr>
              <a:t>ja?</a:t>
            </a:r>
            <a:endParaRPr sz="2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82867" y="315878"/>
            <a:ext cx="10534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>
                <a:latin typeface="Segoe UI"/>
                <a:cs typeface="Segoe UI"/>
              </a:rPr>
              <a:t>Ako </a:t>
            </a:r>
            <a:r>
              <a:rPr spc="-10" dirty="0">
                <a:latin typeface="Segoe UI"/>
                <a:cs typeface="Segoe UI"/>
              </a:rPr>
              <a:t>vytvoriť </a:t>
            </a:r>
            <a:r>
              <a:rPr spc="-5" dirty="0">
                <a:latin typeface="Segoe UI"/>
                <a:cs typeface="Segoe UI"/>
              </a:rPr>
              <a:t>model </a:t>
            </a:r>
            <a:r>
              <a:rPr spc="-15" dirty="0">
                <a:latin typeface="Segoe UI"/>
                <a:cs typeface="Segoe UI"/>
              </a:rPr>
              <a:t>plátna </a:t>
            </a:r>
            <a:r>
              <a:rPr spc="-5" dirty="0">
                <a:latin typeface="Segoe UI"/>
                <a:cs typeface="Segoe UI"/>
              </a:rPr>
              <a:t>pre </a:t>
            </a:r>
            <a:r>
              <a:rPr spc="-85" dirty="0">
                <a:latin typeface="Segoe UI"/>
                <a:cs typeface="Segoe UI"/>
              </a:rPr>
              <a:t>vašu </a:t>
            </a:r>
            <a:r>
              <a:rPr spc="-5" dirty="0">
                <a:latin typeface="Segoe UI"/>
                <a:cs typeface="Segoe UI"/>
              </a:rPr>
              <a:t>firmu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82867" y="1068734"/>
            <a:ext cx="10822305" cy="4543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27685" algn="l"/>
              </a:tabLst>
            </a:pPr>
            <a:r>
              <a:rPr sz="2900" b="1" dirty="0">
                <a:solidFill>
                  <a:srgbClr val="6C6A39"/>
                </a:solidFill>
                <a:latin typeface="Calibri"/>
                <a:cs typeface="Calibri"/>
              </a:rPr>
              <a:t>8 </a:t>
            </a:r>
            <a:r>
              <a:rPr sz="2900" b="1" spc="-5" dirty="0">
                <a:solidFill>
                  <a:srgbClr val="6C6A39"/>
                </a:solidFill>
                <a:latin typeface="Calibri"/>
                <a:cs typeface="Calibri"/>
              </a:rPr>
              <a:t>ŠTRUKTÚRA </a:t>
            </a:r>
            <a:r>
              <a:rPr sz="2900" b="1" spc="-15" dirty="0">
                <a:solidFill>
                  <a:srgbClr val="6C6A39"/>
                </a:solidFill>
                <a:latin typeface="Calibri"/>
                <a:cs typeface="Calibri"/>
              </a:rPr>
              <a:t>NÁKLADOV</a:t>
            </a:r>
            <a:endParaRPr sz="2900">
              <a:latin typeface="Calibri"/>
              <a:cs typeface="Calibri"/>
            </a:endParaRPr>
          </a:p>
          <a:p>
            <a:pPr marL="12700" marR="5080">
              <a:lnSpc>
                <a:spcPts val="2560"/>
              </a:lnSpc>
              <a:spcBef>
                <a:spcPts val="192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časti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Štruktúra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nákladov je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uvedený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zoznam všetkého,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musieť investovať,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ste mohli úspešne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prevádzkovať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malý podnik.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640"/>
              </a:spcBef>
              <a:buSzPct val="45454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Aké sú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spojené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založením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prevádzkou tohto podniku?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25"/>
              </a:spcBef>
              <a:buSzPct val="45454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Koľko peňazí potrebujem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vopred?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714"/>
              </a:spcBef>
              <a:buSzPct val="45454"/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môžem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zabezpečiť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sám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bez dodatočných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výdavkov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  <a:p>
            <a:pPr marL="1536700" marR="19685" indent="-38735">
              <a:lnSpc>
                <a:spcPct val="97000"/>
              </a:lnSpc>
              <a:spcBef>
                <a:spcPts val="181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napríklad vytvárate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firmu,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bude predávať online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zahrnúť aj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také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veci,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ako sú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hosting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dizajn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webovej stránky.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začínajúci podnik vyžaduje fyzické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výrobky, potom budete musieť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tejto časti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plátna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zahrnúť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materiál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prácu.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82867" y="328070"/>
            <a:ext cx="10534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>
                <a:latin typeface="Segoe UI"/>
                <a:cs typeface="Segoe UI"/>
              </a:rPr>
              <a:t>Ako </a:t>
            </a:r>
            <a:r>
              <a:rPr spc="-10" dirty="0">
                <a:latin typeface="Segoe UI"/>
                <a:cs typeface="Segoe UI"/>
              </a:rPr>
              <a:t>vytvoriť </a:t>
            </a:r>
            <a:r>
              <a:rPr spc="-5" dirty="0">
                <a:latin typeface="Segoe UI"/>
                <a:cs typeface="Segoe UI"/>
              </a:rPr>
              <a:t>model </a:t>
            </a:r>
            <a:r>
              <a:rPr spc="-15" dirty="0">
                <a:latin typeface="Segoe UI"/>
                <a:cs typeface="Segoe UI"/>
              </a:rPr>
              <a:t>plátna </a:t>
            </a:r>
            <a:r>
              <a:rPr spc="-5" dirty="0">
                <a:latin typeface="Segoe UI"/>
                <a:cs typeface="Segoe UI"/>
              </a:rPr>
              <a:t>pre </a:t>
            </a:r>
            <a:r>
              <a:rPr spc="-85" dirty="0">
                <a:latin typeface="Segoe UI"/>
                <a:cs typeface="Segoe UI"/>
              </a:rPr>
              <a:t>vašu </a:t>
            </a:r>
            <a:r>
              <a:rPr spc="-5" dirty="0">
                <a:latin typeface="Segoe UI"/>
                <a:cs typeface="Segoe UI"/>
              </a:rPr>
              <a:t>firmu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82867" y="1146458"/>
            <a:ext cx="11075670" cy="36817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solidFill>
                  <a:srgbClr val="6C6A39"/>
                </a:solidFill>
                <a:latin typeface="Calibri"/>
                <a:cs typeface="Calibri"/>
              </a:rPr>
              <a:t>9 </a:t>
            </a:r>
            <a:r>
              <a:rPr sz="2900" b="1" spc="-10" dirty="0">
                <a:solidFill>
                  <a:srgbClr val="6C6A39"/>
                </a:solidFill>
                <a:latin typeface="Calibri"/>
                <a:cs typeface="Calibri"/>
              </a:rPr>
              <a:t>ZDROJOV </a:t>
            </a:r>
            <a:r>
              <a:rPr sz="2900" b="1" dirty="0">
                <a:solidFill>
                  <a:srgbClr val="6C6A39"/>
                </a:solidFill>
                <a:latin typeface="Calibri"/>
                <a:cs typeface="Calibri"/>
              </a:rPr>
              <a:t>PRÍJMOV</a:t>
            </a:r>
            <a:endParaRPr sz="2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 časti Zdroje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príjmov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nájdete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zoznam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spôsobov, ktorými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plánujete zarábať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na svojom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drobnom podnikaní.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Calibri"/>
              <a:cs typeface="Calibri"/>
            </a:endParaRPr>
          </a:p>
          <a:p>
            <a:pPr marL="927100" indent="-9144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Aké sú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moje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zdroje príjmov?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5F210F"/>
              </a:buClr>
              <a:buFont typeface="Calibri"/>
              <a:buChar char="•"/>
            </a:pPr>
            <a:endParaRPr sz="1550">
              <a:latin typeface="Calibri"/>
              <a:cs typeface="Calibri"/>
            </a:endParaRPr>
          </a:p>
          <a:p>
            <a:pPr marL="927100" indent="-9144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Koľko peňazí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môžem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zarobiť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každom z nich?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5F210F"/>
              </a:buClr>
              <a:buFont typeface="Calibri"/>
              <a:buChar char="•"/>
            </a:pPr>
            <a:endParaRPr sz="1600">
              <a:latin typeface="Calibri"/>
              <a:cs typeface="Calibri"/>
            </a:endParaRPr>
          </a:p>
          <a:p>
            <a:pPr marL="927100" indent="-9144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zdroje môžem poskytnúť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bez toho, aby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nimi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boli spojené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dodatočné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alebo výdavky?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Calibri"/>
              <a:cs typeface="Calibri"/>
            </a:endParaRPr>
          </a:p>
          <a:p>
            <a:pPr marL="12700" marR="5080">
              <a:lnSpc>
                <a:spcPct val="107000"/>
              </a:lnSpc>
              <a:spcBef>
                <a:spcPts val="5"/>
              </a:spcBef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predávate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produkt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potom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by váš tok príjmov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predstavovala cena každej predanej jednotky, potom </a:t>
            </a:r>
            <a:r>
              <a:rPr sz="18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dôležité uviesť tu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potenciálnych klientov,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bolo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jasné, koľko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presne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to budú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platiť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a koľko peňazí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potenciálne poskytnú.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14664" y="328070"/>
            <a:ext cx="11173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05380" algn="l"/>
              </a:tabLst>
            </a:pPr>
            <a:r>
              <a:rPr dirty="0">
                <a:latin typeface="Segoe UI"/>
                <a:cs typeface="Segoe UI"/>
              </a:rPr>
              <a:t>CVIČENIE: </a:t>
            </a:r>
            <a:r>
              <a:rPr spc="-10" dirty="0">
                <a:latin typeface="Segoe UI"/>
                <a:cs typeface="Segoe UI"/>
              </a:rPr>
              <a:t>Vytvorte </a:t>
            </a:r>
            <a:r>
              <a:rPr spc="-5" dirty="0">
                <a:latin typeface="Segoe UI"/>
                <a:cs typeface="Segoe UI"/>
              </a:rPr>
              <a:t>model </a:t>
            </a:r>
            <a:r>
              <a:rPr spc="-15" dirty="0">
                <a:latin typeface="Segoe UI"/>
                <a:cs typeface="Segoe UI"/>
              </a:rPr>
              <a:t>plátna </a:t>
            </a:r>
            <a:r>
              <a:rPr dirty="0">
                <a:latin typeface="Segoe UI"/>
                <a:cs typeface="Segoe UI"/>
              </a:rPr>
              <a:t>pre </a:t>
            </a:r>
            <a:r>
              <a:rPr spc="-85" dirty="0">
                <a:latin typeface="Segoe UI"/>
                <a:cs typeface="Segoe UI"/>
              </a:rPr>
              <a:t>svoju </a:t>
            </a:r>
            <a:r>
              <a:rPr spc="-5" dirty="0">
                <a:latin typeface="Segoe UI"/>
                <a:cs typeface="Segoe UI"/>
              </a:rPr>
              <a:t>firmu</a:t>
            </a: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6794" y="1421282"/>
            <a:ext cx="9848398" cy="4685385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76808" y="1769306"/>
            <a:ext cx="2147536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208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Použite našu upraviteľnú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šablónu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spojenie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častí.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Nezabudnite, že musí byť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stručný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veľmi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jasný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40663"/>
            <a:ext cx="12192000" cy="6117590"/>
            <a:chOff x="0" y="740663"/>
            <a:chExt cx="12192000" cy="6117590"/>
          </a:xfrm>
        </p:grpSpPr>
        <p:sp>
          <p:nvSpPr>
            <p:cNvPr id="3" name="object 3"/>
            <p:cNvSpPr/>
            <p:nvPr/>
          </p:nvSpPr>
          <p:spPr>
            <a:xfrm>
              <a:off x="0" y="1245108"/>
              <a:ext cx="12192000" cy="5613400"/>
            </a:xfrm>
            <a:custGeom>
              <a:avLst/>
              <a:gdLst/>
              <a:ahLst/>
              <a:cxnLst/>
              <a:rect l="l" t="t" r="r" b="b"/>
              <a:pathLst>
                <a:path w="12192000" h="5613400">
                  <a:moveTo>
                    <a:pt x="12192000" y="0"/>
                  </a:moveTo>
                  <a:lnTo>
                    <a:pt x="0" y="0"/>
                  </a:lnTo>
                  <a:lnTo>
                    <a:pt x="0" y="5612892"/>
                  </a:lnTo>
                  <a:lnTo>
                    <a:pt x="12192000" y="56128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9500" y="740663"/>
              <a:ext cx="4762500" cy="561289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26591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2244" y="641299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3836" y="6417563"/>
              <a:ext cx="440435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2348" y="34325"/>
            <a:ext cx="721614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102870">
              <a:lnSpc>
                <a:spcPts val="3890"/>
              </a:lnSpc>
              <a:spcBef>
                <a:spcPts val="585"/>
              </a:spcBef>
            </a:pPr>
            <a:r>
              <a:rPr b="0" spc="-15" dirty="0">
                <a:solidFill>
                  <a:srgbClr val="6C6A39"/>
                </a:solidFill>
                <a:latin typeface="Calibri"/>
                <a:cs typeface="Calibri"/>
              </a:rPr>
              <a:t>Tu je </a:t>
            </a:r>
            <a:r>
              <a:rPr b="0" spc="-5" dirty="0">
                <a:solidFill>
                  <a:srgbClr val="6C6A39"/>
                </a:solidFill>
                <a:latin typeface="Calibri"/>
                <a:cs typeface="Calibri"/>
              </a:rPr>
              <a:t>niekoľko </a:t>
            </a:r>
            <a:r>
              <a:rPr b="0" spc="-10" dirty="0">
                <a:solidFill>
                  <a:srgbClr val="6C6A39"/>
                </a:solidFill>
                <a:latin typeface="Calibri"/>
                <a:cs typeface="Calibri"/>
              </a:rPr>
              <a:t>užitočných </a:t>
            </a:r>
            <a:r>
              <a:rPr b="0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b="0" spc="-15" dirty="0">
                <a:solidFill>
                  <a:srgbClr val="6C6A39"/>
                </a:solidFill>
                <a:latin typeface="Calibri"/>
                <a:cs typeface="Calibri"/>
              </a:rPr>
              <a:t>ľahko použiteľných zdrojov, ktoré vám </a:t>
            </a:r>
            <a:r>
              <a:rPr b="0" spc="-5" dirty="0">
                <a:solidFill>
                  <a:srgbClr val="6C6A39"/>
                </a:solidFill>
                <a:latin typeface="Calibri"/>
                <a:cs typeface="Calibri"/>
              </a:rPr>
              <a:t>pomôžu na tejto ceste...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41331" y="1768382"/>
            <a:ext cx="5812155" cy="171703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 indent="-1270" algn="ctr">
              <a:lnSpc>
                <a:spcPts val="3240"/>
              </a:lnSpc>
              <a:spcBef>
                <a:spcPts val="505"/>
              </a:spcBef>
            </a:pPr>
            <a:r>
              <a:rPr sz="3000" u="sng" spc="-25" dirty="0">
                <a:solidFill>
                  <a:srgbClr val="1187A2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5"/>
              </a:rPr>
              <a:t>Strategyzer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3000" spc="-15" dirty="0">
                <a:solidFill>
                  <a:srgbClr val="5F210F"/>
                </a:solidFill>
                <a:latin typeface="Calibri"/>
                <a:cs typeface="Calibri"/>
              </a:rPr>
              <a:t>kompletná platforma </a:t>
            </a:r>
            <a:r>
              <a:rPr sz="3000" spc="-20" dirty="0">
                <a:solidFill>
                  <a:srgbClr val="5F210F"/>
                </a:solidFill>
                <a:latin typeface="Calibri"/>
                <a:cs typeface="Calibri"/>
              </a:rPr>
              <a:t>niekoľkých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metód, </a:t>
            </a:r>
            <a:r>
              <a:rPr sz="3000" spc="-10" dirty="0">
                <a:solidFill>
                  <a:srgbClr val="5F210F"/>
                </a:solidFill>
                <a:latin typeface="Calibri"/>
                <a:cs typeface="Calibri"/>
              </a:rPr>
              <a:t>nástrojov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000" spc="-15" dirty="0">
                <a:solidFill>
                  <a:srgbClr val="5F210F"/>
                </a:solidFill>
                <a:latin typeface="Calibri"/>
                <a:cs typeface="Calibri"/>
              </a:rPr>
              <a:t>šablón na zachytenie vášho </a:t>
            </a:r>
            <a:r>
              <a:rPr sz="3000" spc="-10" dirty="0">
                <a:solidFill>
                  <a:srgbClr val="5F210F"/>
                </a:solidFill>
                <a:latin typeface="Calibri"/>
                <a:cs typeface="Calibri"/>
              </a:rPr>
              <a:t>prístupu k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obchodnému modelu.</a:t>
            </a:r>
            <a:endParaRPr sz="30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864995" y="1353931"/>
            <a:ext cx="10327005" cy="4034154"/>
            <a:chOff x="1865122" y="1223772"/>
            <a:chExt cx="10327005" cy="4034154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02624" y="1223772"/>
              <a:ext cx="3389376" cy="403402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71472" y="3429001"/>
              <a:ext cx="6361430" cy="1195070"/>
            </a:xfrm>
            <a:custGeom>
              <a:avLst/>
              <a:gdLst/>
              <a:ahLst/>
              <a:cxnLst/>
              <a:rect l="l" t="t" r="r" b="b"/>
              <a:pathLst>
                <a:path w="6361430" h="1195070">
                  <a:moveTo>
                    <a:pt x="5763768" y="0"/>
                  </a:moveTo>
                  <a:lnTo>
                    <a:pt x="5763768" y="298703"/>
                  </a:lnTo>
                  <a:lnTo>
                    <a:pt x="0" y="298703"/>
                  </a:lnTo>
                  <a:lnTo>
                    <a:pt x="0" y="896111"/>
                  </a:lnTo>
                  <a:lnTo>
                    <a:pt x="5763768" y="896111"/>
                  </a:lnTo>
                  <a:lnTo>
                    <a:pt x="5763768" y="1194815"/>
                  </a:lnTo>
                  <a:lnTo>
                    <a:pt x="6361176" y="597407"/>
                  </a:lnTo>
                  <a:lnTo>
                    <a:pt x="5763768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71472" y="3429001"/>
              <a:ext cx="6361430" cy="1195070"/>
            </a:xfrm>
            <a:custGeom>
              <a:avLst/>
              <a:gdLst/>
              <a:ahLst/>
              <a:cxnLst/>
              <a:rect l="l" t="t" r="r" b="b"/>
              <a:pathLst>
                <a:path w="6361430" h="1195070">
                  <a:moveTo>
                    <a:pt x="0" y="298703"/>
                  </a:moveTo>
                  <a:lnTo>
                    <a:pt x="5763768" y="298703"/>
                  </a:lnTo>
                  <a:lnTo>
                    <a:pt x="5763768" y="0"/>
                  </a:lnTo>
                  <a:lnTo>
                    <a:pt x="6361176" y="597407"/>
                  </a:lnTo>
                  <a:lnTo>
                    <a:pt x="5763768" y="1194815"/>
                  </a:lnTo>
                  <a:lnTo>
                    <a:pt x="5763768" y="896111"/>
                  </a:lnTo>
                  <a:lnTo>
                    <a:pt x="0" y="896111"/>
                  </a:lnTo>
                  <a:lnTo>
                    <a:pt x="0" y="298703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762713" y="3842579"/>
            <a:ext cx="5812154" cy="1559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863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Prístup k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bezplatnému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obsahu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prostredníctvom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tohto prepojenia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1187A2"/>
                </a:solidFill>
                <a:latin typeface="Calibri"/>
                <a:cs typeface="Calibri"/>
              </a:rPr>
              <a:t>https://www.strategyzer.com/resources/canvas-tools-guides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27037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676400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74320" y="2066544"/>
              <a:ext cx="4686300" cy="4791710"/>
            </a:xfrm>
            <a:custGeom>
              <a:avLst/>
              <a:gdLst/>
              <a:ahLst/>
              <a:cxnLst/>
              <a:rect l="l" t="t" r="r" b="b"/>
              <a:pathLst>
                <a:path w="4686300" h="4791709">
                  <a:moveTo>
                    <a:pt x="4686300" y="0"/>
                  </a:moveTo>
                  <a:lnTo>
                    <a:pt x="0" y="0"/>
                  </a:lnTo>
                  <a:lnTo>
                    <a:pt x="0" y="4791456"/>
                  </a:lnTo>
                  <a:lnTo>
                    <a:pt x="4686300" y="4791456"/>
                  </a:lnTo>
                  <a:lnTo>
                    <a:pt x="46863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370840">
              <a:lnSpc>
                <a:spcPct val="100000"/>
              </a:lnSpc>
              <a:spcBef>
                <a:spcPts val="1345"/>
              </a:spcBef>
            </a:pPr>
            <a:r>
              <a:rPr b="0" u="sng" spc="-5" dirty="0">
                <a:solidFill>
                  <a:srgbClr val="1187A2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5"/>
              </a:rPr>
              <a:t>Business Model </a:t>
            </a:r>
            <a:r>
              <a:rPr b="0" u="sng" spc="-20" dirty="0">
                <a:solidFill>
                  <a:srgbClr val="1187A2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5"/>
              </a:rPr>
              <a:t>Canvas </a:t>
            </a:r>
            <a:r>
              <a:rPr spc="-30" dirty="0"/>
              <a:t>spoločnosti Strategyzer... </a:t>
            </a:r>
            <a:r>
              <a:rPr dirty="0"/>
              <a:t>Ich </a:t>
            </a:r>
            <a:r>
              <a:rPr spc="-5" dirty="0"/>
              <a:t>definícia:</a:t>
            </a:r>
          </a:p>
          <a:p>
            <a:pPr marL="218440">
              <a:lnSpc>
                <a:spcPct val="100000"/>
              </a:lnSpc>
              <a:spcBef>
                <a:spcPts val="830"/>
              </a:spcBef>
            </a:pPr>
            <a:r>
              <a:rPr sz="2400" b="0" spc="-5" dirty="0">
                <a:latin typeface="Calibri"/>
                <a:cs typeface="Calibri"/>
              </a:rPr>
              <a:t>Podnikateľský model opisuje </a:t>
            </a:r>
            <a:r>
              <a:rPr sz="2400" b="0" spc="-10" dirty="0">
                <a:latin typeface="Calibri"/>
                <a:cs typeface="Calibri"/>
              </a:rPr>
              <a:t>zdôvodnenie </a:t>
            </a:r>
            <a:r>
              <a:rPr sz="2400" b="0" spc="-5" dirty="0">
                <a:latin typeface="Calibri"/>
                <a:cs typeface="Calibri"/>
              </a:rPr>
              <a:t>toho, </a:t>
            </a:r>
            <a:r>
              <a:rPr sz="2400" b="0" spc="-10" dirty="0">
                <a:latin typeface="Calibri"/>
                <a:cs typeface="Calibri"/>
              </a:rPr>
              <a:t>ako </a:t>
            </a:r>
            <a:r>
              <a:rPr sz="2400" b="0" spc="-5" dirty="0">
                <a:latin typeface="Calibri"/>
                <a:cs typeface="Calibri"/>
              </a:rPr>
              <a:t>podnik </a:t>
            </a:r>
            <a:r>
              <a:rPr sz="2400" spc="-15" dirty="0"/>
              <a:t>vytvára, </a:t>
            </a:r>
            <a:r>
              <a:rPr sz="2400" spc="-10" dirty="0"/>
              <a:t>dodáva </a:t>
            </a:r>
            <a:r>
              <a:rPr sz="2400" dirty="0"/>
              <a:t>a </a:t>
            </a:r>
            <a:r>
              <a:rPr sz="2400" spc="-10" dirty="0"/>
              <a:t>zachytáva hodnotu.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248" y="2209800"/>
            <a:ext cx="4065628" cy="6838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66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 opísať pomocou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9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stavebných blokov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2847" y="2866644"/>
            <a:ext cx="3395345" cy="38036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Segmenty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Hodnotové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návrhy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Kanály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Vzťahy so zákazníkmi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Prúdy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príjmov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zdroje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činnosti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partnerstvá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Štruktúra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nákladov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10200" y="2013638"/>
            <a:ext cx="5666232" cy="3477767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827490" y="5991069"/>
            <a:ext cx="21805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7"/>
              </a:rPr>
              <a:t>Vysvetlenie </a:t>
            </a:r>
            <a:r>
              <a:rPr sz="1800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7"/>
              </a:rPr>
              <a:t>Business </a:t>
            </a:r>
            <a:r>
              <a:rPr sz="18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7"/>
              </a:rPr>
              <a:t>Model </a:t>
            </a:r>
            <a:r>
              <a:rPr sz="18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7"/>
              </a:rPr>
              <a:t>Canvas </a:t>
            </a:r>
            <a:r>
              <a:rPr sz="1800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7"/>
              </a:rPr>
              <a:t>- </a:t>
            </a:r>
            <a:r>
              <a:rPr sz="1800" u="sng" spc="-4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7"/>
              </a:rPr>
              <a:t>YouTube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86244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961" y="1833889"/>
            <a:ext cx="6786245" cy="45166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Drobných pestovateľov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označiť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tvrdo pracujúce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mikropodniky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produktom, ktorému veria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300" dirty="0">
              <a:latin typeface="Calibri"/>
              <a:cs typeface="Calibri"/>
            </a:endParaRPr>
          </a:p>
          <a:p>
            <a:pPr marL="355600" marR="85725" indent="-342900">
              <a:lnSpc>
                <a:spcPct val="100000"/>
              </a:lnSpc>
              <a:spcBef>
                <a:spcPts val="10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Napriek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ťažkým výzvam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nevýhodám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vyplývajúcim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malej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veľkosti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prevádzok,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slabej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technickej </a:t>
            </a:r>
            <a:r>
              <a:rPr sz="2300" spc="-25" dirty="0">
                <a:solidFill>
                  <a:srgbClr val="5F210F"/>
                </a:solidFill>
                <a:latin typeface="Calibri"/>
                <a:cs typeface="Calibri"/>
              </a:rPr>
              <a:t>kapacity,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vysokej zraniteľnosti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voči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rizikám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nedostatku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kapitálu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pôsobia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banka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semien, ktorá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zachováva naše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dedičné plemená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vzácne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plodiny na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ornej pôde.</a:t>
            </a:r>
            <a:endParaRPr sz="2300" dirty="0">
              <a:latin typeface="Calibri"/>
              <a:cs typeface="Calibri"/>
            </a:endParaRPr>
          </a:p>
          <a:p>
            <a:pPr marL="355600" marR="53340" indent="-342900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Výsledkom je, že poľnohospodárstvo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drobných farmárov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približne 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tretinu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menej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produktívne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veľkovýroba (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Organizácia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OSN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pre výživu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poľnohospodárstvo).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14495"/>
            <a:ext cx="7239000" cy="1314847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960"/>
              </a:spcBef>
            </a:pPr>
            <a:r>
              <a:rPr sz="3200" spc="-50" dirty="0"/>
              <a:t>Kľúčom </a:t>
            </a:r>
            <a:r>
              <a:rPr sz="3200" spc="-20" dirty="0"/>
              <a:t>k </a:t>
            </a:r>
            <a:r>
              <a:rPr sz="3200" spc="-35" dirty="0"/>
              <a:t>európskemu </a:t>
            </a:r>
            <a:r>
              <a:rPr sz="3200" spc="-10" dirty="0"/>
              <a:t>poľnohospodárskemu </a:t>
            </a:r>
            <a:r>
              <a:rPr sz="3200" dirty="0"/>
              <a:t>a </a:t>
            </a:r>
            <a:r>
              <a:rPr sz="3200" spc="-20" dirty="0"/>
              <a:t>potravinárskemu </a:t>
            </a:r>
            <a:r>
              <a:rPr sz="3200" spc="-10" dirty="0"/>
              <a:t>dedičstvu </a:t>
            </a:r>
            <a:r>
              <a:rPr sz="3200" spc="-5" dirty="0"/>
              <a:t>sú malí poľnohospodári</a:t>
            </a:r>
            <a:endParaRPr sz="32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6399" y="1642534"/>
            <a:ext cx="8801100" cy="276415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b="1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Efektívny </a:t>
            </a: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obchodný model </a:t>
            </a:r>
            <a:r>
              <a:rPr sz="2400" b="1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vám pomôže </a:t>
            </a:r>
            <a:r>
              <a:rPr sz="2400" b="1" u="sng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zistiť </a:t>
            </a: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prvky, ako sú</a:t>
            </a:r>
            <a:r>
              <a:rPr sz="2400" b="1" spc="5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koncept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Aký problém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riešite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koho?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sa váš výrobok 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dostane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udrží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konkurencieschopnosť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príjmy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náklady,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predvídať.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6399" y="557574"/>
            <a:ext cx="70726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solidFill>
                  <a:srgbClr val="404F2E"/>
                </a:solidFill>
                <a:latin typeface="Calibri"/>
                <a:cs typeface="Calibri"/>
              </a:rPr>
              <a:t>Čo </a:t>
            </a:r>
            <a:r>
              <a:rPr sz="4400" b="0" spc="-30" dirty="0">
                <a:solidFill>
                  <a:srgbClr val="404F2E"/>
                </a:solidFill>
                <a:latin typeface="Calibri"/>
                <a:cs typeface="Calibri"/>
              </a:rPr>
              <a:t>ste </a:t>
            </a:r>
            <a:r>
              <a:rPr sz="4400" b="0" dirty="0">
                <a:solidFill>
                  <a:srgbClr val="404F2E"/>
                </a:solidFill>
                <a:latin typeface="Calibri"/>
                <a:cs typeface="Calibri"/>
              </a:rPr>
              <a:t>sa </a:t>
            </a:r>
            <a:r>
              <a:rPr sz="4400" b="0" spc="-25" dirty="0">
                <a:solidFill>
                  <a:srgbClr val="404F2E"/>
                </a:solidFill>
                <a:latin typeface="Calibri"/>
                <a:cs typeface="Calibri"/>
              </a:rPr>
              <a:t>doteraz</a:t>
            </a:r>
            <a:r>
              <a:rPr sz="4400" b="0" dirty="0">
                <a:solidFill>
                  <a:srgbClr val="404F2E"/>
                </a:solidFill>
                <a:latin typeface="Calibri"/>
                <a:cs typeface="Calibri"/>
              </a:rPr>
              <a:t> naučili...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49279" y="2503932"/>
            <a:ext cx="2610624" cy="253441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2224267"/>
            <a:ext cx="3413125" cy="20554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Silné a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slabé stránky,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príležitosti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hrozby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Calibri"/>
                <a:cs typeface="Calibri"/>
              </a:rPr>
              <a:t>04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14428" y="2043973"/>
            <a:ext cx="6148070" cy="28238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indent="-127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Teraz už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viete, 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podnikateľský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model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 úspešného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fungovania 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podniku,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uvedené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zdroje príjmov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plánovaná zákaznícka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základňa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produkty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podrobnosti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financovaní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8415" marR="12700" algn="ctr">
              <a:lnSpc>
                <a:spcPts val="2590"/>
              </a:lnSpc>
              <a:spcBef>
                <a:spcPts val="1019"/>
              </a:spcBef>
              <a:tabLst>
                <a:tab pos="4923155" algn="l"/>
                <a:tab pos="5106035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Kľúčovou súčasťou nášho obchodného modelu 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silné stránky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výzvy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vykonaním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analýzy </a:t>
            </a:r>
            <a:r>
              <a:rPr sz="2400" b="1" spc="-25" dirty="0">
                <a:solidFill>
                  <a:srgbClr val="5F210F"/>
                </a:solidFill>
                <a:latin typeface="Calibri"/>
                <a:cs typeface="Calibri"/>
              </a:rPr>
              <a:t>SWOT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6399" y="264839"/>
            <a:ext cx="6314440" cy="981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>
              <a:lnSpc>
                <a:spcPts val="3560"/>
              </a:lnSpc>
              <a:spcBef>
                <a:spcPts val="550"/>
              </a:spcBef>
            </a:pPr>
            <a:r>
              <a:rPr sz="3300" spc="-10" dirty="0"/>
              <a:t>Uvedomujeme si </a:t>
            </a:r>
            <a:r>
              <a:rPr sz="3300" dirty="0"/>
              <a:t>príležitosť a </a:t>
            </a:r>
            <a:r>
              <a:rPr sz="3300" spc="-10" dirty="0"/>
              <a:t>dokážeme </a:t>
            </a:r>
            <a:r>
              <a:rPr sz="3300" spc="-5" dirty="0"/>
              <a:t>identifikovať </a:t>
            </a:r>
            <a:r>
              <a:rPr sz="3300" dirty="0"/>
              <a:t>nášho </a:t>
            </a:r>
            <a:r>
              <a:rPr sz="3300" spc="-15" dirty="0"/>
              <a:t>zákazníka, </a:t>
            </a:r>
            <a:r>
              <a:rPr sz="3300" spc="-10" dirty="0"/>
              <a:t>čo </a:t>
            </a:r>
            <a:r>
              <a:rPr sz="3300" spc="-15" dirty="0"/>
              <a:t>ďalej?</a:t>
            </a:r>
            <a:endParaRPr sz="3300"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25474" y="1668558"/>
            <a:ext cx="3583209" cy="351802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454989" y="2644753"/>
            <a:ext cx="2901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6C6A39"/>
                </a:solidFill>
                <a:latin typeface="Calibri"/>
                <a:cs typeface="Calibri"/>
              </a:rPr>
              <a:t>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38063" y="4206341"/>
            <a:ext cx="3028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6C6A39"/>
                </a:solidFill>
                <a:latin typeface="Calibri"/>
                <a:cs typeface="Calibri"/>
              </a:rPr>
              <a:t>T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54987" y="4206293"/>
            <a:ext cx="4038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6C6A39"/>
                </a:solidFill>
                <a:latin typeface="Calibri"/>
                <a:cs typeface="Calibri"/>
              </a:rPr>
              <a:t>O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63796" y="1218946"/>
            <a:ext cx="7553325" cy="5608955"/>
            <a:chOff x="4463796" y="1218946"/>
            <a:chExt cx="7553325" cy="560895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801868" y="1225296"/>
              <a:ext cx="6018530" cy="4494530"/>
            </a:xfrm>
            <a:custGeom>
              <a:avLst/>
              <a:gdLst/>
              <a:ahLst/>
              <a:cxnLst/>
              <a:rect l="l" t="t" r="r" b="b"/>
              <a:pathLst>
                <a:path w="6018530" h="4494530">
                  <a:moveTo>
                    <a:pt x="3009138" y="0"/>
                  </a:moveTo>
                  <a:lnTo>
                    <a:pt x="0" y="2247138"/>
                  </a:lnTo>
                  <a:lnTo>
                    <a:pt x="3009138" y="4494276"/>
                  </a:lnTo>
                  <a:lnTo>
                    <a:pt x="6018276" y="2247138"/>
                  </a:lnTo>
                  <a:lnTo>
                    <a:pt x="3009138" y="0"/>
                  </a:lnTo>
                  <a:close/>
                </a:path>
              </a:pathLst>
            </a:custGeom>
            <a:solidFill>
              <a:srgbClr val="EDF1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01868" y="1225296"/>
              <a:ext cx="6018530" cy="4494530"/>
            </a:xfrm>
            <a:custGeom>
              <a:avLst/>
              <a:gdLst/>
              <a:ahLst/>
              <a:cxnLst/>
              <a:rect l="l" t="t" r="r" b="b"/>
              <a:pathLst>
                <a:path w="6018530" h="4494530">
                  <a:moveTo>
                    <a:pt x="0" y="2247138"/>
                  </a:moveTo>
                  <a:lnTo>
                    <a:pt x="3009138" y="0"/>
                  </a:lnTo>
                  <a:lnTo>
                    <a:pt x="6018276" y="2247138"/>
                  </a:lnTo>
                  <a:lnTo>
                    <a:pt x="3009138" y="4494276"/>
                  </a:lnTo>
                  <a:lnTo>
                    <a:pt x="0" y="2247138"/>
                  </a:lnTo>
                  <a:close/>
                </a:path>
              </a:pathLst>
            </a:custGeom>
            <a:ln w="12700">
              <a:solidFill>
                <a:srgbClr val="EDF1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88552" y="1296918"/>
              <a:ext cx="3022600" cy="1945005"/>
            </a:xfrm>
            <a:custGeom>
              <a:avLst/>
              <a:gdLst/>
              <a:ahLst/>
              <a:cxnLst/>
              <a:rect l="l" t="t" r="r" b="b"/>
              <a:pathLst>
                <a:path w="3022600" h="1945005">
                  <a:moveTo>
                    <a:pt x="2697975" y="0"/>
                  </a:moveTo>
                  <a:lnTo>
                    <a:pt x="324116" y="0"/>
                  </a:lnTo>
                  <a:lnTo>
                    <a:pt x="276220" y="3514"/>
                  </a:lnTo>
                  <a:lnTo>
                    <a:pt x="230506" y="13722"/>
                  </a:lnTo>
                  <a:lnTo>
                    <a:pt x="187476" y="30123"/>
                  </a:lnTo>
                  <a:lnTo>
                    <a:pt x="147630" y="52216"/>
                  </a:lnTo>
                  <a:lnTo>
                    <a:pt x="111471" y="79499"/>
                  </a:lnTo>
                  <a:lnTo>
                    <a:pt x="79499" y="111471"/>
                  </a:lnTo>
                  <a:lnTo>
                    <a:pt x="52216" y="147630"/>
                  </a:lnTo>
                  <a:lnTo>
                    <a:pt x="30123" y="187476"/>
                  </a:lnTo>
                  <a:lnTo>
                    <a:pt x="13722" y="230506"/>
                  </a:lnTo>
                  <a:lnTo>
                    <a:pt x="3514" y="276220"/>
                  </a:lnTo>
                  <a:lnTo>
                    <a:pt x="0" y="324116"/>
                  </a:lnTo>
                  <a:lnTo>
                    <a:pt x="0" y="1620520"/>
                  </a:lnTo>
                  <a:lnTo>
                    <a:pt x="3514" y="1668412"/>
                  </a:lnTo>
                  <a:lnTo>
                    <a:pt x="13722" y="1714124"/>
                  </a:lnTo>
                  <a:lnTo>
                    <a:pt x="30123" y="1757152"/>
                  </a:lnTo>
                  <a:lnTo>
                    <a:pt x="52216" y="1796996"/>
                  </a:lnTo>
                  <a:lnTo>
                    <a:pt x="79499" y="1833154"/>
                  </a:lnTo>
                  <a:lnTo>
                    <a:pt x="111471" y="1865125"/>
                  </a:lnTo>
                  <a:lnTo>
                    <a:pt x="147630" y="1892407"/>
                  </a:lnTo>
                  <a:lnTo>
                    <a:pt x="187476" y="1914500"/>
                  </a:lnTo>
                  <a:lnTo>
                    <a:pt x="230506" y="1930901"/>
                  </a:lnTo>
                  <a:lnTo>
                    <a:pt x="276220" y="1941109"/>
                  </a:lnTo>
                  <a:lnTo>
                    <a:pt x="324116" y="1944624"/>
                  </a:lnTo>
                  <a:lnTo>
                    <a:pt x="2697975" y="1944624"/>
                  </a:lnTo>
                  <a:lnTo>
                    <a:pt x="2745871" y="1941109"/>
                  </a:lnTo>
                  <a:lnTo>
                    <a:pt x="2791585" y="1930901"/>
                  </a:lnTo>
                  <a:lnTo>
                    <a:pt x="2834615" y="1914500"/>
                  </a:lnTo>
                  <a:lnTo>
                    <a:pt x="2874461" y="1892407"/>
                  </a:lnTo>
                  <a:lnTo>
                    <a:pt x="2910620" y="1865125"/>
                  </a:lnTo>
                  <a:lnTo>
                    <a:pt x="2942592" y="1833154"/>
                  </a:lnTo>
                  <a:lnTo>
                    <a:pt x="2969875" y="1796996"/>
                  </a:lnTo>
                  <a:lnTo>
                    <a:pt x="2991968" y="1757152"/>
                  </a:lnTo>
                  <a:lnTo>
                    <a:pt x="3008369" y="1714124"/>
                  </a:lnTo>
                  <a:lnTo>
                    <a:pt x="3018577" y="1668412"/>
                  </a:lnTo>
                  <a:lnTo>
                    <a:pt x="3022092" y="1620520"/>
                  </a:lnTo>
                  <a:lnTo>
                    <a:pt x="3022092" y="324116"/>
                  </a:lnTo>
                  <a:lnTo>
                    <a:pt x="3018577" y="276220"/>
                  </a:lnTo>
                  <a:lnTo>
                    <a:pt x="3008369" y="230506"/>
                  </a:lnTo>
                  <a:lnTo>
                    <a:pt x="2991968" y="187476"/>
                  </a:lnTo>
                  <a:lnTo>
                    <a:pt x="2969875" y="147630"/>
                  </a:lnTo>
                  <a:lnTo>
                    <a:pt x="2942592" y="111471"/>
                  </a:lnTo>
                  <a:lnTo>
                    <a:pt x="2910620" y="79499"/>
                  </a:lnTo>
                  <a:lnTo>
                    <a:pt x="2874461" y="52216"/>
                  </a:lnTo>
                  <a:lnTo>
                    <a:pt x="2834615" y="30123"/>
                  </a:lnTo>
                  <a:lnTo>
                    <a:pt x="2791585" y="13722"/>
                  </a:lnTo>
                  <a:lnTo>
                    <a:pt x="2745871" y="3514"/>
                  </a:lnTo>
                  <a:lnTo>
                    <a:pt x="2697975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88552" y="1296918"/>
              <a:ext cx="3022600" cy="1945005"/>
            </a:xfrm>
            <a:custGeom>
              <a:avLst/>
              <a:gdLst/>
              <a:ahLst/>
              <a:cxnLst/>
              <a:rect l="l" t="t" r="r" b="b"/>
              <a:pathLst>
                <a:path w="3022600" h="1945005">
                  <a:moveTo>
                    <a:pt x="0" y="324116"/>
                  </a:moveTo>
                  <a:lnTo>
                    <a:pt x="3514" y="276220"/>
                  </a:lnTo>
                  <a:lnTo>
                    <a:pt x="13722" y="230506"/>
                  </a:lnTo>
                  <a:lnTo>
                    <a:pt x="30123" y="187476"/>
                  </a:lnTo>
                  <a:lnTo>
                    <a:pt x="52216" y="147630"/>
                  </a:lnTo>
                  <a:lnTo>
                    <a:pt x="79499" y="111471"/>
                  </a:lnTo>
                  <a:lnTo>
                    <a:pt x="111471" y="79499"/>
                  </a:lnTo>
                  <a:lnTo>
                    <a:pt x="147630" y="52216"/>
                  </a:lnTo>
                  <a:lnTo>
                    <a:pt x="187476" y="30123"/>
                  </a:lnTo>
                  <a:lnTo>
                    <a:pt x="230506" y="13722"/>
                  </a:lnTo>
                  <a:lnTo>
                    <a:pt x="276220" y="3514"/>
                  </a:lnTo>
                  <a:lnTo>
                    <a:pt x="324116" y="0"/>
                  </a:lnTo>
                  <a:lnTo>
                    <a:pt x="2697975" y="0"/>
                  </a:lnTo>
                  <a:lnTo>
                    <a:pt x="2745871" y="3514"/>
                  </a:lnTo>
                  <a:lnTo>
                    <a:pt x="2791585" y="13722"/>
                  </a:lnTo>
                  <a:lnTo>
                    <a:pt x="2834615" y="30123"/>
                  </a:lnTo>
                  <a:lnTo>
                    <a:pt x="2874461" y="52216"/>
                  </a:lnTo>
                  <a:lnTo>
                    <a:pt x="2910620" y="79499"/>
                  </a:lnTo>
                  <a:lnTo>
                    <a:pt x="2942592" y="111471"/>
                  </a:lnTo>
                  <a:lnTo>
                    <a:pt x="2969875" y="147630"/>
                  </a:lnTo>
                  <a:lnTo>
                    <a:pt x="2991968" y="187476"/>
                  </a:lnTo>
                  <a:lnTo>
                    <a:pt x="3008369" y="230506"/>
                  </a:lnTo>
                  <a:lnTo>
                    <a:pt x="3018577" y="276220"/>
                  </a:lnTo>
                  <a:lnTo>
                    <a:pt x="3022092" y="324116"/>
                  </a:lnTo>
                  <a:lnTo>
                    <a:pt x="3022092" y="1620520"/>
                  </a:lnTo>
                  <a:lnTo>
                    <a:pt x="3018577" y="1668412"/>
                  </a:lnTo>
                  <a:lnTo>
                    <a:pt x="3008369" y="1714124"/>
                  </a:lnTo>
                  <a:lnTo>
                    <a:pt x="2991968" y="1757152"/>
                  </a:lnTo>
                  <a:lnTo>
                    <a:pt x="2969875" y="1796996"/>
                  </a:lnTo>
                  <a:lnTo>
                    <a:pt x="2942592" y="1833154"/>
                  </a:lnTo>
                  <a:lnTo>
                    <a:pt x="2910620" y="1865125"/>
                  </a:lnTo>
                  <a:lnTo>
                    <a:pt x="2874461" y="1892407"/>
                  </a:lnTo>
                  <a:lnTo>
                    <a:pt x="2834615" y="1914500"/>
                  </a:lnTo>
                  <a:lnTo>
                    <a:pt x="2791585" y="1930901"/>
                  </a:lnTo>
                  <a:lnTo>
                    <a:pt x="2745871" y="1941109"/>
                  </a:lnTo>
                  <a:lnTo>
                    <a:pt x="2697975" y="1944624"/>
                  </a:lnTo>
                  <a:lnTo>
                    <a:pt x="324116" y="1944624"/>
                  </a:lnTo>
                  <a:lnTo>
                    <a:pt x="276220" y="1941109"/>
                  </a:lnTo>
                  <a:lnTo>
                    <a:pt x="230506" y="1930901"/>
                  </a:lnTo>
                  <a:lnTo>
                    <a:pt x="187476" y="1914500"/>
                  </a:lnTo>
                  <a:lnTo>
                    <a:pt x="147630" y="1892407"/>
                  </a:lnTo>
                  <a:lnTo>
                    <a:pt x="111471" y="1865125"/>
                  </a:lnTo>
                  <a:lnTo>
                    <a:pt x="79499" y="1833154"/>
                  </a:lnTo>
                  <a:lnTo>
                    <a:pt x="52216" y="1796996"/>
                  </a:lnTo>
                  <a:lnTo>
                    <a:pt x="30123" y="1757152"/>
                  </a:lnTo>
                  <a:lnTo>
                    <a:pt x="13722" y="1714124"/>
                  </a:lnTo>
                  <a:lnTo>
                    <a:pt x="3514" y="1668412"/>
                  </a:lnTo>
                  <a:lnTo>
                    <a:pt x="0" y="1620520"/>
                  </a:lnTo>
                  <a:lnTo>
                    <a:pt x="0" y="324116"/>
                  </a:lnTo>
                  <a:close/>
                </a:path>
              </a:pathLst>
            </a:custGeom>
            <a:ln w="12700">
              <a:solidFill>
                <a:srgbClr val="054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627752" y="571501"/>
            <a:ext cx="2830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solidFill>
                  <a:srgbClr val="404F2E"/>
                </a:solidFill>
              </a:rPr>
              <a:t>SWOT </a:t>
            </a:r>
            <a:r>
              <a:rPr spc="-5" dirty="0">
                <a:solidFill>
                  <a:srgbClr val="404F2E"/>
                </a:solidFill>
              </a:rPr>
              <a:t>analýza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26398" y="2043536"/>
            <a:ext cx="4582160" cy="20370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Analýza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SWOT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jednoduchý, 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účinný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rámec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využitie silných stránok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 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projektu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zlepšenie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slabých stránok, minimalizáciu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hrozieb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čo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najväčšie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využitie príležitostí.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6398" y="4347824"/>
            <a:ext cx="4422140" cy="17081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Analýza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SWOT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proces, v ktorom 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vnútorné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vonkajšie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faktory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ovplyvnia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výkonnosť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 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projektu.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50321" y="1330336"/>
            <a:ext cx="203956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heavy" spc="-15" dirty="0">
                <a:solidFill>
                  <a:srgbClr val="F8F8F8"/>
                </a:solidFill>
                <a:uFill>
                  <a:solidFill>
                    <a:srgbClr val="F8F8F8"/>
                  </a:solidFill>
                </a:uFill>
                <a:latin typeface="Calibri"/>
                <a:cs typeface="Calibri"/>
              </a:rPr>
              <a:t>SLABÉ STRÁNKY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62087" y="1715824"/>
            <a:ext cx="2595245" cy="1062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105"/>
              </a:spcBef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dirty="0">
                <a:solidFill>
                  <a:srgbClr val="F8F8F8"/>
                </a:solidFill>
                <a:latin typeface="Calibri"/>
                <a:cs typeface="Calibri"/>
              </a:rPr>
              <a:t>Veci, ktoré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vášmu 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podniku chýbajú</a:t>
            </a:r>
            <a:endParaRPr sz="1700">
              <a:latin typeface="Calibri"/>
              <a:cs typeface="Calibri"/>
            </a:endParaRPr>
          </a:p>
          <a:p>
            <a:pPr marL="156845" marR="50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Čo </a:t>
            </a:r>
            <a:r>
              <a:rPr sz="1700" dirty="0">
                <a:solidFill>
                  <a:srgbClr val="F8F8F8"/>
                </a:solidFill>
                <a:latin typeface="Calibri"/>
                <a:cs typeface="Calibri"/>
              </a:rPr>
              <a:t>robí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váš 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konkurent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lepšie</a:t>
            </a:r>
            <a:endParaRPr sz="170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Obmedzenia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zdrojov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795517" y="1290580"/>
            <a:ext cx="3036570" cy="1957705"/>
            <a:chOff x="5795517" y="1290580"/>
            <a:chExt cx="3036570" cy="1957705"/>
          </a:xfrm>
        </p:grpSpPr>
        <p:sp>
          <p:nvSpPr>
            <p:cNvPr id="19" name="object 19"/>
            <p:cNvSpPr/>
            <p:nvPr/>
          </p:nvSpPr>
          <p:spPr>
            <a:xfrm>
              <a:off x="5801867" y="1296930"/>
              <a:ext cx="3023870" cy="1945005"/>
            </a:xfrm>
            <a:custGeom>
              <a:avLst/>
              <a:gdLst/>
              <a:ahLst/>
              <a:cxnLst/>
              <a:rect l="l" t="t" r="r" b="b"/>
              <a:pathLst>
                <a:path w="3023870" h="1945005">
                  <a:moveTo>
                    <a:pt x="2699512" y="0"/>
                  </a:moveTo>
                  <a:lnTo>
                    <a:pt x="324104" y="0"/>
                  </a:lnTo>
                  <a:lnTo>
                    <a:pt x="276211" y="3513"/>
                  </a:lnTo>
                  <a:lnTo>
                    <a:pt x="230499" y="13721"/>
                  </a:lnTo>
                  <a:lnTo>
                    <a:pt x="187471" y="30121"/>
                  </a:lnTo>
                  <a:lnTo>
                    <a:pt x="147627" y="52212"/>
                  </a:lnTo>
                  <a:lnTo>
                    <a:pt x="111469" y="79494"/>
                  </a:lnTo>
                  <a:lnTo>
                    <a:pt x="79498" y="111464"/>
                  </a:lnTo>
                  <a:lnTo>
                    <a:pt x="52216" y="147622"/>
                  </a:lnTo>
                  <a:lnTo>
                    <a:pt x="30123" y="187466"/>
                  </a:lnTo>
                  <a:lnTo>
                    <a:pt x="13722" y="230495"/>
                  </a:lnTo>
                  <a:lnTo>
                    <a:pt x="3514" y="276208"/>
                  </a:lnTo>
                  <a:lnTo>
                    <a:pt x="0" y="324103"/>
                  </a:lnTo>
                  <a:lnTo>
                    <a:pt x="0" y="1620507"/>
                  </a:lnTo>
                  <a:lnTo>
                    <a:pt x="3514" y="1668403"/>
                  </a:lnTo>
                  <a:lnTo>
                    <a:pt x="13722" y="1714117"/>
                  </a:lnTo>
                  <a:lnTo>
                    <a:pt x="30123" y="1757147"/>
                  </a:lnTo>
                  <a:lnTo>
                    <a:pt x="52216" y="1796993"/>
                  </a:lnTo>
                  <a:lnTo>
                    <a:pt x="79498" y="1833152"/>
                  </a:lnTo>
                  <a:lnTo>
                    <a:pt x="111469" y="1865124"/>
                  </a:lnTo>
                  <a:lnTo>
                    <a:pt x="147627" y="1892407"/>
                  </a:lnTo>
                  <a:lnTo>
                    <a:pt x="187471" y="1914500"/>
                  </a:lnTo>
                  <a:lnTo>
                    <a:pt x="230499" y="1930901"/>
                  </a:lnTo>
                  <a:lnTo>
                    <a:pt x="276211" y="1941109"/>
                  </a:lnTo>
                  <a:lnTo>
                    <a:pt x="324104" y="1944623"/>
                  </a:lnTo>
                  <a:lnTo>
                    <a:pt x="2699512" y="1944623"/>
                  </a:lnTo>
                  <a:lnTo>
                    <a:pt x="2747404" y="1941109"/>
                  </a:lnTo>
                  <a:lnTo>
                    <a:pt x="2793116" y="1930901"/>
                  </a:lnTo>
                  <a:lnTo>
                    <a:pt x="2836144" y="1914500"/>
                  </a:lnTo>
                  <a:lnTo>
                    <a:pt x="2875988" y="1892407"/>
                  </a:lnTo>
                  <a:lnTo>
                    <a:pt x="2912146" y="1865124"/>
                  </a:lnTo>
                  <a:lnTo>
                    <a:pt x="2944117" y="1833152"/>
                  </a:lnTo>
                  <a:lnTo>
                    <a:pt x="2971399" y="1796993"/>
                  </a:lnTo>
                  <a:lnTo>
                    <a:pt x="2993492" y="1757147"/>
                  </a:lnTo>
                  <a:lnTo>
                    <a:pt x="3009893" y="1714117"/>
                  </a:lnTo>
                  <a:lnTo>
                    <a:pt x="3020101" y="1668403"/>
                  </a:lnTo>
                  <a:lnTo>
                    <a:pt x="3023616" y="1620507"/>
                  </a:lnTo>
                  <a:lnTo>
                    <a:pt x="3023616" y="324103"/>
                  </a:lnTo>
                  <a:lnTo>
                    <a:pt x="3020101" y="276208"/>
                  </a:lnTo>
                  <a:lnTo>
                    <a:pt x="3009893" y="230495"/>
                  </a:lnTo>
                  <a:lnTo>
                    <a:pt x="2993492" y="187466"/>
                  </a:lnTo>
                  <a:lnTo>
                    <a:pt x="2971399" y="147622"/>
                  </a:lnTo>
                  <a:lnTo>
                    <a:pt x="2944117" y="111464"/>
                  </a:lnTo>
                  <a:lnTo>
                    <a:pt x="2912146" y="79494"/>
                  </a:lnTo>
                  <a:lnTo>
                    <a:pt x="2875988" y="52212"/>
                  </a:lnTo>
                  <a:lnTo>
                    <a:pt x="2836144" y="30121"/>
                  </a:lnTo>
                  <a:lnTo>
                    <a:pt x="2793116" y="13721"/>
                  </a:lnTo>
                  <a:lnTo>
                    <a:pt x="2747404" y="3513"/>
                  </a:lnTo>
                  <a:lnTo>
                    <a:pt x="2699512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01867" y="1296930"/>
              <a:ext cx="3023870" cy="1945005"/>
            </a:xfrm>
            <a:custGeom>
              <a:avLst/>
              <a:gdLst/>
              <a:ahLst/>
              <a:cxnLst/>
              <a:rect l="l" t="t" r="r" b="b"/>
              <a:pathLst>
                <a:path w="3023870" h="1945005">
                  <a:moveTo>
                    <a:pt x="0" y="324103"/>
                  </a:moveTo>
                  <a:lnTo>
                    <a:pt x="3514" y="276208"/>
                  </a:lnTo>
                  <a:lnTo>
                    <a:pt x="13722" y="230495"/>
                  </a:lnTo>
                  <a:lnTo>
                    <a:pt x="30123" y="187466"/>
                  </a:lnTo>
                  <a:lnTo>
                    <a:pt x="52216" y="147622"/>
                  </a:lnTo>
                  <a:lnTo>
                    <a:pt x="79498" y="111464"/>
                  </a:lnTo>
                  <a:lnTo>
                    <a:pt x="111469" y="79494"/>
                  </a:lnTo>
                  <a:lnTo>
                    <a:pt x="147627" y="52212"/>
                  </a:lnTo>
                  <a:lnTo>
                    <a:pt x="187471" y="30121"/>
                  </a:lnTo>
                  <a:lnTo>
                    <a:pt x="230499" y="13721"/>
                  </a:lnTo>
                  <a:lnTo>
                    <a:pt x="276211" y="3513"/>
                  </a:lnTo>
                  <a:lnTo>
                    <a:pt x="324104" y="0"/>
                  </a:lnTo>
                  <a:lnTo>
                    <a:pt x="2699512" y="0"/>
                  </a:lnTo>
                  <a:lnTo>
                    <a:pt x="2747404" y="3513"/>
                  </a:lnTo>
                  <a:lnTo>
                    <a:pt x="2793116" y="13721"/>
                  </a:lnTo>
                  <a:lnTo>
                    <a:pt x="2836144" y="30121"/>
                  </a:lnTo>
                  <a:lnTo>
                    <a:pt x="2875988" y="52212"/>
                  </a:lnTo>
                  <a:lnTo>
                    <a:pt x="2912146" y="79494"/>
                  </a:lnTo>
                  <a:lnTo>
                    <a:pt x="2944117" y="111464"/>
                  </a:lnTo>
                  <a:lnTo>
                    <a:pt x="2971399" y="147622"/>
                  </a:lnTo>
                  <a:lnTo>
                    <a:pt x="2993492" y="187466"/>
                  </a:lnTo>
                  <a:lnTo>
                    <a:pt x="3009893" y="230495"/>
                  </a:lnTo>
                  <a:lnTo>
                    <a:pt x="3020101" y="276208"/>
                  </a:lnTo>
                  <a:lnTo>
                    <a:pt x="3023616" y="324103"/>
                  </a:lnTo>
                  <a:lnTo>
                    <a:pt x="3023616" y="1620507"/>
                  </a:lnTo>
                  <a:lnTo>
                    <a:pt x="3020101" y="1668403"/>
                  </a:lnTo>
                  <a:lnTo>
                    <a:pt x="3009893" y="1714117"/>
                  </a:lnTo>
                  <a:lnTo>
                    <a:pt x="2993492" y="1757147"/>
                  </a:lnTo>
                  <a:lnTo>
                    <a:pt x="2971399" y="1796993"/>
                  </a:lnTo>
                  <a:lnTo>
                    <a:pt x="2944117" y="1833152"/>
                  </a:lnTo>
                  <a:lnTo>
                    <a:pt x="2912146" y="1865124"/>
                  </a:lnTo>
                  <a:lnTo>
                    <a:pt x="2875988" y="1892407"/>
                  </a:lnTo>
                  <a:lnTo>
                    <a:pt x="2836144" y="1914500"/>
                  </a:lnTo>
                  <a:lnTo>
                    <a:pt x="2793116" y="1930901"/>
                  </a:lnTo>
                  <a:lnTo>
                    <a:pt x="2747404" y="1941109"/>
                  </a:lnTo>
                  <a:lnTo>
                    <a:pt x="2699512" y="1944623"/>
                  </a:lnTo>
                  <a:lnTo>
                    <a:pt x="324104" y="1944623"/>
                  </a:lnTo>
                  <a:lnTo>
                    <a:pt x="276211" y="1941109"/>
                  </a:lnTo>
                  <a:lnTo>
                    <a:pt x="230499" y="1930901"/>
                  </a:lnTo>
                  <a:lnTo>
                    <a:pt x="187471" y="1914500"/>
                  </a:lnTo>
                  <a:lnTo>
                    <a:pt x="147627" y="1892407"/>
                  </a:lnTo>
                  <a:lnTo>
                    <a:pt x="111469" y="1865124"/>
                  </a:lnTo>
                  <a:lnTo>
                    <a:pt x="79498" y="1833152"/>
                  </a:lnTo>
                  <a:lnTo>
                    <a:pt x="52216" y="1796993"/>
                  </a:lnTo>
                  <a:lnTo>
                    <a:pt x="30123" y="1757147"/>
                  </a:lnTo>
                  <a:lnTo>
                    <a:pt x="13722" y="1714117"/>
                  </a:lnTo>
                  <a:lnTo>
                    <a:pt x="3514" y="1668403"/>
                  </a:lnTo>
                  <a:lnTo>
                    <a:pt x="0" y="1620507"/>
                  </a:lnTo>
                  <a:lnTo>
                    <a:pt x="0" y="324103"/>
                  </a:lnTo>
                  <a:close/>
                </a:path>
              </a:pathLst>
            </a:custGeom>
            <a:ln w="12700">
              <a:solidFill>
                <a:srgbClr val="054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408323" y="1361814"/>
            <a:ext cx="17679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heavy" dirty="0">
                <a:solidFill>
                  <a:srgbClr val="F8F8F8"/>
                </a:solidFill>
                <a:uFill>
                  <a:solidFill>
                    <a:srgbClr val="F8F8F8"/>
                  </a:solidFill>
                </a:uFill>
                <a:latin typeface="Calibri"/>
                <a:cs typeface="Calibri"/>
              </a:rPr>
              <a:t>SILNÉ STRÁNKY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75963" y="1715824"/>
            <a:ext cx="2632710" cy="15831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105"/>
              </a:spcBef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Čo </a:t>
            </a:r>
            <a:r>
              <a:rPr sz="1700" dirty="0">
                <a:solidFill>
                  <a:srgbClr val="F8F8F8"/>
                </a:solidFill>
                <a:latin typeface="Calibri"/>
                <a:cs typeface="Calibri"/>
              </a:rPr>
              <a:t>robíte 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dobre</a:t>
            </a:r>
            <a:endParaRPr sz="1700" dirty="0">
              <a:latin typeface="Calibri"/>
              <a:cs typeface="Calibri"/>
            </a:endParaRPr>
          </a:p>
          <a:p>
            <a:pPr marL="157480" marR="104139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dirty="0">
                <a:solidFill>
                  <a:srgbClr val="F8F8F8"/>
                </a:solidFill>
                <a:latin typeface="Calibri"/>
                <a:cs typeface="Calibri"/>
              </a:rPr>
              <a:t>Vlastnosti, 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ktoré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vás odlišujú 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od konkurencie</a:t>
            </a:r>
            <a:endParaRPr sz="1700" dirty="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Kvalifikovaný/znalý personál</a:t>
            </a:r>
          </a:p>
          <a:p>
            <a:pPr marL="1574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 err="1">
                <a:solidFill>
                  <a:srgbClr val="F8F8F8"/>
                </a:solidFill>
                <a:latin typeface="Calibri"/>
                <a:cs typeface="Calibri"/>
              </a:rPr>
              <a:t>Vaše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 </a:t>
            </a:r>
            <a:r>
              <a:rPr sz="1700" spc="-5" dirty="0" err="1">
                <a:solidFill>
                  <a:srgbClr val="F8F8F8"/>
                </a:solidFill>
                <a:latin typeface="Calibri"/>
                <a:cs typeface="Calibri"/>
              </a:rPr>
              <a:t>jedinečné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 predajné</a:t>
            </a:r>
          </a:p>
          <a:p>
            <a:pPr marL="157480">
              <a:lnSpc>
                <a:spcPct val="100000"/>
              </a:lnSpc>
              <a:spcBef>
                <a:spcPts val="30"/>
              </a:spcBef>
            </a:pPr>
            <a:r>
              <a:rPr sz="1700" spc="-5" dirty="0" err="1">
                <a:solidFill>
                  <a:srgbClr val="F8F8F8"/>
                </a:solidFill>
                <a:latin typeface="Calibri"/>
                <a:cs typeface="Calibri"/>
              </a:rPr>
              <a:t>návrh</a:t>
            </a:r>
            <a:r>
              <a:rPr lang="sk-SK" sz="1700" spc="-5" dirty="0">
                <a:solidFill>
                  <a:srgbClr val="F8F8F8"/>
                </a:solidFill>
                <a:latin typeface="Calibri"/>
                <a:cs typeface="Calibri"/>
              </a:rPr>
              <a:t>y</a:t>
            </a:r>
            <a:endParaRPr sz="1700" spc="-5" dirty="0">
              <a:solidFill>
                <a:srgbClr val="F8F8F8"/>
              </a:solidFill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795517" y="3539991"/>
            <a:ext cx="3036570" cy="1958975"/>
            <a:chOff x="5795517" y="3539991"/>
            <a:chExt cx="3036570" cy="1958975"/>
          </a:xfrm>
        </p:grpSpPr>
        <p:sp>
          <p:nvSpPr>
            <p:cNvPr id="24" name="object 24"/>
            <p:cNvSpPr/>
            <p:nvPr/>
          </p:nvSpPr>
          <p:spPr>
            <a:xfrm>
              <a:off x="5801867" y="3546341"/>
              <a:ext cx="3023870" cy="1946275"/>
            </a:xfrm>
            <a:custGeom>
              <a:avLst/>
              <a:gdLst/>
              <a:ahLst/>
              <a:cxnLst/>
              <a:rect l="l" t="t" r="r" b="b"/>
              <a:pathLst>
                <a:path w="3023870" h="1946275">
                  <a:moveTo>
                    <a:pt x="2699258" y="0"/>
                  </a:moveTo>
                  <a:lnTo>
                    <a:pt x="324358" y="0"/>
                  </a:lnTo>
                  <a:lnTo>
                    <a:pt x="276427" y="3516"/>
                  </a:lnTo>
                  <a:lnTo>
                    <a:pt x="230680" y="13733"/>
                  </a:lnTo>
                  <a:lnTo>
                    <a:pt x="187618" y="30147"/>
                  </a:lnTo>
                  <a:lnTo>
                    <a:pt x="147743" y="52257"/>
                  </a:lnTo>
                  <a:lnTo>
                    <a:pt x="111557" y="79562"/>
                  </a:lnTo>
                  <a:lnTo>
                    <a:pt x="79561" y="111559"/>
                  </a:lnTo>
                  <a:lnTo>
                    <a:pt x="52257" y="147746"/>
                  </a:lnTo>
                  <a:lnTo>
                    <a:pt x="30147" y="187623"/>
                  </a:lnTo>
                  <a:lnTo>
                    <a:pt x="13733" y="230687"/>
                  </a:lnTo>
                  <a:lnTo>
                    <a:pt x="3516" y="276437"/>
                  </a:lnTo>
                  <a:lnTo>
                    <a:pt x="0" y="324370"/>
                  </a:lnTo>
                  <a:lnTo>
                    <a:pt x="0" y="1621790"/>
                  </a:lnTo>
                  <a:lnTo>
                    <a:pt x="3516" y="1669723"/>
                  </a:lnTo>
                  <a:lnTo>
                    <a:pt x="13733" y="1715471"/>
                  </a:lnTo>
                  <a:lnTo>
                    <a:pt x="30147" y="1758534"/>
                  </a:lnTo>
                  <a:lnTo>
                    <a:pt x="52257" y="1798409"/>
                  </a:lnTo>
                  <a:lnTo>
                    <a:pt x="79561" y="1834596"/>
                  </a:lnTo>
                  <a:lnTo>
                    <a:pt x="111557" y="1866591"/>
                  </a:lnTo>
                  <a:lnTo>
                    <a:pt x="147743" y="1893893"/>
                  </a:lnTo>
                  <a:lnTo>
                    <a:pt x="187618" y="1916002"/>
                  </a:lnTo>
                  <a:lnTo>
                    <a:pt x="230680" y="1932415"/>
                  </a:lnTo>
                  <a:lnTo>
                    <a:pt x="276427" y="1942631"/>
                  </a:lnTo>
                  <a:lnTo>
                    <a:pt x="324358" y="1946148"/>
                  </a:lnTo>
                  <a:lnTo>
                    <a:pt x="2699258" y="1946148"/>
                  </a:lnTo>
                  <a:lnTo>
                    <a:pt x="2747188" y="1942631"/>
                  </a:lnTo>
                  <a:lnTo>
                    <a:pt x="2792935" y="1932415"/>
                  </a:lnTo>
                  <a:lnTo>
                    <a:pt x="2835997" y="1916002"/>
                  </a:lnTo>
                  <a:lnTo>
                    <a:pt x="2875872" y="1893893"/>
                  </a:lnTo>
                  <a:lnTo>
                    <a:pt x="2912058" y="1866591"/>
                  </a:lnTo>
                  <a:lnTo>
                    <a:pt x="2944054" y="1834596"/>
                  </a:lnTo>
                  <a:lnTo>
                    <a:pt x="2971358" y="1798409"/>
                  </a:lnTo>
                  <a:lnTo>
                    <a:pt x="2993468" y="1758534"/>
                  </a:lnTo>
                  <a:lnTo>
                    <a:pt x="3009882" y="1715471"/>
                  </a:lnTo>
                  <a:lnTo>
                    <a:pt x="3020099" y="1669723"/>
                  </a:lnTo>
                  <a:lnTo>
                    <a:pt x="3023616" y="1621790"/>
                  </a:lnTo>
                  <a:lnTo>
                    <a:pt x="3023616" y="324370"/>
                  </a:lnTo>
                  <a:lnTo>
                    <a:pt x="3020099" y="276437"/>
                  </a:lnTo>
                  <a:lnTo>
                    <a:pt x="3009882" y="230687"/>
                  </a:lnTo>
                  <a:lnTo>
                    <a:pt x="2993468" y="187623"/>
                  </a:lnTo>
                  <a:lnTo>
                    <a:pt x="2971358" y="147746"/>
                  </a:lnTo>
                  <a:lnTo>
                    <a:pt x="2944054" y="111559"/>
                  </a:lnTo>
                  <a:lnTo>
                    <a:pt x="2912058" y="79562"/>
                  </a:lnTo>
                  <a:lnTo>
                    <a:pt x="2875872" y="52257"/>
                  </a:lnTo>
                  <a:lnTo>
                    <a:pt x="2835997" y="30147"/>
                  </a:lnTo>
                  <a:lnTo>
                    <a:pt x="2792935" y="13733"/>
                  </a:lnTo>
                  <a:lnTo>
                    <a:pt x="2747188" y="3516"/>
                  </a:lnTo>
                  <a:lnTo>
                    <a:pt x="2699258" y="0"/>
                  </a:lnTo>
                  <a:close/>
                </a:path>
              </a:pathLst>
            </a:custGeom>
            <a:solidFill>
              <a:srgbClr val="5586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01867" y="3546341"/>
              <a:ext cx="3023870" cy="1946275"/>
            </a:xfrm>
            <a:custGeom>
              <a:avLst/>
              <a:gdLst/>
              <a:ahLst/>
              <a:cxnLst/>
              <a:rect l="l" t="t" r="r" b="b"/>
              <a:pathLst>
                <a:path w="3023870" h="1946275">
                  <a:moveTo>
                    <a:pt x="0" y="324370"/>
                  </a:moveTo>
                  <a:lnTo>
                    <a:pt x="3516" y="276437"/>
                  </a:lnTo>
                  <a:lnTo>
                    <a:pt x="13733" y="230687"/>
                  </a:lnTo>
                  <a:lnTo>
                    <a:pt x="30147" y="187623"/>
                  </a:lnTo>
                  <a:lnTo>
                    <a:pt x="52257" y="147746"/>
                  </a:lnTo>
                  <a:lnTo>
                    <a:pt x="79561" y="111559"/>
                  </a:lnTo>
                  <a:lnTo>
                    <a:pt x="111557" y="79562"/>
                  </a:lnTo>
                  <a:lnTo>
                    <a:pt x="147743" y="52257"/>
                  </a:lnTo>
                  <a:lnTo>
                    <a:pt x="187618" y="30147"/>
                  </a:lnTo>
                  <a:lnTo>
                    <a:pt x="230680" y="13733"/>
                  </a:lnTo>
                  <a:lnTo>
                    <a:pt x="276427" y="3516"/>
                  </a:lnTo>
                  <a:lnTo>
                    <a:pt x="324358" y="0"/>
                  </a:lnTo>
                  <a:lnTo>
                    <a:pt x="2699258" y="0"/>
                  </a:lnTo>
                  <a:lnTo>
                    <a:pt x="2747188" y="3516"/>
                  </a:lnTo>
                  <a:lnTo>
                    <a:pt x="2792935" y="13733"/>
                  </a:lnTo>
                  <a:lnTo>
                    <a:pt x="2835997" y="30147"/>
                  </a:lnTo>
                  <a:lnTo>
                    <a:pt x="2875872" y="52257"/>
                  </a:lnTo>
                  <a:lnTo>
                    <a:pt x="2912058" y="79562"/>
                  </a:lnTo>
                  <a:lnTo>
                    <a:pt x="2944054" y="111559"/>
                  </a:lnTo>
                  <a:lnTo>
                    <a:pt x="2971358" y="147746"/>
                  </a:lnTo>
                  <a:lnTo>
                    <a:pt x="2993468" y="187623"/>
                  </a:lnTo>
                  <a:lnTo>
                    <a:pt x="3009882" y="230687"/>
                  </a:lnTo>
                  <a:lnTo>
                    <a:pt x="3020099" y="276437"/>
                  </a:lnTo>
                  <a:lnTo>
                    <a:pt x="3023616" y="324370"/>
                  </a:lnTo>
                  <a:lnTo>
                    <a:pt x="3023616" y="1621790"/>
                  </a:lnTo>
                  <a:lnTo>
                    <a:pt x="3020099" y="1669723"/>
                  </a:lnTo>
                  <a:lnTo>
                    <a:pt x="3009882" y="1715471"/>
                  </a:lnTo>
                  <a:lnTo>
                    <a:pt x="2993468" y="1758534"/>
                  </a:lnTo>
                  <a:lnTo>
                    <a:pt x="2971358" y="1798409"/>
                  </a:lnTo>
                  <a:lnTo>
                    <a:pt x="2944054" y="1834596"/>
                  </a:lnTo>
                  <a:lnTo>
                    <a:pt x="2912058" y="1866591"/>
                  </a:lnTo>
                  <a:lnTo>
                    <a:pt x="2875872" y="1893893"/>
                  </a:lnTo>
                  <a:lnTo>
                    <a:pt x="2835997" y="1916002"/>
                  </a:lnTo>
                  <a:lnTo>
                    <a:pt x="2792935" y="1932415"/>
                  </a:lnTo>
                  <a:lnTo>
                    <a:pt x="2747188" y="1942631"/>
                  </a:lnTo>
                  <a:lnTo>
                    <a:pt x="2699258" y="1946148"/>
                  </a:lnTo>
                  <a:lnTo>
                    <a:pt x="324358" y="1946148"/>
                  </a:lnTo>
                  <a:lnTo>
                    <a:pt x="276427" y="1942631"/>
                  </a:lnTo>
                  <a:lnTo>
                    <a:pt x="230680" y="1932415"/>
                  </a:lnTo>
                  <a:lnTo>
                    <a:pt x="187618" y="1916002"/>
                  </a:lnTo>
                  <a:lnTo>
                    <a:pt x="147743" y="1893893"/>
                  </a:lnTo>
                  <a:lnTo>
                    <a:pt x="111557" y="1866591"/>
                  </a:lnTo>
                  <a:lnTo>
                    <a:pt x="79561" y="1834596"/>
                  </a:lnTo>
                  <a:lnTo>
                    <a:pt x="52257" y="1798409"/>
                  </a:lnTo>
                  <a:lnTo>
                    <a:pt x="30147" y="1758534"/>
                  </a:lnTo>
                  <a:lnTo>
                    <a:pt x="13733" y="1715471"/>
                  </a:lnTo>
                  <a:lnTo>
                    <a:pt x="3516" y="1669723"/>
                  </a:lnTo>
                  <a:lnTo>
                    <a:pt x="0" y="1621790"/>
                  </a:lnTo>
                  <a:lnTo>
                    <a:pt x="0" y="324370"/>
                  </a:lnTo>
                  <a:close/>
                </a:path>
              </a:pathLst>
            </a:custGeom>
            <a:ln w="12700">
              <a:solidFill>
                <a:srgbClr val="054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75964" y="3657954"/>
            <a:ext cx="2831739" cy="18902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8790">
              <a:lnSpc>
                <a:spcPct val="100000"/>
              </a:lnSpc>
              <a:spcBef>
                <a:spcPts val="100"/>
              </a:spcBef>
            </a:pP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MOŽNOSTI</a:t>
            </a:r>
            <a:endParaRPr sz="2000" dirty="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spcBef>
                <a:spcPts val="25"/>
              </a:spcBef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Trhy 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nedostatočnými službami</a:t>
            </a:r>
            <a:endParaRPr sz="1700" dirty="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Málo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konkurentov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v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oblasti</a:t>
            </a:r>
            <a:endParaRPr sz="1700" dirty="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Vznikajúca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potreba, ktorú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môžete naplniť</a:t>
            </a:r>
            <a:endParaRPr sz="1700" dirty="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Účasť na projekte</a:t>
            </a:r>
            <a:endParaRPr sz="1700" dirty="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982202" y="3540002"/>
            <a:ext cx="3035300" cy="1958975"/>
            <a:chOff x="8982202" y="3540002"/>
            <a:chExt cx="3035300" cy="1958975"/>
          </a:xfrm>
        </p:grpSpPr>
        <p:sp>
          <p:nvSpPr>
            <p:cNvPr id="28" name="object 28"/>
            <p:cNvSpPr/>
            <p:nvPr/>
          </p:nvSpPr>
          <p:spPr>
            <a:xfrm>
              <a:off x="8988552" y="3546352"/>
              <a:ext cx="3022600" cy="1946275"/>
            </a:xfrm>
            <a:custGeom>
              <a:avLst/>
              <a:gdLst/>
              <a:ahLst/>
              <a:cxnLst/>
              <a:rect l="l" t="t" r="r" b="b"/>
              <a:pathLst>
                <a:path w="3022600" h="1946275">
                  <a:moveTo>
                    <a:pt x="2697734" y="0"/>
                  </a:moveTo>
                  <a:lnTo>
                    <a:pt x="324358" y="0"/>
                  </a:lnTo>
                  <a:lnTo>
                    <a:pt x="276427" y="3516"/>
                  </a:lnTo>
                  <a:lnTo>
                    <a:pt x="230680" y="13732"/>
                  </a:lnTo>
                  <a:lnTo>
                    <a:pt x="187618" y="30145"/>
                  </a:lnTo>
                  <a:lnTo>
                    <a:pt x="147743" y="52254"/>
                  </a:lnTo>
                  <a:lnTo>
                    <a:pt x="111557" y="79556"/>
                  </a:lnTo>
                  <a:lnTo>
                    <a:pt x="79561" y="111551"/>
                  </a:lnTo>
                  <a:lnTo>
                    <a:pt x="52257" y="147738"/>
                  </a:lnTo>
                  <a:lnTo>
                    <a:pt x="30147" y="187613"/>
                  </a:lnTo>
                  <a:lnTo>
                    <a:pt x="13733" y="230676"/>
                  </a:lnTo>
                  <a:lnTo>
                    <a:pt x="3516" y="276424"/>
                  </a:lnTo>
                  <a:lnTo>
                    <a:pt x="0" y="324358"/>
                  </a:lnTo>
                  <a:lnTo>
                    <a:pt x="0" y="1621777"/>
                  </a:lnTo>
                  <a:lnTo>
                    <a:pt x="3516" y="1669710"/>
                  </a:lnTo>
                  <a:lnTo>
                    <a:pt x="13733" y="1715460"/>
                  </a:lnTo>
                  <a:lnTo>
                    <a:pt x="30147" y="1758524"/>
                  </a:lnTo>
                  <a:lnTo>
                    <a:pt x="52257" y="1798401"/>
                  </a:lnTo>
                  <a:lnTo>
                    <a:pt x="79561" y="1834588"/>
                  </a:lnTo>
                  <a:lnTo>
                    <a:pt x="111557" y="1866585"/>
                  </a:lnTo>
                  <a:lnTo>
                    <a:pt x="147743" y="1893890"/>
                  </a:lnTo>
                  <a:lnTo>
                    <a:pt x="187618" y="1916000"/>
                  </a:lnTo>
                  <a:lnTo>
                    <a:pt x="230680" y="1932414"/>
                  </a:lnTo>
                  <a:lnTo>
                    <a:pt x="276427" y="1942631"/>
                  </a:lnTo>
                  <a:lnTo>
                    <a:pt x="324358" y="1946148"/>
                  </a:lnTo>
                  <a:lnTo>
                    <a:pt x="2697734" y="1946148"/>
                  </a:lnTo>
                  <a:lnTo>
                    <a:pt x="2745664" y="1942631"/>
                  </a:lnTo>
                  <a:lnTo>
                    <a:pt x="2791411" y="1932414"/>
                  </a:lnTo>
                  <a:lnTo>
                    <a:pt x="2834473" y="1916000"/>
                  </a:lnTo>
                  <a:lnTo>
                    <a:pt x="2874348" y="1893890"/>
                  </a:lnTo>
                  <a:lnTo>
                    <a:pt x="2910534" y="1866585"/>
                  </a:lnTo>
                  <a:lnTo>
                    <a:pt x="2942530" y="1834588"/>
                  </a:lnTo>
                  <a:lnTo>
                    <a:pt x="2969834" y="1798401"/>
                  </a:lnTo>
                  <a:lnTo>
                    <a:pt x="2991944" y="1758524"/>
                  </a:lnTo>
                  <a:lnTo>
                    <a:pt x="3008358" y="1715460"/>
                  </a:lnTo>
                  <a:lnTo>
                    <a:pt x="3018575" y="1669710"/>
                  </a:lnTo>
                  <a:lnTo>
                    <a:pt x="3022092" y="1621777"/>
                  </a:lnTo>
                  <a:lnTo>
                    <a:pt x="3022092" y="324358"/>
                  </a:lnTo>
                  <a:lnTo>
                    <a:pt x="3018575" y="276424"/>
                  </a:lnTo>
                  <a:lnTo>
                    <a:pt x="3008358" y="230676"/>
                  </a:lnTo>
                  <a:lnTo>
                    <a:pt x="2991944" y="187613"/>
                  </a:lnTo>
                  <a:lnTo>
                    <a:pt x="2969834" y="147738"/>
                  </a:lnTo>
                  <a:lnTo>
                    <a:pt x="2942530" y="111551"/>
                  </a:lnTo>
                  <a:lnTo>
                    <a:pt x="2910534" y="79556"/>
                  </a:lnTo>
                  <a:lnTo>
                    <a:pt x="2874348" y="52254"/>
                  </a:lnTo>
                  <a:lnTo>
                    <a:pt x="2834473" y="30145"/>
                  </a:lnTo>
                  <a:lnTo>
                    <a:pt x="2791411" y="13732"/>
                  </a:lnTo>
                  <a:lnTo>
                    <a:pt x="2745664" y="3516"/>
                  </a:lnTo>
                  <a:lnTo>
                    <a:pt x="2697734" y="0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988552" y="3546352"/>
              <a:ext cx="3022600" cy="1946275"/>
            </a:xfrm>
            <a:custGeom>
              <a:avLst/>
              <a:gdLst/>
              <a:ahLst/>
              <a:cxnLst/>
              <a:rect l="l" t="t" r="r" b="b"/>
              <a:pathLst>
                <a:path w="3022600" h="1946275">
                  <a:moveTo>
                    <a:pt x="0" y="324358"/>
                  </a:moveTo>
                  <a:lnTo>
                    <a:pt x="3516" y="276424"/>
                  </a:lnTo>
                  <a:lnTo>
                    <a:pt x="13733" y="230676"/>
                  </a:lnTo>
                  <a:lnTo>
                    <a:pt x="30147" y="187613"/>
                  </a:lnTo>
                  <a:lnTo>
                    <a:pt x="52257" y="147738"/>
                  </a:lnTo>
                  <a:lnTo>
                    <a:pt x="79561" y="111551"/>
                  </a:lnTo>
                  <a:lnTo>
                    <a:pt x="111557" y="79556"/>
                  </a:lnTo>
                  <a:lnTo>
                    <a:pt x="147743" y="52254"/>
                  </a:lnTo>
                  <a:lnTo>
                    <a:pt x="187618" y="30145"/>
                  </a:lnTo>
                  <a:lnTo>
                    <a:pt x="230680" y="13732"/>
                  </a:lnTo>
                  <a:lnTo>
                    <a:pt x="276427" y="3516"/>
                  </a:lnTo>
                  <a:lnTo>
                    <a:pt x="324358" y="0"/>
                  </a:lnTo>
                  <a:lnTo>
                    <a:pt x="2697734" y="0"/>
                  </a:lnTo>
                  <a:lnTo>
                    <a:pt x="2745664" y="3516"/>
                  </a:lnTo>
                  <a:lnTo>
                    <a:pt x="2791411" y="13732"/>
                  </a:lnTo>
                  <a:lnTo>
                    <a:pt x="2834473" y="30145"/>
                  </a:lnTo>
                  <a:lnTo>
                    <a:pt x="2874348" y="52254"/>
                  </a:lnTo>
                  <a:lnTo>
                    <a:pt x="2910534" y="79556"/>
                  </a:lnTo>
                  <a:lnTo>
                    <a:pt x="2942530" y="111551"/>
                  </a:lnTo>
                  <a:lnTo>
                    <a:pt x="2969834" y="147738"/>
                  </a:lnTo>
                  <a:lnTo>
                    <a:pt x="2991944" y="187613"/>
                  </a:lnTo>
                  <a:lnTo>
                    <a:pt x="3008358" y="230676"/>
                  </a:lnTo>
                  <a:lnTo>
                    <a:pt x="3018575" y="276424"/>
                  </a:lnTo>
                  <a:lnTo>
                    <a:pt x="3022092" y="324358"/>
                  </a:lnTo>
                  <a:lnTo>
                    <a:pt x="3022092" y="1621777"/>
                  </a:lnTo>
                  <a:lnTo>
                    <a:pt x="3018575" y="1669710"/>
                  </a:lnTo>
                  <a:lnTo>
                    <a:pt x="3008358" y="1715460"/>
                  </a:lnTo>
                  <a:lnTo>
                    <a:pt x="2991944" y="1758524"/>
                  </a:lnTo>
                  <a:lnTo>
                    <a:pt x="2969834" y="1798401"/>
                  </a:lnTo>
                  <a:lnTo>
                    <a:pt x="2942530" y="1834588"/>
                  </a:lnTo>
                  <a:lnTo>
                    <a:pt x="2910534" y="1866585"/>
                  </a:lnTo>
                  <a:lnTo>
                    <a:pt x="2874348" y="1893890"/>
                  </a:lnTo>
                  <a:lnTo>
                    <a:pt x="2834473" y="1916000"/>
                  </a:lnTo>
                  <a:lnTo>
                    <a:pt x="2791411" y="1932414"/>
                  </a:lnTo>
                  <a:lnTo>
                    <a:pt x="2745664" y="1942631"/>
                  </a:lnTo>
                  <a:lnTo>
                    <a:pt x="2697734" y="1946148"/>
                  </a:lnTo>
                  <a:lnTo>
                    <a:pt x="324358" y="1946148"/>
                  </a:lnTo>
                  <a:lnTo>
                    <a:pt x="276427" y="1942631"/>
                  </a:lnTo>
                  <a:lnTo>
                    <a:pt x="230680" y="1932414"/>
                  </a:lnTo>
                  <a:lnTo>
                    <a:pt x="187618" y="1916000"/>
                  </a:lnTo>
                  <a:lnTo>
                    <a:pt x="147743" y="1893890"/>
                  </a:lnTo>
                  <a:lnTo>
                    <a:pt x="111557" y="1866585"/>
                  </a:lnTo>
                  <a:lnTo>
                    <a:pt x="79561" y="1834588"/>
                  </a:lnTo>
                  <a:lnTo>
                    <a:pt x="52257" y="1798401"/>
                  </a:lnTo>
                  <a:lnTo>
                    <a:pt x="30147" y="1758524"/>
                  </a:lnTo>
                  <a:lnTo>
                    <a:pt x="13733" y="1715460"/>
                  </a:lnTo>
                  <a:lnTo>
                    <a:pt x="3516" y="1669710"/>
                  </a:lnTo>
                  <a:lnTo>
                    <a:pt x="0" y="1621777"/>
                  </a:lnTo>
                  <a:lnTo>
                    <a:pt x="0" y="324358"/>
                  </a:lnTo>
                  <a:close/>
                </a:path>
              </a:pathLst>
            </a:custGeom>
            <a:ln w="12700">
              <a:solidFill>
                <a:srgbClr val="054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162085" y="3657954"/>
            <a:ext cx="2609215" cy="137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1855">
              <a:lnSpc>
                <a:spcPct val="100000"/>
              </a:lnSpc>
              <a:spcBef>
                <a:spcPts val="100"/>
              </a:spcBef>
            </a:pPr>
            <a:r>
              <a:rPr sz="2000" b="1" u="heavy" spc="-30" dirty="0">
                <a:solidFill>
                  <a:srgbClr val="F8F8F8"/>
                </a:solidFill>
                <a:uFill>
                  <a:solidFill>
                    <a:srgbClr val="F8F8F8"/>
                  </a:solidFill>
                </a:uFill>
                <a:latin typeface="Calibri"/>
                <a:cs typeface="Calibri"/>
              </a:rPr>
              <a:t>HROZBY</a:t>
            </a:r>
            <a:endParaRPr sz="200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spcBef>
                <a:spcPts val="25"/>
              </a:spcBef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Noví konkurenti</a:t>
            </a:r>
            <a:endParaRPr sz="170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dirty="0">
                <a:solidFill>
                  <a:srgbClr val="F8F8F8"/>
                </a:solidFill>
                <a:latin typeface="Calibri"/>
                <a:cs typeface="Calibri"/>
              </a:rPr>
              <a:t>Zmena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predpisov</a:t>
            </a:r>
            <a:endParaRPr sz="1700">
              <a:latin typeface="Calibri"/>
              <a:cs typeface="Calibri"/>
            </a:endParaRPr>
          </a:p>
          <a:p>
            <a:pPr marL="156845" marR="5080" indent="-144780">
              <a:lnSpc>
                <a:spcPct val="100000"/>
              </a:lnSpc>
              <a:buSzPct val="94117"/>
              <a:buFont typeface="Arial"/>
              <a:buChar char="•"/>
              <a:tabLst>
                <a:tab pos="157480" algn="l"/>
              </a:tabLst>
            </a:pPr>
            <a:r>
              <a:rPr sz="1700" dirty="0">
                <a:solidFill>
                  <a:srgbClr val="F8F8F8"/>
                </a:solidFill>
                <a:latin typeface="Calibri"/>
                <a:cs typeface="Calibri"/>
              </a:rPr>
              <a:t>Zmena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postoja 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zákazníkov k </a:t>
            </a:r>
            <a:r>
              <a:rPr sz="1700" spc="-10" dirty="0">
                <a:solidFill>
                  <a:srgbClr val="F8F8F8"/>
                </a:solidFill>
                <a:latin typeface="Calibri"/>
                <a:cs typeface="Calibri"/>
              </a:rPr>
              <a:t>vašej </a:t>
            </a:r>
            <a:r>
              <a:rPr sz="1700" spc="-5" dirty="0">
                <a:solidFill>
                  <a:srgbClr val="F8F8F8"/>
                </a:solidFill>
                <a:latin typeface="Calibri"/>
                <a:cs typeface="Calibri"/>
              </a:rPr>
              <a:t>firme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053071" y="844296"/>
            <a:ext cx="3515995" cy="268605"/>
          </a:xfrm>
          <a:custGeom>
            <a:avLst/>
            <a:gdLst/>
            <a:ahLst/>
            <a:cxnLst/>
            <a:rect l="l" t="t" r="r" b="b"/>
            <a:pathLst>
              <a:path w="3515995" h="268605">
                <a:moveTo>
                  <a:pt x="0" y="268224"/>
                </a:moveTo>
                <a:lnTo>
                  <a:pt x="798" y="196920"/>
                </a:lnTo>
                <a:lnTo>
                  <a:pt x="3051" y="132847"/>
                </a:lnTo>
                <a:lnTo>
                  <a:pt x="6546" y="78562"/>
                </a:lnTo>
                <a:lnTo>
                  <a:pt x="11070" y="36621"/>
                </a:lnTo>
                <a:lnTo>
                  <a:pt x="22352" y="0"/>
                </a:lnTo>
                <a:lnTo>
                  <a:pt x="3493516" y="0"/>
                </a:lnTo>
                <a:lnTo>
                  <a:pt x="3504797" y="36621"/>
                </a:lnTo>
                <a:lnTo>
                  <a:pt x="3509321" y="78562"/>
                </a:lnTo>
                <a:lnTo>
                  <a:pt x="3512816" y="132847"/>
                </a:lnTo>
                <a:lnTo>
                  <a:pt x="3515069" y="196920"/>
                </a:lnTo>
                <a:lnTo>
                  <a:pt x="3515867" y="268224"/>
                </a:lnTo>
              </a:path>
            </a:pathLst>
          </a:custGeom>
          <a:ln w="9525">
            <a:solidFill>
              <a:srgbClr val="6C6A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53071" y="5698235"/>
            <a:ext cx="3515995" cy="268605"/>
          </a:xfrm>
          <a:custGeom>
            <a:avLst/>
            <a:gdLst/>
            <a:ahLst/>
            <a:cxnLst/>
            <a:rect l="l" t="t" r="r" b="b"/>
            <a:pathLst>
              <a:path w="3515995" h="268604">
                <a:moveTo>
                  <a:pt x="3515867" y="0"/>
                </a:moveTo>
                <a:lnTo>
                  <a:pt x="3515069" y="71303"/>
                </a:lnTo>
                <a:lnTo>
                  <a:pt x="3512816" y="135376"/>
                </a:lnTo>
                <a:lnTo>
                  <a:pt x="3509321" y="189661"/>
                </a:lnTo>
                <a:lnTo>
                  <a:pt x="3504797" y="231602"/>
                </a:lnTo>
                <a:lnTo>
                  <a:pt x="3493515" y="268224"/>
                </a:lnTo>
                <a:lnTo>
                  <a:pt x="22351" y="268224"/>
                </a:lnTo>
                <a:lnTo>
                  <a:pt x="11070" y="231602"/>
                </a:lnTo>
                <a:lnTo>
                  <a:pt x="6546" y="189661"/>
                </a:lnTo>
                <a:lnTo>
                  <a:pt x="3051" y="135376"/>
                </a:lnTo>
                <a:lnTo>
                  <a:pt x="798" y="71303"/>
                </a:lnTo>
                <a:lnTo>
                  <a:pt x="0" y="0"/>
                </a:lnTo>
              </a:path>
            </a:pathLst>
          </a:custGeom>
          <a:ln w="9525">
            <a:solidFill>
              <a:srgbClr val="6C6A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078280" y="848483"/>
            <a:ext cx="34658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9845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Interné stránky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070172" y="5623937"/>
            <a:ext cx="34817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Externá stránka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6449" y="311829"/>
            <a:ext cx="19113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5F210F"/>
                </a:solidFill>
                <a:latin typeface="Calibri"/>
                <a:cs typeface="Calibri"/>
              </a:rPr>
              <a:t>Silné stránky: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6449" y="1981200"/>
            <a:ext cx="6395720" cy="4219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Týka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 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vnútorných priestorov vašej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malej farmy. 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Preskúmanie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týchto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oblastí vám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pomôže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pochopiť, čo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bude fungovať.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Techniky, o ktorých viete, že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fungujú - vaše silné stránky </a:t>
            </a:r>
            <a:r>
              <a:rPr sz="2000" spc="-7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potom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použiť v iných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oblastiach, ktoré by mohli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potrebovať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ďalšiu podporu,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napríklad na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zlepšenie pestovateľských procesov atď.</a:t>
            </a:r>
            <a:endParaRPr sz="2000" dirty="0">
              <a:latin typeface="Calibri"/>
              <a:cs typeface="Calibri"/>
            </a:endParaRPr>
          </a:p>
          <a:p>
            <a:pPr marL="135890" marR="1165225" algn="just">
              <a:lnSpc>
                <a:spcPct val="100000"/>
              </a:lnSpc>
              <a:spcBef>
                <a:spcPts val="1565"/>
              </a:spcBef>
            </a:pP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Pri </a:t>
            </a:r>
            <a:r>
              <a:rPr sz="2000" b="1" spc="-20" dirty="0">
                <a:solidFill>
                  <a:srgbClr val="6C6A39"/>
                </a:solidFill>
                <a:latin typeface="Calibri"/>
                <a:cs typeface="Calibri"/>
              </a:rPr>
              <a:t>skúmaní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silných stránok vášho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malého hospodárstva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si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</a:rPr>
              <a:t>položte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nasledujúce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otázky:</a:t>
            </a:r>
            <a:endParaRPr sz="2000" dirty="0">
              <a:latin typeface="Calibri"/>
              <a:cs typeface="Calibri"/>
            </a:endParaRPr>
          </a:p>
          <a:p>
            <a:pPr marL="478790" marR="160020" indent="-342900">
              <a:lnSpc>
                <a:spcPct val="100000"/>
              </a:lnSpc>
              <a:buFont typeface="Arial"/>
              <a:buChar char="•"/>
              <a:tabLst>
                <a:tab pos="478790" algn="l"/>
                <a:tab pos="479425" algn="l"/>
              </a:tabLst>
            </a:pP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Čo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robíme dobre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? </a:t>
            </a:r>
            <a:r>
              <a:rPr sz="2000" spc="-75" dirty="0">
                <a:solidFill>
                  <a:srgbClr val="404F2E"/>
                </a:solidFill>
                <a:latin typeface="Calibri"/>
                <a:cs typeface="Calibri"/>
              </a:rPr>
              <a:t>Alebo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ešte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lepšie: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Čo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robíme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najlepšie?</a:t>
            </a:r>
            <a:endParaRPr sz="2000" dirty="0">
              <a:latin typeface="Calibri"/>
              <a:cs typeface="Calibri"/>
            </a:endParaRPr>
          </a:p>
          <a:p>
            <a:pPr marL="478790" indent="-343535">
              <a:lnSpc>
                <a:spcPct val="100000"/>
              </a:lnSpc>
              <a:buFont typeface="Arial"/>
              <a:buChar char="•"/>
              <a:tabLst>
                <a:tab pos="478790" algn="l"/>
                <a:tab pos="479425" algn="l"/>
              </a:tabLst>
            </a:pP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Čo je na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našej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farme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alebo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produktoch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jedinečné?</a:t>
            </a:r>
            <a:endParaRPr sz="2000" dirty="0">
              <a:latin typeface="Calibri"/>
              <a:cs typeface="Calibri"/>
            </a:endParaRPr>
          </a:p>
          <a:p>
            <a:pPr marL="478790" indent="-343535">
              <a:lnSpc>
                <a:spcPct val="100000"/>
              </a:lnSpc>
              <a:buFont typeface="Arial"/>
              <a:buChar char="•"/>
              <a:tabLst>
                <a:tab pos="478790" algn="l"/>
                <a:tab pos="479425" algn="l"/>
              </a:tabLst>
            </a:pP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Čo </a:t>
            </a:r>
            <a:r>
              <a:rPr sz="2000" spc="-20" dirty="0">
                <a:solidFill>
                  <a:srgbClr val="404F2E"/>
                </a:solidFill>
                <a:latin typeface="Calibri"/>
                <a:cs typeface="Calibri"/>
              </a:rPr>
              <a:t>sa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na nás </a:t>
            </a:r>
            <a:r>
              <a:rPr sz="2000" spc="-20" dirty="0">
                <a:solidFill>
                  <a:srgbClr val="404F2E"/>
                </a:solidFill>
                <a:latin typeface="Calibri"/>
                <a:cs typeface="Calibri"/>
              </a:rPr>
              <a:t>páči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našim </a:t>
            </a:r>
            <a:r>
              <a:rPr sz="2000" spc="-20" dirty="0">
                <a:solidFill>
                  <a:srgbClr val="404F2E"/>
                </a:solidFill>
                <a:latin typeface="Calibri"/>
                <a:cs typeface="Calibri"/>
              </a:rPr>
              <a:t>cieľovým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zákazníkom?</a:t>
            </a:r>
            <a:endParaRPr sz="2000" dirty="0">
              <a:latin typeface="Calibri"/>
              <a:cs typeface="Calibri"/>
            </a:endParaRPr>
          </a:p>
          <a:p>
            <a:pPr marL="478790" indent="-343535">
              <a:lnSpc>
                <a:spcPct val="100000"/>
              </a:lnSpc>
              <a:buFont typeface="Arial"/>
              <a:buChar char="•"/>
              <a:tabLst>
                <a:tab pos="478790" algn="l"/>
                <a:tab pos="479425" algn="l"/>
              </a:tabLst>
            </a:pP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Ktoré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funkcie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prekonávajú našich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konkurentov?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5076" y="442107"/>
            <a:ext cx="2423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20" dirty="0">
                <a:solidFill>
                  <a:srgbClr val="5F210F"/>
                </a:solidFill>
                <a:latin typeface="Calibri"/>
                <a:cs typeface="Calibri"/>
              </a:rPr>
              <a:t>Slabé stránky: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5038" y="1908678"/>
            <a:ext cx="6452870" cy="39164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  <a:tabLst>
                <a:tab pos="3515995" algn="l"/>
                <a:tab pos="4514850" algn="l"/>
              </a:tabLst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Týka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 sa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vnútorných oblastí,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dosahujú nedostatočné výsledky.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dobré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analyzovať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silné stránky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pred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slabými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, aby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sa vytvorila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základná línia úspechu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neúspechu.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Identifikácia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vnútorných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slabých stránok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poskytuje východiskový bod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zlepšenie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týchto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oblastí.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Identifikujte slabé stránky </a:t>
            </a:r>
            <a:r>
              <a:rPr sz="2200" b="1" spc="-30" dirty="0">
                <a:solidFill>
                  <a:srgbClr val="5F210F"/>
                </a:solidFill>
                <a:latin typeface="Calibri"/>
                <a:cs typeface="Calibri"/>
              </a:rPr>
              <a:t>farmy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otázkami: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iniciatívy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dosahujú slabé výsledky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prečo?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dá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zlepšiť?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Aké zdroje by mohli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zlepšiť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našu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výkonnosť?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sa umiestňujeme v porovnaní s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konkurenciou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5076" y="364468"/>
            <a:ext cx="2733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5F210F"/>
                </a:solidFill>
                <a:latin typeface="Calibri"/>
                <a:cs typeface="Calibri"/>
              </a:rPr>
              <a:t>Príležitosti: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5494" y="1981200"/>
            <a:ext cx="6678295" cy="42421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Príležitosti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rámci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SWOT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vyplývajú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vašich existujúcich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silných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slabých stránok spolu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akýmikoľvek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externými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príležitosťami,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ktoré vám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zabezpečia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lepšiu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konkurenčnú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pozíciu.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 byť čokoľvek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mareketov, ktoré </a:t>
            </a:r>
            <a:r>
              <a:rPr sz="2200" spc="-4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chceli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zlepšiť,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oblasti, ktoré neboli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identifikované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prvých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dvoch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fázach analýzy.</a:t>
            </a:r>
            <a:endParaRPr sz="2200" dirty="0">
              <a:latin typeface="Calibri"/>
              <a:cs typeface="Calibri"/>
            </a:endParaRPr>
          </a:p>
          <a:p>
            <a:pPr marL="12700" marR="229235">
              <a:lnSpc>
                <a:spcPct val="100000"/>
              </a:lnSpc>
              <a:spcBef>
                <a:spcPts val="126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Keďže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existuje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mnoho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spôsobov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vytvárania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príležitostí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užitočné </a:t>
            </a:r>
            <a:r>
              <a:rPr sz="2200" b="1" dirty="0">
                <a:solidFill>
                  <a:srgbClr val="5F210F"/>
                </a:solidFill>
                <a:latin typeface="Calibri"/>
                <a:cs typeface="Calibri"/>
              </a:rPr>
              <a:t>položiť si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tieto otázky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ešte pred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začatím: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príležitosti sa objavujú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mojom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miestnom trhu?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Existujú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medzery 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našich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službách?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naše obchodné ciele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tento rok?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ponúka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naša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konkurencia?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63702" y="442107"/>
            <a:ext cx="1537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5F210F"/>
                </a:solidFill>
                <a:latin typeface="Calibri"/>
                <a:cs typeface="Calibri"/>
              </a:rPr>
              <a:t>Hrozby</a:t>
            </a:r>
            <a:r>
              <a:rPr b="0" spc="-5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3702" y="1828800"/>
            <a:ext cx="6451600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Hrozby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SWOT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oblasti,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spôsobiť problémy. 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rozdiel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slabých stránok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hrozby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vonkajšie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mimo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kontroly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zahŕňať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čokoľvek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globálnej pandémie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po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zmenu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konkurenčného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prostredia.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440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Tu je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otázok, ktoré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položiť,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identifikovali externé hrozby:</a:t>
            </a:r>
            <a:endParaRPr sz="2400" dirty="0">
              <a:latin typeface="Calibri"/>
              <a:cs typeface="Calibri"/>
            </a:endParaRPr>
          </a:p>
          <a:p>
            <a:pPr marL="355600" marR="37846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zmeny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agropotravinárskom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sektore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vyvolávajú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obavy?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sa črtajú?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nás naši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konkurenti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prekonávajú?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4483608"/>
            <a:ext cx="7728584" cy="2374900"/>
            <a:chOff x="9144" y="4483608"/>
            <a:chExt cx="7728584" cy="237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13655" y="361445"/>
            <a:ext cx="81318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10" dirty="0">
                <a:solidFill>
                  <a:srgbClr val="404F2E"/>
                </a:solidFill>
                <a:latin typeface="Calibri"/>
                <a:cs typeface="Calibri"/>
              </a:rPr>
              <a:t>Teraz </a:t>
            </a:r>
            <a:r>
              <a:rPr sz="4800" b="0" spc="-15" dirty="0">
                <a:solidFill>
                  <a:srgbClr val="404F2E"/>
                </a:solidFill>
                <a:latin typeface="Calibri"/>
                <a:cs typeface="Calibri"/>
              </a:rPr>
              <a:t>sa môžete ponoriť </a:t>
            </a:r>
            <a:r>
              <a:rPr sz="4800" b="0" spc="-25" dirty="0">
                <a:solidFill>
                  <a:srgbClr val="404F2E"/>
                </a:solidFill>
                <a:latin typeface="Calibri"/>
                <a:cs typeface="Calibri"/>
              </a:rPr>
              <a:t>do...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13004" y="1583903"/>
            <a:ext cx="9485630" cy="501904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4965" marR="264795" indent="-342900">
              <a:lnSpc>
                <a:spcPts val="2110"/>
              </a:lnSpc>
              <a:spcBef>
                <a:spcPts val="605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5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podnikateľská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koncepcia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Podpora vášho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malého hospodárstva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udržateľným spôsobom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obnova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kulinárskeho a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kultúrneho dedičstva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prostredníctvom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ochrany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druhov 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tradičných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poľnohospodárskych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techník.</a:t>
            </a:r>
            <a:endParaRPr sz="2200">
              <a:latin typeface="Calibri"/>
              <a:cs typeface="Calibri"/>
            </a:endParaRPr>
          </a:p>
          <a:p>
            <a:pPr marL="355600" marR="10160" indent="-343535">
              <a:lnSpc>
                <a:spcPts val="2110"/>
              </a:lnSpc>
              <a:spcBef>
                <a:spcPts val="1015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Aký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problém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riešite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koho? -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Uspokojenie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potreby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potravín s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nízkym počtom najazdených kilometrov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v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regióne.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Zabrániť </a:t>
            </a:r>
            <a:r>
              <a:rPr sz="2200" dirty="0">
                <a:solidFill>
                  <a:srgbClr val="404F2E"/>
                </a:solidFill>
                <a:latin typeface="Calibri"/>
                <a:cs typeface="Calibri"/>
              </a:rPr>
              <a:t>strate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nášho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kultúrneho dedičstva. (Pre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miestnu komunitu) Zvýšenie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pridanie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hodnoty príjmu z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primárnych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produktov</a:t>
            </a:r>
            <a:r>
              <a:rPr sz="2200" spc="-20" dirty="0">
                <a:solidFill>
                  <a:srgbClr val="404F2E"/>
                </a:solidFill>
                <a:latin typeface="Calibri"/>
                <a:cs typeface="Calibri"/>
              </a:rPr>
              <a:t>.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(Pre vás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vašu rodinu)</a:t>
            </a:r>
            <a:endParaRPr sz="2200">
              <a:latin typeface="Calibri"/>
              <a:cs typeface="Calibri"/>
            </a:endParaRPr>
          </a:p>
          <a:p>
            <a:pPr marL="354965" marR="457200" indent="-342900" algn="just">
              <a:lnSpc>
                <a:spcPts val="2110"/>
              </a:lnSpc>
              <a:spcBef>
                <a:spcPts val="1005"/>
              </a:spcBef>
              <a:buClr>
                <a:srgbClr val="033637"/>
              </a:buClr>
              <a:buFont typeface="Arial"/>
              <a:buChar char="•"/>
              <a:tabLst>
                <a:tab pos="355600" algn="l"/>
              </a:tabLst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vytvoríte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hodnotu pre zákazníka? -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Udržiavanie rôznych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druhov,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plemien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odrôd pri živote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rozprávanie </a:t>
            </a:r>
            <a:r>
              <a:rPr sz="2200" dirty="0">
                <a:solidFill>
                  <a:srgbClr val="404F2E"/>
                </a:solidFill>
                <a:latin typeface="Calibri"/>
                <a:cs typeface="Calibri"/>
              </a:rPr>
              <a:t>príbehu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nášho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dedičstva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prostredníctvom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rozmanitej ponuky produktov.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ts val="2110"/>
              </a:lnSpc>
              <a:spcBef>
                <a:spcPts val="1000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Ako sa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produkt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b="1" dirty="0">
                <a:solidFill>
                  <a:srgbClr val="5F210F"/>
                </a:solidFill>
                <a:latin typeface="Calibri"/>
                <a:cs typeface="Calibri"/>
              </a:rPr>
              <a:t>služba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dostane k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zákazníkom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?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Priamy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predaj </a:t>
            </a:r>
            <a:r>
              <a:rPr sz="2200" dirty="0">
                <a:solidFill>
                  <a:srgbClr val="404F2E"/>
                </a:solidFill>
                <a:latin typeface="Calibri"/>
                <a:cs typeface="Calibri"/>
              </a:rPr>
              <a:t>alebo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prostredníctvom miestnych družstiev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rozvíjaním partnerstiev v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rámci </a:t>
            </a:r>
            <a:r>
              <a:rPr sz="2200" spc="-40" dirty="0">
                <a:solidFill>
                  <a:srgbClr val="404F2E"/>
                </a:solidFill>
                <a:latin typeface="Calibri"/>
                <a:cs typeface="Calibri"/>
              </a:rPr>
              <a:t>odvetvia.</a:t>
            </a:r>
            <a:endParaRPr sz="2200">
              <a:latin typeface="Calibri"/>
              <a:cs typeface="Calibri"/>
            </a:endParaRPr>
          </a:p>
          <a:p>
            <a:pPr marL="354965" marR="1044575" indent="-342900">
              <a:lnSpc>
                <a:spcPts val="2110"/>
              </a:lnSpc>
              <a:spcBef>
                <a:spcPts val="1015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b="1" spc="-3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firma </a:t>
            </a:r>
            <a:r>
              <a:rPr sz="2200" b="1" spc="-30" dirty="0">
                <a:solidFill>
                  <a:srgbClr val="5F210F"/>
                </a:solidFill>
                <a:latin typeface="Calibri"/>
                <a:cs typeface="Calibri"/>
              </a:rPr>
              <a:t>udrží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konkurencieschopnosť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?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Neustálymi inováciami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diverzifikáciou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ponuky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produktov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200" spc="-25" dirty="0">
                <a:solidFill>
                  <a:srgbClr val="404F2E"/>
                </a:solidFill>
                <a:latin typeface="Calibri"/>
                <a:cs typeface="Calibri"/>
              </a:rPr>
              <a:t>spôsobu </a:t>
            </a:r>
            <a:r>
              <a:rPr sz="2200" dirty="0">
                <a:solidFill>
                  <a:srgbClr val="404F2E"/>
                </a:solidFill>
                <a:latin typeface="Calibri"/>
                <a:cs typeface="Calibri"/>
              </a:rPr>
              <a:t>obsluhy </a:t>
            </a:r>
            <a:r>
              <a:rPr sz="2200" spc="-20" dirty="0">
                <a:solidFill>
                  <a:srgbClr val="404F2E"/>
                </a:solidFill>
                <a:latin typeface="Calibri"/>
                <a:cs typeface="Calibri"/>
              </a:rPr>
              <a:t>trhu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355600" marR="36195" indent="-342900">
              <a:lnSpc>
                <a:spcPts val="2110"/>
              </a:lnSpc>
              <a:spcBef>
                <a:spcPts val="1000"/>
              </a:spcBef>
              <a:buClr>
                <a:srgbClr val="033637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príjmy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náklady, ktoré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predvídať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Ako môžete zvýšiť </a:t>
            </a:r>
            <a:r>
              <a:rPr sz="2200" spc="-15" dirty="0">
                <a:solidFill>
                  <a:srgbClr val="404F2E"/>
                </a:solidFill>
                <a:latin typeface="Calibri"/>
                <a:cs typeface="Calibri"/>
              </a:rPr>
              <a:t>príjmy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tým, že svoje výrobky 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umiestnite </a:t>
            </a:r>
            <a:r>
              <a:rPr sz="2200" spc="-20" dirty="0">
                <a:solidFill>
                  <a:srgbClr val="404F2E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404F2E"/>
                </a:solidFill>
                <a:latin typeface="Calibri"/>
                <a:cs typeface="Calibri"/>
              </a:rPr>
              <a:t>prémiový </a:t>
            </a:r>
            <a:r>
              <a:rPr sz="2200" spc="-20" dirty="0">
                <a:solidFill>
                  <a:srgbClr val="404F2E"/>
                </a:solidFill>
                <a:latin typeface="Calibri"/>
                <a:cs typeface="Calibri"/>
              </a:rPr>
              <a:t>trh</a:t>
            </a:r>
            <a:r>
              <a:rPr sz="2200" spc="-5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07633" y="1862819"/>
            <a:ext cx="6722109" cy="413448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2065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už bolo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spomenuté, podnikateľský plán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písomný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dokument,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opisuje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hľadiska cieľov,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stratégií,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financií.</a:t>
            </a:r>
            <a:endParaRPr sz="2400">
              <a:latin typeface="Calibri"/>
              <a:cs typeface="Calibri"/>
            </a:endParaRPr>
          </a:p>
          <a:p>
            <a:pPr marL="1384300">
              <a:lnSpc>
                <a:spcPct val="100000"/>
              </a:lnSpc>
              <a:spcBef>
                <a:spcPts val="280"/>
              </a:spcBef>
            </a:pP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Podnikateľský plán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pomôže</a:t>
            </a:r>
            <a:r>
              <a:rPr sz="2400" spc="-15" dirty="0">
                <a:solidFill>
                  <a:srgbClr val="4D4D4B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17272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726564" algn="l"/>
                <a:tab pos="1727200" algn="l"/>
              </a:tabLst>
            </a:pPr>
            <a:r>
              <a:rPr sz="2400" dirty="0">
                <a:solidFill>
                  <a:srgbClr val="4D4D4B"/>
                </a:solidFill>
                <a:latin typeface="Calibri"/>
                <a:cs typeface="Calibri"/>
              </a:rPr>
              <a:t>objasnite si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svoj </a:t>
            </a: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podnikateľský </a:t>
            </a:r>
            <a:r>
              <a:rPr sz="2400" dirty="0">
                <a:solidFill>
                  <a:srgbClr val="4D4D4B"/>
                </a:solidFill>
                <a:latin typeface="Calibri"/>
                <a:cs typeface="Calibri"/>
              </a:rPr>
              <a:t>nápad</a:t>
            </a:r>
            <a:endParaRPr sz="2400">
              <a:latin typeface="Calibri"/>
              <a:cs typeface="Calibri"/>
            </a:endParaRPr>
          </a:p>
          <a:p>
            <a:pPr marL="17272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726564" algn="l"/>
                <a:tab pos="1727200" algn="l"/>
              </a:tabLst>
            </a:pP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odhaliť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potenciálne problémy.</a:t>
            </a:r>
            <a:endParaRPr sz="2400">
              <a:latin typeface="Calibri"/>
              <a:cs typeface="Calibri"/>
            </a:endParaRPr>
          </a:p>
          <a:p>
            <a:pPr marL="17272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726564" algn="l"/>
                <a:tab pos="1727200" algn="l"/>
              </a:tabLst>
            </a:pP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stanovte si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ciele</a:t>
            </a:r>
            <a:endParaRPr sz="2400">
              <a:latin typeface="Calibri"/>
              <a:cs typeface="Calibri"/>
            </a:endParaRPr>
          </a:p>
          <a:p>
            <a:pPr marL="1727200" indent="-3429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726564" algn="l"/>
                <a:tab pos="1727200" algn="l"/>
              </a:tabLst>
            </a:pP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merajte svoj </a:t>
            </a:r>
            <a:r>
              <a:rPr sz="2400" spc="-15" dirty="0">
                <a:solidFill>
                  <a:srgbClr val="4D4D4B"/>
                </a:solidFill>
                <a:latin typeface="Calibri"/>
                <a:cs typeface="Calibri"/>
              </a:rPr>
              <a:t>pokrok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64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investíciu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bankový úver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podnikateľský plán.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presvedčiť dodávateľov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zainteresované strany, 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podporili.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5805" y="324613"/>
            <a:ext cx="625284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pc="-15" dirty="0">
                <a:solidFill>
                  <a:srgbClr val="404F2E"/>
                </a:solidFill>
              </a:rPr>
              <a:t>Zostavenie vášho </a:t>
            </a:r>
            <a:r>
              <a:rPr spc="-10" dirty="0">
                <a:solidFill>
                  <a:srgbClr val="404F2E"/>
                </a:solidFill>
              </a:rPr>
              <a:t>OBCHODNÉHO </a:t>
            </a:r>
            <a:r>
              <a:rPr dirty="0">
                <a:solidFill>
                  <a:srgbClr val="404F2E"/>
                </a:solidFill>
              </a:rPr>
              <a:t>PLÁNU...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012108" y="1141800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3590" y="49084"/>
            <a:ext cx="5114290" cy="4669155"/>
          </a:xfrm>
          <a:prstGeom prst="rect">
            <a:avLst/>
          </a:prstGeom>
        </p:spPr>
        <p:txBody>
          <a:bodyPr vert="horz" wrap="square" lIns="0" tIns="32004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2520"/>
              </a:spcBef>
            </a:pPr>
            <a:r>
              <a:rPr sz="3600" spc="-5" dirty="0">
                <a:solidFill>
                  <a:srgbClr val="A13A22"/>
                </a:solidFill>
                <a:latin typeface="Calibri"/>
                <a:cs typeface="Calibri"/>
              </a:rPr>
              <a:t>Tento </a:t>
            </a:r>
            <a:r>
              <a:rPr sz="3600" spc="-10" dirty="0">
                <a:solidFill>
                  <a:srgbClr val="A13A22"/>
                </a:solidFill>
                <a:latin typeface="Calibri"/>
                <a:cs typeface="Calibri"/>
              </a:rPr>
              <a:t>projekt...</a:t>
            </a:r>
            <a:endParaRPr sz="36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939"/>
              </a:spcBef>
            </a:pPr>
            <a:r>
              <a:rPr sz="2400" b="1" spc="-5" dirty="0">
                <a:solidFill>
                  <a:srgbClr val="A23A22"/>
                </a:solidFill>
                <a:latin typeface="Calibri"/>
                <a:cs typeface="Calibri"/>
              </a:rPr>
              <a:t>Projekt </a:t>
            </a:r>
            <a:r>
              <a:rPr sz="2400" b="1" dirty="0">
                <a:solidFill>
                  <a:srgbClr val="A23A22"/>
                </a:solidFill>
                <a:latin typeface="Calibri"/>
                <a:cs typeface="Calibri"/>
              </a:rPr>
              <a:t>EÚ </a:t>
            </a:r>
            <a:r>
              <a:rPr sz="2400" b="1" spc="-10" dirty="0">
                <a:solidFill>
                  <a:srgbClr val="A23A22"/>
                </a:solidFill>
                <a:latin typeface="Calibri"/>
                <a:cs typeface="Calibri"/>
              </a:rPr>
              <a:t>Udržateľní </a:t>
            </a:r>
            <a:r>
              <a:rPr sz="2400" b="1" spc="-5" dirty="0">
                <a:solidFill>
                  <a:srgbClr val="A23A22"/>
                </a:solidFill>
                <a:latin typeface="Calibri"/>
                <a:cs typeface="Calibri"/>
              </a:rPr>
              <a:t>drobní poľnohospodári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chce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posilniť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vybaviť drobných poľnohospodárov,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ste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zručnosťami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vedomosťami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aby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zlepšili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drobné poľnohospodárstvo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podnikanie.</a:t>
            </a:r>
            <a:endParaRPr sz="2400">
              <a:latin typeface="Calibri"/>
              <a:cs typeface="Calibri"/>
            </a:endParaRPr>
          </a:p>
          <a:p>
            <a:pPr marL="12700" marR="274320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Naša Príručka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trvalo udržateľnému rozvoju sa zameriava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posledné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dve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činnosti.</a:t>
            </a:r>
            <a:endParaRPr sz="2400">
              <a:latin typeface="Calibri"/>
              <a:cs typeface="Calibri"/>
            </a:endParaRPr>
          </a:p>
          <a:p>
            <a:pPr marL="12700" marR="277495" algn="just">
              <a:lnSpc>
                <a:spcPts val="2590"/>
              </a:lnSpc>
              <a:spcBef>
                <a:spcPts val="10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školení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zameriavame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obchodnú stránku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malej farmy a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ako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rásť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6494498" y="259975"/>
            <a:ext cx="404431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5" dirty="0">
                <a:latin typeface="Calibri"/>
                <a:cs typeface="Calibri"/>
              </a:rPr>
              <a:t>Čo </a:t>
            </a:r>
            <a:r>
              <a:rPr b="0" spc="-10" dirty="0">
                <a:latin typeface="Calibri"/>
                <a:cs typeface="Calibri"/>
              </a:rPr>
              <a:t>môžete dosiahnuť</a:t>
            </a:r>
            <a:r>
              <a:rPr b="0" spc="-20" dirty="0">
                <a:latin typeface="Calibri"/>
                <a:cs typeface="Calibri"/>
              </a:rPr>
              <a:t>...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574432" y="1050345"/>
            <a:ext cx="5123815" cy="96393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Zabezpečenie budúcnosti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malých fariem: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zlepšenie dlhodobej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životaschopnosti a využitie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dedičnej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hodnoty vašich produktov/živočíšnych zvierat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vašej USP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12108" y="2393697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74432" y="2316600"/>
            <a:ext cx="5394325" cy="96393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Zvýšenie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ziskovosti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prostredníctvom: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využívania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efektívnejších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lukratívnejších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distribučných kanálov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učenia 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reagovať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požiadavky spotrebiteľov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09863" y="3705528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74432" y="3583900"/>
            <a:ext cx="5325110" cy="12655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Zlepšite svoju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prebiehajúcu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prácu v oblasti životného prostredia,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klímy a biodiverzity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tým, že sa zameriate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svoje prístupy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potravinovej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bezpečnosti,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potravinovému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odpadu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udržateľnému poľnohospodárstvu.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77859" y="5222840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74432" y="5144023"/>
            <a:ext cx="553148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Zvýšte a diverzifikujte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spôsob, akým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prispievate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dopytu po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potravinách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svete s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nedostatkom zdrojov.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2043973"/>
            <a:ext cx="6206490" cy="27476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22555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Nasledujúce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dokumenty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prázdne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šablóny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a pomôcky podnikateľských plánov, ktoré si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stiahnuť, </a:t>
            </a: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upraviť,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vytlačiť a </a:t>
            </a: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vyplniť,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aby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pomohli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začať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cestu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rastu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rozvoja...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Šablóna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podnikateľského plánu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od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Enterprise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Ireland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Šablóna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podnikateľského plánu </a:t>
            </a:r>
            <a:r>
              <a:rPr sz="2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s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užitočnými tipmi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u="sng" spc="-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Teagasc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Sprievodca krok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za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krokom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k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číslam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8834" y="5482370"/>
            <a:ext cx="601599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404F2E"/>
                </a:solidFill>
                <a:latin typeface="Calibri"/>
                <a:cs typeface="Calibri"/>
              </a:rPr>
              <a:t>Teraz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je čas </a:t>
            </a:r>
            <a:r>
              <a:rPr sz="2400" b="1" spc="-15" dirty="0">
                <a:solidFill>
                  <a:srgbClr val="404F2E"/>
                </a:solidFill>
                <a:latin typeface="Calibri"/>
                <a:cs typeface="Calibri"/>
              </a:rPr>
              <a:t>na prvý pokus o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napísanie </a:t>
            </a: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vášho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podnikateľského plánu a </a:t>
            </a: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spojenie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celej </a:t>
            </a: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vašej </a:t>
            </a:r>
            <a:r>
              <a:rPr sz="2400" b="1" spc="-15" dirty="0">
                <a:solidFill>
                  <a:srgbClr val="404F2E"/>
                </a:solidFill>
                <a:latin typeface="Calibri"/>
                <a:cs typeface="Calibri"/>
              </a:rPr>
              <a:t>doterajšej </a:t>
            </a: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práce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do </a:t>
            </a:r>
            <a:r>
              <a:rPr sz="2400" b="1" dirty="0">
                <a:solidFill>
                  <a:srgbClr val="404F2E"/>
                </a:solidFill>
                <a:latin typeface="Calibri"/>
                <a:cs typeface="Calibri"/>
              </a:rPr>
              <a:t>jedného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dokumentu!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89721" y="571501"/>
            <a:ext cx="5798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404F2E"/>
                </a:solidFill>
              </a:rPr>
              <a:t>Písanie vášho </a:t>
            </a:r>
            <a:r>
              <a:rPr spc="-10" dirty="0">
                <a:solidFill>
                  <a:srgbClr val="404F2E"/>
                </a:solidFill>
              </a:rPr>
              <a:t>OBCHODNÉHO </a:t>
            </a:r>
            <a:r>
              <a:rPr dirty="0">
                <a:solidFill>
                  <a:srgbClr val="404F2E"/>
                </a:solidFill>
              </a:rPr>
              <a:t>PLÁNU...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6798474" y="4660141"/>
            <a:ext cx="5168265" cy="1599565"/>
            <a:chOff x="6798474" y="4660141"/>
            <a:chExt cx="5168265" cy="1599565"/>
          </a:xfrm>
        </p:grpSpPr>
        <p:sp>
          <p:nvSpPr>
            <p:cNvPr id="12" name="object 12"/>
            <p:cNvSpPr/>
            <p:nvPr/>
          </p:nvSpPr>
          <p:spPr>
            <a:xfrm>
              <a:off x="6804824" y="4666491"/>
              <a:ext cx="5155565" cy="1586865"/>
            </a:xfrm>
            <a:custGeom>
              <a:avLst/>
              <a:gdLst/>
              <a:ahLst/>
              <a:cxnLst/>
              <a:rect l="l" t="t" r="r" b="b"/>
              <a:pathLst>
                <a:path w="5155565" h="1586864">
                  <a:moveTo>
                    <a:pt x="2401404" y="1251204"/>
                  </a:moveTo>
                  <a:lnTo>
                    <a:pt x="1221066" y="1251204"/>
                  </a:lnTo>
                  <a:lnTo>
                    <a:pt x="0" y="1586344"/>
                  </a:lnTo>
                  <a:lnTo>
                    <a:pt x="2401404" y="1251204"/>
                  </a:lnTo>
                  <a:close/>
                </a:path>
                <a:path w="5155565" h="1586864">
                  <a:moveTo>
                    <a:pt x="4946992" y="0"/>
                  </a:moveTo>
                  <a:lnTo>
                    <a:pt x="642708" y="0"/>
                  </a:lnTo>
                  <a:lnTo>
                    <a:pt x="594896" y="5507"/>
                  </a:lnTo>
                  <a:lnTo>
                    <a:pt x="551003" y="21194"/>
                  </a:lnTo>
                  <a:lnTo>
                    <a:pt x="512284" y="45810"/>
                  </a:lnTo>
                  <a:lnTo>
                    <a:pt x="479989" y="78104"/>
                  </a:lnTo>
                  <a:lnTo>
                    <a:pt x="455371" y="116823"/>
                  </a:lnTo>
                  <a:lnTo>
                    <a:pt x="439682" y="160717"/>
                  </a:lnTo>
                  <a:lnTo>
                    <a:pt x="434174" y="208534"/>
                  </a:lnTo>
                  <a:lnTo>
                    <a:pt x="434176" y="1042670"/>
                  </a:lnTo>
                  <a:lnTo>
                    <a:pt x="439682" y="1090474"/>
                  </a:lnTo>
                  <a:lnTo>
                    <a:pt x="455371" y="1134370"/>
                  </a:lnTo>
                  <a:lnTo>
                    <a:pt x="479989" y="1173092"/>
                  </a:lnTo>
                  <a:lnTo>
                    <a:pt x="512284" y="1205388"/>
                  </a:lnTo>
                  <a:lnTo>
                    <a:pt x="551003" y="1230006"/>
                  </a:lnTo>
                  <a:lnTo>
                    <a:pt x="594896" y="1245696"/>
                  </a:lnTo>
                  <a:lnTo>
                    <a:pt x="642708" y="1251204"/>
                  </a:lnTo>
                  <a:lnTo>
                    <a:pt x="4946992" y="1251204"/>
                  </a:lnTo>
                  <a:lnTo>
                    <a:pt x="4994805" y="1245696"/>
                  </a:lnTo>
                  <a:lnTo>
                    <a:pt x="5038698" y="1230006"/>
                  </a:lnTo>
                  <a:lnTo>
                    <a:pt x="5077417" y="1205388"/>
                  </a:lnTo>
                  <a:lnTo>
                    <a:pt x="5109712" y="1173092"/>
                  </a:lnTo>
                  <a:lnTo>
                    <a:pt x="5134330" y="1134370"/>
                  </a:lnTo>
                  <a:lnTo>
                    <a:pt x="5150019" y="1090474"/>
                  </a:lnTo>
                  <a:lnTo>
                    <a:pt x="5155525" y="1042670"/>
                  </a:lnTo>
                  <a:lnTo>
                    <a:pt x="5155526" y="208534"/>
                  </a:lnTo>
                  <a:lnTo>
                    <a:pt x="5150019" y="160717"/>
                  </a:lnTo>
                  <a:lnTo>
                    <a:pt x="5134330" y="116823"/>
                  </a:lnTo>
                  <a:lnTo>
                    <a:pt x="5109712" y="78104"/>
                  </a:lnTo>
                  <a:lnTo>
                    <a:pt x="5077417" y="45810"/>
                  </a:lnTo>
                  <a:lnTo>
                    <a:pt x="5038698" y="21194"/>
                  </a:lnTo>
                  <a:lnTo>
                    <a:pt x="4994805" y="5507"/>
                  </a:lnTo>
                  <a:lnTo>
                    <a:pt x="4946992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04824" y="4666491"/>
              <a:ext cx="5155565" cy="1586865"/>
            </a:xfrm>
            <a:custGeom>
              <a:avLst/>
              <a:gdLst/>
              <a:ahLst/>
              <a:cxnLst/>
              <a:rect l="l" t="t" r="r" b="b"/>
              <a:pathLst>
                <a:path w="5155565" h="1586864">
                  <a:moveTo>
                    <a:pt x="434174" y="208534"/>
                  </a:moveTo>
                  <a:lnTo>
                    <a:pt x="439682" y="160717"/>
                  </a:lnTo>
                  <a:lnTo>
                    <a:pt x="455371" y="116823"/>
                  </a:lnTo>
                  <a:lnTo>
                    <a:pt x="479989" y="78104"/>
                  </a:lnTo>
                  <a:lnTo>
                    <a:pt x="512284" y="45810"/>
                  </a:lnTo>
                  <a:lnTo>
                    <a:pt x="551003" y="21194"/>
                  </a:lnTo>
                  <a:lnTo>
                    <a:pt x="594896" y="5507"/>
                  </a:lnTo>
                  <a:lnTo>
                    <a:pt x="642708" y="0"/>
                  </a:lnTo>
                  <a:lnTo>
                    <a:pt x="1221066" y="0"/>
                  </a:lnTo>
                  <a:lnTo>
                    <a:pt x="2401404" y="0"/>
                  </a:lnTo>
                  <a:lnTo>
                    <a:pt x="4946992" y="0"/>
                  </a:lnTo>
                  <a:lnTo>
                    <a:pt x="4994805" y="5507"/>
                  </a:lnTo>
                  <a:lnTo>
                    <a:pt x="5038698" y="21194"/>
                  </a:lnTo>
                  <a:lnTo>
                    <a:pt x="5077417" y="45810"/>
                  </a:lnTo>
                  <a:lnTo>
                    <a:pt x="5109712" y="78104"/>
                  </a:lnTo>
                  <a:lnTo>
                    <a:pt x="5134330" y="116823"/>
                  </a:lnTo>
                  <a:lnTo>
                    <a:pt x="5150019" y="160717"/>
                  </a:lnTo>
                  <a:lnTo>
                    <a:pt x="5155526" y="208534"/>
                  </a:lnTo>
                  <a:lnTo>
                    <a:pt x="5155526" y="729869"/>
                  </a:lnTo>
                  <a:lnTo>
                    <a:pt x="5155526" y="1042670"/>
                  </a:lnTo>
                  <a:lnTo>
                    <a:pt x="5150019" y="1090474"/>
                  </a:lnTo>
                  <a:lnTo>
                    <a:pt x="5134330" y="1134370"/>
                  </a:lnTo>
                  <a:lnTo>
                    <a:pt x="5109712" y="1173092"/>
                  </a:lnTo>
                  <a:lnTo>
                    <a:pt x="5077417" y="1205388"/>
                  </a:lnTo>
                  <a:lnTo>
                    <a:pt x="5038698" y="1230006"/>
                  </a:lnTo>
                  <a:lnTo>
                    <a:pt x="4994805" y="1245696"/>
                  </a:lnTo>
                  <a:lnTo>
                    <a:pt x="4946992" y="1251204"/>
                  </a:lnTo>
                  <a:lnTo>
                    <a:pt x="2401404" y="1251204"/>
                  </a:lnTo>
                  <a:lnTo>
                    <a:pt x="0" y="1586344"/>
                  </a:lnTo>
                  <a:lnTo>
                    <a:pt x="1221066" y="1251204"/>
                  </a:lnTo>
                  <a:lnTo>
                    <a:pt x="642708" y="1251204"/>
                  </a:lnTo>
                  <a:lnTo>
                    <a:pt x="594896" y="1245696"/>
                  </a:lnTo>
                  <a:lnTo>
                    <a:pt x="551003" y="1230006"/>
                  </a:lnTo>
                  <a:lnTo>
                    <a:pt x="512284" y="1205388"/>
                  </a:lnTo>
                  <a:lnTo>
                    <a:pt x="479989" y="1173092"/>
                  </a:lnTo>
                  <a:lnTo>
                    <a:pt x="455371" y="1134370"/>
                  </a:lnTo>
                  <a:lnTo>
                    <a:pt x="439682" y="1090474"/>
                  </a:lnTo>
                  <a:lnTo>
                    <a:pt x="434174" y="1042657"/>
                  </a:lnTo>
                  <a:lnTo>
                    <a:pt x="434174" y="729869"/>
                  </a:lnTo>
                  <a:lnTo>
                    <a:pt x="434174" y="208534"/>
                  </a:lnTo>
                  <a:close/>
                </a:path>
              </a:pathLst>
            </a:custGeom>
            <a:ln w="12699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419787" y="4805293"/>
            <a:ext cx="435800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 tejto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fáze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sa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príliš nezaoberajte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finančnými údajmi...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podrobnejšie sa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im budeme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venovať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 module 2.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5481" y="6083811"/>
            <a:ext cx="1843402" cy="4117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3846" y="6086876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0311" y="4550105"/>
            <a:ext cx="344170" cy="343535"/>
          </a:xfrm>
          <a:custGeom>
            <a:avLst/>
            <a:gdLst/>
            <a:ahLst/>
            <a:cxnLst/>
            <a:rect l="l" t="t" r="r" b="b"/>
            <a:pathLst>
              <a:path w="344170" h="343535">
                <a:moveTo>
                  <a:pt x="343763" y="171132"/>
                </a:moveTo>
                <a:lnTo>
                  <a:pt x="337591" y="125704"/>
                </a:lnTo>
                <a:lnTo>
                  <a:pt x="320167" y="84848"/>
                </a:lnTo>
                <a:lnTo>
                  <a:pt x="315823" y="79273"/>
                </a:lnTo>
                <a:lnTo>
                  <a:pt x="315823" y="171132"/>
                </a:lnTo>
                <a:lnTo>
                  <a:pt x="312889" y="200228"/>
                </a:lnTo>
                <a:lnTo>
                  <a:pt x="311734" y="203923"/>
                </a:lnTo>
                <a:lnTo>
                  <a:pt x="304482" y="205994"/>
                </a:lnTo>
                <a:lnTo>
                  <a:pt x="304482" y="227317"/>
                </a:lnTo>
                <a:lnTo>
                  <a:pt x="273202" y="273113"/>
                </a:lnTo>
                <a:lnTo>
                  <a:pt x="227520" y="304368"/>
                </a:lnTo>
                <a:lnTo>
                  <a:pt x="206171" y="311048"/>
                </a:lnTo>
                <a:lnTo>
                  <a:pt x="214350" y="303149"/>
                </a:lnTo>
                <a:lnTo>
                  <a:pt x="240093" y="262458"/>
                </a:lnTo>
                <a:lnTo>
                  <a:pt x="247827" y="240055"/>
                </a:lnTo>
                <a:lnTo>
                  <a:pt x="248132" y="240017"/>
                </a:lnTo>
                <a:lnTo>
                  <a:pt x="285762" y="232613"/>
                </a:lnTo>
                <a:lnTo>
                  <a:pt x="304482" y="227317"/>
                </a:lnTo>
                <a:lnTo>
                  <a:pt x="304482" y="205994"/>
                </a:lnTo>
                <a:lnTo>
                  <a:pt x="281051" y="212648"/>
                </a:lnTo>
                <a:lnTo>
                  <a:pt x="255498" y="217754"/>
                </a:lnTo>
                <a:lnTo>
                  <a:pt x="260629" y="171132"/>
                </a:lnTo>
                <a:lnTo>
                  <a:pt x="255536" y="125222"/>
                </a:lnTo>
                <a:lnTo>
                  <a:pt x="281051" y="130314"/>
                </a:lnTo>
                <a:lnTo>
                  <a:pt x="311924" y="139103"/>
                </a:lnTo>
                <a:lnTo>
                  <a:pt x="312889" y="142138"/>
                </a:lnTo>
                <a:lnTo>
                  <a:pt x="315823" y="171132"/>
                </a:lnTo>
                <a:lnTo>
                  <a:pt x="315823" y="79273"/>
                </a:lnTo>
                <a:lnTo>
                  <a:pt x="304596" y="64846"/>
                </a:lnTo>
                <a:lnTo>
                  <a:pt x="304596" y="115697"/>
                </a:lnTo>
                <a:lnTo>
                  <a:pt x="285762" y="110350"/>
                </a:lnTo>
                <a:lnTo>
                  <a:pt x="248132" y="102933"/>
                </a:lnTo>
                <a:lnTo>
                  <a:pt x="247891" y="102908"/>
                </a:lnTo>
                <a:lnTo>
                  <a:pt x="240360" y="81191"/>
                </a:lnTo>
                <a:lnTo>
                  <a:pt x="240360" y="171132"/>
                </a:lnTo>
                <a:lnTo>
                  <a:pt x="235356" y="213156"/>
                </a:lnTo>
                <a:lnTo>
                  <a:pt x="232486" y="221335"/>
                </a:lnTo>
                <a:lnTo>
                  <a:pt x="225018" y="222224"/>
                </a:lnTo>
                <a:lnTo>
                  <a:pt x="225018" y="242697"/>
                </a:lnTo>
                <a:lnTo>
                  <a:pt x="221322" y="253288"/>
                </a:lnTo>
                <a:lnTo>
                  <a:pt x="198107" y="289890"/>
                </a:lnTo>
                <a:lnTo>
                  <a:pt x="171780" y="315341"/>
                </a:lnTo>
                <a:lnTo>
                  <a:pt x="144348" y="289890"/>
                </a:lnTo>
                <a:lnTo>
                  <a:pt x="136271" y="277545"/>
                </a:lnTo>
                <a:lnTo>
                  <a:pt x="136271" y="310781"/>
                </a:lnTo>
                <a:lnTo>
                  <a:pt x="91122" y="290969"/>
                </a:lnTo>
                <a:lnTo>
                  <a:pt x="52019" y="251866"/>
                </a:lnTo>
                <a:lnTo>
                  <a:pt x="38519" y="227101"/>
                </a:lnTo>
                <a:lnTo>
                  <a:pt x="58013" y="232613"/>
                </a:lnTo>
                <a:lnTo>
                  <a:pt x="93459" y="239598"/>
                </a:lnTo>
                <a:lnTo>
                  <a:pt x="101752" y="262724"/>
                </a:lnTo>
                <a:lnTo>
                  <a:pt x="128409" y="303441"/>
                </a:lnTo>
                <a:lnTo>
                  <a:pt x="136271" y="310781"/>
                </a:lnTo>
                <a:lnTo>
                  <a:pt x="136271" y="277545"/>
                </a:lnTo>
                <a:lnTo>
                  <a:pt x="120535" y="253466"/>
                </a:lnTo>
                <a:lnTo>
                  <a:pt x="116586" y="242443"/>
                </a:lnTo>
                <a:lnTo>
                  <a:pt x="133667" y="244411"/>
                </a:lnTo>
                <a:lnTo>
                  <a:pt x="171894" y="245872"/>
                </a:lnTo>
                <a:lnTo>
                  <a:pt x="210108" y="244411"/>
                </a:lnTo>
                <a:lnTo>
                  <a:pt x="225018" y="242697"/>
                </a:lnTo>
                <a:lnTo>
                  <a:pt x="225018" y="222224"/>
                </a:lnTo>
                <a:lnTo>
                  <a:pt x="208534" y="224167"/>
                </a:lnTo>
                <a:lnTo>
                  <a:pt x="171894" y="225615"/>
                </a:lnTo>
                <a:lnTo>
                  <a:pt x="135242" y="224167"/>
                </a:lnTo>
                <a:lnTo>
                  <a:pt x="108927" y="221056"/>
                </a:lnTo>
                <a:lnTo>
                  <a:pt x="106146" y="213245"/>
                </a:lnTo>
                <a:lnTo>
                  <a:pt x="101320" y="171132"/>
                </a:lnTo>
                <a:lnTo>
                  <a:pt x="106146" y="129400"/>
                </a:lnTo>
                <a:lnTo>
                  <a:pt x="108826" y="121920"/>
                </a:lnTo>
                <a:lnTo>
                  <a:pt x="135242" y="118783"/>
                </a:lnTo>
                <a:lnTo>
                  <a:pt x="171881" y="117348"/>
                </a:lnTo>
                <a:lnTo>
                  <a:pt x="208534" y="118783"/>
                </a:lnTo>
                <a:lnTo>
                  <a:pt x="232587" y="121640"/>
                </a:lnTo>
                <a:lnTo>
                  <a:pt x="235356" y="129501"/>
                </a:lnTo>
                <a:lnTo>
                  <a:pt x="240360" y="171132"/>
                </a:lnTo>
                <a:lnTo>
                  <a:pt x="240360" y="81191"/>
                </a:lnTo>
                <a:lnTo>
                  <a:pt x="240093" y="80416"/>
                </a:lnTo>
                <a:lnTo>
                  <a:pt x="225082" y="56743"/>
                </a:lnTo>
                <a:lnTo>
                  <a:pt x="225082" y="100279"/>
                </a:lnTo>
                <a:lnTo>
                  <a:pt x="210108" y="98539"/>
                </a:lnTo>
                <a:lnTo>
                  <a:pt x="171881" y="97091"/>
                </a:lnTo>
                <a:lnTo>
                  <a:pt x="133667" y="98539"/>
                </a:lnTo>
                <a:lnTo>
                  <a:pt x="116509" y="100533"/>
                </a:lnTo>
                <a:lnTo>
                  <a:pt x="120535" y="89319"/>
                </a:lnTo>
                <a:lnTo>
                  <a:pt x="144348" y="52768"/>
                </a:lnTo>
                <a:lnTo>
                  <a:pt x="171450" y="27330"/>
                </a:lnTo>
                <a:lnTo>
                  <a:pt x="198107" y="53060"/>
                </a:lnTo>
                <a:lnTo>
                  <a:pt x="221322" y="89573"/>
                </a:lnTo>
                <a:lnTo>
                  <a:pt x="225082" y="100279"/>
                </a:lnTo>
                <a:lnTo>
                  <a:pt x="225082" y="56743"/>
                </a:lnTo>
                <a:lnTo>
                  <a:pt x="214350" y="39801"/>
                </a:lnTo>
                <a:lnTo>
                  <a:pt x="206171" y="31915"/>
                </a:lnTo>
                <a:lnTo>
                  <a:pt x="227520" y="38582"/>
                </a:lnTo>
                <a:lnTo>
                  <a:pt x="273202" y="69850"/>
                </a:lnTo>
                <a:lnTo>
                  <a:pt x="304469" y="115252"/>
                </a:lnTo>
                <a:lnTo>
                  <a:pt x="304596" y="115697"/>
                </a:lnTo>
                <a:lnTo>
                  <a:pt x="304596" y="64846"/>
                </a:lnTo>
                <a:lnTo>
                  <a:pt x="293204" y="50203"/>
                </a:lnTo>
                <a:lnTo>
                  <a:pt x="263347" y="27241"/>
                </a:lnTo>
                <a:lnTo>
                  <a:pt x="258368" y="23406"/>
                </a:lnTo>
                <a:lnTo>
                  <a:pt x="217373" y="6121"/>
                </a:lnTo>
                <a:lnTo>
                  <a:pt x="171881" y="0"/>
                </a:lnTo>
                <a:lnTo>
                  <a:pt x="136271" y="4775"/>
                </a:lnTo>
                <a:lnTo>
                  <a:pt x="136271" y="32181"/>
                </a:lnTo>
                <a:lnTo>
                  <a:pt x="128409" y="39509"/>
                </a:lnTo>
                <a:lnTo>
                  <a:pt x="101752" y="80149"/>
                </a:lnTo>
                <a:lnTo>
                  <a:pt x="93383" y="103378"/>
                </a:lnTo>
                <a:lnTo>
                  <a:pt x="85623" y="104914"/>
                </a:lnTo>
                <a:lnTo>
                  <a:pt x="85623" y="217233"/>
                </a:lnTo>
                <a:lnTo>
                  <a:pt x="62725" y="212648"/>
                </a:lnTo>
                <a:lnTo>
                  <a:pt x="31254" y="203708"/>
                </a:lnTo>
                <a:lnTo>
                  <a:pt x="30175" y="200228"/>
                </a:lnTo>
                <a:lnTo>
                  <a:pt x="27254" y="171132"/>
                </a:lnTo>
                <a:lnTo>
                  <a:pt x="30175" y="142138"/>
                </a:lnTo>
                <a:lnTo>
                  <a:pt x="31051" y="139319"/>
                </a:lnTo>
                <a:lnTo>
                  <a:pt x="62725" y="130314"/>
                </a:lnTo>
                <a:lnTo>
                  <a:pt x="85585" y="125742"/>
                </a:lnTo>
                <a:lnTo>
                  <a:pt x="80352" y="171132"/>
                </a:lnTo>
                <a:lnTo>
                  <a:pt x="85623" y="217233"/>
                </a:lnTo>
                <a:lnTo>
                  <a:pt x="85623" y="104914"/>
                </a:lnTo>
                <a:lnTo>
                  <a:pt x="58013" y="110350"/>
                </a:lnTo>
                <a:lnTo>
                  <a:pt x="38392" y="115912"/>
                </a:lnTo>
                <a:lnTo>
                  <a:pt x="38608" y="115252"/>
                </a:lnTo>
                <a:lnTo>
                  <a:pt x="69875" y="69850"/>
                </a:lnTo>
                <a:lnTo>
                  <a:pt x="115646" y="38582"/>
                </a:lnTo>
                <a:lnTo>
                  <a:pt x="136271" y="32181"/>
                </a:lnTo>
                <a:lnTo>
                  <a:pt x="136271" y="4775"/>
                </a:lnTo>
                <a:lnTo>
                  <a:pt x="85090" y="23406"/>
                </a:lnTo>
                <a:lnTo>
                  <a:pt x="50317" y="50203"/>
                </a:lnTo>
                <a:lnTo>
                  <a:pt x="23444" y="84848"/>
                </a:lnTo>
                <a:lnTo>
                  <a:pt x="6134" y="125704"/>
                </a:lnTo>
                <a:lnTo>
                  <a:pt x="0" y="171132"/>
                </a:lnTo>
                <a:lnTo>
                  <a:pt x="6134" y="216839"/>
                </a:lnTo>
                <a:lnTo>
                  <a:pt x="23444" y="257898"/>
                </a:lnTo>
                <a:lnTo>
                  <a:pt x="50317" y="292671"/>
                </a:lnTo>
                <a:lnTo>
                  <a:pt x="85090" y="319519"/>
                </a:lnTo>
                <a:lnTo>
                  <a:pt x="126161" y="336829"/>
                </a:lnTo>
                <a:lnTo>
                  <a:pt x="171881" y="342963"/>
                </a:lnTo>
                <a:lnTo>
                  <a:pt x="217373" y="336829"/>
                </a:lnTo>
                <a:lnTo>
                  <a:pt x="258368" y="319519"/>
                </a:lnTo>
                <a:lnTo>
                  <a:pt x="293204" y="292671"/>
                </a:lnTo>
                <a:lnTo>
                  <a:pt x="320167" y="257898"/>
                </a:lnTo>
                <a:lnTo>
                  <a:pt x="337591" y="216839"/>
                </a:lnTo>
                <a:lnTo>
                  <a:pt x="343763" y="171132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4856" y="0"/>
            <a:ext cx="2628899" cy="35036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5331" y="6679824"/>
            <a:ext cx="149482" cy="1380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64935" y="6463636"/>
            <a:ext cx="118401" cy="1388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0389" y="6159668"/>
            <a:ext cx="112846" cy="1459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31162" y="5585369"/>
            <a:ext cx="110378" cy="1026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11154" y="5870428"/>
            <a:ext cx="101986" cy="11014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1219" y="5014646"/>
            <a:ext cx="106710" cy="909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55931" y="5387964"/>
            <a:ext cx="96030" cy="1057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9282" y="5237849"/>
            <a:ext cx="94208" cy="1002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0580" y="5049375"/>
            <a:ext cx="97824" cy="9234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898" y="4953757"/>
            <a:ext cx="102877" cy="8598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05923" y="5121928"/>
            <a:ext cx="95161" cy="7599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370" y="4885284"/>
            <a:ext cx="82006" cy="783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016" y="3584540"/>
            <a:ext cx="67163" cy="64743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93080" y="3647376"/>
            <a:ext cx="59055" cy="65405"/>
          </a:xfrm>
          <a:custGeom>
            <a:avLst/>
            <a:gdLst/>
            <a:ahLst/>
            <a:cxnLst/>
            <a:rect l="l" t="t" r="r" b="b"/>
            <a:pathLst>
              <a:path w="59054" h="65404">
                <a:moveTo>
                  <a:pt x="23514" y="61998"/>
                </a:moveTo>
                <a:lnTo>
                  <a:pt x="0" y="27825"/>
                </a:lnTo>
                <a:lnTo>
                  <a:pt x="1401" y="21103"/>
                </a:lnTo>
                <a:lnTo>
                  <a:pt x="22304" y="0"/>
                </a:lnTo>
                <a:lnTo>
                  <a:pt x="23206" y="303"/>
                </a:lnTo>
                <a:lnTo>
                  <a:pt x="25315" y="4"/>
                </a:lnTo>
                <a:lnTo>
                  <a:pt x="27119" y="612"/>
                </a:lnTo>
                <a:lnTo>
                  <a:pt x="30131" y="617"/>
                </a:lnTo>
                <a:lnTo>
                  <a:pt x="37347" y="3048"/>
                </a:lnTo>
                <a:lnTo>
                  <a:pt x="49150" y="11473"/>
                </a:lnTo>
                <a:lnTo>
                  <a:pt x="56562" y="23151"/>
                </a:lnTo>
                <a:lnTo>
                  <a:pt x="58829" y="36126"/>
                </a:lnTo>
                <a:lnTo>
                  <a:pt x="55199" y="48439"/>
                </a:lnTo>
                <a:lnTo>
                  <a:pt x="49160" y="56723"/>
                </a:lnTo>
                <a:lnTo>
                  <a:pt x="41692" y="62821"/>
                </a:lnTo>
                <a:lnTo>
                  <a:pt x="33056" y="65118"/>
                </a:lnTo>
                <a:lnTo>
                  <a:pt x="23514" y="61998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982" y="3733214"/>
            <a:ext cx="59690" cy="64769"/>
          </a:xfrm>
          <a:custGeom>
            <a:avLst/>
            <a:gdLst/>
            <a:ahLst/>
            <a:cxnLst/>
            <a:rect l="l" t="t" r="r" b="b"/>
            <a:pathLst>
              <a:path w="59690" h="64770">
                <a:moveTo>
                  <a:pt x="32249" y="62923"/>
                </a:moveTo>
                <a:lnTo>
                  <a:pt x="909" y="29758"/>
                </a:lnTo>
                <a:lnTo>
                  <a:pt x="0" y="21137"/>
                </a:lnTo>
                <a:lnTo>
                  <a:pt x="1684" y="13201"/>
                </a:lnTo>
                <a:lnTo>
                  <a:pt x="6016" y="6631"/>
                </a:lnTo>
                <a:lnTo>
                  <a:pt x="12929" y="1670"/>
                </a:lnTo>
                <a:lnTo>
                  <a:pt x="20051" y="0"/>
                </a:lnTo>
                <a:lnTo>
                  <a:pt x="27386" y="1051"/>
                </a:lnTo>
                <a:lnTo>
                  <a:pt x="34937" y="4257"/>
                </a:lnTo>
                <a:lnTo>
                  <a:pt x="36436" y="5771"/>
                </a:lnTo>
                <a:lnTo>
                  <a:pt x="40044" y="6987"/>
                </a:lnTo>
                <a:lnTo>
                  <a:pt x="48820" y="14755"/>
                </a:lnTo>
                <a:lnTo>
                  <a:pt x="55576" y="25724"/>
                </a:lnTo>
                <a:lnTo>
                  <a:pt x="59335" y="37765"/>
                </a:lnTo>
                <a:lnTo>
                  <a:pt x="59118" y="48751"/>
                </a:lnTo>
                <a:lnTo>
                  <a:pt x="54681" y="56706"/>
                </a:lnTo>
                <a:lnTo>
                  <a:pt x="48024" y="62305"/>
                </a:lnTo>
                <a:lnTo>
                  <a:pt x="40197" y="64669"/>
                </a:lnTo>
                <a:lnTo>
                  <a:pt x="32249" y="6292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0960" y="3972225"/>
            <a:ext cx="52069" cy="49530"/>
          </a:xfrm>
          <a:custGeom>
            <a:avLst/>
            <a:gdLst/>
            <a:ahLst/>
            <a:cxnLst/>
            <a:rect l="l" t="t" r="r" b="b"/>
            <a:pathLst>
              <a:path w="52070" h="49529">
                <a:moveTo>
                  <a:pt x="8761" y="46972"/>
                </a:moveTo>
                <a:lnTo>
                  <a:pt x="3156" y="40131"/>
                </a:lnTo>
                <a:lnTo>
                  <a:pt x="108" y="30174"/>
                </a:lnTo>
                <a:lnTo>
                  <a:pt x="0" y="19315"/>
                </a:lnTo>
                <a:lnTo>
                  <a:pt x="3216" y="9766"/>
                </a:lnTo>
                <a:lnTo>
                  <a:pt x="10131" y="3308"/>
                </a:lnTo>
                <a:lnTo>
                  <a:pt x="18810" y="0"/>
                </a:lnTo>
                <a:lnTo>
                  <a:pt x="28205" y="151"/>
                </a:lnTo>
                <a:lnTo>
                  <a:pt x="37273" y="4074"/>
                </a:lnTo>
                <a:lnTo>
                  <a:pt x="45844" y="11473"/>
                </a:lnTo>
                <a:lnTo>
                  <a:pt x="50716" y="18951"/>
                </a:lnTo>
                <a:lnTo>
                  <a:pt x="51693" y="26254"/>
                </a:lnTo>
                <a:lnTo>
                  <a:pt x="48578" y="33124"/>
                </a:lnTo>
                <a:lnTo>
                  <a:pt x="39403" y="41960"/>
                </a:lnTo>
                <a:lnTo>
                  <a:pt x="28746" y="47647"/>
                </a:lnTo>
                <a:lnTo>
                  <a:pt x="18051" y="49534"/>
                </a:lnTo>
                <a:lnTo>
                  <a:pt x="8761" y="46972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9878" y="3859000"/>
            <a:ext cx="49530" cy="52069"/>
          </a:xfrm>
          <a:custGeom>
            <a:avLst/>
            <a:gdLst/>
            <a:ahLst/>
            <a:cxnLst/>
            <a:rect l="l" t="t" r="r" b="b"/>
            <a:pathLst>
              <a:path w="49529" h="52070">
                <a:moveTo>
                  <a:pt x="18899" y="50653"/>
                </a:moveTo>
                <a:lnTo>
                  <a:pt x="0" y="20527"/>
                </a:lnTo>
                <a:lnTo>
                  <a:pt x="28" y="14479"/>
                </a:lnTo>
                <a:lnTo>
                  <a:pt x="2828" y="6587"/>
                </a:lnTo>
                <a:lnTo>
                  <a:pt x="7731" y="1676"/>
                </a:lnTo>
                <a:lnTo>
                  <a:pt x="14369" y="0"/>
                </a:lnTo>
                <a:lnTo>
                  <a:pt x="22373" y="1813"/>
                </a:lnTo>
                <a:lnTo>
                  <a:pt x="26578" y="4239"/>
                </a:lnTo>
                <a:lnTo>
                  <a:pt x="30186" y="5454"/>
                </a:lnTo>
                <a:lnTo>
                  <a:pt x="34390" y="7880"/>
                </a:lnTo>
                <a:lnTo>
                  <a:pt x="36194" y="8488"/>
                </a:lnTo>
                <a:lnTo>
                  <a:pt x="37693" y="10002"/>
                </a:lnTo>
                <a:lnTo>
                  <a:pt x="39497" y="10610"/>
                </a:lnTo>
                <a:lnTo>
                  <a:pt x="44519" y="16198"/>
                </a:lnTo>
                <a:lnTo>
                  <a:pt x="47759" y="22606"/>
                </a:lnTo>
                <a:lnTo>
                  <a:pt x="49021" y="29295"/>
                </a:lnTo>
                <a:lnTo>
                  <a:pt x="48110" y="35725"/>
                </a:lnTo>
                <a:lnTo>
                  <a:pt x="44909" y="41966"/>
                </a:lnTo>
                <a:lnTo>
                  <a:pt x="40077" y="46901"/>
                </a:lnTo>
                <a:lnTo>
                  <a:pt x="33897" y="50247"/>
                </a:lnTo>
                <a:lnTo>
                  <a:pt x="26653" y="51719"/>
                </a:lnTo>
                <a:lnTo>
                  <a:pt x="18899" y="5065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3445" y="4601754"/>
            <a:ext cx="46990" cy="45085"/>
          </a:xfrm>
          <a:custGeom>
            <a:avLst/>
            <a:gdLst/>
            <a:ahLst/>
            <a:cxnLst/>
            <a:rect l="l" t="t" r="r" b="b"/>
            <a:pathLst>
              <a:path w="46990" h="45085">
                <a:moveTo>
                  <a:pt x="21812" y="44787"/>
                </a:moveTo>
                <a:lnTo>
                  <a:pt x="12680" y="40496"/>
                </a:lnTo>
                <a:lnTo>
                  <a:pt x="4668" y="32323"/>
                </a:lnTo>
                <a:lnTo>
                  <a:pt x="807" y="25011"/>
                </a:lnTo>
                <a:lnTo>
                  <a:pt x="0" y="16741"/>
                </a:lnTo>
                <a:lnTo>
                  <a:pt x="2239" y="8929"/>
                </a:lnTo>
                <a:lnTo>
                  <a:pt x="7518" y="2992"/>
                </a:lnTo>
                <a:lnTo>
                  <a:pt x="15306" y="0"/>
                </a:lnTo>
                <a:lnTo>
                  <a:pt x="24998" y="298"/>
                </a:lnTo>
                <a:lnTo>
                  <a:pt x="34449" y="3545"/>
                </a:lnTo>
                <a:lnTo>
                  <a:pt x="41517" y="9397"/>
                </a:lnTo>
                <a:lnTo>
                  <a:pt x="45737" y="17413"/>
                </a:lnTo>
                <a:lnTo>
                  <a:pt x="46821" y="26077"/>
                </a:lnTo>
                <a:lnTo>
                  <a:pt x="44914" y="34111"/>
                </a:lnTo>
                <a:lnTo>
                  <a:pt x="40166" y="40242"/>
                </a:lnTo>
                <a:lnTo>
                  <a:pt x="31246" y="44826"/>
                </a:lnTo>
                <a:lnTo>
                  <a:pt x="21812" y="44787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3684" y="4065725"/>
            <a:ext cx="43815" cy="52069"/>
          </a:xfrm>
          <a:custGeom>
            <a:avLst/>
            <a:gdLst/>
            <a:ahLst/>
            <a:cxnLst/>
            <a:rect l="l" t="t" r="r" b="b"/>
            <a:pathLst>
              <a:path w="43815" h="52070">
                <a:moveTo>
                  <a:pt x="21623" y="51990"/>
                </a:moveTo>
                <a:lnTo>
                  <a:pt x="0" y="18958"/>
                </a:lnTo>
                <a:lnTo>
                  <a:pt x="2244" y="11132"/>
                </a:lnTo>
                <a:lnTo>
                  <a:pt x="7422" y="3679"/>
                </a:lnTo>
                <a:lnTo>
                  <a:pt x="14531" y="0"/>
                </a:lnTo>
                <a:lnTo>
                  <a:pt x="22580" y="234"/>
                </a:lnTo>
                <a:lnTo>
                  <a:pt x="43386" y="35088"/>
                </a:lnTo>
                <a:lnTo>
                  <a:pt x="42746" y="42950"/>
                </a:lnTo>
                <a:lnTo>
                  <a:pt x="36404" y="46872"/>
                </a:lnTo>
                <a:lnTo>
                  <a:pt x="29464" y="49583"/>
                </a:lnTo>
                <a:lnTo>
                  <a:pt x="21623" y="51990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80413" y="4186586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14250" y="46905"/>
                </a:moveTo>
                <a:lnTo>
                  <a:pt x="6736" y="43869"/>
                </a:lnTo>
                <a:lnTo>
                  <a:pt x="1795" y="36967"/>
                </a:lnTo>
                <a:lnTo>
                  <a:pt x="0" y="27717"/>
                </a:lnTo>
                <a:lnTo>
                  <a:pt x="1313" y="17621"/>
                </a:lnTo>
                <a:lnTo>
                  <a:pt x="5701" y="8182"/>
                </a:lnTo>
                <a:lnTo>
                  <a:pt x="12085" y="2602"/>
                </a:lnTo>
                <a:lnTo>
                  <a:pt x="18878" y="0"/>
                </a:lnTo>
                <a:lnTo>
                  <a:pt x="25938" y="516"/>
                </a:lnTo>
                <a:lnTo>
                  <a:pt x="33124" y="4294"/>
                </a:lnTo>
                <a:lnTo>
                  <a:pt x="39571" y="11987"/>
                </a:lnTo>
                <a:lnTo>
                  <a:pt x="42901" y="22228"/>
                </a:lnTo>
                <a:lnTo>
                  <a:pt x="42728" y="32803"/>
                </a:lnTo>
                <a:lnTo>
                  <a:pt x="38668" y="41500"/>
                </a:lnTo>
                <a:lnTo>
                  <a:pt x="32137" y="45611"/>
                </a:lnTo>
                <a:lnTo>
                  <a:pt x="23357" y="47449"/>
                </a:lnTo>
                <a:lnTo>
                  <a:pt x="14250" y="4690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1218" y="4455548"/>
            <a:ext cx="43180" cy="48260"/>
          </a:xfrm>
          <a:custGeom>
            <a:avLst/>
            <a:gdLst/>
            <a:ahLst/>
            <a:cxnLst/>
            <a:rect l="l" t="t" r="r" b="b"/>
            <a:pathLst>
              <a:path w="43180" h="48260">
                <a:moveTo>
                  <a:pt x="16288" y="47375"/>
                </a:moveTo>
                <a:lnTo>
                  <a:pt x="9055" y="42667"/>
                </a:lnTo>
                <a:lnTo>
                  <a:pt x="3027" y="33821"/>
                </a:lnTo>
                <a:lnTo>
                  <a:pt x="0" y="24313"/>
                </a:lnTo>
                <a:lnTo>
                  <a:pt x="666" y="15861"/>
                </a:lnTo>
                <a:lnTo>
                  <a:pt x="4883" y="8604"/>
                </a:lnTo>
                <a:lnTo>
                  <a:pt x="12511" y="2686"/>
                </a:lnTo>
                <a:lnTo>
                  <a:pt x="19803" y="0"/>
                </a:lnTo>
                <a:lnTo>
                  <a:pt x="27389" y="631"/>
                </a:lnTo>
                <a:lnTo>
                  <a:pt x="34229" y="4039"/>
                </a:lnTo>
                <a:lnTo>
                  <a:pt x="39279" y="9684"/>
                </a:lnTo>
                <a:lnTo>
                  <a:pt x="42490" y="20137"/>
                </a:lnTo>
                <a:lnTo>
                  <a:pt x="42684" y="29763"/>
                </a:lnTo>
                <a:lnTo>
                  <a:pt x="39780" y="37966"/>
                </a:lnTo>
                <a:lnTo>
                  <a:pt x="33694" y="44151"/>
                </a:lnTo>
                <a:lnTo>
                  <a:pt x="24557" y="47889"/>
                </a:lnTo>
                <a:lnTo>
                  <a:pt x="16288" y="4737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02158" y="4745110"/>
            <a:ext cx="41275" cy="46990"/>
          </a:xfrm>
          <a:custGeom>
            <a:avLst/>
            <a:gdLst/>
            <a:ahLst/>
            <a:cxnLst/>
            <a:rect l="l" t="t" r="r" b="b"/>
            <a:pathLst>
              <a:path w="41275" h="46989">
                <a:moveTo>
                  <a:pt x="17135" y="45774"/>
                </a:moveTo>
                <a:lnTo>
                  <a:pt x="10062" y="41987"/>
                </a:lnTo>
                <a:lnTo>
                  <a:pt x="4272" y="35509"/>
                </a:lnTo>
                <a:lnTo>
                  <a:pt x="753" y="25410"/>
                </a:lnTo>
                <a:lnTo>
                  <a:pt x="0" y="15769"/>
                </a:lnTo>
                <a:lnTo>
                  <a:pt x="1949" y="7607"/>
                </a:lnTo>
                <a:lnTo>
                  <a:pt x="6540" y="1944"/>
                </a:lnTo>
                <a:lnTo>
                  <a:pt x="14257" y="0"/>
                </a:lnTo>
                <a:lnTo>
                  <a:pt x="23932" y="1744"/>
                </a:lnTo>
                <a:lnTo>
                  <a:pt x="33029" y="6323"/>
                </a:lnTo>
                <a:lnTo>
                  <a:pt x="39011" y="12882"/>
                </a:lnTo>
                <a:lnTo>
                  <a:pt x="40781" y="20814"/>
                </a:lnTo>
                <a:lnTo>
                  <a:pt x="40058" y="30273"/>
                </a:lnTo>
                <a:lnTo>
                  <a:pt x="37194" y="38821"/>
                </a:lnTo>
                <a:lnTo>
                  <a:pt x="32539" y="44021"/>
                </a:lnTo>
                <a:lnTo>
                  <a:pt x="24843" y="46556"/>
                </a:lnTo>
                <a:lnTo>
                  <a:pt x="17135" y="4577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1280" y="4314777"/>
            <a:ext cx="44450" cy="38100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18964" y="36365"/>
                </a:moveTo>
                <a:lnTo>
                  <a:pt x="9184" y="31856"/>
                </a:lnTo>
                <a:lnTo>
                  <a:pt x="1588" y="25337"/>
                </a:lnTo>
                <a:lnTo>
                  <a:pt x="0" y="19990"/>
                </a:lnTo>
                <a:lnTo>
                  <a:pt x="1156" y="13201"/>
                </a:lnTo>
                <a:lnTo>
                  <a:pt x="4515" y="6586"/>
                </a:lnTo>
                <a:lnTo>
                  <a:pt x="9530" y="1760"/>
                </a:lnTo>
                <a:lnTo>
                  <a:pt x="16573" y="0"/>
                </a:lnTo>
                <a:lnTo>
                  <a:pt x="25155" y="1218"/>
                </a:lnTo>
                <a:lnTo>
                  <a:pt x="33442" y="4988"/>
                </a:lnTo>
                <a:lnTo>
                  <a:pt x="39601" y="10881"/>
                </a:lnTo>
                <a:lnTo>
                  <a:pt x="43592" y="18599"/>
                </a:lnTo>
                <a:lnTo>
                  <a:pt x="44424" y="25631"/>
                </a:lnTo>
                <a:lnTo>
                  <a:pt x="42212" y="31638"/>
                </a:lnTo>
                <a:lnTo>
                  <a:pt x="37071" y="36280"/>
                </a:lnTo>
                <a:lnTo>
                  <a:pt x="28927" y="38096"/>
                </a:lnTo>
                <a:lnTo>
                  <a:pt x="18964" y="3636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08174" y="4907067"/>
            <a:ext cx="34925" cy="38735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9016" y="36364"/>
                </a:moveTo>
                <a:lnTo>
                  <a:pt x="3503" y="32187"/>
                </a:lnTo>
                <a:lnTo>
                  <a:pt x="209" y="25335"/>
                </a:lnTo>
                <a:lnTo>
                  <a:pt x="0" y="16872"/>
                </a:lnTo>
                <a:lnTo>
                  <a:pt x="2556" y="8583"/>
                </a:lnTo>
                <a:lnTo>
                  <a:pt x="7560" y="2254"/>
                </a:lnTo>
                <a:lnTo>
                  <a:pt x="13231" y="0"/>
                </a:lnTo>
                <a:lnTo>
                  <a:pt x="19653" y="270"/>
                </a:lnTo>
                <a:lnTo>
                  <a:pt x="25895" y="2751"/>
                </a:lnTo>
                <a:lnTo>
                  <a:pt x="31026" y="7130"/>
                </a:lnTo>
                <a:lnTo>
                  <a:pt x="34447" y="14119"/>
                </a:lnTo>
                <a:lnTo>
                  <a:pt x="34792" y="17213"/>
                </a:lnTo>
                <a:lnTo>
                  <a:pt x="28651" y="35446"/>
                </a:lnTo>
                <a:lnTo>
                  <a:pt x="23464" y="37918"/>
                </a:lnTo>
                <a:lnTo>
                  <a:pt x="16121" y="38331"/>
                </a:lnTo>
                <a:lnTo>
                  <a:pt x="9016" y="3636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178490" y="4923261"/>
            <a:ext cx="38360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7"/>
              </a:rPr>
              <a:t>www.small-holders.eu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751278" y="744907"/>
            <a:ext cx="2605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45" dirty="0">
                <a:latin typeface="Calibri"/>
                <a:cs typeface="Calibri"/>
              </a:rPr>
              <a:t>Výborne</a:t>
            </a:r>
            <a:r>
              <a:rPr sz="4000" b="0" spc="-5" dirty="0">
                <a:latin typeface="Calibri"/>
                <a:cs typeface="Calibri"/>
              </a:rPr>
              <a:t>!!!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7406" y="1458138"/>
            <a:ext cx="6652259" cy="21640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Práve </a:t>
            </a:r>
            <a:r>
              <a:rPr sz="2400" spc="-7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dokončili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 1.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Nebolo to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ľahké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prebrali sme veľa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tém, ktoré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ste možno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nepoznali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. Začiatok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je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vždy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najťažším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krokom.</a:t>
            </a:r>
            <a:endParaRPr sz="2400">
              <a:latin typeface="Calibri"/>
              <a:cs typeface="Calibri"/>
            </a:endParaRPr>
          </a:p>
          <a:p>
            <a:pPr marL="182880" marR="175895" algn="ctr">
              <a:lnSpc>
                <a:spcPts val="2590"/>
              </a:lnSpc>
              <a:spcBef>
                <a:spcPts val="1005"/>
              </a:spcBef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Pokračujte ďalej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prejdite do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modulu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2,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kde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sa venujeme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hodnoteniu a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zlepšovaniu vašej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finančnej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gramotnosti.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5805" y="2043973"/>
            <a:ext cx="6279515" cy="3482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pestovatelia, ktorí 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nadšení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talentovaní,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známi tým,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výnimočne dobrí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tom,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robia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vyrábajú/šľachtia/pestujú remeselné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výrobky, ktoré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zakorenené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pôde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komunitách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majú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etické, environmentálne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dedičské hodnoty.</a:t>
            </a:r>
            <a:endParaRPr sz="2400">
              <a:latin typeface="Calibri"/>
              <a:cs typeface="Calibri"/>
            </a:endParaRPr>
          </a:p>
          <a:p>
            <a:pPr marL="12700" marR="235585">
              <a:lnSpc>
                <a:spcPts val="2590"/>
              </a:lnSpc>
              <a:spcBef>
                <a:spcPts val="1019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kurz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drobným poľnohospodárom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poznatky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základných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podnikateľských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zručnostiach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o tom,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využiť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uviesť na trh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miestnu/prírodnú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 hodnotu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svojich výrobkov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tohto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kurzu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poskytnúť sebadôveru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nástroje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riešenie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tejto jednoznačnej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3468" y="258691"/>
            <a:ext cx="626872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345690" marR="5080" indent="-2333625">
              <a:lnSpc>
                <a:spcPts val="3890"/>
              </a:lnSpc>
              <a:spcBef>
                <a:spcPts val="585"/>
              </a:spcBef>
            </a:pPr>
            <a:r>
              <a:rPr sz="3600" spc="-15" dirty="0">
                <a:solidFill>
                  <a:srgbClr val="6C6A39"/>
                </a:solidFill>
              </a:rPr>
              <a:t>Motiváciou na </a:t>
            </a:r>
            <a:r>
              <a:rPr sz="3600" spc="-10" dirty="0">
                <a:solidFill>
                  <a:srgbClr val="6C6A39"/>
                </a:solidFill>
              </a:rPr>
              <a:t>poskytnutie </a:t>
            </a:r>
            <a:r>
              <a:rPr sz="3600" dirty="0">
                <a:solidFill>
                  <a:srgbClr val="6C6A39"/>
                </a:solidFill>
              </a:rPr>
              <a:t>tohto </a:t>
            </a:r>
            <a:r>
              <a:rPr sz="3600" spc="-10" dirty="0">
                <a:solidFill>
                  <a:srgbClr val="6C6A39"/>
                </a:solidFill>
              </a:rPr>
              <a:t>kurzu </a:t>
            </a:r>
            <a:r>
              <a:rPr sz="3600" spc="-25" dirty="0">
                <a:solidFill>
                  <a:srgbClr val="6C6A39"/>
                </a:solidFill>
              </a:rPr>
              <a:t>je...</a:t>
            </a:r>
            <a:endParaRPr sz="3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6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0306" y="1774667"/>
            <a:ext cx="6688914" cy="48500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Po druhé,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kurz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drobným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poľnohospodárom (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tým,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vzdelávajú/podporujú)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poskytne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zručnosti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vedomosti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zlepšenie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životaschopnosti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hospodárstiev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presadzovania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miestnej/dedičnej hodnoty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ich výrobkov 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zlepšenia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200" b="1" dirty="0">
                <a:solidFill>
                  <a:srgbClr val="5F210F"/>
                </a:solidFill>
                <a:latin typeface="Calibri"/>
                <a:cs typeface="Calibri"/>
              </a:rPr>
              <a:t>ďalších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základných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podnikateľských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zručností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ako je podnikateľské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plánovanie,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finančná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gramotnosť,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marketing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predaj.</a:t>
            </a:r>
            <a:endParaRPr sz="2200" dirty="0">
              <a:latin typeface="Calibri"/>
              <a:cs typeface="Calibri"/>
            </a:endParaRPr>
          </a:p>
          <a:p>
            <a:pPr marL="12700" marR="132715">
              <a:lnSpc>
                <a:spcPts val="2590"/>
              </a:lnSpc>
              <a:spcBef>
                <a:spcPts val="1045"/>
              </a:spcBef>
              <a:tabLst>
                <a:tab pos="772795" algn="l"/>
                <a:tab pos="1290955" algn="l"/>
                <a:tab pos="3029585" algn="l"/>
              </a:tabLst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postupnom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vzdelávaní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budete mať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úžitok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našich modulov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školení pre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jednotlivé odvetvia a budete si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ich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 užívať.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modul </a:t>
            </a:r>
            <a:r>
              <a:rPr sz="2200" spc="-4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vytvorili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na základe dôkladného výskumu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testovania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teraz predstavujeme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6-dielny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kurz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malých poľnohospodárov,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ste vy!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Vieme, že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bude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páčiť.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7076" y="339534"/>
            <a:ext cx="626872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345690" marR="5080" indent="-2333625">
              <a:lnSpc>
                <a:spcPts val="3890"/>
              </a:lnSpc>
              <a:spcBef>
                <a:spcPts val="585"/>
              </a:spcBef>
            </a:pPr>
            <a:r>
              <a:rPr sz="3600" spc="-15" dirty="0">
                <a:solidFill>
                  <a:srgbClr val="6C6A39"/>
                </a:solidFill>
              </a:rPr>
              <a:t>Motiváciou na </a:t>
            </a:r>
            <a:r>
              <a:rPr sz="3600" spc="-10" dirty="0">
                <a:solidFill>
                  <a:srgbClr val="6C6A39"/>
                </a:solidFill>
              </a:rPr>
              <a:t>poskytnutie </a:t>
            </a:r>
            <a:r>
              <a:rPr sz="3600" dirty="0">
                <a:solidFill>
                  <a:srgbClr val="6C6A39"/>
                </a:solidFill>
              </a:rPr>
              <a:t>tohto </a:t>
            </a:r>
            <a:r>
              <a:rPr sz="3600" spc="-10" dirty="0">
                <a:solidFill>
                  <a:srgbClr val="6C6A39"/>
                </a:solidFill>
              </a:rPr>
              <a:t>kurzu </a:t>
            </a:r>
            <a:r>
              <a:rPr sz="3600" spc="-25" dirty="0">
                <a:solidFill>
                  <a:srgbClr val="6C6A39"/>
                </a:solidFill>
              </a:rPr>
              <a:t>je...</a:t>
            </a:r>
            <a:endParaRPr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6212</Words>
  <Application>Microsoft Office PowerPoint</Application>
  <PresentationFormat>Širokouhlá</PresentationFormat>
  <Paragraphs>497</Paragraphs>
  <Slides>71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71</vt:i4>
      </vt:variant>
    </vt:vector>
  </HeadingPairs>
  <TitlesOfParts>
    <vt:vector size="77" baseType="lpstr">
      <vt:lpstr>Arial</vt:lpstr>
      <vt:lpstr>Calibri</vt:lpstr>
      <vt:lpstr>Segoe UI</vt:lpstr>
      <vt:lpstr>Symbol</vt:lpstr>
      <vt:lpstr>Times New Roman</vt:lpstr>
      <vt:lpstr>Office Theme</vt:lpstr>
      <vt:lpstr>Modul 1</vt:lpstr>
      <vt:lpstr>Modul 1</vt:lpstr>
      <vt:lpstr>01</vt:lpstr>
      <vt:lpstr>Kto sú malí poľnohospodári a prečo sú takí dôležití?</vt:lpstr>
      <vt:lpstr>Význam malých poľnohospodárov</vt:lpstr>
      <vt:lpstr>Kľúčom k európskemu poľnohospodárskemu a potravinárskemu dedičstvu sú malí poľnohospodári</vt:lpstr>
      <vt:lpstr>Čo môžete dosiahnuť...</vt:lpstr>
      <vt:lpstr>Motiváciou na poskytnutie tohto kurzu je...</vt:lpstr>
      <vt:lpstr>Motiváciou na poskytnutie tohto kurzu je...</vt:lpstr>
      <vt:lpstr>"</vt:lpstr>
      <vt:lpstr>Už sme opísali, čo sú MALÍ PODNIKATELIA, ale sú to aj PODNIKATELIA.</vt:lpstr>
      <vt:lpstr>Reflexia žiaka/študenta:</vt:lpstr>
      <vt:lpstr>Prezentácia programu PowerPoint</vt:lpstr>
      <vt:lpstr>"</vt:lpstr>
      <vt:lpstr>Pôvod a prémia</vt:lpstr>
      <vt:lpstr>Pôvod a prémia</vt:lpstr>
      <vt:lpstr>Artisan</vt:lpstr>
      <vt:lpstr>Verte vo svoju hodnotu!</vt:lpstr>
      <vt:lpstr>Predaj dedičstva alebo pôvodu...</vt:lpstr>
      <vt:lpstr>03</vt:lpstr>
      <vt:lpstr>Naučiť sa byť adaptívny...</vt:lpstr>
      <vt:lpstr>Príležitosti pre podnikateľov na rast...</vt:lpstr>
      <vt:lpstr>1. Osvojte si učebné myslenie</vt:lpstr>
      <vt:lpstr>2. Naučte sa obchodnú stratégiu</vt:lpstr>
      <vt:lpstr>3. Zlepšite svoju vlastnú víziu</vt:lpstr>
      <vt:lpstr>4. Využívanie sietí</vt:lpstr>
      <vt:lpstr>5. Získajte spätnú väzbu a odovzdajte svoje vedomosti</vt:lpstr>
      <vt:lpstr>6. Rozvíjať sebavedomie</vt:lpstr>
      <vt:lpstr>Inšpirujte sa... ako sa z výziev môžu stať PRÍLEŽITOSTI</vt:lpstr>
      <vt:lpstr>Počuli ste už o Frugal Innovation?</vt:lpstr>
      <vt:lpstr>WATCH: Frugal Innovation - tri zásady, ako môžeme všetci dosiahnuť viac s menším množstvom prostriedkov</vt:lpstr>
      <vt:lpstr>Inšpirujte sa! Príklad...</vt:lpstr>
      <vt:lpstr>Skúšanie prvého produktu</vt:lpstr>
      <vt:lpstr>Prečo testovať trh?</vt:lpstr>
      <vt:lpstr>Skúšanie - základná zložka vášho malého podniku</vt:lpstr>
      <vt:lpstr>Ako sledovať svoj produkt</vt:lpstr>
      <vt:lpstr>Prezentácia programu PowerPoint</vt:lpstr>
      <vt:lpstr>Skúmanie nápadov a príležitostí:</vt:lpstr>
      <vt:lpstr>Tvorba podnikateľského plánu... s vami pre vašu budúcnosť!</vt:lpstr>
      <vt:lpstr>Po prvé, podnikateľský plán je...</vt:lpstr>
      <vt:lpstr>Výsledky...po absolvovaní tohto modulu budete mať:</vt:lpstr>
      <vt:lpstr>Tvorba podnikateľského plánu pre vašu malú farmu Veľký obraz prvý ..</vt:lpstr>
      <vt:lpstr>Kroky procesu strategického plánovania...</vt:lpstr>
      <vt:lpstr>Zoskupme sa...</vt:lpstr>
      <vt:lpstr>Prezentácia programu PowerPoint</vt:lpstr>
      <vt:lpstr>Obchodný model...</vt:lpstr>
      <vt:lpstr>Ako vám môže pomôcť Business Model Canvas...</vt:lpstr>
      <vt:lpstr>Prezentácia programu PowerPoint</vt:lpstr>
      <vt:lpstr>Ako vytvoriť model plátna pre vašu firmu</vt:lpstr>
      <vt:lpstr>Ako vytvoriť model plátna pre vašu firmu</vt:lpstr>
      <vt:lpstr>Ako vytvoriť model plátna pre vašu firmu</vt:lpstr>
      <vt:lpstr>Ako vytvoriť model plátna pre vašu firmu</vt:lpstr>
      <vt:lpstr>Ako vytvoriť model plátna pre vašu firmu</vt:lpstr>
      <vt:lpstr>Ako vytvoriť model plátna pre vašu firmu</vt:lpstr>
      <vt:lpstr>Ako vytvoriť model plátna pre vašu firmu</vt:lpstr>
      <vt:lpstr>Ako vytvoriť model plátna pre vašu firmu</vt:lpstr>
      <vt:lpstr>CVIČENIE: Vytvorte model plátna pre svoju firmu</vt:lpstr>
      <vt:lpstr>Tu je niekoľko užitočných a ľahko použiteľných zdrojov, ktoré vám pomôžu na tejto ceste...</vt:lpstr>
      <vt:lpstr>Business Model Canvas spoločnosti Strategyzer... Ich definícia: Podnikateľský model opisuje zdôvodnenie toho, ako podnik vytvára, dodáva a zachytáva hodnotu.</vt:lpstr>
      <vt:lpstr>Čo ste sa doteraz naučili...</vt:lpstr>
      <vt:lpstr>04</vt:lpstr>
      <vt:lpstr>Uvedomujeme si príležitosť a dokážeme identifikovať nášho zákazníka, čo ďalej?</vt:lpstr>
      <vt:lpstr>SWOT analýza</vt:lpstr>
      <vt:lpstr>Silné stránky:</vt:lpstr>
      <vt:lpstr>Slabé stránky:</vt:lpstr>
      <vt:lpstr>Príležitosti:</vt:lpstr>
      <vt:lpstr>Hrozby:</vt:lpstr>
      <vt:lpstr>Teraz sa môžete ponoriť do...</vt:lpstr>
      <vt:lpstr>Zostavenie vášho OBCHODNÉHO PLÁNU...</vt:lpstr>
      <vt:lpstr>Písanie vášho OBCHODNÉHO PLÁNU...</vt:lpstr>
      <vt:lpstr>Výborne!!!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docId:3CC3D5B6EEFF772E1766E9F8DB3B7A18</cp:keywords>
  <cp:lastModifiedBy>Zuzana Palková</cp:lastModifiedBy>
  <cp:revision>3</cp:revision>
  <dcterms:created xsi:type="dcterms:W3CDTF">2022-12-12T19:13:14Z</dcterms:created>
  <dcterms:modified xsi:type="dcterms:W3CDTF">2022-12-13T08:32:58Z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2022-12-12T00:00:00Z</vt:filetime>
  </property>
  <property fmtid="{D5CDD505-2E9C-101B-9397-08002B2CF9AE}" pid="3" name="Creator">
    <vt:lpwstr>Acrobat PDFMaker 21 pre PowerPoint</vt:lpwstr>
  </property>
  <property fmtid="{D5CDD505-2E9C-101B-9397-08002B2CF9AE}" pid="4" name="LastSaved">
    <vt:filetime>2022-12-12T00:00:00Z</vt:filetime>
  </property>
</Properties>
</file>